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8" r:id="rId3"/>
    <p:sldId id="289" r:id="rId4"/>
    <p:sldId id="290" r:id="rId5"/>
    <p:sldId id="293" r:id="rId6"/>
    <p:sldId id="291" r:id="rId7"/>
    <p:sldId id="292" r:id="rId8"/>
    <p:sldId id="258" r:id="rId9"/>
    <p:sldId id="282" r:id="rId10"/>
    <p:sldId id="283" r:id="rId11"/>
    <p:sldId id="284" r:id="rId12"/>
    <p:sldId id="285" r:id="rId13"/>
    <p:sldId id="286" r:id="rId14"/>
    <p:sldId id="259" r:id="rId15"/>
    <p:sldId id="260" r:id="rId16"/>
    <p:sldId id="294" r:id="rId17"/>
    <p:sldId id="295" r:id="rId18"/>
    <p:sldId id="301" r:id="rId19"/>
    <p:sldId id="300" r:id="rId20"/>
    <p:sldId id="302" r:id="rId21"/>
    <p:sldId id="268" r:id="rId22"/>
    <p:sldId id="269" r:id="rId23"/>
    <p:sldId id="270" r:id="rId24"/>
    <p:sldId id="271" r:id="rId25"/>
    <p:sldId id="272" r:id="rId26"/>
    <p:sldId id="274" r:id="rId27"/>
    <p:sldId id="304" r:id="rId28"/>
    <p:sldId id="275" r:id="rId29"/>
    <p:sldId id="276" r:id="rId30"/>
    <p:sldId id="277" r:id="rId31"/>
    <p:sldId id="337" r:id="rId32"/>
    <p:sldId id="338" r:id="rId33"/>
    <p:sldId id="339" r:id="rId34"/>
    <p:sldId id="340" r:id="rId35"/>
    <p:sldId id="341" r:id="rId36"/>
    <p:sldId id="342" r:id="rId37"/>
    <p:sldId id="343" r:id="rId38"/>
    <p:sldId id="344" r:id="rId39"/>
    <p:sldId id="345" r:id="rId40"/>
    <p:sldId id="346" r:id="rId41"/>
    <p:sldId id="347" r:id="rId42"/>
    <p:sldId id="279" r:id="rId43"/>
    <p:sldId id="280" r:id="rId44"/>
    <p:sldId id="306" r:id="rId45"/>
    <p:sldId id="305" r:id="rId46"/>
    <p:sldId id="318" r:id="rId47"/>
    <p:sldId id="319" r:id="rId48"/>
    <p:sldId id="320" r:id="rId49"/>
    <p:sldId id="308" r:id="rId50"/>
    <p:sldId id="309" r:id="rId51"/>
    <p:sldId id="310" r:id="rId52"/>
    <p:sldId id="311" r:id="rId53"/>
    <p:sldId id="307" r:id="rId54"/>
    <p:sldId id="312" r:id="rId55"/>
    <p:sldId id="314" r:id="rId56"/>
    <p:sldId id="315" r:id="rId57"/>
    <p:sldId id="316" r:id="rId58"/>
    <p:sldId id="317" r:id="rId59"/>
    <p:sldId id="330"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344" y="-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rgbClr val="FF0000"/>
                </a:solidFill>
              </a:rPr>
              <a:t>Multithreading in Java</a:t>
            </a:r>
            <a:endParaRPr lang="en-US" b="1" dirty="0">
              <a:solidFill>
                <a:srgbClr val="FF0000"/>
              </a:solidFill>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773417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Need for Multiple Threads </a:t>
            </a:r>
          </a:p>
        </p:txBody>
      </p:sp>
      <p:sp>
        <p:nvSpPr>
          <p:cNvPr id="3" name="Content Placeholder 2"/>
          <p:cNvSpPr>
            <a:spLocks noGrp="1"/>
          </p:cNvSpPr>
          <p:nvPr>
            <p:ph idx="1"/>
          </p:nvPr>
        </p:nvSpPr>
        <p:spPr>
          <a:xfrm>
            <a:off x="457200" y="1295400"/>
            <a:ext cx="8229600" cy="5486400"/>
          </a:xfrm>
        </p:spPr>
        <p:txBody>
          <a:bodyPr>
            <a:normAutofit fontScale="85000" lnSpcReduction="20000"/>
          </a:bodyPr>
          <a:lstStyle/>
          <a:p>
            <a:pPr algn="just"/>
            <a:r>
              <a:rPr lang="en-US" dirty="0"/>
              <a:t>The present speed of about 15 GHz is about the upper possible limit because beyond this, the cooling problems are tremendous. </a:t>
            </a:r>
            <a:endParaRPr lang="en-US" dirty="0" smtClean="0"/>
          </a:p>
          <a:p>
            <a:pPr algn="just"/>
            <a:r>
              <a:rPr lang="en-US" dirty="0" smtClean="0"/>
              <a:t>Increase </a:t>
            </a:r>
            <a:r>
              <a:rPr lang="en-US" dirty="0"/>
              <a:t>in throughput of computer is possible only by dividing the program into segments that are data dependent and can be processed simultaneously by more than one processor; </a:t>
            </a:r>
            <a:r>
              <a:rPr lang="en-US" dirty="0" smtClean="0"/>
              <a:t>thus</a:t>
            </a:r>
            <a:r>
              <a:rPr lang="en-US" dirty="0"/>
              <a:t>, it decreases the total time of computation. </a:t>
            </a:r>
            <a:endParaRPr lang="en-US" dirty="0" smtClean="0"/>
          </a:p>
          <a:p>
            <a:pPr algn="just"/>
            <a:r>
              <a:rPr lang="en-US" dirty="0" smtClean="0"/>
              <a:t>This </a:t>
            </a:r>
            <a:r>
              <a:rPr lang="en-US" dirty="0"/>
              <a:t>is the basis on which supercomputers are built. </a:t>
            </a:r>
            <a:endParaRPr lang="en-US" dirty="0" smtClean="0"/>
          </a:p>
          <a:p>
            <a:pPr algn="just"/>
            <a:r>
              <a:rPr lang="en-US" dirty="0" smtClean="0"/>
              <a:t>In </a:t>
            </a:r>
            <a:r>
              <a:rPr lang="en-US" dirty="0"/>
              <a:t>a supercomputer, thousands of processors are employed to concurrently process the data. </a:t>
            </a:r>
            <a:endParaRPr lang="en-US" dirty="0" smtClean="0"/>
          </a:p>
          <a:p>
            <a:pPr algn="just"/>
            <a:r>
              <a:rPr lang="en-US" dirty="0" smtClean="0"/>
              <a:t>Hardware </a:t>
            </a:r>
            <a:r>
              <a:rPr lang="en-US" dirty="0"/>
              <a:t>developers have gone a step further by placing more than one core processor in the same CPU chip. </a:t>
            </a:r>
            <a:endParaRPr lang="en-US" dirty="0" smtClean="0"/>
          </a:p>
          <a:p>
            <a:pPr algn="just"/>
            <a:r>
              <a:rPr lang="en-US" dirty="0" smtClean="0"/>
              <a:t>Thus</a:t>
            </a:r>
            <a:r>
              <a:rPr lang="en-US" dirty="0"/>
              <a:t>, now, we have multi-core CPUs. </a:t>
            </a:r>
          </a:p>
        </p:txBody>
      </p:sp>
    </p:spTree>
    <p:extLst>
      <p:ext uri="{BB962C8B-B14F-4D97-AF65-F5344CB8AC3E}">
        <p14:creationId xmlns:p14="http://schemas.microsoft.com/office/powerpoint/2010/main" val="21076807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5897563"/>
          </a:xfrm>
        </p:spPr>
        <p:txBody>
          <a:bodyPr>
            <a:normAutofit fontScale="92500"/>
          </a:bodyPr>
          <a:lstStyle/>
          <a:p>
            <a:pPr marL="0" indent="0">
              <a:buNone/>
            </a:pPr>
            <a:r>
              <a:rPr lang="en-US" sz="2800" dirty="0" smtClean="0">
                <a:solidFill>
                  <a:srgbClr val="FF0000"/>
                </a:solidFill>
              </a:rPr>
              <a:t>Multithreaded </a:t>
            </a:r>
            <a:r>
              <a:rPr lang="en-US" sz="2800" dirty="0">
                <a:solidFill>
                  <a:srgbClr val="FF0000"/>
                </a:solidFill>
              </a:rPr>
              <a:t>Programming for Multi-core Processor </a:t>
            </a:r>
            <a:endParaRPr lang="en-US" sz="2800" dirty="0" smtClean="0">
              <a:solidFill>
                <a:srgbClr val="FF0000"/>
              </a:solidFill>
            </a:endParaRPr>
          </a:p>
          <a:p>
            <a:r>
              <a:rPr lang="en-US" sz="2800" dirty="0"/>
              <a:t>A CPU may have two cores - dual core or four cores - quad, six cores, or more. </a:t>
            </a:r>
            <a:endParaRPr lang="en-US" sz="2800" dirty="0" smtClean="0"/>
          </a:p>
          <a:p>
            <a:r>
              <a:rPr lang="en-US" sz="2800" dirty="0" smtClean="0"/>
              <a:t>CPUs </a:t>
            </a:r>
            <a:r>
              <a:rPr lang="en-US" sz="2800" dirty="0"/>
              <a:t>having as many as 50 cores have also been developed. </a:t>
            </a:r>
            <a:endParaRPr lang="en-US" sz="2800" dirty="0" smtClean="0"/>
          </a:p>
          <a:p>
            <a:r>
              <a:rPr lang="en-US" sz="2800" dirty="0" smtClean="0"/>
              <a:t>Moreover</a:t>
            </a:r>
            <a:r>
              <a:rPr lang="en-US" sz="2800" dirty="0"/>
              <a:t>, computers with multi-core CPU are affordable and have become part of common man's desktop computer. </a:t>
            </a:r>
            <a:endParaRPr lang="en-US" sz="2800" dirty="0" smtClean="0"/>
          </a:p>
          <a:p>
            <a:r>
              <a:rPr lang="en-US" sz="2800" dirty="0" smtClean="0"/>
              <a:t>Advancements </a:t>
            </a:r>
            <a:r>
              <a:rPr lang="en-US" sz="2800" dirty="0"/>
              <a:t>in hardware are forcing the development of suitable software for optimal utilization of the processor capacity. Multithread processing is the solution. </a:t>
            </a:r>
            <a:endParaRPr lang="en-US" sz="2800" dirty="0" smtClean="0"/>
          </a:p>
          <a:p>
            <a:r>
              <a:rPr lang="en-US" sz="2800" dirty="0" smtClean="0"/>
              <a:t>Multithread </a:t>
            </a:r>
            <a:r>
              <a:rPr lang="en-US" sz="2800" dirty="0"/>
              <a:t>programming is inbuilt in Java and CPU capacity utilization may be improved by having multiple threads that concurrently execute different parts of a program.</a:t>
            </a:r>
          </a:p>
        </p:txBody>
      </p:sp>
    </p:spTree>
    <p:extLst>
      <p:ext uri="{BB962C8B-B14F-4D97-AF65-F5344CB8AC3E}">
        <p14:creationId xmlns:p14="http://schemas.microsoft.com/office/powerpoint/2010/main" val="2521678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4150" y="771525"/>
            <a:ext cx="8774113" cy="5314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17727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8913" y="1228724"/>
            <a:ext cx="8935326" cy="448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68626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FF0000"/>
                </a:solidFill>
              </a:rPr>
              <a:t>Advantages of Java Multithreading</a:t>
            </a:r>
            <a:r>
              <a:rPr lang="en-US" b="1" dirty="0" smtClean="0"/>
              <a:t/>
            </a:r>
            <a:br>
              <a:rPr lang="en-US" b="1" dirty="0" smtClean="0"/>
            </a:br>
            <a:endParaRPr lang="en-US" b="1" dirty="0"/>
          </a:p>
        </p:txBody>
      </p:sp>
      <p:sp>
        <p:nvSpPr>
          <p:cNvPr id="3" name="Content Placeholder 2"/>
          <p:cNvSpPr>
            <a:spLocks noGrp="1"/>
          </p:cNvSpPr>
          <p:nvPr>
            <p:ph idx="1"/>
          </p:nvPr>
        </p:nvSpPr>
        <p:spPr>
          <a:xfrm>
            <a:off x="457200" y="1219200"/>
            <a:ext cx="8229600" cy="5105400"/>
          </a:xfrm>
        </p:spPr>
        <p:txBody>
          <a:bodyPr>
            <a:normAutofit/>
          </a:bodyPr>
          <a:lstStyle/>
          <a:p>
            <a:pPr marL="0" indent="0" algn="just">
              <a:buNone/>
            </a:pPr>
            <a:r>
              <a:rPr lang="en-US" dirty="0" smtClean="0"/>
              <a:t>1) It </a:t>
            </a:r>
            <a:r>
              <a:rPr lang="en-US" b="1" dirty="0" smtClean="0"/>
              <a:t>doesn't block the user</a:t>
            </a:r>
            <a:r>
              <a:rPr lang="en-US" dirty="0" smtClean="0"/>
              <a:t> because threads are independent and we can perform multiple operations at same time.</a:t>
            </a:r>
          </a:p>
          <a:p>
            <a:pPr marL="0" indent="0" algn="just">
              <a:buNone/>
            </a:pPr>
            <a:r>
              <a:rPr lang="en-US" dirty="0" smtClean="0"/>
              <a:t>2) We </a:t>
            </a:r>
            <a:r>
              <a:rPr lang="en-US" b="1" dirty="0" smtClean="0"/>
              <a:t>can perform many operations together so it saves time</a:t>
            </a:r>
            <a:r>
              <a:rPr lang="en-US" dirty="0" smtClean="0"/>
              <a:t>.</a:t>
            </a:r>
          </a:p>
          <a:p>
            <a:pPr marL="0" indent="0" algn="just">
              <a:buNone/>
            </a:pPr>
            <a:r>
              <a:rPr lang="en-US" dirty="0" smtClean="0"/>
              <a:t>3) Threads are </a:t>
            </a:r>
            <a:r>
              <a:rPr lang="en-US" b="1" dirty="0" smtClean="0"/>
              <a:t>independent</a:t>
            </a:r>
            <a:r>
              <a:rPr lang="en-US" dirty="0" smtClean="0"/>
              <a:t> so it doesn't affect other threads if exception occur in a single thread.</a:t>
            </a:r>
          </a:p>
          <a:p>
            <a:endParaRPr lang="en-US" dirty="0"/>
          </a:p>
        </p:txBody>
      </p:sp>
    </p:spTree>
    <p:extLst>
      <p:ext uri="{BB962C8B-B14F-4D97-AF65-F5344CB8AC3E}">
        <p14:creationId xmlns:p14="http://schemas.microsoft.com/office/powerpoint/2010/main" val="28712706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dirty="0" smtClean="0">
                <a:solidFill>
                  <a:srgbClr val="FF0000"/>
                </a:solidFill>
              </a:rPr>
              <a:t/>
            </a:r>
            <a:br>
              <a:rPr lang="en-US" dirty="0" smtClean="0">
                <a:solidFill>
                  <a:srgbClr val="FF0000"/>
                </a:solidFill>
              </a:rPr>
            </a:br>
            <a:r>
              <a:rPr lang="en-US" dirty="0" smtClean="0">
                <a:solidFill>
                  <a:srgbClr val="FF0000"/>
                </a:solidFill>
              </a:rPr>
              <a:t>Multitasking</a:t>
            </a:r>
            <a:r>
              <a:rPr lang="en-US" b="1" dirty="0" smtClean="0">
                <a:solidFill>
                  <a:srgbClr val="FF0000"/>
                </a:solidFill>
              </a:rPr>
              <a:t/>
            </a:r>
            <a:br>
              <a:rPr lang="en-US" b="1"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a:xfrm>
            <a:off x="457200" y="1066800"/>
            <a:ext cx="8229600" cy="5059363"/>
          </a:xfrm>
        </p:spPr>
        <p:txBody>
          <a:bodyPr/>
          <a:lstStyle/>
          <a:p>
            <a:pPr algn="just"/>
            <a:r>
              <a:rPr lang="en-US" dirty="0" smtClean="0"/>
              <a:t>Multitasking </a:t>
            </a:r>
            <a:r>
              <a:rPr lang="en-US" dirty="0"/>
              <a:t>is a process of </a:t>
            </a:r>
            <a:r>
              <a:rPr lang="en-US" dirty="0">
                <a:solidFill>
                  <a:schemeClr val="tx2">
                    <a:lumMod val="60000"/>
                    <a:lumOff val="40000"/>
                  </a:schemeClr>
                </a:solidFill>
              </a:rPr>
              <a:t>executing multiple tasks simultaneously</a:t>
            </a:r>
            <a:r>
              <a:rPr lang="en-US" dirty="0"/>
              <a:t>. We use multitasking to </a:t>
            </a:r>
            <a:r>
              <a:rPr lang="en-US" dirty="0">
                <a:solidFill>
                  <a:schemeClr val="tx2">
                    <a:lumMod val="60000"/>
                    <a:lumOff val="40000"/>
                  </a:schemeClr>
                </a:solidFill>
              </a:rPr>
              <a:t>utilize the CPU. </a:t>
            </a:r>
            <a:endParaRPr lang="en-US" dirty="0" smtClean="0">
              <a:solidFill>
                <a:schemeClr val="tx2">
                  <a:lumMod val="60000"/>
                  <a:lumOff val="40000"/>
                </a:schemeClr>
              </a:solidFill>
            </a:endParaRPr>
          </a:p>
          <a:p>
            <a:pPr algn="just"/>
            <a:r>
              <a:rPr lang="en-US" dirty="0" smtClean="0"/>
              <a:t>Multitasking </a:t>
            </a:r>
            <a:r>
              <a:rPr lang="en-US" dirty="0"/>
              <a:t>can be achieved by </a:t>
            </a:r>
            <a:r>
              <a:rPr lang="en-US" dirty="0">
                <a:solidFill>
                  <a:schemeClr val="tx2">
                    <a:lumMod val="60000"/>
                    <a:lumOff val="40000"/>
                  </a:schemeClr>
                </a:solidFill>
              </a:rPr>
              <a:t>two ways:</a:t>
            </a:r>
          </a:p>
          <a:p>
            <a:pPr lvl="1" algn="just"/>
            <a:r>
              <a:rPr lang="en-US" dirty="0">
                <a:solidFill>
                  <a:schemeClr val="tx2">
                    <a:lumMod val="60000"/>
                    <a:lumOff val="40000"/>
                  </a:schemeClr>
                </a:solidFill>
              </a:rPr>
              <a:t>Process-based </a:t>
            </a:r>
            <a:r>
              <a:rPr lang="en-US" dirty="0"/>
              <a:t>Multitasking(Multiprocessing)</a:t>
            </a:r>
          </a:p>
          <a:p>
            <a:pPr lvl="1" algn="just"/>
            <a:r>
              <a:rPr lang="en-US" dirty="0">
                <a:solidFill>
                  <a:schemeClr val="tx2">
                    <a:lumMod val="60000"/>
                    <a:lumOff val="40000"/>
                  </a:schemeClr>
                </a:solidFill>
              </a:rPr>
              <a:t>Thread-based </a:t>
            </a:r>
            <a:r>
              <a:rPr lang="en-US" dirty="0"/>
              <a:t>Multitasking(Multithreading)</a:t>
            </a:r>
          </a:p>
          <a:p>
            <a:pPr marL="457200" lvl="1" indent="0" algn="just">
              <a:buNone/>
            </a:pPr>
            <a:endParaRPr lang="en-US" dirty="0"/>
          </a:p>
        </p:txBody>
      </p:sp>
    </p:spTree>
    <p:extLst>
      <p:ext uri="{BB962C8B-B14F-4D97-AF65-F5344CB8AC3E}">
        <p14:creationId xmlns:p14="http://schemas.microsoft.com/office/powerpoint/2010/main" val="30208741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Thread Class </a:t>
            </a:r>
          </a:p>
        </p:txBody>
      </p:sp>
      <p:sp>
        <p:nvSpPr>
          <p:cNvPr id="3" name="Content Placeholder 2"/>
          <p:cNvSpPr>
            <a:spLocks noGrp="1"/>
          </p:cNvSpPr>
          <p:nvPr>
            <p:ph idx="1"/>
          </p:nvPr>
        </p:nvSpPr>
        <p:spPr>
          <a:xfrm>
            <a:off x="457200" y="1219200"/>
            <a:ext cx="8229600" cy="5410200"/>
          </a:xfrm>
        </p:spPr>
        <p:txBody>
          <a:bodyPr>
            <a:normAutofit fontScale="85000" lnSpcReduction="20000"/>
          </a:bodyPr>
          <a:lstStyle/>
          <a:p>
            <a:pPr algn="just"/>
            <a:r>
              <a:rPr lang="en-US" dirty="0"/>
              <a:t>In Java, threads are based on the class Thread belonging to </a:t>
            </a:r>
            <a:r>
              <a:rPr lang="en-US" dirty="0" err="1"/>
              <a:t>java.lang</a:t>
            </a:r>
            <a:r>
              <a:rPr lang="en-US" dirty="0"/>
              <a:t> package, that is, </a:t>
            </a:r>
            <a:r>
              <a:rPr lang="en-US" dirty="0" err="1"/>
              <a:t>java.lang.Thread</a:t>
            </a:r>
            <a:r>
              <a:rPr lang="en-US" dirty="0"/>
              <a:t>. </a:t>
            </a:r>
            <a:endParaRPr lang="en-US" dirty="0" smtClean="0"/>
          </a:p>
          <a:p>
            <a:pPr algn="just"/>
            <a:r>
              <a:rPr lang="en-US" dirty="0" smtClean="0"/>
              <a:t>A </a:t>
            </a:r>
            <a:r>
              <a:rPr lang="en-US" dirty="0"/>
              <a:t>thread is an object of class Thread and can invoke the instance methods defined in the class. </a:t>
            </a:r>
            <a:endParaRPr lang="en-US" dirty="0" smtClean="0"/>
          </a:p>
          <a:p>
            <a:pPr algn="just"/>
            <a:r>
              <a:rPr lang="en-US" dirty="0" smtClean="0"/>
              <a:t>Even </a:t>
            </a:r>
            <a:r>
              <a:rPr lang="en-US" dirty="0"/>
              <a:t>if a thread is not explicitly defined, one thread is automatically created by the system for the execution of the main method. It is generally called main Thread. </a:t>
            </a:r>
            <a:endParaRPr lang="en-US" dirty="0" smtClean="0"/>
          </a:p>
          <a:p>
            <a:pPr algn="just"/>
            <a:r>
              <a:rPr lang="en-US" dirty="0" smtClean="0"/>
              <a:t>A </a:t>
            </a:r>
            <a:r>
              <a:rPr lang="en-US" dirty="0"/>
              <a:t>thread does not start working on birth. It has to invoke the start() method that gives it the life, otherwise it is a lifeless thread object. </a:t>
            </a:r>
            <a:r>
              <a:rPr lang="en-US" dirty="0" smtClean="0"/>
              <a:t>A</a:t>
            </a:r>
          </a:p>
          <a:p>
            <a:pPr algn="just"/>
            <a:r>
              <a:rPr lang="en-US" dirty="0" err="1" smtClean="0"/>
              <a:t>fter</a:t>
            </a:r>
            <a:r>
              <a:rPr lang="en-US" dirty="0" smtClean="0"/>
              <a:t> </a:t>
            </a:r>
            <a:r>
              <a:rPr lang="en-US" dirty="0"/>
              <a:t>getting life, a thread executes a code of instructions (target) as specified by the user in the overloaded method run(). </a:t>
            </a:r>
          </a:p>
        </p:txBody>
      </p:sp>
    </p:spTree>
    <p:extLst>
      <p:ext uri="{BB962C8B-B14F-4D97-AF65-F5344CB8AC3E}">
        <p14:creationId xmlns:p14="http://schemas.microsoft.com/office/powerpoint/2010/main" val="35622591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400800"/>
          </a:xfrm>
        </p:spPr>
        <p:txBody>
          <a:bodyPr>
            <a:normAutofit fontScale="85000" lnSpcReduction="20000"/>
          </a:bodyPr>
          <a:lstStyle/>
          <a:p>
            <a:pPr marL="0" indent="0">
              <a:buNone/>
            </a:pPr>
            <a:r>
              <a:rPr lang="en-US" dirty="0"/>
              <a:t>The Thread class has defined several constructors. </a:t>
            </a:r>
            <a:endParaRPr lang="en-US" dirty="0" smtClean="0"/>
          </a:p>
          <a:p>
            <a:pPr algn="just"/>
            <a:r>
              <a:rPr lang="en-US" b="1" dirty="0" smtClean="0"/>
              <a:t>Thread</a:t>
            </a:r>
            <a:r>
              <a:rPr lang="en-US" b="1" dirty="0"/>
              <a:t>(): </a:t>
            </a:r>
            <a:r>
              <a:rPr lang="en-US" dirty="0" smtClean="0"/>
              <a:t>It </a:t>
            </a:r>
            <a:r>
              <a:rPr lang="en-US" dirty="0"/>
              <a:t>allocates a new thread </a:t>
            </a:r>
            <a:r>
              <a:rPr lang="en-US" dirty="0" smtClean="0"/>
              <a:t>object. </a:t>
            </a:r>
            <a:r>
              <a:rPr lang="en-US" dirty="0"/>
              <a:t>Every thread must have a name. </a:t>
            </a:r>
            <a:endParaRPr lang="en-US" dirty="0" smtClean="0"/>
          </a:p>
          <a:p>
            <a:pPr algn="ctr"/>
            <a:r>
              <a:rPr lang="en-US" b="1" dirty="0" smtClean="0"/>
              <a:t>Thread(String </a:t>
            </a:r>
            <a:r>
              <a:rPr lang="en-US" b="1" dirty="0" err="1"/>
              <a:t>threadname</a:t>
            </a:r>
            <a:r>
              <a:rPr lang="en-US" b="1" dirty="0"/>
              <a:t>): </a:t>
            </a:r>
            <a:r>
              <a:rPr lang="en-US" dirty="0"/>
              <a:t>It allocates a thread with name specified by the user. </a:t>
            </a:r>
            <a:r>
              <a:rPr lang="en-US" dirty="0" smtClean="0"/>
              <a:t>A </a:t>
            </a:r>
            <a:r>
              <a:rPr lang="en-US" dirty="0"/>
              <a:t>thread may be created as Thread t2 new Thread("</a:t>
            </a:r>
            <a:r>
              <a:rPr lang="en-US" dirty="0" err="1"/>
              <a:t>MyThread</a:t>
            </a:r>
            <a:r>
              <a:rPr lang="en-US" dirty="0"/>
              <a:t>"); </a:t>
            </a:r>
            <a:endParaRPr lang="en-US" dirty="0" smtClean="0"/>
          </a:p>
          <a:p>
            <a:pPr algn="just"/>
            <a:r>
              <a:rPr lang="en-US" b="1" dirty="0" smtClean="0"/>
              <a:t>Thread(Runnable </a:t>
            </a:r>
            <a:r>
              <a:rPr lang="en-US" b="1" dirty="0"/>
              <a:t>object) : </a:t>
            </a:r>
            <a:r>
              <a:rPr lang="en-US" dirty="0"/>
              <a:t>The constructor allocates a thread with a specified target. The name by the compiler as Thread-0, Thread-1, and so on. </a:t>
            </a:r>
            <a:endParaRPr lang="en-US" dirty="0" smtClean="0"/>
          </a:p>
          <a:p>
            <a:pPr algn="just"/>
            <a:r>
              <a:rPr lang="en-US" b="1" dirty="0" smtClean="0"/>
              <a:t>Thread </a:t>
            </a:r>
            <a:r>
              <a:rPr lang="en-US" b="1" dirty="0"/>
              <a:t>(Runnable object, String </a:t>
            </a:r>
            <a:r>
              <a:rPr lang="en-US" b="1" dirty="0" err="1"/>
              <a:t>threadName</a:t>
            </a:r>
            <a:r>
              <a:rPr lang="en-US" b="1" dirty="0"/>
              <a:t>): </a:t>
            </a:r>
            <a:r>
              <a:rPr lang="en-US" dirty="0"/>
              <a:t>Thread is allocated with a specified target and user specified name </a:t>
            </a:r>
            <a:r>
              <a:rPr lang="en-US" dirty="0" err="1"/>
              <a:t>threadnume</a:t>
            </a:r>
            <a:r>
              <a:rPr lang="en-US" dirty="0" smtClean="0"/>
              <a:t>.</a:t>
            </a:r>
          </a:p>
          <a:p>
            <a:pPr algn="just"/>
            <a:r>
              <a:rPr lang="en-US" dirty="0" smtClean="0"/>
              <a:t> </a:t>
            </a:r>
            <a:r>
              <a:rPr lang="en-US" b="1" dirty="0"/>
              <a:t>Thread (</a:t>
            </a:r>
            <a:r>
              <a:rPr lang="en-US" b="1" dirty="0" err="1"/>
              <a:t>ThreadGroupgroup</a:t>
            </a:r>
            <a:r>
              <a:rPr lang="en-US" b="1" dirty="0"/>
              <a:t>, Runnable object): </a:t>
            </a:r>
            <a:r>
              <a:rPr lang="en-US" dirty="0"/>
              <a:t>It allocates thread with specified group and target. </a:t>
            </a:r>
            <a:endParaRPr lang="en-US" dirty="0" smtClean="0"/>
          </a:p>
          <a:p>
            <a:pPr algn="just"/>
            <a:r>
              <a:rPr lang="en-US" b="1" dirty="0" smtClean="0"/>
              <a:t>Thread </a:t>
            </a:r>
            <a:r>
              <a:rPr lang="en-US" b="1" dirty="0"/>
              <a:t>(</a:t>
            </a:r>
            <a:r>
              <a:rPr lang="en-US" b="1" dirty="0" err="1"/>
              <a:t>ThreadGroupgroup</a:t>
            </a:r>
            <a:r>
              <a:rPr lang="en-US" b="1" dirty="0"/>
              <a:t>, Runnable object, String </a:t>
            </a:r>
            <a:r>
              <a:rPr lang="en-US" b="1" dirty="0" err="1"/>
              <a:t>Threadname</a:t>
            </a:r>
            <a:r>
              <a:rPr lang="en-US" b="1" dirty="0"/>
              <a:t>): </a:t>
            </a:r>
            <a:r>
              <a:rPr lang="en-US" dirty="0"/>
              <a:t>The constructor allocates thread with specified thread group, target, and thread name. </a:t>
            </a:r>
          </a:p>
        </p:txBody>
      </p:sp>
    </p:spTree>
    <p:extLst>
      <p:ext uri="{BB962C8B-B14F-4D97-AF65-F5344CB8AC3E}">
        <p14:creationId xmlns:p14="http://schemas.microsoft.com/office/powerpoint/2010/main" val="28172094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8400"/>
            <a:ext cx="8229600" cy="1143000"/>
          </a:xfrm>
        </p:spPr>
        <p:txBody>
          <a:bodyPr/>
          <a:lstStyle/>
          <a:p>
            <a:r>
              <a:rPr lang="en-US" dirty="0"/>
              <a:t>Methods of Thread Class </a:t>
            </a:r>
          </a:p>
        </p:txBody>
      </p:sp>
    </p:spTree>
    <p:extLst>
      <p:ext uri="{BB962C8B-B14F-4D97-AF65-F5344CB8AC3E}">
        <p14:creationId xmlns:p14="http://schemas.microsoft.com/office/powerpoint/2010/main" val="38099117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304800" y="228600"/>
            <a:ext cx="8686800" cy="6629400"/>
          </a:xfrm>
          <a:prstGeom prst="rect">
            <a:avLst/>
          </a:prstGeom>
        </p:spPr>
      </p:pic>
    </p:spTree>
    <p:extLst>
      <p:ext uri="{BB962C8B-B14F-4D97-AF65-F5344CB8AC3E}">
        <p14:creationId xmlns:p14="http://schemas.microsoft.com/office/powerpoint/2010/main" val="37761233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
            </a:r>
            <a:br>
              <a:rPr lang="en-US" dirty="0" smtClean="0"/>
            </a:br>
            <a:r>
              <a:rPr lang="en-US" dirty="0" smtClean="0">
                <a:solidFill>
                  <a:srgbClr val="FF0000"/>
                </a:solidFill>
              </a:rPr>
              <a:t>What is Thread in java?</a:t>
            </a:r>
            <a:r>
              <a:rPr lang="en-US" b="1" dirty="0" smtClean="0"/>
              <a:t/>
            </a:r>
            <a:br>
              <a:rPr lang="en-US" b="1" dirty="0" smtClean="0"/>
            </a:br>
            <a:endParaRPr lang="en-US" dirty="0"/>
          </a:p>
        </p:txBody>
      </p:sp>
      <p:sp>
        <p:nvSpPr>
          <p:cNvPr id="3" name="Content Placeholder 2"/>
          <p:cNvSpPr>
            <a:spLocks noGrp="1"/>
          </p:cNvSpPr>
          <p:nvPr>
            <p:ph idx="1"/>
          </p:nvPr>
        </p:nvSpPr>
        <p:spPr>
          <a:xfrm>
            <a:off x="457200" y="914400"/>
            <a:ext cx="8229600" cy="5211763"/>
          </a:xfrm>
        </p:spPr>
        <p:txBody>
          <a:bodyPr>
            <a:normAutofit lnSpcReduction="10000"/>
          </a:bodyPr>
          <a:lstStyle/>
          <a:p>
            <a:pPr algn="just"/>
            <a:r>
              <a:rPr lang="en-US" dirty="0" smtClean="0"/>
              <a:t>A </a:t>
            </a:r>
            <a:r>
              <a:rPr lang="en-US" dirty="0"/>
              <a:t>thread is a </a:t>
            </a:r>
            <a:r>
              <a:rPr lang="en-US" dirty="0">
                <a:solidFill>
                  <a:schemeClr val="tx2">
                    <a:lumMod val="60000"/>
                    <a:lumOff val="40000"/>
                  </a:schemeClr>
                </a:solidFill>
              </a:rPr>
              <a:t>lightweight</a:t>
            </a:r>
            <a:r>
              <a:rPr lang="en-US" dirty="0"/>
              <a:t> sub process, a smallest unit of processing. It is a separate path of execution.</a:t>
            </a:r>
          </a:p>
          <a:p>
            <a:pPr algn="just"/>
            <a:r>
              <a:rPr lang="en-US" dirty="0"/>
              <a:t>Threads are </a:t>
            </a:r>
            <a:r>
              <a:rPr lang="en-US" dirty="0">
                <a:solidFill>
                  <a:schemeClr val="tx2">
                    <a:lumMod val="60000"/>
                    <a:lumOff val="40000"/>
                  </a:schemeClr>
                </a:solidFill>
              </a:rPr>
              <a:t>independent</a:t>
            </a:r>
            <a:r>
              <a:rPr lang="en-US" dirty="0"/>
              <a:t>, if there occurs exception in one thread, it doesn't affect other threads. </a:t>
            </a:r>
            <a:endParaRPr lang="en-US" dirty="0" smtClean="0"/>
          </a:p>
          <a:p>
            <a:pPr algn="just"/>
            <a:r>
              <a:rPr lang="en-US" dirty="0" smtClean="0"/>
              <a:t>Thread </a:t>
            </a:r>
            <a:r>
              <a:rPr lang="en-US" dirty="0">
                <a:solidFill>
                  <a:schemeClr val="tx2">
                    <a:lumMod val="60000"/>
                    <a:lumOff val="40000"/>
                  </a:schemeClr>
                </a:solidFill>
              </a:rPr>
              <a:t>shares a common memory </a:t>
            </a:r>
            <a:r>
              <a:rPr lang="en-US" dirty="0"/>
              <a:t>area.</a:t>
            </a:r>
          </a:p>
          <a:p>
            <a:pPr marL="0" indent="0" algn="just">
              <a:buNone/>
            </a:pPr>
            <a:r>
              <a:rPr lang="en-US" b="1" i="1" dirty="0"/>
              <a:t>Note: At a time one thread is executed only.</a:t>
            </a:r>
          </a:p>
          <a:p>
            <a:pPr marL="0" indent="0">
              <a:buNone/>
            </a:pPr>
            <a:r>
              <a:rPr lang="en-US" dirty="0"/>
              <a:t> </a:t>
            </a:r>
            <a:br>
              <a:rPr lang="en-US" dirty="0"/>
            </a:br>
            <a:endParaRPr lang="en-US" dirty="0"/>
          </a:p>
          <a:p>
            <a:endParaRPr lang="en-US" dirty="0"/>
          </a:p>
        </p:txBody>
      </p:sp>
    </p:spTree>
    <p:extLst>
      <p:ext uri="{BB962C8B-B14F-4D97-AF65-F5344CB8AC3E}">
        <p14:creationId xmlns:p14="http://schemas.microsoft.com/office/powerpoint/2010/main" val="240661797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Deprecated Methods of Class Thread</a:t>
            </a:r>
          </a:p>
        </p:txBody>
      </p:sp>
      <p:sp>
        <p:nvSpPr>
          <p:cNvPr id="3" name="Content Placeholder 2"/>
          <p:cNvSpPr>
            <a:spLocks noGrp="1"/>
          </p:cNvSpPr>
          <p:nvPr>
            <p:ph idx="1"/>
          </p:nvPr>
        </p:nvSpPr>
        <p:spPr>
          <a:xfrm>
            <a:off x="457200" y="1295400"/>
            <a:ext cx="8229600" cy="5410200"/>
          </a:xfrm>
        </p:spPr>
        <p:txBody>
          <a:bodyPr>
            <a:normAutofit fontScale="85000" lnSpcReduction="20000"/>
          </a:bodyPr>
          <a:lstStyle/>
          <a:p>
            <a:pPr marL="0" indent="0" algn="just">
              <a:buNone/>
            </a:pPr>
            <a:r>
              <a:rPr lang="en-US" dirty="0"/>
              <a:t>The following methods of class Thread have been deprecated because these are either unsafe or are deadlock pruned. </a:t>
            </a:r>
            <a:endParaRPr lang="en-US" dirty="0" smtClean="0"/>
          </a:p>
          <a:p>
            <a:pPr algn="just"/>
            <a:r>
              <a:rPr lang="en-US" b="1" dirty="0" smtClean="0"/>
              <a:t>stop</a:t>
            </a:r>
            <a:r>
              <a:rPr lang="en-US" b="1" dirty="0"/>
              <a:t>() : </a:t>
            </a:r>
            <a:r>
              <a:rPr lang="en-US" dirty="0"/>
              <a:t>The invoking thread stops executing with clean-up, and thus, exposes sensitive resources to other threads. </a:t>
            </a:r>
            <a:endParaRPr lang="en-US" dirty="0" smtClean="0"/>
          </a:p>
          <a:p>
            <a:pPr algn="just"/>
            <a:r>
              <a:rPr lang="en-US" b="1" dirty="0" smtClean="0"/>
              <a:t>destroy</a:t>
            </a:r>
            <a:r>
              <a:rPr lang="en-US" b="1" dirty="0"/>
              <a:t>(): </a:t>
            </a:r>
            <a:r>
              <a:rPr lang="en-US" dirty="0"/>
              <a:t>It terminates the thread without clean-up. Deadlock pruned method. </a:t>
            </a:r>
            <a:endParaRPr lang="en-US" dirty="0" smtClean="0"/>
          </a:p>
          <a:p>
            <a:pPr algn="just"/>
            <a:r>
              <a:rPr lang="en-US" b="1" dirty="0" smtClean="0"/>
              <a:t>suspend</a:t>
            </a:r>
            <a:r>
              <a:rPr lang="en-US" b="1" dirty="0"/>
              <a:t>(): </a:t>
            </a:r>
            <a:r>
              <a:rPr lang="en-US" dirty="0"/>
              <a:t>It temporarily suspends the execution of thread without clean-up. Deadlock pruned method </a:t>
            </a:r>
            <a:endParaRPr lang="en-US" dirty="0" smtClean="0"/>
          </a:p>
          <a:p>
            <a:pPr algn="just"/>
            <a:r>
              <a:rPr lang="en-US" b="1" dirty="0" smtClean="0"/>
              <a:t>resume</a:t>
            </a:r>
            <a:r>
              <a:rPr lang="en-US" b="1" dirty="0"/>
              <a:t>(): </a:t>
            </a:r>
            <a:r>
              <a:rPr lang="en-US" dirty="0"/>
              <a:t>It brings back the suspended thread to runnable state. Used only after suspend(). </a:t>
            </a:r>
            <a:endParaRPr lang="en-US" dirty="0" smtClean="0"/>
          </a:p>
          <a:p>
            <a:pPr algn="just"/>
            <a:r>
              <a:rPr lang="en-US" b="1" dirty="0" err="1" smtClean="0"/>
              <a:t>countStackFrames</a:t>
            </a:r>
            <a:r>
              <a:rPr lang="en-US" b="1" dirty="0"/>
              <a:t>(): </a:t>
            </a:r>
            <a:r>
              <a:rPr lang="en-US" dirty="0"/>
              <a:t>It is not well-defined. Returns number of stack frames in this thread. </a:t>
            </a:r>
          </a:p>
        </p:txBody>
      </p:sp>
    </p:spTree>
    <p:extLst>
      <p:ext uri="{BB962C8B-B14F-4D97-AF65-F5344CB8AC3E}">
        <p14:creationId xmlns:p14="http://schemas.microsoft.com/office/powerpoint/2010/main" val="9639613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t/>
            </a:r>
            <a:br>
              <a:rPr lang="en-US" dirty="0" smtClean="0"/>
            </a:br>
            <a:r>
              <a:rPr lang="en-US" dirty="0" smtClean="0">
                <a:solidFill>
                  <a:srgbClr val="FF0000"/>
                </a:solidFill>
              </a:rPr>
              <a:t>Life </a:t>
            </a:r>
            <a:r>
              <a:rPr lang="en-US" dirty="0">
                <a:solidFill>
                  <a:srgbClr val="FF0000"/>
                </a:solidFill>
              </a:rPr>
              <a:t>cycle of a Thread (Thread States)</a:t>
            </a:r>
            <a:r>
              <a:rPr lang="en-US" b="1" dirty="0">
                <a:solidFill>
                  <a:srgbClr val="FF0000"/>
                </a:solidFill>
              </a:rPr>
              <a:t/>
            </a:r>
            <a:br>
              <a:rPr lang="en-US" b="1" dirty="0">
                <a:solidFill>
                  <a:srgbClr val="FF0000"/>
                </a:solidFill>
              </a:rPr>
            </a:br>
            <a:endParaRPr lang="en-US" dirty="0">
              <a:solidFill>
                <a:srgbClr val="FF0000"/>
              </a:solidFill>
            </a:endParaRPr>
          </a:p>
        </p:txBody>
      </p:sp>
      <p:sp>
        <p:nvSpPr>
          <p:cNvPr id="3" name="Content Placeholder 2"/>
          <p:cNvSpPr>
            <a:spLocks noGrp="1"/>
          </p:cNvSpPr>
          <p:nvPr>
            <p:ph idx="1"/>
          </p:nvPr>
        </p:nvSpPr>
        <p:spPr>
          <a:xfrm>
            <a:off x="457200" y="914400"/>
            <a:ext cx="8229600" cy="5211763"/>
          </a:xfrm>
        </p:spPr>
        <p:txBody>
          <a:bodyPr>
            <a:normAutofit/>
          </a:bodyPr>
          <a:lstStyle/>
          <a:p>
            <a:r>
              <a:rPr lang="en-US" dirty="0"/>
              <a:t>A thread can be in one of the </a:t>
            </a:r>
            <a:r>
              <a:rPr lang="en-US" dirty="0">
                <a:solidFill>
                  <a:schemeClr val="tx2">
                    <a:lumMod val="60000"/>
                    <a:lumOff val="40000"/>
                  </a:schemeClr>
                </a:solidFill>
              </a:rPr>
              <a:t>five</a:t>
            </a:r>
            <a:r>
              <a:rPr lang="en-US" dirty="0"/>
              <a:t> states. </a:t>
            </a:r>
            <a:endParaRPr lang="en-US" dirty="0" smtClean="0"/>
          </a:p>
          <a:p>
            <a:r>
              <a:rPr lang="en-US" dirty="0" smtClean="0"/>
              <a:t>The </a:t>
            </a:r>
            <a:r>
              <a:rPr lang="en-US" dirty="0"/>
              <a:t>life cycle of the thread in java is </a:t>
            </a:r>
            <a:r>
              <a:rPr lang="en-US" dirty="0">
                <a:solidFill>
                  <a:schemeClr val="tx2">
                    <a:lumMod val="60000"/>
                    <a:lumOff val="40000"/>
                  </a:schemeClr>
                </a:solidFill>
              </a:rPr>
              <a:t>controlled by JVM</a:t>
            </a:r>
            <a:r>
              <a:rPr lang="en-US" dirty="0" smtClean="0"/>
              <a:t>.</a:t>
            </a:r>
          </a:p>
          <a:p>
            <a:r>
              <a:rPr lang="en-US" dirty="0" smtClean="0"/>
              <a:t> </a:t>
            </a:r>
            <a:r>
              <a:rPr lang="en-US" dirty="0"/>
              <a:t>The java thread states are as follows:</a:t>
            </a:r>
          </a:p>
          <a:p>
            <a:pPr lvl="1"/>
            <a:r>
              <a:rPr lang="en-US" dirty="0"/>
              <a:t>New</a:t>
            </a:r>
          </a:p>
          <a:p>
            <a:pPr lvl="1"/>
            <a:r>
              <a:rPr lang="en-US" dirty="0"/>
              <a:t>Runnable</a:t>
            </a:r>
          </a:p>
          <a:p>
            <a:pPr lvl="1"/>
            <a:r>
              <a:rPr lang="en-US" dirty="0"/>
              <a:t>Running</a:t>
            </a:r>
          </a:p>
          <a:p>
            <a:pPr lvl="1"/>
            <a:r>
              <a:rPr lang="en-US" dirty="0"/>
              <a:t>Non-Runnable (Blocked)</a:t>
            </a:r>
          </a:p>
          <a:p>
            <a:pPr lvl="1"/>
            <a:r>
              <a:rPr lang="en-US" dirty="0"/>
              <a:t>Terminated</a:t>
            </a:r>
          </a:p>
          <a:p>
            <a:endParaRPr lang="en-US" dirty="0"/>
          </a:p>
        </p:txBody>
      </p:sp>
    </p:spTree>
    <p:extLst>
      <p:ext uri="{BB962C8B-B14F-4D97-AF65-F5344CB8AC3E}">
        <p14:creationId xmlns:p14="http://schemas.microsoft.com/office/powerpoint/2010/main" val="27876661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solidFill>
                  <a:srgbClr val="FF0000"/>
                </a:solidFill>
              </a:rPr>
              <a:t>Thread Life Cycle</a:t>
            </a:r>
            <a:endParaRPr lang="en-US" dirty="0">
              <a:solidFill>
                <a:srgbClr val="FF0000"/>
              </a:solidFill>
            </a:endParaRPr>
          </a:p>
        </p:txBody>
      </p:sp>
      <p:pic>
        <p:nvPicPr>
          <p:cNvPr id="4" name="Content Placeholder 3" descr="thread life cycle in java"/>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843087" y="1066800"/>
            <a:ext cx="6005513" cy="5257800"/>
          </a:xfrm>
          <a:prstGeom prst="rect">
            <a:avLst/>
          </a:prstGeom>
          <a:noFill/>
          <a:ln>
            <a:noFill/>
          </a:ln>
        </p:spPr>
      </p:pic>
    </p:spTree>
    <p:extLst>
      <p:ext uri="{BB962C8B-B14F-4D97-AF65-F5344CB8AC3E}">
        <p14:creationId xmlns:p14="http://schemas.microsoft.com/office/powerpoint/2010/main" val="15525972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buNone/>
            </a:pPr>
            <a:r>
              <a:rPr lang="en-US" dirty="0">
                <a:solidFill>
                  <a:srgbClr val="FF0000"/>
                </a:solidFill>
              </a:rPr>
              <a:t>1) New</a:t>
            </a:r>
            <a:endParaRPr lang="en-US" b="1" dirty="0">
              <a:solidFill>
                <a:srgbClr val="FF0000"/>
              </a:solidFill>
            </a:endParaRPr>
          </a:p>
          <a:p>
            <a:pPr marL="0" indent="0" algn="just">
              <a:buNone/>
            </a:pPr>
            <a:r>
              <a:rPr lang="en-US" dirty="0" smtClean="0"/>
              <a:t>	The </a:t>
            </a:r>
            <a:r>
              <a:rPr lang="en-US" dirty="0"/>
              <a:t>thread is in new state if </a:t>
            </a:r>
            <a:r>
              <a:rPr lang="en-US" dirty="0" smtClean="0"/>
              <a:t>we </a:t>
            </a:r>
            <a:r>
              <a:rPr lang="en-US" dirty="0"/>
              <a:t>create an </a:t>
            </a:r>
            <a:r>
              <a:rPr lang="en-US" dirty="0" smtClean="0"/>
              <a:t>	instance </a:t>
            </a:r>
            <a:r>
              <a:rPr lang="en-US" dirty="0"/>
              <a:t>of Thread class but before the </a:t>
            </a:r>
            <a:r>
              <a:rPr lang="en-US" dirty="0" smtClean="0"/>
              <a:t>	invocation </a:t>
            </a:r>
            <a:r>
              <a:rPr lang="en-US" dirty="0"/>
              <a:t>of start() method</a:t>
            </a:r>
            <a:r>
              <a:rPr lang="en-US" dirty="0" smtClean="0"/>
              <a:t>.</a:t>
            </a:r>
          </a:p>
          <a:p>
            <a:pPr marL="0" indent="0">
              <a:buNone/>
            </a:pPr>
            <a:r>
              <a:rPr lang="en-US" dirty="0">
                <a:solidFill>
                  <a:srgbClr val="FF0000"/>
                </a:solidFill>
              </a:rPr>
              <a:t>2) Runnable</a:t>
            </a:r>
            <a:endParaRPr lang="en-US" b="1" dirty="0">
              <a:solidFill>
                <a:srgbClr val="FF0000"/>
              </a:solidFill>
            </a:endParaRPr>
          </a:p>
          <a:p>
            <a:pPr marL="0" indent="0" algn="just">
              <a:buNone/>
            </a:pPr>
            <a:r>
              <a:rPr lang="en-US" dirty="0" smtClean="0"/>
              <a:t>	The </a:t>
            </a:r>
            <a:r>
              <a:rPr lang="en-US" dirty="0"/>
              <a:t>thread is in runnable state after </a:t>
            </a:r>
            <a:r>
              <a:rPr lang="en-US" dirty="0" smtClean="0"/>
              <a:t>	invocation </a:t>
            </a:r>
            <a:r>
              <a:rPr lang="en-US" dirty="0"/>
              <a:t>of start() method, but the </a:t>
            </a:r>
            <a:r>
              <a:rPr lang="en-US" dirty="0" smtClean="0"/>
              <a:t>	thread </a:t>
            </a:r>
            <a:r>
              <a:rPr lang="en-US" dirty="0"/>
              <a:t>scheduler has not selected it to be </a:t>
            </a:r>
            <a:r>
              <a:rPr lang="en-US" dirty="0" smtClean="0"/>
              <a:t>	the </a:t>
            </a:r>
            <a:r>
              <a:rPr lang="en-US" dirty="0"/>
              <a:t>running thread.</a:t>
            </a:r>
          </a:p>
          <a:p>
            <a:pPr marL="0" indent="0">
              <a:buNone/>
            </a:pPr>
            <a:endParaRPr lang="en-US" dirty="0"/>
          </a:p>
        </p:txBody>
      </p:sp>
    </p:spTree>
    <p:extLst>
      <p:ext uri="{BB962C8B-B14F-4D97-AF65-F5344CB8AC3E}">
        <p14:creationId xmlns:p14="http://schemas.microsoft.com/office/powerpoint/2010/main" val="145391341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382000" cy="5516563"/>
          </a:xfrm>
        </p:spPr>
        <p:txBody>
          <a:bodyPr>
            <a:normAutofit/>
          </a:bodyPr>
          <a:lstStyle/>
          <a:p>
            <a:pPr marL="0" indent="0">
              <a:buNone/>
            </a:pPr>
            <a:r>
              <a:rPr lang="en-US" dirty="0">
                <a:solidFill>
                  <a:srgbClr val="FF0000"/>
                </a:solidFill>
              </a:rPr>
              <a:t>3) Running</a:t>
            </a:r>
            <a:endParaRPr lang="en-US" b="1" dirty="0">
              <a:solidFill>
                <a:srgbClr val="FF0000"/>
              </a:solidFill>
            </a:endParaRPr>
          </a:p>
          <a:p>
            <a:pPr marL="0" indent="0">
              <a:buNone/>
            </a:pPr>
            <a:r>
              <a:rPr lang="en-US" dirty="0" smtClean="0"/>
              <a:t>	The </a:t>
            </a:r>
            <a:r>
              <a:rPr lang="en-US" dirty="0"/>
              <a:t>thread is in running state if the thread </a:t>
            </a:r>
            <a:r>
              <a:rPr lang="en-US" dirty="0" smtClean="0"/>
              <a:t>	scheduler </a:t>
            </a:r>
            <a:r>
              <a:rPr lang="en-US" dirty="0"/>
              <a:t>has selected it.</a:t>
            </a:r>
          </a:p>
          <a:p>
            <a:pPr marL="0" indent="0">
              <a:buNone/>
            </a:pPr>
            <a:r>
              <a:rPr lang="en-US" dirty="0">
                <a:solidFill>
                  <a:srgbClr val="FF0000"/>
                </a:solidFill>
              </a:rPr>
              <a:t>4) Non-Runnable (Blocked)</a:t>
            </a:r>
            <a:endParaRPr lang="en-US" b="1" dirty="0">
              <a:solidFill>
                <a:srgbClr val="FF0000"/>
              </a:solidFill>
            </a:endParaRPr>
          </a:p>
          <a:p>
            <a:pPr marL="0" indent="0">
              <a:buNone/>
            </a:pPr>
            <a:r>
              <a:rPr lang="en-US" dirty="0" smtClean="0"/>
              <a:t>	This </a:t>
            </a:r>
            <a:r>
              <a:rPr lang="en-US" dirty="0"/>
              <a:t>is the state when the thread is still </a:t>
            </a:r>
            <a:r>
              <a:rPr lang="en-US" dirty="0" smtClean="0"/>
              <a:t>	alive</a:t>
            </a:r>
            <a:r>
              <a:rPr lang="en-US" dirty="0"/>
              <a:t>, but is currently not eligible to run.</a:t>
            </a:r>
          </a:p>
          <a:p>
            <a:pPr marL="0" indent="0">
              <a:buNone/>
            </a:pPr>
            <a:r>
              <a:rPr lang="en-US" dirty="0">
                <a:solidFill>
                  <a:srgbClr val="FF0000"/>
                </a:solidFill>
              </a:rPr>
              <a:t>5) Terminated</a:t>
            </a:r>
          </a:p>
          <a:p>
            <a:pPr marL="0" indent="0">
              <a:buNone/>
            </a:pPr>
            <a:r>
              <a:rPr lang="en-US" dirty="0" smtClean="0"/>
              <a:t>	A </a:t>
            </a:r>
            <a:r>
              <a:rPr lang="en-US" dirty="0"/>
              <a:t>thread is in terminated or dead state </a:t>
            </a:r>
            <a:r>
              <a:rPr lang="en-US" dirty="0" smtClean="0"/>
              <a:t>	when </a:t>
            </a:r>
            <a:r>
              <a:rPr lang="en-US" dirty="0"/>
              <a:t>its run() method exits.</a:t>
            </a:r>
          </a:p>
          <a:p>
            <a:endParaRPr lang="en-US" dirty="0"/>
          </a:p>
        </p:txBody>
      </p:sp>
    </p:spTree>
    <p:extLst>
      <p:ext uri="{BB962C8B-B14F-4D97-AF65-F5344CB8AC3E}">
        <p14:creationId xmlns:p14="http://schemas.microsoft.com/office/powerpoint/2010/main" val="28238868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How to create thread ?</a:t>
            </a:r>
            <a:r>
              <a:rPr lang="en-US" b="1" dirty="0" smtClean="0"/>
              <a:t/>
            </a:r>
            <a:br>
              <a:rPr lang="en-US" b="1" dirty="0" smtClean="0"/>
            </a:br>
            <a:endParaRPr lang="en-US" dirty="0"/>
          </a:p>
        </p:txBody>
      </p:sp>
      <p:sp>
        <p:nvSpPr>
          <p:cNvPr id="3" name="Content Placeholder 2"/>
          <p:cNvSpPr>
            <a:spLocks noGrp="1"/>
          </p:cNvSpPr>
          <p:nvPr>
            <p:ph idx="1"/>
          </p:nvPr>
        </p:nvSpPr>
        <p:spPr>
          <a:xfrm>
            <a:off x="457200" y="1295400"/>
            <a:ext cx="8229600" cy="4830763"/>
          </a:xfrm>
        </p:spPr>
        <p:txBody>
          <a:bodyPr/>
          <a:lstStyle/>
          <a:p>
            <a:pPr marL="0" indent="0">
              <a:buNone/>
            </a:pPr>
            <a:r>
              <a:rPr lang="en-US" dirty="0" smtClean="0"/>
              <a:t>There </a:t>
            </a:r>
            <a:r>
              <a:rPr lang="en-US" dirty="0"/>
              <a:t>are </a:t>
            </a:r>
            <a:r>
              <a:rPr lang="en-US" dirty="0">
                <a:solidFill>
                  <a:schemeClr val="tx2">
                    <a:lumMod val="60000"/>
                    <a:lumOff val="40000"/>
                  </a:schemeClr>
                </a:solidFill>
              </a:rPr>
              <a:t>two ways </a:t>
            </a:r>
            <a:r>
              <a:rPr lang="en-US" dirty="0"/>
              <a:t>to create a thread:</a:t>
            </a:r>
          </a:p>
          <a:p>
            <a:pPr marL="914400" lvl="1" indent="-514350">
              <a:buFont typeface="+mj-lt"/>
              <a:buAutoNum type="arabicPeriod"/>
            </a:pPr>
            <a:r>
              <a:rPr lang="en-US" dirty="0"/>
              <a:t>By extending Thread class </a:t>
            </a:r>
            <a:endParaRPr lang="en-US" dirty="0" smtClean="0"/>
          </a:p>
          <a:p>
            <a:pPr marL="914400" lvl="1" indent="-514350">
              <a:buFont typeface="+mj-lt"/>
              <a:buAutoNum type="arabicPeriod"/>
            </a:pPr>
            <a:r>
              <a:rPr lang="en-US" dirty="0" smtClean="0"/>
              <a:t>By </a:t>
            </a:r>
            <a:r>
              <a:rPr lang="en-US" dirty="0"/>
              <a:t>implementing Runnable interface: This may be carried out in the following four styles: </a:t>
            </a:r>
            <a:endParaRPr lang="en-US" dirty="0" smtClean="0"/>
          </a:p>
          <a:p>
            <a:pPr marL="1257300" lvl="3" indent="0">
              <a:buNone/>
            </a:pPr>
            <a:r>
              <a:rPr lang="en-US" sz="2800" dirty="0" smtClean="0"/>
              <a:t>a</a:t>
            </a:r>
            <a:r>
              <a:rPr lang="en-US" sz="2800" dirty="0"/>
              <a:t>. Conventional code </a:t>
            </a:r>
            <a:endParaRPr lang="en-US" sz="2800" dirty="0" smtClean="0"/>
          </a:p>
          <a:p>
            <a:pPr marL="1257300" lvl="3" indent="0">
              <a:buNone/>
            </a:pPr>
            <a:r>
              <a:rPr lang="en-US" sz="2800" dirty="0" smtClean="0"/>
              <a:t>b</a:t>
            </a:r>
            <a:r>
              <a:rPr lang="en-US" sz="2800" dirty="0"/>
              <a:t>. Lambda expression </a:t>
            </a:r>
            <a:endParaRPr lang="en-US" sz="2800" dirty="0" smtClean="0"/>
          </a:p>
          <a:p>
            <a:pPr marL="1257300" lvl="3" indent="0">
              <a:buNone/>
            </a:pPr>
            <a:r>
              <a:rPr lang="en-US" sz="2800" dirty="0" smtClean="0"/>
              <a:t>c</a:t>
            </a:r>
            <a:r>
              <a:rPr lang="en-US" sz="2800" dirty="0"/>
              <a:t>. Method reference </a:t>
            </a:r>
            <a:endParaRPr lang="en-US" sz="2800" dirty="0" smtClean="0"/>
          </a:p>
          <a:p>
            <a:pPr marL="1257300" lvl="3" indent="0">
              <a:buNone/>
            </a:pPr>
            <a:r>
              <a:rPr lang="en-US" sz="2800" dirty="0" smtClean="0"/>
              <a:t>d</a:t>
            </a:r>
            <a:r>
              <a:rPr lang="en-US" sz="2800" dirty="0"/>
              <a:t>. Anonymous inner class</a:t>
            </a:r>
          </a:p>
        </p:txBody>
      </p:sp>
    </p:spTree>
    <p:extLst>
      <p:ext uri="{BB962C8B-B14F-4D97-AF65-F5344CB8AC3E}">
        <p14:creationId xmlns:p14="http://schemas.microsoft.com/office/powerpoint/2010/main" val="364163909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
            </a:r>
            <a:br>
              <a:rPr lang="en-US" dirty="0">
                <a:solidFill>
                  <a:srgbClr val="FF0000"/>
                </a:solidFill>
              </a:rPr>
            </a:br>
            <a:r>
              <a:rPr lang="en-US" dirty="0" smtClean="0">
                <a:solidFill>
                  <a:srgbClr val="FF0000"/>
                </a:solidFill>
              </a:rPr>
              <a:t>Java </a:t>
            </a:r>
            <a:r>
              <a:rPr lang="en-US" dirty="0">
                <a:solidFill>
                  <a:srgbClr val="FF0000"/>
                </a:solidFill>
              </a:rPr>
              <a:t>Thread Example by extending Thread class</a:t>
            </a:r>
            <a:r>
              <a:rPr lang="en-US" b="1" dirty="0">
                <a:solidFill>
                  <a:srgbClr val="FF0000"/>
                </a:solidFill>
              </a:rPr>
              <a:t/>
            </a:r>
            <a:br>
              <a:rPr lang="en-US" b="1" dirty="0">
                <a:solidFill>
                  <a:srgbClr val="FF0000"/>
                </a:solidFill>
              </a:rPr>
            </a:br>
            <a:endParaRPr lang="en-IN" dirty="0"/>
          </a:p>
        </p:txBody>
      </p:sp>
      <p:sp>
        <p:nvSpPr>
          <p:cNvPr id="3" name="Content Placeholder 2"/>
          <p:cNvSpPr>
            <a:spLocks noGrp="1"/>
          </p:cNvSpPr>
          <p:nvPr>
            <p:ph idx="1"/>
          </p:nvPr>
        </p:nvSpPr>
        <p:spPr/>
        <p:txBody>
          <a:bodyPr/>
          <a:lstStyle/>
          <a:p>
            <a:r>
              <a:rPr lang="en-IN" dirty="0" smtClean="0"/>
              <a:t>We </a:t>
            </a:r>
            <a:r>
              <a:rPr lang="en-IN" dirty="0"/>
              <a:t>can extend </a:t>
            </a:r>
            <a:r>
              <a:rPr lang="en-IN" b="1" dirty="0"/>
              <a:t>java. </a:t>
            </a:r>
            <a:r>
              <a:rPr lang="en-IN" b="1" dirty="0" err="1"/>
              <a:t>lang.Thread</a:t>
            </a:r>
            <a:r>
              <a:rPr lang="en-IN" dirty="0"/>
              <a:t> class to create our own java thread class and override run() method. Then we can create it’s object and call start() method to execute our custom java thread class run method.</a:t>
            </a:r>
          </a:p>
          <a:p>
            <a:endParaRPr lang="en-IN" dirty="0"/>
          </a:p>
        </p:txBody>
      </p:sp>
    </p:spTree>
    <p:extLst>
      <p:ext uri="{BB962C8B-B14F-4D97-AF65-F5344CB8AC3E}">
        <p14:creationId xmlns:p14="http://schemas.microsoft.com/office/powerpoint/2010/main" val="4175102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77000"/>
          </a:xfrm>
        </p:spPr>
        <p:txBody>
          <a:bodyPr>
            <a:normAutofit fontScale="70000" lnSpcReduction="20000"/>
          </a:bodyPr>
          <a:lstStyle/>
          <a:p>
            <a:pPr marL="0" indent="0">
              <a:buNone/>
            </a:pPr>
            <a:r>
              <a:rPr lang="en-US" dirty="0"/>
              <a:t>class Thread3{</a:t>
            </a:r>
          </a:p>
          <a:p>
            <a:pPr marL="0" indent="0">
              <a:buNone/>
            </a:pPr>
            <a:r>
              <a:rPr lang="en-US" dirty="0"/>
              <a:t>public static void main(String </a:t>
            </a:r>
            <a:r>
              <a:rPr lang="en-US" dirty="0" err="1"/>
              <a:t>args</a:t>
            </a:r>
            <a:r>
              <a:rPr lang="en-US" dirty="0"/>
              <a:t>[]){</a:t>
            </a:r>
          </a:p>
          <a:p>
            <a:pPr marL="0" indent="0">
              <a:buNone/>
            </a:pPr>
            <a:r>
              <a:rPr lang="en-US" dirty="0" err="1"/>
              <a:t>System.out.println</a:t>
            </a:r>
            <a:r>
              <a:rPr lang="en-US" dirty="0"/>
              <a:t>("</a:t>
            </a:r>
            <a:r>
              <a:rPr lang="en-US" dirty="0" err="1"/>
              <a:t>Hiiii</a:t>
            </a:r>
            <a:r>
              <a:rPr lang="en-US" dirty="0"/>
              <a:t>"+</a:t>
            </a:r>
            <a:r>
              <a:rPr lang="en-US" dirty="0" err="1"/>
              <a:t>Thread.currentThread</a:t>
            </a:r>
            <a:r>
              <a:rPr lang="en-US" dirty="0"/>
              <a:t>().</a:t>
            </a:r>
            <a:r>
              <a:rPr lang="en-US" dirty="0" err="1"/>
              <a:t>getName</a:t>
            </a:r>
            <a:r>
              <a:rPr lang="en-US" dirty="0"/>
              <a:t>());</a:t>
            </a:r>
          </a:p>
          <a:p>
            <a:pPr marL="0" indent="0">
              <a:buNone/>
            </a:pPr>
            <a:endParaRPr lang="en-US" dirty="0"/>
          </a:p>
          <a:p>
            <a:pPr marL="0" indent="0">
              <a:buNone/>
            </a:pPr>
            <a:r>
              <a:rPr lang="en-US" dirty="0" err="1"/>
              <a:t>Emp</a:t>
            </a:r>
            <a:r>
              <a:rPr lang="en-US" dirty="0"/>
              <a:t> e1=new </a:t>
            </a:r>
            <a:r>
              <a:rPr lang="en-US" dirty="0" err="1"/>
              <a:t>Emp</a:t>
            </a:r>
            <a:r>
              <a:rPr lang="en-US" dirty="0"/>
              <a:t>();</a:t>
            </a:r>
          </a:p>
          <a:p>
            <a:pPr marL="0" indent="0">
              <a:buNone/>
            </a:pPr>
            <a:r>
              <a:rPr lang="en-US" dirty="0"/>
              <a:t>e1.start();</a:t>
            </a:r>
          </a:p>
          <a:p>
            <a:pPr marL="0" indent="0">
              <a:buNone/>
            </a:pPr>
            <a:r>
              <a:rPr lang="en-US" dirty="0" err="1"/>
              <a:t>System.out.println</a:t>
            </a:r>
            <a:r>
              <a:rPr lang="en-US" dirty="0"/>
              <a:t>("bye"+</a:t>
            </a:r>
            <a:r>
              <a:rPr lang="en-US" dirty="0" err="1"/>
              <a:t>Thread.currentThread</a:t>
            </a:r>
            <a:r>
              <a:rPr lang="en-US" dirty="0"/>
              <a:t>().</a:t>
            </a:r>
            <a:r>
              <a:rPr lang="en-US" dirty="0" err="1"/>
              <a:t>getName</a:t>
            </a:r>
            <a:r>
              <a:rPr lang="en-US" dirty="0"/>
              <a:t>());</a:t>
            </a:r>
          </a:p>
          <a:p>
            <a:pPr marL="0" indent="0">
              <a:buNone/>
            </a:pPr>
            <a:endParaRPr lang="en-US" dirty="0"/>
          </a:p>
          <a:p>
            <a:pPr marL="0" indent="0">
              <a:buNone/>
            </a:pPr>
            <a:r>
              <a:rPr lang="en-US" dirty="0"/>
              <a:t>}</a:t>
            </a:r>
          </a:p>
          <a:p>
            <a:pPr marL="0" indent="0">
              <a:buNone/>
            </a:pPr>
            <a:endParaRPr lang="en-US" dirty="0"/>
          </a:p>
          <a:p>
            <a:pPr marL="0" indent="0">
              <a:buNone/>
            </a:pPr>
            <a:r>
              <a:rPr lang="en-US" dirty="0"/>
              <a:t>}</a:t>
            </a:r>
          </a:p>
          <a:p>
            <a:pPr marL="0" indent="0">
              <a:buNone/>
            </a:pPr>
            <a:r>
              <a:rPr lang="en-US" dirty="0"/>
              <a:t>class </a:t>
            </a:r>
            <a:r>
              <a:rPr lang="en-US" dirty="0" err="1"/>
              <a:t>Emp</a:t>
            </a:r>
            <a:r>
              <a:rPr lang="en-US" dirty="0"/>
              <a:t> extends Thread</a:t>
            </a:r>
          </a:p>
          <a:p>
            <a:pPr marL="0" indent="0">
              <a:buNone/>
            </a:pPr>
            <a:r>
              <a:rPr lang="en-US" dirty="0"/>
              <a:t>{</a:t>
            </a:r>
          </a:p>
          <a:p>
            <a:pPr marL="0" indent="0">
              <a:buNone/>
            </a:pPr>
            <a:r>
              <a:rPr lang="en-US" dirty="0"/>
              <a:t>public void run()</a:t>
            </a:r>
          </a:p>
          <a:p>
            <a:pPr marL="0" indent="0">
              <a:buNone/>
            </a:pPr>
            <a:r>
              <a:rPr lang="en-US" dirty="0"/>
              <a:t>{</a:t>
            </a:r>
          </a:p>
          <a:p>
            <a:pPr marL="0" indent="0">
              <a:buNone/>
            </a:pPr>
            <a:r>
              <a:rPr lang="en-US" dirty="0" err="1"/>
              <a:t>System.out.println</a:t>
            </a:r>
            <a:r>
              <a:rPr lang="en-US" dirty="0"/>
              <a:t>("Hello"+</a:t>
            </a:r>
            <a:r>
              <a:rPr lang="en-US" dirty="0" err="1"/>
              <a:t>Thread.currentThread</a:t>
            </a:r>
            <a:r>
              <a:rPr lang="en-US" dirty="0"/>
              <a:t>().</a:t>
            </a:r>
            <a:r>
              <a:rPr lang="en-US" dirty="0" err="1"/>
              <a:t>getName</a:t>
            </a:r>
            <a:r>
              <a:rPr lang="en-US" dirty="0"/>
              <a:t>());</a:t>
            </a:r>
          </a:p>
          <a:p>
            <a:pPr marL="0" indent="0">
              <a:buNone/>
            </a:pPr>
            <a:r>
              <a:rPr lang="en-US" dirty="0"/>
              <a:t>}</a:t>
            </a:r>
          </a:p>
          <a:p>
            <a:pPr marL="0" indent="0">
              <a:buNone/>
            </a:pPr>
            <a:r>
              <a:rPr lang="en-US" dirty="0"/>
              <a:t>}</a:t>
            </a:r>
          </a:p>
        </p:txBody>
      </p:sp>
    </p:spTree>
    <p:extLst>
      <p:ext uri="{BB962C8B-B14F-4D97-AF65-F5344CB8AC3E}">
        <p14:creationId xmlns:p14="http://schemas.microsoft.com/office/powerpoint/2010/main" val="20552596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Autofit/>
          </a:bodyPr>
          <a:lstStyle/>
          <a:p>
            <a:pPr algn="l"/>
            <a:r>
              <a:rPr lang="en-US" sz="2800" dirty="0" smtClean="0">
                <a:solidFill>
                  <a:srgbClr val="FF0000"/>
                </a:solidFill>
              </a:rPr>
              <a:t>Example2:</a:t>
            </a:r>
            <a:endParaRPr lang="en-US" sz="2800" dirty="0">
              <a:solidFill>
                <a:srgbClr val="FF0000"/>
              </a:solidFill>
            </a:endParaRPr>
          </a:p>
        </p:txBody>
      </p:sp>
      <p:sp>
        <p:nvSpPr>
          <p:cNvPr id="3" name="Content Placeholder 2"/>
          <p:cNvSpPr>
            <a:spLocks noGrp="1"/>
          </p:cNvSpPr>
          <p:nvPr>
            <p:ph idx="1"/>
          </p:nvPr>
        </p:nvSpPr>
        <p:spPr>
          <a:xfrm>
            <a:off x="457200" y="1066800"/>
            <a:ext cx="8229600" cy="5486400"/>
          </a:xfrm>
        </p:spPr>
        <p:txBody>
          <a:bodyPr>
            <a:normAutofit fontScale="85000" lnSpcReduction="20000"/>
          </a:bodyPr>
          <a:lstStyle/>
          <a:p>
            <a:pPr marL="0" lvl="0" indent="0">
              <a:buNone/>
            </a:pPr>
            <a:r>
              <a:rPr lang="en-US" b="1" dirty="0" smtClean="0"/>
              <a:t>class</a:t>
            </a:r>
            <a:r>
              <a:rPr lang="en-US" dirty="0"/>
              <a:t> Multi </a:t>
            </a:r>
            <a:r>
              <a:rPr lang="en-US" b="1" dirty="0"/>
              <a:t>extends</a:t>
            </a:r>
            <a:r>
              <a:rPr lang="en-US" dirty="0"/>
              <a:t> </a:t>
            </a:r>
            <a:r>
              <a:rPr lang="en-US" dirty="0" smtClean="0"/>
              <a:t>Thread</a:t>
            </a:r>
          </a:p>
          <a:p>
            <a:pPr marL="0" lvl="0" indent="0">
              <a:buNone/>
            </a:pPr>
            <a:r>
              <a:rPr lang="en-US" dirty="0" smtClean="0"/>
              <a:t>{</a:t>
            </a:r>
            <a:r>
              <a:rPr lang="en-US" dirty="0"/>
              <a:t>  </a:t>
            </a:r>
          </a:p>
          <a:p>
            <a:pPr marL="0" lvl="0" indent="0">
              <a:buNone/>
            </a:pPr>
            <a:r>
              <a:rPr lang="en-US" b="1" dirty="0"/>
              <a:t>public</a:t>
            </a:r>
            <a:r>
              <a:rPr lang="en-US" dirty="0"/>
              <a:t> </a:t>
            </a:r>
            <a:r>
              <a:rPr lang="en-US" b="1" dirty="0"/>
              <a:t>void</a:t>
            </a:r>
            <a:r>
              <a:rPr lang="en-US" dirty="0"/>
              <a:t> run</a:t>
            </a:r>
            <a:r>
              <a:rPr lang="en-US" dirty="0" smtClean="0"/>
              <a:t>()</a:t>
            </a:r>
          </a:p>
          <a:p>
            <a:pPr marL="0" lvl="0" indent="0">
              <a:buNone/>
            </a:pPr>
            <a:r>
              <a:rPr lang="en-US" dirty="0" smtClean="0"/>
              <a:t>{</a:t>
            </a:r>
            <a:r>
              <a:rPr lang="en-US" dirty="0"/>
              <a:t>  </a:t>
            </a:r>
          </a:p>
          <a:p>
            <a:pPr marL="0" lvl="0" indent="0">
              <a:buNone/>
            </a:pPr>
            <a:r>
              <a:rPr lang="en-US" dirty="0" err="1"/>
              <a:t>System.out.println</a:t>
            </a:r>
            <a:r>
              <a:rPr lang="en-US" dirty="0"/>
              <a:t>("thread is running...");  </a:t>
            </a:r>
          </a:p>
          <a:p>
            <a:pPr marL="0" lvl="0" indent="0">
              <a:buNone/>
            </a:pPr>
            <a:r>
              <a:rPr lang="en-US" dirty="0"/>
              <a:t>}  </a:t>
            </a:r>
          </a:p>
          <a:p>
            <a:pPr marL="0" lvl="0" indent="0">
              <a:buNone/>
            </a:pPr>
            <a:r>
              <a:rPr lang="en-US" b="1" dirty="0"/>
              <a:t>public</a:t>
            </a:r>
            <a:r>
              <a:rPr lang="en-US" dirty="0"/>
              <a:t> </a:t>
            </a:r>
            <a:r>
              <a:rPr lang="en-US" b="1" dirty="0"/>
              <a:t>static</a:t>
            </a:r>
            <a:r>
              <a:rPr lang="en-US" dirty="0"/>
              <a:t> </a:t>
            </a:r>
            <a:r>
              <a:rPr lang="en-US" b="1" dirty="0"/>
              <a:t>void</a:t>
            </a:r>
            <a:r>
              <a:rPr lang="en-US" dirty="0"/>
              <a:t> main(String </a:t>
            </a:r>
            <a:r>
              <a:rPr lang="en-US" dirty="0" err="1"/>
              <a:t>args</a:t>
            </a:r>
            <a:r>
              <a:rPr lang="en-US" dirty="0" smtClean="0"/>
              <a:t>[])</a:t>
            </a:r>
          </a:p>
          <a:p>
            <a:pPr marL="0" lvl="0" indent="0">
              <a:buNone/>
            </a:pPr>
            <a:r>
              <a:rPr lang="en-US" dirty="0" smtClean="0"/>
              <a:t>{</a:t>
            </a:r>
            <a:r>
              <a:rPr lang="en-US" dirty="0"/>
              <a:t>  </a:t>
            </a:r>
          </a:p>
          <a:p>
            <a:pPr marL="0" lvl="0" indent="0">
              <a:buNone/>
            </a:pPr>
            <a:r>
              <a:rPr lang="en-US" dirty="0"/>
              <a:t>Multi t1=</a:t>
            </a:r>
            <a:r>
              <a:rPr lang="en-US" b="1" dirty="0"/>
              <a:t>new</a:t>
            </a:r>
            <a:r>
              <a:rPr lang="en-US" dirty="0"/>
              <a:t> Multi();  </a:t>
            </a:r>
          </a:p>
          <a:p>
            <a:pPr marL="0" lvl="0" indent="0">
              <a:buNone/>
            </a:pPr>
            <a:r>
              <a:rPr lang="en-US" dirty="0"/>
              <a:t>t1.start();  </a:t>
            </a:r>
          </a:p>
          <a:p>
            <a:pPr marL="0" lvl="0" indent="0">
              <a:buNone/>
            </a:pPr>
            <a:r>
              <a:rPr lang="en-US" dirty="0"/>
              <a:t> }  </a:t>
            </a:r>
          </a:p>
          <a:p>
            <a:pPr marL="0" lvl="0" indent="0">
              <a:buNone/>
            </a:pPr>
            <a:r>
              <a:rPr lang="en-US" dirty="0"/>
              <a:t>}  </a:t>
            </a:r>
          </a:p>
          <a:p>
            <a:pPr marL="0" indent="0">
              <a:buNone/>
            </a:pPr>
            <a:r>
              <a:rPr lang="en-US" dirty="0" err="1">
                <a:solidFill>
                  <a:srgbClr val="FF0000"/>
                </a:solidFill>
              </a:rPr>
              <a:t>Output:thread</a:t>
            </a:r>
            <a:r>
              <a:rPr lang="en-US" dirty="0">
                <a:solidFill>
                  <a:srgbClr val="FF0000"/>
                </a:solidFill>
              </a:rPr>
              <a:t> is running...</a:t>
            </a:r>
          </a:p>
        </p:txBody>
      </p:sp>
    </p:spTree>
    <p:extLst>
      <p:ext uri="{BB962C8B-B14F-4D97-AF65-F5344CB8AC3E}">
        <p14:creationId xmlns:p14="http://schemas.microsoft.com/office/powerpoint/2010/main" val="22157034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
            </a:r>
            <a:br>
              <a:rPr lang="en-US" dirty="0" smtClean="0">
                <a:solidFill>
                  <a:srgbClr val="FF0000"/>
                </a:solidFill>
              </a:rPr>
            </a:br>
            <a:r>
              <a:rPr lang="en-US" dirty="0" smtClean="0">
                <a:solidFill>
                  <a:srgbClr val="FF0000"/>
                </a:solidFill>
              </a:rPr>
              <a:t>Java </a:t>
            </a:r>
            <a:r>
              <a:rPr lang="en-US" dirty="0">
                <a:solidFill>
                  <a:srgbClr val="FF0000"/>
                </a:solidFill>
              </a:rPr>
              <a:t>Thread Example by implementing Runnable interface</a:t>
            </a:r>
            <a:r>
              <a:rPr lang="en-US" b="1" dirty="0"/>
              <a:t/>
            </a:r>
            <a:br>
              <a:rPr lang="en-US" b="1" dirty="0"/>
            </a:br>
            <a:endParaRPr lang="en-IN" dirty="0"/>
          </a:p>
        </p:txBody>
      </p:sp>
      <p:sp>
        <p:nvSpPr>
          <p:cNvPr id="3" name="Content Placeholder 2"/>
          <p:cNvSpPr>
            <a:spLocks noGrp="1"/>
          </p:cNvSpPr>
          <p:nvPr>
            <p:ph idx="1"/>
          </p:nvPr>
        </p:nvSpPr>
        <p:spPr/>
        <p:txBody>
          <a:bodyPr/>
          <a:lstStyle/>
          <a:p>
            <a:r>
              <a:rPr lang="en-IN" dirty="0"/>
              <a:t>To make a class runnable, we can implement </a:t>
            </a:r>
            <a:r>
              <a:rPr lang="en-IN" dirty="0" err="1"/>
              <a:t>java.lang.Runnable</a:t>
            </a:r>
            <a:r>
              <a:rPr lang="en-IN" dirty="0"/>
              <a:t> interface and provide implementation in public void run() </a:t>
            </a:r>
            <a:r>
              <a:rPr lang="en-IN" dirty="0" smtClean="0"/>
              <a:t>method.</a:t>
            </a:r>
          </a:p>
          <a:p>
            <a:r>
              <a:rPr lang="en-IN" dirty="0" smtClean="0"/>
              <a:t>To </a:t>
            </a:r>
            <a:r>
              <a:rPr lang="en-IN" dirty="0"/>
              <a:t>use this class as Thread, we need to create a Thread object by passing object of this runnable class and then call start() method to execute the run() method in a separate thread.</a:t>
            </a:r>
          </a:p>
          <a:p>
            <a:endParaRPr lang="en-IN" dirty="0"/>
          </a:p>
        </p:txBody>
      </p:sp>
    </p:spTree>
    <p:extLst>
      <p:ext uri="{BB962C8B-B14F-4D97-AF65-F5344CB8AC3E}">
        <p14:creationId xmlns:p14="http://schemas.microsoft.com/office/powerpoint/2010/main" val="37670879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Threads in  Process1</a:t>
            </a:r>
            <a:endParaRPr lang="en-US" dirty="0">
              <a:solidFill>
                <a:srgbClr val="FF0000"/>
              </a:solidFill>
            </a:endParaRPr>
          </a:p>
        </p:txBody>
      </p:sp>
      <p:pic>
        <p:nvPicPr>
          <p:cNvPr id="4" name="Content Placeholder 3" descr="what is thread in java"/>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bwMode="auto">
          <a:xfrm>
            <a:off x="1219200" y="1600200"/>
            <a:ext cx="6172200" cy="4525963"/>
          </a:xfrm>
          <a:prstGeom prst="rect">
            <a:avLst/>
          </a:prstGeom>
          <a:noFill/>
          <a:ln>
            <a:noFill/>
          </a:ln>
        </p:spPr>
      </p:pic>
    </p:spTree>
    <p:extLst>
      <p:ext uri="{BB962C8B-B14F-4D97-AF65-F5344CB8AC3E}">
        <p14:creationId xmlns:p14="http://schemas.microsoft.com/office/powerpoint/2010/main" val="157322414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Autofit/>
          </a:bodyPr>
          <a:lstStyle/>
          <a:p>
            <a:pPr algn="l"/>
            <a:r>
              <a:rPr lang="en-US" sz="2400" dirty="0" smtClean="0">
                <a:solidFill>
                  <a:srgbClr val="FF0000"/>
                </a:solidFill>
              </a:rPr>
              <a:t>Example</a:t>
            </a:r>
            <a:endParaRPr lang="en-US" sz="2400" dirty="0"/>
          </a:p>
        </p:txBody>
      </p:sp>
      <p:sp>
        <p:nvSpPr>
          <p:cNvPr id="3" name="Content Placeholder 2"/>
          <p:cNvSpPr>
            <a:spLocks noGrp="1"/>
          </p:cNvSpPr>
          <p:nvPr>
            <p:ph idx="1"/>
          </p:nvPr>
        </p:nvSpPr>
        <p:spPr>
          <a:xfrm>
            <a:off x="457200" y="1143000"/>
            <a:ext cx="8229600" cy="5334000"/>
          </a:xfrm>
        </p:spPr>
        <p:txBody>
          <a:bodyPr>
            <a:normAutofit fontScale="70000" lnSpcReduction="20000"/>
          </a:bodyPr>
          <a:lstStyle/>
          <a:p>
            <a:pPr marL="0" lvl="0" indent="0">
              <a:buNone/>
            </a:pPr>
            <a:r>
              <a:rPr lang="en-US" b="1" dirty="0" smtClean="0"/>
              <a:t>class</a:t>
            </a:r>
            <a:r>
              <a:rPr lang="en-US" dirty="0"/>
              <a:t> Multi3 </a:t>
            </a:r>
            <a:r>
              <a:rPr lang="en-US" b="1" dirty="0"/>
              <a:t>implements</a:t>
            </a:r>
            <a:r>
              <a:rPr lang="en-US" dirty="0"/>
              <a:t> </a:t>
            </a:r>
            <a:r>
              <a:rPr lang="en-US" dirty="0" smtClean="0"/>
              <a:t>Runnable</a:t>
            </a:r>
          </a:p>
          <a:p>
            <a:pPr marL="0" lvl="0" indent="0">
              <a:buNone/>
            </a:pPr>
            <a:r>
              <a:rPr lang="en-US" dirty="0" smtClean="0"/>
              <a:t>{</a:t>
            </a:r>
            <a:r>
              <a:rPr lang="en-US" dirty="0"/>
              <a:t>  </a:t>
            </a:r>
          </a:p>
          <a:p>
            <a:pPr marL="0" lvl="0" indent="0">
              <a:buNone/>
            </a:pPr>
            <a:r>
              <a:rPr lang="en-US" b="1" dirty="0"/>
              <a:t>public</a:t>
            </a:r>
            <a:r>
              <a:rPr lang="en-US" dirty="0"/>
              <a:t> </a:t>
            </a:r>
            <a:r>
              <a:rPr lang="en-US" b="1" dirty="0"/>
              <a:t>void</a:t>
            </a:r>
            <a:r>
              <a:rPr lang="en-US" dirty="0"/>
              <a:t> run</a:t>
            </a:r>
            <a:r>
              <a:rPr lang="en-US" dirty="0" smtClean="0"/>
              <a:t>()</a:t>
            </a:r>
          </a:p>
          <a:p>
            <a:pPr marL="0" lvl="0" indent="0">
              <a:buNone/>
            </a:pPr>
            <a:r>
              <a:rPr lang="en-US" dirty="0" smtClean="0"/>
              <a:t>{</a:t>
            </a:r>
            <a:r>
              <a:rPr lang="en-US" dirty="0"/>
              <a:t>  </a:t>
            </a:r>
          </a:p>
          <a:p>
            <a:pPr marL="0" lvl="0" indent="0">
              <a:buNone/>
            </a:pPr>
            <a:r>
              <a:rPr lang="en-US" dirty="0" err="1"/>
              <a:t>System.out.println</a:t>
            </a:r>
            <a:r>
              <a:rPr lang="en-US" dirty="0"/>
              <a:t>("thread is running...");  </a:t>
            </a:r>
          </a:p>
          <a:p>
            <a:pPr marL="0" lvl="0" indent="0">
              <a:buNone/>
            </a:pPr>
            <a:r>
              <a:rPr lang="en-US" dirty="0"/>
              <a:t>}    </a:t>
            </a:r>
          </a:p>
          <a:p>
            <a:pPr marL="0" lvl="0" indent="0">
              <a:buNone/>
            </a:pPr>
            <a:r>
              <a:rPr lang="en-US" b="1" dirty="0"/>
              <a:t>public</a:t>
            </a:r>
            <a:r>
              <a:rPr lang="en-US" dirty="0"/>
              <a:t> </a:t>
            </a:r>
            <a:r>
              <a:rPr lang="en-US" b="1" dirty="0"/>
              <a:t>static</a:t>
            </a:r>
            <a:r>
              <a:rPr lang="en-US" dirty="0"/>
              <a:t> </a:t>
            </a:r>
            <a:r>
              <a:rPr lang="en-US" b="1" dirty="0"/>
              <a:t>void</a:t>
            </a:r>
            <a:r>
              <a:rPr lang="en-US" dirty="0"/>
              <a:t> main(String </a:t>
            </a:r>
            <a:r>
              <a:rPr lang="en-US" dirty="0" err="1"/>
              <a:t>args</a:t>
            </a:r>
            <a:r>
              <a:rPr lang="en-US" dirty="0" smtClean="0"/>
              <a:t>[])</a:t>
            </a:r>
          </a:p>
          <a:p>
            <a:pPr marL="0" lvl="0" indent="0">
              <a:buNone/>
            </a:pPr>
            <a:r>
              <a:rPr lang="en-US" dirty="0" smtClean="0"/>
              <a:t>{</a:t>
            </a:r>
            <a:r>
              <a:rPr lang="en-US" dirty="0"/>
              <a:t>  </a:t>
            </a:r>
          </a:p>
          <a:p>
            <a:pPr marL="0" lvl="0" indent="0">
              <a:buNone/>
            </a:pPr>
            <a:r>
              <a:rPr lang="en-US" dirty="0"/>
              <a:t>Multi3 m1=</a:t>
            </a:r>
            <a:r>
              <a:rPr lang="en-US" b="1" dirty="0"/>
              <a:t>new</a:t>
            </a:r>
            <a:r>
              <a:rPr lang="en-US" dirty="0"/>
              <a:t> Multi3();  </a:t>
            </a:r>
          </a:p>
          <a:p>
            <a:pPr marL="0" lvl="0" indent="0">
              <a:buNone/>
            </a:pPr>
            <a:r>
              <a:rPr lang="en-US" dirty="0"/>
              <a:t>Thread t1 =</a:t>
            </a:r>
            <a:r>
              <a:rPr lang="en-US" b="1" dirty="0"/>
              <a:t>new</a:t>
            </a:r>
            <a:r>
              <a:rPr lang="en-US" dirty="0"/>
              <a:t> Thread(m1);  </a:t>
            </a:r>
          </a:p>
          <a:p>
            <a:pPr marL="0" lvl="0" indent="0">
              <a:buNone/>
            </a:pPr>
            <a:r>
              <a:rPr lang="en-US" dirty="0"/>
              <a:t>t1.start();  </a:t>
            </a:r>
          </a:p>
          <a:p>
            <a:pPr marL="0" lvl="0" indent="0">
              <a:buNone/>
            </a:pPr>
            <a:r>
              <a:rPr lang="en-US" dirty="0"/>
              <a:t> }  </a:t>
            </a:r>
          </a:p>
          <a:p>
            <a:pPr marL="0" lvl="0" indent="0">
              <a:buNone/>
            </a:pPr>
            <a:r>
              <a:rPr lang="en-US" dirty="0"/>
              <a:t>}  </a:t>
            </a:r>
          </a:p>
          <a:p>
            <a:pPr marL="0" indent="0">
              <a:buNone/>
            </a:pPr>
            <a:r>
              <a:rPr lang="en-US" b="1" dirty="0" err="1">
                <a:solidFill>
                  <a:srgbClr val="FF0000"/>
                </a:solidFill>
              </a:rPr>
              <a:t>Output:thread</a:t>
            </a:r>
            <a:r>
              <a:rPr lang="en-US" b="1" dirty="0">
                <a:solidFill>
                  <a:srgbClr val="FF0000"/>
                </a:solidFill>
              </a:rPr>
              <a:t> is running...</a:t>
            </a:r>
          </a:p>
        </p:txBody>
      </p:sp>
    </p:spTree>
    <p:extLst>
      <p:ext uri="{BB962C8B-B14F-4D97-AF65-F5344CB8AC3E}">
        <p14:creationId xmlns:p14="http://schemas.microsoft.com/office/powerpoint/2010/main" val="30794084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a:solidFill>
                  <a:srgbClr val="FF0000"/>
                </a:solidFill>
              </a:rPr>
              <a:t>A</a:t>
            </a:r>
            <a:r>
              <a:rPr lang="en-US" dirty="0" smtClean="0">
                <a:solidFill>
                  <a:srgbClr val="FF0000"/>
                </a:solidFill>
              </a:rPr>
              <a:t>nonymous </a:t>
            </a:r>
            <a:r>
              <a:rPr lang="en-US" dirty="0">
                <a:solidFill>
                  <a:srgbClr val="FF0000"/>
                </a:solidFill>
              </a:rPr>
              <a:t>class</a:t>
            </a:r>
          </a:p>
        </p:txBody>
      </p:sp>
      <p:sp>
        <p:nvSpPr>
          <p:cNvPr id="8" name="Content Placeholder 7"/>
          <p:cNvSpPr>
            <a:spLocks noGrp="1"/>
          </p:cNvSpPr>
          <p:nvPr>
            <p:ph idx="1"/>
          </p:nvPr>
        </p:nvSpPr>
        <p:spPr/>
        <p:txBody>
          <a:bodyPr/>
          <a:lstStyle/>
          <a:p>
            <a:r>
              <a:rPr lang="en-US" dirty="0"/>
              <a:t>An </a:t>
            </a:r>
            <a:r>
              <a:rPr lang="en-US" b="1" dirty="0"/>
              <a:t>anonymous class</a:t>
            </a:r>
            <a:r>
              <a:rPr lang="en-US" dirty="0"/>
              <a:t> in Java is a </a:t>
            </a:r>
            <a:r>
              <a:rPr lang="en-US" b="1" dirty="0"/>
              <a:t>class without a name</a:t>
            </a:r>
            <a:r>
              <a:rPr lang="en-US" dirty="0"/>
              <a:t> that is declared and </a:t>
            </a:r>
            <a:r>
              <a:rPr lang="en-US" b="1" dirty="0"/>
              <a:t>instantiated at the same time</a:t>
            </a:r>
            <a:r>
              <a:rPr lang="en-US" dirty="0"/>
              <a:t>.</a:t>
            </a:r>
          </a:p>
          <a:p>
            <a:r>
              <a:rPr lang="en-US" dirty="0"/>
              <a:t>It’s used when you need to create a </a:t>
            </a:r>
            <a:r>
              <a:rPr lang="en-US" b="1" dirty="0"/>
              <a:t>one-time object</a:t>
            </a:r>
            <a:r>
              <a:rPr lang="en-US" dirty="0"/>
              <a:t> with a small change in behavior — without creating a separate named class file.</a:t>
            </a:r>
          </a:p>
          <a:p>
            <a:pPr marL="0" indent="0">
              <a:buNone/>
            </a:pPr>
            <a:endParaRPr lang="en-US" dirty="0"/>
          </a:p>
        </p:txBody>
      </p:sp>
    </p:spTree>
    <p:extLst>
      <p:ext uri="{BB962C8B-B14F-4D97-AF65-F5344CB8AC3E}">
        <p14:creationId xmlns:p14="http://schemas.microsoft.com/office/powerpoint/2010/main" val="31689631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b="1" dirty="0"/>
              <a:t>Types of Anonymous Classes</a:t>
            </a:r>
          </a:p>
          <a:p>
            <a:pPr lvl="1"/>
            <a:r>
              <a:rPr lang="en-US" dirty="0"/>
              <a:t>Anonymous class that extends a class</a:t>
            </a:r>
          </a:p>
          <a:p>
            <a:pPr lvl="1"/>
            <a:r>
              <a:rPr lang="en-US" dirty="0"/>
              <a:t>Anonymous class that implements an interface</a:t>
            </a:r>
          </a:p>
          <a:p>
            <a:endParaRPr lang="en-US" dirty="0"/>
          </a:p>
        </p:txBody>
      </p:sp>
    </p:spTree>
    <p:extLst>
      <p:ext uri="{BB962C8B-B14F-4D97-AF65-F5344CB8AC3E}">
        <p14:creationId xmlns:p14="http://schemas.microsoft.com/office/powerpoint/2010/main" val="22428349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Anonymous Class Extending a Class</a:t>
            </a:r>
          </a:p>
        </p:txBody>
      </p:sp>
      <p:sp>
        <p:nvSpPr>
          <p:cNvPr id="3" name="Content Placeholder 2"/>
          <p:cNvSpPr>
            <a:spLocks noGrp="1"/>
          </p:cNvSpPr>
          <p:nvPr>
            <p:ph idx="1"/>
          </p:nvPr>
        </p:nvSpPr>
        <p:spPr>
          <a:xfrm>
            <a:off x="457200" y="1219200"/>
            <a:ext cx="8229600" cy="5562600"/>
          </a:xfrm>
        </p:spPr>
        <p:txBody>
          <a:bodyPr>
            <a:noAutofit/>
          </a:bodyPr>
          <a:lstStyle/>
          <a:p>
            <a:pPr marL="0" indent="0">
              <a:buNone/>
            </a:pPr>
            <a:r>
              <a:rPr lang="en-US" sz="2000" dirty="0"/>
              <a:t>class Animal {</a:t>
            </a:r>
          </a:p>
          <a:p>
            <a:pPr marL="0" indent="0">
              <a:buNone/>
            </a:pPr>
            <a:r>
              <a:rPr lang="en-US" sz="2000" dirty="0"/>
              <a:t>    void sound() {</a:t>
            </a:r>
          </a:p>
          <a:p>
            <a:pPr marL="0" indent="0">
              <a:buNone/>
            </a:pPr>
            <a:r>
              <a:rPr lang="en-US" sz="2000" dirty="0"/>
              <a:t>        </a:t>
            </a:r>
            <a:r>
              <a:rPr lang="en-US" sz="2000" dirty="0" err="1"/>
              <a:t>System.out.println</a:t>
            </a:r>
            <a:r>
              <a:rPr lang="en-US" sz="2000" dirty="0"/>
              <a:t>("Animal makes sound");</a:t>
            </a:r>
          </a:p>
          <a:p>
            <a:pPr marL="0" indent="0">
              <a:buNone/>
            </a:pPr>
            <a:r>
              <a:rPr lang="en-US" sz="2000" dirty="0"/>
              <a:t>    }</a:t>
            </a:r>
          </a:p>
          <a:p>
            <a:pPr marL="0" indent="0">
              <a:buNone/>
            </a:pPr>
            <a:r>
              <a:rPr lang="en-US" sz="2000" dirty="0"/>
              <a:t>}</a:t>
            </a:r>
          </a:p>
          <a:p>
            <a:pPr marL="0" indent="0">
              <a:buNone/>
            </a:pPr>
            <a:r>
              <a:rPr lang="en-US" sz="2000" dirty="0" smtClean="0"/>
              <a:t>public </a:t>
            </a:r>
            <a:r>
              <a:rPr lang="en-US" sz="2000" dirty="0"/>
              <a:t>class Example1 {</a:t>
            </a:r>
          </a:p>
          <a:p>
            <a:pPr marL="0" indent="0">
              <a:buNone/>
            </a:pPr>
            <a:r>
              <a:rPr lang="en-US" sz="2000" dirty="0"/>
              <a:t>    public static void main(String[] </a:t>
            </a:r>
            <a:r>
              <a:rPr lang="en-US" sz="2000" dirty="0" err="1"/>
              <a:t>args</a:t>
            </a:r>
            <a:r>
              <a:rPr lang="en-US" sz="2000" dirty="0"/>
              <a:t>) {</a:t>
            </a:r>
          </a:p>
          <a:p>
            <a:pPr marL="0" indent="0">
              <a:buNone/>
            </a:pPr>
            <a:r>
              <a:rPr lang="en-US" sz="2000" dirty="0"/>
              <a:t>        // Create an anonymous subclass of Animal</a:t>
            </a:r>
          </a:p>
          <a:p>
            <a:pPr marL="0" indent="0">
              <a:buNone/>
            </a:pPr>
            <a:r>
              <a:rPr lang="en-US" sz="2000" dirty="0"/>
              <a:t>        Animal dog = new Animal() {</a:t>
            </a:r>
          </a:p>
          <a:p>
            <a:pPr marL="0" indent="0">
              <a:buNone/>
            </a:pPr>
            <a:r>
              <a:rPr lang="en-US" sz="2000" dirty="0"/>
              <a:t>            void sound() {</a:t>
            </a:r>
          </a:p>
          <a:p>
            <a:pPr marL="0" indent="0">
              <a:buNone/>
            </a:pPr>
            <a:r>
              <a:rPr lang="en-US" sz="2000" dirty="0"/>
              <a:t>                </a:t>
            </a:r>
            <a:r>
              <a:rPr lang="en-US" sz="2000" dirty="0" err="1"/>
              <a:t>System.out.println</a:t>
            </a:r>
            <a:r>
              <a:rPr lang="en-US" sz="2000" dirty="0"/>
              <a:t>("Dog barks");</a:t>
            </a:r>
          </a:p>
          <a:p>
            <a:pPr marL="0" indent="0">
              <a:buNone/>
            </a:pPr>
            <a:r>
              <a:rPr lang="en-US" sz="2000" dirty="0"/>
              <a:t>            }</a:t>
            </a:r>
          </a:p>
          <a:p>
            <a:pPr marL="0" indent="0">
              <a:buNone/>
            </a:pPr>
            <a:r>
              <a:rPr lang="en-US" sz="2000" dirty="0"/>
              <a:t>        };</a:t>
            </a:r>
          </a:p>
          <a:p>
            <a:pPr marL="0" indent="0">
              <a:buNone/>
            </a:pPr>
            <a:r>
              <a:rPr lang="en-US" sz="2000" dirty="0"/>
              <a:t>        </a:t>
            </a:r>
            <a:r>
              <a:rPr lang="en-US" sz="2000" dirty="0" err="1"/>
              <a:t>dog.sound</a:t>
            </a:r>
            <a:r>
              <a:rPr lang="en-US" sz="2000" dirty="0"/>
              <a:t>();</a:t>
            </a:r>
          </a:p>
          <a:p>
            <a:pPr marL="0" indent="0">
              <a:buNone/>
            </a:pPr>
            <a:r>
              <a:rPr lang="en-US" sz="2000" dirty="0"/>
              <a:t>    </a:t>
            </a:r>
            <a:r>
              <a:rPr lang="en-US" sz="2000" dirty="0" smtClean="0"/>
              <a:t>}   }</a:t>
            </a:r>
            <a:endParaRPr lang="en-US" sz="2000" dirty="0"/>
          </a:p>
        </p:txBody>
      </p:sp>
    </p:spTree>
    <p:extLst>
      <p:ext uri="{BB962C8B-B14F-4D97-AF65-F5344CB8AC3E}">
        <p14:creationId xmlns:p14="http://schemas.microsoft.com/office/powerpoint/2010/main" val="109837807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Anonymous Class Implementing an Interface</a:t>
            </a:r>
          </a:p>
        </p:txBody>
      </p:sp>
      <p:sp>
        <p:nvSpPr>
          <p:cNvPr id="3" name="Content Placeholder 2"/>
          <p:cNvSpPr>
            <a:spLocks noGrp="1"/>
          </p:cNvSpPr>
          <p:nvPr>
            <p:ph idx="1"/>
          </p:nvPr>
        </p:nvSpPr>
        <p:spPr/>
        <p:txBody>
          <a:bodyPr>
            <a:normAutofit fontScale="55000" lnSpcReduction="20000"/>
          </a:bodyPr>
          <a:lstStyle/>
          <a:p>
            <a:pPr marL="0" indent="0">
              <a:buNone/>
            </a:pPr>
            <a:r>
              <a:rPr lang="en-US" dirty="0"/>
              <a:t>interface Greeting {</a:t>
            </a:r>
          </a:p>
          <a:p>
            <a:pPr marL="0" indent="0">
              <a:buNone/>
            </a:pPr>
            <a:r>
              <a:rPr lang="en-US" dirty="0"/>
              <a:t>    void </a:t>
            </a:r>
            <a:r>
              <a:rPr lang="en-US" dirty="0" err="1"/>
              <a:t>sayHello</a:t>
            </a:r>
            <a:r>
              <a:rPr lang="en-US" dirty="0"/>
              <a:t>();</a:t>
            </a:r>
          </a:p>
          <a:p>
            <a:pPr marL="0" indent="0">
              <a:buNone/>
            </a:pPr>
            <a:r>
              <a:rPr lang="en-US" dirty="0"/>
              <a:t>}</a:t>
            </a:r>
          </a:p>
          <a:p>
            <a:pPr marL="0" indent="0">
              <a:buNone/>
            </a:pPr>
            <a:endParaRPr lang="en-US" dirty="0"/>
          </a:p>
          <a:p>
            <a:pPr marL="0" indent="0">
              <a:buNone/>
            </a:pPr>
            <a:r>
              <a:rPr lang="en-US" dirty="0"/>
              <a:t>public class Example2 {</a:t>
            </a:r>
          </a:p>
          <a:p>
            <a:pPr marL="0" indent="0">
              <a:buNone/>
            </a:pPr>
            <a:r>
              <a:rPr lang="en-US" dirty="0"/>
              <a:t>    public static void main(String[] </a:t>
            </a:r>
            <a:r>
              <a:rPr lang="en-US" dirty="0" err="1"/>
              <a:t>args</a:t>
            </a:r>
            <a:r>
              <a:rPr lang="en-US" dirty="0"/>
              <a:t>) {</a:t>
            </a:r>
          </a:p>
          <a:p>
            <a:pPr marL="0" indent="0">
              <a:buNone/>
            </a:pPr>
            <a:r>
              <a:rPr lang="en-US" dirty="0"/>
              <a:t>        // Anonymous class implementing interface</a:t>
            </a:r>
          </a:p>
          <a:p>
            <a:pPr marL="0" indent="0">
              <a:buNone/>
            </a:pPr>
            <a:r>
              <a:rPr lang="en-US" dirty="0"/>
              <a:t>        Greeting g = new Greeting() {</a:t>
            </a:r>
          </a:p>
          <a:p>
            <a:pPr marL="0" indent="0">
              <a:buNone/>
            </a:pPr>
            <a:r>
              <a:rPr lang="en-US" dirty="0"/>
              <a:t>            public void </a:t>
            </a:r>
            <a:r>
              <a:rPr lang="en-US" dirty="0" err="1"/>
              <a:t>sayHello</a:t>
            </a:r>
            <a:r>
              <a:rPr lang="en-US" dirty="0"/>
              <a:t>() {</a:t>
            </a:r>
          </a:p>
          <a:p>
            <a:pPr marL="0" indent="0">
              <a:buNone/>
            </a:pPr>
            <a:r>
              <a:rPr lang="en-US" dirty="0"/>
              <a:t>                </a:t>
            </a:r>
            <a:r>
              <a:rPr lang="en-US" dirty="0" err="1"/>
              <a:t>System.out.println</a:t>
            </a:r>
            <a:r>
              <a:rPr lang="en-US" dirty="0"/>
              <a:t>("Hello from Anonymous Class!");</a:t>
            </a:r>
          </a:p>
          <a:p>
            <a:pPr marL="0" indent="0">
              <a:buNone/>
            </a:pPr>
            <a:r>
              <a:rPr lang="en-US" dirty="0"/>
              <a:t>            }</a:t>
            </a:r>
          </a:p>
          <a:p>
            <a:pPr marL="0" indent="0">
              <a:buNone/>
            </a:pPr>
            <a:r>
              <a:rPr lang="en-US" dirty="0"/>
              <a:t>        };</a:t>
            </a:r>
          </a:p>
          <a:p>
            <a:pPr marL="0" indent="0">
              <a:buNone/>
            </a:pPr>
            <a:r>
              <a:rPr lang="en-US" dirty="0"/>
              <a:t>        </a:t>
            </a:r>
            <a:r>
              <a:rPr lang="en-US" dirty="0" err="1"/>
              <a:t>g.sayHello</a:t>
            </a:r>
            <a:r>
              <a:rPr lang="en-US" dirty="0"/>
              <a:t>();</a:t>
            </a:r>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20799330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Functional Interface</a:t>
            </a:r>
            <a:endParaRPr lang="en-US" dirty="0">
              <a:solidFill>
                <a:srgbClr val="FF0000"/>
              </a:solidFill>
            </a:endParaRPr>
          </a:p>
        </p:txBody>
      </p:sp>
      <p:sp>
        <p:nvSpPr>
          <p:cNvPr id="3" name="Content Placeholder 2"/>
          <p:cNvSpPr>
            <a:spLocks noGrp="1"/>
          </p:cNvSpPr>
          <p:nvPr>
            <p:ph idx="1"/>
          </p:nvPr>
        </p:nvSpPr>
        <p:spPr/>
        <p:txBody>
          <a:bodyPr>
            <a:normAutofit fontScale="62500" lnSpcReduction="20000"/>
          </a:bodyPr>
          <a:lstStyle/>
          <a:p>
            <a:r>
              <a:rPr lang="en-US" dirty="0"/>
              <a:t>A </a:t>
            </a:r>
            <a:r>
              <a:rPr lang="en-US" b="1" dirty="0"/>
              <a:t>Functional Interface</a:t>
            </a:r>
            <a:r>
              <a:rPr lang="en-US" dirty="0"/>
              <a:t> is an </a:t>
            </a:r>
            <a:r>
              <a:rPr lang="en-US" b="1" dirty="0"/>
              <a:t>interface that has exactly one abstract </a:t>
            </a:r>
            <a:r>
              <a:rPr lang="en-US" b="1" dirty="0" smtClean="0"/>
              <a:t>method</a:t>
            </a:r>
          </a:p>
          <a:p>
            <a:pPr marL="0" indent="0">
              <a:buNone/>
            </a:pPr>
            <a:r>
              <a:rPr lang="en-US" dirty="0"/>
              <a:t>@</a:t>
            </a:r>
            <a:r>
              <a:rPr lang="en-US" dirty="0" err="1"/>
              <a:t>FunctionalInterface</a:t>
            </a:r>
            <a:endParaRPr lang="en-US" dirty="0"/>
          </a:p>
          <a:p>
            <a:pPr marL="0" indent="0">
              <a:buNone/>
            </a:pPr>
            <a:r>
              <a:rPr lang="en-US" dirty="0"/>
              <a:t>interface </a:t>
            </a:r>
            <a:r>
              <a:rPr lang="en-US" dirty="0" err="1"/>
              <a:t>MyFunctionalInterface</a:t>
            </a:r>
            <a:r>
              <a:rPr lang="en-US" dirty="0"/>
              <a:t> {</a:t>
            </a:r>
          </a:p>
          <a:p>
            <a:pPr marL="0" indent="0">
              <a:buNone/>
            </a:pPr>
            <a:r>
              <a:rPr lang="en-US" dirty="0"/>
              <a:t>    void display(); // only one abstract method</a:t>
            </a:r>
          </a:p>
          <a:p>
            <a:pPr marL="0" indent="0">
              <a:buNone/>
            </a:pPr>
            <a:r>
              <a:rPr lang="en-US" dirty="0" smtClean="0"/>
              <a:t>}</a:t>
            </a:r>
          </a:p>
          <a:p>
            <a:pPr marL="0" indent="0">
              <a:buNone/>
            </a:pPr>
            <a:r>
              <a:rPr lang="en-US" dirty="0"/>
              <a:t>public class </a:t>
            </a:r>
            <a:r>
              <a:rPr lang="en-US" dirty="0" err="1"/>
              <a:t>TestFunctional</a:t>
            </a:r>
            <a:r>
              <a:rPr lang="en-US" dirty="0"/>
              <a:t> {</a:t>
            </a:r>
          </a:p>
          <a:p>
            <a:pPr marL="0" indent="0">
              <a:buNone/>
            </a:pPr>
            <a:r>
              <a:rPr lang="en-US" dirty="0"/>
              <a:t>    public static void main(String[] </a:t>
            </a:r>
            <a:r>
              <a:rPr lang="en-US" dirty="0" err="1"/>
              <a:t>args</a:t>
            </a:r>
            <a:r>
              <a:rPr lang="en-US" dirty="0"/>
              <a:t>) {</a:t>
            </a:r>
          </a:p>
          <a:p>
            <a:pPr marL="0" indent="0">
              <a:buNone/>
            </a:pPr>
            <a:r>
              <a:rPr lang="en-US" dirty="0"/>
              <a:t>        // Using lambda expression instead of implementing the interface</a:t>
            </a:r>
          </a:p>
          <a:p>
            <a:pPr marL="0" indent="0">
              <a:buNone/>
            </a:pPr>
            <a:r>
              <a:rPr lang="en-US" dirty="0"/>
              <a:t>        </a:t>
            </a:r>
            <a:r>
              <a:rPr lang="en-US" dirty="0" err="1"/>
              <a:t>MyFunctionalInterface</a:t>
            </a:r>
            <a:r>
              <a:rPr lang="en-US" dirty="0"/>
              <a:t> </a:t>
            </a:r>
            <a:r>
              <a:rPr lang="en-US" dirty="0" err="1"/>
              <a:t>obj</a:t>
            </a:r>
            <a:r>
              <a:rPr lang="en-US" dirty="0"/>
              <a:t> = () -&gt; </a:t>
            </a:r>
            <a:r>
              <a:rPr lang="en-US" dirty="0" err="1"/>
              <a:t>System.out.println</a:t>
            </a:r>
            <a:r>
              <a:rPr lang="en-US" dirty="0"/>
              <a:t>("Hello from Lambda!");</a:t>
            </a:r>
          </a:p>
          <a:p>
            <a:pPr marL="0" indent="0">
              <a:buNone/>
            </a:pPr>
            <a:r>
              <a:rPr lang="en-US" dirty="0"/>
              <a:t>        </a:t>
            </a:r>
            <a:r>
              <a:rPr lang="en-US" dirty="0" err="1"/>
              <a:t>obj.display</a:t>
            </a:r>
            <a:r>
              <a:rPr lang="en-US" dirty="0"/>
              <a:t>();</a:t>
            </a:r>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321296765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rgbClr val="FF0000"/>
                </a:solidFill>
              </a:rPr>
              <a:t>Thread creation by extending Thread class</a:t>
            </a:r>
            <a:endParaRPr lang="en-US" sz="3600" dirty="0">
              <a:solidFill>
                <a:srgbClr val="FF0000"/>
              </a:solidFill>
            </a:endParaRPr>
          </a:p>
        </p:txBody>
      </p:sp>
      <p:sp>
        <p:nvSpPr>
          <p:cNvPr id="3" name="Content Placeholder 2"/>
          <p:cNvSpPr>
            <a:spLocks noGrp="1"/>
          </p:cNvSpPr>
          <p:nvPr>
            <p:ph idx="1"/>
          </p:nvPr>
        </p:nvSpPr>
        <p:spPr>
          <a:xfrm>
            <a:off x="457200" y="1143000"/>
            <a:ext cx="8229600" cy="5562600"/>
          </a:xfrm>
        </p:spPr>
        <p:txBody>
          <a:bodyPr>
            <a:normAutofit fontScale="47500" lnSpcReduction="20000"/>
          </a:bodyPr>
          <a:lstStyle/>
          <a:p>
            <a:pPr marL="0" indent="0">
              <a:buNone/>
            </a:pPr>
            <a:r>
              <a:rPr lang="en-US" dirty="0"/>
              <a:t>class Thread3{</a:t>
            </a:r>
          </a:p>
          <a:p>
            <a:pPr marL="0" indent="0">
              <a:buNone/>
            </a:pPr>
            <a:r>
              <a:rPr lang="en-US" dirty="0"/>
              <a:t>public static void main(String </a:t>
            </a:r>
            <a:r>
              <a:rPr lang="en-US" dirty="0" err="1"/>
              <a:t>args</a:t>
            </a:r>
            <a:r>
              <a:rPr lang="en-US" dirty="0"/>
              <a:t>[]){</a:t>
            </a:r>
          </a:p>
          <a:p>
            <a:pPr marL="0" indent="0">
              <a:buNone/>
            </a:pPr>
            <a:r>
              <a:rPr lang="en-US" dirty="0" err="1"/>
              <a:t>System.out.println</a:t>
            </a:r>
            <a:r>
              <a:rPr lang="en-US" dirty="0"/>
              <a:t>("</a:t>
            </a:r>
            <a:r>
              <a:rPr lang="en-US" dirty="0" err="1"/>
              <a:t>Hiiii</a:t>
            </a:r>
            <a:r>
              <a:rPr lang="en-US" dirty="0"/>
              <a:t>  "+</a:t>
            </a:r>
            <a:r>
              <a:rPr lang="en-US" dirty="0" err="1"/>
              <a:t>Thread.currentThread</a:t>
            </a:r>
            <a:r>
              <a:rPr lang="en-US" dirty="0"/>
              <a:t>().</a:t>
            </a:r>
            <a:r>
              <a:rPr lang="en-US" dirty="0" err="1"/>
              <a:t>getId</a:t>
            </a:r>
            <a:r>
              <a:rPr lang="en-US" dirty="0"/>
              <a:t>());</a:t>
            </a:r>
          </a:p>
          <a:p>
            <a:pPr marL="0" indent="0">
              <a:buNone/>
            </a:pPr>
            <a:r>
              <a:rPr lang="en-US" dirty="0" err="1"/>
              <a:t>Emp</a:t>
            </a:r>
            <a:r>
              <a:rPr lang="en-US" dirty="0"/>
              <a:t> e1=new </a:t>
            </a:r>
            <a:r>
              <a:rPr lang="en-US" dirty="0" err="1"/>
              <a:t>Emp</a:t>
            </a:r>
            <a:r>
              <a:rPr lang="en-US" dirty="0"/>
              <a:t>();</a:t>
            </a:r>
          </a:p>
          <a:p>
            <a:pPr marL="0" indent="0">
              <a:buNone/>
            </a:pPr>
            <a:r>
              <a:rPr lang="en-US" dirty="0" err="1"/>
              <a:t>Mng</a:t>
            </a:r>
            <a:r>
              <a:rPr lang="en-US" dirty="0"/>
              <a:t> m1=new </a:t>
            </a:r>
            <a:r>
              <a:rPr lang="en-US" dirty="0" err="1"/>
              <a:t>Mng</a:t>
            </a:r>
            <a:r>
              <a:rPr lang="en-US" dirty="0"/>
              <a:t>();</a:t>
            </a:r>
          </a:p>
          <a:p>
            <a:pPr marL="0" indent="0">
              <a:buNone/>
            </a:pPr>
            <a:r>
              <a:rPr lang="en-US" dirty="0" smtClean="0"/>
              <a:t>e1.start</a:t>
            </a:r>
            <a:r>
              <a:rPr lang="en-US" dirty="0"/>
              <a:t>();</a:t>
            </a:r>
          </a:p>
          <a:p>
            <a:pPr marL="0" indent="0">
              <a:buNone/>
            </a:pPr>
            <a:r>
              <a:rPr lang="en-US" dirty="0" smtClean="0"/>
              <a:t>m1.start</a:t>
            </a:r>
            <a:r>
              <a:rPr lang="en-US" dirty="0"/>
              <a:t>();</a:t>
            </a:r>
          </a:p>
          <a:p>
            <a:pPr marL="0" indent="0">
              <a:buNone/>
            </a:pPr>
            <a:r>
              <a:rPr lang="en-US" dirty="0" err="1"/>
              <a:t>System.out.println</a:t>
            </a:r>
            <a:r>
              <a:rPr lang="en-US" dirty="0"/>
              <a:t>("bye"+</a:t>
            </a:r>
            <a:r>
              <a:rPr lang="en-US" dirty="0" err="1"/>
              <a:t>Thread.currentThread</a:t>
            </a:r>
            <a:r>
              <a:rPr lang="en-US" dirty="0"/>
              <a:t>().</a:t>
            </a:r>
            <a:r>
              <a:rPr lang="en-US" dirty="0" err="1"/>
              <a:t>getId</a:t>
            </a:r>
            <a:r>
              <a:rPr lang="en-US" dirty="0"/>
              <a:t>());</a:t>
            </a:r>
          </a:p>
          <a:p>
            <a:pPr marL="0" indent="0">
              <a:buNone/>
            </a:pPr>
            <a:r>
              <a:rPr lang="en-US" dirty="0"/>
              <a:t>}</a:t>
            </a:r>
          </a:p>
          <a:p>
            <a:pPr marL="0" indent="0">
              <a:buNone/>
            </a:pPr>
            <a:r>
              <a:rPr lang="en-US" dirty="0"/>
              <a:t>}</a:t>
            </a:r>
          </a:p>
          <a:p>
            <a:pPr marL="0" indent="0">
              <a:buNone/>
            </a:pPr>
            <a:r>
              <a:rPr lang="en-US" dirty="0"/>
              <a:t>class </a:t>
            </a:r>
            <a:r>
              <a:rPr lang="en-US" dirty="0" err="1"/>
              <a:t>Emp</a:t>
            </a:r>
            <a:r>
              <a:rPr lang="en-US" dirty="0"/>
              <a:t> </a:t>
            </a:r>
            <a:r>
              <a:rPr lang="en-US" dirty="0" smtClean="0"/>
              <a:t>extends Thread</a:t>
            </a:r>
            <a:endParaRPr lang="en-US" dirty="0"/>
          </a:p>
          <a:p>
            <a:pPr marL="0" indent="0">
              <a:buNone/>
            </a:pPr>
            <a:r>
              <a:rPr lang="en-US" dirty="0"/>
              <a:t>{</a:t>
            </a:r>
          </a:p>
          <a:p>
            <a:pPr marL="0" indent="0">
              <a:buNone/>
            </a:pPr>
            <a:r>
              <a:rPr lang="en-US" dirty="0"/>
              <a:t>public void run()</a:t>
            </a:r>
          </a:p>
          <a:p>
            <a:pPr marL="0" indent="0">
              <a:buNone/>
            </a:pPr>
            <a:r>
              <a:rPr lang="en-US" dirty="0"/>
              <a:t>{</a:t>
            </a:r>
          </a:p>
          <a:p>
            <a:pPr marL="0" indent="0">
              <a:buNone/>
            </a:pPr>
            <a:r>
              <a:rPr lang="en-US" dirty="0" err="1"/>
              <a:t>System.out.println</a:t>
            </a:r>
            <a:r>
              <a:rPr lang="en-US" dirty="0"/>
              <a:t>("Hello"+</a:t>
            </a:r>
            <a:r>
              <a:rPr lang="en-US" dirty="0" err="1"/>
              <a:t>Thread.currentThread</a:t>
            </a:r>
            <a:r>
              <a:rPr lang="en-US" dirty="0"/>
              <a:t>().</a:t>
            </a:r>
            <a:r>
              <a:rPr lang="en-US" dirty="0" err="1"/>
              <a:t>getId</a:t>
            </a:r>
            <a:r>
              <a:rPr lang="en-US" dirty="0"/>
              <a:t>());</a:t>
            </a:r>
          </a:p>
          <a:p>
            <a:pPr marL="0" indent="0">
              <a:buNone/>
            </a:pPr>
            <a:r>
              <a:rPr lang="en-US" dirty="0"/>
              <a:t>}</a:t>
            </a:r>
          </a:p>
          <a:p>
            <a:pPr marL="0" indent="0">
              <a:buNone/>
            </a:pPr>
            <a:r>
              <a:rPr lang="en-US" dirty="0"/>
              <a:t>}</a:t>
            </a:r>
          </a:p>
          <a:p>
            <a:pPr marL="0" indent="0">
              <a:buNone/>
            </a:pPr>
            <a:r>
              <a:rPr lang="en-US" dirty="0"/>
              <a:t>class </a:t>
            </a:r>
            <a:r>
              <a:rPr lang="en-US" dirty="0" err="1"/>
              <a:t>Mng</a:t>
            </a:r>
            <a:r>
              <a:rPr lang="en-US" dirty="0"/>
              <a:t> extends Thread</a:t>
            </a:r>
          </a:p>
          <a:p>
            <a:pPr marL="0" indent="0">
              <a:buNone/>
            </a:pPr>
            <a:r>
              <a:rPr lang="en-US" dirty="0" smtClean="0"/>
              <a:t>{</a:t>
            </a:r>
            <a:endParaRPr lang="en-US" dirty="0"/>
          </a:p>
          <a:p>
            <a:pPr marL="0" indent="0">
              <a:buNone/>
            </a:pPr>
            <a:r>
              <a:rPr lang="en-US" dirty="0"/>
              <a:t>public void run()</a:t>
            </a:r>
          </a:p>
          <a:p>
            <a:pPr marL="0" indent="0">
              <a:buNone/>
            </a:pPr>
            <a:r>
              <a:rPr lang="en-US" dirty="0"/>
              <a:t>{</a:t>
            </a:r>
          </a:p>
          <a:p>
            <a:pPr marL="0" indent="0">
              <a:buNone/>
            </a:pPr>
            <a:r>
              <a:rPr lang="en-US" dirty="0" err="1"/>
              <a:t>System.out.println</a:t>
            </a:r>
            <a:r>
              <a:rPr lang="en-US" dirty="0"/>
              <a:t>("Hello"+</a:t>
            </a:r>
            <a:r>
              <a:rPr lang="en-US" dirty="0" err="1"/>
              <a:t>Thread.currentThread</a:t>
            </a:r>
            <a:r>
              <a:rPr lang="en-US" dirty="0"/>
              <a:t>().</a:t>
            </a:r>
            <a:r>
              <a:rPr lang="en-US" dirty="0" err="1"/>
              <a:t>getId</a:t>
            </a:r>
            <a:r>
              <a:rPr lang="en-US" dirty="0"/>
              <a:t>());</a:t>
            </a:r>
          </a:p>
          <a:p>
            <a:pPr marL="0" indent="0">
              <a:buNone/>
            </a:pPr>
            <a:r>
              <a:rPr lang="en-US" dirty="0"/>
              <a:t>}</a:t>
            </a:r>
          </a:p>
          <a:p>
            <a:pPr marL="0" indent="0">
              <a:buNone/>
            </a:pPr>
            <a:r>
              <a:rPr lang="en-US" dirty="0"/>
              <a: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5604830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9067800" cy="1143000"/>
          </a:xfrm>
        </p:spPr>
        <p:txBody>
          <a:bodyPr>
            <a:noAutofit/>
          </a:bodyPr>
          <a:lstStyle/>
          <a:p>
            <a:r>
              <a:rPr lang="en-US" sz="3200" dirty="0">
                <a:solidFill>
                  <a:srgbClr val="FF0000"/>
                </a:solidFill>
              </a:rPr>
              <a:t>Thread creation </a:t>
            </a:r>
            <a:r>
              <a:rPr lang="en-US" sz="3200" dirty="0" smtClean="0">
                <a:solidFill>
                  <a:srgbClr val="FF0000"/>
                </a:solidFill>
              </a:rPr>
              <a:t>by implementing runnable </a:t>
            </a:r>
            <a:r>
              <a:rPr lang="en-US" sz="3200" dirty="0" err="1" smtClean="0">
                <a:solidFill>
                  <a:srgbClr val="FF0000"/>
                </a:solidFill>
              </a:rPr>
              <a:t>interfce</a:t>
            </a:r>
            <a:endParaRPr lang="en-US" sz="3200" dirty="0">
              <a:solidFill>
                <a:srgbClr val="FF0000"/>
              </a:solidFill>
            </a:endParaRPr>
          </a:p>
        </p:txBody>
      </p:sp>
      <p:sp>
        <p:nvSpPr>
          <p:cNvPr id="3" name="Content Placeholder 2"/>
          <p:cNvSpPr>
            <a:spLocks noGrp="1"/>
          </p:cNvSpPr>
          <p:nvPr>
            <p:ph idx="1"/>
          </p:nvPr>
        </p:nvSpPr>
        <p:spPr>
          <a:xfrm>
            <a:off x="457200" y="1143000"/>
            <a:ext cx="8229600" cy="5486400"/>
          </a:xfrm>
        </p:spPr>
        <p:txBody>
          <a:bodyPr>
            <a:normAutofit fontScale="40000" lnSpcReduction="20000"/>
          </a:bodyPr>
          <a:lstStyle/>
          <a:p>
            <a:pPr marL="0" indent="0">
              <a:buNone/>
            </a:pPr>
            <a:r>
              <a:rPr lang="en-US" dirty="0"/>
              <a:t>class Thread3{</a:t>
            </a:r>
          </a:p>
          <a:p>
            <a:pPr marL="0" indent="0">
              <a:buNone/>
            </a:pPr>
            <a:r>
              <a:rPr lang="en-US" dirty="0"/>
              <a:t>public static void main(String </a:t>
            </a:r>
            <a:r>
              <a:rPr lang="en-US" dirty="0" err="1"/>
              <a:t>args</a:t>
            </a:r>
            <a:r>
              <a:rPr lang="en-US" dirty="0"/>
              <a:t>[]){</a:t>
            </a:r>
          </a:p>
          <a:p>
            <a:pPr marL="0" indent="0">
              <a:buNone/>
            </a:pPr>
            <a:r>
              <a:rPr lang="en-US" dirty="0" err="1"/>
              <a:t>System.out.println</a:t>
            </a:r>
            <a:r>
              <a:rPr lang="en-US" dirty="0"/>
              <a:t>("</a:t>
            </a:r>
            <a:r>
              <a:rPr lang="en-US" dirty="0" err="1"/>
              <a:t>Hiiii</a:t>
            </a:r>
            <a:r>
              <a:rPr lang="en-US" dirty="0"/>
              <a:t>  "+</a:t>
            </a:r>
            <a:r>
              <a:rPr lang="en-US" dirty="0" err="1"/>
              <a:t>Thread.currentThread</a:t>
            </a:r>
            <a:r>
              <a:rPr lang="en-US" dirty="0"/>
              <a:t>().</a:t>
            </a:r>
            <a:r>
              <a:rPr lang="en-US" dirty="0" err="1"/>
              <a:t>getId</a:t>
            </a:r>
            <a:r>
              <a:rPr lang="en-US" dirty="0"/>
              <a:t>());</a:t>
            </a:r>
          </a:p>
          <a:p>
            <a:pPr marL="0" indent="0">
              <a:buNone/>
            </a:pPr>
            <a:r>
              <a:rPr lang="en-US" dirty="0" err="1"/>
              <a:t>Emp</a:t>
            </a:r>
            <a:r>
              <a:rPr lang="en-US" dirty="0"/>
              <a:t> e1=new </a:t>
            </a:r>
            <a:r>
              <a:rPr lang="en-US" dirty="0" err="1"/>
              <a:t>Emp</a:t>
            </a:r>
            <a:r>
              <a:rPr lang="en-US" dirty="0"/>
              <a:t>();</a:t>
            </a:r>
          </a:p>
          <a:p>
            <a:pPr marL="0" indent="0">
              <a:buNone/>
            </a:pPr>
            <a:r>
              <a:rPr lang="en-US" dirty="0" err="1"/>
              <a:t>Mng</a:t>
            </a:r>
            <a:r>
              <a:rPr lang="en-US" dirty="0"/>
              <a:t> m1=new </a:t>
            </a:r>
            <a:r>
              <a:rPr lang="en-US" dirty="0" err="1"/>
              <a:t>Mng</a:t>
            </a:r>
            <a:r>
              <a:rPr lang="en-US" dirty="0"/>
              <a:t>();</a:t>
            </a:r>
          </a:p>
          <a:p>
            <a:pPr marL="0" indent="0">
              <a:buNone/>
            </a:pPr>
            <a:r>
              <a:rPr lang="en-US" dirty="0"/>
              <a:t>Thread t1=new Thread(e1);</a:t>
            </a:r>
          </a:p>
          <a:p>
            <a:pPr marL="0" indent="0">
              <a:buNone/>
            </a:pPr>
            <a:r>
              <a:rPr lang="en-US" dirty="0"/>
              <a:t>Thread t2=new Thread(m1);</a:t>
            </a:r>
          </a:p>
          <a:p>
            <a:pPr marL="0" indent="0">
              <a:buNone/>
            </a:pPr>
            <a:r>
              <a:rPr lang="en-US" dirty="0"/>
              <a:t>t1.start();</a:t>
            </a:r>
          </a:p>
          <a:p>
            <a:pPr marL="0" indent="0">
              <a:buNone/>
            </a:pPr>
            <a:r>
              <a:rPr lang="en-US" dirty="0"/>
              <a:t>t2.start();</a:t>
            </a:r>
          </a:p>
          <a:p>
            <a:pPr marL="0" indent="0">
              <a:buNone/>
            </a:pPr>
            <a:r>
              <a:rPr lang="en-US" dirty="0" err="1"/>
              <a:t>System.out.println</a:t>
            </a:r>
            <a:r>
              <a:rPr lang="en-US" dirty="0"/>
              <a:t>("bye"+</a:t>
            </a:r>
            <a:r>
              <a:rPr lang="en-US" dirty="0" err="1"/>
              <a:t>Thread.currentThread</a:t>
            </a:r>
            <a:r>
              <a:rPr lang="en-US" dirty="0"/>
              <a:t>().</a:t>
            </a:r>
            <a:r>
              <a:rPr lang="en-US" dirty="0" err="1"/>
              <a:t>getId</a:t>
            </a:r>
            <a:r>
              <a:rPr lang="en-US" dirty="0"/>
              <a:t>());</a:t>
            </a:r>
          </a:p>
          <a:p>
            <a:pPr marL="0" indent="0">
              <a:buNone/>
            </a:pPr>
            <a:r>
              <a:rPr lang="en-US" dirty="0"/>
              <a:t>}</a:t>
            </a:r>
          </a:p>
          <a:p>
            <a:pPr marL="0" indent="0">
              <a:buNone/>
            </a:pPr>
            <a:r>
              <a:rPr lang="en-US" dirty="0"/>
              <a:t>}</a:t>
            </a:r>
          </a:p>
          <a:p>
            <a:pPr marL="0" indent="0">
              <a:buNone/>
            </a:pPr>
            <a:r>
              <a:rPr lang="en-US" dirty="0"/>
              <a:t>class </a:t>
            </a:r>
            <a:r>
              <a:rPr lang="en-US" dirty="0" err="1"/>
              <a:t>Emp</a:t>
            </a:r>
            <a:r>
              <a:rPr lang="en-US" dirty="0"/>
              <a:t> implements Runnable</a:t>
            </a:r>
          </a:p>
          <a:p>
            <a:pPr marL="0" indent="0">
              <a:buNone/>
            </a:pPr>
            <a:r>
              <a:rPr lang="en-US" dirty="0"/>
              <a:t>{</a:t>
            </a:r>
          </a:p>
          <a:p>
            <a:pPr marL="0" indent="0">
              <a:buNone/>
            </a:pPr>
            <a:r>
              <a:rPr lang="en-US" dirty="0"/>
              <a:t>public void run()</a:t>
            </a:r>
          </a:p>
          <a:p>
            <a:pPr marL="0" indent="0">
              <a:buNone/>
            </a:pPr>
            <a:r>
              <a:rPr lang="en-US" dirty="0"/>
              <a:t>{</a:t>
            </a:r>
          </a:p>
          <a:p>
            <a:pPr marL="0" indent="0">
              <a:buNone/>
            </a:pPr>
            <a:r>
              <a:rPr lang="en-US" dirty="0" err="1"/>
              <a:t>System.out.println</a:t>
            </a:r>
            <a:r>
              <a:rPr lang="en-US" dirty="0"/>
              <a:t>("Hello"+</a:t>
            </a:r>
            <a:r>
              <a:rPr lang="en-US" dirty="0" err="1"/>
              <a:t>Thread.currentThread</a:t>
            </a:r>
            <a:r>
              <a:rPr lang="en-US" dirty="0"/>
              <a:t>().</a:t>
            </a:r>
            <a:r>
              <a:rPr lang="en-US" dirty="0" err="1"/>
              <a:t>getId</a:t>
            </a:r>
            <a:r>
              <a:rPr lang="en-US" dirty="0"/>
              <a:t>());</a:t>
            </a:r>
          </a:p>
          <a:p>
            <a:pPr marL="0" indent="0">
              <a:buNone/>
            </a:pPr>
            <a:r>
              <a:rPr lang="en-US" dirty="0"/>
              <a:t>}</a:t>
            </a:r>
          </a:p>
          <a:p>
            <a:pPr marL="0" indent="0">
              <a:buNone/>
            </a:pPr>
            <a:r>
              <a:rPr lang="en-US" dirty="0"/>
              <a:t>}</a:t>
            </a:r>
          </a:p>
          <a:p>
            <a:pPr marL="0" indent="0">
              <a:buNone/>
            </a:pPr>
            <a:r>
              <a:rPr lang="en-US" dirty="0"/>
              <a:t>class </a:t>
            </a:r>
            <a:r>
              <a:rPr lang="en-US" dirty="0" err="1"/>
              <a:t>Mng</a:t>
            </a:r>
            <a:r>
              <a:rPr lang="en-US" dirty="0"/>
              <a:t> implements Runnable</a:t>
            </a:r>
          </a:p>
          <a:p>
            <a:pPr marL="0" indent="0">
              <a:buNone/>
            </a:pPr>
            <a:r>
              <a:rPr lang="en-US" dirty="0"/>
              <a:t>{</a:t>
            </a:r>
          </a:p>
          <a:p>
            <a:pPr marL="0" indent="0">
              <a:buNone/>
            </a:pPr>
            <a:r>
              <a:rPr lang="en-US" dirty="0"/>
              <a:t>public void run()</a:t>
            </a:r>
          </a:p>
          <a:p>
            <a:pPr marL="0" indent="0">
              <a:buNone/>
            </a:pPr>
            <a:r>
              <a:rPr lang="en-US" dirty="0"/>
              <a:t>{</a:t>
            </a:r>
          </a:p>
          <a:p>
            <a:pPr marL="0" indent="0">
              <a:buNone/>
            </a:pPr>
            <a:r>
              <a:rPr lang="en-US" dirty="0" err="1"/>
              <a:t>System.out.println</a:t>
            </a:r>
            <a:r>
              <a:rPr lang="en-US" dirty="0"/>
              <a:t>("Hello"+</a:t>
            </a:r>
            <a:r>
              <a:rPr lang="en-US" dirty="0" err="1"/>
              <a:t>Thread.currentThread</a:t>
            </a:r>
            <a:r>
              <a:rPr lang="en-US" dirty="0"/>
              <a:t>().</a:t>
            </a:r>
            <a:r>
              <a:rPr lang="en-US" dirty="0" err="1"/>
              <a:t>getId</a:t>
            </a:r>
            <a:r>
              <a:rPr lang="en-US" dirty="0"/>
              <a:t>());</a:t>
            </a:r>
          </a:p>
          <a:p>
            <a:pPr marL="0" indent="0">
              <a:buNone/>
            </a:pPr>
            <a:r>
              <a:rPr lang="en-US" dirty="0"/>
              <a:t>}</a:t>
            </a:r>
          </a:p>
          <a:p>
            <a:pPr marL="0" indent="0">
              <a:buNone/>
            </a:pPr>
            <a:r>
              <a:rPr lang="en-US" dirty="0"/>
              <a:t>}</a:t>
            </a:r>
          </a:p>
          <a:p>
            <a:pPr marL="0" indent="0">
              <a:buNone/>
            </a:pPr>
            <a:endParaRPr lang="en-US" dirty="0"/>
          </a:p>
        </p:txBody>
      </p:sp>
    </p:spTree>
    <p:extLst>
      <p:ext uri="{BB962C8B-B14F-4D97-AF65-F5344CB8AC3E}">
        <p14:creationId xmlns:p14="http://schemas.microsoft.com/office/powerpoint/2010/main" val="173282893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US" dirty="0">
                <a:solidFill>
                  <a:srgbClr val="FF0000"/>
                </a:solidFill>
              </a:rPr>
              <a:t>Thread creation </a:t>
            </a:r>
            <a:r>
              <a:rPr lang="en-US" dirty="0" smtClean="0">
                <a:solidFill>
                  <a:srgbClr val="FF0000"/>
                </a:solidFill>
              </a:rPr>
              <a:t>by Anonymous class</a:t>
            </a:r>
            <a:endParaRPr lang="en-US" dirty="0">
              <a:solidFill>
                <a:srgbClr val="FF0000"/>
              </a:solidFill>
            </a:endParaRPr>
          </a:p>
        </p:txBody>
      </p:sp>
      <p:sp>
        <p:nvSpPr>
          <p:cNvPr id="3" name="Content Placeholder 2"/>
          <p:cNvSpPr>
            <a:spLocks noGrp="1"/>
          </p:cNvSpPr>
          <p:nvPr>
            <p:ph idx="1"/>
          </p:nvPr>
        </p:nvSpPr>
        <p:spPr>
          <a:xfrm>
            <a:off x="457200" y="1143000"/>
            <a:ext cx="8229600" cy="5638800"/>
          </a:xfrm>
        </p:spPr>
        <p:txBody>
          <a:bodyPr>
            <a:normAutofit fontScale="40000" lnSpcReduction="20000"/>
          </a:bodyPr>
          <a:lstStyle/>
          <a:p>
            <a:pPr marL="0" indent="0">
              <a:buNone/>
            </a:pPr>
            <a:r>
              <a:rPr lang="en-US" dirty="0"/>
              <a:t>class Thread5{</a:t>
            </a:r>
          </a:p>
          <a:p>
            <a:pPr marL="0" indent="0">
              <a:buNone/>
            </a:pPr>
            <a:r>
              <a:rPr lang="en-US" dirty="0"/>
              <a:t>public static void main(String </a:t>
            </a:r>
            <a:r>
              <a:rPr lang="en-US" dirty="0" err="1"/>
              <a:t>args</a:t>
            </a:r>
            <a:r>
              <a:rPr lang="en-US" dirty="0"/>
              <a:t>[]){</a:t>
            </a:r>
          </a:p>
          <a:p>
            <a:pPr marL="0" indent="0">
              <a:buNone/>
            </a:pPr>
            <a:r>
              <a:rPr lang="en-US" dirty="0" err="1"/>
              <a:t>System.out.println</a:t>
            </a:r>
            <a:r>
              <a:rPr lang="en-US" dirty="0"/>
              <a:t>("</a:t>
            </a:r>
            <a:r>
              <a:rPr lang="en-US" dirty="0" err="1"/>
              <a:t>Hiiii</a:t>
            </a:r>
            <a:r>
              <a:rPr lang="en-US" dirty="0"/>
              <a:t>  "+</a:t>
            </a:r>
            <a:r>
              <a:rPr lang="en-US" dirty="0" err="1"/>
              <a:t>Thread.currentThread</a:t>
            </a:r>
            <a:r>
              <a:rPr lang="en-US" dirty="0"/>
              <a:t>().</a:t>
            </a:r>
            <a:r>
              <a:rPr lang="en-US" dirty="0" err="1"/>
              <a:t>getId</a:t>
            </a:r>
            <a:r>
              <a:rPr lang="en-US" dirty="0"/>
              <a:t>());</a:t>
            </a:r>
          </a:p>
          <a:p>
            <a:pPr marL="0" indent="0">
              <a:buNone/>
            </a:pPr>
            <a:endParaRPr lang="en-US" dirty="0"/>
          </a:p>
          <a:p>
            <a:pPr marL="0" indent="0">
              <a:buNone/>
            </a:pPr>
            <a:r>
              <a:rPr lang="en-US" dirty="0"/>
              <a:t>Runnable r1=new Runnable(){</a:t>
            </a:r>
          </a:p>
          <a:p>
            <a:pPr marL="0" indent="0">
              <a:buNone/>
            </a:pPr>
            <a:r>
              <a:rPr lang="en-US" dirty="0"/>
              <a:t>public void run(){</a:t>
            </a:r>
          </a:p>
          <a:p>
            <a:pPr marL="0" indent="0">
              <a:buNone/>
            </a:pPr>
            <a:r>
              <a:rPr lang="en-US" dirty="0" err="1"/>
              <a:t>System.out.println</a:t>
            </a:r>
            <a:r>
              <a:rPr lang="en-US" dirty="0"/>
              <a:t>("Hello"+</a:t>
            </a:r>
            <a:r>
              <a:rPr lang="en-US" dirty="0" err="1"/>
              <a:t>Thread.currentThread</a:t>
            </a:r>
            <a:r>
              <a:rPr lang="en-US" dirty="0"/>
              <a:t>().</a:t>
            </a:r>
            <a:r>
              <a:rPr lang="en-US" dirty="0" err="1"/>
              <a:t>getId</a:t>
            </a:r>
            <a:r>
              <a:rPr lang="en-US" dirty="0"/>
              <a:t>());</a:t>
            </a:r>
          </a:p>
          <a:p>
            <a:pPr marL="0" indent="0">
              <a:buNone/>
            </a:pPr>
            <a:r>
              <a:rPr lang="en-US" dirty="0"/>
              <a:t>}</a:t>
            </a:r>
          </a:p>
          <a:p>
            <a:pPr marL="0" indent="0">
              <a:buNone/>
            </a:pPr>
            <a:r>
              <a:rPr lang="en-US" dirty="0"/>
              <a:t>};</a:t>
            </a:r>
          </a:p>
          <a:p>
            <a:pPr marL="0" indent="0">
              <a:buNone/>
            </a:pPr>
            <a:endParaRPr lang="en-US" dirty="0"/>
          </a:p>
          <a:p>
            <a:pPr marL="0" indent="0">
              <a:buNone/>
            </a:pPr>
            <a:endParaRPr lang="en-US" dirty="0"/>
          </a:p>
          <a:p>
            <a:pPr marL="0" indent="0">
              <a:buNone/>
            </a:pPr>
            <a:r>
              <a:rPr lang="en-US" dirty="0"/>
              <a:t>Runnable r2=new Runnable(){</a:t>
            </a:r>
          </a:p>
          <a:p>
            <a:pPr marL="0" indent="0">
              <a:buNone/>
            </a:pPr>
            <a:r>
              <a:rPr lang="en-US" dirty="0"/>
              <a:t>public void run(){</a:t>
            </a:r>
          </a:p>
          <a:p>
            <a:pPr marL="0" indent="0">
              <a:buNone/>
            </a:pPr>
            <a:r>
              <a:rPr lang="en-US" dirty="0" err="1"/>
              <a:t>System.out.println</a:t>
            </a:r>
            <a:r>
              <a:rPr lang="en-US" dirty="0"/>
              <a:t>("Hello </a:t>
            </a:r>
            <a:r>
              <a:rPr lang="en-US" dirty="0" err="1"/>
              <a:t>mng</a:t>
            </a:r>
            <a:r>
              <a:rPr lang="en-US" dirty="0"/>
              <a:t>" +</a:t>
            </a:r>
            <a:r>
              <a:rPr lang="en-US" dirty="0" err="1"/>
              <a:t>Thread.currentThread</a:t>
            </a:r>
            <a:r>
              <a:rPr lang="en-US" dirty="0"/>
              <a:t>().</a:t>
            </a:r>
            <a:r>
              <a:rPr lang="en-US" dirty="0" err="1"/>
              <a:t>getId</a:t>
            </a:r>
            <a:r>
              <a:rPr lang="en-US" dirty="0"/>
              <a:t>());</a:t>
            </a:r>
          </a:p>
          <a:p>
            <a:pPr marL="0" indent="0">
              <a:buNone/>
            </a:pPr>
            <a:r>
              <a:rPr lang="en-US" dirty="0"/>
              <a:t>}</a:t>
            </a:r>
          </a:p>
          <a:p>
            <a:pPr marL="0" indent="0">
              <a:buNone/>
            </a:pPr>
            <a:r>
              <a:rPr lang="en-US" dirty="0"/>
              <a:t>};</a:t>
            </a:r>
          </a:p>
          <a:p>
            <a:pPr marL="0" indent="0">
              <a:buNone/>
            </a:pPr>
            <a:endParaRPr lang="en-US" dirty="0"/>
          </a:p>
          <a:p>
            <a:pPr marL="0" indent="0">
              <a:buNone/>
            </a:pPr>
            <a:r>
              <a:rPr lang="en-US" dirty="0"/>
              <a:t>Thread t1=new Thread(r1);</a:t>
            </a:r>
          </a:p>
          <a:p>
            <a:pPr marL="0" indent="0">
              <a:buNone/>
            </a:pPr>
            <a:r>
              <a:rPr lang="en-US" dirty="0"/>
              <a:t>Thread t2=new Thread(r2);</a:t>
            </a:r>
          </a:p>
          <a:p>
            <a:pPr marL="0" indent="0">
              <a:buNone/>
            </a:pPr>
            <a:r>
              <a:rPr lang="en-US" dirty="0"/>
              <a:t>t1.start();</a:t>
            </a:r>
          </a:p>
          <a:p>
            <a:pPr marL="0" indent="0">
              <a:buNone/>
            </a:pPr>
            <a:r>
              <a:rPr lang="en-US" dirty="0"/>
              <a:t>t2.start();</a:t>
            </a:r>
          </a:p>
          <a:p>
            <a:pPr marL="0" indent="0">
              <a:buNone/>
            </a:pPr>
            <a:endParaRPr lang="en-US" dirty="0"/>
          </a:p>
          <a:p>
            <a:pPr marL="0" indent="0">
              <a:buNone/>
            </a:pPr>
            <a:r>
              <a:rPr lang="en-US" dirty="0" err="1"/>
              <a:t>System.out.println</a:t>
            </a:r>
            <a:r>
              <a:rPr lang="en-US" dirty="0"/>
              <a:t>("bye"+</a:t>
            </a:r>
            <a:r>
              <a:rPr lang="en-US" dirty="0" err="1"/>
              <a:t>Thread.currentThread</a:t>
            </a:r>
            <a:r>
              <a:rPr lang="en-US" dirty="0"/>
              <a:t>().</a:t>
            </a:r>
            <a:r>
              <a:rPr lang="en-US" dirty="0" err="1"/>
              <a:t>getId</a:t>
            </a:r>
            <a:r>
              <a:rPr lang="en-US" dirty="0"/>
              <a:t>());</a:t>
            </a:r>
          </a:p>
          <a:p>
            <a:pPr marL="0" indent="0">
              <a:buNone/>
            </a:pPr>
            <a:r>
              <a:rPr lang="en-US" dirty="0"/>
              <a:t>}</a:t>
            </a:r>
          </a:p>
          <a:p>
            <a:pPr marL="0" indent="0">
              <a:buNone/>
            </a:pPr>
            <a:r>
              <a:rPr lang="en-US" dirty="0"/>
              <a:t>}</a:t>
            </a:r>
          </a:p>
          <a:p>
            <a:pPr marL="0" indent="0">
              <a:buNone/>
            </a:pPr>
            <a:endParaRPr lang="en-US" dirty="0"/>
          </a:p>
        </p:txBody>
      </p:sp>
    </p:spTree>
    <p:extLst>
      <p:ext uri="{BB962C8B-B14F-4D97-AF65-F5344CB8AC3E}">
        <p14:creationId xmlns:p14="http://schemas.microsoft.com/office/powerpoint/2010/main" val="67017012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Thread creation </a:t>
            </a:r>
            <a:r>
              <a:rPr lang="en-US" dirty="0" smtClean="0">
                <a:solidFill>
                  <a:srgbClr val="FF0000"/>
                </a:solidFill>
              </a:rPr>
              <a:t>by Lambda Expression</a:t>
            </a:r>
            <a:endParaRPr lang="en-US" dirty="0">
              <a:solidFill>
                <a:srgbClr val="FF0000"/>
              </a:solidFill>
            </a:endParaRPr>
          </a:p>
        </p:txBody>
      </p:sp>
      <p:sp>
        <p:nvSpPr>
          <p:cNvPr id="3" name="Content Placeholder 2"/>
          <p:cNvSpPr>
            <a:spLocks noGrp="1"/>
          </p:cNvSpPr>
          <p:nvPr>
            <p:ph idx="1"/>
          </p:nvPr>
        </p:nvSpPr>
        <p:spPr/>
        <p:txBody>
          <a:bodyPr>
            <a:normAutofit fontScale="47500" lnSpcReduction="20000"/>
          </a:bodyPr>
          <a:lstStyle/>
          <a:p>
            <a:pPr marL="0" indent="0">
              <a:buNone/>
            </a:pPr>
            <a:r>
              <a:rPr lang="en-US" dirty="0"/>
              <a:t>class Thread6{</a:t>
            </a:r>
          </a:p>
          <a:p>
            <a:pPr marL="0" indent="0">
              <a:buNone/>
            </a:pPr>
            <a:r>
              <a:rPr lang="en-US" dirty="0"/>
              <a:t>public static void main(String </a:t>
            </a:r>
            <a:r>
              <a:rPr lang="en-US" dirty="0" err="1"/>
              <a:t>args</a:t>
            </a:r>
            <a:r>
              <a:rPr lang="en-US" dirty="0"/>
              <a:t>[]){</a:t>
            </a:r>
          </a:p>
          <a:p>
            <a:pPr marL="0" indent="0">
              <a:buNone/>
            </a:pPr>
            <a:r>
              <a:rPr lang="en-US" dirty="0" err="1"/>
              <a:t>System.out.println</a:t>
            </a:r>
            <a:r>
              <a:rPr lang="en-US" dirty="0"/>
              <a:t>("</a:t>
            </a:r>
            <a:r>
              <a:rPr lang="en-US" dirty="0" err="1"/>
              <a:t>Hiiii</a:t>
            </a:r>
            <a:r>
              <a:rPr lang="en-US" dirty="0"/>
              <a:t>  "+</a:t>
            </a:r>
            <a:r>
              <a:rPr lang="en-US" dirty="0" err="1"/>
              <a:t>Thread.currentThread</a:t>
            </a:r>
            <a:r>
              <a:rPr lang="en-US" dirty="0"/>
              <a:t>().</a:t>
            </a:r>
            <a:r>
              <a:rPr lang="en-US" dirty="0" err="1"/>
              <a:t>getId</a:t>
            </a:r>
            <a:r>
              <a:rPr lang="en-US" dirty="0"/>
              <a:t>());</a:t>
            </a:r>
          </a:p>
          <a:p>
            <a:pPr marL="0" indent="0">
              <a:buNone/>
            </a:pPr>
            <a:endParaRPr lang="en-US" dirty="0"/>
          </a:p>
          <a:p>
            <a:pPr marL="0" indent="0">
              <a:buNone/>
            </a:pPr>
            <a:r>
              <a:rPr lang="en-US" dirty="0"/>
              <a:t>Runnable r1=()-&gt;</a:t>
            </a:r>
            <a:r>
              <a:rPr lang="en-US" dirty="0" err="1"/>
              <a:t>System.out.println</a:t>
            </a:r>
            <a:r>
              <a:rPr lang="en-US" dirty="0"/>
              <a:t>("Hello"+</a:t>
            </a:r>
            <a:r>
              <a:rPr lang="en-US" dirty="0" err="1"/>
              <a:t>Thread.currentThread</a:t>
            </a:r>
            <a:r>
              <a:rPr lang="en-US" dirty="0"/>
              <a:t>().</a:t>
            </a:r>
            <a:r>
              <a:rPr lang="en-US" dirty="0" err="1"/>
              <a:t>getId</a:t>
            </a:r>
            <a:r>
              <a:rPr lang="en-US" dirty="0"/>
              <a:t>());</a:t>
            </a:r>
          </a:p>
          <a:p>
            <a:pPr marL="0" indent="0">
              <a:buNone/>
            </a:pPr>
            <a:endParaRPr lang="en-US" dirty="0"/>
          </a:p>
          <a:p>
            <a:pPr marL="0" indent="0">
              <a:buNone/>
            </a:pPr>
            <a:r>
              <a:rPr lang="en-US" dirty="0"/>
              <a:t>Runnable r2=()-&gt;</a:t>
            </a:r>
          </a:p>
          <a:p>
            <a:pPr marL="0" indent="0">
              <a:buNone/>
            </a:pPr>
            <a:r>
              <a:rPr lang="en-US" dirty="0" err="1"/>
              <a:t>System.out.println</a:t>
            </a:r>
            <a:r>
              <a:rPr lang="en-US" dirty="0"/>
              <a:t>("Hello </a:t>
            </a:r>
            <a:r>
              <a:rPr lang="en-US" dirty="0" err="1"/>
              <a:t>mng</a:t>
            </a:r>
            <a:r>
              <a:rPr lang="en-US" dirty="0"/>
              <a:t>" +</a:t>
            </a:r>
            <a:r>
              <a:rPr lang="en-US" dirty="0" err="1"/>
              <a:t>Thread.currentThread</a:t>
            </a:r>
            <a:r>
              <a:rPr lang="en-US" dirty="0"/>
              <a:t>().</a:t>
            </a:r>
            <a:r>
              <a:rPr lang="en-US" dirty="0" err="1"/>
              <a:t>getId</a:t>
            </a:r>
            <a:r>
              <a:rPr lang="en-US" dirty="0"/>
              <a:t>());</a:t>
            </a:r>
          </a:p>
          <a:p>
            <a:pPr marL="0" indent="0">
              <a:buNone/>
            </a:pPr>
            <a:endParaRPr lang="en-US" dirty="0"/>
          </a:p>
          <a:p>
            <a:pPr marL="0" indent="0">
              <a:buNone/>
            </a:pPr>
            <a:endParaRPr lang="en-US" dirty="0"/>
          </a:p>
          <a:p>
            <a:pPr marL="0" indent="0">
              <a:buNone/>
            </a:pPr>
            <a:r>
              <a:rPr lang="en-US" dirty="0"/>
              <a:t>Thread t1=new Thread(r1);</a:t>
            </a:r>
          </a:p>
          <a:p>
            <a:pPr marL="0" indent="0">
              <a:buNone/>
            </a:pPr>
            <a:r>
              <a:rPr lang="en-US" dirty="0"/>
              <a:t>Thread t2=new Thread(r2);</a:t>
            </a:r>
          </a:p>
          <a:p>
            <a:pPr marL="0" indent="0">
              <a:buNone/>
            </a:pPr>
            <a:r>
              <a:rPr lang="en-US" dirty="0"/>
              <a:t>t1.start();</a:t>
            </a:r>
          </a:p>
          <a:p>
            <a:pPr marL="0" indent="0">
              <a:buNone/>
            </a:pPr>
            <a:r>
              <a:rPr lang="en-US" dirty="0"/>
              <a:t>t2.start();</a:t>
            </a:r>
          </a:p>
          <a:p>
            <a:pPr marL="0" indent="0">
              <a:buNone/>
            </a:pPr>
            <a:endParaRPr lang="en-US" dirty="0"/>
          </a:p>
          <a:p>
            <a:pPr marL="0" indent="0">
              <a:buNone/>
            </a:pPr>
            <a:r>
              <a:rPr lang="en-US" dirty="0" err="1"/>
              <a:t>System.out.println</a:t>
            </a:r>
            <a:r>
              <a:rPr lang="en-US" dirty="0"/>
              <a:t>("bye"+</a:t>
            </a:r>
            <a:r>
              <a:rPr lang="en-US" dirty="0" err="1"/>
              <a:t>Thread.currentThread</a:t>
            </a:r>
            <a:r>
              <a:rPr lang="en-US" dirty="0"/>
              <a:t>().</a:t>
            </a:r>
            <a:r>
              <a:rPr lang="en-US" dirty="0" err="1"/>
              <a:t>getId</a:t>
            </a:r>
            <a:r>
              <a:rPr lang="en-US" dirty="0"/>
              <a:t>());</a:t>
            </a:r>
          </a:p>
          <a:p>
            <a:pPr marL="0" indent="0">
              <a:buNone/>
            </a:pPr>
            <a:r>
              <a:rPr lang="en-US" dirty="0"/>
              <a:t>}</a:t>
            </a:r>
          </a:p>
          <a:p>
            <a:pPr marL="0" indent="0">
              <a:buNone/>
            </a:pPr>
            <a:r>
              <a:rPr lang="en-US" dirty="0"/>
              <a:t>}</a:t>
            </a:r>
          </a:p>
          <a:p>
            <a:pPr marL="0" indent="0">
              <a:buNone/>
            </a:pPr>
            <a:endParaRPr lang="en-US" dirty="0"/>
          </a:p>
        </p:txBody>
      </p:sp>
    </p:spTree>
    <p:extLst>
      <p:ext uri="{BB962C8B-B14F-4D97-AF65-F5344CB8AC3E}">
        <p14:creationId xmlns:p14="http://schemas.microsoft.com/office/powerpoint/2010/main" val="28024538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pic>
        <p:nvPicPr>
          <p:cNvPr id="4" name="Content Placeholder 3"/>
          <p:cNvPicPr>
            <a:picLocks noGrp="1" noChangeAspect="1"/>
          </p:cNvPicPr>
          <p:nvPr>
            <p:ph idx="1"/>
          </p:nvPr>
        </p:nvPicPr>
        <p:blipFill>
          <a:blip r:embed="rId2"/>
          <a:stretch>
            <a:fillRect/>
          </a:stretch>
        </p:blipFill>
        <p:spPr>
          <a:xfrm>
            <a:off x="2057400" y="1600200"/>
            <a:ext cx="4648200" cy="4343399"/>
          </a:xfrm>
          <a:prstGeom prst="rect">
            <a:avLst/>
          </a:prstGeom>
        </p:spPr>
      </p:pic>
    </p:spTree>
    <p:extLst>
      <p:ext uri="{BB962C8B-B14F-4D97-AF65-F5344CB8AC3E}">
        <p14:creationId xmlns:p14="http://schemas.microsoft.com/office/powerpoint/2010/main" val="392901523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Thread </a:t>
            </a:r>
            <a:r>
              <a:rPr lang="en-US">
                <a:solidFill>
                  <a:srgbClr val="FF0000"/>
                </a:solidFill>
              </a:rPr>
              <a:t>creation </a:t>
            </a:r>
            <a:r>
              <a:rPr lang="en-US" smtClean="0">
                <a:solidFill>
                  <a:srgbClr val="FF0000"/>
                </a:solidFill>
              </a:rPr>
              <a:t>Using </a:t>
            </a:r>
            <a:r>
              <a:rPr lang="en-US" dirty="0" smtClean="0">
                <a:solidFill>
                  <a:srgbClr val="FF0000"/>
                </a:solidFill>
              </a:rPr>
              <a:t>Method Reference</a:t>
            </a:r>
            <a:endParaRPr lang="en-US" dirty="0">
              <a:solidFill>
                <a:srgbClr val="FF0000"/>
              </a:solidFill>
            </a:endParaRPr>
          </a:p>
        </p:txBody>
      </p:sp>
      <p:sp>
        <p:nvSpPr>
          <p:cNvPr id="3" name="Content Placeholder 2"/>
          <p:cNvSpPr>
            <a:spLocks noGrp="1"/>
          </p:cNvSpPr>
          <p:nvPr>
            <p:ph idx="1"/>
          </p:nvPr>
        </p:nvSpPr>
        <p:spPr/>
        <p:txBody>
          <a:bodyPr/>
          <a:lstStyle/>
          <a:p>
            <a:r>
              <a:rPr lang="en-US" dirty="0"/>
              <a:t>A </a:t>
            </a:r>
            <a:r>
              <a:rPr lang="en-US" b="1" dirty="0"/>
              <a:t>method reference</a:t>
            </a:r>
            <a:r>
              <a:rPr lang="en-US" dirty="0"/>
              <a:t> is a shorthand notation of a </a:t>
            </a:r>
            <a:r>
              <a:rPr lang="en-US" b="1" dirty="0"/>
              <a:t>lambda expression</a:t>
            </a:r>
            <a:r>
              <a:rPr lang="en-US" dirty="0"/>
              <a:t> to call an existing method.</a:t>
            </a:r>
            <a:br>
              <a:rPr lang="en-US" dirty="0"/>
            </a:br>
            <a:r>
              <a:rPr lang="en-US" dirty="0"/>
              <a:t>It uses the syntax</a:t>
            </a:r>
            <a:r>
              <a:rPr lang="en-US" dirty="0" smtClean="0"/>
              <a:t>:</a:t>
            </a:r>
          </a:p>
          <a:p>
            <a:pPr marL="457200" lvl="1" indent="0">
              <a:buNone/>
            </a:pPr>
            <a:r>
              <a:rPr lang="en-US" dirty="0" err="1"/>
              <a:t>ClassName</a:t>
            </a:r>
            <a:r>
              <a:rPr lang="en-US" dirty="0"/>
              <a:t>::</a:t>
            </a:r>
            <a:r>
              <a:rPr lang="en-US" dirty="0" err="1"/>
              <a:t>methodName</a:t>
            </a:r>
            <a:endParaRPr lang="en-US" dirty="0"/>
          </a:p>
          <a:p>
            <a:pPr marL="457200" lvl="1" indent="0">
              <a:buNone/>
            </a:pPr>
            <a:r>
              <a:rPr lang="en-US" dirty="0"/>
              <a:t>or</a:t>
            </a:r>
          </a:p>
          <a:p>
            <a:pPr marL="457200" lvl="1" indent="0">
              <a:buNone/>
            </a:pPr>
            <a:r>
              <a:rPr lang="en-US" dirty="0" err="1"/>
              <a:t>objectName</a:t>
            </a:r>
            <a:r>
              <a:rPr lang="en-US" dirty="0"/>
              <a:t>::</a:t>
            </a:r>
            <a:r>
              <a:rPr lang="en-US" dirty="0" err="1" smtClean="0"/>
              <a:t>methodName</a:t>
            </a:r>
            <a:endParaRPr lang="en-US" dirty="0" smtClean="0"/>
          </a:p>
          <a:p>
            <a:pPr marL="57150" indent="0">
              <a:buNone/>
            </a:pPr>
            <a:endParaRPr lang="en-US" dirty="0"/>
          </a:p>
        </p:txBody>
      </p:sp>
    </p:spTree>
    <p:extLst>
      <p:ext uri="{BB962C8B-B14F-4D97-AF65-F5344CB8AC3E}">
        <p14:creationId xmlns:p14="http://schemas.microsoft.com/office/powerpoint/2010/main" val="348029011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534400" cy="5821363"/>
          </a:xfrm>
        </p:spPr>
        <p:txBody>
          <a:bodyPr>
            <a:normAutofit fontScale="70000" lnSpcReduction="20000"/>
          </a:bodyPr>
          <a:lstStyle/>
          <a:p>
            <a:pPr marL="0" indent="0">
              <a:buNone/>
            </a:pPr>
            <a:r>
              <a:rPr lang="en-US" dirty="0"/>
              <a:t>class </a:t>
            </a:r>
            <a:r>
              <a:rPr lang="en-US" dirty="0" err="1"/>
              <a:t>MyTask</a:t>
            </a:r>
            <a:r>
              <a:rPr lang="en-US" dirty="0"/>
              <a:t> {</a:t>
            </a:r>
          </a:p>
          <a:p>
            <a:pPr marL="0" indent="0">
              <a:buNone/>
            </a:pPr>
            <a:r>
              <a:rPr lang="en-US" dirty="0"/>
              <a:t>    void </a:t>
            </a:r>
            <a:r>
              <a:rPr lang="en-US" dirty="0" err="1"/>
              <a:t>doTask</a:t>
            </a:r>
            <a:r>
              <a:rPr lang="en-US" dirty="0"/>
              <a:t>() {</a:t>
            </a:r>
          </a:p>
          <a:p>
            <a:pPr marL="0" indent="0">
              <a:buNone/>
            </a:pPr>
            <a:r>
              <a:rPr lang="en-US" dirty="0"/>
              <a:t>        </a:t>
            </a:r>
            <a:r>
              <a:rPr lang="en-US" dirty="0" err="1"/>
              <a:t>System.out.println</a:t>
            </a:r>
            <a:r>
              <a:rPr lang="en-US" dirty="0"/>
              <a:t>("Thread running using method reference: " + </a:t>
            </a:r>
            <a:r>
              <a:rPr lang="en-US" dirty="0" err="1"/>
              <a:t>Thread.currentThread</a:t>
            </a:r>
            <a:r>
              <a:rPr lang="en-US" dirty="0"/>
              <a:t>().</a:t>
            </a:r>
            <a:r>
              <a:rPr lang="en-US" dirty="0" err="1"/>
              <a:t>getName</a:t>
            </a:r>
            <a:r>
              <a:rPr lang="en-US" dirty="0"/>
              <a:t>());</a:t>
            </a:r>
          </a:p>
          <a:p>
            <a:pPr marL="0" indent="0">
              <a:buNone/>
            </a:pPr>
            <a:r>
              <a:rPr lang="en-US" dirty="0"/>
              <a:t>    }</a:t>
            </a:r>
          </a:p>
          <a:p>
            <a:pPr marL="0" indent="0">
              <a:buNone/>
            </a:pPr>
            <a:r>
              <a:rPr lang="en-US" dirty="0"/>
              <a:t>}</a:t>
            </a:r>
          </a:p>
          <a:p>
            <a:pPr marL="0" indent="0">
              <a:buNone/>
            </a:pPr>
            <a:endParaRPr lang="en-US" dirty="0"/>
          </a:p>
          <a:p>
            <a:pPr marL="0" indent="0">
              <a:buNone/>
            </a:pPr>
            <a:r>
              <a:rPr lang="en-US" dirty="0"/>
              <a:t>public class MethodRefExample1 {</a:t>
            </a:r>
          </a:p>
          <a:p>
            <a:pPr marL="0" indent="0">
              <a:buNone/>
            </a:pPr>
            <a:r>
              <a:rPr lang="en-US" dirty="0"/>
              <a:t>    public static void main(String[] </a:t>
            </a:r>
            <a:r>
              <a:rPr lang="en-US" dirty="0" err="1"/>
              <a:t>args</a:t>
            </a:r>
            <a:r>
              <a:rPr lang="en-US" dirty="0"/>
              <a:t>) {</a:t>
            </a:r>
          </a:p>
          <a:p>
            <a:pPr marL="0" indent="0">
              <a:buNone/>
            </a:pPr>
            <a:r>
              <a:rPr lang="en-US" dirty="0"/>
              <a:t>        </a:t>
            </a:r>
            <a:r>
              <a:rPr lang="en-US" dirty="0" err="1"/>
              <a:t>MyTask</a:t>
            </a:r>
            <a:r>
              <a:rPr lang="en-US" dirty="0"/>
              <a:t> task = new </a:t>
            </a:r>
            <a:r>
              <a:rPr lang="en-US" dirty="0" err="1"/>
              <a:t>MyTask</a:t>
            </a:r>
            <a:r>
              <a:rPr lang="en-US" dirty="0"/>
              <a:t>();</a:t>
            </a:r>
          </a:p>
          <a:p>
            <a:pPr marL="0" indent="0">
              <a:buNone/>
            </a:pPr>
            <a:endParaRPr lang="en-US" dirty="0"/>
          </a:p>
          <a:p>
            <a:pPr marL="0" indent="0">
              <a:buNone/>
            </a:pPr>
            <a:r>
              <a:rPr lang="en-US" dirty="0" smtClean="0"/>
              <a:t>Thread </a:t>
            </a:r>
            <a:r>
              <a:rPr lang="en-US" dirty="0"/>
              <a:t>t1 = new Thread(task::</a:t>
            </a:r>
            <a:r>
              <a:rPr lang="en-US" dirty="0" err="1"/>
              <a:t>doTask</a:t>
            </a:r>
            <a:r>
              <a:rPr lang="en-US" dirty="0"/>
              <a:t>);</a:t>
            </a:r>
          </a:p>
          <a:p>
            <a:pPr marL="0" indent="0">
              <a:buNone/>
            </a:pPr>
            <a:endParaRPr lang="en-US" dirty="0"/>
          </a:p>
          <a:p>
            <a:pPr marL="0" indent="0">
              <a:buNone/>
            </a:pPr>
            <a:r>
              <a:rPr lang="en-US" dirty="0"/>
              <a:t>        t1.start();</a:t>
            </a:r>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4770169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Sleep method in java</a:t>
            </a:r>
            <a:br>
              <a:rPr lang="en-US"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a:xfrm>
            <a:off x="457200" y="990600"/>
            <a:ext cx="8534400" cy="5135563"/>
          </a:xfrm>
        </p:spPr>
        <p:txBody>
          <a:bodyPr>
            <a:normAutofit/>
          </a:bodyPr>
          <a:lstStyle/>
          <a:p>
            <a:pPr algn="just"/>
            <a:endParaRPr lang="en-US" dirty="0" smtClean="0"/>
          </a:p>
          <a:p>
            <a:pPr algn="just"/>
            <a:r>
              <a:rPr lang="en-US" dirty="0" smtClean="0"/>
              <a:t>The </a:t>
            </a:r>
            <a:r>
              <a:rPr lang="en-US" dirty="0"/>
              <a:t>sleep() method of Thread class is used to sleep a thread for the specified amount of time.</a:t>
            </a:r>
          </a:p>
          <a:p>
            <a:pPr marL="0" indent="0" algn="just">
              <a:buNone/>
            </a:pPr>
            <a:endParaRPr lang="en-US" dirty="0" smtClean="0"/>
          </a:p>
          <a:p>
            <a:pPr marL="0" indent="0" algn="just">
              <a:buNone/>
            </a:pPr>
            <a:r>
              <a:rPr lang="en-US" dirty="0" smtClean="0">
                <a:solidFill>
                  <a:srgbClr val="FF0000"/>
                </a:solidFill>
              </a:rPr>
              <a:t>Syntax </a:t>
            </a:r>
            <a:r>
              <a:rPr lang="en-US" dirty="0">
                <a:solidFill>
                  <a:srgbClr val="FF0000"/>
                </a:solidFill>
              </a:rPr>
              <a:t>of sleep() method in java</a:t>
            </a:r>
          </a:p>
          <a:p>
            <a:r>
              <a:rPr lang="en-US" dirty="0" smtClean="0"/>
              <a:t>public </a:t>
            </a:r>
            <a:r>
              <a:rPr lang="en-US" dirty="0"/>
              <a:t>static void sleep(long </a:t>
            </a:r>
            <a:r>
              <a:rPr lang="en-US" dirty="0" err="1" smtClean="0"/>
              <a:t>miliseconds</a:t>
            </a:r>
            <a:r>
              <a:rPr lang="en-US" dirty="0" smtClean="0"/>
              <a:t>)throws </a:t>
            </a:r>
            <a:r>
              <a:rPr lang="en-US" dirty="0" err="1"/>
              <a:t>InterruptedException</a:t>
            </a:r>
            <a:endParaRPr lang="en-US" dirty="0"/>
          </a:p>
          <a:p>
            <a:endParaRPr lang="en-US" dirty="0"/>
          </a:p>
        </p:txBody>
      </p:sp>
    </p:spTree>
    <p:extLst>
      <p:ext uri="{BB962C8B-B14F-4D97-AF65-F5344CB8AC3E}">
        <p14:creationId xmlns:p14="http://schemas.microsoft.com/office/powerpoint/2010/main" val="409165240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
            </a:r>
            <a:br>
              <a:rPr lang="en-US" dirty="0" smtClean="0"/>
            </a:br>
            <a:r>
              <a:rPr lang="en-US" dirty="0" smtClean="0">
                <a:solidFill>
                  <a:srgbClr val="FF0000"/>
                </a:solidFill>
              </a:rPr>
              <a:t>Example </a:t>
            </a:r>
            <a:r>
              <a:rPr lang="en-US" dirty="0">
                <a:solidFill>
                  <a:srgbClr val="FF0000"/>
                </a:solidFill>
              </a:rPr>
              <a:t>of sleep method in java</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a:xfrm>
            <a:off x="457200" y="838200"/>
            <a:ext cx="8229600" cy="5287963"/>
          </a:xfrm>
        </p:spPr>
        <p:txBody>
          <a:bodyPr>
            <a:normAutofit fontScale="55000" lnSpcReduction="20000"/>
          </a:bodyPr>
          <a:lstStyle/>
          <a:p>
            <a:pPr marL="0" indent="0">
              <a:buNone/>
            </a:pPr>
            <a:r>
              <a:rPr lang="en-US" b="1" dirty="0"/>
              <a:t>class</a:t>
            </a:r>
            <a:r>
              <a:rPr lang="en-US" dirty="0"/>
              <a:t> TestSleepMethod1 </a:t>
            </a:r>
            <a:r>
              <a:rPr lang="en-US" b="1" dirty="0"/>
              <a:t>extends</a:t>
            </a:r>
            <a:r>
              <a:rPr lang="en-US" dirty="0"/>
              <a:t> Thread{  </a:t>
            </a:r>
          </a:p>
          <a:p>
            <a:pPr marL="0" indent="0">
              <a:buNone/>
            </a:pPr>
            <a:r>
              <a:rPr lang="en-US" dirty="0"/>
              <a:t> </a:t>
            </a:r>
            <a:r>
              <a:rPr lang="en-US" b="1" dirty="0"/>
              <a:t>public</a:t>
            </a:r>
            <a:r>
              <a:rPr lang="en-US" dirty="0"/>
              <a:t> </a:t>
            </a:r>
            <a:r>
              <a:rPr lang="en-US" b="1" dirty="0"/>
              <a:t>void</a:t>
            </a:r>
            <a:r>
              <a:rPr lang="en-US" dirty="0"/>
              <a:t> run(){  </a:t>
            </a:r>
          </a:p>
          <a:p>
            <a:pPr marL="0" indent="0">
              <a:buNone/>
            </a:pPr>
            <a:r>
              <a:rPr lang="en-US" dirty="0"/>
              <a:t>  </a:t>
            </a:r>
            <a:r>
              <a:rPr lang="en-US" b="1" dirty="0"/>
              <a:t>for</a:t>
            </a:r>
            <a:r>
              <a:rPr lang="en-US" dirty="0"/>
              <a:t>(</a:t>
            </a:r>
            <a:r>
              <a:rPr lang="en-US" b="1" dirty="0" err="1"/>
              <a:t>int</a:t>
            </a:r>
            <a:r>
              <a:rPr lang="en-US" dirty="0"/>
              <a:t> i=1;i&lt;5;i++){  </a:t>
            </a:r>
          </a:p>
          <a:p>
            <a:pPr marL="0" indent="0">
              <a:buNone/>
            </a:pPr>
            <a:r>
              <a:rPr lang="en-US" dirty="0"/>
              <a:t>    </a:t>
            </a:r>
            <a:r>
              <a:rPr lang="en-US" b="1" dirty="0"/>
              <a:t>try</a:t>
            </a:r>
            <a:r>
              <a:rPr lang="en-US" dirty="0" smtClean="0"/>
              <a:t>{</a:t>
            </a:r>
          </a:p>
          <a:p>
            <a:pPr marL="0" indent="0">
              <a:buNone/>
            </a:pPr>
            <a:r>
              <a:rPr lang="en-US" dirty="0" err="1" smtClean="0"/>
              <a:t>Thread.sleep</a:t>
            </a:r>
            <a:r>
              <a:rPr lang="en-US" dirty="0" smtClean="0"/>
              <a:t>(500);</a:t>
            </a:r>
          </a:p>
          <a:p>
            <a:pPr marL="0" indent="0">
              <a:buNone/>
            </a:pPr>
            <a:r>
              <a:rPr lang="en-US" dirty="0" smtClean="0"/>
              <a:t>}</a:t>
            </a:r>
          </a:p>
          <a:p>
            <a:pPr marL="0" indent="0">
              <a:buNone/>
            </a:pPr>
            <a:r>
              <a:rPr lang="en-US" b="1" dirty="0" smtClean="0"/>
              <a:t>catch</a:t>
            </a:r>
            <a:r>
              <a:rPr lang="en-US" dirty="0" smtClean="0"/>
              <a:t>(</a:t>
            </a:r>
            <a:r>
              <a:rPr lang="en-US" dirty="0" err="1" smtClean="0"/>
              <a:t>InterruptedException</a:t>
            </a:r>
            <a:r>
              <a:rPr lang="en-US" dirty="0"/>
              <a:t> e</a:t>
            </a:r>
            <a:r>
              <a:rPr lang="en-US" dirty="0" smtClean="0"/>
              <a:t>)</a:t>
            </a:r>
          </a:p>
          <a:p>
            <a:pPr marL="0" indent="0">
              <a:buNone/>
            </a:pPr>
            <a:r>
              <a:rPr lang="en-US" dirty="0" smtClean="0"/>
              <a:t>{</a:t>
            </a:r>
            <a:r>
              <a:rPr lang="en-US" dirty="0" err="1"/>
              <a:t>System.out.println</a:t>
            </a:r>
            <a:r>
              <a:rPr lang="en-US" dirty="0"/>
              <a:t>(e);}  </a:t>
            </a:r>
          </a:p>
          <a:p>
            <a:pPr marL="0" indent="0">
              <a:buNone/>
            </a:pPr>
            <a:r>
              <a:rPr lang="en-US" dirty="0"/>
              <a:t>    </a:t>
            </a:r>
            <a:r>
              <a:rPr lang="en-US" dirty="0" err="1"/>
              <a:t>System.out.println</a:t>
            </a:r>
            <a:r>
              <a:rPr lang="en-US" dirty="0"/>
              <a:t>(i);  </a:t>
            </a:r>
          </a:p>
          <a:p>
            <a:pPr marL="0" indent="0">
              <a:buNone/>
            </a:pPr>
            <a:r>
              <a:rPr lang="en-US" dirty="0"/>
              <a:t>  }  </a:t>
            </a:r>
          </a:p>
          <a:p>
            <a:pPr marL="0" indent="0">
              <a:buNone/>
            </a:pPr>
            <a:r>
              <a:rPr lang="en-US" dirty="0"/>
              <a:t> }  </a:t>
            </a:r>
          </a:p>
          <a:p>
            <a:pPr marL="0" indent="0">
              <a:buNone/>
            </a:pPr>
            <a:r>
              <a:rPr lang="en-US" dirty="0"/>
              <a:t> </a:t>
            </a:r>
            <a:r>
              <a:rPr lang="en-US" b="1" dirty="0"/>
              <a:t>public</a:t>
            </a:r>
            <a:r>
              <a:rPr lang="en-US" dirty="0"/>
              <a:t> </a:t>
            </a:r>
            <a:r>
              <a:rPr lang="en-US" b="1" dirty="0"/>
              <a:t>static</a:t>
            </a:r>
            <a:r>
              <a:rPr lang="en-US" dirty="0"/>
              <a:t> </a:t>
            </a:r>
            <a:r>
              <a:rPr lang="en-US" b="1" dirty="0"/>
              <a:t>void</a:t>
            </a:r>
            <a:r>
              <a:rPr lang="en-US" dirty="0"/>
              <a:t> main(String </a:t>
            </a:r>
            <a:r>
              <a:rPr lang="en-US" dirty="0" err="1"/>
              <a:t>args</a:t>
            </a:r>
            <a:r>
              <a:rPr lang="en-US" dirty="0"/>
              <a:t>[]){  </a:t>
            </a:r>
          </a:p>
          <a:p>
            <a:pPr marL="0" indent="0">
              <a:buNone/>
            </a:pPr>
            <a:r>
              <a:rPr lang="en-US" dirty="0"/>
              <a:t>  TestSleepMethod1 t1=</a:t>
            </a:r>
            <a:r>
              <a:rPr lang="en-US" b="1" dirty="0"/>
              <a:t>new</a:t>
            </a:r>
            <a:r>
              <a:rPr lang="en-US" dirty="0"/>
              <a:t> TestSleepMethod1();  </a:t>
            </a:r>
          </a:p>
          <a:p>
            <a:pPr marL="0" indent="0">
              <a:buNone/>
            </a:pPr>
            <a:r>
              <a:rPr lang="en-US" dirty="0"/>
              <a:t>  TestSleepMethod1 t2=</a:t>
            </a:r>
            <a:r>
              <a:rPr lang="en-US" b="1" dirty="0"/>
              <a:t>new</a:t>
            </a:r>
            <a:r>
              <a:rPr lang="en-US" dirty="0"/>
              <a:t> TestSleepMethod1();  </a:t>
            </a:r>
          </a:p>
          <a:p>
            <a:pPr marL="0" indent="0">
              <a:buNone/>
            </a:pPr>
            <a:r>
              <a:rPr lang="en-US" dirty="0"/>
              <a:t>   </a:t>
            </a:r>
          </a:p>
          <a:p>
            <a:pPr marL="0" indent="0">
              <a:buNone/>
            </a:pPr>
            <a:r>
              <a:rPr lang="en-US" dirty="0"/>
              <a:t>  t1.start();  </a:t>
            </a:r>
          </a:p>
          <a:p>
            <a:pPr marL="0" indent="0">
              <a:buNone/>
            </a:pPr>
            <a:r>
              <a:rPr lang="en-US" dirty="0"/>
              <a:t>  t2.start();  </a:t>
            </a:r>
          </a:p>
          <a:p>
            <a:pPr marL="0" indent="0">
              <a:buNone/>
            </a:pPr>
            <a:r>
              <a:rPr lang="en-US" dirty="0"/>
              <a:t> }  </a:t>
            </a:r>
          </a:p>
          <a:p>
            <a:pPr marL="0" indent="0">
              <a:buNone/>
            </a:pPr>
            <a:r>
              <a:rPr lang="en-US" dirty="0"/>
              <a:t>}  </a:t>
            </a:r>
          </a:p>
          <a:p>
            <a:pPr marL="0" indent="0">
              <a:buNone/>
            </a:pPr>
            <a:endParaRPr lang="en-US" dirty="0"/>
          </a:p>
        </p:txBody>
      </p:sp>
      <p:sp>
        <p:nvSpPr>
          <p:cNvPr id="4" name="Rectangle 3"/>
          <p:cNvSpPr/>
          <p:nvPr/>
        </p:nvSpPr>
        <p:spPr>
          <a:xfrm>
            <a:off x="6324600" y="1524000"/>
            <a:ext cx="17526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1 </a:t>
            </a:r>
          </a:p>
          <a:p>
            <a:pPr algn="ctr"/>
            <a:r>
              <a:rPr lang="en-US" sz="2800" b="1" dirty="0" smtClean="0"/>
              <a:t>1</a:t>
            </a:r>
          </a:p>
          <a:p>
            <a:pPr algn="ctr"/>
            <a:r>
              <a:rPr lang="en-US" sz="2800" b="1" dirty="0" smtClean="0"/>
              <a:t> 2</a:t>
            </a:r>
          </a:p>
          <a:p>
            <a:pPr algn="ctr"/>
            <a:r>
              <a:rPr lang="en-US" sz="2800" b="1" dirty="0" smtClean="0"/>
              <a:t> 2</a:t>
            </a:r>
          </a:p>
          <a:p>
            <a:pPr algn="ctr"/>
            <a:r>
              <a:rPr lang="en-US" sz="2800" b="1" dirty="0" smtClean="0"/>
              <a:t> 3</a:t>
            </a:r>
          </a:p>
          <a:p>
            <a:pPr algn="ctr"/>
            <a:r>
              <a:rPr lang="en-US" sz="2800" b="1" dirty="0" smtClean="0"/>
              <a:t> 3</a:t>
            </a:r>
          </a:p>
          <a:p>
            <a:pPr algn="ctr"/>
            <a:r>
              <a:rPr lang="en-US" sz="2800" b="1" dirty="0" smtClean="0"/>
              <a:t> 4</a:t>
            </a:r>
          </a:p>
          <a:p>
            <a:pPr algn="ctr"/>
            <a:r>
              <a:rPr lang="en-US" sz="2800" b="1" dirty="0" smtClean="0"/>
              <a:t> 4</a:t>
            </a:r>
            <a:endParaRPr lang="en-US" sz="2800" b="1" dirty="0"/>
          </a:p>
        </p:txBody>
      </p:sp>
    </p:spTree>
    <p:extLst>
      <p:ext uri="{BB962C8B-B14F-4D97-AF65-F5344CB8AC3E}">
        <p14:creationId xmlns:p14="http://schemas.microsoft.com/office/powerpoint/2010/main" val="32845497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The join() method</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a:xfrm>
            <a:off x="228600" y="990600"/>
            <a:ext cx="8686800" cy="5135563"/>
          </a:xfrm>
        </p:spPr>
        <p:txBody>
          <a:bodyPr/>
          <a:lstStyle/>
          <a:p>
            <a:r>
              <a:rPr lang="en-IN" dirty="0"/>
              <a:t>Join method in Java allows one thread to wait until another thread completes its execution. In simpler words, it means it waits for the other thread to die</a:t>
            </a:r>
            <a:r>
              <a:rPr lang="en-IN" dirty="0" smtClean="0"/>
              <a:t>.</a:t>
            </a:r>
          </a:p>
          <a:p>
            <a:r>
              <a:rPr lang="en-IN" dirty="0" smtClean="0"/>
              <a:t> </a:t>
            </a:r>
            <a:r>
              <a:rPr lang="en-IN" dirty="0"/>
              <a:t>It has a </a:t>
            </a:r>
            <a:r>
              <a:rPr lang="en-IN" b="1" i="1" dirty="0"/>
              <a:t>void</a:t>
            </a:r>
            <a:r>
              <a:rPr lang="en-IN" i="1" dirty="0"/>
              <a:t> </a:t>
            </a:r>
            <a:r>
              <a:rPr lang="en-IN" dirty="0"/>
              <a:t>type and </a:t>
            </a:r>
            <a:r>
              <a:rPr lang="en-IN" dirty="0" smtClean="0"/>
              <a:t>throws</a:t>
            </a:r>
            <a:r>
              <a:rPr lang="en-IN" dirty="0"/>
              <a:t> </a:t>
            </a:r>
            <a:r>
              <a:rPr lang="en-IN" b="1" i="1" dirty="0" err="1"/>
              <a:t>InterruptedException</a:t>
            </a:r>
            <a:r>
              <a:rPr lang="en-IN" b="1" i="1" dirty="0"/>
              <a:t>.</a:t>
            </a:r>
          </a:p>
          <a:p>
            <a:pPr marL="0" indent="0">
              <a:buNone/>
            </a:pPr>
            <a:r>
              <a:rPr lang="en-US" dirty="0" smtClean="0">
                <a:solidFill>
                  <a:srgbClr val="FF0000"/>
                </a:solidFill>
              </a:rPr>
              <a:t>Syntax</a:t>
            </a:r>
            <a:endParaRPr lang="en-US" dirty="0">
              <a:solidFill>
                <a:srgbClr val="FF0000"/>
              </a:solidFill>
            </a:endParaRPr>
          </a:p>
          <a:p>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898125043"/>
              </p:ext>
            </p:extLst>
          </p:nvPr>
        </p:nvGraphicFramePr>
        <p:xfrm>
          <a:off x="457200" y="4800600"/>
          <a:ext cx="8229600" cy="914400"/>
        </p:xfrm>
        <a:graphic>
          <a:graphicData uri="http://schemas.openxmlformats.org/drawingml/2006/table">
            <a:tbl>
              <a:tblPr/>
              <a:tblGrid>
                <a:gridCol w="8229600">
                  <a:extLst>
                    <a:ext uri="{9D8B030D-6E8A-4147-A177-3AD203B41FA5}">
                      <a16:colId xmlns="" xmlns:a16="http://schemas.microsoft.com/office/drawing/2014/main" val="20000"/>
                    </a:ext>
                  </a:extLst>
                </a:gridCol>
              </a:tblGrid>
              <a:tr h="457200">
                <a:tc>
                  <a:txBody>
                    <a:bodyPr/>
                    <a:lstStyle/>
                    <a:p>
                      <a:pPr algn="just"/>
                      <a:r>
                        <a:rPr lang="en-US" b="0" i="0" dirty="0">
                          <a:solidFill>
                            <a:srgbClr val="000000"/>
                          </a:solidFill>
                          <a:effectLst/>
                          <a:latin typeface="verdana"/>
                        </a:rPr>
                        <a:t>public void join()throws </a:t>
                      </a:r>
                      <a:r>
                        <a:rPr lang="en-US" b="0" i="0" dirty="0" err="1">
                          <a:solidFill>
                            <a:srgbClr val="000000"/>
                          </a:solidFill>
                          <a:effectLst/>
                          <a:latin typeface="verdana"/>
                        </a:rPr>
                        <a:t>InterruptedException</a:t>
                      </a:r>
                      <a:endParaRPr lang="en-US" b="0" i="0" dirty="0">
                        <a:solidFill>
                          <a:srgbClr val="000000"/>
                        </a:solidFill>
                        <a:effectLst/>
                        <a:latin typeface="verdana"/>
                      </a:endParaRPr>
                    </a:p>
                  </a:txBody>
                  <a:tcPr anchor="ctr">
                    <a:lnL>
                      <a:noFill/>
                    </a:lnL>
                    <a:lnR>
                      <a:noFill/>
                    </a:lnR>
                    <a:lnT>
                      <a:noFill/>
                    </a:lnT>
                    <a:lnB>
                      <a:noFill/>
                    </a:lnB>
                    <a:solidFill>
                      <a:srgbClr val="FFFFFF"/>
                    </a:solidFill>
                  </a:tcPr>
                </a:tc>
                <a:extLst>
                  <a:ext uri="{0D108BD9-81ED-4DB2-BD59-A6C34878D82A}">
                    <a16:rowId xmlns="" xmlns:a16="http://schemas.microsoft.com/office/drawing/2014/main" val="10000"/>
                  </a:ext>
                </a:extLst>
              </a:tr>
              <a:tr h="457200">
                <a:tc>
                  <a:txBody>
                    <a:bodyPr/>
                    <a:lstStyle/>
                    <a:p>
                      <a:pPr algn="just"/>
                      <a:r>
                        <a:rPr lang="en-US" b="0" i="0" dirty="0">
                          <a:solidFill>
                            <a:srgbClr val="000000"/>
                          </a:solidFill>
                          <a:effectLst/>
                          <a:latin typeface="verdana"/>
                        </a:rPr>
                        <a:t>public void join(long milliseconds)throws </a:t>
                      </a:r>
                      <a:r>
                        <a:rPr lang="en-US" b="0" i="0" dirty="0" err="1">
                          <a:solidFill>
                            <a:srgbClr val="000000"/>
                          </a:solidFill>
                          <a:effectLst/>
                          <a:latin typeface="verdana"/>
                        </a:rPr>
                        <a:t>InterruptedException</a:t>
                      </a:r>
                      <a:endParaRPr lang="en-US" b="0" i="0" dirty="0">
                        <a:solidFill>
                          <a:srgbClr val="000000"/>
                        </a:solidFill>
                        <a:effectLst/>
                        <a:latin typeface="verdana"/>
                      </a:endParaRPr>
                    </a:p>
                  </a:txBody>
                  <a:tcPr anchor="ctr">
                    <a:lnL>
                      <a:noFill/>
                    </a:lnL>
                    <a:lnR>
                      <a:noFill/>
                    </a:lnR>
                    <a:lnT>
                      <a:noFill/>
                    </a:lnT>
                    <a:lnB>
                      <a:noFill/>
                    </a:lnB>
                    <a:solidFill>
                      <a:srgbClr val="FFFFFF"/>
                    </a:solidFill>
                  </a:tcPr>
                </a:tc>
                <a:extLst>
                  <a:ext uri="{0D108BD9-81ED-4DB2-BD59-A6C34878D82A}">
                    <a16:rowId xmlns="" xmlns:a16="http://schemas.microsoft.com/office/drawing/2014/main" val="10001"/>
                  </a:ext>
                </a:extLst>
              </a:tr>
            </a:tbl>
          </a:graphicData>
        </a:graphic>
      </p:graphicFrame>
    </p:spTree>
    <p:extLst>
      <p:ext uri="{BB962C8B-B14F-4D97-AF65-F5344CB8AC3E}">
        <p14:creationId xmlns:p14="http://schemas.microsoft.com/office/powerpoint/2010/main" val="330129584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477000"/>
          </a:xfrm>
        </p:spPr>
        <p:txBody>
          <a:bodyPr>
            <a:normAutofit fontScale="40000" lnSpcReduction="20000"/>
          </a:bodyPr>
          <a:lstStyle/>
          <a:p>
            <a:pPr marL="0" indent="0">
              <a:buNone/>
            </a:pPr>
            <a:r>
              <a:rPr lang="en-US" dirty="0"/>
              <a:t>class </a:t>
            </a:r>
            <a:r>
              <a:rPr lang="en-US" dirty="0" err="1"/>
              <a:t>MyThread</a:t>
            </a:r>
            <a:r>
              <a:rPr lang="en-US" dirty="0"/>
              <a:t> extends Thread {</a:t>
            </a:r>
          </a:p>
          <a:p>
            <a:pPr marL="0" indent="0">
              <a:buNone/>
            </a:pPr>
            <a:r>
              <a:rPr lang="en-US" dirty="0"/>
              <a:t>    public void run() {</a:t>
            </a:r>
          </a:p>
          <a:p>
            <a:pPr marL="0" indent="0">
              <a:buNone/>
            </a:pPr>
            <a:r>
              <a:rPr lang="en-US" dirty="0"/>
              <a:t>        for (</a:t>
            </a:r>
            <a:r>
              <a:rPr lang="en-US" dirty="0" err="1"/>
              <a:t>int</a:t>
            </a:r>
            <a:r>
              <a:rPr lang="en-US" dirty="0"/>
              <a:t> </a:t>
            </a:r>
            <a:r>
              <a:rPr lang="en-US" dirty="0" err="1"/>
              <a:t>i</a:t>
            </a:r>
            <a:r>
              <a:rPr lang="en-US" dirty="0"/>
              <a:t> = 1; </a:t>
            </a:r>
            <a:r>
              <a:rPr lang="en-US" dirty="0" err="1"/>
              <a:t>i</a:t>
            </a:r>
            <a:r>
              <a:rPr lang="en-US" dirty="0"/>
              <a:t> &lt;= 5; </a:t>
            </a:r>
            <a:r>
              <a:rPr lang="en-US" dirty="0" err="1"/>
              <a:t>i</a:t>
            </a:r>
            <a:r>
              <a:rPr lang="en-US" dirty="0"/>
              <a:t>++) {</a:t>
            </a:r>
          </a:p>
          <a:p>
            <a:pPr marL="0" indent="0">
              <a:buNone/>
            </a:pPr>
            <a:r>
              <a:rPr lang="en-US" dirty="0"/>
              <a:t>            </a:t>
            </a:r>
            <a:r>
              <a:rPr lang="en-US" dirty="0" err="1"/>
              <a:t>System.out.println</a:t>
            </a:r>
            <a:r>
              <a:rPr lang="en-US" dirty="0"/>
              <a:t>(</a:t>
            </a:r>
            <a:r>
              <a:rPr lang="en-US" dirty="0" err="1"/>
              <a:t>Thread.currentThread</a:t>
            </a:r>
            <a:r>
              <a:rPr lang="en-US" dirty="0"/>
              <a:t>().</a:t>
            </a:r>
            <a:r>
              <a:rPr lang="en-US" dirty="0" err="1"/>
              <a:t>getName</a:t>
            </a:r>
            <a:r>
              <a:rPr lang="en-US" dirty="0"/>
              <a:t>() + " - " + </a:t>
            </a:r>
            <a:r>
              <a:rPr lang="en-US" dirty="0" err="1"/>
              <a:t>i</a:t>
            </a:r>
            <a:r>
              <a:rPr lang="en-US" dirty="0"/>
              <a:t>);</a:t>
            </a:r>
          </a:p>
          <a:p>
            <a:pPr marL="0" indent="0">
              <a:buNone/>
            </a:pPr>
            <a:r>
              <a:rPr lang="en-US" dirty="0"/>
              <a:t>            try {</a:t>
            </a:r>
          </a:p>
          <a:p>
            <a:pPr marL="0" indent="0">
              <a:buNone/>
            </a:pPr>
            <a:r>
              <a:rPr lang="en-US" dirty="0"/>
              <a:t>                </a:t>
            </a:r>
            <a:r>
              <a:rPr lang="en-US" dirty="0" err="1"/>
              <a:t>Thread.sleep</a:t>
            </a:r>
            <a:r>
              <a:rPr lang="en-US" dirty="0"/>
              <a:t>(500); // simulate some work</a:t>
            </a:r>
          </a:p>
          <a:p>
            <a:pPr marL="0" indent="0">
              <a:buNone/>
            </a:pPr>
            <a:r>
              <a:rPr lang="en-US" dirty="0"/>
              <a:t>            } catch (</a:t>
            </a:r>
            <a:r>
              <a:rPr lang="en-US" dirty="0" err="1"/>
              <a:t>InterruptedException</a:t>
            </a:r>
            <a:r>
              <a:rPr lang="en-US" dirty="0"/>
              <a:t> e) {</a:t>
            </a:r>
          </a:p>
          <a:p>
            <a:pPr marL="0" indent="0">
              <a:buNone/>
            </a:pPr>
            <a:r>
              <a:rPr lang="en-US" dirty="0"/>
              <a:t>                </a:t>
            </a:r>
            <a:r>
              <a:rPr lang="en-US" dirty="0" err="1"/>
              <a:t>System.out.println</a:t>
            </a:r>
            <a:r>
              <a:rPr lang="en-US" dirty="0"/>
              <a:t>(e);</a:t>
            </a:r>
          </a:p>
          <a:p>
            <a:pPr marL="0" indent="0">
              <a:buNone/>
            </a:pPr>
            <a:r>
              <a:rPr lang="en-US" dirty="0"/>
              <a:t>            }</a:t>
            </a:r>
          </a:p>
          <a:p>
            <a:pPr marL="0" indent="0">
              <a:buNone/>
            </a:pPr>
            <a:r>
              <a:rPr lang="en-US" dirty="0"/>
              <a:t>        }</a:t>
            </a:r>
          </a:p>
          <a:p>
            <a:pPr marL="0" indent="0">
              <a:buNone/>
            </a:pPr>
            <a:r>
              <a:rPr lang="en-US" dirty="0"/>
              <a:t>    }</a:t>
            </a:r>
          </a:p>
          <a:p>
            <a:pPr marL="0" indent="0">
              <a:buNone/>
            </a:pPr>
            <a:r>
              <a:rPr lang="en-US" dirty="0"/>
              <a:t>}</a:t>
            </a:r>
          </a:p>
          <a:p>
            <a:pPr marL="0" indent="0">
              <a:buNone/>
            </a:pPr>
            <a:endParaRPr lang="en-US" dirty="0"/>
          </a:p>
          <a:p>
            <a:pPr marL="0" indent="0">
              <a:buNone/>
            </a:pPr>
            <a:r>
              <a:rPr lang="en-US" dirty="0"/>
              <a:t>public class </a:t>
            </a:r>
            <a:r>
              <a:rPr lang="en-US" dirty="0" err="1"/>
              <a:t>JoinExample</a:t>
            </a:r>
            <a:r>
              <a:rPr lang="en-US" dirty="0"/>
              <a:t> {</a:t>
            </a:r>
          </a:p>
          <a:p>
            <a:pPr marL="0" indent="0">
              <a:buNone/>
            </a:pPr>
            <a:r>
              <a:rPr lang="en-US" dirty="0"/>
              <a:t>    public static void main(String[] </a:t>
            </a:r>
            <a:r>
              <a:rPr lang="en-US" dirty="0" err="1"/>
              <a:t>args</a:t>
            </a:r>
            <a:r>
              <a:rPr lang="en-US" dirty="0"/>
              <a:t>) {</a:t>
            </a:r>
          </a:p>
          <a:p>
            <a:pPr marL="0" indent="0">
              <a:buNone/>
            </a:pPr>
            <a:r>
              <a:rPr lang="en-US" dirty="0"/>
              <a:t>        </a:t>
            </a:r>
            <a:r>
              <a:rPr lang="en-US" dirty="0" err="1"/>
              <a:t>MyThread</a:t>
            </a:r>
            <a:r>
              <a:rPr lang="en-US" dirty="0"/>
              <a:t> t1 = new </a:t>
            </a:r>
            <a:r>
              <a:rPr lang="en-US" dirty="0" err="1"/>
              <a:t>MyThread</a:t>
            </a:r>
            <a:r>
              <a:rPr lang="en-US" dirty="0"/>
              <a:t>();</a:t>
            </a:r>
          </a:p>
          <a:p>
            <a:pPr marL="0" indent="0">
              <a:buNone/>
            </a:pPr>
            <a:r>
              <a:rPr lang="en-US" dirty="0"/>
              <a:t>        </a:t>
            </a:r>
            <a:r>
              <a:rPr lang="en-US" dirty="0" err="1"/>
              <a:t>MyThread</a:t>
            </a:r>
            <a:r>
              <a:rPr lang="en-US" dirty="0"/>
              <a:t> t2 = new </a:t>
            </a:r>
            <a:r>
              <a:rPr lang="en-US" dirty="0" err="1"/>
              <a:t>MyThread</a:t>
            </a:r>
            <a:r>
              <a:rPr lang="en-US" dirty="0"/>
              <a:t>();</a:t>
            </a:r>
          </a:p>
          <a:p>
            <a:pPr marL="0" indent="0">
              <a:buNone/>
            </a:pPr>
            <a:r>
              <a:rPr lang="en-US" dirty="0"/>
              <a:t>        </a:t>
            </a:r>
            <a:r>
              <a:rPr lang="en-US" dirty="0" err="1"/>
              <a:t>MyThread</a:t>
            </a:r>
            <a:r>
              <a:rPr lang="en-US" dirty="0"/>
              <a:t> t3 = new </a:t>
            </a:r>
            <a:r>
              <a:rPr lang="en-US" dirty="0" err="1"/>
              <a:t>MyThread</a:t>
            </a:r>
            <a:r>
              <a:rPr lang="en-US" dirty="0"/>
              <a:t>();</a:t>
            </a:r>
          </a:p>
          <a:p>
            <a:pPr marL="0" indent="0">
              <a:buNone/>
            </a:pPr>
            <a:endParaRPr lang="en-US" dirty="0"/>
          </a:p>
          <a:p>
            <a:pPr marL="0" indent="0">
              <a:buNone/>
            </a:pPr>
            <a:r>
              <a:rPr lang="en-US" dirty="0"/>
              <a:t>        t1.start();</a:t>
            </a:r>
          </a:p>
          <a:p>
            <a:pPr marL="0" indent="0">
              <a:buNone/>
            </a:pPr>
            <a:r>
              <a:rPr lang="en-US" dirty="0"/>
              <a:t>        try {</a:t>
            </a:r>
          </a:p>
          <a:p>
            <a:pPr marL="0" indent="0">
              <a:buNone/>
            </a:pPr>
            <a:r>
              <a:rPr lang="en-US" dirty="0"/>
              <a:t>            t1.join(); // main thread waits for t1 to finish</a:t>
            </a:r>
          </a:p>
          <a:p>
            <a:pPr marL="0" indent="0">
              <a:buNone/>
            </a:pPr>
            <a:r>
              <a:rPr lang="en-US" dirty="0"/>
              <a:t>        } catch (</a:t>
            </a:r>
            <a:r>
              <a:rPr lang="en-US" dirty="0" err="1"/>
              <a:t>InterruptedException</a:t>
            </a:r>
            <a:r>
              <a:rPr lang="en-US" dirty="0"/>
              <a:t> e) {</a:t>
            </a:r>
          </a:p>
          <a:p>
            <a:pPr marL="0" indent="0">
              <a:buNone/>
            </a:pPr>
            <a:r>
              <a:rPr lang="en-US" dirty="0"/>
              <a:t>            </a:t>
            </a:r>
            <a:r>
              <a:rPr lang="en-US" dirty="0" err="1"/>
              <a:t>System.out.println</a:t>
            </a:r>
            <a:r>
              <a:rPr lang="en-US" dirty="0"/>
              <a:t>(e);</a:t>
            </a:r>
          </a:p>
          <a:p>
            <a:pPr marL="0" indent="0">
              <a:buNone/>
            </a:pPr>
            <a:r>
              <a:rPr lang="en-US" dirty="0"/>
              <a:t>        }</a:t>
            </a:r>
          </a:p>
          <a:p>
            <a:pPr marL="0" indent="0">
              <a:buNone/>
            </a:pPr>
            <a:endParaRPr lang="en-US" dirty="0"/>
          </a:p>
          <a:p>
            <a:pPr marL="0" indent="0">
              <a:buNone/>
            </a:pPr>
            <a:r>
              <a:rPr lang="en-US" dirty="0"/>
              <a:t>        t2.start();</a:t>
            </a:r>
          </a:p>
          <a:p>
            <a:pPr marL="0" indent="0">
              <a:buNone/>
            </a:pPr>
            <a:r>
              <a:rPr lang="en-US" dirty="0"/>
              <a:t>        t3.start();</a:t>
            </a:r>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322032134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Thread Scheduler in Java</a:t>
            </a:r>
            <a:r>
              <a:rPr lang="en-US" b="1" dirty="0" smtClean="0">
                <a:solidFill>
                  <a:srgbClr val="FF0000"/>
                </a:solidFill>
              </a:rPr>
              <a:t/>
            </a:r>
            <a:br>
              <a:rPr lang="en-US" b="1" dirty="0" smtClean="0">
                <a:solidFill>
                  <a:srgbClr val="FF0000"/>
                </a:solidFill>
              </a:rPr>
            </a:br>
            <a:endParaRPr lang="en-US" dirty="0">
              <a:solidFill>
                <a:srgbClr val="FF0000"/>
              </a:solidFill>
            </a:endParaRPr>
          </a:p>
        </p:txBody>
      </p:sp>
      <p:sp>
        <p:nvSpPr>
          <p:cNvPr id="3" name="Content Placeholder 2"/>
          <p:cNvSpPr>
            <a:spLocks noGrp="1"/>
          </p:cNvSpPr>
          <p:nvPr>
            <p:ph idx="1"/>
          </p:nvPr>
        </p:nvSpPr>
        <p:spPr/>
        <p:txBody>
          <a:bodyPr>
            <a:normAutofit fontScale="92500"/>
          </a:bodyPr>
          <a:lstStyle/>
          <a:p>
            <a:pPr algn="just"/>
            <a:r>
              <a:rPr lang="en-US" b="1" dirty="0" smtClean="0"/>
              <a:t>Thread </a:t>
            </a:r>
            <a:r>
              <a:rPr lang="en-US" b="1" dirty="0"/>
              <a:t>scheduler</a:t>
            </a:r>
            <a:r>
              <a:rPr lang="en-US" dirty="0"/>
              <a:t> in java is the part of the JVM that decides which thread should run.</a:t>
            </a:r>
          </a:p>
          <a:p>
            <a:pPr algn="just"/>
            <a:r>
              <a:rPr lang="en-US" dirty="0"/>
              <a:t>There is no guarantee that which runnable thread will be chosen to run by the thread scheduler.</a:t>
            </a:r>
          </a:p>
          <a:p>
            <a:pPr algn="just"/>
            <a:r>
              <a:rPr lang="en-US" dirty="0"/>
              <a:t>Only one thread at a time can run in a single process.</a:t>
            </a:r>
          </a:p>
          <a:p>
            <a:pPr algn="just"/>
            <a:r>
              <a:rPr lang="en-US" dirty="0"/>
              <a:t>The thread scheduler mainly uses preemptive or time slicing scheduling to schedule the threads.</a:t>
            </a:r>
          </a:p>
          <a:p>
            <a:endParaRPr lang="en-US" dirty="0"/>
          </a:p>
        </p:txBody>
      </p:sp>
    </p:spTree>
    <p:extLst>
      <p:ext uri="{BB962C8B-B14F-4D97-AF65-F5344CB8AC3E}">
        <p14:creationId xmlns:p14="http://schemas.microsoft.com/office/powerpoint/2010/main" val="98540851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Thread Priority</a:t>
            </a:r>
          </a:p>
        </p:txBody>
      </p:sp>
      <p:sp>
        <p:nvSpPr>
          <p:cNvPr id="3" name="Content Placeholder 2"/>
          <p:cNvSpPr>
            <a:spLocks noGrp="1"/>
          </p:cNvSpPr>
          <p:nvPr>
            <p:ph idx="1"/>
          </p:nvPr>
        </p:nvSpPr>
        <p:spPr/>
        <p:txBody>
          <a:bodyPr/>
          <a:lstStyle/>
          <a:p>
            <a:r>
              <a:rPr lang="en-US" dirty="0"/>
              <a:t>Thread priority is an important factor among others that helps the scheduler to decide which thread to dispatch the CPU from the group of waiting threads in their runnable state</a:t>
            </a:r>
            <a:r>
              <a:rPr lang="en-US" dirty="0" smtClean="0"/>
              <a:t>.</a:t>
            </a:r>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4114800"/>
            <a:ext cx="8364537" cy="2085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66536559"/>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r>
              <a:rPr lang="en-US" dirty="0"/>
              <a:t>All the threads have a priority rating of be When several threads are present, the priority value determines which thread has the chance to possess the </a:t>
            </a:r>
            <a:r>
              <a:rPr lang="en-US" dirty="0" err="1" smtClean="0"/>
              <a:t>Ofset</a:t>
            </a:r>
            <a:r>
              <a:rPr lang="en-US" dirty="0"/>
              <a:t>. </a:t>
            </a:r>
            <a:endParaRPr lang="en-US" dirty="0" smtClean="0"/>
          </a:p>
          <a:p>
            <a:r>
              <a:rPr lang="en-US" dirty="0"/>
              <a:t>The actual allocation is done by the scheduler. Thus, a thread with higher priority has higher chance getting the CPU and also a higher share of CPU time</a:t>
            </a:r>
            <a:r>
              <a:rPr lang="en-US" dirty="0" smtClean="0"/>
              <a:t>.</a:t>
            </a:r>
          </a:p>
          <a:p>
            <a:pPr lvl="1"/>
            <a:r>
              <a:rPr lang="en-US" sz="2400" dirty="0"/>
              <a:t>Thread priority can be changed by method </a:t>
            </a:r>
            <a:r>
              <a:rPr lang="en-US" sz="2400" b="1" dirty="0" err="1"/>
              <a:t>setPriority</a:t>
            </a:r>
            <a:r>
              <a:rPr lang="en-US" sz="2400" b="1" dirty="0"/>
              <a:t> (n)</a:t>
            </a:r>
            <a:r>
              <a:rPr lang="en-US" sz="2400" dirty="0"/>
              <a:t>. </a:t>
            </a:r>
            <a:endParaRPr lang="en-US" sz="2400" dirty="0" smtClean="0"/>
          </a:p>
          <a:p>
            <a:pPr lvl="1"/>
            <a:r>
              <a:rPr lang="en-US" sz="2400" dirty="0" smtClean="0"/>
              <a:t>The </a:t>
            </a:r>
            <a:r>
              <a:rPr lang="en-US" sz="2400" dirty="0"/>
              <a:t>priority may be obtained by calling </a:t>
            </a:r>
            <a:r>
              <a:rPr lang="en-US" sz="2400" b="1" dirty="0" err="1"/>
              <a:t>getPriority</a:t>
            </a:r>
            <a:r>
              <a:rPr lang="en-US" sz="2400" b="1" dirty="0"/>
              <a:t>() </a:t>
            </a:r>
            <a:r>
              <a:rPr lang="en-US" sz="2400" dirty="0"/>
              <a:t>method. </a:t>
            </a:r>
            <a:endParaRPr lang="en-US" sz="2400" dirty="0" smtClean="0"/>
          </a:p>
          <a:p>
            <a:endParaRPr lang="en-US" dirty="0"/>
          </a:p>
        </p:txBody>
      </p:sp>
    </p:spTree>
    <p:extLst>
      <p:ext uri="{BB962C8B-B14F-4D97-AF65-F5344CB8AC3E}">
        <p14:creationId xmlns:p14="http://schemas.microsoft.com/office/powerpoint/2010/main" val="317808455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dirty="0" smtClean="0"/>
              <a:t/>
            </a:r>
            <a:br>
              <a:rPr lang="en-US" dirty="0" smtClean="0"/>
            </a:br>
            <a:r>
              <a:rPr lang="en-US" dirty="0" smtClean="0">
                <a:solidFill>
                  <a:srgbClr val="FF0000"/>
                </a:solidFill>
              </a:rPr>
              <a:t>Daemon </a:t>
            </a:r>
            <a:r>
              <a:rPr lang="en-US" dirty="0">
                <a:solidFill>
                  <a:srgbClr val="FF0000"/>
                </a:solidFill>
              </a:rPr>
              <a:t>Thread in Java</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a:xfrm>
            <a:off x="457200" y="914401"/>
            <a:ext cx="8229600" cy="4953000"/>
          </a:xfrm>
        </p:spPr>
        <p:txBody>
          <a:bodyPr/>
          <a:lstStyle/>
          <a:p>
            <a:r>
              <a:rPr lang="en-US" b="1" dirty="0"/>
              <a:t>Daemon thread in java</a:t>
            </a:r>
            <a:r>
              <a:rPr lang="en-US" dirty="0"/>
              <a:t> is a service provider thread that provides services to the user thread. Its life depend on the mercy of user threads i.e. when all the user threads dies, JVM terminates this thread automatically</a:t>
            </a:r>
            <a:r>
              <a:rPr lang="en-US" dirty="0" smtClean="0"/>
              <a:t>.</a:t>
            </a:r>
          </a:p>
          <a:p>
            <a:r>
              <a:rPr lang="en-US" dirty="0"/>
              <a:t>There are many java daemon threads running automatically e.g. </a:t>
            </a:r>
            <a:r>
              <a:rPr lang="en-US" dirty="0" err="1"/>
              <a:t>gc</a:t>
            </a:r>
            <a:r>
              <a:rPr lang="en-US" dirty="0"/>
              <a:t>, </a:t>
            </a:r>
            <a:r>
              <a:rPr lang="en-US" dirty="0" err="1"/>
              <a:t>finalizer</a:t>
            </a:r>
            <a:r>
              <a:rPr lang="en-US" dirty="0"/>
              <a:t> etc.</a:t>
            </a:r>
          </a:p>
        </p:txBody>
      </p:sp>
    </p:spTree>
    <p:extLst>
      <p:ext uri="{BB962C8B-B14F-4D97-AF65-F5344CB8AC3E}">
        <p14:creationId xmlns:p14="http://schemas.microsoft.com/office/powerpoint/2010/main" val="28387777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5122"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86904" y="1905000"/>
            <a:ext cx="7052129" cy="396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587941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solidFill>
                  <a:srgbClr val="FF0000"/>
                </a:solidFill>
              </a:rPr>
              <a:t>Methods </a:t>
            </a:r>
            <a:r>
              <a:rPr lang="en-US" dirty="0">
                <a:solidFill>
                  <a:srgbClr val="FF0000"/>
                </a:solidFill>
              </a:rPr>
              <a:t>for Java Daemon thread by Thread class</a:t>
            </a:r>
            <a:br>
              <a:rPr lang="en-US" dirty="0">
                <a:solidFill>
                  <a:srgbClr val="FF0000"/>
                </a:solidFill>
              </a:rPr>
            </a:br>
            <a:endParaRPr lang="en-US" dirty="0">
              <a:solidFill>
                <a:srgbClr val="FF000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42391632"/>
              </p:ext>
            </p:extLst>
          </p:nvPr>
        </p:nvGraphicFramePr>
        <p:xfrm>
          <a:off x="609600" y="1524000"/>
          <a:ext cx="8305801" cy="3840321"/>
        </p:xfrm>
        <a:graphic>
          <a:graphicData uri="http://schemas.openxmlformats.org/drawingml/2006/table">
            <a:tbl>
              <a:tblPr/>
              <a:tblGrid>
                <a:gridCol w="638908">
                  <a:extLst>
                    <a:ext uri="{9D8B030D-6E8A-4147-A177-3AD203B41FA5}">
                      <a16:colId xmlns="" xmlns:a16="http://schemas.microsoft.com/office/drawing/2014/main" val="20000"/>
                    </a:ext>
                  </a:extLst>
                </a:gridCol>
                <a:gridCol w="4443071">
                  <a:extLst>
                    <a:ext uri="{9D8B030D-6E8A-4147-A177-3AD203B41FA5}">
                      <a16:colId xmlns="" xmlns:a16="http://schemas.microsoft.com/office/drawing/2014/main" val="20001"/>
                    </a:ext>
                  </a:extLst>
                </a:gridCol>
                <a:gridCol w="3223822">
                  <a:extLst>
                    <a:ext uri="{9D8B030D-6E8A-4147-A177-3AD203B41FA5}">
                      <a16:colId xmlns="" xmlns:a16="http://schemas.microsoft.com/office/drawing/2014/main" val="20002"/>
                    </a:ext>
                  </a:extLst>
                </a:gridCol>
              </a:tblGrid>
              <a:tr h="643303">
                <a:tc>
                  <a:txBody>
                    <a:bodyPr/>
                    <a:lstStyle/>
                    <a:p>
                      <a:pPr algn="l" fontAlgn="t"/>
                      <a:r>
                        <a:rPr lang="en-US">
                          <a:solidFill>
                            <a:srgbClr val="000000"/>
                          </a:solidFill>
                          <a:effectLst/>
                          <a:latin typeface="times new roman"/>
                        </a:rPr>
                        <a:t>No.</a:t>
                      </a:r>
                    </a:p>
                  </a:txBody>
                  <a:tcPr marL="114300" marR="114300" marT="114300" marB="114300">
                    <a:lnL w="9525" cap="flat" cmpd="sng" algn="ctr">
                      <a:solidFill>
                        <a:srgbClr val="10DDFA"/>
                      </a:solidFill>
                      <a:prstDash val="solid"/>
                      <a:round/>
                      <a:headEnd type="none" w="med" len="med"/>
                      <a:tailEnd type="none" w="med" len="med"/>
                    </a:lnL>
                    <a:lnR w="9525" cap="flat" cmpd="sng" algn="ctr">
                      <a:solidFill>
                        <a:srgbClr val="10DDFA"/>
                      </a:solidFill>
                      <a:prstDash val="solid"/>
                      <a:round/>
                      <a:headEnd type="none" w="med" len="med"/>
                      <a:tailEnd type="none" w="med" len="med"/>
                    </a:lnR>
                    <a:lnT w="9525" cap="flat" cmpd="sng" algn="ctr">
                      <a:solidFill>
                        <a:srgbClr val="10DDFA"/>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C7CCBE"/>
                    </a:solidFill>
                  </a:tcPr>
                </a:tc>
                <a:tc>
                  <a:txBody>
                    <a:bodyPr/>
                    <a:lstStyle/>
                    <a:p>
                      <a:pPr algn="l" fontAlgn="t"/>
                      <a:r>
                        <a:rPr lang="en-US">
                          <a:solidFill>
                            <a:srgbClr val="000000"/>
                          </a:solidFill>
                          <a:effectLst/>
                          <a:latin typeface="times new roman"/>
                        </a:rPr>
                        <a:t>Method</a:t>
                      </a:r>
                    </a:p>
                  </a:txBody>
                  <a:tcPr marL="114300" marR="114300" marT="114300" marB="114300">
                    <a:lnL w="9525" cap="flat" cmpd="sng" algn="ctr">
                      <a:solidFill>
                        <a:srgbClr val="10DDFA"/>
                      </a:solidFill>
                      <a:prstDash val="solid"/>
                      <a:round/>
                      <a:headEnd type="none" w="med" len="med"/>
                      <a:tailEnd type="none" w="med" len="med"/>
                    </a:lnL>
                    <a:lnR w="9525" cap="flat" cmpd="sng" algn="ctr">
                      <a:solidFill>
                        <a:srgbClr val="10DDFA"/>
                      </a:solidFill>
                      <a:prstDash val="solid"/>
                      <a:round/>
                      <a:headEnd type="none" w="med" len="med"/>
                      <a:tailEnd type="none" w="med" len="med"/>
                    </a:lnR>
                    <a:lnT w="9525" cap="flat" cmpd="sng" algn="ctr">
                      <a:solidFill>
                        <a:srgbClr val="10DDFA"/>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C7CCBE"/>
                    </a:solidFill>
                  </a:tcPr>
                </a:tc>
                <a:tc>
                  <a:txBody>
                    <a:bodyPr/>
                    <a:lstStyle/>
                    <a:p>
                      <a:pPr algn="l" fontAlgn="t"/>
                      <a:r>
                        <a:rPr lang="en-US">
                          <a:solidFill>
                            <a:srgbClr val="000000"/>
                          </a:solidFill>
                          <a:effectLst/>
                          <a:latin typeface="times new roman"/>
                        </a:rPr>
                        <a:t>Description</a:t>
                      </a:r>
                    </a:p>
                  </a:txBody>
                  <a:tcPr marL="114300" marR="114300" marT="114300" marB="114300">
                    <a:lnL w="9525" cap="flat" cmpd="sng" algn="ctr">
                      <a:solidFill>
                        <a:srgbClr val="10DDFA"/>
                      </a:solidFill>
                      <a:prstDash val="solid"/>
                      <a:round/>
                      <a:headEnd type="none" w="med" len="med"/>
                      <a:tailEnd type="none" w="med" len="med"/>
                    </a:lnL>
                    <a:lnR w="9525" cap="flat" cmpd="sng" algn="ctr">
                      <a:solidFill>
                        <a:srgbClr val="10DDFA"/>
                      </a:solidFill>
                      <a:prstDash val="solid"/>
                      <a:round/>
                      <a:headEnd type="none" w="med" len="med"/>
                      <a:tailEnd type="none" w="med" len="med"/>
                    </a:lnR>
                    <a:lnT w="9525" cap="flat" cmpd="sng" algn="ctr">
                      <a:solidFill>
                        <a:srgbClr val="10DDFA"/>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C7CCBE"/>
                    </a:solidFill>
                  </a:tcPr>
                </a:tc>
                <a:extLst>
                  <a:ext uri="{0D108BD9-81ED-4DB2-BD59-A6C34878D82A}">
                    <a16:rowId xmlns="" xmlns:a16="http://schemas.microsoft.com/office/drawing/2014/main" val="10000"/>
                  </a:ext>
                </a:extLst>
              </a:tr>
              <a:tr h="1949401">
                <a:tc>
                  <a:txBody>
                    <a:bodyPr/>
                    <a:lstStyle/>
                    <a:p>
                      <a:pPr algn="just" fontAlgn="t"/>
                      <a:r>
                        <a:rPr lang="en-US" b="0" i="0">
                          <a:solidFill>
                            <a:srgbClr val="000000"/>
                          </a:solidFill>
                          <a:effectLst/>
                          <a:latin typeface="verdana"/>
                        </a:rPr>
                        <a:t>1)</a:t>
                      </a:r>
                    </a:p>
                  </a:txBody>
                  <a:tcPr marL="76200" marR="76200" marT="76200" marB="76200">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just" fontAlgn="t"/>
                      <a:r>
                        <a:rPr lang="en-US" b="0" i="0">
                          <a:solidFill>
                            <a:srgbClr val="000000"/>
                          </a:solidFill>
                          <a:effectLst/>
                          <a:latin typeface="verdana"/>
                        </a:rPr>
                        <a:t>public void setDaemon(boolean status)</a:t>
                      </a:r>
                    </a:p>
                  </a:txBody>
                  <a:tcPr marL="76200" marR="76200" marT="76200" marB="76200">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tc>
                  <a:txBody>
                    <a:bodyPr/>
                    <a:lstStyle/>
                    <a:p>
                      <a:pPr algn="just" fontAlgn="t"/>
                      <a:r>
                        <a:rPr lang="en-US" b="0" i="0">
                          <a:solidFill>
                            <a:srgbClr val="000000"/>
                          </a:solidFill>
                          <a:effectLst/>
                          <a:latin typeface="verdana"/>
                        </a:rPr>
                        <a:t>is used to mark the current thread as daemon thread or user thread.</a:t>
                      </a:r>
                    </a:p>
                  </a:txBody>
                  <a:tcPr marL="76200" marR="76200" marT="76200" marB="76200">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FFFFFF"/>
                    </a:solidFill>
                  </a:tcPr>
                </a:tc>
                <a:extLst>
                  <a:ext uri="{0D108BD9-81ED-4DB2-BD59-A6C34878D82A}">
                    <a16:rowId xmlns="" xmlns:a16="http://schemas.microsoft.com/office/drawing/2014/main" val="10001"/>
                  </a:ext>
                </a:extLst>
              </a:tr>
              <a:tr h="1247617">
                <a:tc>
                  <a:txBody>
                    <a:bodyPr/>
                    <a:lstStyle/>
                    <a:p>
                      <a:pPr algn="just" fontAlgn="t"/>
                      <a:r>
                        <a:rPr lang="en-US" b="0" i="0">
                          <a:solidFill>
                            <a:srgbClr val="000000"/>
                          </a:solidFill>
                          <a:effectLst/>
                          <a:latin typeface="verdana"/>
                        </a:rPr>
                        <a:t>2)</a:t>
                      </a:r>
                    </a:p>
                  </a:txBody>
                  <a:tcPr marL="76200" marR="76200" marT="76200" marB="76200">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just" fontAlgn="t"/>
                      <a:r>
                        <a:rPr lang="en-US" b="0" i="0">
                          <a:solidFill>
                            <a:srgbClr val="000000"/>
                          </a:solidFill>
                          <a:effectLst/>
                          <a:latin typeface="verdana"/>
                        </a:rPr>
                        <a:t>public boolean isDaemon()</a:t>
                      </a:r>
                    </a:p>
                  </a:txBody>
                  <a:tcPr marL="76200" marR="76200" marT="76200" marB="76200">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tc>
                  <a:txBody>
                    <a:bodyPr/>
                    <a:lstStyle/>
                    <a:p>
                      <a:pPr algn="just" fontAlgn="t"/>
                      <a:r>
                        <a:rPr lang="en-US" b="0" i="0" dirty="0">
                          <a:solidFill>
                            <a:srgbClr val="000000"/>
                          </a:solidFill>
                          <a:effectLst/>
                          <a:latin typeface="verdana"/>
                        </a:rPr>
                        <a:t>is used to check that current is daemon.</a:t>
                      </a:r>
                    </a:p>
                  </a:txBody>
                  <a:tcPr marL="76200" marR="76200" marT="76200" marB="76200">
                    <a:lnL w="9525" cap="flat" cmpd="sng" algn="ctr">
                      <a:solidFill>
                        <a:srgbClr val="C7CCBE"/>
                      </a:solidFill>
                      <a:prstDash val="solid"/>
                      <a:round/>
                      <a:headEnd type="none" w="med" len="med"/>
                      <a:tailEnd type="none" w="med" len="med"/>
                    </a:lnL>
                    <a:lnR w="9525" cap="flat" cmpd="sng" algn="ctr">
                      <a:solidFill>
                        <a:srgbClr val="C7CCBE"/>
                      </a:solidFill>
                      <a:prstDash val="solid"/>
                      <a:round/>
                      <a:headEnd type="none" w="med" len="med"/>
                      <a:tailEnd type="none" w="med" len="med"/>
                    </a:lnR>
                    <a:lnT w="9525" cap="flat" cmpd="sng" algn="ctr">
                      <a:solidFill>
                        <a:srgbClr val="C7CCBE"/>
                      </a:solidFill>
                      <a:prstDash val="solid"/>
                      <a:round/>
                      <a:headEnd type="none" w="med" len="med"/>
                      <a:tailEnd type="none" w="med" len="med"/>
                    </a:lnT>
                    <a:lnB w="9525" cap="flat" cmpd="sng" algn="ctr">
                      <a:solidFill>
                        <a:srgbClr val="C7CCBE"/>
                      </a:solidFill>
                      <a:prstDash val="solid"/>
                      <a:round/>
                      <a:headEnd type="none" w="med" len="med"/>
                      <a:tailEnd type="none" w="med" len="med"/>
                    </a:lnB>
                    <a:solidFill>
                      <a:srgbClr val="EFF1EB"/>
                    </a:solidFill>
                  </a:tcPr>
                </a:tc>
                <a:extLst>
                  <a:ext uri="{0D108BD9-81ED-4DB2-BD59-A6C34878D82A}">
                    <a16:rowId xmlns="" xmlns:a16="http://schemas.microsoft.com/office/drawing/2014/main" val="10002"/>
                  </a:ext>
                </a:extLst>
              </a:tr>
            </a:tbl>
          </a:graphicData>
        </a:graphic>
      </p:graphicFrame>
    </p:spTree>
    <p:extLst>
      <p:ext uri="{BB962C8B-B14F-4D97-AF65-F5344CB8AC3E}">
        <p14:creationId xmlns:p14="http://schemas.microsoft.com/office/powerpoint/2010/main" val="1685399414"/>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Autofit/>
          </a:bodyPr>
          <a:lstStyle/>
          <a:p>
            <a:r>
              <a:rPr lang="en-US" sz="3200" dirty="0" smtClean="0"/>
              <a:t/>
            </a:r>
            <a:br>
              <a:rPr lang="en-US" sz="3200" dirty="0" smtClean="0"/>
            </a:br>
            <a:r>
              <a:rPr lang="en-US" sz="3200" dirty="0" smtClean="0">
                <a:solidFill>
                  <a:srgbClr val="FF0000"/>
                </a:solidFill>
              </a:rPr>
              <a:t>Simple </a:t>
            </a:r>
            <a:r>
              <a:rPr lang="en-US" sz="3200" dirty="0">
                <a:solidFill>
                  <a:srgbClr val="FF0000"/>
                </a:solidFill>
              </a:rPr>
              <a:t>example of Daemon thread in java</a:t>
            </a:r>
            <a:br>
              <a:rPr lang="en-US" sz="3200" dirty="0">
                <a:solidFill>
                  <a:srgbClr val="FF0000"/>
                </a:solidFill>
              </a:rPr>
            </a:br>
            <a:endParaRPr lang="en-US" sz="3200" dirty="0">
              <a:solidFill>
                <a:srgbClr val="FF0000"/>
              </a:solidFill>
            </a:endParaRPr>
          </a:p>
        </p:txBody>
      </p:sp>
      <p:sp>
        <p:nvSpPr>
          <p:cNvPr id="3" name="Content Placeholder 2"/>
          <p:cNvSpPr>
            <a:spLocks noGrp="1"/>
          </p:cNvSpPr>
          <p:nvPr>
            <p:ph idx="1"/>
          </p:nvPr>
        </p:nvSpPr>
        <p:spPr>
          <a:xfrm>
            <a:off x="457200" y="990600"/>
            <a:ext cx="8229600" cy="5715000"/>
          </a:xfrm>
        </p:spPr>
        <p:txBody>
          <a:bodyPr>
            <a:normAutofit fontScale="47500" lnSpcReduction="20000"/>
          </a:bodyPr>
          <a:lstStyle/>
          <a:p>
            <a:pPr marL="0" indent="0">
              <a:buNone/>
            </a:pPr>
            <a:r>
              <a:rPr lang="en-US" b="1" dirty="0"/>
              <a:t>public</a:t>
            </a:r>
            <a:r>
              <a:rPr lang="en-US" dirty="0"/>
              <a:t> </a:t>
            </a:r>
            <a:r>
              <a:rPr lang="en-US" b="1" dirty="0"/>
              <a:t>class</a:t>
            </a:r>
            <a:r>
              <a:rPr lang="en-US" dirty="0"/>
              <a:t> TestDaemonThread1 </a:t>
            </a:r>
            <a:r>
              <a:rPr lang="en-US" b="1" dirty="0"/>
              <a:t>extends</a:t>
            </a:r>
            <a:r>
              <a:rPr lang="en-US" dirty="0"/>
              <a:t> Thread{  </a:t>
            </a:r>
          </a:p>
          <a:p>
            <a:pPr marL="0" indent="0">
              <a:buNone/>
            </a:pPr>
            <a:r>
              <a:rPr lang="en-US" dirty="0"/>
              <a:t> </a:t>
            </a:r>
            <a:r>
              <a:rPr lang="en-US" b="1" dirty="0"/>
              <a:t>public</a:t>
            </a:r>
            <a:r>
              <a:rPr lang="en-US" dirty="0"/>
              <a:t> </a:t>
            </a:r>
            <a:r>
              <a:rPr lang="en-US" b="1" dirty="0"/>
              <a:t>void</a:t>
            </a:r>
            <a:r>
              <a:rPr lang="en-US" dirty="0"/>
              <a:t> run(){  </a:t>
            </a:r>
          </a:p>
          <a:p>
            <a:pPr marL="0" indent="0">
              <a:buNone/>
            </a:pPr>
            <a:r>
              <a:rPr lang="en-US" dirty="0"/>
              <a:t>  </a:t>
            </a:r>
            <a:r>
              <a:rPr lang="en-US" b="1" dirty="0"/>
              <a:t>if</a:t>
            </a:r>
            <a:r>
              <a:rPr lang="en-US" dirty="0"/>
              <a:t>(</a:t>
            </a:r>
            <a:r>
              <a:rPr lang="en-US" dirty="0" err="1"/>
              <a:t>Thread.currentThread</a:t>
            </a:r>
            <a:r>
              <a:rPr lang="en-US" dirty="0"/>
              <a:t>().</a:t>
            </a:r>
            <a:r>
              <a:rPr lang="en-US" dirty="0" err="1"/>
              <a:t>isDaemon</a:t>
            </a:r>
            <a:r>
              <a:rPr lang="en-US" dirty="0"/>
              <a:t>()){//checking for daemon thread  </a:t>
            </a:r>
          </a:p>
          <a:p>
            <a:pPr marL="0" indent="0">
              <a:buNone/>
            </a:pPr>
            <a:r>
              <a:rPr lang="en-US" dirty="0"/>
              <a:t>   </a:t>
            </a:r>
            <a:r>
              <a:rPr lang="en-US" dirty="0" err="1"/>
              <a:t>System.out.println</a:t>
            </a:r>
            <a:r>
              <a:rPr lang="en-US" dirty="0"/>
              <a:t>("daemon thread work");  </a:t>
            </a:r>
          </a:p>
          <a:p>
            <a:pPr marL="0" indent="0">
              <a:buNone/>
            </a:pPr>
            <a:r>
              <a:rPr lang="en-US" dirty="0"/>
              <a:t>  }  </a:t>
            </a:r>
          </a:p>
          <a:p>
            <a:pPr marL="0" indent="0">
              <a:buNone/>
            </a:pPr>
            <a:r>
              <a:rPr lang="en-US" dirty="0"/>
              <a:t>  </a:t>
            </a:r>
            <a:r>
              <a:rPr lang="en-US" b="1" dirty="0"/>
              <a:t>else</a:t>
            </a:r>
            <a:r>
              <a:rPr lang="en-US" dirty="0"/>
              <a:t>{  </a:t>
            </a:r>
          </a:p>
          <a:p>
            <a:pPr marL="0" indent="0">
              <a:buNone/>
            </a:pPr>
            <a:r>
              <a:rPr lang="en-US" dirty="0"/>
              <a:t>  </a:t>
            </a:r>
            <a:r>
              <a:rPr lang="en-US" dirty="0" err="1"/>
              <a:t>System.out.println</a:t>
            </a:r>
            <a:r>
              <a:rPr lang="en-US" dirty="0"/>
              <a:t>("user thread work");  </a:t>
            </a:r>
          </a:p>
          <a:p>
            <a:pPr marL="0" indent="0">
              <a:buNone/>
            </a:pPr>
            <a:r>
              <a:rPr lang="en-US" dirty="0"/>
              <a:t> }  </a:t>
            </a:r>
          </a:p>
          <a:p>
            <a:pPr marL="0" indent="0">
              <a:buNone/>
            </a:pPr>
            <a:r>
              <a:rPr lang="en-US" dirty="0"/>
              <a:t> }  </a:t>
            </a:r>
          </a:p>
          <a:p>
            <a:pPr marL="0" indent="0">
              <a:buNone/>
            </a:pPr>
            <a:r>
              <a:rPr lang="en-US" dirty="0"/>
              <a:t> </a:t>
            </a:r>
            <a:r>
              <a:rPr lang="en-US" b="1" dirty="0"/>
              <a:t>public</a:t>
            </a:r>
            <a:r>
              <a:rPr lang="en-US" dirty="0"/>
              <a:t> </a:t>
            </a:r>
            <a:r>
              <a:rPr lang="en-US" b="1" dirty="0"/>
              <a:t>static</a:t>
            </a:r>
            <a:r>
              <a:rPr lang="en-US" dirty="0"/>
              <a:t> </a:t>
            </a:r>
            <a:r>
              <a:rPr lang="en-US" b="1" dirty="0"/>
              <a:t>void</a:t>
            </a:r>
            <a:r>
              <a:rPr lang="en-US" dirty="0"/>
              <a:t> main(String[] </a:t>
            </a:r>
            <a:r>
              <a:rPr lang="en-US" dirty="0" err="1"/>
              <a:t>args</a:t>
            </a:r>
            <a:r>
              <a:rPr lang="en-US" dirty="0"/>
              <a:t>){  </a:t>
            </a:r>
          </a:p>
          <a:p>
            <a:pPr marL="0" indent="0">
              <a:buNone/>
            </a:pPr>
            <a:r>
              <a:rPr lang="en-US" dirty="0"/>
              <a:t>  TestDaemonThread1 t1=</a:t>
            </a:r>
            <a:r>
              <a:rPr lang="en-US" b="1" dirty="0"/>
              <a:t>new</a:t>
            </a:r>
            <a:r>
              <a:rPr lang="en-US" dirty="0"/>
              <a:t> TestDaemonThread1();//creating thread  </a:t>
            </a:r>
          </a:p>
          <a:p>
            <a:pPr marL="0" indent="0">
              <a:buNone/>
            </a:pPr>
            <a:r>
              <a:rPr lang="en-US" dirty="0"/>
              <a:t>  TestDaemonThread1 t2=</a:t>
            </a:r>
            <a:r>
              <a:rPr lang="en-US" b="1" dirty="0"/>
              <a:t>new</a:t>
            </a:r>
            <a:r>
              <a:rPr lang="en-US" dirty="0"/>
              <a:t> TestDaemonThread1();  </a:t>
            </a:r>
          </a:p>
          <a:p>
            <a:pPr marL="0" indent="0">
              <a:buNone/>
            </a:pPr>
            <a:r>
              <a:rPr lang="en-US" dirty="0"/>
              <a:t>  TestDaemonThread1 t3=</a:t>
            </a:r>
            <a:r>
              <a:rPr lang="en-US" b="1" dirty="0"/>
              <a:t>new</a:t>
            </a:r>
            <a:r>
              <a:rPr lang="en-US" dirty="0"/>
              <a:t> TestDaemonThread1();  </a:t>
            </a:r>
          </a:p>
          <a:p>
            <a:pPr marL="0" indent="0">
              <a:buNone/>
            </a:pPr>
            <a:r>
              <a:rPr lang="en-US" dirty="0"/>
              <a:t>  </a:t>
            </a:r>
          </a:p>
          <a:p>
            <a:pPr marL="0" indent="0">
              <a:buNone/>
            </a:pPr>
            <a:r>
              <a:rPr lang="en-US" dirty="0"/>
              <a:t>  t1.setDaemon(</a:t>
            </a:r>
            <a:r>
              <a:rPr lang="en-US" b="1" dirty="0"/>
              <a:t>true</a:t>
            </a:r>
            <a:r>
              <a:rPr lang="en-US" dirty="0"/>
              <a:t>);//now t1 is daemon thread  </a:t>
            </a:r>
          </a:p>
          <a:p>
            <a:pPr marL="0" indent="0">
              <a:buNone/>
            </a:pPr>
            <a:r>
              <a:rPr lang="en-US" dirty="0"/>
              <a:t>    </a:t>
            </a:r>
          </a:p>
          <a:p>
            <a:pPr marL="0" indent="0">
              <a:buNone/>
            </a:pPr>
            <a:r>
              <a:rPr lang="en-US" dirty="0"/>
              <a:t>  t1.start();//starting threads  </a:t>
            </a:r>
          </a:p>
          <a:p>
            <a:pPr marL="0" indent="0">
              <a:buNone/>
            </a:pPr>
            <a:r>
              <a:rPr lang="en-US" dirty="0"/>
              <a:t>  t2.start();  </a:t>
            </a:r>
          </a:p>
          <a:p>
            <a:pPr marL="0" indent="0">
              <a:buNone/>
            </a:pPr>
            <a:r>
              <a:rPr lang="en-US" dirty="0"/>
              <a:t>  t3.start();  </a:t>
            </a:r>
          </a:p>
          <a:p>
            <a:pPr marL="0" indent="0">
              <a:buNone/>
            </a:pPr>
            <a:r>
              <a:rPr lang="en-US" dirty="0"/>
              <a:t> }  </a:t>
            </a:r>
          </a:p>
          <a:p>
            <a:pPr marL="0" indent="0">
              <a:buNone/>
            </a:pPr>
            <a:r>
              <a:rPr lang="en-US" dirty="0"/>
              <a:t>}  </a:t>
            </a:r>
          </a:p>
          <a:p>
            <a:pPr marL="0" indent="0">
              <a:buNone/>
            </a:pPr>
            <a:endParaRPr lang="en-US" dirty="0"/>
          </a:p>
        </p:txBody>
      </p:sp>
      <p:sp>
        <p:nvSpPr>
          <p:cNvPr id="4" name="Rectangle 3"/>
          <p:cNvSpPr/>
          <p:nvPr/>
        </p:nvSpPr>
        <p:spPr>
          <a:xfrm>
            <a:off x="6390409" y="3733800"/>
            <a:ext cx="27432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daemon thread </a:t>
            </a:r>
            <a:r>
              <a:rPr lang="en-US" dirty="0" smtClean="0"/>
              <a:t>work</a:t>
            </a:r>
          </a:p>
          <a:p>
            <a:pPr algn="ctr"/>
            <a:r>
              <a:rPr lang="en-US" dirty="0" smtClean="0"/>
              <a:t> </a:t>
            </a:r>
            <a:r>
              <a:rPr lang="en-US" dirty="0"/>
              <a:t>user thread </a:t>
            </a:r>
            <a:r>
              <a:rPr lang="en-US" dirty="0" smtClean="0"/>
              <a:t>work</a:t>
            </a:r>
          </a:p>
          <a:p>
            <a:pPr algn="ctr"/>
            <a:r>
              <a:rPr lang="en-US" dirty="0" smtClean="0"/>
              <a:t> </a:t>
            </a:r>
            <a:r>
              <a:rPr lang="en-US" dirty="0"/>
              <a:t>user thread work</a:t>
            </a:r>
          </a:p>
        </p:txBody>
      </p:sp>
    </p:spTree>
    <p:extLst>
      <p:ext uri="{BB962C8B-B14F-4D97-AF65-F5344CB8AC3E}">
        <p14:creationId xmlns:p14="http://schemas.microsoft.com/office/powerpoint/2010/main" val="1923641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Autofit/>
          </a:bodyPr>
          <a:lstStyle/>
          <a:p>
            <a:r>
              <a:rPr lang="en-US" sz="2400" b="1" dirty="0"/>
              <a:t>If you want to make a user thread as Daemon, it must not be started otherwise it will throw </a:t>
            </a:r>
            <a:r>
              <a:rPr lang="en-US" sz="2400" b="1" dirty="0" err="1"/>
              <a:t>IllegalThreadStateException</a:t>
            </a:r>
            <a:r>
              <a:rPr lang="en-US" sz="2400" b="1" dirty="0"/>
              <a:t>.</a:t>
            </a:r>
            <a:br>
              <a:rPr lang="en-US" sz="2400" b="1" dirty="0"/>
            </a:br>
            <a:endParaRPr lang="en-US" sz="2400" dirty="0"/>
          </a:p>
        </p:txBody>
      </p:sp>
      <p:sp>
        <p:nvSpPr>
          <p:cNvPr id="3" name="Content Placeholder 2"/>
          <p:cNvSpPr>
            <a:spLocks noGrp="1"/>
          </p:cNvSpPr>
          <p:nvPr>
            <p:ph idx="1"/>
          </p:nvPr>
        </p:nvSpPr>
        <p:spPr>
          <a:xfrm>
            <a:off x="457200" y="990600"/>
            <a:ext cx="8229600" cy="5638800"/>
          </a:xfrm>
        </p:spPr>
        <p:txBody>
          <a:bodyPr>
            <a:normAutofit fontScale="70000" lnSpcReduction="20000"/>
          </a:bodyPr>
          <a:lstStyle/>
          <a:p>
            <a:pPr marL="0" indent="0">
              <a:buNone/>
            </a:pPr>
            <a:r>
              <a:rPr lang="en-US" b="1" dirty="0"/>
              <a:t>class</a:t>
            </a:r>
            <a:r>
              <a:rPr lang="en-US" dirty="0"/>
              <a:t> TestDaemonThread2 </a:t>
            </a:r>
            <a:r>
              <a:rPr lang="en-US" b="1" dirty="0"/>
              <a:t>extends</a:t>
            </a:r>
            <a:r>
              <a:rPr lang="en-US" dirty="0"/>
              <a:t> Thread{  </a:t>
            </a:r>
          </a:p>
          <a:p>
            <a:pPr marL="0" indent="0">
              <a:buNone/>
            </a:pPr>
            <a:r>
              <a:rPr lang="en-US" dirty="0"/>
              <a:t> </a:t>
            </a:r>
            <a:r>
              <a:rPr lang="en-US" b="1" dirty="0"/>
              <a:t>public</a:t>
            </a:r>
            <a:r>
              <a:rPr lang="en-US" dirty="0"/>
              <a:t> </a:t>
            </a:r>
            <a:r>
              <a:rPr lang="en-US" b="1" dirty="0"/>
              <a:t>void</a:t>
            </a:r>
            <a:r>
              <a:rPr lang="en-US" dirty="0"/>
              <a:t> run(){  </a:t>
            </a:r>
          </a:p>
          <a:p>
            <a:pPr marL="0" indent="0">
              <a:buNone/>
            </a:pPr>
            <a:r>
              <a:rPr lang="en-US" dirty="0"/>
              <a:t>  </a:t>
            </a:r>
            <a:r>
              <a:rPr lang="en-US" dirty="0" err="1"/>
              <a:t>System.out.println</a:t>
            </a:r>
            <a:r>
              <a:rPr lang="en-US" dirty="0"/>
              <a:t>("Name: "+</a:t>
            </a:r>
            <a:r>
              <a:rPr lang="en-US" dirty="0" err="1"/>
              <a:t>Thread.currentThread</a:t>
            </a:r>
            <a:r>
              <a:rPr lang="en-US" dirty="0"/>
              <a:t>().</a:t>
            </a:r>
            <a:r>
              <a:rPr lang="en-US" dirty="0" err="1"/>
              <a:t>getName</a:t>
            </a:r>
            <a:r>
              <a:rPr lang="en-US" dirty="0"/>
              <a:t>());  </a:t>
            </a:r>
          </a:p>
          <a:p>
            <a:pPr marL="0" indent="0">
              <a:buNone/>
            </a:pPr>
            <a:r>
              <a:rPr lang="en-US" dirty="0"/>
              <a:t>  </a:t>
            </a:r>
            <a:r>
              <a:rPr lang="en-US" dirty="0" err="1"/>
              <a:t>System.out.println</a:t>
            </a:r>
            <a:r>
              <a:rPr lang="en-US" dirty="0"/>
              <a:t>("Daemon: "+</a:t>
            </a:r>
            <a:r>
              <a:rPr lang="en-US" dirty="0" err="1"/>
              <a:t>Thread.currentThread</a:t>
            </a:r>
            <a:r>
              <a:rPr lang="en-US" dirty="0"/>
              <a:t>().</a:t>
            </a:r>
            <a:r>
              <a:rPr lang="en-US" dirty="0" err="1"/>
              <a:t>isDaemon</a:t>
            </a:r>
            <a:r>
              <a:rPr lang="en-US" dirty="0"/>
              <a:t>());  </a:t>
            </a:r>
          </a:p>
          <a:p>
            <a:pPr marL="0" indent="0">
              <a:buNone/>
            </a:pPr>
            <a:r>
              <a:rPr lang="en-US" dirty="0"/>
              <a:t> }  </a:t>
            </a:r>
          </a:p>
          <a:p>
            <a:pPr marL="0" indent="0">
              <a:buNone/>
            </a:pPr>
            <a:r>
              <a:rPr lang="en-US" dirty="0"/>
              <a:t>  </a:t>
            </a:r>
          </a:p>
          <a:p>
            <a:pPr marL="0" indent="0">
              <a:buNone/>
            </a:pPr>
            <a:r>
              <a:rPr lang="en-US" dirty="0"/>
              <a:t> </a:t>
            </a:r>
            <a:r>
              <a:rPr lang="en-US" b="1" dirty="0"/>
              <a:t>public</a:t>
            </a:r>
            <a:r>
              <a:rPr lang="en-US" dirty="0"/>
              <a:t> </a:t>
            </a:r>
            <a:r>
              <a:rPr lang="en-US" b="1" dirty="0"/>
              <a:t>static</a:t>
            </a:r>
            <a:r>
              <a:rPr lang="en-US" dirty="0"/>
              <a:t> </a:t>
            </a:r>
            <a:r>
              <a:rPr lang="en-US" b="1" dirty="0"/>
              <a:t>void</a:t>
            </a:r>
            <a:r>
              <a:rPr lang="en-US" dirty="0"/>
              <a:t> main(String[] </a:t>
            </a:r>
            <a:r>
              <a:rPr lang="en-US" dirty="0" err="1"/>
              <a:t>args</a:t>
            </a:r>
            <a:r>
              <a:rPr lang="en-US" dirty="0"/>
              <a:t>){  </a:t>
            </a:r>
          </a:p>
          <a:p>
            <a:pPr marL="0" indent="0">
              <a:buNone/>
            </a:pPr>
            <a:r>
              <a:rPr lang="en-US" dirty="0"/>
              <a:t>  TestDaemonThread2 t1=</a:t>
            </a:r>
            <a:r>
              <a:rPr lang="en-US" b="1" dirty="0"/>
              <a:t>new</a:t>
            </a:r>
            <a:r>
              <a:rPr lang="en-US" dirty="0"/>
              <a:t> TestDaemonThread2();  </a:t>
            </a:r>
          </a:p>
          <a:p>
            <a:pPr marL="0" indent="0">
              <a:buNone/>
            </a:pPr>
            <a:r>
              <a:rPr lang="en-US" dirty="0"/>
              <a:t>  TestDaemonThread2 t2=</a:t>
            </a:r>
            <a:r>
              <a:rPr lang="en-US" b="1" dirty="0"/>
              <a:t>new</a:t>
            </a:r>
            <a:r>
              <a:rPr lang="en-US" dirty="0"/>
              <a:t> TestDaemonThread2();  </a:t>
            </a:r>
          </a:p>
          <a:p>
            <a:pPr marL="0" indent="0">
              <a:buNone/>
            </a:pPr>
            <a:r>
              <a:rPr lang="en-US" dirty="0"/>
              <a:t>  t1.start();  </a:t>
            </a:r>
          </a:p>
          <a:p>
            <a:pPr marL="0" indent="0">
              <a:buNone/>
            </a:pPr>
            <a:r>
              <a:rPr lang="en-US" dirty="0"/>
              <a:t>  t1.setDaemon(</a:t>
            </a:r>
            <a:r>
              <a:rPr lang="en-US" b="1" dirty="0"/>
              <a:t>true</a:t>
            </a:r>
            <a:r>
              <a:rPr lang="en-US" dirty="0"/>
              <a:t>);//will throw exception here  </a:t>
            </a:r>
          </a:p>
          <a:p>
            <a:pPr marL="0" indent="0">
              <a:buNone/>
            </a:pPr>
            <a:r>
              <a:rPr lang="en-US" dirty="0"/>
              <a:t>  t2.start();  </a:t>
            </a:r>
          </a:p>
          <a:p>
            <a:pPr marL="0" indent="0">
              <a:buNone/>
            </a:pPr>
            <a:r>
              <a:rPr lang="en-US" dirty="0"/>
              <a:t> }  </a:t>
            </a:r>
          </a:p>
          <a:p>
            <a:pPr marL="0" indent="0">
              <a:buNone/>
            </a:pPr>
            <a:r>
              <a:rPr lang="en-US" dirty="0"/>
              <a:t>}  </a:t>
            </a:r>
          </a:p>
          <a:p>
            <a:endParaRPr lang="en-US" dirty="0"/>
          </a:p>
        </p:txBody>
      </p:sp>
      <p:sp>
        <p:nvSpPr>
          <p:cNvPr id="4" name="Rectangle 3"/>
          <p:cNvSpPr/>
          <p:nvPr/>
        </p:nvSpPr>
        <p:spPr>
          <a:xfrm>
            <a:off x="2133600" y="4953000"/>
            <a:ext cx="60960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exception in thread main: </a:t>
            </a:r>
            <a:r>
              <a:rPr lang="en-US" dirty="0" err="1"/>
              <a:t>java.lang.IllegalThreadStateException</a:t>
            </a:r>
            <a:endParaRPr lang="en-US" dirty="0"/>
          </a:p>
        </p:txBody>
      </p:sp>
    </p:spTree>
    <p:extLst>
      <p:ext uri="{BB962C8B-B14F-4D97-AF65-F5344CB8AC3E}">
        <p14:creationId xmlns:p14="http://schemas.microsoft.com/office/powerpoint/2010/main" val="136935033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
            <a:ext cx="8229600" cy="6705600"/>
          </a:xfrm>
        </p:spPr>
        <p:txBody>
          <a:bodyPr>
            <a:noAutofit/>
          </a:bodyPr>
          <a:lstStyle/>
          <a:p>
            <a:pPr marL="0" indent="0">
              <a:buNone/>
            </a:pPr>
            <a:r>
              <a:rPr lang="en-US" sz="1400" dirty="0" smtClean="0"/>
              <a:t>class </a:t>
            </a:r>
            <a:r>
              <a:rPr lang="en-US" sz="1400" dirty="0" err="1"/>
              <a:t>DaemonExample</a:t>
            </a:r>
            <a:r>
              <a:rPr lang="en-US" sz="1400" dirty="0"/>
              <a:t> extends Thread {</a:t>
            </a:r>
          </a:p>
          <a:p>
            <a:pPr marL="0" indent="0">
              <a:buNone/>
            </a:pPr>
            <a:r>
              <a:rPr lang="en-US" sz="1400" dirty="0"/>
              <a:t>    public void run() {</a:t>
            </a:r>
          </a:p>
          <a:p>
            <a:pPr marL="0" indent="0">
              <a:buNone/>
            </a:pPr>
            <a:r>
              <a:rPr lang="en-US" sz="1400" dirty="0"/>
              <a:t>        if (</a:t>
            </a:r>
            <a:r>
              <a:rPr lang="en-US" sz="1400" dirty="0" err="1"/>
              <a:t>Thread.currentThread</a:t>
            </a:r>
            <a:r>
              <a:rPr lang="en-US" sz="1400" dirty="0"/>
              <a:t>().</a:t>
            </a:r>
            <a:r>
              <a:rPr lang="en-US" sz="1400" dirty="0" err="1"/>
              <a:t>isDaemon</a:t>
            </a:r>
            <a:r>
              <a:rPr lang="en-US" sz="1400" dirty="0"/>
              <a:t>()) {</a:t>
            </a:r>
          </a:p>
          <a:p>
            <a:pPr marL="0" indent="0">
              <a:buNone/>
            </a:pPr>
            <a:r>
              <a:rPr lang="en-US" sz="1400" dirty="0"/>
              <a:t>            </a:t>
            </a:r>
            <a:r>
              <a:rPr lang="en-US" sz="1400" dirty="0" err="1"/>
              <a:t>System.out.println</a:t>
            </a:r>
            <a:r>
              <a:rPr lang="en-US" sz="1400" dirty="0"/>
              <a:t>("Daemon thread is running...");</a:t>
            </a:r>
          </a:p>
          <a:p>
            <a:pPr marL="0" indent="0">
              <a:buNone/>
            </a:pPr>
            <a:r>
              <a:rPr lang="en-US" sz="1400" dirty="0"/>
              <a:t>        } else {</a:t>
            </a:r>
          </a:p>
          <a:p>
            <a:pPr marL="0" indent="0">
              <a:buNone/>
            </a:pPr>
            <a:r>
              <a:rPr lang="en-US" sz="1400" dirty="0"/>
              <a:t>            </a:t>
            </a:r>
            <a:r>
              <a:rPr lang="en-US" sz="1400" dirty="0" err="1"/>
              <a:t>System.out.println</a:t>
            </a:r>
            <a:r>
              <a:rPr lang="en-US" sz="1400" dirty="0"/>
              <a:t>("User thread is running...");</a:t>
            </a:r>
          </a:p>
          <a:p>
            <a:pPr marL="0" indent="0">
              <a:buNone/>
            </a:pPr>
            <a:r>
              <a:rPr lang="en-US" sz="1400" dirty="0"/>
              <a:t>        }</a:t>
            </a:r>
          </a:p>
          <a:p>
            <a:pPr marL="0" indent="0">
              <a:buNone/>
            </a:pPr>
            <a:r>
              <a:rPr lang="en-US" sz="1400" dirty="0" smtClean="0"/>
              <a:t>        </a:t>
            </a:r>
            <a:r>
              <a:rPr lang="en-US" sz="1400" dirty="0"/>
              <a:t>for (</a:t>
            </a:r>
            <a:r>
              <a:rPr lang="en-US" sz="1400" dirty="0" err="1"/>
              <a:t>int</a:t>
            </a:r>
            <a:r>
              <a:rPr lang="en-US" sz="1400" dirty="0"/>
              <a:t> </a:t>
            </a:r>
            <a:r>
              <a:rPr lang="en-US" sz="1400" dirty="0" err="1"/>
              <a:t>i</a:t>
            </a:r>
            <a:r>
              <a:rPr lang="en-US" sz="1400" dirty="0"/>
              <a:t> = 1; </a:t>
            </a:r>
            <a:r>
              <a:rPr lang="en-US" sz="1400" dirty="0" err="1"/>
              <a:t>i</a:t>
            </a:r>
            <a:r>
              <a:rPr lang="en-US" sz="1400" dirty="0"/>
              <a:t> &lt;= 5; </a:t>
            </a:r>
            <a:r>
              <a:rPr lang="en-US" sz="1400" dirty="0" err="1"/>
              <a:t>i</a:t>
            </a:r>
            <a:r>
              <a:rPr lang="en-US" sz="1400" dirty="0"/>
              <a:t>++) {</a:t>
            </a:r>
          </a:p>
          <a:p>
            <a:pPr marL="0" indent="0">
              <a:buNone/>
            </a:pPr>
            <a:r>
              <a:rPr lang="en-US" sz="1400" dirty="0"/>
              <a:t>            </a:t>
            </a:r>
            <a:r>
              <a:rPr lang="en-US" sz="1400" dirty="0" err="1"/>
              <a:t>System.out.println</a:t>
            </a:r>
            <a:r>
              <a:rPr lang="en-US" sz="1400" dirty="0"/>
              <a:t>(</a:t>
            </a:r>
            <a:r>
              <a:rPr lang="en-US" sz="1400" dirty="0" err="1"/>
              <a:t>Thread.currentThread</a:t>
            </a:r>
            <a:r>
              <a:rPr lang="en-US" sz="1400" dirty="0"/>
              <a:t>().</a:t>
            </a:r>
            <a:r>
              <a:rPr lang="en-US" sz="1400" dirty="0" err="1"/>
              <a:t>getName</a:t>
            </a:r>
            <a:r>
              <a:rPr lang="en-US" sz="1400" dirty="0"/>
              <a:t>() + ": " + </a:t>
            </a:r>
            <a:r>
              <a:rPr lang="en-US" sz="1400" dirty="0" err="1"/>
              <a:t>i</a:t>
            </a:r>
            <a:r>
              <a:rPr lang="en-US" sz="1400" dirty="0"/>
              <a:t>);</a:t>
            </a:r>
          </a:p>
          <a:p>
            <a:pPr marL="0" indent="0">
              <a:buNone/>
            </a:pPr>
            <a:r>
              <a:rPr lang="en-US" sz="1400" dirty="0"/>
              <a:t>            try {</a:t>
            </a:r>
          </a:p>
          <a:p>
            <a:pPr marL="0" indent="0">
              <a:buNone/>
            </a:pPr>
            <a:r>
              <a:rPr lang="en-US" sz="1400" dirty="0"/>
              <a:t>                </a:t>
            </a:r>
            <a:r>
              <a:rPr lang="en-US" sz="1400" dirty="0" err="1"/>
              <a:t>Thread.sleep</a:t>
            </a:r>
            <a:r>
              <a:rPr lang="en-US" sz="1400" dirty="0"/>
              <a:t>(500);</a:t>
            </a:r>
          </a:p>
          <a:p>
            <a:pPr marL="0" indent="0">
              <a:buNone/>
            </a:pPr>
            <a:r>
              <a:rPr lang="en-US" sz="1400" dirty="0"/>
              <a:t>            } catch (</a:t>
            </a:r>
            <a:r>
              <a:rPr lang="en-US" sz="1400" dirty="0" err="1"/>
              <a:t>InterruptedException</a:t>
            </a:r>
            <a:r>
              <a:rPr lang="en-US" sz="1400" dirty="0"/>
              <a:t> e) {</a:t>
            </a:r>
          </a:p>
          <a:p>
            <a:pPr marL="0" indent="0">
              <a:buNone/>
            </a:pPr>
            <a:r>
              <a:rPr lang="en-US" sz="1400" dirty="0"/>
              <a:t>                </a:t>
            </a:r>
            <a:r>
              <a:rPr lang="en-US" sz="1400" dirty="0" err="1"/>
              <a:t>System.out.println</a:t>
            </a:r>
            <a:r>
              <a:rPr lang="en-US" sz="1400" dirty="0"/>
              <a:t>(e);</a:t>
            </a:r>
          </a:p>
          <a:p>
            <a:pPr marL="0" indent="0">
              <a:buNone/>
            </a:pPr>
            <a:r>
              <a:rPr lang="en-US" sz="1400" dirty="0"/>
              <a:t>            </a:t>
            </a:r>
            <a:r>
              <a:rPr lang="en-US" sz="1400" dirty="0" smtClean="0"/>
              <a:t>}        }    }  }</a:t>
            </a:r>
            <a:endParaRPr lang="en-US" sz="1400" dirty="0"/>
          </a:p>
          <a:p>
            <a:pPr marL="0" indent="0">
              <a:buNone/>
            </a:pPr>
            <a:r>
              <a:rPr lang="en-US" sz="1400" dirty="0" smtClean="0"/>
              <a:t>public </a:t>
            </a:r>
            <a:r>
              <a:rPr lang="en-US" sz="1400" dirty="0"/>
              <a:t>class </a:t>
            </a:r>
            <a:r>
              <a:rPr lang="en-US" sz="1400" dirty="0" err="1"/>
              <a:t>DaemonThreadDemo</a:t>
            </a:r>
            <a:r>
              <a:rPr lang="en-US" sz="1400" dirty="0"/>
              <a:t> {</a:t>
            </a:r>
          </a:p>
          <a:p>
            <a:pPr marL="0" indent="0">
              <a:buNone/>
            </a:pPr>
            <a:r>
              <a:rPr lang="en-US" sz="1400" dirty="0"/>
              <a:t>    public static void main(String[] </a:t>
            </a:r>
            <a:r>
              <a:rPr lang="en-US" sz="1400" dirty="0" err="1"/>
              <a:t>args</a:t>
            </a:r>
            <a:r>
              <a:rPr lang="en-US" sz="1400" dirty="0"/>
              <a:t>) {</a:t>
            </a:r>
          </a:p>
          <a:p>
            <a:pPr marL="0" indent="0">
              <a:buNone/>
            </a:pPr>
            <a:r>
              <a:rPr lang="en-US" sz="1400" dirty="0"/>
              <a:t>        </a:t>
            </a:r>
            <a:r>
              <a:rPr lang="en-US" sz="1400" dirty="0" err="1"/>
              <a:t>DaemonExample</a:t>
            </a:r>
            <a:r>
              <a:rPr lang="en-US" sz="1400" dirty="0"/>
              <a:t> t1 = new </a:t>
            </a:r>
            <a:r>
              <a:rPr lang="en-US" sz="1400" dirty="0" err="1"/>
              <a:t>DaemonExample</a:t>
            </a:r>
            <a:r>
              <a:rPr lang="en-US" sz="1400" dirty="0"/>
              <a:t>();</a:t>
            </a:r>
          </a:p>
          <a:p>
            <a:pPr marL="0" indent="0">
              <a:buNone/>
            </a:pPr>
            <a:r>
              <a:rPr lang="en-US" sz="1400" dirty="0"/>
              <a:t>        </a:t>
            </a:r>
            <a:r>
              <a:rPr lang="en-US" sz="1400" dirty="0" err="1"/>
              <a:t>DaemonExample</a:t>
            </a:r>
            <a:r>
              <a:rPr lang="en-US" sz="1400" dirty="0"/>
              <a:t> t2 = new </a:t>
            </a:r>
            <a:r>
              <a:rPr lang="en-US" sz="1400" dirty="0" err="1"/>
              <a:t>DaemonExample</a:t>
            </a:r>
            <a:r>
              <a:rPr lang="en-US" sz="1400" dirty="0"/>
              <a:t>();</a:t>
            </a:r>
          </a:p>
          <a:p>
            <a:pPr marL="0" indent="0">
              <a:buNone/>
            </a:pPr>
            <a:r>
              <a:rPr lang="en-US" sz="1400" dirty="0" smtClean="0"/>
              <a:t>        </a:t>
            </a:r>
            <a:r>
              <a:rPr lang="en-US" sz="1400" dirty="0"/>
              <a:t>t1.setDaemon(true); // must be called before start()</a:t>
            </a:r>
          </a:p>
          <a:p>
            <a:pPr marL="0" indent="0">
              <a:buNone/>
            </a:pPr>
            <a:r>
              <a:rPr lang="en-US" sz="1400" dirty="0" smtClean="0"/>
              <a:t>        </a:t>
            </a:r>
            <a:r>
              <a:rPr lang="en-US" sz="1400" dirty="0"/>
              <a:t>t1.start(); // daemon thread</a:t>
            </a:r>
          </a:p>
          <a:p>
            <a:pPr marL="0" indent="0">
              <a:buNone/>
            </a:pPr>
            <a:r>
              <a:rPr lang="en-US" sz="1400" dirty="0"/>
              <a:t>        t2.start(); // user thread</a:t>
            </a:r>
          </a:p>
          <a:p>
            <a:pPr marL="0" indent="0">
              <a:buNone/>
            </a:pPr>
            <a:r>
              <a:rPr lang="en-US" sz="1400" dirty="0" smtClean="0"/>
              <a:t>        </a:t>
            </a:r>
            <a:r>
              <a:rPr lang="en-US" sz="1400" dirty="0" err="1"/>
              <a:t>System.out.println</a:t>
            </a:r>
            <a:r>
              <a:rPr lang="en-US" sz="1400" dirty="0"/>
              <a:t>("Main thread ends...");</a:t>
            </a:r>
          </a:p>
          <a:p>
            <a:pPr marL="0" indent="0">
              <a:buNone/>
            </a:pPr>
            <a:r>
              <a:rPr lang="en-US" sz="1400" dirty="0"/>
              <a:t>    }</a:t>
            </a:r>
          </a:p>
          <a:p>
            <a:pPr marL="0" indent="0">
              <a:buNone/>
            </a:pPr>
            <a:r>
              <a:rPr lang="en-US" sz="1400" dirty="0"/>
              <a:t>}</a:t>
            </a:r>
          </a:p>
        </p:txBody>
      </p:sp>
    </p:spTree>
    <p:extLst>
      <p:ext uri="{BB962C8B-B14F-4D97-AF65-F5344CB8AC3E}">
        <p14:creationId xmlns:p14="http://schemas.microsoft.com/office/powerpoint/2010/main" val="134019569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dirty="0" smtClean="0"/>
              <a:t/>
            </a:r>
            <a:br>
              <a:rPr lang="en-US" dirty="0" smtClean="0"/>
            </a:br>
            <a:r>
              <a:rPr lang="en-US" dirty="0" smtClean="0">
                <a:solidFill>
                  <a:srgbClr val="FF0000"/>
                </a:solidFill>
              </a:rPr>
              <a:t>Synchronization </a:t>
            </a:r>
            <a:r>
              <a:rPr lang="en-US" dirty="0">
                <a:solidFill>
                  <a:srgbClr val="FF0000"/>
                </a:solidFill>
              </a:rPr>
              <a:t>in Java</a:t>
            </a:r>
            <a:br>
              <a:rPr lang="en-US" dirty="0">
                <a:solidFill>
                  <a:srgbClr val="FF0000"/>
                </a:solidFill>
              </a:rPr>
            </a:br>
            <a:endParaRPr lang="en-US" dirty="0">
              <a:solidFill>
                <a:srgbClr val="FF0000"/>
              </a:solidFill>
            </a:endParaRPr>
          </a:p>
        </p:txBody>
      </p:sp>
      <p:sp>
        <p:nvSpPr>
          <p:cNvPr id="3" name="Content Placeholder 2"/>
          <p:cNvSpPr>
            <a:spLocks noGrp="1"/>
          </p:cNvSpPr>
          <p:nvPr>
            <p:ph idx="1"/>
          </p:nvPr>
        </p:nvSpPr>
        <p:spPr>
          <a:xfrm>
            <a:off x="457200" y="914400"/>
            <a:ext cx="8229600" cy="5211763"/>
          </a:xfrm>
        </p:spPr>
        <p:txBody>
          <a:bodyPr/>
          <a:lstStyle/>
          <a:p>
            <a:r>
              <a:rPr lang="en-US" dirty="0"/>
              <a:t>Synchronization in java is the capability </a:t>
            </a:r>
            <a:r>
              <a:rPr lang="en-US" i="1" dirty="0"/>
              <a:t>to control the access of multiple threads to any shared resource</a:t>
            </a:r>
            <a:r>
              <a:rPr lang="en-US" dirty="0"/>
              <a:t>.</a:t>
            </a:r>
          </a:p>
          <a:p>
            <a:r>
              <a:rPr lang="en-US" dirty="0"/>
              <a:t>Java Synchronization is better option where we want to allow only one thread to access the shared resource.</a:t>
            </a:r>
          </a:p>
          <a:p>
            <a:endParaRPr lang="en-US" dirty="0"/>
          </a:p>
        </p:txBody>
      </p:sp>
    </p:spTree>
    <p:extLst>
      <p:ext uri="{BB962C8B-B14F-4D97-AF65-F5344CB8AC3E}">
        <p14:creationId xmlns:p14="http://schemas.microsoft.com/office/powerpoint/2010/main" val="42128466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FF0000"/>
                </a:solidFill>
              </a:rPr>
              <a:t>Thread Synchronization</a:t>
            </a:r>
            <a:r>
              <a:rPr lang="en-US" dirty="0"/>
              <a:t/>
            </a:r>
            <a:br>
              <a:rPr lang="en-US" dirty="0"/>
            </a:br>
            <a:endParaRPr lang="en-US" dirty="0"/>
          </a:p>
        </p:txBody>
      </p:sp>
      <p:sp>
        <p:nvSpPr>
          <p:cNvPr id="3" name="Content Placeholder 2"/>
          <p:cNvSpPr>
            <a:spLocks noGrp="1"/>
          </p:cNvSpPr>
          <p:nvPr>
            <p:ph idx="1"/>
          </p:nvPr>
        </p:nvSpPr>
        <p:spPr>
          <a:xfrm>
            <a:off x="457200" y="914400"/>
            <a:ext cx="8229600" cy="5211763"/>
          </a:xfrm>
        </p:spPr>
        <p:txBody>
          <a:bodyPr>
            <a:normAutofit/>
          </a:bodyPr>
          <a:lstStyle/>
          <a:p>
            <a:r>
              <a:rPr lang="en-US" dirty="0"/>
              <a:t>There are two types of thread synchronization </a:t>
            </a:r>
            <a:r>
              <a:rPr lang="en-US" dirty="0">
                <a:solidFill>
                  <a:schemeClr val="tx2">
                    <a:lumMod val="60000"/>
                    <a:lumOff val="40000"/>
                  </a:schemeClr>
                </a:solidFill>
              </a:rPr>
              <a:t>mutual exclusive and </a:t>
            </a:r>
            <a:endParaRPr lang="en-US" dirty="0" smtClean="0">
              <a:solidFill>
                <a:schemeClr val="tx2">
                  <a:lumMod val="60000"/>
                  <a:lumOff val="40000"/>
                </a:schemeClr>
              </a:solidFill>
            </a:endParaRPr>
          </a:p>
          <a:p>
            <a:pPr marL="0" indent="0">
              <a:buNone/>
            </a:pPr>
            <a:r>
              <a:rPr lang="en-US" dirty="0">
                <a:solidFill>
                  <a:schemeClr val="tx2">
                    <a:lumMod val="60000"/>
                    <a:lumOff val="40000"/>
                  </a:schemeClr>
                </a:solidFill>
              </a:rPr>
              <a:t> </a:t>
            </a:r>
            <a:r>
              <a:rPr lang="en-US" dirty="0" smtClean="0">
                <a:solidFill>
                  <a:schemeClr val="tx2">
                    <a:lumMod val="60000"/>
                    <a:lumOff val="40000"/>
                  </a:schemeClr>
                </a:solidFill>
              </a:rPr>
              <a:t>   inter-thread </a:t>
            </a:r>
            <a:r>
              <a:rPr lang="en-US" dirty="0">
                <a:solidFill>
                  <a:schemeClr val="tx2">
                    <a:lumMod val="60000"/>
                    <a:lumOff val="40000"/>
                  </a:schemeClr>
                </a:solidFill>
              </a:rPr>
              <a:t>communication</a:t>
            </a:r>
            <a:r>
              <a:rPr lang="en-US" dirty="0"/>
              <a:t>.</a:t>
            </a:r>
          </a:p>
          <a:p>
            <a:r>
              <a:rPr lang="en-US" dirty="0"/>
              <a:t>Mutual Exclusive</a:t>
            </a:r>
          </a:p>
          <a:p>
            <a:pPr lvl="1"/>
            <a:r>
              <a:rPr lang="en-US" dirty="0"/>
              <a:t>Synchronized method.</a:t>
            </a:r>
          </a:p>
          <a:p>
            <a:pPr lvl="1"/>
            <a:r>
              <a:rPr lang="en-US" dirty="0"/>
              <a:t>Synchronized block.</a:t>
            </a:r>
          </a:p>
          <a:p>
            <a:pPr lvl="1"/>
            <a:r>
              <a:rPr lang="en-US" dirty="0"/>
              <a:t>static synchronization.</a:t>
            </a:r>
          </a:p>
          <a:p>
            <a:r>
              <a:rPr lang="en-US" dirty="0"/>
              <a:t>Cooperation (Inter-thread communication in java)</a:t>
            </a:r>
          </a:p>
          <a:p>
            <a:endParaRPr lang="en-US" dirty="0"/>
          </a:p>
        </p:txBody>
      </p:sp>
    </p:spTree>
    <p:extLst>
      <p:ext uri="{BB962C8B-B14F-4D97-AF65-F5344CB8AC3E}">
        <p14:creationId xmlns:p14="http://schemas.microsoft.com/office/powerpoint/2010/main" val="242315762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dirty="0" smtClean="0"/>
              <a:t/>
            </a:r>
            <a:br>
              <a:rPr lang="en-US" sz="3100" dirty="0" smtClean="0"/>
            </a:br>
            <a:r>
              <a:rPr lang="en-US" sz="3100" dirty="0" smtClean="0">
                <a:solidFill>
                  <a:srgbClr val="FF0000"/>
                </a:solidFill>
              </a:rPr>
              <a:t>Understanding </a:t>
            </a:r>
            <a:r>
              <a:rPr lang="en-US" sz="3100" dirty="0">
                <a:solidFill>
                  <a:srgbClr val="FF0000"/>
                </a:solidFill>
              </a:rPr>
              <a:t>the problem without Synchronization</a:t>
            </a:r>
            <a:r>
              <a:rPr lang="en-US" dirty="0"/>
              <a:t/>
            </a:r>
            <a:br>
              <a:rPr lang="en-US" dirty="0"/>
            </a:br>
            <a:endParaRPr lang="en-US" dirty="0"/>
          </a:p>
        </p:txBody>
      </p:sp>
      <p:sp>
        <p:nvSpPr>
          <p:cNvPr id="3" name="Content Placeholder 2"/>
          <p:cNvSpPr>
            <a:spLocks noGrp="1"/>
          </p:cNvSpPr>
          <p:nvPr>
            <p:ph sz="half" idx="2"/>
          </p:nvPr>
        </p:nvSpPr>
        <p:spPr>
          <a:xfrm>
            <a:off x="457200" y="1066800"/>
            <a:ext cx="4040188" cy="5486400"/>
          </a:xfrm>
        </p:spPr>
        <p:txBody>
          <a:bodyPr>
            <a:noAutofit/>
          </a:bodyPr>
          <a:lstStyle/>
          <a:p>
            <a:pPr marL="0" indent="0">
              <a:buNone/>
            </a:pPr>
            <a:r>
              <a:rPr lang="en-US" sz="1400" b="1" dirty="0"/>
              <a:t>Class Table{  </a:t>
            </a:r>
          </a:p>
          <a:p>
            <a:pPr marL="0" indent="0">
              <a:buNone/>
            </a:pPr>
            <a:r>
              <a:rPr lang="en-US" sz="1400" b="1" dirty="0"/>
              <a:t>  </a:t>
            </a:r>
          </a:p>
          <a:p>
            <a:pPr marL="0" indent="0">
              <a:buNone/>
            </a:pPr>
            <a:r>
              <a:rPr lang="en-US" sz="1400" b="1" dirty="0"/>
              <a:t>void </a:t>
            </a:r>
            <a:r>
              <a:rPr lang="en-US" sz="1400" b="1" dirty="0" err="1"/>
              <a:t>printTable</a:t>
            </a:r>
            <a:r>
              <a:rPr lang="en-US" sz="1400" b="1" dirty="0"/>
              <a:t>(</a:t>
            </a:r>
            <a:r>
              <a:rPr lang="en-US" sz="1400" b="1" dirty="0" err="1"/>
              <a:t>int</a:t>
            </a:r>
            <a:r>
              <a:rPr lang="en-US" sz="1400" b="1" dirty="0"/>
              <a:t> n){//method not synchronized  </a:t>
            </a:r>
          </a:p>
          <a:p>
            <a:pPr marL="0" indent="0">
              <a:buNone/>
            </a:pPr>
            <a:r>
              <a:rPr lang="en-US" sz="1400" b="1" dirty="0"/>
              <a:t>   for(</a:t>
            </a:r>
            <a:r>
              <a:rPr lang="en-US" sz="1400" b="1" dirty="0" err="1"/>
              <a:t>int</a:t>
            </a:r>
            <a:r>
              <a:rPr lang="en-US" sz="1400" b="1" dirty="0"/>
              <a:t> i=1;i&lt;=5;i++){  </a:t>
            </a:r>
          </a:p>
          <a:p>
            <a:pPr marL="0" indent="0">
              <a:buNone/>
            </a:pPr>
            <a:r>
              <a:rPr lang="en-US" sz="1400" b="1" dirty="0"/>
              <a:t>     </a:t>
            </a:r>
            <a:r>
              <a:rPr lang="en-US" sz="1400" b="1" dirty="0" err="1"/>
              <a:t>System.out.println</a:t>
            </a:r>
            <a:r>
              <a:rPr lang="en-US" sz="1400" b="1" dirty="0"/>
              <a:t>(n*i);  </a:t>
            </a:r>
          </a:p>
          <a:p>
            <a:pPr marL="0" indent="0">
              <a:buNone/>
            </a:pPr>
            <a:r>
              <a:rPr lang="en-US" sz="1400" b="1" dirty="0"/>
              <a:t>     try{  </a:t>
            </a:r>
          </a:p>
          <a:p>
            <a:pPr marL="0" indent="0">
              <a:buNone/>
            </a:pPr>
            <a:r>
              <a:rPr lang="en-US" sz="1400" b="1" dirty="0"/>
              <a:t>      </a:t>
            </a:r>
            <a:r>
              <a:rPr lang="en-US" sz="1400" b="1" dirty="0" err="1"/>
              <a:t>Thread.sleep</a:t>
            </a:r>
            <a:r>
              <a:rPr lang="en-US" sz="1400" b="1" dirty="0"/>
              <a:t>(400);  </a:t>
            </a:r>
          </a:p>
          <a:p>
            <a:pPr marL="0" indent="0">
              <a:buNone/>
            </a:pPr>
            <a:r>
              <a:rPr lang="en-US" sz="1400" b="1" dirty="0"/>
              <a:t>     }catch(Exception e){</a:t>
            </a:r>
            <a:r>
              <a:rPr lang="en-US" sz="1400" b="1" dirty="0" err="1"/>
              <a:t>System.out.println</a:t>
            </a:r>
            <a:r>
              <a:rPr lang="en-US" sz="1400" b="1" dirty="0"/>
              <a:t>(e);}  </a:t>
            </a:r>
          </a:p>
          <a:p>
            <a:pPr marL="0" indent="0">
              <a:buNone/>
            </a:pPr>
            <a:r>
              <a:rPr lang="en-US" sz="1400" b="1" dirty="0"/>
              <a:t>   }    </a:t>
            </a:r>
          </a:p>
          <a:p>
            <a:pPr marL="0" indent="0">
              <a:buNone/>
            </a:pPr>
            <a:r>
              <a:rPr lang="en-US" sz="1400" b="1" dirty="0"/>
              <a:t> }  </a:t>
            </a:r>
          </a:p>
          <a:p>
            <a:pPr marL="0" indent="0">
              <a:buNone/>
            </a:pPr>
            <a:r>
              <a:rPr lang="en-US" sz="1400" b="1" dirty="0"/>
              <a:t>}    </a:t>
            </a:r>
          </a:p>
          <a:p>
            <a:pPr marL="0" indent="0">
              <a:buNone/>
            </a:pPr>
            <a:r>
              <a:rPr lang="en-US" sz="1400" b="1" dirty="0"/>
              <a:t>class MyThread1 extends Thread{  </a:t>
            </a:r>
          </a:p>
          <a:p>
            <a:pPr marL="0" indent="0">
              <a:buNone/>
            </a:pPr>
            <a:r>
              <a:rPr lang="en-US" sz="1400" b="1" dirty="0"/>
              <a:t>Table t;  </a:t>
            </a:r>
          </a:p>
          <a:p>
            <a:pPr marL="0" indent="0">
              <a:buNone/>
            </a:pPr>
            <a:r>
              <a:rPr lang="en-US" sz="1400" b="1" dirty="0"/>
              <a:t>MyThread1(Table t){  </a:t>
            </a:r>
          </a:p>
          <a:p>
            <a:pPr marL="0" indent="0">
              <a:buNone/>
            </a:pPr>
            <a:r>
              <a:rPr lang="en-US" sz="1400" b="1" dirty="0"/>
              <a:t>this.t=t;  </a:t>
            </a:r>
          </a:p>
          <a:p>
            <a:pPr marL="0" indent="0">
              <a:buNone/>
            </a:pPr>
            <a:r>
              <a:rPr lang="en-US" sz="1400" b="1" dirty="0"/>
              <a:t>}  </a:t>
            </a:r>
          </a:p>
          <a:p>
            <a:pPr marL="0" indent="0">
              <a:buNone/>
            </a:pPr>
            <a:r>
              <a:rPr lang="en-US" sz="1400" b="1" dirty="0"/>
              <a:t>public void run(){  </a:t>
            </a:r>
          </a:p>
          <a:p>
            <a:pPr marL="0" indent="0">
              <a:buNone/>
            </a:pPr>
            <a:r>
              <a:rPr lang="en-US" sz="1400" b="1" dirty="0" err="1"/>
              <a:t>t.printTable</a:t>
            </a:r>
            <a:r>
              <a:rPr lang="en-US" sz="1400" b="1" dirty="0"/>
              <a:t>(5);  </a:t>
            </a:r>
          </a:p>
          <a:p>
            <a:pPr marL="0" indent="0">
              <a:buNone/>
            </a:pPr>
            <a:r>
              <a:rPr lang="en-US" sz="1400" b="1" dirty="0"/>
              <a:t>}  </a:t>
            </a:r>
          </a:p>
          <a:p>
            <a:pPr marL="0" indent="0">
              <a:buNone/>
            </a:pPr>
            <a:r>
              <a:rPr lang="en-US" sz="1400" b="1" dirty="0"/>
              <a:t>  </a:t>
            </a:r>
            <a:r>
              <a:rPr lang="en-US" sz="1400" b="1" dirty="0" smtClean="0"/>
              <a:t>}</a:t>
            </a:r>
            <a:r>
              <a:rPr lang="en-US" sz="1400" b="1" dirty="0"/>
              <a:t>  </a:t>
            </a:r>
          </a:p>
        </p:txBody>
      </p:sp>
      <p:sp>
        <p:nvSpPr>
          <p:cNvPr id="6" name="Content Placeholder 5"/>
          <p:cNvSpPr>
            <a:spLocks noGrp="1"/>
          </p:cNvSpPr>
          <p:nvPr>
            <p:ph sz="quarter" idx="4"/>
          </p:nvPr>
        </p:nvSpPr>
        <p:spPr>
          <a:xfrm>
            <a:off x="4645025" y="1219200"/>
            <a:ext cx="4041775" cy="4906963"/>
          </a:xfrm>
        </p:spPr>
        <p:txBody>
          <a:bodyPr>
            <a:normAutofit fontScale="62500" lnSpcReduction="20000"/>
          </a:bodyPr>
          <a:lstStyle/>
          <a:p>
            <a:pPr marL="0" indent="0">
              <a:buNone/>
            </a:pPr>
            <a:r>
              <a:rPr lang="en-US" b="1" dirty="0"/>
              <a:t>class MyThread2 extends Thread{  </a:t>
            </a:r>
          </a:p>
          <a:p>
            <a:pPr marL="0" indent="0">
              <a:buNone/>
            </a:pPr>
            <a:r>
              <a:rPr lang="en-US" b="1" dirty="0"/>
              <a:t>Table t;  </a:t>
            </a:r>
          </a:p>
          <a:p>
            <a:pPr marL="0" indent="0">
              <a:buNone/>
            </a:pPr>
            <a:r>
              <a:rPr lang="en-US" b="1" dirty="0"/>
              <a:t>MyThread2(Table t){  </a:t>
            </a:r>
          </a:p>
          <a:p>
            <a:pPr marL="0" indent="0">
              <a:buNone/>
            </a:pPr>
            <a:r>
              <a:rPr lang="en-US" b="1" dirty="0"/>
              <a:t>this.t=t;  </a:t>
            </a:r>
          </a:p>
          <a:p>
            <a:pPr marL="0" indent="0">
              <a:buNone/>
            </a:pPr>
            <a:r>
              <a:rPr lang="en-US" b="1" dirty="0"/>
              <a:t>}  </a:t>
            </a:r>
          </a:p>
          <a:p>
            <a:pPr marL="0" indent="0">
              <a:buNone/>
            </a:pPr>
            <a:r>
              <a:rPr lang="en-US" b="1" dirty="0"/>
              <a:t>public void run(){  </a:t>
            </a:r>
          </a:p>
          <a:p>
            <a:pPr marL="0" indent="0">
              <a:buNone/>
            </a:pPr>
            <a:r>
              <a:rPr lang="en-US" b="1" dirty="0" err="1"/>
              <a:t>t.printTable</a:t>
            </a:r>
            <a:r>
              <a:rPr lang="en-US" b="1" dirty="0"/>
              <a:t>(100);  </a:t>
            </a:r>
          </a:p>
          <a:p>
            <a:pPr marL="0" indent="0">
              <a:buNone/>
            </a:pPr>
            <a:r>
              <a:rPr lang="en-US" b="1" dirty="0"/>
              <a:t>}  </a:t>
            </a:r>
          </a:p>
          <a:p>
            <a:pPr marL="0" indent="0">
              <a:buNone/>
            </a:pPr>
            <a:r>
              <a:rPr lang="en-US" b="1" dirty="0"/>
              <a:t>}  </a:t>
            </a:r>
          </a:p>
          <a:p>
            <a:pPr marL="0" indent="0">
              <a:buNone/>
            </a:pPr>
            <a:r>
              <a:rPr lang="en-US" b="1" dirty="0"/>
              <a:t>  </a:t>
            </a:r>
          </a:p>
          <a:p>
            <a:pPr marL="0" indent="0">
              <a:buNone/>
            </a:pPr>
            <a:r>
              <a:rPr lang="en-US" b="1" dirty="0"/>
              <a:t>class TestSynchronization1{  </a:t>
            </a:r>
          </a:p>
          <a:p>
            <a:pPr marL="0" indent="0">
              <a:buNone/>
            </a:pPr>
            <a:r>
              <a:rPr lang="en-US" b="1" dirty="0"/>
              <a:t>public static void main(String </a:t>
            </a:r>
            <a:r>
              <a:rPr lang="en-US" b="1" dirty="0" err="1"/>
              <a:t>args</a:t>
            </a:r>
            <a:r>
              <a:rPr lang="en-US" b="1" dirty="0"/>
              <a:t>[]){  </a:t>
            </a:r>
          </a:p>
          <a:p>
            <a:pPr marL="0" indent="0">
              <a:buNone/>
            </a:pPr>
            <a:r>
              <a:rPr lang="en-US" b="1" dirty="0"/>
              <a:t>Table </a:t>
            </a:r>
            <a:r>
              <a:rPr lang="en-US" b="1" dirty="0" err="1"/>
              <a:t>obj</a:t>
            </a:r>
            <a:r>
              <a:rPr lang="en-US" b="1" dirty="0"/>
              <a:t> = new Table();//only one object  </a:t>
            </a:r>
          </a:p>
          <a:p>
            <a:pPr marL="0" indent="0">
              <a:buNone/>
            </a:pPr>
            <a:r>
              <a:rPr lang="en-US" b="1" dirty="0"/>
              <a:t>MyThread1 t1=new MyThread1(</a:t>
            </a:r>
            <a:r>
              <a:rPr lang="en-US" b="1" dirty="0" err="1"/>
              <a:t>obj</a:t>
            </a:r>
            <a:r>
              <a:rPr lang="en-US" b="1" dirty="0"/>
              <a:t>);  </a:t>
            </a:r>
          </a:p>
          <a:p>
            <a:pPr marL="0" indent="0">
              <a:buNone/>
            </a:pPr>
            <a:r>
              <a:rPr lang="en-US" b="1" dirty="0"/>
              <a:t>MyThread2 t2=new MyThread2(</a:t>
            </a:r>
            <a:r>
              <a:rPr lang="en-US" b="1" dirty="0" err="1"/>
              <a:t>obj</a:t>
            </a:r>
            <a:r>
              <a:rPr lang="en-US" b="1" dirty="0"/>
              <a:t>);  </a:t>
            </a:r>
          </a:p>
          <a:p>
            <a:pPr marL="0" indent="0">
              <a:buNone/>
            </a:pPr>
            <a:r>
              <a:rPr lang="en-US" b="1" dirty="0"/>
              <a:t>t1.start();  </a:t>
            </a:r>
          </a:p>
          <a:p>
            <a:pPr marL="0" indent="0">
              <a:buNone/>
            </a:pPr>
            <a:r>
              <a:rPr lang="en-US" b="1" dirty="0"/>
              <a:t>t2.start();  </a:t>
            </a:r>
          </a:p>
          <a:p>
            <a:pPr marL="0" indent="0">
              <a:buNone/>
            </a:pPr>
            <a:r>
              <a:rPr lang="en-US" b="1" dirty="0"/>
              <a:t>}  </a:t>
            </a:r>
          </a:p>
          <a:p>
            <a:pPr marL="0" indent="0">
              <a:buNone/>
            </a:pPr>
            <a:r>
              <a:rPr lang="en-US" b="1" dirty="0"/>
              <a:t>}  </a:t>
            </a:r>
          </a:p>
          <a:p>
            <a:pPr marL="0" indent="0">
              <a:buNone/>
            </a:pPr>
            <a:endParaRPr lang="en-US" b="1" dirty="0"/>
          </a:p>
          <a:p>
            <a:endParaRPr lang="en-US" b="1" dirty="0"/>
          </a:p>
        </p:txBody>
      </p:sp>
      <p:sp>
        <p:nvSpPr>
          <p:cNvPr id="7" name="Rectangle 6"/>
          <p:cNvSpPr/>
          <p:nvPr/>
        </p:nvSpPr>
        <p:spPr>
          <a:xfrm>
            <a:off x="1447800" y="5562600"/>
            <a:ext cx="6629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5 100 10 200 15 300 20 400 25 500</a:t>
            </a:r>
          </a:p>
        </p:txBody>
      </p:sp>
    </p:spTree>
    <p:extLst>
      <p:ext uri="{BB962C8B-B14F-4D97-AF65-F5344CB8AC3E}">
        <p14:creationId xmlns:p14="http://schemas.microsoft.com/office/powerpoint/2010/main" val="171207185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fontScale="90000"/>
          </a:bodyPr>
          <a:lstStyle/>
          <a:p>
            <a:r>
              <a:rPr lang="en-US" dirty="0" smtClean="0"/>
              <a:t/>
            </a:r>
            <a:br>
              <a:rPr lang="en-US" dirty="0" smtClean="0"/>
            </a:br>
            <a:r>
              <a:rPr lang="en-US" dirty="0" smtClean="0">
                <a:solidFill>
                  <a:srgbClr val="FF0000"/>
                </a:solidFill>
              </a:rPr>
              <a:t>Java </a:t>
            </a:r>
            <a:r>
              <a:rPr lang="en-US" dirty="0">
                <a:solidFill>
                  <a:srgbClr val="FF0000"/>
                </a:solidFill>
              </a:rPr>
              <a:t>synchronized method</a:t>
            </a:r>
            <a:br>
              <a:rPr lang="en-US" dirty="0">
                <a:solidFill>
                  <a:srgbClr val="FF0000"/>
                </a:solidFill>
              </a:rPr>
            </a:br>
            <a:endParaRPr lang="en-US" dirty="0">
              <a:solidFill>
                <a:srgbClr val="FF0000"/>
              </a:solidFill>
            </a:endParaRPr>
          </a:p>
        </p:txBody>
      </p:sp>
      <p:sp>
        <p:nvSpPr>
          <p:cNvPr id="6" name="Content Placeholder 5"/>
          <p:cNvSpPr>
            <a:spLocks noGrp="1"/>
          </p:cNvSpPr>
          <p:nvPr>
            <p:ph sz="quarter" idx="4"/>
          </p:nvPr>
        </p:nvSpPr>
        <p:spPr>
          <a:xfrm>
            <a:off x="533401" y="914400"/>
            <a:ext cx="8153400" cy="5211763"/>
          </a:xfrm>
        </p:spPr>
        <p:txBody>
          <a:bodyPr/>
          <a:lstStyle/>
          <a:p>
            <a:endParaRPr lang="en-US" dirty="0" smtClean="0"/>
          </a:p>
          <a:p>
            <a:r>
              <a:rPr lang="en-US" dirty="0" smtClean="0"/>
              <a:t>If we </a:t>
            </a:r>
            <a:r>
              <a:rPr lang="en-US" dirty="0"/>
              <a:t>declare any method as synchronized, it is known as synchronized method.</a:t>
            </a:r>
          </a:p>
          <a:p>
            <a:r>
              <a:rPr lang="en-US" dirty="0"/>
              <a:t>Synchronized method is used to lock an object for any shared resource.</a:t>
            </a:r>
          </a:p>
          <a:p>
            <a:r>
              <a:rPr lang="en-US" dirty="0"/>
              <a:t>When a thread invokes a synchronized method, it automatically acquires the lock for that object and releases it when the thread completes its task.</a:t>
            </a:r>
          </a:p>
          <a:p>
            <a:pPr marL="0" indent="0">
              <a:buNone/>
            </a:pPr>
            <a:endParaRPr lang="en-US" dirty="0"/>
          </a:p>
        </p:txBody>
      </p:sp>
    </p:spTree>
    <p:extLst>
      <p:ext uri="{BB962C8B-B14F-4D97-AF65-F5344CB8AC3E}">
        <p14:creationId xmlns:p14="http://schemas.microsoft.com/office/powerpoint/2010/main" val="229941990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Autofit/>
          </a:bodyPr>
          <a:lstStyle/>
          <a:p>
            <a:r>
              <a:rPr lang="en-US" sz="2800" dirty="0" smtClean="0">
                <a:solidFill>
                  <a:srgbClr val="FF0000"/>
                </a:solidFill>
              </a:rPr>
              <a:t>Example</a:t>
            </a:r>
            <a:r>
              <a:rPr lang="en-US" sz="2800" dirty="0">
                <a:solidFill>
                  <a:srgbClr val="FF0000"/>
                </a:solidFill>
              </a:rPr>
              <a:t> of java synchronized method  </a:t>
            </a:r>
            <a:br>
              <a:rPr lang="en-US" sz="2800" dirty="0">
                <a:solidFill>
                  <a:srgbClr val="FF0000"/>
                </a:solidFill>
              </a:rPr>
            </a:br>
            <a:endParaRPr lang="en-US" sz="2800" dirty="0">
              <a:solidFill>
                <a:srgbClr val="FF0000"/>
              </a:solidFill>
            </a:endParaRPr>
          </a:p>
        </p:txBody>
      </p:sp>
      <p:sp>
        <p:nvSpPr>
          <p:cNvPr id="3" name="Text Placeholder 2"/>
          <p:cNvSpPr>
            <a:spLocks noGrp="1"/>
          </p:cNvSpPr>
          <p:nvPr>
            <p:ph type="body" idx="1"/>
          </p:nvPr>
        </p:nvSpPr>
        <p:spPr>
          <a:xfrm>
            <a:off x="609600" y="533400"/>
            <a:ext cx="4038600" cy="6096000"/>
          </a:xfrm>
        </p:spPr>
        <p:txBody>
          <a:bodyPr>
            <a:normAutofit fontScale="62500" lnSpcReduction="20000"/>
          </a:bodyPr>
          <a:lstStyle/>
          <a:p>
            <a:r>
              <a:rPr lang="en-US" dirty="0" smtClean="0"/>
              <a:t>class</a:t>
            </a:r>
            <a:r>
              <a:rPr lang="en-US" dirty="0"/>
              <a:t> Table{  </a:t>
            </a:r>
          </a:p>
          <a:p>
            <a:r>
              <a:rPr lang="en-US" dirty="0"/>
              <a:t> </a:t>
            </a:r>
            <a:r>
              <a:rPr lang="en-US" dirty="0" smtClean="0"/>
              <a:t>synchronized static</a:t>
            </a:r>
            <a:r>
              <a:rPr lang="en-US" dirty="0"/>
              <a:t> void </a:t>
            </a:r>
            <a:r>
              <a:rPr lang="en-US" dirty="0" err="1"/>
              <a:t>printTable</a:t>
            </a:r>
            <a:r>
              <a:rPr lang="en-US" dirty="0"/>
              <a:t>(</a:t>
            </a:r>
            <a:r>
              <a:rPr lang="en-US" dirty="0" err="1"/>
              <a:t>int</a:t>
            </a:r>
            <a:r>
              <a:rPr lang="en-US" dirty="0"/>
              <a:t> n){//synchronized method  </a:t>
            </a:r>
          </a:p>
          <a:p>
            <a:r>
              <a:rPr lang="en-US" dirty="0"/>
              <a:t>   for(</a:t>
            </a:r>
            <a:r>
              <a:rPr lang="en-US" dirty="0" err="1"/>
              <a:t>int</a:t>
            </a:r>
            <a:r>
              <a:rPr lang="en-US" dirty="0"/>
              <a:t> i=1;i&lt;=5;i++){  </a:t>
            </a:r>
          </a:p>
          <a:p>
            <a:r>
              <a:rPr lang="en-US" dirty="0"/>
              <a:t>     </a:t>
            </a:r>
            <a:r>
              <a:rPr lang="en-US" dirty="0" err="1"/>
              <a:t>System.out.println</a:t>
            </a:r>
            <a:r>
              <a:rPr lang="en-US" dirty="0"/>
              <a:t>(n*i);  </a:t>
            </a:r>
          </a:p>
          <a:p>
            <a:r>
              <a:rPr lang="en-US" dirty="0"/>
              <a:t>     try{  </a:t>
            </a:r>
          </a:p>
          <a:p>
            <a:r>
              <a:rPr lang="en-US" dirty="0"/>
              <a:t>      </a:t>
            </a:r>
            <a:r>
              <a:rPr lang="en-US" dirty="0" err="1"/>
              <a:t>Thread.sleep</a:t>
            </a:r>
            <a:r>
              <a:rPr lang="en-US" dirty="0"/>
              <a:t>(400);  </a:t>
            </a:r>
          </a:p>
          <a:p>
            <a:r>
              <a:rPr lang="en-US" dirty="0"/>
              <a:t>     }catch(Exception e){</a:t>
            </a:r>
            <a:r>
              <a:rPr lang="en-US" dirty="0" err="1"/>
              <a:t>System.out.println</a:t>
            </a:r>
            <a:r>
              <a:rPr lang="en-US" dirty="0"/>
              <a:t>(e);}  </a:t>
            </a:r>
          </a:p>
          <a:p>
            <a:r>
              <a:rPr lang="en-US" dirty="0"/>
              <a:t>   }  </a:t>
            </a:r>
          </a:p>
          <a:p>
            <a:r>
              <a:rPr lang="en-US" dirty="0"/>
              <a:t>  </a:t>
            </a:r>
          </a:p>
          <a:p>
            <a:r>
              <a:rPr lang="en-US" dirty="0"/>
              <a:t> }  </a:t>
            </a:r>
          </a:p>
          <a:p>
            <a:r>
              <a:rPr lang="en-US" dirty="0"/>
              <a:t>} </a:t>
            </a:r>
          </a:p>
          <a:p>
            <a:r>
              <a:rPr lang="en-US" dirty="0"/>
              <a:t>  </a:t>
            </a:r>
          </a:p>
          <a:p>
            <a:r>
              <a:rPr lang="en-US" dirty="0"/>
              <a:t>class MyThread1 extends Thread{  </a:t>
            </a:r>
          </a:p>
          <a:p>
            <a:r>
              <a:rPr lang="en-US" dirty="0"/>
              <a:t>Table t;  </a:t>
            </a:r>
          </a:p>
          <a:p>
            <a:r>
              <a:rPr lang="en-US" dirty="0"/>
              <a:t>MyThread1(Table t){  </a:t>
            </a:r>
          </a:p>
          <a:p>
            <a:r>
              <a:rPr lang="en-US" dirty="0"/>
              <a:t>this.t=t;  </a:t>
            </a:r>
          </a:p>
          <a:p>
            <a:r>
              <a:rPr lang="en-US" dirty="0"/>
              <a:t>}  </a:t>
            </a:r>
          </a:p>
          <a:p>
            <a:r>
              <a:rPr lang="en-US" dirty="0"/>
              <a:t>public void run(){  </a:t>
            </a:r>
          </a:p>
          <a:p>
            <a:r>
              <a:rPr lang="en-US" dirty="0" err="1"/>
              <a:t>t.printTable</a:t>
            </a:r>
            <a:r>
              <a:rPr lang="en-US" dirty="0"/>
              <a:t>(5);  </a:t>
            </a:r>
          </a:p>
          <a:p>
            <a:r>
              <a:rPr lang="en-US" dirty="0"/>
              <a:t>}    </a:t>
            </a:r>
          </a:p>
          <a:p>
            <a:r>
              <a:rPr lang="en-US" dirty="0"/>
              <a:t>}  </a:t>
            </a:r>
          </a:p>
          <a:p>
            <a:endParaRPr lang="en-US" dirty="0"/>
          </a:p>
        </p:txBody>
      </p:sp>
      <p:sp>
        <p:nvSpPr>
          <p:cNvPr id="7" name="Rectangle 6"/>
          <p:cNvSpPr/>
          <p:nvPr/>
        </p:nvSpPr>
        <p:spPr>
          <a:xfrm>
            <a:off x="4648200" y="457200"/>
            <a:ext cx="4038600" cy="617220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class MyThread2 extends Thread{  </a:t>
            </a:r>
          </a:p>
          <a:p>
            <a:r>
              <a:rPr lang="en-US" dirty="0"/>
              <a:t>Table t;  </a:t>
            </a:r>
          </a:p>
          <a:p>
            <a:r>
              <a:rPr lang="en-US" dirty="0"/>
              <a:t>MyThread2(Table t){  </a:t>
            </a:r>
          </a:p>
          <a:p>
            <a:r>
              <a:rPr lang="en-US" dirty="0"/>
              <a:t>this.t=t;  </a:t>
            </a:r>
          </a:p>
          <a:p>
            <a:r>
              <a:rPr lang="en-US" dirty="0"/>
              <a:t>}  </a:t>
            </a:r>
          </a:p>
          <a:p>
            <a:r>
              <a:rPr lang="en-US" dirty="0"/>
              <a:t>public void run(){  </a:t>
            </a:r>
          </a:p>
          <a:p>
            <a:r>
              <a:rPr lang="en-US" dirty="0" err="1"/>
              <a:t>t.printTable</a:t>
            </a:r>
            <a:r>
              <a:rPr lang="en-US" dirty="0"/>
              <a:t>(100);  </a:t>
            </a:r>
          </a:p>
          <a:p>
            <a:r>
              <a:rPr lang="en-US" dirty="0"/>
              <a:t>}  </a:t>
            </a:r>
          </a:p>
          <a:p>
            <a:r>
              <a:rPr lang="en-US" dirty="0"/>
              <a:t>}  </a:t>
            </a:r>
          </a:p>
          <a:p>
            <a:r>
              <a:rPr lang="en-US" dirty="0"/>
              <a:t>  </a:t>
            </a:r>
          </a:p>
          <a:p>
            <a:r>
              <a:rPr lang="en-US" dirty="0"/>
              <a:t>public class TestSynchronization2{  </a:t>
            </a:r>
          </a:p>
          <a:p>
            <a:r>
              <a:rPr lang="en-US" dirty="0"/>
              <a:t>public static void main(String </a:t>
            </a:r>
            <a:r>
              <a:rPr lang="en-US" dirty="0" err="1"/>
              <a:t>args</a:t>
            </a:r>
            <a:r>
              <a:rPr lang="en-US" dirty="0"/>
              <a:t>[]){  </a:t>
            </a:r>
          </a:p>
          <a:p>
            <a:r>
              <a:rPr lang="en-US" dirty="0"/>
              <a:t>Table </a:t>
            </a:r>
            <a:r>
              <a:rPr lang="en-US" dirty="0" err="1"/>
              <a:t>obj</a:t>
            </a:r>
            <a:r>
              <a:rPr lang="en-US" dirty="0"/>
              <a:t> = new Table();//only one object  </a:t>
            </a:r>
          </a:p>
          <a:p>
            <a:r>
              <a:rPr lang="en-US" dirty="0"/>
              <a:t>MyThread1 t1=new MyThread1(</a:t>
            </a:r>
            <a:r>
              <a:rPr lang="en-US" dirty="0" err="1"/>
              <a:t>obj</a:t>
            </a:r>
            <a:r>
              <a:rPr lang="en-US" dirty="0"/>
              <a:t>);  </a:t>
            </a:r>
          </a:p>
          <a:p>
            <a:r>
              <a:rPr lang="en-US" dirty="0"/>
              <a:t>MyThread2 t2=new MyThread2(</a:t>
            </a:r>
            <a:r>
              <a:rPr lang="en-US" dirty="0" err="1"/>
              <a:t>obj</a:t>
            </a:r>
            <a:r>
              <a:rPr lang="en-US" dirty="0"/>
              <a:t>);  </a:t>
            </a:r>
          </a:p>
          <a:p>
            <a:r>
              <a:rPr lang="en-US" dirty="0"/>
              <a:t>t1.start();  </a:t>
            </a:r>
          </a:p>
          <a:p>
            <a:r>
              <a:rPr lang="en-US" dirty="0"/>
              <a:t>t2.start();  </a:t>
            </a:r>
          </a:p>
          <a:p>
            <a:r>
              <a:rPr lang="en-US" dirty="0"/>
              <a:t>}  </a:t>
            </a:r>
          </a:p>
          <a:p>
            <a:r>
              <a:rPr lang="en-US" dirty="0"/>
              <a:t>}  </a:t>
            </a:r>
          </a:p>
        </p:txBody>
      </p:sp>
      <p:sp>
        <p:nvSpPr>
          <p:cNvPr id="8" name="Rectangle 7"/>
          <p:cNvSpPr/>
          <p:nvPr/>
        </p:nvSpPr>
        <p:spPr>
          <a:xfrm>
            <a:off x="1295400" y="5029200"/>
            <a:ext cx="3581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5 10 15 20 25 100 200 300 400 500 </a:t>
            </a:r>
          </a:p>
        </p:txBody>
      </p:sp>
    </p:spTree>
    <p:extLst>
      <p:ext uri="{BB962C8B-B14F-4D97-AF65-F5344CB8AC3E}">
        <p14:creationId xmlns:p14="http://schemas.microsoft.com/office/powerpoint/2010/main" val="124996032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Inter-Thread </a:t>
            </a:r>
            <a:r>
              <a:rPr lang="en-US" dirty="0">
                <a:solidFill>
                  <a:srgbClr val="FF0000"/>
                </a:solidFill>
              </a:rPr>
              <a:t>Communication</a:t>
            </a:r>
          </a:p>
        </p:txBody>
      </p:sp>
      <p:sp>
        <p:nvSpPr>
          <p:cNvPr id="3" name="Content Placeholder 2"/>
          <p:cNvSpPr>
            <a:spLocks noGrp="1"/>
          </p:cNvSpPr>
          <p:nvPr>
            <p:ph idx="1"/>
          </p:nvPr>
        </p:nvSpPr>
        <p:spPr/>
        <p:txBody>
          <a:bodyPr/>
          <a:lstStyle/>
          <a:p>
            <a:r>
              <a:rPr lang="en-US" b="1" dirty="0"/>
              <a:t>Inter-thread communication</a:t>
            </a:r>
            <a:r>
              <a:rPr lang="en-US" dirty="0"/>
              <a:t> (also called </a:t>
            </a:r>
            <a:r>
              <a:rPr lang="en-US" b="1" dirty="0"/>
              <a:t>cooperation</a:t>
            </a:r>
            <a:r>
              <a:rPr lang="en-US" dirty="0"/>
              <a:t>) allows </a:t>
            </a:r>
            <a:r>
              <a:rPr lang="en-US" b="1" dirty="0"/>
              <a:t>threads to communicate and coordinate</a:t>
            </a:r>
            <a:r>
              <a:rPr lang="en-US" dirty="0"/>
              <a:t> their actions — for example, one thread waiting for another thread to complete a task before continuing.</a:t>
            </a:r>
          </a:p>
          <a:p>
            <a:r>
              <a:rPr lang="en-US" dirty="0"/>
              <a:t>Java provides this feature using </a:t>
            </a:r>
            <a:r>
              <a:rPr lang="en-US" b="1" dirty="0"/>
              <a:t>wait()</a:t>
            </a:r>
            <a:r>
              <a:rPr lang="en-US" dirty="0"/>
              <a:t>, </a:t>
            </a:r>
            <a:r>
              <a:rPr lang="en-US" b="1" dirty="0"/>
              <a:t>notify()</a:t>
            </a:r>
            <a:r>
              <a:rPr lang="en-US" dirty="0"/>
              <a:t>, and </a:t>
            </a:r>
            <a:r>
              <a:rPr lang="en-US" b="1" dirty="0" err="1"/>
              <a:t>notifyAll</a:t>
            </a:r>
            <a:r>
              <a:rPr lang="en-US" b="1" dirty="0"/>
              <a:t>()</a:t>
            </a:r>
            <a:r>
              <a:rPr lang="en-US" dirty="0"/>
              <a:t> methods from the </a:t>
            </a:r>
            <a:r>
              <a:rPr lang="en-US" b="1" dirty="0"/>
              <a:t>Object class</a:t>
            </a:r>
            <a:r>
              <a:rPr lang="en-US" dirty="0"/>
              <a:t>.</a:t>
            </a:r>
          </a:p>
          <a:p>
            <a:endParaRPr lang="en-US" dirty="0"/>
          </a:p>
        </p:txBody>
      </p:sp>
    </p:spTree>
    <p:extLst>
      <p:ext uri="{BB962C8B-B14F-4D97-AF65-F5344CB8AC3E}">
        <p14:creationId xmlns:p14="http://schemas.microsoft.com/office/powerpoint/2010/main" val="41318735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Differences </a:t>
            </a:r>
            <a:r>
              <a:rPr lang="en-US" dirty="0">
                <a:solidFill>
                  <a:srgbClr val="FF0000"/>
                </a:solidFill>
              </a:rPr>
              <a:t>between process and thread</a:t>
            </a:r>
            <a:endParaRPr lang="en-IN" dirty="0">
              <a:solidFill>
                <a:srgbClr val="FF0000"/>
              </a:solidFill>
            </a:endParaRPr>
          </a:p>
        </p:txBody>
      </p:sp>
      <p:pic>
        <p:nvPicPr>
          <p:cNvPr id="6" name="Content Placeholder 5"/>
          <p:cNvPicPr>
            <a:picLocks noGrp="1" noChangeAspect="1"/>
          </p:cNvPicPr>
          <p:nvPr>
            <p:ph idx="1"/>
          </p:nvPr>
        </p:nvPicPr>
        <p:blipFill>
          <a:blip r:embed="rId2"/>
          <a:stretch>
            <a:fillRect/>
          </a:stretch>
        </p:blipFill>
        <p:spPr>
          <a:xfrm>
            <a:off x="228600" y="1417638"/>
            <a:ext cx="8686800" cy="5211762"/>
          </a:xfrm>
          <a:prstGeom prst="rect">
            <a:avLst/>
          </a:prstGeom>
        </p:spPr>
      </p:pic>
    </p:spTree>
    <p:extLst>
      <p:ext uri="{BB962C8B-B14F-4D97-AF65-F5344CB8AC3E}">
        <p14:creationId xmlns:p14="http://schemas.microsoft.com/office/powerpoint/2010/main" val="23020931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IN" dirty="0"/>
          </a:p>
        </p:txBody>
      </p:sp>
      <p:pic>
        <p:nvPicPr>
          <p:cNvPr id="4" name="Content Placeholder 3"/>
          <p:cNvPicPr>
            <a:picLocks noGrp="1" noChangeAspect="1"/>
          </p:cNvPicPr>
          <p:nvPr>
            <p:ph idx="1"/>
          </p:nvPr>
        </p:nvPicPr>
        <p:blipFill>
          <a:blip r:embed="rId2"/>
          <a:stretch>
            <a:fillRect/>
          </a:stretch>
        </p:blipFill>
        <p:spPr>
          <a:xfrm>
            <a:off x="457200" y="990600"/>
            <a:ext cx="8382000" cy="5562600"/>
          </a:xfrm>
          <a:prstGeom prst="rect">
            <a:avLst/>
          </a:prstGeom>
        </p:spPr>
      </p:pic>
    </p:spTree>
    <p:extLst>
      <p:ext uri="{BB962C8B-B14F-4D97-AF65-F5344CB8AC3E}">
        <p14:creationId xmlns:p14="http://schemas.microsoft.com/office/powerpoint/2010/main" val="32812120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fontScale="90000"/>
          </a:bodyPr>
          <a:lstStyle/>
          <a:p>
            <a:r>
              <a:rPr lang="en-US" b="1" dirty="0" smtClean="0"/>
              <a:t/>
            </a:r>
            <a:br>
              <a:rPr lang="en-US" b="1" dirty="0" smtClean="0"/>
            </a:br>
            <a:r>
              <a:rPr lang="en-US" b="1" dirty="0" smtClean="0">
                <a:solidFill>
                  <a:srgbClr val="FF0000"/>
                </a:solidFill>
              </a:rPr>
              <a:t>Multithreading in Java</a:t>
            </a:r>
            <a:br>
              <a:rPr lang="en-US" b="1" dirty="0" smtClean="0">
                <a:solidFill>
                  <a:srgbClr val="FF0000"/>
                </a:solidFill>
              </a:rPr>
            </a:br>
            <a:endParaRPr lang="en-US" b="1" dirty="0">
              <a:solidFill>
                <a:srgbClr val="FF0000"/>
              </a:solidFill>
            </a:endParaRPr>
          </a:p>
        </p:txBody>
      </p:sp>
      <p:sp>
        <p:nvSpPr>
          <p:cNvPr id="3" name="Content Placeholder 2"/>
          <p:cNvSpPr>
            <a:spLocks noGrp="1"/>
          </p:cNvSpPr>
          <p:nvPr>
            <p:ph idx="1"/>
          </p:nvPr>
        </p:nvSpPr>
        <p:spPr>
          <a:xfrm>
            <a:off x="457200" y="990600"/>
            <a:ext cx="8229600" cy="5638800"/>
          </a:xfrm>
        </p:spPr>
        <p:txBody>
          <a:bodyPr>
            <a:normAutofit fontScale="92500" lnSpcReduction="10000"/>
          </a:bodyPr>
          <a:lstStyle/>
          <a:p>
            <a:pPr algn="just"/>
            <a:r>
              <a:rPr lang="en-US" dirty="0"/>
              <a:t>Multithreading is a Java feature that allows concurrent execution of two or more parts of a program for maximum utilization of CPU.</a:t>
            </a:r>
          </a:p>
          <a:p>
            <a:pPr algn="just"/>
            <a:r>
              <a:rPr lang="en-US" dirty="0" smtClean="0"/>
              <a:t>Multiprocessing </a:t>
            </a:r>
            <a:r>
              <a:rPr lang="en-US" dirty="0"/>
              <a:t>and multithreading, both are used to achieve multitasking.</a:t>
            </a:r>
          </a:p>
          <a:p>
            <a:pPr algn="just"/>
            <a:r>
              <a:rPr lang="en-US" dirty="0"/>
              <a:t>But we use multithreading than multiprocessing because threads share a common memory area. They don't allocate separate memory area so saves memory, and context-switching between the threads takes less time than process.</a:t>
            </a:r>
          </a:p>
          <a:p>
            <a:pPr algn="just"/>
            <a:r>
              <a:rPr lang="en-US" dirty="0"/>
              <a:t>Java Multithreading is mostly used in games, animation etc.</a:t>
            </a:r>
          </a:p>
          <a:p>
            <a:pPr marL="0" indent="0">
              <a:buNone/>
            </a:pPr>
            <a:endParaRPr lang="en-US" dirty="0"/>
          </a:p>
        </p:txBody>
      </p:sp>
    </p:spTree>
    <p:extLst>
      <p:ext uri="{BB962C8B-B14F-4D97-AF65-F5344CB8AC3E}">
        <p14:creationId xmlns:p14="http://schemas.microsoft.com/office/powerpoint/2010/main" val="20335565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fontScale="92500" lnSpcReduction="10000"/>
          </a:bodyPr>
          <a:lstStyle/>
          <a:p>
            <a:pPr algn="just"/>
            <a:r>
              <a:rPr lang="en-US" dirty="0"/>
              <a:t>Some computer programs may be divided into segments that can run independent of each other or with minimal interaction between them. </a:t>
            </a:r>
            <a:endParaRPr lang="en-US" dirty="0" smtClean="0"/>
          </a:p>
          <a:p>
            <a:pPr algn="just"/>
            <a:r>
              <a:rPr lang="en-US" dirty="0" smtClean="0"/>
              <a:t>Each </a:t>
            </a:r>
            <a:r>
              <a:rPr lang="en-US" dirty="0"/>
              <a:t>segment may be considered as an independent path of execution called a thread. </a:t>
            </a:r>
            <a:endParaRPr lang="en-US" dirty="0" smtClean="0"/>
          </a:p>
          <a:p>
            <a:pPr algn="just"/>
            <a:r>
              <a:rPr lang="en-US" dirty="0" smtClean="0"/>
              <a:t>If </a:t>
            </a:r>
            <a:r>
              <a:rPr lang="en-US" dirty="0"/>
              <a:t>the computer has multiple processors, the threads may run concurrently on different processor thus saving computing time. </a:t>
            </a:r>
            <a:endParaRPr lang="en-US" dirty="0" smtClean="0"/>
          </a:p>
          <a:p>
            <a:pPr algn="just"/>
            <a:r>
              <a:rPr lang="en-US" dirty="0" smtClean="0"/>
              <a:t>Threads </a:t>
            </a:r>
            <a:r>
              <a:rPr lang="en-US" dirty="0"/>
              <a:t>are useful even if the computer has a single-core processor. </a:t>
            </a:r>
            <a:endParaRPr lang="en-US" dirty="0" smtClean="0"/>
          </a:p>
          <a:p>
            <a:pPr algn="just"/>
            <a:r>
              <a:rPr lang="en-US" dirty="0" smtClean="0"/>
              <a:t>The </a:t>
            </a:r>
            <a:r>
              <a:rPr lang="en-US" dirty="0"/>
              <a:t>different processes in a computer take different times. </a:t>
            </a:r>
          </a:p>
        </p:txBody>
      </p:sp>
    </p:spTree>
    <p:extLst>
      <p:ext uri="{BB962C8B-B14F-4D97-AF65-F5344CB8AC3E}">
        <p14:creationId xmlns:p14="http://schemas.microsoft.com/office/powerpoint/2010/main" val="31560255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24737</TotalTime>
  <Words>2499</Words>
  <Application>Microsoft Office PowerPoint</Application>
  <PresentationFormat>On-screen Show (4:3)</PresentationFormat>
  <Paragraphs>571</Paragraphs>
  <Slides>59</Slides>
  <Notes>0</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Office Theme</vt:lpstr>
      <vt:lpstr>Multithreading in Java</vt:lpstr>
      <vt:lpstr> What is Thread in java? </vt:lpstr>
      <vt:lpstr>Threads in  Process1</vt:lpstr>
      <vt:lpstr>PowerPoint Presentation</vt:lpstr>
      <vt:lpstr>PowerPoint Presentation</vt:lpstr>
      <vt:lpstr>Differences between process and thread</vt:lpstr>
      <vt:lpstr>PowerPoint Presentation</vt:lpstr>
      <vt:lpstr> Multithreading in Java </vt:lpstr>
      <vt:lpstr>PowerPoint Presentation</vt:lpstr>
      <vt:lpstr>Need for Multiple Threads </vt:lpstr>
      <vt:lpstr>PowerPoint Presentation</vt:lpstr>
      <vt:lpstr>PowerPoint Presentation</vt:lpstr>
      <vt:lpstr>PowerPoint Presentation</vt:lpstr>
      <vt:lpstr>Advantages of Java Multithreading </vt:lpstr>
      <vt:lpstr> Multitasking </vt:lpstr>
      <vt:lpstr>Thread Class </vt:lpstr>
      <vt:lpstr>PowerPoint Presentation</vt:lpstr>
      <vt:lpstr>Methods of Thread Class </vt:lpstr>
      <vt:lpstr>PowerPoint Presentation</vt:lpstr>
      <vt:lpstr>Deprecated Methods of Class Thread</vt:lpstr>
      <vt:lpstr> Life cycle of a Thread (Thread States) </vt:lpstr>
      <vt:lpstr>Thread Life Cycle</vt:lpstr>
      <vt:lpstr>PowerPoint Presentation</vt:lpstr>
      <vt:lpstr>PowerPoint Presentation</vt:lpstr>
      <vt:lpstr>How to create thread ? </vt:lpstr>
      <vt:lpstr> Java Thread Example by extending Thread class </vt:lpstr>
      <vt:lpstr>PowerPoint Presentation</vt:lpstr>
      <vt:lpstr>Example2:</vt:lpstr>
      <vt:lpstr> Java Thread Example by implementing Runnable interface </vt:lpstr>
      <vt:lpstr>Example</vt:lpstr>
      <vt:lpstr>Anonymous class</vt:lpstr>
      <vt:lpstr>PowerPoint Presentation</vt:lpstr>
      <vt:lpstr>Anonymous Class Extending a Class</vt:lpstr>
      <vt:lpstr>Anonymous Class Implementing an Interface</vt:lpstr>
      <vt:lpstr>Functional Interface</vt:lpstr>
      <vt:lpstr>Thread creation by extending Thread class</vt:lpstr>
      <vt:lpstr>Thread creation by implementing runnable interfce</vt:lpstr>
      <vt:lpstr>Thread creation by Anonymous class</vt:lpstr>
      <vt:lpstr>Thread creation by Lambda Expression</vt:lpstr>
      <vt:lpstr>Thread creation Using Method Reference</vt:lpstr>
      <vt:lpstr>PowerPoint Presentation</vt:lpstr>
      <vt:lpstr>Sleep method in java </vt:lpstr>
      <vt:lpstr> Example of sleep method in java </vt:lpstr>
      <vt:lpstr>The join() method </vt:lpstr>
      <vt:lpstr>PowerPoint Presentation</vt:lpstr>
      <vt:lpstr>Thread Scheduler in Java </vt:lpstr>
      <vt:lpstr>Thread Priority</vt:lpstr>
      <vt:lpstr>PowerPoint Presentation</vt:lpstr>
      <vt:lpstr> Daemon Thread in Java </vt:lpstr>
      <vt:lpstr> Methods for Java Daemon thread by Thread class </vt:lpstr>
      <vt:lpstr> Simple example of Daemon thread in java </vt:lpstr>
      <vt:lpstr>If you want to make a user thread as Daemon, it must not be started otherwise it will throw IllegalThreadStateException. </vt:lpstr>
      <vt:lpstr>PowerPoint Presentation</vt:lpstr>
      <vt:lpstr> Synchronization in Java </vt:lpstr>
      <vt:lpstr>Thread Synchronization </vt:lpstr>
      <vt:lpstr> Understanding the problem without Synchronization </vt:lpstr>
      <vt:lpstr> Java synchronized method </vt:lpstr>
      <vt:lpstr>Example of java synchronized method   </vt:lpstr>
      <vt:lpstr>Inter-Thread Communication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Multithreading in Java</dc:title>
  <dc:creator>MANASA</dc:creator>
  <cp:lastModifiedBy>MANASA</cp:lastModifiedBy>
  <cp:revision>39</cp:revision>
  <dcterms:created xsi:type="dcterms:W3CDTF">2006-08-16T00:00:00Z</dcterms:created>
  <dcterms:modified xsi:type="dcterms:W3CDTF">2025-10-29T12:24:39Z</dcterms:modified>
</cp:coreProperties>
</file>