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25" r:id="rId6"/>
    <p:sldId id="327" r:id="rId7"/>
    <p:sldId id="326" r:id="rId8"/>
    <p:sldId id="328" r:id="rId9"/>
    <p:sldId id="329" r:id="rId10"/>
    <p:sldId id="330" r:id="rId11"/>
    <p:sldId id="331" r:id="rId12"/>
    <p:sldId id="332" r:id="rId13"/>
    <p:sldId id="334" r:id="rId14"/>
    <p:sldId id="335" r:id="rId15"/>
    <p:sldId id="339" r:id="rId16"/>
    <p:sldId id="336" r:id="rId17"/>
    <p:sldId id="338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279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E758C51-5539-4B73-887E-0D7C8730920E}">
          <p14:sldIdLst>
            <p14:sldId id="256"/>
            <p14:sldId id="325"/>
            <p14:sldId id="327"/>
          </p14:sldIdLst>
        </p14:section>
        <p14:section name="Untitled Section" id="{D6C93BFD-7F4A-4375-85F9-A05CFE6F33A4}">
          <p14:sldIdLst>
            <p14:sldId id="326"/>
            <p14:sldId id="328"/>
            <p14:sldId id="329"/>
            <p14:sldId id="330"/>
            <p14:sldId id="331"/>
            <p14:sldId id="332"/>
            <p14:sldId id="334"/>
            <p14:sldId id="335"/>
            <p14:sldId id="339"/>
            <p14:sldId id="336"/>
            <p14:sldId id="338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A"/>
    <a:srgbClr val="B8BADA"/>
    <a:srgbClr val="384397"/>
    <a:srgbClr val="5559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78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0C202-F45B-4379-9D7D-58A04B833E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8A057A-63D7-452D-9C28-99E386E074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E9126-5A90-4163-86FA-6E157E161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EF288-D50E-481F-91AC-1FADF324D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64E76-4623-4C17-AA84-65A47D2F0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48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D2CEF-C756-464B-AD9E-6A95AA25E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6B7AA6-2793-4A89-811F-EB03A3198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45B55-9801-4BA6-9DE1-4D22F2760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54393-219B-471F-A700-2C6687FA9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A811A-6F6C-462A-9A6E-9E5B9803F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04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C53002-F874-4E55-BE79-BCCD3CD09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1CC6BF-E13F-4F0F-BFF1-80A833FEA4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793AB-6975-446A-A4E8-B84453677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09122-9CB6-4237-A5FB-AF4BAF476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81CC2-54FC-4D65-A701-8DDADA3C2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0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CD701-B865-44DD-896B-A6D5471E3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CFC3A-2C8F-4EBB-A1D0-550D1A8A4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200E2-2613-4DD1-B352-37969D44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8FD99-09D8-40FB-AC90-9295EE4A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F43EA-DDC2-4295-BC0F-AFF96339A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3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7D9A5-1D09-4017-BC2A-6C4C484B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5B2D7-B9A7-4C52-B075-0E295992B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485AF-864D-46CC-AC23-CA29A1219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EE6F4-D660-4ADB-9245-65E235265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47C91-C6B3-47EE-911F-CEE48810A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54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51AB2-9EB1-44EC-85E4-AF3032434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5981C-8C8F-4FC6-A2A9-B6DABB9D3B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A5CE9-F0CB-4536-BEC1-E8F0E9B15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0D234D-4C2E-4235-B457-6225732C6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F124A9-1BA2-428A-90D5-5E1B601E7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DBE2BB-F17C-4B93-97C0-235A99A84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12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1FE99-B852-4D29-AB3D-A8FD41A1E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AC6D5A-27E7-4B08-B412-E54A89C47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A210B5-0EDA-49AF-9C24-EA12CFDBF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528BC0-5873-4550-8550-9287B46D9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595490-2E95-4B2F-85AE-12203F3C7D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EA2BFD-AF77-4A31-8482-FB113BF36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0EA46E-C91F-49EE-AA7A-EAF23BA92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DEBAA6-C0BE-4DD9-A041-ABF3B5EAD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61DE6-6EC5-4087-816C-BC09C23E3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E51188-5BA2-40FC-8091-63A8D5D5C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B154DD-64D7-4E76-8CDB-EDEE1FB67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0C3018-9A72-429F-9BD0-B061C0F34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27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46A263-0BBA-4A19-985E-3E0638D5F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8262D8-4BA8-4A47-B230-6D78DB74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70DD7-D21F-4D3A-A76E-DA67017B9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4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6BA5D-4070-4876-8F47-8B30CF6EA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AB339-3929-417F-AF56-035BFDD7F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784ECF-0C16-4BBA-B04A-648D40EA7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C25270-55B1-4F82-B13B-EA9CF2749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F125A2-BA75-4A03-A158-AEE71D335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948D07-E640-4249-99F8-25DE46F1E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9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7A673-A30B-4620-BFE3-12711D96C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231B1B-99AB-4542-98C5-1CD074E14F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676131-855A-4FB2-9066-1B9F6CDBC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08FC6-C61A-4F0D-B87C-523E8DCB1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9567-532E-4724-B500-E446E60373E0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3C75F8-B99C-4C42-95E8-52A1449AD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9E0AF8-9481-4288-AAEE-E405EB3BE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49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5DC5E2-C97D-4EFD-8830-1580BBAC9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978019-960A-44DD-970E-002EF0D27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0F4E8-72D3-4000-B65E-9BCEF776EA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89567-532E-4724-B500-E446E60373E0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6459E-C48F-4D6D-891E-08039C519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BE852-1BDF-4B7E-8B44-568DDB0C0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968EC-D516-4680-BE6D-868173A9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5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mountain&#10;&#10;Description generated with very high confidence">
            <a:extLst>
              <a:ext uri="{FF2B5EF4-FFF2-40B4-BE49-F238E27FC236}">
                <a16:creationId xmlns:a16="http://schemas.microsoft.com/office/drawing/2014/main" id="{1834B4B6-757B-413F-8617-B560E7F999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27" y="1123401"/>
            <a:ext cx="8650546" cy="4865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3EE6F1C-A67E-45D6-A6AD-21BE05011FEF}"/>
              </a:ext>
            </a:extLst>
          </p:cNvPr>
          <p:cNvSpPr/>
          <p:nvPr/>
        </p:nvSpPr>
        <p:spPr>
          <a:xfrm>
            <a:off x="5381252" y="4811269"/>
            <a:ext cx="1429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Java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7F8C97-A877-489C-A294-6A4CF5E0EEB9}"/>
              </a:ext>
            </a:extLst>
          </p:cNvPr>
          <p:cNvCxnSpPr>
            <a:cxnSpLocks/>
          </p:cNvCxnSpPr>
          <p:nvPr/>
        </p:nvCxnSpPr>
        <p:spPr>
          <a:xfrm>
            <a:off x="0" y="1123401"/>
            <a:ext cx="166977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1A2319B-21CB-40E0-B7C8-AA5821247EAB}"/>
              </a:ext>
            </a:extLst>
          </p:cNvPr>
          <p:cNvCxnSpPr>
            <a:cxnSpLocks/>
          </p:cNvCxnSpPr>
          <p:nvPr/>
        </p:nvCxnSpPr>
        <p:spPr>
          <a:xfrm>
            <a:off x="10522226" y="5989333"/>
            <a:ext cx="166977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B0ECE5E-F552-2BB2-3674-48D6DE1451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625737"/>
              </p:ext>
            </p:extLst>
          </p:nvPr>
        </p:nvGraphicFramePr>
        <p:xfrm>
          <a:off x="9017623" y="33453"/>
          <a:ext cx="3120715" cy="945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" name="Image" r:id="rId4" imgW="6412680" imgH="1942560" progId="Photoshop.Image.12">
                  <p:embed/>
                </p:oleObj>
              </mc:Choice>
              <mc:Fallback>
                <p:oleObj name="Image" r:id="rId4" imgW="6412680" imgH="1942560" progId="Photoshop.Image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8E9FDDA-D3EF-D26C-D32E-92AED078E9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17623" y="33453"/>
                        <a:ext cx="3120715" cy="945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8B4D014-C7FA-8A3B-F3FE-1CFBE324CCB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142" y="4623373"/>
            <a:ext cx="975419" cy="12310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65FCA2-2D1C-8F85-8393-6E7C5E97AC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8912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BF76A5-986F-4895-9943-B787C6188697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A3FC9-142F-440A-B1DF-42B7FCBE6598}"/>
              </a:ext>
            </a:extLst>
          </p:cNvPr>
          <p:cNvSpPr/>
          <p:nvPr/>
        </p:nvSpPr>
        <p:spPr>
          <a:xfrm>
            <a:off x="588997" y="329464"/>
            <a:ext cx="30367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List Methods</a:t>
            </a:r>
            <a:endParaRPr lang="en-US" sz="40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155646-AFD1-71AB-B931-218DB4ADC13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F32A92EF-40D6-830C-E2C5-04968961DA1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0981339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61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F32A92EF-40D6-830C-E2C5-04968961DA1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30AA92-9CD0-AC0D-1264-11377E407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F7E4F45-4013-366E-B340-F512D7836F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88997" y="1281555"/>
            <a:ext cx="101727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Sitka Text" pitchFamily="2" charset="0"/>
              </a:rPr>
              <a:t>Search </a:t>
            </a:r>
            <a:r>
              <a:rPr lang="en-US" sz="2400" b="1" dirty="0" smtClean="0">
                <a:latin typeface="Sitka Text" pitchFamily="2" charset="0"/>
              </a:rPr>
              <a:t>Methods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b="1" dirty="0" smtClean="0">
                <a:latin typeface="Sitka Text" pitchFamily="2" charset="0"/>
              </a:rPr>
              <a:t>contains(Object </a:t>
            </a:r>
            <a:r>
              <a:rPr lang="en-US" sz="2400" b="1" dirty="0">
                <a:latin typeface="Sitka Text" pitchFamily="2" charset="0"/>
              </a:rPr>
              <a:t>o): </a:t>
            </a:r>
            <a:r>
              <a:rPr lang="en-US" sz="2400" dirty="0">
                <a:latin typeface="Sitka Text" pitchFamily="2" charset="0"/>
              </a:rPr>
              <a:t>Checks if the list contains an element</a:t>
            </a:r>
            <a:r>
              <a:rPr lang="en-US" sz="2400" dirty="0" smtClean="0">
                <a:latin typeface="Sitka Text" pitchFamily="2" charset="0"/>
              </a:rPr>
              <a:t>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b="1" dirty="0" err="1" smtClean="0">
                <a:latin typeface="Sitka Text" pitchFamily="2" charset="0"/>
              </a:rPr>
              <a:t>indexOf</a:t>
            </a:r>
            <a:r>
              <a:rPr lang="en-US" sz="2400" b="1" dirty="0" smtClean="0">
                <a:latin typeface="Sitka Text" pitchFamily="2" charset="0"/>
              </a:rPr>
              <a:t>(Object </a:t>
            </a:r>
            <a:r>
              <a:rPr lang="en-US" sz="2400" b="1" dirty="0">
                <a:latin typeface="Sitka Text" pitchFamily="2" charset="0"/>
              </a:rPr>
              <a:t>o): </a:t>
            </a:r>
            <a:r>
              <a:rPr lang="en-US" sz="2400" dirty="0">
                <a:latin typeface="Sitka Text" pitchFamily="2" charset="0"/>
              </a:rPr>
              <a:t>Returns the index of the first occurrence of an element</a:t>
            </a:r>
            <a:r>
              <a:rPr lang="en-US" sz="2400" dirty="0" smtClean="0">
                <a:latin typeface="Sitka Text" pitchFamily="2" charset="0"/>
              </a:rPr>
              <a:t>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b="1" dirty="0" err="1" smtClean="0">
                <a:latin typeface="Sitka Text" pitchFamily="2" charset="0"/>
              </a:rPr>
              <a:t>lastIndexOf</a:t>
            </a:r>
            <a:r>
              <a:rPr lang="en-US" sz="2400" b="1" dirty="0" smtClean="0">
                <a:latin typeface="Sitka Text" pitchFamily="2" charset="0"/>
              </a:rPr>
              <a:t>(Object </a:t>
            </a:r>
            <a:r>
              <a:rPr lang="en-US" sz="2400" b="1" dirty="0">
                <a:latin typeface="Sitka Text" pitchFamily="2" charset="0"/>
              </a:rPr>
              <a:t>o): </a:t>
            </a:r>
            <a:r>
              <a:rPr lang="en-US" sz="2400" dirty="0">
                <a:latin typeface="Sitka Text" pitchFamily="2" charset="0"/>
              </a:rPr>
              <a:t>Returns the index of the last occurrence of an element</a:t>
            </a:r>
            <a:r>
              <a:rPr lang="en-US" sz="2400" dirty="0" smtClean="0">
                <a:latin typeface="Sitka Text" pitchFamily="2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latin typeface="Sitka Text" pitchFamily="2" charset="0"/>
              </a:rPr>
              <a:t>Retrieval Methods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b="1" dirty="0" smtClean="0">
                <a:latin typeface="Sitka Text" pitchFamily="2" charset="0"/>
              </a:rPr>
              <a:t>get(</a:t>
            </a:r>
            <a:r>
              <a:rPr lang="en-US" sz="2400" b="1" dirty="0" err="1" smtClean="0">
                <a:latin typeface="Sitka Text" pitchFamily="2" charset="0"/>
              </a:rPr>
              <a:t>int</a:t>
            </a:r>
            <a:r>
              <a:rPr lang="en-US" sz="2400" b="1" dirty="0" smtClean="0">
                <a:latin typeface="Sitka Text" pitchFamily="2" charset="0"/>
              </a:rPr>
              <a:t> </a:t>
            </a:r>
            <a:r>
              <a:rPr lang="en-US" sz="2400" b="1" dirty="0">
                <a:latin typeface="Sitka Text" pitchFamily="2" charset="0"/>
              </a:rPr>
              <a:t>index):</a:t>
            </a:r>
            <a:r>
              <a:rPr lang="en-US" sz="2400" dirty="0">
                <a:latin typeface="Sitka Text" pitchFamily="2" charset="0"/>
              </a:rPr>
              <a:t> Returns an element at a specific index</a:t>
            </a:r>
            <a:r>
              <a:rPr lang="en-US" sz="2400" dirty="0" smtClean="0">
                <a:latin typeface="Sitka Text" pitchFamily="2" charset="0"/>
              </a:rPr>
              <a:t>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b="1" dirty="0" smtClean="0">
                <a:latin typeface="Sitka Text" pitchFamily="2" charset="0"/>
              </a:rPr>
              <a:t>set(</a:t>
            </a:r>
            <a:r>
              <a:rPr lang="en-US" sz="2400" b="1" dirty="0" err="1" smtClean="0">
                <a:latin typeface="Sitka Text" pitchFamily="2" charset="0"/>
              </a:rPr>
              <a:t>int</a:t>
            </a:r>
            <a:r>
              <a:rPr lang="en-US" sz="2400" b="1" dirty="0" smtClean="0">
                <a:latin typeface="Sitka Text" pitchFamily="2" charset="0"/>
              </a:rPr>
              <a:t> </a:t>
            </a:r>
            <a:r>
              <a:rPr lang="en-US" sz="2400" b="1" dirty="0">
                <a:latin typeface="Sitka Text" pitchFamily="2" charset="0"/>
              </a:rPr>
              <a:t>index, E element): </a:t>
            </a:r>
            <a:r>
              <a:rPr lang="en-US" sz="2400" dirty="0">
                <a:latin typeface="Sitka Text" pitchFamily="2" charset="0"/>
              </a:rPr>
              <a:t>Replaces an element at a specific index.</a:t>
            </a:r>
            <a:endParaRPr lang="en-IN" sz="2400" dirty="0">
              <a:latin typeface="Sitk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70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BF76A5-986F-4895-9943-B787C6188697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A3FC9-142F-440A-B1DF-42B7FCBE6598}"/>
              </a:ext>
            </a:extLst>
          </p:cNvPr>
          <p:cNvSpPr/>
          <p:nvPr/>
        </p:nvSpPr>
        <p:spPr>
          <a:xfrm>
            <a:off x="588997" y="329464"/>
            <a:ext cx="30367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List Methods</a:t>
            </a:r>
            <a:endParaRPr lang="en-US" sz="40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155646-AFD1-71AB-B931-218DB4ADC13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F32A92EF-40D6-830C-E2C5-04968961DA1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0981339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82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F32A92EF-40D6-830C-E2C5-04968961DA1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30AA92-9CD0-AC0D-1264-11377E407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F7E4F45-4013-366E-B340-F512D7836F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88997" y="1281555"/>
            <a:ext cx="1017278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Sitka Text" pitchFamily="2" charset="0"/>
              </a:rPr>
              <a:t>Utility </a:t>
            </a:r>
            <a:r>
              <a:rPr lang="en-US" sz="2400" b="1" dirty="0" smtClean="0">
                <a:latin typeface="Sitka Text" pitchFamily="2" charset="0"/>
              </a:rPr>
              <a:t>Methods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b="1" dirty="0" smtClean="0">
                <a:latin typeface="Sitka Text" pitchFamily="2" charset="0"/>
              </a:rPr>
              <a:t>size</a:t>
            </a:r>
            <a:r>
              <a:rPr lang="en-US" sz="2400" b="1" dirty="0">
                <a:latin typeface="Sitka Text" pitchFamily="2" charset="0"/>
              </a:rPr>
              <a:t>(): </a:t>
            </a:r>
            <a:r>
              <a:rPr lang="en-US" sz="2400" dirty="0">
                <a:latin typeface="Sitka Text" pitchFamily="2" charset="0"/>
              </a:rPr>
              <a:t>Returns the number of elements in the list</a:t>
            </a:r>
            <a:r>
              <a:rPr lang="en-US" sz="2400" dirty="0" smtClean="0">
                <a:latin typeface="Sitka Text" pitchFamily="2" charset="0"/>
              </a:rPr>
              <a:t>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b="1" dirty="0" err="1" smtClean="0">
                <a:latin typeface="Sitka Text" pitchFamily="2" charset="0"/>
              </a:rPr>
              <a:t>isEmpty</a:t>
            </a:r>
            <a:r>
              <a:rPr lang="en-US" sz="2400" b="1" dirty="0">
                <a:latin typeface="Sitka Text" pitchFamily="2" charset="0"/>
              </a:rPr>
              <a:t>(): </a:t>
            </a:r>
            <a:r>
              <a:rPr lang="en-US" sz="2400" dirty="0">
                <a:latin typeface="Sitka Text" pitchFamily="2" charset="0"/>
              </a:rPr>
              <a:t>Checks if the list is empty</a:t>
            </a:r>
            <a:r>
              <a:rPr lang="en-US" sz="2400" dirty="0" smtClean="0">
                <a:latin typeface="Sitka Text" pitchFamily="2" charset="0"/>
              </a:rPr>
              <a:t>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b="1" dirty="0" smtClean="0">
                <a:latin typeface="Sitka Text" pitchFamily="2" charset="0"/>
              </a:rPr>
              <a:t>clear</a:t>
            </a:r>
            <a:r>
              <a:rPr lang="en-US" sz="2400" b="1" dirty="0">
                <a:latin typeface="Sitka Text" pitchFamily="2" charset="0"/>
              </a:rPr>
              <a:t>(): </a:t>
            </a:r>
            <a:r>
              <a:rPr lang="en-US" sz="2400" dirty="0">
                <a:latin typeface="Sitka Text" pitchFamily="2" charset="0"/>
              </a:rPr>
              <a:t>Removes all elements from the </a:t>
            </a:r>
            <a:r>
              <a:rPr lang="en-US" sz="2400" dirty="0" smtClean="0">
                <a:latin typeface="Sitka Text" pitchFamily="2" charset="0"/>
              </a:rPr>
              <a:t>list</a:t>
            </a:r>
            <a:r>
              <a:rPr lang="en-US" sz="2400" b="1" dirty="0" smtClean="0">
                <a:latin typeface="Sitka Text" pitchFamily="2" charset="0"/>
              </a:rPr>
              <a:t>.</a:t>
            </a:r>
          </a:p>
          <a:p>
            <a:endParaRPr lang="en-US" sz="2400" dirty="0" smtClean="0">
              <a:latin typeface="Sitka Text" pitchFamily="2" charset="0"/>
            </a:endParaRPr>
          </a:p>
          <a:p>
            <a:r>
              <a:rPr lang="en-US" sz="2400" dirty="0" smtClean="0">
                <a:latin typeface="Sitka Text" pitchFamily="2" charset="0"/>
              </a:rPr>
              <a:t>Iterator </a:t>
            </a:r>
            <a:r>
              <a:rPr lang="en-US" sz="2400" dirty="0">
                <a:latin typeface="Sitka Text" pitchFamily="2" charset="0"/>
              </a:rPr>
              <a:t>Methods</a:t>
            </a:r>
          </a:p>
          <a:p>
            <a:pPr marL="457200" indent="-457200">
              <a:buAutoNum type="arabicPeriod"/>
            </a:pPr>
            <a:r>
              <a:rPr lang="en-US" sz="2400" b="1" dirty="0" err="1">
                <a:latin typeface="Sitka Text" pitchFamily="2" charset="0"/>
              </a:rPr>
              <a:t>boolean</a:t>
            </a:r>
            <a:r>
              <a:rPr lang="en-US" sz="2400" b="1" dirty="0">
                <a:latin typeface="Sitka Text" pitchFamily="2" charset="0"/>
              </a:rPr>
              <a:t> </a:t>
            </a:r>
            <a:r>
              <a:rPr lang="en-US" sz="2400" b="1" dirty="0" err="1">
                <a:latin typeface="Sitka Text" pitchFamily="2" charset="0"/>
              </a:rPr>
              <a:t>hasNext</a:t>
            </a:r>
            <a:r>
              <a:rPr lang="en-US" sz="2400" b="1" dirty="0">
                <a:latin typeface="Sitka Text" pitchFamily="2" charset="0"/>
              </a:rPr>
              <a:t>(): </a:t>
            </a:r>
            <a:r>
              <a:rPr lang="en-US" sz="2400" dirty="0">
                <a:latin typeface="Sitka Text" pitchFamily="2" charset="0"/>
              </a:rPr>
              <a:t>Returns true if there are more elements in the iteration.</a:t>
            </a:r>
          </a:p>
          <a:p>
            <a:pPr marL="457200" indent="-457200">
              <a:buAutoNum type="arabicPeriod"/>
            </a:pPr>
            <a:r>
              <a:rPr lang="en-US" sz="2400" b="1" dirty="0">
                <a:latin typeface="Sitka Text" pitchFamily="2" charset="0"/>
              </a:rPr>
              <a:t>E next(): </a:t>
            </a:r>
            <a:r>
              <a:rPr lang="en-US" sz="2400" dirty="0">
                <a:latin typeface="Sitka Text" pitchFamily="2" charset="0"/>
              </a:rPr>
              <a:t>Returns the next element in the iteration.</a:t>
            </a:r>
          </a:p>
          <a:p>
            <a:pPr marL="457200" indent="-457200">
              <a:buAutoNum type="arabicPeriod"/>
            </a:pPr>
            <a:r>
              <a:rPr lang="en-US" sz="2400" b="1" dirty="0">
                <a:latin typeface="Sitka Text" pitchFamily="2" charset="0"/>
              </a:rPr>
              <a:t>void remove(): </a:t>
            </a:r>
            <a:r>
              <a:rPr lang="en-US" sz="2400" dirty="0">
                <a:latin typeface="Sitka Text" pitchFamily="2" charset="0"/>
              </a:rPr>
              <a:t>Removes the last element returned by the iterator (optional operation).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endParaRPr lang="en-US" sz="2400" b="1" dirty="0" smtClean="0">
              <a:latin typeface="Sitk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694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BF76A5-986F-4895-9943-B787C6188697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A3FC9-142F-440A-B1DF-42B7FCBE6598}"/>
              </a:ext>
            </a:extLst>
          </p:cNvPr>
          <p:cNvSpPr/>
          <p:nvPr/>
        </p:nvSpPr>
        <p:spPr>
          <a:xfrm>
            <a:off x="588997" y="329464"/>
            <a:ext cx="30367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List Methods</a:t>
            </a:r>
            <a:endParaRPr lang="en-US" sz="40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155646-AFD1-71AB-B931-218DB4ADC13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F32A92EF-40D6-830C-E2C5-04968961DA1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0981339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69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F32A92EF-40D6-830C-E2C5-04968961DA1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30AA92-9CD0-AC0D-1264-11377E407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F7E4F45-4013-366E-B340-F512D7836F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801917" y="1318538"/>
            <a:ext cx="101727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Sitka Text" pitchFamily="2" charset="0"/>
              </a:rPr>
              <a:t>ListIterator</a:t>
            </a:r>
            <a:r>
              <a:rPr lang="en-US" sz="2400" b="1" dirty="0" smtClean="0">
                <a:latin typeface="Sitka Text" pitchFamily="2" charset="0"/>
              </a:rPr>
              <a:t> Methods…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sz="2400" b="1" dirty="0" err="1" smtClean="0">
                <a:latin typeface="Sitka Text" pitchFamily="2" charset="0"/>
              </a:rPr>
              <a:t>boolean</a:t>
            </a:r>
            <a:r>
              <a:rPr lang="en-US" sz="2400" b="1" dirty="0" smtClean="0">
                <a:latin typeface="Sitka Text" pitchFamily="2" charset="0"/>
              </a:rPr>
              <a:t> </a:t>
            </a:r>
            <a:r>
              <a:rPr lang="en-US" sz="2400" b="1" dirty="0" err="1">
                <a:latin typeface="Sitka Text" pitchFamily="2" charset="0"/>
              </a:rPr>
              <a:t>hasPrevious</a:t>
            </a:r>
            <a:r>
              <a:rPr lang="en-US" sz="2400" b="1" dirty="0">
                <a:latin typeface="Sitka Text" pitchFamily="2" charset="0"/>
              </a:rPr>
              <a:t>(): </a:t>
            </a:r>
            <a:r>
              <a:rPr lang="en-US" sz="2400" dirty="0">
                <a:latin typeface="Sitka Text" pitchFamily="2" charset="0"/>
              </a:rPr>
              <a:t>Returns true if there are previous elements in the iteration</a:t>
            </a:r>
            <a:r>
              <a:rPr lang="en-US" sz="2400" dirty="0" smtClean="0">
                <a:latin typeface="Sitka Text" pitchFamily="2" charset="0"/>
              </a:rPr>
              <a:t>.</a:t>
            </a:r>
          </a:p>
          <a:p>
            <a:pPr marL="457200" indent="-457200">
              <a:buAutoNum type="arabicPeriod" startAt="4"/>
            </a:pPr>
            <a:r>
              <a:rPr lang="en-US" sz="2400" b="1" dirty="0" smtClean="0">
                <a:latin typeface="Sitka Text" pitchFamily="2" charset="0"/>
              </a:rPr>
              <a:t>E </a:t>
            </a:r>
            <a:r>
              <a:rPr lang="en-US" sz="2400" b="1" dirty="0">
                <a:latin typeface="Sitka Text" pitchFamily="2" charset="0"/>
              </a:rPr>
              <a:t>previous(): </a:t>
            </a:r>
            <a:r>
              <a:rPr lang="en-US" sz="2400" dirty="0">
                <a:latin typeface="Sitka Text" pitchFamily="2" charset="0"/>
              </a:rPr>
              <a:t>Returns the previous element in the iteration</a:t>
            </a:r>
            <a:r>
              <a:rPr lang="en-US" sz="2400" dirty="0" smtClean="0">
                <a:latin typeface="Sitka Text" pitchFamily="2" charset="0"/>
              </a:rPr>
              <a:t>.</a:t>
            </a:r>
          </a:p>
          <a:p>
            <a:pPr marL="457200" indent="-457200">
              <a:buAutoNum type="arabicPeriod" startAt="4"/>
            </a:pPr>
            <a:r>
              <a:rPr lang="en-US" sz="2400" b="1" dirty="0" err="1" smtClean="0">
                <a:latin typeface="Sitka Text" pitchFamily="2" charset="0"/>
              </a:rPr>
              <a:t>int</a:t>
            </a:r>
            <a:r>
              <a:rPr lang="en-US" sz="2400" b="1" dirty="0" smtClean="0">
                <a:latin typeface="Sitka Text" pitchFamily="2" charset="0"/>
              </a:rPr>
              <a:t> </a:t>
            </a:r>
            <a:r>
              <a:rPr lang="en-US" sz="2400" b="1" dirty="0" err="1">
                <a:latin typeface="Sitka Text" pitchFamily="2" charset="0"/>
              </a:rPr>
              <a:t>nextIndex</a:t>
            </a:r>
            <a:r>
              <a:rPr lang="en-US" sz="2400" b="1" dirty="0">
                <a:latin typeface="Sitka Text" pitchFamily="2" charset="0"/>
              </a:rPr>
              <a:t>(): </a:t>
            </a:r>
            <a:r>
              <a:rPr lang="en-US" sz="2400" dirty="0">
                <a:latin typeface="Sitka Text" pitchFamily="2" charset="0"/>
              </a:rPr>
              <a:t>Returns the index of the next element in the iteration</a:t>
            </a:r>
            <a:r>
              <a:rPr lang="en-US" sz="2400" dirty="0" smtClean="0">
                <a:latin typeface="Sitka Text" pitchFamily="2" charset="0"/>
              </a:rPr>
              <a:t>.</a:t>
            </a:r>
          </a:p>
          <a:p>
            <a:pPr marL="457200" indent="-457200">
              <a:buAutoNum type="arabicPeriod" startAt="4"/>
            </a:pPr>
            <a:r>
              <a:rPr lang="en-US" sz="2400" b="1" dirty="0" err="1" smtClean="0">
                <a:latin typeface="Sitka Text" pitchFamily="2" charset="0"/>
              </a:rPr>
              <a:t>int</a:t>
            </a:r>
            <a:r>
              <a:rPr lang="en-US" sz="2400" b="1" dirty="0" smtClean="0">
                <a:latin typeface="Sitka Text" pitchFamily="2" charset="0"/>
              </a:rPr>
              <a:t> </a:t>
            </a:r>
            <a:r>
              <a:rPr lang="en-US" sz="2400" b="1" dirty="0" err="1">
                <a:latin typeface="Sitka Text" pitchFamily="2" charset="0"/>
              </a:rPr>
              <a:t>previousIndex</a:t>
            </a:r>
            <a:r>
              <a:rPr lang="en-US" sz="2400" b="1" dirty="0">
                <a:latin typeface="Sitka Text" pitchFamily="2" charset="0"/>
              </a:rPr>
              <a:t>(): </a:t>
            </a:r>
            <a:r>
              <a:rPr lang="en-US" sz="2400" dirty="0">
                <a:latin typeface="Sitka Text" pitchFamily="2" charset="0"/>
              </a:rPr>
              <a:t>Returns the index of the previous element in the iteration</a:t>
            </a:r>
            <a:r>
              <a:rPr lang="en-US" sz="2400" dirty="0" smtClean="0">
                <a:latin typeface="Sitka Text" pitchFamily="2" charset="0"/>
              </a:rPr>
              <a:t>.</a:t>
            </a:r>
          </a:p>
          <a:p>
            <a:pPr marL="457200" indent="-457200">
              <a:buAutoNum type="arabicPeriod" startAt="4"/>
            </a:pPr>
            <a:r>
              <a:rPr lang="en-US" sz="2400" b="1" dirty="0" smtClean="0">
                <a:latin typeface="Sitka Text" pitchFamily="2" charset="0"/>
              </a:rPr>
              <a:t>void </a:t>
            </a:r>
            <a:r>
              <a:rPr lang="en-US" sz="2400" b="1" dirty="0">
                <a:latin typeface="Sitka Text" pitchFamily="2" charset="0"/>
              </a:rPr>
              <a:t>set(E e): </a:t>
            </a:r>
            <a:r>
              <a:rPr lang="en-US" sz="2400" dirty="0">
                <a:latin typeface="Sitka Text" pitchFamily="2" charset="0"/>
              </a:rPr>
              <a:t>Replaces the last element returned by the iterator with the specified element (optional operation</a:t>
            </a:r>
            <a:r>
              <a:rPr lang="en-US" sz="2400" dirty="0" smtClean="0">
                <a:latin typeface="Sitka Text" pitchFamily="2" charset="0"/>
              </a:rPr>
              <a:t>).</a:t>
            </a:r>
          </a:p>
          <a:p>
            <a:pPr marL="457200" indent="-457200">
              <a:buAutoNum type="arabicPeriod" startAt="4"/>
            </a:pPr>
            <a:r>
              <a:rPr lang="en-US" sz="2400" b="1" dirty="0" smtClean="0">
                <a:latin typeface="Sitka Text" pitchFamily="2" charset="0"/>
              </a:rPr>
              <a:t>void </a:t>
            </a:r>
            <a:r>
              <a:rPr lang="en-US" sz="2400" b="1" dirty="0">
                <a:latin typeface="Sitka Text" pitchFamily="2" charset="0"/>
              </a:rPr>
              <a:t>add(E e): </a:t>
            </a:r>
            <a:r>
              <a:rPr lang="en-US" sz="2400" dirty="0">
                <a:latin typeface="Sitka Text" pitchFamily="2" charset="0"/>
              </a:rPr>
              <a:t>Inserts the specified element into the list (optional operation).</a:t>
            </a:r>
            <a:endParaRPr lang="en-US" sz="2400" dirty="0" smtClean="0">
              <a:latin typeface="Sitk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55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BF76A5-986F-4895-9943-B787C6188697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A3FC9-142F-440A-B1DF-42B7FCBE6598}"/>
              </a:ext>
            </a:extLst>
          </p:cNvPr>
          <p:cNvSpPr/>
          <p:nvPr/>
        </p:nvSpPr>
        <p:spPr>
          <a:xfrm>
            <a:off x="588997" y="329464"/>
            <a:ext cx="65306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List Iterator Implementation</a:t>
            </a:r>
            <a:endParaRPr lang="en-US" sz="40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155646-AFD1-71AB-B931-218DB4ADC13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F32A92EF-40D6-830C-E2C5-04968961DA1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0981339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05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F32A92EF-40D6-830C-E2C5-04968961DA1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30AA92-9CD0-AC0D-1264-11377E407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F7E4F45-4013-366E-B340-F512D7836F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870803" y="1515170"/>
            <a:ext cx="916792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>
                <a:latin typeface="Sitka Text" pitchFamily="2" charset="0"/>
              </a:rPr>
              <a:t>import </a:t>
            </a:r>
            <a:r>
              <a:rPr lang="en-IN" sz="2400" dirty="0" err="1">
                <a:latin typeface="Sitka Text" pitchFamily="2" charset="0"/>
              </a:rPr>
              <a:t>java.util</a:t>
            </a:r>
            <a:r>
              <a:rPr lang="en-IN" sz="2400" dirty="0">
                <a:latin typeface="Sitka Text" pitchFamily="2" charset="0"/>
              </a:rPr>
              <a:t>.*;</a:t>
            </a:r>
          </a:p>
          <a:p>
            <a:endParaRPr lang="en-IN" sz="2400" dirty="0">
              <a:latin typeface="Sitka Text" pitchFamily="2" charset="0"/>
            </a:endParaRPr>
          </a:p>
          <a:p>
            <a:r>
              <a:rPr lang="en-IN" sz="2400" dirty="0">
                <a:latin typeface="Sitka Text" pitchFamily="2" charset="0"/>
              </a:rPr>
              <a:t>public class </a:t>
            </a:r>
            <a:r>
              <a:rPr lang="en-IN" sz="2400" dirty="0" err="1">
                <a:latin typeface="Sitka Text" pitchFamily="2" charset="0"/>
              </a:rPr>
              <a:t>IteratorExample</a:t>
            </a:r>
            <a:r>
              <a:rPr lang="en-IN" sz="2400" dirty="0">
                <a:latin typeface="Sitka Text" pitchFamily="2" charset="0"/>
              </a:rPr>
              <a:t> {</a:t>
            </a:r>
          </a:p>
          <a:p>
            <a:r>
              <a:rPr lang="en-IN" sz="2400" dirty="0">
                <a:latin typeface="Sitka Text" pitchFamily="2" charset="0"/>
              </a:rPr>
              <a:t>   public static void main(String[] </a:t>
            </a:r>
            <a:r>
              <a:rPr lang="en-IN" sz="2400" dirty="0" err="1">
                <a:latin typeface="Sitka Text" pitchFamily="2" charset="0"/>
              </a:rPr>
              <a:t>args</a:t>
            </a:r>
            <a:r>
              <a:rPr lang="en-IN" sz="2400" dirty="0">
                <a:latin typeface="Sitka Text" pitchFamily="2" charset="0"/>
              </a:rPr>
              <a:t>) {</a:t>
            </a:r>
          </a:p>
          <a:p>
            <a:r>
              <a:rPr lang="en-IN" sz="2400" dirty="0">
                <a:latin typeface="Sitka Text" pitchFamily="2" charset="0"/>
              </a:rPr>
              <a:t>    // Create a list</a:t>
            </a:r>
          </a:p>
          <a:p>
            <a:r>
              <a:rPr lang="en-IN" sz="2400" dirty="0">
                <a:latin typeface="Sitka Text" pitchFamily="2" charset="0"/>
              </a:rPr>
              <a:t>    List&lt;String&gt; fruits = new </a:t>
            </a:r>
            <a:r>
              <a:rPr lang="en-IN" sz="2400" dirty="0" err="1">
                <a:latin typeface="Sitka Text" pitchFamily="2" charset="0"/>
              </a:rPr>
              <a:t>ArrayList</a:t>
            </a:r>
            <a:r>
              <a:rPr lang="en-IN" sz="2400" dirty="0">
                <a:latin typeface="Sitka Text" pitchFamily="2" charset="0"/>
              </a:rPr>
              <a:t>&lt;&gt;();</a:t>
            </a:r>
          </a:p>
          <a:p>
            <a:r>
              <a:rPr lang="en-IN" sz="2400" dirty="0">
                <a:latin typeface="Sitka Text" pitchFamily="2" charset="0"/>
              </a:rPr>
              <a:t>    </a:t>
            </a:r>
            <a:r>
              <a:rPr lang="en-IN" sz="2400" dirty="0" err="1">
                <a:latin typeface="Sitka Text" pitchFamily="2" charset="0"/>
              </a:rPr>
              <a:t>fruits.add</a:t>
            </a:r>
            <a:r>
              <a:rPr lang="en-IN" sz="2400" dirty="0">
                <a:latin typeface="Sitka Text" pitchFamily="2" charset="0"/>
              </a:rPr>
              <a:t>("Apple");</a:t>
            </a:r>
          </a:p>
          <a:p>
            <a:r>
              <a:rPr lang="en-IN" sz="2400" dirty="0">
                <a:latin typeface="Sitka Text" pitchFamily="2" charset="0"/>
              </a:rPr>
              <a:t>    </a:t>
            </a:r>
            <a:r>
              <a:rPr lang="en-IN" sz="2400" dirty="0" err="1">
                <a:latin typeface="Sitka Text" pitchFamily="2" charset="0"/>
              </a:rPr>
              <a:t>fruits.add</a:t>
            </a:r>
            <a:r>
              <a:rPr lang="en-IN" sz="2400" dirty="0">
                <a:latin typeface="Sitka Text" pitchFamily="2" charset="0"/>
              </a:rPr>
              <a:t>("Banana");</a:t>
            </a:r>
          </a:p>
          <a:p>
            <a:r>
              <a:rPr lang="en-IN" sz="2400" dirty="0">
                <a:latin typeface="Sitka Text" pitchFamily="2" charset="0"/>
              </a:rPr>
              <a:t>    </a:t>
            </a:r>
            <a:r>
              <a:rPr lang="en-IN" sz="2400" dirty="0" err="1">
                <a:latin typeface="Sitka Text" pitchFamily="2" charset="0"/>
              </a:rPr>
              <a:t>fruits.add</a:t>
            </a:r>
            <a:r>
              <a:rPr lang="en-IN" sz="2400" dirty="0">
                <a:latin typeface="Sitka Text" pitchFamily="2" charset="0"/>
              </a:rPr>
              <a:t>("Cherry");</a:t>
            </a:r>
          </a:p>
          <a:p>
            <a:endParaRPr lang="en-IN" sz="2400" dirty="0">
              <a:latin typeface="Sitka Text" pitchFamily="2" charset="0"/>
            </a:endParaRPr>
          </a:p>
          <a:p>
            <a:endParaRPr lang="en-IN" sz="2400" dirty="0">
              <a:latin typeface="Sitk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54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BF76A5-986F-4895-9943-B787C6188697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A3FC9-142F-440A-B1DF-42B7FCBE6598}"/>
              </a:ext>
            </a:extLst>
          </p:cNvPr>
          <p:cNvSpPr/>
          <p:nvPr/>
        </p:nvSpPr>
        <p:spPr>
          <a:xfrm>
            <a:off x="588997" y="329464"/>
            <a:ext cx="65306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fontAlgn="base"/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List Iterator Implementation</a:t>
            </a:r>
            <a:endParaRPr lang="en-US" sz="4000" b="1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155646-AFD1-71AB-B931-218DB4ADC13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F32A92EF-40D6-830C-E2C5-04968961DA1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0981339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47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F32A92EF-40D6-830C-E2C5-04968961DA1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30AA92-9CD0-AC0D-1264-11377E407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F7E4F45-4013-366E-B340-F512D7836F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79142" y="1045056"/>
            <a:ext cx="896485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>
                <a:latin typeface="Sitka Text" pitchFamily="2" charset="0"/>
              </a:rPr>
              <a:t>    </a:t>
            </a:r>
            <a:r>
              <a:rPr lang="en-IN" sz="2400" dirty="0">
                <a:latin typeface="Sitka Text" pitchFamily="2" charset="0"/>
              </a:rPr>
              <a:t>// Create an iterator</a:t>
            </a:r>
          </a:p>
          <a:p>
            <a:r>
              <a:rPr lang="en-IN" sz="2400" dirty="0">
                <a:latin typeface="Sitka Text" pitchFamily="2" charset="0"/>
              </a:rPr>
              <a:t>    Iterator&lt;String&gt; iterator = </a:t>
            </a:r>
            <a:r>
              <a:rPr lang="en-IN" sz="2400" dirty="0" err="1">
                <a:latin typeface="Sitka Text" pitchFamily="2" charset="0"/>
              </a:rPr>
              <a:t>fruits.iterator</a:t>
            </a:r>
            <a:r>
              <a:rPr lang="en-IN" sz="2400" dirty="0">
                <a:latin typeface="Sitka Text" pitchFamily="2" charset="0"/>
              </a:rPr>
              <a:t>();</a:t>
            </a:r>
          </a:p>
          <a:p>
            <a:endParaRPr lang="en-IN" sz="2400" dirty="0">
              <a:latin typeface="Sitka Text" pitchFamily="2" charset="0"/>
            </a:endParaRPr>
          </a:p>
          <a:p>
            <a:r>
              <a:rPr lang="en-IN" sz="2400" dirty="0">
                <a:latin typeface="Sitka Text" pitchFamily="2" charset="0"/>
              </a:rPr>
              <a:t>    // Iterate over the list</a:t>
            </a:r>
          </a:p>
          <a:p>
            <a:r>
              <a:rPr lang="en-IN" sz="2400" dirty="0">
                <a:latin typeface="Sitka Text" pitchFamily="2" charset="0"/>
              </a:rPr>
              <a:t>    while (</a:t>
            </a:r>
            <a:r>
              <a:rPr lang="en-IN" sz="2400" dirty="0" err="1">
                <a:latin typeface="Sitka Text" pitchFamily="2" charset="0"/>
              </a:rPr>
              <a:t>iterator.hasNext</a:t>
            </a:r>
            <a:r>
              <a:rPr lang="en-IN" sz="2400" dirty="0">
                <a:latin typeface="Sitka Text" pitchFamily="2" charset="0"/>
              </a:rPr>
              <a:t>()) {</a:t>
            </a:r>
          </a:p>
          <a:p>
            <a:r>
              <a:rPr lang="en-IN" sz="2400" dirty="0">
                <a:latin typeface="Sitka Text" pitchFamily="2" charset="0"/>
              </a:rPr>
              <a:t>       String fruit = </a:t>
            </a:r>
            <a:r>
              <a:rPr lang="en-IN" sz="2400" dirty="0" err="1">
                <a:latin typeface="Sitka Text" pitchFamily="2" charset="0"/>
              </a:rPr>
              <a:t>iterator.next</a:t>
            </a:r>
            <a:r>
              <a:rPr lang="en-IN" sz="2400" dirty="0">
                <a:latin typeface="Sitka Text" pitchFamily="2" charset="0"/>
              </a:rPr>
              <a:t>();</a:t>
            </a:r>
          </a:p>
          <a:p>
            <a:r>
              <a:rPr lang="en-IN" sz="2400" dirty="0">
                <a:latin typeface="Sitka Text" pitchFamily="2" charset="0"/>
              </a:rPr>
              <a:t>       </a:t>
            </a:r>
            <a:r>
              <a:rPr lang="en-IN" sz="2400" dirty="0" err="1">
                <a:latin typeface="Sitka Text" pitchFamily="2" charset="0"/>
              </a:rPr>
              <a:t>System.out.println</a:t>
            </a:r>
            <a:r>
              <a:rPr lang="en-IN" sz="2400" dirty="0">
                <a:latin typeface="Sitka Text" pitchFamily="2" charset="0"/>
              </a:rPr>
              <a:t>(fruit);</a:t>
            </a:r>
          </a:p>
          <a:p>
            <a:r>
              <a:rPr lang="en-IN" sz="2400" dirty="0">
                <a:latin typeface="Sitka Text" pitchFamily="2" charset="0"/>
              </a:rPr>
              <a:t> </a:t>
            </a:r>
          </a:p>
          <a:p>
            <a:r>
              <a:rPr lang="en-IN" sz="2400" dirty="0">
                <a:latin typeface="Sitka Text" pitchFamily="2" charset="0"/>
              </a:rPr>
              <a:t>       // Remove the current element</a:t>
            </a:r>
          </a:p>
          <a:p>
            <a:r>
              <a:rPr lang="en-IN" sz="2400" dirty="0">
                <a:latin typeface="Sitka Text" pitchFamily="2" charset="0"/>
              </a:rPr>
              <a:t>       if (</a:t>
            </a:r>
            <a:r>
              <a:rPr lang="en-IN" sz="2400" dirty="0" err="1">
                <a:latin typeface="Sitka Text" pitchFamily="2" charset="0"/>
              </a:rPr>
              <a:t>fruit.equals</a:t>
            </a:r>
            <a:r>
              <a:rPr lang="en-IN" sz="2400" dirty="0">
                <a:latin typeface="Sitka Text" pitchFamily="2" charset="0"/>
              </a:rPr>
              <a:t>("Banana")) {</a:t>
            </a:r>
          </a:p>
          <a:p>
            <a:r>
              <a:rPr lang="en-IN" sz="2400" dirty="0">
                <a:latin typeface="Sitka Text" pitchFamily="2" charset="0"/>
              </a:rPr>
              <a:t>          </a:t>
            </a:r>
            <a:r>
              <a:rPr lang="en-IN" sz="2400" dirty="0" err="1">
                <a:latin typeface="Sitka Text" pitchFamily="2" charset="0"/>
              </a:rPr>
              <a:t>iterator.remove</a:t>
            </a:r>
            <a:r>
              <a:rPr lang="en-IN" sz="2400" dirty="0">
                <a:latin typeface="Sitka Text" pitchFamily="2" charset="0"/>
              </a:rPr>
              <a:t>(); </a:t>
            </a:r>
          </a:p>
          <a:p>
            <a:r>
              <a:rPr lang="en-IN" sz="2400" dirty="0">
                <a:latin typeface="Sitka Text" pitchFamily="2" charset="0"/>
              </a:rPr>
              <a:t>        }</a:t>
            </a:r>
          </a:p>
          <a:p>
            <a:r>
              <a:rPr lang="en-IN" sz="2400" dirty="0">
                <a:latin typeface="Sitka Text" pitchFamily="2" charset="0"/>
              </a:rPr>
              <a:t>      </a:t>
            </a:r>
            <a:r>
              <a:rPr lang="en-IN" sz="2400" dirty="0" smtClean="0">
                <a:latin typeface="Sitka Text" pitchFamily="2" charset="0"/>
              </a:rPr>
              <a:t>}</a:t>
            </a:r>
            <a:endParaRPr lang="en-IN" sz="2400" dirty="0">
              <a:latin typeface="Sitk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842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BF76A5-986F-4895-9943-B787C6188697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A3FC9-142F-440A-B1DF-42B7FCBE6598}"/>
              </a:ext>
            </a:extLst>
          </p:cNvPr>
          <p:cNvSpPr/>
          <p:nvPr/>
        </p:nvSpPr>
        <p:spPr>
          <a:xfrm>
            <a:off x="588997" y="329464"/>
            <a:ext cx="65306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fontAlgn="base"/>
            <a:r>
              <a:rPr lang="en-US" sz="4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List Iterator Implementation</a:t>
            </a:r>
            <a:endParaRPr lang="en-US" sz="4000" b="1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155646-AFD1-71AB-B931-218DB4ADC13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F32A92EF-40D6-830C-E2C5-04968961DA1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0981339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89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F32A92EF-40D6-830C-E2C5-04968961DA1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30AA92-9CD0-AC0D-1264-11377E407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F7E4F45-4013-366E-B340-F512D7836F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885092" y="1518027"/>
            <a:ext cx="104218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>
                <a:latin typeface="Sitka Text" pitchFamily="2" charset="0"/>
              </a:rPr>
              <a:t>// </a:t>
            </a:r>
            <a:r>
              <a:rPr lang="en-IN" sz="2400" dirty="0" err="1" smtClean="0">
                <a:latin typeface="Sitka Text" pitchFamily="2" charset="0"/>
              </a:rPr>
              <a:t>ListIterator</a:t>
            </a:r>
            <a:r>
              <a:rPr lang="en-IN" sz="2400" dirty="0" smtClean="0">
                <a:latin typeface="Sitka Text" pitchFamily="2" charset="0"/>
              </a:rPr>
              <a:t> </a:t>
            </a:r>
          </a:p>
          <a:p>
            <a:r>
              <a:rPr lang="en-IN" sz="2400" dirty="0" err="1" smtClean="0">
                <a:latin typeface="Sitka Text" pitchFamily="2" charset="0"/>
              </a:rPr>
              <a:t>ListIterator</a:t>
            </a:r>
            <a:r>
              <a:rPr lang="en-IN" sz="2400" dirty="0" smtClean="0">
                <a:latin typeface="Sitka Text" pitchFamily="2" charset="0"/>
              </a:rPr>
              <a:t>&lt;String</a:t>
            </a:r>
            <a:r>
              <a:rPr lang="en-IN" sz="2400" dirty="0">
                <a:latin typeface="Sitka Text" pitchFamily="2" charset="0"/>
              </a:rPr>
              <a:t>&gt; </a:t>
            </a:r>
            <a:r>
              <a:rPr lang="en-IN" sz="2400" dirty="0" err="1">
                <a:latin typeface="Sitka Text" pitchFamily="2" charset="0"/>
              </a:rPr>
              <a:t>listIterator</a:t>
            </a:r>
            <a:r>
              <a:rPr lang="en-IN" sz="2400" dirty="0">
                <a:latin typeface="Sitka Text" pitchFamily="2" charset="0"/>
              </a:rPr>
              <a:t> = </a:t>
            </a:r>
            <a:r>
              <a:rPr lang="en-IN" sz="2400" dirty="0" err="1">
                <a:latin typeface="Sitka Text" pitchFamily="2" charset="0"/>
              </a:rPr>
              <a:t>fruits.listIterator</a:t>
            </a:r>
            <a:r>
              <a:rPr lang="en-IN" sz="2400" dirty="0">
                <a:latin typeface="Sitka Text" pitchFamily="2" charset="0"/>
              </a:rPr>
              <a:t>();        </a:t>
            </a:r>
            <a:endParaRPr lang="en-IN" sz="2400" dirty="0" smtClean="0">
              <a:latin typeface="Sitka Text" pitchFamily="2" charset="0"/>
            </a:endParaRPr>
          </a:p>
          <a:p>
            <a:r>
              <a:rPr lang="en-IN" sz="2400" dirty="0" smtClean="0">
                <a:latin typeface="Sitka Text" pitchFamily="2" charset="0"/>
              </a:rPr>
              <a:t>  while </a:t>
            </a:r>
            <a:r>
              <a:rPr lang="en-IN" sz="2400" dirty="0">
                <a:latin typeface="Sitka Text" pitchFamily="2" charset="0"/>
              </a:rPr>
              <a:t>(</a:t>
            </a:r>
            <a:r>
              <a:rPr lang="en-IN" sz="2400" dirty="0" err="1">
                <a:latin typeface="Sitka Text" pitchFamily="2" charset="0"/>
              </a:rPr>
              <a:t>listIterator.hasNext</a:t>
            </a:r>
            <a:r>
              <a:rPr lang="en-IN" sz="2400" dirty="0">
                <a:latin typeface="Sitka Text" pitchFamily="2" charset="0"/>
              </a:rPr>
              <a:t>()) </a:t>
            </a:r>
            <a:endParaRPr lang="en-IN" sz="2400" dirty="0" smtClean="0">
              <a:latin typeface="Sitka Text" pitchFamily="2" charset="0"/>
            </a:endParaRPr>
          </a:p>
          <a:p>
            <a:r>
              <a:rPr lang="en-IN" sz="2400" dirty="0">
                <a:latin typeface="Sitka Text" pitchFamily="2" charset="0"/>
              </a:rPr>
              <a:t> </a:t>
            </a:r>
            <a:r>
              <a:rPr lang="en-IN" sz="2400" dirty="0" smtClean="0">
                <a:latin typeface="Sitka Text" pitchFamily="2" charset="0"/>
              </a:rPr>
              <a:t>   {            </a:t>
            </a:r>
          </a:p>
          <a:p>
            <a:r>
              <a:rPr lang="en-IN" sz="2400" dirty="0" smtClean="0">
                <a:latin typeface="Sitka Text" pitchFamily="2" charset="0"/>
              </a:rPr>
              <a:t>        </a:t>
            </a:r>
            <a:r>
              <a:rPr lang="en-IN" sz="2400" dirty="0" err="1" smtClean="0">
                <a:latin typeface="Sitka Text" pitchFamily="2" charset="0"/>
              </a:rPr>
              <a:t>System.out.println</a:t>
            </a:r>
            <a:r>
              <a:rPr lang="en-IN" sz="2400" dirty="0" smtClean="0">
                <a:latin typeface="Sitka Text" pitchFamily="2" charset="0"/>
              </a:rPr>
              <a:t>(</a:t>
            </a:r>
            <a:r>
              <a:rPr lang="en-IN" sz="2400" dirty="0" err="1" smtClean="0">
                <a:latin typeface="Sitka Text" pitchFamily="2" charset="0"/>
              </a:rPr>
              <a:t>listIterator.next</a:t>
            </a:r>
            <a:r>
              <a:rPr lang="en-IN" sz="2400" dirty="0">
                <a:latin typeface="Sitka Text" pitchFamily="2" charset="0"/>
              </a:rPr>
              <a:t>());        </a:t>
            </a:r>
            <a:endParaRPr lang="en-IN" sz="2400" dirty="0" smtClean="0">
              <a:latin typeface="Sitka Text" pitchFamily="2" charset="0"/>
            </a:endParaRPr>
          </a:p>
          <a:p>
            <a:r>
              <a:rPr lang="en-IN" sz="2400" dirty="0">
                <a:latin typeface="Sitka Text" pitchFamily="2" charset="0"/>
              </a:rPr>
              <a:t> </a:t>
            </a:r>
            <a:r>
              <a:rPr lang="en-IN" sz="2400" dirty="0" smtClean="0">
                <a:latin typeface="Sitka Text" pitchFamily="2" charset="0"/>
              </a:rPr>
              <a:t>    }        </a:t>
            </a:r>
          </a:p>
          <a:p>
            <a:r>
              <a:rPr lang="en-IN" sz="2400" dirty="0">
                <a:latin typeface="Sitka Text" pitchFamily="2" charset="0"/>
              </a:rPr>
              <a:t> </a:t>
            </a:r>
            <a:r>
              <a:rPr lang="en-IN" sz="2400" dirty="0" smtClean="0">
                <a:latin typeface="Sitka Text" pitchFamily="2" charset="0"/>
              </a:rPr>
              <a:t>  while </a:t>
            </a:r>
            <a:r>
              <a:rPr lang="en-IN" sz="2400" dirty="0">
                <a:latin typeface="Sitka Text" pitchFamily="2" charset="0"/>
              </a:rPr>
              <a:t>(</a:t>
            </a:r>
            <a:r>
              <a:rPr lang="en-IN" sz="2400" dirty="0" err="1">
                <a:latin typeface="Sitka Text" pitchFamily="2" charset="0"/>
              </a:rPr>
              <a:t>listIterator.hasPrevious</a:t>
            </a:r>
            <a:r>
              <a:rPr lang="en-IN" sz="2400" dirty="0">
                <a:latin typeface="Sitka Text" pitchFamily="2" charset="0"/>
              </a:rPr>
              <a:t>()) </a:t>
            </a:r>
            <a:endParaRPr lang="en-IN" sz="2400" dirty="0" smtClean="0">
              <a:latin typeface="Sitka Text" pitchFamily="2" charset="0"/>
            </a:endParaRPr>
          </a:p>
          <a:p>
            <a:r>
              <a:rPr lang="en-IN" sz="2400" dirty="0">
                <a:latin typeface="Sitka Text" pitchFamily="2" charset="0"/>
              </a:rPr>
              <a:t> </a:t>
            </a:r>
            <a:r>
              <a:rPr lang="en-IN" sz="2400" dirty="0" smtClean="0">
                <a:latin typeface="Sitka Text" pitchFamily="2" charset="0"/>
              </a:rPr>
              <a:t>   {            </a:t>
            </a:r>
          </a:p>
          <a:p>
            <a:r>
              <a:rPr lang="en-IN" sz="2400" dirty="0">
                <a:latin typeface="Sitka Text" pitchFamily="2" charset="0"/>
              </a:rPr>
              <a:t> </a:t>
            </a:r>
            <a:r>
              <a:rPr lang="en-IN" sz="2400" dirty="0" smtClean="0">
                <a:latin typeface="Sitka Text" pitchFamily="2" charset="0"/>
              </a:rPr>
              <a:t>       </a:t>
            </a:r>
            <a:r>
              <a:rPr lang="en-IN" sz="2400" dirty="0" err="1" smtClean="0">
                <a:latin typeface="Sitka Text" pitchFamily="2" charset="0"/>
              </a:rPr>
              <a:t>System.out.println</a:t>
            </a:r>
            <a:r>
              <a:rPr lang="en-IN" sz="2400" dirty="0" smtClean="0">
                <a:latin typeface="Sitka Text" pitchFamily="2" charset="0"/>
              </a:rPr>
              <a:t>(</a:t>
            </a:r>
            <a:r>
              <a:rPr lang="en-IN" sz="2400" dirty="0" err="1" smtClean="0">
                <a:latin typeface="Sitka Text" pitchFamily="2" charset="0"/>
              </a:rPr>
              <a:t>listIterator.previous</a:t>
            </a:r>
            <a:r>
              <a:rPr lang="en-IN" sz="2400" dirty="0">
                <a:latin typeface="Sitka Text" pitchFamily="2" charset="0"/>
              </a:rPr>
              <a:t>());        </a:t>
            </a:r>
            <a:endParaRPr lang="en-IN" sz="2400" dirty="0" smtClean="0">
              <a:latin typeface="Sitka Text" pitchFamily="2" charset="0"/>
            </a:endParaRPr>
          </a:p>
          <a:p>
            <a:r>
              <a:rPr lang="en-IN" sz="2400" dirty="0">
                <a:latin typeface="Sitka Text" pitchFamily="2" charset="0"/>
              </a:rPr>
              <a:t> </a:t>
            </a:r>
            <a:r>
              <a:rPr lang="en-IN" sz="2400" dirty="0" smtClean="0">
                <a:latin typeface="Sitka Text" pitchFamily="2" charset="0"/>
              </a:rPr>
              <a:t>   }    </a:t>
            </a:r>
          </a:p>
          <a:p>
            <a:r>
              <a:rPr lang="en-IN" sz="2400" dirty="0">
                <a:latin typeface="Sitka Text" pitchFamily="2" charset="0"/>
              </a:rPr>
              <a:t> </a:t>
            </a:r>
            <a:r>
              <a:rPr lang="en-IN" sz="2400" dirty="0" smtClean="0">
                <a:latin typeface="Sitka Text" pitchFamily="2" charset="0"/>
              </a:rPr>
              <a:t> } </a:t>
            </a:r>
          </a:p>
          <a:p>
            <a:r>
              <a:rPr lang="en-IN" sz="2400" dirty="0" smtClean="0">
                <a:latin typeface="Sitka Text" pitchFamily="2" charset="0"/>
              </a:rPr>
              <a:t>}</a:t>
            </a:r>
            <a:endParaRPr lang="en-IN" sz="2400" dirty="0">
              <a:latin typeface="Sitk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340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BF76A5-986F-4895-9943-B787C6188697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A3FC9-142F-440A-B1DF-42B7FCBE6598}"/>
              </a:ext>
            </a:extLst>
          </p:cNvPr>
          <p:cNvSpPr/>
          <p:nvPr/>
        </p:nvSpPr>
        <p:spPr>
          <a:xfrm>
            <a:off x="588997" y="329464"/>
            <a:ext cx="45509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Set Implementation</a:t>
            </a:r>
            <a:endParaRPr lang="en-US" sz="40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155646-AFD1-71AB-B931-218DB4ADC13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F32A92EF-40D6-830C-E2C5-04968961DA1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0981339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11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F32A92EF-40D6-830C-E2C5-04968961DA1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30AA92-9CD0-AC0D-1264-11377E407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F7E4F45-4013-366E-B340-F512D7836F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792187" y="1415225"/>
            <a:ext cx="83166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>
                <a:latin typeface="Sitka Text" pitchFamily="2" charset="0"/>
              </a:rPr>
              <a:t>import </a:t>
            </a:r>
            <a:r>
              <a:rPr lang="en-IN" sz="2400" dirty="0" err="1">
                <a:latin typeface="Sitka Text" pitchFamily="2" charset="0"/>
              </a:rPr>
              <a:t>java.util</a:t>
            </a:r>
            <a:r>
              <a:rPr lang="en-IN" sz="2400" dirty="0">
                <a:latin typeface="Sitka Text" pitchFamily="2" charset="0"/>
              </a:rPr>
              <a:t>.*;</a:t>
            </a:r>
          </a:p>
          <a:p>
            <a:endParaRPr lang="en-IN" sz="2400" dirty="0">
              <a:latin typeface="Sitka Text" pitchFamily="2" charset="0"/>
            </a:endParaRPr>
          </a:p>
          <a:p>
            <a:r>
              <a:rPr lang="en-IN" sz="2400" dirty="0">
                <a:latin typeface="Sitka Text" pitchFamily="2" charset="0"/>
              </a:rPr>
              <a:t>public class </a:t>
            </a:r>
            <a:r>
              <a:rPr lang="en-IN" sz="2400" dirty="0" err="1">
                <a:latin typeface="Sitka Text" pitchFamily="2" charset="0"/>
              </a:rPr>
              <a:t>SetExample</a:t>
            </a:r>
            <a:r>
              <a:rPr lang="en-IN" sz="2400" dirty="0">
                <a:latin typeface="Sitka Text" pitchFamily="2" charset="0"/>
              </a:rPr>
              <a:t> {</a:t>
            </a:r>
          </a:p>
          <a:p>
            <a:r>
              <a:rPr lang="en-IN" sz="2400" dirty="0">
                <a:latin typeface="Sitka Text" pitchFamily="2" charset="0"/>
              </a:rPr>
              <a:t>    public static void main(String[] </a:t>
            </a:r>
            <a:r>
              <a:rPr lang="en-IN" sz="2400" dirty="0" err="1">
                <a:latin typeface="Sitka Text" pitchFamily="2" charset="0"/>
              </a:rPr>
              <a:t>args</a:t>
            </a:r>
            <a:r>
              <a:rPr lang="en-IN" sz="2400" dirty="0">
                <a:latin typeface="Sitka Text" pitchFamily="2" charset="0"/>
              </a:rPr>
              <a:t>) {</a:t>
            </a:r>
          </a:p>
          <a:p>
            <a:r>
              <a:rPr lang="en-IN" sz="2400" dirty="0">
                <a:latin typeface="Sitka Text" pitchFamily="2" charset="0"/>
              </a:rPr>
              <a:t>        // </a:t>
            </a:r>
            <a:r>
              <a:rPr lang="en-IN" sz="2400" dirty="0" err="1">
                <a:latin typeface="Sitka Text" pitchFamily="2" charset="0"/>
              </a:rPr>
              <a:t>HashSet</a:t>
            </a:r>
            <a:r>
              <a:rPr lang="en-IN" sz="2400" dirty="0">
                <a:latin typeface="Sitka Text" pitchFamily="2" charset="0"/>
              </a:rPr>
              <a:t> example</a:t>
            </a:r>
          </a:p>
          <a:p>
            <a:r>
              <a:rPr lang="en-IN" sz="2400" dirty="0">
                <a:latin typeface="Sitka Text" pitchFamily="2" charset="0"/>
              </a:rPr>
              <a:t>        Set&lt;String&gt; </a:t>
            </a:r>
            <a:r>
              <a:rPr lang="en-IN" sz="2400" dirty="0" err="1">
                <a:latin typeface="Sitka Text" pitchFamily="2" charset="0"/>
              </a:rPr>
              <a:t>hashSet</a:t>
            </a:r>
            <a:r>
              <a:rPr lang="en-IN" sz="2400" dirty="0">
                <a:latin typeface="Sitka Text" pitchFamily="2" charset="0"/>
              </a:rPr>
              <a:t> = new </a:t>
            </a:r>
            <a:r>
              <a:rPr lang="en-IN" sz="2400" dirty="0" err="1">
                <a:latin typeface="Sitka Text" pitchFamily="2" charset="0"/>
              </a:rPr>
              <a:t>HashSet</a:t>
            </a:r>
            <a:r>
              <a:rPr lang="en-IN" sz="2400" dirty="0">
                <a:latin typeface="Sitka Text" pitchFamily="2" charset="0"/>
              </a:rPr>
              <a:t>&lt;&gt;();</a:t>
            </a:r>
          </a:p>
          <a:p>
            <a:r>
              <a:rPr lang="en-IN" sz="2400" dirty="0">
                <a:latin typeface="Sitka Text" pitchFamily="2" charset="0"/>
              </a:rPr>
              <a:t>        </a:t>
            </a:r>
            <a:r>
              <a:rPr lang="en-IN" sz="2400" dirty="0" err="1">
                <a:latin typeface="Sitka Text" pitchFamily="2" charset="0"/>
              </a:rPr>
              <a:t>hashSet.add</a:t>
            </a:r>
            <a:r>
              <a:rPr lang="en-IN" sz="2400" dirty="0">
                <a:latin typeface="Sitka Text" pitchFamily="2" charset="0"/>
              </a:rPr>
              <a:t>("Apple");</a:t>
            </a:r>
          </a:p>
          <a:p>
            <a:r>
              <a:rPr lang="en-IN" sz="2400" dirty="0">
                <a:latin typeface="Sitka Text" pitchFamily="2" charset="0"/>
              </a:rPr>
              <a:t>        </a:t>
            </a:r>
            <a:r>
              <a:rPr lang="en-IN" sz="2400" dirty="0" err="1">
                <a:latin typeface="Sitka Text" pitchFamily="2" charset="0"/>
              </a:rPr>
              <a:t>hashSet.add</a:t>
            </a:r>
            <a:r>
              <a:rPr lang="en-IN" sz="2400" dirty="0">
                <a:latin typeface="Sitka Text" pitchFamily="2" charset="0"/>
              </a:rPr>
              <a:t>("Banana");</a:t>
            </a:r>
          </a:p>
          <a:p>
            <a:r>
              <a:rPr lang="en-IN" sz="2400" dirty="0">
                <a:latin typeface="Sitka Text" pitchFamily="2" charset="0"/>
              </a:rPr>
              <a:t>        </a:t>
            </a:r>
            <a:r>
              <a:rPr lang="en-IN" sz="2400" dirty="0" err="1">
                <a:latin typeface="Sitka Text" pitchFamily="2" charset="0"/>
              </a:rPr>
              <a:t>hashSet.add</a:t>
            </a:r>
            <a:r>
              <a:rPr lang="en-IN" sz="2400" dirty="0">
                <a:latin typeface="Sitka Text" pitchFamily="2" charset="0"/>
              </a:rPr>
              <a:t>("Banana");</a:t>
            </a:r>
          </a:p>
          <a:p>
            <a:r>
              <a:rPr lang="en-IN" sz="2400" dirty="0">
                <a:latin typeface="Sitka Text" pitchFamily="2" charset="0"/>
              </a:rPr>
              <a:t>        </a:t>
            </a:r>
            <a:r>
              <a:rPr lang="en-IN" sz="2400" dirty="0" err="1">
                <a:latin typeface="Sitka Text" pitchFamily="2" charset="0"/>
              </a:rPr>
              <a:t>System.out.println</a:t>
            </a:r>
            <a:r>
              <a:rPr lang="en-IN" sz="2400" dirty="0">
                <a:latin typeface="Sitka Text" pitchFamily="2" charset="0"/>
              </a:rPr>
              <a:t>(</a:t>
            </a:r>
            <a:r>
              <a:rPr lang="en-IN" sz="2400" dirty="0" err="1">
                <a:latin typeface="Sitka Text" pitchFamily="2" charset="0"/>
              </a:rPr>
              <a:t>hashSet</a:t>
            </a:r>
            <a:r>
              <a:rPr lang="en-IN" sz="2400" dirty="0">
                <a:latin typeface="Sitka Text" pitchFamily="2" charset="0"/>
              </a:rPr>
              <a:t>);</a:t>
            </a:r>
          </a:p>
          <a:p>
            <a:endParaRPr lang="en-IN" sz="2400" dirty="0">
              <a:latin typeface="Sitka Text" pitchFamily="2" charset="0"/>
            </a:endParaRPr>
          </a:p>
          <a:p>
            <a:r>
              <a:rPr lang="en-IN" sz="2400" dirty="0">
                <a:latin typeface="Sitka Text" pitchFamily="2" charset="0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184903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BF76A5-986F-4895-9943-B787C6188697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A3FC9-142F-440A-B1DF-42B7FCBE6598}"/>
              </a:ext>
            </a:extLst>
          </p:cNvPr>
          <p:cNvSpPr/>
          <p:nvPr/>
        </p:nvSpPr>
        <p:spPr>
          <a:xfrm>
            <a:off x="588997" y="329464"/>
            <a:ext cx="45509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Set Implementation</a:t>
            </a:r>
            <a:endParaRPr lang="en-US" sz="40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155646-AFD1-71AB-B931-218DB4ADC13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F32A92EF-40D6-830C-E2C5-04968961DA1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0981339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2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F32A92EF-40D6-830C-E2C5-04968961DA1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30AA92-9CD0-AC0D-1264-11377E407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F7E4F45-4013-366E-B340-F512D7836F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83488" y="1037350"/>
            <a:ext cx="97976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>
                <a:latin typeface="Sitka Text" pitchFamily="2" charset="0"/>
              </a:rPr>
              <a:t>        </a:t>
            </a:r>
            <a:r>
              <a:rPr lang="en-IN" sz="2400" dirty="0">
                <a:latin typeface="Sitka Text" pitchFamily="2" charset="0"/>
              </a:rPr>
              <a:t>// </a:t>
            </a:r>
            <a:r>
              <a:rPr lang="en-IN" sz="2400" dirty="0" err="1">
                <a:latin typeface="Sitka Text" pitchFamily="2" charset="0"/>
              </a:rPr>
              <a:t>TreeSet</a:t>
            </a:r>
            <a:r>
              <a:rPr lang="en-IN" sz="2400" dirty="0">
                <a:latin typeface="Sitka Text" pitchFamily="2" charset="0"/>
              </a:rPr>
              <a:t> example</a:t>
            </a:r>
          </a:p>
          <a:p>
            <a:r>
              <a:rPr lang="en-IN" sz="2400" dirty="0">
                <a:latin typeface="Sitka Text" pitchFamily="2" charset="0"/>
              </a:rPr>
              <a:t>        Set&lt;String&gt; </a:t>
            </a:r>
            <a:r>
              <a:rPr lang="en-IN" sz="2400" dirty="0" err="1">
                <a:latin typeface="Sitka Text" pitchFamily="2" charset="0"/>
              </a:rPr>
              <a:t>treeSet</a:t>
            </a:r>
            <a:r>
              <a:rPr lang="en-IN" sz="2400" dirty="0">
                <a:latin typeface="Sitka Text" pitchFamily="2" charset="0"/>
              </a:rPr>
              <a:t> = new </a:t>
            </a:r>
            <a:r>
              <a:rPr lang="en-IN" sz="2400" dirty="0" err="1">
                <a:latin typeface="Sitka Text" pitchFamily="2" charset="0"/>
              </a:rPr>
              <a:t>TreeSet</a:t>
            </a:r>
            <a:r>
              <a:rPr lang="en-IN" sz="2400" dirty="0">
                <a:latin typeface="Sitka Text" pitchFamily="2" charset="0"/>
              </a:rPr>
              <a:t>&lt;&gt;();</a:t>
            </a:r>
          </a:p>
          <a:p>
            <a:r>
              <a:rPr lang="en-IN" sz="2400" dirty="0">
                <a:latin typeface="Sitka Text" pitchFamily="2" charset="0"/>
              </a:rPr>
              <a:t>        </a:t>
            </a:r>
            <a:r>
              <a:rPr lang="en-IN" sz="2400" dirty="0" err="1">
                <a:latin typeface="Sitka Text" pitchFamily="2" charset="0"/>
              </a:rPr>
              <a:t>treeSet.add</a:t>
            </a:r>
            <a:r>
              <a:rPr lang="en-IN" sz="2400" dirty="0">
                <a:latin typeface="Sitka Text" pitchFamily="2" charset="0"/>
              </a:rPr>
              <a:t>("Banana");</a:t>
            </a:r>
          </a:p>
          <a:p>
            <a:r>
              <a:rPr lang="en-IN" sz="2400" dirty="0">
                <a:latin typeface="Sitka Text" pitchFamily="2" charset="0"/>
              </a:rPr>
              <a:t>        </a:t>
            </a:r>
            <a:r>
              <a:rPr lang="en-IN" sz="2400" dirty="0" err="1">
                <a:latin typeface="Sitka Text" pitchFamily="2" charset="0"/>
              </a:rPr>
              <a:t>treeSet.add</a:t>
            </a:r>
            <a:r>
              <a:rPr lang="en-IN" sz="2400" dirty="0">
                <a:latin typeface="Sitka Text" pitchFamily="2" charset="0"/>
              </a:rPr>
              <a:t>("Apple");</a:t>
            </a:r>
          </a:p>
          <a:p>
            <a:r>
              <a:rPr lang="en-IN" sz="2400" dirty="0">
                <a:latin typeface="Sitka Text" pitchFamily="2" charset="0"/>
              </a:rPr>
              <a:t>        </a:t>
            </a:r>
            <a:r>
              <a:rPr lang="en-IN" sz="2400" dirty="0" err="1">
                <a:latin typeface="Sitka Text" pitchFamily="2" charset="0"/>
              </a:rPr>
              <a:t>treeSet.add</a:t>
            </a:r>
            <a:r>
              <a:rPr lang="en-IN" sz="2400" dirty="0">
                <a:latin typeface="Sitka Text" pitchFamily="2" charset="0"/>
              </a:rPr>
              <a:t>("Apple");</a:t>
            </a:r>
          </a:p>
          <a:p>
            <a:r>
              <a:rPr lang="en-IN" sz="2400" dirty="0">
                <a:latin typeface="Sitka Text" pitchFamily="2" charset="0"/>
              </a:rPr>
              <a:t>        </a:t>
            </a:r>
            <a:r>
              <a:rPr lang="en-IN" sz="2400" dirty="0" err="1">
                <a:latin typeface="Sitka Text" pitchFamily="2" charset="0"/>
              </a:rPr>
              <a:t>System.out.println</a:t>
            </a:r>
            <a:r>
              <a:rPr lang="en-IN" sz="2400" dirty="0">
                <a:latin typeface="Sitka Text" pitchFamily="2" charset="0"/>
              </a:rPr>
              <a:t>(</a:t>
            </a:r>
            <a:r>
              <a:rPr lang="en-IN" sz="2400" dirty="0" err="1">
                <a:latin typeface="Sitka Text" pitchFamily="2" charset="0"/>
              </a:rPr>
              <a:t>treeSet</a:t>
            </a:r>
            <a:r>
              <a:rPr lang="en-IN" sz="2400" dirty="0">
                <a:latin typeface="Sitka Text" pitchFamily="2" charset="0"/>
              </a:rPr>
              <a:t>);</a:t>
            </a:r>
          </a:p>
          <a:p>
            <a:endParaRPr lang="en-IN" sz="2400" dirty="0">
              <a:latin typeface="Sitka Text" pitchFamily="2" charset="0"/>
            </a:endParaRPr>
          </a:p>
          <a:p>
            <a:r>
              <a:rPr lang="en-IN" sz="2400" dirty="0">
                <a:latin typeface="Sitka Text" pitchFamily="2" charset="0"/>
              </a:rPr>
              <a:t>        // </a:t>
            </a:r>
            <a:r>
              <a:rPr lang="en-IN" sz="2400" dirty="0" err="1">
                <a:latin typeface="Sitka Text" pitchFamily="2" charset="0"/>
              </a:rPr>
              <a:t>LinkedHashSet</a:t>
            </a:r>
            <a:r>
              <a:rPr lang="en-IN" sz="2400" dirty="0">
                <a:latin typeface="Sitka Text" pitchFamily="2" charset="0"/>
              </a:rPr>
              <a:t> example</a:t>
            </a:r>
          </a:p>
          <a:p>
            <a:r>
              <a:rPr lang="en-IN" sz="2400" dirty="0">
                <a:latin typeface="Sitka Text" pitchFamily="2" charset="0"/>
              </a:rPr>
              <a:t>        Set&lt;String&gt; </a:t>
            </a:r>
            <a:r>
              <a:rPr lang="en-IN" sz="2400" dirty="0" err="1">
                <a:latin typeface="Sitka Text" pitchFamily="2" charset="0"/>
              </a:rPr>
              <a:t>linkedHashSet</a:t>
            </a:r>
            <a:r>
              <a:rPr lang="en-IN" sz="2400" dirty="0">
                <a:latin typeface="Sitka Text" pitchFamily="2" charset="0"/>
              </a:rPr>
              <a:t> = new </a:t>
            </a:r>
            <a:r>
              <a:rPr lang="en-IN" sz="2400" dirty="0" err="1">
                <a:latin typeface="Sitka Text" pitchFamily="2" charset="0"/>
              </a:rPr>
              <a:t>LinkedHashSet</a:t>
            </a:r>
            <a:r>
              <a:rPr lang="en-IN" sz="2400" dirty="0">
                <a:latin typeface="Sitka Text" pitchFamily="2" charset="0"/>
              </a:rPr>
              <a:t>&lt;&gt;();</a:t>
            </a:r>
          </a:p>
          <a:p>
            <a:r>
              <a:rPr lang="en-IN" sz="2400" dirty="0">
                <a:latin typeface="Sitka Text" pitchFamily="2" charset="0"/>
              </a:rPr>
              <a:t>        </a:t>
            </a:r>
            <a:r>
              <a:rPr lang="en-IN" sz="2400" dirty="0" err="1">
                <a:latin typeface="Sitka Text" pitchFamily="2" charset="0"/>
              </a:rPr>
              <a:t>linkedHashSet.add</a:t>
            </a:r>
            <a:r>
              <a:rPr lang="en-IN" sz="2400" dirty="0">
                <a:latin typeface="Sitka Text" pitchFamily="2" charset="0"/>
              </a:rPr>
              <a:t>("Apple");</a:t>
            </a:r>
          </a:p>
          <a:p>
            <a:r>
              <a:rPr lang="en-IN" sz="2400" dirty="0">
                <a:latin typeface="Sitka Text" pitchFamily="2" charset="0"/>
              </a:rPr>
              <a:t>        </a:t>
            </a:r>
            <a:r>
              <a:rPr lang="en-IN" sz="2400" dirty="0" err="1">
                <a:latin typeface="Sitka Text" pitchFamily="2" charset="0"/>
              </a:rPr>
              <a:t>linkedHashSet.add</a:t>
            </a:r>
            <a:r>
              <a:rPr lang="en-IN" sz="2400" dirty="0">
                <a:latin typeface="Sitka Text" pitchFamily="2" charset="0"/>
              </a:rPr>
              <a:t>("Banana");</a:t>
            </a:r>
          </a:p>
          <a:p>
            <a:r>
              <a:rPr lang="en-IN" sz="2400" dirty="0">
                <a:latin typeface="Sitka Text" pitchFamily="2" charset="0"/>
              </a:rPr>
              <a:t>        </a:t>
            </a:r>
            <a:r>
              <a:rPr lang="en-IN" sz="2400" dirty="0" err="1">
                <a:latin typeface="Sitka Text" pitchFamily="2" charset="0"/>
              </a:rPr>
              <a:t>linkedHashSet.add</a:t>
            </a:r>
            <a:r>
              <a:rPr lang="en-IN" sz="2400" dirty="0">
                <a:latin typeface="Sitka Text" pitchFamily="2" charset="0"/>
              </a:rPr>
              <a:t>("Orange");</a:t>
            </a:r>
          </a:p>
          <a:p>
            <a:r>
              <a:rPr lang="en-IN" sz="2400" dirty="0">
                <a:latin typeface="Sitka Text" pitchFamily="2" charset="0"/>
              </a:rPr>
              <a:t>        </a:t>
            </a:r>
            <a:r>
              <a:rPr lang="en-IN" sz="2400" dirty="0" err="1">
                <a:latin typeface="Sitka Text" pitchFamily="2" charset="0"/>
              </a:rPr>
              <a:t>System.out.println</a:t>
            </a:r>
            <a:r>
              <a:rPr lang="en-IN" sz="2400" dirty="0">
                <a:latin typeface="Sitka Text" pitchFamily="2" charset="0"/>
              </a:rPr>
              <a:t>(</a:t>
            </a:r>
            <a:r>
              <a:rPr lang="en-IN" sz="2400" dirty="0" err="1">
                <a:latin typeface="Sitka Text" pitchFamily="2" charset="0"/>
              </a:rPr>
              <a:t>linkedHashSet</a:t>
            </a:r>
            <a:r>
              <a:rPr lang="en-IN" sz="2400" dirty="0">
                <a:latin typeface="Sitka Text" pitchFamily="2" charset="0"/>
              </a:rPr>
              <a:t>);</a:t>
            </a:r>
          </a:p>
          <a:p>
            <a:r>
              <a:rPr lang="en-IN" sz="2400" dirty="0">
                <a:latin typeface="Sitka Text" pitchFamily="2" charset="0"/>
              </a:rPr>
              <a:t>  }</a:t>
            </a:r>
          </a:p>
          <a:p>
            <a:r>
              <a:rPr lang="en-IN" sz="2400" dirty="0">
                <a:latin typeface="Sitka Text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47439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BF76A5-986F-4895-9943-B787C6188697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A3FC9-142F-440A-B1DF-42B7FCBE6598}"/>
              </a:ext>
            </a:extLst>
          </p:cNvPr>
          <p:cNvSpPr/>
          <p:nvPr/>
        </p:nvSpPr>
        <p:spPr>
          <a:xfrm>
            <a:off x="588997" y="329464"/>
            <a:ext cx="29027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Set Methods</a:t>
            </a:r>
            <a:endParaRPr lang="en-US" sz="40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155646-AFD1-71AB-B931-218DB4ADC13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F32A92EF-40D6-830C-E2C5-04968961DA1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0981339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55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F32A92EF-40D6-830C-E2C5-04968961DA1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30AA92-9CD0-AC0D-1264-11377E407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F7E4F45-4013-366E-B340-F512D7836F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89298" y="996107"/>
            <a:ext cx="979765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Sitka Text" pitchFamily="2" charset="0"/>
              </a:rPr>
              <a:t>Addition </a:t>
            </a:r>
            <a:r>
              <a:rPr lang="en-US" sz="2400" b="1" dirty="0" smtClean="0">
                <a:latin typeface="Sitka Text" pitchFamily="2" charset="0"/>
              </a:rPr>
              <a:t>Methods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Sitka Text" pitchFamily="2" charset="0"/>
              </a:rPr>
              <a:t>add(E </a:t>
            </a:r>
            <a:r>
              <a:rPr lang="en-US" sz="2400" b="1" dirty="0">
                <a:latin typeface="Sitka Text" pitchFamily="2" charset="0"/>
              </a:rPr>
              <a:t>element): </a:t>
            </a:r>
            <a:r>
              <a:rPr lang="en-US" sz="2400" dirty="0">
                <a:latin typeface="Sitka Text" pitchFamily="2" charset="0"/>
              </a:rPr>
              <a:t>Adds an element to the set</a:t>
            </a:r>
            <a:r>
              <a:rPr lang="en-US" sz="2400" dirty="0" smtClean="0">
                <a:latin typeface="Sitka Text" pitchFamily="2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400" b="1" dirty="0" err="1" smtClean="0">
                <a:latin typeface="Sitka Text" pitchFamily="2" charset="0"/>
              </a:rPr>
              <a:t>addAll</a:t>
            </a:r>
            <a:r>
              <a:rPr lang="en-US" sz="2400" b="1" dirty="0" smtClean="0">
                <a:latin typeface="Sitka Text" pitchFamily="2" charset="0"/>
              </a:rPr>
              <a:t>(Collection</a:t>
            </a:r>
            <a:r>
              <a:rPr lang="en-US" sz="2400" b="1" dirty="0">
                <a:latin typeface="Sitka Text" pitchFamily="2" charset="0"/>
              </a:rPr>
              <a:t>&lt;? extends E&gt; c):</a:t>
            </a:r>
            <a:r>
              <a:rPr lang="en-US" sz="2400" dirty="0">
                <a:latin typeface="Sitka Text" pitchFamily="2" charset="0"/>
              </a:rPr>
              <a:t> Adds all elements from another collection</a:t>
            </a:r>
            <a:r>
              <a:rPr lang="en-US" sz="2400" dirty="0" smtClean="0">
                <a:latin typeface="Sitka Text" pitchFamily="2" charset="0"/>
              </a:rPr>
              <a:t>.</a:t>
            </a:r>
          </a:p>
          <a:p>
            <a:endParaRPr lang="en-US" sz="2400" dirty="0" smtClean="0">
              <a:latin typeface="Sitka Text" pitchFamily="2" charset="0"/>
            </a:endParaRPr>
          </a:p>
          <a:p>
            <a:r>
              <a:rPr lang="en-US" sz="2400" b="1" dirty="0" smtClean="0">
                <a:latin typeface="Sitka Text" pitchFamily="2" charset="0"/>
              </a:rPr>
              <a:t>Deletion Methods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Sitka Text" pitchFamily="2" charset="0"/>
              </a:rPr>
              <a:t>remove(Object </a:t>
            </a:r>
            <a:r>
              <a:rPr lang="en-US" sz="2400" b="1" dirty="0">
                <a:latin typeface="Sitka Text" pitchFamily="2" charset="0"/>
              </a:rPr>
              <a:t>o): </a:t>
            </a:r>
            <a:r>
              <a:rPr lang="en-US" sz="2400" dirty="0">
                <a:latin typeface="Sitka Text" pitchFamily="2" charset="0"/>
              </a:rPr>
              <a:t>Removes an element from the set</a:t>
            </a:r>
            <a:r>
              <a:rPr lang="en-US" sz="2400" dirty="0" smtClean="0">
                <a:latin typeface="Sitka Text" pitchFamily="2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400" b="1" dirty="0" err="1" smtClean="0">
                <a:latin typeface="Sitka Text" pitchFamily="2" charset="0"/>
              </a:rPr>
              <a:t>removeAll</a:t>
            </a:r>
            <a:r>
              <a:rPr lang="en-US" sz="2400" b="1" dirty="0" smtClean="0">
                <a:latin typeface="Sitka Text" pitchFamily="2" charset="0"/>
              </a:rPr>
              <a:t>(Collection</a:t>
            </a:r>
            <a:r>
              <a:rPr lang="en-US" sz="2400" b="1" dirty="0">
                <a:latin typeface="Sitka Text" pitchFamily="2" charset="0"/>
              </a:rPr>
              <a:t>&lt;?&gt; c): </a:t>
            </a:r>
            <a:r>
              <a:rPr lang="en-US" sz="2400" dirty="0">
                <a:latin typeface="Sitka Text" pitchFamily="2" charset="0"/>
              </a:rPr>
              <a:t>Removes all elements contained in another collection</a:t>
            </a:r>
            <a:r>
              <a:rPr lang="en-US" sz="2400" dirty="0" smtClean="0">
                <a:latin typeface="Sitka Text" pitchFamily="2" charset="0"/>
              </a:rPr>
              <a:t>.</a:t>
            </a:r>
          </a:p>
          <a:p>
            <a:endParaRPr lang="en-US" sz="2400" dirty="0" smtClean="0">
              <a:latin typeface="Sitka Text" pitchFamily="2" charset="0"/>
            </a:endParaRPr>
          </a:p>
          <a:p>
            <a:r>
              <a:rPr lang="en-US" sz="2400" b="1" dirty="0" smtClean="0">
                <a:latin typeface="Sitka Text" pitchFamily="2" charset="0"/>
              </a:rPr>
              <a:t>Search Methods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Sitka Text" pitchFamily="2" charset="0"/>
              </a:rPr>
              <a:t>contains(Object </a:t>
            </a:r>
            <a:r>
              <a:rPr lang="en-US" sz="2400" b="1" dirty="0">
                <a:latin typeface="Sitka Text" pitchFamily="2" charset="0"/>
              </a:rPr>
              <a:t>o): </a:t>
            </a:r>
            <a:r>
              <a:rPr lang="en-US" sz="2400" dirty="0">
                <a:latin typeface="Sitka Text" pitchFamily="2" charset="0"/>
              </a:rPr>
              <a:t>Checks if the set contains an element</a:t>
            </a:r>
            <a:r>
              <a:rPr lang="en-US" sz="2400" dirty="0" smtClean="0">
                <a:latin typeface="Sitka Text" pitchFamily="2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400" b="1" dirty="0" err="1" smtClean="0">
                <a:latin typeface="Sitka Text" pitchFamily="2" charset="0"/>
              </a:rPr>
              <a:t>containsAll</a:t>
            </a:r>
            <a:r>
              <a:rPr lang="en-US" sz="2400" b="1" dirty="0" smtClean="0">
                <a:latin typeface="Sitka Text" pitchFamily="2" charset="0"/>
              </a:rPr>
              <a:t>(Collection&lt;?&gt; c): </a:t>
            </a:r>
            <a:r>
              <a:rPr lang="en-US" sz="2400" dirty="0" smtClean="0">
                <a:latin typeface="Sitka Text" pitchFamily="2" charset="0"/>
              </a:rPr>
              <a:t>Checks if the set contains all elements from another collection.</a:t>
            </a:r>
          </a:p>
        </p:txBody>
      </p:sp>
    </p:spTree>
    <p:extLst>
      <p:ext uri="{BB962C8B-B14F-4D97-AF65-F5344CB8AC3E}">
        <p14:creationId xmlns:p14="http://schemas.microsoft.com/office/powerpoint/2010/main" val="224681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BF76A5-986F-4895-9943-B787C6188697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A3FC9-142F-440A-B1DF-42B7FCBE6598}"/>
              </a:ext>
            </a:extLst>
          </p:cNvPr>
          <p:cNvSpPr/>
          <p:nvPr/>
        </p:nvSpPr>
        <p:spPr>
          <a:xfrm>
            <a:off x="588997" y="329464"/>
            <a:ext cx="29027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Set Methods</a:t>
            </a:r>
            <a:endParaRPr lang="en-US" sz="40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155646-AFD1-71AB-B931-218DB4ADC13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F32A92EF-40D6-830C-E2C5-04968961DA1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0981339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78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F32A92EF-40D6-830C-E2C5-04968961DA1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30AA92-9CD0-AC0D-1264-11377E407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F7E4F45-4013-366E-B340-F512D7836F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83488" y="1037350"/>
            <a:ext cx="97976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Sitka Text" pitchFamily="2" charset="0"/>
              </a:rPr>
              <a:t>Utility </a:t>
            </a:r>
            <a:r>
              <a:rPr lang="en-US" sz="2400" b="1" dirty="0" smtClean="0">
                <a:latin typeface="Sitka Text" pitchFamily="2" charset="0"/>
              </a:rPr>
              <a:t>Methods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Sitka Text" pitchFamily="2" charset="0"/>
              </a:rPr>
              <a:t>size</a:t>
            </a:r>
            <a:r>
              <a:rPr lang="en-US" sz="2400" b="1" dirty="0">
                <a:latin typeface="Sitka Text" pitchFamily="2" charset="0"/>
              </a:rPr>
              <a:t>(): </a:t>
            </a:r>
            <a:r>
              <a:rPr lang="en-US" sz="2400" dirty="0">
                <a:latin typeface="Sitka Text" pitchFamily="2" charset="0"/>
              </a:rPr>
              <a:t>Returns the number of elements in the set</a:t>
            </a:r>
            <a:r>
              <a:rPr lang="en-US" sz="2400" dirty="0" smtClean="0">
                <a:latin typeface="Sitka Text" pitchFamily="2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400" b="1" dirty="0" err="1" smtClean="0">
                <a:latin typeface="Sitka Text" pitchFamily="2" charset="0"/>
              </a:rPr>
              <a:t>isEmpty</a:t>
            </a:r>
            <a:r>
              <a:rPr lang="en-US" sz="2400" b="1" dirty="0">
                <a:latin typeface="Sitka Text" pitchFamily="2" charset="0"/>
              </a:rPr>
              <a:t>(): </a:t>
            </a:r>
            <a:r>
              <a:rPr lang="en-US" sz="2400" dirty="0">
                <a:latin typeface="Sitka Text" pitchFamily="2" charset="0"/>
              </a:rPr>
              <a:t>Checks if the set is empty</a:t>
            </a:r>
            <a:r>
              <a:rPr lang="en-US" sz="2400" dirty="0" smtClean="0">
                <a:latin typeface="Sitka Text" pitchFamily="2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Sitka Text" pitchFamily="2" charset="0"/>
              </a:rPr>
              <a:t>clear</a:t>
            </a:r>
            <a:r>
              <a:rPr lang="en-US" sz="2400" b="1" dirty="0">
                <a:latin typeface="Sitka Text" pitchFamily="2" charset="0"/>
              </a:rPr>
              <a:t>(): </a:t>
            </a:r>
            <a:r>
              <a:rPr lang="en-US" sz="2400" dirty="0">
                <a:latin typeface="Sitka Text" pitchFamily="2" charset="0"/>
              </a:rPr>
              <a:t>Removes all elements from the set</a:t>
            </a:r>
            <a:r>
              <a:rPr lang="en-US" sz="2400" dirty="0" smtClean="0">
                <a:latin typeface="Sitka Text" pitchFamily="2" charset="0"/>
              </a:rPr>
              <a:t>.</a:t>
            </a:r>
          </a:p>
          <a:p>
            <a:endParaRPr lang="en-US" sz="2400" dirty="0" smtClean="0">
              <a:latin typeface="Sitka Text" pitchFamily="2" charset="0"/>
            </a:endParaRPr>
          </a:p>
          <a:p>
            <a:r>
              <a:rPr lang="en-US" sz="2400" b="1" dirty="0" smtClean="0">
                <a:latin typeface="Sitka Text" pitchFamily="2" charset="0"/>
              </a:rPr>
              <a:t>Iteration Methods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Sitka Text" pitchFamily="2" charset="0"/>
              </a:rPr>
              <a:t>iterator</a:t>
            </a:r>
            <a:r>
              <a:rPr lang="en-US" sz="2400" b="1" dirty="0">
                <a:latin typeface="Sitka Text" pitchFamily="2" charset="0"/>
              </a:rPr>
              <a:t>(): </a:t>
            </a:r>
            <a:r>
              <a:rPr lang="en-US" sz="2400" dirty="0">
                <a:latin typeface="Sitka Text" pitchFamily="2" charset="0"/>
              </a:rPr>
              <a:t>Returns an iterator over the elements</a:t>
            </a:r>
            <a:r>
              <a:rPr lang="en-US" sz="2400" dirty="0" smtClean="0">
                <a:latin typeface="Sitka Text" pitchFamily="2" charset="0"/>
              </a:rPr>
              <a:t>.</a:t>
            </a:r>
          </a:p>
          <a:p>
            <a:endParaRPr lang="en-US" sz="2400" dirty="0" smtClean="0">
              <a:latin typeface="Sitka Text" pitchFamily="2" charset="0"/>
            </a:endParaRPr>
          </a:p>
          <a:p>
            <a:r>
              <a:rPr lang="en-US" sz="2400" dirty="0" smtClean="0">
                <a:latin typeface="Sitka Text" pitchFamily="2" charset="0"/>
              </a:rPr>
              <a:t>Other Methods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Sitka Text" pitchFamily="2" charset="0"/>
              </a:rPr>
              <a:t>equals(Object </a:t>
            </a:r>
            <a:r>
              <a:rPr lang="en-US" sz="2400" b="1" dirty="0">
                <a:latin typeface="Sitka Text" pitchFamily="2" charset="0"/>
              </a:rPr>
              <a:t>o): </a:t>
            </a:r>
            <a:r>
              <a:rPr lang="en-US" sz="2400" dirty="0">
                <a:latin typeface="Sitka Text" pitchFamily="2" charset="0"/>
              </a:rPr>
              <a:t>Compares the set with another object</a:t>
            </a:r>
            <a:r>
              <a:rPr lang="en-US" sz="2400" dirty="0" smtClean="0">
                <a:latin typeface="Sitka Text" pitchFamily="2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400" b="1" dirty="0" err="1" smtClean="0">
                <a:latin typeface="Sitka Text" pitchFamily="2" charset="0"/>
              </a:rPr>
              <a:t>hashCode</a:t>
            </a:r>
            <a:r>
              <a:rPr lang="en-US" sz="2400" b="1" dirty="0">
                <a:latin typeface="Sitka Text" pitchFamily="2" charset="0"/>
              </a:rPr>
              <a:t>(): </a:t>
            </a:r>
            <a:r>
              <a:rPr lang="en-US" sz="2400" dirty="0">
                <a:latin typeface="Sitka Text" pitchFamily="2" charset="0"/>
              </a:rPr>
              <a:t>Returns the hash code of the set</a:t>
            </a:r>
            <a:r>
              <a:rPr lang="en-US" sz="2400" dirty="0" smtClean="0">
                <a:latin typeface="Sitka Text" pitchFamily="2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400" b="1" dirty="0" err="1" smtClean="0">
                <a:latin typeface="Sitka Text" pitchFamily="2" charset="0"/>
              </a:rPr>
              <a:t>toString</a:t>
            </a:r>
            <a:r>
              <a:rPr lang="en-US" sz="2400" b="1" dirty="0">
                <a:latin typeface="Sitka Text" pitchFamily="2" charset="0"/>
              </a:rPr>
              <a:t>(): </a:t>
            </a:r>
            <a:r>
              <a:rPr lang="en-US" sz="2400" dirty="0">
                <a:latin typeface="Sitka Text" pitchFamily="2" charset="0"/>
              </a:rPr>
              <a:t>Returns a string representation of the set.</a:t>
            </a:r>
            <a:endParaRPr lang="en-IN" sz="2400" dirty="0">
              <a:latin typeface="Sitk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00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BF76A5-986F-4895-9943-B787C6188697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A3FC9-142F-440A-B1DF-42B7FCBE6598}"/>
              </a:ext>
            </a:extLst>
          </p:cNvPr>
          <p:cNvSpPr/>
          <p:nvPr/>
        </p:nvSpPr>
        <p:spPr>
          <a:xfrm>
            <a:off x="588997" y="329464"/>
            <a:ext cx="25981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Collections</a:t>
            </a:r>
            <a:endParaRPr lang="en-US" sz="40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155646-AFD1-71AB-B931-218DB4ADC13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F32A92EF-40D6-830C-E2C5-04968961DA1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0981339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3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20" name="Object 19">
                          <a:extLst>
                            <a:ext uri="{FF2B5EF4-FFF2-40B4-BE49-F238E27FC236}">
                              <a16:creationId xmlns:a16="http://schemas.microsoft.com/office/drawing/2014/main" id="{8E62CAB5-2E11-87F5-8E77-008FC46465A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30AA92-9CD0-AC0D-1264-11377E407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F7E4F45-4013-366E-B340-F512D7836F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849924" y="1584878"/>
            <a:ext cx="9935307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en-IN" sz="2400" dirty="0" smtClean="0">
                <a:latin typeface="Sitka Text" pitchFamily="2" charset="0"/>
              </a:rPr>
              <a:t>Collection </a:t>
            </a:r>
            <a:r>
              <a:rPr lang="en-IN" sz="2400" dirty="0">
                <a:latin typeface="Sitka Text" pitchFamily="2" charset="0"/>
              </a:rPr>
              <a:t>(root interface</a:t>
            </a:r>
            <a:r>
              <a:rPr lang="en-IN" sz="2400" dirty="0" smtClean="0">
                <a:latin typeface="Sitka Text" pitchFamily="2" charset="0"/>
              </a:rPr>
              <a:t>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en-IN" sz="2400" dirty="0" smtClean="0">
                <a:latin typeface="Sitka Text" pitchFamily="2" charset="0"/>
              </a:rPr>
              <a:t>List </a:t>
            </a:r>
            <a:r>
              <a:rPr lang="en-IN" sz="2400" dirty="0">
                <a:latin typeface="Sitka Text" pitchFamily="2" charset="0"/>
              </a:rPr>
              <a:t>(ordered collection</a:t>
            </a:r>
            <a:r>
              <a:rPr lang="en-IN" sz="2400" dirty="0" smtClean="0">
                <a:latin typeface="Sitka Text" pitchFamily="2" charset="0"/>
              </a:rPr>
              <a:t>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en-IN" sz="2400" dirty="0" smtClean="0">
                <a:latin typeface="Sitka Text" pitchFamily="2" charset="0"/>
              </a:rPr>
              <a:t>Set </a:t>
            </a:r>
            <a:r>
              <a:rPr lang="en-IN" sz="2400" dirty="0">
                <a:latin typeface="Sitka Text" pitchFamily="2" charset="0"/>
              </a:rPr>
              <a:t>(unordered, unique elements</a:t>
            </a:r>
            <a:r>
              <a:rPr lang="en-IN" sz="2400" dirty="0" smtClean="0">
                <a:latin typeface="Sitka Text" pitchFamily="2" charset="0"/>
              </a:rPr>
              <a:t>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en-IN" sz="2400" dirty="0" smtClean="0">
                <a:latin typeface="Sitka Text" pitchFamily="2" charset="0"/>
              </a:rPr>
              <a:t>Map </a:t>
            </a:r>
            <a:r>
              <a:rPr lang="en-IN" sz="2400" dirty="0">
                <a:latin typeface="Sitka Text" pitchFamily="2" charset="0"/>
              </a:rPr>
              <a:t>(key-value pairs</a:t>
            </a:r>
            <a:r>
              <a:rPr lang="en-IN" sz="2400" dirty="0" smtClean="0">
                <a:latin typeface="Sitka Text" pitchFamily="2" charset="0"/>
              </a:rPr>
              <a:t>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en-IN" sz="2400" dirty="0" smtClean="0">
                <a:latin typeface="Sitka Text" pitchFamily="2" charset="0"/>
              </a:rPr>
              <a:t>Queue </a:t>
            </a:r>
            <a:r>
              <a:rPr lang="en-IN" sz="2400" dirty="0">
                <a:latin typeface="Sitka Text" pitchFamily="2" charset="0"/>
              </a:rPr>
              <a:t>(FIFO</a:t>
            </a:r>
            <a:r>
              <a:rPr lang="en-IN" sz="2400" dirty="0" smtClean="0">
                <a:latin typeface="Sitka Text" pitchFamily="2" charset="0"/>
              </a:rPr>
              <a:t>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en-IN" sz="2400" dirty="0" smtClean="0">
                <a:latin typeface="Sitka Text" pitchFamily="2" charset="0"/>
              </a:rPr>
              <a:t>Stack </a:t>
            </a:r>
            <a:r>
              <a:rPr lang="en-IN" sz="2400" dirty="0">
                <a:latin typeface="Sitka Text" pitchFamily="2" charset="0"/>
              </a:rPr>
              <a:t>(LIFO)</a:t>
            </a:r>
          </a:p>
        </p:txBody>
      </p:sp>
    </p:spTree>
    <p:extLst>
      <p:ext uri="{BB962C8B-B14F-4D97-AF65-F5344CB8AC3E}">
        <p14:creationId xmlns:p14="http://schemas.microsoft.com/office/powerpoint/2010/main" val="862402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BF76A5-986F-4895-9943-B787C6188697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A3FC9-142F-440A-B1DF-42B7FCBE6598}"/>
              </a:ext>
            </a:extLst>
          </p:cNvPr>
          <p:cNvSpPr/>
          <p:nvPr/>
        </p:nvSpPr>
        <p:spPr>
          <a:xfrm>
            <a:off x="588997" y="329464"/>
            <a:ext cx="57541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TreeSet</a:t>
            </a:r>
            <a:r>
              <a:rPr lang="en-US" sz="40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 Iterator Methods</a:t>
            </a:r>
            <a:endParaRPr lang="en-US" sz="40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155646-AFD1-71AB-B931-218DB4ADC13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F32A92EF-40D6-830C-E2C5-04968961DA1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0981339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299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F32A92EF-40D6-830C-E2C5-04968961DA1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30AA92-9CD0-AC0D-1264-11377E407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F7E4F45-4013-366E-B340-F512D7836F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93790" y="1371570"/>
            <a:ext cx="1120442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b="1" dirty="0" smtClean="0">
                <a:latin typeface="Sitka Text" pitchFamily="2" charset="0"/>
              </a:rPr>
              <a:t>E </a:t>
            </a:r>
            <a:r>
              <a:rPr lang="en-US" sz="2400" b="1" dirty="0">
                <a:latin typeface="Sitka Text" pitchFamily="2" charset="0"/>
              </a:rPr>
              <a:t>first(): </a:t>
            </a:r>
            <a:r>
              <a:rPr lang="en-US" sz="2400" dirty="0">
                <a:latin typeface="Sitka Text" pitchFamily="2" charset="0"/>
              </a:rPr>
              <a:t>Returns the first (lowest) element currently in this set</a:t>
            </a:r>
            <a:r>
              <a:rPr lang="en-US" sz="2400" dirty="0" smtClean="0">
                <a:latin typeface="Sitka Text" pitchFamily="2" charset="0"/>
              </a:rPr>
              <a:t>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b="1" dirty="0" smtClean="0">
                <a:latin typeface="Sitka Text" pitchFamily="2" charset="0"/>
              </a:rPr>
              <a:t>E </a:t>
            </a:r>
            <a:r>
              <a:rPr lang="en-US" sz="2400" b="1" dirty="0">
                <a:latin typeface="Sitka Text" pitchFamily="2" charset="0"/>
              </a:rPr>
              <a:t>last(): </a:t>
            </a:r>
            <a:r>
              <a:rPr lang="en-US" sz="2400" dirty="0">
                <a:latin typeface="Sitka Text" pitchFamily="2" charset="0"/>
              </a:rPr>
              <a:t>Returns the last (highest) element currently in this </a:t>
            </a:r>
            <a:r>
              <a:rPr lang="en-US" sz="2400" dirty="0" smtClean="0">
                <a:latin typeface="Sitka Text" pitchFamily="2" charset="0"/>
              </a:rPr>
              <a:t>set.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b="1" dirty="0" smtClean="0">
                <a:latin typeface="Sitka Text" pitchFamily="2" charset="0"/>
              </a:rPr>
              <a:t>E </a:t>
            </a:r>
            <a:r>
              <a:rPr lang="en-US" sz="2400" b="1" dirty="0">
                <a:latin typeface="Sitka Text" pitchFamily="2" charset="0"/>
              </a:rPr>
              <a:t>ceiling(E e): </a:t>
            </a:r>
            <a:r>
              <a:rPr lang="en-US" sz="2400" dirty="0">
                <a:latin typeface="Sitka Text" pitchFamily="2" charset="0"/>
              </a:rPr>
              <a:t>Returns the least element in this set greater than or equal to the given </a:t>
            </a:r>
            <a:r>
              <a:rPr lang="en-US" sz="2400" dirty="0" smtClean="0">
                <a:latin typeface="Sitka Text" pitchFamily="2" charset="0"/>
              </a:rPr>
              <a:t>element.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b="1" dirty="0" smtClean="0">
                <a:latin typeface="Sitka Text" pitchFamily="2" charset="0"/>
              </a:rPr>
              <a:t>E </a:t>
            </a:r>
            <a:r>
              <a:rPr lang="en-US" sz="2400" b="1" dirty="0">
                <a:latin typeface="Sitka Text" pitchFamily="2" charset="0"/>
              </a:rPr>
              <a:t>floor(E e): </a:t>
            </a:r>
            <a:r>
              <a:rPr lang="en-US" sz="2400" dirty="0">
                <a:latin typeface="Sitka Text" pitchFamily="2" charset="0"/>
              </a:rPr>
              <a:t>Returns the greatest element in this set less than or equal to the given </a:t>
            </a:r>
            <a:r>
              <a:rPr lang="en-US" sz="2400" dirty="0" smtClean="0">
                <a:latin typeface="Sitka Text" pitchFamily="2" charset="0"/>
              </a:rPr>
              <a:t>element.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b="1" dirty="0" smtClean="0">
                <a:latin typeface="Sitka Text" pitchFamily="2" charset="0"/>
              </a:rPr>
              <a:t>E </a:t>
            </a:r>
            <a:r>
              <a:rPr lang="en-US" sz="2400" b="1" dirty="0">
                <a:latin typeface="Sitka Text" pitchFamily="2" charset="0"/>
              </a:rPr>
              <a:t>higher(E e): </a:t>
            </a:r>
            <a:r>
              <a:rPr lang="en-US" sz="2400" dirty="0">
                <a:latin typeface="Sitka Text" pitchFamily="2" charset="0"/>
              </a:rPr>
              <a:t>Returns the least element in this set strictly greater than the given </a:t>
            </a:r>
            <a:r>
              <a:rPr lang="en-US" sz="2400" dirty="0" smtClean="0">
                <a:latin typeface="Sitka Text" pitchFamily="2" charset="0"/>
              </a:rPr>
              <a:t>element.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b="1" dirty="0" smtClean="0">
                <a:latin typeface="Sitka Text" pitchFamily="2" charset="0"/>
              </a:rPr>
              <a:t>E </a:t>
            </a:r>
            <a:r>
              <a:rPr lang="en-US" sz="2400" b="1" dirty="0">
                <a:latin typeface="Sitka Text" pitchFamily="2" charset="0"/>
              </a:rPr>
              <a:t>lower(E e): </a:t>
            </a:r>
            <a:r>
              <a:rPr lang="en-US" sz="2400" dirty="0">
                <a:latin typeface="Sitka Text" pitchFamily="2" charset="0"/>
              </a:rPr>
              <a:t>Returns the greatest element in this set strictly less than the given element</a:t>
            </a:r>
            <a:r>
              <a:rPr lang="en-US" sz="2400" dirty="0" smtClean="0">
                <a:latin typeface="Sitka Text" pitchFamily="2" charset="0"/>
              </a:rPr>
              <a:t>.</a:t>
            </a:r>
            <a:endParaRPr lang="en-IN" sz="2400" dirty="0">
              <a:latin typeface="Sitk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999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BF76A5-986F-4895-9943-B787C6188697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A3FC9-142F-440A-B1DF-42B7FCBE6598}"/>
              </a:ext>
            </a:extLst>
          </p:cNvPr>
          <p:cNvSpPr/>
          <p:nvPr/>
        </p:nvSpPr>
        <p:spPr>
          <a:xfrm>
            <a:off x="588997" y="329464"/>
            <a:ext cx="57541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TreeSet</a:t>
            </a:r>
            <a:r>
              <a:rPr lang="en-US" sz="40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 Iterator Methods</a:t>
            </a:r>
            <a:endParaRPr lang="en-US" sz="40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155646-AFD1-71AB-B931-218DB4ADC13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F32A92EF-40D6-830C-E2C5-04968961DA1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0981339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23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F32A92EF-40D6-830C-E2C5-04968961DA1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30AA92-9CD0-AC0D-1264-11377E407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F7E4F45-4013-366E-B340-F512D7836F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94504" y="1342405"/>
            <a:ext cx="1066515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 smtClean="0">
                <a:latin typeface="Sitka Text" pitchFamily="2" charset="0"/>
              </a:rPr>
              <a:t>NavigableSet</a:t>
            </a:r>
            <a:r>
              <a:rPr lang="en-US" sz="2400" b="1" dirty="0" smtClean="0">
                <a:latin typeface="Sitka Text" pitchFamily="2" charset="0"/>
              </a:rPr>
              <a:t> </a:t>
            </a:r>
            <a:r>
              <a:rPr lang="en-US" sz="2400" b="1" dirty="0">
                <a:latin typeface="Sitka Text" pitchFamily="2" charset="0"/>
              </a:rPr>
              <a:t>Methods (implemented by </a:t>
            </a:r>
            <a:r>
              <a:rPr lang="en-US" sz="2400" b="1" dirty="0" err="1">
                <a:latin typeface="Sitka Text" pitchFamily="2" charset="0"/>
              </a:rPr>
              <a:t>TreeSet</a:t>
            </a:r>
            <a:r>
              <a:rPr lang="en-US" sz="2400" b="1" dirty="0" smtClean="0">
                <a:latin typeface="Sitka Text" pitchFamily="2" charset="0"/>
              </a:rPr>
              <a:t>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b="1" dirty="0" smtClean="0">
                <a:latin typeface="Sitka Text" pitchFamily="2" charset="0"/>
              </a:rPr>
              <a:t>E </a:t>
            </a:r>
            <a:r>
              <a:rPr lang="en-US" sz="2400" b="1" dirty="0" err="1">
                <a:latin typeface="Sitka Text" pitchFamily="2" charset="0"/>
              </a:rPr>
              <a:t>pollFirst</a:t>
            </a:r>
            <a:r>
              <a:rPr lang="en-US" sz="2400" b="1" dirty="0">
                <a:latin typeface="Sitka Text" pitchFamily="2" charset="0"/>
              </a:rPr>
              <a:t>(): </a:t>
            </a:r>
            <a:r>
              <a:rPr lang="en-US" sz="2400" dirty="0">
                <a:latin typeface="Sitka Text" pitchFamily="2" charset="0"/>
              </a:rPr>
              <a:t>Retrieves and removes the first (lowest) element</a:t>
            </a:r>
            <a:r>
              <a:rPr lang="en-US" sz="2400" dirty="0" smtClean="0">
                <a:latin typeface="Sitka Text" pitchFamily="2" charset="0"/>
              </a:rPr>
              <a:t>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b="1" dirty="0" smtClean="0">
                <a:latin typeface="Sitka Text" pitchFamily="2" charset="0"/>
              </a:rPr>
              <a:t>E </a:t>
            </a:r>
            <a:r>
              <a:rPr lang="en-US" sz="2400" b="1" dirty="0" err="1">
                <a:latin typeface="Sitka Text" pitchFamily="2" charset="0"/>
              </a:rPr>
              <a:t>pollLast</a:t>
            </a:r>
            <a:r>
              <a:rPr lang="en-US" sz="2400" b="1" dirty="0">
                <a:latin typeface="Sitka Text" pitchFamily="2" charset="0"/>
              </a:rPr>
              <a:t>(): </a:t>
            </a:r>
            <a:r>
              <a:rPr lang="en-US" sz="2400" dirty="0">
                <a:latin typeface="Sitka Text" pitchFamily="2" charset="0"/>
              </a:rPr>
              <a:t>Retrieves and removes the last (highest) </a:t>
            </a:r>
            <a:r>
              <a:rPr lang="en-US" sz="2400" dirty="0" smtClean="0">
                <a:latin typeface="Sitka Text" pitchFamily="2" charset="0"/>
              </a:rPr>
              <a:t>element.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b="1" dirty="0" err="1" smtClean="0">
                <a:latin typeface="Sitka Text" pitchFamily="2" charset="0"/>
              </a:rPr>
              <a:t>NavigableSet</a:t>
            </a:r>
            <a:r>
              <a:rPr lang="en-US" sz="2400" b="1" dirty="0" smtClean="0">
                <a:latin typeface="Sitka Text" pitchFamily="2" charset="0"/>
              </a:rPr>
              <a:t>&lt;E</a:t>
            </a:r>
            <a:r>
              <a:rPr lang="en-US" sz="2400" b="1" dirty="0">
                <a:latin typeface="Sitka Text" pitchFamily="2" charset="0"/>
              </a:rPr>
              <a:t>&gt; </a:t>
            </a:r>
            <a:r>
              <a:rPr lang="en-US" sz="2400" b="1" dirty="0" err="1">
                <a:latin typeface="Sitka Text" pitchFamily="2" charset="0"/>
              </a:rPr>
              <a:t>descendingSet</a:t>
            </a:r>
            <a:r>
              <a:rPr lang="en-US" sz="2400" b="1" dirty="0">
                <a:latin typeface="Sitka Text" pitchFamily="2" charset="0"/>
              </a:rPr>
              <a:t>(): </a:t>
            </a:r>
            <a:r>
              <a:rPr lang="en-US" sz="2400" dirty="0">
                <a:latin typeface="Sitka Text" pitchFamily="2" charset="0"/>
              </a:rPr>
              <a:t>Returns a reverse order view of the elements contained in this set.</a:t>
            </a:r>
            <a:endParaRPr lang="en-IN" sz="2400" dirty="0">
              <a:latin typeface="Sitk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080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BF76A5-986F-4895-9943-B787C6188697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A3FC9-142F-440A-B1DF-42B7FCBE6598}"/>
              </a:ext>
            </a:extLst>
          </p:cNvPr>
          <p:cNvSpPr/>
          <p:nvPr/>
        </p:nvSpPr>
        <p:spPr>
          <a:xfrm>
            <a:off x="588997" y="329464"/>
            <a:ext cx="74023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TreeSet</a:t>
            </a:r>
            <a:r>
              <a:rPr lang="en-US" sz="40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 Iterator Implementation</a:t>
            </a:r>
            <a:endParaRPr lang="en-US" sz="40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155646-AFD1-71AB-B931-218DB4ADC13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F32A92EF-40D6-830C-E2C5-04968961DA1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0981339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46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F32A92EF-40D6-830C-E2C5-04968961DA1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30AA92-9CD0-AC0D-1264-11377E407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F7E4F45-4013-366E-B340-F512D7836F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88997" y="1037350"/>
            <a:ext cx="1023424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>
                <a:latin typeface="Sitka Text" pitchFamily="2" charset="0"/>
              </a:rPr>
              <a:t>import </a:t>
            </a:r>
            <a:r>
              <a:rPr lang="en-IN" sz="2400" dirty="0" err="1">
                <a:latin typeface="Sitka Text" pitchFamily="2" charset="0"/>
              </a:rPr>
              <a:t>java.util</a:t>
            </a:r>
            <a:r>
              <a:rPr lang="en-IN" sz="2400" dirty="0">
                <a:latin typeface="Sitka Text" pitchFamily="2" charset="0"/>
              </a:rPr>
              <a:t>.*;</a:t>
            </a:r>
          </a:p>
          <a:p>
            <a:endParaRPr lang="en-IN" sz="2400" dirty="0">
              <a:latin typeface="Sitka Text" pitchFamily="2" charset="0"/>
            </a:endParaRPr>
          </a:p>
          <a:p>
            <a:r>
              <a:rPr lang="en-IN" sz="2400" dirty="0">
                <a:latin typeface="Sitka Text" pitchFamily="2" charset="0"/>
              </a:rPr>
              <a:t>public class </a:t>
            </a:r>
            <a:r>
              <a:rPr lang="en-IN" sz="2400" dirty="0" err="1">
                <a:latin typeface="Sitka Text" pitchFamily="2" charset="0"/>
              </a:rPr>
              <a:t>TreeSetIteratorExample</a:t>
            </a:r>
            <a:r>
              <a:rPr lang="en-IN" sz="2400" dirty="0">
                <a:latin typeface="Sitka Text" pitchFamily="2" charset="0"/>
              </a:rPr>
              <a:t> {</a:t>
            </a:r>
          </a:p>
          <a:p>
            <a:r>
              <a:rPr lang="en-IN" sz="2400" dirty="0">
                <a:latin typeface="Sitka Text" pitchFamily="2" charset="0"/>
              </a:rPr>
              <a:t>    public static void main(String[] </a:t>
            </a:r>
            <a:r>
              <a:rPr lang="en-IN" sz="2400" dirty="0" err="1">
                <a:latin typeface="Sitka Text" pitchFamily="2" charset="0"/>
              </a:rPr>
              <a:t>args</a:t>
            </a:r>
            <a:r>
              <a:rPr lang="en-IN" sz="2400" dirty="0">
                <a:latin typeface="Sitka Text" pitchFamily="2" charset="0"/>
              </a:rPr>
              <a:t>) {</a:t>
            </a:r>
          </a:p>
          <a:p>
            <a:r>
              <a:rPr lang="en-IN" sz="2400" dirty="0">
                <a:latin typeface="Sitka Text" pitchFamily="2" charset="0"/>
              </a:rPr>
              <a:t>        </a:t>
            </a:r>
            <a:r>
              <a:rPr lang="en-IN" sz="2400" dirty="0" err="1">
                <a:latin typeface="Sitka Text" pitchFamily="2" charset="0"/>
              </a:rPr>
              <a:t>TreeSet</a:t>
            </a:r>
            <a:r>
              <a:rPr lang="en-IN" sz="2400" dirty="0">
                <a:latin typeface="Sitka Text" pitchFamily="2" charset="0"/>
              </a:rPr>
              <a:t>&lt;String&gt; fruits = new </a:t>
            </a:r>
            <a:r>
              <a:rPr lang="en-IN" sz="2400" dirty="0" err="1">
                <a:latin typeface="Sitka Text" pitchFamily="2" charset="0"/>
              </a:rPr>
              <a:t>TreeSet</a:t>
            </a:r>
            <a:r>
              <a:rPr lang="en-IN" sz="2400" dirty="0">
                <a:latin typeface="Sitka Text" pitchFamily="2" charset="0"/>
              </a:rPr>
              <a:t>&lt;&gt;();</a:t>
            </a:r>
          </a:p>
          <a:p>
            <a:r>
              <a:rPr lang="en-IN" sz="2400" dirty="0">
                <a:latin typeface="Sitka Text" pitchFamily="2" charset="0"/>
              </a:rPr>
              <a:t>        </a:t>
            </a:r>
            <a:r>
              <a:rPr lang="en-IN" sz="2400" dirty="0" err="1">
                <a:latin typeface="Sitka Text" pitchFamily="2" charset="0"/>
              </a:rPr>
              <a:t>fruits.add</a:t>
            </a:r>
            <a:r>
              <a:rPr lang="en-IN" sz="2400" dirty="0">
                <a:latin typeface="Sitka Text" pitchFamily="2" charset="0"/>
              </a:rPr>
              <a:t>("Apple");</a:t>
            </a:r>
          </a:p>
          <a:p>
            <a:r>
              <a:rPr lang="en-IN" sz="2400" dirty="0">
                <a:latin typeface="Sitka Text" pitchFamily="2" charset="0"/>
              </a:rPr>
              <a:t>        </a:t>
            </a:r>
            <a:r>
              <a:rPr lang="en-IN" sz="2400" dirty="0" err="1">
                <a:latin typeface="Sitka Text" pitchFamily="2" charset="0"/>
              </a:rPr>
              <a:t>fruits.add</a:t>
            </a:r>
            <a:r>
              <a:rPr lang="en-IN" sz="2400" dirty="0">
                <a:latin typeface="Sitka Text" pitchFamily="2" charset="0"/>
              </a:rPr>
              <a:t>("Banana");</a:t>
            </a:r>
          </a:p>
          <a:p>
            <a:r>
              <a:rPr lang="en-IN" sz="2400" dirty="0">
                <a:latin typeface="Sitka Text" pitchFamily="2" charset="0"/>
              </a:rPr>
              <a:t>        </a:t>
            </a:r>
            <a:r>
              <a:rPr lang="en-IN" sz="2400" dirty="0" err="1">
                <a:latin typeface="Sitka Text" pitchFamily="2" charset="0"/>
              </a:rPr>
              <a:t>fruits.add</a:t>
            </a:r>
            <a:r>
              <a:rPr lang="en-IN" sz="2400" dirty="0">
                <a:latin typeface="Sitka Text" pitchFamily="2" charset="0"/>
              </a:rPr>
              <a:t>("Cherry");</a:t>
            </a:r>
          </a:p>
          <a:p>
            <a:endParaRPr lang="en-IN" sz="2400" dirty="0">
              <a:latin typeface="Sitka Text" pitchFamily="2" charset="0"/>
            </a:endParaRPr>
          </a:p>
          <a:p>
            <a:r>
              <a:rPr lang="en-IN" sz="2400" dirty="0">
                <a:latin typeface="Sitka Text" pitchFamily="2" charset="0"/>
              </a:rPr>
              <a:t>        Iterator&lt;String&gt; iterator = </a:t>
            </a:r>
            <a:r>
              <a:rPr lang="en-IN" sz="2400" dirty="0" err="1">
                <a:latin typeface="Sitka Text" pitchFamily="2" charset="0"/>
              </a:rPr>
              <a:t>fruits.iterator</a:t>
            </a:r>
            <a:r>
              <a:rPr lang="en-IN" sz="2400" dirty="0">
                <a:latin typeface="Sitka Text" pitchFamily="2" charset="0"/>
              </a:rPr>
              <a:t>();</a:t>
            </a:r>
          </a:p>
          <a:p>
            <a:r>
              <a:rPr lang="en-IN" sz="2400" dirty="0">
                <a:latin typeface="Sitka Text" pitchFamily="2" charset="0"/>
              </a:rPr>
              <a:t>        while (</a:t>
            </a:r>
            <a:r>
              <a:rPr lang="en-IN" sz="2400" dirty="0" err="1">
                <a:latin typeface="Sitka Text" pitchFamily="2" charset="0"/>
              </a:rPr>
              <a:t>iterator.hasNext</a:t>
            </a:r>
            <a:r>
              <a:rPr lang="en-IN" sz="2400" dirty="0">
                <a:latin typeface="Sitka Text" pitchFamily="2" charset="0"/>
              </a:rPr>
              <a:t>()) {</a:t>
            </a:r>
          </a:p>
          <a:p>
            <a:r>
              <a:rPr lang="en-IN" sz="2400" dirty="0">
                <a:latin typeface="Sitka Text" pitchFamily="2" charset="0"/>
              </a:rPr>
              <a:t>            String fruit = </a:t>
            </a:r>
            <a:r>
              <a:rPr lang="en-IN" sz="2400" dirty="0" err="1">
                <a:latin typeface="Sitka Text" pitchFamily="2" charset="0"/>
              </a:rPr>
              <a:t>iterator.next</a:t>
            </a:r>
            <a:r>
              <a:rPr lang="en-IN" sz="2400" dirty="0">
                <a:latin typeface="Sitka Text" pitchFamily="2" charset="0"/>
              </a:rPr>
              <a:t>();</a:t>
            </a:r>
          </a:p>
          <a:p>
            <a:r>
              <a:rPr lang="en-IN" sz="2400" dirty="0">
                <a:latin typeface="Sitka Text" pitchFamily="2" charset="0"/>
              </a:rPr>
              <a:t>            </a:t>
            </a:r>
            <a:r>
              <a:rPr lang="en-IN" sz="2400" dirty="0" err="1">
                <a:latin typeface="Sitka Text" pitchFamily="2" charset="0"/>
              </a:rPr>
              <a:t>System.out.println</a:t>
            </a:r>
            <a:r>
              <a:rPr lang="en-IN" sz="2400" dirty="0">
                <a:latin typeface="Sitka Text" pitchFamily="2" charset="0"/>
              </a:rPr>
              <a:t>(fruit);</a:t>
            </a:r>
          </a:p>
          <a:p>
            <a:r>
              <a:rPr lang="en-IN" sz="2400" dirty="0">
                <a:latin typeface="Sitka Text" pitchFamily="2" charset="0"/>
              </a:rPr>
              <a:t>        }</a:t>
            </a:r>
          </a:p>
          <a:p>
            <a:endParaRPr lang="en-IN" sz="2400" dirty="0">
              <a:latin typeface="Sitka Text" pitchFamily="2" charset="0"/>
            </a:endParaRPr>
          </a:p>
          <a:p>
            <a:r>
              <a:rPr lang="en-IN" sz="2400" dirty="0">
                <a:latin typeface="Sitka Text" pitchFamily="2" charset="0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3317577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BF76A5-986F-4895-9943-B787C6188697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A3FC9-142F-440A-B1DF-42B7FCBE6598}"/>
              </a:ext>
            </a:extLst>
          </p:cNvPr>
          <p:cNvSpPr/>
          <p:nvPr/>
        </p:nvSpPr>
        <p:spPr>
          <a:xfrm>
            <a:off x="588997" y="329464"/>
            <a:ext cx="74023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TreeSet</a:t>
            </a:r>
            <a:r>
              <a:rPr lang="en-US" sz="40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 Iterator Implementation</a:t>
            </a:r>
            <a:endParaRPr lang="en-US" sz="40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155646-AFD1-71AB-B931-218DB4ADC13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F32A92EF-40D6-830C-E2C5-04968961DA1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0981339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69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F32A92EF-40D6-830C-E2C5-04968961DA1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30AA92-9CD0-AC0D-1264-11377E407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F7E4F45-4013-366E-B340-F512D7836F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88997" y="1430240"/>
            <a:ext cx="1023424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2400" dirty="0">
              <a:latin typeface="Sitka Text" pitchFamily="2" charset="0"/>
            </a:endParaRPr>
          </a:p>
          <a:p>
            <a:r>
              <a:rPr lang="en-IN" sz="2400" dirty="0">
                <a:latin typeface="Sitka Text" pitchFamily="2" charset="0"/>
              </a:rPr>
              <a:t>        // </a:t>
            </a:r>
            <a:r>
              <a:rPr lang="en-IN" sz="2400" dirty="0" err="1">
                <a:latin typeface="Sitka Text" pitchFamily="2" charset="0"/>
              </a:rPr>
              <a:t>TreeSet</a:t>
            </a:r>
            <a:r>
              <a:rPr lang="en-IN" sz="2400" dirty="0">
                <a:latin typeface="Sitka Text" pitchFamily="2" charset="0"/>
              </a:rPr>
              <a:t>-specific methods</a:t>
            </a:r>
          </a:p>
          <a:p>
            <a:r>
              <a:rPr lang="en-IN" sz="2400" dirty="0">
                <a:latin typeface="Sitka Text" pitchFamily="2" charset="0"/>
              </a:rPr>
              <a:t>        </a:t>
            </a:r>
            <a:r>
              <a:rPr lang="en-IN" sz="2400" dirty="0" err="1">
                <a:latin typeface="Sitka Text" pitchFamily="2" charset="0"/>
              </a:rPr>
              <a:t>System.out.println</a:t>
            </a:r>
            <a:r>
              <a:rPr lang="en-IN" sz="2400" dirty="0">
                <a:latin typeface="Sitka Text" pitchFamily="2" charset="0"/>
              </a:rPr>
              <a:t>("First: " + </a:t>
            </a:r>
            <a:r>
              <a:rPr lang="en-IN" sz="2400" dirty="0" err="1">
                <a:latin typeface="Sitka Text" pitchFamily="2" charset="0"/>
              </a:rPr>
              <a:t>fruits.first</a:t>
            </a:r>
            <a:r>
              <a:rPr lang="en-IN" sz="2400" dirty="0">
                <a:latin typeface="Sitka Text" pitchFamily="2" charset="0"/>
              </a:rPr>
              <a:t>());</a:t>
            </a:r>
          </a:p>
          <a:p>
            <a:r>
              <a:rPr lang="en-IN" sz="2400" dirty="0">
                <a:latin typeface="Sitka Text" pitchFamily="2" charset="0"/>
              </a:rPr>
              <a:t>        </a:t>
            </a:r>
            <a:r>
              <a:rPr lang="en-IN" sz="2400" dirty="0" err="1">
                <a:latin typeface="Sitka Text" pitchFamily="2" charset="0"/>
              </a:rPr>
              <a:t>System.out.println</a:t>
            </a:r>
            <a:r>
              <a:rPr lang="en-IN" sz="2400" dirty="0">
                <a:latin typeface="Sitka Text" pitchFamily="2" charset="0"/>
              </a:rPr>
              <a:t>("Last: " + </a:t>
            </a:r>
            <a:r>
              <a:rPr lang="en-IN" sz="2400" dirty="0" err="1">
                <a:latin typeface="Sitka Text" pitchFamily="2" charset="0"/>
              </a:rPr>
              <a:t>fruits.last</a:t>
            </a:r>
            <a:r>
              <a:rPr lang="en-IN" sz="2400" dirty="0">
                <a:latin typeface="Sitka Text" pitchFamily="2" charset="0"/>
              </a:rPr>
              <a:t>());</a:t>
            </a:r>
          </a:p>
          <a:p>
            <a:r>
              <a:rPr lang="en-IN" sz="2400" dirty="0">
                <a:latin typeface="Sitka Text" pitchFamily="2" charset="0"/>
              </a:rPr>
              <a:t>        </a:t>
            </a:r>
            <a:r>
              <a:rPr lang="en-IN" sz="2400" dirty="0" err="1">
                <a:latin typeface="Sitka Text" pitchFamily="2" charset="0"/>
              </a:rPr>
              <a:t>System.out.println</a:t>
            </a:r>
            <a:r>
              <a:rPr lang="en-IN" sz="2400" dirty="0">
                <a:latin typeface="Sitka Text" pitchFamily="2" charset="0"/>
              </a:rPr>
              <a:t>("Ceiling: " + </a:t>
            </a:r>
            <a:r>
              <a:rPr lang="en-IN" sz="2400" dirty="0" err="1">
                <a:latin typeface="Sitka Text" pitchFamily="2" charset="0"/>
              </a:rPr>
              <a:t>fruits.ceiling</a:t>
            </a:r>
            <a:r>
              <a:rPr lang="en-IN" sz="2400" dirty="0">
                <a:latin typeface="Sitka Text" pitchFamily="2" charset="0"/>
              </a:rPr>
              <a:t>("Banana"));</a:t>
            </a:r>
          </a:p>
          <a:p>
            <a:r>
              <a:rPr lang="en-IN" sz="2400" dirty="0">
                <a:latin typeface="Sitka Text" pitchFamily="2" charset="0"/>
              </a:rPr>
              <a:t>        </a:t>
            </a:r>
            <a:r>
              <a:rPr lang="en-IN" sz="2400" dirty="0" err="1">
                <a:latin typeface="Sitka Text" pitchFamily="2" charset="0"/>
              </a:rPr>
              <a:t>System.out.println</a:t>
            </a:r>
            <a:r>
              <a:rPr lang="en-IN" sz="2400" dirty="0">
                <a:latin typeface="Sitka Text" pitchFamily="2" charset="0"/>
              </a:rPr>
              <a:t>("Floor: " + </a:t>
            </a:r>
            <a:r>
              <a:rPr lang="en-IN" sz="2400" dirty="0" err="1">
                <a:latin typeface="Sitka Text" pitchFamily="2" charset="0"/>
              </a:rPr>
              <a:t>fruits.floor</a:t>
            </a:r>
            <a:r>
              <a:rPr lang="en-IN" sz="2400" dirty="0">
                <a:latin typeface="Sitka Text" pitchFamily="2" charset="0"/>
              </a:rPr>
              <a:t>("Banana"));</a:t>
            </a:r>
          </a:p>
          <a:p>
            <a:r>
              <a:rPr lang="en-IN" sz="2400" dirty="0">
                <a:latin typeface="Sitka Text" pitchFamily="2" charset="0"/>
              </a:rPr>
              <a:t>    }</a:t>
            </a:r>
          </a:p>
          <a:p>
            <a:r>
              <a:rPr lang="en-IN" sz="2400" dirty="0">
                <a:latin typeface="Sitka Text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56535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BF76A5-986F-4895-9943-B787C6188697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A3FC9-142F-440A-B1DF-42B7FCBE6598}"/>
              </a:ext>
            </a:extLst>
          </p:cNvPr>
          <p:cNvSpPr/>
          <p:nvPr/>
        </p:nvSpPr>
        <p:spPr>
          <a:xfrm>
            <a:off x="588997" y="329464"/>
            <a:ext cx="48202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Map Implementation</a:t>
            </a:r>
            <a:endParaRPr lang="en-US" sz="40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155646-AFD1-71AB-B931-218DB4ADC13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F32A92EF-40D6-830C-E2C5-04968961DA1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0981339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88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F32A92EF-40D6-830C-E2C5-04968961DA1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30AA92-9CD0-AC0D-1264-11377E407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F7E4F45-4013-366E-B340-F512D7836F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650631" y="1119465"/>
            <a:ext cx="10890738" cy="8586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>
                <a:latin typeface="Sitka Text" pitchFamily="2" charset="0"/>
              </a:rPr>
              <a:t>import </a:t>
            </a:r>
            <a:r>
              <a:rPr lang="en-IN" sz="2400" dirty="0" err="1">
                <a:latin typeface="Sitka Text" pitchFamily="2" charset="0"/>
              </a:rPr>
              <a:t>java.util</a:t>
            </a:r>
            <a:r>
              <a:rPr lang="en-IN" sz="2400" dirty="0">
                <a:latin typeface="Sitka Text" pitchFamily="2" charset="0"/>
              </a:rPr>
              <a:t>.*;</a:t>
            </a:r>
          </a:p>
          <a:p>
            <a:endParaRPr lang="en-IN" sz="2400" dirty="0">
              <a:latin typeface="Sitka Text" pitchFamily="2" charset="0"/>
            </a:endParaRPr>
          </a:p>
          <a:p>
            <a:r>
              <a:rPr lang="en-IN" sz="2400" dirty="0">
                <a:latin typeface="Sitka Text" pitchFamily="2" charset="0"/>
              </a:rPr>
              <a:t>public class </a:t>
            </a:r>
            <a:r>
              <a:rPr lang="en-IN" sz="2400" dirty="0" err="1">
                <a:latin typeface="Sitka Text" pitchFamily="2" charset="0"/>
              </a:rPr>
              <a:t>MapExample</a:t>
            </a:r>
            <a:r>
              <a:rPr lang="en-IN" sz="2400" dirty="0">
                <a:latin typeface="Sitka Text" pitchFamily="2" charset="0"/>
              </a:rPr>
              <a:t> {</a:t>
            </a:r>
          </a:p>
          <a:p>
            <a:r>
              <a:rPr lang="en-IN" sz="2400" dirty="0">
                <a:latin typeface="Sitka Text" pitchFamily="2" charset="0"/>
              </a:rPr>
              <a:t>  public static void main(String[] </a:t>
            </a:r>
            <a:r>
              <a:rPr lang="en-IN" sz="2400" dirty="0" err="1">
                <a:latin typeface="Sitka Text" pitchFamily="2" charset="0"/>
              </a:rPr>
              <a:t>args</a:t>
            </a:r>
            <a:r>
              <a:rPr lang="en-IN" sz="2400" dirty="0">
                <a:latin typeface="Sitka Text" pitchFamily="2" charset="0"/>
              </a:rPr>
              <a:t>) {</a:t>
            </a:r>
          </a:p>
          <a:p>
            <a:r>
              <a:rPr lang="en-IN" sz="2400" dirty="0">
                <a:latin typeface="Sitka Text" pitchFamily="2" charset="0"/>
              </a:rPr>
              <a:t>    // </a:t>
            </a:r>
            <a:r>
              <a:rPr lang="en-IN" sz="2400" dirty="0" err="1">
                <a:latin typeface="Sitka Text" pitchFamily="2" charset="0"/>
              </a:rPr>
              <a:t>HashMap</a:t>
            </a:r>
            <a:r>
              <a:rPr lang="en-IN" sz="2400" dirty="0">
                <a:latin typeface="Sitka Text" pitchFamily="2" charset="0"/>
              </a:rPr>
              <a:t> example</a:t>
            </a:r>
          </a:p>
          <a:p>
            <a:r>
              <a:rPr lang="en-IN" sz="2400" dirty="0">
                <a:latin typeface="Sitka Text" pitchFamily="2" charset="0"/>
              </a:rPr>
              <a:t>    Map&lt;String, Integer&gt; </a:t>
            </a:r>
            <a:r>
              <a:rPr lang="en-IN" sz="2400" dirty="0" err="1">
                <a:latin typeface="Sitka Text" pitchFamily="2" charset="0"/>
              </a:rPr>
              <a:t>hashMap</a:t>
            </a:r>
            <a:r>
              <a:rPr lang="en-IN" sz="2400" dirty="0">
                <a:latin typeface="Sitka Text" pitchFamily="2" charset="0"/>
              </a:rPr>
              <a:t> = new </a:t>
            </a:r>
            <a:r>
              <a:rPr lang="en-IN" sz="2400" dirty="0" err="1">
                <a:latin typeface="Sitka Text" pitchFamily="2" charset="0"/>
              </a:rPr>
              <a:t>HashMap</a:t>
            </a:r>
            <a:r>
              <a:rPr lang="en-IN" sz="2400" dirty="0">
                <a:latin typeface="Sitka Text" pitchFamily="2" charset="0"/>
              </a:rPr>
              <a:t>&lt;&gt;();</a:t>
            </a:r>
          </a:p>
          <a:p>
            <a:r>
              <a:rPr lang="en-IN" sz="2400" dirty="0">
                <a:latin typeface="Sitka Text" pitchFamily="2" charset="0"/>
              </a:rPr>
              <a:t>    </a:t>
            </a:r>
            <a:r>
              <a:rPr lang="en-IN" sz="2400" dirty="0" err="1">
                <a:latin typeface="Sitka Text" pitchFamily="2" charset="0"/>
              </a:rPr>
              <a:t>hashMap.put</a:t>
            </a:r>
            <a:r>
              <a:rPr lang="en-IN" sz="2400" dirty="0">
                <a:latin typeface="Sitka Text" pitchFamily="2" charset="0"/>
              </a:rPr>
              <a:t>("Apple", 1);</a:t>
            </a:r>
          </a:p>
          <a:p>
            <a:r>
              <a:rPr lang="en-IN" sz="2400" dirty="0">
                <a:latin typeface="Sitka Text" pitchFamily="2" charset="0"/>
              </a:rPr>
              <a:t>    </a:t>
            </a:r>
            <a:r>
              <a:rPr lang="en-IN" sz="2400" dirty="0" err="1">
                <a:latin typeface="Sitka Text" pitchFamily="2" charset="0"/>
              </a:rPr>
              <a:t>hashMap.put</a:t>
            </a:r>
            <a:r>
              <a:rPr lang="en-IN" sz="2400" dirty="0">
                <a:latin typeface="Sitka Text" pitchFamily="2" charset="0"/>
              </a:rPr>
              <a:t>("Banana", 2);</a:t>
            </a:r>
          </a:p>
          <a:p>
            <a:r>
              <a:rPr lang="en-IN" sz="2400" dirty="0">
                <a:latin typeface="Sitka Text" pitchFamily="2" charset="0"/>
              </a:rPr>
              <a:t>    </a:t>
            </a:r>
            <a:r>
              <a:rPr lang="en-IN" sz="2400" dirty="0" err="1">
                <a:latin typeface="Sitka Text" pitchFamily="2" charset="0"/>
              </a:rPr>
              <a:t>System.out.println</a:t>
            </a:r>
            <a:r>
              <a:rPr lang="en-IN" sz="2400" dirty="0">
                <a:latin typeface="Sitka Text" pitchFamily="2" charset="0"/>
              </a:rPr>
              <a:t>(</a:t>
            </a:r>
            <a:r>
              <a:rPr lang="en-IN" sz="2400" dirty="0" err="1">
                <a:latin typeface="Sitka Text" pitchFamily="2" charset="0"/>
              </a:rPr>
              <a:t>hashMap</a:t>
            </a:r>
            <a:r>
              <a:rPr lang="en-IN" sz="2400" dirty="0">
                <a:latin typeface="Sitka Text" pitchFamily="2" charset="0"/>
              </a:rPr>
              <a:t>);</a:t>
            </a:r>
          </a:p>
          <a:p>
            <a:endParaRPr lang="en-IN" sz="2400" dirty="0">
              <a:latin typeface="Sitka Text" pitchFamily="2" charset="0"/>
            </a:endParaRPr>
          </a:p>
          <a:p>
            <a:r>
              <a:rPr lang="en-IN" sz="2400" dirty="0">
                <a:latin typeface="Sitka Text" pitchFamily="2" charset="0"/>
              </a:rPr>
              <a:t>    // </a:t>
            </a:r>
            <a:r>
              <a:rPr lang="en-IN" sz="2400" dirty="0" err="1">
                <a:latin typeface="Sitka Text" pitchFamily="2" charset="0"/>
              </a:rPr>
              <a:t>TreeMap</a:t>
            </a:r>
            <a:r>
              <a:rPr lang="en-IN" sz="2400" dirty="0">
                <a:latin typeface="Sitka Text" pitchFamily="2" charset="0"/>
              </a:rPr>
              <a:t> example</a:t>
            </a:r>
          </a:p>
          <a:p>
            <a:r>
              <a:rPr lang="en-IN" sz="2400" dirty="0">
                <a:latin typeface="Sitka Text" pitchFamily="2" charset="0"/>
              </a:rPr>
              <a:t>    Map&lt;String, Integer&gt; </a:t>
            </a:r>
            <a:r>
              <a:rPr lang="en-IN" sz="2400" dirty="0" err="1">
                <a:latin typeface="Sitka Text" pitchFamily="2" charset="0"/>
              </a:rPr>
              <a:t>treeMap</a:t>
            </a:r>
            <a:r>
              <a:rPr lang="en-IN" sz="2400" dirty="0">
                <a:latin typeface="Sitka Text" pitchFamily="2" charset="0"/>
              </a:rPr>
              <a:t> = new </a:t>
            </a:r>
            <a:r>
              <a:rPr lang="en-IN" sz="2400" dirty="0" err="1">
                <a:latin typeface="Sitka Text" pitchFamily="2" charset="0"/>
              </a:rPr>
              <a:t>TreeMap</a:t>
            </a:r>
            <a:r>
              <a:rPr lang="en-IN" sz="2400" dirty="0">
                <a:latin typeface="Sitka Text" pitchFamily="2" charset="0"/>
              </a:rPr>
              <a:t>&lt;&gt;();</a:t>
            </a:r>
          </a:p>
          <a:p>
            <a:r>
              <a:rPr lang="en-IN" sz="2400" dirty="0">
                <a:latin typeface="Sitka Text" pitchFamily="2" charset="0"/>
              </a:rPr>
              <a:t>    </a:t>
            </a:r>
            <a:r>
              <a:rPr lang="en-IN" sz="2400" dirty="0" err="1">
                <a:latin typeface="Sitka Text" pitchFamily="2" charset="0"/>
              </a:rPr>
              <a:t>treeMap.put</a:t>
            </a:r>
            <a:r>
              <a:rPr lang="en-IN" sz="2400" dirty="0">
                <a:latin typeface="Sitka Text" pitchFamily="2" charset="0"/>
              </a:rPr>
              <a:t>("Banana", 2);</a:t>
            </a:r>
          </a:p>
          <a:p>
            <a:r>
              <a:rPr lang="en-IN" sz="2400" dirty="0">
                <a:latin typeface="Sitka Text" pitchFamily="2" charset="0"/>
              </a:rPr>
              <a:t>    </a:t>
            </a:r>
            <a:r>
              <a:rPr lang="en-IN" sz="2400" dirty="0" err="1">
                <a:latin typeface="Sitka Text" pitchFamily="2" charset="0"/>
              </a:rPr>
              <a:t>treeMap.put</a:t>
            </a:r>
            <a:r>
              <a:rPr lang="en-IN" sz="2400" dirty="0">
                <a:latin typeface="Sitka Text" pitchFamily="2" charset="0"/>
              </a:rPr>
              <a:t>("Apple", 1);</a:t>
            </a:r>
          </a:p>
          <a:p>
            <a:r>
              <a:rPr lang="en-IN" sz="2400" dirty="0">
                <a:latin typeface="Sitka Text" pitchFamily="2" charset="0"/>
              </a:rPr>
              <a:t>    </a:t>
            </a:r>
            <a:r>
              <a:rPr lang="en-IN" sz="2400" dirty="0" err="1">
                <a:latin typeface="Sitka Text" pitchFamily="2" charset="0"/>
              </a:rPr>
              <a:t>System.out.println</a:t>
            </a:r>
            <a:r>
              <a:rPr lang="en-IN" sz="2400" dirty="0">
                <a:latin typeface="Sitka Text" pitchFamily="2" charset="0"/>
              </a:rPr>
              <a:t>(</a:t>
            </a:r>
            <a:r>
              <a:rPr lang="en-IN" sz="2400" dirty="0" err="1">
                <a:latin typeface="Sitka Text" pitchFamily="2" charset="0"/>
              </a:rPr>
              <a:t>treeMap</a:t>
            </a:r>
            <a:r>
              <a:rPr lang="en-IN" sz="2400" dirty="0">
                <a:latin typeface="Sitka Text" pitchFamily="2" charset="0"/>
              </a:rPr>
              <a:t>);</a:t>
            </a:r>
          </a:p>
          <a:p>
            <a:endParaRPr lang="en-IN" sz="2400" dirty="0">
              <a:latin typeface="Sitka Text" pitchFamily="2" charset="0"/>
            </a:endParaRPr>
          </a:p>
          <a:p>
            <a:r>
              <a:rPr lang="en-IN" sz="2400" dirty="0">
                <a:latin typeface="Sitka Text" pitchFamily="2" charset="0"/>
              </a:rPr>
              <a:t>    // </a:t>
            </a:r>
            <a:r>
              <a:rPr lang="en-IN" sz="2400" dirty="0" err="1">
                <a:latin typeface="Sitka Text" pitchFamily="2" charset="0"/>
              </a:rPr>
              <a:t>LinkedHashMap</a:t>
            </a:r>
            <a:r>
              <a:rPr lang="en-IN" sz="2400" dirty="0">
                <a:latin typeface="Sitka Text" pitchFamily="2" charset="0"/>
              </a:rPr>
              <a:t> example</a:t>
            </a:r>
          </a:p>
          <a:p>
            <a:r>
              <a:rPr lang="en-IN" sz="2400" dirty="0">
                <a:latin typeface="Sitka Text" pitchFamily="2" charset="0"/>
              </a:rPr>
              <a:t>    Map&lt;String, Integer&gt; </a:t>
            </a:r>
            <a:r>
              <a:rPr lang="en-IN" sz="2400" dirty="0" err="1">
                <a:latin typeface="Sitka Text" pitchFamily="2" charset="0"/>
              </a:rPr>
              <a:t>linkedHashMap</a:t>
            </a:r>
            <a:r>
              <a:rPr lang="en-IN" sz="2400" dirty="0">
                <a:latin typeface="Sitka Text" pitchFamily="2" charset="0"/>
              </a:rPr>
              <a:t> = new </a:t>
            </a:r>
            <a:r>
              <a:rPr lang="en-IN" sz="2400" dirty="0" err="1">
                <a:latin typeface="Sitka Text" pitchFamily="2" charset="0"/>
              </a:rPr>
              <a:t>LinkedHashMap</a:t>
            </a:r>
            <a:r>
              <a:rPr lang="en-IN" sz="2400" dirty="0">
                <a:latin typeface="Sitka Text" pitchFamily="2" charset="0"/>
              </a:rPr>
              <a:t>&lt;&gt;();</a:t>
            </a:r>
          </a:p>
          <a:p>
            <a:r>
              <a:rPr lang="en-IN" sz="2400" dirty="0">
                <a:latin typeface="Sitka Text" pitchFamily="2" charset="0"/>
              </a:rPr>
              <a:t>    </a:t>
            </a:r>
            <a:r>
              <a:rPr lang="en-IN" sz="2400" dirty="0" err="1">
                <a:latin typeface="Sitka Text" pitchFamily="2" charset="0"/>
              </a:rPr>
              <a:t>linkedHashMap.put</a:t>
            </a:r>
            <a:r>
              <a:rPr lang="en-IN" sz="2400" dirty="0">
                <a:latin typeface="Sitka Text" pitchFamily="2" charset="0"/>
              </a:rPr>
              <a:t>("Apple", 1);</a:t>
            </a:r>
          </a:p>
          <a:p>
            <a:r>
              <a:rPr lang="en-IN" sz="2400" dirty="0">
                <a:latin typeface="Sitka Text" pitchFamily="2" charset="0"/>
              </a:rPr>
              <a:t>    </a:t>
            </a:r>
            <a:r>
              <a:rPr lang="en-IN" sz="2400" dirty="0" err="1">
                <a:latin typeface="Sitka Text" pitchFamily="2" charset="0"/>
              </a:rPr>
              <a:t>linkedHashMap.put</a:t>
            </a:r>
            <a:r>
              <a:rPr lang="en-IN" sz="2400" dirty="0">
                <a:latin typeface="Sitka Text" pitchFamily="2" charset="0"/>
              </a:rPr>
              <a:t>("Banana", 2);</a:t>
            </a:r>
          </a:p>
          <a:p>
            <a:r>
              <a:rPr lang="en-IN" sz="2400" dirty="0">
                <a:latin typeface="Sitka Text" pitchFamily="2" charset="0"/>
              </a:rPr>
              <a:t>    </a:t>
            </a:r>
            <a:r>
              <a:rPr lang="en-IN" sz="2400" dirty="0" err="1">
                <a:latin typeface="Sitka Text" pitchFamily="2" charset="0"/>
              </a:rPr>
              <a:t>System.out.println</a:t>
            </a:r>
            <a:r>
              <a:rPr lang="en-IN" sz="2400" dirty="0">
                <a:latin typeface="Sitka Text" pitchFamily="2" charset="0"/>
              </a:rPr>
              <a:t>(</a:t>
            </a:r>
            <a:r>
              <a:rPr lang="en-IN" sz="2400" dirty="0" err="1">
                <a:latin typeface="Sitka Text" pitchFamily="2" charset="0"/>
              </a:rPr>
              <a:t>linkedHashMap</a:t>
            </a:r>
            <a:r>
              <a:rPr lang="en-IN" sz="2400" dirty="0">
                <a:latin typeface="Sitka Text" pitchFamily="2" charset="0"/>
              </a:rPr>
              <a:t>);</a:t>
            </a:r>
          </a:p>
          <a:p>
            <a:r>
              <a:rPr lang="en-IN" sz="2400" dirty="0">
                <a:latin typeface="Sitka Text" pitchFamily="2" charset="0"/>
              </a:rPr>
              <a:t>}</a:t>
            </a:r>
          </a:p>
          <a:p>
            <a:r>
              <a:rPr lang="en-IN" sz="2400" dirty="0">
                <a:latin typeface="Sitka Text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6441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BF76A5-986F-4895-9943-B787C6188697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A3FC9-142F-440A-B1DF-42B7FCBE6598}"/>
              </a:ext>
            </a:extLst>
          </p:cNvPr>
          <p:cNvSpPr/>
          <p:nvPr/>
        </p:nvSpPr>
        <p:spPr>
          <a:xfrm>
            <a:off x="588997" y="329464"/>
            <a:ext cx="48202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Map Implementation</a:t>
            </a:r>
            <a:endParaRPr lang="en-US" sz="40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155646-AFD1-71AB-B931-218DB4ADC13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F32A92EF-40D6-830C-E2C5-04968961DA1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0981339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10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F32A92EF-40D6-830C-E2C5-04968961DA1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30AA92-9CD0-AC0D-1264-11377E407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F7E4F45-4013-366E-B340-F512D7836F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767862" y="1205082"/>
            <a:ext cx="1089073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>
                <a:latin typeface="Sitka Text" pitchFamily="2" charset="0"/>
              </a:rPr>
              <a:t>    </a:t>
            </a:r>
            <a:r>
              <a:rPr lang="en-IN" sz="2400" dirty="0">
                <a:latin typeface="Sitka Text" pitchFamily="2" charset="0"/>
              </a:rPr>
              <a:t>// </a:t>
            </a:r>
            <a:r>
              <a:rPr lang="en-IN" sz="2400" dirty="0" err="1">
                <a:latin typeface="Sitka Text" pitchFamily="2" charset="0"/>
              </a:rPr>
              <a:t>TreeMap</a:t>
            </a:r>
            <a:r>
              <a:rPr lang="en-IN" sz="2400" dirty="0">
                <a:latin typeface="Sitka Text" pitchFamily="2" charset="0"/>
              </a:rPr>
              <a:t> example</a:t>
            </a:r>
          </a:p>
          <a:p>
            <a:r>
              <a:rPr lang="en-IN" sz="2400" dirty="0">
                <a:latin typeface="Sitka Text" pitchFamily="2" charset="0"/>
              </a:rPr>
              <a:t>    Map&lt;String, Integer&gt; </a:t>
            </a:r>
            <a:r>
              <a:rPr lang="en-IN" sz="2400" dirty="0" err="1">
                <a:latin typeface="Sitka Text" pitchFamily="2" charset="0"/>
              </a:rPr>
              <a:t>treeMap</a:t>
            </a:r>
            <a:r>
              <a:rPr lang="en-IN" sz="2400" dirty="0">
                <a:latin typeface="Sitka Text" pitchFamily="2" charset="0"/>
              </a:rPr>
              <a:t> = new </a:t>
            </a:r>
            <a:r>
              <a:rPr lang="en-IN" sz="2400" dirty="0" err="1">
                <a:latin typeface="Sitka Text" pitchFamily="2" charset="0"/>
              </a:rPr>
              <a:t>TreeMap</a:t>
            </a:r>
            <a:r>
              <a:rPr lang="en-IN" sz="2400" dirty="0">
                <a:latin typeface="Sitka Text" pitchFamily="2" charset="0"/>
              </a:rPr>
              <a:t>&lt;&gt;();</a:t>
            </a:r>
          </a:p>
          <a:p>
            <a:r>
              <a:rPr lang="en-IN" sz="2400" dirty="0">
                <a:latin typeface="Sitka Text" pitchFamily="2" charset="0"/>
              </a:rPr>
              <a:t>    </a:t>
            </a:r>
            <a:r>
              <a:rPr lang="en-IN" sz="2400" dirty="0" err="1">
                <a:latin typeface="Sitka Text" pitchFamily="2" charset="0"/>
              </a:rPr>
              <a:t>treeMap.put</a:t>
            </a:r>
            <a:r>
              <a:rPr lang="en-IN" sz="2400" dirty="0">
                <a:latin typeface="Sitka Text" pitchFamily="2" charset="0"/>
              </a:rPr>
              <a:t>("Banana", 2);</a:t>
            </a:r>
          </a:p>
          <a:p>
            <a:r>
              <a:rPr lang="en-IN" sz="2400" dirty="0">
                <a:latin typeface="Sitka Text" pitchFamily="2" charset="0"/>
              </a:rPr>
              <a:t>    </a:t>
            </a:r>
            <a:r>
              <a:rPr lang="en-IN" sz="2400" dirty="0" err="1">
                <a:latin typeface="Sitka Text" pitchFamily="2" charset="0"/>
              </a:rPr>
              <a:t>treeMap.put</a:t>
            </a:r>
            <a:r>
              <a:rPr lang="en-IN" sz="2400" dirty="0">
                <a:latin typeface="Sitka Text" pitchFamily="2" charset="0"/>
              </a:rPr>
              <a:t>("Apple", 1);</a:t>
            </a:r>
          </a:p>
          <a:p>
            <a:r>
              <a:rPr lang="en-IN" sz="2400" dirty="0">
                <a:latin typeface="Sitka Text" pitchFamily="2" charset="0"/>
              </a:rPr>
              <a:t>    </a:t>
            </a:r>
            <a:r>
              <a:rPr lang="en-IN" sz="2400" dirty="0" err="1">
                <a:latin typeface="Sitka Text" pitchFamily="2" charset="0"/>
              </a:rPr>
              <a:t>System.out.println</a:t>
            </a:r>
            <a:r>
              <a:rPr lang="en-IN" sz="2400" dirty="0">
                <a:latin typeface="Sitka Text" pitchFamily="2" charset="0"/>
              </a:rPr>
              <a:t>(</a:t>
            </a:r>
            <a:r>
              <a:rPr lang="en-IN" sz="2400" dirty="0" err="1">
                <a:latin typeface="Sitka Text" pitchFamily="2" charset="0"/>
              </a:rPr>
              <a:t>treeMap</a:t>
            </a:r>
            <a:r>
              <a:rPr lang="en-IN" sz="2400" dirty="0">
                <a:latin typeface="Sitka Text" pitchFamily="2" charset="0"/>
              </a:rPr>
              <a:t>);</a:t>
            </a:r>
          </a:p>
          <a:p>
            <a:endParaRPr lang="en-IN" sz="2400" dirty="0">
              <a:latin typeface="Sitka Text" pitchFamily="2" charset="0"/>
            </a:endParaRPr>
          </a:p>
          <a:p>
            <a:r>
              <a:rPr lang="en-IN" sz="2400" dirty="0">
                <a:latin typeface="Sitka Text" pitchFamily="2" charset="0"/>
              </a:rPr>
              <a:t>    // </a:t>
            </a:r>
            <a:r>
              <a:rPr lang="en-IN" sz="2400" dirty="0" err="1">
                <a:latin typeface="Sitka Text" pitchFamily="2" charset="0"/>
              </a:rPr>
              <a:t>LinkedHashMap</a:t>
            </a:r>
            <a:r>
              <a:rPr lang="en-IN" sz="2400" dirty="0">
                <a:latin typeface="Sitka Text" pitchFamily="2" charset="0"/>
              </a:rPr>
              <a:t> example</a:t>
            </a:r>
          </a:p>
          <a:p>
            <a:r>
              <a:rPr lang="en-IN" sz="2400" dirty="0">
                <a:latin typeface="Sitka Text" pitchFamily="2" charset="0"/>
              </a:rPr>
              <a:t>    Map&lt;String, Integer&gt; </a:t>
            </a:r>
            <a:r>
              <a:rPr lang="en-IN" sz="2400" dirty="0" err="1">
                <a:latin typeface="Sitka Text" pitchFamily="2" charset="0"/>
              </a:rPr>
              <a:t>linkedHashMap</a:t>
            </a:r>
            <a:r>
              <a:rPr lang="en-IN" sz="2400" dirty="0">
                <a:latin typeface="Sitka Text" pitchFamily="2" charset="0"/>
              </a:rPr>
              <a:t> = new </a:t>
            </a:r>
            <a:r>
              <a:rPr lang="en-IN" sz="2400" dirty="0" err="1">
                <a:latin typeface="Sitka Text" pitchFamily="2" charset="0"/>
              </a:rPr>
              <a:t>LinkedHashMap</a:t>
            </a:r>
            <a:r>
              <a:rPr lang="en-IN" sz="2400" dirty="0">
                <a:latin typeface="Sitka Text" pitchFamily="2" charset="0"/>
              </a:rPr>
              <a:t>&lt;&gt;();</a:t>
            </a:r>
          </a:p>
          <a:p>
            <a:r>
              <a:rPr lang="en-IN" sz="2400" dirty="0">
                <a:latin typeface="Sitka Text" pitchFamily="2" charset="0"/>
              </a:rPr>
              <a:t>    </a:t>
            </a:r>
            <a:r>
              <a:rPr lang="en-IN" sz="2400" dirty="0" err="1">
                <a:latin typeface="Sitka Text" pitchFamily="2" charset="0"/>
              </a:rPr>
              <a:t>linkedHashMap.put</a:t>
            </a:r>
            <a:r>
              <a:rPr lang="en-IN" sz="2400" dirty="0">
                <a:latin typeface="Sitka Text" pitchFamily="2" charset="0"/>
              </a:rPr>
              <a:t>("Apple", 1);</a:t>
            </a:r>
          </a:p>
          <a:p>
            <a:r>
              <a:rPr lang="en-IN" sz="2400" dirty="0">
                <a:latin typeface="Sitka Text" pitchFamily="2" charset="0"/>
              </a:rPr>
              <a:t>    </a:t>
            </a:r>
            <a:r>
              <a:rPr lang="en-IN" sz="2400" dirty="0" err="1">
                <a:latin typeface="Sitka Text" pitchFamily="2" charset="0"/>
              </a:rPr>
              <a:t>linkedHashMap.put</a:t>
            </a:r>
            <a:r>
              <a:rPr lang="en-IN" sz="2400" dirty="0">
                <a:latin typeface="Sitka Text" pitchFamily="2" charset="0"/>
              </a:rPr>
              <a:t>("Banana", 2);</a:t>
            </a:r>
          </a:p>
          <a:p>
            <a:r>
              <a:rPr lang="en-IN" sz="2400" dirty="0">
                <a:latin typeface="Sitka Text" pitchFamily="2" charset="0"/>
              </a:rPr>
              <a:t>    </a:t>
            </a:r>
            <a:r>
              <a:rPr lang="en-IN" sz="2400" dirty="0" err="1">
                <a:latin typeface="Sitka Text" pitchFamily="2" charset="0"/>
              </a:rPr>
              <a:t>System.out.println</a:t>
            </a:r>
            <a:r>
              <a:rPr lang="en-IN" sz="2400" dirty="0">
                <a:latin typeface="Sitka Text" pitchFamily="2" charset="0"/>
              </a:rPr>
              <a:t>(</a:t>
            </a:r>
            <a:r>
              <a:rPr lang="en-IN" sz="2400" dirty="0" err="1">
                <a:latin typeface="Sitka Text" pitchFamily="2" charset="0"/>
              </a:rPr>
              <a:t>linkedHashMap</a:t>
            </a:r>
            <a:r>
              <a:rPr lang="en-IN" sz="2400" dirty="0">
                <a:latin typeface="Sitka Text" pitchFamily="2" charset="0"/>
              </a:rPr>
              <a:t>);</a:t>
            </a:r>
          </a:p>
          <a:p>
            <a:r>
              <a:rPr lang="en-IN" sz="2400" dirty="0">
                <a:latin typeface="Sitka Text" pitchFamily="2" charset="0"/>
              </a:rPr>
              <a:t>}</a:t>
            </a:r>
          </a:p>
          <a:p>
            <a:r>
              <a:rPr lang="en-IN" sz="2400" dirty="0">
                <a:latin typeface="Sitka Text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772853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BF76A5-986F-4895-9943-B787C6188697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A3FC9-142F-440A-B1DF-42B7FCBE6598}"/>
              </a:ext>
            </a:extLst>
          </p:cNvPr>
          <p:cNvSpPr/>
          <p:nvPr/>
        </p:nvSpPr>
        <p:spPr>
          <a:xfrm>
            <a:off x="588997" y="329464"/>
            <a:ext cx="31720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Map Methods</a:t>
            </a:r>
            <a:endParaRPr lang="en-US" sz="40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155646-AFD1-71AB-B931-218DB4ADC13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F32A92EF-40D6-830C-E2C5-04968961DA1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0981339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32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F32A92EF-40D6-830C-E2C5-04968961DA1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30AA92-9CD0-AC0D-1264-11377E407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F7E4F45-4013-366E-B340-F512D7836F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88997" y="1221274"/>
            <a:ext cx="1149358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latin typeface="Sitka Text" pitchFamily="2" charset="0"/>
              </a:rPr>
              <a:t>Insertion Methods</a:t>
            </a:r>
          </a:p>
          <a:p>
            <a:r>
              <a:rPr lang="en-IN" sz="2400" b="1" dirty="0" smtClean="0">
                <a:latin typeface="Sitka Text" pitchFamily="2" charset="0"/>
              </a:rPr>
              <a:t>1</a:t>
            </a:r>
            <a:r>
              <a:rPr lang="en-IN" sz="2400" b="1" dirty="0">
                <a:latin typeface="Sitka Text" pitchFamily="2" charset="0"/>
              </a:rPr>
              <a:t>. put(K key, V value):</a:t>
            </a:r>
            <a:r>
              <a:rPr lang="en-IN" sz="2400" dirty="0">
                <a:latin typeface="Sitka Text" pitchFamily="2" charset="0"/>
              </a:rPr>
              <a:t> Associates a value with a key.</a:t>
            </a:r>
          </a:p>
          <a:p>
            <a:r>
              <a:rPr lang="en-IN" sz="2400" b="1" dirty="0" smtClean="0">
                <a:latin typeface="Sitka Text" pitchFamily="2" charset="0"/>
              </a:rPr>
              <a:t>2</a:t>
            </a:r>
            <a:r>
              <a:rPr lang="en-IN" sz="2400" b="1" dirty="0">
                <a:latin typeface="Sitka Text" pitchFamily="2" charset="0"/>
              </a:rPr>
              <a:t>. </a:t>
            </a:r>
            <a:r>
              <a:rPr lang="en-IN" sz="2400" b="1" dirty="0" err="1">
                <a:latin typeface="Sitka Text" pitchFamily="2" charset="0"/>
              </a:rPr>
              <a:t>putAll</a:t>
            </a:r>
            <a:r>
              <a:rPr lang="en-IN" sz="2400" b="1" dirty="0">
                <a:latin typeface="Sitka Text" pitchFamily="2" charset="0"/>
              </a:rPr>
              <a:t>(Map&lt;? extends K, ? extends V&gt; m): </a:t>
            </a:r>
            <a:r>
              <a:rPr lang="en-IN" sz="2400" dirty="0">
                <a:latin typeface="Sitka Text" pitchFamily="2" charset="0"/>
              </a:rPr>
              <a:t>Copies all key-value pairs from another map.</a:t>
            </a:r>
          </a:p>
          <a:p>
            <a:endParaRPr lang="en-IN" sz="2400" dirty="0">
              <a:latin typeface="Sitka Text" pitchFamily="2" charset="0"/>
            </a:endParaRPr>
          </a:p>
          <a:p>
            <a:r>
              <a:rPr lang="en-IN" sz="2400" b="1" dirty="0">
                <a:latin typeface="Sitka Text" pitchFamily="2" charset="0"/>
              </a:rPr>
              <a:t>Deletion Methods</a:t>
            </a:r>
          </a:p>
          <a:p>
            <a:r>
              <a:rPr lang="en-IN" sz="2400" b="1" dirty="0" smtClean="0">
                <a:latin typeface="Sitka Text" pitchFamily="2" charset="0"/>
              </a:rPr>
              <a:t>1</a:t>
            </a:r>
            <a:r>
              <a:rPr lang="en-IN" sz="2400" b="1" dirty="0">
                <a:latin typeface="Sitka Text" pitchFamily="2" charset="0"/>
              </a:rPr>
              <a:t>. remove(Object key): </a:t>
            </a:r>
            <a:r>
              <a:rPr lang="en-IN" sz="2400" dirty="0">
                <a:latin typeface="Sitka Text" pitchFamily="2" charset="0"/>
              </a:rPr>
              <a:t>Removes a key-value pair.</a:t>
            </a:r>
          </a:p>
          <a:p>
            <a:r>
              <a:rPr lang="en-IN" sz="2400" b="1" dirty="0" smtClean="0">
                <a:latin typeface="Sitka Text" pitchFamily="2" charset="0"/>
              </a:rPr>
              <a:t>2</a:t>
            </a:r>
            <a:r>
              <a:rPr lang="en-IN" sz="2400" b="1" dirty="0">
                <a:latin typeface="Sitka Text" pitchFamily="2" charset="0"/>
              </a:rPr>
              <a:t>. clear(): </a:t>
            </a:r>
            <a:r>
              <a:rPr lang="en-IN" sz="2400" dirty="0">
                <a:latin typeface="Sitka Text" pitchFamily="2" charset="0"/>
              </a:rPr>
              <a:t>Removes all key-value pairs.</a:t>
            </a:r>
          </a:p>
          <a:p>
            <a:endParaRPr lang="en-IN" sz="2400" dirty="0">
              <a:latin typeface="Sitka Text" pitchFamily="2" charset="0"/>
            </a:endParaRPr>
          </a:p>
          <a:p>
            <a:r>
              <a:rPr lang="en-IN" sz="2400" b="1" dirty="0">
                <a:latin typeface="Sitka Text" pitchFamily="2" charset="0"/>
              </a:rPr>
              <a:t>Retrieval Methods</a:t>
            </a:r>
          </a:p>
          <a:p>
            <a:r>
              <a:rPr lang="en-IN" sz="2400" b="1" dirty="0" smtClean="0">
                <a:latin typeface="Sitka Text" pitchFamily="2" charset="0"/>
              </a:rPr>
              <a:t>1</a:t>
            </a:r>
            <a:r>
              <a:rPr lang="en-IN" sz="2400" b="1" dirty="0">
                <a:latin typeface="Sitka Text" pitchFamily="2" charset="0"/>
              </a:rPr>
              <a:t>. get(Object key): </a:t>
            </a:r>
            <a:r>
              <a:rPr lang="en-IN" sz="2400" dirty="0">
                <a:latin typeface="Sitka Text" pitchFamily="2" charset="0"/>
              </a:rPr>
              <a:t>Returns the value associated with a key.</a:t>
            </a:r>
          </a:p>
          <a:p>
            <a:r>
              <a:rPr lang="en-IN" sz="2400" b="1" dirty="0" smtClean="0">
                <a:latin typeface="Sitka Text" pitchFamily="2" charset="0"/>
              </a:rPr>
              <a:t>2</a:t>
            </a:r>
            <a:r>
              <a:rPr lang="en-IN" sz="2400" b="1" dirty="0">
                <a:latin typeface="Sitka Text" pitchFamily="2" charset="0"/>
              </a:rPr>
              <a:t>. </a:t>
            </a:r>
            <a:r>
              <a:rPr lang="en-IN" sz="2400" b="1" dirty="0" err="1">
                <a:latin typeface="Sitka Text" pitchFamily="2" charset="0"/>
              </a:rPr>
              <a:t>containsKey</a:t>
            </a:r>
            <a:r>
              <a:rPr lang="en-IN" sz="2400" b="1" dirty="0">
                <a:latin typeface="Sitka Text" pitchFamily="2" charset="0"/>
              </a:rPr>
              <a:t>(Object key): </a:t>
            </a:r>
            <a:r>
              <a:rPr lang="en-IN" sz="2400" dirty="0">
                <a:latin typeface="Sitka Text" pitchFamily="2" charset="0"/>
              </a:rPr>
              <a:t>Checks if a key exists.</a:t>
            </a:r>
          </a:p>
          <a:p>
            <a:endParaRPr lang="en-IN" sz="2400" dirty="0">
              <a:latin typeface="Sitk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5485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BF76A5-986F-4895-9943-B787C6188697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A3FC9-142F-440A-B1DF-42B7FCBE6598}"/>
              </a:ext>
            </a:extLst>
          </p:cNvPr>
          <p:cNvSpPr/>
          <p:nvPr/>
        </p:nvSpPr>
        <p:spPr>
          <a:xfrm>
            <a:off x="588997" y="329464"/>
            <a:ext cx="31720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Map Methods</a:t>
            </a:r>
            <a:endParaRPr lang="en-US" sz="40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155646-AFD1-71AB-B931-218DB4ADC13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F32A92EF-40D6-830C-E2C5-04968961DA1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0981339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55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F32A92EF-40D6-830C-E2C5-04968961DA1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30AA92-9CD0-AC0D-1264-11377E407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F7E4F45-4013-366E-B340-F512D7836F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710667" y="1386060"/>
            <a:ext cx="1077066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Sitka Text" pitchFamily="2" charset="0"/>
              </a:rPr>
              <a:t>Search Methods</a:t>
            </a:r>
          </a:p>
          <a:p>
            <a:r>
              <a:rPr lang="en-US" sz="2400" b="1" dirty="0" smtClean="0">
                <a:latin typeface="Sitka Text" pitchFamily="2" charset="0"/>
              </a:rPr>
              <a:t>1</a:t>
            </a:r>
            <a:r>
              <a:rPr lang="en-US" sz="2400" b="1" dirty="0">
                <a:latin typeface="Sitka Text" pitchFamily="2" charset="0"/>
              </a:rPr>
              <a:t>. </a:t>
            </a:r>
            <a:r>
              <a:rPr lang="en-US" sz="2400" b="1" dirty="0" err="1">
                <a:latin typeface="Sitka Text" pitchFamily="2" charset="0"/>
              </a:rPr>
              <a:t>containsValue</a:t>
            </a:r>
            <a:r>
              <a:rPr lang="en-US" sz="2400" b="1" dirty="0">
                <a:latin typeface="Sitka Text" pitchFamily="2" charset="0"/>
              </a:rPr>
              <a:t>(Object value): </a:t>
            </a:r>
            <a:r>
              <a:rPr lang="en-US" sz="2400" dirty="0">
                <a:latin typeface="Sitka Text" pitchFamily="2" charset="0"/>
              </a:rPr>
              <a:t>Checks if a value exists</a:t>
            </a:r>
            <a:r>
              <a:rPr lang="en-US" sz="2400" dirty="0" smtClean="0">
                <a:latin typeface="Sitka Text" pitchFamily="2" charset="0"/>
              </a:rPr>
              <a:t>.</a:t>
            </a:r>
            <a:endParaRPr lang="en-US" sz="2400" b="1" dirty="0">
              <a:latin typeface="Sitka Text" pitchFamily="2" charset="0"/>
            </a:endParaRPr>
          </a:p>
          <a:p>
            <a:endParaRPr lang="en-US" sz="2400" b="1" dirty="0" smtClean="0">
              <a:latin typeface="Sitka Text" pitchFamily="2" charset="0"/>
            </a:endParaRPr>
          </a:p>
          <a:p>
            <a:r>
              <a:rPr lang="en-US" sz="2400" b="1" dirty="0" smtClean="0">
                <a:latin typeface="Sitka Text" pitchFamily="2" charset="0"/>
              </a:rPr>
              <a:t>Utility </a:t>
            </a:r>
            <a:r>
              <a:rPr lang="en-US" sz="2400" b="1" dirty="0">
                <a:latin typeface="Sitka Text" pitchFamily="2" charset="0"/>
              </a:rPr>
              <a:t>Methods</a:t>
            </a:r>
          </a:p>
          <a:p>
            <a:r>
              <a:rPr lang="en-US" sz="2400" b="1" dirty="0" smtClean="0">
                <a:latin typeface="Sitka Text" pitchFamily="2" charset="0"/>
              </a:rPr>
              <a:t>1</a:t>
            </a:r>
            <a:r>
              <a:rPr lang="en-US" sz="2400" b="1" dirty="0">
                <a:latin typeface="Sitka Text" pitchFamily="2" charset="0"/>
              </a:rPr>
              <a:t>. size(): </a:t>
            </a:r>
            <a:r>
              <a:rPr lang="en-US" sz="2400" dirty="0">
                <a:latin typeface="Sitka Text" pitchFamily="2" charset="0"/>
              </a:rPr>
              <a:t>Returns the number of key-value pairs.</a:t>
            </a:r>
          </a:p>
          <a:p>
            <a:r>
              <a:rPr lang="en-US" sz="2400" b="1" dirty="0" smtClean="0">
                <a:latin typeface="Sitka Text" pitchFamily="2" charset="0"/>
              </a:rPr>
              <a:t>2. </a:t>
            </a:r>
            <a:r>
              <a:rPr lang="en-US" sz="2400" b="1" dirty="0" err="1">
                <a:latin typeface="Sitka Text" pitchFamily="2" charset="0"/>
              </a:rPr>
              <a:t>isEmpty</a:t>
            </a:r>
            <a:r>
              <a:rPr lang="en-US" sz="2400" b="1" dirty="0">
                <a:latin typeface="Sitka Text" pitchFamily="2" charset="0"/>
              </a:rPr>
              <a:t>(): </a:t>
            </a:r>
            <a:r>
              <a:rPr lang="en-US" sz="2400" dirty="0">
                <a:latin typeface="Sitka Text" pitchFamily="2" charset="0"/>
              </a:rPr>
              <a:t>Checks if the map is empty.</a:t>
            </a:r>
          </a:p>
          <a:p>
            <a:endParaRPr lang="en-US" sz="2400" b="1" dirty="0">
              <a:latin typeface="Sitka Text" pitchFamily="2" charset="0"/>
            </a:endParaRPr>
          </a:p>
          <a:p>
            <a:r>
              <a:rPr lang="en-US" sz="2400" b="1" dirty="0">
                <a:latin typeface="Sitka Text" pitchFamily="2" charset="0"/>
              </a:rPr>
              <a:t>Iteration Methods</a:t>
            </a:r>
          </a:p>
          <a:p>
            <a:r>
              <a:rPr lang="en-US" sz="2400" b="1" dirty="0" smtClean="0">
                <a:latin typeface="Sitka Text" pitchFamily="2" charset="0"/>
              </a:rPr>
              <a:t>1</a:t>
            </a:r>
            <a:r>
              <a:rPr lang="en-US" sz="2400" b="1" dirty="0">
                <a:latin typeface="Sitka Text" pitchFamily="2" charset="0"/>
              </a:rPr>
              <a:t>. </a:t>
            </a:r>
            <a:r>
              <a:rPr lang="en-US" sz="2400" b="1" dirty="0" err="1">
                <a:latin typeface="Sitka Text" pitchFamily="2" charset="0"/>
              </a:rPr>
              <a:t>keySet</a:t>
            </a:r>
            <a:r>
              <a:rPr lang="en-US" sz="2400" b="1" dirty="0">
                <a:latin typeface="Sitka Text" pitchFamily="2" charset="0"/>
              </a:rPr>
              <a:t>(): </a:t>
            </a:r>
            <a:r>
              <a:rPr lang="en-US" sz="2400" dirty="0">
                <a:latin typeface="Sitka Text" pitchFamily="2" charset="0"/>
              </a:rPr>
              <a:t>Returns a set of keys.</a:t>
            </a:r>
          </a:p>
          <a:p>
            <a:r>
              <a:rPr lang="en-US" sz="2400" b="1" dirty="0" smtClean="0">
                <a:latin typeface="Sitka Text" pitchFamily="2" charset="0"/>
              </a:rPr>
              <a:t>2</a:t>
            </a:r>
            <a:r>
              <a:rPr lang="en-US" sz="2400" b="1" dirty="0">
                <a:latin typeface="Sitka Text" pitchFamily="2" charset="0"/>
              </a:rPr>
              <a:t>. values(): </a:t>
            </a:r>
            <a:r>
              <a:rPr lang="en-US" sz="2400" dirty="0">
                <a:latin typeface="Sitka Text" pitchFamily="2" charset="0"/>
              </a:rPr>
              <a:t>Returns a collection of values.</a:t>
            </a:r>
          </a:p>
          <a:p>
            <a:r>
              <a:rPr lang="en-US" sz="2400" b="1" dirty="0" smtClean="0">
                <a:latin typeface="Sitka Text" pitchFamily="2" charset="0"/>
              </a:rPr>
              <a:t>3</a:t>
            </a:r>
            <a:r>
              <a:rPr lang="en-US" sz="2400" b="1" dirty="0">
                <a:latin typeface="Sitka Text" pitchFamily="2" charset="0"/>
              </a:rPr>
              <a:t>. </a:t>
            </a:r>
            <a:r>
              <a:rPr lang="en-US" sz="2400" b="1" dirty="0" err="1">
                <a:latin typeface="Sitka Text" pitchFamily="2" charset="0"/>
              </a:rPr>
              <a:t>entrySet</a:t>
            </a:r>
            <a:r>
              <a:rPr lang="en-US" sz="2400" b="1" dirty="0">
                <a:latin typeface="Sitka Text" pitchFamily="2" charset="0"/>
              </a:rPr>
              <a:t>(): </a:t>
            </a:r>
            <a:r>
              <a:rPr lang="en-US" sz="2400" dirty="0">
                <a:latin typeface="Sitka Text" pitchFamily="2" charset="0"/>
              </a:rPr>
              <a:t>Returns a set of key-value pairs.</a:t>
            </a:r>
          </a:p>
          <a:p>
            <a:endParaRPr lang="en-US" sz="2400" b="1" dirty="0">
              <a:latin typeface="Sitk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598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BF76A5-986F-4895-9943-B787C6188697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A3FC9-142F-440A-B1DF-42B7FCBE6598}"/>
              </a:ext>
            </a:extLst>
          </p:cNvPr>
          <p:cNvSpPr/>
          <p:nvPr/>
        </p:nvSpPr>
        <p:spPr>
          <a:xfrm>
            <a:off x="588997" y="329464"/>
            <a:ext cx="31720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Map Methods</a:t>
            </a:r>
            <a:endParaRPr lang="en-US" sz="40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155646-AFD1-71AB-B931-218DB4ADC13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F32A92EF-40D6-830C-E2C5-04968961DA1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0981339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477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F32A92EF-40D6-830C-E2C5-04968961DA1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30AA92-9CD0-AC0D-1264-11377E407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F7E4F45-4013-366E-B340-F512D7836F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710667" y="1386060"/>
            <a:ext cx="1077066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Sitka Text" pitchFamily="2" charset="0"/>
              </a:rPr>
              <a:t>Search Methods</a:t>
            </a:r>
          </a:p>
          <a:p>
            <a:r>
              <a:rPr lang="en-US" sz="2400" b="1" dirty="0" smtClean="0">
                <a:latin typeface="Sitka Text" pitchFamily="2" charset="0"/>
              </a:rPr>
              <a:t>1</a:t>
            </a:r>
            <a:r>
              <a:rPr lang="en-US" sz="2400" b="1" dirty="0">
                <a:latin typeface="Sitka Text" pitchFamily="2" charset="0"/>
              </a:rPr>
              <a:t>. </a:t>
            </a:r>
            <a:r>
              <a:rPr lang="en-US" sz="2400" b="1" dirty="0" err="1">
                <a:latin typeface="Sitka Text" pitchFamily="2" charset="0"/>
              </a:rPr>
              <a:t>containsValue</a:t>
            </a:r>
            <a:r>
              <a:rPr lang="en-US" sz="2400" b="1" dirty="0">
                <a:latin typeface="Sitka Text" pitchFamily="2" charset="0"/>
              </a:rPr>
              <a:t>(Object value): </a:t>
            </a:r>
            <a:r>
              <a:rPr lang="en-US" sz="2400" dirty="0">
                <a:latin typeface="Sitka Text" pitchFamily="2" charset="0"/>
              </a:rPr>
              <a:t>Checks if a value exists</a:t>
            </a:r>
            <a:r>
              <a:rPr lang="en-US" sz="2400" dirty="0" smtClean="0">
                <a:latin typeface="Sitka Text" pitchFamily="2" charset="0"/>
              </a:rPr>
              <a:t>.</a:t>
            </a:r>
            <a:endParaRPr lang="en-US" sz="2400" b="1" dirty="0">
              <a:latin typeface="Sitka Text" pitchFamily="2" charset="0"/>
            </a:endParaRPr>
          </a:p>
          <a:p>
            <a:endParaRPr lang="en-US" sz="2400" b="1" dirty="0" smtClean="0">
              <a:latin typeface="Sitka Text" pitchFamily="2" charset="0"/>
            </a:endParaRPr>
          </a:p>
          <a:p>
            <a:r>
              <a:rPr lang="en-US" sz="2400" b="1" dirty="0" smtClean="0">
                <a:latin typeface="Sitka Text" pitchFamily="2" charset="0"/>
              </a:rPr>
              <a:t>Utility </a:t>
            </a:r>
            <a:r>
              <a:rPr lang="en-US" sz="2400" b="1" dirty="0">
                <a:latin typeface="Sitka Text" pitchFamily="2" charset="0"/>
              </a:rPr>
              <a:t>Methods</a:t>
            </a:r>
          </a:p>
          <a:p>
            <a:r>
              <a:rPr lang="en-US" sz="2400" b="1" dirty="0" smtClean="0">
                <a:latin typeface="Sitka Text" pitchFamily="2" charset="0"/>
              </a:rPr>
              <a:t>1</a:t>
            </a:r>
            <a:r>
              <a:rPr lang="en-US" sz="2400" b="1" dirty="0">
                <a:latin typeface="Sitka Text" pitchFamily="2" charset="0"/>
              </a:rPr>
              <a:t>. size(): </a:t>
            </a:r>
            <a:r>
              <a:rPr lang="en-US" sz="2400" dirty="0">
                <a:latin typeface="Sitka Text" pitchFamily="2" charset="0"/>
              </a:rPr>
              <a:t>Returns the number of key-value pairs.</a:t>
            </a:r>
          </a:p>
          <a:p>
            <a:r>
              <a:rPr lang="en-US" sz="2400" b="1" dirty="0" smtClean="0">
                <a:latin typeface="Sitka Text" pitchFamily="2" charset="0"/>
              </a:rPr>
              <a:t>2. </a:t>
            </a:r>
            <a:r>
              <a:rPr lang="en-US" sz="2400" b="1" dirty="0" err="1">
                <a:latin typeface="Sitka Text" pitchFamily="2" charset="0"/>
              </a:rPr>
              <a:t>isEmpty</a:t>
            </a:r>
            <a:r>
              <a:rPr lang="en-US" sz="2400" b="1" dirty="0">
                <a:latin typeface="Sitka Text" pitchFamily="2" charset="0"/>
              </a:rPr>
              <a:t>(): </a:t>
            </a:r>
            <a:r>
              <a:rPr lang="en-US" sz="2400" dirty="0">
                <a:latin typeface="Sitka Text" pitchFamily="2" charset="0"/>
              </a:rPr>
              <a:t>Checks if the map is empty.</a:t>
            </a:r>
          </a:p>
          <a:p>
            <a:endParaRPr lang="en-US" sz="2400" b="1" dirty="0">
              <a:latin typeface="Sitka Text" pitchFamily="2" charset="0"/>
            </a:endParaRPr>
          </a:p>
          <a:p>
            <a:r>
              <a:rPr lang="en-US" sz="2400" b="1" dirty="0">
                <a:latin typeface="Sitka Text" pitchFamily="2" charset="0"/>
              </a:rPr>
              <a:t>Iteration Methods</a:t>
            </a:r>
          </a:p>
          <a:p>
            <a:r>
              <a:rPr lang="en-US" sz="2400" b="1" dirty="0" smtClean="0">
                <a:latin typeface="Sitka Text" pitchFamily="2" charset="0"/>
              </a:rPr>
              <a:t>1</a:t>
            </a:r>
            <a:r>
              <a:rPr lang="en-US" sz="2400" b="1" dirty="0">
                <a:latin typeface="Sitka Text" pitchFamily="2" charset="0"/>
              </a:rPr>
              <a:t>. </a:t>
            </a:r>
            <a:r>
              <a:rPr lang="en-US" sz="2400" b="1" dirty="0" err="1">
                <a:latin typeface="Sitka Text" pitchFamily="2" charset="0"/>
              </a:rPr>
              <a:t>keySet</a:t>
            </a:r>
            <a:r>
              <a:rPr lang="en-US" sz="2400" b="1" dirty="0">
                <a:latin typeface="Sitka Text" pitchFamily="2" charset="0"/>
              </a:rPr>
              <a:t>(): </a:t>
            </a:r>
            <a:r>
              <a:rPr lang="en-US" sz="2400" dirty="0">
                <a:latin typeface="Sitka Text" pitchFamily="2" charset="0"/>
              </a:rPr>
              <a:t>Returns a set of keys.</a:t>
            </a:r>
          </a:p>
          <a:p>
            <a:r>
              <a:rPr lang="en-US" sz="2400" b="1" dirty="0" smtClean="0">
                <a:latin typeface="Sitka Text" pitchFamily="2" charset="0"/>
              </a:rPr>
              <a:t>2</a:t>
            </a:r>
            <a:r>
              <a:rPr lang="en-US" sz="2400" b="1" dirty="0">
                <a:latin typeface="Sitka Text" pitchFamily="2" charset="0"/>
              </a:rPr>
              <a:t>. values(): </a:t>
            </a:r>
            <a:r>
              <a:rPr lang="en-US" sz="2400" dirty="0">
                <a:latin typeface="Sitka Text" pitchFamily="2" charset="0"/>
              </a:rPr>
              <a:t>Returns a collection of values.</a:t>
            </a:r>
          </a:p>
          <a:p>
            <a:r>
              <a:rPr lang="en-US" sz="2400" b="1" dirty="0" smtClean="0">
                <a:latin typeface="Sitka Text" pitchFamily="2" charset="0"/>
              </a:rPr>
              <a:t>3</a:t>
            </a:r>
            <a:r>
              <a:rPr lang="en-US" sz="2400" b="1" dirty="0">
                <a:latin typeface="Sitka Text" pitchFamily="2" charset="0"/>
              </a:rPr>
              <a:t>. </a:t>
            </a:r>
            <a:r>
              <a:rPr lang="en-US" sz="2400" b="1" dirty="0" err="1">
                <a:latin typeface="Sitka Text" pitchFamily="2" charset="0"/>
              </a:rPr>
              <a:t>entrySet</a:t>
            </a:r>
            <a:r>
              <a:rPr lang="en-US" sz="2400" b="1" dirty="0">
                <a:latin typeface="Sitka Text" pitchFamily="2" charset="0"/>
              </a:rPr>
              <a:t>(): </a:t>
            </a:r>
            <a:r>
              <a:rPr lang="en-US" sz="2400" dirty="0">
                <a:latin typeface="Sitka Text" pitchFamily="2" charset="0"/>
              </a:rPr>
              <a:t>Returns a set of key-value pairs.</a:t>
            </a:r>
          </a:p>
          <a:p>
            <a:endParaRPr lang="en-US" sz="2400" b="1" dirty="0">
              <a:latin typeface="Sitk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2720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BF76A5-986F-4895-9943-B787C6188697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A3FC9-142F-440A-B1DF-42B7FCBE6598}"/>
              </a:ext>
            </a:extLst>
          </p:cNvPr>
          <p:cNvSpPr/>
          <p:nvPr/>
        </p:nvSpPr>
        <p:spPr>
          <a:xfrm>
            <a:off x="588997" y="329464"/>
            <a:ext cx="50177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Map Iterator Methods</a:t>
            </a:r>
            <a:endParaRPr lang="en-US" sz="40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155646-AFD1-71AB-B931-218DB4ADC13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F32A92EF-40D6-830C-E2C5-04968961DA1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0981339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01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F32A92EF-40D6-830C-E2C5-04968961DA1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30AA92-9CD0-AC0D-1264-11377E407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F7E4F45-4013-366E-B340-F512D7836F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710667" y="1386060"/>
            <a:ext cx="1077066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Sitka Text" pitchFamily="2" charset="0"/>
              </a:rPr>
              <a:t>KeyIterator</a:t>
            </a:r>
            <a:endParaRPr lang="en-US" sz="2400" b="1" dirty="0">
              <a:latin typeface="Sitka Text" pitchFamily="2" charset="0"/>
            </a:endParaRPr>
          </a:p>
          <a:p>
            <a:r>
              <a:rPr lang="en-US" sz="2400" dirty="0" smtClean="0">
                <a:latin typeface="Sitka Text" pitchFamily="2" charset="0"/>
              </a:rPr>
              <a:t>1</a:t>
            </a:r>
            <a:r>
              <a:rPr lang="en-US" sz="2400" dirty="0">
                <a:latin typeface="Sitka Text" pitchFamily="2" charset="0"/>
              </a:rPr>
              <a:t>. </a:t>
            </a:r>
            <a:r>
              <a:rPr lang="en-US" sz="2400" dirty="0" err="1">
                <a:latin typeface="Sitka Text" pitchFamily="2" charset="0"/>
              </a:rPr>
              <a:t>boolean</a:t>
            </a:r>
            <a:r>
              <a:rPr lang="en-US" sz="2400" dirty="0">
                <a:latin typeface="Sitka Text" pitchFamily="2" charset="0"/>
              </a:rPr>
              <a:t> </a:t>
            </a:r>
            <a:r>
              <a:rPr lang="en-US" sz="2400" dirty="0" err="1">
                <a:latin typeface="Sitka Text" pitchFamily="2" charset="0"/>
              </a:rPr>
              <a:t>hasNext</a:t>
            </a:r>
            <a:r>
              <a:rPr lang="en-US" sz="2400" dirty="0" smtClean="0">
                <a:latin typeface="Sitka Text" pitchFamily="2" charset="0"/>
              </a:rPr>
              <a:t>():</a:t>
            </a:r>
            <a:endParaRPr lang="en-US" sz="2400" dirty="0">
              <a:latin typeface="Sitka Text" pitchFamily="2" charset="0"/>
            </a:endParaRPr>
          </a:p>
          <a:p>
            <a:r>
              <a:rPr lang="en-US" sz="2400" dirty="0" smtClean="0">
                <a:latin typeface="Sitka Text" pitchFamily="2" charset="0"/>
              </a:rPr>
              <a:t>2</a:t>
            </a:r>
            <a:r>
              <a:rPr lang="en-US" sz="2400" dirty="0">
                <a:latin typeface="Sitka Text" pitchFamily="2" charset="0"/>
              </a:rPr>
              <a:t>. K next</a:t>
            </a:r>
            <a:r>
              <a:rPr lang="en-US" sz="2400" dirty="0" smtClean="0">
                <a:latin typeface="Sitka Text" pitchFamily="2" charset="0"/>
              </a:rPr>
              <a:t>():</a:t>
            </a:r>
            <a:endParaRPr lang="en-US" sz="2400" dirty="0">
              <a:latin typeface="Sitka Text" pitchFamily="2" charset="0"/>
            </a:endParaRPr>
          </a:p>
          <a:p>
            <a:endParaRPr lang="en-US" sz="2400" b="1" dirty="0" smtClean="0">
              <a:latin typeface="Sitka Text" pitchFamily="2" charset="0"/>
            </a:endParaRPr>
          </a:p>
          <a:p>
            <a:r>
              <a:rPr lang="en-US" sz="2400" b="1" dirty="0" err="1" smtClean="0">
                <a:latin typeface="Sitka Text" pitchFamily="2" charset="0"/>
              </a:rPr>
              <a:t>ValueIterator</a:t>
            </a:r>
            <a:endParaRPr lang="en-US" sz="2400" b="1" dirty="0">
              <a:latin typeface="Sitka Text" pitchFamily="2" charset="0"/>
            </a:endParaRPr>
          </a:p>
          <a:p>
            <a:r>
              <a:rPr lang="en-US" sz="2400" dirty="0" smtClean="0">
                <a:latin typeface="Sitka Text" pitchFamily="2" charset="0"/>
              </a:rPr>
              <a:t>1</a:t>
            </a:r>
            <a:r>
              <a:rPr lang="en-US" sz="2400" dirty="0">
                <a:latin typeface="Sitka Text" pitchFamily="2" charset="0"/>
              </a:rPr>
              <a:t>. </a:t>
            </a:r>
            <a:r>
              <a:rPr lang="en-US" sz="2400" dirty="0" err="1">
                <a:latin typeface="Sitka Text" pitchFamily="2" charset="0"/>
              </a:rPr>
              <a:t>boolean</a:t>
            </a:r>
            <a:r>
              <a:rPr lang="en-US" sz="2400" dirty="0">
                <a:latin typeface="Sitka Text" pitchFamily="2" charset="0"/>
              </a:rPr>
              <a:t> </a:t>
            </a:r>
            <a:r>
              <a:rPr lang="en-US" sz="2400" dirty="0" err="1">
                <a:latin typeface="Sitka Text" pitchFamily="2" charset="0"/>
              </a:rPr>
              <a:t>hasNext</a:t>
            </a:r>
            <a:r>
              <a:rPr lang="en-US" sz="2400" dirty="0" smtClean="0">
                <a:latin typeface="Sitka Text" pitchFamily="2" charset="0"/>
              </a:rPr>
              <a:t>():</a:t>
            </a:r>
            <a:endParaRPr lang="en-US" sz="2400" dirty="0">
              <a:latin typeface="Sitka Text" pitchFamily="2" charset="0"/>
            </a:endParaRPr>
          </a:p>
          <a:p>
            <a:r>
              <a:rPr lang="en-US" sz="2400" dirty="0" smtClean="0">
                <a:latin typeface="Sitka Text" pitchFamily="2" charset="0"/>
              </a:rPr>
              <a:t>2</a:t>
            </a:r>
            <a:r>
              <a:rPr lang="en-US" sz="2400" dirty="0">
                <a:latin typeface="Sitka Text" pitchFamily="2" charset="0"/>
              </a:rPr>
              <a:t>. V next</a:t>
            </a:r>
            <a:r>
              <a:rPr lang="en-US" sz="2400" dirty="0" smtClean="0">
                <a:latin typeface="Sitka Text" pitchFamily="2" charset="0"/>
              </a:rPr>
              <a:t>():</a:t>
            </a:r>
          </a:p>
          <a:p>
            <a:endParaRPr lang="en-US" sz="2400" b="1" dirty="0">
              <a:latin typeface="Sitka Text" pitchFamily="2" charset="0"/>
            </a:endParaRPr>
          </a:p>
          <a:p>
            <a:r>
              <a:rPr lang="en-US" sz="2400" b="1" dirty="0" err="1">
                <a:latin typeface="Sitka Text" pitchFamily="2" charset="0"/>
              </a:rPr>
              <a:t>EntryIterator</a:t>
            </a:r>
            <a:endParaRPr lang="en-US" sz="2400" b="1" dirty="0">
              <a:latin typeface="Sitka Text" pitchFamily="2" charset="0"/>
            </a:endParaRPr>
          </a:p>
          <a:p>
            <a:r>
              <a:rPr lang="en-US" sz="2400" dirty="0" smtClean="0">
                <a:latin typeface="Sitka Text" pitchFamily="2" charset="0"/>
              </a:rPr>
              <a:t>1</a:t>
            </a:r>
            <a:r>
              <a:rPr lang="en-US" sz="2400" dirty="0">
                <a:latin typeface="Sitka Text" pitchFamily="2" charset="0"/>
              </a:rPr>
              <a:t>. </a:t>
            </a:r>
            <a:r>
              <a:rPr lang="en-US" sz="2400" dirty="0" err="1">
                <a:latin typeface="Sitka Text" pitchFamily="2" charset="0"/>
              </a:rPr>
              <a:t>boolean</a:t>
            </a:r>
            <a:r>
              <a:rPr lang="en-US" sz="2400" dirty="0">
                <a:latin typeface="Sitka Text" pitchFamily="2" charset="0"/>
              </a:rPr>
              <a:t> </a:t>
            </a:r>
            <a:r>
              <a:rPr lang="en-US" sz="2400" dirty="0" err="1">
                <a:latin typeface="Sitka Text" pitchFamily="2" charset="0"/>
              </a:rPr>
              <a:t>hasNext</a:t>
            </a:r>
            <a:r>
              <a:rPr lang="en-US" sz="2400" dirty="0" smtClean="0">
                <a:latin typeface="Sitka Text" pitchFamily="2" charset="0"/>
              </a:rPr>
              <a:t>():</a:t>
            </a:r>
            <a:endParaRPr lang="en-US" sz="2400" dirty="0">
              <a:latin typeface="Sitka Text" pitchFamily="2" charset="0"/>
            </a:endParaRPr>
          </a:p>
          <a:p>
            <a:r>
              <a:rPr lang="en-US" sz="2400" dirty="0" smtClean="0">
                <a:latin typeface="Sitka Text" pitchFamily="2" charset="0"/>
              </a:rPr>
              <a:t>2</a:t>
            </a:r>
            <a:r>
              <a:rPr lang="en-US" sz="2400" dirty="0">
                <a:latin typeface="Sitka Text" pitchFamily="2" charset="0"/>
              </a:rPr>
              <a:t>. </a:t>
            </a:r>
            <a:r>
              <a:rPr lang="en-US" sz="2400" dirty="0" err="1">
                <a:latin typeface="Sitka Text" pitchFamily="2" charset="0"/>
              </a:rPr>
              <a:t>Map.Entry</a:t>
            </a:r>
            <a:r>
              <a:rPr lang="en-US" sz="2400" dirty="0">
                <a:latin typeface="Sitka Text" pitchFamily="2" charset="0"/>
              </a:rPr>
              <a:t>&lt;K, V&gt; next(): Returns the next key-value pair in the iteration.</a:t>
            </a:r>
          </a:p>
        </p:txBody>
      </p:sp>
    </p:spTree>
    <p:extLst>
      <p:ext uri="{BB962C8B-B14F-4D97-AF65-F5344CB8AC3E}">
        <p14:creationId xmlns:p14="http://schemas.microsoft.com/office/powerpoint/2010/main" val="374948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BF76A5-986F-4895-9943-B787C6188697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A3FC9-142F-440A-B1DF-42B7FCBE6598}"/>
              </a:ext>
            </a:extLst>
          </p:cNvPr>
          <p:cNvSpPr/>
          <p:nvPr/>
        </p:nvSpPr>
        <p:spPr>
          <a:xfrm>
            <a:off x="588997" y="329464"/>
            <a:ext cx="25981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Collections</a:t>
            </a:r>
            <a:endParaRPr lang="en-US" sz="40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155646-AFD1-71AB-B931-218DB4ADC13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F32A92EF-40D6-830C-E2C5-04968961DA1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0981339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04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F32A92EF-40D6-830C-E2C5-04968961DA1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30AA92-9CD0-AC0D-1264-11377E407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F7E4F45-4013-366E-B340-F512D7836F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ject 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80409" y="1272514"/>
            <a:ext cx="6360091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11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BF76A5-986F-4895-9943-B787C6188697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A3FC9-142F-440A-B1DF-42B7FCBE6598}"/>
              </a:ext>
            </a:extLst>
          </p:cNvPr>
          <p:cNvSpPr/>
          <p:nvPr/>
        </p:nvSpPr>
        <p:spPr>
          <a:xfrm>
            <a:off x="588997" y="329464"/>
            <a:ext cx="66659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Map Iterator Implementation</a:t>
            </a:r>
            <a:endParaRPr lang="en-US" sz="40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155646-AFD1-71AB-B931-218DB4ADC13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F32A92EF-40D6-830C-E2C5-04968961DA1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0981339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23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F32A92EF-40D6-830C-E2C5-04968961DA1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30AA92-9CD0-AC0D-1264-11377E407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F7E4F45-4013-366E-B340-F512D7836F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88997" y="1017574"/>
            <a:ext cx="1122786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>
                <a:latin typeface="Sitka Text" pitchFamily="2" charset="0"/>
              </a:rPr>
              <a:t>import </a:t>
            </a:r>
            <a:r>
              <a:rPr lang="en-IN" sz="2400" dirty="0" err="1">
                <a:latin typeface="Sitka Text" pitchFamily="2" charset="0"/>
              </a:rPr>
              <a:t>java.util</a:t>
            </a:r>
            <a:r>
              <a:rPr lang="en-IN" sz="2400" dirty="0">
                <a:latin typeface="Sitka Text" pitchFamily="2" charset="0"/>
              </a:rPr>
              <a:t>.*;</a:t>
            </a:r>
          </a:p>
          <a:p>
            <a:r>
              <a:rPr lang="en-IN" sz="2400" dirty="0" smtClean="0">
                <a:latin typeface="Sitka Text" pitchFamily="2" charset="0"/>
              </a:rPr>
              <a:t>public </a:t>
            </a:r>
            <a:r>
              <a:rPr lang="en-IN" sz="2400" dirty="0">
                <a:latin typeface="Sitka Text" pitchFamily="2" charset="0"/>
              </a:rPr>
              <a:t>class </a:t>
            </a:r>
            <a:r>
              <a:rPr lang="en-IN" sz="2400" dirty="0" err="1">
                <a:latin typeface="Sitka Text" pitchFamily="2" charset="0"/>
              </a:rPr>
              <a:t>MapIteratorExample</a:t>
            </a:r>
            <a:r>
              <a:rPr lang="en-IN" sz="2400" dirty="0">
                <a:latin typeface="Sitka Text" pitchFamily="2" charset="0"/>
              </a:rPr>
              <a:t> {</a:t>
            </a:r>
          </a:p>
          <a:p>
            <a:r>
              <a:rPr lang="en-IN" sz="2400" dirty="0">
                <a:latin typeface="Sitka Text" pitchFamily="2" charset="0"/>
              </a:rPr>
              <a:t>    public static void main(String[] </a:t>
            </a:r>
            <a:r>
              <a:rPr lang="en-IN" sz="2400" dirty="0" err="1">
                <a:latin typeface="Sitka Text" pitchFamily="2" charset="0"/>
              </a:rPr>
              <a:t>args</a:t>
            </a:r>
            <a:r>
              <a:rPr lang="en-IN" sz="2400" dirty="0">
                <a:latin typeface="Sitka Text" pitchFamily="2" charset="0"/>
              </a:rPr>
              <a:t>) {</a:t>
            </a:r>
          </a:p>
          <a:p>
            <a:r>
              <a:rPr lang="en-IN" sz="2400" dirty="0">
                <a:latin typeface="Sitka Text" pitchFamily="2" charset="0"/>
              </a:rPr>
              <a:t>        Map&lt;String, Integer&gt; fruits = new </a:t>
            </a:r>
            <a:r>
              <a:rPr lang="en-IN" sz="2400" dirty="0" err="1">
                <a:latin typeface="Sitka Text" pitchFamily="2" charset="0"/>
              </a:rPr>
              <a:t>HashMap</a:t>
            </a:r>
            <a:r>
              <a:rPr lang="en-IN" sz="2400" dirty="0">
                <a:latin typeface="Sitka Text" pitchFamily="2" charset="0"/>
              </a:rPr>
              <a:t>&lt;&gt;();</a:t>
            </a:r>
          </a:p>
          <a:p>
            <a:r>
              <a:rPr lang="en-IN" sz="2400" dirty="0">
                <a:latin typeface="Sitka Text" pitchFamily="2" charset="0"/>
              </a:rPr>
              <a:t>        </a:t>
            </a:r>
            <a:r>
              <a:rPr lang="en-IN" sz="2400" dirty="0" err="1">
                <a:latin typeface="Sitka Text" pitchFamily="2" charset="0"/>
              </a:rPr>
              <a:t>fruits.put</a:t>
            </a:r>
            <a:r>
              <a:rPr lang="en-IN" sz="2400" dirty="0">
                <a:latin typeface="Sitka Text" pitchFamily="2" charset="0"/>
              </a:rPr>
              <a:t>("Apple", 10);</a:t>
            </a:r>
          </a:p>
          <a:p>
            <a:r>
              <a:rPr lang="en-IN" sz="2400" dirty="0">
                <a:latin typeface="Sitka Text" pitchFamily="2" charset="0"/>
              </a:rPr>
              <a:t>        </a:t>
            </a:r>
            <a:r>
              <a:rPr lang="en-IN" sz="2400" dirty="0" err="1">
                <a:latin typeface="Sitka Text" pitchFamily="2" charset="0"/>
              </a:rPr>
              <a:t>fruits.put</a:t>
            </a:r>
            <a:r>
              <a:rPr lang="en-IN" sz="2400" dirty="0">
                <a:latin typeface="Sitka Text" pitchFamily="2" charset="0"/>
              </a:rPr>
              <a:t>("Banana", 20);</a:t>
            </a:r>
          </a:p>
          <a:p>
            <a:r>
              <a:rPr lang="en-IN" sz="2400" dirty="0">
                <a:latin typeface="Sitka Text" pitchFamily="2" charset="0"/>
              </a:rPr>
              <a:t>        </a:t>
            </a:r>
            <a:r>
              <a:rPr lang="en-IN" sz="2400" dirty="0" err="1">
                <a:latin typeface="Sitka Text" pitchFamily="2" charset="0"/>
              </a:rPr>
              <a:t>fruits.put</a:t>
            </a:r>
            <a:r>
              <a:rPr lang="en-IN" sz="2400" dirty="0">
                <a:latin typeface="Sitka Text" pitchFamily="2" charset="0"/>
              </a:rPr>
              <a:t>("Cherry", 30);</a:t>
            </a:r>
          </a:p>
          <a:p>
            <a:endParaRPr lang="en-IN" sz="2400" dirty="0">
              <a:latin typeface="Sitka Text" pitchFamily="2" charset="0"/>
            </a:endParaRPr>
          </a:p>
          <a:p>
            <a:r>
              <a:rPr lang="en-IN" sz="2400" dirty="0">
                <a:latin typeface="Sitka Text" pitchFamily="2" charset="0"/>
              </a:rPr>
              <a:t>        // Key Iterator</a:t>
            </a:r>
          </a:p>
          <a:p>
            <a:r>
              <a:rPr lang="en-IN" sz="2400" dirty="0">
                <a:latin typeface="Sitka Text" pitchFamily="2" charset="0"/>
              </a:rPr>
              <a:t>        Iterator&lt;String&gt; </a:t>
            </a:r>
            <a:r>
              <a:rPr lang="en-IN" sz="2400" dirty="0" err="1">
                <a:latin typeface="Sitka Text" pitchFamily="2" charset="0"/>
              </a:rPr>
              <a:t>keyIterator</a:t>
            </a:r>
            <a:r>
              <a:rPr lang="en-IN" sz="2400" dirty="0">
                <a:latin typeface="Sitka Text" pitchFamily="2" charset="0"/>
              </a:rPr>
              <a:t> = </a:t>
            </a:r>
            <a:r>
              <a:rPr lang="en-IN" sz="2400" dirty="0" err="1">
                <a:latin typeface="Sitka Text" pitchFamily="2" charset="0"/>
              </a:rPr>
              <a:t>fruits.keySet</a:t>
            </a:r>
            <a:r>
              <a:rPr lang="en-IN" sz="2400" dirty="0">
                <a:latin typeface="Sitka Text" pitchFamily="2" charset="0"/>
              </a:rPr>
              <a:t>().iterator();</a:t>
            </a:r>
          </a:p>
          <a:p>
            <a:r>
              <a:rPr lang="en-IN" sz="2400" dirty="0">
                <a:latin typeface="Sitka Text" pitchFamily="2" charset="0"/>
              </a:rPr>
              <a:t>        while (</a:t>
            </a:r>
            <a:r>
              <a:rPr lang="en-IN" sz="2400" dirty="0" err="1">
                <a:latin typeface="Sitka Text" pitchFamily="2" charset="0"/>
              </a:rPr>
              <a:t>keyIterator.hasNext</a:t>
            </a:r>
            <a:r>
              <a:rPr lang="en-IN" sz="2400" dirty="0">
                <a:latin typeface="Sitka Text" pitchFamily="2" charset="0"/>
              </a:rPr>
              <a:t>()) {</a:t>
            </a:r>
          </a:p>
          <a:p>
            <a:r>
              <a:rPr lang="en-IN" sz="2400" dirty="0">
                <a:latin typeface="Sitka Text" pitchFamily="2" charset="0"/>
              </a:rPr>
              <a:t>            String key = </a:t>
            </a:r>
            <a:r>
              <a:rPr lang="en-IN" sz="2400" dirty="0" err="1">
                <a:latin typeface="Sitka Text" pitchFamily="2" charset="0"/>
              </a:rPr>
              <a:t>keyIterator.next</a:t>
            </a:r>
            <a:r>
              <a:rPr lang="en-IN" sz="2400" dirty="0">
                <a:latin typeface="Sitka Text" pitchFamily="2" charset="0"/>
              </a:rPr>
              <a:t>();</a:t>
            </a:r>
          </a:p>
          <a:p>
            <a:r>
              <a:rPr lang="en-IN" sz="2400" dirty="0">
                <a:latin typeface="Sitka Text" pitchFamily="2" charset="0"/>
              </a:rPr>
              <a:t>            </a:t>
            </a:r>
            <a:r>
              <a:rPr lang="en-IN" sz="2400" dirty="0" err="1">
                <a:latin typeface="Sitka Text" pitchFamily="2" charset="0"/>
              </a:rPr>
              <a:t>System.out.println</a:t>
            </a:r>
            <a:r>
              <a:rPr lang="en-IN" sz="2400" dirty="0">
                <a:latin typeface="Sitka Text" pitchFamily="2" charset="0"/>
              </a:rPr>
              <a:t>(key);</a:t>
            </a:r>
          </a:p>
          <a:p>
            <a:r>
              <a:rPr lang="en-IN" sz="2400" dirty="0">
                <a:latin typeface="Sitka Text" pitchFamily="2" charset="0"/>
              </a:rPr>
              <a:t>        }</a:t>
            </a:r>
          </a:p>
        </p:txBody>
      </p:sp>
    </p:spTree>
    <p:extLst>
      <p:ext uri="{BB962C8B-B14F-4D97-AF65-F5344CB8AC3E}">
        <p14:creationId xmlns:p14="http://schemas.microsoft.com/office/powerpoint/2010/main" val="33254578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BF76A5-986F-4895-9943-B787C6188697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A3FC9-142F-440A-B1DF-42B7FCBE6598}"/>
              </a:ext>
            </a:extLst>
          </p:cNvPr>
          <p:cNvSpPr/>
          <p:nvPr/>
        </p:nvSpPr>
        <p:spPr>
          <a:xfrm>
            <a:off x="588997" y="329464"/>
            <a:ext cx="66659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Map Iterator Implementation</a:t>
            </a:r>
            <a:endParaRPr lang="en-US" sz="40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155646-AFD1-71AB-B931-218DB4ADC13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F32A92EF-40D6-830C-E2C5-04968961DA1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0981339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544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F32A92EF-40D6-830C-E2C5-04968961DA1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30AA92-9CD0-AC0D-1264-11377E407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F7E4F45-4013-366E-B340-F512D7836F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05508" y="944275"/>
            <a:ext cx="1332913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>
                <a:latin typeface="Sitka Text" pitchFamily="2" charset="0"/>
              </a:rPr>
              <a:t> // Value Iterator</a:t>
            </a:r>
          </a:p>
          <a:p>
            <a:r>
              <a:rPr lang="en-IN" sz="2400" dirty="0">
                <a:latin typeface="Sitka Text" pitchFamily="2" charset="0"/>
              </a:rPr>
              <a:t> </a:t>
            </a:r>
            <a:r>
              <a:rPr lang="en-IN" sz="2400" dirty="0" smtClean="0">
                <a:latin typeface="Sitka Text" pitchFamily="2" charset="0"/>
              </a:rPr>
              <a:t>Iterator&lt;Integer</a:t>
            </a:r>
            <a:r>
              <a:rPr lang="en-IN" sz="2400" dirty="0">
                <a:latin typeface="Sitka Text" pitchFamily="2" charset="0"/>
              </a:rPr>
              <a:t>&gt; </a:t>
            </a:r>
            <a:r>
              <a:rPr lang="en-IN" sz="2400" dirty="0" err="1">
                <a:latin typeface="Sitka Text" pitchFamily="2" charset="0"/>
              </a:rPr>
              <a:t>valueIterator</a:t>
            </a:r>
            <a:r>
              <a:rPr lang="en-IN" sz="2400" dirty="0">
                <a:latin typeface="Sitka Text" pitchFamily="2" charset="0"/>
              </a:rPr>
              <a:t> = </a:t>
            </a:r>
            <a:r>
              <a:rPr lang="en-IN" sz="2400" dirty="0" err="1">
                <a:latin typeface="Sitka Text" pitchFamily="2" charset="0"/>
              </a:rPr>
              <a:t>fruits.values</a:t>
            </a:r>
            <a:r>
              <a:rPr lang="en-IN" sz="2400" dirty="0">
                <a:latin typeface="Sitka Text" pitchFamily="2" charset="0"/>
              </a:rPr>
              <a:t>().iterator();</a:t>
            </a:r>
          </a:p>
          <a:p>
            <a:r>
              <a:rPr lang="en-IN" sz="2400" dirty="0" smtClean="0">
                <a:latin typeface="Sitka Text" pitchFamily="2" charset="0"/>
              </a:rPr>
              <a:t>  while </a:t>
            </a:r>
            <a:r>
              <a:rPr lang="en-IN" sz="2400" dirty="0">
                <a:latin typeface="Sitka Text" pitchFamily="2" charset="0"/>
              </a:rPr>
              <a:t>(</a:t>
            </a:r>
            <a:r>
              <a:rPr lang="en-IN" sz="2400" dirty="0" err="1">
                <a:latin typeface="Sitka Text" pitchFamily="2" charset="0"/>
              </a:rPr>
              <a:t>valueIterator.hasNext</a:t>
            </a:r>
            <a:r>
              <a:rPr lang="en-IN" sz="2400" dirty="0">
                <a:latin typeface="Sitka Text" pitchFamily="2" charset="0"/>
              </a:rPr>
              <a:t>()) {</a:t>
            </a:r>
          </a:p>
          <a:p>
            <a:r>
              <a:rPr lang="en-IN" sz="2400" dirty="0" smtClean="0">
                <a:latin typeface="Sitka Text" pitchFamily="2" charset="0"/>
              </a:rPr>
              <a:t>    Integer </a:t>
            </a:r>
            <a:r>
              <a:rPr lang="en-IN" sz="2400" dirty="0">
                <a:latin typeface="Sitka Text" pitchFamily="2" charset="0"/>
              </a:rPr>
              <a:t>value = </a:t>
            </a:r>
            <a:r>
              <a:rPr lang="en-IN" sz="2400" dirty="0" err="1">
                <a:latin typeface="Sitka Text" pitchFamily="2" charset="0"/>
              </a:rPr>
              <a:t>valueIterator.next</a:t>
            </a:r>
            <a:r>
              <a:rPr lang="en-IN" sz="2400" dirty="0">
                <a:latin typeface="Sitka Text" pitchFamily="2" charset="0"/>
              </a:rPr>
              <a:t>();</a:t>
            </a:r>
          </a:p>
          <a:p>
            <a:r>
              <a:rPr lang="en-IN" sz="2400" dirty="0" smtClean="0">
                <a:latin typeface="Sitka Text" pitchFamily="2" charset="0"/>
              </a:rPr>
              <a:t>    </a:t>
            </a:r>
            <a:r>
              <a:rPr lang="en-IN" sz="2400" dirty="0" err="1" smtClean="0">
                <a:latin typeface="Sitka Text" pitchFamily="2" charset="0"/>
              </a:rPr>
              <a:t>System.out.println</a:t>
            </a:r>
            <a:r>
              <a:rPr lang="en-IN" sz="2400" dirty="0" smtClean="0">
                <a:latin typeface="Sitka Text" pitchFamily="2" charset="0"/>
              </a:rPr>
              <a:t>(value</a:t>
            </a:r>
            <a:r>
              <a:rPr lang="en-IN" sz="2400" dirty="0">
                <a:latin typeface="Sitka Text" pitchFamily="2" charset="0"/>
              </a:rPr>
              <a:t>);</a:t>
            </a:r>
          </a:p>
          <a:p>
            <a:r>
              <a:rPr lang="en-IN" sz="2400" dirty="0" smtClean="0">
                <a:latin typeface="Sitka Text" pitchFamily="2" charset="0"/>
              </a:rPr>
              <a:t> }</a:t>
            </a:r>
            <a:endParaRPr lang="en-IN" sz="2400" dirty="0">
              <a:latin typeface="Sitka Text" pitchFamily="2" charset="0"/>
            </a:endParaRPr>
          </a:p>
          <a:p>
            <a:endParaRPr lang="en-IN" sz="2400" dirty="0" smtClean="0">
              <a:latin typeface="Sitka Text" pitchFamily="2" charset="0"/>
            </a:endParaRPr>
          </a:p>
          <a:p>
            <a:r>
              <a:rPr lang="en-IN" sz="2400" dirty="0" smtClean="0">
                <a:latin typeface="Sitka Text" pitchFamily="2" charset="0"/>
              </a:rPr>
              <a:t>// </a:t>
            </a:r>
            <a:r>
              <a:rPr lang="en-IN" sz="2400" dirty="0">
                <a:latin typeface="Sitka Text" pitchFamily="2" charset="0"/>
              </a:rPr>
              <a:t>Entry Iterator</a:t>
            </a:r>
          </a:p>
          <a:p>
            <a:r>
              <a:rPr lang="en-IN" sz="2400" dirty="0" smtClean="0">
                <a:latin typeface="Sitka Text" pitchFamily="2" charset="0"/>
              </a:rPr>
              <a:t> Iterator&lt;</a:t>
            </a:r>
            <a:r>
              <a:rPr lang="en-IN" sz="2400" dirty="0" err="1" smtClean="0">
                <a:latin typeface="Sitka Text" pitchFamily="2" charset="0"/>
              </a:rPr>
              <a:t>Map.Entry</a:t>
            </a:r>
            <a:r>
              <a:rPr lang="en-IN" sz="2400" dirty="0" smtClean="0">
                <a:latin typeface="Sitka Text" pitchFamily="2" charset="0"/>
              </a:rPr>
              <a:t>&lt;String</a:t>
            </a:r>
            <a:r>
              <a:rPr lang="en-IN" sz="2400" dirty="0">
                <a:latin typeface="Sitka Text" pitchFamily="2" charset="0"/>
              </a:rPr>
              <a:t>, Integer&gt;&gt; </a:t>
            </a:r>
            <a:r>
              <a:rPr lang="en-IN" sz="2400" dirty="0" err="1">
                <a:latin typeface="Sitka Text" pitchFamily="2" charset="0"/>
              </a:rPr>
              <a:t>entryIterator</a:t>
            </a:r>
            <a:r>
              <a:rPr lang="en-IN" sz="2400" dirty="0">
                <a:latin typeface="Sitka Text" pitchFamily="2" charset="0"/>
              </a:rPr>
              <a:t> = </a:t>
            </a:r>
            <a:r>
              <a:rPr lang="en-IN" sz="2400" dirty="0" err="1" smtClean="0">
                <a:latin typeface="Sitka Text" pitchFamily="2" charset="0"/>
              </a:rPr>
              <a:t>fruits.entrySet</a:t>
            </a:r>
            <a:r>
              <a:rPr lang="en-IN" sz="2400" dirty="0">
                <a:latin typeface="Sitka Text" pitchFamily="2" charset="0"/>
              </a:rPr>
              <a:t>().iterator();</a:t>
            </a:r>
          </a:p>
          <a:p>
            <a:r>
              <a:rPr lang="en-IN" sz="2400" dirty="0" smtClean="0">
                <a:latin typeface="Sitka Text" pitchFamily="2" charset="0"/>
              </a:rPr>
              <a:t> while </a:t>
            </a:r>
            <a:r>
              <a:rPr lang="en-IN" sz="2400" dirty="0">
                <a:latin typeface="Sitka Text" pitchFamily="2" charset="0"/>
              </a:rPr>
              <a:t>(</a:t>
            </a:r>
            <a:r>
              <a:rPr lang="en-IN" sz="2400" dirty="0" err="1">
                <a:latin typeface="Sitka Text" pitchFamily="2" charset="0"/>
              </a:rPr>
              <a:t>entryIterator.hasNext</a:t>
            </a:r>
            <a:r>
              <a:rPr lang="en-IN" sz="2400" dirty="0">
                <a:latin typeface="Sitka Text" pitchFamily="2" charset="0"/>
              </a:rPr>
              <a:t>()) {</a:t>
            </a:r>
          </a:p>
          <a:p>
            <a:r>
              <a:rPr lang="en-IN" sz="2400" dirty="0" smtClean="0">
                <a:latin typeface="Sitka Text" pitchFamily="2" charset="0"/>
              </a:rPr>
              <a:t>    </a:t>
            </a:r>
            <a:r>
              <a:rPr lang="en-IN" sz="2400" dirty="0" err="1" smtClean="0">
                <a:latin typeface="Sitka Text" pitchFamily="2" charset="0"/>
              </a:rPr>
              <a:t>Map.Entry</a:t>
            </a:r>
            <a:r>
              <a:rPr lang="en-IN" sz="2400" dirty="0" smtClean="0">
                <a:latin typeface="Sitka Text" pitchFamily="2" charset="0"/>
              </a:rPr>
              <a:t>&lt;String</a:t>
            </a:r>
            <a:r>
              <a:rPr lang="en-IN" sz="2400" dirty="0">
                <a:latin typeface="Sitka Text" pitchFamily="2" charset="0"/>
              </a:rPr>
              <a:t>, Integer&gt; entry = </a:t>
            </a:r>
            <a:r>
              <a:rPr lang="en-IN" sz="2400" dirty="0" err="1">
                <a:latin typeface="Sitka Text" pitchFamily="2" charset="0"/>
              </a:rPr>
              <a:t>entryIterator.next</a:t>
            </a:r>
            <a:r>
              <a:rPr lang="en-IN" sz="2400" dirty="0">
                <a:latin typeface="Sitka Text" pitchFamily="2" charset="0"/>
              </a:rPr>
              <a:t>();</a:t>
            </a:r>
          </a:p>
          <a:p>
            <a:r>
              <a:rPr lang="en-IN" sz="2400" dirty="0" smtClean="0">
                <a:latin typeface="Sitka Text" pitchFamily="2" charset="0"/>
              </a:rPr>
              <a:t>    </a:t>
            </a:r>
            <a:r>
              <a:rPr lang="en-IN" sz="2400" dirty="0" err="1" smtClean="0">
                <a:latin typeface="Sitka Text" pitchFamily="2" charset="0"/>
              </a:rPr>
              <a:t>System.out.println</a:t>
            </a:r>
            <a:r>
              <a:rPr lang="en-IN" sz="2400" dirty="0" smtClean="0">
                <a:latin typeface="Sitka Text" pitchFamily="2" charset="0"/>
              </a:rPr>
              <a:t>(</a:t>
            </a:r>
            <a:r>
              <a:rPr lang="en-IN" sz="2400" dirty="0" err="1" smtClean="0">
                <a:latin typeface="Sitka Text" pitchFamily="2" charset="0"/>
              </a:rPr>
              <a:t>entry.getKey</a:t>
            </a:r>
            <a:r>
              <a:rPr lang="en-IN" sz="2400" dirty="0">
                <a:latin typeface="Sitka Text" pitchFamily="2" charset="0"/>
              </a:rPr>
              <a:t>() + ": " + </a:t>
            </a:r>
            <a:r>
              <a:rPr lang="en-IN" sz="2400" dirty="0" err="1">
                <a:latin typeface="Sitka Text" pitchFamily="2" charset="0"/>
              </a:rPr>
              <a:t>entry.getValue</a:t>
            </a:r>
            <a:r>
              <a:rPr lang="en-IN" sz="2400" dirty="0">
                <a:latin typeface="Sitka Text" pitchFamily="2" charset="0"/>
              </a:rPr>
              <a:t>());</a:t>
            </a:r>
          </a:p>
          <a:p>
            <a:r>
              <a:rPr lang="en-IN" sz="2400" dirty="0" smtClean="0">
                <a:latin typeface="Sitka Text" pitchFamily="2" charset="0"/>
              </a:rPr>
              <a:t>  }</a:t>
            </a:r>
            <a:endParaRPr lang="en-IN" sz="2400" dirty="0">
              <a:latin typeface="Sitka Text" pitchFamily="2" charset="0"/>
            </a:endParaRPr>
          </a:p>
          <a:p>
            <a:r>
              <a:rPr lang="en-IN" sz="2400" dirty="0" smtClean="0">
                <a:latin typeface="Sitka Text" pitchFamily="2" charset="0"/>
              </a:rPr>
              <a:t> }</a:t>
            </a:r>
            <a:endParaRPr lang="en-IN" sz="2400" dirty="0">
              <a:latin typeface="Sitka Text" pitchFamily="2" charset="0"/>
            </a:endParaRPr>
          </a:p>
          <a:p>
            <a:r>
              <a:rPr lang="en-IN" sz="2400" dirty="0">
                <a:latin typeface="Sitka Text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591880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BF76A5-986F-4895-9943-B787C6188697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A3FC9-142F-440A-B1DF-42B7FCBE6598}"/>
              </a:ext>
            </a:extLst>
          </p:cNvPr>
          <p:cNvSpPr/>
          <p:nvPr/>
        </p:nvSpPr>
        <p:spPr>
          <a:xfrm>
            <a:off x="588997" y="329464"/>
            <a:ext cx="40482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Collections Usage</a:t>
            </a:r>
            <a:endParaRPr lang="en-US" sz="40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155646-AFD1-71AB-B931-218DB4ADC13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F32A92EF-40D6-830C-E2C5-04968961DA1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0981339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565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F32A92EF-40D6-830C-E2C5-04968961DA1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30AA92-9CD0-AC0D-1264-11377E407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F7E4F45-4013-366E-B340-F512D7836F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79937" y="1274022"/>
            <a:ext cx="101052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Sitka Text" pitchFamily="2" charset="0"/>
              </a:rPr>
              <a:t>Student Management </a:t>
            </a:r>
            <a:r>
              <a:rPr lang="en-US" sz="2400" b="1" dirty="0" smtClean="0">
                <a:latin typeface="Sitka Text" pitchFamily="2" charset="0"/>
              </a:rPr>
              <a:t>System</a:t>
            </a:r>
            <a:endParaRPr lang="en-US" sz="2400" b="1" dirty="0">
              <a:latin typeface="Sitka Text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9937" y="1972359"/>
            <a:ext cx="105859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Sitka Text" pitchFamily="2" charset="0"/>
              </a:rPr>
              <a:t>A Student class with id, name, age, and grade attributes.</a:t>
            </a:r>
          </a:p>
          <a:p>
            <a:r>
              <a:rPr lang="en-US" sz="2400" dirty="0">
                <a:latin typeface="Sitka Text" pitchFamily="2" charset="0"/>
              </a:rPr>
              <a:t>A List to store Student objects.</a:t>
            </a:r>
          </a:p>
          <a:p>
            <a:r>
              <a:rPr lang="en-US" sz="2400" dirty="0">
                <a:latin typeface="Sitka Text" pitchFamily="2" charset="0"/>
              </a:rPr>
              <a:t>A Map to store student IDs as keys and Student objects as values.</a:t>
            </a:r>
          </a:p>
          <a:p>
            <a:r>
              <a:rPr lang="en-US" sz="2400" dirty="0">
                <a:latin typeface="Sitka Text" pitchFamily="2" charset="0"/>
              </a:rPr>
              <a:t>A Set to store unique student IDs.</a:t>
            </a:r>
            <a:endParaRPr lang="en-US" sz="2400" dirty="0">
              <a:latin typeface="Sitk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55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3CAF5E9-2E63-4AA1-BCE0-6696D5C991BD}"/>
              </a:ext>
            </a:extLst>
          </p:cNvPr>
          <p:cNvSpPr/>
          <p:nvPr/>
        </p:nvSpPr>
        <p:spPr>
          <a:xfrm>
            <a:off x="6909701" y="2967335"/>
            <a:ext cx="3951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Sitka Heading Semibold" panose="020B0604020202020204" pitchFamily="2" charset="0"/>
              </a:rPr>
              <a:t>THANK YOU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26F6EC7-F803-435B-A96E-37F4A6456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18794"/>
            <a:ext cx="4470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924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BF76A5-986F-4895-9943-B787C6188697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A3FC9-142F-440A-B1DF-42B7FCBE6598}"/>
              </a:ext>
            </a:extLst>
          </p:cNvPr>
          <p:cNvSpPr/>
          <p:nvPr/>
        </p:nvSpPr>
        <p:spPr>
          <a:xfrm>
            <a:off x="588997" y="329464"/>
            <a:ext cx="25981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Collections</a:t>
            </a:r>
            <a:endParaRPr lang="en-US" sz="40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155646-AFD1-71AB-B931-218DB4ADC13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F32A92EF-40D6-830C-E2C5-04968961DA1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0981339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82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F32A92EF-40D6-830C-E2C5-04968961DA1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30AA92-9CD0-AC0D-1264-11377E407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F7E4F45-4013-366E-B340-F512D7836F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096000" y="2264324"/>
            <a:ext cx="51640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>
                <a:latin typeface="Sitka Text" pitchFamily="2" charset="0"/>
              </a:rPr>
              <a:t>Set Implementations</a:t>
            </a:r>
            <a:r>
              <a:rPr lang="en-US" sz="2400" b="1" dirty="0" smtClean="0">
                <a:latin typeface="Sitka Text" pitchFamily="2" charset="0"/>
              </a:rPr>
              <a:t>: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en-US" sz="2400" dirty="0" err="1" smtClean="0">
                <a:latin typeface="Sitka Text" pitchFamily="2" charset="0"/>
              </a:rPr>
              <a:t>HashSet</a:t>
            </a:r>
            <a:r>
              <a:rPr lang="en-US" sz="2400" dirty="0" smtClean="0">
                <a:latin typeface="Sitka Text" pitchFamily="2" charset="0"/>
              </a:rPr>
              <a:t> </a:t>
            </a:r>
            <a:r>
              <a:rPr lang="en-US" sz="2400" dirty="0">
                <a:latin typeface="Sitka Text" pitchFamily="2" charset="0"/>
              </a:rPr>
              <a:t>(hash table</a:t>
            </a:r>
            <a:r>
              <a:rPr lang="en-US" sz="2400" dirty="0" smtClean="0">
                <a:latin typeface="Sitka Text" pitchFamily="2" charset="0"/>
              </a:rPr>
              <a:t>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en-US" sz="2400" dirty="0" err="1" smtClean="0">
                <a:latin typeface="Sitka Text" pitchFamily="2" charset="0"/>
              </a:rPr>
              <a:t>TreeSet</a:t>
            </a:r>
            <a:r>
              <a:rPr lang="en-US" sz="2400" dirty="0" smtClean="0">
                <a:latin typeface="Sitka Text" pitchFamily="2" charset="0"/>
              </a:rPr>
              <a:t> </a:t>
            </a:r>
            <a:r>
              <a:rPr lang="en-US" sz="2400" dirty="0">
                <a:latin typeface="Sitka Text" pitchFamily="2" charset="0"/>
              </a:rPr>
              <a:t>(sorted, balanced tree</a:t>
            </a:r>
            <a:r>
              <a:rPr lang="en-US" sz="2400" dirty="0" smtClean="0">
                <a:latin typeface="Sitka Text" pitchFamily="2" charset="0"/>
              </a:rPr>
              <a:t>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en-US" sz="2400" dirty="0" err="1" smtClean="0">
                <a:latin typeface="Sitka Text" pitchFamily="2" charset="0"/>
              </a:rPr>
              <a:t>LinkedHashSet</a:t>
            </a:r>
            <a:r>
              <a:rPr lang="en-US" sz="2400" dirty="0" smtClean="0">
                <a:latin typeface="Sitka Text" pitchFamily="2" charset="0"/>
              </a:rPr>
              <a:t> </a:t>
            </a:r>
            <a:r>
              <a:rPr lang="en-US" sz="2400" dirty="0">
                <a:latin typeface="Sitka Text" pitchFamily="2" charset="0"/>
              </a:rPr>
              <a:t>(ordered, hash table)</a:t>
            </a:r>
            <a:endParaRPr lang="en-IN" sz="2400" dirty="0">
              <a:latin typeface="Sitka Text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4536" y="2264324"/>
            <a:ext cx="516401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IN" sz="2400" b="1" dirty="0">
                <a:latin typeface="Sitka Text" pitchFamily="2" charset="0"/>
              </a:rPr>
              <a:t>List Implementations</a:t>
            </a:r>
            <a:r>
              <a:rPr lang="en-IN" sz="2400" b="1" dirty="0" smtClean="0">
                <a:latin typeface="Sitka Text" pitchFamily="2" charset="0"/>
              </a:rPr>
              <a:t>: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en-IN" sz="2400" dirty="0" err="1" smtClean="0">
                <a:latin typeface="Sitka Text" pitchFamily="2" charset="0"/>
              </a:rPr>
              <a:t>ArrayList</a:t>
            </a:r>
            <a:r>
              <a:rPr lang="en-IN" sz="2400" dirty="0" smtClean="0">
                <a:latin typeface="Sitka Text" pitchFamily="2" charset="0"/>
              </a:rPr>
              <a:t> </a:t>
            </a:r>
            <a:r>
              <a:rPr lang="en-IN" sz="2400" dirty="0">
                <a:latin typeface="Sitka Text" pitchFamily="2" charset="0"/>
              </a:rPr>
              <a:t>(resizable array</a:t>
            </a:r>
            <a:r>
              <a:rPr lang="en-IN" sz="2400" dirty="0" smtClean="0">
                <a:latin typeface="Sitka Text" pitchFamily="2" charset="0"/>
              </a:rPr>
              <a:t>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en-IN" sz="2400" dirty="0" err="1" smtClean="0">
                <a:latin typeface="Sitka Text" pitchFamily="2" charset="0"/>
              </a:rPr>
              <a:t>LinkedList</a:t>
            </a:r>
            <a:r>
              <a:rPr lang="en-IN" sz="2400" dirty="0" smtClean="0">
                <a:latin typeface="Sitka Text" pitchFamily="2" charset="0"/>
              </a:rPr>
              <a:t> </a:t>
            </a:r>
            <a:r>
              <a:rPr lang="en-IN" sz="2400" dirty="0">
                <a:latin typeface="Sitka Text" pitchFamily="2" charset="0"/>
              </a:rPr>
              <a:t>(doubly-linked list</a:t>
            </a:r>
            <a:r>
              <a:rPr lang="en-IN" sz="2400" dirty="0" smtClean="0">
                <a:latin typeface="Sitka Text" pitchFamily="2" charset="0"/>
              </a:rPr>
              <a:t>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en-IN" sz="2400" dirty="0" smtClean="0">
                <a:latin typeface="Sitka Text" pitchFamily="2" charset="0"/>
              </a:rPr>
              <a:t>Vector </a:t>
            </a:r>
            <a:r>
              <a:rPr lang="en-IN" sz="2400" dirty="0">
                <a:latin typeface="Sitka Text" pitchFamily="2" charset="0"/>
              </a:rPr>
              <a:t>(synchronized, legacy)</a:t>
            </a:r>
          </a:p>
        </p:txBody>
      </p:sp>
    </p:spTree>
    <p:extLst>
      <p:ext uri="{BB962C8B-B14F-4D97-AF65-F5344CB8AC3E}">
        <p14:creationId xmlns:p14="http://schemas.microsoft.com/office/powerpoint/2010/main" val="353558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BF76A5-986F-4895-9943-B787C6188697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A3FC9-142F-440A-B1DF-42B7FCBE6598}"/>
              </a:ext>
            </a:extLst>
          </p:cNvPr>
          <p:cNvSpPr/>
          <p:nvPr/>
        </p:nvSpPr>
        <p:spPr>
          <a:xfrm>
            <a:off x="588997" y="329464"/>
            <a:ext cx="25981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Collections</a:t>
            </a:r>
            <a:endParaRPr lang="en-US" sz="40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155646-AFD1-71AB-B931-218DB4ADC13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F32A92EF-40D6-830C-E2C5-04968961DA1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0981339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26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F32A92EF-40D6-830C-E2C5-04968961DA1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30AA92-9CD0-AC0D-1264-11377E407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F7E4F45-4013-366E-B340-F512D7836F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910304" y="3607154"/>
            <a:ext cx="708659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>
                <a:latin typeface="Sitka Text" pitchFamily="2" charset="0"/>
              </a:rPr>
              <a:t>Queue Implementations</a:t>
            </a:r>
            <a:r>
              <a:rPr lang="en-US" sz="2400" b="1" dirty="0" smtClean="0">
                <a:latin typeface="Sitka Text" pitchFamily="2" charset="0"/>
              </a:rPr>
              <a:t>: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en-US" sz="2400" dirty="0" err="1" smtClean="0">
                <a:latin typeface="Sitka Text" pitchFamily="2" charset="0"/>
              </a:rPr>
              <a:t>LinkedList</a:t>
            </a:r>
            <a:r>
              <a:rPr lang="en-US" sz="2400" dirty="0" smtClean="0">
                <a:latin typeface="Sitka Text" pitchFamily="2" charset="0"/>
              </a:rPr>
              <a:t> </a:t>
            </a:r>
            <a:r>
              <a:rPr lang="en-US" sz="2400" dirty="0">
                <a:latin typeface="Sitka Text" pitchFamily="2" charset="0"/>
              </a:rPr>
              <a:t>(as a queue</a:t>
            </a:r>
            <a:r>
              <a:rPr lang="en-US" sz="2400" dirty="0" smtClean="0">
                <a:latin typeface="Sitka Text" pitchFamily="2" charset="0"/>
              </a:rPr>
              <a:t>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en-US" sz="2400" dirty="0" err="1" smtClean="0">
                <a:latin typeface="Sitka Text" pitchFamily="2" charset="0"/>
              </a:rPr>
              <a:t>ArrayDeque</a:t>
            </a:r>
            <a:r>
              <a:rPr lang="en-US" sz="2400" dirty="0" smtClean="0">
                <a:latin typeface="Sitka Text" pitchFamily="2" charset="0"/>
              </a:rPr>
              <a:t> </a:t>
            </a:r>
            <a:r>
              <a:rPr lang="en-US" sz="2400" dirty="0">
                <a:latin typeface="Sitka Text" pitchFamily="2" charset="0"/>
              </a:rPr>
              <a:t>(resizable array</a:t>
            </a:r>
            <a:r>
              <a:rPr lang="en-US" sz="2400" dirty="0" smtClean="0">
                <a:latin typeface="Sitka Text" pitchFamily="2" charset="0"/>
              </a:rPr>
              <a:t>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en-US" sz="2400" dirty="0" err="1" smtClean="0">
                <a:latin typeface="Sitka Text" pitchFamily="2" charset="0"/>
              </a:rPr>
              <a:t>PriorityQueue</a:t>
            </a:r>
            <a:r>
              <a:rPr lang="en-US" sz="2400" dirty="0" smtClean="0">
                <a:latin typeface="Sitka Text" pitchFamily="2" charset="0"/>
              </a:rPr>
              <a:t> </a:t>
            </a:r>
            <a:r>
              <a:rPr lang="en-US" sz="2400" dirty="0">
                <a:latin typeface="Sitka Text" pitchFamily="2" charset="0"/>
              </a:rPr>
              <a:t>(sorted, priority-based)</a:t>
            </a:r>
            <a:endParaRPr lang="en-IN" sz="2400" dirty="0">
              <a:latin typeface="Sitka Text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0750" y="1235406"/>
            <a:ext cx="610487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>
                <a:latin typeface="Sitka Text" pitchFamily="2" charset="0"/>
              </a:rPr>
              <a:t>Map Implementations</a:t>
            </a:r>
            <a:r>
              <a:rPr lang="en-US" sz="2400" b="1" dirty="0" smtClean="0">
                <a:latin typeface="Sitka Text" pitchFamily="2" charset="0"/>
              </a:rPr>
              <a:t>: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en-US" sz="2400" dirty="0" err="1" smtClean="0">
                <a:latin typeface="Sitka Text" pitchFamily="2" charset="0"/>
              </a:rPr>
              <a:t>HashMap</a:t>
            </a:r>
            <a:r>
              <a:rPr lang="en-US" sz="2400" dirty="0" smtClean="0">
                <a:latin typeface="Sitka Text" pitchFamily="2" charset="0"/>
              </a:rPr>
              <a:t> </a:t>
            </a:r>
            <a:r>
              <a:rPr lang="en-US" sz="2400" dirty="0">
                <a:latin typeface="Sitka Text" pitchFamily="2" charset="0"/>
              </a:rPr>
              <a:t>(hash table</a:t>
            </a:r>
            <a:r>
              <a:rPr lang="en-US" sz="2400" dirty="0" smtClean="0">
                <a:latin typeface="Sitka Text" pitchFamily="2" charset="0"/>
              </a:rPr>
              <a:t>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en-US" sz="2400" dirty="0" err="1" smtClean="0">
                <a:latin typeface="Sitka Text" pitchFamily="2" charset="0"/>
              </a:rPr>
              <a:t>TreeMap</a:t>
            </a:r>
            <a:r>
              <a:rPr lang="en-US" sz="2400" dirty="0" smtClean="0">
                <a:latin typeface="Sitka Text" pitchFamily="2" charset="0"/>
              </a:rPr>
              <a:t> </a:t>
            </a:r>
            <a:r>
              <a:rPr lang="en-US" sz="2400" dirty="0">
                <a:latin typeface="Sitka Text" pitchFamily="2" charset="0"/>
              </a:rPr>
              <a:t>(sorted, balanced tree</a:t>
            </a:r>
            <a:r>
              <a:rPr lang="en-US" sz="2400" dirty="0" smtClean="0">
                <a:latin typeface="Sitka Text" pitchFamily="2" charset="0"/>
              </a:rPr>
              <a:t>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en-US" sz="2400" dirty="0" err="1" smtClean="0">
                <a:latin typeface="Sitka Text" pitchFamily="2" charset="0"/>
              </a:rPr>
              <a:t>LinkedHashMap</a:t>
            </a:r>
            <a:r>
              <a:rPr lang="en-US" sz="2400" dirty="0" smtClean="0">
                <a:latin typeface="Sitka Text" pitchFamily="2" charset="0"/>
              </a:rPr>
              <a:t> </a:t>
            </a:r>
            <a:r>
              <a:rPr lang="en-US" sz="2400" dirty="0">
                <a:latin typeface="Sitka Text" pitchFamily="2" charset="0"/>
              </a:rPr>
              <a:t>(ordered, hash table)</a:t>
            </a:r>
            <a:endParaRPr lang="en-IN" sz="2400" dirty="0">
              <a:latin typeface="Sitka Text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5629" y="1035935"/>
            <a:ext cx="559190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N" sz="2400" b="1" dirty="0">
                <a:latin typeface="Sitka Text" pitchFamily="2" charset="0"/>
              </a:rPr>
              <a:t>Stack Implementations</a:t>
            </a:r>
            <a:r>
              <a:rPr lang="en-IN" sz="2400" b="1" dirty="0" smtClean="0">
                <a:latin typeface="Sitka Text" pitchFamily="2" charset="0"/>
              </a:rPr>
              <a:t>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IN" sz="2400" dirty="0" smtClean="0">
                <a:latin typeface="Sitka Text" pitchFamily="2" charset="0"/>
              </a:rPr>
              <a:t>Stack </a:t>
            </a:r>
            <a:r>
              <a:rPr lang="en-IN" sz="2400" dirty="0">
                <a:latin typeface="Sitka Text" pitchFamily="2" charset="0"/>
              </a:rPr>
              <a:t>(legacy, synchronized</a:t>
            </a:r>
            <a:r>
              <a:rPr lang="en-IN" sz="2400" dirty="0" smtClean="0">
                <a:latin typeface="Sitka Text" pitchFamily="2" charset="0"/>
              </a:rPr>
              <a:t>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IN" sz="2400" dirty="0" err="1" smtClean="0">
                <a:latin typeface="Sitka Text" pitchFamily="2" charset="0"/>
              </a:rPr>
              <a:t>ArrayDeque</a:t>
            </a:r>
            <a:r>
              <a:rPr lang="en-IN" sz="2400" dirty="0" smtClean="0">
                <a:latin typeface="Sitka Text" pitchFamily="2" charset="0"/>
              </a:rPr>
              <a:t> </a:t>
            </a:r>
            <a:r>
              <a:rPr lang="en-IN" sz="2400" dirty="0">
                <a:latin typeface="Sitka Text" pitchFamily="2" charset="0"/>
              </a:rPr>
              <a:t>(as a stack)</a:t>
            </a:r>
          </a:p>
        </p:txBody>
      </p:sp>
    </p:spTree>
    <p:extLst>
      <p:ext uri="{BB962C8B-B14F-4D97-AF65-F5344CB8AC3E}">
        <p14:creationId xmlns:p14="http://schemas.microsoft.com/office/powerpoint/2010/main" val="986391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BF76A5-986F-4895-9943-B787C6188697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A3FC9-142F-440A-B1DF-42B7FCBE6598}"/>
              </a:ext>
            </a:extLst>
          </p:cNvPr>
          <p:cNvSpPr/>
          <p:nvPr/>
        </p:nvSpPr>
        <p:spPr>
          <a:xfrm>
            <a:off x="647612" y="2732695"/>
            <a:ext cx="272574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Collections </a:t>
            </a:r>
          </a:p>
          <a:p>
            <a:pPr algn="l" fontAlgn="base"/>
            <a:r>
              <a:rPr lang="en-US" sz="40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Interface  </a:t>
            </a:r>
          </a:p>
          <a:p>
            <a:pPr algn="l" fontAlgn="base"/>
            <a:r>
              <a:rPr lang="en-US" sz="4000" b="1" i="0" spc="-5" dirty="0" smtClean="0">
                <a:solidFill>
                  <a:srgbClr val="2732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Methods</a:t>
            </a:r>
            <a:endParaRPr lang="en-US" sz="40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155646-AFD1-71AB-B931-218DB4ADC13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F32A92EF-40D6-830C-E2C5-04968961DA1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0981339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48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F32A92EF-40D6-830C-E2C5-04968961DA1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30AA92-9CD0-AC0D-1264-11377E407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F7E4F45-4013-366E-B340-F512D7836F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object 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85846" y="1056440"/>
            <a:ext cx="8096737" cy="512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78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BF76A5-986F-4895-9943-B787C6188697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A3FC9-142F-440A-B1DF-42B7FCBE6598}"/>
              </a:ext>
            </a:extLst>
          </p:cNvPr>
          <p:cNvSpPr/>
          <p:nvPr/>
        </p:nvSpPr>
        <p:spPr>
          <a:xfrm>
            <a:off x="588997" y="329464"/>
            <a:ext cx="49055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List Implementations</a:t>
            </a:r>
            <a:endParaRPr lang="en-US" sz="40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155646-AFD1-71AB-B931-218DB4ADC13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F32A92EF-40D6-830C-E2C5-04968961DA1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0981339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70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F32A92EF-40D6-830C-E2C5-04968961DA1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30AA92-9CD0-AC0D-1264-11377E407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F7E4F45-4013-366E-B340-F512D7836F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756894" y="1584878"/>
            <a:ext cx="928183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>
                <a:solidFill>
                  <a:srgbClr val="0000FF"/>
                </a:solidFill>
                <a:latin typeface="Sitka Text" pitchFamily="2" charset="0"/>
              </a:rPr>
              <a:t>import</a:t>
            </a:r>
            <a:r>
              <a:rPr lang="en-IN" sz="2400" dirty="0">
                <a:solidFill>
                  <a:srgbClr val="000000"/>
                </a:solidFill>
                <a:latin typeface="Sitka Text" pitchFamily="2" charset="0"/>
              </a:rPr>
              <a:t> </a:t>
            </a:r>
            <a:r>
              <a:rPr lang="en-IN" sz="2400" dirty="0" err="1">
                <a:solidFill>
                  <a:srgbClr val="000000"/>
                </a:solidFill>
                <a:latin typeface="Sitka Text" pitchFamily="2" charset="0"/>
              </a:rPr>
              <a:t>java.util</a:t>
            </a:r>
            <a:r>
              <a:rPr lang="en-IN" sz="2400" dirty="0">
                <a:solidFill>
                  <a:srgbClr val="000000"/>
                </a:solidFill>
                <a:latin typeface="Sitka Text" pitchFamily="2" charset="0"/>
              </a:rPr>
              <a:t>.*;</a:t>
            </a:r>
          </a:p>
          <a:p>
            <a:r>
              <a:rPr lang="en-IN" sz="2400" dirty="0">
                <a:solidFill>
                  <a:srgbClr val="000000"/>
                </a:solidFill>
                <a:latin typeface="Sitka Text" pitchFamily="2" charset="0"/>
              </a:rPr>
              <a:t/>
            </a:r>
            <a:br>
              <a:rPr lang="en-IN" sz="2400" dirty="0">
                <a:solidFill>
                  <a:srgbClr val="000000"/>
                </a:solidFill>
                <a:latin typeface="Sitka Text" pitchFamily="2" charset="0"/>
              </a:rPr>
            </a:br>
            <a:r>
              <a:rPr lang="en-IN" sz="2400" dirty="0">
                <a:solidFill>
                  <a:srgbClr val="0000FF"/>
                </a:solidFill>
                <a:latin typeface="Sitka Text" pitchFamily="2" charset="0"/>
              </a:rPr>
              <a:t>public</a:t>
            </a:r>
            <a:r>
              <a:rPr lang="en-IN" sz="2400" dirty="0">
                <a:solidFill>
                  <a:srgbClr val="000000"/>
                </a:solidFill>
                <a:latin typeface="Sitka Text" pitchFamily="2" charset="0"/>
              </a:rPr>
              <a:t> </a:t>
            </a:r>
            <a:r>
              <a:rPr lang="en-IN" sz="2400" dirty="0">
                <a:solidFill>
                  <a:srgbClr val="0000FF"/>
                </a:solidFill>
                <a:latin typeface="Sitka Text" pitchFamily="2" charset="0"/>
              </a:rPr>
              <a:t>class</a:t>
            </a:r>
            <a:r>
              <a:rPr lang="en-IN" sz="2400" dirty="0">
                <a:solidFill>
                  <a:srgbClr val="000000"/>
                </a:solidFill>
                <a:latin typeface="Sitka Text" pitchFamily="2" charset="0"/>
              </a:rPr>
              <a:t> </a:t>
            </a:r>
            <a:r>
              <a:rPr lang="en-IN" sz="2400" dirty="0" err="1">
                <a:solidFill>
                  <a:srgbClr val="267F99"/>
                </a:solidFill>
                <a:latin typeface="Sitka Text" pitchFamily="2" charset="0"/>
              </a:rPr>
              <a:t>ListExample</a:t>
            </a:r>
            <a:r>
              <a:rPr lang="en-IN" sz="2400" dirty="0">
                <a:solidFill>
                  <a:srgbClr val="000000"/>
                </a:solidFill>
                <a:latin typeface="Sitka Text" pitchFamily="2" charset="0"/>
              </a:rPr>
              <a:t> {</a:t>
            </a:r>
          </a:p>
          <a:p>
            <a:r>
              <a:rPr lang="en-IN" sz="2400" dirty="0">
                <a:solidFill>
                  <a:srgbClr val="000000"/>
                </a:solidFill>
                <a:latin typeface="Sitka Text" pitchFamily="2" charset="0"/>
              </a:rPr>
              <a:t>    </a:t>
            </a:r>
            <a:r>
              <a:rPr lang="en-IN" sz="2400" dirty="0">
                <a:solidFill>
                  <a:srgbClr val="0000FF"/>
                </a:solidFill>
                <a:latin typeface="Sitka Text" pitchFamily="2" charset="0"/>
              </a:rPr>
              <a:t>public</a:t>
            </a:r>
            <a:r>
              <a:rPr lang="en-IN" sz="2400" dirty="0">
                <a:solidFill>
                  <a:srgbClr val="000000"/>
                </a:solidFill>
                <a:latin typeface="Sitka Text" pitchFamily="2" charset="0"/>
              </a:rPr>
              <a:t> </a:t>
            </a:r>
            <a:r>
              <a:rPr lang="en-IN" sz="2400" dirty="0">
                <a:solidFill>
                  <a:srgbClr val="0000FF"/>
                </a:solidFill>
                <a:latin typeface="Sitka Text" pitchFamily="2" charset="0"/>
              </a:rPr>
              <a:t>static</a:t>
            </a:r>
            <a:r>
              <a:rPr lang="en-IN" sz="2400" dirty="0">
                <a:solidFill>
                  <a:srgbClr val="000000"/>
                </a:solidFill>
                <a:latin typeface="Sitka Text" pitchFamily="2" charset="0"/>
              </a:rPr>
              <a:t> </a:t>
            </a:r>
            <a:r>
              <a:rPr lang="en-IN" sz="2400" dirty="0">
                <a:solidFill>
                  <a:srgbClr val="267F99"/>
                </a:solidFill>
                <a:latin typeface="Sitka Text" pitchFamily="2" charset="0"/>
              </a:rPr>
              <a:t>void</a:t>
            </a:r>
            <a:r>
              <a:rPr lang="en-IN" sz="2400" dirty="0">
                <a:solidFill>
                  <a:srgbClr val="000000"/>
                </a:solidFill>
                <a:latin typeface="Sitka Text" pitchFamily="2" charset="0"/>
              </a:rPr>
              <a:t> </a:t>
            </a:r>
            <a:r>
              <a:rPr lang="en-IN" sz="2400" dirty="0">
                <a:solidFill>
                  <a:srgbClr val="795E26"/>
                </a:solidFill>
                <a:latin typeface="Sitka Text" pitchFamily="2" charset="0"/>
              </a:rPr>
              <a:t>main</a:t>
            </a:r>
            <a:r>
              <a:rPr lang="en-IN" sz="2400" dirty="0">
                <a:solidFill>
                  <a:srgbClr val="000000"/>
                </a:solidFill>
                <a:latin typeface="Sitka Text" pitchFamily="2" charset="0"/>
              </a:rPr>
              <a:t>(</a:t>
            </a:r>
            <a:r>
              <a:rPr lang="en-IN" sz="2400" dirty="0">
                <a:solidFill>
                  <a:srgbClr val="267F99"/>
                </a:solidFill>
                <a:latin typeface="Sitka Text" pitchFamily="2" charset="0"/>
              </a:rPr>
              <a:t>String</a:t>
            </a:r>
            <a:r>
              <a:rPr lang="en-IN" sz="2400" dirty="0">
                <a:solidFill>
                  <a:srgbClr val="000000"/>
                </a:solidFill>
                <a:latin typeface="Sitka Text" pitchFamily="2" charset="0"/>
              </a:rPr>
              <a:t>[] </a:t>
            </a:r>
            <a:r>
              <a:rPr lang="en-IN" sz="2400" dirty="0" err="1">
                <a:solidFill>
                  <a:srgbClr val="001080"/>
                </a:solidFill>
                <a:latin typeface="Sitka Text" pitchFamily="2" charset="0"/>
              </a:rPr>
              <a:t>args</a:t>
            </a:r>
            <a:r>
              <a:rPr lang="en-IN" sz="2400" dirty="0">
                <a:solidFill>
                  <a:srgbClr val="000000"/>
                </a:solidFill>
                <a:latin typeface="Sitka Text" pitchFamily="2" charset="0"/>
              </a:rPr>
              <a:t>) {</a:t>
            </a:r>
          </a:p>
          <a:p>
            <a:r>
              <a:rPr lang="en-IN" sz="2400" dirty="0">
                <a:solidFill>
                  <a:srgbClr val="000000"/>
                </a:solidFill>
                <a:latin typeface="Sitka Text" pitchFamily="2" charset="0"/>
              </a:rPr>
              <a:t>        </a:t>
            </a:r>
            <a:r>
              <a:rPr lang="en-IN" sz="2400" dirty="0">
                <a:solidFill>
                  <a:srgbClr val="008000"/>
                </a:solidFill>
                <a:latin typeface="Sitka Text" pitchFamily="2" charset="0"/>
              </a:rPr>
              <a:t>// </a:t>
            </a:r>
            <a:r>
              <a:rPr lang="en-IN" sz="2400" dirty="0" err="1">
                <a:solidFill>
                  <a:srgbClr val="008000"/>
                </a:solidFill>
                <a:latin typeface="Sitka Text" pitchFamily="2" charset="0"/>
              </a:rPr>
              <a:t>ArrayList</a:t>
            </a:r>
            <a:r>
              <a:rPr lang="en-IN" sz="2400" dirty="0">
                <a:solidFill>
                  <a:srgbClr val="008000"/>
                </a:solidFill>
                <a:latin typeface="Sitka Text" pitchFamily="2" charset="0"/>
              </a:rPr>
              <a:t> example</a:t>
            </a:r>
            <a:endParaRPr lang="en-IN" sz="2400" dirty="0">
              <a:solidFill>
                <a:srgbClr val="000000"/>
              </a:solidFill>
              <a:latin typeface="Sitka Text" pitchFamily="2" charset="0"/>
            </a:endParaRPr>
          </a:p>
          <a:p>
            <a:r>
              <a:rPr lang="en-IN" sz="2400" dirty="0">
                <a:solidFill>
                  <a:srgbClr val="000000"/>
                </a:solidFill>
                <a:latin typeface="Sitka Text" pitchFamily="2" charset="0"/>
              </a:rPr>
              <a:t>        </a:t>
            </a:r>
            <a:r>
              <a:rPr lang="en-IN" sz="2400" dirty="0">
                <a:solidFill>
                  <a:srgbClr val="267F99"/>
                </a:solidFill>
                <a:latin typeface="Sitka Text" pitchFamily="2" charset="0"/>
              </a:rPr>
              <a:t>List</a:t>
            </a:r>
            <a:r>
              <a:rPr lang="en-IN" sz="2400" dirty="0">
                <a:solidFill>
                  <a:srgbClr val="000000"/>
                </a:solidFill>
                <a:latin typeface="Sitka Text" pitchFamily="2" charset="0"/>
              </a:rPr>
              <a:t>&lt;</a:t>
            </a:r>
            <a:r>
              <a:rPr lang="en-IN" sz="2400" dirty="0">
                <a:solidFill>
                  <a:srgbClr val="267F99"/>
                </a:solidFill>
                <a:latin typeface="Sitka Text" pitchFamily="2" charset="0"/>
              </a:rPr>
              <a:t>String</a:t>
            </a:r>
            <a:r>
              <a:rPr lang="en-IN" sz="2400" dirty="0">
                <a:solidFill>
                  <a:srgbClr val="000000"/>
                </a:solidFill>
                <a:latin typeface="Sitka Text" pitchFamily="2" charset="0"/>
              </a:rPr>
              <a:t>&gt; </a:t>
            </a:r>
            <a:r>
              <a:rPr lang="en-IN" sz="2400" dirty="0" err="1">
                <a:solidFill>
                  <a:srgbClr val="001080"/>
                </a:solidFill>
                <a:latin typeface="Sitka Text" pitchFamily="2" charset="0"/>
              </a:rPr>
              <a:t>arrayList</a:t>
            </a:r>
            <a:r>
              <a:rPr lang="en-IN" sz="2400" dirty="0">
                <a:solidFill>
                  <a:srgbClr val="000000"/>
                </a:solidFill>
                <a:latin typeface="Sitka Text" pitchFamily="2" charset="0"/>
              </a:rPr>
              <a:t> = </a:t>
            </a:r>
            <a:r>
              <a:rPr lang="en-IN" sz="2400" dirty="0">
                <a:solidFill>
                  <a:srgbClr val="AF00DB"/>
                </a:solidFill>
                <a:latin typeface="Sitka Text" pitchFamily="2" charset="0"/>
              </a:rPr>
              <a:t>new</a:t>
            </a:r>
            <a:r>
              <a:rPr lang="en-IN" sz="2400" dirty="0">
                <a:solidFill>
                  <a:srgbClr val="000000"/>
                </a:solidFill>
                <a:latin typeface="Sitka Text" pitchFamily="2" charset="0"/>
              </a:rPr>
              <a:t> </a:t>
            </a:r>
            <a:r>
              <a:rPr lang="en-IN" sz="2400" dirty="0" err="1">
                <a:solidFill>
                  <a:srgbClr val="267F99"/>
                </a:solidFill>
                <a:latin typeface="Sitka Text" pitchFamily="2" charset="0"/>
              </a:rPr>
              <a:t>ArrayList</a:t>
            </a:r>
            <a:r>
              <a:rPr lang="en-IN" sz="2400" dirty="0">
                <a:solidFill>
                  <a:srgbClr val="000000"/>
                </a:solidFill>
                <a:latin typeface="Sitka Text" pitchFamily="2" charset="0"/>
              </a:rPr>
              <a:t>&lt;&gt;();</a:t>
            </a:r>
          </a:p>
          <a:p>
            <a:r>
              <a:rPr lang="en-IN" sz="2400" dirty="0">
                <a:solidFill>
                  <a:srgbClr val="000000"/>
                </a:solidFill>
                <a:latin typeface="Sitka Text" pitchFamily="2" charset="0"/>
              </a:rPr>
              <a:t>        </a:t>
            </a:r>
            <a:r>
              <a:rPr lang="en-IN" sz="2400" dirty="0" err="1">
                <a:solidFill>
                  <a:srgbClr val="001080"/>
                </a:solidFill>
                <a:latin typeface="Sitka Text" pitchFamily="2" charset="0"/>
              </a:rPr>
              <a:t>arrayList</a:t>
            </a:r>
            <a:r>
              <a:rPr lang="en-IN" sz="2400" dirty="0" err="1">
                <a:solidFill>
                  <a:srgbClr val="000000"/>
                </a:solidFill>
                <a:latin typeface="Sitka Text" pitchFamily="2" charset="0"/>
              </a:rPr>
              <a:t>.</a:t>
            </a:r>
            <a:r>
              <a:rPr lang="en-IN" sz="2400" dirty="0" err="1">
                <a:solidFill>
                  <a:srgbClr val="795E26"/>
                </a:solidFill>
                <a:latin typeface="Sitka Text" pitchFamily="2" charset="0"/>
              </a:rPr>
              <a:t>add</a:t>
            </a:r>
            <a:r>
              <a:rPr lang="en-IN" sz="2400" dirty="0">
                <a:solidFill>
                  <a:srgbClr val="000000"/>
                </a:solidFill>
                <a:latin typeface="Sitka Text" pitchFamily="2" charset="0"/>
              </a:rPr>
              <a:t>(</a:t>
            </a:r>
            <a:r>
              <a:rPr lang="en-IN" sz="2400" dirty="0">
                <a:solidFill>
                  <a:srgbClr val="A31515"/>
                </a:solidFill>
                <a:latin typeface="Sitka Text" pitchFamily="2" charset="0"/>
              </a:rPr>
              <a:t>"Apple"</a:t>
            </a:r>
            <a:r>
              <a:rPr lang="en-IN" sz="2400" dirty="0">
                <a:solidFill>
                  <a:srgbClr val="000000"/>
                </a:solidFill>
                <a:latin typeface="Sitka Text" pitchFamily="2" charset="0"/>
              </a:rPr>
              <a:t>);</a:t>
            </a:r>
          </a:p>
          <a:p>
            <a:r>
              <a:rPr lang="en-IN" sz="2400" dirty="0">
                <a:solidFill>
                  <a:srgbClr val="000000"/>
                </a:solidFill>
                <a:latin typeface="Sitka Text" pitchFamily="2" charset="0"/>
              </a:rPr>
              <a:t>        </a:t>
            </a:r>
            <a:r>
              <a:rPr lang="en-IN" sz="2400" dirty="0" err="1">
                <a:solidFill>
                  <a:srgbClr val="001080"/>
                </a:solidFill>
                <a:latin typeface="Sitka Text" pitchFamily="2" charset="0"/>
              </a:rPr>
              <a:t>arrayList</a:t>
            </a:r>
            <a:r>
              <a:rPr lang="en-IN" sz="2400" dirty="0" err="1">
                <a:solidFill>
                  <a:srgbClr val="000000"/>
                </a:solidFill>
                <a:latin typeface="Sitka Text" pitchFamily="2" charset="0"/>
              </a:rPr>
              <a:t>.</a:t>
            </a:r>
            <a:r>
              <a:rPr lang="en-IN" sz="2400" dirty="0" err="1">
                <a:solidFill>
                  <a:srgbClr val="795E26"/>
                </a:solidFill>
                <a:latin typeface="Sitka Text" pitchFamily="2" charset="0"/>
              </a:rPr>
              <a:t>add</a:t>
            </a:r>
            <a:r>
              <a:rPr lang="en-IN" sz="2400" dirty="0">
                <a:solidFill>
                  <a:srgbClr val="000000"/>
                </a:solidFill>
                <a:latin typeface="Sitka Text" pitchFamily="2" charset="0"/>
              </a:rPr>
              <a:t>(</a:t>
            </a:r>
            <a:r>
              <a:rPr lang="en-IN" sz="2400" dirty="0">
                <a:solidFill>
                  <a:srgbClr val="A31515"/>
                </a:solidFill>
                <a:latin typeface="Sitka Text" pitchFamily="2" charset="0"/>
              </a:rPr>
              <a:t>"Banana"</a:t>
            </a:r>
            <a:r>
              <a:rPr lang="en-IN" sz="2400" dirty="0">
                <a:solidFill>
                  <a:srgbClr val="000000"/>
                </a:solidFill>
                <a:latin typeface="Sitka Text" pitchFamily="2" charset="0"/>
              </a:rPr>
              <a:t>);</a:t>
            </a:r>
          </a:p>
          <a:p>
            <a:r>
              <a:rPr lang="en-IN" sz="2400" dirty="0">
                <a:solidFill>
                  <a:srgbClr val="000000"/>
                </a:solidFill>
                <a:latin typeface="Sitka Text" pitchFamily="2" charset="0"/>
              </a:rPr>
              <a:t>        </a:t>
            </a:r>
            <a:r>
              <a:rPr lang="en-IN" sz="2400" dirty="0" err="1">
                <a:solidFill>
                  <a:srgbClr val="001080"/>
                </a:solidFill>
                <a:latin typeface="Sitka Text" pitchFamily="2" charset="0"/>
              </a:rPr>
              <a:t>System</a:t>
            </a:r>
            <a:r>
              <a:rPr lang="en-IN" sz="2400" dirty="0" err="1">
                <a:solidFill>
                  <a:srgbClr val="000000"/>
                </a:solidFill>
                <a:latin typeface="Sitka Text" pitchFamily="2" charset="0"/>
              </a:rPr>
              <a:t>.</a:t>
            </a:r>
            <a:r>
              <a:rPr lang="en-IN" sz="2400" dirty="0" err="1">
                <a:solidFill>
                  <a:srgbClr val="001080"/>
                </a:solidFill>
                <a:latin typeface="Sitka Text" pitchFamily="2" charset="0"/>
              </a:rPr>
              <a:t>out</a:t>
            </a:r>
            <a:r>
              <a:rPr lang="en-IN" sz="2400" dirty="0" err="1">
                <a:solidFill>
                  <a:srgbClr val="000000"/>
                </a:solidFill>
                <a:latin typeface="Sitka Text" pitchFamily="2" charset="0"/>
              </a:rPr>
              <a:t>.</a:t>
            </a:r>
            <a:r>
              <a:rPr lang="en-IN" sz="2400" dirty="0" err="1">
                <a:solidFill>
                  <a:srgbClr val="795E26"/>
                </a:solidFill>
                <a:latin typeface="Sitka Text" pitchFamily="2" charset="0"/>
              </a:rPr>
              <a:t>println</a:t>
            </a:r>
            <a:r>
              <a:rPr lang="en-IN" sz="2400" dirty="0">
                <a:solidFill>
                  <a:srgbClr val="000000"/>
                </a:solidFill>
                <a:latin typeface="Sitka Text" pitchFamily="2" charset="0"/>
              </a:rPr>
              <a:t>(</a:t>
            </a:r>
            <a:r>
              <a:rPr lang="en-IN" sz="2400" dirty="0" err="1">
                <a:solidFill>
                  <a:srgbClr val="000000"/>
                </a:solidFill>
                <a:latin typeface="Sitka Text" pitchFamily="2" charset="0"/>
              </a:rPr>
              <a:t>arrayList</a:t>
            </a:r>
            <a:r>
              <a:rPr lang="en-IN" sz="2400" dirty="0">
                <a:solidFill>
                  <a:srgbClr val="000000"/>
                </a:solidFill>
                <a:latin typeface="Sitka Text" pitchFamily="2" charset="0"/>
              </a:rPr>
              <a:t>);</a:t>
            </a:r>
          </a:p>
          <a:p>
            <a:r>
              <a:rPr lang="en-IN" sz="2400" dirty="0">
                <a:solidFill>
                  <a:srgbClr val="000000"/>
                </a:solidFill>
                <a:latin typeface="Sitka Text" pitchFamily="2" charset="0"/>
              </a:rPr>
              <a:t/>
            </a:r>
            <a:br>
              <a:rPr lang="en-IN" sz="2400" dirty="0">
                <a:solidFill>
                  <a:srgbClr val="000000"/>
                </a:solidFill>
                <a:latin typeface="Sitka Text" pitchFamily="2" charset="0"/>
              </a:rPr>
            </a:br>
            <a:r>
              <a:rPr lang="en-IN" sz="2400" dirty="0">
                <a:solidFill>
                  <a:srgbClr val="000000"/>
                </a:solidFill>
                <a:latin typeface="Sitka Text" pitchFamily="2" charset="0"/>
              </a:rPr>
              <a:t>       </a:t>
            </a:r>
            <a:r>
              <a:rPr lang="en-IN" sz="2400" dirty="0" smtClean="0">
                <a:solidFill>
                  <a:srgbClr val="000000"/>
                </a:solidFill>
                <a:latin typeface="Sitka Text" pitchFamily="2" charset="0"/>
              </a:rPr>
              <a:t/>
            </a:r>
            <a:br>
              <a:rPr lang="en-IN" sz="2400" dirty="0" smtClean="0">
                <a:solidFill>
                  <a:srgbClr val="000000"/>
                </a:solidFill>
                <a:latin typeface="Sitka Text" pitchFamily="2" charset="0"/>
              </a:rPr>
            </a:br>
            <a:endParaRPr lang="en-IN" sz="2400" b="0" dirty="0">
              <a:solidFill>
                <a:srgbClr val="000000"/>
              </a:solidFill>
              <a:effectLst/>
              <a:latin typeface="Sitk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275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BF76A5-986F-4895-9943-B787C6188697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A3FC9-142F-440A-B1DF-42B7FCBE6598}"/>
              </a:ext>
            </a:extLst>
          </p:cNvPr>
          <p:cNvSpPr/>
          <p:nvPr/>
        </p:nvSpPr>
        <p:spPr>
          <a:xfrm>
            <a:off x="588997" y="329464"/>
            <a:ext cx="49055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List Implementations</a:t>
            </a:r>
            <a:endParaRPr lang="en-US" sz="40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155646-AFD1-71AB-B931-218DB4ADC13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F32A92EF-40D6-830C-E2C5-04968961DA1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0981339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93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F32A92EF-40D6-830C-E2C5-04968961DA1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30AA92-9CD0-AC0D-1264-11377E407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F7E4F45-4013-366E-B340-F512D7836F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731580" y="1225689"/>
            <a:ext cx="1014934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>
                <a:solidFill>
                  <a:srgbClr val="000000"/>
                </a:solidFill>
                <a:latin typeface="Sitka Text" pitchFamily="2" charset="0"/>
              </a:rPr>
              <a:t>        </a:t>
            </a:r>
            <a:r>
              <a:rPr lang="en-IN" sz="2400" dirty="0">
                <a:solidFill>
                  <a:srgbClr val="008000"/>
                </a:solidFill>
                <a:latin typeface="Sitka Text" pitchFamily="2" charset="0"/>
              </a:rPr>
              <a:t>// </a:t>
            </a:r>
            <a:r>
              <a:rPr lang="en-IN" sz="2400" dirty="0" err="1">
                <a:solidFill>
                  <a:srgbClr val="008000"/>
                </a:solidFill>
                <a:latin typeface="Sitka Text" pitchFamily="2" charset="0"/>
              </a:rPr>
              <a:t>LinkedList</a:t>
            </a:r>
            <a:r>
              <a:rPr lang="en-IN" sz="2400" dirty="0">
                <a:solidFill>
                  <a:srgbClr val="008000"/>
                </a:solidFill>
                <a:latin typeface="Sitka Text" pitchFamily="2" charset="0"/>
              </a:rPr>
              <a:t> example</a:t>
            </a:r>
            <a:endParaRPr lang="en-IN" sz="2400" dirty="0">
              <a:solidFill>
                <a:srgbClr val="000000"/>
              </a:solidFill>
              <a:latin typeface="Sitka Text" pitchFamily="2" charset="0"/>
            </a:endParaRPr>
          </a:p>
          <a:p>
            <a:r>
              <a:rPr lang="en-IN" sz="2400" dirty="0">
                <a:solidFill>
                  <a:srgbClr val="000000"/>
                </a:solidFill>
                <a:latin typeface="Sitka Text" pitchFamily="2" charset="0"/>
              </a:rPr>
              <a:t>        </a:t>
            </a:r>
            <a:r>
              <a:rPr lang="en-IN" sz="2400" dirty="0">
                <a:solidFill>
                  <a:srgbClr val="267F99"/>
                </a:solidFill>
                <a:latin typeface="Sitka Text" pitchFamily="2" charset="0"/>
              </a:rPr>
              <a:t>List</a:t>
            </a:r>
            <a:r>
              <a:rPr lang="en-IN" sz="2400" dirty="0">
                <a:solidFill>
                  <a:srgbClr val="000000"/>
                </a:solidFill>
                <a:latin typeface="Sitka Text" pitchFamily="2" charset="0"/>
              </a:rPr>
              <a:t>&lt;</a:t>
            </a:r>
            <a:r>
              <a:rPr lang="en-IN" sz="2400" dirty="0">
                <a:solidFill>
                  <a:srgbClr val="267F99"/>
                </a:solidFill>
                <a:latin typeface="Sitka Text" pitchFamily="2" charset="0"/>
              </a:rPr>
              <a:t>String</a:t>
            </a:r>
            <a:r>
              <a:rPr lang="en-IN" sz="2400" dirty="0">
                <a:solidFill>
                  <a:srgbClr val="000000"/>
                </a:solidFill>
                <a:latin typeface="Sitka Text" pitchFamily="2" charset="0"/>
              </a:rPr>
              <a:t>&gt; </a:t>
            </a:r>
            <a:r>
              <a:rPr lang="en-IN" sz="2400" dirty="0" err="1">
                <a:solidFill>
                  <a:srgbClr val="001080"/>
                </a:solidFill>
                <a:latin typeface="Sitka Text" pitchFamily="2" charset="0"/>
              </a:rPr>
              <a:t>linkedList</a:t>
            </a:r>
            <a:r>
              <a:rPr lang="en-IN" sz="2400" dirty="0">
                <a:solidFill>
                  <a:srgbClr val="000000"/>
                </a:solidFill>
                <a:latin typeface="Sitka Text" pitchFamily="2" charset="0"/>
              </a:rPr>
              <a:t> = </a:t>
            </a:r>
            <a:r>
              <a:rPr lang="en-IN" sz="2400" dirty="0" smtClean="0">
                <a:solidFill>
                  <a:srgbClr val="AF00DB"/>
                </a:solidFill>
                <a:latin typeface="Sitka Text" pitchFamily="2" charset="0"/>
              </a:rPr>
              <a:t>new</a:t>
            </a:r>
            <a:r>
              <a:rPr lang="en-IN" sz="2400" dirty="0" smtClean="0">
                <a:solidFill>
                  <a:srgbClr val="000000"/>
                </a:solidFill>
                <a:latin typeface="Sitka Text" pitchFamily="2" charset="0"/>
              </a:rPr>
              <a:t> </a:t>
            </a:r>
            <a:r>
              <a:rPr lang="en-IN" sz="2400" dirty="0" err="1" smtClean="0">
                <a:solidFill>
                  <a:srgbClr val="267F99"/>
                </a:solidFill>
                <a:latin typeface="Sitka Text" pitchFamily="2" charset="0"/>
              </a:rPr>
              <a:t>LinkedList</a:t>
            </a:r>
            <a:r>
              <a:rPr lang="en-IN" sz="2400" dirty="0" smtClean="0">
                <a:solidFill>
                  <a:srgbClr val="000000"/>
                </a:solidFill>
                <a:latin typeface="Sitka Text" pitchFamily="2" charset="0"/>
              </a:rPr>
              <a:t>&lt;&gt;();</a:t>
            </a:r>
          </a:p>
          <a:p>
            <a:r>
              <a:rPr lang="en-IN" sz="2400" dirty="0" smtClean="0">
                <a:solidFill>
                  <a:srgbClr val="000000"/>
                </a:solidFill>
                <a:latin typeface="Sitka Text" pitchFamily="2" charset="0"/>
              </a:rPr>
              <a:t>        </a:t>
            </a:r>
            <a:r>
              <a:rPr lang="en-IN" sz="2400" dirty="0" err="1" smtClean="0">
                <a:solidFill>
                  <a:srgbClr val="001080"/>
                </a:solidFill>
                <a:latin typeface="Sitka Text" pitchFamily="2" charset="0"/>
              </a:rPr>
              <a:t>linkedList</a:t>
            </a:r>
            <a:r>
              <a:rPr lang="en-IN" sz="2400" dirty="0" err="1" smtClean="0">
                <a:solidFill>
                  <a:srgbClr val="000000"/>
                </a:solidFill>
                <a:latin typeface="Sitka Text" pitchFamily="2" charset="0"/>
              </a:rPr>
              <a:t>.</a:t>
            </a:r>
            <a:r>
              <a:rPr lang="en-IN" sz="2400" dirty="0" err="1" smtClean="0">
                <a:solidFill>
                  <a:srgbClr val="795E26"/>
                </a:solidFill>
                <a:latin typeface="Sitka Text" pitchFamily="2" charset="0"/>
              </a:rPr>
              <a:t>add</a:t>
            </a:r>
            <a:r>
              <a:rPr lang="en-IN" sz="2400" dirty="0" smtClean="0">
                <a:solidFill>
                  <a:srgbClr val="000000"/>
                </a:solidFill>
                <a:latin typeface="Sitka Text" pitchFamily="2" charset="0"/>
              </a:rPr>
              <a:t>(</a:t>
            </a:r>
            <a:r>
              <a:rPr lang="en-IN" sz="2400" dirty="0" smtClean="0">
                <a:solidFill>
                  <a:srgbClr val="A31515"/>
                </a:solidFill>
                <a:latin typeface="Sitka Text" pitchFamily="2" charset="0"/>
              </a:rPr>
              <a:t>"Apple"</a:t>
            </a:r>
            <a:r>
              <a:rPr lang="en-IN" sz="2400" dirty="0" smtClean="0">
                <a:solidFill>
                  <a:srgbClr val="000000"/>
                </a:solidFill>
                <a:latin typeface="Sitka Text" pitchFamily="2" charset="0"/>
              </a:rPr>
              <a:t>);</a:t>
            </a:r>
          </a:p>
          <a:p>
            <a:r>
              <a:rPr lang="en-IN" sz="2400" dirty="0" smtClean="0">
                <a:solidFill>
                  <a:srgbClr val="000000"/>
                </a:solidFill>
                <a:latin typeface="Sitka Text" pitchFamily="2" charset="0"/>
              </a:rPr>
              <a:t>        </a:t>
            </a:r>
            <a:r>
              <a:rPr lang="en-IN" sz="2400" dirty="0" err="1" smtClean="0">
                <a:solidFill>
                  <a:srgbClr val="001080"/>
                </a:solidFill>
                <a:latin typeface="Sitka Text" pitchFamily="2" charset="0"/>
              </a:rPr>
              <a:t>linkedList</a:t>
            </a:r>
            <a:r>
              <a:rPr lang="en-IN" sz="2400" dirty="0" err="1" smtClean="0">
                <a:solidFill>
                  <a:srgbClr val="000000"/>
                </a:solidFill>
                <a:latin typeface="Sitka Text" pitchFamily="2" charset="0"/>
              </a:rPr>
              <a:t>.</a:t>
            </a:r>
            <a:r>
              <a:rPr lang="en-IN" sz="2400" dirty="0" err="1" smtClean="0">
                <a:solidFill>
                  <a:srgbClr val="795E26"/>
                </a:solidFill>
                <a:latin typeface="Sitka Text" pitchFamily="2" charset="0"/>
              </a:rPr>
              <a:t>add</a:t>
            </a:r>
            <a:r>
              <a:rPr lang="en-IN" sz="2400" dirty="0" smtClean="0">
                <a:solidFill>
                  <a:srgbClr val="000000"/>
                </a:solidFill>
                <a:latin typeface="Sitka Text" pitchFamily="2" charset="0"/>
              </a:rPr>
              <a:t>(</a:t>
            </a:r>
            <a:r>
              <a:rPr lang="en-IN" sz="2400" dirty="0" smtClean="0">
                <a:solidFill>
                  <a:srgbClr val="A31515"/>
                </a:solidFill>
                <a:latin typeface="Sitka Text" pitchFamily="2" charset="0"/>
              </a:rPr>
              <a:t>"Banana"</a:t>
            </a:r>
            <a:r>
              <a:rPr lang="en-IN" sz="2400" dirty="0" smtClean="0">
                <a:solidFill>
                  <a:srgbClr val="000000"/>
                </a:solidFill>
                <a:latin typeface="Sitka Text" pitchFamily="2" charset="0"/>
              </a:rPr>
              <a:t>);</a:t>
            </a:r>
          </a:p>
          <a:p>
            <a:r>
              <a:rPr lang="en-IN" sz="2400" dirty="0" smtClean="0">
                <a:solidFill>
                  <a:srgbClr val="000000"/>
                </a:solidFill>
                <a:latin typeface="Sitka Text" pitchFamily="2" charset="0"/>
              </a:rPr>
              <a:t>        </a:t>
            </a:r>
            <a:r>
              <a:rPr lang="en-IN" sz="2400" dirty="0" err="1" smtClean="0">
                <a:solidFill>
                  <a:srgbClr val="001080"/>
                </a:solidFill>
                <a:latin typeface="Sitka Text" pitchFamily="2" charset="0"/>
              </a:rPr>
              <a:t>System</a:t>
            </a:r>
            <a:r>
              <a:rPr lang="en-IN" sz="2400" dirty="0" err="1" smtClean="0">
                <a:solidFill>
                  <a:srgbClr val="000000"/>
                </a:solidFill>
                <a:latin typeface="Sitka Text" pitchFamily="2" charset="0"/>
              </a:rPr>
              <a:t>.</a:t>
            </a:r>
            <a:r>
              <a:rPr lang="en-IN" sz="2400" dirty="0" err="1" smtClean="0">
                <a:solidFill>
                  <a:srgbClr val="001080"/>
                </a:solidFill>
                <a:latin typeface="Sitka Text" pitchFamily="2" charset="0"/>
              </a:rPr>
              <a:t>out</a:t>
            </a:r>
            <a:r>
              <a:rPr lang="en-IN" sz="2400" dirty="0" err="1" smtClean="0">
                <a:solidFill>
                  <a:srgbClr val="000000"/>
                </a:solidFill>
                <a:latin typeface="Sitka Text" pitchFamily="2" charset="0"/>
              </a:rPr>
              <a:t>.</a:t>
            </a:r>
            <a:r>
              <a:rPr lang="en-IN" sz="2400" dirty="0" err="1" smtClean="0">
                <a:solidFill>
                  <a:srgbClr val="795E26"/>
                </a:solidFill>
                <a:latin typeface="Sitka Text" pitchFamily="2" charset="0"/>
              </a:rPr>
              <a:t>println</a:t>
            </a:r>
            <a:r>
              <a:rPr lang="en-IN" sz="2400" dirty="0" smtClean="0">
                <a:solidFill>
                  <a:srgbClr val="000000"/>
                </a:solidFill>
                <a:latin typeface="Sitka Text" pitchFamily="2" charset="0"/>
              </a:rPr>
              <a:t>(</a:t>
            </a:r>
            <a:r>
              <a:rPr lang="en-IN" sz="2400" dirty="0" err="1" smtClean="0">
                <a:solidFill>
                  <a:srgbClr val="000000"/>
                </a:solidFill>
                <a:latin typeface="Sitka Text" pitchFamily="2" charset="0"/>
              </a:rPr>
              <a:t>linkedList</a:t>
            </a:r>
            <a:r>
              <a:rPr lang="en-IN" sz="2400" dirty="0" smtClean="0">
                <a:solidFill>
                  <a:srgbClr val="000000"/>
                </a:solidFill>
                <a:latin typeface="Sitka Text" pitchFamily="2" charset="0"/>
              </a:rPr>
              <a:t>);</a:t>
            </a:r>
          </a:p>
          <a:p>
            <a:r>
              <a:rPr lang="en-IN" sz="2400" dirty="0" smtClean="0">
                <a:solidFill>
                  <a:srgbClr val="000000"/>
                </a:solidFill>
                <a:latin typeface="Sitka Text" pitchFamily="2" charset="0"/>
              </a:rPr>
              <a:t/>
            </a:r>
            <a:br>
              <a:rPr lang="en-IN" sz="2400" dirty="0" smtClean="0">
                <a:solidFill>
                  <a:srgbClr val="000000"/>
                </a:solidFill>
                <a:latin typeface="Sitka Text" pitchFamily="2" charset="0"/>
              </a:rPr>
            </a:br>
            <a:r>
              <a:rPr lang="en-IN" sz="2400" dirty="0" smtClean="0">
                <a:solidFill>
                  <a:srgbClr val="000000"/>
                </a:solidFill>
                <a:latin typeface="Sitka Text" pitchFamily="2" charset="0"/>
              </a:rPr>
              <a:t>        </a:t>
            </a:r>
            <a:r>
              <a:rPr lang="en-IN" sz="2400" dirty="0" smtClean="0">
                <a:solidFill>
                  <a:srgbClr val="008000"/>
                </a:solidFill>
                <a:latin typeface="Sitka Text" pitchFamily="2" charset="0"/>
              </a:rPr>
              <a:t>// Vector example (legacy)</a:t>
            </a:r>
            <a:endParaRPr lang="en-IN" sz="2400" dirty="0" smtClean="0">
              <a:solidFill>
                <a:srgbClr val="000000"/>
              </a:solidFill>
              <a:latin typeface="Sitka Text" pitchFamily="2" charset="0"/>
            </a:endParaRPr>
          </a:p>
          <a:p>
            <a:r>
              <a:rPr lang="en-IN" sz="2400" dirty="0" smtClean="0">
                <a:solidFill>
                  <a:srgbClr val="000000"/>
                </a:solidFill>
                <a:latin typeface="Sitka Text" pitchFamily="2" charset="0"/>
              </a:rPr>
              <a:t>        </a:t>
            </a:r>
            <a:r>
              <a:rPr lang="en-IN" sz="2400" dirty="0" smtClean="0">
                <a:solidFill>
                  <a:srgbClr val="267F99"/>
                </a:solidFill>
                <a:latin typeface="Sitka Text" pitchFamily="2" charset="0"/>
              </a:rPr>
              <a:t>List</a:t>
            </a:r>
            <a:r>
              <a:rPr lang="en-IN" sz="2400" dirty="0" smtClean="0">
                <a:solidFill>
                  <a:srgbClr val="000000"/>
                </a:solidFill>
                <a:latin typeface="Sitka Text" pitchFamily="2" charset="0"/>
              </a:rPr>
              <a:t>&lt;</a:t>
            </a:r>
            <a:r>
              <a:rPr lang="en-IN" sz="2400" dirty="0" smtClean="0">
                <a:solidFill>
                  <a:srgbClr val="267F99"/>
                </a:solidFill>
                <a:latin typeface="Sitka Text" pitchFamily="2" charset="0"/>
              </a:rPr>
              <a:t>String</a:t>
            </a:r>
            <a:r>
              <a:rPr lang="en-IN" sz="2400" dirty="0" smtClean="0">
                <a:solidFill>
                  <a:srgbClr val="000000"/>
                </a:solidFill>
                <a:latin typeface="Sitka Text" pitchFamily="2" charset="0"/>
              </a:rPr>
              <a:t>&gt; </a:t>
            </a:r>
            <a:r>
              <a:rPr lang="en-IN" sz="2400" dirty="0" smtClean="0">
                <a:solidFill>
                  <a:srgbClr val="001080"/>
                </a:solidFill>
                <a:latin typeface="Sitka Text" pitchFamily="2" charset="0"/>
              </a:rPr>
              <a:t>vector</a:t>
            </a:r>
            <a:r>
              <a:rPr lang="en-IN" sz="2400" dirty="0" smtClean="0">
                <a:solidFill>
                  <a:srgbClr val="000000"/>
                </a:solidFill>
                <a:latin typeface="Sitka Text" pitchFamily="2" charset="0"/>
              </a:rPr>
              <a:t> = </a:t>
            </a:r>
            <a:r>
              <a:rPr lang="en-IN" sz="2400" dirty="0" smtClean="0">
                <a:solidFill>
                  <a:srgbClr val="AF00DB"/>
                </a:solidFill>
                <a:latin typeface="Sitka Text" pitchFamily="2" charset="0"/>
              </a:rPr>
              <a:t>new</a:t>
            </a:r>
            <a:r>
              <a:rPr lang="en-IN" sz="2400" dirty="0" smtClean="0">
                <a:solidFill>
                  <a:srgbClr val="000000"/>
                </a:solidFill>
                <a:latin typeface="Sitka Text" pitchFamily="2" charset="0"/>
              </a:rPr>
              <a:t> </a:t>
            </a:r>
            <a:r>
              <a:rPr lang="en-IN" sz="2400" dirty="0" smtClean="0">
                <a:solidFill>
                  <a:srgbClr val="267F99"/>
                </a:solidFill>
                <a:latin typeface="Sitka Text" pitchFamily="2" charset="0"/>
              </a:rPr>
              <a:t>Vector</a:t>
            </a:r>
            <a:r>
              <a:rPr lang="en-IN" sz="2400" dirty="0" smtClean="0">
                <a:solidFill>
                  <a:srgbClr val="000000"/>
                </a:solidFill>
                <a:latin typeface="Sitka Text" pitchFamily="2" charset="0"/>
              </a:rPr>
              <a:t>&lt;&gt;();</a:t>
            </a:r>
          </a:p>
          <a:p>
            <a:r>
              <a:rPr lang="en-IN" sz="2400" dirty="0" smtClean="0">
                <a:solidFill>
                  <a:srgbClr val="000000"/>
                </a:solidFill>
                <a:latin typeface="Sitka Text" pitchFamily="2" charset="0"/>
              </a:rPr>
              <a:t>        </a:t>
            </a:r>
            <a:r>
              <a:rPr lang="en-IN" sz="2400" dirty="0" err="1" smtClean="0">
                <a:solidFill>
                  <a:srgbClr val="001080"/>
                </a:solidFill>
                <a:latin typeface="Sitka Text" pitchFamily="2" charset="0"/>
              </a:rPr>
              <a:t>vector</a:t>
            </a:r>
            <a:r>
              <a:rPr lang="en-IN" sz="2400" dirty="0" err="1" smtClean="0">
                <a:solidFill>
                  <a:srgbClr val="000000"/>
                </a:solidFill>
                <a:latin typeface="Sitka Text" pitchFamily="2" charset="0"/>
              </a:rPr>
              <a:t>.</a:t>
            </a:r>
            <a:r>
              <a:rPr lang="en-IN" sz="2400" dirty="0" err="1" smtClean="0">
                <a:solidFill>
                  <a:srgbClr val="795E26"/>
                </a:solidFill>
                <a:latin typeface="Sitka Text" pitchFamily="2" charset="0"/>
              </a:rPr>
              <a:t>add</a:t>
            </a:r>
            <a:r>
              <a:rPr lang="en-IN" sz="2400" dirty="0" smtClean="0">
                <a:solidFill>
                  <a:srgbClr val="000000"/>
                </a:solidFill>
                <a:latin typeface="Sitka Text" pitchFamily="2" charset="0"/>
              </a:rPr>
              <a:t>(</a:t>
            </a:r>
            <a:r>
              <a:rPr lang="en-IN" sz="2400" dirty="0" smtClean="0">
                <a:solidFill>
                  <a:srgbClr val="A31515"/>
                </a:solidFill>
                <a:latin typeface="Sitka Text" pitchFamily="2" charset="0"/>
              </a:rPr>
              <a:t>"Apple"</a:t>
            </a:r>
            <a:r>
              <a:rPr lang="en-IN" sz="2400" dirty="0" smtClean="0">
                <a:solidFill>
                  <a:srgbClr val="000000"/>
                </a:solidFill>
                <a:latin typeface="Sitka Text" pitchFamily="2" charset="0"/>
              </a:rPr>
              <a:t>);</a:t>
            </a:r>
          </a:p>
          <a:p>
            <a:r>
              <a:rPr lang="en-IN" sz="2400" dirty="0" smtClean="0">
                <a:solidFill>
                  <a:srgbClr val="000000"/>
                </a:solidFill>
                <a:latin typeface="Sitka Text" pitchFamily="2" charset="0"/>
              </a:rPr>
              <a:t>        </a:t>
            </a:r>
            <a:r>
              <a:rPr lang="en-IN" sz="2400" dirty="0" err="1" smtClean="0">
                <a:solidFill>
                  <a:srgbClr val="001080"/>
                </a:solidFill>
                <a:latin typeface="Sitka Text" pitchFamily="2" charset="0"/>
              </a:rPr>
              <a:t>vector</a:t>
            </a:r>
            <a:r>
              <a:rPr lang="en-IN" sz="2400" dirty="0" err="1" smtClean="0">
                <a:solidFill>
                  <a:srgbClr val="000000"/>
                </a:solidFill>
                <a:latin typeface="Sitka Text" pitchFamily="2" charset="0"/>
              </a:rPr>
              <a:t>.</a:t>
            </a:r>
            <a:r>
              <a:rPr lang="en-IN" sz="2400" dirty="0" err="1" smtClean="0">
                <a:solidFill>
                  <a:srgbClr val="795E26"/>
                </a:solidFill>
                <a:latin typeface="Sitka Text" pitchFamily="2" charset="0"/>
              </a:rPr>
              <a:t>add</a:t>
            </a:r>
            <a:r>
              <a:rPr lang="en-IN" sz="2400" dirty="0" smtClean="0">
                <a:solidFill>
                  <a:srgbClr val="000000"/>
                </a:solidFill>
                <a:latin typeface="Sitka Text" pitchFamily="2" charset="0"/>
              </a:rPr>
              <a:t>(</a:t>
            </a:r>
            <a:r>
              <a:rPr lang="en-IN" sz="2400" dirty="0" smtClean="0">
                <a:solidFill>
                  <a:srgbClr val="A31515"/>
                </a:solidFill>
                <a:latin typeface="Sitka Text" pitchFamily="2" charset="0"/>
              </a:rPr>
              <a:t>"Banana"</a:t>
            </a:r>
            <a:r>
              <a:rPr lang="en-IN" sz="2400" dirty="0" smtClean="0">
                <a:solidFill>
                  <a:srgbClr val="000000"/>
                </a:solidFill>
                <a:latin typeface="Sitka Text" pitchFamily="2" charset="0"/>
              </a:rPr>
              <a:t>);</a:t>
            </a:r>
          </a:p>
          <a:p>
            <a:r>
              <a:rPr lang="en-IN" sz="2400" dirty="0" smtClean="0">
                <a:solidFill>
                  <a:srgbClr val="000000"/>
                </a:solidFill>
                <a:latin typeface="Sitka Text" pitchFamily="2" charset="0"/>
              </a:rPr>
              <a:t>        </a:t>
            </a:r>
            <a:r>
              <a:rPr lang="en-IN" sz="2400" dirty="0" err="1" smtClean="0">
                <a:solidFill>
                  <a:srgbClr val="001080"/>
                </a:solidFill>
                <a:latin typeface="Sitka Text" pitchFamily="2" charset="0"/>
              </a:rPr>
              <a:t>System</a:t>
            </a:r>
            <a:r>
              <a:rPr lang="en-IN" sz="2400" dirty="0" err="1" smtClean="0">
                <a:solidFill>
                  <a:srgbClr val="000000"/>
                </a:solidFill>
                <a:latin typeface="Sitka Text" pitchFamily="2" charset="0"/>
              </a:rPr>
              <a:t>.</a:t>
            </a:r>
            <a:r>
              <a:rPr lang="en-IN" sz="2400" dirty="0" err="1" smtClean="0">
                <a:solidFill>
                  <a:srgbClr val="001080"/>
                </a:solidFill>
                <a:latin typeface="Sitka Text" pitchFamily="2" charset="0"/>
              </a:rPr>
              <a:t>out</a:t>
            </a:r>
            <a:r>
              <a:rPr lang="en-IN" sz="2400" dirty="0" err="1" smtClean="0">
                <a:solidFill>
                  <a:srgbClr val="000000"/>
                </a:solidFill>
                <a:latin typeface="Sitka Text" pitchFamily="2" charset="0"/>
              </a:rPr>
              <a:t>.</a:t>
            </a:r>
            <a:r>
              <a:rPr lang="en-IN" sz="2400" dirty="0" err="1" smtClean="0">
                <a:solidFill>
                  <a:srgbClr val="795E26"/>
                </a:solidFill>
                <a:latin typeface="Sitka Text" pitchFamily="2" charset="0"/>
              </a:rPr>
              <a:t>println</a:t>
            </a:r>
            <a:r>
              <a:rPr lang="en-IN" sz="2400" dirty="0" smtClean="0">
                <a:solidFill>
                  <a:srgbClr val="000000"/>
                </a:solidFill>
                <a:latin typeface="Sitka Text" pitchFamily="2" charset="0"/>
              </a:rPr>
              <a:t>(vector);</a:t>
            </a:r>
          </a:p>
          <a:p>
            <a:r>
              <a:rPr lang="en-IN" sz="2400" dirty="0" smtClean="0">
                <a:solidFill>
                  <a:srgbClr val="000000"/>
                </a:solidFill>
                <a:latin typeface="Sitka Text" pitchFamily="2" charset="0"/>
              </a:rPr>
              <a:t>    }</a:t>
            </a:r>
          </a:p>
          <a:p>
            <a:r>
              <a:rPr lang="en-IN" sz="2400" dirty="0" smtClean="0">
                <a:solidFill>
                  <a:srgbClr val="000000"/>
                </a:solidFill>
                <a:latin typeface="Sitka Text" pitchFamily="2" charset="0"/>
              </a:rPr>
              <a:t>}</a:t>
            </a:r>
          </a:p>
          <a:p>
            <a:r>
              <a:rPr lang="en-IN" sz="2400" dirty="0" smtClean="0">
                <a:solidFill>
                  <a:srgbClr val="000000"/>
                </a:solidFill>
                <a:latin typeface="Sitka Text" pitchFamily="2" charset="0"/>
              </a:rPr>
              <a:t/>
            </a:r>
            <a:br>
              <a:rPr lang="en-IN" sz="2400" dirty="0" smtClean="0">
                <a:solidFill>
                  <a:srgbClr val="000000"/>
                </a:solidFill>
                <a:latin typeface="Sitka Text" pitchFamily="2" charset="0"/>
              </a:rPr>
            </a:br>
            <a:endParaRPr lang="en-IN" sz="2400" b="0" dirty="0">
              <a:solidFill>
                <a:srgbClr val="000000"/>
              </a:solidFill>
              <a:effectLst/>
              <a:latin typeface="Sitk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607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BF76A5-986F-4895-9943-B787C6188697}"/>
              </a:ext>
            </a:extLst>
          </p:cNvPr>
          <p:cNvCxnSpPr/>
          <p:nvPr/>
        </p:nvCxnSpPr>
        <p:spPr>
          <a:xfrm>
            <a:off x="0" y="6308035"/>
            <a:ext cx="8650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7A08C5-0AD7-4D84-92BF-648F6875FEC7}"/>
              </a:ext>
            </a:extLst>
          </p:cNvPr>
          <p:cNvCxnSpPr>
            <a:cxnSpLocks/>
          </p:cNvCxnSpPr>
          <p:nvPr/>
        </p:nvCxnSpPr>
        <p:spPr>
          <a:xfrm>
            <a:off x="5042460" y="876992"/>
            <a:ext cx="71495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9A3FC9-142F-440A-B1DF-42B7FCBE6598}"/>
              </a:ext>
            </a:extLst>
          </p:cNvPr>
          <p:cNvSpPr/>
          <p:nvPr/>
        </p:nvSpPr>
        <p:spPr>
          <a:xfrm>
            <a:off x="588997" y="329464"/>
            <a:ext cx="30367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fontAlgn="base"/>
            <a:r>
              <a:rPr lang="en-US" sz="40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 Semibold" pitchFamily="2" charset="0"/>
              </a:rPr>
              <a:t>List Methods</a:t>
            </a:r>
            <a:endParaRPr lang="en-US" sz="4000" b="1" i="0" dirty="0">
              <a:solidFill>
                <a:srgbClr val="2732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 Semibold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155646-AFD1-71AB-B931-218DB4ADC13C}"/>
              </a:ext>
            </a:extLst>
          </p:cNvPr>
          <p:cNvGrpSpPr/>
          <p:nvPr/>
        </p:nvGrpSpPr>
        <p:grpSpPr>
          <a:xfrm>
            <a:off x="9453603" y="56385"/>
            <a:ext cx="2628980" cy="738492"/>
            <a:chOff x="9520509" y="56385"/>
            <a:chExt cx="2628980" cy="738492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F32A92EF-40D6-830C-E2C5-04968961DA1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0981339"/>
                </p:ext>
              </p:extLst>
            </p:nvPr>
          </p:nvGraphicFramePr>
          <p:xfrm>
            <a:off x="9746166" y="66906"/>
            <a:ext cx="2403323" cy="727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15" name="Image" r:id="rId3" imgW="6412680" imgH="1942560" progId="Photoshop.Image.12">
                    <p:embed/>
                  </p:oleObj>
                </mc:Choice>
                <mc:Fallback>
                  <p:oleObj name="Image" r:id="rId3" imgW="6412680" imgH="1942560" progId="Photoshop.Image.12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F32A92EF-40D6-830C-E2C5-04968961DA1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46166" y="66906"/>
                          <a:ext cx="2403323" cy="7279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30AA92-9CD0-AC0D-1264-11377E407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509" y="56385"/>
              <a:ext cx="585126" cy="73849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F7E4F45-4013-366E-B340-F512D7836F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086"/>
            <a:ext cx="12192000" cy="3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88997" y="1198239"/>
            <a:ext cx="1017278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IN" sz="2400" b="1" dirty="0">
                <a:latin typeface="Sitka Text" pitchFamily="2" charset="0"/>
              </a:rPr>
              <a:t>Addition </a:t>
            </a:r>
            <a:r>
              <a:rPr lang="en-IN" sz="2400" b="1" dirty="0" smtClean="0">
                <a:latin typeface="Sitka Text" pitchFamily="2" charset="0"/>
              </a:rPr>
              <a:t>Methods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IN" sz="2400" b="1" dirty="0" smtClean="0">
                <a:latin typeface="Sitka Text" pitchFamily="2" charset="0"/>
              </a:rPr>
              <a:t>add(E </a:t>
            </a:r>
            <a:r>
              <a:rPr lang="en-IN" sz="2400" b="1" dirty="0">
                <a:latin typeface="Sitka Text" pitchFamily="2" charset="0"/>
              </a:rPr>
              <a:t>element): </a:t>
            </a:r>
            <a:r>
              <a:rPr lang="en-IN" sz="2400" dirty="0">
                <a:latin typeface="Sitka Text" pitchFamily="2" charset="0"/>
              </a:rPr>
              <a:t>Adds an element to the end of the list</a:t>
            </a:r>
            <a:r>
              <a:rPr lang="en-IN" sz="2400" dirty="0" smtClean="0">
                <a:latin typeface="Sitka Text" pitchFamily="2" charset="0"/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IN" sz="2400" b="1" dirty="0" smtClean="0">
                <a:latin typeface="Sitka Text" pitchFamily="2" charset="0"/>
              </a:rPr>
              <a:t>add(</a:t>
            </a:r>
            <a:r>
              <a:rPr lang="en-IN" sz="2400" b="1" dirty="0" err="1" smtClean="0">
                <a:latin typeface="Sitka Text" pitchFamily="2" charset="0"/>
              </a:rPr>
              <a:t>int</a:t>
            </a:r>
            <a:r>
              <a:rPr lang="en-IN" sz="2400" b="1" dirty="0" smtClean="0">
                <a:latin typeface="Sitka Text" pitchFamily="2" charset="0"/>
              </a:rPr>
              <a:t> </a:t>
            </a:r>
            <a:r>
              <a:rPr lang="en-IN" sz="2400" b="1" dirty="0">
                <a:latin typeface="Sitka Text" pitchFamily="2" charset="0"/>
              </a:rPr>
              <a:t>index, E element): </a:t>
            </a:r>
            <a:r>
              <a:rPr lang="en-IN" sz="2400" dirty="0">
                <a:latin typeface="Sitka Text" pitchFamily="2" charset="0"/>
              </a:rPr>
              <a:t>Adds an element at a specific index</a:t>
            </a:r>
            <a:r>
              <a:rPr lang="en-IN" sz="2400" dirty="0" smtClean="0">
                <a:latin typeface="Sitka Text" pitchFamily="2" charset="0"/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IN" sz="2400" b="1" dirty="0" err="1" smtClean="0">
                <a:latin typeface="Sitka Text" pitchFamily="2" charset="0"/>
              </a:rPr>
              <a:t>addAll</a:t>
            </a:r>
            <a:r>
              <a:rPr lang="en-IN" sz="2400" b="1" dirty="0" smtClean="0">
                <a:latin typeface="Sitka Text" pitchFamily="2" charset="0"/>
              </a:rPr>
              <a:t>(Collection&lt;? extends E&gt; c):</a:t>
            </a:r>
            <a:r>
              <a:rPr lang="en-IN" sz="2400" dirty="0" smtClean="0">
                <a:latin typeface="Sitka Text" pitchFamily="2" charset="0"/>
              </a:rPr>
              <a:t> </a:t>
            </a:r>
            <a:r>
              <a:rPr lang="en-IN" sz="2400" dirty="0">
                <a:latin typeface="Sitka Text" pitchFamily="2" charset="0"/>
              </a:rPr>
              <a:t>Adds all elements from another collection</a:t>
            </a:r>
            <a:r>
              <a:rPr lang="en-IN" sz="2400" dirty="0" smtClean="0">
                <a:latin typeface="Sitka Text" pitchFamily="2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IN" sz="2400" dirty="0">
              <a:latin typeface="Sitka Text" pitchFamily="2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endParaRPr lang="en-IN" sz="2400" dirty="0">
              <a:latin typeface="Sitka Text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8320" y="3833954"/>
            <a:ext cx="1017278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Sitka Text" pitchFamily="2" charset="0"/>
              </a:rPr>
              <a:t>Deletion </a:t>
            </a:r>
            <a:r>
              <a:rPr lang="en-US" sz="2400" b="1" dirty="0" smtClean="0">
                <a:latin typeface="Sitka Text" pitchFamily="2" charset="0"/>
              </a:rPr>
              <a:t>Methods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b="1" dirty="0" smtClean="0">
                <a:latin typeface="Sitka Text" pitchFamily="2" charset="0"/>
              </a:rPr>
              <a:t>remove(</a:t>
            </a:r>
            <a:r>
              <a:rPr lang="en-US" sz="2400" b="1" dirty="0" err="1" smtClean="0">
                <a:latin typeface="Sitka Text" pitchFamily="2" charset="0"/>
              </a:rPr>
              <a:t>int</a:t>
            </a:r>
            <a:r>
              <a:rPr lang="en-US" sz="2400" b="1" dirty="0" smtClean="0">
                <a:latin typeface="Sitka Text" pitchFamily="2" charset="0"/>
              </a:rPr>
              <a:t> </a:t>
            </a:r>
            <a:r>
              <a:rPr lang="en-US" sz="2400" b="1" dirty="0">
                <a:latin typeface="Sitka Text" pitchFamily="2" charset="0"/>
              </a:rPr>
              <a:t>index): </a:t>
            </a:r>
            <a:r>
              <a:rPr lang="en-US" sz="2400" dirty="0">
                <a:latin typeface="Sitka Text" pitchFamily="2" charset="0"/>
              </a:rPr>
              <a:t>Removes an element at a specific index</a:t>
            </a:r>
            <a:r>
              <a:rPr lang="en-US" sz="2400" dirty="0" smtClean="0">
                <a:latin typeface="Sitka Text" pitchFamily="2" charset="0"/>
              </a:rPr>
              <a:t>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b="1" dirty="0" smtClean="0">
                <a:latin typeface="Sitka Text" pitchFamily="2" charset="0"/>
              </a:rPr>
              <a:t>remove(Object </a:t>
            </a:r>
            <a:r>
              <a:rPr lang="en-US" sz="2400" b="1" dirty="0">
                <a:latin typeface="Sitka Text" pitchFamily="2" charset="0"/>
              </a:rPr>
              <a:t>o): </a:t>
            </a:r>
            <a:r>
              <a:rPr lang="en-US" sz="2400" dirty="0">
                <a:latin typeface="Sitka Text" pitchFamily="2" charset="0"/>
              </a:rPr>
              <a:t>Removes the first occurrence of an element</a:t>
            </a:r>
            <a:r>
              <a:rPr lang="en-US" sz="2400" dirty="0" smtClean="0">
                <a:latin typeface="Sitka Text" pitchFamily="2" charset="0"/>
              </a:rPr>
              <a:t>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b="1" dirty="0" err="1" smtClean="0">
                <a:latin typeface="Sitka Text" pitchFamily="2" charset="0"/>
              </a:rPr>
              <a:t>removeAll</a:t>
            </a:r>
            <a:r>
              <a:rPr lang="en-US" sz="2400" b="1" dirty="0" smtClean="0">
                <a:latin typeface="Sitka Text" pitchFamily="2" charset="0"/>
              </a:rPr>
              <a:t>(Collection</a:t>
            </a:r>
            <a:r>
              <a:rPr lang="en-US" sz="2400" b="1" dirty="0">
                <a:latin typeface="Sitka Text" pitchFamily="2" charset="0"/>
              </a:rPr>
              <a:t>&lt;?&gt; c): </a:t>
            </a:r>
            <a:r>
              <a:rPr lang="en-US" sz="2400" dirty="0">
                <a:latin typeface="Sitka Text" pitchFamily="2" charset="0"/>
              </a:rPr>
              <a:t>Removes all elements contained in another collection.</a:t>
            </a:r>
            <a:endParaRPr lang="en-IN" sz="2400" dirty="0">
              <a:latin typeface="Sitk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68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DA00FFAED0794E9D7F7C4D15F7A957" ma:contentTypeVersion="12" ma:contentTypeDescription="Create a new document." ma:contentTypeScope="" ma:versionID="a8f0e1ac7a8312d49cf205c3b7eff501">
  <xsd:schema xmlns:xsd="http://www.w3.org/2001/XMLSchema" xmlns:xs="http://www.w3.org/2001/XMLSchema" xmlns:p="http://schemas.microsoft.com/office/2006/metadata/properties" xmlns:ns2="e073f202-a0c8-468f-bcd3-98b96f0fcb46" xmlns:ns3="1e0ae068-78dd-4a0e-be70-0d8ae7669f30" targetNamespace="http://schemas.microsoft.com/office/2006/metadata/properties" ma:root="true" ma:fieldsID="4660fccb1944c74509d8013a9a514d33" ns2:_="" ns3:_="">
    <xsd:import namespace="e073f202-a0c8-468f-bcd3-98b96f0fcb46"/>
    <xsd:import namespace="1e0ae068-78dd-4a0e-be70-0d8ae7669f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73f202-a0c8-468f-bcd3-98b96f0fcb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ae068-78dd-4a0e-be70-0d8ae7669f3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91196A1-E45D-45F7-9669-1B7E345028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F23BBE-1D84-406E-A354-828D76FC2A84}">
  <ds:schemaRefs>
    <ds:schemaRef ds:uri="1e0ae068-78dd-4a0e-be70-0d8ae7669f30"/>
    <ds:schemaRef ds:uri="e073f202-a0c8-468f-bcd3-98b96f0fcb4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9B66E2A-87E1-4916-B81D-D9D751B14F1D}">
  <ds:schemaRefs>
    <ds:schemaRef ds:uri="http://purl.org/dc/terms/"/>
    <ds:schemaRef ds:uri="http://schemas.microsoft.com/office/2006/metadata/properties"/>
    <ds:schemaRef ds:uri="http://purl.org/dc/elements/1.1/"/>
    <ds:schemaRef ds:uri="http://purl.org/dc/dcmitype/"/>
    <ds:schemaRef ds:uri="e073f202-a0c8-468f-bcd3-98b96f0fcb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e0ae068-78dd-4a0e-be70-0d8ae7669f3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2660</TotalTime>
  <Words>1818</Words>
  <Application>Microsoft Office PowerPoint</Application>
  <PresentationFormat>Widescreen</PresentationFormat>
  <Paragraphs>345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Sitka Heading Semibold</vt:lpstr>
      <vt:lpstr>Sitka Text</vt:lpstr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Sai Kiran Pasupuleti</dc:creator>
  <cp:lastModifiedBy>PSK</cp:lastModifiedBy>
  <cp:revision>424</cp:revision>
  <dcterms:created xsi:type="dcterms:W3CDTF">2021-06-30T03:39:53Z</dcterms:created>
  <dcterms:modified xsi:type="dcterms:W3CDTF">2024-11-22T04:27:14Z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0x01010052DA00FFAED0794E9D7F7C4D15F7A957</vt:lpwstr>
  </property>
</Properties>
</file>