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82" r:id="rId10"/>
    <p:sldId id="264" r:id="rId11"/>
    <p:sldId id="265" r:id="rId12"/>
    <p:sldId id="266" r:id="rId13"/>
    <p:sldId id="268" r:id="rId14"/>
    <p:sldId id="271" r:id="rId15"/>
    <p:sldId id="269" r:id="rId16"/>
    <p:sldId id="273" r:id="rId17"/>
    <p:sldId id="274" r:id="rId18"/>
    <p:sldId id="275" r:id="rId19"/>
    <p:sldId id="276" r:id="rId20"/>
    <p:sldId id="277" r:id="rId21"/>
    <p:sldId id="278" r:id="rId22"/>
    <p:sldId id="279" r:id="rId23"/>
    <p:sldId id="280" r:id="rId24"/>
    <p:sldId id="281"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234" y="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msi gjs" userId="5d7b2ece68208e54" providerId="LiveId" clId="{DA04739C-BA88-4A8F-8D8A-27C64BFDC30E}"/>
    <pc:docChg chg="custSel addSld delSld modSld">
      <pc:chgData name="vamsi gjs" userId="5d7b2ece68208e54" providerId="LiveId" clId="{DA04739C-BA88-4A8F-8D8A-27C64BFDC30E}" dt="2021-12-25T05:56:18.283" v="2464" actId="2696"/>
      <pc:docMkLst>
        <pc:docMk/>
      </pc:docMkLst>
      <pc:sldChg chg="modSp mod">
        <pc:chgData name="vamsi gjs" userId="5d7b2ece68208e54" providerId="LiveId" clId="{DA04739C-BA88-4A8F-8D8A-27C64BFDC30E}" dt="2021-12-25T03:55:40.590" v="27" actId="20577"/>
        <pc:sldMkLst>
          <pc:docMk/>
          <pc:sldMk cId="0" sldId="256"/>
        </pc:sldMkLst>
        <pc:spChg chg="mod">
          <ac:chgData name="vamsi gjs" userId="5d7b2ece68208e54" providerId="LiveId" clId="{DA04739C-BA88-4A8F-8D8A-27C64BFDC30E}" dt="2021-12-25T03:55:40.590" v="27" actId="20577"/>
          <ac:spMkLst>
            <pc:docMk/>
            <pc:sldMk cId="0" sldId="256"/>
            <ac:spMk id="3" creationId="{00000000-0000-0000-0000-000000000000}"/>
          </ac:spMkLst>
        </pc:spChg>
      </pc:sldChg>
      <pc:sldChg chg="modSp mod">
        <pc:chgData name="vamsi gjs" userId="5d7b2ece68208e54" providerId="LiveId" clId="{DA04739C-BA88-4A8F-8D8A-27C64BFDC30E}" dt="2021-12-25T04:02:24.135" v="178" actId="27636"/>
        <pc:sldMkLst>
          <pc:docMk/>
          <pc:sldMk cId="0" sldId="258"/>
        </pc:sldMkLst>
        <pc:spChg chg="mod">
          <ac:chgData name="vamsi gjs" userId="5d7b2ece68208e54" providerId="LiveId" clId="{DA04739C-BA88-4A8F-8D8A-27C64BFDC30E}" dt="2021-12-25T04:02:24.135" v="178" actId="27636"/>
          <ac:spMkLst>
            <pc:docMk/>
            <pc:sldMk cId="0" sldId="258"/>
            <ac:spMk id="3" creationId="{00000000-0000-0000-0000-000000000000}"/>
          </ac:spMkLst>
        </pc:spChg>
      </pc:sldChg>
      <pc:sldChg chg="modSp mod">
        <pc:chgData name="vamsi gjs" userId="5d7b2ece68208e54" providerId="LiveId" clId="{DA04739C-BA88-4A8F-8D8A-27C64BFDC30E}" dt="2021-12-25T04:02:23.149" v="177" actId="2"/>
        <pc:sldMkLst>
          <pc:docMk/>
          <pc:sldMk cId="0" sldId="260"/>
        </pc:sldMkLst>
        <pc:spChg chg="mod">
          <ac:chgData name="vamsi gjs" userId="5d7b2ece68208e54" providerId="LiveId" clId="{DA04739C-BA88-4A8F-8D8A-27C64BFDC30E}" dt="2021-12-25T04:02:23.149" v="177" actId="2"/>
          <ac:spMkLst>
            <pc:docMk/>
            <pc:sldMk cId="0" sldId="260"/>
            <ac:spMk id="3" creationId="{00000000-0000-0000-0000-000000000000}"/>
          </ac:spMkLst>
        </pc:spChg>
      </pc:sldChg>
      <pc:sldChg chg="addSp delSp modSp new mod modClrScheme chgLayout">
        <pc:chgData name="vamsi gjs" userId="5d7b2ece68208e54" providerId="LiveId" clId="{DA04739C-BA88-4A8F-8D8A-27C64BFDC30E}" dt="2021-12-25T03:57:12.322" v="78" actId="20577"/>
        <pc:sldMkLst>
          <pc:docMk/>
          <pc:sldMk cId="1989429082" sldId="283"/>
        </pc:sldMkLst>
        <pc:spChg chg="del mod ord">
          <ac:chgData name="vamsi gjs" userId="5d7b2ece68208e54" providerId="LiveId" clId="{DA04739C-BA88-4A8F-8D8A-27C64BFDC30E}" dt="2021-12-25T03:56:15.238" v="52" actId="700"/>
          <ac:spMkLst>
            <pc:docMk/>
            <pc:sldMk cId="1989429082" sldId="283"/>
            <ac:spMk id="2" creationId="{0EE23985-7954-46C8-9588-16EAE53AE223}"/>
          </ac:spMkLst>
        </pc:spChg>
        <pc:spChg chg="del mod ord">
          <ac:chgData name="vamsi gjs" userId="5d7b2ece68208e54" providerId="LiveId" clId="{DA04739C-BA88-4A8F-8D8A-27C64BFDC30E}" dt="2021-12-25T03:56:15.238" v="52" actId="700"/>
          <ac:spMkLst>
            <pc:docMk/>
            <pc:sldMk cId="1989429082" sldId="283"/>
            <ac:spMk id="3" creationId="{052678B8-D4F1-40FA-ACCD-97F6A6BAF501}"/>
          </ac:spMkLst>
        </pc:spChg>
        <pc:spChg chg="add mod ord">
          <ac:chgData name="vamsi gjs" userId="5d7b2ece68208e54" providerId="LiveId" clId="{DA04739C-BA88-4A8F-8D8A-27C64BFDC30E}" dt="2021-12-25T03:56:53.239" v="57" actId="27636"/>
          <ac:spMkLst>
            <pc:docMk/>
            <pc:sldMk cId="1989429082" sldId="283"/>
            <ac:spMk id="4" creationId="{66C21CBD-F2FB-4913-AF2B-A37379BC776D}"/>
          </ac:spMkLst>
        </pc:spChg>
        <pc:spChg chg="add mod ord">
          <ac:chgData name="vamsi gjs" userId="5d7b2ece68208e54" providerId="LiveId" clId="{DA04739C-BA88-4A8F-8D8A-27C64BFDC30E}" dt="2021-12-25T03:57:12.322" v="78" actId="20577"/>
          <ac:spMkLst>
            <pc:docMk/>
            <pc:sldMk cId="1989429082" sldId="283"/>
            <ac:spMk id="5" creationId="{A804AF0D-F66E-47F8-BC55-2E5462B08376}"/>
          </ac:spMkLst>
        </pc:spChg>
      </pc:sldChg>
      <pc:sldChg chg="modSp new mod">
        <pc:chgData name="vamsi gjs" userId="5d7b2ece68208e54" providerId="LiveId" clId="{DA04739C-BA88-4A8F-8D8A-27C64BFDC30E}" dt="2021-12-25T04:08:23.912" v="388" actId="313"/>
        <pc:sldMkLst>
          <pc:docMk/>
          <pc:sldMk cId="1040711260" sldId="284"/>
        </pc:sldMkLst>
        <pc:spChg chg="mod">
          <ac:chgData name="vamsi gjs" userId="5d7b2ece68208e54" providerId="LiveId" clId="{DA04739C-BA88-4A8F-8D8A-27C64BFDC30E}" dt="2021-12-25T03:59:50.458" v="108" actId="20577"/>
          <ac:spMkLst>
            <pc:docMk/>
            <pc:sldMk cId="1040711260" sldId="284"/>
            <ac:spMk id="2" creationId="{DD871E9F-A9ED-4043-A9B7-A2120666A5BE}"/>
          </ac:spMkLst>
        </pc:spChg>
        <pc:spChg chg="mod">
          <ac:chgData name="vamsi gjs" userId="5d7b2ece68208e54" providerId="LiveId" clId="{DA04739C-BA88-4A8F-8D8A-27C64BFDC30E}" dt="2021-12-25T04:08:23.912" v="388" actId="313"/>
          <ac:spMkLst>
            <pc:docMk/>
            <pc:sldMk cId="1040711260" sldId="284"/>
            <ac:spMk id="3" creationId="{6F151955-D929-4AA2-9E8E-2CC566E6B7D4}"/>
          </ac:spMkLst>
        </pc:spChg>
      </pc:sldChg>
      <pc:sldChg chg="modSp new mod">
        <pc:chgData name="vamsi gjs" userId="5d7b2ece68208e54" providerId="LiveId" clId="{DA04739C-BA88-4A8F-8D8A-27C64BFDC30E}" dt="2021-12-25T04:11:50.560" v="445" actId="207"/>
        <pc:sldMkLst>
          <pc:docMk/>
          <pc:sldMk cId="2677925543" sldId="285"/>
        </pc:sldMkLst>
        <pc:spChg chg="mod">
          <ac:chgData name="vamsi gjs" userId="5d7b2ece68208e54" providerId="LiveId" clId="{DA04739C-BA88-4A8F-8D8A-27C64BFDC30E}" dt="2021-12-25T04:09:07.731" v="393" actId="1076"/>
          <ac:spMkLst>
            <pc:docMk/>
            <pc:sldMk cId="2677925543" sldId="285"/>
            <ac:spMk id="2" creationId="{5A713EC9-DF0C-4AAE-8D2E-F2AC37B07A85}"/>
          </ac:spMkLst>
        </pc:spChg>
        <pc:spChg chg="mod">
          <ac:chgData name="vamsi gjs" userId="5d7b2ece68208e54" providerId="LiveId" clId="{DA04739C-BA88-4A8F-8D8A-27C64BFDC30E}" dt="2021-12-25T04:11:50.560" v="445" actId="207"/>
          <ac:spMkLst>
            <pc:docMk/>
            <pc:sldMk cId="2677925543" sldId="285"/>
            <ac:spMk id="3" creationId="{963F6D3D-DA2F-4887-8221-06B28168B0C2}"/>
          </ac:spMkLst>
        </pc:spChg>
      </pc:sldChg>
      <pc:sldChg chg="modSp new mod">
        <pc:chgData name="vamsi gjs" userId="5d7b2ece68208e54" providerId="LiveId" clId="{DA04739C-BA88-4A8F-8D8A-27C64BFDC30E}" dt="2021-12-25T04:18:03.268" v="510" actId="12"/>
        <pc:sldMkLst>
          <pc:docMk/>
          <pc:sldMk cId="1611717913" sldId="286"/>
        </pc:sldMkLst>
        <pc:spChg chg="mod">
          <ac:chgData name="vamsi gjs" userId="5d7b2ece68208e54" providerId="LiveId" clId="{DA04739C-BA88-4A8F-8D8A-27C64BFDC30E}" dt="2021-12-25T04:14:13.667" v="457" actId="1076"/>
          <ac:spMkLst>
            <pc:docMk/>
            <pc:sldMk cId="1611717913" sldId="286"/>
            <ac:spMk id="2" creationId="{6974C686-D80F-48AA-9B26-8CAD27779183}"/>
          </ac:spMkLst>
        </pc:spChg>
        <pc:spChg chg="mod">
          <ac:chgData name="vamsi gjs" userId="5d7b2ece68208e54" providerId="LiveId" clId="{DA04739C-BA88-4A8F-8D8A-27C64BFDC30E}" dt="2021-12-25T04:18:03.268" v="510" actId="12"/>
          <ac:spMkLst>
            <pc:docMk/>
            <pc:sldMk cId="1611717913" sldId="286"/>
            <ac:spMk id="3" creationId="{AD5A32CD-D9B8-4158-9752-870CB790A3EA}"/>
          </ac:spMkLst>
        </pc:spChg>
      </pc:sldChg>
      <pc:sldChg chg="addSp modSp new mod">
        <pc:chgData name="vamsi gjs" userId="5d7b2ece68208e54" providerId="LiveId" clId="{DA04739C-BA88-4A8F-8D8A-27C64BFDC30E}" dt="2021-12-25T04:22:36.104" v="554" actId="20577"/>
        <pc:sldMkLst>
          <pc:docMk/>
          <pc:sldMk cId="1186609490" sldId="287"/>
        </pc:sldMkLst>
        <pc:spChg chg="mod">
          <ac:chgData name="vamsi gjs" userId="5d7b2ece68208e54" providerId="LiveId" clId="{DA04739C-BA88-4A8F-8D8A-27C64BFDC30E}" dt="2021-12-25T04:19:19.778" v="521" actId="1076"/>
          <ac:spMkLst>
            <pc:docMk/>
            <pc:sldMk cId="1186609490" sldId="287"/>
            <ac:spMk id="2" creationId="{30362224-A348-4C10-AAA0-8699942EC95B}"/>
          </ac:spMkLst>
        </pc:spChg>
        <pc:spChg chg="mod">
          <ac:chgData name="vamsi gjs" userId="5d7b2ece68208e54" providerId="LiveId" clId="{DA04739C-BA88-4A8F-8D8A-27C64BFDC30E}" dt="2021-12-25T04:22:36.104" v="554" actId="20577"/>
          <ac:spMkLst>
            <pc:docMk/>
            <pc:sldMk cId="1186609490" sldId="287"/>
            <ac:spMk id="3" creationId="{62EA7D44-4873-46CC-A788-9A373D335232}"/>
          </ac:spMkLst>
        </pc:spChg>
        <pc:picChg chg="add mod">
          <ac:chgData name="vamsi gjs" userId="5d7b2ece68208e54" providerId="LiveId" clId="{DA04739C-BA88-4A8F-8D8A-27C64BFDC30E}" dt="2021-12-25T04:22:28.050" v="552" actId="14100"/>
          <ac:picMkLst>
            <pc:docMk/>
            <pc:sldMk cId="1186609490" sldId="287"/>
            <ac:picMk id="5" creationId="{EBCD5F23-149C-424A-82F0-E9BB602DA8E4}"/>
          </ac:picMkLst>
        </pc:picChg>
      </pc:sldChg>
      <pc:sldChg chg="modSp new mod">
        <pc:chgData name="vamsi gjs" userId="5d7b2ece68208e54" providerId="LiveId" clId="{DA04739C-BA88-4A8F-8D8A-27C64BFDC30E}" dt="2021-12-25T04:29:59.037" v="648" actId="20577"/>
        <pc:sldMkLst>
          <pc:docMk/>
          <pc:sldMk cId="1095014496" sldId="288"/>
        </pc:sldMkLst>
        <pc:spChg chg="mod">
          <ac:chgData name="vamsi gjs" userId="5d7b2ece68208e54" providerId="LiveId" clId="{DA04739C-BA88-4A8F-8D8A-27C64BFDC30E}" dt="2021-12-25T04:23:22.730" v="558" actId="1076"/>
          <ac:spMkLst>
            <pc:docMk/>
            <pc:sldMk cId="1095014496" sldId="288"/>
            <ac:spMk id="2" creationId="{25D7898F-B5B7-4E50-83B2-903121C8D312}"/>
          </ac:spMkLst>
        </pc:spChg>
        <pc:spChg chg="mod">
          <ac:chgData name="vamsi gjs" userId="5d7b2ece68208e54" providerId="LiveId" clId="{DA04739C-BA88-4A8F-8D8A-27C64BFDC30E}" dt="2021-12-25T04:29:59.037" v="648" actId="20577"/>
          <ac:spMkLst>
            <pc:docMk/>
            <pc:sldMk cId="1095014496" sldId="288"/>
            <ac:spMk id="3" creationId="{25AEBE45-81E3-426D-89B2-858ADB2361C4}"/>
          </ac:spMkLst>
        </pc:spChg>
      </pc:sldChg>
      <pc:sldChg chg="modSp new mod">
        <pc:chgData name="vamsi gjs" userId="5d7b2ece68208e54" providerId="LiveId" clId="{DA04739C-BA88-4A8F-8D8A-27C64BFDC30E}" dt="2021-12-25T04:34:20.870" v="894" actId="20577"/>
        <pc:sldMkLst>
          <pc:docMk/>
          <pc:sldMk cId="2251663691" sldId="289"/>
        </pc:sldMkLst>
        <pc:spChg chg="mod">
          <ac:chgData name="vamsi gjs" userId="5d7b2ece68208e54" providerId="LiveId" clId="{DA04739C-BA88-4A8F-8D8A-27C64BFDC30E}" dt="2021-12-25T04:30:45.586" v="652" actId="1076"/>
          <ac:spMkLst>
            <pc:docMk/>
            <pc:sldMk cId="2251663691" sldId="289"/>
            <ac:spMk id="2" creationId="{5258CC1D-E231-4EC8-87AE-C4ADEA0D5BCB}"/>
          </ac:spMkLst>
        </pc:spChg>
        <pc:spChg chg="mod">
          <ac:chgData name="vamsi gjs" userId="5d7b2ece68208e54" providerId="LiveId" clId="{DA04739C-BA88-4A8F-8D8A-27C64BFDC30E}" dt="2021-12-25T04:34:20.870" v="894" actId="20577"/>
          <ac:spMkLst>
            <pc:docMk/>
            <pc:sldMk cId="2251663691" sldId="289"/>
            <ac:spMk id="3" creationId="{C6A71B13-7F71-4B83-8F41-722634F4412F}"/>
          </ac:spMkLst>
        </pc:spChg>
      </pc:sldChg>
      <pc:sldChg chg="modSp new mod">
        <pc:chgData name="vamsi gjs" userId="5d7b2ece68208e54" providerId="LiveId" clId="{DA04739C-BA88-4A8F-8D8A-27C64BFDC30E}" dt="2021-12-25T04:39:27.188" v="969" actId="20577"/>
        <pc:sldMkLst>
          <pc:docMk/>
          <pc:sldMk cId="3700528811" sldId="290"/>
        </pc:sldMkLst>
        <pc:spChg chg="mod">
          <ac:chgData name="vamsi gjs" userId="5d7b2ece68208e54" providerId="LiveId" clId="{DA04739C-BA88-4A8F-8D8A-27C64BFDC30E}" dt="2021-12-25T04:35:06.082" v="903" actId="1076"/>
          <ac:spMkLst>
            <pc:docMk/>
            <pc:sldMk cId="3700528811" sldId="290"/>
            <ac:spMk id="2" creationId="{3F23D325-C279-44A1-B672-73CB09EC76C6}"/>
          </ac:spMkLst>
        </pc:spChg>
        <pc:spChg chg="mod">
          <ac:chgData name="vamsi gjs" userId="5d7b2ece68208e54" providerId="LiveId" clId="{DA04739C-BA88-4A8F-8D8A-27C64BFDC30E}" dt="2021-12-25T04:39:27.188" v="969" actId="20577"/>
          <ac:spMkLst>
            <pc:docMk/>
            <pc:sldMk cId="3700528811" sldId="290"/>
            <ac:spMk id="3" creationId="{ADB1D447-D7D9-452F-A535-F3DE2B4E242E}"/>
          </ac:spMkLst>
        </pc:spChg>
      </pc:sldChg>
      <pc:sldChg chg="modSp new mod">
        <pc:chgData name="vamsi gjs" userId="5d7b2ece68208e54" providerId="LiveId" clId="{DA04739C-BA88-4A8F-8D8A-27C64BFDC30E}" dt="2021-12-25T04:48:38.367" v="1468" actId="207"/>
        <pc:sldMkLst>
          <pc:docMk/>
          <pc:sldMk cId="1367244476" sldId="291"/>
        </pc:sldMkLst>
        <pc:spChg chg="mod">
          <ac:chgData name="vamsi gjs" userId="5d7b2ece68208e54" providerId="LiveId" clId="{DA04739C-BA88-4A8F-8D8A-27C64BFDC30E}" dt="2021-12-25T04:40:31.418" v="975" actId="1076"/>
          <ac:spMkLst>
            <pc:docMk/>
            <pc:sldMk cId="1367244476" sldId="291"/>
            <ac:spMk id="2" creationId="{0FE0C498-8F54-4874-B948-3BA78D9A3F21}"/>
          </ac:spMkLst>
        </pc:spChg>
        <pc:spChg chg="mod">
          <ac:chgData name="vamsi gjs" userId="5d7b2ece68208e54" providerId="LiveId" clId="{DA04739C-BA88-4A8F-8D8A-27C64BFDC30E}" dt="2021-12-25T04:48:38.367" v="1468" actId="207"/>
          <ac:spMkLst>
            <pc:docMk/>
            <pc:sldMk cId="1367244476" sldId="291"/>
            <ac:spMk id="3" creationId="{BCABF224-4830-4D3A-96C9-220771D984E2}"/>
          </ac:spMkLst>
        </pc:spChg>
      </pc:sldChg>
      <pc:sldChg chg="modSp new mod">
        <pc:chgData name="vamsi gjs" userId="5d7b2ece68208e54" providerId="LiveId" clId="{DA04739C-BA88-4A8F-8D8A-27C64BFDC30E}" dt="2021-12-25T04:54:30.828" v="1572" actId="20577"/>
        <pc:sldMkLst>
          <pc:docMk/>
          <pc:sldMk cId="2600574489" sldId="292"/>
        </pc:sldMkLst>
        <pc:spChg chg="mod">
          <ac:chgData name="vamsi gjs" userId="5d7b2ece68208e54" providerId="LiveId" clId="{DA04739C-BA88-4A8F-8D8A-27C64BFDC30E}" dt="2021-12-25T04:49:21.785" v="1488" actId="1076"/>
          <ac:spMkLst>
            <pc:docMk/>
            <pc:sldMk cId="2600574489" sldId="292"/>
            <ac:spMk id="2" creationId="{6641A032-E5E6-4386-9C0D-67A4D477F696}"/>
          </ac:spMkLst>
        </pc:spChg>
        <pc:spChg chg="mod">
          <ac:chgData name="vamsi gjs" userId="5d7b2ece68208e54" providerId="LiveId" clId="{DA04739C-BA88-4A8F-8D8A-27C64BFDC30E}" dt="2021-12-25T04:54:30.828" v="1572" actId="20577"/>
          <ac:spMkLst>
            <pc:docMk/>
            <pc:sldMk cId="2600574489" sldId="292"/>
            <ac:spMk id="3" creationId="{F3F50FA2-F154-4B84-9D74-3D15C18192E1}"/>
          </ac:spMkLst>
        </pc:spChg>
      </pc:sldChg>
      <pc:sldChg chg="modSp new mod">
        <pc:chgData name="vamsi gjs" userId="5d7b2ece68208e54" providerId="LiveId" clId="{DA04739C-BA88-4A8F-8D8A-27C64BFDC30E}" dt="2021-12-25T04:57:54.515" v="1626" actId="20577"/>
        <pc:sldMkLst>
          <pc:docMk/>
          <pc:sldMk cId="3177463312" sldId="293"/>
        </pc:sldMkLst>
        <pc:spChg chg="mod">
          <ac:chgData name="vamsi gjs" userId="5d7b2ece68208e54" providerId="LiveId" clId="{DA04739C-BA88-4A8F-8D8A-27C64BFDC30E}" dt="2021-12-25T04:55:10.002" v="1578" actId="1076"/>
          <ac:spMkLst>
            <pc:docMk/>
            <pc:sldMk cId="3177463312" sldId="293"/>
            <ac:spMk id="2" creationId="{5D47AA63-30D3-498B-B070-A30F15A6DF95}"/>
          </ac:spMkLst>
        </pc:spChg>
        <pc:spChg chg="mod">
          <ac:chgData name="vamsi gjs" userId="5d7b2ece68208e54" providerId="LiveId" clId="{DA04739C-BA88-4A8F-8D8A-27C64BFDC30E}" dt="2021-12-25T04:57:54.515" v="1626" actId="20577"/>
          <ac:spMkLst>
            <pc:docMk/>
            <pc:sldMk cId="3177463312" sldId="293"/>
            <ac:spMk id="3" creationId="{447C1159-7F8D-4DAC-8F38-FA55C7566A06}"/>
          </ac:spMkLst>
        </pc:spChg>
      </pc:sldChg>
      <pc:sldChg chg="addSp modSp new mod">
        <pc:chgData name="vamsi gjs" userId="5d7b2ece68208e54" providerId="LiveId" clId="{DA04739C-BA88-4A8F-8D8A-27C64BFDC30E}" dt="2021-12-25T05:05:56.089" v="1757" actId="1076"/>
        <pc:sldMkLst>
          <pc:docMk/>
          <pc:sldMk cId="2268438509" sldId="294"/>
        </pc:sldMkLst>
        <pc:spChg chg="mod">
          <ac:chgData name="vamsi gjs" userId="5d7b2ece68208e54" providerId="LiveId" clId="{DA04739C-BA88-4A8F-8D8A-27C64BFDC30E}" dt="2021-12-25T04:58:26.913" v="1632" actId="1076"/>
          <ac:spMkLst>
            <pc:docMk/>
            <pc:sldMk cId="2268438509" sldId="294"/>
            <ac:spMk id="2" creationId="{60E2646E-A9FE-41A0-B8A4-F4D46B344514}"/>
          </ac:spMkLst>
        </pc:spChg>
        <pc:spChg chg="mod">
          <ac:chgData name="vamsi gjs" userId="5d7b2ece68208e54" providerId="LiveId" clId="{DA04739C-BA88-4A8F-8D8A-27C64BFDC30E}" dt="2021-12-25T05:05:39.368" v="1752" actId="255"/>
          <ac:spMkLst>
            <pc:docMk/>
            <pc:sldMk cId="2268438509" sldId="294"/>
            <ac:spMk id="3" creationId="{41D3FCD3-5199-46B2-A4D7-BAA1BA63F63F}"/>
          </ac:spMkLst>
        </pc:spChg>
        <pc:picChg chg="add mod">
          <ac:chgData name="vamsi gjs" userId="5d7b2ece68208e54" providerId="LiveId" clId="{DA04739C-BA88-4A8F-8D8A-27C64BFDC30E}" dt="2021-12-25T05:05:56.089" v="1757" actId="1076"/>
          <ac:picMkLst>
            <pc:docMk/>
            <pc:sldMk cId="2268438509" sldId="294"/>
            <ac:picMk id="5" creationId="{2F5F0288-D4EE-4E04-8AFF-E0346F177AC0}"/>
          </ac:picMkLst>
        </pc:picChg>
      </pc:sldChg>
      <pc:sldChg chg="addSp modSp new mod">
        <pc:chgData name="vamsi gjs" userId="5d7b2ece68208e54" providerId="LiveId" clId="{DA04739C-BA88-4A8F-8D8A-27C64BFDC30E}" dt="2021-12-25T05:08:46.233" v="1782" actId="1076"/>
        <pc:sldMkLst>
          <pc:docMk/>
          <pc:sldMk cId="679508749" sldId="295"/>
        </pc:sldMkLst>
        <pc:spChg chg="mod">
          <ac:chgData name="vamsi gjs" userId="5d7b2ece68208e54" providerId="LiveId" clId="{DA04739C-BA88-4A8F-8D8A-27C64BFDC30E}" dt="2021-12-25T05:02:38.857" v="1714" actId="1076"/>
          <ac:spMkLst>
            <pc:docMk/>
            <pc:sldMk cId="679508749" sldId="295"/>
            <ac:spMk id="2" creationId="{3FDFDDF0-0BA3-4DCA-978A-06A1F8AC856C}"/>
          </ac:spMkLst>
        </pc:spChg>
        <pc:spChg chg="mod">
          <ac:chgData name="vamsi gjs" userId="5d7b2ece68208e54" providerId="LiveId" clId="{DA04739C-BA88-4A8F-8D8A-27C64BFDC30E}" dt="2021-12-25T05:08:14.619" v="1777" actId="20577"/>
          <ac:spMkLst>
            <pc:docMk/>
            <pc:sldMk cId="679508749" sldId="295"/>
            <ac:spMk id="3" creationId="{CD1FCD44-8C0F-4A6C-81DB-3677A362147A}"/>
          </ac:spMkLst>
        </pc:spChg>
        <pc:picChg chg="add mod">
          <ac:chgData name="vamsi gjs" userId="5d7b2ece68208e54" providerId="LiveId" clId="{DA04739C-BA88-4A8F-8D8A-27C64BFDC30E}" dt="2021-12-25T05:08:46.233" v="1782" actId="1076"/>
          <ac:picMkLst>
            <pc:docMk/>
            <pc:sldMk cId="679508749" sldId="295"/>
            <ac:picMk id="5" creationId="{FC611E85-36F4-47FF-934F-2CD22AE79F9D}"/>
          </ac:picMkLst>
        </pc:picChg>
      </pc:sldChg>
      <pc:sldChg chg="modSp new mod">
        <pc:chgData name="vamsi gjs" userId="5d7b2ece68208e54" providerId="LiveId" clId="{DA04739C-BA88-4A8F-8D8A-27C64BFDC30E}" dt="2021-12-25T05:13:42.311" v="1825" actId="20577"/>
        <pc:sldMkLst>
          <pc:docMk/>
          <pc:sldMk cId="4251660290" sldId="296"/>
        </pc:sldMkLst>
        <pc:spChg chg="mod">
          <ac:chgData name="vamsi gjs" userId="5d7b2ece68208e54" providerId="LiveId" clId="{DA04739C-BA88-4A8F-8D8A-27C64BFDC30E}" dt="2021-12-25T05:10:10.816" v="1787" actId="1076"/>
          <ac:spMkLst>
            <pc:docMk/>
            <pc:sldMk cId="4251660290" sldId="296"/>
            <ac:spMk id="2" creationId="{7E5101DD-E4B5-49E0-A840-6BFE41D38259}"/>
          </ac:spMkLst>
        </pc:spChg>
        <pc:spChg chg="mod">
          <ac:chgData name="vamsi gjs" userId="5d7b2ece68208e54" providerId="LiveId" clId="{DA04739C-BA88-4A8F-8D8A-27C64BFDC30E}" dt="2021-12-25T05:13:42.311" v="1825" actId="20577"/>
          <ac:spMkLst>
            <pc:docMk/>
            <pc:sldMk cId="4251660290" sldId="296"/>
            <ac:spMk id="3" creationId="{F4727339-8026-486D-A616-0D8152BC4047}"/>
          </ac:spMkLst>
        </pc:spChg>
      </pc:sldChg>
      <pc:sldChg chg="modSp new mod">
        <pc:chgData name="vamsi gjs" userId="5d7b2ece68208e54" providerId="LiveId" clId="{DA04739C-BA88-4A8F-8D8A-27C64BFDC30E}" dt="2021-12-25T05:15:55.944" v="1861" actId="20577"/>
        <pc:sldMkLst>
          <pc:docMk/>
          <pc:sldMk cId="2400491702" sldId="297"/>
        </pc:sldMkLst>
        <pc:spChg chg="mod">
          <ac:chgData name="vamsi gjs" userId="5d7b2ece68208e54" providerId="LiveId" clId="{DA04739C-BA88-4A8F-8D8A-27C64BFDC30E}" dt="2021-12-25T05:14:21.512" v="1833" actId="1076"/>
          <ac:spMkLst>
            <pc:docMk/>
            <pc:sldMk cId="2400491702" sldId="297"/>
            <ac:spMk id="2" creationId="{F5241A12-8498-47B4-A173-81EDB37355A6}"/>
          </ac:spMkLst>
        </pc:spChg>
        <pc:spChg chg="mod">
          <ac:chgData name="vamsi gjs" userId="5d7b2ece68208e54" providerId="LiveId" clId="{DA04739C-BA88-4A8F-8D8A-27C64BFDC30E}" dt="2021-12-25T05:15:55.944" v="1861" actId="20577"/>
          <ac:spMkLst>
            <pc:docMk/>
            <pc:sldMk cId="2400491702" sldId="297"/>
            <ac:spMk id="3" creationId="{1F0FC2DA-DC82-4CF1-87B5-CDBEAB204D6B}"/>
          </ac:spMkLst>
        </pc:spChg>
      </pc:sldChg>
      <pc:sldChg chg="modSp new mod">
        <pc:chgData name="vamsi gjs" userId="5d7b2ece68208e54" providerId="LiveId" clId="{DA04739C-BA88-4A8F-8D8A-27C64BFDC30E}" dt="2021-12-25T05:18:54.253" v="1923" actId="12"/>
        <pc:sldMkLst>
          <pc:docMk/>
          <pc:sldMk cId="1069963706" sldId="298"/>
        </pc:sldMkLst>
        <pc:spChg chg="mod">
          <ac:chgData name="vamsi gjs" userId="5d7b2ece68208e54" providerId="LiveId" clId="{DA04739C-BA88-4A8F-8D8A-27C64BFDC30E}" dt="2021-12-25T05:16:26.096" v="1865" actId="1076"/>
          <ac:spMkLst>
            <pc:docMk/>
            <pc:sldMk cId="1069963706" sldId="298"/>
            <ac:spMk id="2" creationId="{26EB2D5B-27D1-40E3-953B-D0C407EEBD38}"/>
          </ac:spMkLst>
        </pc:spChg>
        <pc:spChg chg="mod">
          <ac:chgData name="vamsi gjs" userId="5d7b2ece68208e54" providerId="LiveId" clId="{DA04739C-BA88-4A8F-8D8A-27C64BFDC30E}" dt="2021-12-25T05:18:54.253" v="1923" actId="12"/>
          <ac:spMkLst>
            <pc:docMk/>
            <pc:sldMk cId="1069963706" sldId="298"/>
            <ac:spMk id="3" creationId="{39054C4F-ED00-4F3E-8CD7-2911B31B7A4B}"/>
          </ac:spMkLst>
        </pc:spChg>
      </pc:sldChg>
      <pc:sldChg chg="modSp new mod">
        <pc:chgData name="vamsi gjs" userId="5d7b2ece68208e54" providerId="LiveId" clId="{DA04739C-BA88-4A8F-8D8A-27C64BFDC30E}" dt="2021-12-25T05:23:41.293" v="1989" actId="20577"/>
        <pc:sldMkLst>
          <pc:docMk/>
          <pc:sldMk cId="1340588717" sldId="299"/>
        </pc:sldMkLst>
        <pc:spChg chg="mod">
          <ac:chgData name="vamsi gjs" userId="5d7b2ece68208e54" providerId="LiveId" clId="{DA04739C-BA88-4A8F-8D8A-27C64BFDC30E}" dt="2021-12-25T05:20:01.185" v="1930" actId="1076"/>
          <ac:spMkLst>
            <pc:docMk/>
            <pc:sldMk cId="1340588717" sldId="299"/>
            <ac:spMk id="2" creationId="{D1C7EC08-35DC-47EF-8DEC-60879739A3C1}"/>
          </ac:spMkLst>
        </pc:spChg>
        <pc:spChg chg="mod">
          <ac:chgData name="vamsi gjs" userId="5d7b2ece68208e54" providerId="LiveId" clId="{DA04739C-BA88-4A8F-8D8A-27C64BFDC30E}" dt="2021-12-25T05:23:41.293" v="1989" actId="20577"/>
          <ac:spMkLst>
            <pc:docMk/>
            <pc:sldMk cId="1340588717" sldId="299"/>
            <ac:spMk id="3" creationId="{159C7196-B2ED-4F77-900B-15A42CE1B9EC}"/>
          </ac:spMkLst>
        </pc:spChg>
      </pc:sldChg>
      <pc:sldChg chg="modSp new mod">
        <pc:chgData name="vamsi gjs" userId="5d7b2ece68208e54" providerId="LiveId" clId="{DA04739C-BA88-4A8F-8D8A-27C64BFDC30E}" dt="2021-12-25T05:27:51.102" v="2069" actId="20577"/>
        <pc:sldMkLst>
          <pc:docMk/>
          <pc:sldMk cId="3240657872" sldId="300"/>
        </pc:sldMkLst>
        <pc:spChg chg="mod">
          <ac:chgData name="vamsi gjs" userId="5d7b2ece68208e54" providerId="LiveId" clId="{DA04739C-BA88-4A8F-8D8A-27C64BFDC30E}" dt="2021-12-25T05:24:44.400" v="1994" actId="1076"/>
          <ac:spMkLst>
            <pc:docMk/>
            <pc:sldMk cId="3240657872" sldId="300"/>
            <ac:spMk id="2" creationId="{96181153-2058-459F-B870-57D6EE158573}"/>
          </ac:spMkLst>
        </pc:spChg>
        <pc:spChg chg="mod">
          <ac:chgData name="vamsi gjs" userId="5d7b2ece68208e54" providerId="LiveId" clId="{DA04739C-BA88-4A8F-8D8A-27C64BFDC30E}" dt="2021-12-25T05:27:51.102" v="2069" actId="20577"/>
          <ac:spMkLst>
            <pc:docMk/>
            <pc:sldMk cId="3240657872" sldId="300"/>
            <ac:spMk id="3" creationId="{AD44D2E3-19A9-4C85-815D-DEBCD08D542E}"/>
          </ac:spMkLst>
        </pc:spChg>
      </pc:sldChg>
      <pc:sldChg chg="modSp new mod">
        <pc:chgData name="vamsi gjs" userId="5d7b2ece68208e54" providerId="LiveId" clId="{DA04739C-BA88-4A8F-8D8A-27C64BFDC30E}" dt="2021-12-25T05:34:14.793" v="2145" actId="20577"/>
        <pc:sldMkLst>
          <pc:docMk/>
          <pc:sldMk cId="3043023362" sldId="301"/>
        </pc:sldMkLst>
        <pc:spChg chg="mod">
          <ac:chgData name="vamsi gjs" userId="5d7b2ece68208e54" providerId="LiveId" clId="{DA04739C-BA88-4A8F-8D8A-27C64BFDC30E}" dt="2021-12-25T05:28:24.608" v="2074" actId="1076"/>
          <ac:spMkLst>
            <pc:docMk/>
            <pc:sldMk cId="3043023362" sldId="301"/>
            <ac:spMk id="2" creationId="{42E01BFC-CEEB-42B9-90CA-F64621FA52AC}"/>
          </ac:spMkLst>
        </pc:spChg>
        <pc:spChg chg="mod">
          <ac:chgData name="vamsi gjs" userId="5d7b2ece68208e54" providerId="LiveId" clId="{DA04739C-BA88-4A8F-8D8A-27C64BFDC30E}" dt="2021-12-25T05:34:14.793" v="2145" actId="20577"/>
          <ac:spMkLst>
            <pc:docMk/>
            <pc:sldMk cId="3043023362" sldId="301"/>
            <ac:spMk id="3" creationId="{9728DDA1-4B0B-4C86-A5EB-B114777731E1}"/>
          </ac:spMkLst>
        </pc:spChg>
      </pc:sldChg>
      <pc:sldChg chg="modSp new mod">
        <pc:chgData name="vamsi gjs" userId="5d7b2ece68208e54" providerId="LiveId" clId="{DA04739C-BA88-4A8F-8D8A-27C64BFDC30E}" dt="2021-12-25T05:38:07.773" v="2209" actId="20577"/>
        <pc:sldMkLst>
          <pc:docMk/>
          <pc:sldMk cId="3618945011" sldId="302"/>
        </pc:sldMkLst>
        <pc:spChg chg="mod">
          <ac:chgData name="vamsi gjs" userId="5d7b2ece68208e54" providerId="LiveId" clId="{DA04739C-BA88-4A8F-8D8A-27C64BFDC30E}" dt="2021-12-25T05:34:46.392" v="2151" actId="1076"/>
          <ac:spMkLst>
            <pc:docMk/>
            <pc:sldMk cId="3618945011" sldId="302"/>
            <ac:spMk id="2" creationId="{70F15CED-7C89-4047-A1F1-F15D4E1D5BD6}"/>
          </ac:spMkLst>
        </pc:spChg>
        <pc:spChg chg="mod">
          <ac:chgData name="vamsi gjs" userId="5d7b2ece68208e54" providerId="LiveId" clId="{DA04739C-BA88-4A8F-8D8A-27C64BFDC30E}" dt="2021-12-25T05:38:07.773" v="2209" actId="20577"/>
          <ac:spMkLst>
            <pc:docMk/>
            <pc:sldMk cId="3618945011" sldId="302"/>
            <ac:spMk id="3" creationId="{E3EA6D4A-0B56-482D-8110-C898B7F829AF}"/>
          </ac:spMkLst>
        </pc:spChg>
      </pc:sldChg>
      <pc:sldChg chg="modSp new mod">
        <pc:chgData name="vamsi gjs" userId="5d7b2ece68208e54" providerId="LiveId" clId="{DA04739C-BA88-4A8F-8D8A-27C64BFDC30E}" dt="2021-12-25T05:43:06.924" v="2275" actId="20577"/>
        <pc:sldMkLst>
          <pc:docMk/>
          <pc:sldMk cId="2695694876" sldId="303"/>
        </pc:sldMkLst>
        <pc:spChg chg="mod">
          <ac:chgData name="vamsi gjs" userId="5d7b2ece68208e54" providerId="LiveId" clId="{DA04739C-BA88-4A8F-8D8A-27C64BFDC30E}" dt="2021-12-25T05:38:52.071" v="2213" actId="1076"/>
          <ac:spMkLst>
            <pc:docMk/>
            <pc:sldMk cId="2695694876" sldId="303"/>
            <ac:spMk id="2" creationId="{89658307-6A8F-42C9-89DD-6609C42A1801}"/>
          </ac:spMkLst>
        </pc:spChg>
        <pc:spChg chg="mod">
          <ac:chgData name="vamsi gjs" userId="5d7b2ece68208e54" providerId="LiveId" clId="{DA04739C-BA88-4A8F-8D8A-27C64BFDC30E}" dt="2021-12-25T05:43:06.924" v="2275" actId="20577"/>
          <ac:spMkLst>
            <pc:docMk/>
            <pc:sldMk cId="2695694876" sldId="303"/>
            <ac:spMk id="3" creationId="{24DA7578-9D0B-4B73-BB07-DF8D3DBA9BFC}"/>
          </ac:spMkLst>
        </pc:spChg>
      </pc:sldChg>
      <pc:sldChg chg="modSp new mod">
        <pc:chgData name="vamsi gjs" userId="5d7b2ece68208e54" providerId="LiveId" clId="{DA04739C-BA88-4A8F-8D8A-27C64BFDC30E}" dt="2021-12-25T05:46:04.388" v="2317" actId="20577"/>
        <pc:sldMkLst>
          <pc:docMk/>
          <pc:sldMk cId="2823473540" sldId="304"/>
        </pc:sldMkLst>
        <pc:spChg chg="mod">
          <ac:chgData name="vamsi gjs" userId="5d7b2ece68208e54" providerId="LiveId" clId="{DA04739C-BA88-4A8F-8D8A-27C64BFDC30E}" dt="2021-12-25T05:44:45.681" v="2287" actId="1076"/>
          <ac:spMkLst>
            <pc:docMk/>
            <pc:sldMk cId="2823473540" sldId="304"/>
            <ac:spMk id="2" creationId="{16C232E8-34B7-4236-96DA-B574C35FC37D}"/>
          </ac:spMkLst>
        </pc:spChg>
        <pc:spChg chg="mod">
          <ac:chgData name="vamsi gjs" userId="5d7b2ece68208e54" providerId="LiveId" clId="{DA04739C-BA88-4A8F-8D8A-27C64BFDC30E}" dt="2021-12-25T05:46:04.388" v="2317" actId="20577"/>
          <ac:spMkLst>
            <pc:docMk/>
            <pc:sldMk cId="2823473540" sldId="304"/>
            <ac:spMk id="3" creationId="{B4639793-41D7-452B-A7D0-3AB462C67AE5}"/>
          </ac:spMkLst>
        </pc:spChg>
      </pc:sldChg>
      <pc:sldChg chg="modSp new mod">
        <pc:chgData name="vamsi gjs" userId="5d7b2ece68208e54" providerId="LiveId" clId="{DA04739C-BA88-4A8F-8D8A-27C64BFDC30E}" dt="2021-12-25T05:51:41.855" v="2388" actId="20577"/>
        <pc:sldMkLst>
          <pc:docMk/>
          <pc:sldMk cId="3297868601" sldId="305"/>
        </pc:sldMkLst>
        <pc:spChg chg="mod">
          <ac:chgData name="vamsi gjs" userId="5d7b2ece68208e54" providerId="LiveId" clId="{DA04739C-BA88-4A8F-8D8A-27C64BFDC30E}" dt="2021-12-25T05:46:34.641" v="2321" actId="1076"/>
          <ac:spMkLst>
            <pc:docMk/>
            <pc:sldMk cId="3297868601" sldId="305"/>
            <ac:spMk id="2" creationId="{A312C0D5-863B-4631-94B9-DC7C2BBBFA8D}"/>
          </ac:spMkLst>
        </pc:spChg>
        <pc:spChg chg="mod">
          <ac:chgData name="vamsi gjs" userId="5d7b2ece68208e54" providerId="LiveId" clId="{DA04739C-BA88-4A8F-8D8A-27C64BFDC30E}" dt="2021-12-25T05:51:41.855" v="2388" actId="20577"/>
          <ac:spMkLst>
            <pc:docMk/>
            <pc:sldMk cId="3297868601" sldId="305"/>
            <ac:spMk id="3" creationId="{2C892035-F4D8-45B8-8953-6378CFCC9034}"/>
          </ac:spMkLst>
        </pc:spChg>
      </pc:sldChg>
      <pc:sldChg chg="modSp new mod">
        <pc:chgData name="vamsi gjs" userId="5d7b2ece68208e54" providerId="LiveId" clId="{DA04739C-BA88-4A8F-8D8A-27C64BFDC30E}" dt="2021-12-25T05:54:11.054" v="2439" actId="20577"/>
        <pc:sldMkLst>
          <pc:docMk/>
          <pc:sldMk cId="1163214191" sldId="306"/>
        </pc:sldMkLst>
        <pc:spChg chg="mod">
          <ac:chgData name="vamsi gjs" userId="5d7b2ece68208e54" providerId="LiveId" clId="{DA04739C-BA88-4A8F-8D8A-27C64BFDC30E}" dt="2021-12-25T05:50:31.136" v="2383" actId="1076"/>
          <ac:spMkLst>
            <pc:docMk/>
            <pc:sldMk cId="1163214191" sldId="306"/>
            <ac:spMk id="2" creationId="{2C071BC0-5627-4D6E-A90E-D1C580B56FB0}"/>
          </ac:spMkLst>
        </pc:spChg>
        <pc:spChg chg="mod">
          <ac:chgData name="vamsi gjs" userId="5d7b2ece68208e54" providerId="LiveId" clId="{DA04739C-BA88-4A8F-8D8A-27C64BFDC30E}" dt="2021-12-25T05:54:11.054" v="2439" actId="20577"/>
          <ac:spMkLst>
            <pc:docMk/>
            <pc:sldMk cId="1163214191" sldId="306"/>
            <ac:spMk id="3" creationId="{DBCFEF1A-AA93-4CC1-B36A-D70DA85D659D}"/>
          </ac:spMkLst>
        </pc:spChg>
      </pc:sldChg>
      <pc:sldChg chg="modSp new mod">
        <pc:chgData name="vamsi gjs" userId="5d7b2ece68208e54" providerId="LiveId" clId="{DA04739C-BA88-4A8F-8D8A-27C64BFDC30E}" dt="2021-12-25T05:56:05.923" v="2463" actId="12"/>
        <pc:sldMkLst>
          <pc:docMk/>
          <pc:sldMk cId="2932547664" sldId="307"/>
        </pc:sldMkLst>
        <pc:spChg chg="mod">
          <ac:chgData name="vamsi gjs" userId="5d7b2ece68208e54" providerId="LiveId" clId="{DA04739C-BA88-4A8F-8D8A-27C64BFDC30E}" dt="2021-12-25T05:55:33.520" v="2454" actId="1076"/>
          <ac:spMkLst>
            <pc:docMk/>
            <pc:sldMk cId="2932547664" sldId="307"/>
            <ac:spMk id="2" creationId="{B7B86363-952B-4BC4-91D6-C22168E38110}"/>
          </ac:spMkLst>
        </pc:spChg>
        <pc:spChg chg="mod">
          <ac:chgData name="vamsi gjs" userId="5d7b2ece68208e54" providerId="LiveId" clId="{DA04739C-BA88-4A8F-8D8A-27C64BFDC30E}" dt="2021-12-25T05:56:05.923" v="2463" actId="12"/>
          <ac:spMkLst>
            <pc:docMk/>
            <pc:sldMk cId="2932547664" sldId="307"/>
            <ac:spMk id="3" creationId="{F9D7C46F-8A9E-4E78-B5D4-9B54687F1A42}"/>
          </ac:spMkLst>
        </pc:spChg>
      </pc:sldChg>
      <pc:sldChg chg="new del">
        <pc:chgData name="vamsi gjs" userId="5d7b2ece68208e54" providerId="LiveId" clId="{DA04739C-BA88-4A8F-8D8A-27C64BFDC30E}" dt="2021-12-25T05:56:18.283" v="2464" actId="2696"/>
        <pc:sldMkLst>
          <pc:docMk/>
          <pc:sldMk cId="3979406746" sldId="30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ED3B2B3-EE1C-4BBD-9683-F6B46FDA51AB}" type="datetimeFigureOut">
              <a:rPr lang="en-US" smtClean="0"/>
              <a:t>5/6/2024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DC95A1-D484-4719-B1FB-E077F571A41E}"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D3B2B3-EE1C-4BBD-9683-F6B46FDA51AB}" type="datetimeFigureOut">
              <a:rPr lang="en-US" smtClean="0"/>
              <a:t>5/6/2024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DC95A1-D484-4719-B1FB-E077F571A41E}"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D3B2B3-EE1C-4BBD-9683-F6B46FDA51AB}" type="datetimeFigureOut">
              <a:rPr lang="en-US" smtClean="0"/>
              <a:t>5/6/2024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DC95A1-D484-4719-B1FB-E077F571A41E}"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D3B2B3-EE1C-4BBD-9683-F6B46FDA51AB}" type="datetimeFigureOut">
              <a:rPr lang="en-US" smtClean="0"/>
              <a:t>5/6/2024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DC95A1-D484-4719-B1FB-E077F571A41E}"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D3B2B3-EE1C-4BBD-9683-F6B46FDA51AB}" type="datetimeFigureOut">
              <a:rPr lang="en-US" smtClean="0"/>
              <a:t>5/6/2024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DC95A1-D484-4719-B1FB-E077F571A41E}"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D3B2B3-EE1C-4BBD-9683-F6B46FDA51AB}" type="datetimeFigureOut">
              <a:rPr lang="en-US" smtClean="0"/>
              <a:t>5/6/2024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DC95A1-D484-4719-B1FB-E077F571A41E}"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D3B2B3-EE1C-4BBD-9683-F6B46FDA51AB}" type="datetimeFigureOut">
              <a:rPr lang="en-US" smtClean="0"/>
              <a:t>5/6/2024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DC95A1-D484-4719-B1FB-E077F571A41E}"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D3B2B3-EE1C-4BBD-9683-F6B46FDA51AB}" type="datetimeFigureOut">
              <a:rPr lang="en-US" smtClean="0"/>
              <a:t>5/6/2024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FDC95A1-D484-4719-B1FB-E077F571A41E}"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3B2B3-EE1C-4BBD-9683-F6B46FDA51AB}" type="datetimeFigureOut">
              <a:rPr lang="en-US" smtClean="0"/>
              <a:t>5/6/2024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FDC95A1-D484-4719-B1FB-E077F571A41E}"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D3B2B3-EE1C-4BBD-9683-F6B46FDA51AB}" type="datetimeFigureOut">
              <a:rPr lang="en-US" smtClean="0"/>
              <a:t>5/6/2024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DC95A1-D484-4719-B1FB-E077F571A41E}"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D3B2B3-EE1C-4BBD-9683-F6B46FDA51AB}" type="datetimeFigureOut">
              <a:rPr lang="en-US" smtClean="0"/>
              <a:t>5/6/2024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DC95A1-D484-4719-B1FB-E077F571A41E}"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D3B2B3-EE1C-4BBD-9683-F6B46FDA51AB}" type="datetimeFigureOut">
              <a:rPr lang="en-US" smtClean="0"/>
              <a:t>5/6/2024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DC95A1-D484-4719-B1FB-E077F571A41E}"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Geospatial" TargetMode="External"/><Relationship Id="rId2" Type="http://schemas.openxmlformats.org/officeDocument/2006/relationships/hyperlink" Target="https://en.wikipedia.org/wiki/Isochrone_map"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mcqn.com/weblo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en.wikipedia.org/wiki/Internet_of_thing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Online_video_platform" TargetMode="External"/><Relationship Id="rId2" Type="http://schemas.openxmlformats.org/officeDocument/2006/relationships/hyperlink" Target="https://en.wikipedia.org/wiki/Image_hosting_servic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76401"/>
            <a:ext cx="8001000" cy="1924050"/>
          </a:xfrm>
        </p:spPr>
        <p:txBody>
          <a:bodyPr>
            <a:normAutofit fontScale="90000"/>
          </a:bodyPr>
          <a:lstStyle/>
          <a:p>
            <a:r>
              <a:rPr lang="en-US" dirty="0"/>
              <a:t>PROTOTYPING</a:t>
            </a:r>
            <a:br>
              <a:rPr lang="en-US" dirty="0"/>
            </a:br>
            <a:r>
              <a:rPr lang="en-US" dirty="0"/>
              <a:t>ONLINE</a:t>
            </a:r>
            <a:br>
              <a:rPr lang="en-US" dirty="0"/>
            </a:br>
            <a:r>
              <a:rPr lang="en-US" dirty="0"/>
              <a:t>COMPONENTS</a:t>
            </a:r>
          </a:p>
        </p:txBody>
      </p:sp>
      <p:sp>
        <p:nvSpPr>
          <p:cNvPr id="3" name="Subtitle 2"/>
          <p:cNvSpPr>
            <a:spLocks noGrp="1"/>
          </p:cNvSpPr>
          <p:nvPr>
            <p:ph type="subTitle" idx="1"/>
          </p:nvPr>
        </p:nvSpPr>
        <p:spPr/>
        <p:txBody>
          <a:bodyPr/>
          <a:lstStyle/>
          <a:p>
            <a:r>
              <a:rPr lang="en-US" dirty="0"/>
              <a:t>Chapter 7</a:t>
            </a:r>
          </a:p>
          <a:p>
            <a:r>
              <a:rPr lang="en-US" dirty="0"/>
              <a:t>(Part 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Autofit/>
          </a:bodyPr>
          <a:lstStyle/>
          <a:p>
            <a:pPr algn="just">
              <a:buNone/>
            </a:pPr>
            <a:r>
              <a:rPr lang="en-US" sz="2800" dirty="0">
                <a:latin typeface="Times New Roman" pitchFamily="18" charset="0"/>
                <a:cs typeface="Times New Roman" pitchFamily="18" charset="0"/>
              </a:rPr>
              <a:t>For example, to look at a friend’s photo on Flickr, you might do the following:</a:t>
            </a:r>
          </a:p>
          <a:p>
            <a:pPr algn="just">
              <a:buNone/>
            </a:pPr>
            <a:r>
              <a:rPr lang="en-US" sz="2800" dirty="0">
                <a:latin typeface="Times New Roman" pitchFamily="18" charset="0"/>
                <a:cs typeface="Times New Roman" pitchFamily="18" charset="0"/>
              </a:rPr>
              <a:t>1. Launch Chrome, Safari, or Internet Explorer.</a:t>
            </a:r>
          </a:p>
          <a:p>
            <a:pPr algn="just">
              <a:buNone/>
            </a:pPr>
            <a:r>
              <a:rPr lang="en-US" sz="2800" dirty="0">
                <a:latin typeface="Times New Roman" pitchFamily="18" charset="0"/>
                <a:cs typeface="Times New Roman" pitchFamily="18" charset="0"/>
              </a:rPr>
              <a:t>2. Search for the Flickr website in Google and click on the link.</a:t>
            </a:r>
          </a:p>
          <a:p>
            <a:pPr algn="just">
              <a:buNone/>
            </a:pPr>
            <a:r>
              <a:rPr lang="en-US" sz="2800" dirty="0">
                <a:latin typeface="Times New Roman" pitchFamily="18" charset="0"/>
                <a:cs typeface="Times New Roman" pitchFamily="18" charset="0"/>
              </a:rPr>
              <a:t>3.Type in your username and password and click “Login”.</a:t>
            </a:r>
          </a:p>
          <a:p>
            <a:pPr algn="just">
              <a:buNone/>
            </a:pPr>
            <a:r>
              <a:rPr lang="en-US" sz="2800" dirty="0">
                <a:latin typeface="Times New Roman" pitchFamily="18" charset="0"/>
                <a:cs typeface="Times New Roman" pitchFamily="18" charset="0"/>
              </a:rPr>
              <a:t>4. Look at the page and click on the “Contacts” link.</a:t>
            </a:r>
          </a:p>
          <a:p>
            <a:pPr algn="just">
              <a:buNone/>
            </a:pPr>
            <a:r>
              <a:rPr lang="en-US" sz="2800" dirty="0">
                <a:latin typeface="Times New Roman" pitchFamily="18" charset="0"/>
                <a:cs typeface="Times New Roman" pitchFamily="18" charset="0"/>
              </a:rPr>
              <a:t>5. Click on a few more links to page through the list of contacts till you see the one you want.</a:t>
            </a:r>
          </a:p>
          <a:p>
            <a:pPr algn="just">
              <a:buNone/>
            </a:pPr>
            <a:r>
              <a:rPr lang="en-US" sz="2800" dirty="0">
                <a:latin typeface="Times New Roman" pitchFamily="18" charset="0"/>
                <a:cs typeface="Times New Roman" pitchFamily="18" charset="0"/>
              </a:rPr>
              <a:t>6. Scroll down the page, looking for the photo you want, and then click on it.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fontScale="77500" lnSpcReduction="20000"/>
          </a:bodyPr>
          <a:lstStyle/>
          <a:p>
            <a:pPr algn="just">
              <a:lnSpc>
                <a:spcPct val="150000"/>
              </a:lnSpc>
            </a:pPr>
            <a:r>
              <a:rPr lang="en-US" sz="2800" dirty="0">
                <a:latin typeface="Times New Roman" pitchFamily="18" charset="0"/>
                <a:cs typeface="Times New Roman" pitchFamily="18" charset="0"/>
              </a:rPr>
              <a:t>These actions are simple for a human, but they involve a lot of looking, thinking, typing, and clicking.</a:t>
            </a:r>
          </a:p>
          <a:p>
            <a:pPr algn="just">
              <a:lnSpc>
                <a:spcPct val="150000"/>
              </a:lnSpc>
            </a:pPr>
            <a:r>
              <a:rPr lang="en-US" sz="2800" dirty="0">
                <a:latin typeface="Times New Roman" pitchFamily="18" charset="0"/>
                <a:cs typeface="Times New Roman" pitchFamily="18" charset="0"/>
              </a:rPr>
              <a:t> A computer can’t look and think in the same way.</a:t>
            </a:r>
          </a:p>
          <a:p>
            <a:pPr algn="just">
              <a:lnSpc>
                <a:spcPct val="150000"/>
              </a:lnSpc>
            </a:pPr>
            <a:r>
              <a:rPr lang="en-US" sz="2800" dirty="0">
                <a:latin typeface="Times New Roman" pitchFamily="18" charset="0"/>
                <a:cs typeface="Times New Roman" pitchFamily="18" charset="0"/>
              </a:rPr>
              <a:t>The tricky and lengthy process of following a sequence of actions and responding to each page is likely to fail the moment that Flickr slightly changes its user interface. </a:t>
            </a:r>
          </a:p>
          <a:p>
            <a:pPr algn="just">
              <a:lnSpc>
                <a:spcPct val="150000"/>
              </a:lnSpc>
            </a:pPr>
            <a:r>
              <a:rPr lang="en-US" sz="2800" dirty="0">
                <a:latin typeface="Times New Roman" pitchFamily="18" charset="0"/>
                <a:cs typeface="Times New Roman" pitchFamily="18" charset="0"/>
              </a:rPr>
              <a:t>For example, if Flickr rewords “Login” to “Sign in”, or “Contacts” to “Friends”, a human being would very likely not even notice, but a typical computer program would completely fail.</a:t>
            </a:r>
          </a:p>
          <a:p>
            <a:pPr algn="just">
              <a:lnSpc>
                <a:spcPct val="150000"/>
              </a:lnSpc>
            </a:pPr>
            <a:r>
              <a:rPr lang="en-US" sz="2800" dirty="0">
                <a:latin typeface="Times New Roman" pitchFamily="18" charset="0"/>
                <a:cs typeface="Times New Roman" pitchFamily="18" charset="0"/>
              </a:rPr>
              <a:t> Instead, a computer can very happily call defined commands such as login or get picture #142857.</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a:t>MASHING UP APIS</a:t>
            </a:r>
          </a:p>
        </p:txBody>
      </p:sp>
      <p:sp>
        <p:nvSpPr>
          <p:cNvPr id="3" name="Content Placeholder 2"/>
          <p:cNvSpPr>
            <a:spLocks noGrp="1"/>
          </p:cNvSpPr>
          <p:nvPr>
            <p:ph idx="1"/>
          </p:nvPr>
        </p:nvSpPr>
        <p:spPr>
          <a:xfrm>
            <a:off x="457200" y="914400"/>
            <a:ext cx="8229600" cy="5211763"/>
          </a:xfrm>
        </p:spPr>
        <p:txBody>
          <a:bodyPr>
            <a:noAutofit/>
          </a:bodyPr>
          <a:lstStyle/>
          <a:p>
            <a:pPr algn="just">
              <a:lnSpc>
                <a:spcPct val="170000"/>
              </a:lnSpc>
            </a:pPr>
            <a:r>
              <a:rPr lang="en-US" sz="2800" dirty="0">
                <a:latin typeface="Times New Roman" pitchFamily="18" charset="0"/>
                <a:cs typeface="Times New Roman" pitchFamily="18" charset="0"/>
              </a:rPr>
              <a:t>The data you want is already available on the Internet but in a form that doesn’t work for you? </a:t>
            </a:r>
          </a:p>
          <a:p>
            <a:pPr algn="just">
              <a:lnSpc>
                <a:spcPct val="170000"/>
              </a:lnSpc>
            </a:pPr>
            <a:r>
              <a:rPr lang="en-US" sz="2800" dirty="0">
                <a:latin typeface="Times New Roman" pitchFamily="18" charset="0"/>
                <a:cs typeface="Times New Roman" pitchFamily="18" charset="0"/>
              </a:rPr>
              <a:t>The idea of “</a:t>
            </a:r>
            <a:r>
              <a:rPr lang="en-US" sz="2800" dirty="0">
                <a:solidFill>
                  <a:srgbClr val="FF0000"/>
                </a:solidFill>
                <a:latin typeface="Times New Roman" pitchFamily="18" charset="0"/>
                <a:cs typeface="Times New Roman" pitchFamily="18" charset="0"/>
              </a:rPr>
              <a:t>mashing up</a:t>
            </a:r>
            <a:r>
              <a:rPr lang="en-US" sz="2800" dirty="0">
                <a:latin typeface="Times New Roman" pitchFamily="18" charset="0"/>
                <a:cs typeface="Times New Roman" pitchFamily="18" charset="0"/>
              </a:rPr>
              <a:t>” multiple APIs to get a result has taken off and can be used to powerful effect.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lgn="just">
              <a:lnSpc>
                <a:spcPct val="170000"/>
              </a:lnSpc>
            </a:pPr>
            <a:r>
              <a:rPr lang="en-US" sz="2400" dirty="0">
                <a:latin typeface="Times New Roman" pitchFamily="18" charset="0"/>
                <a:cs typeface="Times New Roman" pitchFamily="18" charset="0"/>
              </a:rPr>
              <a:t>Using a mapping API to plot properties to rent or buy</a:t>
            </a:r>
          </a:p>
          <a:p>
            <a:pPr algn="just">
              <a:lnSpc>
                <a:spcPct val="170000"/>
              </a:lnSpc>
            </a:pPr>
            <a:r>
              <a:rPr lang="en-US" sz="2400" dirty="0">
                <a:latin typeface="Times New Roman" pitchFamily="18" charset="0"/>
                <a:cs typeface="Times New Roman" pitchFamily="18" charset="0"/>
              </a:rPr>
              <a:t>Ex:</a:t>
            </a:r>
          </a:p>
          <a:p>
            <a:pPr lvl="1" algn="just">
              <a:lnSpc>
                <a:spcPct val="170000"/>
              </a:lnSpc>
            </a:pPr>
            <a:r>
              <a:rPr lang="en-US" sz="2400" dirty="0">
                <a:latin typeface="Times New Roman" pitchFamily="18" charset="0"/>
                <a:cs typeface="Times New Roman" pitchFamily="18" charset="0"/>
              </a:rPr>
              <a:t>Google Maps to visualise properties to rent via Craigslist, or Foxtons in London showing its properties using Mapumental.</a:t>
            </a:r>
          </a:p>
          <a:p>
            <a:pPr lvl="1" algn="just">
              <a:lnSpc>
                <a:spcPct val="170000"/>
              </a:lnSpc>
            </a:pPr>
            <a:r>
              <a:rPr lang="en-US" sz="2400" dirty="0">
                <a:latin typeface="Times New Roman" pitchFamily="18" charset="0"/>
                <a:cs typeface="Times New Roman" pitchFamily="18" charset="0"/>
              </a:rPr>
              <a:t>Foxtons become first property player to use Mapumental maps </a:t>
            </a:r>
            <a:r>
              <a:rPr lang="en-US" sz="2600" dirty="0">
                <a:latin typeface="Times New Roman" pitchFamily="18" charset="0"/>
                <a:cs typeface="Times New Roman" pitchFamily="18" charset="0"/>
              </a:rPr>
              <a:t>on its website.</a:t>
            </a:r>
          </a:p>
          <a:p>
            <a:pPr lvl="1" algn="just">
              <a:lnSpc>
                <a:spcPct val="170000"/>
              </a:lnSpc>
            </a:pPr>
            <a:endParaRPr lang="en-US" dirty="0">
              <a:latin typeface="Times New Roman" pitchFamily="18" charset="0"/>
              <a:cs typeface="Times New Roman" pitchFamily="18" charset="0"/>
            </a:endParaRPr>
          </a:p>
          <a:p>
            <a:pPr lvl="1" algn="just">
              <a:lnSpc>
                <a:spcPct val="170000"/>
              </a:lnSpc>
            </a:pPr>
            <a:endParaRPr lang="en-US" dirty="0">
              <a:latin typeface="Times New Roman" pitchFamily="18" charset="0"/>
              <a:cs typeface="Times New Roman" pitchFamily="18" charset="0"/>
            </a:endParaRPr>
          </a:p>
          <a:p>
            <a:endParaRPr lang="en-US" dirty="0"/>
          </a:p>
        </p:txBody>
      </p:sp>
      <p:pic>
        <p:nvPicPr>
          <p:cNvPr id="5" name="Picture 4"/>
          <p:cNvPicPr/>
          <p:nvPr/>
        </p:nvPicPr>
        <p:blipFill>
          <a:blip r:embed="rId2"/>
          <a:srcRect/>
          <a:stretch>
            <a:fillRect/>
          </a:stretch>
        </p:blipFill>
        <p:spPr bwMode="auto">
          <a:xfrm>
            <a:off x="4495800" y="4876800"/>
            <a:ext cx="4267200" cy="9144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just">
              <a:lnSpc>
                <a:spcPct val="150000"/>
              </a:lnSpc>
            </a:pPr>
            <a:r>
              <a:rPr lang="en-US" sz="2800" b="1" dirty="0">
                <a:latin typeface="Times New Roman" pitchFamily="18" charset="0"/>
                <a:cs typeface="Times New Roman" pitchFamily="18" charset="0"/>
              </a:rPr>
              <a:t>Mapumental</a:t>
            </a:r>
            <a:r>
              <a:rPr lang="en-US" sz="2800" dirty="0">
                <a:latin typeface="Times New Roman" pitchFamily="18" charset="0"/>
                <a:cs typeface="Times New Roman" pitchFamily="18" charset="0"/>
              </a:rPr>
              <a:t> was a web-based application for displaying journeys in terms of how long they take, rather than by distance, a technique also known  as </a:t>
            </a:r>
            <a:r>
              <a:rPr lang="en-US" sz="2800" dirty="0">
                <a:latin typeface="Times New Roman" pitchFamily="18" charset="0"/>
                <a:cs typeface="Times New Roman" pitchFamily="18" charset="0"/>
                <a:hlinkClick r:id="rId2" tooltip="Isochrone map"/>
              </a:rPr>
              <a:t>isochrone</a:t>
            </a:r>
            <a:r>
              <a:rPr lang="en-US" sz="2800" dirty="0">
                <a:latin typeface="Times New Roman" pitchFamily="18" charset="0"/>
                <a:cs typeface="Times New Roman" pitchFamily="18" charset="0"/>
              </a:rPr>
              <a:t> or </a:t>
            </a:r>
            <a:r>
              <a:rPr lang="en-US" sz="2800" dirty="0">
                <a:latin typeface="Times New Roman" pitchFamily="18" charset="0"/>
                <a:cs typeface="Times New Roman" pitchFamily="18" charset="0"/>
                <a:hlinkClick r:id="rId3" tooltip="Geospatial"/>
              </a:rPr>
              <a:t>geospatial</a:t>
            </a:r>
            <a:r>
              <a:rPr lang="en-US" sz="2800" dirty="0">
                <a:latin typeface="Times New Roman" pitchFamily="18" charset="0"/>
                <a:cs typeface="Times New Roman" pitchFamily="18" charset="0"/>
              </a:rPr>
              <a:t> mapping.</a:t>
            </a:r>
          </a:p>
        </p:txBody>
      </p:sp>
      <p:pic>
        <p:nvPicPr>
          <p:cNvPr id="4" name="Picture 2"/>
          <p:cNvPicPr>
            <a:picLocks noChangeAspect="1" noChangeArrowheads="1"/>
          </p:cNvPicPr>
          <p:nvPr/>
        </p:nvPicPr>
        <p:blipFill>
          <a:blip r:embed="rId4"/>
          <a:srcRect/>
          <a:stretch>
            <a:fillRect/>
          </a:stretch>
        </p:blipFill>
        <p:spPr bwMode="auto">
          <a:xfrm>
            <a:off x="2514600" y="4267200"/>
            <a:ext cx="4061914" cy="2083939"/>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229600" cy="5745163"/>
          </a:xfrm>
        </p:spPr>
        <p:txBody>
          <a:bodyPr/>
          <a:lstStyle/>
          <a:p>
            <a:pPr lvl="1" algn="just">
              <a:lnSpc>
                <a:spcPct val="170000"/>
              </a:lnSpc>
            </a:pPr>
            <a:r>
              <a:rPr lang="en-US" dirty="0">
                <a:latin typeface="Times New Roman" pitchFamily="18" charset="0"/>
                <a:cs typeface="Times New Roman" pitchFamily="18" charset="0"/>
              </a:rPr>
              <a:t>Showing Twitter trends on a global map or in a timeline or a charting API.</a:t>
            </a:r>
          </a:p>
          <a:p>
            <a:pPr lvl="1" algn="just">
              <a:lnSpc>
                <a:spcPct val="170000"/>
              </a:lnSpc>
            </a:pPr>
            <a:r>
              <a:rPr lang="en-US" dirty="0">
                <a:latin typeface="Times New Roman" pitchFamily="18" charset="0"/>
                <a:cs typeface="Times New Roman" pitchFamily="18" charset="0"/>
              </a:rPr>
              <a:t>Fetching Flickr images that are related to the top headlines retrieved from </a:t>
            </a:r>
            <a:r>
              <a:rPr lang="en-US" i="1" dirty="0">
                <a:latin typeface="Times New Roman" pitchFamily="18" charset="0"/>
                <a:cs typeface="Times New Roman" pitchFamily="18" charset="0"/>
              </a:rPr>
              <a:t>The Guardian newspaper’s API.</a:t>
            </a:r>
            <a:endParaRPr lang="en-US"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latin typeface="Times New Roman" pitchFamily="18" charset="0"/>
                <a:cs typeface="Times New Roman" pitchFamily="18" charset="0"/>
              </a:rPr>
              <a:t>The Guardian newspaper’s API</a:t>
            </a:r>
            <a:endParaRPr lang="en-US" dirty="0"/>
          </a:p>
        </p:txBody>
      </p:sp>
      <p:sp>
        <p:nvSpPr>
          <p:cNvPr id="3" name="Content Placeholder 2"/>
          <p:cNvSpPr>
            <a:spLocks noGrp="1"/>
          </p:cNvSpPr>
          <p:nvPr>
            <p:ph idx="1"/>
          </p:nvPr>
        </p:nvSpPr>
        <p:spPr/>
        <p:txBody>
          <a:bodyPr/>
          <a:lstStyle/>
          <a:p>
            <a:r>
              <a:rPr lang="en-US" i="1" dirty="0">
                <a:latin typeface="Times New Roman" pitchFamily="18" charset="0"/>
                <a:cs typeface="Times New Roman" pitchFamily="18" charset="0"/>
              </a:rPr>
              <a:t>This </a:t>
            </a:r>
            <a:r>
              <a:rPr lang="en-US" dirty="0">
                <a:latin typeface="Times New Roman" pitchFamily="18" charset="0"/>
                <a:cs typeface="Times New Roman" pitchFamily="18" charset="0"/>
              </a:rPr>
              <a:t> API stores all articles, images, audio and videos dating back to 1999. </a:t>
            </a:r>
          </a:p>
          <a:p>
            <a:r>
              <a:rPr lang="en-US" dirty="0">
                <a:latin typeface="Times New Roman" pitchFamily="18" charset="0"/>
                <a:cs typeface="Times New Roman" pitchFamily="18" charset="0"/>
              </a:rPr>
              <a:t>All accessible with a single open platform ke</a:t>
            </a:r>
            <a:r>
              <a:rPr lang="en-US" dirty="0"/>
              <a:t>y</a:t>
            </a:r>
          </a:p>
        </p:txBody>
      </p:sp>
      <p:pic>
        <p:nvPicPr>
          <p:cNvPr id="4" name="Picture 2"/>
          <p:cNvPicPr>
            <a:picLocks noChangeAspect="1" noChangeArrowheads="1"/>
          </p:cNvPicPr>
          <p:nvPr/>
        </p:nvPicPr>
        <p:blipFill>
          <a:blip r:embed="rId2"/>
          <a:srcRect/>
          <a:stretch>
            <a:fillRect/>
          </a:stretch>
        </p:blipFill>
        <p:spPr bwMode="auto">
          <a:xfrm>
            <a:off x="2971800" y="3657600"/>
            <a:ext cx="4572000" cy="2532856"/>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a:lnSpc>
                <a:spcPct val="150000"/>
              </a:lnSpc>
            </a:pPr>
            <a:r>
              <a:rPr lang="en-US" sz="2800" dirty="0">
                <a:latin typeface="Times New Roman" pitchFamily="18" charset="0"/>
                <a:cs typeface="Times New Roman" pitchFamily="18" charset="0"/>
              </a:rPr>
              <a:t>Some of the more visible and easy-to-use APIs want to embed your data within them—for example, the Google Maps API.</a:t>
            </a:r>
          </a:p>
          <a:p>
            <a:pPr>
              <a:lnSpc>
                <a:spcPct val="150000"/>
              </a:lnSpc>
            </a:pPr>
            <a:r>
              <a:rPr lang="en-US" sz="2800" dirty="0">
                <a:latin typeface="Times New Roman" pitchFamily="18" charset="0"/>
                <a:cs typeface="Times New Roman" pitchFamily="18" charset="0"/>
              </a:rPr>
              <a:t> This means that they are ideal to use within a web browser, but you aren’t in control of the final product, and there might be limited scope for accessing them from a microcontroller.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SCRAPING</a:t>
            </a:r>
          </a:p>
        </p:txBody>
      </p:sp>
      <p:sp>
        <p:nvSpPr>
          <p:cNvPr id="3" name="Content Placeholder 2"/>
          <p:cNvSpPr>
            <a:spLocks noGrp="1"/>
          </p:cNvSpPr>
          <p:nvPr>
            <p:ph idx="1"/>
          </p:nvPr>
        </p:nvSpPr>
        <p:spPr/>
        <p:txBody>
          <a:bodyPr/>
          <a:lstStyle/>
          <a:p>
            <a:pPr>
              <a:lnSpc>
                <a:spcPct val="150000"/>
              </a:lnSpc>
            </a:pPr>
            <a:r>
              <a:rPr lang="en-US" sz="2800" dirty="0">
                <a:latin typeface="Times New Roman" pitchFamily="18" charset="0"/>
                <a:cs typeface="Times New Roman" pitchFamily="18" charset="0"/>
              </a:rPr>
              <a:t>In many cases, companies or institutions have access to fantastic data but don’t want to or don’t have the resources or knowledge to make them available as an API.</a:t>
            </a:r>
          </a:p>
          <a:p>
            <a:pPr>
              <a:lnSpc>
                <a:spcPct val="150000"/>
              </a:lnSpc>
            </a:pPr>
            <a:r>
              <a:rPr lang="en-US" sz="2800" dirty="0">
                <a:latin typeface="Times New Roman" pitchFamily="18" charset="0"/>
                <a:cs typeface="Times New Roman" pitchFamily="18" charset="0"/>
              </a:rPr>
              <a:t>Screen-scraping can be used.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 scraping</a:t>
            </a:r>
          </a:p>
        </p:txBody>
      </p:sp>
      <p:sp>
        <p:nvSpPr>
          <p:cNvPr id="3" name="Content Placeholder 2"/>
          <p:cNvSpPr>
            <a:spLocks noGrp="1"/>
          </p:cNvSpPr>
          <p:nvPr>
            <p:ph idx="1"/>
          </p:nvPr>
        </p:nvSpPr>
        <p:spPr/>
        <p:txBody>
          <a:bodyPr>
            <a:normAutofit/>
          </a:bodyPr>
          <a:lstStyle/>
          <a:p>
            <a:pPr algn="just">
              <a:lnSpc>
                <a:spcPct val="150000"/>
              </a:lnSpc>
            </a:pPr>
            <a:r>
              <a:rPr lang="en-US" sz="2800" dirty="0">
                <a:latin typeface="Times New Roman" pitchFamily="18" charset="0"/>
                <a:cs typeface="Times New Roman" pitchFamily="18" charset="0"/>
              </a:rPr>
              <a:t>is the process of </a:t>
            </a:r>
            <a:r>
              <a:rPr lang="en-US" sz="2800" dirty="0">
                <a:solidFill>
                  <a:srgbClr val="FF0000"/>
                </a:solidFill>
                <a:latin typeface="Times New Roman" pitchFamily="18" charset="0"/>
                <a:cs typeface="Times New Roman" pitchFamily="18" charset="0"/>
              </a:rPr>
              <a:t>copying information </a:t>
            </a:r>
            <a:r>
              <a:rPr lang="en-US" sz="2800" dirty="0">
                <a:latin typeface="Times New Roman" pitchFamily="18" charset="0"/>
                <a:cs typeface="Times New Roman" pitchFamily="18" charset="0"/>
              </a:rPr>
              <a:t>that shows on a digital display so it can be used for another purpose. </a:t>
            </a:r>
          </a:p>
          <a:p>
            <a:pPr algn="just">
              <a:lnSpc>
                <a:spcPct val="150000"/>
              </a:lnSpc>
            </a:pPr>
            <a:r>
              <a:rPr lang="en-US" sz="2800" dirty="0">
                <a:latin typeface="Times New Roman" pitchFamily="18" charset="0"/>
                <a:cs typeface="Times New Roman" pitchFamily="18" charset="0"/>
              </a:rPr>
              <a:t>Visual data can be collected as </a:t>
            </a:r>
          </a:p>
          <a:p>
            <a:pPr algn="just">
              <a:lnSpc>
                <a:spcPct val="150000"/>
              </a:lnSpc>
              <a:buNone/>
            </a:pPr>
            <a:r>
              <a:rPr lang="en-US" sz="2800" dirty="0">
                <a:latin typeface="Times New Roman" pitchFamily="18" charset="0"/>
                <a:cs typeface="Times New Roman" pitchFamily="18" charset="0"/>
              </a:rPr>
              <a:t>raw text from on-screen elements </a:t>
            </a:r>
          </a:p>
          <a:p>
            <a:pPr algn="just">
              <a:lnSpc>
                <a:spcPct val="150000"/>
              </a:lnSpc>
              <a:buNone/>
            </a:pPr>
            <a:r>
              <a:rPr lang="en-US" sz="2800" dirty="0">
                <a:latin typeface="Times New Roman" pitchFamily="18" charset="0"/>
                <a:cs typeface="Times New Roman" pitchFamily="18" charset="0"/>
              </a:rPr>
              <a:t>such as a text or images that appear </a:t>
            </a:r>
          </a:p>
          <a:p>
            <a:pPr algn="just">
              <a:lnSpc>
                <a:spcPct val="150000"/>
              </a:lnSpc>
              <a:buNone/>
            </a:pPr>
            <a:r>
              <a:rPr lang="en-US" sz="2800" dirty="0">
                <a:latin typeface="Times New Roman" pitchFamily="18" charset="0"/>
                <a:cs typeface="Times New Roman" pitchFamily="18" charset="0"/>
              </a:rPr>
              <a:t>on the desktop, in an application or on a website. </a:t>
            </a:r>
          </a:p>
        </p:txBody>
      </p:sp>
      <p:pic>
        <p:nvPicPr>
          <p:cNvPr id="5" name="Picture 4"/>
          <p:cNvPicPr/>
          <p:nvPr/>
        </p:nvPicPr>
        <p:blipFill>
          <a:blip r:embed="rId2"/>
          <a:srcRect/>
          <a:stretch>
            <a:fillRect/>
          </a:stretch>
        </p:blipFill>
        <p:spPr bwMode="auto">
          <a:xfrm>
            <a:off x="5562600" y="2971800"/>
            <a:ext cx="3276600" cy="24479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lgn="just">
              <a:lnSpc>
                <a:spcPct val="150000"/>
              </a:lnSpc>
            </a:pPr>
            <a:r>
              <a:rPr lang="en-US" sz="2800" dirty="0">
                <a:latin typeface="Times New Roman" pitchFamily="18" charset="0"/>
                <a:cs typeface="Times New Roman" pitchFamily="18" charset="0"/>
              </a:rPr>
              <a:t>Internet of Things devices are </a:t>
            </a:r>
            <a:r>
              <a:rPr lang="en-US" sz="2800" b="1" dirty="0">
                <a:solidFill>
                  <a:srgbClr val="FF0000"/>
                </a:solidFill>
                <a:latin typeface="Times New Roman" pitchFamily="18" charset="0"/>
                <a:cs typeface="Times New Roman" pitchFamily="18" charset="0"/>
              </a:rPr>
              <a:t>“magical” objects</a:t>
            </a:r>
            <a:r>
              <a:rPr lang="en-US" sz="2800" dirty="0">
                <a:latin typeface="Times New Roman" pitchFamily="18" charset="0"/>
                <a:cs typeface="Times New Roman" pitchFamily="18" charset="0"/>
              </a:rPr>
              <a:t>: a physical thing with an embedded controller and sensors that allow it to do clever things that mechanical object couldn’t.</a:t>
            </a:r>
          </a:p>
          <a:p>
            <a:pPr algn="just">
              <a:lnSpc>
                <a:spcPct val="150000"/>
              </a:lnSpc>
            </a:pPr>
            <a:r>
              <a:rPr lang="en-US" sz="2800" dirty="0">
                <a:latin typeface="Times New Roman" pitchFamily="18" charset="0"/>
                <a:cs typeface="Times New Roman" pitchFamily="18" charset="0"/>
              </a:rPr>
              <a:t> </a:t>
            </a:r>
            <a:r>
              <a:rPr lang="en-US" sz="2800" dirty="0">
                <a:solidFill>
                  <a:srgbClr val="FF0000"/>
                </a:solidFill>
                <a:latin typeface="Times New Roman" pitchFamily="18" charset="0"/>
                <a:cs typeface="Times New Roman" pitchFamily="18" charset="0"/>
              </a:rPr>
              <a:t>Ex: </a:t>
            </a:r>
            <a:r>
              <a:rPr lang="en-US" sz="2800" dirty="0">
                <a:latin typeface="Times New Roman" pitchFamily="18" charset="0"/>
                <a:cs typeface="Times New Roman" pitchFamily="18" charset="0"/>
              </a:rPr>
              <a:t>Air fresheners that pump fragrance into the room only when they sense that someone has walked past.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sp>
        <p:nvSpPr>
          <p:cNvPr id="3" name="Content Placeholder 2"/>
          <p:cNvSpPr>
            <a:spLocks noGrp="1"/>
          </p:cNvSpPr>
          <p:nvPr>
            <p:ph idx="1"/>
          </p:nvPr>
        </p:nvSpPr>
        <p:spPr/>
        <p:txBody>
          <a:bodyPr>
            <a:noAutofit/>
          </a:bodyPr>
          <a:lstStyle/>
          <a:p>
            <a:pPr algn="just">
              <a:lnSpc>
                <a:spcPct val="150000"/>
              </a:lnSpc>
            </a:pPr>
            <a:r>
              <a:rPr lang="en-US" sz="2400" dirty="0">
                <a:latin typeface="Times New Roman" pitchFamily="18" charset="0"/>
                <a:cs typeface="Times New Roman" pitchFamily="18" charset="0"/>
              </a:rPr>
              <a:t>Adrian has scraped the Ship AIS system (www.shipais.com/, whose data is semi-manually plotted by shipping enthusiasts) to get data about ships on the river Mersey, and this information is then tweeted by the  @merseyshipping account  (</a:t>
            </a:r>
            <a:r>
              <a:rPr lang="en-US" sz="2400" dirty="0">
                <a:latin typeface="Times New Roman" pitchFamily="18" charset="0"/>
                <a:cs typeface="Times New Roman" pitchFamily="18" charset="0"/>
                <a:hlinkClick r:id="rId2"/>
              </a:rPr>
              <a:t>www.mcqn.com/weblog/</a:t>
            </a:r>
            <a:r>
              <a:rPr lang="en-US" sz="2400" dirty="0">
                <a:latin typeface="Times New Roman" pitchFamily="18" charset="0"/>
                <a:cs typeface="Times New Roman" pitchFamily="18" charset="0"/>
              </a:rPr>
              <a:t> connecting_river_mersey_twitter). </a:t>
            </a:r>
          </a:p>
          <a:p>
            <a:pPr algn="just">
              <a:lnSpc>
                <a:spcPct val="150000"/>
              </a:lnSpc>
            </a:pPr>
            <a:r>
              <a:rPr lang="en-US" sz="2400" dirty="0">
                <a:latin typeface="Times New Roman" pitchFamily="18" charset="0"/>
                <a:cs typeface="Times New Roman" pitchFamily="18" charset="0"/>
              </a:rPr>
              <a:t>The Public Whip website (www.publicwhip.org.uk/) is made possible by using a scraper to read the Hansard transcripts of UK government sessions (released as Word documents).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just">
              <a:lnSpc>
                <a:spcPct val="150000"/>
              </a:lnSpc>
            </a:pPr>
            <a:r>
              <a:rPr lang="en-US" sz="2800" dirty="0">
                <a:latin typeface="Times New Roman" pitchFamily="18" charset="0"/>
                <a:cs typeface="Times New Roman" pitchFamily="18" charset="0"/>
              </a:rPr>
              <a:t>As well as other tools for working with data online, the ScraperWiki site (https://scraperwiki.com) has an excellent platform for writing scrapers, in a number of dynamic programming languages, which collate data into database tables.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LEGALITIES</a:t>
            </a:r>
          </a:p>
        </p:txBody>
      </p:sp>
      <p:sp>
        <p:nvSpPr>
          <p:cNvPr id="3" name="Content Placeholder 2"/>
          <p:cNvSpPr>
            <a:spLocks noGrp="1"/>
          </p:cNvSpPr>
          <p:nvPr>
            <p:ph idx="1"/>
          </p:nvPr>
        </p:nvSpPr>
        <p:spPr/>
        <p:txBody>
          <a:bodyPr>
            <a:normAutofit fontScale="92500" lnSpcReduction="20000"/>
          </a:bodyPr>
          <a:lstStyle/>
          <a:p>
            <a:pPr algn="just">
              <a:lnSpc>
                <a:spcPct val="150000"/>
              </a:lnSpc>
            </a:pPr>
            <a:r>
              <a:rPr lang="en-US" sz="2800" dirty="0">
                <a:latin typeface="Times New Roman" pitchFamily="18" charset="0"/>
                <a:cs typeface="Times New Roman" pitchFamily="18" charset="0"/>
              </a:rPr>
              <a:t>Screen-scraping may break the terms and conditions of a website. </a:t>
            </a:r>
          </a:p>
          <a:p>
            <a:pPr algn="just">
              <a:lnSpc>
                <a:spcPct val="150000"/>
              </a:lnSpc>
            </a:pPr>
            <a:r>
              <a:rPr lang="en-US" sz="2800" dirty="0">
                <a:latin typeface="Times New Roman" pitchFamily="18" charset="0"/>
                <a:cs typeface="Times New Roman" pitchFamily="18" charset="0"/>
              </a:rPr>
              <a:t>For example, </a:t>
            </a:r>
            <a:r>
              <a:rPr lang="en-US" sz="2800" dirty="0">
                <a:solidFill>
                  <a:srgbClr val="FF0000"/>
                </a:solidFill>
                <a:latin typeface="Times New Roman" pitchFamily="18" charset="0"/>
                <a:cs typeface="Times New Roman" pitchFamily="18" charset="0"/>
              </a:rPr>
              <a:t>Google doesn’t all</a:t>
            </a:r>
            <a:r>
              <a:rPr lang="en-US" sz="2800" dirty="0">
                <a:latin typeface="Times New Roman" pitchFamily="18" charset="0"/>
                <a:cs typeface="Times New Roman" pitchFamily="18" charset="0"/>
              </a:rPr>
              <a:t>ow you to screen-scrape its search pages but does provide an API.</a:t>
            </a:r>
          </a:p>
          <a:p>
            <a:pPr algn="just">
              <a:lnSpc>
                <a:spcPct val="150000"/>
              </a:lnSpc>
            </a:pPr>
            <a:r>
              <a:rPr lang="en-US" sz="2800" dirty="0">
                <a:latin typeface="Times New Roman" pitchFamily="18" charset="0"/>
                <a:cs typeface="Times New Roman" pitchFamily="18" charset="0"/>
              </a:rPr>
              <a:t>Even if you don’t think about legal sanctions, breaking the terms and conditions for a company like Google might lead to its denying you its other services, which would be at the very least inconvenient</a:t>
            </a:r>
            <a:r>
              <a:rPr lang="en-US" dirty="0"/>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lgn="just"/>
            <a:r>
              <a:rPr lang="en-US" sz="2400" dirty="0">
                <a:latin typeface="Times New Roman" pitchFamily="18" charset="0"/>
                <a:cs typeface="Times New Roman" pitchFamily="18" charset="0"/>
              </a:rPr>
              <a:t>Other data is protected by copyright or, for example, database rights. </a:t>
            </a:r>
          </a:p>
          <a:p>
            <a:pPr algn="just"/>
            <a:r>
              <a:rPr lang="en-US" sz="2400" dirty="0">
                <a:latin typeface="Times New Roman" pitchFamily="18" charset="0"/>
                <a:cs typeface="Times New Roman" pitchFamily="18" charset="0"/>
              </a:rPr>
              <a:t>In one project a scraper is used that read football fixtures and moved a “compass” to point to the relative direction that team was playing in. </a:t>
            </a:r>
          </a:p>
          <a:p>
            <a:pPr algn="just"/>
            <a:r>
              <a:rPr lang="en-US" sz="2400" dirty="0">
                <a:latin typeface="Times New Roman" pitchFamily="18" charset="0"/>
                <a:cs typeface="Times New Roman" pitchFamily="18" charset="0"/>
              </a:rPr>
              <a:t>However, certainly in the UK, fixtures lists are copyrighted, and the English and Scottish football leagues have legal proceedings against variousoperators for not paying them a licensing fee for that data (</a:t>
            </a:r>
            <a:r>
              <a:rPr lang="en-US" sz="2400" dirty="0">
                <a:latin typeface="Times New Roman" pitchFamily="18" charset="0"/>
                <a:cs typeface="Times New Roman" pitchFamily="18" charset="0"/>
                <a:hlinkClick r:id="rId2"/>
              </a:rPr>
              <a:t>http://www</a:t>
            </a:r>
            <a:r>
              <a:rPr lang="en-US" sz="2400" dirty="0">
                <a:latin typeface="Times New Roman" pitchFamily="18" charset="0"/>
                <a:cs typeface="Times New Roman" pitchFamily="18" charset="0"/>
              </a:rPr>
              <a:t>. out-law.com/page-10985). </a:t>
            </a:r>
          </a:p>
          <a:p>
            <a:pPr algn="just"/>
            <a:r>
              <a:rPr lang="en-US" sz="2400" dirty="0">
                <a:latin typeface="Times New Roman" pitchFamily="18" charset="0"/>
                <a:cs typeface="Times New Roman" pitchFamily="18" charset="0"/>
              </a:rPr>
              <a:t>For a personal pet project, creating such a scraper  houldn’t be a huge issue but might reduce the viability of a commercial product (depending on whether the licensing costs are sensible business costs or prohibitive).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lnSpc>
                <a:spcPct val="150000"/>
              </a:lnSpc>
            </a:pPr>
            <a:r>
              <a:rPr lang="en-US" dirty="0">
                <a:latin typeface="Times New Roman" pitchFamily="18" charset="0"/>
                <a:cs typeface="Times New Roman" pitchFamily="18" charset="0"/>
              </a:rPr>
              <a:t>Alternative sources of information often are available. </a:t>
            </a:r>
          </a:p>
          <a:p>
            <a:pPr>
              <a:lnSpc>
                <a:spcPct val="150000"/>
              </a:lnSpc>
            </a:pPr>
            <a:r>
              <a:rPr lang="en-US" dirty="0">
                <a:latin typeface="Times New Roman" pitchFamily="18" charset="0"/>
                <a:cs typeface="Times New Roman" pitchFamily="18" charset="0"/>
              </a:rPr>
              <a:t>For example, you could use OpenStreetMap instead of Google Maps. </a:t>
            </a:r>
          </a:p>
          <a:p>
            <a:pPr>
              <a:lnSpc>
                <a:spcPct val="150000"/>
              </a:lnSpc>
            </a:pPr>
            <a:r>
              <a:rPr lang="en-US" dirty="0">
                <a:latin typeface="Times New Roman" pitchFamily="18" charset="0"/>
                <a:cs typeface="Times New Roman" pitchFamily="18" charset="0"/>
              </a:rPr>
              <a:t>The UK postcode database is under Crown opyright, but there are other, perhaps partial, crowdsourced versions.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6C21CBD-F2FB-4913-AF2B-A37379BC776D}"/>
              </a:ext>
            </a:extLst>
          </p:cNvPr>
          <p:cNvSpPr>
            <a:spLocks noGrp="1"/>
          </p:cNvSpPr>
          <p:nvPr>
            <p:ph type="ctrTitle"/>
          </p:nvPr>
        </p:nvSpPr>
        <p:spPr>
          <a:xfrm>
            <a:off x="609600" y="1371601"/>
            <a:ext cx="7848600" cy="2228850"/>
          </a:xfrm>
        </p:spPr>
        <p:txBody>
          <a:bodyPr>
            <a:normAutofit/>
          </a:bodyPr>
          <a:lstStyle/>
          <a:p>
            <a:r>
              <a:rPr lang="en-US" dirty="0">
                <a:solidFill>
                  <a:schemeClr val="tx2">
                    <a:lumMod val="75000"/>
                  </a:schemeClr>
                </a:solidFill>
              </a:rPr>
              <a:t>PROTOTYPING</a:t>
            </a:r>
            <a:br>
              <a:rPr lang="en-US" dirty="0">
                <a:solidFill>
                  <a:schemeClr val="tx2">
                    <a:lumMod val="75000"/>
                  </a:schemeClr>
                </a:solidFill>
              </a:rPr>
            </a:br>
            <a:r>
              <a:rPr lang="en-US" dirty="0">
                <a:solidFill>
                  <a:schemeClr val="tx2">
                    <a:lumMod val="75000"/>
                  </a:schemeClr>
                </a:solidFill>
              </a:rPr>
              <a:t>ONLINE</a:t>
            </a:r>
            <a:br>
              <a:rPr lang="en-US" dirty="0">
                <a:solidFill>
                  <a:schemeClr val="tx2">
                    <a:lumMod val="75000"/>
                  </a:schemeClr>
                </a:solidFill>
              </a:rPr>
            </a:br>
            <a:r>
              <a:rPr lang="en-US" dirty="0">
                <a:solidFill>
                  <a:schemeClr val="tx2">
                    <a:lumMod val="75000"/>
                  </a:schemeClr>
                </a:solidFill>
              </a:rPr>
              <a:t>COMPONENTS</a:t>
            </a:r>
            <a:endParaRPr lang="en-IN" dirty="0">
              <a:solidFill>
                <a:schemeClr val="tx2">
                  <a:lumMod val="75000"/>
                </a:schemeClr>
              </a:solidFill>
            </a:endParaRPr>
          </a:p>
        </p:txBody>
      </p:sp>
      <p:sp>
        <p:nvSpPr>
          <p:cNvPr id="5" name="Subtitle 4">
            <a:extLst>
              <a:ext uri="{FF2B5EF4-FFF2-40B4-BE49-F238E27FC236}">
                <a16:creationId xmlns:a16="http://schemas.microsoft.com/office/drawing/2014/main" xmlns="" id="{A804AF0D-F66E-47F8-BC55-2E5462B08376}"/>
              </a:ext>
            </a:extLst>
          </p:cNvPr>
          <p:cNvSpPr>
            <a:spLocks noGrp="1"/>
          </p:cNvSpPr>
          <p:nvPr>
            <p:ph type="subTitle" idx="1"/>
          </p:nvPr>
        </p:nvSpPr>
        <p:spPr/>
        <p:txBody>
          <a:bodyPr/>
          <a:lstStyle/>
          <a:p>
            <a:r>
              <a:rPr lang="en-US" dirty="0"/>
              <a:t>Chapter 07</a:t>
            </a:r>
          </a:p>
          <a:p>
            <a:r>
              <a:rPr lang="en-US" dirty="0"/>
              <a:t>(Part 2)</a:t>
            </a:r>
            <a:endParaRPr lang="en-IN" dirty="0"/>
          </a:p>
        </p:txBody>
      </p:sp>
    </p:spTree>
    <p:extLst>
      <p:ext uri="{BB962C8B-B14F-4D97-AF65-F5344CB8AC3E}">
        <p14:creationId xmlns:p14="http://schemas.microsoft.com/office/powerpoint/2010/main" val="1989429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871E9F-A9ED-4043-A9B7-A2120666A5BE}"/>
              </a:ext>
            </a:extLst>
          </p:cNvPr>
          <p:cNvSpPr>
            <a:spLocks noGrp="1"/>
          </p:cNvSpPr>
          <p:nvPr>
            <p:ph type="title"/>
          </p:nvPr>
        </p:nvSpPr>
        <p:spPr>
          <a:xfrm>
            <a:off x="457200" y="152400"/>
            <a:ext cx="8229600" cy="792162"/>
          </a:xfrm>
        </p:spPr>
        <p:txBody>
          <a:bodyPr>
            <a:normAutofit/>
          </a:bodyPr>
          <a:lstStyle/>
          <a:p>
            <a:r>
              <a:rPr lang="en-US" sz="3600" dirty="0">
                <a:solidFill>
                  <a:schemeClr val="tx2">
                    <a:lumMod val="75000"/>
                  </a:schemeClr>
                </a:solidFill>
              </a:rPr>
              <a:t>PROTOTYPIN ONLINE COMPONENTS</a:t>
            </a:r>
            <a:endParaRPr lang="en-IN" sz="3600" dirty="0"/>
          </a:p>
        </p:txBody>
      </p:sp>
      <p:sp>
        <p:nvSpPr>
          <p:cNvPr id="3" name="Content Placeholder 2">
            <a:extLst>
              <a:ext uri="{FF2B5EF4-FFF2-40B4-BE49-F238E27FC236}">
                <a16:creationId xmlns:a16="http://schemas.microsoft.com/office/drawing/2014/main" xmlns="" id="{6F151955-D929-4AA2-9E8E-2CC566E6B7D4}"/>
              </a:ext>
            </a:extLst>
          </p:cNvPr>
          <p:cNvSpPr>
            <a:spLocks noGrp="1"/>
          </p:cNvSpPr>
          <p:nvPr>
            <p:ph idx="1"/>
          </p:nvPr>
        </p:nvSpPr>
        <p:spPr>
          <a:xfrm>
            <a:off x="381000" y="944562"/>
            <a:ext cx="8458200" cy="5761038"/>
          </a:xfrm>
        </p:spPr>
        <p:txBody>
          <a:bodyPr>
            <a:normAutofit/>
          </a:bodyPr>
          <a:lstStyle/>
          <a:p>
            <a:r>
              <a:rPr lang="en-IN" sz="2400" dirty="0">
                <a:solidFill>
                  <a:srgbClr val="FF0000"/>
                </a:solidFill>
              </a:rPr>
              <a:t>WRITING A NEW API : </a:t>
            </a:r>
          </a:p>
          <a:p>
            <a:pPr>
              <a:buFont typeface="Courier New" panose="02070309020205020404" pitchFamily="49" charset="0"/>
              <a:buChar char="o"/>
            </a:pPr>
            <a:r>
              <a:rPr lang="en-IN" sz="2400" dirty="0"/>
              <a:t>Clockodillo</a:t>
            </a:r>
          </a:p>
          <a:p>
            <a:pPr>
              <a:buFont typeface="Courier New" panose="02070309020205020404" pitchFamily="49" charset="0"/>
              <a:buChar char="o"/>
            </a:pPr>
            <a:r>
              <a:rPr lang="en-IN" sz="2400" dirty="0"/>
              <a:t>Security</a:t>
            </a:r>
          </a:p>
          <a:p>
            <a:pPr>
              <a:buFont typeface="Courier New" panose="02070309020205020404" pitchFamily="49" charset="0"/>
              <a:buChar char="o"/>
            </a:pPr>
            <a:r>
              <a:rPr lang="en-IN" sz="2400" dirty="0"/>
              <a:t>Implementing the API</a:t>
            </a:r>
          </a:p>
          <a:p>
            <a:pPr>
              <a:buFont typeface="Courier New" panose="02070309020205020404" pitchFamily="49" charset="0"/>
              <a:buChar char="o"/>
            </a:pPr>
            <a:r>
              <a:rPr lang="en-IN" sz="2400" dirty="0"/>
              <a:t>Using cURL to Test</a:t>
            </a:r>
          </a:p>
          <a:p>
            <a:pPr>
              <a:buFont typeface="Courier New" panose="02070309020205020404" pitchFamily="49" charset="0"/>
              <a:buChar char="o"/>
            </a:pPr>
            <a:r>
              <a:rPr lang="en-IN" sz="2400" dirty="0"/>
              <a:t>Going Further</a:t>
            </a:r>
          </a:p>
          <a:p>
            <a:r>
              <a:rPr lang="en-IN" sz="2400" dirty="0">
                <a:solidFill>
                  <a:srgbClr val="FF0000"/>
                </a:solidFill>
              </a:rPr>
              <a:t>REAL-TIME REACTIONS</a:t>
            </a:r>
          </a:p>
          <a:p>
            <a:pPr>
              <a:buFont typeface="Courier New" panose="02070309020205020404" pitchFamily="49" charset="0"/>
              <a:buChar char="o"/>
            </a:pPr>
            <a:r>
              <a:rPr lang="en-IN" sz="2400" dirty="0"/>
              <a:t>Polling</a:t>
            </a:r>
          </a:p>
          <a:p>
            <a:pPr>
              <a:buFont typeface="Courier New" panose="02070309020205020404" pitchFamily="49" charset="0"/>
              <a:buChar char="o"/>
            </a:pPr>
            <a:r>
              <a:rPr lang="en-IN" sz="2400" dirty="0"/>
              <a:t>Comet</a:t>
            </a:r>
          </a:p>
          <a:p>
            <a:r>
              <a:rPr lang="en-IN" sz="2400" dirty="0">
                <a:solidFill>
                  <a:srgbClr val="FF0000"/>
                </a:solidFill>
              </a:rPr>
              <a:t>OTHER PROTOCOLS</a:t>
            </a:r>
          </a:p>
          <a:p>
            <a:pPr>
              <a:buFont typeface="Courier New" panose="02070309020205020404" pitchFamily="49" charset="0"/>
              <a:buChar char="o"/>
            </a:pPr>
            <a:r>
              <a:rPr lang="en-IN" sz="2400" dirty="0"/>
              <a:t>MQ Telemetry Transport</a:t>
            </a:r>
          </a:p>
          <a:p>
            <a:pPr>
              <a:buFont typeface="Courier New" panose="02070309020205020404" pitchFamily="49" charset="0"/>
              <a:buChar char="o"/>
            </a:pPr>
            <a:r>
              <a:rPr lang="en-IN" sz="2400" dirty="0"/>
              <a:t>Extensible messaging and presence protocol</a:t>
            </a:r>
          </a:p>
          <a:p>
            <a:pPr>
              <a:buFont typeface="Courier New" panose="02070309020205020404" pitchFamily="49" charset="0"/>
              <a:buChar char="o"/>
            </a:pPr>
            <a:r>
              <a:rPr lang="en-IN" sz="2400" dirty="0"/>
              <a:t>Constrained Application Protocol</a:t>
            </a:r>
          </a:p>
        </p:txBody>
      </p:sp>
    </p:spTree>
    <p:extLst>
      <p:ext uri="{BB962C8B-B14F-4D97-AF65-F5344CB8AC3E}">
        <p14:creationId xmlns:p14="http://schemas.microsoft.com/office/powerpoint/2010/main" val="1040711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713EC9-DF0C-4AAE-8D2E-F2AC37B07A85}"/>
              </a:ext>
            </a:extLst>
          </p:cNvPr>
          <p:cNvSpPr>
            <a:spLocks noGrp="1"/>
          </p:cNvSpPr>
          <p:nvPr>
            <p:ph type="title"/>
          </p:nvPr>
        </p:nvSpPr>
        <p:spPr>
          <a:xfrm>
            <a:off x="448408" y="152400"/>
            <a:ext cx="8229600" cy="715962"/>
          </a:xfrm>
        </p:spPr>
        <p:txBody>
          <a:bodyPr>
            <a:normAutofit/>
          </a:bodyPr>
          <a:lstStyle/>
          <a:p>
            <a:r>
              <a:rPr lang="en-IN" sz="3600" dirty="0"/>
              <a:t>WRITING A NEW API</a:t>
            </a:r>
          </a:p>
        </p:txBody>
      </p:sp>
      <p:sp>
        <p:nvSpPr>
          <p:cNvPr id="3" name="Content Placeholder 2">
            <a:extLst>
              <a:ext uri="{FF2B5EF4-FFF2-40B4-BE49-F238E27FC236}">
                <a16:creationId xmlns:a16="http://schemas.microsoft.com/office/drawing/2014/main" xmlns="" id="{963F6D3D-DA2F-4887-8221-06B28168B0C2}"/>
              </a:ext>
            </a:extLst>
          </p:cNvPr>
          <p:cNvSpPr>
            <a:spLocks noGrp="1"/>
          </p:cNvSpPr>
          <p:nvPr>
            <p:ph idx="1"/>
          </p:nvPr>
        </p:nvSpPr>
        <p:spPr>
          <a:xfrm>
            <a:off x="381000" y="868362"/>
            <a:ext cx="8458200" cy="5837238"/>
          </a:xfrm>
        </p:spPr>
        <p:txBody>
          <a:bodyPr>
            <a:normAutofit lnSpcReduction="10000"/>
          </a:bodyPr>
          <a:lstStyle/>
          <a:p>
            <a:r>
              <a:rPr lang="en-US" sz="2400" dirty="0"/>
              <a:t>When you know what data you have, what actions can be taken on it, and what data will be returned, the flows of your application become simple.</a:t>
            </a:r>
          </a:p>
          <a:p>
            <a:r>
              <a:rPr lang="en-US" sz="2400" dirty="0"/>
              <a:t>This is a great opportunity to think about programming without worrying </a:t>
            </a:r>
            <a:r>
              <a:rPr lang="en-US" sz="2400" dirty="0">
                <a:solidFill>
                  <a:schemeClr val="tx2">
                    <a:lumMod val="60000"/>
                    <a:lumOff val="40000"/>
                  </a:schemeClr>
                </a:solidFill>
              </a:rPr>
              <a:t>(at first) </a:t>
            </a:r>
            <a:r>
              <a:rPr lang="en-US" sz="2400" dirty="0"/>
              <a:t>about the user interface or interactions.</a:t>
            </a:r>
          </a:p>
          <a:p>
            <a:r>
              <a:rPr lang="en-US" sz="2400" dirty="0"/>
              <a:t>Although this might sound very different from writing a web application, it is actually an ideal way to start: by separating the business problem from the front end, you decouple the model </a:t>
            </a:r>
            <a:r>
              <a:rPr lang="en-US" sz="2400" dirty="0">
                <a:solidFill>
                  <a:schemeClr val="tx2">
                    <a:lumMod val="60000"/>
                    <a:lumOff val="40000"/>
                  </a:schemeClr>
                </a:solidFill>
              </a:rPr>
              <a:t>(core data structure) </a:t>
            </a:r>
            <a:r>
              <a:rPr lang="en-US" sz="2400" dirty="0"/>
              <a:t>from the view </a:t>
            </a:r>
            <a:r>
              <a:rPr lang="en-US" sz="2400" dirty="0">
                <a:solidFill>
                  <a:schemeClr val="tx2">
                    <a:lumMod val="60000"/>
                    <a:lumOff val="40000"/>
                  </a:schemeClr>
                </a:solidFill>
              </a:rPr>
              <a:t>(HTML/JavaScript) </a:t>
            </a:r>
            <a:r>
              <a:rPr lang="en-US" sz="2400" dirty="0"/>
              <a:t>and controller </a:t>
            </a:r>
            <a:r>
              <a:rPr lang="en-US" sz="2400" dirty="0">
                <a:solidFill>
                  <a:schemeClr val="tx2">
                    <a:lumMod val="60000"/>
                    <a:lumOff val="40000"/>
                  </a:schemeClr>
                </a:solidFill>
              </a:rPr>
              <a:t>(widgets, form interaction, and so on). </a:t>
            </a:r>
          </a:p>
          <a:p>
            <a:r>
              <a:rPr lang="en-US" sz="2400" dirty="0"/>
              <a:t>If you’ve programmed in one of the popular MVC frameworks </a:t>
            </a:r>
            <a:r>
              <a:rPr lang="en-US" sz="2400" dirty="0">
                <a:solidFill>
                  <a:schemeClr val="tx2">
                    <a:lumMod val="60000"/>
                    <a:lumOff val="40000"/>
                  </a:schemeClr>
                </a:solidFill>
              </a:rPr>
              <a:t>(Ruby on Rails, Django, Catalyst, and so on), </a:t>
            </a:r>
            <a:r>
              <a:rPr lang="en-US" sz="2400" dirty="0"/>
              <a:t>you already know the advantage of this approach.</a:t>
            </a:r>
          </a:p>
          <a:p>
            <a:r>
              <a:rPr lang="en-US" sz="2400" dirty="0"/>
              <a:t>The best news is, if you start designing an API in this way, you can easily add a website afterwards.</a:t>
            </a:r>
            <a:endParaRPr lang="en-IN" sz="2400" dirty="0"/>
          </a:p>
        </p:txBody>
      </p:sp>
    </p:spTree>
    <p:extLst>
      <p:ext uri="{BB962C8B-B14F-4D97-AF65-F5344CB8AC3E}">
        <p14:creationId xmlns:p14="http://schemas.microsoft.com/office/powerpoint/2010/main" val="2677925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74C686-D80F-48AA-9B26-8CAD27779183}"/>
              </a:ext>
            </a:extLst>
          </p:cNvPr>
          <p:cNvSpPr>
            <a:spLocks noGrp="1"/>
          </p:cNvSpPr>
          <p:nvPr>
            <p:ph type="title"/>
          </p:nvPr>
        </p:nvSpPr>
        <p:spPr>
          <a:xfrm>
            <a:off x="457200" y="76200"/>
            <a:ext cx="8229600" cy="868362"/>
          </a:xfrm>
        </p:spPr>
        <p:txBody>
          <a:bodyPr>
            <a:normAutofit/>
          </a:bodyPr>
          <a:lstStyle/>
          <a:p>
            <a:r>
              <a:rPr lang="en-IN" sz="3600" dirty="0"/>
              <a:t>WRITING A NEW API : Clockodillo </a:t>
            </a:r>
          </a:p>
        </p:txBody>
      </p:sp>
      <p:sp>
        <p:nvSpPr>
          <p:cNvPr id="3" name="Content Placeholder 2">
            <a:extLst>
              <a:ext uri="{FF2B5EF4-FFF2-40B4-BE49-F238E27FC236}">
                <a16:creationId xmlns:a16="http://schemas.microsoft.com/office/drawing/2014/main" xmlns="" id="{AD5A32CD-D9B8-4158-9752-870CB790A3EA}"/>
              </a:ext>
            </a:extLst>
          </p:cNvPr>
          <p:cNvSpPr>
            <a:spLocks noGrp="1"/>
          </p:cNvSpPr>
          <p:nvPr>
            <p:ph idx="1"/>
          </p:nvPr>
        </p:nvSpPr>
        <p:spPr>
          <a:xfrm>
            <a:off x="304800" y="944562"/>
            <a:ext cx="8610600" cy="5837238"/>
          </a:xfrm>
        </p:spPr>
        <p:txBody>
          <a:bodyPr>
            <a:normAutofit fontScale="92500" lnSpcReduction="10000"/>
          </a:bodyPr>
          <a:lstStyle/>
          <a:p>
            <a:r>
              <a:rPr lang="en-US" sz="2400" dirty="0"/>
              <a:t>Clockodillo is an </a:t>
            </a:r>
            <a:r>
              <a:rPr lang="en-US" sz="2400" dirty="0">
                <a:solidFill>
                  <a:schemeClr val="tx2">
                    <a:lumMod val="60000"/>
                    <a:lumOff val="40000"/>
                  </a:schemeClr>
                </a:solidFill>
              </a:rPr>
              <a:t>Internet-connected task timer</a:t>
            </a:r>
            <a:r>
              <a:rPr lang="en-US" sz="2400" dirty="0"/>
              <a:t>.</a:t>
            </a:r>
          </a:p>
          <a:p>
            <a:r>
              <a:rPr lang="en-US" sz="2400" dirty="0"/>
              <a:t>The user can set a dial to a number of minutes, and the timer ticks down until completed.</a:t>
            </a:r>
          </a:p>
          <a:p>
            <a:r>
              <a:rPr lang="en-US" sz="2400" dirty="0"/>
              <a:t> It also sends messages to an API server to let it know that a task has been started, completed, or cancelled.</a:t>
            </a:r>
          </a:p>
          <a:p>
            <a:r>
              <a:rPr lang="en-US" sz="2400" dirty="0"/>
              <a:t>A number of API interactions deal precisely with those features of the physical device:</a:t>
            </a:r>
          </a:p>
          <a:p>
            <a:pPr>
              <a:buFont typeface="Courier New" panose="02070309020205020404" pitchFamily="49" charset="0"/>
              <a:buChar char="o"/>
            </a:pPr>
            <a:r>
              <a:rPr lang="en-US" sz="2400" dirty="0"/>
              <a:t>Start a new timer</a:t>
            </a:r>
          </a:p>
          <a:p>
            <a:pPr>
              <a:buFont typeface="Courier New" panose="02070309020205020404" pitchFamily="49" charset="0"/>
              <a:buChar char="o"/>
            </a:pPr>
            <a:r>
              <a:rPr lang="en-US" sz="2400" dirty="0"/>
              <a:t>Change the duration of an existing timer</a:t>
            </a:r>
          </a:p>
          <a:p>
            <a:pPr>
              <a:buFont typeface="Courier New" panose="02070309020205020404" pitchFamily="49" charset="0"/>
              <a:buChar char="o"/>
            </a:pPr>
            <a:r>
              <a:rPr lang="en-US" sz="2400" dirty="0"/>
              <a:t>Mark a timer completed</a:t>
            </a:r>
          </a:p>
          <a:p>
            <a:pPr>
              <a:buFont typeface="Courier New" panose="02070309020205020404" pitchFamily="49" charset="0"/>
              <a:buChar char="o"/>
            </a:pPr>
            <a:r>
              <a:rPr lang="en-US" sz="2400" dirty="0"/>
              <a:t>Cancel a timer</a:t>
            </a:r>
          </a:p>
          <a:p>
            <a:pPr>
              <a:buFont typeface="Courier New" panose="02070309020205020404" pitchFamily="49" charset="0"/>
              <a:buChar char="o"/>
            </a:pPr>
            <a:r>
              <a:rPr lang="en-US" sz="2400" dirty="0"/>
              <a:t>View and edit the timer’s name/description</a:t>
            </a:r>
          </a:p>
          <a:p>
            <a:r>
              <a:rPr lang="en-US" sz="2400" dirty="0"/>
              <a:t>And, naturally, the user may want to be able to see historical data:</a:t>
            </a:r>
          </a:p>
          <a:p>
            <a:pPr>
              <a:buFont typeface="Courier New" panose="02070309020205020404" pitchFamily="49" charset="0"/>
              <a:buChar char="o"/>
            </a:pPr>
            <a:r>
              <a:rPr lang="en-US" sz="2400" dirty="0"/>
              <a:t>Previous timers, in a list</a:t>
            </a:r>
          </a:p>
          <a:p>
            <a:pPr>
              <a:buFont typeface="Courier New" panose="02070309020205020404" pitchFamily="49" charset="0"/>
              <a:buChar char="o"/>
            </a:pPr>
            <a:r>
              <a:rPr lang="en-US" sz="2400" dirty="0"/>
              <a:t>Their name/description</a:t>
            </a:r>
          </a:p>
          <a:p>
            <a:pPr>
              <a:buFont typeface="Courier New" panose="02070309020205020404" pitchFamily="49" charset="0"/>
              <a:buChar char="o"/>
            </a:pPr>
            <a:r>
              <a:rPr lang="en-US" sz="2400" dirty="0"/>
              <a:t>Their total time and whether they were cancelled</a:t>
            </a:r>
            <a:endParaRPr lang="en-IN" sz="2400" dirty="0"/>
          </a:p>
        </p:txBody>
      </p:sp>
    </p:spTree>
    <p:extLst>
      <p:ext uri="{BB962C8B-B14F-4D97-AF65-F5344CB8AC3E}">
        <p14:creationId xmlns:p14="http://schemas.microsoft.com/office/powerpoint/2010/main" val="1611717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362224-A348-4C10-AAA0-8699942EC95B}"/>
              </a:ext>
            </a:extLst>
          </p:cNvPr>
          <p:cNvSpPr>
            <a:spLocks noGrp="1"/>
          </p:cNvSpPr>
          <p:nvPr>
            <p:ph type="title"/>
          </p:nvPr>
        </p:nvSpPr>
        <p:spPr>
          <a:xfrm>
            <a:off x="381000" y="152400"/>
            <a:ext cx="8229600" cy="792162"/>
          </a:xfrm>
        </p:spPr>
        <p:txBody>
          <a:bodyPr>
            <a:normAutofit/>
          </a:bodyPr>
          <a:lstStyle/>
          <a:p>
            <a:r>
              <a:rPr lang="en-IN" sz="3600" dirty="0"/>
              <a:t>WRITING A NEW API : Security</a:t>
            </a:r>
          </a:p>
        </p:txBody>
      </p:sp>
      <p:sp>
        <p:nvSpPr>
          <p:cNvPr id="3" name="Content Placeholder 2">
            <a:extLst>
              <a:ext uri="{FF2B5EF4-FFF2-40B4-BE49-F238E27FC236}">
                <a16:creationId xmlns:a16="http://schemas.microsoft.com/office/drawing/2014/main" xmlns="" id="{62EA7D44-4873-46CC-A788-9A373D335232}"/>
              </a:ext>
            </a:extLst>
          </p:cNvPr>
          <p:cNvSpPr>
            <a:spLocks noGrp="1"/>
          </p:cNvSpPr>
          <p:nvPr>
            <p:ph idx="1"/>
          </p:nvPr>
        </p:nvSpPr>
        <p:spPr>
          <a:xfrm>
            <a:off x="228600" y="944562"/>
            <a:ext cx="8763000" cy="5684838"/>
          </a:xfrm>
        </p:spPr>
        <p:txBody>
          <a:bodyPr>
            <a:normAutofit/>
          </a:bodyPr>
          <a:lstStyle/>
          <a:p>
            <a:r>
              <a:rPr lang="en-US" sz="2400" dirty="0"/>
              <a:t>For Clockodillo , perhaps a boss might want to double-check that employees are using the timer. </a:t>
            </a:r>
          </a:p>
          <a:p>
            <a:r>
              <a:rPr lang="en-US" sz="2400" dirty="0"/>
              <a:t>Or a competitor might want to check the descriptions of tasks to spy what your company is working on. Or a (more disreputable) competitor might want to disrupt and discredit the service by entering fake data.</a:t>
            </a:r>
          </a:p>
          <a:p>
            <a:endParaRPr lang="en-IN" sz="2400" dirty="0"/>
          </a:p>
        </p:txBody>
      </p:sp>
      <p:pic>
        <p:nvPicPr>
          <p:cNvPr id="5" name="Picture 4">
            <a:extLst>
              <a:ext uri="{FF2B5EF4-FFF2-40B4-BE49-F238E27FC236}">
                <a16:creationId xmlns:a16="http://schemas.microsoft.com/office/drawing/2014/main" xmlns="" id="{EBCD5F23-149C-424A-82F0-E9BB602DA8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429000"/>
            <a:ext cx="8001000" cy="3276600"/>
          </a:xfrm>
          <a:prstGeom prst="rect">
            <a:avLst/>
          </a:prstGeom>
        </p:spPr>
      </p:pic>
    </p:spTree>
    <p:extLst>
      <p:ext uri="{BB962C8B-B14F-4D97-AF65-F5344CB8AC3E}">
        <p14:creationId xmlns:p14="http://schemas.microsoft.com/office/powerpoint/2010/main" val="1186609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lnSpcReduction="20000"/>
          </a:bodyPr>
          <a:lstStyle/>
          <a:p>
            <a:pPr algn="just">
              <a:lnSpc>
                <a:spcPct val="150000"/>
              </a:lnSpc>
            </a:pPr>
            <a:r>
              <a:rPr lang="en-US" sz="2800" dirty="0">
                <a:latin typeface="Times New Roman" pitchFamily="18" charset="0"/>
                <a:cs typeface="Times New Roman" pitchFamily="18" charset="0"/>
              </a:rPr>
              <a:t>The controller and associated electronics allow it to sense and act on the real world. </a:t>
            </a:r>
          </a:p>
          <a:p>
            <a:pPr algn="just">
              <a:lnSpc>
                <a:spcPct val="150000"/>
              </a:lnSpc>
            </a:pPr>
            <a:r>
              <a:rPr lang="en-US" sz="2800" dirty="0">
                <a:latin typeface="Times New Roman" pitchFamily="18" charset="0"/>
                <a:cs typeface="Times New Roman" pitchFamily="18" charset="0"/>
              </a:rPr>
              <a:t>The Internet adds a dimension of communication.</a:t>
            </a:r>
          </a:p>
          <a:p>
            <a:pPr algn="just">
              <a:lnSpc>
                <a:spcPct val="150000"/>
              </a:lnSpc>
            </a:pPr>
            <a:r>
              <a:rPr lang="en-US" sz="2800" dirty="0">
                <a:latin typeface="Times New Roman" pitchFamily="18" charset="0"/>
                <a:cs typeface="Times New Roman" pitchFamily="18" charset="0"/>
              </a:rPr>
              <a:t>The network allows the device to inform you or others about events or to gather data and let you act on it in real time. </a:t>
            </a:r>
          </a:p>
          <a:p>
            <a:pPr algn="just">
              <a:lnSpc>
                <a:spcPct val="150000"/>
              </a:lnSpc>
            </a:pPr>
            <a:r>
              <a:rPr lang="en-US" sz="2800" dirty="0">
                <a:latin typeface="Times New Roman" pitchFamily="18" charset="0"/>
                <a:cs typeface="Times New Roman" pitchFamily="18" charset="0"/>
              </a:rPr>
              <a:t>It lets you aggregate information from disparate locations and types of sensors. </a:t>
            </a:r>
          </a:p>
          <a:p>
            <a:pPr algn="just">
              <a:lnSpc>
                <a:spcPct val="150000"/>
              </a:lnSpc>
            </a:pPr>
            <a:r>
              <a:rPr lang="en-US" sz="2800" dirty="0">
                <a:latin typeface="Times New Roman" pitchFamily="18" charset="0"/>
                <a:cs typeface="Times New Roman" pitchFamily="18" charset="0"/>
              </a:rPr>
              <a:t>Similarly, it extends your reach, so you can control or activate things from afar.</a:t>
            </a:r>
            <a:r>
              <a:rPr lang="en-US" dirty="0"/>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D7898F-B5B7-4E50-83B2-903121C8D312}"/>
              </a:ext>
            </a:extLst>
          </p:cNvPr>
          <p:cNvSpPr>
            <a:spLocks noGrp="1"/>
          </p:cNvSpPr>
          <p:nvPr>
            <p:ph type="title"/>
          </p:nvPr>
        </p:nvSpPr>
        <p:spPr>
          <a:xfrm>
            <a:off x="457200" y="152400"/>
            <a:ext cx="8229600" cy="792162"/>
          </a:xfrm>
        </p:spPr>
        <p:txBody>
          <a:bodyPr>
            <a:normAutofit/>
          </a:bodyPr>
          <a:lstStyle/>
          <a:p>
            <a:r>
              <a:rPr lang="en-IN" sz="3600" dirty="0"/>
              <a:t>WRITING A NEW API : Security</a:t>
            </a:r>
          </a:p>
        </p:txBody>
      </p:sp>
      <p:sp>
        <p:nvSpPr>
          <p:cNvPr id="3" name="Content Placeholder 2">
            <a:extLst>
              <a:ext uri="{FF2B5EF4-FFF2-40B4-BE49-F238E27FC236}">
                <a16:creationId xmlns:a16="http://schemas.microsoft.com/office/drawing/2014/main" xmlns="" id="{25AEBE45-81E3-426D-89B2-858ADB2361C4}"/>
              </a:ext>
            </a:extLst>
          </p:cNvPr>
          <p:cNvSpPr>
            <a:spLocks noGrp="1"/>
          </p:cNvSpPr>
          <p:nvPr>
            <p:ph idx="1"/>
          </p:nvPr>
        </p:nvSpPr>
        <p:spPr>
          <a:xfrm>
            <a:off x="304800" y="944562"/>
            <a:ext cx="8610600" cy="5761038"/>
          </a:xfrm>
        </p:spPr>
        <p:txBody>
          <a:bodyPr>
            <a:normAutofit/>
          </a:bodyPr>
          <a:lstStyle/>
          <a:p>
            <a:r>
              <a:rPr lang="en-US" sz="2400" dirty="0"/>
              <a:t>For Clockodillo , you have to consider the risks in </a:t>
            </a:r>
            <a:r>
              <a:rPr lang="en-US" sz="2400" dirty="0">
                <a:solidFill>
                  <a:schemeClr val="tx2">
                    <a:lumMod val="60000"/>
                    <a:lumOff val="40000"/>
                  </a:schemeClr>
                </a:solidFill>
              </a:rPr>
              <a:t>sending the identification or authentication data over the Internet—whether that’s a MAC address or username and password</a:t>
            </a:r>
            <a:r>
              <a:rPr lang="en-US" sz="2400" dirty="0"/>
              <a:t>.</a:t>
            </a:r>
          </a:p>
          <a:p>
            <a:r>
              <a:rPr lang="en-US" sz="2400" dirty="0"/>
              <a:t>The two main cases here are as follows:</a:t>
            </a:r>
          </a:p>
          <a:p>
            <a:pPr>
              <a:buFont typeface="Courier New" panose="02070309020205020404" pitchFamily="49" charset="0"/>
              <a:buChar char="o"/>
            </a:pPr>
            <a:r>
              <a:rPr lang="en-US" sz="2400" dirty="0"/>
              <a:t>Someone who is targeting a specific user and has access to that person’s wired or (unencrypted) wireless network. This attacker could read the details and use them (to create fake timers or get information about the user).</a:t>
            </a:r>
          </a:p>
          <a:p>
            <a:pPr>
              <a:buFont typeface="Courier New" panose="02070309020205020404" pitchFamily="49" charset="0"/>
              <a:buChar char="o"/>
            </a:pPr>
            <a:r>
              <a:rPr lang="en-US" sz="2400" dirty="0"/>
              <a:t>Someone who has access to one of the intermediate nodes. This person won’t be targeting a specific device but may be looking to see what unencrypted data passes by, to see what will be a tempting target.</a:t>
            </a:r>
          </a:p>
          <a:p>
            <a:r>
              <a:rPr lang="en-US" sz="2400" dirty="0"/>
              <a:t>If your device becomes popular, it may have competitors who would be delighted to expose a security flaw.</a:t>
            </a:r>
          </a:p>
          <a:p>
            <a:endParaRPr lang="en-IN" sz="2400" dirty="0"/>
          </a:p>
        </p:txBody>
      </p:sp>
    </p:spTree>
    <p:extLst>
      <p:ext uri="{BB962C8B-B14F-4D97-AF65-F5344CB8AC3E}">
        <p14:creationId xmlns:p14="http://schemas.microsoft.com/office/powerpoint/2010/main" val="10950144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58CC1D-E231-4EC8-87AE-C4ADEA0D5BCB}"/>
              </a:ext>
            </a:extLst>
          </p:cNvPr>
          <p:cNvSpPr>
            <a:spLocks noGrp="1"/>
          </p:cNvSpPr>
          <p:nvPr>
            <p:ph type="title"/>
          </p:nvPr>
        </p:nvSpPr>
        <p:spPr>
          <a:xfrm>
            <a:off x="457200" y="152400"/>
            <a:ext cx="8229600" cy="715962"/>
          </a:xfrm>
        </p:spPr>
        <p:txBody>
          <a:bodyPr>
            <a:normAutofit/>
          </a:bodyPr>
          <a:lstStyle/>
          <a:p>
            <a:r>
              <a:rPr lang="en-IN" sz="3600" dirty="0"/>
              <a:t>WRITING A NEW API : Security</a:t>
            </a:r>
          </a:p>
        </p:txBody>
      </p:sp>
      <p:sp>
        <p:nvSpPr>
          <p:cNvPr id="3" name="Content Placeholder 2">
            <a:extLst>
              <a:ext uri="{FF2B5EF4-FFF2-40B4-BE49-F238E27FC236}">
                <a16:creationId xmlns:a16="http://schemas.microsoft.com/office/drawing/2014/main" xmlns="" id="{C6A71B13-7F71-4B83-8F41-722634F4412F}"/>
              </a:ext>
            </a:extLst>
          </p:cNvPr>
          <p:cNvSpPr>
            <a:spLocks noGrp="1"/>
          </p:cNvSpPr>
          <p:nvPr>
            <p:ph idx="1"/>
          </p:nvPr>
        </p:nvSpPr>
        <p:spPr>
          <a:xfrm>
            <a:off x="228600" y="868362"/>
            <a:ext cx="8686800" cy="5837238"/>
          </a:xfrm>
        </p:spPr>
        <p:txBody>
          <a:bodyPr>
            <a:normAutofit/>
          </a:bodyPr>
          <a:lstStyle/>
          <a:p>
            <a:r>
              <a:rPr lang="en-US" sz="2400" dirty="0"/>
              <a:t>For a web API, you can simply do this by targeting </a:t>
            </a:r>
            <a:r>
              <a:rPr lang="en-US" sz="2400" dirty="0">
                <a:solidFill>
                  <a:schemeClr val="tx2">
                    <a:lumMod val="60000"/>
                    <a:lumOff val="40000"/>
                  </a:schemeClr>
                </a:solidFill>
              </a:rPr>
              <a:t>https:// </a:t>
            </a:r>
            <a:r>
              <a:rPr lang="en-US" sz="2400" dirty="0"/>
              <a:t>instead of </a:t>
            </a:r>
            <a:r>
              <a:rPr lang="en-US" sz="2400" dirty="0">
                <a:solidFill>
                  <a:schemeClr val="tx2">
                    <a:lumMod val="60000"/>
                    <a:lumOff val="40000"/>
                  </a:schemeClr>
                </a:solidFill>
              </a:rPr>
              <a:t>http://. </a:t>
            </a:r>
            <a:r>
              <a:rPr lang="en-US" sz="2400" dirty="0"/>
              <a:t>It doesn’t require any further changes to your application code. It is easy to set up most web servers to serve</a:t>
            </a:r>
            <a:r>
              <a:rPr lang="en-US" sz="2400" dirty="0">
                <a:solidFill>
                  <a:schemeClr val="tx2">
                    <a:lumMod val="60000"/>
                    <a:lumOff val="40000"/>
                  </a:schemeClr>
                </a:solidFill>
              </a:rPr>
              <a:t> HTTPS .</a:t>
            </a:r>
          </a:p>
          <a:p>
            <a:r>
              <a:rPr lang="en-US" sz="2400" dirty="0"/>
              <a:t>The </a:t>
            </a:r>
            <a:r>
              <a:rPr lang="en-US" sz="2400" dirty="0">
                <a:solidFill>
                  <a:schemeClr val="tx2">
                    <a:lumMod val="60000"/>
                    <a:lumOff val="40000"/>
                  </a:schemeClr>
                </a:solidFill>
              </a:rPr>
              <a:t>OAuth 1.0 </a:t>
            </a:r>
            <a:r>
              <a:rPr lang="en-US" sz="2400" dirty="0"/>
              <a:t>protocol—used by services such as Twitter to allow third party applications to access your account without requiring your password— is a good example of providing strong authentication without using HTTPS.</a:t>
            </a:r>
          </a:p>
          <a:p>
            <a:r>
              <a:rPr lang="en-US" sz="2400" dirty="0"/>
              <a:t>The content of the API call is still sent in the clear, so an attacker sniffing the network traffic would still be able to see what was happening, but he wouldn’t be able to modify or replay the requests.</a:t>
            </a:r>
          </a:p>
          <a:p>
            <a:endParaRPr lang="en-US" sz="2400" dirty="0"/>
          </a:p>
        </p:txBody>
      </p:sp>
    </p:spTree>
    <p:extLst>
      <p:ext uri="{BB962C8B-B14F-4D97-AF65-F5344CB8AC3E}">
        <p14:creationId xmlns:p14="http://schemas.microsoft.com/office/powerpoint/2010/main" val="22516636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23D325-C279-44A1-B672-73CB09EC76C6}"/>
              </a:ext>
            </a:extLst>
          </p:cNvPr>
          <p:cNvSpPr>
            <a:spLocks noGrp="1"/>
          </p:cNvSpPr>
          <p:nvPr>
            <p:ph type="title"/>
          </p:nvPr>
        </p:nvSpPr>
        <p:spPr>
          <a:xfrm>
            <a:off x="457200" y="106729"/>
            <a:ext cx="8229600" cy="639762"/>
          </a:xfrm>
        </p:spPr>
        <p:txBody>
          <a:bodyPr>
            <a:normAutofit fontScale="90000"/>
          </a:bodyPr>
          <a:lstStyle/>
          <a:p>
            <a:r>
              <a:rPr lang="en-IN" sz="3600" dirty="0"/>
              <a:t>WRITING A NEW API : Implementing the API </a:t>
            </a:r>
          </a:p>
        </p:txBody>
      </p:sp>
      <p:sp>
        <p:nvSpPr>
          <p:cNvPr id="3" name="Content Placeholder 2">
            <a:extLst>
              <a:ext uri="{FF2B5EF4-FFF2-40B4-BE49-F238E27FC236}">
                <a16:creationId xmlns:a16="http://schemas.microsoft.com/office/drawing/2014/main" xmlns="" id="{ADB1D447-D7D9-452F-A535-F3DE2B4E242E}"/>
              </a:ext>
            </a:extLst>
          </p:cNvPr>
          <p:cNvSpPr>
            <a:spLocks noGrp="1"/>
          </p:cNvSpPr>
          <p:nvPr>
            <p:ph idx="1"/>
          </p:nvPr>
        </p:nvSpPr>
        <p:spPr>
          <a:xfrm>
            <a:off x="304800" y="838200"/>
            <a:ext cx="8686800" cy="5913071"/>
          </a:xfrm>
        </p:spPr>
        <p:txBody>
          <a:bodyPr>
            <a:normAutofit fontScale="92500" lnSpcReduction="20000"/>
          </a:bodyPr>
          <a:lstStyle/>
          <a:p>
            <a:r>
              <a:rPr lang="en-US" sz="200" dirty="0"/>
              <a:t>4</a:t>
            </a:r>
          </a:p>
          <a:p>
            <a:r>
              <a:rPr lang="en-US" sz="2400" dirty="0"/>
              <a:t>An API defines the messages that are sent from client to server and from server to client.</a:t>
            </a:r>
          </a:p>
          <a:p>
            <a:r>
              <a:rPr lang="en-US" sz="2400" dirty="0"/>
              <a:t>Ultimately, you can send data in whatever format you want, but it is almost always better to use an existing standard because convenient libraries will exist for both client and server to produce and understand the required messages.</a:t>
            </a:r>
          </a:p>
          <a:p>
            <a:r>
              <a:rPr lang="en-US" sz="2400" dirty="0"/>
              <a:t>Here are a few of the most common standards that you should consider:</a:t>
            </a:r>
          </a:p>
          <a:p>
            <a:r>
              <a:rPr lang="en-US" sz="2400" b="1" dirty="0"/>
              <a:t>Representational State Transfer (REST): </a:t>
            </a:r>
            <a:r>
              <a:rPr lang="en-US" sz="2400" dirty="0"/>
              <a:t>Access a set of web</a:t>
            </a:r>
            <a:r>
              <a:rPr lang="en-US" sz="2400" dirty="0">
                <a:solidFill>
                  <a:schemeClr val="tx2">
                    <a:lumMod val="60000"/>
                    <a:lumOff val="40000"/>
                  </a:schemeClr>
                </a:solidFill>
              </a:rPr>
              <a:t> URLs</a:t>
            </a:r>
            <a:r>
              <a:rPr lang="en-IN" sz="2400" dirty="0">
                <a:solidFill>
                  <a:schemeClr val="tx2">
                    <a:lumMod val="60000"/>
                    <a:lumOff val="40000"/>
                  </a:schemeClr>
                </a:solidFill>
              </a:rPr>
              <a:t> </a:t>
            </a:r>
            <a:r>
              <a:rPr lang="en-US" sz="2400" dirty="0"/>
              <a:t>using </a:t>
            </a:r>
            <a:r>
              <a:rPr lang="en-US" sz="2400" dirty="0">
                <a:solidFill>
                  <a:schemeClr val="tx2">
                    <a:lumMod val="60000"/>
                    <a:lumOff val="40000"/>
                  </a:schemeClr>
                </a:solidFill>
              </a:rPr>
              <a:t>HTTP</a:t>
            </a:r>
            <a:r>
              <a:rPr lang="en-US" sz="2400" dirty="0"/>
              <a:t> methods such as </a:t>
            </a:r>
            <a:r>
              <a:rPr lang="en-US" sz="2400" dirty="0">
                <a:solidFill>
                  <a:schemeClr val="tx2">
                    <a:lumMod val="60000"/>
                    <a:lumOff val="40000"/>
                  </a:schemeClr>
                </a:solidFill>
              </a:rPr>
              <a:t>GET and POST</a:t>
            </a:r>
            <a:r>
              <a:rPr lang="en-US" sz="2400" dirty="0"/>
              <a:t>, but also </a:t>
            </a:r>
            <a:r>
              <a:rPr lang="en-US" sz="2400" dirty="0">
                <a:solidFill>
                  <a:schemeClr val="tx2">
                    <a:lumMod val="60000"/>
                    <a:lumOff val="40000"/>
                  </a:schemeClr>
                </a:solidFill>
              </a:rPr>
              <a:t>PUT</a:t>
            </a:r>
            <a:r>
              <a:rPr lang="en-US" sz="2400" dirty="0"/>
              <a:t> and </a:t>
            </a:r>
            <a:r>
              <a:rPr lang="en-US" sz="2400" dirty="0">
                <a:solidFill>
                  <a:schemeClr val="tx2">
                    <a:lumMod val="60000"/>
                    <a:lumOff val="40000"/>
                  </a:schemeClr>
                </a:solidFill>
              </a:rPr>
              <a:t>DELETE</a:t>
            </a:r>
            <a:r>
              <a:rPr lang="en-US" sz="2400" dirty="0"/>
              <a:t>. The result is often </a:t>
            </a:r>
            <a:r>
              <a:rPr lang="en-US" sz="2400" dirty="0">
                <a:solidFill>
                  <a:schemeClr val="tx2">
                    <a:lumMod val="60000"/>
                    <a:lumOff val="40000"/>
                  </a:schemeClr>
                </a:solidFill>
              </a:rPr>
              <a:t>XML or JSON </a:t>
            </a:r>
            <a:r>
              <a:rPr lang="en-US" sz="2400" dirty="0"/>
              <a:t>but can often depend on the </a:t>
            </a:r>
            <a:r>
              <a:rPr lang="en-US" sz="2400" dirty="0">
                <a:solidFill>
                  <a:schemeClr val="tx2">
                    <a:lumMod val="60000"/>
                    <a:lumOff val="40000"/>
                  </a:schemeClr>
                </a:solidFill>
              </a:rPr>
              <a:t>HTTP</a:t>
            </a:r>
            <a:r>
              <a:rPr lang="en-US" sz="2400" dirty="0"/>
              <a:t> content-type negotiation mechanisms.</a:t>
            </a:r>
          </a:p>
          <a:p>
            <a:r>
              <a:rPr lang="en-US" sz="2400" b="1" dirty="0"/>
              <a:t>JSON-RPC: </a:t>
            </a:r>
            <a:r>
              <a:rPr lang="en-US" sz="2400" dirty="0"/>
              <a:t>Access a single web URL</a:t>
            </a:r>
          </a:p>
          <a:p>
            <a:r>
              <a:rPr lang="en-US" sz="2400" b="1" dirty="0"/>
              <a:t>XML-RPC: </a:t>
            </a:r>
            <a:r>
              <a:rPr lang="en-US" sz="2400" dirty="0"/>
              <a:t>This standard is just like JSON-RPC but uses XML instead of JSON.</a:t>
            </a:r>
          </a:p>
          <a:p>
            <a:r>
              <a:rPr lang="en-US" sz="2400" b="1" dirty="0"/>
              <a:t>Simple Object Access Protocol (SOAP): </a:t>
            </a:r>
            <a:r>
              <a:rPr lang="en-US" sz="2400" dirty="0"/>
              <a:t>This standard uses XML for transport like XML-RPC but provides additional layers of functionality, which may be useful for very complicated systems.</a:t>
            </a:r>
          </a:p>
        </p:txBody>
      </p:sp>
    </p:spTree>
    <p:extLst>
      <p:ext uri="{BB962C8B-B14F-4D97-AF65-F5344CB8AC3E}">
        <p14:creationId xmlns:p14="http://schemas.microsoft.com/office/powerpoint/2010/main" val="37005288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E0C498-8F54-4874-B948-3BA78D9A3F21}"/>
              </a:ext>
            </a:extLst>
          </p:cNvPr>
          <p:cNvSpPr>
            <a:spLocks noGrp="1"/>
          </p:cNvSpPr>
          <p:nvPr>
            <p:ph type="title"/>
          </p:nvPr>
        </p:nvSpPr>
        <p:spPr>
          <a:xfrm>
            <a:off x="457200" y="152400"/>
            <a:ext cx="8229600" cy="715962"/>
          </a:xfrm>
        </p:spPr>
        <p:txBody>
          <a:bodyPr>
            <a:normAutofit/>
          </a:bodyPr>
          <a:lstStyle/>
          <a:p>
            <a:r>
              <a:rPr lang="en-IN" sz="3600" dirty="0"/>
              <a:t>WRITING A NEW API : USING CURL TO TEST</a:t>
            </a:r>
          </a:p>
        </p:txBody>
      </p:sp>
      <p:sp>
        <p:nvSpPr>
          <p:cNvPr id="3" name="Content Placeholder 2">
            <a:extLst>
              <a:ext uri="{FF2B5EF4-FFF2-40B4-BE49-F238E27FC236}">
                <a16:creationId xmlns:a16="http://schemas.microsoft.com/office/drawing/2014/main" xmlns="" id="{BCABF224-4830-4D3A-96C9-220771D984E2}"/>
              </a:ext>
            </a:extLst>
          </p:cNvPr>
          <p:cNvSpPr>
            <a:spLocks noGrp="1"/>
          </p:cNvSpPr>
          <p:nvPr>
            <p:ph idx="1"/>
          </p:nvPr>
        </p:nvSpPr>
        <p:spPr>
          <a:xfrm>
            <a:off x="228600" y="868362"/>
            <a:ext cx="8686800" cy="5837238"/>
          </a:xfrm>
        </p:spPr>
        <p:txBody>
          <a:bodyPr>
            <a:normAutofit/>
          </a:bodyPr>
          <a:lstStyle/>
          <a:p>
            <a:r>
              <a:rPr lang="en-US" sz="2400" dirty="0"/>
              <a:t>Clients for URLs </a:t>
            </a:r>
            <a:r>
              <a:rPr lang="en-US" sz="2400" dirty="0">
                <a:solidFill>
                  <a:schemeClr val="tx2">
                    <a:lumMod val="60000"/>
                    <a:lumOff val="40000"/>
                  </a:schemeClr>
                </a:solidFill>
              </a:rPr>
              <a:t>is a project comprised of two development efforts- cURL and libcurl </a:t>
            </a:r>
            <a:r>
              <a:rPr lang="en-US" sz="2400" dirty="0"/>
              <a:t>. Libcurl if free ,  client side URL transfer library with support of wide range of protocols . Curl is command tool for getting or sending files using URL syntax .</a:t>
            </a:r>
          </a:p>
          <a:p>
            <a:r>
              <a:rPr lang="en-IN" sz="2400" dirty="0"/>
              <a:t>While you are developing the API, and afterwards , to test it and show it off , you need a way to interact with it .</a:t>
            </a:r>
          </a:p>
          <a:p>
            <a:r>
              <a:rPr lang="en-US" sz="2400" dirty="0"/>
              <a:t>curl simply makes an HTTP request and prints out the result to a terminal.</a:t>
            </a:r>
            <a:endParaRPr lang="en-IN" sz="2400" dirty="0"/>
          </a:p>
        </p:txBody>
      </p:sp>
    </p:spTree>
    <p:extLst>
      <p:ext uri="{BB962C8B-B14F-4D97-AF65-F5344CB8AC3E}">
        <p14:creationId xmlns:p14="http://schemas.microsoft.com/office/powerpoint/2010/main" val="13672444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41A032-E5E6-4386-9C0D-67A4D477F696}"/>
              </a:ext>
            </a:extLst>
          </p:cNvPr>
          <p:cNvSpPr>
            <a:spLocks noGrp="1"/>
          </p:cNvSpPr>
          <p:nvPr>
            <p:ph type="title"/>
          </p:nvPr>
        </p:nvSpPr>
        <p:spPr>
          <a:xfrm>
            <a:off x="457200" y="76200"/>
            <a:ext cx="8229600" cy="792162"/>
          </a:xfrm>
        </p:spPr>
        <p:txBody>
          <a:bodyPr>
            <a:normAutofit/>
          </a:bodyPr>
          <a:lstStyle/>
          <a:p>
            <a:r>
              <a:rPr lang="en-IN" sz="3600" dirty="0"/>
              <a:t>WRITING A NEW API : GETTING FURTHER</a:t>
            </a:r>
          </a:p>
        </p:txBody>
      </p:sp>
      <p:sp>
        <p:nvSpPr>
          <p:cNvPr id="3" name="Content Placeholder 2">
            <a:extLst>
              <a:ext uri="{FF2B5EF4-FFF2-40B4-BE49-F238E27FC236}">
                <a16:creationId xmlns:a16="http://schemas.microsoft.com/office/drawing/2014/main" xmlns="" id="{F3F50FA2-F154-4B84-9D74-3D15C18192E1}"/>
              </a:ext>
            </a:extLst>
          </p:cNvPr>
          <p:cNvSpPr>
            <a:spLocks noGrp="1"/>
          </p:cNvSpPr>
          <p:nvPr>
            <p:ph idx="1"/>
          </p:nvPr>
        </p:nvSpPr>
        <p:spPr>
          <a:xfrm>
            <a:off x="228600" y="868362"/>
            <a:ext cx="8686800" cy="5837238"/>
          </a:xfrm>
        </p:spPr>
        <p:txBody>
          <a:bodyPr>
            <a:normAutofit lnSpcReduction="10000"/>
          </a:bodyPr>
          <a:lstStyle/>
          <a:p>
            <a:r>
              <a:rPr lang="en-IN" sz="2400" dirty="0">
                <a:solidFill>
                  <a:srgbClr val="FF0000"/>
                </a:solidFill>
              </a:rPr>
              <a:t>API Rate Limiting : </a:t>
            </a:r>
            <a:r>
              <a:rPr lang="en-US" sz="2400" dirty="0"/>
              <a:t>If the service becomes popular, </a:t>
            </a:r>
            <a:r>
              <a:rPr lang="en-US" sz="2400" dirty="0">
                <a:solidFill>
                  <a:schemeClr val="tx2">
                    <a:lumMod val="60000"/>
                    <a:lumOff val="40000"/>
                  </a:schemeClr>
                </a:solidFill>
              </a:rPr>
              <a:t>managing the number of connections</a:t>
            </a:r>
            <a:r>
              <a:rPr lang="en-US" sz="2400" dirty="0"/>
              <a:t> to the site becomes critical. </a:t>
            </a:r>
            <a:r>
              <a:rPr lang="en-US" sz="2400" dirty="0">
                <a:solidFill>
                  <a:schemeClr val="tx2">
                    <a:lumMod val="60000"/>
                    <a:lumOff val="40000"/>
                  </a:schemeClr>
                </a:solidFill>
              </a:rPr>
              <a:t>Setting a maximum number of calls </a:t>
            </a:r>
            <a:r>
              <a:rPr lang="en-US" sz="2400" dirty="0"/>
              <a:t>per day or per hour or per minute might be useful. You could do this by </a:t>
            </a:r>
            <a:r>
              <a:rPr lang="en-US" sz="2400" dirty="0">
                <a:solidFill>
                  <a:schemeClr val="tx2">
                    <a:lumMod val="60000"/>
                    <a:lumOff val="40000"/>
                  </a:schemeClr>
                </a:solidFill>
              </a:rPr>
              <a:t>setting a counter for each period that you want to limit</a:t>
            </a:r>
            <a:r>
              <a:rPr lang="en-US" sz="2400" dirty="0"/>
              <a:t>.</a:t>
            </a:r>
          </a:p>
          <a:p>
            <a:r>
              <a:rPr lang="en-US" sz="2400" dirty="0"/>
              <a:t>While a software application can easily warn users that their usage limit has been exceeded and they should try later .</a:t>
            </a:r>
          </a:p>
          <a:p>
            <a:r>
              <a:rPr lang="en-US" sz="2400" dirty="0">
                <a:solidFill>
                  <a:srgbClr val="FF0000"/>
                </a:solidFill>
              </a:rPr>
              <a:t>OAuth for Authenticating with Other Services : </a:t>
            </a:r>
            <a:r>
              <a:rPr lang="en-US" sz="2400" dirty="0"/>
              <a:t>While OAuth may not </a:t>
            </a:r>
            <a:r>
              <a:rPr lang="en-US" sz="2400" dirty="0">
                <a:solidFill>
                  <a:srgbClr val="00B0F0"/>
                </a:solidFill>
              </a:rPr>
              <a:t>(currently) </a:t>
            </a:r>
            <a:r>
              <a:rPr lang="en-US" sz="2400" dirty="0"/>
              <a:t>be the best solution for connecting with a microcontroller </a:t>
            </a:r>
            <a:r>
              <a:rPr lang="en-US" sz="2400" dirty="0">
                <a:solidFill>
                  <a:srgbClr val="00B0F0"/>
                </a:solidFill>
              </a:rPr>
              <a:t>(at present, there are no accepted libraries for Arduino)</a:t>
            </a:r>
            <a:r>
              <a:rPr lang="en-US" sz="2400" dirty="0"/>
              <a:t>, there is no reason why the back-end service should not accept OAuth to allow hooks to services like Twitter, music discovery </a:t>
            </a:r>
            <a:r>
              <a:rPr lang="en-US" sz="2400" dirty="0">
                <a:solidFill>
                  <a:srgbClr val="00B0F0"/>
                </a:solidFill>
              </a:rPr>
              <a:t>site last.fm</a:t>
            </a:r>
            <a:r>
              <a:rPr lang="en-US" sz="2400" dirty="0"/>
              <a:t>, or the web automation of If This Then That.</a:t>
            </a:r>
          </a:p>
          <a:p>
            <a:r>
              <a:rPr lang="en-US" sz="2400" dirty="0">
                <a:solidFill>
                  <a:srgbClr val="FF0000"/>
                </a:solidFill>
              </a:rPr>
              <a:t>Interaction via HTML : </a:t>
            </a:r>
            <a:r>
              <a:rPr lang="en-US" sz="2400" dirty="0"/>
              <a:t>The API currently serializes the output only in JSON, XML, and Text formats. You might also want to connect from a web browser.</a:t>
            </a:r>
            <a:endParaRPr lang="en-IN" sz="2400" dirty="0"/>
          </a:p>
        </p:txBody>
      </p:sp>
    </p:spTree>
    <p:extLst>
      <p:ext uri="{BB962C8B-B14F-4D97-AF65-F5344CB8AC3E}">
        <p14:creationId xmlns:p14="http://schemas.microsoft.com/office/powerpoint/2010/main" val="26005744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7AA63-30D3-498B-B070-A30F15A6DF95}"/>
              </a:ext>
            </a:extLst>
          </p:cNvPr>
          <p:cNvSpPr>
            <a:spLocks noGrp="1"/>
          </p:cNvSpPr>
          <p:nvPr>
            <p:ph type="title"/>
          </p:nvPr>
        </p:nvSpPr>
        <p:spPr>
          <a:xfrm>
            <a:off x="436685" y="168275"/>
            <a:ext cx="8229600" cy="563562"/>
          </a:xfrm>
        </p:spPr>
        <p:txBody>
          <a:bodyPr>
            <a:normAutofit fontScale="90000"/>
          </a:bodyPr>
          <a:lstStyle/>
          <a:p>
            <a:r>
              <a:rPr lang="en-IN" sz="3600" dirty="0"/>
              <a:t>WRITING A NEW API :GETTING FURTHER</a:t>
            </a:r>
          </a:p>
        </p:txBody>
      </p:sp>
      <p:sp>
        <p:nvSpPr>
          <p:cNvPr id="3" name="Content Placeholder 2">
            <a:extLst>
              <a:ext uri="{FF2B5EF4-FFF2-40B4-BE49-F238E27FC236}">
                <a16:creationId xmlns:a16="http://schemas.microsoft.com/office/drawing/2014/main" xmlns="" id="{447C1159-7F8D-4DAC-8F38-FA55C7566A06}"/>
              </a:ext>
            </a:extLst>
          </p:cNvPr>
          <p:cNvSpPr>
            <a:spLocks noGrp="1"/>
          </p:cNvSpPr>
          <p:nvPr>
            <p:ph idx="1"/>
          </p:nvPr>
        </p:nvSpPr>
        <p:spPr>
          <a:xfrm>
            <a:off x="228600" y="731837"/>
            <a:ext cx="8763000" cy="5957887"/>
          </a:xfrm>
        </p:spPr>
        <p:txBody>
          <a:bodyPr>
            <a:normAutofit/>
          </a:bodyPr>
          <a:lstStyle/>
          <a:p>
            <a:r>
              <a:rPr lang="en-US" sz="2400" dirty="0">
                <a:solidFill>
                  <a:srgbClr val="FF0000"/>
                </a:solidFill>
              </a:rPr>
              <a:t>Drawbacks : </a:t>
            </a:r>
            <a:r>
              <a:rPr lang="en-US" sz="2400" dirty="0"/>
              <a:t>Although web browsers do speak HTTP, they don’t commonly communicate in all the methods that we’ve discussed. In particular, they tend to support the following:</a:t>
            </a:r>
          </a:p>
          <a:p>
            <a:pPr>
              <a:buFont typeface="Wingdings" panose="05000000000000000000" pitchFamily="2" charset="2"/>
              <a:buChar char="§"/>
            </a:pPr>
            <a:r>
              <a:rPr lang="en-US" sz="2400" b="1" dirty="0"/>
              <a:t>GET: </a:t>
            </a:r>
            <a:r>
              <a:rPr lang="en-US" sz="2400" dirty="0"/>
              <a:t>Used to open pages and click on links to other pages.</a:t>
            </a:r>
          </a:p>
          <a:p>
            <a:pPr>
              <a:buFont typeface="Wingdings" panose="05000000000000000000" pitchFamily="2" charset="2"/>
              <a:buChar char="§"/>
            </a:pPr>
            <a:r>
              <a:rPr lang="en-US" sz="2400" b="1" dirty="0"/>
              <a:t>POST: </a:t>
            </a:r>
            <a:r>
              <a:rPr lang="en-US" sz="2400" dirty="0"/>
              <a:t>Used when submitting a form or to upload files. To post a timer, you could create a web form like the following:</a:t>
            </a:r>
          </a:p>
          <a:p>
            <a:pPr marL="0" indent="0">
              <a:buNone/>
            </a:pPr>
            <a:r>
              <a:rPr lang="en-US" sz="2400" dirty="0"/>
              <a:t>  </a:t>
            </a:r>
            <a:r>
              <a:rPr lang="en-US" sz="2400" dirty="0">
                <a:solidFill>
                  <a:srgbClr val="7030A0"/>
                </a:solidFill>
              </a:rPr>
              <a:t>&lt;form method=”POST” action=”/timers.html”&gt;</a:t>
            </a:r>
          </a:p>
          <a:p>
            <a:pPr marL="0" indent="0">
              <a:buNone/>
            </a:pPr>
            <a:r>
              <a:rPr lang="en-US" sz="2400" dirty="0">
                <a:solidFill>
                  <a:srgbClr val="7030A0"/>
                </a:solidFill>
              </a:rPr>
              <a:t>  &lt;input type=”text” name=”duration”&gt;</a:t>
            </a:r>
          </a:p>
          <a:p>
            <a:pPr marL="0" indent="0">
              <a:buNone/>
            </a:pPr>
            <a:r>
              <a:rPr lang="en-US" sz="2400" dirty="0">
                <a:solidFill>
                  <a:srgbClr val="7030A0"/>
                </a:solidFill>
              </a:rPr>
              <a:t>  &lt;input type=”submit” value=”Create a new timer!”&gt;</a:t>
            </a:r>
          </a:p>
          <a:p>
            <a:pPr marL="0" indent="0">
              <a:buNone/>
            </a:pPr>
            <a:r>
              <a:rPr lang="en-US" sz="2400" dirty="0">
                <a:solidFill>
                  <a:srgbClr val="7030A0"/>
                </a:solidFill>
              </a:rPr>
              <a:t>  &lt;/form&gt;</a:t>
            </a:r>
          </a:p>
          <a:p>
            <a:r>
              <a:rPr lang="en-US" sz="2400" dirty="0"/>
              <a:t>This form calls the POST action and returns the appropriate HTML</a:t>
            </a:r>
          </a:p>
          <a:p>
            <a:r>
              <a:rPr lang="en-US" sz="2400" dirty="0"/>
              <a:t>.</a:t>
            </a:r>
            <a:endParaRPr lang="en-IN" sz="2400" dirty="0"/>
          </a:p>
        </p:txBody>
      </p:sp>
    </p:spTree>
    <p:extLst>
      <p:ext uri="{BB962C8B-B14F-4D97-AF65-F5344CB8AC3E}">
        <p14:creationId xmlns:p14="http://schemas.microsoft.com/office/powerpoint/2010/main" val="31774633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E2646E-A9FE-41A0-B8A4-F4D46B344514}"/>
              </a:ext>
            </a:extLst>
          </p:cNvPr>
          <p:cNvSpPr>
            <a:spLocks noGrp="1"/>
          </p:cNvSpPr>
          <p:nvPr>
            <p:ph type="title"/>
          </p:nvPr>
        </p:nvSpPr>
        <p:spPr>
          <a:xfrm>
            <a:off x="457200" y="152400"/>
            <a:ext cx="8229600" cy="715962"/>
          </a:xfrm>
        </p:spPr>
        <p:txBody>
          <a:bodyPr>
            <a:normAutofit/>
          </a:bodyPr>
          <a:lstStyle/>
          <a:p>
            <a:r>
              <a:rPr lang="en-IN" sz="3600" dirty="0"/>
              <a:t>WRITING A NEW API :GETTING FURTHER</a:t>
            </a:r>
          </a:p>
        </p:txBody>
      </p:sp>
      <p:sp>
        <p:nvSpPr>
          <p:cNvPr id="3" name="Content Placeholder 2">
            <a:extLst>
              <a:ext uri="{FF2B5EF4-FFF2-40B4-BE49-F238E27FC236}">
                <a16:creationId xmlns:a16="http://schemas.microsoft.com/office/drawing/2014/main" xmlns="" id="{41D3FCD3-5199-46B2-A4D7-BAA1BA63F63F}"/>
              </a:ext>
            </a:extLst>
          </p:cNvPr>
          <p:cNvSpPr>
            <a:spLocks noGrp="1"/>
          </p:cNvSpPr>
          <p:nvPr>
            <p:ph idx="1"/>
          </p:nvPr>
        </p:nvSpPr>
        <p:spPr>
          <a:xfrm>
            <a:off x="228600" y="868362"/>
            <a:ext cx="8763000" cy="5761038"/>
          </a:xfrm>
        </p:spPr>
        <p:txBody>
          <a:bodyPr>
            <a:normAutofit/>
          </a:bodyPr>
          <a:lstStyle/>
          <a:p>
            <a:r>
              <a:rPr lang="en-US" sz="2400" dirty="0">
                <a:solidFill>
                  <a:srgbClr val="FF0000"/>
                </a:solidFill>
              </a:rPr>
              <a:t>Designing a Web Application for Humans</a:t>
            </a:r>
          </a:p>
          <a:p>
            <a:r>
              <a:rPr lang="en-US" sz="2000" dirty="0"/>
              <a:t>For example, the following figure shows a static login page, to be served by GET. The API didn’t even specify a GET action, as it was superfluous for a computer</a:t>
            </a:r>
            <a:r>
              <a:rPr lang="en-US" sz="2000" dirty="0">
                <a:solidFill>
                  <a:schemeClr val="tx2">
                    <a:lumMod val="60000"/>
                    <a:lumOff val="40000"/>
                  </a:schemeClr>
                </a:solidFill>
              </a:rPr>
              <a:t>. This page is entirely for the convenience of a human</a:t>
            </a:r>
            <a:r>
              <a:rPr lang="en-US" sz="2000" dirty="0"/>
              <a:t>.</a:t>
            </a:r>
          </a:p>
          <a:p>
            <a:r>
              <a:rPr lang="en-US" sz="2000" dirty="0"/>
              <a:t>All the labels like “</a:t>
            </a:r>
            <a:r>
              <a:rPr lang="en-US" sz="2000" dirty="0">
                <a:solidFill>
                  <a:schemeClr val="tx2">
                    <a:lumMod val="60000"/>
                    <a:lumOff val="40000"/>
                  </a:schemeClr>
                </a:solidFill>
              </a:rPr>
              <a:t>Your email address</a:t>
            </a:r>
            <a:r>
              <a:rPr lang="en-US" sz="2000" dirty="0"/>
              <a:t>” and the help text like “</a:t>
            </a:r>
            <a:r>
              <a:rPr lang="en-US" sz="2000" dirty="0">
                <a:solidFill>
                  <a:schemeClr val="tx2">
                    <a:lumMod val="60000"/>
                    <a:lumOff val="40000"/>
                  </a:schemeClr>
                </a:solidFill>
              </a:rPr>
              <a:t>Remember your password is case sensitive</a:t>
            </a:r>
            <a:r>
              <a:rPr lang="en-US" sz="2000" dirty="0"/>
              <a:t>” are purely there to guide the user.</a:t>
            </a:r>
          </a:p>
          <a:p>
            <a:r>
              <a:rPr lang="en-US" sz="2000" dirty="0"/>
              <a:t>The logo, as well as proving that we are really not designers, is there as </a:t>
            </a:r>
            <a:r>
              <a:rPr lang="en-US" sz="2000" dirty="0">
                <a:solidFill>
                  <a:schemeClr val="tx2">
                    <a:lumMod val="60000"/>
                    <a:lumOff val="40000"/>
                  </a:schemeClr>
                </a:solidFill>
              </a:rPr>
              <a:t>a branding and visual look and feel for the site</a:t>
            </a:r>
            <a:r>
              <a:rPr lang="en-US" sz="2000" dirty="0"/>
              <a:t>.</a:t>
            </a:r>
          </a:p>
          <a:p>
            <a:endParaRPr lang="en-US" sz="2400" dirty="0"/>
          </a:p>
        </p:txBody>
      </p:sp>
      <p:pic>
        <p:nvPicPr>
          <p:cNvPr id="5" name="Picture 4">
            <a:extLst>
              <a:ext uri="{FF2B5EF4-FFF2-40B4-BE49-F238E27FC236}">
                <a16:creationId xmlns:a16="http://schemas.microsoft.com/office/drawing/2014/main" xmlns="" id="{2F5F0288-D4EE-4E04-8AFF-E0346F177A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3742591"/>
            <a:ext cx="3878850" cy="3115409"/>
          </a:xfrm>
          <a:prstGeom prst="rect">
            <a:avLst/>
          </a:prstGeom>
        </p:spPr>
      </p:pic>
    </p:spTree>
    <p:extLst>
      <p:ext uri="{BB962C8B-B14F-4D97-AF65-F5344CB8AC3E}">
        <p14:creationId xmlns:p14="http://schemas.microsoft.com/office/powerpoint/2010/main" val="2268438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DFDDF0-0BA3-4DCA-978A-06A1F8AC856C}"/>
              </a:ext>
            </a:extLst>
          </p:cNvPr>
          <p:cNvSpPr>
            <a:spLocks noGrp="1"/>
          </p:cNvSpPr>
          <p:nvPr>
            <p:ph type="title"/>
          </p:nvPr>
        </p:nvSpPr>
        <p:spPr>
          <a:xfrm>
            <a:off x="457200" y="92075"/>
            <a:ext cx="8229600" cy="639762"/>
          </a:xfrm>
        </p:spPr>
        <p:txBody>
          <a:bodyPr>
            <a:normAutofit fontScale="90000"/>
          </a:bodyPr>
          <a:lstStyle/>
          <a:p>
            <a:r>
              <a:rPr lang="en-IN" sz="3600" dirty="0"/>
              <a:t>WRITING A NEW API :GETTING FURTHER</a:t>
            </a:r>
          </a:p>
        </p:txBody>
      </p:sp>
      <p:sp>
        <p:nvSpPr>
          <p:cNvPr id="3" name="Content Placeholder 2">
            <a:extLst>
              <a:ext uri="{FF2B5EF4-FFF2-40B4-BE49-F238E27FC236}">
                <a16:creationId xmlns:a16="http://schemas.microsoft.com/office/drawing/2014/main" xmlns="" id="{CD1FCD44-8C0F-4A6C-81DB-3677A362147A}"/>
              </a:ext>
            </a:extLst>
          </p:cNvPr>
          <p:cNvSpPr>
            <a:spLocks noGrp="1"/>
          </p:cNvSpPr>
          <p:nvPr>
            <p:ph idx="1"/>
          </p:nvPr>
        </p:nvSpPr>
        <p:spPr>
          <a:xfrm>
            <a:off x="228600" y="731838"/>
            <a:ext cx="8686800" cy="5897562"/>
          </a:xfrm>
        </p:spPr>
        <p:txBody>
          <a:bodyPr>
            <a:normAutofit/>
          </a:bodyPr>
          <a:lstStyle/>
          <a:p>
            <a:r>
              <a:rPr lang="en-US" sz="2000" dirty="0"/>
              <a:t>That’s a simple example, but the following figure shows an even more extreme change. The list of timers, instead of being a </a:t>
            </a:r>
            <a:r>
              <a:rPr lang="en-US" sz="2000" dirty="0">
                <a:solidFill>
                  <a:schemeClr val="tx2">
                    <a:lumMod val="60000"/>
                    <a:lumOff val="40000"/>
                  </a:schemeClr>
                </a:solidFill>
              </a:rPr>
              <a:t>JSON</a:t>
            </a:r>
            <a:r>
              <a:rPr lang="en-US" sz="2000" dirty="0"/>
              <a:t> string containing a raw data structure, is highly formatted. The dates are formatted for humans. The duration of the timer and the status (</a:t>
            </a:r>
            <a:r>
              <a:rPr lang="en-US" sz="2000" dirty="0">
                <a:solidFill>
                  <a:schemeClr val="tx2">
                    <a:lumMod val="60000"/>
                    <a:lumOff val="40000"/>
                  </a:schemeClr>
                </a:solidFill>
              </a:rPr>
              <a:t>in progress, completed, abandoned</a:t>
            </a:r>
            <a:r>
              <a:rPr lang="en-US" sz="2000" dirty="0"/>
              <a:t>) are visualized with colors, progress bars, and a duration “</a:t>
            </a:r>
            <a:r>
              <a:rPr lang="en-US" sz="2000" dirty="0">
                <a:solidFill>
                  <a:schemeClr val="tx2">
                    <a:lumMod val="60000"/>
                    <a:lumOff val="40000"/>
                  </a:schemeClr>
                </a:solidFill>
              </a:rPr>
              <a:t>badge</a:t>
            </a:r>
            <a:r>
              <a:rPr lang="en-US" sz="2000" dirty="0"/>
              <a:t>”.</a:t>
            </a:r>
          </a:p>
          <a:p>
            <a:r>
              <a:rPr lang="en-US" sz="2000" dirty="0"/>
              <a:t>The page also links to other actions: The “</a:t>
            </a:r>
            <a:r>
              <a:rPr lang="en-US" sz="2000" dirty="0">
                <a:solidFill>
                  <a:schemeClr val="tx2">
                    <a:lumMod val="60000"/>
                    <a:lumOff val="40000"/>
                  </a:schemeClr>
                </a:solidFill>
              </a:rPr>
              <a:t>Edit</a:t>
            </a:r>
            <a:r>
              <a:rPr lang="en-US" sz="2000" dirty="0"/>
              <a:t>” button opens a </a:t>
            </a:r>
            <a:r>
              <a:rPr lang="en-US" sz="2000" dirty="0">
                <a:solidFill>
                  <a:schemeClr val="tx2">
                    <a:lumMod val="60000"/>
                    <a:lumOff val="40000"/>
                  </a:schemeClr>
                </a:solidFill>
              </a:rPr>
              <a:t>page that allows access to the actions that change description</a:t>
            </a:r>
            <a:r>
              <a:rPr lang="en-US" sz="2000" dirty="0"/>
              <a:t>, and so on. The menu bar at the top links to other functions to help users flow through the tasks they want to carry out.</a:t>
            </a:r>
          </a:p>
          <a:p>
            <a:r>
              <a:rPr lang="en-US" sz="2000" dirty="0"/>
              <a:t>Looking at your product from both contrasting perspectives (</a:t>
            </a:r>
            <a:r>
              <a:rPr lang="en-US" sz="2000" dirty="0">
                <a:solidFill>
                  <a:schemeClr val="tx2">
                    <a:lumMod val="60000"/>
                    <a:lumOff val="40000"/>
                  </a:schemeClr>
                </a:solidFill>
              </a:rPr>
              <a:t>machine and human</a:t>
            </a:r>
            <a:r>
              <a:rPr lang="en-US" sz="2000" dirty="0"/>
              <a:t>) will make it stronger and better designed.</a:t>
            </a:r>
          </a:p>
          <a:p>
            <a:endParaRPr lang="en-IN" sz="2000" dirty="0"/>
          </a:p>
        </p:txBody>
      </p:sp>
      <p:pic>
        <p:nvPicPr>
          <p:cNvPr id="5" name="Picture 4">
            <a:extLst>
              <a:ext uri="{FF2B5EF4-FFF2-40B4-BE49-F238E27FC236}">
                <a16:creationId xmlns:a16="http://schemas.microsoft.com/office/drawing/2014/main" xmlns="" id="{FC611E85-36F4-47FF-934F-2CD22AE79F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4255860"/>
            <a:ext cx="3269256" cy="2602140"/>
          </a:xfrm>
          <a:prstGeom prst="rect">
            <a:avLst/>
          </a:prstGeom>
        </p:spPr>
      </p:pic>
    </p:spTree>
    <p:extLst>
      <p:ext uri="{BB962C8B-B14F-4D97-AF65-F5344CB8AC3E}">
        <p14:creationId xmlns:p14="http://schemas.microsoft.com/office/powerpoint/2010/main" val="6795087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5101DD-E4B5-49E0-A840-6BFE41D38259}"/>
              </a:ext>
            </a:extLst>
          </p:cNvPr>
          <p:cNvSpPr>
            <a:spLocks noGrp="1"/>
          </p:cNvSpPr>
          <p:nvPr>
            <p:ph type="title"/>
          </p:nvPr>
        </p:nvSpPr>
        <p:spPr>
          <a:xfrm>
            <a:off x="457200" y="92075"/>
            <a:ext cx="8229600" cy="639762"/>
          </a:xfrm>
        </p:spPr>
        <p:txBody>
          <a:bodyPr>
            <a:normAutofit fontScale="90000"/>
          </a:bodyPr>
          <a:lstStyle/>
          <a:p>
            <a:r>
              <a:rPr lang="en-IN" sz="3600" dirty="0"/>
              <a:t>REAL-TIME REACTIONS</a:t>
            </a:r>
          </a:p>
        </p:txBody>
      </p:sp>
      <p:sp>
        <p:nvSpPr>
          <p:cNvPr id="3" name="Content Placeholder 2">
            <a:extLst>
              <a:ext uri="{FF2B5EF4-FFF2-40B4-BE49-F238E27FC236}">
                <a16:creationId xmlns:a16="http://schemas.microsoft.com/office/drawing/2014/main" xmlns="" id="{F4727339-8026-486D-A616-0D8152BC4047}"/>
              </a:ext>
            </a:extLst>
          </p:cNvPr>
          <p:cNvSpPr>
            <a:spLocks noGrp="1"/>
          </p:cNvSpPr>
          <p:nvPr>
            <p:ph idx="1"/>
          </p:nvPr>
        </p:nvSpPr>
        <p:spPr>
          <a:xfrm>
            <a:off x="228600" y="731837"/>
            <a:ext cx="8686800" cy="6034087"/>
          </a:xfrm>
        </p:spPr>
        <p:txBody>
          <a:bodyPr>
            <a:normAutofit/>
          </a:bodyPr>
          <a:lstStyle/>
          <a:p>
            <a:r>
              <a:rPr lang="en-US" sz="2000" dirty="0"/>
              <a:t>For a bare-bones board such as the Arduino, the current Ethernet/HTTP shields and libraries tend to block during the connection, which means that during that time, the </a:t>
            </a:r>
            <a:r>
              <a:rPr lang="en-US" sz="2000" dirty="0">
                <a:solidFill>
                  <a:schemeClr val="tx2">
                    <a:lumMod val="60000"/>
                    <a:lumOff val="40000"/>
                  </a:schemeClr>
                </a:solidFill>
              </a:rPr>
              <a:t>microcontroller\ </a:t>
            </a:r>
            <a:r>
              <a:rPr lang="en-US" sz="2000" dirty="0"/>
              <a:t>can’t easily do any other processing .</a:t>
            </a:r>
          </a:p>
          <a:p>
            <a:r>
              <a:rPr lang="en-US" sz="2000" dirty="0"/>
              <a:t>If you want to perform an action the instant that something happens on your board, you may have to factor in the connection time.</a:t>
            </a:r>
          </a:p>
          <a:p>
            <a:r>
              <a:rPr lang="en-US" sz="2000" dirty="0"/>
              <a:t>If the server has to perform an action immediately, that “</a:t>
            </a:r>
            <a:r>
              <a:rPr lang="en-US" sz="2000" dirty="0">
                <a:solidFill>
                  <a:schemeClr val="tx2">
                    <a:lumMod val="60000"/>
                    <a:lumOff val="40000"/>
                  </a:schemeClr>
                </a:solidFill>
              </a:rPr>
              <a:t>immediately</a:t>
            </a:r>
            <a:r>
              <a:rPr lang="en-US" sz="2000" dirty="0"/>
              <a:t>” could be nearly a minute later, depending on the connection time.</a:t>
            </a:r>
          </a:p>
          <a:p>
            <a:r>
              <a:rPr lang="en-US" sz="2000" dirty="0"/>
              <a:t>We look at two options here: </a:t>
            </a:r>
            <a:r>
              <a:rPr lang="en-US" sz="2000" dirty="0">
                <a:solidFill>
                  <a:schemeClr val="tx2">
                    <a:lumMod val="60000"/>
                    <a:lumOff val="40000"/>
                  </a:schemeClr>
                </a:solidFill>
              </a:rPr>
              <a:t>polling</a:t>
            </a:r>
            <a:r>
              <a:rPr lang="en-US" sz="2000" dirty="0"/>
              <a:t> and the so-called “</a:t>
            </a:r>
            <a:r>
              <a:rPr lang="en-US" sz="2000" dirty="0">
                <a:solidFill>
                  <a:schemeClr val="tx2">
                    <a:lumMod val="60000"/>
                    <a:lumOff val="40000"/>
                  </a:schemeClr>
                </a:solidFill>
              </a:rPr>
              <a:t>Comet</a:t>
            </a:r>
            <a:r>
              <a:rPr lang="en-US" sz="2000" dirty="0"/>
              <a:t>” technologies.</a:t>
            </a:r>
          </a:p>
          <a:p>
            <a:endParaRPr lang="en-IN" sz="2000" dirty="0"/>
          </a:p>
        </p:txBody>
      </p:sp>
    </p:spTree>
    <p:extLst>
      <p:ext uri="{BB962C8B-B14F-4D97-AF65-F5344CB8AC3E}">
        <p14:creationId xmlns:p14="http://schemas.microsoft.com/office/powerpoint/2010/main" val="42516602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241A12-8498-47B4-A173-81EDB37355A6}"/>
              </a:ext>
            </a:extLst>
          </p:cNvPr>
          <p:cNvSpPr>
            <a:spLocks noGrp="1"/>
          </p:cNvSpPr>
          <p:nvPr>
            <p:ph type="title"/>
          </p:nvPr>
        </p:nvSpPr>
        <p:spPr>
          <a:xfrm>
            <a:off x="381000" y="152400"/>
            <a:ext cx="8229600" cy="715962"/>
          </a:xfrm>
        </p:spPr>
        <p:txBody>
          <a:bodyPr>
            <a:normAutofit/>
          </a:bodyPr>
          <a:lstStyle/>
          <a:p>
            <a:r>
              <a:rPr lang="en-IN" sz="3600" dirty="0"/>
              <a:t>REAL-TIME REACTIONS : </a:t>
            </a:r>
            <a:r>
              <a:rPr lang="en-US" sz="3600" dirty="0">
                <a:solidFill>
                  <a:schemeClr val="tx2">
                    <a:lumMod val="60000"/>
                    <a:lumOff val="40000"/>
                  </a:schemeClr>
                </a:solidFill>
              </a:rPr>
              <a:t>polling</a:t>
            </a:r>
            <a:endParaRPr lang="en-IN" sz="3600" dirty="0"/>
          </a:p>
        </p:txBody>
      </p:sp>
      <p:sp>
        <p:nvSpPr>
          <p:cNvPr id="3" name="Content Placeholder 2">
            <a:extLst>
              <a:ext uri="{FF2B5EF4-FFF2-40B4-BE49-F238E27FC236}">
                <a16:creationId xmlns:a16="http://schemas.microsoft.com/office/drawing/2014/main" xmlns="" id="{1F0FC2DA-DC82-4CF1-87B5-CDBEAB204D6B}"/>
              </a:ext>
            </a:extLst>
          </p:cNvPr>
          <p:cNvSpPr>
            <a:spLocks noGrp="1"/>
          </p:cNvSpPr>
          <p:nvPr>
            <p:ph idx="1"/>
          </p:nvPr>
        </p:nvSpPr>
        <p:spPr>
          <a:xfrm>
            <a:off x="228600" y="868362"/>
            <a:ext cx="8763000" cy="5837238"/>
          </a:xfrm>
        </p:spPr>
        <p:txBody>
          <a:bodyPr>
            <a:normAutofit/>
          </a:bodyPr>
          <a:lstStyle/>
          <a:p>
            <a:r>
              <a:rPr lang="en-US" sz="2000" dirty="0"/>
              <a:t>If you want the device or another client to respond immediately, how do you do that? You don’t know when the event you want to respond to will happen, so you can’t make the request to coincide with the data becoming available.</a:t>
            </a:r>
          </a:p>
          <a:p>
            <a:r>
              <a:rPr lang="en-US" sz="2000" dirty="0"/>
              <a:t>Consider these two cases:</a:t>
            </a:r>
          </a:p>
          <a:p>
            <a:pPr>
              <a:buFont typeface="Courier New" panose="02070309020205020404" pitchFamily="49" charset="0"/>
              <a:buChar char="o"/>
            </a:pPr>
            <a:r>
              <a:rPr lang="en-US" sz="2000" dirty="0"/>
              <a:t>The Where Dial should start to turn to “</a:t>
            </a:r>
            <a:r>
              <a:rPr lang="en-US" sz="2000" dirty="0">
                <a:solidFill>
                  <a:schemeClr val="tx2">
                    <a:lumMod val="60000"/>
                    <a:lumOff val="40000"/>
                  </a:schemeClr>
                </a:solidFill>
              </a:rPr>
              <a:t>Work</a:t>
            </a:r>
            <a:r>
              <a:rPr lang="en-US" sz="2000" dirty="0"/>
              <a:t>” the moment that the user has checked into his office.</a:t>
            </a:r>
          </a:p>
          <a:p>
            <a:pPr>
              <a:buFont typeface="Courier New" panose="02070309020205020404" pitchFamily="49" charset="0"/>
              <a:buChar char="o"/>
            </a:pPr>
            <a:r>
              <a:rPr lang="en-US" sz="2000" dirty="0"/>
              <a:t>The moment that the task timer starts, the client on the user’s computer should respond, offering the opportunity to type a description of the task.</a:t>
            </a:r>
          </a:p>
          <a:p>
            <a:pPr>
              <a:buFont typeface="Courier New" panose="02070309020205020404" pitchFamily="49" charset="0"/>
              <a:buChar char="o"/>
            </a:pPr>
            <a:endParaRPr lang="en-IN" sz="2000" dirty="0"/>
          </a:p>
        </p:txBody>
      </p:sp>
    </p:spTree>
    <p:extLst>
      <p:ext uri="{BB962C8B-B14F-4D97-AF65-F5344CB8AC3E}">
        <p14:creationId xmlns:p14="http://schemas.microsoft.com/office/powerpoint/2010/main" val="2400491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fontScale="90000"/>
          </a:bodyPr>
          <a:lstStyle/>
          <a:p>
            <a:r>
              <a:rPr lang="en-US" dirty="0">
                <a:latin typeface="Times New Roman" pitchFamily="18" charset="0"/>
                <a:cs typeface="Times New Roman" pitchFamily="18" charset="0"/>
              </a:rPr>
              <a:t>The key components of the Internet of Things</a:t>
            </a:r>
            <a:r>
              <a:rPr lang="en-US" dirty="0"/>
              <a:t/>
            </a:r>
            <a:br>
              <a:rPr lang="en-US" dirty="0"/>
            </a:b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2133600" y="2819400"/>
            <a:ext cx="4572000" cy="2743994"/>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EB2D5B-27D1-40E3-953B-D0C407EEBD38}"/>
              </a:ext>
            </a:extLst>
          </p:cNvPr>
          <p:cNvSpPr>
            <a:spLocks noGrp="1"/>
          </p:cNvSpPr>
          <p:nvPr>
            <p:ph type="title"/>
          </p:nvPr>
        </p:nvSpPr>
        <p:spPr>
          <a:xfrm>
            <a:off x="457200" y="76200"/>
            <a:ext cx="8229600" cy="715962"/>
          </a:xfrm>
        </p:spPr>
        <p:txBody>
          <a:bodyPr>
            <a:normAutofit/>
          </a:bodyPr>
          <a:lstStyle/>
          <a:p>
            <a:r>
              <a:rPr lang="en-IN" sz="3600" dirty="0"/>
              <a:t>REAL-TIME REACTIONS : </a:t>
            </a:r>
            <a:r>
              <a:rPr lang="en-US" sz="3600" dirty="0">
                <a:solidFill>
                  <a:schemeClr val="tx2">
                    <a:lumMod val="60000"/>
                    <a:lumOff val="40000"/>
                  </a:schemeClr>
                </a:solidFill>
              </a:rPr>
              <a:t>polling</a:t>
            </a:r>
            <a:endParaRPr lang="en-IN" sz="3600" dirty="0"/>
          </a:p>
        </p:txBody>
      </p:sp>
      <p:sp>
        <p:nvSpPr>
          <p:cNvPr id="3" name="Content Placeholder 2">
            <a:extLst>
              <a:ext uri="{FF2B5EF4-FFF2-40B4-BE49-F238E27FC236}">
                <a16:creationId xmlns:a16="http://schemas.microsoft.com/office/drawing/2014/main" xmlns="" id="{39054C4F-ED00-4F3E-8CD7-2911B31B7A4B}"/>
              </a:ext>
            </a:extLst>
          </p:cNvPr>
          <p:cNvSpPr>
            <a:spLocks noGrp="1"/>
          </p:cNvSpPr>
          <p:nvPr>
            <p:ph idx="1"/>
          </p:nvPr>
        </p:nvSpPr>
        <p:spPr>
          <a:xfrm>
            <a:off x="228600" y="792162"/>
            <a:ext cx="8686800" cy="5837238"/>
          </a:xfrm>
        </p:spPr>
        <p:txBody>
          <a:bodyPr>
            <a:normAutofit/>
          </a:bodyPr>
          <a:lstStyle/>
          <a:p>
            <a:r>
              <a:rPr lang="en-US" sz="2000" dirty="0">
                <a:solidFill>
                  <a:schemeClr val="tx2">
                    <a:lumMod val="60000"/>
                    <a:lumOff val="40000"/>
                  </a:schemeClr>
                </a:solidFill>
              </a:rPr>
              <a:t>The traditional way of handling this situation using HTTP API requests was to make requests at regular intervals. This is called polling</a:t>
            </a:r>
            <a:r>
              <a:rPr lang="en-US" sz="2000" dirty="0"/>
              <a:t>.</a:t>
            </a:r>
          </a:p>
          <a:p>
            <a:r>
              <a:rPr lang="en-US" sz="2000" dirty="0"/>
              <a:t>You might make a call every minute to check whether new data is available for you.</a:t>
            </a:r>
          </a:p>
          <a:p>
            <a:r>
              <a:rPr lang="en-US" sz="2000" dirty="0"/>
              <a:t>However, this means that you can’t start to respond until the poll returns. So this might mean a delay of (</a:t>
            </a:r>
            <a:r>
              <a:rPr lang="en-US" sz="2000" dirty="0">
                <a:solidFill>
                  <a:schemeClr val="tx2">
                    <a:lumMod val="60000"/>
                    <a:lumOff val="40000"/>
                  </a:schemeClr>
                </a:solidFill>
              </a:rPr>
              <a:t>in this example</a:t>
            </a:r>
            <a:r>
              <a:rPr lang="en-US" sz="2000" dirty="0"/>
              <a:t>) one minute plus the time to establish the </a:t>
            </a:r>
            <a:r>
              <a:rPr lang="en-US" sz="2000" dirty="0">
                <a:solidFill>
                  <a:schemeClr val="tx2">
                    <a:lumMod val="60000"/>
                    <a:lumOff val="40000"/>
                  </a:schemeClr>
                </a:solidFill>
              </a:rPr>
              <a:t>HTTP connection</a:t>
            </a:r>
            <a:r>
              <a:rPr lang="en-US" sz="2000" dirty="0"/>
              <a:t>.</a:t>
            </a:r>
          </a:p>
          <a:p>
            <a:r>
              <a:rPr lang="en-US" sz="2000" dirty="0"/>
              <a:t>You could make this quicker, polling every </a:t>
            </a:r>
            <a:r>
              <a:rPr lang="en-US" sz="2000" dirty="0">
                <a:solidFill>
                  <a:schemeClr val="tx2">
                    <a:lumMod val="60000"/>
                    <a:lumOff val="40000"/>
                  </a:schemeClr>
                </a:solidFill>
              </a:rPr>
              <a:t>10 seconds</a:t>
            </a:r>
            <a:r>
              <a:rPr lang="en-US" sz="2000" dirty="0"/>
              <a:t>, for example.</a:t>
            </a:r>
          </a:p>
          <a:p>
            <a:r>
              <a:rPr lang="en-US" sz="2000" dirty="0"/>
              <a:t>But this would put load on the following:</a:t>
            </a:r>
          </a:p>
          <a:p>
            <a:pPr>
              <a:buFont typeface="Courier New" panose="02070309020205020404" pitchFamily="49" charset="0"/>
              <a:buChar char="o"/>
            </a:pPr>
            <a:r>
              <a:rPr lang="en-US" sz="2000" b="1" dirty="0"/>
              <a:t>The server: </a:t>
            </a:r>
            <a:r>
              <a:rPr lang="en-US" sz="2000" dirty="0"/>
              <a:t>If the device takes off, and there are thousands of devices, each of them polling regularly, you will have to scale up to that load.</a:t>
            </a:r>
          </a:p>
          <a:p>
            <a:pPr>
              <a:buFont typeface="Courier New" panose="02070309020205020404" pitchFamily="49" charset="0"/>
              <a:buChar char="o"/>
            </a:pPr>
            <a:r>
              <a:rPr lang="en-US" sz="2000" b="1" dirty="0"/>
              <a:t>The client: </a:t>
            </a:r>
            <a:r>
              <a:rPr lang="en-US" sz="2000" dirty="0"/>
              <a:t>This is especially important if, as per the earlier Arduino example, the microcontroller blocks during each connect!</a:t>
            </a:r>
            <a:endParaRPr lang="en-IN" sz="2000" dirty="0"/>
          </a:p>
        </p:txBody>
      </p:sp>
    </p:spTree>
    <p:extLst>
      <p:ext uri="{BB962C8B-B14F-4D97-AF65-F5344CB8AC3E}">
        <p14:creationId xmlns:p14="http://schemas.microsoft.com/office/powerpoint/2010/main" val="10699637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C7EC08-35DC-47EF-8DEC-60879739A3C1}"/>
              </a:ext>
            </a:extLst>
          </p:cNvPr>
          <p:cNvSpPr>
            <a:spLocks noGrp="1"/>
          </p:cNvSpPr>
          <p:nvPr>
            <p:ph type="title"/>
          </p:nvPr>
        </p:nvSpPr>
        <p:spPr>
          <a:xfrm>
            <a:off x="433754" y="92075"/>
            <a:ext cx="8229600" cy="639762"/>
          </a:xfrm>
        </p:spPr>
        <p:txBody>
          <a:bodyPr>
            <a:normAutofit fontScale="90000"/>
          </a:bodyPr>
          <a:lstStyle/>
          <a:p>
            <a:r>
              <a:rPr lang="en-IN" sz="3600" dirty="0"/>
              <a:t>REAL-TIME REACTIONS : </a:t>
            </a:r>
            <a:r>
              <a:rPr lang="en-US" sz="3600" dirty="0">
                <a:solidFill>
                  <a:schemeClr val="tx2">
                    <a:lumMod val="60000"/>
                    <a:lumOff val="40000"/>
                  </a:schemeClr>
                </a:solidFill>
              </a:rPr>
              <a:t>Comet</a:t>
            </a:r>
            <a:endParaRPr lang="en-IN" sz="3600" dirty="0"/>
          </a:p>
        </p:txBody>
      </p:sp>
      <p:sp>
        <p:nvSpPr>
          <p:cNvPr id="3" name="Content Placeholder 2">
            <a:extLst>
              <a:ext uri="{FF2B5EF4-FFF2-40B4-BE49-F238E27FC236}">
                <a16:creationId xmlns:a16="http://schemas.microsoft.com/office/drawing/2014/main" xmlns="" id="{159C7196-B2ED-4F77-900B-15A42CE1B9EC}"/>
              </a:ext>
            </a:extLst>
          </p:cNvPr>
          <p:cNvSpPr>
            <a:spLocks noGrp="1"/>
          </p:cNvSpPr>
          <p:nvPr>
            <p:ph idx="1"/>
          </p:nvPr>
        </p:nvSpPr>
        <p:spPr>
          <a:xfrm>
            <a:off x="228600" y="838200"/>
            <a:ext cx="8763000" cy="5791200"/>
          </a:xfrm>
        </p:spPr>
        <p:txBody>
          <a:bodyPr>
            <a:normAutofit/>
          </a:bodyPr>
          <a:lstStyle/>
          <a:p>
            <a:r>
              <a:rPr lang="en-US" sz="2000" dirty="0">
                <a:solidFill>
                  <a:schemeClr val="tx2">
                    <a:lumMod val="60000"/>
                    <a:lumOff val="40000"/>
                  </a:schemeClr>
                </a:solidFill>
              </a:rPr>
              <a:t>Comet is an umbrella name for a set of technologies developed to get around the inefficiencies of polling.</a:t>
            </a:r>
            <a:endParaRPr lang="en-IN" sz="2000" dirty="0">
              <a:solidFill>
                <a:schemeClr val="tx2">
                  <a:lumMod val="60000"/>
                  <a:lumOff val="40000"/>
                </a:schemeClr>
              </a:solidFill>
            </a:endParaRPr>
          </a:p>
          <a:p>
            <a:r>
              <a:rPr lang="en-IN" sz="2000" dirty="0">
                <a:solidFill>
                  <a:srgbClr val="FF0000"/>
                </a:solidFill>
              </a:rPr>
              <a:t>Long Polling (Unidirectional) :</a:t>
            </a:r>
          </a:p>
          <a:p>
            <a:r>
              <a:rPr lang="en-US" sz="2000" dirty="0"/>
              <a:t>The first important development was “</a:t>
            </a:r>
            <a:r>
              <a:rPr lang="en-US" sz="2000" dirty="0">
                <a:solidFill>
                  <a:schemeClr val="tx2">
                    <a:lumMod val="60000"/>
                    <a:lumOff val="40000"/>
                  </a:schemeClr>
                </a:solidFill>
              </a:rPr>
              <a:t>long polling</a:t>
            </a:r>
            <a:r>
              <a:rPr lang="en-US" sz="2000" dirty="0"/>
              <a:t>”, which starts off with the client making a polling request as usual.</a:t>
            </a:r>
          </a:p>
          <a:p>
            <a:r>
              <a:rPr lang="en-US" sz="2000" dirty="0"/>
              <a:t>However, unlike a normal poll request, in which the server immediately responds with an answer, even if that answer is “</a:t>
            </a:r>
            <a:r>
              <a:rPr lang="en-US" sz="2000" dirty="0">
                <a:solidFill>
                  <a:schemeClr val="tx2">
                    <a:lumMod val="60000"/>
                    <a:lumOff val="40000"/>
                  </a:schemeClr>
                </a:solidFill>
              </a:rPr>
              <a:t>nothing to report”, the long poll waits until there is something to say.</a:t>
            </a:r>
          </a:p>
          <a:p>
            <a:r>
              <a:rPr lang="en-US" sz="2000" dirty="0"/>
              <a:t>This means that the server must regularly send a </a:t>
            </a:r>
            <a:r>
              <a:rPr lang="en-US" sz="2000" dirty="0">
                <a:solidFill>
                  <a:schemeClr val="tx2">
                    <a:lumMod val="60000"/>
                    <a:lumOff val="40000"/>
                  </a:schemeClr>
                </a:solidFill>
              </a:rPr>
              <a:t>keep-alive </a:t>
            </a:r>
            <a:r>
              <a:rPr lang="en-US" sz="2000" dirty="0"/>
              <a:t>to the client to prevent the Internet of Things </a:t>
            </a:r>
            <a:r>
              <a:rPr lang="en-US" sz="2000" dirty="0">
                <a:solidFill>
                  <a:schemeClr val="tx2">
                    <a:lumMod val="60000"/>
                    <a:lumOff val="40000"/>
                  </a:schemeClr>
                </a:solidFill>
              </a:rPr>
              <a:t>device or web page from concluding that the server has simply timed out</a:t>
            </a:r>
            <a:r>
              <a:rPr lang="en-US" sz="2000" dirty="0"/>
              <a:t>.</a:t>
            </a:r>
          </a:p>
        </p:txBody>
      </p:sp>
    </p:spTree>
    <p:extLst>
      <p:ext uri="{BB962C8B-B14F-4D97-AF65-F5344CB8AC3E}">
        <p14:creationId xmlns:p14="http://schemas.microsoft.com/office/powerpoint/2010/main" val="13405887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181153-2058-459F-B870-57D6EE158573}"/>
              </a:ext>
            </a:extLst>
          </p:cNvPr>
          <p:cNvSpPr>
            <a:spLocks noGrp="1"/>
          </p:cNvSpPr>
          <p:nvPr>
            <p:ph type="title"/>
          </p:nvPr>
        </p:nvSpPr>
        <p:spPr>
          <a:xfrm>
            <a:off x="457200" y="76200"/>
            <a:ext cx="8229600" cy="563562"/>
          </a:xfrm>
        </p:spPr>
        <p:txBody>
          <a:bodyPr>
            <a:normAutofit fontScale="90000"/>
          </a:bodyPr>
          <a:lstStyle/>
          <a:p>
            <a:r>
              <a:rPr lang="en-IN" sz="3600" dirty="0"/>
              <a:t>REAL-TIME REACTIONS : </a:t>
            </a:r>
            <a:r>
              <a:rPr lang="en-US" sz="3600" dirty="0">
                <a:solidFill>
                  <a:schemeClr val="tx2">
                    <a:lumMod val="60000"/>
                    <a:lumOff val="40000"/>
                  </a:schemeClr>
                </a:solidFill>
              </a:rPr>
              <a:t>Comet</a:t>
            </a:r>
            <a:endParaRPr lang="en-IN" sz="3600" dirty="0"/>
          </a:p>
        </p:txBody>
      </p:sp>
      <p:sp>
        <p:nvSpPr>
          <p:cNvPr id="3" name="Content Placeholder 2">
            <a:extLst>
              <a:ext uri="{FF2B5EF4-FFF2-40B4-BE49-F238E27FC236}">
                <a16:creationId xmlns:a16="http://schemas.microsoft.com/office/drawing/2014/main" xmlns="" id="{AD44D2E3-19A9-4C85-815D-DEBCD08D542E}"/>
              </a:ext>
            </a:extLst>
          </p:cNvPr>
          <p:cNvSpPr>
            <a:spLocks noGrp="1"/>
          </p:cNvSpPr>
          <p:nvPr>
            <p:ph idx="1"/>
          </p:nvPr>
        </p:nvSpPr>
        <p:spPr>
          <a:xfrm>
            <a:off x="228600" y="762000"/>
            <a:ext cx="8763000" cy="5867400"/>
          </a:xfrm>
        </p:spPr>
        <p:txBody>
          <a:bodyPr>
            <a:normAutofit/>
          </a:bodyPr>
          <a:lstStyle/>
          <a:p>
            <a:r>
              <a:rPr lang="en-IN" sz="2000" dirty="0">
                <a:solidFill>
                  <a:srgbClr val="FF0000"/>
                </a:solidFill>
              </a:rPr>
              <a:t>Long Polling (Unidirectional) </a:t>
            </a:r>
            <a:r>
              <a:rPr lang="en-IN" sz="2000" dirty="0">
                <a:solidFill>
                  <a:schemeClr val="tx2">
                    <a:lumMod val="60000"/>
                    <a:lumOff val="40000"/>
                  </a:schemeClr>
                </a:solidFill>
              </a:rPr>
              <a:t>where it can be used</a:t>
            </a:r>
            <a:r>
              <a:rPr lang="en-IN" sz="2000" dirty="0">
                <a:solidFill>
                  <a:srgbClr val="FF0000"/>
                </a:solidFill>
              </a:rPr>
              <a:t> :</a:t>
            </a:r>
          </a:p>
          <a:p>
            <a:r>
              <a:rPr lang="en-US" sz="2000" dirty="0">
                <a:solidFill>
                  <a:schemeClr val="tx2">
                    <a:lumMod val="60000"/>
                    <a:lumOff val="40000"/>
                  </a:schemeClr>
                </a:solidFill>
              </a:rPr>
              <a:t>Long polling would be ideal </a:t>
            </a:r>
            <a:r>
              <a:rPr lang="en-US" sz="2000" dirty="0"/>
              <a:t>for the case of </a:t>
            </a:r>
            <a:r>
              <a:rPr lang="en-US" sz="2000" b="1" dirty="0"/>
              <a:t>WhereDial: </a:t>
            </a:r>
            <a:r>
              <a:rPr lang="en-US" sz="2000" dirty="0"/>
              <a:t>the dial requests to know when the next change of a user’s location will be. As soon as WhereDial receives the request, it moves the dial and issues a new long poll request.</a:t>
            </a:r>
          </a:p>
          <a:p>
            <a:r>
              <a:rPr lang="en-US" sz="2000" dirty="0"/>
              <a:t>Of course, if the connection drops (for example, if the server stops sending keep-alive messages), the client can also make a new request.</a:t>
            </a:r>
          </a:p>
          <a:p>
            <a:endParaRPr lang="en-US" sz="2000" dirty="0"/>
          </a:p>
          <a:p>
            <a:r>
              <a:rPr lang="en-US" sz="2000" dirty="0"/>
              <a:t>However, </a:t>
            </a:r>
            <a:r>
              <a:rPr lang="en-US" sz="2000" dirty="0">
                <a:solidFill>
                  <a:schemeClr val="tx2">
                    <a:lumMod val="60000"/>
                    <a:lumOff val="40000"/>
                  </a:schemeClr>
                </a:solidFill>
              </a:rPr>
              <a:t>it isn’t ideal </a:t>
            </a:r>
            <a:r>
              <a:rPr lang="en-US" sz="2000" dirty="0"/>
              <a:t>for the task timer, with which you may want to send messages from the timer quickly, as well as receive them from the server. Although you can send a message, you have to establish a connection to do so.</a:t>
            </a:r>
          </a:p>
          <a:p>
            <a:endParaRPr lang="en-IN" sz="2000" dirty="0"/>
          </a:p>
        </p:txBody>
      </p:sp>
    </p:spTree>
    <p:extLst>
      <p:ext uri="{BB962C8B-B14F-4D97-AF65-F5344CB8AC3E}">
        <p14:creationId xmlns:p14="http://schemas.microsoft.com/office/powerpoint/2010/main" val="32406578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E01BFC-CEEB-42B9-90CA-F64621FA52AC}"/>
              </a:ext>
            </a:extLst>
          </p:cNvPr>
          <p:cNvSpPr>
            <a:spLocks noGrp="1"/>
          </p:cNvSpPr>
          <p:nvPr>
            <p:ph type="title"/>
          </p:nvPr>
        </p:nvSpPr>
        <p:spPr>
          <a:xfrm>
            <a:off x="422031" y="115521"/>
            <a:ext cx="8229600" cy="639762"/>
          </a:xfrm>
        </p:spPr>
        <p:txBody>
          <a:bodyPr>
            <a:normAutofit fontScale="90000"/>
          </a:bodyPr>
          <a:lstStyle/>
          <a:p>
            <a:r>
              <a:rPr lang="en-IN" sz="3600" dirty="0"/>
              <a:t>REAL-TIME REACTIONS : </a:t>
            </a:r>
            <a:r>
              <a:rPr lang="en-US" sz="3600" dirty="0">
                <a:solidFill>
                  <a:schemeClr val="tx2">
                    <a:lumMod val="60000"/>
                    <a:lumOff val="40000"/>
                  </a:schemeClr>
                </a:solidFill>
              </a:rPr>
              <a:t>Comet</a:t>
            </a:r>
            <a:endParaRPr lang="en-IN" sz="3600" dirty="0"/>
          </a:p>
        </p:txBody>
      </p:sp>
      <p:sp>
        <p:nvSpPr>
          <p:cNvPr id="3" name="Content Placeholder 2">
            <a:extLst>
              <a:ext uri="{FF2B5EF4-FFF2-40B4-BE49-F238E27FC236}">
                <a16:creationId xmlns:a16="http://schemas.microsoft.com/office/drawing/2014/main" xmlns="" id="{9728DDA1-4B0B-4C86-A5EB-B114777731E1}"/>
              </a:ext>
            </a:extLst>
          </p:cNvPr>
          <p:cNvSpPr>
            <a:spLocks noGrp="1"/>
          </p:cNvSpPr>
          <p:nvPr>
            <p:ph idx="1"/>
          </p:nvPr>
        </p:nvSpPr>
        <p:spPr>
          <a:xfrm>
            <a:off x="228600" y="755283"/>
            <a:ext cx="8763000" cy="5987195"/>
          </a:xfrm>
        </p:spPr>
        <p:txBody>
          <a:bodyPr>
            <a:normAutofit/>
          </a:bodyPr>
          <a:lstStyle/>
          <a:p>
            <a:r>
              <a:rPr lang="en-US" sz="2400" dirty="0">
                <a:solidFill>
                  <a:srgbClr val="FF0000"/>
                </a:solidFill>
              </a:rPr>
              <a:t>Multipart XMLHttpRequest (MXHR) (Unidirectional) :</a:t>
            </a:r>
          </a:p>
          <a:p>
            <a:r>
              <a:rPr lang="en-US" sz="2000" dirty="0"/>
              <a:t>When building web applications, it is common to use a </a:t>
            </a:r>
            <a:r>
              <a:rPr lang="en-US" sz="2000" dirty="0">
                <a:solidFill>
                  <a:schemeClr val="tx2">
                    <a:lumMod val="60000"/>
                    <a:lumOff val="40000"/>
                  </a:schemeClr>
                </a:solidFill>
              </a:rPr>
              <a:t>JavaScript API </a:t>
            </a:r>
            <a:r>
              <a:rPr lang="en-US" sz="2000" dirty="0"/>
              <a:t>called </a:t>
            </a:r>
            <a:r>
              <a:rPr lang="en-US" sz="2000" dirty="0">
                <a:solidFill>
                  <a:schemeClr val="tx2">
                    <a:lumMod val="60000"/>
                    <a:lumOff val="40000"/>
                  </a:schemeClr>
                </a:solidFill>
              </a:rPr>
              <a:t>XMLHttpRequest</a:t>
            </a:r>
            <a:r>
              <a:rPr lang="en-US" sz="2000" dirty="0"/>
              <a:t> to communicate with the web server without requiring a full new page load.</a:t>
            </a:r>
          </a:p>
          <a:p>
            <a:r>
              <a:rPr lang="en-US" sz="2000" dirty="0"/>
              <a:t>Note that </a:t>
            </a:r>
            <a:r>
              <a:rPr lang="en-US" sz="2000" dirty="0">
                <a:solidFill>
                  <a:schemeClr val="tx2">
                    <a:lumMod val="60000"/>
                    <a:lumOff val="40000"/>
                  </a:schemeClr>
                </a:solidFill>
              </a:rPr>
              <a:t>XMLHttpRequest </a:t>
            </a:r>
            <a:r>
              <a:rPr lang="en-US" sz="2000" dirty="0"/>
              <a:t>is a misnomer because there’s no requirement to actually use</a:t>
            </a:r>
            <a:r>
              <a:rPr lang="en-US" sz="2000" dirty="0">
                <a:solidFill>
                  <a:schemeClr val="tx2">
                    <a:lumMod val="60000"/>
                    <a:lumOff val="40000"/>
                  </a:schemeClr>
                </a:solidFill>
              </a:rPr>
              <a:t> XML </a:t>
            </a:r>
            <a:r>
              <a:rPr lang="en-US" sz="2000" dirty="0"/>
              <a:t>at all. Using this content type is perhaps more sophisticated if you want to be able to receive multiple messages from the server.</a:t>
            </a:r>
          </a:p>
          <a:p>
            <a:r>
              <a:rPr lang="en-US" sz="2000" dirty="0"/>
              <a:t>In the example of </a:t>
            </a:r>
            <a:r>
              <a:rPr lang="en-US" sz="2000" b="1" dirty="0"/>
              <a:t>WhereDial</a:t>
            </a:r>
            <a:r>
              <a:rPr lang="en-US" sz="2000" dirty="0"/>
              <a:t>, this is unlikely; you’re unlikely to change location first to Home and then to Work in quick succession.</a:t>
            </a:r>
          </a:p>
          <a:p>
            <a:r>
              <a:rPr lang="en-US" sz="2000" dirty="0"/>
              <a:t>However, for an Internet of Things device such as </a:t>
            </a:r>
            <a:r>
              <a:rPr lang="en-US" sz="2000" b="1" dirty="0">
                <a:solidFill>
                  <a:schemeClr val="tx2">
                    <a:lumMod val="60000"/>
                    <a:lumOff val="40000"/>
                  </a:schemeClr>
                </a:solidFill>
              </a:rPr>
              <a:t>Adrian’s Xively meter</a:t>
            </a:r>
            <a:r>
              <a:rPr lang="en-US" sz="2000" dirty="0"/>
              <a:t>, which tries to show the state of </a:t>
            </a:r>
            <a:r>
              <a:rPr lang="en-US" sz="2000" dirty="0">
                <a:solidFill>
                  <a:schemeClr val="tx2">
                    <a:lumMod val="60000"/>
                    <a:lumOff val="40000"/>
                  </a:schemeClr>
                </a:solidFill>
              </a:rPr>
              <a:t>a Xively feed in real time</a:t>
            </a:r>
            <a:r>
              <a:rPr lang="en-US" sz="2000" dirty="0"/>
              <a:t>, being able to respond to changes from the server almost immediately is the essential purpose of the device.</a:t>
            </a:r>
          </a:p>
        </p:txBody>
      </p:sp>
    </p:spTree>
    <p:extLst>
      <p:ext uri="{BB962C8B-B14F-4D97-AF65-F5344CB8AC3E}">
        <p14:creationId xmlns:p14="http://schemas.microsoft.com/office/powerpoint/2010/main" val="30430233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F15CED-7C89-4047-A1F1-F15D4E1D5BD6}"/>
              </a:ext>
            </a:extLst>
          </p:cNvPr>
          <p:cNvSpPr>
            <a:spLocks noGrp="1"/>
          </p:cNvSpPr>
          <p:nvPr>
            <p:ph type="title"/>
          </p:nvPr>
        </p:nvSpPr>
        <p:spPr>
          <a:xfrm>
            <a:off x="457200" y="97937"/>
            <a:ext cx="8229600" cy="639762"/>
          </a:xfrm>
        </p:spPr>
        <p:txBody>
          <a:bodyPr>
            <a:normAutofit fontScale="90000"/>
          </a:bodyPr>
          <a:lstStyle/>
          <a:p>
            <a:r>
              <a:rPr lang="en-IN" sz="3600" dirty="0"/>
              <a:t>REAL-TIME REACTIONS : </a:t>
            </a:r>
            <a:r>
              <a:rPr lang="en-US" sz="3600" dirty="0">
                <a:solidFill>
                  <a:schemeClr val="tx2">
                    <a:lumMod val="60000"/>
                    <a:lumOff val="40000"/>
                  </a:schemeClr>
                </a:solidFill>
              </a:rPr>
              <a:t>Comet</a:t>
            </a:r>
            <a:endParaRPr lang="en-IN" sz="3600" dirty="0"/>
          </a:p>
        </p:txBody>
      </p:sp>
      <p:sp>
        <p:nvSpPr>
          <p:cNvPr id="3" name="Content Placeholder 2">
            <a:extLst>
              <a:ext uri="{FF2B5EF4-FFF2-40B4-BE49-F238E27FC236}">
                <a16:creationId xmlns:a16="http://schemas.microsoft.com/office/drawing/2014/main" xmlns="" id="{E3EA6D4A-0B56-482D-8110-C898B7F829AF}"/>
              </a:ext>
            </a:extLst>
          </p:cNvPr>
          <p:cNvSpPr>
            <a:spLocks noGrp="1"/>
          </p:cNvSpPr>
          <p:nvPr>
            <p:ph idx="1"/>
          </p:nvPr>
        </p:nvSpPr>
        <p:spPr>
          <a:xfrm>
            <a:off x="304800" y="737700"/>
            <a:ext cx="8686800" cy="5967900"/>
          </a:xfrm>
        </p:spPr>
        <p:txBody>
          <a:bodyPr>
            <a:normAutofit/>
          </a:bodyPr>
          <a:lstStyle/>
          <a:p>
            <a:r>
              <a:rPr lang="en-US" sz="2400" dirty="0">
                <a:solidFill>
                  <a:srgbClr val="FF0000"/>
                </a:solidFill>
              </a:rPr>
              <a:t>HTML5 WebSockets (Bidirectional) :</a:t>
            </a:r>
          </a:p>
          <a:p>
            <a:r>
              <a:rPr lang="en-US" sz="2000" dirty="0"/>
              <a:t>Traditionally, the API used to talk directly to the TCP </a:t>
            </a:r>
            <a:r>
              <a:rPr lang="en-US" sz="2000" dirty="0" err="1"/>
              <a:t>layery</a:t>
            </a:r>
            <a:r>
              <a:rPr lang="en-US" sz="2000" dirty="0"/>
              <a:t> is known as the sockets API. When the web community was looking to provide similar capabilities at the HTTP layer, they called the solution </a:t>
            </a:r>
            <a:r>
              <a:rPr lang="en-US" sz="2000" dirty="0">
                <a:solidFill>
                  <a:schemeClr val="tx2">
                    <a:lumMod val="60000"/>
                    <a:lumOff val="40000"/>
                  </a:schemeClr>
                </a:solidFill>
              </a:rPr>
              <a:t>WebSockets.</a:t>
            </a:r>
          </a:p>
          <a:p>
            <a:r>
              <a:rPr lang="en-US" sz="2000" dirty="0"/>
              <a:t>WebSockets have the benefit of being </a:t>
            </a:r>
            <a:r>
              <a:rPr lang="en-US" sz="2000" dirty="0">
                <a:solidFill>
                  <a:schemeClr val="tx2">
                    <a:lumMod val="60000"/>
                    <a:lumOff val="40000"/>
                  </a:schemeClr>
                </a:solidFill>
              </a:rPr>
              <a:t>bidirectional</a:t>
            </a:r>
            <a:r>
              <a:rPr lang="en-US" sz="2000" dirty="0"/>
              <a:t>.</a:t>
            </a:r>
          </a:p>
          <a:p>
            <a:r>
              <a:rPr lang="en-US" sz="2000" dirty="0"/>
              <a:t>You can consider them like a full Unix socket handle that the client can write requests to and read responses from.</a:t>
            </a:r>
          </a:p>
          <a:p>
            <a:r>
              <a:rPr lang="en-US" sz="2000" dirty="0"/>
              <a:t>This might well be the ideal technology for the task timer. After a socket is established, the timer can simply send information down it about tasks being started, modified, or cancelled, and can read information about changes made in software, too.</a:t>
            </a:r>
            <a:endParaRPr lang="en-IN" sz="2000" dirty="0">
              <a:solidFill>
                <a:schemeClr val="tx2">
                  <a:lumMod val="60000"/>
                  <a:lumOff val="40000"/>
                </a:schemeClr>
              </a:solidFill>
            </a:endParaRPr>
          </a:p>
        </p:txBody>
      </p:sp>
    </p:spTree>
    <p:extLst>
      <p:ext uri="{BB962C8B-B14F-4D97-AF65-F5344CB8AC3E}">
        <p14:creationId xmlns:p14="http://schemas.microsoft.com/office/powerpoint/2010/main" val="36189450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658307-6A8F-42C9-89DD-6609C42A1801}"/>
              </a:ext>
            </a:extLst>
          </p:cNvPr>
          <p:cNvSpPr>
            <a:spLocks noGrp="1"/>
          </p:cNvSpPr>
          <p:nvPr>
            <p:ph type="title"/>
          </p:nvPr>
        </p:nvSpPr>
        <p:spPr>
          <a:xfrm>
            <a:off x="457200" y="76200"/>
            <a:ext cx="8229600" cy="792162"/>
          </a:xfrm>
        </p:spPr>
        <p:txBody>
          <a:bodyPr>
            <a:normAutofit/>
          </a:bodyPr>
          <a:lstStyle/>
          <a:p>
            <a:r>
              <a:rPr lang="en-IN" sz="3600" dirty="0"/>
              <a:t>OTHER PROTOCOLS</a:t>
            </a:r>
          </a:p>
        </p:txBody>
      </p:sp>
      <p:sp>
        <p:nvSpPr>
          <p:cNvPr id="3" name="Content Placeholder 2">
            <a:extLst>
              <a:ext uri="{FF2B5EF4-FFF2-40B4-BE49-F238E27FC236}">
                <a16:creationId xmlns:a16="http://schemas.microsoft.com/office/drawing/2014/main" xmlns="" id="{24DA7578-9D0B-4B73-BB07-DF8D3DBA9BFC}"/>
              </a:ext>
            </a:extLst>
          </p:cNvPr>
          <p:cNvSpPr>
            <a:spLocks noGrp="1"/>
          </p:cNvSpPr>
          <p:nvPr>
            <p:ph idx="1"/>
          </p:nvPr>
        </p:nvSpPr>
        <p:spPr>
          <a:xfrm>
            <a:off x="228600" y="868362"/>
            <a:ext cx="8686800" cy="5837238"/>
          </a:xfrm>
        </p:spPr>
        <p:txBody>
          <a:bodyPr>
            <a:normAutofit/>
          </a:bodyPr>
          <a:lstStyle/>
          <a:p>
            <a:r>
              <a:rPr lang="en-IN" sz="2400" dirty="0">
                <a:solidFill>
                  <a:srgbClr val="FF0000"/>
                </a:solidFill>
              </a:rPr>
              <a:t>MQ TELEMETRY TRANSPORT :</a:t>
            </a:r>
          </a:p>
          <a:p>
            <a:r>
              <a:rPr lang="en-US" sz="2000" dirty="0">
                <a:solidFill>
                  <a:schemeClr val="tx2">
                    <a:lumMod val="60000"/>
                    <a:lumOff val="40000"/>
                  </a:schemeClr>
                </a:solidFill>
              </a:rPr>
              <a:t>MQTT</a:t>
            </a:r>
            <a:r>
              <a:rPr lang="en-US" sz="2000" dirty="0"/>
              <a:t> is a </a:t>
            </a:r>
            <a:r>
              <a:rPr lang="en-US" sz="2000" dirty="0">
                <a:solidFill>
                  <a:schemeClr val="tx2">
                    <a:lumMod val="60000"/>
                    <a:lumOff val="40000"/>
                  </a:schemeClr>
                </a:solidFill>
              </a:rPr>
              <a:t>lightweight messaging protocol</a:t>
            </a:r>
            <a:r>
              <a:rPr lang="en-US" sz="2000" dirty="0"/>
              <a:t>, designed specifically for scenarios where </a:t>
            </a:r>
            <a:r>
              <a:rPr lang="en-US" sz="2000" dirty="0">
                <a:solidFill>
                  <a:schemeClr val="tx2">
                    <a:lumMod val="60000"/>
                    <a:lumOff val="40000"/>
                  </a:schemeClr>
                </a:solidFill>
              </a:rPr>
              <a:t>network bandwidth is limited </a:t>
            </a:r>
            <a:r>
              <a:rPr lang="en-US" sz="2000" dirty="0"/>
              <a:t>or a small code footprint is desired.</a:t>
            </a:r>
          </a:p>
          <a:p>
            <a:r>
              <a:rPr lang="en-US" sz="2000" dirty="0"/>
              <a:t>It was developed initially by IBM but has since been published as an </a:t>
            </a:r>
            <a:r>
              <a:rPr lang="en-US" sz="2000" dirty="0">
                <a:solidFill>
                  <a:schemeClr val="tx2">
                    <a:lumMod val="60000"/>
                    <a:lumOff val="40000"/>
                  </a:schemeClr>
                </a:solidFill>
              </a:rPr>
              <a:t>open standard</a:t>
            </a:r>
            <a:r>
              <a:rPr lang="en-US" sz="2000" dirty="0"/>
              <a:t>, and a number of implementations, both </a:t>
            </a:r>
            <a:r>
              <a:rPr lang="en-US" sz="2000" dirty="0">
                <a:solidFill>
                  <a:schemeClr val="tx2">
                    <a:lumMod val="60000"/>
                    <a:lumOff val="40000"/>
                  </a:schemeClr>
                </a:solidFill>
              </a:rPr>
              <a:t>open and closed source</a:t>
            </a:r>
            <a:r>
              <a:rPr lang="en-US" sz="2000" dirty="0"/>
              <a:t>, are available, together with </a:t>
            </a:r>
            <a:r>
              <a:rPr lang="en-US" sz="2000" dirty="0">
                <a:solidFill>
                  <a:schemeClr val="tx2">
                    <a:lumMod val="60000"/>
                    <a:lumOff val="40000"/>
                  </a:schemeClr>
                </a:solidFill>
              </a:rPr>
              <a:t>libraries for many different languages</a:t>
            </a:r>
            <a:r>
              <a:rPr lang="en-US" sz="2000" dirty="0"/>
              <a:t>.</a:t>
            </a:r>
          </a:p>
          <a:p>
            <a:endParaRPr lang="en-US" sz="2000" dirty="0"/>
          </a:p>
          <a:p>
            <a:r>
              <a:rPr lang="en-US" sz="2000" dirty="0"/>
              <a:t>Rather than the client/server model of HTTP, MQTT uses a </a:t>
            </a:r>
            <a:r>
              <a:rPr lang="en-US" sz="2000" dirty="0">
                <a:solidFill>
                  <a:schemeClr val="tx2">
                    <a:lumMod val="60000"/>
                    <a:lumOff val="40000"/>
                  </a:schemeClr>
                </a:solidFill>
              </a:rPr>
              <a:t>publish/ subscribe mechanism</a:t>
            </a:r>
            <a:r>
              <a:rPr lang="en-US" sz="2000" dirty="0"/>
              <a:t> for exchanging messages via a </a:t>
            </a:r>
            <a:r>
              <a:rPr lang="en-US" sz="2000" dirty="0">
                <a:solidFill>
                  <a:schemeClr val="tx2">
                    <a:lumMod val="60000"/>
                    <a:lumOff val="40000"/>
                  </a:schemeClr>
                </a:solidFill>
              </a:rPr>
              <a:t>message broker</a:t>
            </a:r>
            <a:r>
              <a:rPr lang="en-US" sz="2000" dirty="0"/>
              <a:t>.</a:t>
            </a:r>
          </a:p>
          <a:p>
            <a:endParaRPr lang="en-US" sz="2000" dirty="0"/>
          </a:p>
          <a:p>
            <a:r>
              <a:rPr lang="en-US" sz="2000" dirty="0"/>
              <a:t>Rather than send messages to a pre-defined set of recipients, senders publish messages to a specific topic on the message broker.</a:t>
            </a:r>
            <a:endParaRPr lang="en-IN" sz="2400" dirty="0">
              <a:solidFill>
                <a:srgbClr val="FF0000"/>
              </a:solidFill>
            </a:endParaRPr>
          </a:p>
        </p:txBody>
      </p:sp>
    </p:spTree>
    <p:extLst>
      <p:ext uri="{BB962C8B-B14F-4D97-AF65-F5344CB8AC3E}">
        <p14:creationId xmlns:p14="http://schemas.microsoft.com/office/powerpoint/2010/main" val="26956948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C232E8-34B7-4236-96DA-B574C35FC37D}"/>
              </a:ext>
            </a:extLst>
          </p:cNvPr>
          <p:cNvSpPr>
            <a:spLocks noGrp="1"/>
          </p:cNvSpPr>
          <p:nvPr>
            <p:ph type="title"/>
          </p:nvPr>
        </p:nvSpPr>
        <p:spPr>
          <a:xfrm>
            <a:off x="457200" y="152400"/>
            <a:ext cx="8229600" cy="792162"/>
          </a:xfrm>
        </p:spPr>
        <p:txBody>
          <a:bodyPr>
            <a:normAutofit/>
          </a:bodyPr>
          <a:lstStyle/>
          <a:p>
            <a:r>
              <a:rPr lang="en-IN" sz="3600" dirty="0"/>
              <a:t>OTHER PROTOCOLS</a:t>
            </a:r>
          </a:p>
        </p:txBody>
      </p:sp>
      <p:sp>
        <p:nvSpPr>
          <p:cNvPr id="3" name="Content Placeholder 2">
            <a:extLst>
              <a:ext uri="{FF2B5EF4-FFF2-40B4-BE49-F238E27FC236}">
                <a16:creationId xmlns:a16="http://schemas.microsoft.com/office/drawing/2014/main" xmlns="" id="{B4639793-41D7-452B-A7D0-3AB462C67AE5}"/>
              </a:ext>
            </a:extLst>
          </p:cNvPr>
          <p:cNvSpPr>
            <a:spLocks noGrp="1"/>
          </p:cNvSpPr>
          <p:nvPr>
            <p:ph idx="1"/>
          </p:nvPr>
        </p:nvSpPr>
        <p:spPr>
          <a:xfrm>
            <a:off x="304800" y="944562"/>
            <a:ext cx="8686800" cy="5761038"/>
          </a:xfrm>
        </p:spPr>
        <p:txBody>
          <a:bodyPr>
            <a:normAutofit/>
          </a:bodyPr>
          <a:lstStyle/>
          <a:p>
            <a:r>
              <a:rPr lang="en-IN" sz="2400" b="1" dirty="0">
                <a:solidFill>
                  <a:srgbClr val="FF0000"/>
                </a:solidFill>
              </a:rPr>
              <a:t>MQ</a:t>
            </a:r>
            <a:r>
              <a:rPr lang="en-IN" sz="2000" dirty="0">
                <a:solidFill>
                  <a:srgbClr val="FF0000"/>
                </a:solidFill>
              </a:rPr>
              <a:t> </a:t>
            </a:r>
            <a:r>
              <a:rPr lang="en-IN" sz="2400" dirty="0">
                <a:solidFill>
                  <a:srgbClr val="FF0000"/>
                </a:solidFill>
              </a:rPr>
              <a:t>TELEMETRY TRANSPORT </a:t>
            </a:r>
            <a:r>
              <a:rPr lang="en-IN" sz="2000" dirty="0">
                <a:solidFill>
                  <a:srgbClr val="FF0000"/>
                </a:solidFill>
              </a:rPr>
              <a:t>:</a:t>
            </a:r>
          </a:p>
          <a:p>
            <a:pPr marL="0" indent="0">
              <a:buNone/>
            </a:pPr>
            <a:endParaRPr lang="en-US" sz="2000" dirty="0"/>
          </a:p>
          <a:p>
            <a:r>
              <a:rPr lang="en-US" sz="2000" dirty="0"/>
              <a:t>Recipients </a:t>
            </a:r>
            <a:r>
              <a:rPr lang="en-US" sz="2000" dirty="0">
                <a:solidFill>
                  <a:schemeClr val="tx2">
                    <a:lumMod val="60000"/>
                    <a:lumOff val="40000"/>
                  </a:schemeClr>
                </a:solidFill>
              </a:rPr>
              <a:t>subscribe to whichever topics interest them</a:t>
            </a:r>
            <a:r>
              <a:rPr lang="en-US" sz="2000" dirty="0"/>
              <a:t>, and whenever a new message is published on that topic, the message broker delivers it to all interested recipients.</a:t>
            </a:r>
          </a:p>
          <a:p>
            <a:endParaRPr lang="en-US" sz="2000" dirty="0">
              <a:solidFill>
                <a:schemeClr val="tx2">
                  <a:lumMod val="60000"/>
                  <a:lumOff val="40000"/>
                </a:schemeClr>
              </a:solidFill>
            </a:endParaRPr>
          </a:p>
          <a:p>
            <a:r>
              <a:rPr lang="en-US" sz="2000" dirty="0">
                <a:solidFill>
                  <a:schemeClr val="tx2">
                    <a:lumMod val="60000"/>
                    <a:lumOff val="40000"/>
                  </a:schemeClr>
                </a:solidFill>
              </a:rPr>
              <a:t>This makes it much easier to do one-to-many messaging</a:t>
            </a:r>
            <a:r>
              <a:rPr lang="en-US" sz="2000" dirty="0"/>
              <a:t>, and also breaks the tight coupling between the client and server that exists in HTTP.</a:t>
            </a:r>
          </a:p>
          <a:p>
            <a:endParaRPr lang="en-US" sz="2000" dirty="0"/>
          </a:p>
          <a:p>
            <a:r>
              <a:rPr lang="en-US" sz="2000" dirty="0">
                <a:solidFill>
                  <a:schemeClr val="tx2">
                    <a:lumMod val="60000"/>
                    <a:lumOff val="40000"/>
                  </a:schemeClr>
                </a:solidFill>
              </a:rPr>
              <a:t>A sister protocol</a:t>
            </a:r>
            <a:r>
              <a:rPr lang="en-US" sz="2000" dirty="0"/>
              <a:t>, MQTT for Sensors </a:t>
            </a:r>
            <a:r>
              <a:rPr lang="en-US" sz="2000" b="1" dirty="0"/>
              <a:t>(MQTT-S), </a:t>
            </a:r>
            <a:r>
              <a:rPr lang="en-US" sz="2000" dirty="0"/>
              <a:t>is also available for extremely constrained platforms or networks where TCP isn’t available, allowing MQTT’s reach to extend to sensor networks such as ZigBee.</a:t>
            </a:r>
            <a:endParaRPr lang="en-IN" sz="2000" dirty="0"/>
          </a:p>
        </p:txBody>
      </p:sp>
    </p:spTree>
    <p:extLst>
      <p:ext uri="{BB962C8B-B14F-4D97-AF65-F5344CB8AC3E}">
        <p14:creationId xmlns:p14="http://schemas.microsoft.com/office/powerpoint/2010/main" val="28234735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12C0D5-863B-4631-94B9-DC7C2BBBFA8D}"/>
              </a:ext>
            </a:extLst>
          </p:cNvPr>
          <p:cNvSpPr>
            <a:spLocks noGrp="1"/>
          </p:cNvSpPr>
          <p:nvPr>
            <p:ph type="title"/>
          </p:nvPr>
        </p:nvSpPr>
        <p:spPr>
          <a:xfrm>
            <a:off x="457200" y="152400"/>
            <a:ext cx="8229600" cy="715962"/>
          </a:xfrm>
        </p:spPr>
        <p:txBody>
          <a:bodyPr>
            <a:normAutofit/>
          </a:bodyPr>
          <a:lstStyle/>
          <a:p>
            <a:r>
              <a:rPr lang="en-IN" sz="3600" dirty="0"/>
              <a:t>OTHER PROTOCOLS</a:t>
            </a:r>
          </a:p>
        </p:txBody>
      </p:sp>
      <p:sp>
        <p:nvSpPr>
          <p:cNvPr id="3" name="Content Placeholder 2">
            <a:extLst>
              <a:ext uri="{FF2B5EF4-FFF2-40B4-BE49-F238E27FC236}">
                <a16:creationId xmlns:a16="http://schemas.microsoft.com/office/drawing/2014/main" xmlns="" id="{2C892035-F4D8-45B8-8953-6378CFCC9034}"/>
              </a:ext>
            </a:extLst>
          </p:cNvPr>
          <p:cNvSpPr>
            <a:spLocks noGrp="1"/>
          </p:cNvSpPr>
          <p:nvPr>
            <p:ph idx="1"/>
          </p:nvPr>
        </p:nvSpPr>
        <p:spPr>
          <a:xfrm>
            <a:off x="304800" y="868362"/>
            <a:ext cx="8763000" cy="5761038"/>
          </a:xfrm>
        </p:spPr>
        <p:txBody>
          <a:bodyPr>
            <a:normAutofit/>
          </a:bodyPr>
          <a:lstStyle/>
          <a:p>
            <a:r>
              <a:rPr lang="en-US" sz="2400" b="1" dirty="0">
                <a:solidFill>
                  <a:srgbClr val="FF0000"/>
                </a:solidFill>
              </a:rPr>
              <a:t>EXTENSIBLE MESSAGING AND PRESENCE PROTOCOL :</a:t>
            </a:r>
          </a:p>
          <a:p>
            <a:endParaRPr lang="en-US" sz="2000" dirty="0"/>
          </a:p>
          <a:p>
            <a:r>
              <a:rPr lang="en-US" sz="2000" dirty="0"/>
              <a:t>Another messaging solution is the </a:t>
            </a:r>
            <a:r>
              <a:rPr lang="en-US" sz="2000" dirty="0">
                <a:solidFill>
                  <a:schemeClr val="tx2">
                    <a:lumMod val="60000"/>
                    <a:lumOff val="40000"/>
                  </a:schemeClr>
                </a:solidFill>
              </a:rPr>
              <a:t>Extensible Messaging and Presence Protocol, or </a:t>
            </a:r>
            <a:r>
              <a:rPr lang="en-US" sz="2000" b="1" dirty="0">
                <a:solidFill>
                  <a:schemeClr val="tx2">
                    <a:lumMod val="60000"/>
                    <a:lumOff val="40000"/>
                  </a:schemeClr>
                </a:solidFill>
              </a:rPr>
              <a:t>XMPP</a:t>
            </a:r>
            <a:r>
              <a:rPr lang="en-US" sz="2000" dirty="0">
                <a:solidFill>
                  <a:schemeClr val="tx2">
                    <a:lumMod val="60000"/>
                    <a:lumOff val="40000"/>
                  </a:schemeClr>
                </a:solidFill>
              </a:rPr>
              <a:t>.</a:t>
            </a:r>
          </a:p>
          <a:p>
            <a:endParaRPr lang="en-US" sz="2000" b="1" dirty="0"/>
          </a:p>
          <a:p>
            <a:r>
              <a:rPr lang="en-US" sz="2000" b="1" dirty="0"/>
              <a:t>XMPP</a:t>
            </a:r>
            <a:r>
              <a:rPr lang="en-US" sz="2000" dirty="0"/>
              <a:t> grew from the </a:t>
            </a:r>
            <a:r>
              <a:rPr lang="en-US" sz="2000" dirty="0">
                <a:solidFill>
                  <a:schemeClr val="tx2">
                    <a:lumMod val="60000"/>
                    <a:lumOff val="40000"/>
                  </a:schemeClr>
                </a:solidFill>
              </a:rPr>
              <a:t>Jabber instant messaging system </a:t>
            </a:r>
            <a:r>
              <a:rPr lang="en-US" sz="2000" dirty="0"/>
              <a:t>and so has broad support as a </a:t>
            </a:r>
            <a:r>
              <a:rPr lang="en-US" sz="2000" dirty="0">
                <a:solidFill>
                  <a:schemeClr val="tx2">
                    <a:lumMod val="60000"/>
                    <a:lumOff val="40000"/>
                  </a:schemeClr>
                </a:solidFill>
              </a:rPr>
              <a:t>general protocol </a:t>
            </a:r>
            <a:r>
              <a:rPr lang="en-US" sz="2000" dirty="0"/>
              <a:t>on the Internet.</a:t>
            </a:r>
          </a:p>
          <a:p>
            <a:endParaRPr lang="en-US" sz="2000" dirty="0"/>
          </a:p>
          <a:p>
            <a:r>
              <a:rPr lang="en-US" sz="2000" dirty="0"/>
              <a:t>This is both a blessing and a curse: it is well understood and widely deployed, but because it wasn’t designed explicitly for use in embedded applications, it uses </a:t>
            </a:r>
            <a:r>
              <a:rPr lang="en-US" sz="2000" b="1" dirty="0"/>
              <a:t>XML</a:t>
            </a:r>
            <a:r>
              <a:rPr lang="en-US" sz="2000" dirty="0"/>
              <a:t> to format the messages.</a:t>
            </a:r>
          </a:p>
          <a:p>
            <a:endParaRPr lang="en-US" sz="2000" dirty="0"/>
          </a:p>
          <a:p>
            <a:r>
              <a:rPr lang="en-US" sz="2000" dirty="0"/>
              <a:t>This choice of </a:t>
            </a:r>
            <a:r>
              <a:rPr lang="en-US" sz="2000" b="1" dirty="0"/>
              <a:t>XML</a:t>
            </a:r>
            <a:r>
              <a:rPr lang="en-US" sz="2000" dirty="0"/>
              <a:t> makes the messaging relatively verbose, which could preclude it as an option for </a:t>
            </a:r>
            <a:r>
              <a:rPr lang="en-US" sz="2000" b="1" dirty="0"/>
              <a:t>RAM</a:t>
            </a:r>
            <a:r>
              <a:rPr lang="en-US" sz="2000" dirty="0"/>
              <a:t>-constrained microcontrollers.</a:t>
            </a:r>
            <a:endParaRPr lang="en-IN" sz="2000" dirty="0"/>
          </a:p>
        </p:txBody>
      </p:sp>
    </p:spTree>
    <p:extLst>
      <p:ext uri="{BB962C8B-B14F-4D97-AF65-F5344CB8AC3E}">
        <p14:creationId xmlns:p14="http://schemas.microsoft.com/office/powerpoint/2010/main" val="32978686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071BC0-5627-4D6E-A90E-D1C580B56FB0}"/>
              </a:ext>
            </a:extLst>
          </p:cNvPr>
          <p:cNvSpPr>
            <a:spLocks noGrp="1"/>
          </p:cNvSpPr>
          <p:nvPr>
            <p:ph type="title"/>
          </p:nvPr>
        </p:nvSpPr>
        <p:spPr>
          <a:xfrm>
            <a:off x="457200" y="152400"/>
            <a:ext cx="8229600" cy="944562"/>
          </a:xfrm>
        </p:spPr>
        <p:txBody>
          <a:bodyPr>
            <a:normAutofit/>
          </a:bodyPr>
          <a:lstStyle/>
          <a:p>
            <a:r>
              <a:rPr lang="en-IN" sz="3600" dirty="0"/>
              <a:t>OTHER PROTOCOLS</a:t>
            </a:r>
          </a:p>
        </p:txBody>
      </p:sp>
      <p:sp>
        <p:nvSpPr>
          <p:cNvPr id="3" name="Content Placeholder 2">
            <a:extLst>
              <a:ext uri="{FF2B5EF4-FFF2-40B4-BE49-F238E27FC236}">
                <a16:creationId xmlns:a16="http://schemas.microsoft.com/office/drawing/2014/main" xmlns="" id="{DBCFEF1A-AA93-4CC1-B36A-D70DA85D659D}"/>
              </a:ext>
            </a:extLst>
          </p:cNvPr>
          <p:cNvSpPr>
            <a:spLocks noGrp="1"/>
          </p:cNvSpPr>
          <p:nvPr>
            <p:ph idx="1"/>
          </p:nvPr>
        </p:nvSpPr>
        <p:spPr>
          <a:xfrm>
            <a:off x="304800" y="1096962"/>
            <a:ext cx="8763000" cy="5608638"/>
          </a:xfrm>
        </p:spPr>
        <p:txBody>
          <a:bodyPr>
            <a:normAutofit/>
          </a:bodyPr>
          <a:lstStyle/>
          <a:p>
            <a:r>
              <a:rPr lang="en-US" sz="2400" b="1" dirty="0">
                <a:solidFill>
                  <a:srgbClr val="FF0000"/>
                </a:solidFill>
              </a:rPr>
              <a:t>CONSTRAINED APPLICATION PROTOCOL :</a:t>
            </a:r>
          </a:p>
          <a:p>
            <a:endParaRPr lang="en-US" sz="2000" dirty="0"/>
          </a:p>
          <a:p>
            <a:r>
              <a:rPr lang="en-US" sz="2000" dirty="0"/>
              <a:t>The </a:t>
            </a:r>
            <a:r>
              <a:rPr lang="en-US" sz="2000" dirty="0">
                <a:solidFill>
                  <a:schemeClr val="tx2">
                    <a:lumMod val="60000"/>
                    <a:lumOff val="40000"/>
                  </a:schemeClr>
                </a:solidFill>
              </a:rPr>
              <a:t>Constrained Application Protocol (CoAP) </a:t>
            </a:r>
            <a:r>
              <a:rPr lang="en-US" sz="2000" dirty="0"/>
              <a:t>is designed to solve the same classes of problems as HTTP but, like MQTT-S, for networks without TCP.</a:t>
            </a:r>
          </a:p>
          <a:p>
            <a:endParaRPr lang="en-US" sz="2000" dirty="0"/>
          </a:p>
          <a:p>
            <a:r>
              <a:rPr lang="en-US" sz="2000" dirty="0"/>
              <a:t>There are </a:t>
            </a:r>
            <a:r>
              <a:rPr lang="en-US" sz="2000" dirty="0">
                <a:solidFill>
                  <a:schemeClr val="tx2">
                    <a:lumMod val="60000"/>
                    <a:lumOff val="40000"/>
                  </a:schemeClr>
                </a:solidFill>
              </a:rPr>
              <a:t>proposals for running CoAP </a:t>
            </a:r>
            <a:r>
              <a:rPr lang="en-US" sz="2000" dirty="0"/>
              <a:t>over UDP, SMS mobile phone messaging, and integration with </a:t>
            </a:r>
            <a:r>
              <a:rPr lang="en-US" sz="2000" dirty="0">
                <a:solidFill>
                  <a:schemeClr val="tx2">
                    <a:lumMod val="60000"/>
                    <a:lumOff val="40000"/>
                  </a:schemeClr>
                </a:solidFill>
              </a:rPr>
              <a:t>6LoWPAN</a:t>
            </a:r>
            <a:r>
              <a:rPr lang="en-US" sz="2000" dirty="0"/>
              <a:t>.</a:t>
            </a:r>
          </a:p>
          <a:p>
            <a:endParaRPr lang="en-US" sz="2000" dirty="0">
              <a:solidFill>
                <a:schemeClr val="tx2">
                  <a:lumMod val="60000"/>
                  <a:lumOff val="40000"/>
                </a:schemeClr>
              </a:solidFill>
            </a:endParaRPr>
          </a:p>
          <a:p>
            <a:r>
              <a:rPr lang="en-US" sz="2000" dirty="0">
                <a:solidFill>
                  <a:schemeClr val="tx2">
                    <a:lumMod val="60000"/>
                    <a:lumOff val="40000"/>
                  </a:schemeClr>
                </a:solidFill>
              </a:rPr>
              <a:t>CoAP</a:t>
            </a:r>
            <a:r>
              <a:rPr lang="en-US" sz="2000" dirty="0"/>
              <a:t> draws many of its design features from HTTP and has a defined mechanism to proxies to </a:t>
            </a:r>
            <a:r>
              <a:rPr lang="en-US" sz="2000" dirty="0">
                <a:solidFill>
                  <a:schemeClr val="tx2">
                    <a:lumMod val="60000"/>
                    <a:lumOff val="40000"/>
                  </a:schemeClr>
                </a:solidFill>
              </a:rPr>
              <a:t>allow mapping from one protocol to the other</a:t>
            </a:r>
            <a:r>
              <a:rPr lang="en-US" sz="2000" dirty="0"/>
              <a:t>.</a:t>
            </a:r>
          </a:p>
          <a:p>
            <a:endParaRPr lang="en-US" sz="2000" dirty="0"/>
          </a:p>
          <a:p>
            <a:r>
              <a:rPr lang="en-US" sz="2000" dirty="0"/>
              <a:t>At the time of this writing, the protocol is going through final stages of becoming a defined standard, with the work being coordinated by the </a:t>
            </a:r>
            <a:r>
              <a:rPr lang="en-US" sz="2000" dirty="0">
                <a:solidFill>
                  <a:schemeClr val="tx2">
                    <a:lumMod val="60000"/>
                    <a:lumOff val="40000"/>
                  </a:schemeClr>
                </a:solidFill>
              </a:rPr>
              <a:t>Internet Engineering Task Force Constrained RESTful Environments Working Group</a:t>
            </a:r>
            <a:r>
              <a:rPr lang="en-US" sz="2000" dirty="0"/>
              <a:t>.</a:t>
            </a:r>
          </a:p>
        </p:txBody>
      </p:sp>
    </p:spTree>
    <p:extLst>
      <p:ext uri="{BB962C8B-B14F-4D97-AF65-F5344CB8AC3E}">
        <p14:creationId xmlns:p14="http://schemas.microsoft.com/office/powerpoint/2010/main" val="11632141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B86363-952B-4BC4-91D6-C22168E38110}"/>
              </a:ext>
            </a:extLst>
          </p:cNvPr>
          <p:cNvSpPr>
            <a:spLocks noGrp="1"/>
          </p:cNvSpPr>
          <p:nvPr>
            <p:ph type="title"/>
          </p:nvPr>
        </p:nvSpPr>
        <p:spPr>
          <a:xfrm>
            <a:off x="457200" y="152400"/>
            <a:ext cx="8229600" cy="868362"/>
          </a:xfrm>
        </p:spPr>
        <p:txBody>
          <a:bodyPr>
            <a:normAutofit fontScale="90000"/>
          </a:bodyPr>
          <a:lstStyle/>
          <a:p>
            <a:r>
              <a:rPr lang="en-US" sz="4400" dirty="0">
                <a:solidFill>
                  <a:schemeClr val="tx2">
                    <a:lumMod val="75000"/>
                  </a:schemeClr>
                </a:solidFill>
              </a:rPr>
              <a:t>PROTOTYPIN ONLINE COMPONENTS</a:t>
            </a:r>
            <a:br>
              <a:rPr lang="en-US" sz="4400" dirty="0">
                <a:solidFill>
                  <a:schemeClr val="tx2">
                    <a:lumMod val="75000"/>
                  </a:schemeClr>
                </a:solidFill>
              </a:rPr>
            </a:br>
            <a:r>
              <a:rPr lang="en-US" sz="4400" dirty="0">
                <a:solidFill>
                  <a:schemeClr val="tx2">
                    <a:lumMod val="75000"/>
                  </a:schemeClr>
                </a:solidFill>
              </a:rPr>
              <a:t>(part 2)</a:t>
            </a:r>
            <a:endParaRPr lang="en-IN" dirty="0"/>
          </a:p>
        </p:txBody>
      </p:sp>
      <p:sp>
        <p:nvSpPr>
          <p:cNvPr id="3" name="Content Placeholder 2">
            <a:extLst>
              <a:ext uri="{FF2B5EF4-FFF2-40B4-BE49-F238E27FC236}">
                <a16:creationId xmlns:a16="http://schemas.microsoft.com/office/drawing/2014/main" xmlns="" id="{F9D7C46F-8A9E-4E78-B5D4-9B54687F1A42}"/>
              </a:ext>
            </a:extLst>
          </p:cNvPr>
          <p:cNvSpPr>
            <a:spLocks noGrp="1"/>
          </p:cNvSpPr>
          <p:nvPr>
            <p:ph idx="1"/>
          </p:nvPr>
        </p:nvSpPr>
        <p:spPr>
          <a:xfrm>
            <a:off x="304800" y="1371600"/>
            <a:ext cx="8686800" cy="5334000"/>
          </a:xfrm>
        </p:spPr>
        <p:txBody>
          <a:bodyPr>
            <a:normAutofit fontScale="77500" lnSpcReduction="20000"/>
          </a:bodyPr>
          <a:lstStyle/>
          <a:p>
            <a:pPr>
              <a:buFont typeface="Wingdings" panose="05000000000000000000" pitchFamily="2" charset="2"/>
              <a:buChar char="ü"/>
            </a:pPr>
            <a:r>
              <a:rPr lang="en-IN" sz="3200" dirty="0">
                <a:solidFill>
                  <a:schemeClr val="tx2">
                    <a:lumMod val="60000"/>
                    <a:lumOff val="40000"/>
                  </a:schemeClr>
                </a:solidFill>
              </a:rPr>
              <a:t>WRITING A NEW API : </a:t>
            </a:r>
          </a:p>
          <a:p>
            <a:pPr>
              <a:buFont typeface="Courier New" panose="02070309020205020404" pitchFamily="49" charset="0"/>
              <a:buChar char="o"/>
            </a:pPr>
            <a:r>
              <a:rPr lang="en-IN" sz="3200" dirty="0"/>
              <a:t>Clockodillo</a:t>
            </a:r>
          </a:p>
          <a:p>
            <a:pPr>
              <a:buFont typeface="Courier New" panose="02070309020205020404" pitchFamily="49" charset="0"/>
              <a:buChar char="o"/>
            </a:pPr>
            <a:r>
              <a:rPr lang="en-IN" sz="3200" dirty="0"/>
              <a:t>Security</a:t>
            </a:r>
          </a:p>
          <a:p>
            <a:pPr>
              <a:buFont typeface="Courier New" panose="02070309020205020404" pitchFamily="49" charset="0"/>
              <a:buChar char="o"/>
            </a:pPr>
            <a:r>
              <a:rPr lang="en-IN" sz="3200" dirty="0"/>
              <a:t>Implementing the API</a:t>
            </a:r>
          </a:p>
          <a:p>
            <a:pPr>
              <a:buFont typeface="Courier New" panose="02070309020205020404" pitchFamily="49" charset="0"/>
              <a:buChar char="o"/>
            </a:pPr>
            <a:r>
              <a:rPr lang="en-IN" sz="3200" dirty="0"/>
              <a:t>Using cURL to Test</a:t>
            </a:r>
          </a:p>
          <a:p>
            <a:pPr>
              <a:buFont typeface="Courier New" panose="02070309020205020404" pitchFamily="49" charset="0"/>
              <a:buChar char="o"/>
            </a:pPr>
            <a:r>
              <a:rPr lang="en-IN" sz="3200" dirty="0"/>
              <a:t>Going Further</a:t>
            </a:r>
          </a:p>
          <a:p>
            <a:pPr>
              <a:buFont typeface="Wingdings" panose="05000000000000000000" pitchFamily="2" charset="2"/>
              <a:buChar char="ü"/>
            </a:pPr>
            <a:r>
              <a:rPr lang="en-IN" sz="3200" dirty="0">
                <a:solidFill>
                  <a:schemeClr val="tx2">
                    <a:lumMod val="60000"/>
                    <a:lumOff val="40000"/>
                  </a:schemeClr>
                </a:solidFill>
              </a:rPr>
              <a:t>REAL-TIME REACTIONS</a:t>
            </a:r>
          </a:p>
          <a:p>
            <a:pPr>
              <a:buFont typeface="Courier New" panose="02070309020205020404" pitchFamily="49" charset="0"/>
              <a:buChar char="o"/>
            </a:pPr>
            <a:r>
              <a:rPr lang="en-IN" sz="3200" dirty="0"/>
              <a:t>Polling</a:t>
            </a:r>
          </a:p>
          <a:p>
            <a:pPr>
              <a:buFont typeface="Courier New" panose="02070309020205020404" pitchFamily="49" charset="0"/>
              <a:buChar char="o"/>
            </a:pPr>
            <a:r>
              <a:rPr lang="en-IN" sz="3200" dirty="0"/>
              <a:t>Comet</a:t>
            </a:r>
          </a:p>
          <a:p>
            <a:pPr>
              <a:buFont typeface="Wingdings" panose="05000000000000000000" pitchFamily="2" charset="2"/>
              <a:buChar char="ü"/>
            </a:pPr>
            <a:r>
              <a:rPr lang="en-IN" sz="3200" dirty="0">
                <a:solidFill>
                  <a:schemeClr val="tx2">
                    <a:lumMod val="60000"/>
                    <a:lumOff val="40000"/>
                  </a:schemeClr>
                </a:solidFill>
              </a:rPr>
              <a:t>OTHER PROTOCOLS</a:t>
            </a:r>
          </a:p>
          <a:p>
            <a:pPr>
              <a:buFont typeface="Courier New" panose="02070309020205020404" pitchFamily="49" charset="0"/>
              <a:buChar char="o"/>
            </a:pPr>
            <a:r>
              <a:rPr lang="en-IN" sz="3200" dirty="0"/>
              <a:t>MQ Telemetry Transport</a:t>
            </a:r>
          </a:p>
          <a:p>
            <a:pPr>
              <a:buFont typeface="Courier New" panose="02070309020205020404" pitchFamily="49" charset="0"/>
              <a:buChar char="o"/>
            </a:pPr>
            <a:r>
              <a:rPr lang="en-IN" sz="3200" dirty="0"/>
              <a:t>Extensible messaging and presence protocol</a:t>
            </a:r>
          </a:p>
          <a:p>
            <a:pPr>
              <a:buFont typeface="Courier New" panose="02070309020205020404" pitchFamily="49" charset="0"/>
              <a:buChar char="o"/>
            </a:pPr>
            <a:r>
              <a:rPr lang="en-IN" sz="3200" dirty="0"/>
              <a:t>Constrained Application Protocol</a:t>
            </a:r>
          </a:p>
          <a:p>
            <a:endParaRPr lang="en-IN" dirty="0"/>
          </a:p>
        </p:txBody>
      </p:sp>
    </p:spTree>
    <p:extLst>
      <p:ext uri="{BB962C8B-B14F-4D97-AF65-F5344CB8AC3E}">
        <p14:creationId xmlns:p14="http://schemas.microsoft.com/office/powerpoint/2010/main" val="2932547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172200"/>
          </a:xfrm>
        </p:spPr>
        <p:txBody>
          <a:bodyPr>
            <a:normAutofit fontScale="77500" lnSpcReduction="20000"/>
          </a:bodyPr>
          <a:lstStyle/>
          <a:p>
            <a:pPr algn="just">
              <a:lnSpc>
                <a:spcPct val="160000"/>
              </a:lnSpc>
            </a:pPr>
            <a:r>
              <a:rPr lang="en-US" sz="3000" dirty="0">
                <a:latin typeface="Times New Roman" pitchFamily="18" charset="0"/>
                <a:cs typeface="Times New Roman" pitchFamily="18" charset="0"/>
              </a:rPr>
              <a:t>Sensor devices which record temperature might write that data to </a:t>
            </a:r>
            <a:r>
              <a:rPr lang="en-US" sz="3000" dirty="0">
                <a:solidFill>
                  <a:srgbClr val="FF0000"/>
                </a:solidFill>
                <a:latin typeface="Times New Roman" pitchFamily="18" charset="0"/>
                <a:cs typeface="Times New Roman" pitchFamily="18" charset="0"/>
              </a:rPr>
              <a:t>Xively</a:t>
            </a:r>
            <a:r>
              <a:rPr lang="en-US" sz="3000" dirty="0">
                <a:latin typeface="Times New Roman" pitchFamily="18" charset="0"/>
                <a:cs typeface="Times New Roman" pitchFamily="18" charset="0"/>
              </a:rPr>
              <a:t>.</a:t>
            </a:r>
          </a:p>
          <a:p>
            <a:pPr algn="just">
              <a:lnSpc>
                <a:spcPct val="160000"/>
              </a:lnSpc>
            </a:pPr>
            <a:r>
              <a:rPr lang="en-US" sz="3000" b="1" dirty="0">
                <a:latin typeface="Times New Roman" pitchFamily="18" charset="0"/>
                <a:cs typeface="Times New Roman" pitchFamily="18" charset="0"/>
              </a:rPr>
              <a:t>Xively</a:t>
            </a:r>
            <a:r>
              <a:rPr lang="en-US" sz="3000" dirty="0">
                <a:latin typeface="Times New Roman" pitchFamily="18" charset="0"/>
                <a:cs typeface="Times New Roman" pitchFamily="18" charset="0"/>
              </a:rPr>
              <a:t> is an </a:t>
            </a:r>
            <a:r>
              <a:rPr lang="en-US" sz="3000" dirty="0">
                <a:latin typeface="Times New Roman" pitchFamily="18" charset="0"/>
                <a:cs typeface="Times New Roman" pitchFamily="18" charset="0"/>
                <a:hlinkClick r:id="rId2" tooltip="Internet of things"/>
              </a:rPr>
              <a:t>Internet of Things</a:t>
            </a:r>
            <a:r>
              <a:rPr lang="en-US" sz="3000" dirty="0">
                <a:latin typeface="Times New Roman" pitchFamily="18" charset="0"/>
                <a:cs typeface="Times New Roman" pitchFamily="18" charset="0"/>
              </a:rPr>
              <a:t> (IoT) platform owned by Google.</a:t>
            </a:r>
          </a:p>
          <a:p>
            <a:pPr algn="just">
              <a:lnSpc>
                <a:spcPct val="160000"/>
              </a:lnSpc>
            </a:pPr>
            <a:r>
              <a:rPr lang="en-US" sz="3000" dirty="0">
                <a:latin typeface="Times New Roman" pitchFamily="18" charset="0"/>
                <a:cs typeface="Times New Roman" pitchFamily="18" charset="0"/>
              </a:rPr>
              <a:t> Xively offers product companies a way to connect products, manage connected devices and the data they produce, and integrate that data into other systems. </a:t>
            </a:r>
          </a:p>
          <a:p>
            <a:pPr algn="just">
              <a:lnSpc>
                <a:spcPct val="160000"/>
              </a:lnSpc>
            </a:pPr>
            <a:r>
              <a:rPr lang="en-US" sz="3000" dirty="0">
                <a:latin typeface="Times New Roman" pitchFamily="18" charset="0"/>
                <a:cs typeface="Times New Roman" pitchFamily="18" charset="0"/>
              </a:rPr>
              <a:t>Notification devices like Bubblino blow bubbles in response to tweets on Twitter. </a:t>
            </a:r>
          </a:p>
          <a:p>
            <a:pPr algn="just">
              <a:lnSpc>
                <a:spcPct val="160000"/>
              </a:lnSpc>
            </a:pPr>
            <a:r>
              <a:rPr lang="en-US" sz="3000" dirty="0">
                <a:latin typeface="Times New Roman" pitchFamily="18" charset="0"/>
                <a:cs typeface="Times New Roman" pitchFamily="18" charset="0"/>
              </a:rPr>
              <a:t>Things should be “</a:t>
            </a:r>
            <a:r>
              <a:rPr lang="en-US" sz="3000" dirty="0">
                <a:solidFill>
                  <a:srgbClr val="FF0000"/>
                </a:solidFill>
                <a:latin typeface="Times New Roman" pitchFamily="18" charset="0"/>
                <a:cs typeface="Times New Roman" pitchFamily="18" charset="0"/>
              </a:rPr>
              <a:t>first class citizens</a:t>
            </a:r>
            <a:r>
              <a:rPr lang="en-US" sz="3000" dirty="0">
                <a:latin typeface="Times New Roman" pitchFamily="18" charset="0"/>
                <a:cs typeface="Times New Roman" pitchFamily="18" charset="0"/>
              </a:rPr>
              <a:t>” of the Internet, they do seem to be currently tied to particular websites or services.</a:t>
            </a:r>
          </a:p>
          <a:p>
            <a:pPr>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lgn="just">
              <a:lnSpc>
                <a:spcPct val="150000"/>
              </a:lnSpc>
            </a:pPr>
            <a:r>
              <a:rPr lang="en-US" sz="2800" dirty="0">
                <a:latin typeface="Times New Roman" pitchFamily="18" charset="0"/>
                <a:cs typeface="Times New Roman" pitchFamily="18" charset="0"/>
              </a:rPr>
              <a:t>Each device is tied to a single web service. </a:t>
            </a:r>
          </a:p>
          <a:p>
            <a:pPr algn="just">
              <a:lnSpc>
                <a:spcPct val="150000"/>
              </a:lnSpc>
            </a:pPr>
            <a:r>
              <a:rPr lang="en-US" sz="2800" dirty="0">
                <a:latin typeface="Times New Roman" pitchFamily="18" charset="0"/>
                <a:cs typeface="Times New Roman" pitchFamily="18" charset="0"/>
              </a:rPr>
              <a:t>Although you’ve looked at existing services (Xively, Twitter), you might benefit from creating your own.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85000" lnSpcReduction="20000"/>
          </a:bodyPr>
          <a:lstStyle/>
          <a:p>
            <a:pPr algn="just">
              <a:lnSpc>
                <a:spcPct val="160000"/>
              </a:lnSpc>
            </a:pPr>
            <a:r>
              <a:rPr lang="en-US" dirty="0"/>
              <a:t> </a:t>
            </a:r>
            <a:r>
              <a:rPr lang="en-US" sz="3000" dirty="0">
                <a:latin typeface="Times New Roman" pitchFamily="18" charset="0"/>
                <a:cs typeface="Times New Roman" pitchFamily="18" charset="0"/>
              </a:rPr>
              <a:t>For a personal project, creating such a service may not be important, but if you’re developing a product to sell, you will want to be in control of the service—otherwise, you may have to </a:t>
            </a:r>
            <a:r>
              <a:rPr lang="en-US" sz="3000" dirty="0">
                <a:solidFill>
                  <a:srgbClr val="FF0000"/>
                </a:solidFill>
                <a:latin typeface="Times New Roman" pitchFamily="18" charset="0"/>
                <a:cs typeface="Times New Roman" pitchFamily="18" charset="0"/>
              </a:rPr>
              <a:t>recall every device</a:t>
            </a:r>
            <a:r>
              <a:rPr lang="en-US" sz="3000" dirty="0">
                <a:latin typeface="Times New Roman" pitchFamily="18" charset="0"/>
                <a:cs typeface="Times New Roman" pitchFamily="18" charset="0"/>
              </a:rPr>
              <a:t> to reprogram any time it is discontinued, changes terms and conditions, making your use of it abusive, or changes its API, making your code stop working. </a:t>
            </a:r>
          </a:p>
          <a:p>
            <a:pPr algn="just">
              <a:lnSpc>
                <a:spcPct val="160000"/>
              </a:lnSpc>
            </a:pPr>
            <a:r>
              <a:rPr lang="en-US" sz="3000" dirty="0">
                <a:latin typeface="Times New Roman" pitchFamily="18" charset="0"/>
                <a:cs typeface="Times New Roman" pitchFamily="18" charset="0"/>
              </a:rPr>
              <a:t>In fact, even Bubblino runs via a service at </a:t>
            </a:r>
            <a:r>
              <a:rPr lang="en-US" sz="3000" dirty="0">
                <a:solidFill>
                  <a:srgbClr val="FF0000"/>
                </a:solidFill>
                <a:latin typeface="Times New Roman" pitchFamily="18" charset="0"/>
                <a:cs typeface="Times New Roman" pitchFamily="18" charset="0"/>
              </a:rPr>
              <a:t>http://bubblino.com </a:t>
            </a:r>
            <a:r>
              <a:rPr lang="en-US" sz="3000" dirty="0">
                <a:latin typeface="Times New Roman" pitchFamily="18" charset="0"/>
                <a:cs typeface="Times New Roman" pitchFamily="18" charset="0"/>
              </a:rPr>
              <a:t>which allows users to customise their Bubblino to search for particular words.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itchFamily="18" charset="0"/>
                <a:cs typeface="Times New Roman" pitchFamily="18" charset="0"/>
              </a:rPr>
              <a:t>GETTING STARTED WITH AN API</a:t>
            </a:r>
          </a:p>
        </p:txBody>
      </p:sp>
      <p:sp>
        <p:nvSpPr>
          <p:cNvPr id="3" name="Content Placeholder 2"/>
          <p:cNvSpPr>
            <a:spLocks noGrp="1"/>
          </p:cNvSpPr>
          <p:nvPr>
            <p:ph idx="1"/>
          </p:nvPr>
        </p:nvSpPr>
        <p:spPr/>
        <p:txBody>
          <a:bodyPr>
            <a:normAutofit/>
          </a:bodyPr>
          <a:lstStyle/>
          <a:p>
            <a:pPr algn="just">
              <a:lnSpc>
                <a:spcPct val="150000"/>
              </a:lnSpc>
            </a:pPr>
            <a:r>
              <a:rPr lang="en-US" sz="2000" dirty="0">
                <a:latin typeface="Times New Roman" pitchFamily="18" charset="0"/>
                <a:cs typeface="Times New Roman" pitchFamily="18" charset="0"/>
              </a:rPr>
              <a:t>The most important part of a web service, with regards to an Internet of Things device, is the </a:t>
            </a:r>
            <a:r>
              <a:rPr lang="en-US" sz="2000" dirty="0">
                <a:solidFill>
                  <a:srgbClr val="FF0000"/>
                </a:solidFill>
                <a:latin typeface="Times New Roman" pitchFamily="18" charset="0"/>
                <a:cs typeface="Times New Roman" pitchFamily="18" charset="0"/>
              </a:rPr>
              <a:t>Application Programming Interface, or API</a:t>
            </a:r>
            <a:r>
              <a:rPr lang="en-US" sz="2000" dirty="0">
                <a:latin typeface="Times New Roman" pitchFamily="18" charset="0"/>
                <a:cs typeface="Times New Roman" pitchFamily="18" charset="0"/>
              </a:rPr>
              <a:t>. </a:t>
            </a:r>
          </a:p>
          <a:p>
            <a:pPr algn="just">
              <a:lnSpc>
                <a:spcPct val="150000"/>
              </a:lnSpc>
            </a:pPr>
            <a:r>
              <a:rPr lang="en-US" sz="2000" dirty="0">
                <a:latin typeface="Times New Roman" pitchFamily="18" charset="0"/>
                <a:cs typeface="Times New Roman" pitchFamily="18" charset="0"/>
              </a:rPr>
              <a:t>An API is a way of accessing a service that is </a:t>
            </a:r>
          </a:p>
          <a:p>
            <a:pPr algn="just">
              <a:lnSpc>
                <a:spcPct val="150000"/>
              </a:lnSpc>
              <a:buNone/>
            </a:pPr>
            <a:r>
              <a:rPr lang="en-US" sz="2000" dirty="0">
                <a:latin typeface="Times New Roman" pitchFamily="18" charset="0"/>
                <a:cs typeface="Times New Roman" pitchFamily="18" charset="0"/>
              </a:rPr>
              <a:t>	targeted at machines rather than people.</a:t>
            </a:r>
          </a:p>
          <a:p>
            <a:pPr algn="just">
              <a:lnSpc>
                <a:spcPct val="150000"/>
              </a:lnSpc>
            </a:pPr>
            <a:r>
              <a:rPr lang="en-US" sz="2000" dirty="0">
                <a:latin typeface="Times New Roman" pitchFamily="18" charset="0"/>
                <a:cs typeface="Times New Roman" pitchFamily="18" charset="0"/>
              </a:rPr>
              <a:t>If you think about your experience of accessing </a:t>
            </a:r>
          </a:p>
          <a:p>
            <a:pPr algn="just">
              <a:lnSpc>
                <a:spcPct val="150000"/>
              </a:lnSpc>
              <a:buNone/>
            </a:pPr>
            <a:r>
              <a:rPr lang="en-US" sz="2000" dirty="0">
                <a:latin typeface="Times New Roman" pitchFamily="18" charset="0"/>
                <a:cs typeface="Times New Roman" pitchFamily="18" charset="0"/>
              </a:rPr>
              <a:t>	an Internet service, you might follow a number </a:t>
            </a:r>
          </a:p>
          <a:p>
            <a:pPr algn="just">
              <a:lnSpc>
                <a:spcPct val="150000"/>
              </a:lnSpc>
              <a:buNone/>
            </a:pPr>
            <a:r>
              <a:rPr lang="en-US" sz="2000" dirty="0">
                <a:latin typeface="Times New Roman" pitchFamily="18" charset="0"/>
                <a:cs typeface="Times New Roman" pitchFamily="18" charset="0"/>
              </a:rPr>
              <a:t>	of steps</a:t>
            </a:r>
            <a:r>
              <a:rPr lang="en-US" sz="2800" dirty="0">
                <a:latin typeface="Times New Roman" pitchFamily="18" charset="0"/>
                <a:cs typeface="Times New Roman" pitchFamily="18" charset="0"/>
              </a:rPr>
              <a:t>. </a:t>
            </a:r>
          </a:p>
        </p:txBody>
      </p:sp>
      <p:pic>
        <p:nvPicPr>
          <p:cNvPr id="8" name="Picture 7"/>
          <p:cNvPicPr/>
          <p:nvPr/>
        </p:nvPicPr>
        <p:blipFill>
          <a:blip r:embed="rId2"/>
          <a:srcRect/>
          <a:stretch>
            <a:fillRect/>
          </a:stretch>
        </p:blipFill>
        <p:spPr bwMode="auto">
          <a:xfrm>
            <a:off x="5715000" y="2590800"/>
            <a:ext cx="2718721" cy="2667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just">
              <a:lnSpc>
                <a:spcPct val="150000"/>
              </a:lnSpc>
              <a:buNone/>
            </a:pPr>
            <a:r>
              <a:rPr lang="en-US" dirty="0">
                <a:latin typeface="Times New Roman" pitchFamily="18" charset="0"/>
                <a:cs typeface="Times New Roman" pitchFamily="18" charset="0"/>
              </a:rPr>
              <a:t>Ex: </a:t>
            </a:r>
            <a:r>
              <a:rPr lang="en-US" sz="2800" b="1" dirty="0">
                <a:latin typeface="Times New Roman" pitchFamily="18" charset="0"/>
                <a:cs typeface="Times New Roman" pitchFamily="18" charset="0"/>
              </a:rPr>
              <a:t>Flickr</a:t>
            </a:r>
            <a:r>
              <a:rPr lang="en-US" sz="2800" dirty="0">
                <a:latin typeface="Times New Roman" pitchFamily="18" charset="0"/>
                <a:cs typeface="Times New Roman" pitchFamily="18" charset="0"/>
              </a:rPr>
              <a:t> is  an American  </a:t>
            </a:r>
            <a:r>
              <a:rPr lang="en-US" sz="2800" dirty="0">
                <a:latin typeface="Times New Roman" pitchFamily="18" charset="0"/>
                <a:cs typeface="Times New Roman" pitchFamily="18" charset="0"/>
                <a:hlinkClick r:id="rId2"/>
              </a:rPr>
              <a:t>image  hosting</a:t>
            </a:r>
            <a:r>
              <a:rPr lang="en-US" sz="2800" dirty="0">
                <a:latin typeface="Times New Roman" pitchFamily="18" charset="0"/>
                <a:cs typeface="Times New Roman" pitchFamily="18" charset="0"/>
              </a:rPr>
              <a:t> and </a:t>
            </a:r>
            <a:r>
              <a:rPr lang="en-US" sz="2800" dirty="0">
                <a:latin typeface="Times New Roman" pitchFamily="18" charset="0"/>
                <a:cs typeface="Times New Roman" pitchFamily="18" charset="0"/>
                <a:hlinkClick r:id="rId3"/>
              </a:rPr>
              <a:t>video hosting</a:t>
            </a:r>
            <a:r>
              <a:rPr lang="en-US" sz="2800" dirty="0">
                <a:latin typeface="Times New Roman" pitchFamily="18" charset="0"/>
                <a:cs typeface="Times New Roman" pitchFamily="18" charset="0"/>
              </a:rPr>
              <a:t> service, </a:t>
            </a:r>
          </a:p>
          <a:p>
            <a:pPr algn="just">
              <a:lnSpc>
                <a:spcPct val="150000"/>
              </a:lnSpc>
              <a:buNone/>
            </a:pPr>
            <a:r>
              <a:rPr lang="en-US" sz="2800" dirty="0">
                <a:latin typeface="Times New Roman" pitchFamily="18" charset="0"/>
                <a:cs typeface="Times New Roman" pitchFamily="18" charset="0"/>
              </a:rPr>
              <a:t>Flickr enables users to post photos from nearly any camera phone or directly from a PC.</a:t>
            </a:r>
            <a:endParaRPr lang="en-US" sz="2800" b="1" dirty="0">
              <a:latin typeface="Times New Roman" pitchFamily="18" charset="0"/>
              <a:cs typeface="Times New Roman" pitchFamily="18" charset="0"/>
            </a:endParaRP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TotalTime>
  <Words>4149</Words>
  <Application>Microsoft Office PowerPoint</Application>
  <PresentationFormat>On-screen Show (4:3)</PresentationFormat>
  <Paragraphs>260</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PROTOTYPING ONLINE COMPONENTS</vt:lpstr>
      <vt:lpstr>PowerPoint Presentation</vt:lpstr>
      <vt:lpstr>PowerPoint Presentation</vt:lpstr>
      <vt:lpstr>The key components of the Internet of Things </vt:lpstr>
      <vt:lpstr>PowerPoint Presentation</vt:lpstr>
      <vt:lpstr>PowerPoint Presentation</vt:lpstr>
      <vt:lpstr>PowerPoint Presentation</vt:lpstr>
      <vt:lpstr>GETTING STARTED WITH AN API</vt:lpstr>
      <vt:lpstr>PowerPoint Presentation</vt:lpstr>
      <vt:lpstr>PowerPoint Presentation</vt:lpstr>
      <vt:lpstr>PowerPoint Presentation</vt:lpstr>
      <vt:lpstr>MASHING UP APIS</vt:lpstr>
      <vt:lpstr>PowerPoint Presentation</vt:lpstr>
      <vt:lpstr>PowerPoint Presentation</vt:lpstr>
      <vt:lpstr>PowerPoint Presentation</vt:lpstr>
      <vt:lpstr>The Guardian newspaper’s API</vt:lpstr>
      <vt:lpstr>PowerPoint Presentation</vt:lpstr>
      <vt:lpstr>SCRAPING</vt:lpstr>
      <vt:lpstr>Screen scraping</vt:lpstr>
      <vt:lpstr>Examples</vt:lpstr>
      <vt:lpstr>PowerPoint Presentation</vt:lpstr>
      <vt:lpstr>LEGALITIES</vt:lpstr>
      <vt:lpstr>PowerPoint Presentation</vt:lpstr>
      <vt:lpstr>PowerPoint Presentation</vt:lpstr>
      <vt:lpstr>PROTOTYPING ONLINE COMPONENTS</vt:lpstr>
      <vt:lpstr>PROTOTYPIN ONLINE COMPONENTS</vt:lpstr>
      <vt:lpstr>WRITING A NEW API</vt:lpstr>
      <vt:lpstr>WRITING A NEW API : Clockodillo </vt:lpstr>
      <vt:lpstr>WRITING A NEW API : Security</vt:lpstr>
      <vt:lpstr>WRITING A NEW API : Security</vt:lpstr>
      <vt:lpstr>WRITING A NEW API : Security</vt:lpstr>
      <vt:lpstr>WRITING A NEW API : Implementing the API </vt:lpstr>
      <vt:lpstr>WRITING A NEW API : USING CURL TO TEST</vt:lpstr>
      <vt:lpstr>WRITING A NEW API : GETTING FURTHER</vt:lpstr>
      <vt:lpstr>WRITING A NEW API :GETTING FURTHER</vt:lpstr>
      <vt:lpstr>WRITING A NEW API :GETTING FURTHER</vt:lpstr>
      <vt:lpstr>WRITING A NEW API :GETTING FURTHER</vt:lpstr>
      <vt:lpstr>REAL-TIME REACTIONS</vt:lpstr>
      <vt:lpstr>REAL-TIME REACTIONS : polling</vt:lpstr>
      <vt:lpstr>REAL-TIME REACTIONS : polling</vt:lpstr>
      <vt:lpstr>REAL-TIME REACTIONS : Comet</vt:lpstr>
      <vt:lpstr>REAL-TIME REACTIONS : Comet</vt:lpstr>
      <vt:lpstr>REAL-TIME REACTIONS : Comet</vt:lpstr>
      <vt:lpstr>REAL-TIME REACTIONS : Comet</vt:lpstr>
      <vt:lpstr>OTHER PROTOCOLS</vt:lpstr>
      <vt:lpstr>OTHER PROTOCOLS</vt:lpstr>
      <vt:lpstr>OTHER PROTOCOLS</vt:lpstr>
      <vt:lpstr>OTHER PROTOCOLS</vt:lpstr>
      <vt:lpstr>PROTOTYPIN ONLINE COMPONENTS (part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PROTOTYPING ONLINE COMPONENTS</dc:title>
  <dc:creator>jinisha</dc:creator>
  <cp:lastModifiedBy>Samyu</cp:lastModifiedBy>
  <cp:revision>51</cp:revision>
  <dcterms:created xsi:type="dcterms:W3CDTF">2021-12-23T04:01:00Z</dcterms:created>
  <dcterms:modified xsi:type="dcterms:W3CDTF">2024-05-05T20:59:42Z</dcterms:modified>
</cp:coreProperties>
</file>