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5"/>
  </p:notesMasterIdLst>
  <p:sldIdLst>
    <p:sldId id="300" r:id="rId2"/>
    <p:sldId id="301" r:id="rId3"/>
    <p:sldId id="258" r:id="rId4"/>
    <p:sldId id="289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9" r:id="rId24"/>
    <p:sldId id="282" r:id="rId25"/>
    <p:sldId id="283" r:id="rId26"/>
    <p:sldId id="284" r:id="rId27"/>
    <p:sldId id="288" r:id="rId28"/>
    <p:sldId id="290" r:id="rId29"/>
    <p:sldId id="291" r:id="rId30"/>
    <p:sldId id="292" r:id="rId31"/>
    <p:sldId id="293" r:id="rId32"/>
    <p:sldId id="294" r:id="rId33"/>
    <p:sldId id="295" r:id="rId34"/>
    <p:sldId id="296" r:id="rId35"/>
    <p:sldId id="297" r:id="rId36"/>
    <p:sldId id="298" r:id="rId37"/>
    <p:sldId id="302" r:id="rId38"/>
    <p:sldId id="303" r:id="rId39"/>
    <p:sldId id="304" r:id="rId40"/>
    <p:sldId id="305" r:id="rId41"/>
    <p:sldId id="306" r:id="rId42"/>
    <p:sldId id="307" r:id="rId43"/>
    <p:sldId id="308" r:id="rId44"/>
    <p:sldId id="309" r:id="rId45"/>
    <p:sldId id="310" r:id="rId46"/>
    <p:sldId id="311" r:id="rId47"/>
    <p:sldId id="312" r:id="rId48"/>
    <p:sldId id="299" r:id="rId49"/>
    <p:sldId id="313" r:id="rId50"/>
    <p:sldId id="314" r:id="rId51"/>
    <p:sldId id="315" r:id="rId52"/>
    <p:sldId id="316" r:id="rId53"/>
    <p:sldId id="317" r:id="rId54"/>
    <p:sldId id="318" r:id="rId55"/>
    <p:sldId id="319" r:id="rId56"/>
    <p:sldId id="320" r:id="rId57"/>
    <p:sldId id="321" r:id="rId58"/>
    <p:sldId id="322" r:id="rId59"/>
    <p:sldId id="323" r:id="rId60"/>
    <p:sldId id="324" r:id="rId61"/>
    <p:sldId id="325" r:id="rId62"/>
    <p:sldId id="326" r:id="rId63"/>
    <p:sldId id="327" r:id="rId64"/>
    <p:sldId id="328" r:id="rId65"/>
    <p:sldId id="329" r:id="rId66"/>
    <p:sldId id="330" r:id="rId67"/>
    <p:sldId id="331" r:id="rId68"/>
    <p:sldId id="332" r:id="rId69"/>
    <p:sldId id="333" r:id="rId70"/>
    <p:sldId id="335" r:id="rId71"/>
    <p:sldId id="334" r:id="rId72"/>
    <p:sldId id="336" r:id="rId73"/>
    <p:sldId id="367" r:id="rId74"/>
    <p:sldId id="368" r:id="rId75"/>
    <p:sldId id="369" r:id="rId76"/>
    <p:sldId id="338" r:id="rId77"/>
    <p:sldId id="339" r:id="rId78"/>
    <p:sldId id="340" r:id="rId79"/>
    <p:sldId id="341" r:id="rId80"/>
    <p:sldId id="342" r:id="rId81"/>
    <p:sldId id="343" r:id="rId82"/>
    <p:sldId id="344" r:id="rId83"/>
    <p:sldId id="345" r:id="rId84"/>
    <p:sldId id="346" r:id="rId85"/>
    <p:sldId id="347" r:id="rId86"/>
    <p:sldId id="348" r:id="rId87"/>
    <p:sldId id="349" r:id="rId88"/>
    <p:sldId id="350" r:id="rId89"/>
    <p:sldId id="351" r:id="rId90"/>
    <p:sldId id="352" r:id="rId91"/>
    <p:sldId id="353" r:id="rId92"/>
    <p:sldId id="354" r:id="rId93"/>
    <p:sldId id="355" r:id="rId94"/>
    <p:sldId id="356" r:id="rId95"/>
    <p:sldId id="357" r:id="rId96"/>
    <p:sldId id="358" r:id="rId97"/>
    <p:sldId id="359" r:id="rId98"/>
    <p:sldId id="360" r:id="rId99"/>
    <p:sldId id="361" r:id="rId100"/>
    <p:sldId id="362" r:id="rId101"/>
    <p:sldId id="363" r:id="rId102"/>
    <p:sldId id="364" r:id="rId103"/>
    <p:sldId id="365" r:id="rId104"/>
    <p:sldId id="366" r:id="rId105"/>
    <p:sldId id="370" r:id="rId106"/>
    <p:sldId id="371" r:id="rId107"/>
    <p:sldId id="372" r:id="rId108"/>
    <p:sldId id="373" r:id="rId109"/>
    <p:sldId id="374" r:id="rId110"/>
    <p:sldId id="375" r:id="rId111"/>
    <p:sldId id="376" r:id="rId112"/>
    <p:sldId id="377" r:id="rId113"/>
    <p:sldId id="378" r:id="rId1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344" y="-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viewProps" Target="viewProps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slide" Target="slides/slide101.xml"/><Relationship Id="rId110" Type="http://schemas.openxmlformats.org/officeDocument/2006/relationships/slide" Target="slides/slide109.xml"/><Relationship Id="rId11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13" Type="http://schemas.openxmlformats.org/officeDocument/2006/relationships/slide" Target="slides/slide112.xml"/><Relationship Id="rId118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1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slide" Target="slides/slide1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E33761-A177-48D8-8F0F-5D86648125A8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94210A-49B2-4F50-BBE8-C93C69E37D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7198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CB2FED-2ADA-4EDB-BF85-9FC1D99573F7}" type="slidenum">
              <a:rPr lang="en-IN" smtClean="0"/>
              <a:t>110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380279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Classes and Objects</a:t>
            </a:r>
          </a:p>
        </p:txBody>
      </p:sp>
    </p:spTree>
    <p:extLst>
      <p:ext uri="{BB962C8B-B14F-4D97-AF65-F5344CB8AC3E}">
        <p14:creationId xmlns:p14="http://schemas.microsoft.com/office/powerpoint/2010/main" val="16553120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76200" y="1202030"/>
            <a:ext cx="9220199" cy="3212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spcBef>
                <a:spcPts val="105"/>
              </a:spcBef>
            </a:pPr>
            <a:r>
              <a:rPr sz="2000" b="1" dirty="0">
                <a:latin typeface="Sitka Text" panose="02000505000000020004" pitchFamily="2" charset="0"/>
                <a:cs typeface="Arial"/>
              </a:rPr>
              <a:t>Define an Employee class with instance variables and instance</a:t>
            </a:r>
            <a:r>
              <a:rPr sz="2000" b="1" spc="-155" dirty="0">
                <a:latin typeface="Sitka Text" panose="02000505000000020004" pitchFamily="2" charset="0"/>
                <a:cs typeface="Arial"/>
              </a:rPr>
              <a:t> </a:t>
            </a:r>
            <a:r>
              <a:rPr sz="2000" b="1" dirty="0">
                <a:latin typeface="Sitka Text" panose="02000505000000020004" pitchFamily="2" charset="0"/>
                <a:cs typeface="Arial"/>
              </a:rPr>
              <a:t>methods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441748" y="1648135"/>
            <a:ext cx="4686299" cy="51757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vert="horz" wrap="square" lIns="0" tIns="45720" rIns="0" bIns="0" rtlCol="0">
            <a:spAutoFit/>
          </a:bodyPr>
          <a:lstStyle/>
          <a:p>
            <a:pPr marL="92075">
              <a:spcBef>
                <a:spcPts val="360"/>
              </a:spcBef>
            </a:pPr>
            <a:r>
              <a:rPr lang="en-US" sz="2000" spc="-5" dirty="0">
                <a:latin typeface="Sitka Text" panose="02000505000000020004" pitchFamily="2" charset="0"/>
                <a:cs typeface="Verdana"/>
              </a:rPr>
              <a:t>class</a:t>
            </a:r>
            <a:r>
              <a:rPr lang="en-US" sz="2000" spc="-45" dirty="0">
                <a:latin typeface="Sitka Text" panose="02000505000000020004" pitchFamily="2" charset="0"/>
                <a:cs typeface="Verdana"/>
              </a:rPr>
              <a:t> </a:t>
            </a:r>
            <a:r>
              <a:rPr lang="en-US" sz="2000" spc="-10" dirty="0">
                <a:latin typeface="Sitka Text" panose="02000505000000020004" pitchFamily="2" charset="0"/>
                <a:cs typeface="Verdana"/>
              </a:rPr>
              <a:t>Employee{</a:t>
            </a:r>
            <a:endParaRPr lang="en-US" sz="2000" dirty="0">
              <a:latin typeface="Sitka Text" panose="02000505000000020004" pitchFamily="2" charset="0"/>
              <a:cs typeface="Verdana"/>
            </a:endParaRPr>
          </a:p>
          <a:p>
            <a:pPr marL="92075">
              <a:spcBef>
                <a:spcPts val="360"/>
              </a:spcBef>
            </a:pPr>
            <a:r>
              <a:rPr lang="en-US" sz="2000" dirty="0">
                <a:latin typeface="Sitka Text" panose="02000505000000020004" pitchFamily="2" charset="0"/>
                <a:cs typeface="Verdana"/>
              </a:rPr>
              <a:t>   </a:t>
            </a:r>
            <a:r>
              <a:rPr sz="2000" dirty="0">
                <a:latin typeface="Sitka Text" panose="02000505000000020004" pitchFamily="2" charset="0"/>
                <a:cs typeface="Verdana"/>
              </a:rPr>
              <a:t>int</a:t>
            </a:r>
            <a:r>
              <a:rPr sz="2000" spc="-20" dirty="0">
                <a:latin typeface="Sitka Text" panose="02000505000000020004" pitchFamily="2" charset="0"/>
                <a:cs typeface="Verdana"/>
              </a:rPr>
              <a:t> </a:t>
            </a:r>
            <a:r>
              <a:rPr sz="2000" dirty="0">
                <a:latin typeface="Sitka Text" panose="02000505000000020004" pitchFamily="2" charset="0"/>
                <a:cs typeface="Verdana"/>
              </a:rPr>
              <a:t>id;</a:t>
            </a:r>
          </a:p>
          <a:p>
            <a:pPr marL="92075" marR="772795"/>
            <a:r>
              <a:rPr lang="en-US" sz="2000" dirty="0">
                <a:latin typeface="Sitka Text" panose="02000505000000020004" pitchFamily="2" charset="0"/>
                <a:cs typeface="Verdana"/>
              </a:rPr>
              <a:t>   </a:t>
            </a:r>
            <a:r>
              <a:rPr sz="2000" dirty="0">
                <a:latin typeface="Sitka Text" panose="02000505000000020004" pitchFamily="2" charset="0"/>
                <a:cs typeface="Verdana"/>
              </a:rPr>
              <a:t>String</a:t>
            </a:r>
            <a:r>
              <a:rPr sz="2000" spc="-90" dirty="0">
                <a:latin typeface="Sitka Text" panose="02000505000000020004" pitchFamily="2" charset="0"/>
                <a:cs typeface="Verdana"/>
              </a:rPr>
              <a:t> </a:t>
            </a:r>
            <a:r>
              <a:rPr sz="2000" dirty="0">
                <a:latin typeface="Sitka Text" panose="02000505000000020004" pitchFamily="2" charset="0"/>
                <a:cs typeface="Verdana"/>
              </a:rPr>
              <a:t>name;  </a:t>
            </a:r>
            <a:endParaRPr lang="en-US" sz="2000" dirty="0">
              <a:latin typeface="Sitka Text" panose="02000505000000020004" pitchFamily="2" charset="0"/>
              <a:cs typeface="Verdana"/>
            </a:endParaRPr>
          </a:p>
          <a:p>
            <a:pPr marL="92075" marR="772795"/>
            <a:r>
              <a:rPr lang="en-US" sz="2000" dirty="0">
                <a:latin typeface="Sitka Text" panose="02000505000000020004" pitchFamily="2" charset="0"/>
                <a:cs typeface="Verdana"/>
              </a:rPr>
              <a:t>   </a:t>
            </a:r>
            <a:r>
              <a:rPr sz="2000" dirty="0">
                <a:latin typeface="Sitka Text" panose="02000505000000020004" pitchFamily="2" charset="0"/>
                <a:cs typeface="Verdana"/>
              </a:rPr>
              <a:t>int</a:t>
            </a:r>
            <a:r>
              <a:rPr sz="2000" spc="-30" dirty="0">
                <a:latin typeface="Sitka Text" panose="02000505000000020004" pitchFamily="2" charset="0"/>
                <a:cs typeface="Verdana"/>
              </a:rPr>
              <a:t> </a:t>
            </a:r>
            <a:r>
              <a:rPr sz="2000" dirty="0">
                <a:latin typeface="Sitka Text" panose="02000505000000020004" pitchFamily="2" charset="0"/>
                <a:cs typeface="Verdana"/>
              </a:rPr>
              <a:t>salary;</a:t>
            </a:r>
            <a:endParaRPr lang="en-US" sz="2000" dirty="0">
              <a:latin typeface="Sitka Text" panose="02000505000000020004" pitchFamily="2" charset="0"/>
              <a:cs typeface="Verdana"/>
            </a:endParaRPr>
          </a:p>
          <a:p>
            <a:pPr marL="92075" marR="772795"/>
            <a:endParaRPr lang="en-US" sz="2000" dirty="0">
              <a:latin typeface="Sitka Text" panose="02000505000000020004" pitchFamily="2" charset="0"/>
              <a:cs typeface="Verdana"/>
            </a:endParaRPr>
          </a:p>
          <a:p>
            <a:pPr marL="464184" marR="2247900" indent="-248920">
              <a:spcBef>
                <a:spcPts val="355"/>
              </a:spcBef>
            </a:pPr>
            <a:r>
              <a:rPr lang="en-US" sz="2000" spc="-5" dirty="0">
                <a:latin typeface="Sitka Text" panose="02000505000000020004" pitchFamily="2" charset="0"/>
                <a:cs typeface="Verdana"/>
              </a:rPr>
              <a:t>void </a:t>
            </a:r>
            <a:r>
              <a:rPr lang="en-US" sz="2000" dirty="0" err="1">
                <a:latin typeface="Sitka Text" panose="02000505000000020004" pitchFamily="2" charset="0"/>
                <a:cs typeface="Verdana"/>
              </a:rPr>
              <a:t>setId</a:t>
            </a:r>
            <a:r>
              <a:rPr lang="en-US" sz="2000" dirty="0">
                <a:latin typeface="Sitka Text" panose="02000505000000020004" pitchFamily="2" charset="0"/>
                <a:cs typeface="Verdana"/>
              </a:rPr>
              <a:t>(int </a:t>
            </a:r>
            <a:r>
              <a:rPr lang="en-US" sz="2000" dirty="0" err="1">
                <a:latin typeface="Sitka Text" panose="02000505000000020004" pitchFamily="2" charset="0"/>
                <a:cs typeface="Verdana"/>
              </a:rPr>
              <a:t>i</a:t>
            </a:r>
            <a:r>
              <a:rPr lang="en-US" sz="2000" dirty="0">
                <a:latin typeface="Sitka Text" panose="02000505000000020004" pitchFamily="2" charset="0"/>
                <a:cs typeface="Verdana"/>
              </a:rPr>
              <a:t>)</a:t>
            </a:r>
            <a:r>
              <a:rPr lang="en-US" sz="2000" spc="-120" dirty="0">
                <a:latin typeface="Sitka Text" panose="02000505000000020004" pitchFamily="2" charset="0"/>
                <a:cs typeface="Verdana"/>
              </a:rPr>
              <a:t> </a:t>
            </a:r>
          </a:p>
          <a:p>
            <a:pPr marL="464184" marR="2247900" indent="-248920">
              <a:spcBef>
                <a:spcPts val="355"/>
              </a:spcBef>
            </a:pPr>
            <a:r>
              <a:rPr lang="en-US" sz="2000" spc="-120" dirty="0">
                <a:latin typeface="Sitka Text" panose="02000505000000020004" pitchFamily="2" charset="0"/>
                <a:cs typeface="Verdana"/>
              </a:rPr>
              <a:t>  </a:t>
            </a:r>
            <a:r>
              <a:rPr lang="en-US" sz="2000" dirty="0">
                <a:latin typeface="Sitka Text" panose="02000505000000020004" pitchFamily="2" charset="0"/>
                <a:cs typeface="Verdana"/>
              </a:rPr>
              <a:t>{  </a:t>
            </a:r>
          </a:p>
          <a:p>
            <a:pPr marL="464184" marR="2247900" indent="-248920">
              <a:spcBef>
                <a:spcPts val="355"/>
              </a:spcBef>
            </a:pPr>
            <a:r>
              <a:rPr lang="en-US" sz="2000" dirty="0">
                <a:latin typeface="Sitka Text" panose="02000505000000020004" pitchFamily="2" charset="0"/>
                <a:cs typeface="Verdana"/>
              </a:rPr>
              <a:t>    id =</a:t>
            </a:r>
            <a:r>
              <a:rPr lang="en-US" sz="2000" spc="-45" dirty="0">
                <a:latin typeface="Sitka Text" panose="02000505000000020004" pitchFamily="2" charset="0"/>
                <a:cs typeface="Verdana"/>
              </a:rPr>
              <a:t> </a:t>
            </a:r>
            <a:r>
              <a:rPr lang="en-US" sz="2000" dirty="0" err="1">
                <a:latin typeface="Sitka Text" panose="02000505000000020004" pitchFamily="2" charset="0"/>
                <a:cs typeface="Verdana"/>
              </a:rPr>
              <a:t>i</a:t>
            </a:r>
            <a:r>
              <a:rPr lang="en-US" sz="2000" dirty="0">
                <a:latin typeface="Sitka Text" panose="02000505000000020004" pitchFamily="2" charset="0"/>
                <a:cs typeface="Verdana"/>
              </a:rPr>
              <a:t>; </a:t>
            </a:r>
          </a:p>
          <a:p>
            <a:pPr marL="278130">
              <a:spcBef>
                <a:spcPts val="5"/>
              </a:spcBef>
            </a:pPr>
            <a:r>
              <a:rPr lang="en-US" sz="2000" dirty="0">
                <a:latin typeface="Sitka Text" panose="02000505000000020004" pitchFamily="2" charset="0"/>
                <a:cs typeface="Verdana"/>
              </a:rPr>
              <a:t> }</a:t>
            </a:r>
          </a:p>
          <a:p>
            <a:pPr marL="278130">
              <a:spcBef>
                <a:spcPts val="5"/>
              </a:spcBef>
            </a:pPr>
            <a:endParaRPr lang="en-US" sz="2000" dirty="0">
              <a:latin typeface="Sitka Text" panose="02000505000000020004" pitchFamily="2" charset="0"/>
              <a:cs typeface="Verdana"/>
            </a:endParaRPr>
          </a:p>
          <a:p>
            <a:pPr marL="464184" marR="1603375" indent="-309880"/>
            <a:r>
              <a:rPr lang="en-US" sz="2000" spc="-5" dirty="0">
                <a:latin typeface="Sitka Text" panose="02000505000000020004" pitchFamily="2" charset="0"/>
                <a:cs typeface="Verdana"/>
              </a:rPr>
              <a:t>void </a:t>
            </a:r>
            <a:r>
              <a:rPr lang="en-US" sz="2000" dirty="0" err="1">
                <a:latin typeface="Sitka Text" panose="02000505000000020004" pitchFamily="2" charset="0"/>
                <a:cs typeface="Verdana"/>
              </a:rPr>
              <a:t>setName</a:t>
            </a:r>
            <a:r>
              <a:rPr lang="en-US" sz="2000" dirty="0">
                <a:latin typeface="Sitka Text" panose="02000505000000020004" pitchFamily="2" charset="0"/>
                <a:cs typeface="Verdana"/>
              </a:rPr>
              <a:t>(String n)</a:t>
            </a:r>
            <a:r>
              <a:rPr lang="en-US" sz="2000" spc="-114" dirty="0">
                <a:latin typeface="Sitka Text" panose="02000505000000020004" pitchFamily="2" charset="0"/>
                <a:cs typeface="Verdana"/>
              </a:rPr>
              <a:t> </a:t>
            </a:r>
            <a:r>
              <a:rPr lang="en-US" sz="2000" dirty="0">
                <a:latin typeface="Sitka Text" panose="02000505000000020004" pitchFamily="2" charset="0"/>
                <a:cs typeface="Verdana"/>
              </a:rPr>
              <a:t>{  </a:t>
            </a:r>
          </a:p>
          <a:p>
            <a:pPr marL="464184" marR="1603375" indent="-309880"/>
            <a:r>
              <a:rPr lang="en-US" sz="2000" dirty="0">
                <a:latin typeface="Sitka Text" panose="02000505000000020004" pitchFamily="2" charset="0"/>
                <a:cs typeface="Verdana"/>
              </a:rPr>
              <a:t>     name =</a:t>
            </a:r>
            <a:r>
              <a:rPr lang="en-US" sz="2000" spc="-30" dirty="0">
                <a:latin typeface="Sitka Text" panose="02000505000000020004" pitchFamily="2" charset="0"/>
                <a:cs typeface="Verdana"/>
              </a:rPr>
              <a:t> </a:t>
            </a:r>
            <a:r>
              <a:rPr lang="en-US" sz="2000" dirty="0">
                <a:latin typeface="Sitka Text" panose="02000505000000020004" pitchFamily="2" charset="0"/>
                <a:cs typeface="Verdana"/>
              </a:rPr>
              <a:t>n;</a:t>
            </a:r>
          </a:p>
          <a:p>
            <a:pPr marL="278130"/>
            <a:r>
              <a:rPr lang="en-US" sz="2000" dirty="0">
                <a:latin typeface="Sitka Text" panose="02000505000000020004" pitchFamily="2" charset="0"/>
                <a:cs typeface="Verdana"/>
              </a:rPr>
              <a:t>}</a:t>
            </a:r>
          </a:p>
          <a:p>
            <a:pPr marL="278130">
              <a:spcBef>
                <a:spcPts val="5"/>
              </a:spcBef>
            </a:pPr>
            <a:endParaRPr lang="en-US" sz="2000" dirty="0">
              <a:latin typeface="Sitka Text" panose="02000505000000020004" pitchFamily="2" charset="0"/>
              <a:cs typeface="Verdana"/>
            </a:endParaRPr>
          </a:p>
          <a:p>
            <a:pPr marL="92075" marR="772795"/>
            <a:endParaRPr sz="2000" dirty="0">
              <a:latin typeface="Sitka Text" panose="02000505000000020004" pitchFamily="2" charset="0"/>
              <a:cs typeface="Verdan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668511" y="1530199"/>
            <a:ext cx="5475490" cy="5277727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45085" rIns="0" bIns="0" rtlCol="0">
            <a:spAutoFit/>
          </a:bodyPr>
          <a:lstStyle/>
          <a:p>
            <a:pPr marL="464184" marR="1764030" indent="-186055"/>
            <a:r>
              <a:rPr sz="2000" spc="-5" dirty="0">
                <a:latin typeface="Sitka Text" panose="02000505000000020004" pitchFamily="2" charset="0"/>
                <a:cs typeface="Verdana"/>
              </a:rPr>
              <a:t>void </a:t>
            </a:r>
            <a:r>
              <a:rPr sz="2000" dirty="0">
                <a:latin typeface="Sitka Text" panose="02000505000000020004" pitchFamily="2" charset="0"/>
                <a:cs typeface="Verdana"/>
              </a:rPr>
              <a:t>setSalary(int s)</a:t>
            </a:r>
            <a:r>
              <a:rPr sz="2000" spc="-135" dirty="0">
                <a:latin typeface="Sitka Text" panose="02000505000000020004" pitchFamily="2" charset="0"/>
                <a:cs typeface="Verdana"/>
              </a:rPr>
              <a:t> </a:t>
            </a:r>
            <a:endParaRPr lang="en-US" sz="2000" spc="-135" dirty="0">
              <a:latin typeface="Sitka Text" panose="02000505000000020004" pitchFamily="2" charset="0"/>
              <a:cs typeface="Verdana"/>
            </a:endParaRPr>
          </a:p>
          <a:p>
            <a:pPr marL="464184" marR="1764030" indent="-186055"/>
            <a:r>
              <a:rPr lang="en-US" sz="2000" spc="-135" dirty="0">
                <a:latin typeface="Sitka Text" panose="02000505000000020004" pitchFamily="2" charset="0"/>
                <a:cs typeface="Verdana"/>
              </a:rPr>
              <a:t> </a:t>
            </a:r>
            <a:r>
              <a:rPr sz="2000" dirty="0">
                <a:latin typeface="Sitka Text" panose="02000505000000020004" pitchFamily="2" charset="0"/>
                <a:cs typeface="Verdana"/>
              </a:rPr>
              <a:t>{  </a:t>
            </a:r>
            <a:endParaRPr lang="en-US" sz="2000" dirty="0">
              <a:latin typeface="Sitka Text" panose="02000505000000020004" pitchFamily="2" charset="0"/>
              <a:cs typeface="Verdana"/>
            </a:endParaRPr>
          </a:p>
          <a:p>
            <a:pPr marL="464184" marR="1764030" indent="-186055"/>
            <a:r>
              <a:rPr lang="en-US" sz="2000" dirty="0">
                <a:latin typeface="Sitka Text" panose="02000505000000020004" pitchFamily="2" charset="0"/>
                <a:cs typeface="Verdana"/>
              </a:rPr>
              <a:t>    </a:t>
            </a:r>
            <a:r>
              <a:rPr sz="2000" dirty="0">
                <a:latin typeface="Sitka Text" panose="02000505000000020004" pitchFamily="2" charset="0"/>
                <a:cs typeface="Verdana"/>
              </a:rPr>
              <a:t>salary =</a:t>
            </a:r>
            <a:r>
              <a:rPr sz="2000" spc="-55" dirty="0">
                <a:latin typeface="Sitka Text" panose="02000505000000020004" pitchFamily="2" charset="0"/>
                <a:cs typeface="Verdana"/>
              </a:rPr>
              <a:t> </a:t>
            </a:r>
            <a:r>
              <a:rPr sz="2000" dirty="0">
                <a:latin typeface="Sitka Text" panose="02000505000000020004" pitchFamily="2" charset="0"/>
                <a:cs typeface="Verdana"/>
              </a:rPr>
              <a:t>s;</a:t>
            </a:r>
          </a:p>
          <a:p>
            <a:pPr marL="278130"/>
            <a:r>
              <a:rPr lang="en-US" sz="2000" dirty="0">
                <a:latin typeface="Sitka Text" panose="02000505000000020004" pitchFamily="2" charset="0"/>
                <a:cs typeface="Verdana"/>
              </a:rPr>
              <a:t> </a:t>
            </a:r>
            <a:r>
              <a:rPr sz="2000" dirty="0">
                <a:latin typeface="Sitka Text" panose="02000505000000020004" pitchFamily="2" charset="0"/>
                <a:cs typeface="Verdana"/>
              </a:rPr>
              <a:t>}</a:t>
            </a:r>
          </a:p>
          <a:p>
            <a:pPr marL="278130"/>
            <a:r>
              <a:rPr sz="2000" spc="-5" dirty="0">
                <a:latin typeface="Sitka Text" panose="02000505000000020004" pitchFamily="2" charset="0"/>
                <a:cs typeface="Verdana"/>
              </a:rPr>
              <a:t>void getEmployeeDetails( </a:t>
            </a:r>
            <a:r>
              <a:rPr sz="2000" dirty="0">
                <a:latin typeface="Sitka Text" panose="02000505000000020004" pitchFamily="2" charset="0"/>
                <a:cs typeface="Verdana"/>
              </a:rPr>
              <a:t>)</a:t>
            </a:r>
            <a:r>
              <a:rPr sz="2000" spc="-75" dirty="0">
                <a:latin typeface="Sitka Text" panose="02000505000000020004" pitchFamily="2" charset="0"/>
                <a:cs typeface="Verdana"/>
              </a:rPr>
              <a:t> </a:t>
            </a:r>
            <a:r>
              <a:rPr sz="2000" dirty="0">
                <a:latin typeface="Sitka Text" panose="02000505000000020004" pitchFamily="2" charset="0"/>
                <a:cs typeface="Verdana"/>
              </a:rPr>
              <a:t>{</a:t>
            </a:r>
          </a:p>
          <a:p>
            <a:pPr marL="92075" marR="106680" indent="371475"/>
            <a:r>
              <a:rPr sz="2000" dirty="0">
                <a:latin typeface="Sitka Text" panose="02000505000000020004" pitchFamily="2" charset="0"/>
                <a:cs typeface="Verdana"/>
              </a:rPr>
              <a:t>System.out.println </a:t>
            </a:r>
            <a:r>
              <a:rPr sz="2000" spc="-5" dirty="0">
                <a:latin typeface="Sitka Text" panose="02000505000000020004" pitchFamily="2" charset="0"/>
                <a:cs typeface="Verdana"/>
              </a:rPr>
              <a:t>(name </a:t>
            </a:r>
            <a:r>
              <a:rPr sz="2000" dirty="0">
                <a:latin typeface="Sitka Text" panose="02000505000000020004" pitchFamily="2" charset="0"/>
                <a:cs typeface="Verdana"/>
              </a:rPr>
              <a:t>+ “ salary</a:t>
            </a:r>
            <a:r>
              <a:rPr sz="2000" spc="-145" dirty="0">
                <a:latin typeface="Sitka Text" panose="02000505000000020004" pitchFamily="2" charset="0"/>
                <a:cs typeface="Verdana"/>
              </a:rPr>
              <a:t> </a:t>
            </a:r>
            <a:r>
              <a:rPr sz="2000" dirty="0">
                <a:latin typeface="Sitka Text" panose="02000505000000020004" pitchFamily="2" charset="0"/>
                <a:cs typeface="Verdana"/>
              </a:rPr>
              <a:t>is  “ +</a:t>
            </a:r>
            <a:r>
              <a:rPr sz="2000" spc="-30" dirty="0">
                <a:latin typeface="Sitka Text" panose="02000505000000020004" pitchFamily="2" charset="0"/>
                <a:cs typeface="Verdana"/>
              </a:rPr>
              <a:t> </a:t>
            </a:r>
            <a:r>
              <a:rPr sz="2000" dirty="0">
                <a:latin typeface="Sitka Text" panose="02000505000000020004" pitchFamily="2" charset="0"/>
                <a:cs typeface="Verdana"/>
              </a:rPr>
              <a:t>salary);</a:t>
            </a:r>
          </a:p>
          <a:p>
            <a:pPr marL="278130">
              <a:spcBef>
                <a:spcPts val="5"/>
              </a:spcBef>
            </a:pPr>
            <a:r>
              <a:rPr lang="en-US" sz="2000" dirty="0">
                <a:latin typeface="Sitka Text" panose="02000505000000020004" pitchFamily="2" charset="0"/>
                <a:cs typeface="Verdana"/>
              </a:rPr>
              <a:t>  </a:t>
            </a:r>
            <a:r>
              <a:rPr sz="2000" dirty="0" smtClean="0">
                <a:latin typeface="Sitka Text" panose="02000505000000020004" pitchFamily="2" charset="0"/>
                <a:cs typeface="Verdana"/>
              </a:rPr>
              <a:t>}</a:t>
            </a:r>
            <a:endParaRPr lang="en-US" sz="2000" dirty="0" smtClean="0">
              <a:latin typeface="Sitka Text" panose="02000505000000020004" pitchFamily="2" charset="0"/>
              <a:cs typeface="Verdana"/>
            </a:endParaRPr>
          </a:p>
          <a:p>
            <a:pPr marL="278130">
              <a:spcBef>
                <a:spcPts val="5"/>
              </a:spcBef>
            </a:pPr>
            <a:r>
              <a:rPr lang="en-US" sz="2000" dirty="0" smtClean="0">
                <a:latin typeface="Sitka Text" panose="02000505000000020004" pitchFamily="2" charset="0"/>
                <a:cs typeface="Verdana"/>
              </a:rPr>
              <a:t>Public static void main(String </a:t>
            </a:r>
            <a:r>
              <a:rPr lang="en-US" sz="2000" dirty="0" err="1" smtClean="0">
                <a:latin typeface="Sitka Text" panose="02000505000000020004" pitchFamily="2" charset="0"/>
                <a:cs typeface="Verdana"/>
              </a:rPr>
              <a:t>args</a:t>
            </a:r>
            <a:r>
              <a:rPr lang="en-US" sz="2000" dirty="0" smtClean="0">
                <a:latin typeface="Sitka Text" panose="02000505000000020004" pitchFamily="2" charset="0"/>
                <a:cs typeface="Verdana"/>
              </a:rPr>
              <a:t>[])</a:t>
            </a:r>
          </a:p>
          <a:p>
            <a:pPr marL="278130">
              <a:spcBef>
                <a:spcPts val="5"/>
              </a:spcBef>
            </a:pPr>
            <a:r>
              <a:rPr lang="en-US" sz="2000" dirty="0" smtClean="0">
                <a:latin typeface="Sitka Text" panose="02000505000000020004" pitchFamily="2" charset="0"/>
                <a:cs typeface="Verdana"/>
              </a:rPr>
              <a:t>{</a:t>
            </a:r>
          </a:p>
          <a:p>
            <a:pPr marL="278130">
              <a:spcBef>
                <a:spcPts val="5"/>
              </a:spcBef>
            </a:pPr>
            <a:r>
              <a:rPr lang="en-US" sz="2000" dirty="0" smtClean="0">
                <a:latin typeface="Sitka Text" panose="02000505000000020004" pitchFamily="2" charset="0"/>
                <a:cs typeface="Verdana"/>
              </a:rPr>
              <a:t>Employee e=new Employee();</a:t>
            </a:r>
          </a:p>
          <a:p>
            <a:pPr marL="278130">
              <a:spcBef>
                <a:spcPts val="5"/>
              </a:spcBef>
            </a:pPr>
            <a:r>
              <a:rPr lang="en-US" sz="2000" dirty="0" err="1" smtClean="0">
                <a:latin typeface="Sitka Text" panose="02000505000000020004" pitchFamily="2" charset="0"/>
                <a:cs typeface="Verdana"/>
              </a:rPr>
              <a:t>e.setId</a:t>
            </a:r>
            <a:r>
              <a:rPr lang="en-US" sz="2000" dirty="0" smtClean="0">
                <a:latin typeface="Sitka Text" panose="02000505000000020004" pitchFamily="2" charset="0"/>
                <a:cs typeface="Verdana"/>
              </a:rPr>
              <a:t>(11);</a:t>
            </a:r>
          </a:p>
          <a:p>
            <a:pPr marL="278130">
              <a:spcBef>
                <a:spcPts val="5"/>
              </a:spcBef>
            </a:pPr>
            <a:r>
              <a:rPr lang="en-US" sz="2000" dirty="0" err="1" smtClean="0">
                <a:latin typeface="Sitka Text" panose="02000505000000020004" pitchFamily="2" charset="0"/>
                <a:cs typeface="Verdana"/>
              </a:rPr>
              <a:t>e.setName</a:t>
            </a:r>
            <a:r>
              <a:rPr lang="en-US" sz="2000" dirty="0" smtClean="0">
                <a:latin typeface="Sitka Text" panose="02000505000000020004" pitchFamily="2" charset="0"/>
                <a:cs typeface="Verdana"/>
              </a:rPr>
              <a:t>(“ABC”);</a:t>
            </a:r>
          </a:p>
          <a:p>
            <a:pPr marL="278130">
              <a:spcBef>
                <a:spcPts val="5"/>
              </a:spcBef>
            </a:pPr>
            <a:r>
              <a:rPr lang="en-US" sz="2000" dirty="0" err="1" smtClean="0">
                <a:latin typeface="Sitka Text" panose="02000505000000020004" pitchFamily="2" charset="0"/>
                <a:cs typeface="Verdana"/>
              </a:rPr>
              <a:t>e.setSaaalary</a:t>
            </a:r>
            <a:r>
              <a:rPr lang="en-US" sz="2000" dirty="0" smtClean="0">
                <a:latin typeface="Sitka Text" panose="02000505000000020004" pitchFamily="2" charset="0"/>
                <a:cs typeface="Verdana"/>
              </a:rPr>
              <a:t>(50000);</a:t>
            </a:r>
          </a:p>
          <a:p>
            <a:pPr marL="278130">
              <a:spcBef>
                <a:spcPts val="5"/>
              </a:spcBef>
            </a:pPr>
            <a:r>
              <a:rPr lang="en-US" sz="2000" dirty="0" err="1" smtClean="0">
                <a:latin typeface="Sitka Text" panose="02000505000000020004" pitchFamily="2" charset="0"/>
                <a:cs typeface="Verdana"/>
              </a:rPr>
              <a:t>e.getEmployeeDetils</a:t>
            </a:r>
            <a:r>
              <a:rPr lang="en-US" sz="2000" dirty="0" smtClean="0">
                <a:latin typeface="Sitka Text" panose="02000505000000020004" pitchFamily="2" charset="0"/>
                <a:cs typeface="Verdana"/>
              </a:rPr>
              <a:t>();}</a:t>
            </a:r>
          </a:p>
          <a:p>
            <a:pPr marL="278130">
              <a:spcBef>
                <a:spcPts val="5"/>
              </a:spcBef>
            </a:pPr>
            <a:r>
              <a:rPr lang="en-US" sz="2000" dirty="0" smtClean="0">
                <a:latin typeface="Sitka Text" panose="02000505000000020004" pitchFamily="2" charset="0"/>
                <a:cs typeface="Verdana"/>
              </a:rPr>
              <a:t>}</a:t>
            </a:r>
          </a:p>
          <a:p>
            <a:pPr marL="278130">
              <a:spcBef>
                <a:spcPts val="5"/>
              </a:spcBef>
            </a:pPr>
            <a:endParaRPr sz="2000" dirty="0">
              <a:latin typeface="Sitka Text" panose="02000505000000020004" pitchFamily="2" charset="0"/>
              <a:cs typeface="Verdana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="" xmlns:a16="http://schemas.microsoft.com/office/drawing/2014/main" id="{F3F85DE3-97B9-4236-97A1-2BD3B49F7D8B}"/>
              </a:ext>
            </a:extLst>
          </p:cNvPr>
          <p:cNvCxnSpPr/>
          <p:nvPr/>
        </p:nvCxnSpPr>
        <p:spPr>
          <a:xfrm>
            <a:off x="0" y="6308035"/>
            <a:ext cx="648791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="" xmlns:a16="http://schemas.microsoft.com/office/drawing/2014/main" id="{9E374B7A-792B-4D39-B308-7FD8B7BBEFF1}"/>
              </a:ext>
            </a:extLst>
          </p:cNvPr>
          <p:cNvCxnSpPr>
            <a:cxnSpLocks/>
          </p:cNvCxnSpPr>
          <p:nvPr/>
        </p:nvCxnSpPr>
        <p:spPr>
          <a:xfrm>
            <a:off x="4686300" y="876992"/>
            <a:ext cx="44577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="" xmlns:a16="http://schemas.microsoft.com/office/drawing/2014/main" id="{D4504A21-00A6-4BC7-81B4-BDD618E9C409}"/>
              </a:ext>
            </a:extLst>
          </p:cNvPr>
          <p:cNvSpPr/>
          <p:nvPr/>
        </p:nvSpPr>
        <p:spPr>
          <a:xfrm>
            <a:off x="441748" y="329465"/>
            <a:ext cx="583941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l" fontAlgn="base"/>
            <a:r>
              <a:rPr lang="en-US" sz="4400" spc="-5" dirty="0">
                <a:latin typeface="Sitka Heading Semibold" pitchFamily="2" charset="0"/>
              </a:rPr>
              <a:t>Defining a Class </a:t>
            </a:r>
            <a:r>
              <a:rPr lang="en-US" sz="4400" dirty="0">
                <a:latin typeface="Sitka Heading Semibold" pitchFamily="2" charset="0"/>
              </a:rPr>
              <a:t>in </a:t>
            </a:r>
            <a:r>
              <a:rPr lang="en-US" sz="4400" spc="-5" dirty="0">
                <a:latin typeface="Sitka Heading Semibold" pitchFamily="2" charset="0"/>
              </a:rPr>
              <a:t>java</a:t>
            </a:r>
            <a:endParaRPr lang="en-US" sz="4400" b="1" i="0" dirty="0">
              <a:solidFill>
                <a:srgbClr val="273239"/>
              </a:solidFill>
              <a:effectLst/>
              <a:latin typeface="Sitka Heading Semibold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5147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71563"/>
            <a:ext cx="7886700" cy="5105400"/>
          </a:xfrm>
        </p:spPr>
        <p:txBody>
          <a:bodyPr/>
          <a:lstStyle/>
          <a:p>
            <a:r>
              <a:rPr lang="en-IN" b="1" dirty="0">
                <a:solidFill>
                  <a:srgbClr val="FF0000"/>
                </a:solidFill>
              </a:rPr>
              <a:t>join()</a:t>
            </a:r>
          </a:p>
          <a:p>
            <a:r>
              <a:rPr lang="en-US" dirty="0"/>
              <a:t>Joins an array of strings into a single string with a specified delimiter.</a:t>
            </a:r>
          </a:p>
          <a:p>
            <a:pPr marL="0" indent="0">
              <a:buNone/>
            </a:pPr>
            <a:r>
              <a:rPr lang="en-IN" dirty="0"/>
              <a:t>String[] fruits = {"apple", "banana", "orange"};</a:t>
            </a:r>
          </a:p>
          <a:p>
            <a:pPr marL="0" indent="0">
              <a:buNone/>
            </a:pPr>
            <a:r>
              <a:rPr lang="en-IN" dirty="0"/>
              <a:t>String result = </a:t>
            </a:r>
            <a:r>
              <a:rPr lang="en-IN" dirty="0" err="1"/>
              <a:t>String.join</a:t>
            </a:r>
            <a:r>
              <a:rPr lang="en-IN" dirty="0"/>
              <a:t>(", ", fruits); // "apple, </a:t>
            </a:r>
            <a:r>
              <a:rPr lang="en-IN" dirty="0" err="1" smtClean="0"/>
              <a:t>banana,orange</a:t>
            </a:r>
            <a:r>
              <a:rPr lang="en-IN" dirty="0"/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val="1395124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Methods for searching in strings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These methods </a:t>
            </a:r>
            <a:r>
              <a:rPr lang="en-IN" dirty="0" smtClean="0"/>
              <a:t>are </a:t>
            </a:r>
            <a:r>
              <a:rPr lang="en-US" dirty="0" smtClean="0"/>
              <a:t>part </a:t>
            </a:r>
            <a:r>
              <a:rPr lang="en-US" dirty="0"/>
              <a:t>of the String class and can be used to find characters, substrings, or patterns within </a:t>
            </a:r>
            <a:r>
              <a:rPr lang="en-US" dirty="0" smtClean="0"/>
              <a:t>a s</a:t>
            </a:r>
            <a:r>
              <a:rPr lang="en-IN" dirty="0" err="1" smtClean="0"/>
              <a:t>tring</a:t>
            </a:r>
            <a:r>
              <a:rPr lang="en-IN" dirty="0"/>
              <a:t>.</a:t>
            </a:r>
            <a:endParaRPr lang="en-IN" b="1" dirty="0" smtClean="0"/>
          </a:p>
          <a:p>
            <a:pPr marL="0" indent="0">
              <a:buNone/>
            </a:pPr>
            <a:r>
              <a:rPr lang="en-IN" b="1" dirty="0" err="1" smtClean="0">
                <a:solidFill>
                  <a:srgbClr val="FF0000"/>
                </a:solidFill>
              </a:rPr>
              <a:t>indexOf</a:t>
            </a:r>
            <a:r>
              <a:rPr lang="en-IN" b="1" dirty="0">
                <a:solidFill>
                  <a:srgbClr val="FF0000"/>
                </a:solidFill>
              </a:rPr>
              <a:t>()</a:t>
            </a:r>
          </a:p>
          <a:p>
            <a:r>
              <a:rPr lang="en-US" dirty="0"/>
              <a:t>Finds the index of the first occurrence of a specified character or substring. Returns -1 if </a:t>
            </a:r>
            <a:r>
              <a:rPr lang="en-US" dirty="0" smtClean="0"/>
              <a:t>the character </a:t>
            </a:r>
            <a:r>
              <a:rPr lang="en-US" dirty="0"/>
              <a:t>or substring is not found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3779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IN" dirty="0"/>
              <a:t>String </a:t>
            </a:r>
            <a:r>
              <a:rPr lang="en-IN" dirty="0" err="1"/>
              <a:t>str</a:t>
            </a:r>
            <a:r>
              <a:rPr lang="en-IN" dirty="0"/>
              <a:t> = "Hello, world</a:t>
            </a:r>
            <a:r>
              <a:rPr lang="en-IN" dirty="0" smtClean="0"/>
              <a:t>!";</a:t>
            </a:r>
          </a:p>
          <a:p>
            <a:pPr marL="0" indent="0">
              <a:buNone/>
            </a:pPr>
            <a:r>
              <a:rPr lang="en-IN" dirty="0" err="1"/>
              <a:t>int</a:t>
            </a:r>
            <a:r>
              <a:rPr lang="en-IN" dirty="0"/>
              <a:t> index = </a:t>
            </a:r>
            <a:r>
              <a:rPr lang="en-IN" dirty="0" err="1"/>
              <a:t>str.indexOf</a:t>
            </a:r>
            <a:r>
              <a:rPr lang="en-IN" dirty="0"/>
              <a:t>("world");</a:t>
            </a:r>
          </a:p>
          <a:p>
            <a:pPr marL="0" indent="0">
              <a:buNone/>
            </a:pPr>
            <a:r>
              <a:rPr lang="en-IN" dirty="0"/>
              <a:t>if (index != -1) {</a:t>
            </a:r>
          </a:p>
          <a:p>
            <a:pPr marL="0" indent="0">
              <a:buNone/>
            </a:pPr>
            <a:r>
              <a:rPr lang="en-IN" dirty="0" err="1"/>
              <a:t>System.out.println</a:t>
            </a:r>
            <a:r>
              <a:rPr lang="en-IN" dirty="0"/>
              <a:t>("Found at index: " + index);</a:t>
            </a:r>
          </a:p>
          <a:p>
            <a:pPr marL="0" indent="0">
              <a:buNone/>
            </a:pPr>
            <a:r>
              <a:rPr lang="en-IN" dirty="0"/>
              <a:t>} else {</a:t>
            </a:r>
          </a:p>
          <a:p>
            <a:pPr marL="0" indent="0">
              <a:buNone/>
            </a:pPr>
            <a:r>
              <a:rPr lang="en-IN" dirty="0" err="1"/>
              <a:t>System.out.println</a:t>
            </a:r>
            <a:r>
              <a:rPr lang="en-IN" dirty="0"/>
              <a:t>("Not found");</a:t>
            </a:r>
          </a:p>
          <a:p>
            <a:pPr marL="0" indent="0">
              <a:buNone/>
            </a:pPr>
            <a:r>
              <a:rPr lang="en-IN" dirty="0"/>
              <a:t>}</a:t>
            </a:r>
          </a:p>
          <a:p>
            <a:pPr marL="0" indent="0">
              <a:buNone/>
            </a:pPr>
            <a:r>
              <a:rPr lang="en-IN" b="1" dirty="0">
                <a:solidFill>
                  <a:srgbClr val="FF0000"/>
                </a:solidFill>
              </a:rPr>
              <a:t>Output:</a:t>
            </a:r>
          </a:p>
          <a:p>
            <a:pPr marL="0" indent="0">
              <a:buNone/>
            </a:pPr>
            <a:r>
              <a:rPr lang="en-IN" dirty="0"/>
              <a:t>Found at index: 7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5794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28651"/>
            <a:ext cx="7886700" cy="554831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IN" b="1" dirty="0" err="1">
                <a:solidFill>
                  <a:srgbClr val="FF0000"/>
                </a:solidFill>
              </a:rPr>
              <a:t>lastIndexOf</a:t>
            </a:r>
            <a:r>
              <a:rPr lang="en-IN" b="1" dirty="0">
                <a:solidFill>
                  <a:srgbClr val="FF0000"/>
                </a:solidFill>
              </a:rPr>
              <a:t>()</a:t>
            </a:r>
          </a:p>
          <a:p>
            <a:r>
              <a:rPr lang="en-US" dirty="0"/>
              <a:t>Similar to </a:t>
            </a:r>
            <a:r>
              <a:rPr lang="en-US" dirty="0" err="1"/>
              <a:t>indexOf</a:t>
            </a:r>
            <a:r>
              <a:rPr lang="en-US" dirty="0"/>
              <a:t>(), but returns the index of the last occurrence of the specified </a:t>
            </a:r>
            <a:r>
              <a:rPr lang="en-US" dirty="0" smtClean="0"/>
              <a:t>substring </a:t>
            </a:r>
            <a:r>
              <a:rPr lang="en-IN" dirty="0" smtClean="0"/>
              <a:t>or </a:t>
            </a:r>
            <a:r>
              <a:rPr lang="en-IN" dirty="0"/>
              <a:t>character.</a:t>
            </a:r>
          </a:p>
          <a:p>
            <a:pPr marL="0" indent="0">
              <a:buNone/>
            </a:pPr>
            <a:r>
              <a:rPr lang="en-US" dirty="0"/>
              <a:t>String </a:t>
            </a:r>
            <a:r>
              <a:rPr lang="en-US" dirty="0" err="1"/>
              <a:t>str</a:t>
            </a:r>
            <a:r>
              <a:rPr lang="en-US" dirty="0"/>
              <a:t> = "Hello, world! world!";</a:t>
            </a:r>
          </a:p>
          <a:p>
            <a:pPr marL="0" indent="0">
              <a:buNone/>
            </a:pPr>
            <a:r>
              <a:rPr lang="en-IN" dirty="0" err="1"/>
              <a:t>int</a:t>
            </a:r>
            <a:r>
              <a:rPr lang="en-IN" dirty="0"/>
              <a:t> index = </a:t>
            </a:r>
            <a:r>
              <a:rPr lang="en-IN" dirty="0" err="1"/>
              <a:t>str.lastIndexOf</a:t>
            </a:r>
            <a:r>
              <a:rPr lang="en-IN" dirty="0"/>
              <a:t>("world");</a:t>
            </a:r>
          </a:p>
          <a:p>
            <a:pPr marL="0" indent="0">
              <a:buNone/>
            </a:pPr>
            <a:r>
              <a:rPr lang="en-IN" dirty="0"/>
              <a:t>if (index != -1) {</a:t>
            </a:r>
          </a:p>
          <a:p>
            <a:pPr marL="0" indent="0">
              <a:buNone/>
            </a:pPr>
            <a:r>
              <a:rPr lang="en-IN" dirty="0" err="1"/>
              <a:t>System.out.println</a:t>
            </a:r>
            <a:r>
              <a:rPr lang="en-IN" dirty="0"/>
              <a:t>("Found at index: " + index);</a:t>
            </a:r>
          </a:p>
          <a:p>
            <a:pPr marL="0" indent="0">
              <a:buNone/>
            </a:pPr>
            <a:r>
              <a:rPr lang="en-IN" dirty="0"/>
              <a:t>} else {</a:t>
            </a:r>
          </a:p>
          <a:p>
            <a:pPr marL="0" indent="0">
              <a:buNone/>
            </a:pPr>
            <a:r>
              <a:rPr lang="en-IN" dirty="0" err="1"/>
              <a:t>System.out.println</a:t>
            </a:r>
            <a:r>
              <a:rPr lang="en-IN" dirty="0"/>
              <a:t>("Not found");</a:t>
            </a:r>
          </a:p>
          <a:p>
            <a:pPr marL="0" indent="0">
              <a:buNone/>
            </a:pPr>
            <a:r>
              <a:rPr lang="en-IN" dirty="0"/>
              <a:t>}</a:t>
            </a:r>
          </a:p>
          <a:p>
            <a:pPr marL="0" indent="0">
              <a:buNone/>
            </a:pPr>
            <a:r>
              <a:rPr lang="en-IN" b="1" dirty="0">
                <a:solidFill>
                  <a:srgbClr val="FF0000"/>
                </a:solidFill>
              </a:rPr>
              <a:t>Output:</a:t>
            </a:r>
          </a:p>
          <a:p>
            <a:r>
              <a:rPr lang="en-IN" dirty="0"/>
              <a:t>Found at index: 14</a:t>
            </a:r>
          </a:p>
        </p:txBody>
      </p:sp>
    </p:spTree>
    <p:extLst>
      <p:ext uri="{BB962C8B-B14F-4D97-AF65-F5344CB8AC3E}">
        <p14:creationId xmlns:p14="http://schemas.microsoft.com/office/powerpoint/2010/main" val="3233038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528639"/>
            <a:ext cx="7886700" cy="564832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IN" b="1" dirty="0">
                <a:solidFill>
                  <a:srgbClr val="FF0000"/>
                </a:solidFill>
              </a:rPr>
              <a:t>contains()</a:t>
            </a:r>
          </a:p>
          <a:p>
            <a:pPr marL="0" indent="0">
              <a:buNone/>
            </a:pPr>
            <a:r>
              <a:rPr lang="en-US" dirty="0" smtClean="0"/>
              <a:t>Checks </a:t>
            </a:r>
            <a:r>
              <a:rPr lang="en-US" dirty="0"/>
              <a:t>if the specified substring is present in the string.</a:t>
            </a:r>
          </a:p>
          <a:p>
            <a:r>
              <a:rPr lang="en-US" dirty="0" smtClean="0"/>
              <a:t>Returns </a:t>
            </a:r>
            <a:r>
              <a:rPr lang="en-US" dirty="0"/>
              <a:t>true if the substring is found, false otherwise.</a:t>
            </a:r>
          </a:p>
          <a:p>
            <a:pPr marL="0" indent="0">
              <a:buNone/>
            </a:pPr>
            <a:r>
              <a:rPr lang="en-IN" dirty="0"/>
              <a:t>String </a:t>
            </a:r>
            <a:r>
              <a:rPr lang="en-IN" dirty="0" err="1"/>
              <a:t>str</a:t>
            </a:r>
            <a:r>
              <a:rPr lang="en-IN" dirty="0"/>
              <a:t> = "Hello, world!";</a:t>
            </a:r>
          </a:p>
          <a:p>
            <a:pPr marL="0" indent="0">
              <a:buNone/>
            </a:pPr>
            <a:r>
              <a:rPr lang="en-IN" dirty="0"/>
              <a:t>if (</a:t>
            </a:r>
            <a:r>
              <a:rPr lang="en-IN" dirty="0" err="1"/>
              <a:t>str.contains</a:t>
            </a:r>
            <a:r>
              <a:rPr lang="en-IN" dirty="0"/>
              <a:t>("world")) {</a:t>
            </a:r>
          </a:p>
          <a:p>
            <a:pPr marL="0" indent="0">
              <a:buNone/>
            </a:pPr>
            <a:r>
              <a:rPr lang="en-IN" dirty="0" err="1"/>
              <a:t>System.out.println</a:t>
            </a:r>
            <a:r>
              <a:rPr lang="en-IN" dirty="0"/>
              <a:t>("Substring found");</a:t>
            </a:r>
          </a:p>
          <a:p>
            <a:pPr marL="0" indent="0">
              <a:buNone/>
            </a:pPr>
            <a:r>
              <a:rPr lang="en-IN" dirty="0"/>
              <a:t>} else {</a:t>
            </a:r>
          </a:p>
          <a:p>
            <a:pPr marL="0" indent="0">
              <a:buNone/>
            </a:pPr>
            <a:r>
              <a:rPr lang="en-IN" dirty="0" err="1"/>
              <a:t>System.out.println</a:t>
            </a:r>
            <a:r>
              <a:rPr lang="en-IN" dirty="0"/>
              <a:t>("Substring not found");</a:t>
            </a:r>
          </a:p>
          <a:p>
            <a:pPr marL="0" indent="0">
              <a:buNone/>
            </a:pPr>
            <a:r>
              <a:rPr lang="en-IN" dirty="0"/>
              <a:t>}</a:t>
            </a:r>
          </a:p>
          <a:p>
            <a:pPr marL="0" indent="0">
              <a:buNone/>
            </a:pPr>
            <a:r>
              <a:rPr lang="en-IN" b="1" dirty="0">
                <a:solidFill>
                  <a:srgbClr val="FF0000"/>
                </a:solidFill>
              </a:rPr>
              <a:t>Output:</a:t>
            </a:r>
          </a:p>
          <a:p>
            <a:r>
              <a:rPr lang="en-IN" dirty="0"/>
              <a:t>Substring found</a:t>
            </a:r>
          </a:p>
        </p:txBody>
      </p:sp>
    </p:spTree>
    <p:extLst>
      <p:ext uri="{BB962C8B-B14F-4D97-AF65-F5344CB8AC3E}">
        <p14:creationId xmlns:p14="http://schemas.microsoft.com/office/powerpoint/2010/main" val="2985554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 err="1"/>
              <a:t>StringBuffer</a:t>
            </a:r>
            <a:r>
              <a:rPr lang="en-IN" b="1" dirty="0"/>
              <a:t> class in Java</a:t>
            </a:r>
            <a:br>
              <a:rPr lang="en-IN" b="1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14400"/>
            <a:ext cx="7886700" cy="57912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The </a:t>
            </a:r>
            <a:r>
              <a:rPr lang="en-US" dirty="0" err="1"/>
              <a:t>StringBuffer</a:t>
            </a:r>
            <a:r>
              <a:rPr lang="en-US" dirty="0"/>
              <a:t> class in Java is a part of the </a:t>
            </a:r>
            <a:r>
              <a:rPr lang="en-US" dirty="0" err="1"/>
              <a:t>java.lang</a:t>
            </a:r>
            <a:r>
              <a:rPr lang="en-US" dirty="0"/>
              <a:t> package and is used</a:t>
            </a:r>
          </a:p>
          <a:p>
            <a:r>
              <a:rPr lang="en-US" dirty="0"/>
              <a:t>for creating and manipulating mutable sequences of characters.</a:t>
            </a:r>
          </a:p>
          <a:p>
            <a:r>
              <a:rPr lang="en-US" dirty="0" smtClean="0"/>
              <a:t>Unlike </a:t>
            </a:r>
            <a:r>
              <a:rPr lang="en-US" dirty="0"/>
              <a:t>String, which is immutable (cannot be changed once created),</a:t>
            </a:r>
          </a:p>
          <a:p>
            <a:r>
              <a:rPr lang="en-US" dirty="0" err="1"/>
              <a:t>StringBuffer</a:t>
            </a:r>
            <a:r>
              <a:rPr lang="en-US" dirty="0"/>
              <a:t> allows you to modify the string it contains without creating </a:t>
            </a:r>
            <a:r>
              <a:rPr lang="en-US" dirty="0" smtClean="0"/>
              <a:t>new </a:t>
            </a:r>
            <a:r>
              <a:rPr lang="en-IN" dirty="0" smtClean="0"/>
              <a:t>objects.</a:t>
            </a:r>
            <a:r>
              <a:rPr lang="en-IN" b="1" dirty="0"/>
              <a:t> Common Methods</a:t>
            </a:r>
          </a:p>
          <a:p>
            <a:r>
              <a:rPr lang="en-IN" b="1" dirty="0">
                <a:solidFill>
                  <a:srgbClr val="FF0000"/>
                </a:solidFill>
              </a:rPr>
              <a:t>1. Constructors</a:t>
            </a:r>
          </a:p>
          <a:p>
            <a:r>
              <a:rPr lang="en-US" dirty="0" smtClean="0"/>
              <a:t> </a:t>
            </a:r>
            <a:r>
              <a:rPr lang="en-US" b="1" dirty="0" err="1"/>
              <a:t>StringBuffer</a:t>
            </a:r>
            <a:r>
              <a:rPr lang="en-US" b="1" dirty="0"/>
              <a:t>()</a:t>
            </a:r>
            <a:r>
              <a:rPr lang="en-US" dirty="0"/>
              <a:t>: Creates an empty </a:t>
            </a:r>
            <a:r>
              <a:rPr lang="en-US" dirty="0" err="1"/>
              <a:t>StringBuffer</a:t>
            </a:r>
            <a:r>
              <a:rPr lang="en-US" dirty="0"/>
              <a:t> with an initial capacity</a:t>
            </a:r>
          </a:p>
          <a:p>
            <a:pPr marL="0" indent="0">
              <a:buNone/>
            </a:pPr>
            <a:r>
              <a:rPr lang="en-IN" dirty="0"/>
              <a:t>of 16 characters.</a:t>
            </a:r>
          </a:p>
          <a:p>
            <a:r>
              <a:rPr lang="en-US" dirty="0" smtClean="0"/>
              <a:t> </a:t>
            </a:r>
            <a:r>
              <a:rPr lang="en-US" b="1" dirty="0" err="1"/>
              <a:t>StringBuffer</a:t>
            </a:r>
            <a:r>
              <a:rPr lang="en-US" b="1" dirty="0"/>
              <a:t>(String </a:t>
            </a:r>
            <a:r>
              <a:rPr lang="en-US" b="1" dirty="0" err="1"/>
              <a:t>str</a:t>
            </a:r>
            <a:r>
              <a:rPr lang="en-US" b="1" dirty="0"/>
              <a:t>)</a:t>
            </a:r>
            <a:r>
              <a:rPr lang="en-US" dirty="0"/>
              <a:t>: Creates a </a:t>
            </a:r>
            <a:r>
              <a:rPr lang="en-US" dirty="0" err="1"/>
              <a:t>StringBuffer</a:t>
            </a:r>
            <a:r>
              <a:rPr lang="en-US" dirty="0"/>
              <a:t> initialized to the</a:t>
            </a:r>
          </a:p>
          <a:p>
            <a:pPr marL="0" indent="0">
              <a:buNone/>
            </a:pPr>
            <a:r>
              <a:rPr lang="en-US" dirty="0"/>
              <a:t>contents of the specified string.</a:t>
            </a:r>
          </a:p>
          <a:p>
            <a:r>
              <a:rPr lang="en-US" b="1" dirty="0" err="1" smtClean="0"/>
              <a:t>StringBuffer</a:t>
            </a:r>
            <a:r>
              <a:rPr lang="en-US" b="1" dirty="0" smtClean="0"/>
              <a:t>(</a:t>
            </a:r>
            <a:r>
              <a:rPr lang="en-US" b="1" dirty="0" err="1" smtClean="0"/>
              <a:t>int</a:t>
            </a:r>
            <a:r>
              <a:rPr lang="en-US" b="1" dirty="0" smtClean="0"/>
              <a:t> </a:t>
            </a:r>
            <a:r>
              <a:rPr lang="en-US" b="1" dirty="0"/>
              <a:t>capacity)</a:t>
            </a:r>
            <a:r>
              <a:rPr lang="en-US" dirty="0"/>
              <a:t>: Creates a </a:t>
            </a:r>
            <a:r>
              <a:rPr lang="en-US" dirty="0" err="1"/>
              <a:t>StringBuffer</a:t>
            </a:r>
            <a:r>
              <a:rPr lang="en-US" dirty="0"/>
              <a:t> with the</a:t>
            </a:r>
          </a:p>
          <a:p>
            <a:pPr marL="0" indent="0">
              <a:buNone/>
            </a:pPr>
            <a:r>
              <a:rPr lang="en-IN" dirty="0"/>
              <a:t>specified initial capacity.</a:t>
            </a:r>
          </a:p>
        </p:txBody>
      </p:sp>
    </p:spTree>
    <p:extLst>
      <p:ext uri="{BB962C8B-B14F-4D97-AF65-F5344CB8AC3E}">
        <p14:creationId xmlns:p14="http://schemas.microsoft.com/office/powerpoint/2010/main" val="265850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728663"/>
            <a:ext cx="7886700" cy="5448300"/>
          </a:xfrm>
        </p:spPr>
        <p:txBody>
          <a:bodyPr>
            <a:normAutofit fontScale="70000" lnSpcReduction="20000"/>
          </a:bodyPr>
          <a:lstStyle/>
          <a:p>
            <a:r>
              <a:rPr lang="en-IN" dirty="0"/>
              <a:t>// Initial capacity 16</a:t>
            </a:r>
          </a:p>
          <a:p>
            <a:pPr marL="0" indent="0">
              <a:buNone/>
            </a:pPr>
            <a:r>
              <a:rPr lang="en-IN" dirty="0" err="1"/>
              <a:t>StringBuffer</a:t>
            </a:r>
            <a:r>
              <a:rPr lang="en-IN" dirty="0"/>
              <a:t> sb1 = new </a:t>
            </a:r>
            <a:r>
              <a:rPr lang="en-IN" dirty="0" err="1"/>
              <a:t>StringBuffer</a:t>
            </a:r>
            <a:r>
              <a:rPr lang="en-IN" dirty="0"/>
              <a:t>();</a:t>
            </a:r>
          </a:p>
          <a:p>
            <a:r>
              <a:rPr lang="en-IN" dirty="0"/>
              <a:t>// Initial content "Hello"</a:t>
            </a:r>
          </a:p>
          <a:p>
            <a:pPr marL="0" indent="0">
              <a:buNone/>
            </a:pPr>
            <a:r>
              <a:rPr lang="en-IN" dirty="0" err="1"/>
              <a:t>StringBuffer</a:t>
            </a:r>
            <a:r>
              <a:rPr lang="en-IN" dirty="0"/>
              <a:t> sb2 = new </a:t>
            </a:r>
            <a:r>
              <a:rPr lang="en-IN" dirty="0" err="1"/>
              <a:t>StringBuffer</a:t>
            </a:r>
            <a:r>
              <a:rPr lang="en-IN" dirty="0"/>
              <a:t>("Hello");</a:t>
            </a:r>
          </a:p>
          <a:p>
            <a:r>
              <a:rPr lang="en-IN" dirty="0"/>
              <a:t>// Initial capacity 50</a:t>
            </a:r>
          </a:p>
          <a:p>
            <a:pPr marL="0" indent="0">
              <a:buNone/>
            </a:pPr>
            <a:r>
              <a:rPr lang="en-IN" dirty="0" err="1"/>
              <a:t>StringBuffer</a:t>
            </a:r>
            <a:r>
              <a:rPr lang="en-IN" dirty="0"/>
              <a:t> sb3 = new </a:t>
            </a:r>
            <a:r>
              <a:rPr lang="en-IN" dirty="0" err="1"/>
              <a:t>StringBuffer</a:t>
            </a:r>
            <a:r>
              <a:rPr lang="en-IN" dirty="0"/>
              <a:t>(50</a:t>
            </a:r>
            <a:r>
              <a:rPr lang="en-IN" dirty="0" smtClean="0"/>
              <a:t>);</a:t>
            </a:r>
          </a:p>
          <a:p>
            <a:pPr marL="0" indent="0">
              <a:buNone/>
            </a:pPr>
            <a:r>
              <a:rPr lang="en-IN" b="1" dirty="0">
                <a:solidFill>
                  <a:srgbClr val="FF0000"/>
                </a:solidFill>
              </a:rPr>
              <a:t>2. Appending Data</a:t>
            </a:r>
          </a:p>
          <a:p>
            <a:r>
              <a:rPr lang="en-US" dirty="0" smtClean="0"/>
              <a:t> </a:t>
            </a:r>
            <a:r>
              <a:rPr lang="en-US" b="1" dirty="0"/>
              <a:t>append(String </a:t>
            </a:r>
            <a:r>
              <a:rPr lang="en-US" b="1" dirty="0" err="1"/>
              <a:t>str</a:t>
            </a:r>
            <a:r>
              <a:rPr lang="en-US" b="1" dirty="0"/>
              <a:t>)</a:t>
            </a:r>
            <a:r>
              <a:rPr lang="en-US" dirty="0"/>
              <a:t>: Appends the specified string to the end.</a:t>
            </a:r>
          </a:p>
          <a:p>
            <a:r>
              <a:rPr lang="en-US" dirty="0" smtClean="0"/>
              <a:t> </a:t>
            </a:r>
            <a:r>
              <a:rPr lang="en-US" b="1" dirty="0"/>
              <a:t>append(</a:t>
            </a:r>
            <a:r>
              <a:rPr lang="en-US" b="1" dirty="0" err="1"/>
              <a:t>int</a:t>
            </a:r>
            <a:r>
              <a:rPr lang="en-US" b="1" dirty="0"/>
              <a:t> i)</a:t>
            </a:r>
            <a:r>
              <a:rPr lang="en-US" dirty="0"/>
              <a:t>: Appends the string representation of the integer.</a:t>
            </a:r>
          </a:p>
          <a:p>
            <a:r>
              <a:rPr lang="en-US" dirty="0" smtClean="0"/>
              <a:t> </a:t>
            </a:r>
            <a:r>
              <a:rPr lang="en-US" b="1" dirty="0"/>
              <a:t>append(Object </a:t>
            </a:r>
            <a:r>
              <a:rPr lang="en-US" b="1" dirty="0" err="1"/>
              <a:t>obj</a:t>
            </a:r>
            <a:r>
              <a:rPr lang="en-US" b="1" dirty="0"/>
              <a:t>)</a:t>
            </a:r>
            <a:r>
              <a:rPr lang="en-US" dirty="0"/>
              <a:t>: Appends the string representation of the object.</a:t>
            </a:r>
          </a:p>
          <a:p>
            <a:r>
              <a:rPr lang="en-IN" dirty="0" err="1"/>
              <a:t>StringBuffer</a:t>
            </a:r>
            <a:r>
              <a:rPr lang="en-IN" dirty="0"/>
              <a:t> </a:t>
            </a:r>
            <a:r>
              <a:rPr lang="en-IN" dirty="0" err="1"/>
              <a:t>sb</a:t>
            </a:r>
            <a:r>
              <a:rPr lang="en-IN" dirty="0"/>
              <a:t> = new </a:t>
            </a:r>
            <a:r>
              <a:rPr lang="en-IN" dirty="0" err="1"/>
              <a:t>StringBuffer</a:t>
            </a:r>
            <a:r>
              <a:rPr lang="en-IN" dirty="0"/>
              <a:t>("Hello");</a:t>
            </a:r>
          </a:p>
          <a:p>
            <a:r>
              <a:rPr lang="en-IN" dirty="0" err="1"/>
              <a:t>sb.append</a:t>
            </a:r>
            <a:r>
              <a:rPr lang="en-IN" dirty="0"/>
              <a:t>(" World"); // "Hello World"</a:t>
            </a:r>
          </a:p>
          <a:p>
            <a:r>
              <a:rPr lang="en-IN" dirty="0" err="1"/>
              <a:t>sb.append</a:t>
            </a:r>
            <a:r>
              <a:rPr lang="en-IN" dirty="0"/>
              <a:t>(2024); // "Hello World2024"</a:t>
            </a:r>
          </a:p>
        </p:txBody>
      </p:sp>
    </p:spTree>
    <p:extLst>
      <p:ext uri="{BB962C8B-B14F-4D97-AF65-F5344CB8AC3E}">
        <p14:creationId xmlns:p14="http://schemas.microsoft.com/office/powerpoint/2010/main" val="754383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542925"/>
            <a:ext cx="7886700" cy="5634038"/>
          </a:xfrm>
        </p:spPr>
        <p:txBody>
          <a:bodyPr>
            <a:normAutofit fontScale="70000" lnSpcReduction="20000"/>
          </a:bodyPr>
          <a:lstStyle/>
          <a:p>
            <a:r>
              <a:rPr lang="en-IN" b="1" dirty="0">
                <a:solidFill>
                  <a:srgbClr val="FF0000"/>
                </a:solidFill>
              </a:rPr>
              <a:t>Inserting Data</a:t>
            </a:r>
          </a:p>
          <a:p>
            <a:pPr marL="0" indent="0">
              <a:buNone/>
            </a:pPr>
            <a:r>
              <a:rPr lang="en-US" b="1" dirty="0" smtClean="0"/>
              <a:t>insert(</a:t>
            </a:r>
            <a:r>
              <a:rPr lang="en-US" b="1" dirty="0" err="1" smtClean="0"/>
              <a:t>int</a:t>
            </a:r>
            <a:r>
              <a:rPr lang="en-US" b="1" dirty="0" smtClean="0"/>
              <a:t> </a:t>
            </a:r>
            <a:r>
              <a:rPr lang="en-US" b="1" dirty="0"/>
              <a:t>offset, String </a:t>
            </a:r>
            <a:r>
              <a:rPr lang="en-US" b="1" dirty="0" err="1"/>
              <a:t>str</a:t>
            </a:r>
            <a:r>
              <a:rPr lang="en-US" b="1" dirty="0"/>
              <a:t>)</a:t>
            </a:r>
            <a:r>
              <a:rPr lang="en-US" dirty="0"/>
              <a:t>: Inserts the specified string at </a:t>
            </a:r>
            <a:r>
              <a:rPr lang="en-US" dirty="0" smtClean="0"/>
              <a:t>the </a:t>
            </a:r>
            <a:r>
              <a:rPr lang="en-IN" dirty="0" smtClean="0"/>
              <a:t>specified </a:t>
            </a:r>
            <a:r>
              <a:rPr lang="en-IN" dirty="0"/>
              <a:t>position.</a:t>
            </a:r>
          </a:p>
          <a:p>
            <a:r>
              <a:rPr lang="en-US" dirty="0" smtClean="0"/>
              <a:t> </a:t>
            </a:r>
            <a:r>
              <a:rPr lang="en-US" b="1" dirty="0"/>
              <a:t>insert(</a:t>
            </a:r>
            <a:r>
              <a:rPr lang="en-US" b="1" dirty="0" err="1"/>
              <a:t>int</a:t>
            </a:r>
            <a:r>
              <a:rPr lang="en-US" b="1" dirty="0"/>
              <a:t> offset, </a:t>
            </a:r>
            <a:r>
              <a:rPr lang="en-US" b="1" dirty="0" err="1"/>
              <a:t>int</a:t>
            </a:r>
            <a:r>
              <a:rPr lang="en-US" b="1" dirty="0"/>
              <a:t> i)</a:t>
            </a:r>
            <a:r>
              <a:rPr lang="en-US" dirty="0"/>
              <a:t>: Inserts the string representation of the integer</a:t>
            </a:r>
          </a:p>
          <a:p>
            <a:pPr marL="0" indent="0">
              <a:buNone/>
            </a:pPr>
            <a:r>
              <a:rPr lang="en-IN" dirty="0"/>
              <a:t>at the specified position.</a:t>
            </a:r>
          </a:p>
          <a:p>
            <a:r>
              <a:rPr lang="en-US" dirty="0" err="1"/>
              <a:t>StringBuffer</a:t>
            </a:r>
            <a:r>
              <a:rPr lang="en-US" dirty="0"/>
              <a:t> </a:t>
            </a:r>
            <a:r>
              <a:rPr lang="en-US" dirty="0" err="1"/>
              <a:t>sb</a:t>
            </a:r>
            <a:r>
              <a:rPr lang="en-US" dirty="0"/>
              <a:t> = new </a:t>
            </a:r>
            <a:r>
              <a:rPr lang="en-US" dirty="0" err="1"/>
              <a:t>StringBuffer</a:t>
            </a:r>
            <a:r>
              <a:rPr lang="en-US" dirty="0"/>
              <a:t>("Hello World");</a:t>
            </a:r>
          </a:p>
          <a:p>
            <a:r>
              <a:rPr lang="en-US" dirty="0" err="1"/>
              <a:t>sb.insert</a:t>
            </a:r>
            <a:r>
              <a:rPr lang="en-US" dirty="0"/>
              <a:t>(6, "Beautiful "); // "Hello Beautiful </a:t>
            </a:r>
            <a:r>
              <a:rPr lang="en-US" dirty="0" smtClean="0"/>
              <a:t>World“</a:t>
            </a:r>
          </a:p>
          <a:p>
            <a:r>
              <a:rPr lang="en-IN" b="1" dirty="0">
                <a:solidFill>
                  <a:srgbClr val="FF0000"/>
                </a:solidFill>
              </a:rPr>
              <a:t>4. Deleting Data</a:t>
            </a:r>
          </a:p>
          <a:p>
            <a:r>
              <a:rPr lang="en-US" b="1" dirty="0" smtClean="0"/>
              <a:t>delete(</a:t>
            </a:r>
            <a:r>
              <a:rPr lang="en-US" b="1" dirty="0" err="1" smtClean="0"/>
              <a:t>int</a:t>
            </a:r>
            <a:r>
              <a:rPr lang="en-US" b="1" dirty="0" smtClean="0"/>
              <a:t> </a:t>
            </a:r>
            <a:r>
              <a:rPr lang="en-US" b="1" dirty="0"/>
              <a:t>start, </a:t>
            </a:r>
            <a:r>
              <a:rPr lang="en-US" b="1" dirty="0" err="1"/>
              <a:t>int</a:t>
            </a:r>
            <a:r>
              <a:rPr lang="en-US" b="1" dirty="0"/>
              <a:t> end)</a:t>
            </a:r>
            <a:r>
              <a:rPr lang="en-US" dirty="0"/>
              <a:t>: Removes the characters between the specified</a:t>
            </a:r>
          </a:p>
          <a:p>
            <a:pPr marL="0" indent="0">
              <a:buNone/>
            </a:pPr>
            <a:r>
              <a:rPr lang="en-IN" dirty="0"/>
              <a:t>start and end indices.</a:t>
            </a:r>
          </a:p>
          <a:p>
            <a:r>
              <a:rPr lang="en-US" dirty="0" smtClean="0"/>
              <a:t> </a:t>
            </a:r>
            <a:r>
              <a:rPr lang="en-US" b="1" dirty="0" err="1"/>
              <a:t>deleteCharAt</a:t>
            </a:r>
            <a:r>
              <a:rPr lang="en-US" b="1" dirty="0"/>
              <a:t>(</a:t>
            </a:r>
            <a:r>
              <a:rPr lang="en-US" b="1" dirty="0" err="1"/>
              <a:t>int</a:t>
            </a:r>
            <a:r>
              <a:rPr lang="en-US" b="1" dirty="0"/>
              <a:t> index)</a:t>
            </a:r>
            <a:r>
              <a:rPr lang="en-US" dirty="0"/>
              <a:t>: Removes the character at the specified position</a:t>
            </a:r>
          </a:p>
          <a:p>
            <a:r>
              <a:rPr lang="en-US" dirty="0" err="1"/>
              <a:t>StringBuffer</a:t>
            </a:r>
            <a:r>
              <a:rPr lang="en-US" dirty="0"/>
              <a:t> </a:t>
            </a:r>
            <a:r>
              <a:rPr lang="en-US" dirty="0" err="1"/>
              <a:t>sb</a:t>
            </a:r>
            <a:r>
              <a:rPr lang="en-US" dirty="0"/>
              <a:t> = new </a:t>
            </a:r>
            <a:r>
              <a:rPr lang="en-US" dirty="0" err="1"/>
              <a:t>StringBuffer</a:t>
            </a:r>
            <a:r>
              <a:rPr lang="en-US" dirty="0"/>
              <a:t>("Hello Beautiful World");</a:t>
            </a:r>
          </a:p>
          <a:p>
            <a:r>
              <a:rPr lang="en-IN" dirty="0" err="1"/>
              <a:t>sb.delete</a:t>
            </a:r>
            <a:r>
              <a:rPr lang="en-IN" dirty="0"/>
              <a:t>(6, 16); // "Hello World"</a:t>
            </a:r>
          </a:p>
          <a:p>
            <a:r>
              <a:rPr lang="en-IN" dirty="0" err="1"/>
              <a:t>sb.deleteCharAt</a:t>
            </a:r>
            <a:r>
              <a:rPr lang="en-IN" dirty="0"/>
              <a:t>(5); // "</a:t>
            </a:r>
            <a:r>
              <a:rPr lang="en-IN" dirty="0" err="1"/>
              <a:t>HelloWorld</a:t>
            </a:r>
            <a:r>
              <a:rPr lang="en-IN" dirty="0"/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val="2198319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485775"/>
            <a:ext cx="7886700" cy="569118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IN" b="1" dirty="0"/>
              <a:t>5. </a:t>
            </a:r>
            <a:r>
              <a:rPr lang="en-IN" b="1" dirty="0">
                <a:solidFill>
                  <a:srgbClr val="FF0000"/>
                </a:solidFill>
              </a:rPr>
              <a:t>Replacing Data</a:t>
            </a:r>
          </a:p>
          <a:p>
            <a:r>
              <a:rPr lang="en-US" b="1" dirty="0" smtClean="0"/>
              <a:t>replace(</a:t>
            </a:r>
            <a:r>
              <a:rPr lang="en-US" b="1" dirty="0" err="1" smtClean="0"/>
              <a:t>int</a:t>
            </a:r>
            <a:r>
              <a:rPr lang="en-US" b="1" dirty="0" smtClean="0"/>
              <a:t> </a:t>
            </a:r>
            <a:r>
              <a:rPr lang="en-US" b="1" dirty="0"/>
              <a:t>start, </a:t>
            </a:r>
            <a:r>
              <a:rPr lang="en-US" b="1" dirty="0" err="1"/>
              <a:t>int</a:t>
            </a:r>
            <a:r>
              <a:rPr lang="en-US" b="1" dirty="0"/>
              <a:t> end, String </a:t>
            </a:r>
            <a:r>
              <a:rPr lang="en-US" b="1" dirty="0" err="1"/>
              <a:t>str</a:t>
            </a:r>
            <a:r>
              <a:rPr lang="en-US" b="1" dirty="0"/>
              <a:t>)</a:t>
            </a:r>
            <a:r>
              <a:rPr lang="en-US" dirty="0"/>
              <a:t>: Replaces the characters</a:t>
            </a:r>
          </a:p>
          <a:p>
            <a:pPr marL="0" indent="0">
              <a:buNone/>
            </a:pPr>
            <a:r>
              <a:rPr lang="en-US" dirty="0"/>
              <a:t>between the specified start and end indices with the specified string.</a:t>
            </a:r>
          </a:p>
          <a:p>
            <a:r>
              <a:rPr lang="en-US" dirty="0" err="1"/>
              <a:t>StringBuffer</a:t>
            </a:r>
            <a:r>
              <a:rPr lang="en-US" dirty="0"/>
              <a:t> </a:t>
            </a:r>
            <a:r>
              <a:rPr lang="en-US" dirty="0" err="1"/>
              <a:t>sb</a:t>
            </a:r>
            <a:r>
              <a:rPr lang="en-US" dirty="0"/>
              <a:t> = new </a:t>
            </a:r>
            <a:r>
              <a:rPr lang="en-US" dirty="0" err="1"/>
              <a:t>StringBuffer</a:t>
            </a:r>
            <a:r>
              <a:rPr lang="en-US" dirty="0"/>
              <a:t>("Hello World");</a:t>
            </a:r>
          </a:p>
          <a:p>
            <a:pPr marL="0" indent="0">
              <a:buNone/>
            </a:pPr>
            <a:r>
              <a:rPr lang="fi-FI" dirty="0"/>
              <a:t>sb.replace(6, 11, "Java"); // "Hello </a:t>
            </a:r>
            <a:r>
              <a:rPr lang="fi-FI" dirty="0" smtClean="0"/>
              <a:t>Java”</a:t>
            </a:r>
          </a:p>
          <a:p>
            <a:pPr marL="0" indent="0">
              <a:buNone/>
            </a:pPr>
            <a:endParaRPr lang="fi-FI" dirty="0"/>
          </a:p>
          <a:p>
            <a:r>
              <a:rPr lang="en-IN" b="1" dirty="0">
                <a:solidFill>
                  <a:srgbClr val="FF0000"/>
                </a:solidFill>
              </a:rPr>
              <a:t>Reversing Data</a:t>
            </a:r>
          </a:p>
          <a:p>
            <a:r>
              <a:rPr lang="en-US" dirty="0" smtClean="0"/>
              <a:t> </a:t>
            </a:r>
            <a:r>
              <a:rPr lang="en-US" b="1" dirty="0"/>
              <a:t>reverse()</a:t>
            </a:r>
            <a:r>
              <a:rPr lang="en-US" dirty="0"/>
              <a:t>: Reverses the characters in the </a:t>
            </a:r>
            <a:r>
              <a:rPr lang="en-US" dirty="0" err="1"/>
              <a:t>StringBuffer</a:t>
            </a:r>
            <a:r>
              <a:rPr lang="en-US" dirty="0"/>
              <a:t>.</a:t>
            </a:r>
          </a:p>
          <a:p>
            <a:r>
              <a:rPr lang="en-IN" dirty="0" err="1"/>
              <a:t>StringBuffer</a:t>
            </a:r>
            <a:r>
              <a:rPr lang="en-IN" dirty="0"/>
              <a:t> </a:t>
            </a:r>
            <a:r>
              <a:rPr lang="en-IN" dirty="0" err="1"/>
              <a:t>sb</a:t>
            </a:r>
            <a:r>
              <a:rPr lang="en-IN" dirty="0"/>
              <a:t> = new </a:t>
            </a:r>
            <a:r>
              <a:rPr lang="en-IN" dirty="0" err="1"/>
              <a:t>StringBuffer</a:t>
            </a:r>
            <a:r>
              <a:rPr lang="en-IN" dirty="0"/>
              <a:t>("Hello");</a:t>
            </a:r>
          </a:p>
          <a:p>
            <a:r>
              <a:rPr lang="en-IN" dirty="0" err="1"/>
              <a:t>sb.reverse</a:t>
            </a:r>
            <a:r>
              <a:rPr lang="en-IN" dirty="0"/>
              <a:t>(); // "</a:t>
            </a:r>
            <a:r>
              <a:rPr lang="en-IN" dirty="0" err="1"/>
              <a:t>olleH</a:t>
            </a:r>
            <a:r>
              <a:rPr lang="en-IN" dirty="0"/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val="673383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442913"/>
            <a:ext cx="7886700" cy="5734050"/>
          </a:xfrm>
        </p:spPr>
        <p:txBody>
          <a:bodyPr>
            <a:normAutofit fontScale="85000" lnSpcReduction="10000"/>
          </a:bodyPr>
          <a:lstStyle/>
          <a:p>
            <a:r>
              <a:rPr lang="en-IN" b="1" dirty="0">
                <a:solidFill>
                  <a:srgbClr val="FF0000"/>
                </a:solidFill>
              </a:rPr>
              <a:t>Capacity and Length</a:t>
            </a:r>
          </a:p>
          <a:p>
            <a:r>
              <a:rPr lang="en-US" dirty="0" smtClean="0"/>
              <a:t> </a:t>
            </a:r>
            <a:r>
              <a:rPr lang="en-US" b="1" dirty="0"/>
              <a:t>capacity()</a:t>
            </a:r>
            <a:r>
              <a:rPr lang="en-US" dirty="0"/>
              <a:t>: Returns the current capacity of the </a:t>
            </a:r>
            <a:r>
              <a:rPr lang="en-US" dirty="0" err="1"/>
              <a:t>StringBuffer</a:t>
            </a:r>
            <a:r>
              <a:rPr lang="en-US" dirty="0"/>
              <a:t>.</a:t>
            </a:r>
          </a:p>
          <a:p>
            <a:r>
              <a:rPr lang="en-US" dirty="0" smtClean="0"/>
              <a:t> </a:t>
            </a:r>
            <a:r>
              <a:rPr lang="en-US" b="1" dirty="0"/>
              <a:t>length()</a:t>
            </a:r>
            <a:r>
              <a:rPr lang="en-US" dirty="0"/>
              <a:t>: Returns the length (number of characters) of the </a:t>
            </a:r>
            <a:r>
              <a:rPr lang="en-US" dirty="0" err="1"/>
              <a:t>StringBuffer</a:t>
            </a:r>
            <a:r>
              <a:rPr lang="en-US" dirty="0"/>
              <a:t>.</a:t>
            </a:r>
          </a:p>
          <a:p>
            <a:r>
              <a:rPr lang="en-IN" dirty="0" err="1"/>
              <a:t>StringBuffer</a:t>
            </a:r>
            <a:r>
              <a:rPr lang="en-IN" dirty="0"/>
              <a:t> </a:t>
            </a:r>
            <a:r>
              <a:rPr lang="en-IN" dirty="0" err="1"/>
              <a:t>sb</a:t>
            </a:r>
            <a:r>
              <a:rPr lang="en-IN" dirty="0"/>
              <a:t> = new </a:t>
            </a:r>
            <a:r>
              <a:rPr lang="en-IN" dirty="0" err="1"/>
              <a:t>StringBuffer</a:t>
            </a:r>
            <a:r>
              <a:rPr lang="en-IN" dirty="0"/>
              <a:t>("Hello");</a:t>
            </a:r>
          </a:p>
          <a:p>
            <a:r>
              <a:rPr lang="en-IN" dirty="0" err="1"/>
              <a:t>int</a:t>
            </a:r>
            <a:r>
              <a:rPr lang="en-IN" dirty="0"/>
              <a:t> length = </a:t>
            </a:r>
            <a:r>
              <a:rPr lang="en-IN" dirty="0" err="1"/>
              <a:t>sb.length</a:t>
            </a:r>
            <a:r>
              <a:rPr lang="en-IN" dirty="0"/>
              <a:t>(); // 5</a:t>
            </a:r>
          </a:p>
          <a:p>
            <a:r>
              <a:rPr lang="en-US" dirty="0" err="1"/>
              <a:t>int</a:t>
            </a:r>
            <a:r>
              <a:rPr lang="en-US" dirty="0"/>
              <a:t> capacity = </a:t>
            </a:r>
            <a:r>
              <a:rPr lang="en-US" dirty="0" err="1"/>
              <a:t>sb.capacity</a:t>
            </a:r>
            <a:r>
              <a:rPr lang="en-US" dirty="0"/>
              <a:t>(); // 21 (initial 16 plus any</a:t>
            </a:r>
          </a:p>
          <a:p>
            <a:r>
              <a:rPr lang="en-IN" dirty="0"/>
              <a:t>additional space)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IN" b="1" dirty="0" smtClean="0">
                <a:solidFill>
                  <a:srgbClr val="FF0000"/>
                </a:solidFill>
              </a:rPr>
              <a:t> </a:t>
            </a:r>
            <a:r>
              <a:rPr lang="en-IN" b="1" dirty="0">
                <a:solidFill>
                  <a:srgbClr val="FF0000"/>
                </a:solidFill>
              </a:rPr>
              <a:t>Conversion</a:t>
            </a:r>
          </a:p>
          <a:p>
            <a:r>
              <a:rPr lang="en-US" dirty="0" smtClean="0"/>
              <a:t> </a:t>
            </a:r>
            <a:r>
              <a:rPr lang="en-US" b="1" dirty="0" err="1"/>
              <a:t>toString</a:t>
            </a:r>
            <a:r>
              <a:rPr lang="en-US" b="1" dirty="0"/>
              <a:t>()</a:t>
            </a:r>
            <a:r>
              <a:rPr lang="en-US" dirty="0"/>
              <a:t>: Converts the </a:t>
            </a:r>
            <a:r>
              <a:rPr lang="en-US" dirty="0" err="1"/>
              <a:t>StringBuffer</a:t>
            </a:r>
            <a:r>
              <a:rPr lang="en-US" dirty="0"/>
              <a:t> to a String.</a:t>
            </a:r>
          </a:p>
          <a:p>
            <a:r>
              <a:rPr lang="en-US" dirty="0" err="1"/>
              <a:t>StringBuffer</a:t>
            </a:r>
            <a:r>
              <a:rPr lang="en-US" dirty="0"/>
              <a:t> </a:t>
            </a:r>
            <a:r>
              <a:rPr lang="en-US" dirty="0" err="1"/>
              <a:t>sb</a:t>
            </a:r>
            <a:r>
              <a:rPr lang="en-US" dirty="0"/>
              <a:t> = new </a:t>
            </a:r>
            <a:r>
              <a:rPr lang="en-US" dirty="0" err="1"/>
              <a:t>StringBuffer</a:t>
            </a:r>
            <a:r>
              <a:rPr lang="en-US" dirty="0"/>
              <a:t>("Hello World");</a:t>
            </a:r>
          </a:p>
          <a:p>
            <a:r>
              <a:rPr lang="en-IN" dirty="0"/>
              <a:t>String </a:t>
            </a:r>
            <a:r>
              <a:rPr lang="en-IN" dirty="0" err="1"/>
              <a:t>str</a:t>
            </a:r>
            <a:r>
              <a:rPr lang="en-IN" dirty="0"/>
              <a:t> = </a:t>
            </a:r>
            <a:r>
              <a:rPr lang="en-IN" dirty="0" err="1"/>
              <a:t>sb.toString</a:t>
            </a:r>
            <a:r>
              <a:rPr lang="en-IN" dirty="0"/>
              <a:t>(); // "Hello World"</a:t>
            </a:r>
          </a:p>
        </p:txBody>
      </p:sp>
    </p:spTree>
    <p:extLst>
      <p:ext uri="{BB962C8B-B14F-4D97-AF65-F5344CB8AC3E}">
        <p14:creationId xmlns:p14="http://schemas.microsoft.com/office/powerpoint/2010/main" val="3567629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457845" y="1358035"/>
            <a:ext cx="8533755" cy="36452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33400" indent="-533400">
              <a:spcBef>
                <a:spcPts val="1200"/>
              </a:spcBef>
              <a:spcAft>
                <a:spcPts val="1200"/>
              </a:spcAft>
            </a:pPr>
            <a:r>
              <a:rPr lang="en-US" sz="2800" b="0" i="0" dirty="0">
                <a:effectLst/>
                <a:latin typeface="Sitka Text" panose="02000505000000020004" pitchFamily="2" charset="0"/>
              </a:rPr>
              <a:t>A </a:t>
            </a:r>
            <a:r>
              <a:rPr lang="en-US" sz="2800" b="1" i="0" dirty="0">
                <a:effectLst/>
                <a:latin typeface="Sitka Text" panose="02000505000000020004" pitchFamily="2" charset="0"/>
              </a:rPr>
              <a:t>return statement </a:t>
            </a:r>
            <a:r>
              <a:rPr lang="en-US" sz="2800" b="0" i="0" dirty="0">
                <a:effectLst/>
                <a:latin typeface="Sitka Text" panose="02000505000000020004" pitchFamily="2" charset="0"/>
              </a:rPr>
              <a:t>causes the program control to transfer back to the caller of a method. </a:t>
            </a:r>
          </a:p>
          <a:p>
            <a:pPr marL="533400" indent="-533400">
              <a:spcBef>
                <a:spcPts val="1200"/>
              </a:spcBef>
              <a:spcAft>
                <a:spcPts val="1200"/>
              </a:spcAft>
            </a:pPr>
            <a:r>
              <a:rPr lang="en-US" sz="2800" b="0" i="0" dirty="0">
                <a:effectLst/>
                <a:latin typeface="Sitka Text" panose="02000505000000020004" pitchFamily="2" charset="0"/>
              </a:rPr>
              <a:t>Every method in Java is declared with a return type and it is mandatory for all java methods.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800" b="0" i="0" dirty="0">
                <a:effectLst/>
                <a:latin typeface="Sitka Text" panose="02000505000000020004" pitchFamily="2" charset="0"/>
              </a:rPr>
              <a:t>A return type may be a </a:t>
            </a:r>
            <a:r>
              <a:rPr lang="en-US" sz="2800" b="1" i="0" dirty="0">
                <a:effectLst/>
                <a:latin typeface="Sitka Text" panose="02000505000000020004" pitchFamily="2" charset="0"/>
              </a:rPr>
              <a:t>primitive type</a:t>
            </a:r>
            <a:r>
              <a:rPr lang="en-US" sz="2800" b="0" i="0" dirty="0">
                <a:effectLst/>
                <a:latin typeface="Sitka Text" panose="02000505000000020004" pitchFamily="2" charset="0"/>
              </a:rPr>
              <a:t> like </a:t>
            </a:r>
            <a:r>
              <a:rPr lang="en-US" sz="2800" b="0" i="0" dirty="0" err="1" smtClean="0">
                <a:effectLst/>
                <a:latin typeface="Sitka Text" panose="02000505000000020004" pitchFamily="2" charset="0"/>
              </a:rPr>
              <a:t>i</a:t>
            </a:r>
            <a:r>
              <a:rPr lang="en-US" sz="2800" b="1" i="0" dirty="0" err="1" smtClean="0">
                <a:effectLst/>
                <a:latin typeface="Sitka Text" panose="02000505000000020004" pitchFamily="2" charset="0"/>
              </a:rPr>
              <a:t>nt</a:t>
            </a:r>
            <a:r>
              <a:rPr lang="en-US" sz="2800" b="1" i="0" dirty="0" smtClean="0">
                <a:effectLst/>
                <a:latin typeface="Sitka Text" panose="02000505000000020004" pitchFamily="2" charset="0"/>
              </a:rPr>
              <a:t>, float</a:t>
            </a:r>
            <a:r>
              <a:rPr lang="en-US" sz="2800" b="1" i="0" dirty="0">
                <a:effectLst/>
                <a:latin typeface="Sitka Text" panose="02000505000000020004" pitchFamily="2" charset="0"/>
              </a:rPr>
              <a:t>, double,</a:t>
            </a:r>
            <a:r>
              <a:rPr lang="en-US" sz="2800" b="0" i="0" dirty="0">
                <a:effectLst/>
                <a:latin typeface="Sitka Text" panose="02000505000000020004" pitchFamily="2" charset="0"/>
              </a:rPr>
              <a:t> a </a:t>
            </a:r>
            <a:r>
              <a:rPr lang="en-US" sz="2800" b="1" i="0" dirty="0">
                <a:effectLst/>
                <a:latin typeface="Sitka Text" panose="02000505000000020004" pitchFamily="2" charset="0"/>
              </a:rPr>
              <a:t>reference </a:t>
            </a:r>
            <a:r>
              <a:rPr lang="en-US" sz="2800" b="1" i="0" dirty="0" smtClean="0">
                <a:effectLst/>
                <a:latin typeface="Sitka Text" panose="02000505000000020004" pitchFamily="2" charset="0"/>
              </a:rPr>
              <a:t>type</a:t>
            </a:r>
            <a:r>
              <a:rPr lang="en-US" sz="2800" b="0" i="0" dirty="0">
                <a:effectLst/>
                <a:latin typeface="Sitka Text" panose="02000505000000020004" pitchFamily="2" charset="0"/>
              </a:rPr>
              <a:t> or </a:t>
            </a:r>
            <a:r>
              <a:rPr lang="en-US" sz="2800" b="1" i="0" dirty="0">
                <a:effectLst/>
                <a:latin typeface="Sitka Text" panose="02000505000000020004" pitchFamily="2" charset="0"/>
              </a:rPr>
              <a:t>void type</a:t>
            </a:r>
            <a:r>
              <a:rPr lang="en-US" sz="2800" b="0" i="0" dirty="0">
                <a:effectLst/>
                <a:latin typeface="Sitka Text" panose="02000505000000020004" pitchFamily="2" charset="0"/>
              </a:rPr>
              <a:t>(returns nothing).</a:t>
            </a:r>
            <a:endParaRPr lang="en-US" altLang="en-US" sz="2800" dirty="0">
              <a:latin typeface="Sitka Text" panose="02000505000000020004" pitchFamily="2" charset="0"/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="" xmlns:a16="http://schemas.microsoft.com/office/drawing/2014/main" id="{D3BF76A5-986F-4895-9943-B787C6188697}"/>
              </a:ext>
            </a:extLst>
          </p:cNvPr>
          <p:cNvCxnSpPr/>
          <p:nvPr/>
        </p:nvCxnSpPr>
        <p:spPr>
          <a:xfrm>
            <a:off x="0" y="6308035"/>
            <a:ext cx="648791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="" xmlns:a16="http://schemas.microsoft.com/office/drawing/2014/main" id="{597A08C5-0AD7-4D84-92BF-648F6875FEC7}"/>
              </a:ext>
            </a:extLst>
          </p:cNvPr>
          <p:cNvCxnSpPr>
            <a:cxnSpLocks/>
          </p:cNvCxnSpPr>
          <p:nvPr/>
        </p:nvCxnSpPr>
        <p:spPr>
          <a:xfrm>
            <a:off x="1939995" y="876992"/>
            <a:ext cx="720400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Rectangle 24">
            <a:extLst>
              <a:ext uri="{FF2B5EF4-FFF2-40B4-BE49-F238E27FC236}">
                <a16:creationId xmlns="" xmlns:a16="http://schemas.microsoft.com/office/drawing/2014/main" id="{F89A3FC9-142F-440A-B1DF-42B7FCBE6598}"/>
              </a:ext>
            </a:extLst>
          </p:cNvPr>
          <p:cNvSpPr/>
          <p:nvPr/>
        </p:nvSpPr>
        <p:spPr>
          <a:xfrm>
            <a:off x="441748" y="329465"/>
            <a:ext cx="199766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l" fontAlgn="base"/>
            <a:r>
              <a:rPr lang="en-US" altLang="en-US" sz="4400" b="1" dirty="0">
                <a:latin typeface="Sitka Text" panose="02000505000000020004" pitchFamily="2" charset="0"/>
              </a:rPr>
              <a:t>return</a:t>
            </a:r>
            <a:endParaRPr lang="en-US" sz="4400" b="1" i="0" dirty="0">
              <a:solidFill>
                <a:srgbClr val="273239"/>
              </a:solidFill>
              <a:effectLst/>
              <a:latin typeface="Sitka Heading Semibold" pitchFamily="2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48ED9A6C-2C1C-427B-86D2-43A4ED35B847}"/>
              </a:ext>
            </a:extLst>
          </p:cNvPr>
          <p:cNvSpPr txBox="1"/>
          <p:nvPr/>
        </p:nvSpPr>
        <p:spPr>
          <a:xfrm>
            <a:off x="1295400" y="5008222"/>
            <a:ext cx="4581369" cy="13029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64184" marR="2247900" indent="-248920">
              <a:spcBef>
                <a:spcPts val="355"/>
              </a:spcBef>
            </a:pPr>
            <a:r>
              <a:rPr lang="en-US" sz="1800" spc="-5" dirty="0">
                <a:latin typeface="Sitka Text" panose="02000505000000020004" pitchFamily="2" charset="0"/>
                <a:cs typeface="Verdana"/>
              </a:rPr>
              <a:t>String </a:t>
            </a:r>
            <a:r>
              <a:rPr lang="en-US" sz="1800" dirty="0" err="1">
                <a:latin typeface="Sitka Text" panose="02000505000000020004" pitchFamily="2" charset="0"/>
                <a:cs typeface="Verdana"/>
              </a:rPr>
              <a:t>getName</a:t>
            </a:r>
            <a:r>
              <a:rPr lang="en-US" sz="1800" dirty="0">
                <a:latin typeface="Sitka Text" panose="02000505000000020004" pitchFamily="2" charset="0"/>
                <a:cs typeface="Verdana"/>
              </a:rPr>
              <a:t>()</a:t>
            </a:r>
            <a:r>
              <a:rPr lang="en-US" sz="1800" spc="-120" dirty="0">
                <a:latin typeface="Sitka Text" panose="02000505000000020004" pitchFamily="2" charset="0"/>
                <a:cs typeface="Verdana"/>
              </a:rPr>
              <a:t> </a:t>
            </a:r>
          </a:p>
          <a:p>
            <a:pPr marL="464184" marR="2247900" indent="-248920">
              <a:spcBef>
                <a:spcPts val="355"/>
              </a:spcBef>
            </a:pPr>
            <a:r>
              <a:rPr lang="en-US" sz="1800" spc="-120" dirty="0">
                <a:latin typeface="Sitka Text" panose="02000505000000020004" pitchFamily="2" charset="0"/>
                <a:cs typeface="Verdana"/>
              </a:rPr>
              <a:t>  </a:t>
            </a:r>
            <a:r>
              <a:rPr lang="en-US" sz="1800" dirty="0">
                <a:latin typeface="Sitka Text" panose="02000505000000020004" pitchFamily="2" charset="0"/>
                <a:cs typeface="Verdana"/>
              </a:rPr>
              <a:t>{  </a:t>
            </a:r>
          </a:p>
          <a:p>
            <a:pPr marL="464184" marR="2247900" indent="-248920">
              <a:spcBef>
                <a:spcPts val="355"/>
              </a:spcBef>
            </a:pPr>
            <a:r>
              <a:rPr lang="en-US" sz="1800" dirty="0">
                <a:latin typeface="Sitka Text" panose="02000505000000020004" pitchFamily="2" charset="0"/>
                <a:cs typeface="Verdana"/>
              </a:rPr>
              <a:t>    return name; </a:t>
            </a:r>
          </a:p>
          <a:p>
            <a:pPr marL="278130">
              <a:spcBef>
                <a:spcPts val="5"/>
              </a:spcBef>
            </a:pPr>
            <a:r>
              <a:rPr lang="en-US" sz="1800" dirty="0">
                <a:latin typeface="Sitka Text" panose="02000505000000020004" pitchFamily="2" charset="0"/>
                <a:cs typeface="Verdana"/>
              </a:rPr>
              <a:t> }</a:t>
            </a:r>
          </a:p>
        </p:txBody>
      </p:sp>
    </p:spTree>
    <p:extLst>
      <p:ext uri="{BB962C8B-B14F-4D97-AF65-F5344CB8AC3E}">
        <p14:creationId xmlns:p14="http://schemas.microsoft.com/office/powerpoint/2010/main" val="2857677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err="1"/>
              <a:t>CharSequence</a:t>
            </a:r>
            <a:r>
              <a:rPr lang="en-IN" b="1" dirty="0"/>
              <a:t> Interface in java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</a:t>
            </a:r>
            <a:r>
              <a:rPr lang="en-US" dirty="0" err="1"/>
              <a:t>CharSequence</a:t>
            </a:r>
            <a:r>
              <a:rPr lang="en-US" dirty="0"/>
              <a:t> interface in Java is part of the </a:t>
            </a:r>
            <a:r>
              <a:rPr lang="en-US" dirty="0" err="1"/>
              <a:t>java.lang</a:t>
            </a:r>
            <a:r>
              <a:rPr lang="en-US" dirty="0"/>
              <a:t> package </a:t>
            </a:r>
            <a:r>
              <a:rPr lang="en-US" dirty="0" smtClean="0"/>
              <a:t>and represents </a:t>
            </a:r>
            <a:r>
              <a:rPr lang="en-US" dirty="0"/>
              <a:t>a readable sequence of char values.</a:t>
            </a:r>
          </a:p>
          <a:p>
            <a:r>
              <a:rPr lang="en-US" dirty="0" smtClean="0"/>
              <a:t> </a:t>
            </a:r>
            <a:r>
              <a:rPr lang="en-US" dirty="0"/>
              <a:t>It serves as a common interface for various classes that implement sequences </a:t>
            </a:r>
            <a:r>
              <a:rPr lang="en-US" dirty="0" smtClean="0"/>
              <a:t>of characters</a:t>
            </a:r>
            <a:r>
              <a:rPr lang="en-US" dirty="0"/>
              <a:t>, such as String, </a:t>
            </a:r>
            <a:r>
              <a:rPr lang="en-US" dirty="0" err="1"/>
              <a:t>StringBuilder</a:t>
            </a:r>
            <a:r>
              <a:rPr lang="en-US" dirty="0"/>
              <a:t>, and </a:t>
            </a:r>
            <a:r>
              <a:rPr lang="en-US" dirty="0" err="1"/>
              <a:t>StringBuffer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74318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34400" cy="639762"/>
          </a:xfrm>
        </p:spPr>
        <p:txBody>
          <a:bodyPr>
            <a:normAutofit fontScale="90000"/>
          </a:bodyPr>
          <a:lstStyle/>
          <a:p>
            <a:r>
              <a:rPr lang="en-IN" b="1" dirty="0" smtClean="0">
                <a:solidFill>
                  <a:srgbClr val="FF0000"/>
                </a:solidFill>
              </a:rPr>
              <a:t/>
            </a:r>
            <a:br>
              <a:rPr lang="en-IN" b="1" dirty="0" smtClean="0">
                <a:solidFill>
                  <a:srgbClr val="FF0000"/>
                </a:solidFill>
              </a:rPr>
            </a:br>
            <a:r>
              <a:rPr lang="en-IN" b="1" dirty="0" smtClean="0">
                <a:solidFill>
                  <a:srgbClr val="FF0000"/>
                </a:solidFill>
              </a:rPr>
              <a:t>Implementations </a:t>
            </a:r>
            <a:r>
              <a:rPr lang="en-IN" b="1" dirty="0">
                <a:solidFill>
                  <a:srgbClr val="FF0000"/>
                </a:solidFill>
              </a:rPr>
              <a:t>of </a:t>
            </a:r>
            <a:r>
              <a:rPr lang="en-IN" b="1" dirty="0" err="1">
                <a:solidFill>
                  <a:srgbClr val="FF0000"/>
                </a:solidFill>
              </a:rPr>
              <a:t>CharSequence</a:t>
            </a:r>
            <a:r>
              <a:rPr lang="en-IN" b="1" dirty="0"/>
              <a:t/>
            </a:r>
            <a:br>
              <a:rPr lang="en-IN" b="1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839200" cy="5334000"/>
          </a:xfrm>
        </p:spPr>
        <p:txBody>
          <a:bodyPr/>
          <a:lstStyle/>
          <a:p>
            <a:pPr algn="just"/>
            <a:r>
              <a:rPr lang="en-US" dirty="0" smtClean="0"/>
              <a:t>The </a:t>
            </a:r>
            <a:r>
              <a:rPr lang="en-US" dirty="0" err="1"/>
              <a:t>CharSequence</a:t>
            </a:r>
            <a:r>
              <a:rPr lang="en-US" dirty="0"/>
              <a:t> interface is implemented by several classes in Java:</a:t>
            </a:r>
          </a:p>
          <a:p>
            <a:pPr algn="just"/>
            <a:r>
              <a:rPr lang="en-US" b="1" dirty="0" smtClean="0"/>
              <a:t>String</a:t>
            </a:r>
            <a:r>
              <a:rPr lang="en-US" dirty="0"/>
              <a:t>: An immutable sequence of characters.</a:t>
            </a:r>
          </a:p>
          <a:p>
            <a:pPr algn="just"/>
            <a:r>
              <a:rPr lang="en-US" b="1" dirty="0" err="1" smtClean="0"/>
              <a:t>StringBuilder</a:t>
            </a:r>
            <a:r>
              <a:rPr lang="en-US" dirty="0"/>
              <a:t>: A mutable sequence of characters.</a:t>
            </a:r>
          </a:p>
          <a:p>
            <a:pPr algn="just"/>
            <a:r>
              <a:rPr lang="en-US" b="1" dirty="0" err="1" smtClean="0"/>
              <a:t>StringBuffer</a:t>
            </a:r>
            <a:r>
              <a:rPr lang="en-US" dirty="0"/>
              <a:t>: A mutable sequence of characters, similar to </a:t>
            </a:r>
            <a:r>
              <a:rPr lang="en-US" dirty="0" err="1"/>
              <a:t>StringBuilder</a:t>
            </a:r>
            <a:r>
              <a:rPr lang="en-US" dirty="0"/>
              <a:t>, but </a:t>
            </a:r>
            <a:r>
              <a:rPr lang="en-US" dirty="0" smtClean="0"/>
              <a:t>with synchronized </a:t>
            </a:r>
            <a:r>
              <a:rPr lang="en-US" dirty="0"/>
              <a:t>methods for thread safety.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45904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81000"/>
            <a:ext cx="8229600" cy="6095999"/>
          </a:xfrm>
        </p:spPr>
        <p:txBody>
          <a:bodyPr>
            <a:normAutofit lnSpcReduction="10000"/>
          </a:bodyPr>
          <a:lstStyle/>
          <a:p>
            <a:r>
              <a:rPr lang="en-IN" b="1" dirty="0" err="1">
                <a:solidFill>
                  <a:srgbClr val="FF0000"/>
                </a:solidFill>
              </a:rPr>
              <a:t>charAt</a:t>
            </a:r>
            <a:r>
              <a:rPr lang="en-IN" b="1" dirty="0">
                <a:solidFill>
                  <a:srgbClr val="FF0000"/>
                </a:solidFill>
              </a:rPr>
              <a:t>(</a:t>
            </a:r>
            <a:r>
              <a:rPr lang="en-IN" b="1" dirty="0" err="1">
                <a:solidFill>
                  <a:srgbClr val="FF0000"/>
                </a:solidFill>
              </a:rPr>
              <a:t>int</a:t>
            </a:r>
            <a:r>
              <a:rPr lang="en-IN" b="1" dirty="0">
                <a:solidFill>
                  <a:srgbClr val="FF0000"/>
                </a:solidFill>
              </a:rPr>
              <a:t> index)</a:t>
            </a:r>
          </a:p>
          <a:p>
            <a:r>
              <a:rPr lang="en-US" dirty="0" smtClean="0"/>
              <a:t> </a:t>
            </a:r>
            <a:r>
              <a:rPr lang="en-US" dirty="0"/>
              <a:t>Returns the character at the specified index.</a:t>
            </a:r>
          </a:p>
          <a:p>
            <a:r>
              <a:rPr lang="en-US" dirty="0" smtClean="0"/>
              <a:t> </a:t>
            </a:r>
            <a:r>
              <a:rPr lang="en-US" b="1" dirty="0"/>
              <a:t>Throws: </a:t>
            </a:r>
            <a:r>
              <a:rPr lang="en-US" dirty="0" err="1"/>
              <a:t>IndexOutOfBoundsException</a:t>
            </a:r>
            <a:r>
              <a:rPr lang="en-US" dirty="0"/>
              <a:t> if the index is out of range.</a:t>
            </a:r>
          </a:p>
          <a:p>
            <a:pPr marL="0" indent="0">
              <a:buNone/>
            </a:pPr>
            <a:r>
              <a:rPr lang="en-IN" dirty="0" err="1"/>
              <a:t>CharSequence</a:t>
            </a:r>
            <a:r>
              <a:rPr lang="en-IN" dirty="0"/>
              <a:t> </a:t>
            </a:r>
            <a:r>
              <a:rPr lang="en-IN" dirty="0" err="1"/>
              <a:t>cs</a:t>
            </a:r>
            <a:r>
              <a:rPr lang="en-IN" dirty="0"/>
              <a:t> = "Hello, world!";</a:t>
            </a:r>
          </a:p>
          <a:p>
            <a:pPr marL="0" indent="0">
              <a:buNone/>
            </a:pPr>
            <a:r>
              <a:rPr lang="en-US" dirty="0"/>
              <a:t>char c = </a:t>
            </a:r>
            <a:r>
              <a:rPr lang="en-US" dirty="0" err="1" smtClean="0"/>
              <a:t>cs.charAt</a:t>
            </a:r>
            <a:r>
              <a:rPr lang="en-US" dirty="0" smtClean="0"/>
              <a:t>(7</a:t>
            </a:r>
            <a:r>
              <a:rPr lang="en-US" dirty="0"/>
              <a:t>); // Returns </a:t>
            </a:r>
            <a:r>
              <a:rPr lang="en-US" dirty="0" smtClean="0"/>
              <a:t>'w‘</a:t>
            </a:r>
          </a:p>
          <a:p>
            <a:pPr marL="0" indent="0">
              <a:buNone/>
            </a:pPr>
            <a:endParaRPr lang="en-US" dirty="0"/>
          </a:p>
          <a:p>
            <a:r>
              <a:rPr lang="en-IN" b="1" dirty="0">
                <a:solidFill>
                  <a:srgbClr val="FF0000"/>
                </a:solidFill>
              </a:rPr>
              <a:t>length()</a:t>
            </a:r>
          </a:p>
          <a:p>
            <a:r>
              <a:rPr lang="en-US" dirty="0" smtClean="0"/>
              <a:t> </a:t>
            </a:r>
            <a:r>
              <a:rPr lang="en-US" dirty="0"/>
              <a:t>Returns the length of the character sequence.</a:t>
            </a:r>
          </a:p>
          <a:p>
            <a:pPr marL="0" indent="0">
              <a:buNone/>
            </a:pPr>
            <a:r>
              <a:rPr lang="en-IN" dirty="0" err="1"/>
              <a:t>CharSequence</a:t>
            </a:r>
            <a:r>
              <a:rPr lang="en-IN" dirty="0"/>
              <a:t> </a:t>
            </a:r>
            <a:r>
              <a:rPr lang="en-IN" dirty="0" err="1"/>
              <a:t>cs</a:t>
            </a:r>
            <a:r>
              <a:rPr lang="en-IN" dirty="0"/>
              <a:t> = "Hello, world!";</a:t>
            </a:r>
          </a:p>
          <a:p>
            <a:pPr marL="0" indent="0">
              <a:buNone/>
            </a:pPr>
            <a:r>
              <a:rPr lang="en-US" dirty="0" err="1"/>
              <a:t>int</a:t>
            </a:r>
            <a:r>
              <a:rPr lang="en-US" dirty="0"/>
              <a:t> length = </a:t>
            </a:r>
            <a:r>
              <a:rPr lang="en-US" dirty="0" err="1"/>
              <a:t>cs.length</a:t>
            </a:r>
            <a:r>
              <a:rPr lang="en-US" dirty="0"/>
              <a:t>(); // Returns 13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01027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0039"/>
            <a:ext cx="8610600" cy="6176961"/>
          </a:xfrm>
        </p:spPr>
        <p:txBody>
          <a:bodyPr/>
          <a:lstStyle/>
          <a:p>
            <a:pPr marL="0" indent="0">
              <a:buNone/>
            </a:pPr>
            <a:r>
              <a:rPr lang="en-IN" b="1" dirty="0" err="1">
                <a:solidFill>
                  <a:srgbClr val="FF0000"/>
                </a:solidFill>
              </a:rPr>
              <a:t>subSequence</a:t>
            </a:r>
            <a:r>
              <a:rPr lang="en-IN" b="1" dirty="0">
                <a:solidFill>
                  <a:srgbClr val="FF0000"/>
                </a:solidFill>
              </a:rPr>
              <a:t>(</a:t>
            </a:r>
            <a:r>
              <a:rPr lang="en-IN" b="1" dirty="0" err="1">
                <a:solidFill>
                  <a:srgbClr val="FF0000"/>
                </a:solidFill>
              </a:rPr>
              <a:t>int</a:t>
            </a:r>
            <a:r>
              <a:rPr lang="en-IN" b="1" dirty="0">
                <a:solidFill>
                  <a:srgbClr val="FF0000"/>
                </a:solidFill>
              </a:rPr>
              <a:t> start, </a:t>
            </a:r>
            <a:r>
              <a:rPr lang="en-IN" b="1" dirty="0" err="1">
                <a:solidFill>
                  <a:srgbClr val="FF0000"/>
                </a:solidFill>
              </a:rPr>
              <a:t>int</a:t>
            </a:r>
            <a:r>
              <a:rPr lang="en-IN" b="1" dirty="0">
                <a:solidFill>
                  <a:srgbClr val="FF0000"/>
                </a:solidFill>
              </a:rPr>
              <a:t> end)</a:t>
            </a:r>
          </a:p>
          <a:p>
            <a:r>
              <a:rPr lang="en-US" dirty="0" smtClean="0"/>
              <a:t> </a:t>
            </a:r>
            <a:r>
              <a:rPr lang="en-US" dirty="0"/>
              <a:t>Returns a new </a:t>
            </a:r>
            <a:r>
              <a:rPr lang="en-US" dirty="0" err="1"/>
              <a:t>CharSequence</a:t>
            </a:r>
            <a:r>
              <a:rPr lang="en-US" dirty="0"/>
              <a:t> that is a subsequence of this sequence.</a:t>
            </a:r>
          </a:p>
          <a:p>
            <a:r>
              <a:rPr lang="en-US" dirty="0" smtClean="0"/>
              <a:t> </a:t>
            </a:r>
            <a:r>
              <a:rPr lang="en-US" b="1" dirty="0"/>
              <a:t>Throws: </a:t>
            </a:r>
            <a:r>
              <a:rPr lang="en-US" dirty="0" err="1"/>
              <a:t>IndexOutOfBoundsException</a:t>
            </a:r>
            <a:r>
              <a:rPr lang="en-US" dirty="0"/>
              <a:t> if the start or end index is out of range.</a:t>
            </a:r>
          </a:p>
          <a:p>
            <a:pPr marL="0" indent="0">
              <a:buNone/>
            </a:pPr>
            <a:r>
              <a:rPr lang="en-IN" dirty="0" err="1"/>
              <a:t>CharSequence</a:t>
            </a:r>
            <a:r>
              <a:rPr lang="en-IN" dirty="0"/>
              <a:t> </a:t>
            </a:r>
            <a:r>
              <a:rPr lang="en-IN" dirty="0" err="1"/>
              <a:t>cs</a:t>
            </a:r>
            <a:r>
              <a:rPr lang="en-IN" dirty="0"/>
              <a:t> = "Hello, world!";</a:t>
            </a:r>
          </a:p>
          <a:p>
            <a:pPr marL="0" indent="0">
              <a:buNone/>
            </a:pPr>
            <a:r>
              <a:rPr lang="en-US" dirty="0" err="1"/>
              <a:t>CharSequence</a:t>
            </a:r>
            <a:r>
              <a:rPr lang="en-US" dirty="0"/>
              <a:t> sub = </a:t>
            </a:r>
            <a:r>
              <a:rPr lang="en-US" dirty="0" err="1"/>
              <a:t>cs.subSequence</a:t>
            </a:r>
            <a:r>
              <a:rPr lang="en-US" dirty="0"/>
              <a:t>(7, 12); // Returns "</a:t>
            </a:r>
            <a:r>
              <a:rPr lang="en-US" dirty="0" smtClean="0"/>
              <a:t>world“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765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825749" y="1218812"/>
            <a:ext cx="7861052" cy="48147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33400" indent="-533400"/>
            <a:r>
              <a:rPr lang="en-US" altLang="en-US" sz="2400" dirty="0">
                <a:latin typeface="Sitka Text" panose="02000505000000020004" pitchFamily="2" charset="0"/>
              </a:rPr>
              <a:t>class First</a:t>
            </a:r>
          </a:p>
          <a:p>
            <a:pPr marL="533400" indent="-533400"/>
            <a:r>
              <a:rPr lang="en-US" altLang="en-US" sz="2400" dirty="0">
                <a:latin typeface="Sitka Text" panose="02000505000000020004" pitchFamily="2" charset="0"/>
              </a:rPr>
              <a:t>  {</a:t>
            </a:r>
          </a:p>
          <a:p>
            <a:pPr marL="533400" indent="-533400"/>
            <a:r>
              <a:rPr lang="en-US" altLang="en-US" sz="2400" dirty="0">
                <a:latin typeface="Sitka Text" panose="02000505000000020004" pitchFamily="2" charset="0"/>
              </a:rPr>
              <a:t>    int a=100;</a:t>
            </a:r>
          </a:p>
          <a:p>
            <a:pPr marL="533400" indent="-533400"/>
            <a:r>
              <a:rPr lang="en-US" altLang="en-US" sz="2400" dirty="0">
                <a:latin typeface="Sitka Text" panose="02000505000000020004" pitchFamily="2" charset="0"/>
              </a:rPr>
              <a:t>    int </a:t>
            </a:r>
            <a:r>
              <a:rPr lang="en-US" altLang="en-US" sz="2400" dirty="0" err="1">
                <a:latin typeface="Sitka Text" panose="02000505000000020004" pitchFamily="2" charset="0"/>
              </a:rPr>
              <a:t>getValue</a:t>
            </a:r>
            <a:r>
              <a:rPr lang="en-US" altLang="en-US" sz="2400" dirty="0">
                <a:latin typeface="Sitka Text" panose="02000505000000020004" pitchFamily="2" charset="0"/>
              </a:rPr>
              <a:t>()</a:t>
            </a:r>
          </a:p>
          <a:p>
            <a:pPr marL="533400" indent="-533400"/>
            <a:r>
              <a:rPr lang="en-US" altLang="en-US" sz="2400" dirty="0">
                <a:latin typeface="Sitka Text" panose="02000505000000020004" pitchFamily="2" charset="0"/>
              </a:rPr>
              <a:t>     {</a:t>
            </a:r>
          </a:p>
          <a:p>
            <a:pPr marL="533400" indent="-533400"/>
            <a:r>
              <a:rPr lang="en-US" altLang="en-US" sz="2400" dirty="0">
                <a:latin typeface="Sitka Text" panose="02000505000000020004" pitchFamily="2" charset="0"/>
              </a:rPr>
              <a:t>       return a;</a:t>
            </a:r>
          </a:p>
          <a:p>
            <a:pPr marL="533400" indent="-533400"/>
            <a:r>
              <a:rPr lang="en-US" altLang="en-US" sz="2400" dirty="0">
                <a:latin typeface="Sitka Text" panose="02000505000000020004" pitchFamily="2" charset="0"/>
              </a:rPr>
              <a:t>     }</a:t>
            </a:r>
          </a:p>
          <a:p>
            <a:pPr marL="533400" indent="-533400"/>
            <a:r>
              <a:rPr lang="en-US" altLang="en-US" sz="2400" dirty="0">
                <a:latin typeface="Sitka Text" panose="02000505000000020004" pitchFamily="2" charset="0"/>
              </a:rPr>
              <a:t>    public static void main(String </a:t>
            </a:r>
            <a:r>
              <a:rPr lang="en-US" altLang="en-US" sz="2400" dirty="0" err="1">
                <a:latin typeface="Sitka Text" panose="02000505000000020004" pitchFamily="2" charset="0"/>
              </a:rPr>
              <a:t>args</a:t>
            </a:r>
            <a:r>
              <a:rPr lang="en-US" altLang="en-US" sz="2400" dirty="0">
                <a:latin typeface="Sitka Text" panose="02000505000000020004" pitchFamily="2" charset="0"/>
              </a:rPr>
              <a:t>[])</a:t>
            </a:r>
          </a:p>
          <a:p>
            <a:pPr marL="533400" indent="-533400"/>
            <a:r>
              <a:rPr lang="en-US" altLang="en-US" sz="2400" dirty="0">
                <a:latin typeface="Sitka Text" panose="02000505000000020004" pitchFamily="2" charset="0"/>
              </a:rPr>
              <a:t>     {</a:t>
            </a:r>
          </a:p>
          <a:p>
            <a:pPr marL="533400" indent="-533400"/>
            <a:r>
              <a:rPr lang="en-US" altLang="en-US" sz="2400" dirty="0">
                <a:latin typeface="Sitka Text" panose="02000505000000020004" pitchFamily="2" charset="0"/>
              </a:rPr>
              <a:t>       First fob=new First();</a:t>
            </a:r>
          </a:p>
          <a:p>
            <a:pPr marL="533400" indent="-533400"/>
            <a:r>
              <a:rPr lang="en-US" altLang="en-US" sz="2400" dirty="0">
                <a:latin typeface="Sitka Text" panose="02000505000000020004" pitchFamily="2" charset="0"/>
              </a:rPr>
              <a:t>       </a:t>
            </a:r>
            <a:r>
              <a:rPr lang="en-US" altLang="en-US" sz="2400" dirty="0" err="1">
                <a:latin typeface="Sitka Text" panose="02000505000000020004" pitchFamily="2" charset="0"/>
              </a:rPr>
              <a:t>System.out.println</a:t>
            </a:r>
            <a:r>
              <a:rPr lang="en-US" altLang="en-US" sz="2400" dirty="0">
                <a:latin typeface="Sitka Text" panose="02000505000000020004" pitchFamily="2" charset="0"/>
              </a:rPr>
              <a:t>(</a:t>
            </a:r>
            <a:r>
              <a:rPr lang="en-US" altLang="en-US" sz="2400" dirty="0" err="1">
                <a:latin typeface="Sitka Text" panose="02000505000000020004" pitchFamily="2" charset="0"/>
              </a:rPr>
              <a:t>fob.getValue</a:t>
            </a:r>
            <a:r>
              <a:rPr lang="en-US" altLang="en-US" sz="2400" dirty="0">
                <a:latin typeface="Sitka Text" panose="02000505000000020004" pitchFamily="2" charset="0"/>
              </a:rPr>
              <a:t>());</a:t>
            </a:r>
          </a:p>
          <a:p>
            <a:pPr marL="533400" indent="-533400"/>
            <a:r>
              <a:rPr lang="en-US" altLang="en-US" sz="2400" dirty="0">
                <a:latin typeface="Sitka Text" panose="02000505000000020004" pitchFamily="2" charset="0"/>
              </a:rPr>
              <a:t>     }</a:t>
            </a:r>
          </a:p>
          <a:p>
            <a:pPr marL="533400" indent="-533400"/>
            <a:r>
              <a:rPr lang="en-US" altLang="en-US" sz="2400" dirty="0">
                <a:latin typeface="Sitka Text" panose="02000505000000020004" pitchFamily="2" charset="0"/>
              </a:rPr>
              <a:t>  }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="" xmlns:a16="http://schemas.microsoft.com/office/drawing/2014/main" id="{D3BF76A5-986F-4895-9943-B787C6188697}"/>
              </a:ext>
            </a:extLst>
          </p:cNvPr>
          <p:cNvCxnSpPr/>
          <p:nvPr/>
        </p:nvCxnSpPr>
        <p:spPr>
          <a:xfrm>
            <a:off x="0" y="6308035"/>
            <a:ext cx="648791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="" xmlns:a16="http://schemas.microsoft.com/office/drawing/2014/main" id="{597A08C5-0AD7-4D84-92BF-648F6875FEC7}"/>
              </a:ext>
            </a:extLst>
          </p:cNvPr>
          <p:cNvCxnSpPr>
            <a:cxnSpLocks/>
          </p:cNvCxnSpPr>
          <p:nvPr/>
        </p:nvCxnSpPr>
        <p:spPr>
          <a:xfrm>
            <a:off x="1939995" y="876992"/>
            <a:ext cx="720400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Rectangle 24">
            <a:extLst>
              <a:ext uri="{FF2B5EF4-FFF2-40B4-BE49-F238E27FC236}">
                <a16:creationId xmlns="" xmlns:a16="http://schemas.microsoft.com/office/drawing/2014/main" id="{F89A3FC9-142F-440A-B1DF-42B7FCBE6598}"/>
              </a:ext>
            </a:extLst>
          </p:cNvPr>
          <p:cNvSpPr/>
          <p:nvPr/>
        </p:nvSpPr>
        <p:spPr>
          <a:xfrm>
            <a:off x="441748" y="329465"/>
            <a:ext cx="199766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l" fontAlgn="base"/>
            <a:r>
              <a:rPr lang="en-US" altLang="en-US" sz="4400" b="1" dirty="0">
                <a:latin typeface="Sitka Text" panose="02000505000000020004" pitchFamily="2" charset="0"/>
              </a:rPr>
              <a:t>return</a:t>
            </a:r>
            <a:endParaRPr lang="en-US" sz="4400" b="1" i="0" dirty="0">
              <a:solidFill>
                <a:srgbClr val="273239"/>
              </a:solidFill>
              <a:effectLst/>
              <a:latin typeface="Sitka Heading Semibold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3971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5" name="Straight Connector 74">
            <a:extLst>
              <a:ext uri="{FF2B5EF4-FFF2-40B4-BE49-F238E27FC236}">
                <a16:creationId xmlns="" xmlns:a16="http://schemas.microsoft.com/office/drawing/2014/main" id="{172BB655-3998-46C1-ABC1-345D8FCE7B09}"/>
              </a:ext>
            </a:extLst>
          </p:cNvPr>
          <p:cNvCxnSpPr/>
          <p:nvPr/>
        </p:nvCxnSpPr>
        <p:spPr>
          <a:xfrm>
            <a:off x="0" y="6308035"/>
            <a:ext cx="648791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="" xmlns:a16="http://schemas.microsoft.com/office/drawing/2014/main" id="{4A7B9971-4791-40BC-9839-FC989598490B}"/>
              </a:ext>
            </a:extLst>
          </p:cNvPr>
          <p:cNvCxnSpPr>
            <a:cxnSpLocks/>
          </p:cNvCxnSpPr>
          <p:nvPr/>
        </p:nvCxnSpPr>
        <p:spPr>
          <a:xfrm>
            <a:off x="1712529" y="876992"/>
            <a:ext cx="743147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1" name="TextBox 80">
            <a:extLst>
              <a:ext uri="{FF2B5EF4-FFF2-40B4-BE49-F238E27FC236}">
                <a16:creationId xmlns="" xmlns:a16="http://schemas.microsoft.com/office/drawing/2014/main" id="{353AD298-A3F5-4DAA-B2FA-6515F3AFB902}"/>
              </a:ext>
            </a:extLst>
          </p:cNvPr>
          <p:cNvSpPr txBox="1"/>
          <p:nvPr/>
        </p:nvSpPr>
        <p:spPr>
          <a:xfrm>
            <a:off x="441748" y="1303047"/>
            <a:ext cx="4581369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latin typeface="Sitka Text" panose="02000505000000020004" pitchFamily="2" charset="0"/>
              </a:rPr>
              <a:t>class Account</a:t>
            </a:r>
          </a:p>
          <a:p>
            <a:r>
              <a:rPr lang="en-US" sz="2000" dirty="0">
                <a:latin typeface="Sitka Text" panose="02000505000000020004" pitchFamily="2" charset="0"/>
              </a:rPr>
              <a:t>  {</a:t>
            </a:r>
          </a:p>
          <a:p>
            <a:r>
              <a:rPr lang="en-US" sz="2000" dirty="0">
                <a:latin typeface="Sitka Text" panose="02000505000000020004" pitchFamily="2" charset="0"/>
              </a:rPr>
              <a:t>    double balance;</a:t>
            </a:r>
          </a:p>
          <a:p>
            <a:r>
              <a:rPr lang="en-US" sz="2000" dirty="0">
                <a:latin typeface="Sitka Text" panose="02000505000000020004" pitchFamily="2" charset="0"/>
              </a:rPr>
              <a:t>    void </a:t>
            </a:r>
            <a:r>
              <a:rPr lang="en-US" sz="2000" dirty="0" err="1">
                <a:latin typeface="Sitka Text" panose="02000505000000020004" pitchFamily="2" charset="0"/>
              </a:rPr>
              <a:t>addBalance</a:t>
            </a:r>
            <a:r>
              <a:rPr lang="en-US" sz="2000" dirty="0">
                <a:latin typeface="Sitka Text" panose="02000505000000020004" pitchFamily="2" charset="0"/>
              </a:rPr>
              <a:t>(double value)</a:t>
            </a:r>
          </a:p>
          <a:p>
            <a:r>
              <a:rPr lang="en-US" sz="2000" dirty="0">
                <a:latin typeface="Sitka Text" panose="02000505000000020004" pitchFamily="2" charset="0"/>
              </a:rPr>
              <a:t>     {</a:t>
            </a:r>
          </a:p>
          <a:p>
            <a:r>
              <a:rPr lang="en-US" sz="2000" dirty="0">
                <a:latin typeface="Sitka Text" panose="02000505000000020004" pitchFamily="2" charset="0"/>
              </a:rPr>
              <a:t>	balance = </a:t>
            </a:r>
            <a:r>
              <a:rPr lang="en-US" sz="2000" dirty="0" err="1">
                <a:latin typeface="Sitka Text" panose="02000505000000020004" pitchFamily="2" charset="0"/>
              </a:rPr>
              <a:t>balance+value</a:t>
            </a:r>
            <a:r>
              <a:rPr lang="en-US" sz="2000" dirty="0">
                <a:latin typeface="Sitka Text" panose="02000505000000020004" pitchFamily="2" charset="0"/>
              </a:rPr>
              <a:t>;        </a:t>
            </a:r>
          </a:p>
          <a:p>
            <a:r>
              <a:rPr lang="en-US" sz="2000" dirty="0">
                <a:latin typeface="Sitka Text" panose="02000505000000020004" pitchFamily="2" charset="0"/>
              </a:rPr>
              <a:t>     }</a:t>
            </a:r>
          </a:p>
          <a:p>
            <a:r>
              <a:rPr lang="en-US" sz="2000" dirty="0">
                <a:latin typeface="Sitka Text" panose="02000505000000020004" pitchFamily="2" charset="0"/>
              </a:rPr>
              <a:t>    double </a:t>
            </a:r>
            <a:r>
              <a:rPr lang="en-US" sz="2000" dirty="0" err="1">
                <a:latin typeface="Sitka Text" panose="02000505000000020004" pitchFamily="2" charset="0"/>
              </a:rPr>
              <a:t>getBalance</a:t>
            </a:r>
            <a:r>
              <a:rPr lang="en-US" sz="2000" dirty="0">
                <a:latin typeface="Sitka Text" panose="02000505000000020004" pitchFamily="2" charset="0"/>
              </a:rPr>
              <a:t>()</a:t>
            </a:r>
          </a:p>
          <a:p>
            <a:r>
              <a:rPr lang="en-US" sz="2000" dirty="0">
                <a:latin typeface="Sitka Text" panose="02000505000000020004" pitchFamily="2" charset="0"/>
              </a:rPr>
              <a:t>     {</a:t>
            </a:r>
          </a:p>
          <a:p>
            <a:r>
              <a:rPr lang="en-US" sz="2000" dirty="0">
                <a:latin typeface="Sitka Text" panose="02000505000000020004" pitchFamily="2" charset="0"/>
              </a:rPr>
              <a:t>       return balance;</a:t>
            </a:r>
          </a:p>
          <a:p>
            <a:r>
              <a:rPr lang="en-US" sz="2000" dirty="0">
                <a:latin typeface="Sitka Text" panose="02000505000000020004" pitchFamily="2" charset="0"/>
              </a:rPr>
              <a:t>     }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="" xmlns:a16="http://schemas.microsoft.com/office/drawing/2014/main" id="{A8574ACB-22F7-4C5C-AA7A-BDCC79163D27}"/>
              </a:ext>
            </a:extLst>
          </p:cNvPr>
          <p:cNvSpPr txBox="1"/>
          <p:nvPr/>
        </p:nvSpPr>
        <p:spPr>
          <a:xfrm>
            <a:off x="4495800" y="1149159"/>
            <a:ext cx="4800599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latin typeface="Sitka Text" panose="02000505000000020004" pitchFamily="2" charset="0"/>
              </a:rPr>
              <a:t> 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Sitka Text" panose="02000505000000020004" pitchFamily="2" charset="0"/>
              </a:rPr>
              <a:t>public static void main(String </a:t>
            </a:r>
            <a:r>
              <a:rPr lang="en-US" sz="20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Sitka Text" panose="02000505000000020004" pitchFamily="2" charset="0"/>
              </a:rPr>
              <a:t>args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Sitka Text" panose="02000505000000020004" pitchFamily="2" charset="0"/>
              </a:rPr>
              <a:t>[])</a:t>
            </a:r>
          </a:p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Sitka Text" panose="02000505000000020004" pitchFamily="2" charset="0"/>
              </a:rPr>
              <a:t>     {</a:t>
            </a:r>
          </a:p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Sitka Text" panose="02000505000000020004" pitchFamily="2" charset="0"/>
              </a:rPr>
              <a:t>       Account acc=new Account();</a:t>
            </a:r>
          </a:p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Sitka Text" panose="02000505000000020004" pitchFamily="2" charset="0"/>
              </a:rPr>
              <a:t>       </a:t>
            </a:r>
            <a:r>
              <a:rPr lang="en-US" sz="20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Sitka Text" panose="02000505000000020004" pitchFamily="2" charset="0"/>
              </a:rPr>
              <a:t>acc.addBalance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Sitka Text" panose="02000505000000020004" pitchFamily="2" charset="0"/>
              </a:rPr>
              <a:t>(1000);</a:t>
            </a:r>
          </a:p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Sitka Text" panose="02000505000000020004" pitchFamily="2" charset="0"/>
              </a:rPr>
              <a:t>       </a:t>
            </a:r>
            <a:r>
              <a:rPr lang="en-US" sz="20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Sitka Text" panose="02000505000000020004" pitchFamily="2" charset="0"/>
              </a:rPr>
              <a:t>acc.addBalance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Sitka Text" panose="02000505000000020004" pitchFamily="2" charset="0"/>
              </a:rPr>
              <a:t>(</a:t>
            </a:r>
            <a:r>
              <a:rPr lang="en-US" sz="20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Sitka Text" panose="02000505000000020004" pitchFamily="2" charset="0"/>
              </a:rPr>
              <a:t>acc.getBalance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Sitka Text" panose="02000505000000020004" pitchFamily="2" charset="0"/>
              </a:rPr>
              <a:t>()*2);</a:t>
            </a:r>
          </a:p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Sitka Text" panose="02000505000000020004" pitchFamily="2" charset="0"/>
              </a:rPr>
              <a:t>       </a:t>
            </a:r>
            <a:r>
              <a:rPr lang="en-US" sz="20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Sitka Text" panose="02000505000000020004" pitchFamily="2" charset="0"/>
              </a:rPr>
              <a:t>System.out.println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Sitka Text" panose="02000505000000020004" pitchFamily="2" charset="0"/>
              </a:rPr>
              <a:t>(</a:t>
            </a:r>
            <a:r>
              <a:rPr lang="en-US" sz="20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Sitka Text" panose="02000505000000020004" pitchFamily="2" charset="0"/>
              </a:rPr>
              <a:t>acc.getBalance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Sitka Text" panose="02000505000000020004" pitchFamily="2" charset="0"/>
              </a:rPr>
              <a:t>());	</a:t>
            </a:r>
          </a:p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Sitka Text" panose="02000505000000020004" pitchFamily="2" charset="0"/>
              </a:rPr>
              <a:t>     }</a:t>
            </a:r>
          </a:p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Sitka Text" panose="02000505000000020004" pitchFamily="2" charset="0"/>
              </a:rPr>
              <a:t>  }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="" xmlns:a16="http://schemas.microsoft.com/office/drawing/2014/main" id="{65C77DBF-8719-4D35-8C41-4976F346DE26}"/>
              </a:ext>
            </a:extLst>
          </p:cNvPr>
          <p:cNvSpPr/>
          <p:nvPr/>
        </p:nvSpPr>
        <p:spPr>
          <a:xfrm>
            <a:off x="248485" y="210311"/>
            <a:ext cx="199766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l" fontAlgn="base"/>
            <a:r>
              <a:rPr lang="en-US" altLang="en-US" sz="4400" b="1" dirty="0">
                <a:latin typeface="Sitka Text" panose="02000505000000020004" pitchFamily="2" charset="0"/>
              </a:rPr>
              <a:t>return</a:t>
            </a:r>
            <a:endParaRPr lang="en-US" sz="4400" b="1" i="0" dirty="0">
              <a:solidFill>
                <a:srgbClr val="273239"/>
              </a:solidFill>
              <a:effectLst/>
              <a:latin typeface="Sitka Heading Semibold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5463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4398" y="1143000"/>
            <a:ext cx="8381002" cy="422872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3840" marR="7620" indent="-231775">
              <a:spcBef>
                <a:spcPts val="1970"/>
              </a:spcBef>
            </a:pPr>
            <a:r>
              <a:rPr sz="2800" spc="-5" dirty="0">
                <a:latin typeface="Sitka Text" panose="02000505000000020004" pitchFamily="2" charset="0"/>
                <a:cs typeface="Arial"/>
              </a:rPr>
              <a:t>A variable declared within a class(outside any method) is known  as an </a:t>
            </a:r>
            <a:r>
              <a:rPr sz="2800" b="1" spc="-5" dirty="0">
                <a:latin typeface="Sitka Text" panose="02000505000000020004" pitchFamily="2" charset="0"/>
                <a:cs typeface="Arial"/>
              </a:rPr>
              <a:t>instance</a:t>
            </a:r>
            <a:r>
              <a:rPr sz="2800" b="1" spc="45" dirty="0">
                <a:latin typeface="Sitka Text" panose="02000505000000020004" pitchFamily="2" charset="0"/>
                <a:cs typeface="Arial"/>
              </a:rPr>
              <a:t> </a:t>
            </a:r>
            <a:r>
              <a:rPr sz="2800" b="1" spc="-5" dirty="0">
                <a:latin typeface="Sitka Text" panose="02000505000000020004" pitchFamily="2" charset="0"/>
                <a:cs typeface="Arial"/>
              </a:rPr>
              <a:t>variable</a:t>
            </a:r>
            <a:r>
              <a:rPr sz="2800" spc="-5" dirty="0">
                <a:latin typeface="Sitka Text" panose="02000505000000020004" pitchFamily="2" charset="0"/>
                <a:cs typeface="Arial"/>
              </a:rPr>
              <a:t>.</a:t>
            </a:r>
            <a:endParaRPr sz="2800" dirty="0">
              <a:latin typeface="Sitka Text" panose="02000505000000020004" pitchFamily="2" charset="0"/>
              <a:cs typeface="Arial"/>
            </a:endParaRPr>
          </a:p>
          <a:p>
            <a:pPr marL="12700">
              <a:spcBef>
                <a:spcPts val="1970"/>
              </a:spcBef>
            </a:pPr>
            <a:r>
              <a:rPr sz="2800" spc="-5" dirty="0">
                <a:latin typeface="Sitka Text" panose="02000505000000020004" pitchFamily="2" charset="0"/>
                <a:cs typeface="Arial"/>
              </a:rPr>
              <a:t>A variable declared within a method is known as </a:t>
            </a:r>
            <a:r>
              <a:rPr sz="2800" b="1" spc="-5" dirty="0">
                <a:latin typeface="Sitka Text" panose="02000505000000020004" pitchFamily="2" charset="0"/>
                <a:cs typeface="Arial"/>
              </a:rPr>
              <a:t>local</a:t>
            </a:r>
            <a:r>
              <a:rPr sz="2800" b="1" spc="60" dirty="0">
                <a:latin typeface="Sitka Text" panose="02000505000000020004" pitchFamily="2" charset="0"/>
                <a:cs typeface="Arial"/>
              </a:rPr>
              <a:t> </a:t>
            </a:r>
            <a:r>
              <a:rPr sz="2800" b="1" spc="-5" dirty="0">
                <a:latin typeface="Sitka Text" panose="02000505000000020004" pitchFamily="2" charset="0"/>
                <a:cs typeface="Arial"/>
              </a:rPr>
              <a:t>variable</a:t>
            </a:r>
            <a:r>
              <a:rPr sz="2800" spc="-5" dirty="0">
                <a:latin typeface="Sitka Text" panose="02000505000000020004" pitchFamily="2" charset="0"/>
                <a:cs typeface="Arial"/>
              </a:rPr>
              <a:t>.</a:t>
            </a:r>
            <a:endParaRPr sz="2800" dirty="0">
              <a:latin typeface="Sitka Text" panose="02000505000000020004" pitchFamily="2" charset="0"/>
              <a:cs typeface="Arial"/>
            </a:endParaRPr>
          </a:p>
          <a:p>
            <a:pPr marL="243840" marR="5080" indent="-231775">
              <a:spcBef>
                <a:spcPts val="1970"/>
              </a:spcBef>
            </a:pPr>
            <a:r>
              <a:rPr sz="2800" spc="-20" dirty="0">
                <a:latin typeface="Sitka Text" panose="02000505000000020004" pitchFamily="2" charset="0"/>
                <a:cs typeface="Arial"/>
              </a:rPr>
              <a:t>Variables </a:t>
            </a:r>
            <a:r>
              <a:rPr sz="2800" spc="-5" dirty="0">
                <a:latin typeface="Sitka Text" panose="02000505000000020004" pitchFamily="2" charset="0"/>
                <a:cs typeface="Arial"/>
              </a:rPr>
              <a:t>with method declarations are known </a:t>
            </a:r>
            <a:r>
              <a:rPr sz="2800" spc="5" dirty="0">
                <a:latin typeface="Sitka Text" panose="02000505000000020004" pitchFamily="2" charset="0"/>
                <a:cs typeface="Arial"/>
              </a:rPr>
              <a:t>as </a:t>
            </a:r>
            <a:r>
              <a:rPr sz="2800" b="1" spc="-5" dirty="0">
                <a:latin typeface="Sitka Text" panose="02000505000000020004" pitchFamily="2" charset="0"/>
                <a:cs typeface="Arial"/>
              </a:rPr>
              <a:t>parameters or arguments</a:t>
            </a:r>
            <a:r>
              <a:rPr sz="2800" spc="-5" dirty="0">
                <a:latin typeface="Sitka Text" panose="02000505000000020004" pitchFamily="2" charset="0"/>
                <a:cs typeface="Arial"/>
              </a:rPr>
              <a:t>.</a:t>
            </a:r>
            <a:endParaRPr sz="2800" dirty="0">
              <a:latin typeface="Sitka Text" panose="02000505000000020004" pitchFamily="2" charset="0"/>
              <a:cs typeface="Arial"/>
            </a:endParaRPr>
          </a:p>
          <a:p>
            <a:pPr marL="243840" marR="5080" indent="-231775">
              <a:spcBef>
                <a:spcPts val="1970"/>
              </a:spcBef>
            </a:pPr>
            <a:r>
              <a:rPr sz="2800" spc="-5" dirty="0">
                <a:latin typeface="Sitka Text" panose="02000505000000020004" pitchFamily="2" charset="0"/>
                <a:cs typeface="Arial"/>
              </a:rPr>
              <a:t>A </a:t>
            </a:r>
            <a:r>
              <a:rPr sz="2800" dirty="0">
                <a:latin typeface="Sitka Text" panose="02000505000000020004" pitchFamily="2" charset="0"/>
                <a:cs typeface="Arial"/>
              </a:rPr>
              <a:t>class </a:t>
            </a:r>
            <a:r>
              <a:rPr sz="2800" spc="-5" dirty="0">
                <a:latin typeface="Sitka Text" panose="02000505000000020004" pitchFamily="2" charset="0"/>
                <a:cs typeface="Arial"/>
              </a:rPr>
              <a:t>variable can also be declared as static where as a local  variable cannot be</a:t>
            </a:r>
            <a:r>
              <a:rPr sz="2800" spc="30" dirty="0">
                <a:latin typeface="Sitka Text" panose="02000505000000020004" pitchFamily="2" charset="0"/>
                <a:cs typeface="Arial"/>
              </a:rPr>
              <a:t> </a:t>
            </a:r>
            <a:r>
              <a:rPr sz="2800" dirty="0">
                <a:latin typeface="Sitka Text" panose="02000505000000020004" pitchFamily="2" charset="0"/>
                <a:cs typeface="Arial"/>
              </a:rPr>
              <a:t>static.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81000" y="310170"/>
            <a:ext cx="7437872" cy="566822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>
                <a:latin typeface="Sitka Heading Semibold" pitchFamily="2" charset="0"/>
              </a:rPr>
              <a:t>Member</a:t>
            </a:r>
            <a:r>
              <a:rPr sz="3600" spc="-50" dirty="0">
                <a:latin typeface="Sitka Heading Semibold" pitchFamily="2" charset="0"/>
              </a:rPr>
              <a:t> </a:t>
            </a:r>
            <a:r>
              <a:rPr sz="3600" spc="-5" dirty="0">
                <a:latin typeface="Sitka Heading Semibold" pitchFamily="2" charset="0"/>
              </a:rPr>
              <a:t>variables</a:t>
            </a:r>
            <a:endParaRPr sz="3600" dirty="0">
              <a:latin typeface="Sitka Heading Semibold" pitchFamily="2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="" xmlns:a16="http://schemas.microsoft.com/office/drawing/2014/main" id="{F853A35E-94D1-456B-AD44-CF821662B8FA}"/>
              </a:ext>
            </a:extLst>
          </p:cNvPr>
          <p:cNvCxnSpPr/>
          <p:nvPr/>
        </p:nvCxnSpPr>
        <p:spPr>
          <a:xfrm>
            <a:off x="0" y="6308035"/>
            <a:ext cx="648791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="" xmlns:a16="http://schemas.microsoft.com/office/drawing/2014/main" id="{90067FAF-7368-4DBC-BF85-29CCA712D46C}"/>
              </a:ext>
            </a:extLst>
          </p:cNvPr>
          <p:cNvCxnSpPr>
            <a:cxnSpLocks/>
          </p:cNvCxnSpPr>
          <p:nvPr/>
        </p:nvCxnSpPr>
        <p:spPr>
          <a:xfrm>
            <a:off x="3114207" y="876992"/>
            <a:ext cx="602979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3657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1994" y="343809"/>
            <a:ext cx="7506606" cy="566822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>
                <a:latin typeface="Sitka Heading Semibold" pitchFamily="2" charset="0"/>
              </a:rPr>
              <a:t>Employee class </a:t>
            </a:r>
            <a:r>
              <a:rPr sz="3600" dirty="0">
                <a:latin typeface="Sitka Heading Semibold" pitchFamily="2" charset="0"/>
              </a:rPr>
              <a:t>-</a:t>
            </a:r>
            <a:r>
              <a:rPr sz="3600" spc="-10" dirty="0">
                <a:latin typeface="Sitka Heading Semibold" pitchFamily="2" charset="0"/>
              </a:rPr>
              <a:t> </a:t>
            </a:r>
            <a:r>
              <a:rPr sz="3600" spc="-5" dirty="0">
                <a:latin typeface="Sitka Heading Semibold" pitchFamily="2" charset="0"/>
              </a:rPr>
              <a:t>Example</a:t>
            </a:r>
            <a:endParaRPr sz="3600" dirty="0">
              <a:latin typeface="Sitka Heading Semibold" pitchFamily="2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28404" y="1138380"/>
            <a:ext cx="7929796" cy="496353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3623945">
              <a:spcBef>
                <a:spcPts val="105"/>
              </a:spcBef>
            </a:pPr>
            <a:r>
              <a:rPr sz="2000" spc="-5" dirty="0">
                <a:latin typeface="Sitka Text" panose="02000505000000020004" pitchFamily="2" charset="0"/>
                <a:cs typeface="Courier New"/>
              </a:rPr>
              <a:t>class</a:t>
            </a:r>
            <a:r>
              <a:rPr sz="2000" spc="-50" dirty="0">
                <a:latin typeface="Sitka Text" panose="02000505000000020004" pitchFamily="2" charset="0"/>
                <a:cs typeface="Courier New"/>
              </a:rPr>
              <a:t> </a:t>
            </a:r>
            <a:r>
              <a:rPr sz="2000" spc="-10" dirty="0">
                <a:latin typeface="Sitka Text" panose="02000505000000020004" pitchFamily="2" charset="0"/>
                <a:cs typeface="Courier New"/>
              </a:rPr>
              <a:t>Employee</a:t>
            </a:r>
            <a:endParaRPr lang="en-US" sz="2000" spc="-10" dirty="0">
              <a:latin typeface="Sitka Text" panose="02000505000000020004" pitchFamily="2" charset="0"/>
              <a:cs typeface="Courier New"/>
            </a:endParaRPr>
          </a:p>
          <a:p>
            <a:pPr marL="12700" marR="3623945">
              <a:spcBef>
                <a:spcPts val="105"/>
              </a:spcBef>
            </a:pPr>
            <a:r>
              <a:rPr lang="en-US" sz="2000" spc="-10" dirty="0">
                <a:latin typeface="Sitka Text" panose="02000505000000020004" pitchFamily="2" charset="0"/>
                <a:cs typeface="Courier New"/>
              </a:rPr>
              <a:t>  </a:t>
            </a:r>
            <a:r>
              <a:rPr sz="2000" spc="-10" dirty="0">
                <a:latin typeface="Sitka Text" panose="02000505000000020004" pitchFamily="2" charset="0"/>
                <a:cs typeface="Courier New"/>
              </a:rPr>
              <a:t>{  </a:t>
            </a:r>
            <a:endParaRPr lang="en-US" sz="2000" spc="-10" dirty="0">
              <a:latin typeface="Sitka Text" panose="02000505000000020004" pitchFamily="2" charset="0"/>
              <a:cs typeface="Courier New"/>
            </a:endParaRPr>
          </a:p>
          <a:p>
            <a:pPr marL="12700" marR="3623945">
              <a:spcBef>
                <a:spcPts val="105"/>
              </a:spcBef>
            </a:pPr>
            <a:r>
              <a:rPr lang="en-US" sz="2000" spc="-5" dirty="0">
                <a:latin typeface="Sitka Text" panose="02000505000000020004" pitchFamily="2" charset="0"/>
                <a:cs typeface="Courier New"/>
              </a:rPr>
              <a:t>     </a:t>
            </a:r>
            <a:r>
              <a:rPr sz="2000" spc="-5" dirty="0">
                <a:latin typeface="Sitka Text" panose="02000505000000020004" pitchFamily="2" charset="0"/>
                <a:cs typeface="Courier New"/>
              </a:rPr>
              <a:t>int</a:t>
            </a:r>
            <a:r>
              <a:rPr sz="2000" spc="-15" dirty="0">
                <a:latin typeface="Sitka Text" panose="02000505000000020004" pitchFamily="2" charset="0"/>
                <a:cs typeface="Courier New"/>
              </a:rPr>
              <a:t> </a:t>
            </a:r>
            <a:r>
              <a:rPr sz="2000" spc="-5" dirty="0">
                <a:latin typeface="Sitka Text" panose="02000505000000020004" pitchFamily="2" charset="0"/>
                <a:cs typeface="Courier New"/>
              </a:rPr>
              <a:t>id;</a:t>
            </a:r>
            <a:endParaRPr sz="2000" dirty="0">
              <a:latin typeface="Sitka Text" panose="02000505000000020004" pitchFamily="2" charset="0"/>
              <a:cs typeface="Courier New"/>
            </a:endParaRPr>
          </a:p>
          <a:p>
            <a:pPr marL="12700" marR="3942715"/>
            <a:r>
              <a:rPr lang="en-US" sz="2000" spc="-5" dirty="0">
                <a:latin typeface="Sitka Text" panose="02000505000000020004" pitchFamily="2" charset="0"/>
                <a:cs typeface="Courier New"/>
              </a:rPr>
              <a:t>     </a:t>
            </a:r>
            <a:r>
              <a:rPr sz="2000" spc="-5" dirty="0">
                <a:latin typeface="Sitka Text" panose="02000505000000020004" pitchFamily="2" charset="0"/>
                <a:cs typeface="Courier New"/>
              </a:rPr>
              <a:t>String</a:t>
            </a:r>
            <a:r>
              <a:rPr sz="2000" spc="-95" dirty="0">
                <a:latin typeface="Sitka Text" panose="02000505000000020004" pitchFamily="2" charset="0"/>
                <a:cs typeface="Courier New"/>
              </a:rPr>
              <a:t> </a:t>
            </a:r>
            <a:r>
              <a:rPr sz="2000" spc="-5" dirty="0">
                <a:latin typeface="Sitka Text" panose="02000505000000020004" pitchFamily="2" charset="0"/>
                <a:cs typeface="Courier New"/>
              </a:rPr>
              <a:t>name;  </a:t>
            </a:r>
            <a:endParaRPr lang="en-US" sz="2000" spc="-5" dirty="0">
              <a:latin typeface="Sitka Text" panose="02000505000000020004" pitchFamily="2" charset="0"/>
              <a:cs typeface="Courier New"/>
            </a:endParaRPr>
          </a:p>
          <a:p>
            <a:pPr marL="12700" marR="3942715"/>
            <a:r>
              <a:rPr lang="en-US" sz="2000" spc="-5" dirty="0">
                <a:latin typeface="Sitka Text" panose="02000505000000020004" pitchFamily="2" charset="0"/>
                <a:cs typeface="Courier New"/>
              </a:rPr>
              <a:t>     </a:t>
            </a:r>
            <a:r>
              <a:rPr sz="2000" spc="-5" dirty="0">
                <a:latin typeface="Sitka Text" panose="02000505000000020004" pitchFamily="2" charset="0"/>
                <a:cs typeface="Courier New"/>
              </a:rPr>
              <a:t>int</a:t>
            </a:r>
            <a:r>
              <a:rPr sz="2000" spc="-45" dirty="0">
                <a:latin typeface="Sitka Text" panose="02000505000000020004" pitchFamily="2" charset="0"/>
                <a:cs typeface="Courier New"/>
              </a:rPr>
              <a:t> </a:t>
            </a:r>
            <a:r>
              <a:rPr sz="2000" spc="-5" dirty="0">
                <a:latin typeface="Sitka Text" panose="02000505000000020004" pitchFamily="2" charset="0"/>
                <a:cs typeface="Courier New"/>
              </a:rPr>
              <a:t>salary;</a:t>
            </a:r>
            <a:endParaRPr sz="2000" dirty="0">
              <a:latin typeface="Sitka Text" panose="02000505000000020004" pitchFamily="2" charset="0"/>
              <a:cs typeface="Courier New"/>
            </a:endParaRPr>
          </a:p>
          <a:p>
            <a:pPr marL="12700" marR="3197225"/>
            <a:endParaRPr lang="en-US" sz="2000" spc="-5" dirty="0">
              <a:latin typeface="Sitka Text" panose="02000505000000020004" pitchFamily="2" charset="0"/>
              <a:cs typeface="Courier New"/>
            </a:endParaRPr>
          </a:p>
          <a:p>
            <a:pPr marL="12700" marR="3197225"/>
            <a:r>
              <a:rPr lang="en-US" sz="2000" spc="-5" dirty="0">
                <a:latin typeface="Sitka Text" panose="02000505000000020004" pitchFamily="2" charset="0"/>
                <a:cs typeface="Courier New"/>
              </a:rPr>
              <a:t>     </a:t>
            </a:r>
            <a:r>
              <a:rPr sz="2000" spc="-5" dirty="0">
                <a:latin typeface="Sitka Text" panose="02000505000000020004" pitchFamily="2" charset="0"/>
                <a:cs typeface="Courier New"/>
              </a:rPr>
              <a:t>void setId(int</a:t>
            </a:r>
            <a:r>
              <a:rPr sz="2000" spc="-85" dirty="0">
                <a:latin typeface="Sitka Text" panose="02000505000000020004" pitchFamily="2" charset="0"/>
                <a:cs typeface="Courier New"/>
              </a:rPr>
              <a:t> </a:t>
            </a:r>
            <a:r>
              <a:rPr sz="2000" spc="-5" dirty="0">
                <a:latin typeface="Sitka Text" panose="02000505000000020004" pitchFamily="2" charset="0"/>
                <a:cs typeface="Courier New"/>
              </a:rPr>
              <a:t>no){  </a:t>
            </a:r>
            <a:endParaRPr lang="en-US" sz="2000" spc="-5" dirty="0">
              <a:latin typeface="Sitka Text" panose="02000505000000020004" pitchFamily="2" charset="0"/>
              <a:cs typeface="Courier New"/>
            </a:endParaRPr>
          </a:p>
          <a:p>
            <a:pPr marL="12700" marR="3197225"/>
            <a:r>
              <a:rPr lang="en-US" sz="2000" spc="-5" dirty="0">
                <a:latin typeface="Sitka Text" panose="02000505000000020004" pitchFamily="2" charset="0"/>
                <a:cs typeface="Courier New"/>
              </a:rPr>
              <a:t>          </a:t>
            </a:r>
            <a:r>
              <a:rPr sz="2000" spc="-5" dirty="0">
                <a:latin typeface="Sitka Text" panose="02000505000000020004" pitchFamily="2" charset="0"/>
                <a:cs typeface="Courier New"/>
              </a:rPr>
              <a:t>id </a:t>
            </a:r>
            <a:r>
              <a:rPr sz="2000" dirty="0">
                <a:latin typeface="Sitka Text" panose="02000505000000020004" pitchFamily="2" charset="0"/>
                <a:cs typeface="Courier New"/>
              </a:rPr>
              <a:t>=</a:t>
            </a:r>
            <a:r>
              <a:rPr sz="2000" spc="-20" dirty="0">
                <a:latin typeface="Sitka Text" panose="02000505000000020004" pitchFamily="2" charset="0"/>
                <a:cs typeface="Courier New"/>
              </a:rPr>
              <a:t> </a:t>
            </a:r>
            <a:r>
              <a:rPr sz="2000" spc="-5" dirty="0">
                <a:latin typeface="Sitka Text" panose="02000505000000020004" pitchFamily="2" charset="0"/>
                <a:cs typeface="Courier New"/>
              </a:rPr>
              <a:t>no;</a:t>
            </a:r>
            <a:endParaRPr sz="2000" dirty="0">
              <a:latin typeface="Sitka Text" panose="02000505000000020004" pitchFamily="2" charset="0"/>
              <a:cs typeface="Courier New"/>
            </a:endParaRPr>
          </a:p>
          <a:p>
            <a:pPr marL="12700"/>
            <a:r>
              <a:rPr lang="en-US" sz="2000" dirty="0">
                <a:latin typeface="Sitka Text" panose="02000505000000020004" pitchFamily="2" charset="0"/>
                <a:cs typeface="Courier New"/>
              </a:rPr>
              <a:t>        </a:t>
            </a:r>
            <a:r>
              <a:rPr sz="2000" dirty="0">
                <a:latin typeface="Sitka Text" panose="02000505000000020004" pitchFamily="2" charset="0"/>
                <a:cs typeface="Courier New"/>
              </a:rPr>
              <a:t>}</a:t>
            </a:r>
          </a:p>
          <a:p>
            <a:pPr marL="12700" marR="963294"/>
            <a:endParaRPr lang="en-US" sz="2000" spc="-5" dirty="0">
              <a:latin typeface="Sitka Text" panose="02000505000000020004" pitchFamily="2" charset="0"/>
              <a:cs typeface="Courier New"/>
            </a:endParaRPr>
          </a:p>
          <a:p>
            <a:pPr marL="12700" marR="963294"/>
            <a:r>
              <a:rPr lang="en-US" sz="2000" spc="-5" dirty="0">
                <a:latin typeface="Sitka Text" panose="02000505000000020004" pitchFamily="2" charset="0"/>
                <a:cs typeface="Courier New"/>
              </a:rPr>
              <a:t>     </a:t>
            </a:r>
            <a:r>
              <a:rPr sz="2000" spc="-5" dirty="0">
                <a:latin typeface="Sitka Text" panose="02000505000000020004" pitchFamily="2" charset="0"/>
                <a:cs typeface="Courier New"/>
              </a:rPr>
              <a:t>public static void </a:t>
            </a:r>
            <a:r>
              <a:rPr sz="2000" spc="-10" dirty="0">
                <a:latin typeface="Sitka Text" panose="02000505000000020004" pitchFamily="2" charset="0"/>
                <a:cs typeface="Courier New"/>
              </a:rPr>
              <a:t>main(String[] args) </a:t>
            </a:r>
            <a:endParaRPr lang="en-US" sz="2000" spc="-10" dirty="0">
              <a:latin typeface="Sitka Text" panose="02000505000000020004" pitchFamily="2" charset="0"/>
              <a:cs typeface="Courier New"/>
            </a:endParaRPr>
          </a:p>
          <a:p>
            <a:pPr marL="12700" marR="963294"/>
            <a:r>
              <a:rPr lang="en-US" sz="2000" dirty="0">
                <a:latin typeface="Sitka Text" panose="02000505000000020004" pitchFamily="2" charset="0"/>
                <a:cs typeface="Courier New"/>
              </a:rPr>
              <a:t>        </a:t>
            </a:r>
            <a:r>
              <a:rPr sz="2000" dirty="0">
                <a:latin typeface="Sitka Text" panose="02000505000000020004" pitchFamily="2" charset="0"/>
                <a:cs typeface="Courier New"/>
              </a:rPr>
              <a:t>{</a:t>
            </a:r>
            <a:r>
              <a:rPr lang="en-US" sz="2000" dirty="0">
                <a:latin typeface="Sitka Text" panose="02000505000000020004" pitchFamily="2" charset="0"/>
                <a:cs typeface="Courier New"/>
              </a:rPr>
              <a:t> </a:t>
            </a:r>
            <a:r>
              <a:rPr sz="2000" dirty="0">
                <a:latin typeface="Sitka Text" panose="02000505000000020004" pitchFamily="2" charset="0"/>
                <a:cs typeface="Courier New"/>
              </a:rPr>
              <a:t>  </a:t>
            </a:r>
            <a:endParaRPr lang="en-US" sz="2000" dirty="0">
              <a:latin typeface="Sitka Text" panose="02000505000000020004" pitchFamily="2" charset="0"/>
              <a:cs typeface="Courier New"/>
            </a:endParaRPr>
          </a:p>
          <a:p>
            <a:pPr marL="12700" marR="963294"/>
            <a:r>
              <a:rPr lang="en-US" sz="2000" spc="-5" dirty="0">
                <a:latin typeface="Sitka Text" panose="02000505000000020004" pitchFamily="2" charset="0"/>
                <a:cs typeface="Courier New"/>
              </a:rPr>
              <a:t>            </a:t>
            </a:r>
            <a:r>
              <a:rPr sz="2000" spc="-5" dirty="0">
                <a:latin typeface="Sitka Text" panose="02000505000000020004" pitchFamily="2" charset="0"/>
                <a:cs typeface="Courier New"/>
              </a:rPr>
              <a:t>Employee </a:t>
            </a:r>
            <a:r>
              <a:rPr sz="2000" spc="-10" dirty="0">
                <a:latin typeface="Sitka Text" panose="02000505000000020004" pitchFamily="2" charset="0"/>
                <a:cs typeface="Courier New"/>
              </a:rPr>
              <a:t>emp1 </a:t>
            </a:r>
            <a:r>
              <a:rPr sz="2000" dirty="0">
                <a:latin typeface="Sitka Text" panose="02000505000000020004" pitchFamily="2" charset="0"/>
                <a:cs typeface="Courier New"/>
              </a:rPr>
              <a:t>= </a:t>
            </a:r>
            <a:r>
              <a:rPr sz="2000" spc="-5" dirty="0">
                <a:latin typeface="Sitka Text" panose="02000505000000020004" pitchFamily="2" charset="0"/>
                <a:cs typeface="Courier New"/>
              </a:rPr>
              <a:t>new </a:t>
            </a:r>
            <a:r>
              <a:rPr sz="2000" spc="-10" dirty="0">
                <a:latin typeface="Sitka Text" panose="02000505000000020004" pitchFamily="2" charset="0"/>
                <a:cs typeface="Courier New"/>
              </a:rPr>
              <a:t>Employee();  </a:t>
            </a:r>
            <a:endParaRPr lang="en-US" sz="2000" spc="-10" dirty="0">
              <a:latin typeface="Sitka Text" panose="02000505000000020004" pitchFamily="2" charset="0"/>
              <a:cs typeface="Courier New"/>
            </a:endParaRPr>
          </a:p>
          <a:p>
            <a:pPr marL="12700" marR="963294"/>
            <a:r>
              <a:rPr lang="en-US" sz="2000" spc="-10" dirty="0">
                <a:latin typeface="Sitka Text" panose="02000505000000020004" pitchFamily="2" charset="0"/>
                <a:cs typeface="Courier New"/>
              </a:rPr>
              <a:t>            </a:t>
            </a:r>
            <a:r>
              <a:rPr sz="2000" spc="-5" dirty="0">
                <a:latin typeface="Sitka Text" panose="02000505000000020004" pitchFamily="2" charset="0"/>
                <a:cs typeface="Courier New"/>
              </a:rPr>
              <a:t>emp1.setId(101);</a:t>
            </a:r>
            <a:endParaRPr sz="2000" dirty="0">
              <a:latin typeface="Sitka Text" panose="02000505000000020004" pitchFamily="2" charset="0"/>
              <a:cs typeface="Courier New"/>
            </a:endParaRPr>
          </a:p>
          <a:p>
            <a:pPr marL="12700"/>
            <a:r>
              <a:rPr lang="en-US" sz="2000" dirty="0">
                <a:latin typeface="Sitka Text" panose="02000505000000020004" pitchFamily="2" charset="0"/>
                <a:cs typeface="Courier New"/>
              </a:rPr>
              <a:t>         </a:t>
            </a:r>
            <a:r>
              <a:rPr sz="2000" dirty="0">
                <a:latin typeface="Sitka Text" panose="02000505000000020004" pitchFamily="2" charset="0"/>
                <a:cs typeface="Courier New"/>
              </a:rPr>
              <a:t>}</a:t>
            </a:r>
          </a:p>
          <a:p>
            <a:pPr marL="12700">
              <a:spcBef>
                <a:spcPts val="5"/>
              </a:spcBef>
            </a:pPr>
            <a:r>
              <a:rPr lang="en-US" sz="2000" dirty="0">
                <a:latin typeface="Sitka Text" panose="02000505000000020004" pitchFamily="2" charset="0"/>
                <a:cs typeface="Courier New"/>
              </a:rPr>
              <a:t>   </a:t>
            </a:r>
            <a:r>
              <a:rPr sz="2000" dirty="0">
                <a:latin typeface="Sitka Text" panose="02000505000000020004" pitchFamily="2" charset="0"/>
                <a:cs typeface="Courier New"/>
              </a:rPr>
              <a:t>}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="" xmlns:a16="http://schemas.microsoft.com/office/drawing/2014/main" id="{344E3072-B0A6-48FE-8106-CD049D876120}"/>
              </a:ext>
            </a:extLst>
          </p:cNvPr>
          <p:cNvCxnSpPr/>
          <p:nvPr/>
        </p:nvCxnSpPr>
        <p:spPr>
          <a:xfrm>
            <a:off x="0" y="6308035"/>
            <a:ext cx="648791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="" xmlns:a16="http://schemas.microsoft.com/office/drawing/2014/main" id="{1CBC6009-B089-4CF1-8FBB-832A2E719D61}"/>
              </a:ext>
            </a:extLst>
          </p:cNvPr>
          <p:cNvCxnSpPr>
            <a:cxnSpLocks/>
          </p:cNvCxnSpPr>
          <p:nvPr/>
        </p:nvCxnSpPr>
        <p:spPr>
          <a:xfrm flipV="1">
            <a:off x="4159771" y="876992"/>
            <a:ext cx="4984229" cy="3363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6046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2462" y="344048"/>
            <a:ext cx="7647137" cy="566822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algn="l"/>
            <a:r>
              <a:rPr lang="en-US" sz="3600" b="0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tka Heading Semibold" pitchFamily="2" charset="0"/>
              </a:rPr>
              <a:t>Using Multiple Classes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82464" y="1231820"/>
            <a:ext cx="8252084" cy="27520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3840" marR="5080" indent="-231775">
              <a:spcBef>
                <a:spcPts val="600"/>
              </a:spcBef>
              <a:buChar char="•"/>
              <a:tabLst>
                <a:tab pos="243840" algn="l"/>
                <a:tab pos="244475" algn="l"/>
              </a:tabLst>
            </a:pPr>
            <a:r>
              <a:rPr lang="en-US" sz="2400" dirty="0">
                <a:latin typeface="Sitka Text" panose="02000505000000020004" pitchFamily="2" charset="0"/>
                <a:cs typeface="Arial"/>
              </a:rPr>
              <a:t>You can also create an object of a class and access it in another class. </a:t>
            </a:r>
          </a:p>
          <a:p>
            <a:pPr marL="243840" marR="5080" indent="-231775">
              <a:spcBef>
                <a:spcPts val="600"/>
              </a:spcBef>
              <a:buChar char="•"/>
              <a:tabLst>
                <a:tab pos="243840" algn="l"/>
                <a:tab pos="244475" algn="l"/>
              </a:tabLst>
            </a:pPr>
            <a:r>
              <a:rPr lang="en-US" sz="2400" dirty="0">
                <a:latin typeface="Sitka Text" panose="02000505000000020004" pitchFamily="2" charset="0"/>
                <a:cs typeface="Arial"/>
              </a:rPr>
              <a:t>This is often used for better organization of classes (one class has all the attributes and methods, while the other class holds the main() method (code to be executed)).</a:t>
            </a:r>
          </a:p>
          <a:p>
            <a:pPr marL="243840" marR="5080" indent="-231775">
              <a:spcBef>
                <a:spcPts val="600"/>
              </a:spcBef>
              <a:buChar char="•"/>
              <a:tabLst>
                <a:tab pos="243840" algn="l"/>
                <a:tab pos="244475" algn="l"/>
              </a:tabLst>
            </a:pPr>
            <a:endParaRPr sz="2400" dirty="0">
              <a:latin typeface="Sitka Text" panose="02000505000000020004" pitchFamily="2" charset="0"/>
              <a:cs typeface="Arial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="" xmlns:a16="http://schemas.microsoft.com/office/drawing/2014/main" id="{4BD0A821-E747-47F6-A1A7-DECCCB47CB11}"/>
              </a:ext>
            </a:extLst>
          </p:cNvPr>
          <p:cNvCxnSpPr/>
          <p:nvPr/>
        </p:nvCxnSpPr>
        <p:spPr>
          <a:xfrm>
            <a:off x="0" y="6308035"/>
            <a:ext cx="648791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="" xmlns:a16="http://schemas.microsoft.com/office/drawing/2014/main" id="{3D4B65B5-95D7-491E-90B8-517541FD1AD3}"/>
              </a:ext>
            </a:extLst>
          </p:cNvPr>
          <p:cNvCxnSpPr>
            <a:cxnSpLocks/>
          </p:cNvCxnSpPr>
          <p:nvPr/>
        </p:nvCxnSpPr>
        <p:spPr>
          <a:xfrm>
            <a:off x="1712529" y="876992"/>
            <a:ext cx="743147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F930A6CB-76F5-4641-96E2-C03757F9D2F3}"/>
              </a:ext>
            </a:extLst>
          </p:cNvPr>
          <p:cNvSpPr txBox="1"/>
          <p:nvPr/>
        </p:nvSpPr>
        <p:spPr>
          <a:xfrm>
            <a:off x="312916" y="3505200"/>
            <a:ext cx="4581369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Sitka Text" panose="02000505000000020004" pitchFamily="2" charset="0"/>
              </a:rPr>
              <a:t>class </a:t>
            </a:r>
            <a:r>
              <a:rPr lang="en-US" sz="2000" dirty="0" err="1" smtClean="0">
                <a:latin typeface="Sitka Text" panose="02000505000000020004" pitchFamily="2" charset="0"/>
              </a:rPr>
              <a:t>MainClass</a:t>
            </a:r>
            <a:endParaRPr lang="en-US" sz="2000" dirty="0" smtClean="0">
              <a:latin typeface="Sitka Text" panose="02000505000000020004" pitchFamily="2" charset="0"/>
            </a:endParaRPr>
          </a:p>
          <a:p>
            <a:r>
              <a:rPr lang="en-US" sz="2000" dirty="0" smtClean="0">
                <a:latin typeface="Sitka Text" panose="02000505000000020004" pitchFamily="2" charset="0"/>
              </a:rPr>
              <a:t>  {</a:t>
            </a:r>
          </a:p>
          <a:p>
            <a:r>
              <a:rPr lang="en-US" sz="2000" dirty="0" smtClean="0">
                <a:latin typeface="Sitka Text" panose="02000505000000020004" pitchFamily="2" charset="0"/>
              </a:rPr>
              <a:t>    public static void main(String </a:t>
            </a:r>
            <a:r>
              <a:rPr lang="en-US" sz="2000" dirty="0" err="1" smtClean="0">
                <a:latin typeface="Sitka Text" panose="02000505000000020004" pitchFamily="2" charset="0"/>
              </a:rPr>
              <a:t>args</a:t>
            </a:r>
            <a:r>
              <a:rPr lang="en-US" sz="2000" dirty="0" smtClean="0">
                <a:latin typeface="Sitka Text" panose="02000505000000020004" pitchFamily="2" charset="0"/>
              </a:rPr>
              <a:t>[])</a:t>
            </a:r>
          </a:p>
          <a:p>
            <a:r>
              <a:rPr lang="en-US" sz="2000" dirty="0" smtClean="0">
                <a:latin typeface="Sitka Text" panose="02000505000000020004" pitchFamily="2" charset="0"/>
              </a:rPr>
              <a:t>      {</a:t>
            </a:r>
          </a:p>
          <a:p>
            <a:r>
              <a:rPr lang="en-US" sz="2000" dirty="0" smtClean="0">
                <a:latin typeface="Sitka Text" panose="02000505000000020004" pitchFamily="2" charset="0"/>
              </a:rPr>
              <a:t>	</a:t>
            </a:r>
            <a:r>
              <a:rPr lang="en-US" sz="2000" dirty="0" err="1" smtClean="0">
                <a:latin typeface="Sitka Text" panose="02000505000000020004" pitchFamily="2" charset="0"/>
              </a:rPr>
              <a:t>subClass</a:t>
            </a:r>
            <a:r>
              <a:rPr lang="en-US" sz="2000" dirty="0" smtClean="0">
                <a:latin typeface="Sitka Text" panose="02000505000000020004" pitchFamily="2" charset="0"/>
              </a:rPr>
              <a:t> </a:t>
            </a:r>
            <a:r>
              <a:rPr lang="en-US" sz="2000" dirty="0" err="1" smtClean="0">
                <a:latin typeface="Sitka Text" panose="02000505000000020004" pitchFamily="2" charset="0"/>
              </a:rPr>
              <a:t>sc</a:t>
            </a:r>
            <a:r>
              <a:rPr lang="en-US" sz="2000" dirty="0" smtClean="0">
                <a:latin typeface="Sitka Text" panose="02000505000000020004" pitchFamily="2" charset="0"/>
              </a:rPr>
              <a:t>=new </a:t>
            </a:r>
            <a:r>
              <a:rPr lang="en-US" sz="2000" dirty="0" err="1" smtClean="0">
                <a:latin typeface="Sitka Text" panose="02000505000000020004" pitchFamily="2" charset="0"/>
              </a:rPr>
              <a:t>subClass</a:t>
            </a:r>
            <a:r>
              <a:rPr lang="en-US" sz="2000" dirty="0" smtClean="0">
                <a:latin typeface="Sitka Text" panose="02000505000000020004" pitchFamily="2" charset="0"/>
              </a:rPr>
              <a:t>();</a:t>
            </a:r>
          </a:p>
          <a:p>
            <a:r>
              <a:rPr lang="en-US" sz="2000" dirty="0" smtClean="0">
                <a:latin typeface="Sitka Text" panose="02000505000000020004" pitchFamily="2" charset="0"/>
              </a:rPr>
              <a:t>	</a:t>
            </a:r>
            <a:r>
              <a:rPr lang="en-US" sz="2000" dirty="0" err="1" smtClean="0">
                <a:latin typeface="Sitka Text" panose="02000505000000020004" pitchFamily="2" charset="0"/>
              </a:rPr>
              <a:t>sc.disp</a:t>
            </a:r>
            <a:r>
              <a:rPr lang="en-US" sz="2000" dirty="0" smtClean="0">
                <a:latin typeface="Sitka Text" panose="02000505000000020004" pitchFamily="2" charset="0"/>
              </a:rPr>
              <a:t>();	</a:t>
            </a:r>
          </a:p>
          <a:p>
            <a:r>
              <a:rPr lang="en-US" sz="2000" dirty="0" smtClean="0">
                <a:latin typeface="Sitka Text" panose="02000505000000020004" pitchFamily="2" charset="0"/>
              </a:rPr>
              <a:t>      }</a:t>
            </a:r>
          </a:p>
          <a:p>
            <a:r>
              <a:rPr lang="en-US" sz="2000" dirty="0" smtClean="0">
                <a:latin typeface="Sitka Text" panose="02000505000000020004" pitchFamily="2" charset="0"/>
              </a:rPr>
              <a:t>  }</a:t>
            </a:r>
          </a:p>
          <a:p>
            <a:endParaRPr lang="en-US" sz="2000" dirty="0">
              <a:latin typeface="Sitka Text" panose="02000505000000020004" pitchFamily="2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491295CD-6E14-4D97-A767-CA76636C2E10}"/>
              </a:ext>
            </a:extLst>
          </p:cNvPr>
          <p:cNvSpPr txBox="1"/>
          <p:nvPr/>
        </p:nvSpPr>
        <p:spPr>
          <a:xfrm>
            <a:off x="4684260" y="3505758"/>
            <a:ext cx="4435495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Sitka Text" panose="02000505000000020004" pitchFamily="2" charset="0"/>
              </a:rPr>
              <a:t>class </a:t>
            </a:r>
            <a:r>
              <a:rPr lang="en-US" sz="20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Sitka Text" panose="02000505000000020004" pitchFamily="2" charset="0"/>
              </a:rPr>
              <a:t>subClass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Sitka Text" panose="02000505000000020004" pitchFamily="2" charset="0"/>
            </a:endParaRPr>
          </a:p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Sitka Text" panose="02000505000000020004" pitchFamily="2" charset="0"/>
              </a:rPr>
              <a:t>  {</a:t>
            </a:r>
          </a:p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Sitka Text" panose="02000505000000020004" pitchFamily="2" charset="0"/>
              </a:rPr>
              <a:t>    String msg="Hello Welcome to Classes";</a:t>
            </a:r>
          </a:p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Sitka Text" panose="02000505000000020004" pitchFamily="2" charset="0"/>
              </a:rPr>
              <a:t>    void </a:t>
            </a:r>
            <a:r>
              <a:rPr lang="en-US" sz="20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Sitka Text" panose="02000505000000020004" pitchFamily="2" charset="0"/>
              </a:rPr>
              <a:t>disp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Sitka Text" panose="02000505000000020004" pitchFamily="2" charset="0"/>
              </a:rPr>
              <a:t>()</a:t>
            </a:r>
          </a:p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Sitka Text" panose="02000505000000020004" pitchFamily="2" charset="0"/>
              </a:rPr>
              <a:t>      {</a:t>
            </a:r>
          </a:p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Sitka Text" panose="02000505000000020004" pitchFamily="2" charset="0"/>
              </a:rPr>
              <a:t> 	</a:t>
            </a:r>
            <a:r>
              <a:rPr lang="en-US" sz="20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Sitka Text" panose="02000505000000020004" pitchFamily="2" charset="0"/>
              </a:rPr>
              <a:t>System.out.println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Sitka Text" panose="02000505000000020004" pitchFamily="2" charset="0"/>
              </a:rPr>
              <a:t>(msg);</a:t>
            </a:r>
          </a:p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Sitka Text" panose="02000505000000020004" pitchFamily="2" charset="0"/>
              </a:rPr>
              <a:t>      }</a:t>
            </a:r>
          </a:p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Sitka Text" panose="02000505000000020004" pitchFamily="2" charset="0"/>
              </a:rPr>
              <a:t>  }</a:t>
            </a:r>
          </a:p>
        </p:txBody>
      </p:sp>
    </p:spTree>
    <p:extLst>
      <p:ext uri="{BB962C8B-B14F-4D97-AF65-F5344CB8AC3E}">
        <p14:creationId xmlns:p14="http://schemas.microsoft.com/office/powerpoint/2010/main" val="2366661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2462" y="344048"/>
            <a:ext cx="6351737" cy="566822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algn="l"/>
            <a:r>
              <a:rPr lang="en-US" sz="3600" b="0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tka Heading Semibold" pitchFamily="2" charset="0"/>
              </a:rPr>
              <a:t>Using Multiple Classes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="" xmlns:a16="http://schemas.microsoft.com/office/drawing/2014/main" id="{4BD0A821-E747-47F6-A1A7-DECCCB47CB11}"/>
              </a:ext>
            </a:extLst>
          </p:cNvPr>
          <p:cNvCxnSpPr/>
          <p:nvPr/>
        </p:nvCxnSpPr>
        <p:spPr>
          <a:xfrm>
            <a:off x="0" y="6308035"/>
            <a:ext cx="648791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="" xmlns:a16="http://schemas.microsoft.com/office/drawing/2014/main" id="{3D4B65B5-95D7-491E-90B8-517541FD1AD3}"/>
              </a:ext>
            </a:extLst>
          </p:cNvPr>
          <p:cNvCxnSpPr>
            <a:cxnSpLocks/>
          </p:cNvCxnSpPr>
          <p:nvPr/>
        </p:nvCxnSpPr>
        <p:spPr>
          <a:xfrm>
            <a:off x="1712529" y="876992"/>
            <a:ext cx="743147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157278A2-5A46-47B9-A360-E2C514A78DC6}"/>
              </a:ext>
            </a:extLst>
          </p:cNvPr>
          <p:cNvSpPr txBox="1"/>
          <p:nvPr/>
        </p:nvSpPr>
        <p:spPr>
          <a:xfrm>
            <a:off x="4280884" y="890847"/>
            <a:ext cx="5167915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latin typeface="Sitka Text" panose="02000505000000020004" pitchFamily="2" charset="0"/>
              </a:rPr>
              <a:t>class </a:t>
            </a:r>
            <a:r>
              <a:rPr lang="en-US" sz="2000" dirty="0" err="1">
                <a:latin typeface="Sitka Text" panose="02000505000000020004" pitchFamily="2" charset="0"/>
              </a:rPr>
              <a:t>MainClass</a:t>
            </a:r>
            <a:endParaRPr lang="en-US" sz="2000" dirty="0">
              <a:latin typeface="Sitka Text" panose="02000505000000020004" pitchFamily="2" charset="0"/>
            </a:endParaRPr>
          </a:p>
          <a:p>
            <a:r>
              <a:rPr lang="en-US" sz="2000" dirty="0">
                <a:latin typeface="Sitka Text" panose="02000505000000020004" pitchFamily="2" charset="0"/>
              </a:rPr>
              <a:t>  {</a:t>
            </a:r>
          </a:p>
          <a:p>
            <a:r>
              <a:rPr lang="en-US" sz="2000" dirty="0">
                <a:latin typeface="Sitka Text" panose="02000505000000020004" pitchFamily="2" charset="0"/>
              </a:rPr>
              <a:t>    public static void main(String </a:t>
            </a:r>
            <a:r>
              <a:rPr lang="en-US" sz="2000" dirty="0" err="1">
                <a:latin typeface="Sitka Text" panose="02000505000000020004" pitchFamily="2" charset="0"/>
              </a:rPr>
              <a:t>args</a:t>
            </a:r>
            <a:r>
              <a:rPr lang="en-US" sz="2000" dirty="0">
                <a:latin typeface="Sitka Text" panose="02000505000000020004" pitchFamily="2" charset="0"/>
              </a:rPr>
              <a:t>[])</a:t>
            </a:r>
          </a:p>
          <a:p>
            <a:r>
              <a:rPr lang="en-US" sz="2000" dirty="0">
                <a:latin typeface="Sitka Text" panose="02000505000000020004" pitchFamily="2" charset="0"/>
              </a:rPr>
              <a:t>      {</a:t>
            </a:r>
          </a:p>
          <a:p>
            <a:r>
              <a:rPr lang="en-US" sz="2000" dirty="0">
                <a:latin typeface="Sitka Text" panose="02000505000000020004" pitchFamily="2" charset="0"/>
              </a:rPr>
              <a:t>	</a:t>
            </a:r>
            <a:r>
              <a:rPr lang="en-US" sz="2000" dirty="0" err="1">
                <a:latin typeface="Sitka Text" panose="02000505000000020004" pitchFamily="2" charset="0"/>
              </a:rPr>
              <a:t>subClass</a:t>
            </a:r>
            <a:r>
              <a:rPr lang="en-US" sz="2000" dirty="0">
                <a:latin typeface="Sitka Text" panose="02000505000000020004" pitchFamily="2" charset="0"/>
              </a:rPr>
              <a:t> sc1=new </a:t>
            </a:r>
            <a:r>
              <a:rPr lang="en-US" sz="2000" dirty="0" err="1">
                <a:latin typeface="Sitka Text" panose="02000505000000020004" pitchFamily="2" charset="0"/>
              </a:rPr>
              <a:t>subClass</a:t>
            </a:r>
            <a:r>
              <a:rPr lang="en-US" sz="2000" dirty="0">
                <a:latin typeface="Sitka Text" panose="02000505000000020004" pitchFamily="2" charset="0"/>
              </a:rPr>
              <a:t>();</a:t>
            </a:r>
          </a:p>
          <a:p>
            <a:r>
              <a:rPr lang="en-US" sz="2000" dirty="0">
                <a:latin typeface="Sitka Text" panose="02000505000000020004" pitchFamily="2" charset="0"/>
              </a:rPr>
              <a:t>	</a:t>
            </a:r>
            <a:r>
              <a:rPr lang="en-US" sz="2000" dirty="0" err="1">
                <a:latin typeface="Sitka Text" panose="02000505000000020004" pitchFamily="2" charset="0"/>
              </a:rPr>
              <a:t>subClass</a:t>
            </a:r>
            <a:r>
              <a:rPr lang="en-US" sz="2000" dirty="0">
                <a:latin typeface="Sitka Text" panose="02000505000000020004" pitchFamily="2" charset="0"/>
              </a:rPr>
              <a:t> sc2=new </a:t>
            </a:r>
            <a:r>
              <a:rPr lang="en-US" sz="2000" dirty="0" err="1">
                <a:latin typeface="Sitka Text" panose="02000505000000020004" pitchFamily="2" charset="0"/>
              </a:rPr>
              <a:t>subClass</a:t>
            </a:r>
            <a:r>
              <a:rPr lang="en-US" sz="2000" dirty="0">
                <a:latin typeface="Sitka Text" panose="02000505000000020004" pitchFamily="2" charset="0"/>
              </a:rPr>
              <a:t>();</a:t>
            </a:r>
          </a:p>
          <a:p>
            <a:r>
              <a:rPr lang="en-US" sz="2000" dirty="0">
                <a:latin typeface="Sitka Text" panose="02000505000000020004" pitchFamily="2" charset="0"/>
              </a:rPr>
              <a:t>	</a:t>
            </a:r>
            <a:r>
              <a:rPr lang="en-US" sz="2000" dirty="0" err="1">
                <a:latin typeface="Sitka Text" panose="02000505000000020004" pitchFamily="2" charset="0"/>
              </a:rPr>
              <a:t>subClass</a:t>
            </a:r>
            <a:r>
              <a:rPr lang="en-US" sz="2000" dirty="0">
                <a:latin typeface="Sitka Text" panose="02000505000000020004" pitchFamily="2" charset="0"/>
              </a:rPr>
              <a:t> sc3=new </a:t>
            </a:r>
            <a:r>
              <a:rPr lang="en-US" sz="2000" dirty="0" err="1">
                <a:latin typeface="Sitka Text" panose="02000505000000020004" pitchFamily="2" charset="0"/>
              </a:rPr>
              <a:t>subClass</a:t>
            </a:r>
            <a:r>
              <a:rPr lang="en-US" sz="2000" dirty="0">
                <a:latin typeface="Sitka Text" panose="02000505000000020004" pitchFamily="2" charset="0"/>
              </a:rPr>
              <a:t>();</a:t>
            </a:r>
          </a:p>
          <a:p>
            <a:r>
              <a:rPr lang="en-US" sz="2000" dirty="0">
                <a:latin typeface="Sitka Text" panose="02000505000000020004" pitchFamily="2" charset="0"/>
              </a:rPr>
              <a:t>	sc1.disp</a:t>
            </a:r>
            <a:r>
              <a:rPr lang="en-US" sz="2000" dirty="0" smtClean="0">
                <a:latin typeface="Sitka Text" panose="02000505000000020004" pitchFamily="2" charset="0"/>
              </a:rPr>
              <a:t>(“ABC");</a:t>
            </a:r>
            <a:r>
              <a:rPr lang="en-US" sz="2000" dirty="0">
                <a:latin typeface="Sitka Text" panose="02000505000000020004" pitchFamily="2" charset="0"/>
              </a:rPr>
              <a:t>	</a:t>
            </a:r>
          </a:p>
          <a:p>
            <a:r>
              <a:rPr lang="en-US" sz="2000" dirty="0">
                <a:latin typeface="Sitka Text" panose="02000505000000020004" pitchFamily="2" charset="0"/>
              </a:rPr>
              <a:t>	sc2.disp</a:t>
            </a:r>
            <a:r>
              <a:rPr lang="en-US" sz="2000" dirty="0" smtClean="0">
                <a:latin typeface="Sitka Text" panose="02000505000000020004" pitchFamily="2" charset="0"/>
              </a:rPr>
              <a:t>(“XYZ");</a:t>
            </a:r>
            <a:r>
              <a:rPr lang="en-US" sz="2000" dirty="0">
                <a:latin typeface="Sitka Text" panose="02000505000000020004" pitchFamily="2" charset="0"/>
              </a:rPr>
              <a:t>	</a:t>
            </a:r>
          </a:p>
          <a:p>
            <a:r>
              <a:rPr lang="en-US" sz="2000" dirty="0">
                <a:latin typeface="Sitka Text" panose="02000505000000020004" pitchFamily="2" charset="0"/>
              </a:rPr>
              <a:t>	sc3.disp</a:t>
            </a:r>
            <a:r>
              <a:rPr lang="en-US" sz="2000" dirty="0" smtClean="0">
                <a:latin typeface="Sitka Text" panose="02000505000000020004" pitchFamily="2" charset="0"/>
              </a:rPr>
              <a:t>(“PQR");</a:t>
            </a:r>
            <a:endParaRPr lang="en-US" sz="2000" dirty="0">
              <a:latin typeface="Sitka Text" panose="02000505000000020004" pitchFamily="2" charset="0"/>
            </a:endParaRPr>
          </a:p>
          <a:p>
            <a:r>
              <a:rPr lang="en-US" sz="2000" dirty="0">
                <a:latin typeface="Sitka Text" panose="02000505000000020004" pitchFamily="2" charset="0"/>
              </a:rPr>
              <a:t>	</a:t>
            </a:r>
            <a:r>
              <a:rPr lang="en-US" sz="2000" dirty="0" err="1">
                <a:latin typeface="Sitka Text" panose="02000505000000020004" pitchFamily="2" charset="0"/>
              </a:rPr>
              <a:t>System.out.println</a:t>
            </a:r>
            <a:r>
              <a:rPr lang="en-US" sz="2000" dirty="0">
                <a:latin typeface="Sitka Text" panose="02000505000000020004" pitchFamily="2" charset="0"/>
              </a:rPr>
              <a:t>(sc1.myname +","+ 	sc2.myname +","+sc3.myname);</a:t>
            </a:r>
          </a:p>
          <a:p>
            <a:r>
              <a:rPr lang="en-US" sz="2000" dirty="0">
                <a:latin typeface="Sitka Text" panose="02000505000000020004" pitchFamily="2" charset="0"/>
              </a:rPr>
              <a:t>      }</a:t>
            </a:r>
          </a:p>
          <a:p>
            <a:r>
              <a:rPr lang="en-US" sz="2000" dirty="0">
                <a:latin typeface="Sitka Text" panose="02000505000000020004" pitchFamily="2" charset="0"/>
              </a:rPr>
              <a:t>  }</a:t>
            </a:r>
          </a:p>
          <a:p>
            <a:endParaRPr lang="en-US" sz="2000" dirty="0">
              <a:latin typeface="Sitka Text" panose="02000505000000020004" pitchFamily="2" charset="0"/>
            </a:endParaRPr>
          </a:p>
          <a:p>
            <a:endParaRPr lang="en-US" sz="2000" dirty="0">
              <a:latin typeface="Sitka Text" panose="02000505000000020004" pitchFamily="2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C2563904-90BC-4A4D-B4F5-A9FBB29BBA79}"/>
              </a:ext>
            </a:extLst>
          </p:cNvPr>
          <p:cNvSpPr txBox="1"/>
          <p:nvPr/>
        </p:nvSpPr>
        <p:spPr>
          <a:xfrm>
            <a:off x="152400" y="1308222"/>
            <a:ext cx="4922567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latin typeface="Sitka Text" panose="02000505000000020004" pitchFamily="2" charset="0"/>
              </a:rPr>
              <a:t>class </a:t>
            </a:r>
            <a:r>
              <a:rPr lang="en-US" sz="2000" dirty="0" err="1">
                <a:latin typeface="Sitka Text" panose="02000505000000020004" pitchFamily="2" charset="0"/>
              </a:rPr>
              <a:t>subClass</a:t>
            </a:r>
            <a:endParaRPr lang="en-US" sz="2000" dirty="0">
              <a:latin typeface="Sitka Text" panose="02000505000000020004" pitchFamily="2" charset="0"/>
            </a:endParaRPr>
          </a:p>
          <a:p>
            <a:r>
              <a:rPr lang="en-US" sz="2000" dirty="0">
                <a:latin typeface="Sitka Text" panose="02000505000000020004" pitchFamily="2" charset="0"/>
              </a:rPr>
              <a:t>  {</a:t>
            </a:r>
          </a:p>
          <a:p>
            <a:r>
              <a:rPr lang="en-US" sz="2000" dirty="0">
                <a:latin typeface="Sitka Text" panose="02000505000000020004" pitchFamily="2" charset="0"/>
              </a:rPr>
              <a:t>    String msg="Hello ";</a:t>
            </a:r>
          </a:p>
          <a:p>
            <a:r>
              <a:rPr lang="en-US" sz="2000" dirty="0">
                <a:latin typeface="Sitka Text" panose="02000505000000020004" pitchFamily="2" charset="0"/>
              </a:rPr>
              <a:t>    String </a:t>
            </a:r>
            <a:r>
              <a:rPr lang="en-US" sz="2000" dirty="0" err="1">
                <a:latin typeface="Sitka Text" panose="02000505000000020004" pitchFamily="2" charset="0"/>
              </a:rPr>
              <a:t>myname</a:t>
            </a:r>
            <a:r>
              <a:rPr lang="en-US" sz="2000" dirty="0">
                <a:latin typeface="Sitka Text" panose="02000505000000020004" pitchFamily="2" charset="0"/>
              </a:rPr>
              <a:t>;</a:t>
            </a:r>
          </a:p>
          <a:p>
            <a:r>
              <a:rPr lang="en-US" sz="2000" dirty="0">
                <a:latin typeface="Sitka Text" panose="02000505000000020004" pitchFamily="2" charset="0"/>
              </a:rPr>
              <a:t>    void </a:t>
            </a:r>
            <a:r>
              <a:rPr lang="en-US" sz="2000" dirty="0" err="1">
                <a:latin typeface="Sitka Text" panose="02000505000000020004" pitchFamily="2" charset="0"/>
              </a:rPr>
              <a:t>disp</a:t>
            </a:r>
            <a:r>
              <a:rPr lang="en-US" sz="2000" dirty="0">
                <a:latin typeface="Sitka Text" panose="02000505000000020004" pitchFamily="2" charset="0"/>
              </a:rPr>
              <a:t>(String name)</a:t>
            </a:r>
          </a:p>
          <a:p>
            <a:r>
              <a:rPr lang="en-US" sz="2000" dirty="0">
                <a:latin typeface="Sitka Text" panose="02000505000000020004" pitchFamily="2" charset="0"/>
              </a:rPr>
              <a:t>      {</a:t>
            </a:r>
          </a:p>
          <a:p>
            <a:r>
              <a:rPr lang="en-US" sz="2000" dirty="0">
                <a:latin typeface="Sitka Text" panose="02000505000000020004" pitchFamily="2" charset="0"/>
              </a:rPr>
              <a:t>	</a:t>
            </a:r>
            <a:r>
              <a:rPr lang="en-US" sz="2000" dirty="0" err="1">
                <a:latin typeface="Sitka Text" panose="02000505000000020004" pitchFamily="2" charset="0"/>
              </a:rPr>
              <a:t>myname</a:t>
            </a:r>
            <a:r>
              <a:rPr lang="en-US" sz="2000" dirty="0">
                <a:latin typeface="Sitka Text" panose="02000505000000020004" pitchFamily="2" charset="0"/>
              </a:rPr>
              <a:t>=name;</a:t>
            </a:r>
          </a:p>
          <a:p>
            <a:r>
              <a:rPr lang="en-US" sz="2000" dirty="0">
                <a:latin typeface="Sitka Text" panose="02000505000000020004" pitchFamily="2" charset="0"/>
              </a:rPr>
              <a:t> 	</a:t>
            </a:r>
            <a:r>
              <a:rPr lang="en-US" sz="2000" dirty="0" err="1">
                <a:latin typeface="Sitka Text" panose="02000505000000020004" pitchFamily="2" charset="0"/>
              </a:rPr>
              <a:t>System.out.println</a:t>
            </a:r>
            <a:r>
              <a:rPr lang="en-US" sz="2000" dirty="0">
                <a:latin typeface="Sitka Text" panose="02000505000000020004" pitchFamily="2" charset="0"/>
              </a:rPr>
              <a:t>(msg + name);</a:t>
            </a:r>
          </a:p>
          <a:p>
            <a:r>
              <a:rPr lang="en-US" sz="2000" dirty="0">
                <a:latin typeface="Sitka Text" panose="02000505000000020004" pitchFamily="2" charset="0"/>
              </a:rPr>
              <a:t>      }</a:t>
            </a:r>
          </a:p>
          <a:p>
            <a:r>
              <a:rPr lang="en-US" sz="2000" dirty="0">
                <a:latin typeface="Sitka Text" panose="02000505000000020004" pitchFamily="2" charset="0"/>
              </a:rPr>
              <a:t>  }</a:t>
            </a:r>
          </a:p>
        </p:txBody>
      </p:sp>
    </p:spTree>
    <p:extLst>
      <p:ext uri="{BB962C8B-B14F-4D97-AF65-F5344CB8AC3E}">
        <p14:creationId xmlns:p14="http://schemas.microsoft.com/office/powerpoint/2010/main" val="4086179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2463" y="344048"/>
            <a:ext cx="4294337" cy="566822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tka Heading Semibold" pitchFamily="2" charset="0"/>
              </a:rPr>
              <a:t>C</a:t>
            </a:r>
            <a:r>
              <a:rPr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tka Heading Semibold" pitchFamily="2" charset="0"/>
              </a:rPr>
              <a:t>o</a:t>
            </a:r>
            <a:r>
              <a:rPr sz="3600" spc="-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tka Heading Semibold" pitchFamily="2" charset="0"/>
              </a:rPr>
              <a:t>nstructors</a:t>
            </a:r>
            <a:endParaRPr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tka Heading Semibold" pitchFamily="2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8600" y="1223841"/>
            <a:ext cx="8839200" cy="45371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3840" marR="5080" indent="-231775">
              <a:spcBef>
                <a:spcPts val="600"/>
              </a:spcBef>
              <a:buChar char="•"/>
              <a:tabLst>
                <a:tab pos="243840" algn="l"/>
                <a:tab pos="244475" algn="l"/>
              </a:tabLst>
            </a:pPr>
            <a:r>
              <a:rPr sz="2400" dirty="0">
                <a:latin typeface="Sitka Text" panose="02000505000000020004" pitchFamily="2" charset="0"/>
                <a:cs typeface="Arial"/>
              </a:rPr>
              <a:t>While designing a </a:t>
            </a:r>
            <a:r>
              <a:rPr sz="2400" spc="5" dirty="0">
                <a:latin typeface="Sitka Text" panose="02000505000000020004" pitchFamily="2" charset="0"/>
                <a:cs typeface="Arial"/>
              </a:rPr>
              <a:t>class, </a:t>
            </a:r>
            <a:r>
              <a:rPr sz="2400" dirty="0">
                <a:latin typeface="Sitka Text" panose="02000505000000020004" pitchFamily="2" charset="0"/>
                <a:cs typeface="Arial"/>
              </a:rPr>
              <a:t>the class designer can define within the</a:t>
            </a:r>
            <a:r>
              <a:rPr sz="2400" spc="-114" dirty="0">
                <a:latin typeface="Sitka Text" panose="02000505000000020004" pitchFamily="2" charset="0"/>
                <a:cs typeface="Arial"/>
              </a:rPr>
              <a:t> </a:t>
            </a:r>
            <a:r>
              <a:rPr sz="2400" dirty="0">
                <a:latin typeface="Sitka Text" panose="02000505000000020004" pitchFamily="2" charset="0"/>
                <a:cs typeface="Arial"/>
              </a:rPr>
              <a:t>class,  a special method called</a:t>
            </a:r>
            <a:r>
              <a:rPr sz="2400" spc="-60" dirty="0">
                <a:latin typeface="Sitka Text" panose="02000505000000020004" pitchFamily="2" charset="0"/>
                <a:cs typeface="Arial"/>
              </a:rPr>
              <a:t> </a:t>
            </a:r>
            <a:r>
              <a:rPr sz="2400" spc="5" dirty="0">
                <a:latin typeface="Sitka Text" panose="02000505000000020004" pitchFamily="2" charset="0"/>
                <a:cs typeface="Arial"/>
              </a:rPr>
              <a:t>‘constructor’</a:t>
            </a:r>
            <a:endParaRPr sz="2400" dirty="0">
              <a:latin typeface="Sitka Text" panose="02000505000000020004" pitchFamily="2" charset="0"/>
              <a:cs typeface="Arial"/>
            </a:endParaRPr>
          </a:p>
          <a:p>
            <a:pPr marL="243840" marR="11430" indent="-231775">
              <a:spcBef>
                <a:spcPts val="600"/>
              </a:spcBef>
              <a:buChar char="•"/>
              <a:tabLst>
                <a:tab pos="243840" algn="l"/>
                <a:tab pos="244475" algn="l"/>
              </a:tabLst>
            </a:pPr>
            <a:r>
              <a:rPr sz="2400" dirty="0">
                <a:latin typeface="Sitka Text" panose="02000505000000020004" pitchFamily="2" charset="0"/>
                <a:cs typeface="Arial"/>
              </a:rPr>
              <a:t>Constructor is automatically invoked whenever an object of the class</a:t>
            </a:r>
            <a:r>
              <a:rPr sz="2400" spc="-135" dirty="0">
                <a:latin typeface="Sitka Text" panose="02000505000000020004" pitchFamily="2" charset="0"/>
                <a:cs typeface="Arial"/>
              </a:rPr>
              <a:t> </a:t>
            </a:r>
            <a:r>
              <a:rPr sz="2400" dirty="0">
                <a:latin typeface="Sitka Text" panose="02000505000000020004" pitchFamily="2" charset="0"/>
                <a:cs typeface="Arial"/>
              </a:rPr>
              <a:t>is  created</a:t>
            </a:r>
          </a:p>
          <a:p>
            <a:pPr marL="243840" indent="-231775">
              <a:spcBef>
                <a:spcPts val="600"/>
              </a:spcBef>
              <a:buChar char="•"/>
              <a:tabLst>
                <a:tab pos="243840" algn="l"/>
                <a:tab pos="244475" algn="l"/>
              </a:tabLst>
            </a:pPr>
            <a:r>
              <a:rPr sz="2400" dirty="0">
                <a:latin typeface="Sitka Text" panose="02000505000000020004" pitchFamily="2" charset="0"/>
                <a:cs typeface="Arial"/>
              </a:rPr>
              <a:t>Rules to define a</a:t>
            </a:r>
            <a:r>
              <a:rPr sz="2400" spc="-50" dirty="0">
                <a:latin typeface="Sitka Text" panose="02000505000000020004" pitchFamily="2" charset="0"/>
                <a:cs typeface="Arial"/>
              </a:rPr>
              <a:t> </a:t>
            </a:r>
            <a:r>
              <a:rPr sz="2400" dirty="0">
                <a:latin typeface="Sitka Text" panose="02000505000000020004" pitchFamily="2" charset="0"/>
                <a:cs typeface="Arial"/>
              </a:rPr>
              <a:t>constructor</a:t>
            </a:r>
          </a:p>
          <a:p>
            <a:pPr marL="756285" lvl="1" indent="-287020">
              <a:spcBef>
                <a:spcPts val="600"/>
              </a:spcBef>
              <a:buChar char="–"/>
              <a:tabLst>
                <a:tab pos="756285" algn="l"/>
                <a:tab pos="756920" algn="l"/>
              </a:tabLst>
            </a:pPr>
            <a:r>
              <a:rPr sz="2400" dirty="0">
                <a:latin typeface="Sitka Text" panose="02000505000000020004" pitchFamily="2" charset="0"/>
                <a:cs typeface="Arial"/>
              </a:rPr>
              <a:t>A constructor has the same name as the class</a:t>
            </a:r>
            <a:r>
              <a:rPr sz="2400" spc="-310" dirty="0">
                <a:latin typeface="Sitka Text" panose="02000505000000020004" pitchFamily="2" charset="0"/>
                <a:cs typeface="Arial"/>
              </a:rPr>
              <a:t> </a:t>
            </a:r>
            <a:r>
              <a:rPr sz="2400" dirty="0">
                <a:latin typeface="Sitka Text" panose="02000505000000020004" pitchFamily="2" charset="0"/>
                <a:cs typeface="Arial"/>
              </a:rPr>
              <a:t>name</a:t>
            </a:r>
          </a:p>
          <a:p>
            <a:pPr marL="756285" lvl="1" indent="-287020">
              <a:spcBef>
                <a:spcPts val="600"/>
              </a:spcBef>
              <a:buChar char="–"/>
              <a:tabLst>
                <a:tab pos="756285" algn="l"/>
                <a:tab pos="756920" algn="l"/>
              </a:tabLst>
            </a:pPr>
            <a:r>
              <a:rPr sz="2400" dirty="0">
                <a:latin typeface="Sitka Text" panose="02000505000000020004" pitchFamily="2" charset="0"/>
                <a:cs typeface="Arial"/>
              </a:rPr>
              <a:t>A constructor should not have a return</a:t>
            </a:r>
            <a:r>
              <a:rPr sz="2400" spc="-275" dirty="0">
                <a:latin typeface="Sitka Text" panose="02000505000000020004" pitchFamily="2" charset="0"/>
                <a:cs typeface="Arial"/>
              </a:rPr>
              <a:t> </a:t>
            </a:r>
            <a:r>
              <a:rPr sz="2400" spc="-5" dirty="0">
                <a:latin typeface="Sitka Text" panose="02000505000000020004" pitchFamily="2" charset="0"/>
                <a:cs typeface="Arial"/>
              </a:rPr>
              <a:t>type</a:t>
            </a:r>
            <a:endParaRPr sz="2400" dirty="0">
              <a:latin typeface="Sitka Text" panose="02000505000000020004" pitchFamily="2" charset="0"/>
              <a:cs typeface="Arial"/>
            </a:endParaRPr>
          </a:p>
          <a:p>
            <a:pPr marL="756285" marR="820419" lvl="1" indent="-287020">
              <a:spcBef>
                <a:spcPts val="600"/>
              </a:spcBef>
              <a:buChar char="–"/>
              <a:tabLst>
                <a:tab pos="756285" algn="l"/>
                <a:tab pos="756920" algn="l"/>
              </a:tabLst>
            </a:pPr>
            <a:r>
              <a:rPr sz="2400" dirty="0">
                <a:latin typeface="Sitka Text" panose="02000505000000020004" pitchFamily="2" charset="0"/>
                <a:cs typeface="Arial"/>
              </a:rPr>
              <a:t>A constructor can be defined with any access specifier</a:t>
            </a:r>
            <a:r>
              <a:rPr sz="2400" spc="-300" dirty="0">
                <a:latin typeface="Sitka Text" panose="02000505000000020004" pitchFamily="2" charset="0"/>
                <a:cs typeface="Arial"/>
              </a:rPr>
              <a:t> </a:t>
            </a:r>
            <a:r>
              <a:rPr sz="2400" dirty="0">
                <a:latin typeface="Sitka Text" panose="02000505000000020004" pitchFamily="2" charset="0"/>
                <a:cs typeface="Arial"/>
              </a:rPr>
              <a:t>(like  private,</a:t>
            </a:r>
            <a:r>
              <a:rPr sz="2400" spc="-30" dirty="0">
                <a:latin typeface="Sitka Text" panose="02000505000000020004" pitchFamily="2" charset="0"/>
                <a:cs typeface="Arial"/>
              </a:rPr>
              <a:t> </a:t>
            </a:r>
            <a:r>
              <a:rPr sz="2400" dirty="0">
                <a:latin typeface="Sitka Text" panose="02000505000000020004" pitchFamily="2" charset="0"/>
                <a:cs typeface="Arial"/>
              </a:rPr>
              <a:t>public)</a:t>
            </a:r>
          </a:p>
          <a:p>
            <a:pPr marL="756285" lvl="1" indent="-287020">
              <a:spcBef>
                <a:spcPts val="600"/>
              </a:spcBef>
              <a:buChar char="–"/>
              <a:tabLst>
                <a:tab pos="756285" algn="l"/>
                <a:tab pos="756920" algn="l"/>
              </a:tabLst>
            </a:pPr>
            <a:r>
              <a:rPr sz="2400" dirty="0">
                <a:latin typeface="Sitka Text" panose="02000505000000020004" pitchFamily="2" charset="0"/>
                <a:cs typeface="Arial"/>
              </a:rPr>
              <a:t>A class can contain more than one </a:t>
            </a:r>
            <a:r>
              <a:rPr sz="2400" spc="-10" dirty="0">
                <a:latin typeface="Sitka Text" panose="02000505000000020004" pitchFamily="2" charset="0"/>
                <a:cs typeface="Arial"/>
              </a:rPr>
              <a:t>constructor, </a:t>
            </a:r>
            <a:r>
              <a:rPr sz="2400" spc="-5" dirty="0">
                <a:latin typeface="Sitka Text" panose="02000505000000020004" pitchFamily="2" charset="0"/>
                <a:cs typeface="Arial"/>
              </a:rPr>
              <a:t>So it </a:t>
            </a:r>
            <a:r>
              <a:rPr sz="2400" dirty="0">
                <a:latin typeface="Sitka Text" panose="02000505000000020004" pitchFamily="2" charset="0"/>
                <a:cs typeface="Arial"/>
              </a:rPr>
              <a:t>can</a:t>
            </a:r>
            <a:r>
              <a:rPr sz="2400" spc="-290" dirty="0">
                <a:latin typeface="Sitka Text" panose="02000505000000020004" pitchFamily="2" charset="0"/>
                <a:cs typeface="Arial"/>
              </a:rPr>
              <a:t> </a:t>
            </a:r>
            <a:r>
              <a:rPr sz="2400" dirty="0" smtClean="0">
                <a:latin typeface="Sitka Text" panose="02000505000000020004" pitchFamily="2" charset="0"/>
                <a:cs typeface="Arial"/>
              </a:rPr>
              <a:t>be</a:t>
            </a:r>
            <a:r>
              <a:rPr lang="en-US" sz="2400" dirty="0" smtClean="0">
                <a:latin typeface="Sitka Text" panose="02000505000000020004" pitchFamily="2" charset="0"/>
                <a:cs typeface="Arial"/>
              </a:rPr>
              <a:t> </a:t>
            </a:r>
            <a:r>
              <a:rPr sz="2400" dirty="0" smtClean="0">
                <a:latin typeface="Sitka Text" panose="02000505000000020004" pitchFamily="2" charset="0"/>
                <a:cs typeface="Arial"/>
              </a:rPr>
              <a:t>overloaded</a:t>
            </a:r>
            <a:endParaRPr sz="2400" dirty="0">
              <a:latin typeface="Sitka Text" panose="02000505000000020004" pitchFamily="2" charset="0"/>
              <a:cs typeface="Arial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="" xmlns:a16="http://schemas.microsoft.com/office/drawing/2014/main" id="{4BD0A821-E747-47F6-A1A7-DECCCB47CB11}"/>
              </a:ext>
            </a:extLst>
          </p:cNvPr>
          <p:cNvCxnSpPr/>
          <p:nvPr/>
        </p:nvCxnSpPr>
        <p:spPr>
          <a:xfrm>
            <a:off x="0" y="6308035"/>
            <a:ext cx="648791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="" xmlns:a16="http://schemas.microsoft.com/office/drawing/2014/main" id="{3D4B65B5-95D7-491E-90B8-517541FD1AD3}"/>
              </a:ext>
            </a:extLst>
          </p:cNvPr>
          <p:cNvCxnSpPr>
            <a:cxnSpLocks/>
          </p:cNvCxnSpPr>
          <p:nvPr/>
        </p:nvCxnSpPr>
        <p:spPr>
          <a:xfrm>
            <a:off x="1712529" y="876992"/>
            <a:ext cx="743147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5288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200" y="228600"/>
            <a:ext cx="6075510" cy="566822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tka Heading Semibold" pitchFamily="2" charset="0"/>
              </a:rPr>
              <a:t>Constructor -</a:t>
            </a:r>
            <a:r>
              <a:rPr sz="3600" spc="-6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tka Heading Semibold" pitchFamily="2" charset="0"/>
              </a:rPr>
              <a:t> </a:t>
            </a:r>
            <a:r>
              <a:rPr sz="3600" spc="-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tka Heading Semibold" pitchFamily="2" charset="0"/>
              </a:rPr>
              <a:t>Example</a:t>
            </a:r>
            <a:endParaRPr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tka Heading Semibold" pitchFamily="2" charset="0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7123830"/>
              </p:ext>
            </p:extLst>
          </p:nvPr>
        </p:nvGraphicFramePr>
        <p:xfrm>
          <a:off x="1530669" y="5006251"/>
          <a:ext cx="2607945" cy="11079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1817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431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8288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36576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166813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261536">
                <a:tc>
                  <a:txBody>
                    <a:bodyPr/>
                    <a:lstStyle/>
                    <a:p>
                      <a:pPr marL="31750">
                        <a:lnSpc>
                          <a:spcPts val="1650"/>
                        </a:lnSpc>
                      </a:pP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650"/>
                        </a:lnSpc>
                      </a:pP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50"/>
                        </a:lnSpc>
                      </a:pP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52705" algn="r">
                        <a:lnSpc>
                          <a:spcPts val="1650"/>
                        </a:lnSpc>
                      </a:pP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ts val="1650"/>
                        </a:lnSpc>
                      </a:pP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2689">
                <a:tc>
                  <a:txBody>
                    <a:bodyPr/>
                    <a:lstStyle/>
                    <a:p>
                      <a:pPr marL="31750">
                        <a:lnSpc>
                          <a:spcPts val="1895"/>
                        </a:lnSpc>
                      </a:pPr>
                      <a:endParaRPr sz="1600" dirty="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95"/>
                        </a:lnSpc>
                      </a:pP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95"/>
                        </a:lnSpc>
                      </a:pP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53340" algn="r">
                        <a:lnSpc>
                          <a:spcPts val="1895"/>
                        </a:lnSpc>
                      </a:pP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0325">
                        <a:lnSpc>
                          <a:spcPts val="1895"/>
                        </a:lnSpc>
                      </a:pP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92607">
                <a:tc>
                  <a:txBody>
                    <a:bodyPr/>
                    <a:lstStyle/>
                    <a:p>
                      <a:pPr marL="31750">
                        <a:lnSpc>
                          <a:spcPts val="1895"/>
                        </a:lnSpc>
                      </a:pP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61110">
                <a:tc>
                  <a:txBody>
                    <a:bodyPr/>
                    <a:lstStyle/>
                    <a:p>
                      <a:pPr marL="31750">
                        <a:lnSpc>
                          <a:spcPts val="1895"/>
                        </a:lnSpc>
                      </a:pP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13" name="Straight Connector 12">
            <a:extLst>
              <a:ext uri="{FF2B5EF4-FFF2-40B4-BE49-F238E27FC236}">
                <a16:creationId xmlns="" xmlns:a16="http://schemas.microsoft.com/office/drawing/2014/main" id="{882AEF1E-6CAE-4E44-8516-71E5D6F8A747}"/>
              </a:ext>
            </a:extLst>
          </p:cNvPr>
          <p:cNvCxnSpPr/>
          <p:nvPr/>
        </p:nvCxnSpPr>
        <p:spPr>
          <a:xfrm>
            <a:off x="0" y="6308035"/>
            <a:ext cx="648791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15E1C4C6-1659-4826-853D-088ECAB29E31}"/>
              </a:ext>
            </a:extLst>
          </p:cNvPr>
          <p:cNvCxnSpPr>
            <a:cxnSpLocks/>
          </p:cNvCxnSpPr>
          <p:nvPr/>
        </p:nvCxnSpPr>
        <p:spPr>
          <a:xfrm>
            <a:off x="1712529" y="876992"/>
            <a:ext cx="743147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169D3AC6-F8D7-4BCB-B7D1-DC5BB18322CE}"/>
              </a:ext>
            </a:extLst>
          </p:cNvPr>
          <p:cNvSpPr txBox="1"/>
          <p:nvPr/>
        </p:nvSpPr>
        <p:spPr>
          <a:xfrm>
            <a:off x="0" y="876992"/>
            <a:ext cx="9085118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latin typeface="Sitka Text" panose="02000505000000020004" pitchFamily="2" charset="0"/>
              </a:rPr>
              <a:t>class Constructor</a:t>
            </a:r>
          </a:p>
          <a:p>
            <a:r>
              <a:rPr lang="en-US" sz="2000" dirty="0">
                <a:latin typeface="Sitka Text" panose="02000505000000020004" pitchFamily="2" charset="0"/>
              </a:rPr>
              <a:t>  {</a:t>
            </a:r>
          </a:p>
          <a:p>
            <a:r>
              <a:rPr lang="en-US" sz="2000" dirty="0">
                <a:latin typeface="Sitka Text" panose="02000505000000020004" pitchFamily="2" charset="0"/>
              </a:rPr>
              <a:t>    Constructor()</a:t>
            </a:r>
          </a:p>
          <a:p>
            <a:r>
              <a:rPr lang="en-US" sz="2000" dirty="0">
                <a:latin typeface="Sitka Text" panose="02000505000000020004" pitchFamily="2" charset="0"/>
              </a:rPr>
              <a:t>     {</a:t>
            </a:r>
          </a:p>
          <a:p>
            <a:r>
              <a:rPr lang="en-US" sz="2000" dirty="0">
                <a:latin typeface="Sitka Text" panose="02000505000000020004" pitchFamily="2" charset="0"/>
              </a:rPr>
              <a:t>	</a:t>
            </a:r>
            <a:r>
              <a:rPr lang="en-US" sz="2000" dirty="0" err="1">
                <a:latin typeface="Sitka Text" panose="02000505000000020004" pitchFamily="2" charset="0"/>
              </a:rPr>
              <a:t>System.out.println</a:t>
            </a:r>
            <a:r>
              <a:rPr lang="en-US" sz="2000" dirty="0">
                <a:latin typeface="Sitka Text" panose="02000505000000020004" pitchFamily="2" charset="0"/>
              </a:rPr>
              <a:t>("This is Default </a:t>
            </a:r>
            <a:r>
              <a:rPr lang="en-US" sz="2000" dirty="0" smtClean="0">
                <a:latin typeface="Sitka Text" panose="02000505000000020004" pitchFamily="2" charset="0"/>
              </a:rPr>
              <a:t>Constructor</a:t>
            </a:r>
            <a:r>
              <a:rPr lang="en-US" sz="2000" dirty="0">
                <a:latin typeface="Sitka Text" panose="02000505000000020004" pitchFamily="2" charset="0"/>
              </a:rPr>
              <a:t>");</a:t>
            </a:r>
          </a:p>
          <a:p>
            <a:r>
              <a:rPr lang="en-US" sz="2000" dirty="0">
                <a:latin typeface="Sitka Text" panose="02000505000000020004" pitchFamily="2" charset="0"/>
              </a:rPr>
              <a:t>     }</a:t>
            </a:r>
          </a:p>
          <a:p>
            <a:r>
              <a:rPr lang="en-US" sz="2000" dirty="0">
                <a:latin typeface="Sitka Text" panose="02000505000000020004" pitchFamily="2" charset="0"/>
              </a:rPr>
              <a:t>    Constructor(int a)</a:t>
            </a:r>
          </a:p>
          <a:p>
            <a:r>
              <a:rPr lang="en-US" sz="2000" dirty="0">
                <a:latin typeface="Sitka Text" panose="02000505000000020004" pitchFamily="2" charset="0"/>
              </a:rPr>
              <a:t>     {</a:t>
            </a:r>
          </a:p>
          <a:p>
            <a:r>
              <a:rPr lang="en-US" sz="2000" dirty="0">
                <a:latin typeface="Sitka Text" panose="02000505000000020004" pitchFamily="2" charset="0"/>
              </a:rPr>
              <a:t>	</a:t>
            </a:r>
            <a:r>
              <a:rPr lang="en-US" sz="2000" dirty="0" err="1">
                <a:latin typeface="Sitka Text" panose="02000505000000020004" pitchFamily="2" charset="0"/>
              </a:rPr>
              <a:t>System.out.println</a:t>
            </a:r>
            <a:r>
              <a:rPr lang="en-US" sz="2000" dirty="0">
                <a:latin typeface="Sitka Text" panose="02000505000000020004" pitchFamily="2" charset="0"/>
              </a:rPr>
              <a:t>("This is Constructor with 	One Argument "+a);</a:t>
            </a:r>
          </a:p>
          <a:p>
            <a:r>
              <a:rPr lang="en-US" sz="2000" dirty="0">
                <a:latin typeface="Sitka Text" panose="02000505000000020004" pitchFamily="2" charset="0"/>
              </a:rPr>
              <a:t>     }</a:t>
            </a:r>
          </a:p>
          <a:p>
            <a:r>
              <a:rPr lang="en-US" sz="2000" dirty="0">
                <a:latin typeface="Sitka Text" panose="02000505000000020004" pitchFamily="2" charset="0"/>
              </a:rPr>
              <a:t>  }</a:t>
            </a:r>
          </a:p>
          <a:p>
            <a:endParaRPr lang="en-US" sz="2000" dirty="0">
              <a:latin typeface="Sitka Text" panose="02000505000000020004" pitchFamily="2" charset="0"/>
            </a:endParaRPr>
          </a:p>
          <a:p>
            <a:endParaRPr lang="en-US" sz="2000" dirty="0">
              <a:latin typeface="Sitka Text" panose="02000505000000020004" pitchFamily="2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8B4C24EC-3177-4887-8600-08B21BD5BECB}"/>
              </a:ext>
            </a:extLst>
          </p:cNvPr>
          <p:cNvSpPr txBox="1"/>
          <p:nvPr/>
        </p:nvSpPr>
        <p:spPr>
          <a:xfrm>
            <a:off x="152400" y="4303454"/>
            <a:ext cx="838200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latin typeface="Sitka Text" panose="02000505000000020004" pitchFamily="2" charset="0"/>
              </a:rPr>
              <a:t>class Main</a:t>
            </a:r>
          </a:p>
          <a:p>
            <a:r>
              <a:rPr lang="en-US" sz="2000" dirty="0">
                <a:latin typeface="Sitka Text" panose="02000505000000020004" pitchFamily="2" charset="0"/>
              </a:rPr>
              <a:t>  {</a:t>
            </a:r>
          </a:p>
          <a:p>
            <a:r>
              <a:rPr lang="en-US" sz="2000" dirty="0">
                <a:latin typeface="Sitka Text" panose="02000505000000020004" pitchFamily="2" charset="0"/>
              </a:rPr>
              <a:t>    public static void main(String </a:t>
            </a:r>
            <a:r>
              <a:rPr lang="en-US" sz="2000" dirty="0" err="1">
                <a:latin typeface="Sitka Text" panose="02000505000000020004" pitchFamily="2" charset="0"/>
              </a:rPr>
              <a:t>args</a:t>
            </a:r>
            <a:r>
              <a:rPr lang="en-US" sz="2000" dirty="0">
                <a:latin typeface="Sitka Text" panose="02000505000000020004" pitchFamily="2" charset="0"/>
              </a:rPr>
              <a:t>[])</a:t>
            </a:r>
          </a:p>
          <a:p>
            <a:r>
              <a:rPr lang="en-US" sz="2000" dirty="0">
                <a:latin typeface="Sitka Text" panose="02000505000000020004" pitchFamily="2" charset="0"/>
              </a:rPr>
              <a:t>      {</a:t>
            </a:r>
          </a:p>
          <a:p>
            <a:r>
              <a:rPr lang="en-US" sz="2000" dirty="0">
                <a:latin typeface="Sitka Text" panose="02000505000000020004" pitchFamily="2" charset="0"/>
              </a:rPr>
              <a:t>	Constructor c1=new Constructor();</a:t>
            </a:r>
          </a:p>
          <a:p>
            <a:r>
              <a:rPr lang="en-US" sz="2000" dirty="0">
                <a:latin typeface="Sitka Text" panose="02000505000000020004" pitchFamily="2" charset="0"/>
              </a:rPr>
              <a:t>	Constructor c2=new Constructor(100);</a:t>
            </a:r>
          </a:p>
          <a:p>
            <a:r>
              <a:rPr lang="en-US" sz="2000" dirty="0">
                <a:latin typeface="Sitka Text" panose="02000505000000020004" pitchFamily="2" charset="0"/>
              </a:rPr>
              <a:t>      }</a:t>
            </a:r>
          </a:p>
          <a:p>
            <a:r>
              <a:rPr lang="en-US" sz="2000" dirty="0">
                <a:latin typeface="Sitka Text" panose="02000505000000020004" pitchFamily="2" charset="0"/>
              </a:rPr>
              <a:t>  }</a:t>
            </a:r>
          </a:p>
        </p:txBody>
      </p:sp>
    </p:spTree>
    <p:extLst>
      <p:ext uri="{BB962C8B-B14F-4D97-AF65-F5344CB8AC3E}">
        <p14:creationId xmlns:p14="http://schemas.microsoft.com/office/powerpoint/2010/main" val="4158019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Straight Connector 22">
            <a:extLst>
              <a:ext uri="{FF2B5EF4-FFF2-40B4-BE49-F238E27FC236}">
                <a16:creationId xmlns="" xmlns:a16="http://schemas.microsoft.com/office/drawing/2014/main" id="{D3BF76A5-986F-4895-9943-B787C6188697}"/>
              </a:ext>
            </a:extLst>
          </p:cNvPr>
          <p:cNvCxnSpPr/>
          <p:nvPr/>
        </p:nvCxnSpPr>
        <p:spPr>
          <a:xfrm>
            <a:off x="0" y="6308035"/>
            <a:ext cx="648791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="" xmlns:a16="http://schemas.microsoft.com/office/drawing/2014/main" id="{597A08C5-0AD7-4D84-92BF-648F6875FEC7}"/>
              </a:ext>
            </a:extLst>
          </p:cNvPr>
          <p:cNvCxnSpPr>
            <a:cxnSpLocks/>
          </p:cNvCxnSpPr>
          <p:nvPr/>
        </p:nvCxnSpPr>
        <p:spPr>
          <a:xfrm>
            <a:off x="3781845" y="876992"/>
            <a:ext cx="53621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Rectangle 24">
            <a:extLst>
              <a:ext uri="{FF2B5EF4-FFF2-40B4-BE49-F238E27FC236}">
                <a16:creationId xmlns="" xmlns:a16="http://schemas.microsoft.com/office/drawing/2014/main" id="{F89A3FC9-142F-440A-B1DF-42B7FCBE6598}"/>
              </a:ext>
            </a:extLst>
          </p:cNvPr>
          <p:cNvSpPr/>
          <p:nvPr/>
        </p:nvSpPr>
        <p:spPr>
          <a:xfrm>
            <a:off x="441748" y="329465"/>
            <a:ext cx="445346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l" fontAlgn="base"/>
            <a:r>
              <a:rPr lang="en-US" sz="4400" dirty="0">
                <a:latin typeface="Sitka Heading Semibold" pitchFamily="2" charset="0"/>
              </a:rPr>
              <a:t>What is an Object</a:t>
            </a:r>
            <a:endParaRPr lang="en-US" sz="4400" b="1" i="0" dirty="0">
              <a:solidFill>
                <a:srgbClr val="273239"/>
              </a:solidFill>
              <a:effectLst/>
              <a:latin typeface="Sitka Heading Semibold" pitchFamily="2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5FBAE271-D148-4742-ADD2-0A799FEB2BEE}"/>
              </a:ext>
            </a:extLst>
          </p:cNvPr>
          <p:cNvSpPr txBox="1"/>
          <p:nvPr/>
        </p:nvSpPr>
        <p:spPr>
          <a:xfrm>
            <a:off x="570563" y="1646434"/>
            <a:ext cx="7962588" cy="32932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altLang="en-US" sz="2800" dirty="0">
                <a:latin typeface="Sitka Text" panose="02000505000000020004" pitchFamily="2" charset="0"/>
              </a:rPr>
              <a:t>An </a:t>
            </a:r>
            <a:r>
              <a:rPr lang="en-US" altLang="en-US" sz="2800" dirty="0" smtClean="0">
                <a:latin typeface="Sitka Text" panose="02000505000000020004" pitchFamily="2" charset="0"/>
              </a:rPr>
              <a:t>object is  Real- World entity, </a:t>
            </a:r>
            <a:r>
              <a:rPr lang="en-US" altLang="en-US" sz="2800" dirty="0">
                <a:latin typeface="Sitka Text" panose="02000505000000020004" pitchFamily="2" charset="0"/>
              </a:rPr>
              <a:t>has </a:t>
            </a:r>
            <a:r>
              <a:rPr lang="en-US" altLang="en-US" sz="2800" b="1" dirty="0">
                <a:latin typeface="Sitka Text" panose="02000505000000020004" pitchFamily="2" charset="0"/>
              </a:rPr>
              <a:t>identity</a:t>
            </a:r>
            <a:r>
              <a:rPr lang="en-US" altLang="en-US" sz="2800" dirty="0">
                <a:latin typeface="Sitka Text" panose="02000505000000020004" pitchFamily="2" charset="0"/>
              </a:rPr>
              <a:t> (it acts as a single whole).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altLang="en-US" sz="2800" dirty="0">
                <a:latin typeface="Sitka Text" panose="02000505000000020004" pitchFamily="2" charset="0"/>
              </a:rPr>
              <a:t>An object has </a:t>
            </a:r>
            <a:r>
              <a:rPr lang="en-US" altLang="en-US" sz="2800" b="1" dirty="0">
                <a:latin typeface="Sitka Text" panose="02000505000000020004" pitchFamily="2" charset="0"/>
              </a:rPr>
              <a:t>state</a:t>
            </a:r>
            <a:r>
              <a:rPr lang="en-US" altLang="en-US" sz="2800" dirty="0">
                <a:latin typeface="Sitka Text" panose="02000505000000020004" pitchFamily="2" charset="0"/>
              </a:rPr>
              <a:t> (it has various properties, which might change).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altLang="en-US" sz="2800" dirty="0">
                <a:latin typeface="Sitka Text" panose="02000505000000020004" pitchFamily="2" charset="0"/>
              </a:rPr>
              <a:t>An object has </a:t>
            </a:r>
            <a:r>
              <a:rPr lang="en-US" altLang="en-US" sz="2800" b="1" dirty="0">
                <a:latin typeface="Sitka Text" panose="02000505000000020004" pitchFamily="2" charset="0"/>
              </a:rPr>
              <a:t>behavior</a:t>
            </a:r>
            <a:r>
              <a:rPr lang="en-US" altLang="en-US" sz="2800" dirty="0">
                <a:latin typeface="Sitka Text" panose="02000505000000020004" pitchFamily="2" charset="0"/>
              </a:rPr>
              <a:t> (it can do things and can have things done to it). </a:t>
            </a:r>
          </a:p>
        </p:txBody>
      </p:sp>
    </p:spTree>
    <p:extLst>
      <p:ext uri="{BB962C8B-B14F-4D97-AF65-F5344CB8AC3E}">
        <p14:creationId xmlns:p14="http://schemas.microsoft.com/office/powerpoint/2010/main" val="30609193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8145" y="367225"/>
            <a:ext cx="3740467" cy="566822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tka Heading Semibold" pitchFamily="2" charset="0"/>
              </a:rPr>
              <a:t>What Happens???</a:t>
            </a:r>
            <a:endParaRPr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tka Heading Semibold" pitchFamily="2" charset="0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530669" y="5006251"/>
          <a:ext cx="2607945" cy="11079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1817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431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8288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36576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166813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261536">
                <a:tc>
                  <a:txBody>
                    <a:bodyPr/>
                    <a:lstStyle/>
                    <a:p>
                      <a:pPr marL="31750">
                        <a:lnSpc>
                          <a:spcPts val="1650"/>
                        </a:lnSpc>
                      </a:pP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650"/>
                        </a:lnSpc>
                      </a:pP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50"/>
                        </a:lnSpc>
                      </a:pP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52705" algn="r">
                        <a:lnSpc>
                          <a:spcPts val="1650"/>
                        </a:lnSpc>
                      </a:pP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ts val="1650"/>
                        </a:lnSpc>
                      </a:pP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2689">
                <a:tc>
                  <a:txBody>
                    <a:bodyPr/>
                    <a:lstStyle/>
                    <a:p>
                      <a:pPr marL="31750">
                        <a:lnSpc>
                          <a:spcPts val="1895"/>
                        </a:lnSpc>
                      </a:pPr>
                      <a:endParaRPr sz="1600" dirty="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95"/>
                        </a:lnSpc>
                      </a:pP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95"/>
                        </a:lnSpc>
                      </a:pP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53340" algn="r">
                        <a:lnSpc>
                          <a:spcPts val="1895"/>
                        </a:lnSpc>
                      </a:pP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0325">
                        <a:lnSpc>
                          <a:spcPts val="1895"/>
                        </a:lnSpc>
                      </a:pP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92607">
                <a:tc>
                  <a:txBody>
                    <a:bodyPr/>
                    <a:lstStyle/>
                    <a:p>
                      <a:pPr marL="31750">
                        <a:lnSpc>
                          <a:spcPts val="1895"/>
                        </a:lnSpc>
                      </a:pP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61110">
                <a:tc>
                  <a:txBody>
                    <a:bodyPr/>
                    <a:lstStyle/>
                    <a:p>
                      <a:pPr marL="31750">
                        <a:lnSpc>
                          <a:spcPts val="1895"/>
                        </a:lnSpc>
                      </a:pP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13" name="Straight Connector 12">
            <a:extLst>
              <a:ext uri="{FF2B5EF4-FFF2-40B4-BE49-F238E27FC236}">
                <a16:creationId xmlns="" xmlns:a16="http://schemas.microsoft.com/office/drawing/2014/main" id="{882AEF1E-6CAE-4E44-8516-71E5D6F8A747}"/>
              </a:ext>
            </a:extLst>
          </p:cNvPr>
          <p:cNvCxnSpPr/>
          <p:nvPr/>
        </p:nvCxnSpPr>
        <p:spPr>
          <a:xfrm>
            <a:off x="0" y="6308035"/>
            <a:ext cx="648791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15E1C4C6-1659-4826-853D-088ECAB29E31}"/>
              </a:ext>
            </a:extLst>
          </p:cNvPr>
          <p:cNvCxnSpPr>
            <a:cxnSpLocks/>
          </p:cNvCxnSpPr>
          <p:nvPr/>
        </p:nvCxnSpPr>
        <p:spPr>
          <a:xfrm>
            <a:off x="1712529" y="876992"/>
            <a:ext cx="743147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0BFB1204-0DA8-4025-B8D3-A16FB620E51D}"/>
              </a:ext>
            </a:extLst>
          </p:cNvPr>
          <p:cNvSpPr txBox="1"/>
          <p:nvPr/>
        </p:nvSpPr>
        <p:spPr>
          <a:xfrm>
            <a:off x="365407" y="1191038"/>
            <a:ext cx="3740467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latin typeface="Sitka Text" panose="02000505000000020004" pitchFamily="2" charset="0"/>
              </a:rPr>
              <a:t>class Number</a:t>
            </a:r>
          </a:p>
          <a:p>
            <a:r>
              <a:rPr lang="en-US" sz="2400" dirty="0">
                <a:latin typeface="Sitka Text" panose="02000505000000020004" pitchFamily="2" charset="0"/>
              </a:rPr>
              <a:t>  {</a:t>
            </a:r>
          </a:p>
          <a:p>
            <a:r>
              <a:rPr lang="en-US" sz="2400" dirty="0">
                <a:latin typeface="Sitka Text" panose="02000505000000020004" pitchFamily="2" charset="0"/>
              </a:rPr>
              <a:t>    int no=0;</a:t>
            </a:r>
          </a:p>
          <a:p>
            <a:r>
              <a:rPr lang="en-US" sz="2400" dirty="0">
                <a:latin typeface="Sitka Text" panose="02000505000000020004" pitchFamily="2" charset="0"/>
              </a:rPr>
              <a:t>    int </a:t>
            </a:r>
            <a:r>
              <a:rPr lang="en-US" sz="2400" dirty="0" err="1">
                <a:latin typeface="Sitka Text" panose="02000505000000020004" pitchFamily="2" charset="0"/>
              </a:rPr>
              <a:t>addNo</a:t>
            </a:r>
            <a:r>
              <a:rPr lang="en-US" sz="2400" dirty="0">
                <a:latin typeface="Sitka Text" panose="02000505000000020004" pitchFamily="2" charset="0"/>
              </a:rPr>
              <a:t>(int no)</a:t>
            </a:r>
          </a:p>
          <a:p>
            <a:r>
              <a:rPr lang="en-US" sz="2400" dirty="0">
                <a:latin typeface="Sitka Text" panose="02000505000000020004" pitchFamily="2" charset="0"/>
              </a:rPr>
              <a:t>      {</a:t>
            </a:r>
          </a:p>
          <a:p>
            <a:r>
              <a:rPr lang="en-US" sz="2400" dirty="0">
                <a:latin typeface="Sitka Text" panose="02000505000000020004" pitchFamily="2" charset="0"/>
              </a:rPr>
              <a:t>	no=</a:t>
            </a:r>
            <a:r>
              <a:rPr lang="en-US" sz="2400" dirty="0" err="1">
                <a:latin typeface="Sitka Text" panose="02000505000000020004" pitchFamily="2" charset="0"/>
              </a:rPr>
              <a:t>no+no</a:t>
            </a:r>
            <a:r>
              <a:rPr lang="en-US" sz="2400" dirty="0">
                <a:latin typeface="Sitka Text" panose="02000505000000020004" pitchFamily="2" charset="0"/>
              </a:rPr>
              <a:t>;</a:t>
            </a:r>
          </a:p>
          <a:p>
            <a:r>
              <a:rPr lang="en-US" sz="2400" dirty="0">
                <a:latin typeface="Sitka Text" panose="02000505000000020004" pitchFamily="2" charset="0"/>
              </a:rPr>
              <a:t>	return(no);</a:t>
            </a:r>
          </a:p>
          <a:p>
            <a:r>
              <a:rPr lang="en-US" sz="2400" dirty="0">
                <a:latin typeface="Sitka Text" panose="02000505000000020004" pitchFamily="2" charset="0"/>
              </a:rPr>
              <a:t>      }</a:t>
            </a:r>
          </a:p>
          <a:p>
            <a:r>
              <a:rPr lang="en-US" sz="2400" dirty="0">
                <a:latin typeface="Sitka Text" panose="02000505000000020004" pitchFamily="2" charset="0"/>
              </a:rPr>
              <a:t>  }</a:t>
            </a:r>
          </a:p>
          <a:p>
            <a:endParaRPr lang="en-US" sz="2400" dirty="0">
              <a:latin typeface="Sitka Text" panose="02000505000000020004" pitchFamily="2" charset="0"/>
            </a:endParaRPr>
          </a:p>
          <a:p>
            <a:endParaRPr lang="en-US" sz="2400" dirty="0">
              <a:latin typeface="Sitka Text" panose="02000505000000020004" pitchFamily="2" charset="0"/>
            </a:endParaRPr>
          </a:p>
          <a:p>
            <a:endParaRPr lang="en-US" sz="2400" dirty="0">
              <a:latin typeface="Sitka Text" panose="02000505000000020004" pitchFamily="2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E72C3D5F-9884-4381-B07F-7E665BFD9F16}"/>
              </a:ext>
            </a:extLst>
          </p:cNvPr>
          <p:cNvSpPr txBox="1"/>
          <p:nvPr/>
        </p:nvSpPr>
        <p:spPr>
          <a:xfrm>
            <a:off x="4370570" y="1414929"/>
            <a:ext cx="4581369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Sitka Text" panose="02000505000000020004" pitchFamily="2" charset="0"/>
              </a:rPr>
              <a:t>class Main</a:t>
            </a:r>
          </a:p>
          <a:p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Sitka Text" panose="02000505000000020004" pitchFamily="2" charset="0"/>
              </a:rPr>
              <a:t>  {</a:t>
            </a:r>
          </a:p>
          <a:p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Sitka Text" panose="02000505000000020004" pitchFamily="2" charset="0"/>
              </a:rPr>
              <a:t>    public static void main(String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Sitka Text" panose="02000505000000020004" pitchFamily="2" charset="0"/>
              </a:rPr>
              <a:t>args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Sitka Text" panose="02000505000000020004" pitchFamily="2" charset="0"/>
              </a:rPr>
              <a:t>[])</a:t>
            </a:r>
          </a:p>
          <a:p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Sitka Text" panose="02000505000000020004" pitchFamily="2" charset="0"/>
              </a:rPr>
              <a:t>      {</a:t>
            </a:r>
          </a:p>
          <a:p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Sitka Text" panose="02000505000000020004" pitchFamily="2" charset="0"/>
              </a:rPr>
              <a:t>	Number n1=new Number();</a:t>
            </a:r>
          </a:p>
          <a:p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Sitka Text" panose="02000505000000020004" pitchFamily="2" charset="0"/>
              </a:rPr>
              <a:t>	int res=n1.addNo(10);</a:t>
            </a:r>
          </a:p>
          <a:p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Sitka Text" panose="02000505000000020004" pitchFamily="2" charset="0"/>
              </a:rPr>
              <a:t>	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Sitka Text" panose="02000505000000020004" pitchFamily="2" charset="0"/>
              </a:rPr>
              <a:t>System.out.println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Sitka Text" panose="02000505000000020004" pitchFamily="2" charset="0"/>
              </a:rPr>
              <a:t>(res);</a:t>
            </a:r>
          </a:p>
          <a:p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Sitka Text" panose="02000505000000020004" pitchFamily="2" charset="0"/>
              </a:rPr>
              <a:t>      }</a:t>
            </a:r>
          </a:p>
          <a:p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Sitka Text" panose="02000505000000020004" pitchFamily="2" charset="0"/>
              </a:rPr>
              <a:t>  }</a:t>
            </a:r>
          </a:p>
        </p:txBody>
      </p:sp>
    </p:spTree>
    <p:extLst>
      <p:ext uri="{BB962C8B-B14F-4D97-AF65-F5344CB8AC3E}">
        <p14:creationId xmlns:p14="http://schemas.microsoft.com/office/powerpoint/2010/main" val="1494848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28600" y="1737141"/>
            <a:ext cx="8763000" cy="3268459"/>
          </a:xfrm>
          <a:prstGeom prst="rect">
            <a:avLst/>
          </a:prstGeom>
        </p:spPr>
        <p:txBody>
          <a:bodyPr vert="horz" wrap="square" lIns="0" tIns="164465" rIns="0" bIns="0" rtlCol="0">
            <a:spAutoFit/>
          </a:bodyPr>
          <a:lstStyle/>
          <a:p>
            <a:pPr marL="243840" indent="-231775">
              <a:buChar char="•"/>
              <a:tabLst>
                <a:tab pos="243840" algn="l"/>
                <a:tab pos="244475" algn="l"/>
              </a:tabLst>
            </a:pPr>
            <a:r>
              <a:rPr sz="2400" dirty="0">
                <a:latin typeface="Sitka Text" panose="02000505000000020004" pitchFamily="2" charset="0"/>
                <a:cs typeface="Arial"/>
              </a:rPr>
              <a:t>Static class members are the members of a class that do not</a:t>
            </a:r>
            <a:r>
              <a:rPr sz="2400" spc="-245" dirty="0">
                <a:latin typeface="Sitka Text" panose="02000505000000020004" pitchFamily="2" charset="0"/>
                <a:cs typeface="Arial"/>
              </a:rPr>
              <a:t> </a:t>
            </a:r>
            <a:r>
              <a:rPr sz="2400" dirty="0" smtClean="0">
                <a:latin typeface="Sitka Text" panose="02000505000000020004" pitchFamily="2" charset="0"/>
                <a:cs typeface="Arial"/>
              </a:rPr>
              <a:t>belong</a:t>
            </a:r>
            <a:r>
              <a:rPr lang="en-US" sz="2400" dirty="0" smtClean="0">
                <a:latin typeface="Sitka Text" panose="02000505000000020004" pitchFamily="2" charset="0"/>
                <a:cs typeface="Arial"/>
              </a:rPr>
              <a:t> </a:t>
            </a:r>
            <a:r>
              <a:rPr sz="2400" dirty="0" smtClean="0">
                <a:latin typeface="Sitka Text" panose="02000505000000020004" pitchFamily="2" charset="0"/>
                <a:cs typeface="Arial"/>
              </a:rPr>
              <a:t>to </a:t>
            </a:r>
            <a:r>
              <a:rPr sz="2400" dirty="0">
                <a:latin typeface="Sitka Text" panose="02000505000000020004" pitchFamily="2" charset="0"/>
                <a:cs typeface="Arial"/>
              </a:rPr>
              <a:t>an instance of a</a:t>
            </a:r>
            <a:r>
              <a:rPr sz="2400" spc="-90" dirty="0">
                <a:latin typeface="Sitka Text" panose="02000505000000020004" pitchFamily="2" charset="0"/>
                <a:cs typeface="Arial"/>
              </a:rPr>
              <a:t> </a:t>
            </a:r>
            <a:r>
              <a:rPr sz="2400" dirty="0">
                <a:latin typeface="Sitka Text" panose="02000505000000020004" pitchFamily="2" charset="0"/>
                <a:cs typeface="Arial"/>
              </a:rPr>
              <a:t>class</a:t>
            </a:r>
          </a:p>
          <a:p>
            <a:pPr marL="243840" marR="337820" indent="-231775">
              <a:lnSpc>
                <a:spcPct val="150000"/>
              </a:lnSpc>
              <a:buChar char="•"/>
              <a:tabLst>
                <a:tab pos="243840" algn="l"/>
                <a:tab pos="244475" algn="l"/>
              </a:tabLst>
            </a:pPr>
            <a:r>
              <a:rPr sz="2400" spc="-15" dirty="0">
                <a:latin typeface="Sitka Text" panose="02000505000000020004" pitchFamily="2" charset="0"/>
                <a:cs typeface="Arial"/>
              </a:rPr>
              <a:t>We </a:t>
            </a:r>
            <a:r>
              <a:rPr sz="2400" dirty="0">
                <a:latin typeface="Sitka Text" panose="02000505000000020004" pitchFamily="2" charset="0"/>
                <a:cs typeface="Arial"/>
              </a:rPr>
              <a:t>can </a:t>
            </a:r>
            <a:r>
              <a:rPr sz="2400" spc="5" dirty="0">
                <a:latin typeface="Sitka Text" panose="02000505000000020004" pitchFamily="2" charset="0"/>
                <a:cs typeface="Arial"/>
              </a:rPr>
              <a:t>access </a:t>
            </a:r>
            <a:r>
              <a:rPr sz="2400" dirty="0">
                <a:latin typeface="Sitka Text" panose="02000505000000020004" pitchFamily="2" charset="0"/>
                <a:cs typeface="Arial"/>
              </a:rPr>
              <a:t>static members directly by prefixing </a:t>
            </a:r>
            <a:r>
              <a:rPr sz="2400" dirty="0" smtClean="0">
                <a:latin typeface="Sitka Text" panose="02000505000000020004" pitchFamily="2" charset="0"/>
                <a:cs typeface="Arial"/>
              </a:rPr>
              <a:t>the</a:t>
            </a:r>
            <a:r>
              <a:rPr lang="en-US" sz="2400" dirty="0" smtClean="0">
                <a:latin typeface="Sitka Text" panose="02000505000000020004" pitchFamily="2" charset="0"/>
                <a:cs typeface="Arial"/>
              </a:rPr>
              <a:t> </a:t>
            </a:r>
            <a:r>
              <a:rPr sz="2400" dirty="0" smtClean="0">
                <a:latin typeface="Sitka Text" panose="02000505000000020004" pitchFamily="2" charset="0"/>
                <a:cs typeface="Arial"/>
              </a:rPr>
              <a:t>members  </a:t>
            </a:r>
            <a:r>
              <a:rPr sz="2400" dirty="0">
                <a:latin typeface="Sitka Text" panose="02000505000000020004" pitchFamily="2" charset="0"/>
                <a:cs typeface="Arial"/>
              </a:rPr>
              <a:t>with the class</a:t>
            </a:r>
            <a:r>
              <a:rPr sz="2400" spc="-50" dirty="0">
                <a:latin typeface="Sitka Text" panose="02000505000000020004" pitchFamily="2" charset="0"/>
                <a:cs typeface="Arial"/>
              </a:rPr>
              <a:t> </a:t>
            </a:r>
            <a:r>
              <a:rPr sz="2400" dirty="0">
                <a:latin typeface="Sitka Text" panose="02000505000000020004" pitchFamily="2" charset="0"/>
                <a:cs typeface="Arial"/>
              </a:rPr>
              <a:t>name</a:t>
            </a:r>
          </a:p>
          <a:p>
            <a:pPr marL="243840" marR="4007485">
              <a:lnSpc>
                <a:spcPct val="170000"/>
              </a:lnSpc>
            </a:pPr>
            <a:r>
              <a:rPr sz="2400" spc="-5" dirty="0">
                <a:latin typeface="Sitka Text" panose="02000505000000020004" pitchFamily="2" charset="0"/>
                <a:cs typeface="Verdana"/>
              </a:rPr>
              <a:t>ClassName.staticVariable  </a:t>
            </a:r>
            <a:r>
              <a:rPr sz="2400" spc="5" dirty="0" err="1">
                <a:latin typeface="Sitka Text" panose="02000505000000020004" pitchFamily="2" charset="0"/>
                <a:cs typeface="Verdana"/>
              </a:rPr>
              <a:t>C</a:t>
            </a:r>
            <a:r>
              <a:rPr sz="2400" spc="-15" dirty="0" err="1">
                <a:latin typeface="Sitka Text" panose="02000505000000020004" pitchFamily="2" charset="0"/>
                <a:cs typeface="Verdana"/>
              </a:rPr>
              <a:t>l</a:t>
            </a:r>
            <a:r>
              <a:rPr sz="2400" dirty="0" err="1">
                <a:latin typeface="Sitka Text" panose="02000505000000020004" pitchFamily="2" charset="0"/>
                <a:cs typeface="Verdana"/>
              </a:rPr>
              <a:t>assNam</a:t>
            </a:r>
            <a:r>
              <a:rPr sz="2400" spc="-10" dirty="0" err="1">
                <a:latin typeface="Sitka Text" panose="02000505000000020004" pitchFamily="2" charset="0"/>
                <a:cs typeface="Verdana"/>
              </a:rPr>
              <a:t>e</a:t>
            </a:r>
            <a:r>
              <a:rPr sz="2400" dirty="0" err="1">
                <a:latin typeface="Sitka Text" panose="02000505000000020004" pitchFamily="2" charset="0"/>
                <a:cs typeface="Verdana"/>
              </a:rPr>
              <a:t>.s</a:t>
            </a:r>
            <a:r>
              <a:rPr sz="2400" spc="5" dirty="0" err="1">
                <a:latin typeface="Sitka Text" panose="02000505000000020004" pitchFamily="2" charset="0"/>
                <a:cs typeface="Verdana"/>
              </a:rPr>
              <a:t>t</a:t>
            </a:r>
            <a:r>
              <a:rPr sz="2400" dirty="0" err="1">
                <a:latin typeface="Sitka Text" panose="02000505000000020004" pitchFamily="2" charset="0"/>
                <a:cs typeface="Verdana"/>
              </a:rPr>
              <a:t>at</a:t>
            </a:r>
            <a:r>
              <a:rPr sz="2400" spc="-10" dirty="0" err="1">
                <a:latin typeface="Sitka Text" panose="02000505000000020004" pitchFamily="2" charset="0"/>
                <a:cs typeface="Verdana"/>
              </a:rPr>
              <a:t>i</a:t>
            </a:r>
            <a:r>
              <a:rPr sz="2400" dirty="0" err="1">
                <a:latin typeface="Sitka Text" panose="02000505000000020004" pitchFamily="2" charset="0"/>
                <a:cs typeface="Verdana"/>
              </a:rPr>
              <a:t>c</a:t>
            </a:r>
            <a:r>
              <a:rPr sz="2400" spc="5" dirty="0" err="1">
                <a:latin typeface="Sitka Text" panose="02000505000000020004" pitchFamily="2" charset="0"/>
                <a:cs typeface="Verdana"/>
              </a:rPr>
              <a:t>M</a:t>
            </a:r>
            <a:r>
              <a:rPr sz="2400" dirty="0" err="1">
                <a:latin typeface="Sitka Text" panose="02000505000000020004" pitchFamily="2" charset="0"/>
                <a:cs typeface="Verdana"/>
              </a:rPr>
              <a:t>ethod</a:t>
            </a:r>
            <a:r>
              <a:rPr sz="2400" spc="5" dirty="0">
                <a:latin typeface="Sitka Text" panose="02000505000000020004" pitchFamily="2" charset="0"/>
                <a:cs typeface="Verdana"/>
              </a:rPr>
              <a:t>(</a:t>
            </a:r>
            <a:r>
              <a:rPr sz="2400" spc="-10" dirty="0">
                <a:latin typeface="Sitka Text" panose="02000505000000020004" pitchFamily="2" charset="0"/>
                <a:cs typeface="Verdana"/>
              </a:rPr>
              <a:t>.</a:t>
            </a:r>
            <a:r>
              <a:rPr sz="2400" dirty="0">
                <a:latin typeface="Sitka Text" panose="02000505000000020004" pitchFamily="2" charset="0"/>
                <a:cs typeface="Verdana"/>
              </a:rPr>
              <a:t>.</a:t>
            </a:r>
            <a:r>
              <a:rPr sz="2400" spc="-10" dirty="0">
                <a:latin typeface="Sitka Text" panose="02000505000000020004" pitchFamily="2" charset="0"/>
                <a:cs typeface="Verdana"/>
              </a:rPr>
              <a:t>.</a:t>
            </a:r>
            <a:r>
              <a:rPr sz="2400" dirty="0">
                <a:latin typeface="Sitka Text" panose="02000505000000020004" pitchFamily="2" charset="0"/>
                <a:cs typeface="Verdana"/>
              </a:rPr>
              <a:t>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="" xmlns:a16="http://schemas.microsoft.com/office/drawing/2014/main" id="{181ED1DF-C241-4027-BAE0-1551587E5F15}"/>
              </a:ext>
            </a:extLst>
          </p:cNvPr>
          <p:cNvCxnSpPr/>
          <p:nvPr/>
        </p:nvCxnSpPr>
        <p:spPr>
          <a:xfrm>
            <a:off x="0" y="6308035"/>
            <a:ext cx="648791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="" xmlns:a16="http://schemas.microsoft.com/office/drawing/2014/main" id="{6A0525BA-8B7B-4364-BD26-4593560A6935}"/>
              </a:ext>
            </a:extLst>
          </p:cNvPr>
          <p:cNvCxnSpPr>
            <a:cxnSpLocks/>
          </p:cNvCxnSpPr>
          <p:nvPr/>
        </p:nvCxnSpPr>
        <p:spPr>
          <a:xfrm>
            <a:off x="4462320" y="876992"/>
            <a:ext cx="46816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A3DD05CA-0629-44F9-B550-3D9D71C77933}"/>
              </a:ext>
            </a:extLst>
          </p:cNvPr>
          <p:cNvSpPr/>
          <p:nvPr/>
        </p:nvSpPr>
        <p:spPr>
          <a:xfrm>
            <a:off x="441748" y="329465"/>
            <a:ext cx="536076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l" fontAlgn="base"/>
            <a:r>
              <a:rPr lang="en-US" sz="4400" dirty="0">
                <a:latin typeface="Sitka Heading Semibold" pitchFamily="2" charset="0"/>
              </a:rPr>
              <a:t>Static Class Members</a:t>
            </a:r>
            <a:endParaRPr lang="en-US" sz="4400" b="1" i="0" dirty="0">
              <a:solidFill>
                <a:srgbClr val="273239"/>
              </a:solidFill>
              <a:effectLst/>
              <a:latin typeface="Sitka Heading Semibold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1561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634304" y="1327152"/>
            <a:ext cx="7966303" cy="3942746"/>
          </a:xfrm>
          <a:prstGeom prst="rect">
            <a:avLst/>
          </a:prstGeom>
        </p:spPr>
        <p:txBody>
          <a:bodyPr vert="horz" wrap="square" lIns="0" tIns="165735" rIns="0" bIns="0" rtlCol="0">
            <a:spAutoFit/>
          </a:bodyPr>
          <a:lstStyle/>
          <a:p>
            <a:pPr marL="12700">
              <a:spcBef>
                <a:spcPts val="1680"/>
              </a:spcBef>
            </a:pPr>
            <a:r>
              <a:rPr lang="en-US" sz="2400" b="1" dirty="0">
                <a:latin typeface="Sitka Text" panose="02000505000000020004" pitchFamily="2" charset="0"/>
                <a:cs typeface="Arial"/>
              </a:rPr>
              <a:t>Static</a:t>
            </a:r>
            <a:r>
              <a:rPr lang="en-US" sz="2400" b="1" spc="-40" dirty="0">
                <a:latin typeface="Sitka Text" panose="02000505000000020004" pitchFamily="2" charset="0"/>
                <a:cs typeface="Arial"/>
              </a:rPr>
              <a:t> </a:t>
            </a:r>
            <a:r>
              <a:rPr lang="en-US" sz="2400" b="1" spc="-5" dirty="0">
                <a:latin typeface="Sitka Text" panose="02000505000000020004" pitchFamily="2" charset="0"/>
                <a:cs typeface="Arial"/>
              </a:rPr>
              <a:t>variables:</a:t>
            </a:r>
            <a:endParaRPr lang="en-US" sz="2400" dirty="0">
              <a:latin typeface="Sitka Text" panose="02000505000000020004" pitchFamily="2" charset="0"/>
              <a:cs typeface="Arial"/>
            </a:endParaRPr>
          </a:p>
          <a:p>
            <a:pPr marL="243840" indent="-231775">
              <a:spcBef>
                <a:spcPts val="1680"/>
              </a:spcBef>
              <a:buChar char="•"/>
              <a:tabLst>
                <a:tab pos="243840" algn="l"/>
                <a:tab pos="244475" algn="l"/>
              </a:tabLst>
            </a:pPr>
            <a:r>
              <a:rPr lang="en-US" sz="2400" dirty="0">
                <a:latin typeface="Sitka Text" panose="02000505000000020004" pitchFamily="2" charset="0"/>
                <a:cs typeface="Arial"/>
              </a:rPr>
              <a:t>Shared among all objects of the</a:t>
            </a:r>
            <a:r>
              <a:rPr lang="en-US" sz="2400" spc="-90" dirty="0">
                <a:latin typeface="Sitka Text" panose="02000505000000020004" pitchFamily="2" charset="0"/>
                <a:cs typeface="Arial"/>
              </a:rPr>
              <a:t> </a:t>
            </a:r>
            <a:r>
              <a:rPr lang="en-US" sz="2400" dirty="0">
                <a:latin typeface="Sitka Text" panose="02000505000000020004" pitchFamily="2" charset="0"/>
                <a:cs typeface="Arial"/>
              </a:rPr>
              <a:t>class</a:t>
            </a:r>
          </a:p>
          <a:p>
            <a:pPr marL="243840" indent="-231775">
              <a:spcBef>
                <a:spcPts val="1680"/>
              </a:spcBef>
              <a:buChar char="•"/>
              <a:tabLst>
                <a:tab pos="243840" algn="l"/>
                <a:tab pos="244475" algn="l"/>
              </a:tabLst>
            </a:pPr>
            <a:r>
              <a:rPr lang="en-US" sz="2400" dirty="0">
                <a:latin typeface="Sitka Text" panose="02000505000000020004" pitchFamily="2" charset="0"/>
                <a:cs typeface="Arial"/>
              </a:rPr>
              <a:t>Only one copy exists for the entire class to</a:t>
            </a:r>
            <a:r>
              <a:rPr lang="en-US" sz="2400" spc="-160" dirty="0">
                <a:latin typeface="Sitka Text" panose="02000505000000020004" pitchFamily="2" charset="0"/>
                <a:cs typeface="Arial"/>
              </a:rPr>
              <a:t> </a:t>
            </a:r>
            <a:r>
              <a:rPr lang="en-US" sz="2400" spc="5" dirty="0">
                <a:latin typeface="Sitka Text" panose="02000505000000020004" pitchFamily="2" charset="0"/>
                <a:cs typeface="Arial"/>
              </a:rPr>
              <a:t>use</a:t>
            </a:r>
            <a:endParaRPr lang="en-US" sz="2400" dirty="0">
              <a:latin typeface="Sitka Text" panose="02000505000000020004" pitchFamily="2" charset="0"/>
              <a:cs typeface="Arial"/>
            </a:endParaRPr>
          </a:p>
          <a:p>
            <a:pPr marL="243840" indent="-231775">
              <a:spcBef>
                <a:spcPts val="1305"/>
              </a:spcBef>
              <a:buChar char="•"/>
              <a:tabLst>
                <a:tab pos="243840" algn="l"/>
                <a:tab pos="244475" algn="l"/>
              </a:tabLst>
            </a:pPr>
            <a:r>
              <a:rPr sz="2400" dirty="0">
                <a:latin typeface="Sitka Text" panose="02000505000000020004" pitchFamily="2" charset="0"/>
                <a:cs typeface="Arial"/>
              </a:rPr>
              <a:t>Stored</a:t>
            </a:r>
            <a:r>
              <a:rPr sz="2400" spc="145" dirty="0">
                <a:latin typeface="Sitka Text" panose="02000505000000020004" pitchFamily="2" charset="0"/>
                <a:cs typeface="Arial"/>
              </a:rPr>
              <a:t> </a:t>
            </a:r>
            <a:r>
              <a:rPr sz="2400" dirty="0">
                <a:latin typeface="Sitka Text" panose="02000505000000020004" pitchFamily="2" charset="0"/>
                <a:cs typeface="Arial"/>
              </a:rPr>
              <a:t>within</a:t>
            </a:r>
            <a:r>
              <a:rPr sz="2400" spc="125" dirty="0">
                <a:latin typeface="Sitka Text" panose="02000505000000020004" pitchFamily="2" charset="0"/>
                <a:cs typeface="Arial"/>
              </a:rPr>
              <a:t> </a:t>
            </a:r>
            <a:r>
              <a:rPr sz="2400" dirty="0">
                <a:latin typeface="Sitka Text" panose="02000505000000020004" pitchFamily="2" charset="0"/>
                <a:cs typeface="Arial"/>
              </a:rPr>
              <a:t>the</a:t>
            </a:r>
            <a:r>
              <a:rPr sz="2400" spc="140" dirty="0">
                <a:latin typeface="Sitka Text" panose="02000505000000020004" pitchFamily="2" charset="0"/>
                <a:cs typeface="Arial"/>
              </a:rPr>
              <a:t> </a:t>
            </a:r>
            <a:r>
              <a:rPr sz="2400" dirty="0">
                <a:latin typeface="Sitka Text" panose="02000505000000020004" pitchFamily="2" charset="0"/>
                <a:cs typeface="Arial"/>
              </a:rPr>
              <a:t>class</a:t>
            </a:r>
            <a:r>
              <a:rPr sz="2400" spc="130" dirty="0">
                <a:latin typeface="Sitka Text" panose="02000505000000020004" pitchFamily="2" charset="0"/>
                <a:cs typeface="Arial"/>
              </a:rPr>
              <a:t> </a:t>
            </a:r>
            <a:r>
              <a:rPr sz="2400" dirty="0">
                <a:latin typeface="Sitka Text" panose="02000505000000020004" pitchFamily="2" charset="0"/>
                <a:cs typeface="Arial"/>
              </a:rPr>
              <a:t>code,</a:t>
            </a:r>
            <a:r>
              <a:rPr sz="2400" spc="135" dirty="0">
                <a:latin typeface="Sitka Text" panose="02000505000000020004" pitchFamily="2" charset="0"/>
                <a:cs typeface="Arial"/>
              </a:rPr>
              <a:t> </a:t>
            </a:r>
            <a:r>
              <a:rPr sz="2400" spc="-5" dirty="0">
                <a:latin typeface="Sitka Text" panose="02000505000000020004" pitchFamily="2" charset="0"/>
                <a:cs typeface="Arial"/>
              </a:rPr>
              <a:t>separately</a:t>
            </a:r>
            <a:r>
              <a:rPr sz="2400" spc="135" dirty="0">
                <a:latin typeface="Sitka Text" panose="02000505000000020004" pitchFamily="2" charset="0"/>
                <a:cs typeface="Arial"/>
              </a:rPr>
              <a:t> </a:t>
            </a:r>
            <a:r>
              <a:rPr sz="2400" dirty="0">
                <a:latin typeface="Sitka Text" panose="02000505000000020004" pitchFamily="2" charset="0"/>
                <a:cs typeface="Arial"/>
              </a:rPr>
              <a:t>from</a:t>
            </a:r>
            <a:r>
              <a:rPr sz="2400" spc="145" dirty="0">
                <a:latin typeface="Sitka Text" panose="02000505000000020004" pitchFamily="2" charset="0"/>
                <a:cs typeface="Arial"/>
              </a:rPr>
              <a:t> </a:t>
            </a:r>
            <a:r>
              <a:rPr sz="2400" spc="-5" dirty="0">
                <a:latin typeface="Sitka Text" panose="02000505000000020004" pitchFamily="2" charset="0"/>
                <a:cs typeface="Arial"/>
              </a:rPr>
              <a:t>instance</a:t>
            </a:r>
            <a:r>
              <a:rPr sz="2400" spc="150" dirty="0">
                <a:latin typeface="Sitka Text" panose="02000505000000020004" pitchFamily="2" charset="0"/>
                <a:cs typeface="Arial"/>
              </a:rPr>
              <a:t> </a:t>
            </a:r>
            <a:r>
              <a:rPr sz="2400" dirty="0">
                <a:latin typeface="Sitka Text" panose="02000505000000020004" pitchFamily="2" charset="0"/>
                <a:cs typeface="Arial"/>
              </a:rPr>
              <a:t>variables</a:t>
            </a:r>
            <a:r>
              <a:rPr sz="2400" spc="150" dirty="0">
                <a:latin typeface="Sitka Text" panose="02000505000000020004" pitchFamily="2" charset="0"/>
                <a:cs typeface="Arial"/>
              </a:rPr>
              <a:t> </a:t>
            </a:r>
            <a:r>
              <a:rPr sz="2400" spc="-5" dirty="0" smtClean="0">
                <a:latin typeface="Sitka Text" panose="02000505000000020004" pitchFamily="2" charset="0"/>
                <a:cs typeface="Arial"/>
              </a:rPr>
              <a:t>that</a:t>
            </a:r>
            <a:r>
              <a:rPr lang="en-US" sz="2400" spc="-5" dirty="0" smtClean="0">
                <a:latin typeface="Sitka Text" panose="02000505000000020004" pitchFamily="2" charset="0"/>
                <a:cs typeface="Arial"/>
              </a:rPr>
              <a:t> </a:t>
            </a:r>
            <a:r>
              <a:rPr sz="2400" dirty="0" smtClean="0">
                <a:latin typeface="Sitka Text" panose="02000505000000020004" pitchFamily="2" charset="0"/>
                <a:cs typeface="Arial"/>
              </a:rPr>
              <a:t>describe </a:t>
            </a:r>
            <a:r>
              <a:rPr sz="2400" dirty="0">
                <a:latin typeface="Sitka Text" panose="02000505000000020004" pitchFamily="2" charset="0"/>
                <a:cs typeface="Arial"/>
              </a:rPr>
              <a:t>an individual</a:t>
            </a:r>
            <a:r>
              <a:rPr sz="2400" spc="-50" dirty="0">
                <a:latin typeface="Sitka Text" panose="02000505000000020004" pitchFamily="2" charset="0"/>
                <a:cs typeface="Arial"/>
              </a:rPr>
              <a:t> </a:t>
            </a:r>
            <a:r>
              <a:rPr sz="2400" dirty="0">
                <a:latin typeface="Sitka Text" panose="02000505000000020004" pitchFamily="2" charset="0"/>
                <a:cs typeface="Arial"/>
              </a:rPr>
              <a:t>object</a:t>
            </a:r>
          </a:p>
          <a:p>
            <a:pPr marL="243840" indent="-231775">
              <a:spcBef>
                <a:spcPts val="1680"/>
              </a:spcBef>
              <a:buChar char="•"/>
              <a:tabLst>
                <a:tab pos="243840" algn="l"/>
                <a:tab pos="244475" algn="l"/>
              </a:tabLst>
            </a:pPr>
            <a:r>
              <a:rPr sz="2400" dirty="0">
                <a:latin typeface="Sitka Text" panose="02000505000000020004" pitchFamily="2" charset="0"/>
                <a:cs typeface="Arial"/>
              </a:rPr>
              <a:t>Public static final variables are global</a:t>
            </a:r>
            <a:r>
              <a:rPr sz="2400" spc="-80" dirty="0">
                <a:latin typeface="Sitka Text" panose="02000505000000020004" pitchFamily="2" charset="0"/>
                <a:cs typeface="Arial"/>
              </a:rPr>
              <a:t> </a:t>
            </a:r>
            <a:r>
              <a:rPr sz="2400" dirty="0">
                <a:latin typeface="Sitka Text" panose="02000505000000020004" pitchFamily="2" charset="0"/>
                <a:cs typeface="Arial"/>
              </a:rPr>
              <a:t>constants</a:t>
            </a:r>
          </a:p>
          <a:p>
            <a:pPr>
              <a:spcBef>
                <a:spcPts val="40"/>
              </a:spcBef>
              <a:buChar char="•"/>
            </a:pPr>
            <a:endParaRPr sz="2400" dirty="0">
              <a:latin typeface="Sitka Text" panose="02000505000000020004" pitchFamily="2" charset="0"/>
              <a:cs typeface="Arial"/>
            </a:endParaRPr>
          </a:p>
          <a:p>
            <a:pPr marL="12700"/>
            <a:endParaRPr sz="2400" dirty="0">
              <a:latin typeface="Sitka Text" panose="02000505000000020004" pitchFamily="2" charset="0"/>
              <a:cs typeface="Verdana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="" xmlns:a16="http://schemas.microsoft.com/office/drawing/2014/main" id="{B7FD0DFA-AD84-4D86-8B1D-44E0D1DA20FC}"/>
              </a:ext>
            </a:extLst>
          </p:cNvPr>
          <p:cNvCxnSpPr/>
          <p:nvPr/>
        </p:nvCxnSpPr>
        <p:spPr>
          <a:xfrm>
            <a:off x="0" y="6308035"/>
            <a:ext cx="648791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="" xmlns:a16="http://schemas.microsoft.com/office/drawing/2014/main" id="{737D0B1E-AFE9-4866-B990-58BE68F8462D}"/>
              </a:ext>
            </a:extLst>
          </p:cNvPr>
          <p:cNvCxnSpPr>
            <a:cxnSpLocks/>
          </p:cNvCxnSpPr>
          <p:nvPr/>
        </p:nvCxnSpPr>
        <p:spPr>
          <a:xfrm>
            <a:off x="4462320" y="876992"/>
            <a:ext cx="46816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044C6817-F354-4BC4-AC44-BCFA88B25A4C}"/>
              </a:ext>
            </a:extLst>
          </p:cNvPr>
          <p:cNvSpPr/>
          <p:nvPr/>
        </p:nvSpPr>
        <p:spPr>
          <a:xfrm>
            <a:off x="441748" y="329465"/>
            <a:ext cx="536076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l" fontAlgn="base"/>
            <a:r>
              <a:rPr lang="en-US" sz="4400" dirty="0">
                <a:latin typeface="Sitka Heading Semibold" pitchFamily="2" charset="0"/>
              </a:rPr>
              <a:t>Static Class Members</a:t>
            </a:r>
            <a:endParaRPr lang="en-US" sz="4400" b="1" i="0" dirty="0">
              <a:solidFill>
                <a:srgbClr val="273239"/>
              </a:solidFill>
              <a:effectLst/>
              <a:latin typeface="Sitka Heading Semibold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3708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52400" y="990601"/>
            <a:ext cx="8915399" cy="3175869"/>
          </a:xfrm>
          <a:prstGeom prst="rect">
            <a:avLst/>
          </a:prstGeom>
        </p:spPr>
        <p:txBody>
          <a:bodyPr vert="horz" wrap="square" lIns="0" tIns="165735" rIns="0" bIns="0" rtlCol="0">
            <a:spAutoFit/>
          </a:bodyPr>
          <a:lstStyle/>
          <a:p>
            <a:pPr marL="12700"/>
            <a:r>
              <a:rPr sz="2400" b="1" dirty="0">
                <a:latin typeface="Sitka Text" panose="02000505000000020004" pitchFamily="2" charset="0"/>
                <a:cs typeface="Arial"/>
              </a:rPr>
              <a:t>Static</a:t>
            </a:r>
            <a:r>
              <a:rPr sz="2400" b="1" spc="-35" dirty="0">
                <a:latin typeface="Sitka Text" panose="02000505000000020004" pitchFamily="2" charset="0"/>
                <a:cs typeface="Arial"/>
              </a:rPr>
              <a:t> </a:t>
            </a:r>
            <a:r>
              <a:rPr sz="2400" b="1" dirty="0">
                <a:latin typeface="Sitka Text" panose="02000505000000020004" pitchFamily="2" charset="0"/>
                <a:cs typeface="Arial"/>
              </a:rPr>
              <a:t>methods:</a:t>
            </a:r>
            <a:endParaRPr sz="2400" dirty="0">
              <a:latin typeface="Sitka Text" panose="02000505000000020004" pitchFamily="2" charset="0"/>
              <a:cs typeface="Arial"/>
            </a:endParaRPr>
          </a:p>
          <a:p>
            <a:pPr marL="243840" indent="-231775">
              <a:spcBef>
                <a:spcPts val="1235"/>
              </a:spcBef>
              <a:buChar char="•"/>
              <a:tabLst>
                <a:tab pos="243840" algn="l"/>
                <a:tab pos="244475" algn="l"/>
                <a:tab pos="1026160" algn="l"/>
                <a:tab pos="2145030" algn="l"/>
                <a:tab pos="2700020" algn="l"/>
                <a:tab pos="3312160" algn="l"/>
                <a:tab pos="4248150" algn="l"/>
                <a:tab pos="5199380" algn="l"/>
                <a:tab pos="5695950" algn="l"/>
                <a:tab pos="6434455" algn="l"/>
                <a:tab pos="7637145" algn="l"/>
              </a:tabLst>
            </a:pPr>
            <a:r>
              <a:rPr sz="2400" dirty="0">
                <a:latin typeface="Sitka Text" panose="02000505000000020004" pitchFamily="2" charset="0"/>
                <a:cs typeface="Arial"/>
              </a:rPr>
              <a:t>S</a:t>
            </a:r>
            <a:r>
              <a:rPr sz="2400" spc="-10" dirty="0">
                <a:latin typeface="Sitka Text" panose="02000505000000020004" pitchFamily="2" charset="0"/>
                <a:cs typeface="Arial"/>
              </a:rPr>
              <a:t>t</a:t>
            </a:r>
            <a:r>
              <a:rPr sz="2400" dirty="0">
                <a:latin typeface="Sitka Text" panose="02000505000000020004" pitchFamily="2" charset="0"/>
                <a:cs typeface="Arial"/>
              </a:rPr>
              <a:t>atic</a:t>
            </a:r>
            <a:r>
              <a:rPr lang="en-US" sz="2400" dirty="0">
                <a:latin typeface="Sitka Text" panose="02000505000000020004" pitchFamily="2" charset="0"/>
                <a:cs typeface="Arial"/>
              </a:rPr>
              <a:t> </a:t>
            </a:r>
            <a:r>
              <a:rPr sz="2400" spc="-15" dirty="0">
                <a:latin typeface="Sitka Text" panose="02000505000000020004" pitchFamily="2" charset="0"/>
                <a:cs typeface="Arial"/>
              </a:rPr>
              <a:t>m</a:t>
            </a:r>
            <a:r>
              <a:rPr sz="2400" dirty="0">
                <a:latin typeface="Sitka Text" panose="02000505000000020004" pitchFamily="2" charset="0"/>
                <a:cs typeface="Arial"/>
              </a:rPr>
              <a:t>eth</a:t>
            </a:r>
            <a:r>
              <a:rPr sz="2400" spc="-15" dirty="0">
                <a:latin typeface="Sitka Text" panose="02000505000000020004" pitchFamily="2" charset="0"/>
                <a:cs typeface="Arial"/>
              </a:rPr>
              <a:t>o</a:t>
            </a:r>
            <a:r>
              <a:rPr sz="2400" dirty="0">
                <a:latin typeface="Sitka Text" panose="02000505000000020004" pitchFamily="2" charset="0"/>
                <a:cs typeface="Arial"/>
              </a:rPr>
              <a:t>ds</a:t>
            </a:r>
            <a:r>
              <a:rPr lang="en-US" sz="2400" dirty="0">
                <a:latin typeface="Sitka Text" panose="02000505000000020004" pitchFamily="2" charset="0"/>
                <a:cs typeface="Arial"/>
              </a:rPr>
              <a:t> </a:t>
            </a:r>
            <a:r>
              <a:rPr sz="2400" dirty="0">
                <a:latin typeface="Sitka Text" panose="02000505000000020004" pitchFamily="2" charset="0"/>
                <a:cs typeface="Arial"/>
              </a:rPr>
              <a:t>can</a:t>
            </a:r>
            <a:r>
              <a:rPr lang="en-US" sz="2400" dirty="0">
                <a:latin typeface="Sitka Text" panose="02000505000000020004" pitchFamily="2" charset="0"/>
                <a:cs typeface="Arial"/>
              </a:rPr>
              <a:t> </a:t>
            </a:r>
            <a:r>
              <a:rPr sz="2400" dirty="0">
                <a:latin typeface="Sitka Text" panose="02000505000000020004" pitchFamily="2" charset="0"/>
                <a:cs typeface="Arial"/>
              </a:rPr>
              <a:t>only</a:t>
            </a:r>
            <a:r>
              <a:rPr lang="en-US" sz="2400" dirty="0">
                <a:latin typeface="Sitka Text" panose="02000505000000020004" pitchFamily="2" charset="0"/>
                <a:cs typeface="Arial"/>
              </a:rPr>
              <a:t> </a:t>
            </a:r>
            <a:r>
              <a:rPr sz="2400" spc="-10" dirty="0">
                <a:latin typeface="Sitka Text" panose="02000505000000020004" pitchFamily="2" charset="0"/>
                <a:cs typeface="Arial"/>
              </a:rPr>
              <a:t>a</a:t>
            </a:r>
            <a:r>
              <a:rPr sz="2400" dirty="0">
                <a:latin typeface="Sitka Text" panose="02000505000000020004" pitchFamily="2" charset="0"/>
                <a:cs typeface="Arial"/>
              </a:rPr>
              <a:t>ccess</a:t>
            </a:r>
            <a:r>
              <a:rPr lang="en-US" sz="2400" dirty="0">
                <a:latin typeface="Sitka Text" panose="02000505000000020004" pitchFamily="2" charset="0"/>
                <a:cs typeface="Arial"/>
              </a:rPr>
              <a:t> </a:t>
            </a:r>
            <a:r>
              <a:rPr sz="2400" dirty="0">
                <a:latin typeface="Sitka Text" panose="02000505000000020004" pitchFamily="2" charset="0"/>
                <a:cs typeface="Arial"/>
              </a:rPr>
              <a:t>directly</a:t>
            </a:r>
            <a:r>
              <a:rPr lang="en-US" sz="2400" dirty="0">
                <a:latin typeface="Sitka Text" panose="02000505000000020004" pitchFamily="2" charset="0"/>
                <a:cs typeface="Arial"/>
              </a:rPr>
              <a:t> </a:t>
            </a:r>
            <a:r>
              <a:rPr sz="2400" dirty="0">
                <a:latin typeface="Sitka Text" panose="02000505000000020004" pitchFamily="2" charset="0"/>
                <a:cs typeface="Arial"/>
              </a:rPr>
              <a:t>the	</a:t>
            </a:r>
            <a:r>
              <a:rPr sz="2400" spc="5" dirty="0">
                <a:latin typeface="Sitka Text" panose="02000505000000020004" pitchFamily="2" charset="0"/>
                <a:cs typeface="Arial"/>
              </a:rPr>
              <a:t>s</a:t>
            </a:r>
            <a:r>
              <a:rPr sz="2400" dirty="0">
                <a:latin typeface="Sitka Text" panose="02000505000000020004" pitchFamily="2" charset="0"/>
                <a:cs typeface="Arial"/>
              </a:rPr>
              <a:t>ta</a:t>
            </a:r>
            <a:r>
              <a:rPr sz="2400" spc="-10" dirty="0">
                <a:latin typeface="Sitka Text" panose="02000505000000020004" pitchFamily="2" charset="0"/>
                <a:cs typeface="Arial"/>
              </a:rPr>
              <a:t>t</a:t>
            </a:r>
            <a:r>
              <a:rPr sz="2400" spc="-15" dirty="0">
                <a:latin typeface="Sitka Text" panose="02000505000000020004" pitchFamily="2" charset="0"/>
                <a:cs typeface="Arial"/>
              </a:rPr>
              <a:t>i</a:t>
            </a:r>
            <a:r>
              <a:rPr sz="2400" dirty="0">
                <a:latin typeface="Sitka Text" panose="02000505000000020004" pitchFamily="2" charset="0"/>
                <a:cs typeface="Arial"/>
              </a:rPr>
              <a:t>c</a:t>
            </a:r>
            <a:r>
              <a:rPr lang="en-US" sz="2400" dirty="0">
                <a:latin typeface="Sitka Text" panose="02000505000000020004" pitchFamily="2" charset="0"/>
                <a:cs typeface="Arial"/>
              </a:rPr>
              <a:t> </a:t>
            </a:r>
            <a:r>
              <a:rPr sz="2400" dirty="0">
                <a:latin typeface="Sitka Text" panose="02000505000000020004" pitchFamily="2" charset="0"/>
                <a:cs typeface="Arial"/>
              </a:rPr>
              <a:t>m</a:t>
            </a:r>
            <a:r>
              <a:rPr sz="2400" spc="-15" dirty="0">
                <a:latin typeface="Sitka Text" panose="02000505000000020004" pitchFamily="2" charset="0"/>
                <a:cs typeface="Arial"/>
              </a:rPr>
              <a:t>e</a:t>
            </a:r>
            <a:r>
              <a:rPr sz="2400" dirty="0">
                <a:latin typeface="Sitka Text" panose="02000505000000020004" pitchFamily="2" charset="0"/>
                <a:cs typeface="Arial"/>
              </a:rPr>
              <a:t>mb</a:t>
            </a:r>
            <a:r>
              <a:rPr sz="2400" spc="-10" dirty="0">
                <a:latin typeface="Sitka Text" panose="02000505000000020004" pitchFamily="2" charset="0"/>
                <a:cs typeface="Arial"/>
              </a:rPr>
              <a:t>er</a:t>
            </a:r>
            <a:r>
              <a:rPr sz="2400" dirty="0">
                <a:latin typeface="Sitka Text" panose="02000505000000020004" pitchFamily="2" charset="0"/>
                <a:cs typeface="Arial"/>
              </a:rPr>
              <a:t>s</a:t>
            </a:r>
            <a:r>
              <a:rPr lang="en-US" sz="2400" dirty="0">
                <a:latin typeface="Sitka Text" panose="02000505000000020004" pitchFamily="2" charset="0"/>
                <a:cs typeface="Arial"/>
              </a:rPr>
              <a:t> </a:t>
            </a:r>
            <a:r>
              <a:rPr sz="2400" dirty="0" smtClean="0">
                <a:latin typeface="Sitka Text" panose="02000505000000020004" pitchFamily="2" charset="0"/>
                <a:cs typeface="Arial"/>
              </a:rPr>
              <a:t>a</a:t>
            </a:r>
            <a:r>
              <a:rPr sz="2400" spc="-10" dirty="0" smtClean="0">
                <a:latin typeface="Sitka Text" panose="02000505000000020004" pitchFamily="2" charset="0"/>
                <a:cs typeface="Arial"/>
              </a:rPr>
              <a:t>n</a:t>
            </a:r>
            <a:r>
              <a:rPr sz="2400" dirty="0" smtClean="0">
                <a:latin typeface="Sitka Text" panose="02000505000000020004" pitchFamily="2" charset="0"/>
                <a:cs typeface="Arial"/>
              </a:rPr>
              <a:t>d</a:t>
            </a:r>
            <a:r>
              <a:rPr lang="en-US" sz="2400" dirty="0" smtClean="0">
                <a:latin typeface="Sitka Text" panose="02000505000000020004" pitchFamily="2" charset="0"/>
                <a:cs typeface="Arial"/>
              </a:rPr>
              <a:t> </a:t>
            </a:r>
            <a:r>
              <a:rPr sz="2400" dirty="0" smtClean="0">
                <a:latin typeface="Sitka Text" panose="02000505000000020004" pitchFamily="2" charset="0"/>
                <a:cs typeface="Arial"/>
              </a:rPr>
              <a:t>manipulate </a:t>
            </a:r>
            <a:r>
              <a:rPr sz="2400" dirty="0">
                <a:latin typeface="Sitka Text" panose="02000505000000020004" pitchFamily="2" charset="0"/>
                <a:cs typeface="Arial"/>
              </a:rPr>
              <a:t>a </a:t>
            </a:r>
            <a:r>
              <a:rPr sz="2400" spc="-5" dirty="0">
                <a:latin typeface="Sitka Text" panose="02000505000000020004" pitchFamily="2" charset="0"/>
                <a:cs typeface="Arial"/>
              </a:rPr>
              <a:t>class’s </a:t>
            </a:r>
            <a:r>
              <a:rPr sz="2400" dirty="0">
                <a:latin typeface="Sitka Text" panose="02000505000000020004" pitchFamily="2" charset="0"/>
                <a:cs typeface="Arial"/>
              </a:rPr>
              <a:t>static</a:t>
            </a:r>
            <a:r>
              <a:rPr sz="2400" spc="-90" dirty="0">
                <a:latin typeface="Sitka Text" panose="02000505000000020004" pitchFamily="2" charset="0"/>
                <a:cs typeface="Arial"/>
              </a:rPr>
              <a:t> </a:t>
            </a:r>
            <a:r>
              <a:rPr sz="2400" dirty="0">
                <a:latin typeface="Sitka Text" panose="02000505000000020004" pitchFamily="2" charset="0"/>
                <a:cs typeface="Arial"/>
              </a:rPr>
              <a:t>variables</a:t>
            </a:r>
          </a:p>
          <a:p>
            <a:pPr marL="243840" marR="5715" indent="-231775">
              <a:lnSpc>
                <a:spcPct val="150000"/>
              </a:lnSpc>
              <a:spcBef>
                <a:spcPts val="484"/>
              </a:spcBef>
              <a:buChar char="•"/>
              <a:tabLst>
                <a:tab pos="243840" algn="l"/>
                <a:tab pos="244475" algn="l"/>
              </a:tabLst>
            </a:pPr>
            <a:r>
              <a:rPr sz="2400" dirty="0">
                <a:latin typeface="Sitka Text" panose="02000505000000020004" pitchFamily="2" charset="0"/>
                <a:cs typeface="Arial"/>
              </a:rPr>
              <a:t>Static </a:t>
            </a:r>
            <a:r>
              <a:rPr sz="2400" spc="-5" dirty="0">
                <a:latin typeface="Sitka Text" panose="02000505000000020004" pitchFamily="2" charset="0"/>
                <a:cs typeface="Arial"/>
              </a:rPr>
              <a:t>methods cannot </a:t>
            </a:r>
            <a:r>
              <a:rPr sz="2400" dirty="0">
                <a:latin typeface="Sitka Text" panose="02000505000000020004" pitchFamily="2" charset="0"/>
                <a:cs typeface="Arial"/>
              </a:rPr>
              <a:t>access </a:t>
            </a:r>
            <a:r>
              <a:rPr sz="2400" spc="-5" dirty="0">
                <a:latin typeface="Sitka Text" panose="02000505000000020004" pitchFamily="2" charset="0"/>
                <a:cs typeface="Arial"/>
              </a:rPr>
              <a:t>non-static members(instance variables  </a:t>
            </a:r>
            <a:r>
              <a:rPr sz="2400" dirty="0">
                <a:latin typeface="Sitka Text" panose="02000505000000020004" pitchFamily="2" charset="0"/>
                <a:cs typeface="Arial"/>
              </a:rPr>
              <a:t>or instance methods) of the</a:t>
            </a:r>
            <a:r>
              <a:rPr sz="2400" spc="-130" dirty="0">
                <a:latin typeface="Sitka Text" panose="02000505000000020004" pitchFamily="2" charset="0"/>
                <a:cs typeface="Arial"/>
              </a:rPr>
              <a:t> </a:t>
            </a:r>
            <a:r>
              <a:rPr sz="2400" dirty="0">
                <a:latin typeface="Sitka Text" panose="02000505000000020004" pitchFamily="2" charset="0"/>
                <a:cs typeface="Arial"/>
              </a:rPr>
              <a:t>class</a:t>
            </a:r>
          </a:p>
          <a:p>
            <a:pPr marL="243840" indent="-231775">
              <a:spcBef>
                <a:spcPts val="1570"/>
              </a:spcBef>
              <a:buFont typeface="Arial"/>
              <a:buChar char="•"/>
              <a:tabLst>
                <a:tab pos="243840" algn="l"/>
                <a:tab pos="244475" algn="l"/>
              </a:tabLst>
            </a:pPr>
            <a:r>
              <a:rPr sz="2400" spc="-5" dirty="0">
                <a:latin typeface="Sitka Text" panose="02000505000000020004" pitchFamily="2" charset="0"/>
                <a:cs typeface="Verdana"/>
              </a:rPr>
              <a:t>Static method </a:t>
            </a:r>
            <a:r>
              <a:rPr lang="en-US" sz="2400" dirty="0">
                <a:latin typeface="Sitka Text" panose="02000505000000020004" pitchFamily="2" charset="0"/>
                <a:cs typeface="Verdana"/>
              </a:rPr>
              <a:t>can't</a:t>
            </a:r>
            <a:r>
              <a:rPr sz="2400" dirty="0">
                <a:latin typeface="Sitka Text" panose="02000505000000020004" pitchFamily="2" charset="0"/>
                <a:cs typeface="Verdana"/>
              </a:rPr>
              <a:t> </a:t>
            </a:r>
            <a:r>
              <a:rPr sz="2400" spc="-5" dirty="0">
                <a:latin typeface="Sitka Text" panose="02000505000000020004" pitchFamily="2" charset="0"/>
                <a:cs typeface="Verdana"/>
              </a:rPr>
              <a:t>access this </a:t>
            </a:r>
            <a:r>
              <a:rPr sz="2400" dirty="0">
                <a:latin typeface="Sitka Text" panose="02000505000000020004" pitchFamily="2" charset="0"/>
                <a:cs typeface="Verdana"/>
              </a:rPr>
              <a:t>and </a:t>
            </a:r>
            <a:r>
              <a:rPr sz="2400" spc="-5" dirty="0">
                <a:latin typeface="Sitka Text" panose="02000505000000020004" pitchFamily="2" charset="0"/>
                <a:cs typeface="Verdana"/>
              </a:rPr>
              <a:t>super</a:t>
            </a:r>
            <a:r>
              <a:rPr sz="2400" spc="30" dirty="0">
                <a:latin typeface="Sitka Text" panose="02000505000000020004" pitchFamily="2" charset="0"/>
                <a:cs typeface="Verdana"/>
              </a:rPr>
              <a:t> </a:t>
            </a:r>
            <a:r>
              <a:rPr sz="2400" spc="-5" dirty="0">
                <a:latin typeface="Sitka Text" panose="02000505000000020004" pitchFamily="2" charset="0"/>
                <a:cs typeface="Verdana"/>
              </a:rPr>
              <a:t>references</a:t>
            </a:r>
            <a:endParaRPr sz="2400" dirty="0">
              <a:latin typeface="Sitka Text" panose="02000505000000020004" pitchFamily="2" charset="0"/>
              <a:cs typeface="Verdana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="" xmlns:a16="http://schemas.microsoft.com/office/drawing/2014/main" id="{B7FD0DFA-AD84-4D86-8B1D-44E0D1DA20FC}"/>
              </a:ext>
            </a:extLst>
          </p:cNvPr>
          <p:cNvCxnSpPr/>
          <p:nvPr/>
        </p:nvCxnSpPr>
        <p:spPr>
          <a:xfrm>
            <a:off x="0" y="6308035"/>
            <a:ext cx="648791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="" xmlns:a16="http://schemas.microsoft.com/office/drawing/2014/main" id="{737D0B1E-AFE9-4866-B990-58BE68F8462D}"/>
              </a:ext>
            </a:extLst>
          </p:cNvPr>
          <p:cNvCxnSpPr>
            <a:cxnSpLocks/>
          </p:cNvCxnSpPr>
          <p:nvPr/>
        </p:nvCxnSpPr>
        <p:spPr>
          <a:xfrm>
            <a:off x="4462320" y="876992"/>
            <a:ext cx="46816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B39587AF-920B-47EA-83A3-1CBF12AA18A2}"/>
              </a:ext>
            </a:extLst>
          </p:cNvPr>
          <p:cNvSpPr/>
          <p:nvPr/>
        </p:nvSpPr>
        <p:spPr>
          <a:xfrm>
            <a:off x="441748" y="329465"/>
            <a:ext cx="536076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l" fontAlgn="base"/>
            <a:r>
              <a:rPr lang="en-US" sz="4400" dirty="0">
                <a:latin typeface="Sitka Heading Semibold" pitchFamily="2" charset="0"/>
              </a:rPr>
              <a:t>Static Class Members</a:t>
            </a:r>
            <a:endParaRPr lang="en-US" sz="4400" b="1" i="0" dirty="0">
              <a:solidFill>
                <a:srgbClr val="273239"/>
              </a:solidFill>
              <a:effectLst/>
              <a:latin typeface="Sitka Heading Semibold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6125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0446" y="1356068"/>
            <a:ext cx="8260505" cy="409086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3840" marR="5080" indent="-231775">
              <a:spcBef>
                <a:spcPts val="100"/>
              </a:spcBef>
              <a:buChar char="•"/>
              <a:tabLst>
                <a:tab pos="244475" algn="l"/>
                <a:tab pos="603885" algn="l"/>
                <a:tab pos="1487805" algn="l"/>
                <a:tab pos="2372360" algn="l"/>
                <a:tab pos="2765425" algn="l"/>
                <a:tab pos="3108325" algn="l"/>
                <a:tab pos="3990340" algn="l"/>
                <a:tab pos="4418965" algn="l"/>
                <a:tab pos="5252720" algn="l"/>
                <a:tab pos="6647815" algn="l"/>
                <a:tab pos="7057390" algn="l"/>
              </a:tabLst>
            </a:pPr>
            <a:r>
              <a:rPr sz="2400" dirty="0">
                <a:latin typeface="Sitka Text" panose="02000505000000020004" pitchFamily="2" charset="0"/>
                <a:cs typeface="Arial"/>
              </a:rPr>
              <a:t>A	st</a:t>
            </a:r>
            <a:r>
              <a:rPr sz="2400" spc="-10" dirty="0">
                <a:latin typeface="Sitka Text" panose="02000505000000020004" pitchFamily="2" charset="0"/>
                <a:cs typeface="Arial"/>
              </a:rPr>
              <a:t>a</a:t>
            </a:r>
            <a:r>
              <a:rPr sz="2400" dirty="0">
                <a:latin typeface="Sitka Text" panose="02000505000000020004" pitchFamily="2" charset="0"/>
                <a:cs typeface="Arial"/>
              </a:rPr>
              <a:t>tic	</a:t>
            </a:r>
            <a:r>
              <a:rPr sz="2400" spc="-5" dirty="0">
                <a:latin typeface="Sitka Text" panose="02000505000000020004" pitchFamily="2" charset="0"/>
                <a:cs typeface="Arial"/>
              </a:rPr>
              <a:t>b</a:t>
            </a:r>
            <a:r>
              <a:rPr sz="2400" spc="-15" dirty="0">
                <a:latin typeface="Sitka Text" panose="02000505000000020004" pitchFamily="2" charset="0"/>
                <a:cs typeface="Arial"/>
              </a:rPr>
              <a:t>l</a:t>
            </a:r>
            <a:r>
              <a:rPr sz="2400" spc="-5" dirty="0">
                <a:latin typeface="Sitka Text" panose="02000505000000020004" pitchFamily="2" charset="0"/>
                <a:cs typeface="Arial"/>
              </a:rPr>
              <a:t>ock</a:t>
            </a:r>
            <a:r>
              <a:rPr sz="2400" dirty="0">
                <a:latin typeface="Sitka Text" panose="02000505000000020004" pitchFamily="2" charset="0"/>
                <a:cs typeface="Arial"/>
              </a:rPr>
              <a:t>	</a:t>
            </a:r>
            <a:r>
              <a:rPr sz="2400" spc="-10" dirty="0">
                <a:latin typeface="Sitka Text" panose="02000505000000020004" pitchFamily="2" charset="0"/>
                <a:cs typeface="Arial"/>
              </a:rPr>
              <a:t>i</a:t>
            </a:r>
            <a:r>
              <a:rPr sz="2400" spc="-5" dirty="0">
                <a:latin typeface="Sitka Text" panose="02000505000000020004" pitchFamily="2" charset="0"/>
                <a:cs typeface="Arial"/>
              </a:rPr>
              <a:t>s</a:t>
            </a:r>
            <a:r>
              <a:rPr sz="2400" dirty="0">
                <a:latin typeface="Sitka Text" panose="02000505000000020004" pitchFamily="2" charset="0"/>
                <a:cs typeface="Arial"/>
              </a:rPr>
              <a:t>	</a:t>
            </a:r>
            <a:r>
              <a:rPr sz="2400" spc="-5" dirty="0">
                <a:latin typeface="Sitka Text" panose="02000505000000020004" pitchFamily="2" charset="0"/>
                <a:cs typeface="Arial"/>
              </a:rPr>
              <a:t>a</a:t>
            </a:r>
            <a:r>
              <a:rPr sz="2400" dirty="0">
                <a:latin typeface="Sitka Text" panose="02000505000000020004" pitchFamily="2" charset="0"/>
                <a:cs typeface="Arial"/>
              </a:rPr>
              <a:t>	</a:t>
            </a:r>
            <a:r>
              <a:rPr sz="2400" spc="-20" dirty="0">
                <a:latin typeface="Sitka Text" panose="02000505000000020004" pitchFamily="2" charset="0"/>
                <a:cs typeface="Arial"/>
              </a:rPr>
              <a:t>b</a:t>
            </a:r>
            <a:r>
              <a:rPr sz="2400" spc="-5" dirty="0">
                <a:latin typeface="Sitka Text" panose="02000505000000020004" pitchFamily="2" charset="0"/>
                <a:cs typeface="Arial"/>
              </a:rPr>
              <a:t>l</a:t>
            </a:r>
            <a:r>
              <a:rPr sz="2400" spc="-15" dirty="0">
                <a:latin typeface="Sitka Text" panose="02000505000000020004" pitchFamily="2" charset="0"/>
                <a:cs typeface="Arial"/>
              </a:rPr>
              <a:t>o</a:t>
            </a:r>
            <a:r>
              <a:rPr sz="2400" dirty="0">
                <a:latin typeface="Sitka Text" panose="02000505000000020004" pitchFamily="2" charset="0"/>
                <a:cs typeface="Arial"/>
              </a:rPr>
              <a:t>ck	of	</a:t>
            </a:r>
            <a:r>
              <a:rPr sz="2400" spc="-5" dirty="0">
                <a:latin typeface="Sitka Text" panose="02000505000000020004" pitchFamily="2" charset="0"/>
                <a:cs typeface="Arial"/>
              </a:rPr>
              <a:t>code</a:t>
            </a:r>
            <a:r>
              <a:rPr sz="2400" dirty="0">
                <a:latin typeface="Sitka Text" panose="02000505000000020004" pitchFamily="2" charset="0"/>
                <a:cs typeface="Arial"/>
              </a:rPr>
              <a:t>	</a:t>
            </a:r>
            <a:r>
              <a:rPr sz="2400" spc="-5" dirty="0">
                <a:latin typeface="Sitka Text" panose="02000505000000020004" pitchFamily="2" charset="0"/>
                <a:cs typeface="Arial"/>
              </a:rPr>
              <a:t>encl</a:t>
            </a:r>
            <a:r>
              <a:rPr sz="2400" spc="-15" dirty="0">
                <a:latin typeface="Sitka Text" panose="02000505000000020004" pitchFamily="2" charset="0"/>
                <a:cs typeface="Arial"/>
              </a:rPr>
              <a:t>o</a:t>
            </a:r>
            <a:r>
              <a:rPr sz="2400" spc="5" dirty="0">
                <a:latin typeface="Sitka Text" panose="02000505000000020004" pitchFamily="2" charset="0"/>
                <a:cs typeface="Arial"/>
              </a:rPr>
              <a:t>s</a:t>
            </a:r>
            <a:r>
              <a:rPr sz="2400" spc="-5" dirty="0">
                <a:latin typeface="Sitka Text" panose="02000505000000020004" pitchFamily="2" charset="0"/>
                <a:cs typeface="Arial"/>
              </a:rPr>
              <a:t>ed</a:t>
            </a:r>
            <a:r>
              <a:rPr sz="2400" dirty="0">
                <a:latin typeface="Sitka Text" panose="02000505000000020004" pitchFamily="2" charset="0"/>
                <a:cs typeface="Arial"/>
              </a:rPr>
              <a:t>	</a:t>
            </a:r>
            <a:r>
              <a:rPr sz="2400" spc="-10" dirty="0">
                <a:latin typeface="Sitka Text" panose="02000505000000020004" pitchFamily="2" charset="0"/>
                <a:cs typeface="Arial"/>
              </a:rPr>
              <a:t>i</a:t>
            </a:r>
            <a:r>
              <a:rPr sz="2400" spc="-5" dirty="0">
                <a:latin typeface="Sitka Text" panose="02000505000000020004" pitchFamily="2" charset="0"/>
                <a:cs typeface="Arial"/>
              </a:rPr>
              <a:t>n</a:t>
            </a:r>
            <a:r>
              <a:rPr sz="2400" dirty="0">
                <a:latin typeface="Sitka Text" panose="02000505000000020004" pitchFamily="2" charset="0"/>
                <a:cs typeface="Arial"/>
              </a:rPr>
              <a:t>	</a:t>
            </a:r>
            <a:r>
              <a:rPr sz="2400" spc="-5" dirty="0">
                <a:latin typeface="Sitka Text" panose="02000505000000020004" pitchFamily="2" charset="0"/>
                <a:cs typeface="Arial"/>
              </a:rPr>
              <a:t>bra</a:t>
            </a:r>
            <a:r>
              <a:rPr sz="2400" dirty="0">
                <a:latin typeface="Sitka Text" panose="02000505000000020004" pitchFamily="2" charset="0"/>
                <a:cs typeface="Arial"/>
              </a:rPr>
              <a:t>ces,  </a:t>
            </a:r>
            <a:r>
              <a:rPr sz="2400" spc="-5" dirty="0">
                <a:latin typeface="Sitka Text" panose="02000505000000020004" pitchFamily="2" charset="0"/>
                <a:cs typeface="Arial"/>
              </a:rPr>
              <a:t>preceded by </a:t>
            </a:r>
            <a:r>
              <a:rPr sz="2400" dirty="0">
                <a:latin typeface="Sitka Text" panose="02000505000000020004" pitchFamily="2" charset="0"/>
                <a:cs typeface="Arial"/>
              </a:rPr>
              <a:t>the </a:t>
            </a:r>
            <a:r>
              <a:rPr sz="2400" spc="-5" dirty="0">
                <a:latin typeface="Sitka Text" panose="02000505000000020004" pitchFamily="2" charset="0"/>
                <a:cs typeface="Arial"/>
              </a:rPr>
              <a:t>keyword</a:t>
            </a:r>
            <a:r>
              <a:rPr sz="2400" spc="30" dirty="0">
                <a:latin typeface="Sitka Text" panose="02000505000000020004" pitchFamily="2" charset="0"/>
                <a:cs typeface="Arial"/>
              </a:rPr>
              <a:t> </a:t>
            </a:r>
            <a:r>
              <a:rPr sz="2400" dirty="0">
                <a:latin typeface="Sitka Text" panose="02000505000000020004" pitchFamily="2" charset="0"/>
                <a:cs typeface="Arial"/>
              </a:rPr>
              <a:t>static</a:t>
            </a:r>
          </a:p>
          <a:p>
            <a:pPr>
              <a:spcBef>
                <a:spcPts val="10"/>
              </a:spcBef>
              <a:buFont typeface="Arial"/>
              <a:buChar char="•"/>
            </a:pPr>
            <a:endParaRPr sz="2400" dirty="0">
              <a:latin typeface="Sitka Text" panose="02000505000000020004" pitchFamily="2" charset="0"/>
              <a:cs typeface="Arial"/>
            </a:endParaRPr>
          </a:p>
          <a:p>
            <a:pPr marL="12700"/>
            <a:r>
              <a:rPr sz="2400" spc="-5" dirty="0">
                <a:latin typeface="Sitka Text" panose="02000505000000020004" pitchFamily="2" charset="0"/>
                <a:cs typeface="Arial"/>
              </a:rPr>
              <a:t>Ex</a:t>
            </a:r>
            <a:r>
              <a:rPr sz="2400" dirty="0">
                <a:latin typeface="Sitka Text" panose="02000505000000020004" pitchFamily="2" charset="0"/>
                <a:cs typeface="Arial"/>
              </a:rPr>
              <a:t> :</a:t>
            </a:r>
          </a:p>
          <a:p>
            <a:pPr marL="12700">
              <a:spcBef>
                <a:spcPts val="1789"/>
              </a:spcBef>
            </a:pPr>
            <a:r>
              <a:rPr sz="2400" spc="-5" dirty="0">
                <a:latin typeface="Sitka Text" panose="02000505000000020004" pitchFamily="2" charset="0"/>
                <a:cs typeface="Courier New"/>
              </a:rPr>
              <a:t>static</a:t>
            </a:r>
            <a:r>
              <a:rPr sz="2400" spc="-20" dirty="0">
                <a:latin typeface="Sitka Text" panose="02000505000000020004" pitchFamily="2" charset="0"/>
                <a:cs typeface="Courier New"/>
              </a:rPr>
              <a:t> </a:t>
            </a:r>
            <a:r>
              <a:rPr sz="2400" dirty="0">
                <a:latin typeface="Sitka Text" panose="02000505000000020004" pitchFamily="2" charset="0"/>
                <a:cs typeface="Courier New"/>
              </a:rPr>
              <a:t>{</a:t>
            </a:r>
          </a:p>
          <a:p>
            <a:pPr marL="243840">
              <a:spcBef>
                <a:spcPts val="575"/>
              </a:spcBef>
            </a:pPr>
            <a:r>
              <a:rPr sz="2400" spc="-10" dirty="0">
                <a:latin typeface="Sitka Text" panose="02000505000000020004" pitchFamily="2" charset="0"/>
                <a:cs typeface="Courier New"/>
              </a:rPr>
              <a:t>System.out.println(“Within static</a:t>
            </a:r>
            <a:r>
              <a:rPr sz="2400" spc="5" dirty="0">
                <a:latin typeface="Sitka Text" panose="02000505000000020004" pitchFamily="2" charset="0"/>
                <a:cs typeface="Courier New"/>
              </a:rPr>
              <a:t> </a:t>
            </a:r>
            <a:r>
              <a:rPr sz="2400" spc="-10" dirty="0">
                <a:latin typeface="Sitka Text" panose="02000505000000020004" pitchFamily="2" charset="0"/>
                <a:cs typeface="Courier New"/>
              </a:rPr>
              <a:t>block”);</a:t>
            </a:r>
            <a:endParaRPr sz="2400" dirty="0">
              <a:latin typeface="Sitka Text" panose="02000505000000020004" pitchFamily="2" charset="0"/>
              <a:cs typeface="Courier New"/>
            </a:endParaRPr>
          </a:p>
          <a:p>
            <a:pPr marL="12700">
              <a:spcBef>
                <a:spcPts val="575"/>
              </a:spcBef>
            </a:pPr>
            <a:r>
              <a:rPr lang="en-US" sz="2400" dirty="0">
                <a:latin typeface="Sitka Text" panose="02000505000000020004" pitchFamily="2" charset="0"/>
                <a:cs typeface="Courier New"/>
              </a:rPr>
              <a:t>   </a:t>
            </a:r>
            <a:r>
              <a:rPr sz="2400" dirty="0">
                <a:latin typeface="Sitka Text" panose="02000505000000020004" pitchFamily="2" charset="0"/>
                <a:cs typeface="Courier New"/>
              </a:rPr>
              <a:t>}</a:t>
            </a:r>
          </a:p>
          <a:p>
            <a:pPr>
              <a:spcBef>
                <a:spcPts val="15"/>
              </a:spcBef>
            </a:pPr>
            <a:endParaRPr sz="2400" dirty="0">
              <a:latin typeface="Sitka Text" panose="02000505000000020004" pitchFamily="2" charset="0"/>
              <a:cs typeface="Courier New"/>
            </a:endParaRPr>
          </a:p>
          <a:p>
            <a:pPr marL="243840" marR="5080" indent="-231775">
              <a:buChar char="•"/>
              <a:tabLst>
                <a:tab pos="244475" algn="l"/>
                <a:tab pos="981710" algn="l"/>
                <a:tab pos="2687320" algn="l"/>
                <a:tab pos="3679825" algn="l"/>
                <a:tab pos="4316730" algn="l"/>
                <a:tab pos="5240655" algn="l"/>
                <a:tab pos="6167755" algn="l"/>
                <a:tab pos="6821170" algn="l"/>
              </a:tabLst>
            </a:pPr>
            <a:r>
              <a:rPr sz="2400" spc="-5" dirty="0">
                <a:latin typeface="Sitka Text" panose="02000505000000020004" pitchFamily="2" charset="0"/>
                <a:cs typeface="Arial"/>
              </a:rPr>
              <a:t>Th</a:t>
            </a:r>
            <a:r>
              <a:rPr sz="2400" dirty="0">
                <a:latin typeface="Sitka Text" panose="02000505000000020004" pitchFamily="2" charset="0"/>
                <a:cs typeface="Arial"/>
              </a:rPr>
              <a:t>e	stat</a:t>
            </a:r>
            <a:r>
              <a:rPr sz="2400" spc="-5" dirty="0">
                <a:latin typeface="Sitka Text" panose="02000505000000020004" pitchFamily="2" charset="0"/>
                <a:cs typeface="Arial"/>
              </a:rPr>
              <a:t>ements	w</a:t>
            </a:r>
            <a:r>
              <a:rPr sz="2400" spc="-15" dirty="0">
                <a:latin typeface="Sitka Text" panose="02000505000000020004" pitchFamily="2" charset="0"/>
                <a:cs typeface="Arial"/>
              </a:rPr>
              <a:t>i</a:t>
            </a:r>
            <a:r>
              <a:rPr sz="2400" spc="-5" dirty="0">
                <a:latin typeface="Sitka Text" panose="02000505000000020004" pitchFamily="2" charset="0"/>
                <a:cs typeface="Arial"/>
              </a:rPr>
              <a:t>th</a:t>
            </a:r>
            <a:r>
              <a:rPr sz="2400" dirty="0">
                <a:latin typeface="Sitka Text" panose="02000505000000020004" pitchFamily="2" charset="0"/>
                <a:cs typeface="Arial"/>
              </a:rPr>
              <a:t>i</a:t>
            </a:r>
            <a:r>
              <a:rPr sz="2400" spc="-5" dirty="0">
                <a:latin typeface="Sitka Text" panose="02000505000000020004" pitchFamily="2" charset="0"/>
                <a:cs typeface="Arial"/>
              </a:rPr>
              <a:t>n</a:t>
            </a:r>
            <a:r>
              <a:rPr sz="2400" dirty="0">
                <a:latin typeface="Sitka Text" panose="02000505000000020004" pitchFamily="2" charset="0"/>
                <a:cs typeface="Arial"/>
              </a:rPr>
              <a:t>	the	s</a:t>
            </a:r>
            <a:r>
              <a:rPr sz="2400" spc="-10" dirty="0">
                <a:latin typeface="Sitka Text" panose="02000505000000020004" pitchFamily="2" charset="0"/>
                <a:cs typeface="Arial"/>
              </a:rPr>
              <a:t>t</a:t>
            </a:r>
            <a:r>
              <a:rPr sz="2400" spc="-5" dirty="0">
                <a:latin typeface="Sitka Text" panose="02000505000000020004" pitchFamily="2" charset="0"/>
                <a:cs typeface="Arial"/>
              </a:rPr>
              <a:t>atic</a:t>
            </a:r>
            <a:r>
              <a:rPr sz="2400" dirty="0">
                <a:latin typeface="Sitka Text" panose="02000505000000020004" pitchFamily="2" charset="0"/>
                <a:cs typeface="Arial"/>
              </a:rPr>
              <a:t>	</a:t>
            </a:r>
            <a:r>
              <a:rPr sz="2400" spc="-5" dirty="0">
                <a:latin typeface="Sitka Text" panose="02000505000000020004" pitchFamily="2" charset="0"/>
                <a:cs typeface="Arial"/>
              </a:rPr>
              <a:t>block</a:t>
            </a:r>
            <a:r>
              <a:rPr sz="2400" dirty="0">
                <a:latin typeface="Sitka Text" panose="02000505000000020004" pitchFamily="2" charset="0"/>
                <a:cs typeface="Arial"/>
              </a:rPr>
              <a:t>	</a:t>
            </a:r>
            <a:r>
              <a:rPr sz="2400" spc="-5" dirty="0">
                <a:latin typeface="Sitka Text" panose="02000505000000020004" pitchFamily="2" charset="0"/>
                <a:cs typeface="Arial"/>
              </a:rPr>
              <a:t>are</a:t>
            </a:r>
            <a:r>
              <a:rPr sz="2400" dirty="0">
                <a:latin typeface="Sitka Text" panose="02000505000000020004" pitchFamily="2" charset="0"/>
                <a:cs typeface="Arial"/>
              </a:rPr>
              <a:t>	</a:t>
            </a:r>
            <a:r>
              <a:rPr sz="2400" spc="-5" dirty="0">
                <a:latin typeface="Sitka Text" panose="02000505000000020004" pitchFamily="2" charset="0"/>
                <a:cs typeface="Arial"/>
              </a:rPr>
              <a:t>executed  automatically </a:t>
            </a:r>
            <a:r>
              <a:rPr sz="2400" dirty="0">
                <a:latin typeface="Sitka Text" panose="02000505000000020004" pitchFamily="2" charset="0"/>
                <a:cs typeface="Arial"/>
              </a:rPr>
              <a:t>when the </a:t>
            </a:r>
            <a:r>
              <a:rPr sz="2400" spc="-5" dirty="0">
                <a:latin typeface="Sitka Text" panose="02000505000000020004" pitchFamily="2" charset="0"/>
                <a:cs typeface="Arial"/>
              </a:rPr>
              <a:t>class is loaded into</a:t>
            </a:r>
            <a:r>
              <a:rPr sz="2400" spc="85" dirty="0">
                <a:latin typeface="Sitka Text" panose="02000505000000020004" pitchFamily="2" charset="0"/>
                <a:cs typeface="Arial"/>
              </a:rPr>
              <a:t> </a:t>
            </a:r>
            <a:r>
              <a:rPr sz="2400" spc="-5" dirty="0">
                <a:latin typeface="Sitka Text" panose="02000505000000020004" pitchFamily="2" charset="0"/>
                <a:cs typeface="Arial"/>
              </a:rPr>
              <a:t>JVM</a:t>
            </a:r>
            <a:endParaRPr sz="2400" dirty="0">
              <a:latin typeface="Sitka Text" panose="02000505000000020004" pitchFamily="2" charset="0"/>
              <a:cs typeface="Arial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="" xmlns:a16="http://schemas.microsoft.com/office/drawing/2014/main" id="{1BAE2909-AE39-496D-BFB8-D8B32931C545}"/>
              </a:ext>
            </a:extLst>
          </p:cNvPr>
          <p:cNvCxnSpPr/>
          <p:nvPr/>
        </p:nvCxnSpPr>
        <p:spPr>
          <a:xfrm>
            <a:off x="0" y="6308035"/>
            <a:ext cx="648791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="" xmlns:a16="http://schemas.microsoft.com/office/drawing/2014/main" id="{C857F7DF-C4F0-4D08-8DC1-58D93478F0CF}"/>
              </a:ext>
            </a:extLst>
          </p:cNvPr>
          <p:cNvCxnSpPr>
            <a:cxnSpLocks/>
          </p:cNvCxnSpPr>
          <p:nvPr/>
        </p:nvCxnSpPr>
        <p:spPr>
          <a:xfrm>
            <a:off x="2681784" y="876992"/>
            <a:ext cx="646221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EF412CB0-64B5-46AD-AB2F-049BC7363E90}"/>
              </a:ext>
            </a:extLst>
          </p:cNvPr>
          <p:cNvSpPr/>
          <p:nvPr/>
        </p:nvSpPr>
        <p:spPr>
          <a:xfrm>
            <a:off x="441748" y="329465"/>
            <a:ext cx="298671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l" fontAlgn="base"/>
            <a:r>
              <a:rPr lang="en-US" sz="4400" dirty="0">
                <a:latin typeface="Sitka Heading Semibold" pitchFamily="2" charset="0"/>
              </a:rPr>
              <a:t>Static block</a:t>
            </a:r>
            <a:endParaRPr lang="en-US" sz="4400" b="1" i="0" dirty="0">
              <a:solidFill>
                <a:srgbClr val="273239"/>
              </a:solidFill>
              <a:effectLst/>
              <a:latin typeface="Sitka Heading Semibold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7701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1748" y="1466425"/>
            <a:ext cx="8057675" cy="44448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3840" marR="5715" indent="-231775" algn="just">
              <a:spcBef>
                <a:spcPts val="100"/>
              </a:spcBef>
              <a:buChar char="•"/>
              <a:tabLst>
                <a:tab pos="244475" algn="l"/>
              </a:tabLst>
            </a:pPr>
            <a:r>
              <a:rPr sz="2400" dirty="0">
                <a:latin typeface="Sitka Text" panose="02000505000000020004" pitchFamily="2" charset="0"/>
              </a:rPr>
              <a:t>A class can have any number of static blocks and they  can appear anywhere in the class</a:t>
            </a:r>
          </a:p>
          <a:p>
            <a:pPr>
              <a:spcBef>
                <a:spcPts val="10"/>
              </a:spcBef>
              <a:buFont typeface="Arial"/>
              <a:buChar char="•"/>
            </a:pPr>
            <a:endParaRPr sz="2400" dirty="0">
              <a:latin typeface="Sitka Text" panose="02000505000000020004" pitchFamily="2" charset="0"/>
            </a:endParaRPr>
          </a:p>
          <a:p>
            <a:pPr marL="243840" marR="5080" indent="-231775" algn="just">
              <a:buChar char="•"/>
              <a:tabLst>
                <a:tab pos="244475" algn="l"/>
              </a:tabLst>
            </a:pPr>
            <a:r>
              <a:rPr sz="2400" dirty="0">
                <a:latin typeface="Sitka Text" panose="02000505000000020004" pitchFamily="2" charset="0"/>
              </a:rPr>
              <a:t>They are executed in the order of their appearance in the  class</a:t>
            </a:r>
          </a:p>
          <a:p>
            <a:pPr>
              <a:spcBef>
                <a:spcPts val="5"/>
              </a:spcBef>
              <a:buFont typeface="Arial"/>
              <a:buChar char="•"/>
            </a:pPr>
            <a:endParaRPr sz="2400" dirty="0">
              <a:latin typeface="Sitka Text" panose="02000505000000020004" pitchFamily="2" charset="0"/>
            </a:endParaRPr>
          </a:p>
          <a:p>
            <a:pPr marL="243840" marR="5715" indent="-231775" algn="just">
              <a:spcBef>
                <a:spcPts val="5"/>
              </a:spcBef>
              <a:buChar char="•"/>
              <a:tabLst>
                <a:tab pos="244475" algn="l"/>
              </a:tabLst>
            </a:pPr>
            <a:r>
              <a:rPr sz="2400" dirty="0">
                <a:latin typeface="Sitka Text" panose="02000505000000020004" pitchFamily="2" charset="0"/>
              </a:rPr>
              <a:t>JVM combines all the static blocks in a class as single  static block and executes them</a:t>
            </a:r>
          </a:p>
          <a:p>
            <a:pPr>
              <a:spcBef>
                <a:spcPts val="10"/>
              </a:spcBef>
              <a:buFont typeface="Arial"/>
              <a:buChar char="•"/>
            </a:pPr>
            <a:endParaRPr sz="2400" dirty="0">
              <a:latin typeface="Sitka Text" panose="02000505000000020004" pitchFamily="2" charset="0"/>
            </a:endParaRPr>
          </a:p>
          <a:p>
            <a:pPr marL="243840" marR="5080" indent="-231775" algn="just">
              <a:buChar char="•"/>
              <a:tabLst>
                <a:tab pos="244475" algn="l"/>
              </a:tabLst>
            </a:pPr>
            <a:r>
              <a:rPr sz="2400" dirty="0">
                <a:latin typeface="Sitka Text" panose="02000505000000020004" pitchFamily="2" charset="0"/>
              </a:rPr>
              <a:t>You can invoke static methods from the static block and  they will be executed as and when the static block gets  executed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="" xmlns:a16="http://schemas.microsoft.com/office/drawing/2014/main" id="{6EB57DE5-ABD6-473E-9D93-84F810BB9B88}"/>
              </a:ext>
            </a:extLst>
          </p:cNvPr>
          <p:cNvCxnSpPr/>
          <p:nvPr/>
        </p:nvCxnSpPr>
        <p:spPr>
          <a:xfrm>
            <a:off x="0" y="6308035"/>
            <a:ext cx="648791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="" xmlns:a16="http://schemas.microsoft.com/office/drawing/2014/main" id="{A95EAF63-B985-4A31-9DAB-31DDE655F0F3}"/>
              </a:ext>
            </a:extLst>
          </p:cNvPr>
          <p:cNvCxnSpPr>
            <a:cxnSpLocks/>
          </p:cNvCxnSpPr>
          <p:nvPr/>
        </p:nvCxnSpPr>
        <p:spPr>
          <a:xfrm>
            <a:off x="1712529" y="876992"/>
            <a:ext cx="743147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054F0DCD-272E-4484-A997-3341C1D8EED4}"/>
              </a:ext>
            </a:extLst>
          </p:cNvPr>
          <p:cNvSpPr/>
          <p:nvPr/>
        </p:nvSpPr>
        <p:spPr>
          <a:xfrm>
            <a:off x="441748" y="329465"/>
            <a:ext cx="298671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l" fontAlgn="base"/>
            <a:r>
              <a:rPr lang="en-US" sz="4400" b="1" i="0" dirty="0">
                <a:solidFill>
                  <a:srgbClr val="273239"/>
                </a:solidFill>
                <a:effectLst/>
                <a:latin typeface="Sitka Heading Semibold" pitchFamily="2" charset="0"/>
              </a:rPr>
              <a:t>Static block</a:t>
            </a:r>
          </a:p>
        </p:txBody>
      </p:sp>
    </p:spTree>
    <p:extLst>
      <p:ext uri="{BB962C8B-B14F-4D97-AF65-F5344CB8AC3E}">
        <p14:creationId xmlns:p14="http://schemas.microsoft.com/office/powerpoint/2010/main" val="537781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5830" y="533400"/>
            <a:ext cx="8789233" cy="34193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3509645">
              <a:lnSpc>
                <a:spcPct val="120000"/>
              </a:lnSpc>
              <a:spcBef>
                <a:spcPts val="100"/>
              </a:spcBef>
            </a:pPr>
            <a:r>
              <a:rPr dirty="0">
                <a:latin typeface="Sitka Text" panose="02000505000000020004" pitchFamily="2" charset="0"/>
              </a:rPr>
              <a:t>class </a:t>
            </a:r>
            <a:r>
              <a:rPr dirty="0" err="1" smtClean="0">
                <a:latin typeface="Sitka Text" panose="02000505000000020004" pitchFamily="2" charset="0"/>
              </a:rPr>
              <a:t>StaticBlockE</a:t>
            </a:r>
            <a:r>
              <a:rPr lang="en-US" dirty="0" err="1" smtClean="0">
                <a:latin typeface="Sitka Text" panose="02000505000000020004" pitchFamily="2" charset="0"/>
              </a:rPr>
              <a:t>x</a:t>
            </a:r>
            <a:r>
              <a:rPr dirty="0" err="1" smtClean="0">
                <a:latin typeface="Sitka Text" panose="02000505000000020004" pitchFamily="2" charset="0"/>
              </a:rPr>
              <a:t>ample</a:t>
            </a:r>
            <a:r>
              <a:rPr dirty="0" smtClean="0">
                <a:latin typeface="Sitka Text" panose="02000505000000020004" pitchFamily="2" charset="0"/>
              </a:rPr>
              <a:t> </a:t>
            </a:r>
            <a:r>
              <a:rPr dirty="0">
                <a:latin typeface="Sitka Text" panose="02000505000000020004" pitchFamily="2" charset="0"/>
              </a:rPr>
              <a:t>{  </a:t>
            </a:r>
            <a:endParaRPr lang="en-US" dirty="0">
              <a:latin typeface="Sitka Text" panose="02000505000000020004" pitchFamily="2" charset="0"/>
            </a:endParaRPr>
          </a:p>
          <a:p>
            <a:pPr marR="3509645">
              <a:lnSpc>
                <a:spcPct val="120000"/>
              </a:lnSpc>
              <a:spcBef>
                <a:spcPts val="100"/>
              </a:spcBef>
            </a:pPr>
            <a:r>
              <a:rPr lang="en-US" dirty="0">
                <a:latin typeface="Sitka Text" panose="02000505000000020004" pitchFamily="2" charset="0"/>
              </a:rPr>
              <a:t>  </a:t>
            </a:r>
            <a:r>
              <a:rPr dirty="0" err="1">
                <a:latin typeface="Sitka Text" panose="02000505000000020004" pitchFamily="2" charset="0"/>
              </a:rPr>
              <a:t>StaticBlockExample</a:t>
            </a:r>
            <a:r>
              <a:rPr dirty="0">
                <a:latin typeface="Sitka Text" panose="02000505000000020004" pitchFamily="2" charset="0"/>
              </a:rPr>
              <a:t>() {</a:t>
            </a:r>
          </a:p>
          <a:p>
            <a:pPr>
              <a:spcBef>
                <a:spcPts val="480"/>
              </a:spcBef>
            </a:pPr>
            <a:r>
              <a:rPr lang="en-US" dirty="0">
                <a:latin typeface="Sitka Text" panose="02000505000000020004" pitchFamily="2" charset="0"/>
              </a:rPr>
              <a:t>    </a:t>
            </a:r>
            <a:r>
              <a:rPr dirty="0" err="1">
                <a:latin typeface="Sitka Text" panose="02000505000000020004" pitchFamily="2" charset="0"/>
              </a:rPr>
              <a:t>System.out.println</a:t>
            </a:r>
            <a:r>
              <a:rPr dirty="0">
                <a:latin typeface="Sitka Text" panose="02000505000000020004" pitchFamily="2" charset="0"/>
              </a:rPr>
              <a:t>("Within constructor</a:t>
            </a:r>
            <a:r>
              <a:rPr dirty="0" smtClean="0">
                <a:latin typeface="Sitka Text" panose="02000505000000020004" pitchFamily="2" charset="0"/>
              </a:rPr>
              <a:t>");</a:t>
            </a:r>
            <a:r>
              <a:rPr lang="en-US" dirty="0" smtClean="0">
                <a:latin typeface="Sitka Text" panose="02000505000000020004" pitchFamily="2" charset="0"/>
              </a:rPr>
              <a:t>    </a:t>
            </a:r>
            <a:r>
              <a:rPr dirty="0">
                <a:latin typeface="Sitka Text" panose="02000505000000020004" pitchFamily="2" charset="0"/>
              </a:rPr>
              <a:t>}</a:t>
            </a:r>
            <a:endParaRPr lang="en-US" dirty="0">
              <a:latin typeface="Sitka Text" panose="02000505000000020004" pitchFamily="2" charset="0"/>
            </a:endParaRPr>
          </a:p>
          <a:p>
            <a:pPr>
              <a:spcBef>
                <a:spcPts val="480"/>
              </a:spcBef>
            </a:pPr>
            <a:r>
              <a:rPr lang="en-US" dirty="0">
                <a:latin typeface="Sitka Text" panose="02000505000000020004" pitchFamily="2" charset="0"/>
              </a:rPr>
              <a:t>   </a:t>
            </a:r>
            <a:r>
              <a:rPr dirty="0">
                <a:latin typeface="Sitka Text" panose="02000505000000020004" pitchFamily="2" charset="0"/>
              </a:rPr>
              <a:t>static </a:t>
            </a:r>
            <a:r>
              <a:rPr dirty="0" smtClean="0">
                <a:latin typeface="Sitka Text" panose="02000505000000020004" pitchFamily="2" charset="0"/>
              </a:rPr>
              <a:t>{</a:t>
            </a:r>
            <a:r>
              <a:rPr lang="en-US" dirty="0" smtClean="0">
                <a:latin typeface="Sitka Text" panose="02000505000000020004" pitchFamily="2" charset="0"/>
              </a:rPr>
              <a:t> </a:t>
            </a:r>
            <a:r>
              <a:rPr dirty="0" err="1">
                <a:latin typeface="Sitka Text" panose="02000505000000020004" pitchFamily="2" charset="0"/>
              </a:rPr>
              <a:t>System.out.println</a:t>
            </a:r>
            <a:r>
              <a:rPr dirty="0">
                <a:latin typeface="Sitka Text" panose="02000505000000020004" pitchFamily="2" charset="0"/>
              </a:rPr>
              <a:t>("Within 1st static block</a:t>
            </a:r>
            <a:r>
              <a:rPr dirty="0" smtClean="0">
                <a:latin typeface="Sitka Text" panose="02000505000000020004" pitchFamily="2" charset="0"/>
              </a:rPr>
              <a:t>");</a:t>
            </a:r>
            <a:r>
              <a:rPr lang="en-US" dirty="0" smtClean="0">
                <a:latin typeface="Sitka Text" panose="02000505000000020004" pitchFamily="2" charset="0"/>
              </a:rPr>
              <a:t>    </a:t>
            </a:r>
            <a:r>
              <a:rPr dirty="0">
                <a:latin typeface="Sitka Text" panose="02000505000000020004" pitchFamily="2" charset="0"/>
              </a:rPr>
              <a:t>}</a:t>
            </a:r>
          </a:p>
          <a:p>
            <a:pPr>
              <a:spcBef>
                <a:spcPts val="480"/>
              </a:spcBef>
            </a:pPr>
            <a:r>
              <a:rPr lang="en-US" dirty="0">
                <a:latin typeface="Sitka Text" panose="02000505000000020004" pitchFamily="2" charset="0"/>
              </a:rPr>
              <a:t>   s</a:t>
            </a:r>
            <a:r>
              <a:rPr dirty="0">
                <a:latin typeface="Sitka Text" panose="02000505000000020004" pitchFamily="2" charset="0"/>
              </a:rPr>
              <a:t>tatic void m1() {</a:t>
            </a:r>
          </a:p>
          <a:p>
            <a:pPr>
              <a:spcBef>
                <a:spcPts val="480"/>
              </a:spcBef>
            </a:pPr>
            <a:r>
              <a:rPr lang="en-US" dirty="0">
                <a:latin typeface="Sitka Text" panose="02000505000000020004" pitchFamily="2" charset="0"/>
              </a:rPr>
              <a:t>       </a:t>
            </a:r>
            <a:r>
              <a:rPr lang="en-US" dirty="0" smtClean="0">
                <a:latin typeface="Sitka Text" panose="02000505000000020004" pitchFamily="2" charset="0"/>
              </a:rPr>
              <a:t>                      </a:t>
            </a:r>
            <a:r>
              <a:rPr dirty="0" err="1" smtClean="0">
                <a:latin typeface="Sitka Text" panose="02000505000000020004" pitchFamily="2" charset="0"/>
              </a:rPr>
              <a:t>System.out.println</a:t>
            </a:r>
            <a:r>
              <a:rPr dirty="0">
                <a:latin typeface="Sitka Text" panose="02000505000000020004" pitchFamily="2" charset="0"/>
              </a:rPr>
              <a:t>("Within static m1 method</a:t>
            </a:r>
            <a:r>
              <a:rPr dirty="0" smtClean="0">
                <a:latin typeface="Sitka Text" panose="02000505000000020004" pitchFamily="2" charset="0"/>
              </a:rPr>
              <a:t>");</a:t>
            </a:r>
            <a:r>
              <a:rPr lang="en-US" dirty="0" smtClean="0">
                <a:latin typeface="Sitka Text" panose="02000505000000020004" pitchFamily="2" charset="0"/>
              </a:rPr>
              <a:t>      </a:t>
            </a:r>
          </a:p>
          <a:p>
            <a:pPr>
              <a:spcBef>
                <a:spcPts val="480"/>
              </a:spcBef>
            </a:pPr>
            <a:r>
              <a:rPr lang="en-US" dirty="0" smtClean="0">
                <a:latin typeface="Sitka Text" panose="02000505000000020004" pitchFamily="2" charset="0"/>
              </a:rPr>
              <a:t>                       </a:t>
            </a:r>
            <a:r>
              <a:rPr dirty="0" smtClean="0">
                <a:latin typeface="Sitka Text" panose="02000505000000020004" pitchFamily="2" charset="0"/>
              </a:rPr>
              <a:t>}</a:t>
            </a:r>
            <a:endParaRPr dirty="0">
              <a:latin typeface="Sitka Text" panose="02000505000000020004" pitchFamily="2" charset="0"/>
            </a:endParaRPr>
          </a:p>
          <a:p>
            <a:pPr>
              <a:spcBef>
                <a:spcPts val="480"/>
              </a:spcBef>
            </a:pPr>
            <a:r>
              <a:rPr lang="en-US" dirty="0">
                <a:latin typeface="Sitka Text" panose="02000505000000020004" pitchFamily="2" charset="0"/>
              </a:rPr>
              <a:t>   </a:t>
            </a:r>
            <a:r>
              <a:rPr dirty="0">
                <a:latin typeface="Sitka Text" panose="02000505000000020004" pitchFamily="2" charset="0"/>
              </a:rPr>
              <a:t>static </a:t>
            </a:r>
            <a:r>
              <a:rPr dirty="0" smtClean="0">
                <a:latin typeface="Sitka Text" panose="02000505000000020004" pitchFamily="2" charset="0"/>
              </a:rPr>
              <a:t>{</a:t>
            </a:r>
            <a:r>
              <a:rPr lang="en-US" dirty="0" smtClean="0">
                <a:latin typeface="Sitka Text" panose="02000505000000020004" pitchFamily="2" charset="0"/>
              </a:rPr>
              <a:t>      </a:t>
            </a:r>
          </a:p>
          <a:p>
            <a:pPr lvl="3">
              <a:spcBef>
                <a:spcPts val="480"/>
              </a:spcBef>
            </a:pPr>
            <a:r>
              <a:rPr dirty="0" err="1" smtClean="0">
                <a:latin typeface="Sitka Text" panose="02000505000000020004" pitchFamily="2" charset="0"/>
              </a:rPr>
              <a:t>System.out.println</a:t>
            </a:r>
            <a:r>
              <a:rPr dirty="0">
                <a:latin typeface="Sitka Text" panose="02000505000000020004" pitchFamily="2" charset="0"/>
              </a:rPr>
              <a:t>("Within 2nd static block");</a:t>
            </a:r>
          </a:p>
          <a:p>
            <a:pPr>
              <a:spcBef>
                <a:spcPts val="480"/>
              </a:spcBef>
            </a:pPr>
            <a:r>
              <a:rPr lang="en-US" dirty="0">
                <a:latin typeface="Sitka Text" panose="02000505000000020004" pitchFamily="2" charset="0"/>
              </a:rPr>
              <a:t>       </a:t>
            </a:r>
            <a:r>
              <a:rPr lang="en-US" dirty="0" smtClean="0">
                <a:latin typeface="Sitka Text" panose="02000505000000020004" pitchFamily="2" charset="0"/>
              </a:rPr>
              <a:t>              </a:t>
            </a:r>
            <a:r>
              <a:rPr dirty="0" smtClean="0">
                <a:latin typeface="Sitka Text" panose="02000505000000020004" pitchFamily="2" charset="0"/>
              </a:rPr>
              <a:t>m1();</a:t>
            </a:r>
            <a:r>
              <a:rPr lang="en-US" dirty="0" smtClean="0">
                <a:latin typeface="Sitka Text" panose="02000505000000020004" pitchFamily="2" charset="0"/>
              </a:rPr>
              <a:t>    </a:t>
            </a:r>
            <a:r>
              <a:rPr dirty="0" smtClean="0">
                <a:latin typeface="Sitka Text" panose="02000505000000020004" pitchFamily="2" charset="0"/>
              </a:rPr>
              <a:t>}</a:t>
            </a:r>
            <a:endParaRPr dirty="0">
              <a:latin typeface="Sitka Text" panose="02000505000000020004" pitchFamily="2" charset="0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81000" y="42778"/>
            <a:ext cx="6629400" cy="566822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>
                <a:latin typeface="Sitka Heading Semibold" pitchFamily="2" charset="0"/>
              </a:rPr>
              <a:t>Example</a:t>
            </a:r>
            <a:endParaRPr sz="3600" dirty="0">
              <a:latin typeface="Sitka Heading Semibold" pitchFamily="2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="" xmlns:a16="http://schemas.microsoft.com/office/drawing/2014/main" id="{36AEBC66-6258-4F48-9D1D-80A1643E83AA}"/>
              </a:ext>
            </a:extLst>
          </p:cNvPr>
          <p:cNvCxnSpPr/>
          <p:nvPr/>
        </p:nvCxnSpPr>
        <p:spPr>
          <a:xfrm>
            <a:off x="0" y="6308035"/>
            <a:ext cx="648791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="" xmlns:a16="http://schemas.microsoft.com/office/drawing/2014/main" id="{B05E5F07-6D76-4616-9451-B91A1C10CACB}"/>
              </a:ext>
            </a:extLst>
          </p:cNvPr>
          <p:cNvCxnSpPr>
            <a:cxnSpLocks/>
          </p:cNvCxnSpPr>
          <p:nvPr/>
        </p:nvCxnSpPr>
        <p:spPr>
          <a:xfrm>
            <a:off x="1712528" y="609600"/>
            <a:ext cx="743147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07C3B2B7-718A-4068-AC1B-360D8B45F6F2}"/>
              </a:ext>
            </a:extLst>
          </p:cNvPr>
          <p:cNvSpPr txBox="1"/>
          <p:nvPr/>
        </p:nvSpPr>
        <p:spPr>
          <a:xfrm>
            <a:off x="76200" y="4100892"/>
            <a:ext cx="8716497" cy="22071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5080" indent="12700">
              <a:lnSpc>
                <a:spcPct val="122800"/>
              </a:lnSpc>
              <a:spcBef>
                <a:spcPts val="160"/>
              </a:spcBef>
            </a:pPr>
            <a:r>
              <a:rPr lang="en-US" dirty="0">
                <a:latin typeface="Sitka Text" panose="02000505000000020004" pitchFamily="2" charset="0"/>
              </a:rPr>
              <a:t>public static void main(String [] </a:t>
            </a:r>
            <a:r>
              <a:rPr lang="en-US" dirty="0" err="1">
                <a:latin typeface="Sitka Text" panose="02000505000000020004" pitchFamily="2" charset="0"/>
              </a:rPr>
              <a:t>args</a:t>
            </a:r>
            <a:r>
              <a:rPr lang="en-US" dirty="0">
                <a:latin typeface="Sitka Text" panose="02000505000000020004" pitchFamily="2" charset="0"/>
              </a:rPr>
              <a:t>) {  </a:t>
            </a:r>
            <a:endParaRPr lang="en-US" dirty="0" smtClean="0">
              <a:latin typeface="Sitka Text" panose="02000505000000020004" pitchFamily="2" charset="0"/>
            </a:endParaRPr>
          </a:p>
          <a:p>
            <a:pPr marR="5080" indent="12700">
              <a:lnSpc>
                <a:spcPct val="122800"/>
              </a:lnSpc>
              <a:spcBef>
                <a:spcPts val="160"/>
              </a:spcBef>
            </a:pPr>
            <a:r>
              <a:rPr lang="en-US" dirty="0" err="1" smtClean="0">
                <a:latin typeface="Sitka Text" panose="02000505000000020004" pitchFamily="2" charset="0"/>
              </a:rPr>
              <a:t>System.out.println</a:t>
            </a:r>
            <a:r>
              <a:rPr lang="en-US" dirty="0">
                <a:latin typeface="Sitka Text" panose="02000505000000020004" pitchFamily="2" charset="0"/>
              </a:rPr>
              <a:t>("Within main");  </a:t>
            </a:r>
          </a:p>
          <a:p>
            <a:pPr marR="5080" indent="12700">
              <a:lnSpc>
                <a:spcPct val="122800"/>
              </a:lnSpc>
              <a:spcBef>
                <a:spcPts val="160"/>
              </a:spcBef>
            </a:pPr>
            <a:r>
              <a:rPr lang="en-US" dirty="0" err="1">
                <a:latin typeface="Sitka Text" panose="02000505000000020004" pitchFamily="2" charset="0"/>
              </a:rPr>
              <a:t>StaticBlockExample</a:t>
            </a:r>
            <a:r>
              <a:rPr lang="en-US" dirty="0">
                <a:latin typeface="Sitka Text" panose="02000505000000020004" pitchFamily="2" charset="0"/>
              </a:rPr>
              <a:t> x = new </a:t>
            </a:r>
            <a:r>
              <a:rPr lang="en-US" dirty="0" err="1">
                <a:latin typeface="Sitka Text" panose="02000505000000020004" pitchFamily="2" charset="0"/>
              </a:rPr>
              <a:t>StaticBlockExample</a:t>
            </a:r>
            <a:r>
              <a:rPr lang="en-US" dirty="0">
                <a:latin typeface="Sitka Text" panose="02000505000000020004" pitchFamily="2" charset="0"/>
              </a:rPr>
              <a:t>();</a:t>
            </a:r>
          </a:p>
          <a:p>
            <a:pPr indent="12700">
              <a:spcBef>
                <a:spcPts val="480"/>
              </a:spcBef>
            </a:pPr>
            <a:r>
              <a:rPr lang="en-US" dirty="0">
                <a:latin typeface="Sitka Text" panose="02000505000000020004" pitchFamily="2" charset="0"/>
              </a:rPr>
              <a:t>}</a:t>
            </a:r>
          </a:p>
          <a:p>
            <a:pPr indent="12700">
              <a:spcBef>
                <a:spcPts val="484"/>
              </a:spcBef>
            </a:pPr>
            <a:r>
              <a:rPr lang="en-US" dirty="0" smtClean="0">
                <a:latin typeface="Sitka Text" panose="02000505000000020004" pitchFamily="2" charset="0"/>
              </a:rPr>
              <a:t>static {    </a:t>
            </a:r>
            <a:r>
              <a:rPr lang="en-US" dirty="0" err="1">
                <a:latin typeface="Sitka Text" panose="02000505000000020004" pitchFamily="2" charset="0"/>
              </a:rPr>
              <a:t>System.out.println</a:t>
            </a:r>
            <a:r>
              <a:rPr lang="en-US" dirty="0">
                <a:latin typeface="Sitka Text" panose="02000505000000020004" pitchFamily="2" charset="0"/>
              </a:rPr>
              <a:t>("Within 3rd static block</a:t>
            </a:r>
            <a:r>
              <a:rPr lang="en-US" dirty="0" smtClean="0">
                <a:latin typeface="Sitka Text" panose="02000505000000020004" pitchFamily="2" charset="0"/>
              </a:rPr>
              <a:t>");  </a:t>
            </a:r>
            <a:r>
              <a:rPr lang="en-US" dirty="0">
                <a:latin typeface="Sitka Text" panose="02000505000000020004" pitchFamily="2" charset="0"/>
              </a:rPr>
              <a:t>}</a:t>
            </a:r>
          </a:p>
          <a:p>
            <a:pPr indent="12700">
              <a:lnSpc>
                <a:spcPts val="2250"/>
              </a:lnSpc>
              <a:spcBef>
                <a:spcPts val="480"/>
              </a:spcBef>
            </a:pPr>
            <a:r>
              <a:rPr lang="en-US" dirty="0">
                <a:latin typeface="Sitka Text" panose="02000505000000020004" pitchFamily="2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89142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="" xmlns:a16="http://schemas.microsoft.com/office/drawing/2014/main" id="{30E385B8-4D2A-4A68-B9F9-3E23FE476422}"/>
              </a:ext>
            </a:extLst>
          </p:cNvPr>
          <p:cNvCxnSpPr/>
          <p:nvPr/>
        </p:nvCxnSpPr>
        <p:spPr>
          <a:xfrm>
            <a:off x="0" y="6308035"/>
            <a:ext cx="648791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="" xmlns:a16="http://schemas.microsoft.com/office/drawing/2014/main" id="{100EE957-2077-423C-85DB-CC196901D647}"/>
              </a:ext>
            </a:extLst>
          </p:cNvPr>
          <p:cNvCxnSpPr>
            <a:cxnSpLocks/>
          </p:cNvCxnSpPr>
          <p:nvPr/>
        </p:nvCxnSpPr>
        <p:spPr>
          <a:xfrm>
            <a:off x="1712529" y="876992"/>
            <a:ext cx="743147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A62ACF11-EDDE-431D-84E5-9F7934AD161E}"/>
              </a:ext>
            </a:extLst>
          </p:cNvPr>
          <p:cNvSpPr/>
          <p:nvPr/>
        </p:nvSpPr>
        <p:spPr>
          <a:xfrm>
            <a:off x="351808" y="239525"/>
            <a:ext cx="629050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l" fontAlgn="base"/>
            <a:r>
              <a:rPr lang="en-US" sz="4400" dirty="0">
                <a:latin typeface="Sitka Heading Semibold" pitchFamily="2" charset="0"/>
              </a:rPr>
              <a:t>Constructors Vs Methods</a:t>
            </a:r>
            <a:endParaRPr lang="en-US" sz="4400" b="1" i="0" dirty="0">
              <a:solidFill>
                <a:srgbClr val="273239"/>
              </a:solidFill>
              <a:effectLst/>
              <a:latin typeface="Sitka Heading Semibold" pitchFamily="2" charset="0"/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="" xmlns:a16="http://schemas.microsoft.com/office/drawing/2014/main" id="{C68805C8-1FEC-40D7-A99A-305FB187C9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867649"/>
            <a:ext cx="6934200" cy="5585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4010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overloading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534400" cy="4754563"/>
          </a:xfrm>
        </p:spPr>
        <p:txBody>
          <a:bodyPr/>
          <a:lstStyle/>
          <a:p>
            <a:r>
              <a:rPr lang="en-US" dirty="0" smtClean="0"/>
              <a:t>Having </a:t>
            </a:r>
            <a:r>
              <a:rPr lang="en-US" dirty="0"/>
              <a:t>same name but different in parameters, it is known as </a:t>
            </a:r>
            <a:r>
              <a:rPr lang="en-US" b="1" dirty="0" smtClean="0"/>
              <a:t>Overloading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Two types of </a:t>
            </a:r>
            <a:r>
              <a:rPr lang="en-US" dirty="0" err="1" smtClean="0"/>
              <a:t>overloadings</a:t>
            </a:r>
            <a:endParaRPr lang="en-US" dirty="0" smtClean="0"/>
          </a:p>
          <a:p>
            <a:pPr lvl="1"/>
            <a:r>
              <a:rPr lang="en-US" dirty="0" smtClean="0"/>
              <a:t>Method Overloading</a:t>
            </a:r>
          </a:p>
          <a:p>
            <a:pPr lvl="1"/>
            <a:r>
              <a:rPr lang="en-US" dirty="0" smtClean="0"/>
              <a:t>Constructor Overloading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44714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>
                <a:solidFill>
                  <a:srgbClr val="FF0000"/>
                </a:solidFill>
              </a:rPr>
              <a:t>Method Overloading</a:t>
            </a:r>
            <a:br>
              <a:rPr lang="en-US" dirty="0">
                <a:solidFill>
                  <a:srgbClr val="FF0000"/>
                </a:solidFill>
              </a:rPr>
            </a:b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If a class has multiple methods having same name but different in parameters, it is known as </a:t>
            </a:r>
            <a:r>
              <a:rPr lang="en-IN" b="1" dirty="0"/>
              <a:t>Method Overloading</a:t>
            </a:r>
            <a:r>
              <a:rPr lang="en-IN" dirty="0"/>
              <a:t>.</a:t>
            </a:r>
            <a:endParaRPr lang="en-US" dirty="0" smtClean="0"/>
          </a:p>
          <a:p>
            <a:r>
              <a:rPr lang="en-US" dirty="0" smtClean="0"/>
              <a:t>Method </a:t>
            </a:r>
            <a:r>
              <a:rPr lang="en-US" dirty="0"/>
              <a:t>overloading </a:t>
            </a:r>
            <a:r>
              <a:rPr lang="en-US" i="1" dirty="0"/>
              <a:t>increases the readability of the program</a:t>
            </a:r>
            <a:r>
              <a:rPr lang="en-US" dirty="0"/>
              <a:t>.</a:t>
            </a:r>
            <a:endParaRPr lang="en-IN" dirty="0"/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92168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07207" y="1394518"/>
            <a:ext cx="7891032" cy="7521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spcBef>
                <a:spcPts val="105"/>
              </a:spcBef>
            </a:pPr>
            <a:r>
              <a:rPr sz="2400" dirty="0">
                <a:latin typeface="Sitka Text" panose="02000505000000020004" pitchFamily="2" charset="0"/>
                <a:cs typeface="Arial"/>
              </a:rPr>
              <a:t>A class contains variable declarations and method</a:t>
            </a:r>
            <a:r>
              <a:rPr sz="2400" spc="-254" dirty="0">
                <a:latin typeface="Sitka Text" panose="02000505000000020004" pitchFamily="2" charset="0"/>
                <a:cs typeface="Arial"/>
              </a:rPr>
              <a:t> </a:t>
            </a:r>
            <a:r>
              <a:rPr sz="2400" dirty="0">
                <a:latin typeface="Sitka Text" panose="02000505000000020004" pitchFamily="2" charset="0"/>
                <a:cs typeface="Arial"/>
              </a:rPr>
              <a:t>definitions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1784224" y="2185418"/>
            <a:ext cx="1842611" cy="3904615"/>
            <a:chOff x="854963" y="2185416"/>
            <a:chExt cx="2456815" cy="3904615"/>
          </a:xfrm>
        </p:grpSpPr>
        <p:sp>
          <p:nvSpPr>
            <p:cNvPr id="5" name="object 5"/>
            <p:cNvSpPr/>
            <p:nvPr/>
          </p:nvSpPr>
          <p:spPr>
            <a:xfrm>
              <a:off x="854963" y="2185416"/>
              <a:ext cx="2456688" cy="3904488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>
                <a:latin typeface="Sitka Text" panose="02000505000000020004" pitchFamily="2" charset="0"/>
              </a:endParaRPr>
            </a:p>
          </p:txBody>
        </p:sp>
        <p:sp>
          <p:nvSpPr>
            <p:cNvPr id="6" name="object 6"/>
            <p:cNvSpPr/>
            <p:nvPr/>
          </p:nvSpPr>
          <p:spPr>
            <a:xfrm>
              <a:off x="902207" y="2209800"/>
              <a:ext cx="2362200" cy="381000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>
                <a:latin typeface="Sitka Text" panose="02000505000000020004" pitchFamily="2" charset="0"/>
              </a:endParaRPr>
            </a:p>
          </p:txBody>
        </p:sp>
        <p:sp>
          <p:nvSpPr>
            <p:cNvPr id="7" name="object 7"/>
            <p:cNvSpPr/>
            <p:nvPr/>
          </p:nvSpPr>
          <p:spPr>
            <a:xfrm>
              <a:off x="902207" y="2209800"/>
              <a:ext cx="2362200" cy="3810000"/>
            </a:xfrm>
            <a:custGeom>
              <a:avLst/>
              <a:gdLst/>
              <a:ahLst/>
              <a:cxnLst/>
              <a:rect l="l" t="t" r="r" b="b"/>
              <a:pathLst>
                <a:path w="2362200" h="3810000">
                  <a:moveTo>
                    <a:pt x="0" y="393700"/>
                  </a:moveTo>
                  <a:lnTo>
                    <a:pt x="3067" y="344317"/>
                  </a:lnTo>
                  <a:lnTo>
                    <a:pt x="12023" y="296764"/>
                  </a:lnTo>
                  <a:lnTo>
                    <a:pt x="26500" y="251410"/>
                  </a:lnTo>
                  <a:lnTo>
                    <a:pt x="46127" y="208624"/>
                  </a:lnTo>
                  <a:lnTo>
                    <a:pt x="70537" y="168775"/>
                  </a:lnTo>
                  <a:lnTo>
                    <a:pt x="99360" y="132232"/>
                  </a:lnTo>
                  <a:lnTo>
                    <a:pt x="132227" y="99364"/>
                  </a:lnTo>
                  <a:lnTo>
                    <a:pt x="168769" y="70540"/>
                  </a:lnTo>
                  <a:lnTo>
                    <a:pt x="208618" y="46130"/>
                  </a:lnTo>
                  <a:lnTo>
                    <a:pt x="251405" y="26501"/>
                  </a:lnTo>
                  <a:lnTo>
                    <a:pt x="296760" y="12024"/>
                  </a:lnTo>
                  <a:lnTo>
                    <a:pt x="344314" y="3067"/>
                  </a:lnTo>
                  <a:lnTo>
                    <a:pt x="393700" y="0"/>
                  </a:lnTo>
                  <a:lnTo>
                    <a:pt x="1968500" y="0"/>
                  </a:lnTo>
                  <a:lnTo>
                    <a:pt x="2017882" y="3067"/>
                  </a:lnTo>
                  <a:lnTo>
                    <a:pt x="2065435" y="12024"/>
                  </a:lnTo>
                  <a:lnTo>
                    <a:pt x="2110789" y="26501"/>
                  </a:lnTo>
                  <a:lnTo>
                    <a:pt x="2153575" y="46130"/>
                  </a:lnTo>
                  <a:lnTo>
                    <a:pt x="2193424" y="70540"/>
                  </a:lnTo>
                  <a:lnTo>
                    <a:pt x="2229967" y="99364"/>
                  </a:lnTo>
                  <a:lnTo>
                    <a:pt x="2262835" y="132232"/>
                  </a:lnTo>
                  <a:lnTo>
                    <a:pt x="2291659" y="168775"/>
                  </a:lnTo>
                  <a:lnTo>
                    <a:pt x="2316069" y="208624"/>
                  </a:lnTo>
                  <a:lnTo>
                    <a:pt x="2335698" y="251410"/>
                  </a:lnTo>
                  <a:lnTo>
                    <a:pt x="2350175" y="296764"/>
                  </a:lnTo>
                  <a:lnTo>
                    <a:pt x="2359132" y="344317"/>
                  </a:lnTo>
                  <a:lnTo>
                    <a:pt x="2362200" y="393700"/>
                  </a:lnTo>
                  <a:lnTo>
                    <a:pt x="2362200" y="3416300"/>
                  </a:lnTo>
                  <a:lnTo>
                    <a:pt x="2359132" y="3465685"/>
                  </a:lnTo>
                  <a:lnTo>
                    <a:pt x="2350175" y="3513239"/>
                  </a:lnTo>
                  <a:lnTo>
                    <a:pt x="2335698" y="3558594"/>
                  </a:lnTo>
                  <a:lnTo>
                    <a:pt x="2316069" y="3601381"/>
                  </a:lnTo>
                  <a:lnTo>
                    <a:pt x="2291659" y="3641230"/>
                  </a:lnTo>
                  <a:lnTo>
                    <a:pt x="2262835" y="3677772"/>
                  </a:lnTo>
                  <a:lnTo>
                    <a:pt x="2229967" y="3710639"/>
                  </a:lnTo>
                  <a:lnTo>
                    <a:pt x="2193424" y="3739462"/>
                  </a:lnTo>
                  <a:lnTo>
                    <a:pt x="2153575" y="3763872"/>
                  </a:lnTo>
                  <a:lnTo>
                    <a:pt x="2110789" y="3783499"/>
                  </a:lnTo>
                  <a:lnTo>
                    <a:pt x="2065435" y="3797976"/>
                  </a:lnTo>
                  <a:lnTo>
                    <a:pt x="2017882" y="3806932"/>
                  </a:lnTo>
                  <a:lnTo>
                    <a:pt x="1968500" y="3810000"/>
                  </a:lnTo>
                  <a:lnTo>
                    <a:pt x="393700" y="3810000"/>
                  </a:lnTo>
                  <a:lnTo>
                    <a:pt x="344314" y="3806932"/>
                  </a:lnTo>
                  <a:lnTo>
                    <a:pt x="296760" y="3797976"/>
                  </a:lnTo>
                  <a:lnTo>
                    <a:pt x="251405" y="3783499"/>
                  </a:lnTo>
                  <a:lnTo>
                    <a:pt x="208618" y="3763872"/>
                  </a:lnTo>
                  <a:lnTo>
                    <a:pt x="168769" y="3739462"/>
                  </a:lnTo>
                  <a:lnTo>
                    <a:pt x="132227" y="3710639"/>
                  </a:lnTo>
                  <a:lnTo>
                    <a:pt x="99360" y="3677772"/>
                  </a:lnTo>
                  <a:lnTo>
                    <a:pt x="70537" y="3641230"/>
                  </a:lnTo>
                  <a:lnTo>
                    <a:pt x="46127" y="3601381"/>
                  </a:lnTo>
                  <a:lnTo>
                    <a:pt x="26500" y="3558594"/>
                  </a:lnTo>
                  <a:lnTo>
                    <a:pt x="12023" y="3513239"/>
                  </a:lnTo>
                  <a:lnTo>
                    <a:pt x="3067" y="3465685"/>
                  </a:lnTo>
                  <a:lnTo>
                    <a:pt x="0" y="3416300"/>
                  </a:lnTo>
                  <a:lnTo>
                    <a:pt x="0" y="393700"/>
                  </a:lnTo>
                  <a:close/>
                </a:path>
              </a:pathLst>
            </a:custGeom>
            <a:ln w="9144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Sitka Text" panose="02000505000000020004" pitchFamily="2" charset="0"/>
              </a:endParaRPr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2012430" y="3886202"/>
            <a:ext cx="1410284" cy="1938992"/>
          </a:xfrm>
          <a:prstGeom prst="rect">
            <a:avLst/>
          </a:prstGeom>
          <a:solidFill>
            <a:srgbClr val="FFFFFF"/>
          </a:solidFill>
          <a:ln w="12191">
            <a:solidFill>
              <a:srgbClr val="A7E8FF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90805" marR="628015" algn="ctr"/>
            <a:r>
              <a:rPr spc="-5" dirty="0" smtClean="0">
                <a:latin typeface="Sitka Text" panose="02000505000000020004" pitchFamily="2" charset="0"/>
                <a:cs typeface="Arial"/>
              </a:rPr>
              <a:t>Methods  </a:t>
            </a:r>
            <a:r>
              <a:rPr spc="-5" dirty="0">
                <a:latin typeface="Sitka Text" panose="02000505000000020004" pitchFamily="2" charset="0"/>
                <a:cs typeface="Arial"/>
              </a:rPr>
              <a:t>d</a:t>
            </a:r>
            <a:r>
              <a:rPr spc="-15" dirty="0">
                <a:latin typeface="Sitka Text" panose="02000505000000020004" pitchFamily="2" charset="0"/>
                <a:cs typeface="Arial"/>
              </a:rPr>
              <a:t>e</a:t>
            </a:r>
            <a:r>
              <a:rPr spc="-5" dirty="0">
                <a:latin typeface="Sitka Text" panose="02000505000000020004" pitchFamily="2" charset="0"/>
                <a:cs typeface="Arial"/>
              </a:rPr>
              <a:t>fin</a:t>
            </a:r>
            <a:r>
              <a:rPr spc="-15" dirty="0">
                <a:latin typeface="Sitka Text" panose="02000505000000020004" pitchFamily="2" charset="0"/>
                <a:cs typeface="Arial"/>
              </a:rPr>
              <a:t>i</a:t>
            </a:r>
            <a:r>
              <a:rPr spc="-5" dirty="0">
                <a:latin typeface="Sitka Text" panose="02000505000000020004" pitchFamily="2" charset="0"/>
                <a:cs typeface="Arial"/>
              </a:rPr>
              <a:t>tio</a:t>
            </a:r>
            <a:r>
              <a:rPr spc="-15" dirty="0">
                <a:latin typeface="Sitka Text" panose="02000505000000020004" pitchFamily="2" charset="0"/>
                <a:cs typeface="Arial"/>
              </a:rPr>
              <a:t>n</a:t>
            </a:r>
            <a:r>
              <a:rPr dirty="0">
                <a:latin typeface="Sitka Text" panose="02000505000000020004" pitchFamily="2" charset="0"/>
                <a:cs typeface="Arial"/>
              </a:rPr>
              <a:t>s</a:t>
            </a:r>
            <a:endParaRPr lang="en-US" dirty="0">
              <a:latin typeface="Sitka Text" panose="02000505000000020004" pitchFamily="2" charset="0"/>
              <a:cs typeface="Arial"/>
            </a:endParaRPr>
          </a:p>
          <a:p>
            <a:pPr marL="90805" marR="628015" algn="ctr"/>
            <a:endParaRPr lang="en-US" dirty="0">
              <a:latin typeface="Sitka Text" panose="02000505000000020004" pitchFamily="2" charset="0"/>
              <a:cs typeface="Arial"/>
            </a:endParaRPr>
          </a:p>
          <a:p>
            <a:pPr marL="90805" marR="628015" algn="ctr"/>
            <a:endParaRPr lang="en-US" dirty="0">
              <a:latin typeface="Sitka Text" panose="02000505000000020004" pitchFamily="2" charset="0"/>
              <a:cs typeface="Arial"/>
            </a:endParaRPr>
          </a:p>
          <a:p>
            <a:pPr marL="90805" marR="628015" algn="ctr"/>
            <a:endParaRPr dirty="0">
              <a:latin typeface="Sitka Text" panose="02000505000000020004" pitchFamily="2" charset="0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012430" y="2756156"/>
            <a:ext cx="1410284" cy="874598"/>
          </a:xfrm>
          <a:prstGeom prst="rect">
            <a:avLst/>
          </a:prstGeom>
          <a:solidFill>
            <a:srgbClr val="FFFFFF"/>
          </a:solidFill>
          <a:ln w="25908">
            <a:solidFill>
              <a:srgbClr val="00AFEF"/>
            </a:solidFill>
          </a:ln>
        </p:spPr>
        <p:txBody>
          <a:bodyPr vert="horz" wrap="square" lIns="0" tIns="43180" rIns="0" bIns="0" rtlCol="0">
            <a:spAutoFit/>
          </a:bodyPr>
          <a:lstStyle/>
          <a:p>
            <a:pPr marL="90170" marR="297180">
              <a:spcBef>
                <a:spcPts val="340"/>
              </a:spcBef>
            </a:pPr>
            <a:r>
              <a:rPr spc="-20" dirty="0">
                <a:latin typeface="Sitka Text" panose="02000505000000020004" pitchFamily="2" charset="0"/>
                <a:cs typeface="Arial"/>
              </a:rPr>
              <a:t>Variable  </a:t>
            </a:r>
            <a:r>
              <a:rPr spc="-5" dirty="0">
                <a:latin typeface="Sitka Text" panose="02000505000000020004" pitchFamily="2" charset="0"/>
                <a:cs typeface="Arial"/>
              </a:rPr>
              <a:t>d</a:t>
            </a:r>
            <a:r>
              <a:rPr spc="-15" dirty="0">
                <a:latin typeface="Sitka Text" panose="02000505000000020004" pitchFamily="2" charset="0"/>
                <a:cs typeface="Arial"/>
              </a:rPr>
              <a:t>e</a:t>
            </a:r>
            <a:r>
              <a:rPr spc="-5" dirty="0">
                <a:latin typeface="Sitka Text" panose="02000505000000020004" pitchFamily="2" charset="0"/>
                <a:cs typeface="Arial"/>
              </a:rPr>
              <a:t>cl</a:t>
            </a:r>
            <a:r>
              <a:rPr spc="-15" dirty="0">
                <a:latin typeface="Sitka Text" panose="02000505000000020004" pitchFamily="2" charset="0"/>
                <a:cs typeface="Arial"/>
              </a:rPr>
              <a:t>a</a:t>
            </a:r>
            <a:r>
              <a:rPr spc="-5" dirty="0">
                <a:latin typeface="Sitka Text" panose="02000505000000020004" pitchFamily="2" charset="0"/>
                <a:cs typeface="Arial"/>
              </a:rPr>
              <a:t>rati</a:t>
            </a:r>
            <a:r>
              <a:rPr spc="-15" dirty="0">
                <a:latin typeface="Sitka Text" panose="02000505000000020004" pitchFamily="2" charset="0"/>
                <a:cs typeface="Arial"/>
              </a:rPr>
              <a:t>o</a:t>
            </a:r>
            <a:r>
              <a:rPr spc="-5" dirty="0">
                <a:latin typeface="Sitka Text" panose="02000505000000020004" pitchFamily="2" charset="0"/>
                <a:cs typeface="Arial"/>
              </a:rPr>
              <a:t>ns</a:t>
            </a:r>
            <a:endParaRPr dirty="0">
              <a:latin typeface="Sitka Text" panose="02000505000000020004" pitchFamily="2" charset="0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486846" y="4192028"/>
            <a:ext cx="354038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b="1" spc="-5" dirty="0">
                <a:latin typeface="Sitka Text" panose="02000505000000020004" pitchFamily="2" charset="0"/>
                <a:cs typeface="Arial"/>
              </a:rPr>
              <a:t>Method</a:t>
            </a:r>
            <a:r>
              <a:rPr b="1" spc="-55" dirty="0">
                <a:latin typeface="Sitka Text" panose="02000505000000020004" pitchFamily="2" charset="0"/>
                <a:cs typeface="Arial"/>
              </a:rPr>
              <a:t> </a:t>
            </a:r>
            <a:r>
              <a:rPr b="1" dirty="0">
                <a:latin typeface="Sitka Text" panose="02000505000000020004" pitchFamily="2" charset="0"/>
                <a:cs typeface="Arial"/>
              </a:rPr>
              <a:t>definitions</a:t>
            </a:r>
            <a:endParaRPr dirty="0">
              <a:latin typeface="Sitka Text" panose="02000505000000020004" pitchFamily="2" charset="0"/>
              <a:cs typeface="Arial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3358134" y="2909318"/>
            <a:ext cx="1190149" cy="3187065"/>
            <a:chOff x="2953511" y="2909316"/>
            <a:chExt cx="1586865" cy="3187065"/>
          </a:xfrm>
        </p:grpSpPr>
        <p:sp>
          <p:nvSpPr>
            <p:cNvPr id="12" name="object 12"/>
            <p:cNvSpPr/>
            <p:nvPr/>
          </p:nvSpPr>
          <p:spPr>
            <a:xfrm>
              <a:off x="2953511" y="2909316"/>
              <a:ext cx="1548384" cy="266700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>
                <a:latin typeface="Sitka Text" panose="02000505000000020004" pitchFamily="2" charset="0"/>
              </a:endParaRPr>
            </a:p>
          </p:txBody>
        </p:sp>
        <p:sp>
          <p:nvSpPr>
            <p:cNvPr id="13" name="object 13"/>
            <p:cNvSpPr/>
            <p:nvPr/>
          </p:nvSpPr>
          <p:spPr>
            <a:xfrm>
              <a:off x="3086861" y="2958084"/>
              <a:ext cx="1371600" cy="129539"/>
            </a:xfrm>
            <a:custGeom>
              <a:avLst/>
              <a:gdLst/>
              <a:ahLst/>
              <a:cxnLst/>
              <a:rect l="l" t="t" r="r" b="b"/>
              <a:pathLst>
                <a:path w="1371600" h="129539">
                  <a:moveTo>
                    <a:pt x="77724" y="0"/>
                  </a:moveTo>
                  <a:lnTo>
                    <a:pt x="0" y="64769"/>
                  </a:lnTo>
                  <a:lnTo>
                    <a:pt x="77724" y="129539"/>
                  </a:lnTo>
                  <a:lnTo>
                    <a:pt x="77724" y="77724"/>
                  </a:lnTo>
                  <a:lnTo>
                    <a:pt x="64769" y="77724"/>
                  </a:lnTo>
                  <a:lnTo>
                    <a:pt x="64769" y="51815"/>
                  </a:lnTo>
                  <a:lnTo>
                    <a:pt x="77724" y="51815"/>
                  </a:lnTo>
                  <a:lnTo>
                    <a:pt x="77724" y="0"/>
                  </a:lnTo>
                  <a:close/>
                </a:path>
                <a:path w="1371600" h="129539">
                  <a:moveTo>
                    <a:pt x="77724" y="51815"/>
                  </a:moveTo>
                  <a:lnTo>
                    <a:pt x="64769" y="51815"/>
                  </a:lnTo>
                  <a:lnTo>
                    <a:pt x="64769" y="77724"/>
                  </a:lnTo>
                  <a:lnTo>
                    <a:pt x="77724" y="77724"/>
                  </a:lnTo>
                  <a:lnTo>
                    <a:pt x="77724" y="51815"/>
                  </a:lnTo>
                  <a:close/>
                </a:path>
                <a:path w="1371600" h="129539">
                  <a:moveTo>
                    <a:pt x="1371600" y="51815"/>
                  </a:moveTo>
                  <a:lnTo>
                    <a:pt x="77724" y="51815"/>
                  </a:lnTo>
                  <a:lnTo>
                    <a:pt x="77724" y="77724"/>
                  </a:lnTo>
                  <a:lnTo>
                    <a:pt x="1371600" y="77724"/>
                  </a:lnTo>
                  <a:lnTo>
                    <a:pt x="1371600" y="5181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>
                <a:latin typeface="Sitka Text" panose="02000505000000020004" pitchFamily="2" charset="0"/>
              </a:endParaRPr>
            </a:p>
          </p:txBody>
        </p:sp>
        <p:sp>
          <p:nvSpPr>
            <p:cNvPr id="14" name="object 14"/>
            <p:cNvSpPr/>
            <p:nvPr/>
          </p:nvSpPr>
          <p:spPr>
            <a:xfrm>
              <a:off x="3311651" y="3565375"/>
              <a:ext cx="707817" cy="2530624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>
                <a:latin typeface="Sitka Text" panose="02000505000000020004" pitchFamily="2" charset="0"/>
              </a:endParaRPr>
            </a:p>
          </p:txBody>
        </p:sp>
        <p:sp>
          <p:nvSpPr>
            <p:cNvPr id="15" name="object 15"/>
            <p:cNvSpPr/>
            <p:nvPr/>
          </p:nvSpPr>
          <p:spPr>
            <a:xfrm>
              <a:off x="3353561" y="3582162"/>
              <a:ext cx="629920" cy="2438400"/>
            </a:xfrm>
            <a:custGeom>
              <a:avLst/>
              <a:gdLst/>
              <a:ahLst/>
              <a:cxnLst/>
              <a:rect l="l" t="t" r="r" b="b"/>
              <a:pathLst>
                <a:path w="629920" h="2438400">
                  <a:moveTo>
                    <a:pt x="0" y="0"/>
                  </a:moveTo>
                  <a:lnTo>
                    <a:pt x="63440" y="3100"/>
                  </a:lnTo>
                  <a:lnTo>
                    <a:pt x="122521" y="11991"/>
                  </a:lnTo>
                  <a:lnTo>
                    <a:pt x="175979" y="26059"/>
                  </a:lnTo>
                  <a:lnTo>
                    <a:pt x="222551" y="44688"/>
                  </a:lnTo>
                  <a:lnTo>
                    <a:pt x="260973" y="67264"/>
                  </a:lnTo>
                  <a:lnTo>
                    <a:pt x="289982" y="93172"/>
                  </a:lnTo>
                  <a:lnTo>
                    <a:pt x="314705" y="152526"/>
                  </a:lnTo>
                  <a:lnTo>
                    <a:pt x="314705" y="1066673"/>
                  </a:lnTo>
                  <a:lnTo>
                    <a:pt x="321097" y="1097401"/>
                  </a:lnTo>
                  <a:lnTo>
                    <a:pt x="368438" y="1151935"/>
                  </a:lnTo>
                  <a:lnTo>
                    <a:pt x="406860" y="1174511"/>
                  </a:lnTo>
                  <a:lnTo>
                    <a:pt x="453432" y="1193140"/>
                  </a:lnTo>
                  <a:lnTo>
                    <a:pt x="506890" y="1207208"/>
                  </a:lnTo>
                  <a:lnTo>
                    <a:pt x="565971" y="1216099"/>
                  </a:lnTo>
                  <a:lnTo>
                    <a:pt x="629412" y="1219200"/>
                  </a:lnTo>
                  <a:lnTo>
                    <a:pt x="565971" y="1222300"/>
                  </a:lnTo>
                  <a:lnTo>
                    <a:pt x="506890" y="1231191"/>
                  </a:lnTo>
                  <a:lnTo>
                    <a:pt x="453432" y="1245259"/>
                  </a:lnTo>
                  <a:lnTo>
                    <a:pt x="406860" y="1263888"/>
                  </a:lnTo>
                  <a:lnTo>
                    <a:pt x="368438" y="1286464"/>
                  </a:lnTo>
                  <a:lnTo>
                    <a:pt x="339429" y="1312372"/>
                  </a:lnTo>
                  <a:lnTo>
                    <a:pt x="314705" y="1371727"/>
                  </a:lnTo>
                  <a:lnTo>
                    <a:pt x="314705" y="2285822"/>
                  </a:lnTo>
                  <a:lnTo>
                    <a:pt x="308314" y="2316571"/>
                  </a:lnTo>
                  <a:lnTo>
                    <a:pt x="260973" y="2371129"/>
                  </a:lnTo>
                  <a:lnTo>
                    <a:pt x="222551" y="2393710"/>
                  </a:lnTo>
                  <a:lnTo>
                    <a:pt x="175979" y="2412341"/>
                  </a:lnTo>
                  <a:lnTo>
                    <a:pt x="122521" y="2426409"/>
                  </a:lnTo>
                  <a:lnTo>
                    <a:pt x="63440" y="2435300"/>
                  </a:lnTo>
                  <a:lnTo>
                    <a:pt x="0" y="2438400"/>
                  </a:lnTo>
                </a:path>
              </a:pathLst>
            </a:custGeom>
            <a:ln w="2590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Sitka Text" panose="02000505000000020004" pitchFamily="2" charset="0"/>
              </a:endParaRPr>
            </a:p>
          </p:txBody>
        </p:sp>
        <p:sp>
          <p:nvSpPr>
            <p:cNvPr id="16" name="object 16"/>
            <p:cNvSpPr/>
            <p:nvPr/>
          </p:nvSpPr>
          <p:spPr>
            <a:xfrm>
              <a:off x="3927347" y="4765548"/>
              <a:ext cx="612648" cy="111251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>
                <a:latin typeface="Sitka Text" panose="02000505000000020004" pitchFamily="2" charset="0"/>
              </a:endParaRPr>
            </a:p>
          </p:txBody>
        </p:sp>
        <p:sp>
          <p:nvSpPr>
            <p:cNvPr id="17" name="object 17"/>
            <p:cNvSpPr/>
            <p:nvPr/>
          </p:nvSpPr>
          <p:spPr>
            <a:xfrm>
              <a:off x="3982973" y="4801361"/>
              <a:ext cx="513715" cy="0"/>
            </a:xfrm>
            <a:custGeom>
              <a:avLst/>
              <a:gdLst/>
              <a:ahLst/>
              <a:cxnLst/>
              <a:rect l="l" t="t" r="r" b="b"/>
              <a:pathLst>
                <a:path w="513714">
                  <a:moveTo>
                    <a:pt x="513588" y="0"/>
                  </a:moveTo>
                  <a:lnTo>
                    <a:pt x="0" y="0"/>
                  </a:lnTo>
                </a:path>
              </a:pathLst>
            </a:custGeom>
            <a:ln w="2590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Sitka Text" panose="02000505000000020004" pitchFamily="2" charset="0"/>
              </a:endParaRPr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4318254" y="2135879"/>
            <a:ext cx="4753777" cy="2475037"/>
          </a:xfrm>
          <a:prstGeom prst="rect">
            <a:avLst/>
          </a:prstGeom>
        </p:spPr>
        <p:txBody>
          <a:bodyPr vert="horz" wrap="square" lIns="0" tIns="66040" rIns="0" bIns="0" rtlCol="0">
            <a:spAutoFit/>
          </a:bodyPr>
          <a:lstStyle/>
          <a:p>
            <a:pPr marL="102235" algn="ctr">
              <a:spcBef>
                <a:spcPts val="520"/>
              </a:spcBef>
            </a:pPr>
            <a:r>
              <a:rPr sz="2400" b="1" spc="-15" dirty="0">
                <a:latin typeface="Sitka Text" panose="02000505000000020004" pitchFamily="2" charset="0"/>
                <a:cs typeface="Arial"/>
              </a:rPr>
              <a:t>Variable</a:t>
            </a:r>
            <a:r>
              <a:rPr sz="2400" b="1" spc="-5" dirty="0">
                <a:latin typeface="Sitka Text" panose="02000505000000020004" pitchFamily="2" charset="0"/>
                <a:cs typeface="Arial"/>
              </a:rPr>
              <a:t> </a:t>
            </a:r>
            <a:r>
              <a:rPr sz="2400" b="1" dirty="0">
                <a:latin typeface="Sitka Text" panose="02000505000000020004" pitchFamily="2" charset="0"/>
                <a:cs typeface="Arial"/>
              </a:rPr>
              <a:t>declarations</a:t>
            </a:r>
            <a:endParaRPr sz="2400" dirty="0">
              <a:latin typeface="Sitka Text" panose="02000505000000020004" pitchFamily="2" charset="0"/>
              <a:cs typeface="Arial"/>
            </a:endParaRPr>
          </a:p>
          <a:p>
            <a:pPr marL="509905" marR="403860" algn="ctr">
              <a:spcBef>
                <a:spcPts val="565"/>
              </a:spcBef>
            </a:pPr>
            <a:r>
              <a:rPr sz="2400" b="1" spc="-5" dirty="0">
                <a:latin typeface="Sitka Text" panose="02000505000000020004" pitchFamily="2" charset="0"/>
                <a:cs typeface="Arial"/>
              </a:rPr>
              <a:t>(variable describes the  attributes)</a:t>
            </a:r>
            <a:endParaRPr sz="2400" dirty="0">
              <a:latin typeface="Sitka Text" panose="02000505000000020004" pitchFamily="2" charset="0"/>
              <a:cs typeface="Arial"/>
            </a:endParaRPr>
          </a:p>
          <a:p>
            <a:pPr marL="12700" marR="5080" algn="ctr">
              <a:spcBef>
                <a:spcPts val="900"/>
              </a:spcBef>
            </a:pPr>
            <a:r>
              <a:rPr sz="2400" i="1" spc="-10" dirty="0">
                <a:latin typeface="Sitka Text" panose="02000505000000020004" pitchFamily="2" charset="0"/>
                <a:cs typeface="Arial"/>
              </a:rPr>
              <a:t>Variable may </a:t>
            </a:r>
            <a:r>
              <a:rPr sz="2400" i="1" spc="-5" dirty="0">
                <a:latin typeface="Sitka Text" panose="02000505000000020004" pitchFamily="2" charset="0"/>
                <a:cs typeface="Arial"/>
              </a:rPr>
              <a:t>be: instance variables or static variables or </a:t>
            </a:r>
            <a:r>
              <a:rPr sz="2400" i="1" dirty="0">
                <a:latin typeface="Sitka Text" panose="02000505000000020004" pitchFamily="2" charset="0"/>
                <a:cs typeface="Arial"/>
              </a:rPr>
              <a:t>final  </a:t>
            </a:r>
            <a:r>
              <a:rPr sz="2400" i="1" spc="-5" dirty="0">
                <a:latin typeface="Sitka Text" panose="02000505000000020004" pitchFamily="2" charset="0"/>
                <a:cs typeface="Arial"/>
              </a:rPr>
              <a:t>variables</a:t>
            </a:r>
            <a:endParaRPr sz="2400" dirty="0">
              <a:latin typeface="Sitka Text" panose="02000505000000020004" pitchFamily="2" charset="0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413816" y="4650201"/>
            <a:ext cx="4562652" cy="1788951"/>
          </a:xfrm>
          <a:prstGeom prst="rect">
            <a:avLst/>
          </a:prstGeom>
        </p:spPr>
        <p:txBody>
          <a:bodyPr vert="horz" wrap="square" lIns="0" tIns="207010" rIns="0" bIns="0" rtlCol="0">
            <a:spAutoFit/>
          </a:bodyPr>
          <a:lstStyle/>
          <a:p>
            <a:pPr marL="37465">
              <a:spcBef>
                <a:spcPts val="1630"/>
              </a:spcBef>
            </a:pPr>
            <a:r>
              <a:rPr sz="2400" b="1" dirty="0">
                <a:latin typeface="Sitka Text" panose="02000505000000020004" pitchFamily="2" charset="0"/>
                <a:cs typeface="Arial"/>
              </a:rPr>
              <a:t>(methods </a:t>
            </a:r>
            <a:r>
              <a:rPr sz="2400" b="1" spc="-5" dirty="0">
                <a:latin typeface="Sitka Text" panose="02000505000000020004" pitchFamily="2" charset="0"/>
                <a:cs typeface="Arial"/>
              </a:rPr>
              <a:t>handle the</a:t>
            </a:r>
            <a:r>
              <a:rPr sz="2400" b="1" spc="-60" dirty="0">
                <a:latin typeface="Sitka Text" panose="02000505000000020004" pitchFamily="2" charset="0"/>
                <a:cs typeface="Arial"/>
              </a:rPr>
              <a:t> </a:t>
            </a:r>
            <a:r>
              <a:rPr sz="2400" b="1" spc="-5" dirty="0">
                <a:latin typeface="Sitka Text" panose="02000505000000020004" pitchFamily="2" charset="0"/>
                <a:cs typeface="Arial"/>
              </a:rPr>
              <a:t>behavior)</a:t>
            </a:r>
            <a:endParaRPr sz="2400" dirty="0">
              <a:latin typeface="Sitka Text" panose="02000505000000020004" pitchFamily="2" charset="0"/>
              <a:cs typeface="Arial"/>
            </a:endParaRPr>
          </a:p>
          <a:p>
            <a:pPr marL="12700">
              <a:spcBef>
                <a:spcPts val="765"/>
              </a:spcBef>
            </a:pPr>
            <a:r>
              <a:rPr sz="2400" i="1" spc="-5" dirty="0">
                <a:latin typeface="Sitka Text" panose="02000505000000020004" pitchFamily="2" charset="0"/>
                <a:cs typeface="Verdana"/>
              </a:rPr>
              <a:t>Methods may be: instance methods </a:t>
            </a:r>
            <a:r>
              <a:rPr sz="2400" i="1" dirty="0">
                <a:latin typeface="Sitka Text" panose="02000505000000020004" pitchFamily="2" charset="0"/>
                <a:cs typeface="Verdana"/>
              </a:rPr>
              <a:t>or </a:t>
            </a:r>
            <a:r>
              <a:rPr sz="2400" i="1" spc="-5" dirty="0">
                <a:latin typeface="Sitka Text" panose="02000505000000020004" pitchFamily="2" charset="0"/>
                <a:cs typeface="Verdana"/>
              </a:rPr>
              <a:t>static</a:t>
            </a:r>
            <a:r>
              <a:rPr sz="2400" i="1" spc="65" dirty="0">
                <a:latin typeface="Sitka Text" panose="02000505000000020004" pitchFamily="2" charset="0"/>
                <a:cs typeface="Verdana"/>
              </a:rPr>
              <a:t> </a:t>
            </a:r>
            <a:r>
              <a:rPr sz="2400" i="1" spc="-5" dirty="0">
                <a:latin typeface="Sitka Text" panose="02000505000000020004" pitchFamily="2" charset="0"/>
                <a:cs typeface="Verdana"/>
              </a:rPr>
              <a:t>methods</a:t>
            </a:r>
            <a:endParaRPr sz="2400" dirty="0">
              <a:latin typeface="Sitka Text" panose="02000505000000020004" pitchFamily="2" charset="0"/>
              <a:cs typeface="Verdana"/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="" xmlns:a16="http://schemas.microsoft.com/office/drawing/2014/main" id="{D3BF76A5-986F-4895-9943-B787C6188697}"/>
              </a:ext>
            </a:extLst>
          </p:cNvPr>
          <p:cNvCxnSpPr/>
          <p:nvPr/>
        </p:nvCxnSpPr>
        <p:spPr>
          <a:xfrm>
            <a:off x="0" y="6308035"/>
            <a:ext cx="648791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="" xmlns:a16="http://schemas.microsoft.com/office/drawing/2014/main" id="{597A08C5-0AD7-4D84-92BF-648F6875FEC7}"/>
              </a:ext>
            </a:extLst>
          </p:cNvPr>
          <p:cNvCxnSpPr>
            <a:cxnSpLocks/>
          </p:cNvCxnSpPr>
          <p:nvPr/>
        </p:nvCxnSpPr>
        <p:spPr>
          <a:xfrm>
            <a:off x="1712529" y="876992"/>
            <a:ext cx="743147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Rectangle 24">
            <a:extLst>
              <a:ext uri="{FF2B5EF4-FFF2-40B4-BE49-F238E27FC236}">
                <a16:creationId xmlns="" xmlns:a16="http://schemas.microsoft.com/office/drawing/2014/main" id="{F89A3FC9-142F-440A-B1DF-42B7FCBE6598}"/>
              </a:ext>
            </a:extLst>
          </p:cNvPr>
          <p:cNvSpPr/>
          <p:nvPr/>
        </p:nvSpPr>
        <p:spPr>
          <a:xfrm>
            <a:off x="441748" y="329465"/>
            <a:ext cx="194796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l" fontAlgn="base"/>
            <a:r>
              <a:rPr lang="en-US" sz="4400" dirty="0">
                <a:latin typeface="Sitka Heading Semibold" pitchFamily="2" charset="0"/>
              </a:rPr>
              <a:t>Classes</a:t>
            </a:r>
            <a:endParaRPr lang="en-US" sz="4400" b="1" i="0" dirty="0">
              <a:solidFill>
                <a:srgbClr val="273239"/>
              </a:solidFill>
              <a:effectLst/>
              <a:latin typeface="Sitka Heading Semibold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5450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There are two ways to overload the method in java</a:t>
            </a:r>
          </a:p>
          <a:p>
            <a:pPr lvl="1"/>
            <a:r>
              <a:rPr lang="en-US" dirty="0"/>
              <a:t>By changing number of arguments</a:t>
            </a:r>
          </a:p>
          <a:p>
            <a:pPr lvl="1"/>
            <a:r>
              <a:rPr lang="en-US" dirty="0"/>
              <a:t>By changing the data </a:t>
            </a:r>
            <a:r>
              <a:rPr lang="en-US" dirty="0" smtClean="0"/>
              <a:t>type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155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FF0000"/>
                </a:solidFill>
              </a:rPr>
              <a:t>Method Overloading: changing </a:t>
            </a:r>
            <a:r>
              <a:rPr lang="en-US" dirty="0">
                <a:solidFill>
                  <a:srgbClr val="FF0000"/>
                </a:solidFill>
              </a:rPr>
              <a:t>no. of arguments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class</a:t>
            </a:r>
            <a:r>
              <a:rPr lang="en-US" dirty="0"/>
              <a:t> Adder{  </a:t>
            </a:r>
          </a:p>
          <a:p>
            <a:pPr marL="0" indent="0">
              <a:buNone/>
            </a:pPr>
            <a:r>
              <a:rPr lang="en-US" b="1" dirty="0"/>
              <a:t>static</a:t>
            </a:r>
            <a:r>
              <a:rPr lang="en-US" dirty="0"/>
              <a:t> </a:t>
            </a:r>
            <a:r>
              <a:rPr lang="en-US" b="1" dirty="0" err="1"/>
              <a:t>int</a:t>
            </a:r>
            <a:r>
              <a:rPr lang="en-US" dirty="0"/>
              <a:t> add(</a:t>
            </a:r>
            <a:r>
              <a:rPr lang="en-US" b="1" dirty="0" err="1"/>
              <a:t>int</a:t>
            </a:r>
            <a:r>
              <a:rPr lang="en-US" dirty="0"/>
              <a:t> </a:t>
            </a:r>
            <a:r>
              <a:rPr lang="en-US" dirty="0" err="1"/>
              <a:t>a,</a:t>
            </a:r>
            <a:r>
              <a:rPr lang="en-US" b="1" dirty="0" err="1"/>
              <a:t>int</a:t>
            </a:r>
            <a:r>
              <a:rPr lang="en-US" dirty="0"/>
              <a:t> b){</a:t>
            </a:r>
            <a:r>
              <a:rPr lang="en-US" b="1" dirty="0"/>
              <a:t>return</a:t>
            </a:r>
            <a:r>
              <a:rPr lang="en-US" dirty="0"/>
              <a:t> </a:t>
            </a:r>
            <a:r>
              <a:rPr lang="en-US" dirty="0" err="1"/>
              <a:t>a+b</a:t>
            </a:r>
            <a:r>
              <a:rPr lang="en-US" dirty="0"/>
              <a:t>;}  </a:t>
            </a:r>
          </a:p>
          <a:p>
            <a:pPr marL="0" indent="0">
              <a:buNone/>
            </a:pPr>
            <a:r>
              <a:rPr lang="en-US" b="1" dirty="0"/>
              <a:t>static</a:t>
            </a:r>
            <a:r>
              <a:rPr lang="en-US" dirty="0"/>
              <a:t> </a:t>
            </a:r>
            <a:r>
              <a:rPr lang="en-US" b="1" dirty="0" err="1"/>
              <a:t>int</a:t>
            </a:r>
            <a:r>
              <a:rPr lang="en-US" dirty="0"/>
              <a:t> add(</a:t>
            </a:r>
            <a:r>
              <a:rPr lang="en-US" b="1" dirty="0" err="1"/>
              <a:t>int</a:t>
            </a:r>
            <a:r>
              <a:rPr lang="en-US" dirty="0"/>
              <a:t> </a:t>
            </a:r>
            <a:r>
              <a:rPr lang="en-US" dirty="0" err="1"/>
              <a:t>a,</a:t>
            </a:r>
            <a:r>
              <a:rPr lang="en-US" b="1" dirty="0" err="1"/>
              <a:t>int</a:t>
            </a:r>
            <a:r>
              <a:rPr lang="en-US" dirty="0"/>
              <a:t> </a:t>
            </a:r>
            <a:r>
              <a:rPr lang="en-US" dirty="0" err="1"/>
              <a:t>b,</a:t>
            </a:r>
            <a:r>
              <a:rPr lang="en-US" b="1" dirty="0" err="1"/>
              <a:t>int</a:t>
            </a:r>
            <a:r>
              <a:rPr lang="en-US" dirty="0"/>
              <a:t> c){</a:t>
            </a:r>
            <a:r>
              <a:rPr lang="en-US" b="1" dirty="0"/>
              <a:t>return</a:t>
            </a:r>
            <a:r>
              <a:rPr lang="en-US" dirty="0"/>
              <a:t> </a:t>
            </a:r>
            <a:r>
              <a:rPr lang="en-US" dirty="0" err="1"/>
              <a:t>a+b+c</a:t>
            </a:r>
            <a:r>
              <a:rPr lang="en-US" dirty="0"/>
              <a:t>;}  </a:t>
            </a:r>
          </a:p>
          <a:p>
            <a:pPr marL="0" indent="0">
              <a:buNone/>
            </a:pPr>
            <a:r>
              <a:rPr lang="en-US" dirty="0"/>
              <a:t>}  </a:t>
            </a:r>
          </a:p>
          <a:p>
            <a:pPr marL="0" indent="0">
              <a:buNone/>
            </a:pPr>
            <a:r>
              <a:rPr lang="en-US" b="1" dirty="0"/>
              <a:t>class</a:t>
            </a:r>
            <a:r>
              <a:rPr lang="en-US" dirty="0"/>
              <a:t> TestOverloading1{  </a:t>
            </a:r>
          </a:p>
          <a:p>
            <a:pPr marL="0" indent="0">
              <a:buNone/>
            </a:pPr>
            <a:r>
              <a:rPr lang="en-US" b="1" dirty="0"/>
              <a:t>public</a:t>
            </a:r>
            <a:r>
              <a:rPr lang="en-US" dirty="0"/>
              <a:t> </a:t>
            </a:r>
            <a:r>
              <a:rPr lang="en-US" b="1" dirty="0"/>
              <a:t>static</a:t>
            </a:r>
            <a:r>
              <a:rPr lang="en-US" dirty="0"/>
              <a:t> </a:t>
            </a:r>
            <a:r>
              <a:rPr lang="en-US" b="1" dirty="0"/>
              <a:t>void</a:t>
            </a:r>
            <a:r>
              <a:rPr lang="en-US" dirty="0"/>
              <a:t> main(String[] </a:t>
            </a:r>
            <a:r>
              <a:rPr lang="en-US" dirty="0" err="1"/>
              <a:t>args</a:t>
            </a:r>
            <a:r>
              <a:rPr lang="en-US" dirty="0"/>
              <a:t>){  </a:t>
            </a:r>
          </a:p>
          <a:p>
            <a:pPr marL="0" indent="0">
              <a:buNone/>
            </a:pPr>
            <a:r>
              <a:rPr lang="en-US" dirty="0" err="1"/>
              <a:t>System.out.println</a:t>
            </a:r>
            <a:r>
              <a:rPr lang="en-US" dirty="0"/>
              <a:t>(</a:t>
            </a:r>
            <a:r>
              <a:rPr lang="en-US" dirty="0" err="1"/>
              <a:t>Adder.add</a:t>
            </a:r>
            <a:r>
              <a:rPr lang="en-US" dirty="0"/>
              <a:t>(11,11));  </a:t>
            </a:r>
          </a:p>
          <a:p>
            <a:pPr marL="0" indent="0">
              <a:buNone/>
            </a:pPr>
            <a:r>
              <a:rPr lang="en-US" dirty="0" err="1"/>
              <a:t>System.out.println</a:t>
            </a:r>
            <a:r>
              <a:rPr lang="en-US" dirty="0"/>
              <a:t>(</a:t>
            </a:r>
            <a:r>
              <a:rPr lang="en-US" dirty="0" err="1"/>
              <a:t>Adder.add</a:t>
            </a:r>
            <a:r>
              <a:rPr lang="en-US" dirty="0"/>
              <a:t>(11,11,11));  </a:t>
            </a:r>
          </a:p>
          <a:p>
            <a:pPr marL="0" indent="0">
              <a:buNone/>
            </a:pPr>
            <a:r>
              <a:rPr lang="en-US" dirty="0"/>
              <a:t>}}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335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Method </a:t>
            </a:r>
            <a:r>
              <a:rPr lang="en-US" dirty="0">
                <a:solidFill>
                  <a:srgbClr val="FF0000"/>
                </a:solidFill>
              </a:rPr>
              <a:t>Overloading: changing data type of arguments</a:t>
            </a:r>
            <a:br>
              <a:rPr lang="en-US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class</a:t>
            </a:r>
            <a:r>
              <a:rPr lang="en-US" dirty="0"/>
              <a:t> Adder{  </a:t>
            </a:r>
          </a:p>
          <a:p>
            <a:pPr marL="0" indent="0">
              <a:buNone/>
            </a:pPr>
            <a:r>
              <a:rPr lang="en-US" b="1" dirty="0"/>
              <a:t>static</a:t>
            </a:r>
            <a:r>
              <a:rPr lang="en-US" dirty="0"/>
              <a:t> </a:t>
            </a:r>
            <a:r>
              <a:rPr lang="en-US" b="1" dirty="0" err="1"/>
              <a:t>int</a:t>
            </a:r>
            <a:r>
              <a:rPr lang="en-US" dirty="0"/>
              <a:t> add(</a:t>
            </a:r>
            <a:r>
              <a:rPr lang="en-US" b="1" dirty="0" err="1"/>
              <a:t>int</a:t>
            </a:r>
            <a:r>
              <a:rPr lang="en-US" dirty="0"/>
              <a:t> a, </a:t>
            </a:r>
            <a:r>
              <a:rPr lang="en-US" b="1" dirty="0" err="1"/>
              <a:t>int</a:t>
            </a:r>
            <a:r>
              <a:rPr lang="en-US" dirty="0"/>
              <a:t> b){</a:t>
            </a:r>
            <a:r>
              <a:rPr lang="en-US" b="1" dirty="0"/>
              <a:t>return</a:t>
            </a:r>
            <a:r>
              <a:rPr lang="en-US" dirty="0"/>
              <a:t> </a:t>
            </a:r>
            <a:r>
              <a:rPr lang="en-US" dirty="0" err="1"/>
              <a:t>a+b</a:t>
            </a:r>
            <a:r>
              <a:rPr lang="en-US" dirty="0"/>
              <a:t>;}  </a:t>
            </a:r>
          </a:p>
          <a:p>
            <a:pPr marL="0" indent="0">
              <a:buNone/>
            </a:pPr>
            <a:r>
              <a:rPr lang="en-US" b="1" dirty="0"/>
              <a:t>static</a:t>
            </a:r>
            <a:r>
              <a:rPr lang="en-US" dirty="0"/>
              <a:t> </a:t>
            </a:r>
            <a:r>
              <a:rPr lang="en-US" b="1" dirty="0"/>
              <a:t>double</a:t>
            </a:r>
            <a:r>
              <a:rPr lang="en-US" dirty="0"/>
              <a:t> add(</a:t>
            </a:r>
            <a:r>
              <a:rPr lang="en-US" b="1" dirty="0"/>
              <a:t>double</a:t>
            </a:r>
            <a:r>
              <a:rPr lang="en-US" dirty="0"/>
              <a:t> a, </a:t>
            </a:r>
            <a:r>
              <a:rPr lang="en-US" b="1" dirty="0"/>
              <a:t>double</a:t>
            </a:r>
            <a:r>
              <a:rPr lang="en-US" dirty="0"/>
              <a:t> b){</a:t>
            </a:r>
            <a:r>
              <a:rPr lang="en-US" b="1" dirty="0"/>
              <a:t>return</a:t>
            </a:r>
            <a:r>
              <a:rPr lang="en-US" dirty="0"/>
              <a:t> </a:t>
            </a:r>
            <a:r>
              <a:rPr lang="en-US" dirty="0" err="1"/>
              <a:t>a+b</a:t>
            </a:r>
            <a:r>
              <a:rPr lang="en-US" dirty="0"/>
              <a:t>;}  </a:t>
            </a:r>
          </a:p>
          <a:p>
            <a:pPr marL="0" indent="0">
              <a:buNone/>
            </a:pPr>
            <a:r>
              <a:rPr lang="en-US" dirty="0"/>
              <a:t>}  </a:t>
            </a:r>
          </a:p>
          <a:p>
            <a:pPr marL="0" indent="0">
              <a:buNone/>
            </a:pPr>
            <a:r>
              <a:rPr lang="en-US" b="1" dirty="0"/>
              <a:t>class</a:t>
            </a:r>
            <a:r>
              <a:rPr lang="en-US" dirty="0"/>
              <a:t> TestOverloading2{  </a:t>
            </a:r>
          </a:p>
          <a:p>
            <a:pPr marL="0" indent="0">
              <a:buNone/>
            </a:pPr>
            <a:r>
              <a:rPr lang="en-US" b="1" dirty="0"/>
              <a:t>public</a:t>
            </a:r>
            <a:r>
              <a:rPr lang="en-US" dirty="0"/>
              <a:t> </a:t>
            </a:r>
            <a:r>
              <a:rPr lang="en-US" b="1" dirty="0"/>
              <a:t>static</a:t>
            </a:r>
            <a:r>
              <a:rPr lang="en-US" dirty="0"/>
              <a:t> </a:t>
            </a:r>
            <a:r>
              <a:rPr lang="en-US" b="1" dirty="0"/>
              <a:t>void</a:t>
            </a:r>
            <a:r>
              <a:rPr lang="en-US" dirty="0"/>
              <a:t> main(String[] </a:t>
            </a:r>
            <a:r>
              <a:rPr lang="en-US" dirty="0" err="1"/>
              <a:t>args</a:t>
            </a:r>
            <a:r>
              <a:rPr lang="en-US" dirty="0"/>
              <a:t>){  </a:t>
            </a:r>
          </a:p>
          <a:p>
            <a:pPr marL="0" indent="0">
              <a:buNone/>
            </a:pPr>
            <a:r>
              <a:rPr lang="en-US" dirty="0" err="1"/>
              <a:t>System.out.println</a:t>
            </a:r>
            <a:r>
              <a:rPr lang="en-US" dirty="0"/>
              <a:t>(</a:t>
            </a:r>
            <a:r>
              <a:rPr lang="en-US" dirty="0" err="1"/>
              <a:t>Adder.add</a:t>
            </a:r>
            <a:r>
              <a:rPr lang="en-US" dirty="0"/>
              <a:t>(11,11));  </a:t>
            </a:r>
          </a:p>
          <a:p>
            <a:pPr marL="0" indent="0">
              <a:buNone/>
            </a:pPr>
            <a:r>
              <a:rPr lang="en-US" dirty="0" err="1"/>
              <a:t>System.out.println</a:t>
            </a:r>
            <a:r>
              <a:rPr lang="en-US" dirty="0"/>
              <a:t>(</a:t>
            </a:r>
            <a:r>
              <a:rPr lang="en-US" dirty="0" err="1"/>
              <a:t>Adder.add</a:t>
            </a:r>
            <a:r>
              <a:rPr lang="en-US" dirty="0"/>
              <a:t>(12.3,12.6));  </a:t>
            </a:r>
          </a:p>
          <a:p>
            <a:pPr marL="0" indent="0">
              <a:buNone/>
            </a:pPr>
            <a:r>
              <a:rPr lang="en-US" dirty="0"/>
              <a:t>}}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683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4450" y="274638"/>
            <a:ext cx="657225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Method </a:t>
            </a:r>
            <a:r>
              <a:rPr lang="en-US" dirty="0">
                <a:solidFill>
                  <a:srgbClr val="FF0000"/>
                </a:solidFill>
              </a:rPr>
              <a:t>Overloading </a:t>
            </a:r>
            <a:r>
              <a:rPr lang="en-US" dirty="0" smtClean="0">
                <a:solidFill>
                  <a:srgbClr val="FF0000"/>
                </a:solidFill>
              </a:rPr>
              <a:t>with </a:t>
            </a:r>
            <a:r>
              <a:rPr lang="en-US" dirty="0" err="1" smtClean="0">
                <a:solidFill>
                  <a:srgbClr val="FF0000"/>
                </a:solidFill>
              </a:rPr>
              <a:t>TypePromotion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/>
              <a:t>class</a:t>
            </a:r>
            <a:r>
              <a:rPr lang="en-US" dirty="0"/>
              <a:t> OverloadingCalculation1{  </a:t>
            </a:r>
          </a:p>
          <a:p>
            <a:pPr marL="0" indent="0">
              <a:buNone/>
            </a:pPr>
            <a:r>
              <a:rPr lang="en-US" dirty="0"/>
              <a:t>  </a:t>
            </a:r>
            <a:r>
              <a:rPr lang="en-US" b="1" dirty="0"/>
              <a:t>void</a:t>
            </a:r>
            <a:r>
              <a:rPr lang="en-US" dirty="0"/>
              <a:t> sum(</a:t>
            </a:r>
            <a:r>
              <a:rPr lang="en-US" b="1" dirty="0" err="1"/>
              <a:t>int</a:t>
            </a:r>
            <a:r>
              <a:rPr lang="en-US" dirty="0"/>
              <a:t> </a:t>
            </a:r>
            <a:r>
              <a:rPr lang="en-US" dirty="0" err="1"/>
              <a:t>a,</a:t>
            </a:r>
            <a:r>
              <a:rPr lang="en-US" b="1" dirty="0" err="1"/>
              <a:t>long</a:t>
            </a:r>
            <a:r>
              <a:rPr lang="en-US" dirty="0"/>
              <a:t> b){</a:t>
            </a:r>
            <a:r>
              <a:rPr lang="en-US" dirty="0" err="1"/>
              <a:t>System.out.println</a:t>
            </a:r>
            <a:r>
              <a:rPr lang="en-US" dirty="0"/>
              <a:t>(</a:t>
            </a:r>
            <a:r>
              <a:rPr lang="en-US" dirty="0" err="1"/>
              <a:t>a+b</a:t>
            </a:r>
            <a:r>
              <a:rPr lang="en-US" dirty="0"/>
              <a:t>);}  </a:t>
            </a:r>
          </a:p>
          <a:p>
            <a:pPr marL="0" indent="0">
              <a:buNone/>
            </a:pPr>
            <a:r>
              <a:rPr lang="en-US" dirty="0"/>
              <a:t>  </a:t>
            </a:r>
            <a:r>
              <a:rPr lang="en-US" b="1" dirty="0"/>
              <a:t>void</a:t>
            </a:r>
            <a:r>
              <a:rPr lang="en-US" dirty="0"/>
              <a:t> sum(</a:t>
            </a:r>
            <a:r>
              <a:rPr lang="en-US" b="1" dirty="0" err="1"/>
              <a:t>int</a:t>
            </a:r>
            <a:r>
              <a:rPr lang="en-US" dirty="0"/>
              <a:t> </a:t>
            </a:r>
            <a:r>
              <a:rPr lang="en-US" dirty="0" err="1"/>
              <a:t>a,</a:t>
            </a:r>
            <a:r>
              <a:rPr lang="en-US" b="1" dirty="0" err="1"/>
              <a:t>int</a:t>
            </a:r>
            <a:r>
              <a:rPr lang="en-US" dirty="0"/>
              <a:t> </a:t>
            </a:r>
            <a:r>
              <a:rPr lang="en-US" dirty="0" err="1"/>
              <a:t>b,</a:t>
            </a:r>
            <a:r>
              <a:rPr lang="en-US" b="1" dirty="0" err="1"/>
              <a:t>int</a:t>
            </a:r>
            <a:r>
              <a:rPr lang="en-US" dirty="0"/>
              <a:t> c){</a:t>
            </a:r>
            <a:r>
              <a:rPr lang="en-US" dirty="0" err="1"/>
              <a:t>System.out.println</a:t>
            </a:r>
            <a:r>
              <a:rPr lang="en-US" dirty="0"/>
              <a:t>(</a:t>
            </a:r>
            <a:r>
              <a:rPr lang="en-US" dirty="0" err="1"/>
              <a:t>a+b+c</a:t>
            </a:r>
            <a:r>
              <a:rPr lang="en-US" dirty="0"/>
              <a:t>);}  </a:t>
            </a:r>
          </a:p>
          <a:p>
            <a:pPr marL="0" indent="0">
              <a:buNone/>
            </a:pPr>
            <a:r>
              <a:rPr lang="en-US" dirty="0"/>
              <a:t>  </a:t>
            </a:r>
          </a:p>
          <a:p>
            <a:pPr marL="0" indent="0">
              <a:buNone/>
            </a:pPr>
            <a:r>
              <a:rPr lang="en-US" dirty="0"/>
              <a:t>  </a:t>
            </a:r>
            <a:r>
              <a:rPr lang="en-US" b="1" dirty="0"/>
              <a:t>public</a:t>
            </a:r>
            <a:r>
              <a:rPr lang="en-US" dirty="0"/>
              <a:t> </a:t>
            </a:r>
            <a:r>
              <a:rPr lang="en-US" b="1" dirty="0"/>
              <a:t>static</a:t>
            </a:r>
            <a:r>
              <a:rPr lang="en-US" dirty="0"/>
              <a:t> </a:t>
            </a:r>
            <a:r>
              <a:rPr lang="en-US" b="1" dirty="0"/>
              <a:t>void</a:t>
            </a:r>
            <a:r>
              <a:rPr lang="en-US" dirty="0"/>
              <a:t> main(String </a:t>
            </a:r>
            <a:r>
              <a:rPr lang="en-US" dirty="0" err="1"/>
              <a:t>args</a:t>
            </a:r>
            <a:r>
              <a:rPr lang="en-US" dirty="0"/>
              <a:t>[]){  </a:t>
            </a:r>
          </a:p>
          <a:p>
            <a:pPr marL="0" indent="0">
              <a:buNone/>
            </a:pPr>
            <a:r>
              <a:rPr lang="en-US" dirty="0"/>
              <a:t>  OverloadingCalculation1 </a:t>
            </a:r>
            <a:r>
              <a:rPr lang="en-US" dirty="0" err="1"/>
              <a:t>obj</a:t>
            </a:r>
            <a:r>
              <a:rPr lang="en-US" dirty="0"/>
              <a:t>=</a:t>
            </a:r>
            <a:r>
              <a:rPr lang="en-US" b="1" dirty="0"/>
              <a:t>new</a:t>
            </a:r>
            <a:r>
              <a:rPr lang="en-US" dirty="0"/>
              <a:t> OverloadingCalculation1();  </a:t>
            </a:r>
          </a:p>
          <a:p>
            <a:pPr marL="0" indent="0">
              <a:buNone/>
            </a:pPr>
            <a:r>
              <a:rPr lang="en-US" dirty="0"/>
              <a:t>  </a:t>
            </a:r>
            <a:r>
              <a:rPr lang="en-US" dirty="0" err="1"/>
              <a:t>obj.sum</a:t>
            </a:r>
            <a:r>
              <a:rPr lang="en-US" dirty="0"/>
              <a:t>(20,20);//now second </a:t>
            </a:r>
            <a:r>
              <a:rPr lang="en-US" dirty="0" err="1"/>
              <a:t>int</a:t>
            </a:r>
            <a:r>
              <a:rPr lang="en-US" dirty="0"/>
              <a:t> literal will be promoted to long  </a:t>
            </a:r>
          </a:p>
          <a:p>
            <a:pPr marL="0" indent="0">
              <a:buNone/>
            </a:pPr>
            <a:r>
              <a:rPr lang="en-US" dirty="0"/>
              <a:t>  </a:t>
            </a:r>
            <a:r>
              <a:rPr lang="en-US" dirty="0" err="1"/>
              <a:t>obj.sum</a:t>
            </a:r>
            <a:r>
              <a:rPr lang="en-US" dirty="0"/>
              <a:t>(20,20,20);  </a:t>
            </a:r>
          </a:p>
          <a:p>
            <a:pPr marL="0" indent="0">
              <a:buNone/>
            </a:pPr>
            <a:r>
              <a:rPr lang="en-US" dirty="0"/>
              <a:t>  </a:t>
            </a:r>
          </a:p>
          <a:p>
            <a:pPr marL="0" indent="0">
              <a:buNone/>
            </a:pPr>
            <a:r>
              <a:rPr lang="en-US" dirty="0"/>
              <a:t>  }  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8095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>
                <a:solidFill>
                  <a:srgbClr val="FF0000"/>
                </a:solidFill>
              </a:rPr>
              <a:t>Method Overloading with Type Promotion in case of ambiguity</a:t>
            </a:r>
            <a:br>
              <a:rPr lang="en-US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/>
              <a:t>class</a:t>
            </a:r>
            <a:r>
              <a:rPr lang="en-US" dirty="0"/>
              <a:t> OverloadingCalculation3{  </a:t>
            </a:r>
          </a:p>
          <a:p>
            <a:pPr marL="0" indent="0">
              <a:buNone/>
            </a:pPr>
            <a:r>
              <a:rPr lang="en-US" dirty="0"/>
              <a:t>  </a:t>
            </a:r>
            <a:r>
              <a:rPr lang="en-US" b="1" dirty="0"/>
              <a:t>void</a:t>
            </a:r>
            <a:r>
              <a:rPr lang="en-US" dirty="0"/>
              <a:t> sum(</a:t>
            </a:r>
            <a:r>
              <a:rPr lang="en-US" b="1" dirty="0" err="1"/>
              <a:t>int</a:t>
            </a:r>
            <a:r>
              <a:rPr lang="en-US" dirty="0"/>
              <a:t> </a:t>
            </a:r>
            <a:r>
              <a:rPr lang="en-US" dirty="0" err="1"/>
              <a:t>a,</a:t>
            </a:r>
            <a:r>
              <a:rPr lang="en-US" b="1" dirty="0" err="1"/>
              <a:t>long</a:t>
            </a:r>
            <a:r>
              <a:rPr lang="en-US" dirty="0"/>
              <a:t> b){</a:t>
            </a:r>
            <a:r>
              <a:rPr lang="en-US" dirty="0" err="1"/>
              <a:t>System.out.println</a:t>
            </a:r>
            <a:r>
              <a:rPr lang="en-US" dirty="0"/>
              <a:t>("a method invoked");}  </a:t>
            </a:r>
          </a:p>
          <a:p>
            <a:pPr marL="0" indent="0">
              <a:buNone/>
            </a:pPr>
            <a:r>
              <a:rPr lang="en-US" dirty="0"/>
              <a:t>  </a:t>
            </a:r>
            <a:r>
              <a:rPr lang="en-US" b="1" dirty="0"/>
              <a:t>void</a:t>
            </a:r>
            <a:r>
              <a:rPr lang="en-US" dirty="0"/>
              <a:t> sum(</a:t>
            </a:r>
            <a:r>
              <a:rPr lang="en-US" b="1" dirty="0"/>
              <a:t>long</a:t>
            </a:r>
            <a:r>
              <a:rPr lang="en-US" dirty="0"/>
              <a:t> </a:t>
            </a:r>
            <a:r>
              <a:rPr lang="en-US" dirty="0" err="1"/>
              <a:t>a,</a:t>
            </a:r>
            <a:r>
              <a:rPr lang="en-US" b="1" dirty="0" err="1"/>
              <a:t>int</a:t>
            </a:r>
            <a:r>
              <a:rPr lang="en-US" dirty="0"/>
              <a:t> b){</a:t>
            </a:r>
            <a:r>
              <a:rPr lang="en-US" dirty="0" err="1"/>
              <a:t>System.out.println</a:t>
            </a:r>
            <a:r>
              <a:rPr lang="en-US" dirty="0"/>
              <a:t>("b method invoked");}  </a:t>
            </a:r>
          </a:p>
          <a:p>
            <a:pPr marL="0" indent="0">
              <a:buNone/>
            </a:pPr>
            <a:r>
              <a:rPr lang="en-US" dirty="0"/>
              <a:t>  </a:t>
            </a:r>
          </a:p>
          <a:p>
            <a:pPr marL="0" indent="0">
              <a:buNone/>
            </a:pPr>
            <a:r>
              <a:rPr lang="en-US" dirty="0"/>
              <a:t>  </a:t>
            </a:r>
            <a:r>
              <a:rPr lang="en-US" b="1" dirty="0"/>
              <a:t>public</a:t>
            </a:r>
            <a:r>
              <a:rPr lang="en-US" dirty="0"/>
              <a:t> </a:t>
            </a:r>
            <a:r>
              <a:rPr lang="en-US" b="1" dirty="0"/>
              <a:t>static</a:t>
            </a:r>
            <a:r>
              <a:rPr lang="en-US" dirty="0"/>
              <a:t> </a:t>
            </a:r>
            <a:r>
              <a:rPr lang="en-US" b="1" dirty="0"/>
              <a:t>void</a:t>
            </a:r>
            <a:r>
              <a:rPr lang="en-US" dirty="0"/>
              <a:t> main(String </a:t>
            </a:r>
            <a:r>
              <a:rPr lang="en-US" dirty="0" err="1"/>
              <a:t>args</a:t>
            </a:r>
            <a:r>
              <a:rPr lang="en-US" dirty="0"/>
              <a:t>[]){  </a:t>
            </a:r>
          </a:p>
          <a:p>
            <a:pPr marL="0" indent="0">
              <a:buNone/>
            </a:pPr>
            <a:r>
              <a:rPr lang="en-US" dirty="0"/>
              <a:t>  OverloadingCalculation3 </a:t>
            </a:r>
            <a:r>
              <a:rPr lang="en-US" dirty="0" err="1"/>
              <a:t>obj</a:t>
            </a:r>
            <a:r>
              <a:rPr lang="en-US" dirty="0"/>
              <a:t>=</a:t>
            </a:r>
            <a:r>
              <a:rPr lang="en-US" b="1" dirty="0"/>
              <a:t>new</a:t>
            </a:r>
            <a:r>
              <a:rPr lang="en-US" dirty="0"/>
              <a:t> OverloadingCalculation3();  </a:t>
            </a:r>
          </a:p>
          <a:p>
            <a:pPr marL="0" indent="0">
              <a:buNone/>
            </a:pPr>
            <a:r>
              <a:rPr lang="en-US" dirty="0"/>
              <a:t>  </a:t>
            </a:r>
            <a:r>
              <a:rPr lang="en-US" dirty="0" err="1"/>
              <a:t>obj.sum</a:t>
            </a:r>
            <a:r>
              <a:rPr lang="en-US" dirty="0"/>
              <a:t>(20,20);//now ambiguity  </a:t>
            </a:r>
          </a:p>
          <a:p>
            <a:pPr marL="0" indent="0">
              <a:buNone/>
            </a:pPr>
            <a:r>
              <a:rPr lang="en-US" dirty="0"/>
              <a:t>  }  </a:t>
            </a:r>
          </a:p>
          <a:p>
            <a:pPr marL="0" indent="0">
              <a:buNone/>
            </a:pPr>
            <a:r>
              <a:rPr lang="en-US" dirty="0"/>
              <a:t>} 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8460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>
                <a:solidFill>
                  <a:srgbClr val="FF0000"/>
                </a:solidFill>
              </a:rPr>
              <a:t>Constructor Overloading</a:t>
            </a:r>
            <a:br>
              <a:rPr lang="en-US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458200" cy="5211763"/>
          </a:xfrm>
        </p:spPr>
        <p:txBody>
          <a:bodyPr/>
          <a:lstStyle/>
          <a:p>
            <a:r>
              <a:rPr lang="en-US" dirty="0"/>
              <a:t>In Java, a constructor is just like a method but without return type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It can also be overloaded like Java methods.</a:t>
            </a:r>
          </a:p>
          <a:p>
            <a:r>
              <a:rPr lang="en-US" dirty="0"/>
              <a:t>Constructor overloading in Java is a technique of having more than one constructor with different parameter lists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They are arranged in a way that each constructor performs a different task.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055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76200"/>
            <a:ext cx="6172200" cy="4111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>
                <a:solidFill>
                  <a:srgbClr val="FF0000"/>
                </a:solidFill>
              </a:rPr>
              <a:t>Example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533400"/>
            <a:ext cx="6324600" cy="6248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b="1" dirty="0"/>
              <a:t>class</a:t>
            </a:r>
            <a:r>
              <a:rPr lang="en-US" sz="1600" dirty="0"/>
              <a:t> Student5{  </a:t>
            </a:r>
          </a:p>
          <a:p>
            <a:pPr marL="0" indent="0">
              <a:buNone/>
            </a:pPr>
            <a:r>
              <a:rPr lang="en-US" sz="1600" dirty="0"/>
              <a:t>    </a:t>
            </a:r>
            <a:r>
              <a:rPr lang="en-US" sz="1600" b="1" dirty="0" err="1"/>
              <a:t>int</a:t>
            </a:r>
            <a:r>
              <a:rPr lang="en-US" sz="1600" dirty="0"/>
              <a:t> id;  </a:t>
            </a:r>
          </a:p>
          <a:p>
            <a:pPr marL="0" indent="0">
              <a:buNone/>
            </a:pPr>
            <a:r>
              <a:rPr lang="en-US" sz="1600" dirty="0"/>
              <a:t>    String name;  </a:t>
            </a:r>
          </a:p>
          <a:p>
            <a:pPr marL="0" indent="0">
              <a:buNone/>
            </a:pPr>
            <a:r>
              <a:rPr lang="en-US" sz="1600" dirty="0"/>
              <a:t>    </a:t>
            </a:r>
            <a:r>
              <a:rPr lang="en-US" sz="1600" b="1" dirty="0" err="1"/>
              <a:t>int</a:t>
            </a:r>
            <a:r>
              <a:rPr lang="en-US" sz="1600" dirty="0"/>
              <a:t> age;  </a:t>
            </a:r>
          </a:p>
          <a:p>
            <a:pPr marL="0" indent="0">
              <a:buNone/>
            </a:pPr>
            <a:r>
              <a:rPr lang="en-US" sz="1600" dirty="0"/>
              <a:t>    Student5(</a:t>
            </a:r>
            <a:r>
              <a:rPr lang="en-US" sz="1600" b="1" dirty="0" err="1"/>
              <a:t>int</a:t>
            </a:r>
            <a:r>
              <a:rPr lang="en-US" sz="1600" dirty="0"/>
              <a:t> </a:t>
            </a:r>
            <a:r>
              <a:rPr lang="en-US" sz="1600" dirty="0" err="1"/>
              <a:t>i,String</a:t>
            </a:r>
            <a:r>
              <a:rPr lang="en-US" sz="1600" dirty="0"/>
              <a:t> n){  </a:t>
            </a:r>
          </a:p>
          <a:p>
            <a:pPr marL="0" indent="0">
              <a:buNone/>
            </a:pPr>
            <a:r>
              <a:rPr lang="en-US" sz="1600" dirty="0"/>
              <a:t>    id = </a:t>
            </a:r>
            <a:r>
              <a:rPr lang="en-US" sz="1600" dirty="0" err="1"/>
              <a:t>i</a:t>
            </a:r>
            <a:r>
              <a:rPr lang="en-US" sz="1600" dirty="0"/>
              <a:t>;  </a:t>
            </a:r>
          </a:p>
          <a:p>
            <a:pPr marL="0" indent="0">
              <a:buNone/>
            </a:pPr>
            <a:r>
              <a:rPr lang="en-US" sz="1600" dirty="0"/>
              <a:t>    name = n;  </a:t>
            </a:r>
          </a:p>
          <a:p>
            <a:pPr marL="0" indent="0">
              <a:buNone/>
            </a:pPr>
            <a:r>
              <a:rPr lang="en-US" sz="1600" dirty="0"/>
              <a:t>    }  </a:t>
            </a:r>
          </a:p>
          <a:p>
            <a:pPr marL="0" indent="0">
              <a:buNone/>
            </a:pPr>
            <a:r>
              <a:rPr lang="en-US" sz="1600" dirty="0"/>
              <a:t>    Student5(</a:t>
            </a:r>
            <a:r>
              <a:rPr lang="en-US" sz="1600" b="1" dirty="0" err="1"/>
              <a:t>int</a:t>
            </a:r>
            <a:r>
              <a:rPr lang="en-US" sz="1600" dirty="0"/>
              <a:t> </a:t>
            </a:r>
            <a:r>
              <a:rPr lang="en-US" sz="1600" dirty="0" err="1"/>
              <a:t>i,String</a:t>
            </a:r>
            <a:r>
              <a:rPr lang="en-US" sz="1600" dirty="0"/>
              <a:t> </a:t>
            </a:r>
            <a:r>
              <a:rPr lang="en-US" sz="1600" dirty="0" err="1"/>
              <a:t>n,</a:t>
            </a:r>
            <a:r>
              <a:rPr lang="en-US" sz="1600" b="1" dirty="0" err="1"/>
              <a:t>int</a:t>
            </a:r>
            <a:r>
              <a:rPr lang="en-US" sz="1600" dirty="0"/>
              <a:t> a){  </a:t>
            </a:r>
          </a:p>
          <a:p>
            <a:pPr marL="0" indent="0">
              <a:buNone/>
            </a:pPr>
            <a:r>
              <a:rPr lang="en-US" sz="1600" dirty="0"/>
              <a:t>    id = </a:t>
            </a:r>
            <a:r>
              <a:rPr lang="en-US" sz="1600" dirty="0" err="1"/>
              <a:t>i</a:t>
            </a:r>
            <a:r>
              <a:rPr lang="en-US" sz="1600" dirty="0"/>
              <a:t>;  </a:t>
            </a:r>
          </a:p>
          <a:p>
            <a:pPr marL="0" indent="0">
              <a:buNone/>
            </a:pPr>
            <a:r>
              <a:rPr lang="en-US" sz="1600" dirty="0"/>
              <a:t>    name = n;  </a:t>
            </a:r>
          </a:p>
          <a:p>
            <a:pPr marL="0" indent="0">
              <a:buNone/>
            </a:pPr>
            <a:r>
              <a:rPr lang="en-US" sz="1600" dirty="0"/>
              <a:t>    age=a;  </a:t>
            </a:r>
          </a:p>
          <a:p>
            <a:pPr marL="0" indent="0">
              <a:buNone/>
            </a:pPr>
            <a:r>
              <a:rPr lang="en-US" sz="1600" dirty="0"/>
              <a:t>    }  </a:t>
            </a:r>
          </a:p>
          <a:p>
            <a:pPr marL="0" indent="0">
              <a:buNone/>
            </a:pPr>
            <a:r>
              <a:rPr lang="en-US" sz="1600" dirty="0"/>
              <a:t>    </a:t>
            </a:r>
            <a:r>
              <a:rPr lang="en-US" sz="1600" b="1" dirty="0"/>
              <a:t>void</a:t>
            </a:r>
            <a:r>
              <a:rPr lang="en-US" sz="1600" dirty="0"/>
              <a:t> display(){</a:t>
            </a:r>
            <a:r>
              <a:rPr lang="en-US" sz="1600" dirty="0" err="1"/>
              <a:t>System.out.println</a:t>
            </a:r>
            <a:r>
              <a:rPr lang="en-US" sz="1600" dirty="0"/>
              <a:t>(id+" "+name+" "+age);}  </a:t>
            </a:r>
          </a:p>
          <a:p>
            <a:pPr marL="0" indent="0">
              <a:buNone/>
            </a:pPr>
            <a:r>
              <a:rPr lang="en-US" sz="1600" dirty="0"/>
              <a:t>    </a:t>
            </a:r>
            <a:r>
              <a:rPr lang="en-US" sz="1600" b="1" dirty="0"/>
              <a:t>public</a:t>
            </a:r>
            <a:r>
              <a:rPr lang="en-US" sz="1600" dirty="0"/>
              <a:t> </a:t>
            </a:r>
            <a:r>
              <a:rPr lang="en-US" sz="1600" b="1" dirty="0"/>
              <a:t>static</a:t>
            </a:r>
            <a:r>
              <a:rPr lang="en-US" sz="1600" dirty="0"/>
              <a:t> </a:t>
            </a:r>
            <a:r>
              <a:rPr lang="en-US" sz="1600" b="1" dirty="0"/>
              <a:t>void</a:t>
            </a:r>
            <a:r>
              <a:rPr lang="en-US" sz="1600" dirty="0"/>
              <a:t> main(String </a:t>
            </a:r>
            <a:r>
              <a:rPr lang="en-US" sz="1600" dirty="0" err="1"/>
              <a:t>args</a:t>
            </a:r>
            <a:r>
              <a:rPr lang="en-US" sz="1600" dirty="0"/>
              <a:t>[]){  </a:t>
            </a:r>
          </a:p>
          <a:p>
            <a:pPr marL="0" indent="0">
              <a:buNone/>
            </a:pPr>
            <a:r>
              <a:rPr lang="en-US" sz="1600" dirty="0"/>
              <a:t>    Student5 s1 = </a:t>
            </a:r>
            <a:r>
              <a:rPr lang="en-US" sz="1600" b="1" dirty="0"/>
              <a:t>new</a:t>
            </a:r>
            <a:r>
              <a:rPr lang="en-US" sz="1600" dirty="0"/>
              <a:t> Student5(111,"Karan");  </a:t>
            </a:r>
          </a:p>
          <a:p>
            <a:pPr marL="0" indent="0">
              <a:buNone/>
            </a:pPr>
            <a:r>
              <a:rPr lang="en-US" sz="1600" dirty="0"/>
              <a:t>    Student5 s2 = </a:t>
            </a:r>
            <a:r>
              <a:rPr lang="en-US" sz="1600" b="1" dirty="0"/>
              <a:t>new</a:t>
            </a:r>
            <a:r>
              <a:rPr lang="en-US" sz="1600" dirty="0"/>
              <a:t> Student5(222,"Aryan",25);  </a:t>
            </a:r>
          </a:p>
          <a:p>
            <a:pPr marL="0" indent="0">
              <a:buNone/>
            </a:pPr>
            <a:r>
              <a:rPr lang="en-US" sz="1600" dirty="0"/>
              <a:t>    s1.display();  </a:t>
            </a:r>
          </a:p>
          <a:p>
            <a:pPr marL="0" indent="0">
              <a:buNone/>
            </a:pPr>
            <a:r>
              <a:rPr lang="en-US" sz="1600" dirty="0"/>
              <a:t>    s2.display();  </a:t>
            </a:r>
          </a:p>
          <a:p>
            <a:pPr marL="0" indent="0">
              <a:buNone/>
            </a:pPr>
            <a:r>
              <a:rPr lang="en-US" sz="1600" dirty="0"/>
              <a:t>   }  </a:t>
            </a:r>
          </a:p>
          <a:p>
            <a:pPr marL="0" indent="0">
              <a:buNone/>
            </a:pPr>
            <a:r>
              <a:rPr lang="en-US" sz="1600" dirty="0"/>
              <a:t>} 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97521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304800" y="762000"/>
            <a:ext cx="8763000" cy="57374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3840" marR="5715" indent="-231775">
              <a:lnSpc>
                <a:spcPct val="150000"/>
              </a:lnSpc>
              <a:spcBef>
                <a:spcPts val="100"/>
              </a:spcBef>
              <a:buChar char="•"/>
              <a:tabLst>
                <a:tab pos="243840" algn="l"/>
                <a:tab pos="244475" algn="l"/>
              </a:tabLst>
            </a:pPr>
            <a:r>
              <a:rPr sz="2400" dirty="0">
                <a:latin typeface="Sitka Text" panose="02000505000000020004" pitchFamily="2" charset="0"/>
                <a:cs typeface="Arial"/>
              </a:rPr>
              <a:t>Each class </a:t>
            </a:r>
            <a:r>
              <a:rPr sz="2400" spc="-5" dirty="0">
                <a:latin typeface="Sitka Text" panose="02000505000000020004" pitchFamily="2" charset="0"/>
                <a:cs typeface="Arial"/>
              </a:rPr>
              <a:t>member function contains </a:t>
            </a:r>
            <a:r>
              <a:rPr sz="2400" spc="-10" dirty="0">
                <a:latin typeface="Sitka Text" panose="02000505000000020004" pitchFamily="2" charset="0"/>
                <a:cs typeface="Arial"/>
              </a:rPr>
              <a:t>an </a:t>
            </a:r>
            <a:r>
              <a:rPr sz="2400" dirty="0">
                <a:latin typeface="Sitka Text" panose="02000505000000020004" pitchFamily="2" charset="0"/>
                <a:cs typeface="Arial"/>
              </a:rPr>
              <a:t>implicit reference of </a:t>
            </a:r>
            <a:r>
              <a:rPr sz="2400" spc="-10" dirty="0">
                <a:latin typeface="Sitka Text" panose="02000505000000020004" pitchFamily="2" charset="0"/>
                <a:cs typeface="Arial"/>
              </a:rPr>
              <a:t>its </a:t>
            </a:r>
            <a:r>
              <a:rPr sz="2400" dirty="0">
                <a:latin typeface="Sitka Text" panose="02000505000000020004" pitchFamily="2" charset="0"/>
                <a:cs typeface="Arial"/>
              </a:rPr>
              <a:t>class  type, named</a:t>
            </a:r>
            <a:r>
              <a:rPr sz="2400" spc="-55" dirty="0">
                <a:latin typeface="Sitka Text" panose="02000505000000020004" pitchFamily="2" charset="0"/>
                <a:cs typeface="Arial"/>
              </a:rPr>
              <a:t> </a:t>
            </a:r>
            <a:r>
              <a:rPr sz="2400" b="1" dirty="0">
                <a:latin typeface="Sitka Text" panose="02000505000000020004" pitchFamily="2" charset="0"/>
                <a:cs typeface="Arial"/>
              </a:rPr>
              <a:t>this</a:t>
            </a:r>
            <a:endParaRPr sz="2400" dirty="0">
              <a:latin typeface="Sitka Text" panose="02000505000000020004" pitchFamily="2" charset="0"/>
              <a:cs typeface="Arial"/>
            </a:endParaRPr>
          </a:p>
          <a:p>
            <a:pPr marL="243840" indent="-231775">
              <a:spcBef>
                <a:spcPts val="1680"/>
              </a:spcBef>
              <a:buChar char="•"/>
              <a:tabLst>
                <a:tab pos="243840" algn="l"/>
                <a:tab pos="244475" algn="l"/>
              </a:tabLst>
            </a:pPr>
            <a:r>
              <a:rPr sz="2400" dirty="0">
                <a:latin typeface="Sitka Text" panose="02000505000000020004" pitchFamily="2" charset="0"/>
                <a:cs typeface="Arial"/>
              </a:rPr>
              <a:t>this reference </a:t>
            </a:r>
            <a:r>
              <a:rPr sz="2400" spc="-5" dirty="0">
                <a:latin typeface="Sitka Text" panose="02000505000000020004" pitchFamily="2" charset="0"/>
                <a:cs typeface="Arial"/>
              </a:rPr>
              <a:t>is </a:t>
            </a:r>
            <a:r>
              <a:rPr sz="2400" dirty="0">
                <a:latin typeface="Sitka Text" panose="02000505000000020004" pitchFamily="2" charset="0"/>
                <a:cs typeface="Arial"/>
              </a:rPr>
              <a:t>created automatically by the</a:t>
            </a:r>
            <a:r>
              <a:rPr sz="2400" spc="-145" dirty="0">
                <a:latin typeface="Sitka Text" panose="02000505000000020004" pitchFamily="2" charset="0"/>
                <a:cs typeface="Arial"/>
              </a:rPr>
              <a:t> </a:t>
            </a:r>
            <a:r>
              <a:rPr sz="2400" dirty="0">
                <a:latin typeface="Sitka Text" panose="02000505000000020004" pitchFamily="2" charset="0"/>
                <a:cs typeface="Arial"/>
              </a:rPr>
              <a:t>compiler</a:t>
            </a:r>
          </a:p>
          <a:p>
            <a:pPr marL="243840" indent="-231775">
              <a:spcBef>
                <a:spcPts val="1680"/>
              </a:spcBef>
              <a:buChar char="•"/>
              <a:tabLst>
                <a:tab pos="243840" algn="l"/>
                <a:tab pos="244475" algn="l"/>
              </a:tabLst>
            </a:pPr>
            <a:r>
              <a:rPr sz="2400" spc="-5" dirty="0">
                <a:latin typeface="Sitka Text" panose="02000505000000020004" pitchFamily="2" charset="0"/>
                <a:cs typeface="Arial"/>
              </a:rPr>
              <a:t>It</a:t>
            </a:r>
            <a:r>
              <a:rPr sz="2400" spc="365" dirty="0">
                <a:latin typeface="Sitka Text" panose="02000505000000020004" pitchFamily="2" charset="0"/>
                <a:cs typeface="Arial"/>
              </a:rPr>
              <a:t> </a:t>
            </a:r>
            <a:r>
              <a:rPr sz="2400" dirty="0">
                <a:latin typeface="Sitka Text" panose="02000505000000020004" pitchFamily="2" charset="0"/>
                <a:cs typeface="Arial"/>
              </a:rPr>
              <a:t>contains</a:t>
            </a:r>
            <a:r>
              <a:rPr sz="2400" spc="375" dirty="0">
                <a:latin typeface="Sitka Text" panose="02000505000000020004" pitchFamily="2" charset="0"/>
                <a:cs typeface="Arial"/>
              </a:rPr>
              <a:t> </a:t>
            </a:r>
            <a:r>
              <a:rPr sz="2400" spc="-10" dirty="0">
                <a:latin typeface="Sitka Text" panose="02000505000000020004" pitchFamily="2" charset="0"/>
                <a:cs typeface="Arial"/>
              </a:rPr>
              <a:t>the</a:t>
            </a:r>
            <a:r>
              <a:rPr sz="2400" spc="370" dirty="0">
                <a:latin typeface="Sitka Text" panose="02000505000000020004" pitchFamily="2" charset="0"/>
                <a:cs typeface="Arial"/>
              </a:rPr>
              <a:t> </a:t>
            </a:r>
            <a:r>
              <a:rPr sz="2400" dirty="0">
                <a:latin typeface="Sitka Text" panose="02000505000000020004" pitchFamily="2" charset="0"/>
                <a:cs typeface="Arial"/>
              </a:rPr>
              <a:t>address</a:t>
            </a:r>
            <a:r>
              <a:rPr sz="2400" spc="365" dirty="0">
                <a:latin typeface="Sitka Text" panose="02000505000000020004" pitchFamily="2" charset="0"/>
                <a:cs typeface="Arial"/>
              </a:rPr>
              <a:t> </a:t>
            </a:r>
            <a:r>
              <a:rPr sz="2400" dirty="0">
                <a:latin typeface="Sitka Text" panose="02000505000000020004" pitchFamily="2" charset="0"/>
                <a:cs typeface="Arial"/>
              </a:rPr>
              <a:t>of</a:t>
            </a:r>
            <a:r>
              <a:rPr sz="2400" spc="355" dirty="0">
                <a:latin typeface="Sitka Text" panose="02000505000000020004" pitchFamily="2" charset="0"/>
                <a:cs typeface="Arial"/>
              </a:rPr>
              <a:t> </a:t>
            </a:r>
            <a:r>
              <a:rPr sz="2400" dirty="0">
                <a:latin typeface="Sitka Text" panose="02000505000000020004" pitchFamily="2" charset="0"/>
                <a:cs typeface="Arial"/>
              </a:rPr>
              <a:t>the</a:t>
            </a:r>
            <a:r>
              <a:rPr sz="2400" spc="365" dirty="0">
                <a:latin typeface="Sitka Text" panose="02000505000000020004" pitchFamily="2" charset="0"/>
                <a:cs typeface="Arial"/>
              </a:rPr>
              <a:t> </a:t>
            </a:r>
            <a:r>
              <a:rPr sz="2400" dirty="0">
                <a:latin typeface="Sitka Text" panose="02000505000000020004" pitchFamily="2" charset="0"/>
                <a:cs typeface="Arial"/>
              </a:rPr>
              <a:t>object</a:t>
            </a:r>
            <a:r>
              <a:rPr sz="2400" spc="360" dirty="0">
                <a:latin typeface="Sitka Text" panose="02000505000000020004" pitchFamily="2" charset="0"/>
                <a:cs typeface="Arial"/>
              </a:rPr>
              <a:t> </a:t>
            </a:r>
            <a:r>
              <a:rPr sz="2400" spc="-5" dirty="0">
                <a:latin typeface="Sitka Text" panose="02000505000000020004" pitchFamily="2" charset="0"/>
                <a:cs typeface="Arial"/>
              </a:rPr>
              <a:t>through</a:t>
            </a:r>
            <a:r>
              <a:rPr sz="2400" spc="375" dirty="0">
                <a:latin typeface="Sitka Text" panose="02000505000000020004" pitchFamily="2" charset="0"/>
                <a:cs typeface="Arial"/>
              </a:rPr>
              <a:t> </a:t>
            </a:r>
            <a:r>
              <a:rPr sz="2400" dirty="0">
                <a:latin typeface="Sitka Text" panose="02000505000000020004" pitchFamily="2" charset="0"/>
                <a:cs typeface="Arial"/>
              </a:rPr>
              <a:t>which</a:t>
            </a:r>
            <a:r>
              <a:rPr sz="2400" spc="355" dirty="0">
                <a:latin typeface="Sitka Text" panose="02000505000000020004" pitchFamily="2" charset="0"/>
                <a:cs typeface="Arial"/>
              </a:rPr>
              <a:t> </a:t>
            </a:r>
            <a:r>
              <a:rPr sz="2400" dirty="0">
                <a:latin typeface="Sitka Text" panose="02000505000000020004" pitchFamily="2" charset="0"/>
                <a:cs typeface="Arial"/>
              </a:rPr>
              <a:t>the</a:t>
            </a:r>
            <a:r>
              <a:rPr sz="2400" spc="370" dirty="0">
                <a:latin typeface="Sitka Text" panose="02000505000000020004" pitchFamily="2" charset="0"/>
                <a:cs typeface="Arial"/>
              </a:rPr>
              <a:t> </a:t>
            </a:r>
            <a:r>
              <a:rPr sz="2400" spc="-5" dirty="0">
                <a:latin typeface="Sitka Text" panose="02000505000000020004" pitchFamily="2" charset="0"/>
                <a:cs typeface="Arial"/>
              </a:rPr>
              <a:t>function</a:t>
            </a:r>
            <a:r>
              <a:rPr sz="2400" spc="360" dirty="0">
                <a:latin typeface="Sitka Text" panose="02000505000000020004" pitchFamily="2" charset="0"/>
                <a:cs typeface="Arial"/>
              </a:rPr>
              <a:t> </a:t>
            </a:r>
            <a:r>
              <a:rPr sz="2400" spc="-5" dirty="0" smtClean="0">
                <a:latin typeface="Sitka Text" panose="02000505000000020004" pitchFamily="2" charset="0"/>
                <a:cs typeface="Arial"/>
              </a:rPr>
              <a:t>is</a:t>
            </a:r>
            <a:r>
              <a:rPr lang="en-US" sz="2400" spc="-5" dirty="0" smtClean="0">
                <a:latin typeface="Sitka Text" panose="02000505000000020004" pitchFamily="2" charset="0"/>
                <a:cs typeface="Arial"/>
              </a:rPr>
              <a:t> </a:t>
            </a:r>
            <a:r>
              <a:rPr sz="2400" dirty="0" smtClean="0">
                <a:latin typeface="Sitka Text" panose="02000505000000020004" pitchFamily="2" charset="0"/>
                <a:cs typeface="Arial"/>
              </a:rPr>
              <a:t>invoked</a:t>
            </a:r>
            <a:endParaRPr sz="2400" dirty="0">
              <a:latin typeface="Sitka Text" panose="02000505000000020004" pitchFamily="2" charset="0"/>
              <a:cs typeface="Arial"/>
            </a:endParaRPr>
          </a:p>
          <a:p>
            <a:pPr marL="243840" indent="-231775">
              <a:spcBef>
                <a:spcPts val="925"/>
              </a:spcBef>
              <a:buChar char="•"/>
              <a:tabLst>
                <a:tab pos="243840" algn="l"/>
                <a:tab pos="244475" algn="l"/>
              </a:tabLst>
            </a:pPr>
            <a:r>
              <a:rPr sz="2400" spc="5" dirty="0">
                <a:latin typeface="Sitka Text" panose="02000505000000020004" pitchFamily="2" charset="0"/>
                <a:cs typeface="Arial"/>
              </a:rPr>
              <a:t>Use </a:t>
            </a:r>
            <a:r>
              <a:rPr sz="2400" dirty="0">
                <a:latin typeface="Sitka Text" panose="02000505000000020004" pitchFamily="2" charset="0"/>
                <a:cs typeface="Arial"/>
              </a:rPr>
              <a:t>of this</a:t>
            </a:r>
            <a:r>
              <a:rPr sz="2400" spc="-70" dirty="0">
                <a:latin typeface="Sitka Text" panose="02000505000000020004" pitchFamily="2" charset="0"/>
                <a:cs typeface="Arial"/>
              </a:rPr>
              <a:t> </a:t>
            </a:r>
            <a:r>
              <a:rPr sz="2400" dirty="0">
                <a:latin typeface="Sitka Text" panose="02000505000000020004" pitchFamily="2" charset="0"/>
                <a:cs typeface="Arial"/>
              </a:rPr>
              <a:t>keyword</a:t>
            </a:r>
          </a:p>
          <a:p>
            <a:pPr marL="756285" lvl="1" indent="-287020">
              <a:spcBef>
                <a:spcPts val="1240"/>
              </a:spcBef>
              <a:buChar char="–"/>
              <a:tabLst>
                <a:tab pos="756285" algn="l"/>
                <a:tab pos="756920" algn="l"/>
              </a:tabLst>
            </a:pPr>
            <a:r>
              <a:rPr sz="2400" dirty="0">
                <a:latin typeface="Sitka Text" panose="02000505000000020004" pitchFamily="2" charset="0"/>
                <a:cs typeface="Arial"/>
              </a:rPr>
              <a:t>this can be used </a:t>
            </a:r>
            <a:r>
              <a:rPr sz="2400" spc="-10" dirty="0">
                <a:latin typeface="Sitka Text" panose="02000505000000020004" pitchFamily="2" charset="0"/>
                <a:cs typeface="Arial"/>
              </a:rPr>
              <a:t>to </a:t>
            </a:r>
            <a:r>
              <a:rPr sz="2400" spc="-5" dirty="0">
                <a:latin typeface="Sitka Text" panose="02000505000000020004" pitchFamily="2" charset="0"/>
                <a:cs typeface="Arial"/>
              </a:rPr>
              <a:t>refer instance variables </a:t>
            </a:r>
            <a:r>
              <a:rPr sz="2400" dirty="0">
                <a:latin typeface="Sitka Text" panose="02000505000000020004" pitchFamily="2" charset="0"/>
                <a:cs typeface="Arial"/>
              </a:rPr>
              <a:t>when </a:t>
            </a:r>
            <a:r>
              <a:rPr sz="2400" spc="-10" dirty="0">
                <a:latin typeface="Sitka Text" panose="02000505000000020004" pitchFamily="2" charset="0"/>
                <a:cs typeface="Arial"/>
              </a:rPr>
              <a:t>there </a:t>
            </a:r>
            <a:r>
              <a:rPr sz="2400" spc="-5" dirty="0">
                <a:latin typeface="Sitka Text" panose="02000505000000020004" pitchFamily="2" charset="0"/>
                <a:cs typeface="Arial"/>
              </a:rPr>
              <a:t>is </a:t>
            </a:r>
            <a:r>
              <a:rPr sz="2400" dirty="0">
                <a:latin typeface="Sitka Text" panose="02000505000000020004" pitchFamily="2" charset="0"/>
                <a:cs typeface="Arial"/>
              </a:rPr>
              <a:t>a</a:t>
            </a:r>
            <a:r>
              <a:rPr sz="2400" spc="229" dirty="0">
                <a:latin typeface="Sitka Text" panose="02000505000000020004" pitchFamily="2" charset="0"/>
                <a:cs typeface="Arial"/>
              </a:rPr>
              <a:t> </a:t>
            </a:r>
            <a:r>
              <a:rPr sz="2400" dirty="0">
                <a:latin typeface="Sitka Text" panose="02000505000000020004" pitchFamily="2" charset="0"/>
                <a:cs typeface="Arial"/>
              </a:rPr>
              <a:t>clash</a:t>
            </a:r>
          </a:p>
          <a:p>
            <a:pPr marL="756285">
              <a:spcBef>
                <a:spcPts val="1200"/>
              </a:spcBef>
            </a:pPr>
            <a:r>
              <a:rPr sz="2400" dirty="0">
                <a:latin typeface="Sitka Text" panose="02000505000000020004" pitchFamily="2" charset="0"/>
                <a:cs typeface="Arial"/>
              </a:rPr>
              <a:t>with local variables or method</a:t>
            </a:r>
            <a:r>
              <a:rPr sz="2400" spc="-75" dirty="0">
                <a:latin typeface="Sitka Text" panose="02000505000000020004" pitchFamily="2" charset="0"/>
                <a:cs typeface="Arial"/>
              </a:rPr>
              <a:t> </a:t>
            </a:r>
            <a:r>
              <a:rPr sz="2400" dirty="0">
                <a:latin typeface="Sitka Text" panose="02000505000000020004" pitchFamily="2" charset="0"/>
                <a:cs typeface="Arial"/>
              </a:rPr>
              <a:t>arguments</a:t>
            </a:r>
          </a:p>
          <a:p>
            <a:pPr marL="756285" marR="5715" lvl="1" indent="-287020">
              <a:lnSpc>
                <a:spcPct val="150000"/>
              </a:lnSpc>
              <a:spcBef>
                <a:spcPts val="480"/>
              </a:spcBef>
              <a:buChar char="–"/>
              <a:tabLst>
                <a:tab pos="756285" algn="l"/>
                <a:tab pos="756920" algn="l"/>
              </a:tabLst>
            </a:pPr>
            <a:r>
              <a:rPr sz="2400" dirty="0">
                <a:latin typeface="Sitka Text" panose="02000505000000020004" pitchFamily="2" charset="0"/>
                <a:cs typeface="Arial"/>
              </a:rPr>
              <a:t>this can be used </a:t>
            </a:r>
            <a:r>
              <a:rPr sz="2400" spc="-5" dirty="0">
                <a:latin typeface="Sitka Text" panose="02000505000000020004" pitchFamily="2" charset="0"/>
                <a:cs typeface="Arial"/>
              </a:rPr>
              <a:t>to </a:t>
            </a:r>
            <a:r>
              <a:rPr sz="2400" dirty="0">
                <a:latin typeface="Sitka Text" panose="02000505000000020004" pitchFamily="2" charset="0"/>
                <a:cs typeface="Arial"/>
              </a:rPr>
              <a:t>call overloaded </a:t>
            </a:r>
            <a:r>
              <a:rPr sz="2400" spc="-5" dirty="0">
                <a:latin typeface="Sitka Text" panose="02000505000000020004" pitchFamily="2" charset="0"/>
                <a:cs typeface="Arial"/>
              </a:rPr>
              <a:t>constructors from another  </a:t>
            </a:r>
            <a:r>
              <a:rPr sz="2400" dirty="0">
                <a:latin typeface="Sitka Text" panose="02000505000000020004" pitchFamily="2" charset="0"/>
                <a:cs typeface="Arial"/>
              </a:rPr>
              <a:t>constructor of the same</a:t>
            </a:r>
            <a:r>
              <a:rPr sz="2400" spc="-125" dirty="0">
                <a:latin typeface="Sitka Text" panose="02000505000000020004" pitchFamily="2" charset="0"/>
                <a:cs typeface="Arial"/>
              </a:rPr>
              <a:t> </a:t>
            </a:r>
            <a:r>
              <a:rPr sz="2400" dirty="0">
                <a:latin typeface="Sitka Text" panose="02000505000000020004" pitchFamily="2" charset="0"/>
                <a:cs typeface="Arial"/>
              </a:rPr>
              <a:t>class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F76B4966-661B-4E48-986A-F50E8771E07F}"/>
              </a:ext>
            </a:extLst>
          </p:cNvPr>
          <p:cNvCxnSpPr/>
          <p:nvPr/>
        </p:nvCxnSpPr>
        <p:spPr>
          <a:xfrm>
            <a:off x="0" y="6308035"/>
            <a:ext cx="648791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9E6ABF36-38FC-4068-811C-26B1D2DD7DC4}"/>
              </a:ext>
            </a:extLst>
          </p:cNvPr>
          <p:cNvCxnSpPr>
            <a:cxnSpLocks/>
          </p:cNvCxnSpPr>
          <p:nvPr/>
        </p:nvCxnSpPr>
        <p:spPr>
          <a:xfrm>
            <a:off x="1712529" y="876992"/>
            <a:ext cx="743147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60D0687F-0874-43ED-9E36-8F0A4E2E1FAB}"/>
              </a:ext>
            </a:extLst>
          </p:cNvPr>
          <p:cNvSpPr/>
          <p:nvPr/>
        </p:nvSpPr>
        <p:spPr>
          <a:xfrm>
            <a:off x="883937" y="106614"/>
            <a:ext cx="3908928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l" fontAlgn="base"/>
            <a:r>
              <a:rPr lang="en-US" sz="4400" dirty="0">
                <a:latin typeface="Sitka Heading Semibold" pitchFamily="2" charset="0"/>
              </a:rPr>
              <a:t>this</a:t>
            </a:r>
            <a:endParaRPr lang="en-US" sz="4400" b="1" i="0" dirty="0">
              <a:solidFill>
                <a:srgbClr val="273239"/>
              </a:solidFill>
              <a:effectLst/>
              <a:latin typeface="Sitka Heading Semibold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124522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883937" y="982049"/>
            <a:ext cx="7817854" cy="127470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56285" lvl="1" indent="-287020">
              <a:spcBef>
                <a:spcPts val="1240"/>
              </a:spcBef>
              <a:buChar char="–"/>
              <a:tabLst>
                <a:tab pos="756285" algn="l"/>
                <a:tab pos="756920" algn="l"/>
              </a:tabLst>
            </a:pPr>
            <a:r>
              <a:rPr sz="2400" dirty="0">
                <a:latin typeface="Sitka Text" panose="02000505000000020004" pitchFamily="2" charset="0"/>
                <a:cs typeface="Arial"/>
              </a:rPr>
              <a:t>this can be used </a:t>
            </a:r>
            <a:r>
              <a:rPr sz="2400" spc="-10" dirty="0">
                <a:latin typeface="Sitka Text" panose="02000505000000020004" pitchFamily="2" charset="0"/>
                <a:cs typeface="Arial"/>
              </a:rPr>
              <a:t>to </a:t>
            </a:r>
            <a:r>
              <a:rPr sz="2400" spc="-5" dirty="0">
                <a:latin typeface="Sitka Text" panose="02000505000000020004" pitchFamily="2" charset="0"/>
                <a:cs typeface="Arial"/>
              </a:rPr>
              <a:t>refer instance variables </a:t>
            </a:r>
            <a:r>
              <a:rPr sz="2400" dirty="0">
                <a:latin typeface="Sitka Text" panose="02000505000000020004" pitchFamily="2" charset="0"/>
                <a:cs typeface="Arial"/>
              </a:rPr>
              <a:t>when </a:t>
            </a:r>
            <a:r>
              <a:rPr sz="2400" spc="-10" dirty="0">
                <a:latin typeface="Sitka Text" panose="02000505000000020004" pitchFamily="2" charset="0"/>
                <a:cs typeface="Arial"/>
              </a:rPr>
              <a:t>there </a:t>
            </a:r>
            <a:r>
              <a:rPr sz="2400" spc="-5" dirty="0">
                <a:latin typeface="Sitka Text" panose="02000505000000020004" pitchFamily="2" charset="0"/>
                <a:cs typeface="Arial"/>
              </a:rPr>
              <a:t>is </a:t>
            </a:r>
            <a:r>
              <a:rPr sz="2400" dirty="0">
                <a:latin typeface="Sitka Text" panose="02000505000000020004" pitchFamily="2" charset="0"/>
                <a:cs typeface="Arial"/>
              </a:rPr>
              <a:t>a</a:t>
            </a:r>
            <a:r>
              <a:rPr sz="2400" spc="229" dirty="0">
                <a:latin typeface="Sitka Text" panose="02000505000000020004" pitchFamily="2" charset="0"/>
                <a:cs typeface="Arial"/>
              </a:rPr>
              <a:t> </a:t>
            </a:r>
            <a:r>
              <a:rPr sz="2400" dirty="0">
                <a:latin typeface="Sitka Text" panose="02000505000000020004" pitchFamily="2" charset="0"/>
                <a:cs typeface="Arial"/>
              </a:rPr>
              <a:t>clash</a:t>
            </a:r>
          </a:p>
          <a:p>
            <a:pPr marL="756285">
              <a:spcBef>
                <a:spcPts val="1200"/>
              </a:spcBef>
            </a:pPr>
            <a:r>
              <a:rPr sz="2400" dirty="0">
                <a:latin typeface="Sitka Text" panose="02000505000000020004" pitchFamily="2" charset="0"/>
                <a:cs typeface="Arial"/>
              </a:rPr>
              <a:t>with local variables or method</a:t>
            </a:r>
            <a:r>
              <a:rPr sz="2400" spc="-75" dirty="0">
                <a:latin typeface="Sitka Text" panose="02000505000000020004" pitchFamily="2" charset="0"/>
                <a:cs typeface="Arial"/>
              </a:rPr>
              <a:t> </a:t>
            </a:r>
            <a:r>
              <a:rPr sz="2400" dirty="0">
                <a:latin typeface="Sitka Text" panose="02000505000000020004" pitchFamily="2" charset="0"/>
                <a:cs typeface="Arial"/>
              </a:rPr>
              <a:t>arguments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F76B4966-661B-4E48-986A-F50E8771E07F}"/>
              </a:ext>
            </a:extLst>
          </p:cNvPr>
          <p:cNvCxnSpPr/>
          <p:nvPr/>
        </p:nvCxnSpPr>
        <p:spPr>
          <a:xfrm>
            <a:off x="0" y="6308035"/>
            <a:ext cx="648791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9E6ABF36-38FC-4068-811C-26B1D2DD7DC4}"/>
              </a:ext>
            </a:extLst>
          </p:cNvPr>
          <p:cNvCxnSpPr>
            <a:cxnSpLocks/>
          </p:cNvCxnSpPr>
          <p:nvPr/>
        </p:nvCxnSpPr>
        <p:spPr>
          <a:xfrm>
            <a:off x="1712529" y="876992"/>
            <a:ext cx="743147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60D0687F-0874-43ED-9E36-8F0A4E2E1FAB}"/>
              </a:ext>
            </a:extLst>
          </p:cNvPr>
          <p:cNvSpPr/>
          <p:nvPr/>
        </p:nvSpPr>
        <p:spPr>
          <a:xfrm>
            <a:off x="883936" y="341963"/>
            <a:ext cx="110479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l" fontAlgn="base"/>
            <a:r>
              <a:rPr lang="en-US" sz="4400" dirty="0">
                <a:latin typeface="Sitka Heading Semibold" pitchFamily="2" charset="0"/>
              </a:rPr>
              <a:t>this</a:t>
            </a:r>
            <a:endParaRPr lang="en-US" sz="4400" b="1" i="0" dirty="0">
              <a:solidFill>
                <a:srgbClr val="273239"/>
              </a:solidFill>
              <a:effectLst/>
              <a:latin typeface="Sitka Heading Semibold" pitchFamily="2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8D78F866-7FC9-422F-A8B3-982BD7E068FF}"/>
              </a:ext>
            </a:extLst>
          </p:cNvPr>
          <p:cNvSpPr txBox="1"/>
          <p:nvPr/>
        </p:nvSpPr>
        <p:spPr>
          <a:xfrm>
            <a:off x="228601" y="2180389"/>
            <a:ext cx="3922244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latin typeface="Sitka Text" panose="02000505000000020004" pitchFamily="2" charset="0"/>
              </a:rPr>
              <a:t>class Number</a:t>
            </a:r>
          </a:p>
          <a:p>
            <a:r>
              <a:rPr lang="en-US" sz="2400" dirty="0">
                <a:latin typeface="Sitka Text" panose="02000505000000020004" pitchFamily="2" charset="0"/>
              </a:rPr>
              <a:t>  {</a:t>
            </a:r>
          </a:p>
          <a:p>
            <a:r>
              <a:rPr lang="en-US" sz="2400" dirty="0">
                <a:latin typeface="Sitka Text" panose="02000505000000020004" pitchFamily="2" charset="0"/>
              </a:rPr>
              <a:t>    int no=0;</a:t>
            </a:r>
          </a:p>
          <a:p>
            <a:r>
              <a:rPr lang="en-US" sz="2400" dirty="0">
                <a:latin typeface="Sitka Text" panose="02000505000000020004" pitchFamily="2" charset="0"/>
              </a:rPr>
              <a:t>    int </a:t>
            </a:r>
            <a:r>
              <a:rPr lang="en-US" sz="2400" dirty="0" err="1">
                <a:latin typeface="Sitka Text" panose="02000505000000020004" pitchFamily="2" charset="0"/>
              </a:rPr>
              <a:t>addNo</a:t>
            </a:r>
            <a:r>
              <a:rPr lang="en-US" sz="2400" dirty="0">
                <a:latin typeface="Sitka Text" panose="02000505000000020004" pitchFamily="2" charset="0"/>
              </a:rPr>
              <a:t>(int no)</a:t>
            </a:r>
          </a:p>
          <a:p>
            <a:r>
              <a:rPr lang="en-US" sz="2400" dirty="0">
                <a:latin typeface="Sitka Text" panose="02000505000000020004" pitchFamily="2" charset="0"/>
              </a:rPr>
              <a:t>      {</a:t>
            </a:r>
          </a:p>
          <a:p>
            <a:r>
              <a:rPr lang="en-US" sz="2400" dirty="0">
                <a:latin typeface="Sitka Text" panose="02000505000000020004" pitchFamily="2" charset="0"/>
              </a:rPr>
              <a:t>	this.no=</a:t>
            </a:r>
            <a:r>
              <a:rPr lang="en-US" sz="2400" dirty="0" err="1">
                <a:latin typeface="Sitka Text" panose="02000505000000020004" pitchFamily="2" charset="0"/>
              </a:rPr>
              <a:t>this.no+no</a:t>
            </a:r>
            <a:r>
              <a:rPr lang="en-US" sz="2400" dirty="0">
                <a:latin typeface="Sitka Text" panose="02000505000000020004" pitchFamily="2" charset="0"/>
              </a:rPr>
              <a:t>;</a:t>
            </a:r>
          </a:p>
          <a:p>
            <a:r>
              <a:rPr lang="en-US" sz="2400" dirty="0">
                <a:latin typeface="Sitka Text" panose="02000505000000020004" pitchFamily="2" charset="0"/>
              </a:rPr>
              <a:t>	return(no);</a:t>
            </a:r>
          </a:p>
          <a:p>
            <a:r>
              <a:rPr lang="en-US" sz="2400" dirty="0">
                <a:latin typeface="Sitka Text" panose="02000505000000020004" pitchFamily="2" charset="0"/>
              </a:rPr>
              <a:t>      }</a:t>
            </a:r>
          </a:p>
          <a:p>
            <a:r>
              <a:rPr lang="en-US" sz="2400" dirty="0">
                <a:latin typeface="Sitka Text" panose="02000505000000020004" pitchFamily="2" charset="0"/>
              </a:rPr>
              <a:t>  }</a:t>
            </a:r>
          </a:p>
          <a:p>
            <a:endParaRPr lang="en-US" sz="2400" dirty="0">
              <a:latin typeface="Sitka Text" panose="02000505000000020004" pitchFamily="2" charset="0"/>
            </a:endParaRPr>
          </a:p>
          <a:p>
            <a:endParaRPr lang="en-US" sz="2400" dirty="0">
              <a:latin typeface="Sitka Text" panose="02000505000000020004" pitchFamily="2" charset="0"/>
            </a:endParaRPr>
          </a:p>
          <a:p>
            <a:endParaRPr lang="en-US" sz="2400" dirty="0">
              <a:latin typeface="Sitka Text" panose="02000505000000020004" pitchFamily="2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8F275949-F2CF-417D-83AD-D67C16357A2D}"/>
              </a:ext>
            </a:extLst>
          </p:cNvPr>
          <p:cNvSpPr txBox="1"/>
          <p:nvPr/>
        </p:nvSpPr>
        <p:spPr>
          <a:xfrm>
            <a:off x="4415540" y="2404280"/>
            <a:ext cx="4581369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latin typeface="Sitka Text" panose="02000505000000020004" pitchFamily="2" charset="0"/>
              </a:rPr>
              <a:t>class Main</a:t>
            </a:r>
          </a:p>
          <a:p>
            <a:r>
              <a:rPr lang="en-US" sz="2400" dirty="0">
                <a:latin typeface="Sitka Text" panose="02000505000000020004" pitchFamily="2" charset="0"/>
              </a:rPr>
              <a:t>  {</a:t>
            </a:r>
          </a:p>
          <a:p>
            <a:r>
              <a:rPr lang="en-US" sz="2400" dirty="0">
                <a:latin typeface="Sitka Text" panose="02000505000000020004" pitchFamily="2" charset="0"/>
              </a:rPr>
              <a:t>    public static void main(String </a:t>
            </a:r>
            <a:r>
              <a:rPr lang="en-US" sz="2400" dirty="0" err="1">
                <a:latin typeface="Sitka Text" panose="02000505000000020004" pitchFamily="2" charset="0"/>
              </a:rPr>
              <a:t>args</a:t>
            </a:r>
            <a:r>
              <a:rPr lang="en-US" sz="2400" dirty="0">
                <a:latin typeface="Sitka Text" panose="02000505000000020004" pitchFamily="2" charset="0"/>
              </a:rPr>
              <a:t>[])</a:t>
            </a:r>
          </a:p>
          <a:p>
            <a:r>
              <a:rPr lang="en-US" sz="2400" dirty="0">
                <a:latin typeface="Sitka Text" panose="02000505000000020004" pitchFamily="2" charset="0"/>
              </a:rPr>
              <a:t>      {</a:t>
            </a:r>
          </a:p>
          <a:p>
            <a:r>
              <a:rPr lang="en-US" sz="2400" dirty="0">
                <a:latin typeface="Sitka Text" panose="02000505000000020004" pitchFamily="2" charset="0"/>
              </a:rPr>
              <a:t>	Number n1=new Number();</a:t>
            </a:r>
          </a:p>
          <a:p>
            <a:r>
              <a:rPr lang="en-US" sz="2400" dirty="0">
                <a:latin typeface="Sitka Text" panose="02000505000000020004" pitchFamily="2" charset="0"/>
              </a:rPr>
              <a:t>	int res=n1.addNo(10);</a:t>
            </a:r>
          </a:p>
          <a:p>
            <a:r>
              <a:rPr lang="en-US" sz="2400" dirty="0">
                <a:latin typeface="Sitka Text" panose="02000505000000020004" pitchFamily="2" charset="0"/>
              </a:rPr>
              <a:t>	</a:t>
            </a:r>
            <a:r>
              <a:rPr lang="en-US" sz="2400" dirty="0" err="1">
                <a:latin typeface="Sitka Text" panose="02000505000000020004" pitchFamily="2" charset="0"/>
              </a:rPr>
              <a:t>System.out.println</a:t>
            </a:r>
            <a:r>
              <a:rPr lang="en-US" sz="2400" dirty="0">
                <a:latin typeface="Sitka Text" panose="02000505000000020004" pitchFamily="2" charset="0"/>
              </a:rPr>
              <a:t>(res);</a:t>
            </a:r>
          </a:p>
          <a:p>
            <a:r>
              <a:rPr lang="en-US" sz="2400" dirty="0">
                <a:latin typeface="Sitka Text" panose="02000505000000020004" pitchFamily="2" charset="0"/>
              </a:rPr>
              <a:t>      }</a:t>
            </a:r>
          </a:p>
          <a:p>
            <a:r>
              <a:rPr lang="en-US" sz="2400" dirty="0">
                <a:latin typeface="Sitka Text" panose="02000505000000020004" pitchFamily="2" charset="0"/>
              </a:rPr>
              <a:t>  }</a:t>
            </a:r>
          </a:p>
        </p:txBody>
      </p:sp>
    </p:spTree>
    <p:extLst>
      <p:ext uri="{BB962C8B-B14F-4D97-AF65-F5344CB8AC3E}">
        <p14:creationId xmlns:p14="http://schemas.microsoft.com/office/powerpoint/2010/main" val="427878980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680391" y="864347"/>
            <a:ext cx="7817854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56285" marR="5715" lvl="1" indent="-287020">
              <a:buChar char="–"/>
              <a:tabLst>
                <a:tab pos="756285" algn="l"/>
                <a:tab pos="756920" algn="l"/>
              </a:tabLst>
            </a:pPr>
            <a:r>
              <a:rPr sz="2400" dirty="0">
                <a:latin typeface="Sitka Text" panose="02000505000000020004" pitchFamily="2" charset="0"/>
                <a:cs typeface="Arial"/>
              </a:rPr>
              <a:t>this can be used </a:t>
            </a:r>
            <a:r>
              <a:rPr sz="2400" spc="-5" dirty="0">
                <a:latin typeface="Sitka Text" panose="02000505000000020004" pitchFamily="2" charset="0"/>
                <a:cs typeface="Arial"/>
              </a:rPr>
              <a:t>to </a:t>
            </a:r>
            <a:r>
              <a:rPr sz="2400" dirty="0">
                <a:latin typeface="Sitka Text" panose="02000505000000020004" pitchFamily="2" charset="0"/>
                <a:cs typeface="Arial"/>
              </a:rPr>
              <a:t>call overloaded </a:t>
            </a:r>
            <a:r>
              <a:rPr sz="2400" spc="-5" dirty="0">
                <a:latin typeface="Sitka Text" panose="02000505000000020004" pitchFamily="2" charset="0"/>
                <a:cs typeface="Arial"/>
              </a:rPr>
              <a:t>constructors from another  </a:t>
            </a:r>
            <a:r>
              <a:rPr sz="2400" dirty="0">
                <a:latin typeface="Sitka Text" panose="02000505000000020004" pitchFamily="2" charset="0"/>
                <a:cs typeface="Arial"/>
              </a:rPr>
              <a:t>constructor of the same</a:t>
            </a:r>
            <a:r>
              <a:rPr sz="2400" spc="-125" dirty="0">
                <a:latin typeface="Sitka Text" panose="02000505000000020004" pitchFamily="2" charset="0"/>
                <a:cs typeface="Arial"/>
              </a:rPr>
              <a:t> </a:t>
            </a:r>
            <a:r>
              <a:rPr sz="2400" dirty="0">
                <a:latin typeface="Sitka Text" panose="02000505000000020004" pitchFamily="2" charset="0"/>
                <a:cs typeface="Arial"/>
              </a:rPr>
              <a:t>class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F76B4966-661B-4E48-986A-F50E8771E07F}"/>
              </a:ext>
            </a:extLst>
          </p:cNvPr>
          <p:cNvCxnSpPr/>
          <p:nvPr/>
        </p:nvCxnSpPr>
        <p:spPr>
          <a:xfrm>
            <a:off x="0" y="6308035"/>
            <a:ext cx="648791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9E6ABF36-38FC-4068-811C-26B1D2DD7DC4}"/>
              </a:ext>
            </a:extLst>
          </p:cNvPr>
          <p:cNvCxnSpPr>
            <a:cxnSpLocks/>
          </p:cNvCxnSpPr>
          <p:nvPr/>
        </p:nvCxnSpPr>
        <p:spPr>
          <a:xfrm>
            <a:off x="1712529" y="876992"/>
            <a:ext cx="743147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60D0687F-0874-43ED-9E36-8F0A4E2E1FAB}"/>
              </a:ext>
            </a:extLst>
          </p:cNvPr>
          <p:cNvSpPr/>
          <p:nvPr/>
        </p:nvSpPr>
        <p:spPr>
          <a:xfrm>
            <a:off x="883936" y="341963"/>
            <a:ext cx="110479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l" fontAlgn="base"/>
            <a:r>
              <a:rPr lang="en-US" sz="4400" dirty="0">
                <a:latin typeface="Sitka Heading Semibold" pitchFamily="2" charset="0"/>
              </a:rPr>
              <a:t>this</a:t>
            </a:r>
            <a:endParaRPr lang="en-US" sz="4400" b="1" i="0" dirty="0">
              <a:solidFill>
                <a:srgbClr val="273239"/>
              </a:solidFill>
              <a:effectLst/>
              <a:latin typeface="Sitka Heading Semibold" pitchFamily="2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D54C8CD-3E77-4003-95F8-7E627A07CD99}"/>
              </a:ext>
            </a:extLst>
          </p:cNvPr>
          <p:cNvSpPr txBox="1"/>
          <p:nvPr/>
        </p:nvSpPr>
        <p:spPr>
          <a:xfrm>
            <a:off x="-685800" y="1752600"/>
            <a:ext cx="6518537" cy="36830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27100">
              <a:spcBef>
                <a:spcPts val="300"/>
              </a:spcBef>
            </a:pPr>
            <a:r>
              <a:rPr lang="en-US" sz="2000" spc="-5" dirty="0">
                <a:latin typeface="Sitka Text" panose="02000505000000020004" pitchFamily="2" charset="0"/>
                <a:cs typeface="Courier New"/>
              </a:rPr>
              <a:t>class</a:t>
            </a:r>
            <a:r>
              <a:rPr lang="en-US" sz="2000" spc="-10" dirty="0">
                <a:latin typeface="Sitka Text" panose="02000505000000020004" pitchFamily="2" charset="0"/>
                <a:cs typeface="Courier New"/>
              </a:rPr>
              <a:t> </a:t>
            </a:r>
            <a:r>
              <a:rPr lang="en-US" sz="2000" spc="-5" dirty="0">
                <a:latin typeface="Sitka Text" panose="02000505000000020004" pitchFamily="2" charset="0"/>
                <a:cs typeface="Courier New"/>
              </a:rPr>
              <a:t>Sample{</a:t>
            </a:r>
            <a:endParaRPr lang="en-US" sz="2000" dirty="0">
              <a:latin typeface="Sitka Text" panose="02000505000000020004" pitchFamily="2" charset="0"/>
              <a:cs typeface="Courier New"/>
            </a:endParaRPr>
          </a:p>
          <a:p>
            <a:pPr marL="927100">
              <a:spcBef>
                <a:spcPts val="480"/>
              </a:spcBef>
            </a:pPr>
            <a:r>
              <a:rPr lang="en-US" sz="2000" spc="-5" dirty="0">
                <a:latin typeface="Sitka Text" panose="02000505000000020004" pitchFamily="2" charset="0"/>
                <a:cs typeface="Courier New"/>
              </a:rPr>
              <a:t>Sample(){</a:t>
            </a:r>
            <a:endParaRPr lang="en-US" sz="2000" dirty="0">
              <a:latin typeface="Sitka Text" panose="02000505000000020004" pitchFamily="2" charset="0"/>
              <a:cs typeface="Courier New"/>
            </a:endParaRPr>
          </a:p>
          <a:p>
            <a:pPr marL="927100">
              <a:spcBef>
                <a:spcPts val="480"/>
              </a:spcBef>
            </a:pPr>
            <a:r>
              <a:rPr lang="en-US" sz="2000" spc="-5" dirty="0">
                <a:latin typeface="Sitka Text" panose="02000505000000020004" pitchFamily="2" charset="0"/>
                <a:cs typeface="Courier New"/>
              </a:rPr>
              <a:t>  </a:t>
            </a:r>
            <a:r>
              <a:rPr lang="en-US" sz="2000" spc="-5" dirty="0" smtClean="0">
                <a:latin typeface="Sitka Text" panose="02000505000000020004" pitchFamily="2" charset="0"/>
                <a:cs typeface="Courier New"/>
              </a:rPr>
              <a:t>this</a:t>
            </a:r>
            <a:r>
              <a:rPr lang="en-US" sz="2000" spc="-5" dirty="0">
                <a:latin typeface="Sitka Text" panose="02000505000000020004" pitchFamily="2" charset="0"/>
                <a:cs typeface="Courier New"/>
              </a:rPr>
              <a:t>("Java"); // calls overloaded</a:t>
            </a:r>
            <a:r>
              <a:rPr lang="en-US" sz="2000" spc="5" dirty="0">
                <a:latin typeface="Sitka Text" panose="02000505000000020004" pitchFamily="2" charset="0"/>
                <a:cs typeface="Courier New"/>
              </a:rPr>
              <a:t> </a:t>
            </a:r>
            <a:r>
              <a:rPr lang="en-US" sz="2000" spc="-5" dirty="0">
                <a:latin typeface="Sitka Text" panose="02000505000000020004" pitchFamily="2" charset="0"/>
                <a:cs typeface="Courier New"/>
              </a:rPr>
              <a:t>constructor</a:t>
            </a:r>
            <a:endParaRPr lang="en-US" sz="2000" dirty="0">
              <a:latin typeface="Sitka Text" panose="02000505000000020004" pitchFamily="2" charset="0"/>
              <a:cs typeface="Courier New"/>
            </a:endParaRPr>
          </a:p>
          <a:p>
            <a:pPr marL="927100">
              <a:spcBef>
                <a:spcPts val="480"/>
              </a:spcBef>
            </a:pPr>
            <a:r>
              <a:rPr lang="en-US" sz="2000" spc="-5" dirty="0">
                <a:latin typeface="Sitka Text" panose="02000505000000020004" pitchFamily="2" charset="0"/>
                <a:cs typeface="Courier New"/>
              </a:rPr>
              <a:t>    </a:t>
            </a:r>
            <a:r>
              <a:rPr lang="en-US" sz="2000" spc="-5" dirty="0" err="1" smtClean="0">
                <a:latin typeface="Sitka Text" panose="02000505000000020004" pitchFamily="2" charset="0"/>
                <a:cs typeface="Courier New"/>
              </a:rPr>
              <a:t>System.</a:t>
            </a:r>
            <a:r>
              <a:rPr lang="en-US" sz="2000" i="1" spc="-5" dirty="0" err="1" smtClean="0">
                <a:latin typeface="Sitka Text" panose="02000505000000020004" pitchFamily="2" charset="0"/>
                <a:cs typeface="Courier New"/>
              </a:rPr>
              <a:t>out.println</a:t>
            </a:r>
            <a:r>
              <a:rPr lang="en-US" sz="2000" i="1" spc="-5" dirty="0">
                <a:latin typeface="Sitka Text" panose="02000505000000020004" pitchFamily="2" charset="0"/>
                <a:cs typeface="Courier New"/>
              </a:rPr>
              <a:t>("Default constructor</a:t>
            </a:r>
            <a:r>
              <a:rPr lang="en-US" sz="2000" i="1" spc="15" dirty="0">
                <a:latin typeface="Sitka Text" panose="02000505000000020004" pitchFamily="2" charset="0"/>
                <a:cs typeface="Courier New"/>
              </a:rPr>
              <a:t> </a:t>
            </a:r>
            <a:r>
              <a:rPr lang="en-US" sz="2000" i="1" spc="-5" dirty="0">
                <a:latin typeface="Sitka Text" panose="02000505000000020004" pitchFamily="2" charset="0"/>
                <a:cs typeface="Courier New"/>
              </a:rPr>
              <a:t>");</a:t>
            </a:r>
            <a:endParaRPr lang="en-US" sz="2000" dirty="0">
              <a:latin typeface="Sitka Text" panose="02000505000000020004" pitchFamily="2" charset="0"/>
              <a:cs typeface="Courier New"/>
            </a:endParaRPr>
          </a:p>
          <a:p>
            <a:pPr marL="927100">
              <a:spcBef>
                <a:spcPts val="484"/>
              </a:spcBef>
            </a:pPr>
            <a:r>
              <a:rPr lang="en-US" sz="2000" dirty="0">
                <a:latin typeface="Sitka Text" panose="02000505000000020004" pitchFamily="2" charset="0"/>
                <a:cs typeface="Courier New"/>
              </a:rPr>
              <a:t>   }</a:t>
            </a:r>
          </a:p>
          <a:p>
            <a:pPr marL="927100">
              <a:spcBef>
                <a:spcPts val="480"/>
              </a:spcBef>
            </a:pPr>
            <a:r>
              <a:rPr lang="en-US" sz="2000" spc="-5" dirty="0">
                <a:latin typeface="Sitka Text" panose="02000505000000020004" pitchFamily="2" charset="0"/>
                <a:cs typeface="Courier New"/>
              </a:rPr>
              <a:t>Sample(String</a:t>
            </a:r>
            <a:r>
              <a:rPr lang="en-US" sz="2000" spc="-10" dirty="0">
                <a:latin typeface="Sitka Text" panose="02000505000000020004" pitchFamily="2" charset="0"/>
                <a:cs typeface="Courier New"/>
              </a:rPr>
              <a:t> </a:t>
            </a:r>
            <a:r>
              <a:rPr lang="en-US" sz="2000" spc="-5" dirty="0">
                <a:latin typeface="Sitka Text" panose="02000505000000020004" pitchFamily="2" charset="0"/>
                <a:cs typeface="Courier New"/>
              </a:rPr>
              <a:t>str){</a:t>
            </a:r>
            <a:endParaRPr lang="en-US" sz="2000" dirty="0">
              <a:latin typeface="Sitka Text" panose="02000505000000020004" pitchFamily="2" charset="0"/>
              <a:cs typeface="Courier New"/>
            </a:endParaRPr>
          </a:p>
          <a:p>
            <a:pPr marL="927100">
              <a:spcBef>
                <a:spcPts val="480"/>
              </a:spcBef>
            </a:pPr>
            <a:r>
              <a:rPr lang="en-US" sz="2000" spc="-5" dirty="0">
                <a:latin typeface="Sitka Text" panose="02000505000000020004" pitchFamily="2" charset="0"/>
                <a:cs typeface="Courier New"/>
              </a:rPr>
              <a:t>   </a:t>
            </a:r>
            <a:r>
              <a:rPr lang="en-US" sz="2000" spc="-5" dirty="0" err="1">
                <a:latin typeface="Sitka Text" panose="02000505000000020004" pitchFamily="2" charset="0"/>
                <a:cs typeface="Courier New"/>
              </a:rPr>
              <a:t>System.</a:t>
            </a:r>
            <a:r>
              <a:rPr lang="en-US" sz="2000" i="1" spc="-5" dirty="0" err="1">
                <a:latin typeface="Sitka Text" panose="02000505000000020004" pitchFamily="2" charset="0"/>
                <a:cs typeface="Courier New"/>
              </a:rPr>
              <a:t>out.println</a:t>
            </a:r>
            <a:r>
              <a:rPr lang="en-US" sz="2000" i="1" spc="-5" dirty="0">
                <a:latin typeface="Sitka Text" panose="02000505000000020004" pitchFamily="2" charset="0"/>
                <a:cs typeface="Courier New"/>
              </a:rPr>
              <a:t>("One argument constructor</a:t>
            </a:r>
            <a:r>
              <a:rPr lang="en-US" sz="2000" i="1" spc="75" dirty="0">
                <a:latin typeface="Sitka Text" panose="02000505000000020004" pitchFamily="2" charset="0"/>
                <a:cs typeface="Courier New"/>
              </a:rPr>
              <a:t> </a:t>
            </a:r>
            <a:r>
              <a:rPr lang="en-US" sz="2000" i="1" spc="-5" dirty="0">
                <a:latin typeface="Sitka Text" panose="02000505000000020004" pitchFamily="2" charset="0"/>
                <a:cs typeface="Courier New"/>
              </a:rPr>
              <a:t>"+ str);</a:t>
            </a:r>
            <a:endParaRPr lang="en-US" sz="2000" dirty="0">
              <a:latin typeface="Sitka Text" panose="02000505000000020004" pitchFamily="2" charset="0"/>
              <a:cs typeface="Courier New"/>
            </a:endParaRPr>
          </a:p>
          <a:p>
            <a:pPr marL="927100">
              <a:spcBef>
                <a:spcPts val="480"/>
              </a:spcBef>
            </a:pPr>
            <a:r>
              <a:rPr lang="en-US" sz="2000" dirty="0">
                <a:latin typeface="Sitka Text" panose="02000505000000020004" pitchFamily="2" charset="0"/>
                <a:cs typeface="Courier New"/>
              </a:rPr>
              <a:t>   }</a:t>
            </a:r>
          </a:p>
          <a:p>
            <a:pPr marL="927100">
              <a:spcBef>
                <a:spcPts val="480"/>
              </a:spcBef>
            </a:pPr>
            <a:r>
              <a:rPr lang="en-US" sz="2000" dirty="0">
                <a:latin typeface="Sitka Text" panose="02000505000000020004" pitchFamily="2" charset="0"/>
                <a:cs typeface="Courier New"/>
              </a:rPr>
              <a:t>}</a:t>
            </a:r>
            <a:endParaRPr lang="en-US" sz="2000" dirty="0">
              <a:latin typeface="Sitka Text" panose="02000505000000020004" pitchFamily="2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5D209FC6-6359-4728-B98D-DB0F9A0AE1B8}"/>
              </a:ext>
            </a:extLst>
          </p:cNvPr>
          <p:cNvSpPr txBox="1"/>
          <p:nvPr/>
        </p:nvSpPr>
        <p:spPr>
          <a:xfrm>
            <a:off x="4953000" y="3962399"/>
            <a:ext cx="4581369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  <a:latin typeface="Sitka Text" panose="02000505000000020004" pitchFamily="2" charset="0"/>
              </a:rPr>
              <a:t>class Main</a:t>
            </a:r>
          </a:p>
          <a:p>
            <a:r>
              <a:rPr lang="en-US" sz="2000" dirty="0">
                <a:solidFill>
                  <a:schemeClr val="accent1"/>
                </a:solidFill>
                <a:latin typeface="Sitka Text" panose="02000505000000020004" pitchFamily="2" charset="0"/>
              </a:rPr>
              <a:t>  {</a:t>
            </a:r>
          </a:p>
          <a:p>
            <a:r>
              <a:rPr lang="en-US" sz="2000" dirty="0">
                <a:solidFill>
                  <a:schemeClr val="accent1"/>
                </a:solidFill>
                <a:latin typeface="Sitka Text" panose="02000505000000020004" pitchFamily="2" charset="0"/>
              </a:rPr>
              <a:t>    public static void main(String </a:t>
            </a:r>
            <a:r>
              <a:rPr lang="en-US" sz="2000" dirty="0" err="1">
                <a:solidFill>
                  <a:schemeClr val="accent1"/>
                </a:solidFill>
                <a:latin typeface="Sitka Text" panose="02000505000000020004" pitchFamily="2" charset="0"/>
              </a:rPr>
              <a:t>args</a:t>
            </a:r>
            <a:r>
              <a:rPr lang="en-US" sz="2000" dirty="0">
                <a:solidFill>
                  <a:schemeClr val="accent1"/>
                </a:solidFill>
                <a:latin typeface="Sitka Text" panose="02000505000000020004" pitchFamily="2" charset="0"/>
              </a:rPr>
              <a:t>[])</a:t>
            </a:r>
          </a:p>
          <a:p>
            <a:r>
              <a:rPr lang="en-US" sz="2000" dirty="0">
                <a:solidFill>
                  <a:schemeClr val="accent1"/>
                </a:solidFill>
                <a:latin typeface="Sitka Text" panose="02000505000000020004" pitchFamily="2" charset="0"/>
              </a:rPr>
              <a:t>      {</a:t>
            </a:r>
          </a:p>
          <a:p>
            <a:r>
              <a:rPr lang="en-US" sz="2000" dirty="0">
                <a:solidFill>
                  <a:schemeClr val="accent1"/>
                </a:solidFill>
                <a:latin typeface="Sitka Text" panose="02000505000000020004" pitchFamily="2" charset="0"/>
              </a:rPr>
              <a:t>	Sample a1=new Sample();</a:t>
            </a:r>
          </a:p>
          <a:p>
            <a:r>
              <a:rPr lang="en-US" sz="2000" dirty="0">
                <a:solidFill>
                  <a:schemeClr val="accent1"/>
                </a:solidFill>
                <a:latin typeface="Sitka Text" panose="02000505000000020004" pitchFamily="2" charset="0"/>
              </a:rPr>
              <a:t>       }</a:t>
            </a:r>
          </a:p>
          <a:p>
            <a:r>
              <a:rPr lang="en-US" sz="2000" dirty="0">
                <a:solidFill>
                  <a:schemeClr val="accent1"/>
                </a:solidFill>
                <a:latin typeface="Sitka Text" panose="02000505000000020004" pitchFamily="2" charset="0"/>
              </a:rPr>
              <a:t>  }</a:t>
            </a:r>
          </a:p>
        </p:txBody>
      </p:sp>
    </p:spTree>
    <p:extLst>
      <p:ext uri="{BB962C8B-B14F-4D97-AF65-F5344CB8AC3E}">
        <p14:creationId xmlns:p14="http://schemas.microsoft.com/office/powerpoint/2010/main" val="1644003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32460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b="1" dirty="0"/>
              <a:t>Class Declaration Syntax: </a:t>
            </a:r>
            <a:endParaRPr lang="en-US" b="1" dirty="0" smtClean="0"/>
          </a:p>
          <a:p>
            <a:pPr marL="0" indent="0">
              <a:buNone/>
            </a:pPr>
            <a:r>
              <a:rPr lang="en-US" dirty="0" smtClean="0"/>
              <a:t>class </a:t>
            </a:r>
            <a:r>
              <a:rPr lang="en-US" dirty="0" err="1"/>
              <a:t>ClassName</a:t>
            </a:r>
            <a:r>
              <a:rPr lang="en-US" dirty="0"/>
              <a:t> </a:t>
            </a: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 smtClean="0"/>
              <a:t>VariableDeclaration-1</a:t>
            </a:r>
            <a:r>
              <a:rPr lang="en-US" dirty="0"/>
              <a:t>;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VariableDeclaration-2</a:t>
            </a:r>
            <a:r>
              <a:rPr lang="en-US" dirty="0"/>
              <a:t>;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VariableDeclaration-3</a:t>
            </a:r>
            <a:r>
              <a:rPr lang="en-US" dirty="0"/>
              <a:t>;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------------------------</a:t>
            </a:r>
          </a:p>
          <a:p>
            <a:pPr marL="0" indent="0">
              <a:buNone/>
            </a:pPr>
            <a:r>
              <a:rPr lang="en-US" dirty="0" smtClean="0"/>
              <a:t>------------------------ </a:t>
            </a:r>
          </a:p>
          <a:p>
            <a:pPr marL="0" indent="0">
              <a:buNone/>
            </a:pPr>
            <a:r>
              <a:rPr lang="en-US" dirty="0" err="1" smtClean="0"/>
              <a:t>VariableDeclaration</a:t>
            </a:r>
            <a:r>
              <a:rPr lang="en-US" dirty="0" smtClean="0"/>
              <a:t>-n</a:t>
            </a:r>
            <a:r>
              <a:rPr lang="en-US" dirty="0"/>
              <a:t>;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returnType</a:t>
            </a:r>
            <a:r>
              <a:rPr lang="en-US" dirty="0" smtClean="0"/>
              <a:t> </a:t>
            </a:r>
            <a:r>
              <a:rPr lang="en-US" dirty="0"/>
              <a:t>methodname-1([parameters list]) {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body </a:t>
            </a:r>
            <a:r>
              <a:rPr lang="en-US" dirty="0"/>
              <a:t>of the method…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} </a:t>
            </a:r>
          </a:p>
          <a:p>
            <a:pPr marL="0" indent="0">
              <a:buNone/>
            </a:pPr>
            <a:r>
              <a:rPr lang="en-US" dirty="0" err="1" smtClean="0"/>
              <a:t>returnType</a:t>
            </a:r>
            <a:r>
              <a:rPr lang="en-US" dirty="0" smtClean="0"/>
              <a:t> </a:t>
            </a:r>
            <a:r>
              <a:rPr lang="en-US" dirty="0"/>
              <a:t>methodname-2([parameters list]) </a:t>
            </a: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body of the method…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}</a:t>
            </a:r>
          </a:p>
          <a:p>
            <a:pPr marL="0" indent="0">
              <a:buNone/>
            </a:pPr>
            <a:r>
              <a:rPr lang="en-US" dirty="0" smtClean="0"/>
              <a:t> ------------------------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------------------------ 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returnType</a:t>
            </a:r>
            <a:r>
              <a:rPr lang="en-US" dirty="0" smtClean="0"/>
              <a:t> </a:t>
            </a:r>
            <a:r>
              <a:rPr lang="en-US" dirty="0"/>
              <a:t>methodname-3([parameters list]) {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body </a:t>
            </a:r>
            <a:r>
              <a:rPr lang="en-US" dirty="0"/>
              <a:t>of the method…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} </a:t>
            </a:r>
          </a:p>
          <a:p>
            <a:pPr marL="0" indent="0">
              <a:buNone/>
            </a:pPr>
            <a:r>
              <a:rPr lang="en-US" dirty="0" smtClean="0"/>
              <a:t>}// </a:t>
            </a:r>
            <a:r>
              <a:rPr lang="en-US" dirty="0"/>
              <a:t>end of class </a:t>
            </a:r>
          </a:p>
        </p:txBody>
      </p:sp>
    </p:spTree>
    <p:extLst>
      <p:ext uri="{BB962C8B-B14F-4D97-AF65-F5344CB8AC3E}">
        <p14:creationId xmlns:p14="http://schemas.microsoft.com/office/powerpoint/2010/main" val="872321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Parameter </a:t>
            </a:r>
            <a:r>
              <a:rPr lang="en-US" dirty="0">
                <a:solidFill>
                  <a:srgbClr val="FF0000"/>
                </a:solidFill>
              </a:rPr>
              <a:t>passing mechanisms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dirty="0" smtClean="0"/>
              <a:t>There are Two types</a:t>
            </a:r>
          </a:p>
          <a:p>
            <a:pPr marL="857250" lvl="1" indent="-457200"/>
            <a:r>
              <a:rPr lang="en-IN" dirty="0" smtClean="0"/>
              <a:t>Call by value</a:t>
            </a:r>
          </a:p>
          <a:p>
            <a:pPr marL="857250" lvl="1" indent="-457200"/>
            <a:r>
              <a:rPr lang="en-IN" dirty="0" smtClean="0"/>
              <a:t>Call by reference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2914081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N" b="1" dirty="0">
                <a:solidFill>
                  <a:srgbClr val="FF0000"/>
                </a:solidFill>
              </a:rPr>
              <a:t>Formal Parameter </a:t>
            </a:r>
            <a:r>
              <a:rPr lang="en-IN" b="1" dirty="0"/>
              <a:t>:</a:t>
            </a:r>
            <a:r>
              <a:rPr lang="en-IN" dirty="0"/>
              <a:t> A variable and its type as they appear in the prototype of the function or method.</a:t>
            </a:r>
          </a:p>
          <a:p>
            <a:pPr marL="0" indent="0">
              <a:buNone/>
            </a:pPr>
            <a:r>
              <a:rPr lang="en-IN" b="1" dirty="0">
                <a:solidFill>
                  <a:srgbClr val="FF0000"/>
                </a:solidFill>
              </a:rPr>
              <a:t>Syntax:</a:t>
            </a:r>
          </a:p>
          <a:p>
            <a:pPr marL="0" indent="0">
              <a:buNone/>
            </a:pPr>
            <a:r>
              <a:rPr lang="en-IN" dirty="0" err="1"/>
              <a:t>Function_name</a:t>
            </a:r>
            <a:r>
              <a:rPr lang="en-IN" dirty="0"/>
              <a:t>(datatype </a:t>
            </a:r>
            <a:r>
              <a:rPr lang="en-IN" dirty="0" err="1"/>
              <a:t>variable_name</a:t>
            </a:r>
            <a:r>
              <a:rPr lang="en-IN" dirty="0"/>
              <a:t>)</a:t>
            </a:r>
          </a:p>
          <a:p>
            <a:pPr marL="0" indent="0">
              <a:buNone/>
            </a:pPr>
            <a:r>
              <a:rPr lang="en-IN" b="1" dirty="0">
                <a:solidFill>
                  <a:srgbClr val="FF0000"/>
                </a:solidFill>
              </a:rPr>
              <a:t>Actual Parameter </a:t>
            </a:r>
            <a:r>
              <a:rPr lang="en-IN" b="1" dirty="0"/>
              <a:t>:</a:t>
            </a:r>
            <a:r>
              <a:rPr lang="en-IN" dirty="0"/>
              <a:t> The variable or expression corresponding to a formal parameter that appears in the function or method call in the calling environment.</a:t>
            </a:r>
          </a:p>
          <a:p>
            <a:pPr marL="0" indent="0">
              <a:buNone/>
            </a:pPr>
            <a:r>
              <a:rPr lang="en-IN" b="1" dirty="0">
                <a:solidFill>
                  <a:srgbClr val="FF0000"/>
                </a:solidFill>
              </a:rPr>
              <a:t>Syntax:</a:t>
            </a:r>
          </a:p>
          <a:p>
            <a:pPr marL="0" indent="0">
              <a:buNone/>
            </a:pPr>
            <a:r>
              <a:rPr lang="en-IN" dirty="0" err="1"/>
              <a:t>func_name</a:t>
            </a:r>
            <a:r>
              <a:rPr lang="en-IN" dirty="0"/>
              <a:t>(</a:t>
            </a:r>
            <a:r>
              <a:rPr lang="en-IN" dirty="0" err="1"/>
              <a:t>variable_name</a:t>
            </a:r>
            <a:r>
              <a:rPr lang="en-IN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67827963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l" rtl="0">
              <a:spcBef>
                <a:spcPct val="0"/>
              </a:spcBef>
            </a:pPr>
            <a:r>
              <a:rPr lang="en-IN" sz="4000" dirty="0">
                <a:solidFill>
                  <a:srgbClr val="FF0000"/>
                </a:solidFill>
              </a:rPr>
              <a:t>Call by value</a:t>
            </a:r>
            <a:br>
              <a:rPr lang="en-IN" sz="4000" dirty="0">
                <a:solidFill>
                  <a:srgbClr val="FF0000"/>
                </a:solidFill>
              </a:rPr>
            </a:b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we call a method passing a value, it is known as call by value.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changes being done in the called method, is not affected in the calling method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765613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solidFill>
                  <a:srgbClr val="FF0000"/>
                </a:solidFill>
              </a:rPr>
              <a:t>Example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b="1" dirty="0"/>
              <a:t>class</a:t>
            </a:r>
            <a:r>
              <a:rPr lang="en-US" dirty="0"/>
              <a:t> Operation{  </a:t>
            </a:r>
          </a:p>
          <a:p>
            <a:pPr marL="0" indent="0">
              <a:buNone/>
            </a:pPr>
            <a:r>
              <a:rPr lang="en-US" dirty="0"/>
              <a:t> </a:t>
            </a:r>
            <a:r>
              <a:rPr lang="en-US" b="1" dirty="0" err="1"/>
              <a:t>int</a:t>
            </a:r>
            <a:r>
              <a:rPr lang="en-US" dirty="0"/>
              <a:t> data=50;  </a:t>
            </a:r>
          </a:p>
          <a:p>
            <a:pPr marL="0" indent="0">
              <a:buNone/>
            </a:pPr>
            <a:r>
              <a:rPr lang="en-US" dirty="0"/>
              <a:t>  </a:t>
            </a:r>
          </a:p>
          <a:p>
            <a:pPr marL="0" indent="0">
              <a:buNone/>
            </a:pPr>
            <a:r>
              <a:rPr lang="en-US" dirty="0"/>
              <a:t> </a:t>
            </a:r>
            <a:r>
              <a:rPr lang="en-US" b="1" dirty="0"/>
              <a:t>void</a:t>
            </a:r>
            <a:r>
              <a:rPr lang="en-US" dirty="0"/>
              <a:t> change(</a:t>
            </a:r>
            <a:r>
              <a:rPr lang="en-US" b="1" dirty="0" err="1"/>
              <a:t>int</a:t>
            </a:r>
            <a:r>
              <a:rPr lang="en-US" dirty="0"/>
              <a:t> data){  </a:t>
            </a:r>
          </a:p>
          <a:p>
            <a:pPr marL="0" indent="0">
              <a:buNone/>
            </a:pPr>
            <a:r>
              <a:rPr lang="en-US" dirty="0"/>
              <a:t> data=data+100;//changes will be in the local variable only  </a:t>
            </a:r>
          </a:p>
          <a:p>
            <a:pPr marL="0" indent="0">
              <a:buNone/>
            </a:pPr>
            <a:r>
              <a:rPr lang="en-US" dirty="0"/>
              <a:t> }  </a:t>
            </a:r>
          </a:p>
          <a:p>
            <a:pPr marL="0" indent="0">
              <a:buNone/>
            </a:pPr>
            <a:r>
              <a:rPr lang="en-US" dirty="0"/>
              <a:t>     </a:t>
            </a:r>
          </a:p>
          <a:p>
            <a:pPr marL="0" indent="0">
              <a:buNone/>
            </a:pPr>
            <a:r>
              <a:rPr lang="en-US" dirty="0"/>
              <a:t> </a:t>
            </a:r>
            <a:r>
              <a:rPr lang="en-US" b="1" dirty="0"/>
              <a:t>public</a:t>
            </a:r>
            <a:r>
              <a:rPr lang="en-US" dirty="0"/>
              <a:t> </a:t>
            </a:r>
            <a:r>
              <a:rPr lang="en-US" b="1" dirty="0"/>
              <a:t>static</a:t>
            </a:r>
            <a:r>
              <a:rPr lang="en-US" dirty="0"/>
              <a:t> </a:t>
            </a:r>
            <a:r>
              <a:rPr lang="en-US" b="1" dirty="0"/>
              <a:t>void</a:t>
            </a:r>
            <a:r>
              <a:rPr lang="en-US" dirty="0"/>
              <a:t> main(String </a:t>
            </a:r>
            <a:r>
              <a:rPr lang="en-US" dirty="0" err="1"/>
              <a:t>args</a:t>
            </a:r>
            <a:r>
              <a:rPr lang="en-US" dirty="0"/>
              <a:t>[]){  </a:t>
            </a:r>
          </a:p>
          <a:p>
            <a:pPr marL="0" indent="0">
              <a:buNone/>
            </a:pPr>
            <a:r>
              <a:rPr lang="en-US" dirty="0"/>
              <a:t>   Operation op=</a:t>
            </a:r>
            <a:r>
              <a:rPr lang="en-US" b="1" dirty="0"/>
              <a:t>new</a:t>
            </a:r>
            <a:r>
              <a:rPr lang="en-US" dirty="0"/>
              <a:t> Operation();  </a:t>
            </a:r>
          </a:p>
          <a:p>
            <a:pPr marL="0" indent="0">
              <a:buNone/>
            </a:pPr>
            <a:r>
              <a:rPr lang="en-US" dirty="0"/>
              <a:t>  </a:t>
            </a:r>
          </a:p>
          <a:p>
            <a:pPr marL="0" indent="0">
              <a:buNone/>
            </a:pPr>
            <a:r>
              <a:rPr lang="en-US" dirty="0"/>
              <a:t>   </a:t>
            </a:r>
            <a:r>
              <a:rPr lang="en-US" dirty="0" err="1"/>
              <a:t>System.out.println</a:t>
            </a:r>
            <a:r>
              <a:rPr lang="en-US" dirty="0"/>
              <a:t>("before change "+</a:t>
            </a:r>
            <a:r>
              <a:rPr lang="en-US" dirty="0" err="1"/>
              <a:t>op.data</a:t>
            </a:r>
            <a:r>
              <a:rPr lang="en-US" dirty="0"/>
              <a:t>);  </a:t>
            </a:r>
          </a:p>
          <a:p>
            <a:pPr marL="0" indent="0">
              <a:buNone/>
            </a:pPr>
            <a:r>
              <a:rPr lang="en-US" dirty="0"/>
              <a:t>   </a:t>
            </a:r>
            <a:r>
              <a:rPr lang="en-US" dirty="0" err="1"/>
              <a:t>op.change</a:t>
            </a:r>
            <a:r>
              <a:rPr lang="en-US" dirty="0"/>
              <a:t>(500);  </a:t>
            </a:r>
          </a:p>
          <a:p>
            <a:pPr marL="0" indent="0">
              <a:buNone/>
            </a:pPr>
            <a:r>
              <a:rPr lang="en-US" dirty="0"/>
              <a:t>   </a:t>
            </a:r>
            <a:r>
              <a:rPr lang="en-US" dirty="0" err="1"/>
              <a:t>System.out.println</a:t>
            </a:r>
            <a:r>
              <a:rPr lang="en-US" dirty="0"/>
              <a:t>("after change "+</a:t>
            </a:r>
            <a:r>
              <a:rPr lang="en-US" dirty="0" err="1"/>
              <a:t>op.data</a:t>
            </a:r>
            <a:r>
              <a:rPr lang="en-US" dirty="0"/>
              <a:t>);  </a:t>
            </a:r>
          </a:p>
          <a:p>
            <a:pPr marL="0" indent="0">
              <a:buNone/>
            </a:pPr>
            <a:r>
              <a:rPr lang="en-US" dirty="0"/>
              <a:t>  </a:t>
            </a:r>
          </a:p>
          <a:p>
            <a:pPr marL="0" indent="0">
              <a:buNone/>
            </a:pPr>
            <a:r>
              <a:rPr lang="en-US" dirty="0"/>
              <a:t> }  </a:t>
            </a:r>
          </a:p>
          <a:p>
            <a:pPr marL="0" indent="0">
              <a:buNone/>
            </a:pPr>
            <a:r>
              <a:rPr lang="en-US" dirty="0"/>
              <a:t>} 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49858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l" rtl="0">
              <a:spcBef>
                <a:spcPct val="0"/>
              </a:spcBef>
            </a:pPr>
            <a:r>
              <a:rPr lang="en-IN" sz="4400" dirty="0">
                <a:solidFill>
                  <a:srgbClr val="FF0000"/>
                </a:solidFill>
              </a:rPr>
              <a:t>Call by reference</a:t>
            </a:r>
            <a:br>
              <a:rPr lang="en-IN" sz="4400" dirty="0">
                <a:solidFill>
                  <a:srgbClr val="FF0000"/>
                </a:solidFill>
              </a:rPr>
            </a:b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we pass object in place of any primitive value, original value will be changed.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9623280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09600"/>
            <a:ext cx="8686800" cy="55165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/>
              <a:t>class</a:t>
            </a:r>
            <a:r>
              <a:rPr lang="en-US" dirty="0"/>
              <a:t> Operation2{  </a:t>
            </a:r>
          </a:p>
          <a:p>
            <a:pPr marL="0" indent="0">
              <a:buNone/>
            </a:pPr>
            <a:r>
              <a:rPr lang="en-US" dirty="0"/>
              <a:t> </a:t>
            </a:r>
            <a:r>
              <a:rPr lang="en-US" b="1" dirty="0" err="1"/>
              <a:t>int</a:t>
            </a:r>
            <a:r>
              <a:rPr lang="en-US" dirty="0"/>
              <a:t> data=50;    </a:t>
            </a:r>
          </a:p>
          <a:p>
            <a:pPr marL="0" indent="0">
              <a:buNone/>
            </a:pPr>
            <a:r>
              <a:rPr lang="en-US" dirty="0"/>
              <a:t> </a:t>
            </a:r>
            <a:r>
              <a:rPr lang="en-US" b="1" dirty="0"/>
              <a:t>void</a:t>
            </a:r>
            <a:r>
              <a:rPr lang="en-US" dirty="0"/>
              <a:t> change(Operation2 op){  </a:t>
            </a:r>
          </a:p>
          <a:p>
            <a:pPr marL="0" indent="0">
              <a:buNone/>
            </a:pPr>
            <a:r>
              <a:rPr lang="en-US" dirty="0"/>
              <a:t> </a:t>
            </a:r>
            <a:r>
              <a:rPr lang="en-US" dirty="0" err="1"/>
              <a:t>op.data</a:t>
            </a:r>
            <a:r>
              <a:rPr lang="en-US" dirty="0"/>
              <a:t>=op.data+100;//changes will be in the instance variable  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 }        </a:t>
            </a:r>
          </a:p>
          <a:p>
            <a:pPr marL="0" indent="0">
              <a:buNone/>
            </a:pPr>
            <a:r>
              <a:rPr lang="en-US" dirty="0"/>
              <a:t> </a:t>
            </a:r>
            <a:r>
              <a:rPr lang="en-US" b="1" dirty="0"/>
              <a:t>public</a:t>
            </a:r>
            <a:r>
              <a:rPr lang="en-US" dirty="0"/>
              <a:t> </a:t>
            </a:r>
            <a:r>
              <a:rPr lang="en-US" b="1" dirty="0"/>
              <a:t>static</a:t>
            </a:r>
            <a:r>
              <a:rPr lang="en-US" dirty="0"/>
              <a:t> </a:t>
            </a:r>
            <a:r>
              <a:rPr lang="en-US" b="1" dirty="0"/>
              <a:t>void</a:t>
            </a:r>
            <a:r>
              <a:rPr lang="en-US" dirty="0"/>
              <a:t> main(String </a:t>
            </a:r>
            <a:r>
              <a:rPr lang="en-US" dirty="0" err="1"/>
              <a:t>args</a:t>
            </a:r>
            <a:r>
              <a:rPr lang="en-US" dirty="0"/>
              <a:t>[]){  </a:t>
            </a:r>
          </a:p>
          <a:p>
            <a:pPr marL="0" indent="0">
              <a:buNone/>
            </a:pPr>
            <a:r>
              <a:rPr lang="en-US" dirty="0"/>
              <a:t>   Operation2 op=</a:t>
            </a:r>
            <a:r>
              <a:rPr lang="en-US" b="1" dirty="0"/>
              <a:t>new</a:t>
            </a:r>
            <a:r>
              <a:rPr lang="en-US" dirty="0"/>
              <a:t> Operation2();  </a:t>
            </a:r>
          </a:p>
          <a:p>
            <a:pPr marL="0" indent="0">
              <a:buNone/>
            </a:pPr>
            <a:r>
              <a:rPr lang="en-US" dirty="0"/>
              <a:t>  </a:t>
            </a:r>
            <a:r>
              <a:rPr lang="en-US" dirty="0" err="1"/>
              <a:t>System.out.println</a:t>
            </a:r>
            <a:r>
              <a:rPr lang="en-US" dirty="0"/>
              <a:t>("before change "+</a:t>
            </a:r>
            <a:r>
              <a:rPr lang="en-US" dirty="0" err="1"/>
              <a:t>op.data</a:t>
            </a:r>
            <a:r>
              <a:rPr lang="en-US" dirty="0"/>
              <a:t>);  </a:t>
            </a:r>
          </a:p>
          <a:p>
            <a:pPr marL="0" indent="0">
              <a:buNone/>
            </a:pPr>
            <a:r>
              <a:rPr lang="en-US" dirty="0"/>
              <a:t>   </a:t>
            </a:r>
            <a:r>
              <a:rPr lang="en-US" dirty="0" err="1"/>
              <a:t>op.change</a:t>
            </a:r>
            <a:r>
              <a:rPr lang="en-US" dirty="0"/>
              <a:t>(op);//passing object  </a:t>
            </a:r>
          </a:p>
          <a:p>
            <a:pPr marL="0" indent="0">
              <a:buNone/>
            </a:pPr>
            <a:r>
              <a:rPr lang="en-US" dirty="0"/>
              <a:t>   </a:t>
            </a:r>
            <a:r>
              <a:rPr lang="en-US" dirty="0" err="1"/>
              <a:t>System.out.println</a:t>
            </a:r>
            <a:r>
              <a:rPr lang="en-US" dirty="0"/>
              <a:t>("after change "+</a:t>
            </a:r>
            <a:r>
              <a:rPr lang="en-US" dirty="0" err="1"/>
              <a:t>op.data</a:t>
            </a:r>
            <a:r>
              <a:rPr lang="en-US" dirty="0"/>
              <a:t>);  </a:t>
            </a:r>
          </a:p>
          <a:p>
            <a:pPr marL="0" indent="0">
              <a:buNone/>
            </a:pPr>
            <a:r>
              <a:rPr lang="en-US" dirty="0"/>
              <a:t>  </a:t>
            </a:r>
          </a:p>
          <a:p>
            <a:pPr marL="0" indent="0">
              <a:buNone/>
            </a:pPr>
            <a:r>
              <a:rPr lang="en-US" dirty="0"/>
              <a:t> }  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642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Class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Classes </a:t>
            </a:r>
            <a:r>
              <a:rPr lang="en-US" dirty="0"/>
              <a:t>declared as final cannot be inherited.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Syntax: </a:t>
            </a:r>
            <a:endParaRPr lang="en-US" dirty="0" smtClean="0"/>
          </a:p>
          <a:p>
            <a:pPr marL="400050" lvl="1" indent="0">
              <a:buNone/>
            </a:pPr>
            <a:r>
              <a:rPr lang="en-US" dirty="0" smtClean="0"/>
              <a:t>final </a:t>
            </a:r>
            <a:r>
              <a:rPr lang="en-US" dirty="0"/>
              <a:t>class A </a:t>
            </a:r>
            <a:endParaRPr lang="en-US" dirty="0" smtClean="0"/>
          </a:p>
          <a:p>
            <a:pPr marL="400050" lvl="1" indent="0">
              <a:buNone/>
            </a:pPr>
            <a:r>
              <a:rPr lang="en-US" dirty="0" smtClean="0"/>
              <a:t>{ </a:t>
            </a:r>
          </a:p>
          <a:p>
            <a:pPr marL="400050" lvl="1" indent="0">
              <a:buNone/>
            </a:pPr>
            <a:r>
              <a:rPr lang="en-US" dirty="0" smtClean="0"/>
              <a:t>---- </a:t>
            </a:r>
            <a:r>
              <a:rPr lang="en-US" dirty="0"/>
              <a:t>---- </a:t>
            </a:r>
            <a:endParaRPr lang="en-US" dirty="0" smtClean="0"/>
          </a:p>
          <a:p>
            <a:pPr marL="400050" lvl="1" indent="0">
              <a:buNone/>
            </a:pPr>
            <a:r>
              <a:rPr lang="en-US" dirty="0" smtClean="0"/>
              <a:t>} </a:t>
            </a:r>
          </a:p>
          <a:p>
            <a:pPr marL="400050" lvl="1" indent="0">
              <a:buNone/>
            </a:pPr>
            <a:r>
              <a:rPr lang="en-US" dirty="0" smtClean="0"/>
              <a:t>class </a:t>
            </a:r>
            <a:r>
              <a:rPr lang="en-US" dirty="0"/>
              <a:t>B extends A // cannot be inherited </a:t>
            </a:r>
            <a:endParaRPr lang="en-US" dirty="0" smtClean="0"/>
          </a:p>
          <a:p>
            <a:pPr marL="400050" lvl="1" indent="0">
              <a:buNone/>
            </a:pPr>
            <a:r>
              <a:rPr lang="en-US" dirty="0" smtClean="0"/>
              <a:t>{ </a:t>
            </a:r>
          </a:p>
          <a:p>
            <a:pPr marL="400050" lvl="1" indent="0">
              <a:buNone/>
            </a:pPr>
            <a:r>
              <a:rPr lang="en-US" dirty="0" smtClean="0"/>
              <a:t>--- </a:t>
            </a:r>
            <a:r>
              <a:rPr lang="en-US" dirty="0"/>
              <a:t>---- </a:t>
            </a:r>
            <a:endParaRPr lang="en-US" dirty="0" smtClean="0"/>
          </a:p>
          <a:p>
            <a:pPr marL="400050" lvl="1" indent="0">
              <a:buNone/>
            </a:pPr>
            <a:r>
              <a:rPr lang="en-US" dirty="0" smtClean="0"/>
              <a:t>}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92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1722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Example: (Error Will get while executing following program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final class A { 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/>
              <a:t>a=10;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} </a:t>
            </a:r>
          </a:p>
          <a:p>
            <a:pPr marL="0" indent="0">
              <a:buNone/>
            </a:pPr>
            <a:r>
              <a:rPr lang="en-US" dirty="0" smtClean="0"/>
              <a:t>class </a:t>
            </a:r>
            <a:r>
              <a:rPr lang="en-US" dirty="0"/>
              <a:t>B extends A //can't inherit because class-A is defined as final class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{ </a:t>
            </a:r>
          </a:p>
          <a:p>
            <a:pPr marL="0" indent="0">
              <a:buNone/>
            </a:pP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/>
              <a:t>b=20;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} </a:t>
            </a:r>
          </a:p>
          <a:p>
            <a:pPr marL="0" indent="0">
              <a:buNone/>
            </a:pPr>
            <a:r>
              <a:rPr lang="en-US" dirty="0" smtClean="0"/>
              <a:t>class </a:t>
            </a:r>
            <a:r>
              <a:rPr lang="en-US" dirty="0" err="1"/>
              <a:t>Final_Class</a:t>
            </a:r>
            <a:r>
              <a:rPr lang="en-US" dirty="0"/>
              <a:t> {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public </a:t>
            </a:r>
            <a:r>
              <a:rPr lang="en-US" dirty="0"/>
              <a:t>static void main(String </a:t>
            </a:r>
            <a:r>
              <a:rPr lang="en-US" dirty="0" err="1"/>
              <a:t>args</a:t>
            </a:r>
            <a:r>
              <a:rPr lang="en-US" dirty="0"/>
              <a:t>[])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{ </a:t>
            </a:r>
          </a:p>
          <a:p>
            <a:pPr marL="0" indent="0">
              <a:buNone/>
            </a:pPr>
            <a:r>
              <a:rPr lang="en-US" dirty="0" smtClean="0"/>
              <a:t>B </a:t>
            </a:r>
            <a:r>
              <a:rPr lang="en-US" dirty="0" err="1"/>
              <a:t>obj</a:t>
            </a:r>
            <a:r>
              <a:rPr lang="en-US" dirty="0"/>
              <a:t>=new B(); 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System.out.println</a:t>
            </a:r>
            <a:r>
              <a:rPr lang="en-US" dirty="0" smtClean="0"/>
              <a:t>(</a:t>
            </a:r>
            <a:r>
              <a:rPr lang="en-US" dirty="0" err="1" smtClean="0"/>
              <a:t>obj.a+obj.b</a:t>
            </a:r>
            <a:r>
              <a:rPr lang="en-US" dirty="0"/>
              <a:t>);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} </a:t>
            </a:r>
          </a:p>
          <a:p>
            <a:pPr marL="0" indent="0">
              <a:buNone/>
            </a:pPr>
            <a:r>
              <a:rPr lang="en-US" dirty="0" smtClean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401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An access specifier determines which feature of a class (class itself, data members, methods) may be used by another classes.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Java supports four access specifiers: </a:t>
            </a:r>
            <a:endParaRPr lang="en-US" dirty="0" smtClean="0"/>
          </a:p>
          <a:p>
            <a:pPr marL="914400" lvl="1" indent="-514350">
              <a:buAutoNum type="arabicPeriod"/>
            </a:pPr>
            <a:r>
              <a:rPr lang="en-US" dirty="0" smtClean="0"/>
              <a:t>The </a:t>
            </a:r>
            <a:r>
              <a:rPr lang="en-US" dirty="0"/>
              <a:t>public access specifier </a:t>
            </a:r>
            <a:endParaRPr lang="en-US" dirty="0" smtClean="0"/>
          </a:p>
          <a:p>
            <a:pPr marL="914400" lvl="1" indent="-514350">
              <a:buAutoNum type="arabicPeriod"/>
            </a:pPr>
            <a:r>
              <a:rPr lang="en-US" dirty="0" smtClean="0"/>
              <a:t>The </a:t>
            </a:r>
            <a:r>
              <a:rPr lang="en-US" dirty="0"/>
              <a:t>private access specifier </a:t>
            </a:r>
            <a:endParaRPr lang="en-US" dirty="0" smtClean="0"/>
          </a:p>
          <a:p>
            <a:pPr marL="914400" lvl="1" indent="-514350">
              <a:buAutoNum type="arabicPeriod"/>
            </a:pPr>
            <a:r>
              <a:rPr lang="en-US" dirty="0" smtClean="0"/>
              <a:t>The </a:t>
            </a:r>
            <a:r>
              <a:rPr lang="en-US" dirty="0"/>
              <a:t>protected access specifier </a:t>
            </a:r>
            <a:endParaRPr lang="en-US" dirty="0" smtClean="0"/>
          </a:p>
          <a:p>
            <a:pPr marL="914400" lvl="1" indent="-514350">
              <a:buAutoNum type="arabicPeriod"/>
            </a:pPr>
            <a:r>
              <a:rPr lang="en-US" dirty="0" smtClean="0"/>
              <a:t>The </a:t>
            </a:r>
            <a:r>
              <a:rPr lang="en-US" dirty="0"/>
              <a:t>Default access specifier 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2762"/>
          </a:xfrm>
        </p:spPr>
        <p:txBody>
          <a:bodyPr>
            <a:normAutofit/>
          </a:bodyPr>
          <a:lstStyle/>
          <a:p>
            <a:r>
              <a:rPr lang="en-US" sz="3200" b="1" dirty="0"/>
              <a:t>Access specifiers (Or) Access Control (Or) access Modifiers or Access Control for Class Members (Or) Accessing Private Members of </a:t>
            </a:r>
            <a:r>
              <a:rPr lang="en-US" sz="3200" b="1" dirty="0" smtClean="0"/>
              <a:t>Class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652771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b="1" dirty="0"/>
              <a:t>Public: </a:t>
            </a:r>
            <a:endParaRPr lang="en-US" b="1" dirty="0" smtClean="0"/>
          </a:p>
          <a:p>
            <a:pPr marL="400050" lvl="1" indent="0" algn="just">
              <a:buNone/>
            </a:pPr>
            <a:r>
              <a:rPr lang="en-US" dirty="0" smtClean="0"/>
              <a:t>If </a:t>
            </a:r>
            <a:r>
              <a:rPr lang="en-US" dirty="0"/>
              <a:t>the members of a class are declared as public then the members (variables/methods) are accessed by out side of the class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b="1" dirty="0"/>
              <a:t>Private: </a:t>
            </a:r>
            <a:endParaRPr lang="en-US" b="1" dirty="0" smtClean="0"/>
          </a:p>
          <a:p>
            <a:pPr marL="400050" lvl="1" indent="0" algn="just">
              <a:buNone/>
            </a:pPr>
            <a:r>
              <a:rPr lang="en-US" dirty="0" smtClean="0"/>
              <a:t>If </a:t>
            </a:r>
            <a:r>
              <a:rPr lang="en-US" dirty="0"/>
              <a:t>the members of a class are declared as private then only the methods of same class can access private members (variables/methods</a:t>
            </a:r>
            <a:r>
              <a:rPr lang="en-US" dirty="0" smtClean="0"/>
              <a:t>).</a:t>
            </a:r>
          </a:p>
          <a:p>
            <a:pPr marL="0" indent="0" algn="just">
              <a:buNone/>
            </a:pPr>
            <a:r>
              <a:rPr lang="en-US" b="1" dirty="0"/>
              <a:t>Default access: </a:t>
            </a:r>
            <a:endParaRPr lang="en-US" b="1" dirty="0" smtClean="0"/>
          </a:p>
          <a:p>
            <a:pPr marL="400050" lvl="1" indent="0" algn="just">
              <a:buNone/>
            </a:pPr>
            <a:r>
              <a:rPr lang="en-US" dirty="0" smtClean="0"/>
              <a:t>If </a:t>
            </a:r>
            <a:r>
              <a:rPr lang="en-US" dirty="0"/>
              <a:t>the access specifier is not specified, then the scope is friendly. A class, variable, or method that has friendly access is accessible to all the classes of a package (A package is collection of classes).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619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Straight Connector 22">
            <a:extLst>
              <a:ext uri="{FF2B5EF4-FFF2-40B4-BE49-F238E27FC236}">
                <a16:creationId xmlns="" xmlns:a16="http://schemas.microsoft.com/office/drawing/2014/main" id="{D3BF76A5-986F-4895-9943-B787C6188697}"/>
              </a:ext>
            </a:extLst>
          </p:cNvPr>
          <p:cNvCxnSpPr/>
          <p:nvPr/>
        </p:nvCxnSpPr>
        <p:spPr>
          <a:xfrm>
            <a:off x="0" y="6308035"/>
            <a:ext cx="648791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="" xmlns:a16="http://schemas.microsoft.com/office/drawing/2014/main" id="{597A08C5-0AD7-4D84-92BF-648F6875FEC7}"/>
              </a:ext>
            </a:extLst>
          </p:cNvPr>
          <p:cNvCxnSpPr>
            <a:cxnSpLocks/>
          </p:cNvCxnSpPr>
          <p:nvPr/>
        </p:nvCxnSpPr>
        <p:spPr>
          <a:xfrm>
            <a:off x="1756050" y="876992"/>
            <a:ext cx="73879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Rectangle 24">
            <a:extLst>
              <a:ext uri="{FF2B5EF4-FFF2-40B4-BE49-F238E27FC236}">
                <a16:creationId xmlns="" xmlns:a16="http://schemas.microsoft.com/office/drawing/2014/main" id="{F89A3FC9-142F-440A-B1DF-42B7FCBE6598}"/>
              </a:ext>
            </a:extLst>
          </p:cNvPr>
          <p:cNvSpPr/>
          <p:nvPr/>
        </p:nvSpPr>
        <p:spPr>
          <a:xfrm>
            <a:off x="441748" y="329465"/>
            <a:ext cx="175240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l" fontAlgn="base"/>
            <a:r>
              <a:rPr lang="en-US" altLang="en-US" sz="4400" b="1" dirty="0">
                <a:latin typeface="Sitka Text" panose="02000505000000020004" pitchFamily="2" charset="0"/>
              </a:rPr>
              <a:t>Try it</a:t>
            </a:r>
            <a:endParaRPr lang="en-US" sz="4400" b="1" i="0" dirty="0">
              <a:solidFill>
                <a:srgbClr val="273239"/>
              </a:solidFill>
              <a:effectLst/>
              <a:latin typeface="Sitka Heading Semibold" pitchFamily="2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2C34959C-D663-4034-A95C-5594985B6A7F}"/>
              </a:ext>
            </a:extLst>
          </p:cNvPr>
          <p:cNvSpPr txBox="1"/>
          <p:nvPr/>
        </p:nvSpPr>
        <p:spPr>
          <a:xfrm>
            <a:off x="407112" y="1079573"/>
            <a:ext cx="8531351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latin typeface="Sitka Text" panose="02000505000000020004" pitchFamily="2" charset="0"/>
              </a:rPr>
              <a:t>class First</a:t>
            </a:r>
          </a:p>
          <a:p>
            <a:r>
              <a:rPr lang="en-US" sz="2400" dirty="0">
                <a:latin typeface="Sitka Text" panose="02000505000000020004" pitchFamily="2" charset="0"/>
              </a:rPr>
              <a:t>  {</a:t>
            </a:r>
          </a:p>
          <a:p>
            <a:r>
              <a:rPr lang="en-US" sz="2400" dirty="0">
                <a:latin typeface="Sitka Text" panose="02000505000000020004" pitchFamily="2" charset="0"/>
              </a:rPr>
              <a:t>    int a=10;</a:t>
            </a:r>
          </a:p>
          <a:p>
            <a:r>
              <a:rPr lang="en-US" sz="2400" dirty="0">
                <a:latin typeface="Sitka Text" panose="02000505000000020004" pitchFamily="2" charset="0"/>
              </a:rPr>
              <a:t>    void </a:t>
            </a:r>
            <a:r>
              <a:rPr lang="en-US" sz="2400" dirty="0" err="1">
                <a:latin typeface="Sitka Text" panose="02000505000000020004" pitchFamily="2" charset="0"/>
              </a:rPr>
              <a:t>disp</a:t>
            </a:r>
            <a:r>
              <a:rPr lang="en-US" sz="2400" dirty="0">
                <a:latin typeface="Sitka Text" panose="02000505000000020004" pitchFamily="2" charset="0"/>
              </a:rPr>
              <a:t>()</a:t>
            </a:r>
          </a:p>
          <a:p>
            <a:r>
              <a:rPr lang="en-US" sz="2400" dirty="0">
                <a:latin typeface="Sitka Text" panose="02000505000000020004" pitchFamily="2" charset="0"/>
              </a:rPr>
              <a:t>     {</a:t>
            </a:r>
          </a:p>
          <a:p>
            <a:r>
              <a:rPr lang="en-US" sz="2400" dirty="0">
                <a:latin typeface="Sitka Text" panose="02000505000000020004" pitchFamily="2" charset="0"/>
              </a:rPr>
              <a:t>	</a:t>
            </a:r>
            <a:r>
              <a:rPr lang="en-US" sz="2400" dirty="0" err="1">
                <a:latin typeface="Sitka Text" panose="02000505000000020004" pitchFamily="2" charset="0"/>
              </a:rPr>
              <a:t>System.out.println</a:t>
            </a:r>
            <a:r>
              <a:rPr lang="en-US" sz="2400" dirty="0">
                <a:latin typeface="Sitka Text" panose="02000505000000020004" pitchFamily="2" charset="0"/>
              </a:rPr>
              <a:t>(" Value of a is :"+a);</a:t>
            </a:r>
          </a:p>
          <a:p>
            <a:r>
              <a:rPr lang="en-US" sz="2400" dirty="0">
                <a:latin typeface="Sitka Text" panose="02000505000000020004" pitchFamily="2" charset="0"/>
              </a:rPr>
              <a:t>     }</a:t>
            </a:r>
          </a:p>
          <a:p>
            <a:r>
              <a:rPr lang="en-US" sz="2400" dirty="0">
                <a:latin typeface="Sitka Text" panose="02000505000000020004" pitchFamily="2" charset="0"/>
              </a:rPr>
              <a:t>    public static void main(String </a:t>
            </a:r>
            <a:r>
              <a:rPr lang="en-US" sz="2400" dirty="0" err="1">
                <a:latin typeface="Sitka Text" panose="02000505000000020004" pitchFamily="2" charset="0"/>
              </a:rPr>
              <a:t>args</a:t>
            </a:r>
            <a:r>
              <a:rPr lang="en-US" sz="2400" dirty="0">
                <a:latin typeface="Sitka Text" panose="02000505000000020004" pitchFamily="2" charset="0"/>
              </a:rPr>
              <a:t>[])</a:t>
            </a:r>
          </a:p>
          <a:p>
            <a:r>
              <a:rPr lang="en-US" sz="2400" dirty="0">
                <a:latin typeface="Sitka Text" panose="02000505000000020004" pitchFamily="2" charset="0"/>
              </a:rPr>
              <a:t>     </a:t>
            </a:r>
            <a:r>
              <a:rPr lang="en-US" sz="2400" dirty="0" smtClean="0">
                <a:latin typeface="Sitka Text" panose="02000505000000020004" pitchFamily="2" charset="0"/>
              </a:rPr>
              <a:t>{</a:t>
            </a:r>
            <a:r>
              <a:rPr lang="en-US" sz="2400" dirty="0">
                <a:latin typeface="Sitka Text" panose="02000505000000020004" pitchFamily="2" charset="0"/>
              </a:rPr>
              <a:t>	</a:t>
            </a:r>
            <a:r>
              <a:rPr lang="en-US" sz="2400" dirty="0" err="1">
                <a:latin typeface="Sitka Text" panose="02000505000000020004" pitchFamily="2" charset="0"/>
              </a:rPr>
              <a:t>System.out.println</a:t>
            </a:r>
            <a:r>
              <a:rPr lang="en-US" sz="2400" dirty="0">
                <a:latin typeface="Sitka Text" panose="02000505000000020004" pitchFamily="2" charset="0"/>
              </a:rPr>
              <a:t>(a);</a:t>
            </a:r>
          </a:p>
          <a:p>
            <a:r>
              <a:rPr lang="en-US" sz="2400" dirty="0">
                <a:latin typeface="Sitka Text" panose="02000505000000020004" pitchFamily="2" charset="0"/>
              </a:rPr>
              <a:t>	</a:t>
            </a:r>
            <a:r>
              <a:rPr lang="en-US" sz="2400" dirty="0" err="1">
                <a:latin typeface="Sitka Text" panose="02000505000000020004" pitchFamily="2" charset="0"/>
              </a:rPr>
              <a:t>disp</a:t>
            </a:r>
            <a:r>
              <a:rPr lang="en-US" sz="2400" dirty="0">
                <a:latin typeface="Sitka Text" panose="02000505000000020004" pitchFamily="2" charset="0"/>
              </a:rPr>
              <a:t>();</a:t>
            </a:r>
          </a:p>
          <a:p>
            <a:r>
              <a:rPr lang="en-US" sz="2400" dirty="0">
                <a:latin typeface="Sitka Text" panose="02000505000000020004" pitchFamily="2" charset="0"/>
              </a:rPr>
              <a:t>     }</a:t>
            </a:r>
          </a:p>
          <a:p>
            <a:r>
              <a:rPr lang="en-US" sz="2400" dirty="0">
                <a:latin typeface="Sitka Text" panose="02000505000000020004" pitchFamily="2" charset="0"/>
              </a:rPr>
              <a:t>  }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1755" y="4724400"/>
            <a:ext cx="6772245" cy="10697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30461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"/>
            <a:ext cx="8229600" cy="6705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/>
              <a:t>class Test { 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err="1" smtClean="0"/>
              <a:t>int</a:t>
            </a:r>
            <a:r>
              <a:rPr lang="en-US" sz="1600" dirty="0" smtClean="0"/>
              <a:t> </a:t>
            </a:r>
            <a:r>
              <a:rPr lang="en-US" sz="1600" dirty="0"/>
              <a:t>a; 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Public </a:t>
            </a:r>
            <a:r>
              <a:rPr lang="en-US" sz="1600" dirty="0" err="1" smtClean="0"/>
              <a:t>int</a:t>
            </a:r>
            <a:r>
              <a:rPr lang="en-US" sz="1600" dirty="0" smtClean="0"/>
              <a:t> </a:t>
            </a:r>
            <a:r>
              <a:rPr lang="en-US" sz="1600" dirty="0"/>
              <a:t>b; 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Private </a:t>
            </a:r>
            <a:r>
              <a:rPr lang="en-US" sz="1600" dirty="0" err="1" smtClean="0"/>
              <a:t>int</a:t>
            </a:r>
            <a:r>
              <a:rPr lang="en-US" sz="1600" dirty="0" smtClean="0"/>
              <a:t> </a:t>
            </a:r>
            <a:r>
              <a:rPr lang="en-US" sz="1600" dirty="0"/>
              <a:t>c</a:t>
            </a:r>
            <a:r>
              <a:rPr lang="en-US" sz="1600" dirty="0" smtClean="0"/>
              <a:t>; </a:t>
            </a:r>
          </a:p>
          <a:p>
            <a:pPr marL="0" indent="0">
              <a:buNone/>
            </a:pPr>
            <a:r>
              <a:rPr lang="en-US" sz="1600" dirty="0"/>
              <a:t>void </a:t>
            </a:r>
            <a:r>
              <a:rPr lang="en-US" sz="1600" dirty="0" err="1"/>
              <a:t>setData</a:t>
            </a:r>
            <a:r>
              <a:rPr lang="en-US" sz="1600" dirty="0"/>
              <a:t>(</a:t>
            </a:r>
            <a:r>
              <a:rPr lang="en-US" sz="1600" dirty="0" err="1"/>
              <a:t>int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) { 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c=</a:t>
            </a:r>
            <a:r>
              <a:rPr lang="en-US" sz="1600" dirty="0" err="1" smtClean="0"/>
              <a:t>i</a:t>
            </a:r>
            <a:r>
              <a:rPr lang="en-US" sz="1600" dirty="0"/>
              <a:t>; 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} </a:t>
            </a:r>
          </a:p>
          <a:p>
            <a:pPr marL="0" indent="0">
              <a:buNone/>
            </a:pPr>
            <a:r>
              <a:rPr lang="en-US" sz="1600" dirty="0" err="1" smtClean="0"/>
              <a:t>int</a:t>
            </a:r>
            <a:r>
              <a:rPr lang="en-US" sz="1600" dirty="0" smtClean="0"/>
              <a:t> </a:t>
            </a:r>
            <a:r>
              <a:rPr lang="en-US" sz="1600" dirty="0" err="1"/>
              <a:t>dispData</a:t>
            </a:r>
            <a:r>
              <a:rPr lang="en-US" sz="1600" dirty="0"/>
              <a:t>() 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{ </a:t>
            </a:r>
          </a:p>
          <a:p>
            <a:pPr marL="0" indent="0">
              <a:buNone/>
            </a:pPr>
            <a:r>
              <a:rPr lang="en-US" sz="1600" dirty="0" smtClean="0"/>
              <a:t>return </a:t>
            </a:r>
            <a:r>
              <a:rPr lang="en-US" sz="1600" dirty="0"/>
              <a:t>c; 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} </a:t>
            </a:r>
          </a:p>
          <a:p>
            <a:pPr marL="0" indent="0">
              <a:buNone/>
            </a:pPr>
            <a:r>
              <a:rPr lang="en-US" sz="1600" dirty="0" smtClean="0"/>
              <a:t>} </a:t>
            </a:r>
          </a:p>
          <a:p>
            <a:pPr marL="0" indent="0">
              <a:buNone/>
            </a:pPr>
            <a:r>
              <a:rPr lang="en-US" sz="1600" dirty="0" smtClean="0"/>
              <a:t>class </a:t>
            </a:r>
            <a:r>
              <a:rPr lang="en-US" sz="1600" dirty="0" err="1"/>
              <a:t>AccessTest</a:t>
            </a:r>
            <a:r>
              <a:rPr lang="en-US" sz="1600" dirty="0"/>
              <a:t> { 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public </a:t>
            </a:r>
            <a:r>
              <a:rPr lang="en-US" sz="1600" dirty="0"/>
              <a:t>static void main(String </a:t>
            </a:r>
            <a:r>
              <a:rPr lang="en-US" sz="1600" dirty="0" err="1"/>
              <a:t>args</a:t>
            </a:r>
            <a:r>
              <a:rPr lang="en-US" sz="1600" dirty="0"/>
              <a:t>[]) { 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Test </a:t>
            </a:r>
            <a:r>
              <a:rPr lang="en-US" sz="1600" dirty="0" err="1"/>
              <a:t>ob</a:t>
            </a:r>
            <a:r>
              <a:rPr lang="en-US" sz="1600" dirty="0"/>
              <a:t>=new Test(); //a and b can be accessed directly 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err="1" smtClean="0"/>
              <a:t>ob.a</a:t>
            </a:r>
            <a:r>
              <a:rPr lang="en-US" sz="1600" dirty="0" smtClean="0"/>
              <a:t>=10</a:t>
            </a:r>
            <a:r>
              <a:rPr lang="en-US" sz="1600" dirty="0"/>
              <a:t>; 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err="1" smtClean="0"/>
              <a:t>ob.b</a:t>
            </a:r>
            <a:r>
              <a:rPr lang="en-US" sz="1600" dirty="0" smtClean="0"/>
              <a:t>=20</a:t>
            </a:r>
            <a:r>
              <a:rPr lang="en-US" sz="1600" dirty="0"/>
              <a:t>; 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err="1" smtClean="0"/>
              <a:t>ob.c</a:t>
            </a:r>
            <a:r>
              <a:rPr lang="en-US" sz="1600" dirty="0" smtClean="0"/>
              <a:t>=100</a:t>
            </a:r>
            <a:r>
              <a:rPr lang="en-US" sz="1600" dirty="0"/>
              <a:t>; 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err="1" smtClean="0"/>
              <a:t>ob.setData</a:t>
            </a:r>
            <a:r>
              <a:rPr lang="en-US" sz="1600" dirty="0" smtClean="0"/>
              <a:t>(100</a:t>
            </a:r>
            <a:r>
              <a:rPr lang="en-US" sz="1600" dirty="0"/>
              <a:t>); 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err="1" smtClean="0"/>
              <a:t>System.out.println</a:t>
            </a:r>
            <a:r>
              <a:rPr lang="en-US" sz="1600" dirty="0"/>
              <a:t>(" value of a, b and c are:"+</a:t>
            </a:r>
            <a:r>
              <a:rPr lang="en-US" sz="1600" dirty="0" err="1"/>
              <a:t>ob.a</a:t>
            </a:r>
            <a:r>
              <a:rPr lang="en-US" sz="1600" dirty="0"/>
              <a:t>+" "+</a:t>
            </a:r>
            <a:r>
              <a:rPr lang="en-US" sz="1600" dirty="0" err="1"/>
              <a:t>ob.b</a:t>
            </a:r>
            <a:r>
              <a:rPr lang="en-US" sz="1600" dirty="0"/>
              <a:t>+" "+</a:t>
            </a:r>
            <a:r>
              <a:rPr lang="en-US" sz="1600" dirty="0" err="1"/>
              <a:t>ob.dispData</a:t>
            </a:r>
            <a:r>
              <a:rPr lang="en-US" sz="1600" dirty="0"/>
              <a:t>()); 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err="1" smtClean="0"/>
              <a:t>ob.dispData</a:t>
            </a:r>
            <a:r>
              <a:rPr lang="en-US" sz="1600" dirty="0"/>
              <a:t>(); 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} </a:t>
            </a:r>
          </a:p>
          <a:p>
            <a:pPr marL="0" indent="0">
              <a:buNone/>
            </a:pPr>
            <a:r>
              <a:rPr lang="en-US" sz="1600" dirty="0" smtClean="0"/>
              <a:t>}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582365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 </a:t>
            </a:r>
            <a:r>
              <a:rPr lang="en-US" dirty="0" smtClean="0"/>
              <a:t>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763000" cy="47545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 </a:t>
            </a:r>
            <a:r>
              <a:rPr lang="en-US" dirty="0"/>
              <a:t>method in java that calls itself is called recursive method. </a:t>
            </a:r>
            <a:endParaRPr lang="en-US" dirty="0" smtClean="0"/>
          </a:p>
          <a:p>
            <a:r>
              <a:rPr lang="en-US" dirty="0"/>
              <a:t>I</a:t>
            </a:r>
            <a:r>
              <a:rPr lang="en-US" dirty="0" smtClean="0"/>
              <a:t>t </a:t>
            </a:r>
            <a:r>
              <a:rPr lang="en-US" dirty="0"/>
              <a:t>makes the code compact but complex to understand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Syntax: </a:t>
            </a:r>
            <a:endParaRPr lang="en-US" dirty="0" smtClean="0"/>
          </a:p>
          <a:p>
            <a:pPr marL="400050" lvl="1" indent="0">
              <a:buNone/>
            </a:pPr>
            <a:r>
              <a:rPr lang="en-US" dirty="0" err="1" smtClean="0"/>
              <a:t>returntype</a:t>
            </a:r>
            <a:r>
              <a:rPr lang="en-US" dirty="0" smtClean="0"/>
              <a:t> </a:t>
            </a:r>
            <a:r>
              <a:rPr lang="en-US" dirty="0" err="1"/>
              <a:t>methodname</a:t>
            </a:r>
            <a:r>
              <a:rPr lang="en-US" dirty="0"/>
              <a:t>() </a:t>
            </a:r>
            <a:r>
              <a:rPr lang="en-US" dirty="0" smtClean="0"/>
              <a:t>{ </a:t>
            </a:r>
          </a:p>
          <a:p>
            <a:pPr marL="400050" lvl="1" indent="0">
              <a:buNone/>
            </a:pPr>
            <a:r>
              <a:rPr lang="en-US" dirty="0" smtClean="0"/>
              <a:t>//</a:t>
            </a:r>
            <a:r>
              <a:rPr lang="en-US" dirty="0"/>
              <a:t>code to be executed </a:t>
            </a:r>
            <a:endParaRPr lang="en-US" dirty="0" smtClean="0"/>
          </a:p>
          <a:p>
            <a:pPr marL="400050" lvl="1" indent="0">
              <a:buNone/>
            </a:pPr>
            <a:r>
              <a:rPr lang="en-US" dirty="0" err="1" smtClean="0"/>
              <a:t>methodname</a:t>
            </a:r>
            <a:r>
              <a:rPr lang="en-US" dirty="0"/>
              <a:t>();//calling same method </a:t>
            </a:r>
            <a:endParaRPr lang="en-US" dirty="0" smtClean="0"/>
          </a:p>
          <a:p>
            <a:pPr marL="400050" lvl="1" indent="0">
              <a:buNone/>
            </a:pPr>
            <a:r>
              <a:rPr lang="en-US" dirty="0" smtClean="0"/>
              <a:t>}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919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4008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public class Recursion {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static </a:t>
            </a:r>
            <a:r>
              <a:rPr lang="en-US" dirty="0" err="1"/>
              <a:t>int</a:t>
            </a:r>
            <a:r>
              <a:rPr lang="en-US" dirty="0"/>
              <a:t> count=0;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static </a:t>
            </a:r>
            <a:r>
              <a:rPr lang="en-US" dirty="0"/>
              <a:t>void p() {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count</a:t>
            </a:r>
            <a:r>
              <a:rPr lang="en-US" dirty="0"/>
              <a:t>++;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if(count</a:t>
            </a:r>
            <a:r>
              <a:rPr lang="en-US" dirty="0"/>
              <a:t>&lt;=5) {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/>
              <a:t>System.out.println</a:t>
            </a:r>
            <a:r>
              <a:rPr lang="en-US" dirty="0"/>
              <a:t>("hello "+count);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</a:t>
            </a:r>
            <a:r>
              <a:rPr lang="en-US" dirty="0"/>
              <a:t>();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} </a:t>
            </a:r>
          </a:p>
          <a:p>
            <a:pPr marL="0" indent="0">
              <a:buNone/>
            </a:pPr>
            <a:r>
              <a:rPr lang="en-US" dirty="0" smtClean="0"/>
              <a:t>public </a:t>
            </a:r>
            <a:r>
              <a:rPr lang="en-US" dirty="0"/>
              <a:t>static void main(String[] </a:t>
            </a:r>
            <a:r>
              <a:rPr lang="en-US" dirty="0" err="1"/>
              <a:t>args</a:t>
            </a:r>
            <a:r>
              <a:rPr lang="en-US" dirty="0"/>
              <a:t>) {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</a:t>
            </a:r>
            <a:r>
              <a:rPr lang="en-US" dirty="0"/>
              <a:t>();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} </a:t>
            </a:r>
          </a:p>
          <a:p>
            <a:pPr marL="0" indent="0">
              <a:buNone/>
            </a:pPr>
            <a:r>
              <a:rPr lang="en-US" dirty="0" smtClean="0"/>
              <a:t>}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9096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/>
              <a:t>Nesting of </a:t>
            </a:r>
            <a:r>
              <a:rPr lang="en-US" dirty="0" smtClean="0"/>
              <a:t>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150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A method can be called by using only its name by another method of the same class that is called Nesting of Methods.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Syntax</a:t>
            </a:r>
            <a:r>
              <a:rPr lang="en-US" dirty="0"/>
              <a:t>: </a:t>
            </a:r>
            <a:endParaRPr lang="en-US" dirty="0" smtClean="0"/>
          </a:p>
          <a:p>
            <a:pPr marL="400050" lvl="1" indent="0">
              <a:buNone/>
            </a:pPr>
            <a:r>
              <a:rPr lang="en-US" dirty="0" smtClean="0"/>
              <a:t>class </a:t>
            </a:r>
            <a:r>
              <a:rPr lang="en-US" dirty="0"/>
              <a:t>Main { </a:t>
            </a:r>
            <a:endParaRPr lang="en-US" dirty="0" smtClean="0"/>
          </a:p>
          <a:p>
            <a:pPr marL="400050" lvl="1" indent="0">
              <a:buNone/>
            </a:pPr>
            <a:r>
              <a:rPr lang="en-US" dirty="0" smtClean="0"/>
              <a:t>method1</a:t>
            </a:r>
            <a:r>
              <a:rPr lang="en-US" dirty="0"/>
              <a:t>() { </a:t>
            </a:r>
            <a:endParaRPr lang="en-US" dirty="0" smtClean="0"/>
          </a:p>
          <a:p>
            <a:pPr marL="400050" lvl="1" indent="0">
              <a:buNone/>
            </a:pPr>
            <a:r>
              <a:rPr lang="en-US" dirty="0" smtClean="0"/>
              <a:t>// </a:t>
            </a:r>
            <a:r>
              <a:rPr lang="en-US" dirty="0"/>
              <a:t>statements </a:t>
            </a:r>
            <a:endParaRPr lang="en-US" dirty="0" smtClean="0"/>
          </a:p>
          <a:p>
            <a:pPr marL="400050" lvl="1" indent="0">
              <a:buNone/>
            </a:pPr>
            <a:r>
              <a:rPr lang="en-US" dirty="0" smtClean="0"/>
              <a:t>} </a:t>
            </a:r>
          </a:p>
          <a:p>
            <a:pPr marL="400050" lvl="1" indent="0">
              <a:buNone/>
            </a:pPr>
            <a:r>
              <a:rPr lang="en-US" dirty="0" smtClean="0"/>
              <a:t>method2</a:t>
            </a:r>
            <a:r>
              <a:rPr lang="en-US" dirty="0"/>
              <a:t>() { </a:t>
            </a:r>
            <a:endParaRPr lang="en-US" dirty="0" smtClean="0"/>
          </a:p>
          <a:p>
            <a:pPr marL="400050" lvl="1" indent="0">
              <a:buNone/>
            </a:pPr>
            <a:r>
              <a:rPr lang="en-US" dirty="0" smtClean="0"/>
              <a:t>// </a:t>
            </a:r>
            <a:r>
              <a:rPr lang="en-US" dirty="0"/>
              <a:t>statements </a:t>
            </a:r>
            <a:endParaRPr lang="en-US" dirty="0" smtClean="0"/>
          </a:p>
          <a:p>
            <a:pPr marL="400050" lvl="1" indent="0">
              <a:buNone/>
            </a:pPr>
            <a:r>
              <a:rPr lang="en-US" dirty="0" smtClean="0"/>
              <a:t>//calling </a:t>
            </a:r>
            <a:r>
              <a:rPr lang="en-US" dirty="0"/>
              <a:t>method1() from method2() </a:t>
            </a:r>
            <a:endParaRPr lang="en-US" dirty="0" smtClean="0"/>
          </a:p>
          <a:p>
            <a:pPr marL="400050" lvl="1" indent="0">
              <a:buNone/>
            </a:pPr>
            <a:r>
              <a:rPr lang="en-US" dirty="0" smtClean="0"/>
              <a:t>method1</a:t>
            </a:r>
            <a:r>
              <a:rPr lang="en-US" dirty="0"/>
              <a:t>(); </a:t>
            </a:r>
            <a:endParaRPr lang="en-US" dirty="0" smtClean="0"/>
          </a:p>
          <a:p>
            <a:pPr marL="400050" lvl="1" indent="0">
              <a:buNone/>
            </a:pPr>
            <a:r>
              <a:rPr lang="en-US" dirty="0" smtClean="0"/>
              <a:t>} </a:t>
            </a:r>
          </a:p>
          <a:p>
            <a:pPr marL="400050" lvl="1" indent="0">
              <a:buNone/>
            </a:pPr>
            <a:r>
              <a:rPr lang="en-US" dirty="0" smtClean="0"/>
              <a:t>method3</a:t>
            </a:r>
            <a:r>
              <a:rPr lang="en-US" dirty="0"/>
              <a:t>() </a:t>
            </a:r>
            <a:r>
              <a:rPr lang="en-US" dirty="0" smtClean="0"/>
              <a:t>{</a:t>
            </a:r>
          </a:p>
          <a:p>
            <a:pPr marL="400050" lvl="1" indent="0">
              <a:buNone/>
            </a:pPr>
            <a:r>
              <a:rPr lang="en-US" dirty="0" smtClean="0"/>
              <a:t> </a:t>
            </a:r>
            <a:r>
              <a:rPr lang="en-US" dirty="0"/>
              <a:t>// statements </a:t>
            </a:r>
            <a:endParaRPr lang="en-US" dirty="0" smtClean="0"/>
          </a:p>
          <a:p>
            <a:pPr marL="400050" lvl="1" indent="0">
              <a:buNone/>
            </a:pPr>
            <a:r>
              <a:rPr lang="en-US" dirty="0" smtClean="0"/>
              <a:t>// </a:t>
            </a:r>
            <a:r>
              <a:rPr lang="en-US" dirty="0"/>
              <a:t>calling of method2() from method3() </a:t>
            </a:r>
            <a:endParaRPr lang="en-US" dirty="0" smtClean="0"/>
          </a:p>
          <a:p>
            <a:pPr marL="400050" lvl="1" indent="0">
              <a:buNone/>
            </a:pPr>
            <a:r>
              <a:rPr lang="en-US" dirty="0" smtClean="0"/>
              <a:t>method2</a:t>
            </a:r>
            <a:r>
              <a:rPr lang="en-US" dirty="0"/>
              <a:t>(); </a:t>
            </a:r>
            <a:endParaRPr lang="en-US" dirty="0" smtClean="0"/>
          </a:p>
          <a:p>
            <a:pPr marL="400050" lvl="1" indent="0">
              <a:buNone/>
            </a:pPr>
            <a:r>
              <a:rPr lang="en-US" dirty="0" smtClean="0"/>
              <a:t>} </a:t>
            </a:r>
          </a:p>
          <a:p>
            <a:pPr marL="400050" lvl="1" indent="0">
              <a:buNone/>
            </a:pPr>
            <a:r>
              <a:rPr lang="en-US" dirty="0" smtClean="0"/>
              <a:t>}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996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0198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public class </a:t>
            </a:r>
            <a:r>
              <a:rPr lang="en-US" dirty="0" err="1"/>
              <a:t>NestingMethod</a:t>
            </a:r>
            <a:r>
              <a:rPr lang="en-US" dirty="0"/>
              <a:t> {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public </a:t>
            </a:r>
            <a:r>
              <a:rPr lang="en-US" dirty="0"/>
              <a:t>void a1() { 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System.out.println</a:t>
            </a:r>
            <a:r>
              <a:rPr lang="en-US" dirty="0"/>
              <a:t>("****** Inside a1 method ******");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a2</a:t>
            </a:r>
            <a:r>
              <a:rPr lang="en-US" dirty="0"/>
              <a:t>();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} </a:t>
            </a:r>
          </a:p>
          <a:p>
            <a:pPr marL="0" indent="0">
              <a:buNone/>
            </a:pPr>
            <a:r>
              <a:rPr lang="en-US" dirty="0" smtClean="0"/>
              <a:t>public </a:t>
            </a:r>
            <a:r>
              <a:rPr lang="en-US" dirty="0"/>
              <a:t>void a2() { 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System.out.println</a:t>
            </a:r>
            <a:r>
              <a:rPr lang="en-US" dirty="0"/>
              <a:t>("****** Inside a2 method ******");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} </a:t>
            </a:r>
          </a:p>
          <a:p>
            <a:pPr marL="0" indent="0">
              <a:buNone/>
            </a:pPr>
            <a:r>
              <a:rPr lang="en-US" dirty="0" smtClean="0"/>
              <a:t>public </a:t>
            </a:r>
            <a:r>
              <a:rPr lang="en-US" dirty="0"/>
              <a:t>void a3() { 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System.out.println</a:t>
            </a:r>
            <a:r>
              <a:rPr lang="en-US" dirty="0"/>
              <a:t>("****** Inside </a:t>
            </a:r>
            <a:r>
              <a:rPr lang="en-US" dirty="0" smtClean="0"/>
              <a:t>a3 </a:t>
            </a:r>
            <a:r>
              <a:rPr lang="en-US" dirty="0"/>
              <a:t>method ******");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a1</a:t>
            </a:r>
            <a:r>
              <a:rPr lang="en-US" dirty="0"/>
              <a:t>();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}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645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public static void main(String[] </a:t>
            </a:r>
            <a:r>
              <a:rPr lang="en-US" dirty="0" err="1"/>
              <a:t>args</a:t>
            </a:r>
            <a:r>
              <a:rPr lang="en-US" dirty="0"/>
              <a:t>) { 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NestingMethod</a:t>
            </a:r>
            <a:r>
              <a:rPr lang="en-US" dirty="0" smtClean="0"/>
              <a:t> </a:t>
            </a:r>
            <a:r>
              <a:rPr lang="en-US" dirty="0"/>
              <a:t>n=new </a:t>
            </a:r>
            <a:r>
              <a:rPr lang="en-US" dirty="0" err="1"/>
              <a:t>NestingMethod</a:t>
            </a:r>
            <a:r>
              <a:rPr lang="en-US" dirty="0"/>
              <a:t>();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n.a3(); </a:t>
            </a:r>
          </a:p>
          <a:p>
            <a:pPr marL="0" indent="0">
              <a:buNone/>
            </a:pPr>
            <a:r>
              <a:rPr lang="en-US" dirty="0" smtClean="0"/>
              <a:t>} </a:t>
            </a:r>
          </a:p>
          <a:p>
            <a:pPr marL="0" indent="0">
              <a:buNone/>
            </a:pPr>
            <a:r>
              <a:rPr lang="en-US" dirty="0" smtClean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6205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smtClean="0">
                <a:solidFill>
                  <a:srgbClr val="FF0000"/>
                </a:solidFill>
              </a:rPr>
              <a:t>Nested classes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There are two types of nested </a:t>
            </a:r>
            <a:r>
              <a:rPr lang="en-IN" dirty="0" smtClean="0"/>
              <a:t>classes</a:t>
            </a:r>
          </a:p>
          <a:p>
            <a:pPr lvl="1"/>
            <a:r>
              <a:rPr lang="en-IN" dirty="0" smtClean="0"/>
              <a:t>Static </a:t>
            </a:r>
            <a:r>
              <a:rPr lang="en-IN" dirty="0"/>
              <a:t>nested </a:t>
            </a:r>
            <a:r>
              <a:rPr lang="en-IN" dirty="0" smtClean="0"/>
              <a:t>classes.</a:t>
            </a:r>
          </a:p>
          <a:p>
            <a:pPr lvl="1"/>
            <a:r>
              <a:rPr lang="en-IN" dirty="0"/>
              <a:t> Non-static classes.</a:t>
            </a:r>
          </a:p>
          <a:p>
            <a:pPr lvl="1"/>
            <a:endParaRPr lang="en-IN" dirty="0" smtClean="0"/>
          </a:p>
        </p:txBody>
      </p:sp>
    </p:spTree>
    <p:extLst>
      <p:ext uri="{BB962C8B-B14F-4D97-AF65-F5344CB8AC3E}">
        <p14:creationId xmlns:p14="http://schemas.microsoft.com/office/powerpoint/2010/main" val="21996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IN" dirty="0" smtClean="0">
                <a:solidFill>
                  <a:srgbClr val="FF0000"/>
                </a:solidFill>
              </a:rPr>
              <a:t>Static </a:t>
            </a:r>
            <a:r>
              <a:rPr lang="en-IN" dirty="0">
                <a:solidFill>
                  <a:srgbClr val="FF0000"/>
                </a:solidFill>
              </a:rPr>
              <a:t>nested </a:t>
            </a:r>
            <a:r>
              <a:rPr lang="en-IN" dirty="0" smtClean="0">
                <a:solidFill>
                  <a:srgbClr val="FF0000"/>
                </a:solidFill>
              </a:rPr>
              <a:t>classes</a:t>
            </a:r>
            <a:r>
              <a:rPr lang="en-IN" dirty="0">
                <a:solidFill>
                  <a:srgbClr val="FF0000"/>
                </a:solidFill>
              </a:rPr>
              <a:t/>
            </a:r>
            <a:br>
              <a:rPr lang="en-IN" dirty="0">
                <a:solidFill>
                  <a:srgbClr val="FF0000"/>
                </a:solidFill>
              </a:rPr>
            </a:b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/>
              <a:t>A static class i.e. created inside a class is called static nested class in java. </a:t>
            </a:r>
            <a:endParaRPr lang="en-IN" dirty="0" smtClean="0"/>
          </a:p>
          <a:p>
            <a:r>
              <a:rPr lang="en-IN" dirty="0" smtClean="0"/>
              <a:t>It can be accessed by outer class name.</a:t>
            </a:r>
          </a:p>
          <a:p>
            <a:r>
              <a:rPr lang="en-IN" dirty="0" smtClean="0"/>
              <a:t>It </a:t>
            </a:r>
            <a:r>
              <a:rPr lang="en-IN" dirty="0"/>
              <a:t>can access static data members of outer class including private.</a:t>
            </a:r>
          </a:p>
          <a:p>
            <a:r>
              <a:rPr lang="en-IN" dirty="0"/>
              <a:t>Static nested class cannot access non-static (instance) data member or method.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96489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Example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219200"/>
            <a:ext cx="7505700" cy="52578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IN" b="1" dirty="0"/>
              <a:t>class</a:t>
            </a:r>
            <a:r>
              <a:rPr lang="en-IN" dirty="0"/>
              <a:t> TestOuter1{  </a:t>
            </a:r>
          </a:p>
          <a:p>
            <a:pPr marL="0" indent="0">
              <a:buNone/>
            </a:pPr>
            <a:r>
              <a:rPr lang="en-IN" dirty="0"/>
              <a:t>  </a:t>
            </a:r>
            <a:r>
              <a:rPr lang="en-IN" b="1" dirty="0"/>
              <a:t>static</a:t>
            </a:r>
            <a:r>
              <a:rPr lang="en-IN" dirty="0"/>
              <a:t> </a:t>
            </a:r>
            <a:r>
              <a:rPr lang="en-IN" b="1" dirty="0" err="1"/>
              <a:t>int</a:t>
            </a:r>
            <a:r>
              <a:rPr lang="en-IN" dirty="0"/>
              <a:t> data=30;  </a:t>
            </a:r>
          </a:p>
          <a:p>
            <a:pPr marL="0" indent="0">
              <a:buNone/>
            </a:pPr>
            <a:r>
              <a:rPr lang="en-IN" dirty="0"/>
              <a:t>  </a:t>
            </a:r>
            <a:r>
              <a:rPr lang="en-IN" b="1" dirty="0"/>
              <a:t>static</a:t>
            </a:r>
            <a:r>
              <a:rPr lang="en-IN" dirty="0"/>
              <a:t> </a:t>
            </a:r>
            <a:r>
              <a:rPr lang="en-IN" b="1" dirty="0"/>
              <a:t>class</a:t>
            </a:r>
            <a:r>
              <a:rPr lang="en-IN" dirty="0"/>
              <a:t> Inner{  </a:t>
            </a:r>
          </a:p>
          <a:p>
            <a:pPr marL="0" indent="0">
              <a:buNone/>
            </a:pPr>
            <a:r>
              <a:rPr lang="en-IN" dirty="0"/>
              <a:t>   </a:t>
            </a:r>
            <a:r>
              <a:rPr lang="en-IN" b="1" dirty="0"/>
              <a:t>void</a:t>
            </a:r>
            <a:r>
              <a:rPr lang="en-IN" dirty="0"/>
              <a:t> </a:t>
            </a:r>
            <a:r>
              <a:rPr lang="en-IN" dirty="0" err="1"/>
              <a:t>msg</a:t>
            </a:r>
            <a:r>
              <a:rPr lang="en-IN" dirty="0"/>
              <a:t>(){</a:t>
            </a:r>
            <a:r>
              <a:rPr lang="en-IN" dirty="0" err="1"/>
              <a:t>System.out.println</a:t>
            </a:r>
            <a:r>
              <a:rPr lang="en-IN" dirty="0"/>
              <a:t>("data is "+data);}  </a:t>
            </a:r>
          </a:p>
          <a:p>
            <a:pPr marL="0" indent="0">
              <a:buNone/>
            </a:pPr>
            <a:r>
              <a:rPr lang="en-IN" dirty="0"/>
              <a:t>  }  </a:t>
            </a:r>
          </a:p>
          <a:p>
            <a:pPr marL="0" indent="0">
              <a:buNone/>
            </a:pPr>
            <a:r>
              <a:rPr lang="en-IN" dirty="0"/>
              <a:t>  </a:t>
            </a:r>
            <a:r>
              <a:rPr lang="en-IN" b="1" dirty="0"/>
              <a:t>public</a:t>
            </a:r>
            <a:r>
              <a:rPr lang="en-IN" dirty="0"/>
              <a:t> </a:t>
            </a:r>
            <a:r>
              <a:rPr lang="en-IN" b="1" dirty="0"/>
              <a:t>static</a:t>
            </a:r>
            <a:r>
              <a:rPr lang="en-IN" dirty="0"/>
              <a:t> </a:t>
            </a:r>
            <a:r>
              <a:rPr lang="en-IN" b="1" dirty="0"/>
              <a:t>void</a:t>
            </a:r>
            <a:r>
              <a:rPr lang="en-IN" dirty="0"/>
              <a:t> main(String </a:t>
            </a:r>
            <a:r>
              <a:rPr lang="en-IN" dirty="0" err="1"/>
              <a:t>args</a:t>
            </a:r>
            <a:r>
              <a:rPr lang="en-IN" dirty="0"/>
              <a:t>[]){  </a:t>
            </a:r>
          </a:p>
          <a:p>
            <a:pPr marL="0" indent="0">
              <a:buNone/>
            </a:pPr>
            <a:r>
              <a:rPr lang="en-IN" dirty="0"/>
              <a:t>  TestOuter1.Inner </a:t>
            </a:r>
            <a:r>
              <a:rPr lang="en-IN" dirty="0" err="1"/>
              <a:t>obj</a:t>
            </a:r>
            <a:r>
              <a:rPr lang="en-IN" dirty="0"/>
              <a:t>=</a:t>
            </a:r>
            <a:r>
              <a:rPr lang="en-IN" b="1" dirty="0"/>
              <a:t>new</a:t>
            </a:r>
            <a:r>
              <a:rPr lang="en-IN" dirty="0"/>
              <a:t> TestOuter1.Inner();  </a:t>
            </a:r>
          </a:p>
          <a:p>
            <a:pPr marL="0" indent="0">
              <a:buNone/>
            </a:pPr>
            <a:r>
              <a:rPr lang="en-IN" dirty="0"/>
              <a:t>  obj.msg();  </a:t>
            </a:r>
          </a:p>
          <a:p>
            <a:pPr marL="0" indent="0">
              <a:buNone/>
            </a:pPr>
            <a:r>
              <a:rPr lang="en-IN" dirty="0"/>
              <a:t>  }  </a:t>
            </a:r>
          </a:p>
          <a:p>
            <a:pPr marL="0" indent="0">
              <a:buNone/>
            </a:pPr>
            <a:r>
              <a:rPr lang="en-IN" dirty="0" smtClean="0"/>
              <a:t>}          </a:t>
            </a:r>
            <a:r>
              <a:rPr lang="en-IN" dirty="0" smtClean="0">
                <a:solidFill>
                  <a:srgbClr val="FF0000"/>
                </a:solidFill>
              </a:rPr>
              <a:t>Output:</a:t>
            </a:r>
          </a:p>
          <a:p>
            <a:pPr marL="0" indent="0">
              <a:buNone/>
            </a:pPr>
            <a:r>
              <a:rPr lang="en-IN" dirty="0">
                <a:solidFill>
                  <a:srgbClr val="FF0000"/>
                </a:solidFill>
              </a:rPr>
              <a:t>	d</a:t>
            </a:r>
            <a:r>
              <a:rPr lang="en-IN" dirty="0" smtClean="0">
                <a:solidFill>
                  <a:srgbClr val="FF0000"/>
                </a:solidFill>
              </a:rPr>
              <a:t>ata is 30</a:t>
            </a:r>
            <a:endParaRPr lang="en-IN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36738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Inner </a:t>
            </a:r>
            <a:r>
              <a:rPr lang="en-US" dirty="0">
                <a:solidFill>
                  <a:srgbClr val="FF0000"/>
                </a:solidFill>
              </a:rPr>
              <a:t>classes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N" dirty="0"/>
              <a:t>The non-static nested classes are also known as inner classes.</a:t>
            </a:r>
          </a:p>
          <a:p>
            <a:r>
              <a:rPr lang="en-IN" b="1" dirty="0" smtClean="0"/>
              <a:t>Java </a:t>
            </a:r>
            <a:r>
              <a:rPr lang="en-IN" b="1" dirty="0"/>
              <a:t>inner class</a:t>
            </a:r>
            <a:r>
              <a:rPr lang="en-IN" dirty="0"/>
              <a:t> </a:t>
            </a:r>
            <a:r>
              <a:rPr lang="en-IN" dirty="0" smtClean="0"/>
              <a:t>is </a:t>
            </a:r>
            <a:r>
              <a:rPr lang="en-IN" dirty="0"/>
              <a:t>a class which is declared inside the class or interface.</a:t>
            </a:r>
          </a:p>
          <a:p>
            <a:r>
              <a:rPr lang="en-IN" dirty="0"/>
              <a:t>We use inner classes to logically group classes and interfaces in one place so that it can be more readable and maintainable.</a:t>
            </a:r>
          </a:p>
          <a:p>
            <a:r>
              <a:rPr lang="en-IN" dirty="0"/>
              <a:t>Additionally, it can access all the members of outer class including private data members and methods.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47225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1394" y="490675"/>
            <a:ext cx="3488495" cy="566822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algn="l" fontAlgn="base"/>
            <a:r>
              <a:rPr lang="en-US" altLang="en-US" sz="3600" b="1" dirty="0">
                <a:latin typeface="Sitka Text" panose="02000505000000020004" pitchFamily="2" charset="0"/>
              </a:rPr>
              <a:t>Instantiation</a:t>
            </a:r>
            <a:endParaRPr lang="en-US" sz="3600" b="1" i="0" dirty="0">
              <a:solidFill>
                <a:srgbClr val="273239"/>
              </a:solidFill>
              <a:effectLst/>
              <a:latin typeface="Sitka Heading Semibold" pitchFamily="2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91394" y="1182602"/>
            <a:ext cx="8576406" cy="38856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3840" marR="5080" indent="-231775">
              <a:lnSpc>
                <a:spcPct val="150000"/>
              </a:lnSpc>
              <a:spcBef>
                <a:spcPts val="100"/>
              </a:spcBef>
              <a:buChar char="•"/>
              <a:tabLst>
                <a:tab pos="243840" algn="l"/>
                <a:tab pos="244475" algn="l"/>
                <a:tab pos="595630" algn="l"/>
              </a:tabLst>
            </a:pPr>
            <a:r>
              <a:rPr sz="2400" dirty="0">
                <a:latin typeface="Sitka Text" panose="02000505000000020004" pitchFamily="2" charset="0"/>
                <a:cs typeface="Arial"/>
              </a:rPr>
              <a:t>Once a class is defined, you can declare a variable (</a:t>
            </a:r>
            <a:r>
              <a:rPr sz="2400" b="1" dirty="0">
                <a:latin typeface="Sitka Text" panose="02000505000000020004" pitchFamily="2" charset="0"/>
                <a:cs typeface="Arial"/>
              </a:rPr>
              <a:t>object</a:t>
            </a:r>
            <a:r>
              <a:rPr sz="2400" b="1" spc="-125" dirty="0">
                <a:latin typeface="Sitka Text" panose="02000505000000020004" pitchFamily="2" charset="0"/>
                <a:cs typeface="Arial"/>
              </a:rPr>
              <a:t> </a:t>
            </a:r>
            <a:r>
              <a:rPr sz="2400" b="1" dirty="0">
                <a:latin typeface="Sitka Text" panose="02000505000000020004" pitchFamily="2" charset="0"/>
                <a:cs typeface="Arial"/>
              </a:rPr>
              <a:t>reference</a:t>
            </a:r>
            <a:r>
              <a:rPr sz="2400" dirty="0">
                <a:latin typeface="Sitka Text" panose="02000505000000020004" pitchFamily="2" charset="0"/>
                <a:cs typeface="Arial"/>
              </a:rPr>
              <a:t>)  of</a:t>
            </a:r>
            <a:r>
              <a:rPr lang="en-US" sz="2400" dirty="0">
                <a:latin typeface="Sitka Text" panose="02000505000000020004" pitchFamily="2" charset="0"/>
                <a:cs typeface="Arial"/>
              </a:rPr>
              <a:t> </a:t>
            </a:r>
            <a:r>
              <a:rPr sz="2400" spc="-5" dirty="0">
                <a:latin typeface="Sitka Text" panose="02000505000000020004" pitchFamily="2" charset="0"/>
                <a:cs typeface="Arial"/>
              </a:rPr>
              <a:t>type </a:t>
            </a:r>
            <a:r>
              <a:rPr sz="2400" dirty="0">
                <a:latin typeface="Sitka Text" panose="02000505000000020004" pitchFamily="2" charset="0"/>
                <a:cs typeface="Arial"/>
              </a:rPr>
              <a:t>class</a:t>
            </a:r>
          </a:p>
          <a:p>
            <a:pPr marL="1841500">
              <a:spcBef>
                <a:spcPts val="919"/>
              </a:spcBef>
            </a:pPr>
            <a:r>
              <a:rPr sz="2400" b="1" dirty="0">
                <a:latin typeface="Sitka Text" panose="02000505000000020004" pitchFamily="2" charset="0"/>
                <a:cs typeface="Arial"/>
              </a:rPr>
              <a:t>Student</a:t>
            </a:r>
            <a:r>
              <a:rPr sz="2400" b="1" spc="-15" dirty="0">
                <a:latin typeface="Sitka Text" panose="02000505000000020004" pitchFamily="2" charset="0"/>
                <a:cs typeface="Arial"/>
              </a:rPr>
              <a:t> </a:t>
            </a:r>
            <a:r>
              <a:rPr sz="2400" b="1" dirty="0">
                <a:latin typeface="Sitka Text" panose="02000505000000020004" pitchFamily="2" charset="0"/>
                <a:cs typeface="Arial"/>
              </a:rPr>
              <a:t>stud1;</a:t>
            </a:r>
            <a:endParaRPr sz="2400" dirty="0">
              <a:latin typeface="Sitka Text" panose="02000505000000020004" pitchFamily="2" charset="0"/>
              <a:cs typeface="Arial"/>
            </a:endParaRPr>
          </a:p>
          <a:p>
            <a:pPr marL="1841500">
              <a:spcBef>
                <a:spcPts val="484"/>
              </a:spcBef>
            </a:pPr>
            <a:r>
              <a:rPr sz="2400" b="1" spc="-5" dirty="0">
                <a:latin typeface="Sitka Text" panose="02000505000000020004" pitchFamily="2" charset="0"/>
                <a:cs typeface="Arial"/>
              </a:rPr>
              <a:t>Employee</a:t>
            </a:r>
            <a:r>
              <a:rPr sz="2400" b="1" spc="20" dirty="0">
                <a:latin typeface="Sitka Text" panose="02000505000000020004" pitchFamily="2" charset="0"/>
                <a:cs typeface="Arial"/>
              </a:rPr>
              <a:t> </a:t>
            </a:r>
            <a:r>
              <a:rPr sz="2400" b="1" dirty="0">
                <a:latin typeface="Sitka Text" panose="02000505000000020004" pitchFamily="2" charset="0"/>
                <a:cs typeface="Arial"/>
              </a:rPr>
              <a:t>emp1;</a:t>
            </a:r>
            <a:endParaRPr sz="2400" dirty="0">
              <a:latin typeface="Sitka Text" panose="02000505000000020004" pitchFamily="2" charset="0"/>
              <a:cs typeface="Arial"/>
            </a:endParaRPr>
          </a:p>
          <a:p>
            <a:pPr>
              <a:spcBef>
                <a:spcPts val="20"/>
              </a:spcBef>
            </a:pPr>
            <a:endParaRPr sz="2400" dirty="0">
              <a:latin typeface="Sitka Text" panose="02000505000000020004" pitchFamily="2" charset="0"/>
              <a:cs typeface="Arial"/>
            </a:endParaRPr>
          </a:p>
          <a:p>
            <a:pPr marL="243840" indent="-231775">
              <a:spcBef>
                <a:spcPts val="5"/>
              </a:spcBef>
              <a:buChar char="•"/>
              <a:tabLst>
                <a:tab pos="243840" algn="l"/>
                <a:tab pos="244475" algn="l"/>
              </a:tabLst>
            </a:pPr>
            <a:r>
              <a:rPr sz="2400" dirty="0">
                <a:latin typeface="Sitka Text" panose="02000505000000020004" pitchFamily="2" charset="0"/>
                <a:cs typeface="Arial"/>
              </a:rPr>
              <a:t>The </a:t>
            </a:r>
            <a:r>
              <a:rPr sz="2400" b="1" spc="-5" dirty="0">
                <a:latin typeface="Sitka Text" panose="02000505000000020004" pitchFamily="2" charset="0"/>
                <a:cs typeface="Arial"/>
              </a:rPr>
              <a:t>new </a:t>
            </a:r>
            <a:r>
              <a:rPr sz="2400" dirty="0">
                <a:latin typeface="Sitka Text" panose="02000505000000020004" pitchFamily="2" charset="0"/>
                <a:cs typeface="Arial"/>
              </a:rPr>
              <a:t>operator is used to create an object of that reference</a:t>
            </a:r>
            <a:r>
              <a:rPr sz="2400" spc="-235" dirty="0">
                <a:latin typeface="Sitka Text" panose="02000505000000020004" pitchFamily="2" charset="0"/>
                <a:cs typeface="Arial"/>
              </a:rPr>
              <a:t> </a:t>
            </a:r>
            <a:r>
              <a:rPr sz="2400" spc="-5" dirty="0">
                <a:latin typeface="Sitka Text" panose="02000505000000020004" pitchFamily="2" charset="0"/>
                <a:cs typeface="Arial"/>
              </a:rPr>
              <a:t>type</a:t>
            </a:r>
            <a:endParaRPr sz="2400" dirty="0">
              <a:latin typeface="Sitka Text" panose="02000505000000020004" pitchFamily="2" charset="0"/>
              <a:cs typeface="Arial"/>
            </a:endParaRPr>
          </a:p>
          <a:p>
            <a:pPr>
              <a:lnSpc>
                <a:spcPct val="100000"/>
              </a:lnSpc>
            </a:pPr>
            <a:endParaRPr sz="2400" dirty="0">
              <a:latin typeface="Sitka Text" panose="02000505000000020004" pitchFamily="2" charset="0"/>
              <a:cs typeface="Arial"/>
            </a:endParaRPr>
          </a:p>
          <a:p>
            <a:pPr marL="1841500"/>
            <a:r>
              <a:rPr sz="2400" b="1" spc="-5" dirty="0">
                <a:latin typeface="Sitka Text" panose="02000505000000020004" pitchFamily="2" charset="0"/>
                <a:cs typeface="Arial"/>
              </a:rPr>
              <a:t>Employee emp </a:t>
            </a:r>
            <a:r>
              <a:rPr sz="2400" b="1" dirty="0">
                <a:latin typeface="Sitka Text" panose="02000505000000020004" pitchFamily="2" charset="0"/>
                <a:cs typeface="Arial"/>
              </a:rPr>
              <a:t>= </a:t>
            </a:r>
            <a:r>
              <a:rPr sz="2400" b="1" spc="-5" dirty="0">
                <a:latin typeface="Sitka Text" panose="02000505000000020004" pitchFamily="2" charset="0"/>
                <a:cs typeface="Arial"/>
              </a:rPr>
              <a:t>new</a:t>
            </a:r>
            <a:r>
              <a:rPr sz="2400" b="1" spc="10" dirty="0">
                <a:latin typeface="Sitka Text" panose="02000505000000020004" pitchFamily="2" charset="0"/>
                <a:cs typeface="Arial"/>
              </a:rPr>
              <a:t> </a:t>
            </a:r>
            <a:r>
              <a:rPr sz="2400" b="1" spc="-5" dirty="0">
                <a:latin typeface="Sitka Text" panose="02000505000000020004" pitchFamily="2" charset="0"/>
                <a:cs typeface="Arial"/>
              </a:rPr>
              <a:t>Employee();</a:t>
            </a:r>
            <a:endParaRPr sz="2400" dirty="0">
              <a:latin typeface="Sitka Text" panose="02000505000000020004" pitchFamily="2" charset="0"/>
              <a:cs typeface="Arial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="" xmlns:a16="http://schemas.microsoft.com/office/drawing/2014/main" id="{9E301164-5333-489D-A508-691F6B475256}"/>
              </a:ext>
            </a:extLst>
          </p:cNvPr>
          <p:cNvCxnSpPr/>
          <p:nvPr/>
        </p:nvCxnSpPr>
        <p:spPr>
          <a:xfrm>
            <a:off x="0" y="6308035"/>
            <a:ext cx="648791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="" xmlns:a16="http://schemas.microsoft.com/office/drawing/2014/main" id="{C4CD72E0-EBBB-4EED-A483-2614F9990E17}"/>
              </a:ext>
            </a:extLst>
          </p:cNvPr>
          <p:cNvCxnSpPr>
            <a:cxnSpLocks/>
          </p:cNvCxnSpPr>
          <p:nvPr/>
        </p:nvCxnSpPr>
        <p:spPr>
          <a:xfrm>
            <a:off x="2900596" y="876992"/>
            <a:ext cx="624340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9DE514E8-F628-435F-A0C1-6D59E0BBB838}"/>
              </a:ext>
            </a:extLst>
          </p:cNvPr>
          <p:cNvSpPr txBox="1"/>
          <p:nvPr/>
        </p:nvSpPr>
        <p:spPr>
          <a:xfrm>
            <a:off x="620303" y="5299718"/>
            <a:ext cx="76958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2400" dirty="0">
                <a:latin typeface="Sitka Text" panose="02000505000000020004" pitchFamily="2" charset="0"/>
              </a:rPr>
              <a:t>Creating an object is called </a:t>
            </a:r>
            <a:r>
              <a:rPr lang="en-US" altLang="en-US" sz="2400" b="1" dirty="0">
                <a:latin typeface="Sitka Text" panose="02000505000000020004" pitchFamily="2" charset="0"/>
              </a:rPr>
              <a:t>instantiation</a:t>
            </a:r>
            <a:r>
              <a:rPr lang="en-US" altLang="en-US" sz="2400" dirty="0">
                <a:latin typeface="Sitka Text" panose="02000505000000020004" pitchFamily="2" charset="0"/>
              </a:rPr>
              <a:t>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90232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dirty="0" smtClean="0">
                <a:solidFill>
                  <a:srgbClr val="FF0000"/>
                </a:solidFill>
              </a:rPr>
              <a:t>Syntax </a:t>
            </a:r>
            <a:r>
              <a:rPr lang="en-IN" dirty="0">
                <a:solidFill>
                  <a:srgbClr val="FF0000"/>
                </a:solidFill>
              </a:rPr>
              <a:t>of Inner </a:t>
            </a:r>
            <a:r>
              <a:rPr lang="en-IN" dirty="0" smtClean="0">
                <a:solidFill>
                  <a:srgbClr val="FF0000"/>
                </a:solidFill>
              </a:rPr>
              <a:t>class</a:t>
            </a:r>
          </a:p>
          <a:p>
            <a:pPr marL="0" indent="0">
              <a:buNone/>
            </a:pPr>
            <a:r>
              <a:rPr lang="en-IN" b="1" dirty="0"/>
              <a:t>class</a:t>
            </a:r>
            <a:r>
              <a:rPr lang="en-IN" dirty="0"/>
              <a:t> </a:t>
            </a:r>
            <a:r>
              <a:rPr lang="en-IN" dirty="0" err="1"/>
              <a:t>Java_Outer_class</a:t>
            </a:r>
            <a:r>
              <a:rPr lang="en-IN" dirty="0"/>
              <a:t>{  </a:t>
            </a:r>
          </a:p>
          <a:p>
            <a:pPr marL="0" indent="0">
              <a:buNone/>
            </a:pPr>
            <a:r>
              <a:rPr lang="en-IN" dirty="0"/>
              <a:t> //code  </a:t>
            </a:r>
          </a:p>
          <a:p>
            <a:pPr marL="0" indent="0">
              <a:buNone/>
            </a:pPr>
            <a:r>
              <a:rPr lang="en-IN" dirty="0"/>
              <a:t> </a:t>
            </a:r>
            <a:r>
              <a:rPr lang="en-IN" b="1" dirty="0"/>
              <a:t>class</a:t>
            </a:r>
            <a:r>
              <a:rPr lang="en-IN" dirty="0"/>
              <a:t> </a:t>
            </a:r>
            <a:r>
              <a:rPr lang="en-IN" dirty="0" err="1"/>
              <a:t>Java_Inner_class</a:t>
            </a:r>
            <a:r>
              <a:rPr lang="en-IN" dirty="0"/>
              <a:t>{  </a:t>
            </a:r>
          </a:p>
          <a:p>
            <a:pPr marL="0" indent="0">
              <a:buNone/>
            </a:pPr>
            <a:r>
              <a:rPr lang="en-IN" dirty="0"/>
              <a:t>  //code  </a:t>
            </a:r>
          </a:p>
          <a:p>
            <a:pPr marL="0" indent="0">
              <a:buNone/>
            </a:pPr>
            <a:r>
              <a:rPr lang="en-IN" dirty="0"/>
              <a:t> }  </a:t>
            </a:r>
          </a:p>
          <a:p>
            <a:pPr marL="0" indent="0">
              <a:buNone/>
            </a:pPr>
            <a:r>
              <a:rPr lang="en-IN" dirty="0"/>
              <a:t>} </a:t>
            </a:r>
          </a:p>
          <a:p>
            <a:pPr marL="0" indent="0">
              <a:buNone/>
            </a:pPr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63014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IN" dirty="0">
                <a:solidFill>
                  <a:srgbClr val="FF0000"/>
                </a:solidFill>
              </a:rPr>
              <a:t>Member inner class</a:t>
            </a:r>
            <a:br>
              <a:rPr lang="en-IN" dirty="0">
                <a:solidFill>
                  <a:srgbClr val="FF0000"/>
                </a:solidFill>
              </a:rPr>
            </a:b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IN" b="1" dirty="0"/>
              <a:t>class</a:t>
            </a:r>
            <a:r>
              <a:rPr lang="en-IN" dirty="0"/>
              <a:t> TestMemberOuter1{  </a:t>
            </a:r>
          </a:p>
          <a:p>
            <a:pPr marL="0" indent="0">
              <a:buNone/>
            </a:pPr>
            <a:r>
              <a:rPr lang="en-IN" dirty="0"/>
              <a:t> </a:t>
            </a:r>
            <a:r>
              <a:rPr lang="en-IN" b="1" dirty="0"/>
              <a:t>private</a:t>
            </a:r>
            <a:r>
              <a:rPr lang="en-IN" dirty="0"/>
              <a:t> </a:t>
            </a:r>
            <a:r>
              <a:rPr lang="en-IN" b="1" dirty="0" err="1"/>
              <a:t>int</a:t>
            </a:r>
            <a:r>
              <a:rPr lang="en-IN" dirty="0"/>
              <a:t> data=30;  </a:t>
            </a:r>
            <a:endParaRPr lang="en-IN" dirty="0" smtClean="0"/>
          </a:p>
          <a:p>
            <a:pPr marL="0" indent="0">
              <a:buNone/>
            </a:pPr>
            <a:r>
              <a:rPr lang="en-IN" dirty="0" smtClean="0"/>
              <a:t>Void </a:t>
            </a:r>
            <a:r>
              <a:rPr lang="en-IN" dirty="0" err="1" smtClean="0"/>
              <a:t>disp</a:t>
            </a:r>
            <a:r>
              <a:rPr lang="en-IN" dirty="0" smtClean="0"/>
              <a:t>()</a:t>
            </a:r>
          </a:p>
          <a:p>
            <a:pPr marL="0" indent="0">
              <a:buNone/>
            </a:pPr>
            <a:r>
              <a:rPr lang="en-IN" dirty="0" smtClean="0"/>
              <a:t>{</a:t>
            </a:r>
          </a:p>
          <a:p>
            <a:pPr marL="0" indent="0">
              <a:buNone/>
            </a:pPr>
            <a:r>
              <a:rPr lang="en-IN" dirty="0" err="1"/>
              <a:t>System.out.println</a:t>
            </a:r>
            <a:r>
              <a:rPr lang="en-IN" dirty="0"/>
              <a:t>("</a:t>
            </a:r>
            <a:r>
              <a:rPr lang="en-IN" dirty="0" smtClean="0"/>
              <a:t>data”);</a:t>
            </a:r>
          </a:p>
          <a:p>
            <a:pPr marL="0" indent="0">
              <a:buNone/>
            </a:pPr>
            <a:r>
              <a:rPr lang="en-IN" dirty="0"/>
              <a:t>}</a:t>
            </a:r>
          </a:p>
          <a:p>
            <a:pPr marL="0" indent="0">
              <a:buNone/>
            </a:pPr>
            <a:r>
              <a:rPr lang="en-IN" dirty="0"/>
              <a:t> </a:t>
            </a:r>
            <a:r>
              <a:rPr lang="en-IN" b="1" dirty="0"/>
              <a:t>class</a:t>
            </a:r>
            <a:r>
              <a:rPr lang="en-IN" dirty="0"/>
              <a:t> Inner{  </a:t>
            </a:r>
          </a:p>
          <a:p>
            <a:pPr marL="0" indent="0">
              <a:buNone/>
            </a:pPr>
            <a:r>
              <a:rPr lang="en-IN" dirty="0"/>
              <a:t>  </a:t>
            </a:r>
            <a:r>
              <a:rPr lang="en-IN" b="1" dirty="0"/>
              <a:t>void</a:t>
            </a:r>
            <a:r>
              <a:rPr lang="en-IN" dirty="0"/>
              <a:t> </a:t>
            </a:r>
            <a:r>
              <a:rPr lang="en-IN" dirty="0" err="1"/>
              <a:t>msg</a:t>
            </a:r>
            <a:r>
              <a:rPr lang="en-IN" dirty="0"/>
              <a:t>(){</a:t>
            </a:r>
            <a:r>
              <a:rPr lang="en-IN" dirty="0" err="1"/>
              <a:t>System.out.println</a:t>
            </a:r>
            <a:r>
              <a:rPr lang="en-IN" dirty="0"/>
              <a:t>("data is "+data);}  </a:t>
            </a:r>
          </a:p>
          <a:p>
            <a:pPr marL="0" indent="0">
              <a:buNone/>
            </a:pPr>
            <a:r>
              <a:rPr lang="en-IN" dirty="0"/>
              <a:t> }  </a:t>
            </a:r>
          </a:p>
          <a:p>
            <a:pPr marL="0" indent="0">
              <a:buNone/>
            </a:pPr>
            <a:r>
              <a:rPr lang="en-IN" dirty="0"/>
              <a:t> </a:t>
            </a:r>
            <a:r>
              <a:rPr lang="en-IN" b="1" dirty="0"/>
              <a:t>public</a:t>
            </a:r>
            <a:r>
              <a:rPr lang="en-IN" dirty="0"/>
              <a:t> </a:t>
            </a:r>
            <a:r>
              <a:rPr lang="en-IN" b="1" dirty="0"/>
              <a:t>static</a:t>
            </a:r>
            <a:r>
              <a:rPr lang="en-IN" dirty="0"/>
              <a:t> </a:t>
            </a:r>
            <a:r>
              <a:rPr lang="en-IN" b="1" dirty="0"/>
              <a:t>void</a:t>
            </a:r>
            <a:r>
              <a:rPr lang="en-IN" dirty="0"/>
              <a:t> main(String </a:t>
            </a:r>
            <a:r>
              <a:rPr lang="en-IN" dirty="0" err="1"/>
              <a:t>args</a:t>
            </a:r>
            <a:r>
              <a:rPr lang="en-IN" dirty="0"/>
              <a:t>[]){  </a:t>
            </a:r>
          </a:p>
          <a:p>
            <a:pPr marL="0" indent="0">
              <a:buNone/>
            </a:pPr>
            <a:r>
              <a:rPr lang="en-IN" dirty="0"/>
              <a:t>  TestMemberOuter1 </a:t>
            </a:r>
            <a:r>
              <a:rPr lang="en-IN" dirty="0" err="1"/>
              <a:t>obj</a:t>
            </a:r>
            <a:r>
              <a:rPr lang="en-IN" dirty="0"/>
              <a:t>=</a:t>
            </a:r>
            <a:r>
              <a:rPr lang="en-IN" b="1" dirty="0"/>
              <a:t>new</a:t>
            </a:r>
            <a:r>
              <a:rPr lang="en-IN" dirty="0"/>
              <a:t> TestMemberOuter1();  </a:t>
            </a:r>
          </a:p>
          <a:p>
            <a:pPr marL="0" indent="0">
              <a:buNone/>
            </a:pPr>
            <a:r>
              <a:rPr lang="en-IN" dirty="0"/>
              <a:t>  TestMemberOuter1.Inner in=</a:t>
            </a:r>
            <a:r>
              <a:rPr lang="en-IN" dirty="0" err="1"/>
              <a:t>obj.</a:t>
            </a:r>
            <a:r>
              <a:rPr lang="en-IN" b="1" dirty="0" err="1"/>
              <a:t>new</a:t>
            </a:r>
            <a:r>
              <a:rPr lang="en-IN" dirty="0"/>
              <a:t> Inner();  </a:t>
            </a:r>
          </a:p>
          <a:p>
            <a:pPr marL="0" indent="0">
              <a:buNone/>
            </a:pPr>
            <a:r>
              <a:rPr lang="en-IN" dirty="0"/>
              <a:t>  in.msg();  </a:t>
            </a:r>
          </a:p>
          <a:p>
            <a:pPr marL="0" indent="0">
              <a:buNone/>
            </a:pPr>
            <a:r>
              <a:rPr lang="en-IN" dirty="0"/>
              <a:t> }  </a:t>
            </a:r>
          </a:p>
          <a:p>
            <a:pPr marL="0" indent="0">
              <a:buNone/>
            </a:pPr>
            <a:r>
              <a:rPr lang="en-IN" dirty="0"/>
              <a:t>}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63533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IN" dirty="0">
                <a:solidFill>
                  <a:srgbClr val="FF0000"/>
                </a:solidFill>
              </a:rPr>
              <a:t>Local inner class</a:t>
            </a:r>
            <a:br>
              <a:rPr lang="en-IN" dirty="0">
                <a:solidFill>
                  <a:srgbClr val="FF0000"/>
                </a:solidFill>
              </a:rPr>
            </a:b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IN" b="1" dirty="0"/>
              <a:t>public</a:t>
            </a:r>
            <a:r>
              <a:rPr lang="en-IN" dirty="0"/>
              <a:t> </a:t>
            </a:r>
            <a:r>
              <a:rPr lang="en-IN" b="1" dirty="0"/>
              <a:t>class</a:t>
            </a:r>
            <a:r>
              <a:rPr lang="en-IN" dirty="0"/>
              <a:t> localInner1{  </a:t>
            </a:r>
          </a:p>
          <a:p>
            <a:pPr marL="0" indent="0">
              <a:buNone/>
            </a:pPr>
            <a:r>
              <a:rPr lang="en-IN" dirty="0"/>
              <a:t> </a:t>
            </a:r>
            <a:r>
              <a:rPr lang="en-IN" b="1" dirty="0"/>
              <a:t>private</a:t>
            </a:r>
            <a:r>
              <a:rPr lang="en-IN" dirty="0"/>
              <a:t> </a:t>
            </a:r>
            <a:r>
              <a:rPr lang="en-IN" b="1" dirty="0" err="1"/>
              <a:t>int</a:t>
            </a:r>
            <a:r>
              <a:rPr lang="en-IN" dirty="0"/>
              <a:t> data=30;//instance variable  </a:t>
            </a:r>
          </a:p>
          <a:p>
            <a:pPr marL="0" indent="0">
              <a:buNone/>
            </a:pPr>
            <a:r>
              <a:rPr lang="en-IN" dirty="0"/>
              <a:t> </a:t>
            </a:r>
            <a:r>
              <a:rPr lang="en-IN" b="1" dirty="0"/>
              <a:t>void</a:t>
            </a:r>
            <a:r>
              <a:rPr lang="en-IN" dirty="0"/>
              <a:t> display(){  </a:t>
            </a:r>
          </a:p>
          <a:p>
            <a:pPr marL="0" indent="0">
              <a:buNone/>
            </a:pPr>
            <a:r>
              <a:rPr lang="en-IN" dirty="0"/>
              <a:t>  </a:t>
            </a:r>
            <a:r>
              <a:rPr lang="en-IN" b="1" dirty="0"/>
              <a:t>class</a:t>
            </a:r>
            <a:r>
              <a:rPr lang="en-IN" dirty="0"/>
              <a:t> Local{  </a:t>
            </a:r>
          </a:p>
          <a:p>
            <a:pPr marL="0" indent="0">
              <a:buNone/>
            </a:pPr>
            <a:r>
              <a:rPr lang="en-IN" dirty="0"/>
              <a:t>   </a:t>
            </a:r>
            <a:r>
              <a:rPr lang="en-IN" b="1" dirty="0"/>
              <a:t>void</a:t>
            </a:r>
            <a:r>
              <a:rPr lang="en-IN" dirty="0"/>
              <a:t> </a:t>
            </a:r>
            <a:r>
              <a:rPr lang="en-IN" dirty="0" err="1"/>
              <a:t>msg</a:t>
            </a:r>
            <a:r>
              <a:rPr lang="en-IN" dirty="0"/>
              <a:t>(){</a:t>
            </a:r>
            <a:r>
              <a:rPr lang="en-IN" dirty="0" err="1"/>
              <a:t>System.out.println</a:t>
            </a:r>
            <a:r>
              <a:rPr lang="en-IN" dirty="0"/>
              <a:t>(data);}  </a:t>
            </a:r>
          </a:p>
          <a:p>
            <a:pPr marL="0" indent="0">
              <a:buNone/>
            </a:pPr>
            <a:r>
              <a:rPr lang="en-IN" dirty="0"/>
              <a:t>  }  </a:t>
            </a:r>
          </a:p>
          <a:p>
            <a:pPr marL="0" indent="0">
              <a:buNone/>
            </a:pPr>
            <a:r>
              <a:rPr lang="en-IN" dirty="0"/>
              <a:t>  Local l=</a:t>
            </a:r>
            <a:r>
              <a:rPr lang="en-IN" b="1" dirty="0"/>
              <a:t>new</a:t>
            </a:r>
            <a:r>
              <a:rPr lang="en-IN" dirty="0"/>
              <a:t> Local();  </a:t>
            </a:r>
          </a:p>
          <a:p>
            <a:pPr marL="0" indent="0">
              <a:buNone/>
            </a:pPr>
            <a:r>
              <a:rPr lang="en-IN" dirty="0"/>
              <a:t>  l.msg();  </a:t>
            </a:r>
          </a:p>
          <a:p>
            <a:pPr marL="0" indent="0">
              <a:buNone/>
            </a:pPr>
            <a:r>
              <a:rPr lang="en-IN" dirty="0"/>
              <a:t> }  </a:t>
            </a:r>
          </a:p>
          <a:p>
            <a:pPr marL="0" indent="0">
              <a:buNone/>
            </a:pPr>
            <a:r>
              <a:rPr lang="en-IN" dirty="0"/>
              <a:t> </a:t>
            </a:r>
            <a:r>
              <a:rPr lang="en-IN" b="1" dirty="0"/>
              <a:t>public</a:t>
            </a:r>
            <a:r>
              <a:rPr lang="en-IN" dirty="0"/>
              <a:t> </a:t>
            </a:r>
            <a:r>
              <a:rPr lang="en-IN" b="1" dirty="0"/>
              <a:t>static</a:t>
            </a:r>
            <a:r>
              <a:rPr lang="en-IN" dirty="0"/>
              <a:t> </a:t>
            </a:r>
            <a:r>
              <a:rPr lang="en-IN" b="1" dirty="0"/>
              <a:t>void</a:t>
            </a:r>
            <a:r>
              <a:rPr lang="en-IN" dirty="0"/>
              <a:t> main(String </a:t>
            </a:r>
            <a:r>
              <a:rPr lang="en-IN" dirty="0" err="1"/>
              <a:t>args</a:t>
            </a:r>
            <a:r>
              <a:rPr lang="en-IN" dirty="0"/>
              <a:t>[]){  </a:t>
            </a:r>
          </a:p>
          <a:p>
            <a:pPr marL="0" indent="0">
              <a:buNone/>
            </a:pPr>
            <a:r>
              <a:rPr lang="en-IN" dirty="0"/>
              <a:t>  localInner1 </a:t>
            </a:r>
            <a:r>
              <a:rPr lang="en-IN" dirty="0" err="1"/>
              <a:t>obj</a:t>
            </a:r>
            <a:r>
              <a:rPr lang="en-IN" dirty="0"/>
              <a:t>=</a:t>
            </a:r>
            <a:r>
              <a:rPr lang="en-IN" b="1" dirty="0"/>
              <a:t>new</a:t>
            </a:r>
            <a:r>
              <a:rPr lang="en-IN" dirty="0"/>
              <a:t> localInner1();  </a:t>
            </a:r>
          </a:p>
          <a:p>
            <a:pPr marL="0" indent="0">
              <a:buNone/>
            </a:pPr>
            <a:r>
              <a:rPr lang="en-IN" dirty="0"/>
              <a:t>  </a:t>
            </a:r>
            <a:r>
              <a:rPr lang="en-IN" dirty="0" err="1"/>
              <a:t>obj.display</a:t>
            </a:r>
            <a:r>
              <a:rPr lang="en-IN" dirty="0"/>
              <a:t>();  </a:t>
            </a:r>
          </a:p>
          <a:p>
            <a:pPr marL="0" indent="0">
              <a:buNone/>
            </a:pPr>
            <a:r>
              <a:rPr lang="en-IN" dirty="0"/>
              <a:t> }  </a:t>
            </a:r>
          </a:p>
          <a:p>
            <a:pPr marL="0" indent="0">
              <a:buNone/>
            </a:pPr>
            <a:r>
              <a:rPr lang="en-IN" dirty="0"/>
              <a:t>}  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78788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sz="6000" dirty="0" smtClean="0">
                <a:solidFill>
                  <a:srgbClr val="FF0000"/>
                </a:solidFill>
              </a:rPr>
              <a:t>Strings</a:t>
            </a:r>
            <a:endParaRPr lang="en-IN" sz="6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IN" dirty="0" smtClean="0"/>
              <a:t>String </a:t>
            </a:r>
            <a:r>
              <a:rPr lang="en-IN" dirty="0"/>
              <a:t>is </a:t>
            </a:r>
            <a:r>
              <a:rPr lang="en-IN" dirty="0" smtClean="0"/>
              <a:t>a sequence </a:t>
            </a:r>
            <a:r>
              <a:rPr lang="en-IN" dirty="0"/>
              <a:t>of characters. </a:t>
            </a:r>
            <a:endParaRPr lang="en-IN" dirty="0" smtClean="0"/>
          </a:p>
          <a:p>
            <a:pPr algn="just"/>
            <a:r>
              <a:rPr lang="en-IN" dirty="0" smtClean="0"/>
              <a:t>Other </a:t>
            </a:r>
            <a:r>
              <a:rPr lang="en-IN" dirty="0"/>
              <a:t>languages </a:t>
            </a:r>
            <a:r>
              <a:rPr lang="en-IN" dirty="0" smtClean="0"/>
              <a:t>implement </a:t>
            </a:r>
            <a:r>
              <a:rPr lang="en-IN" dirty="0"/>
              <a:t>strings as </a:t>
            </a:r>
            <a:r>
              <a:rPr lang="en-IN" dirty="0" smtClean="0"/>
              <a:t>character arrays</a:t>
            </a:r>
            <a:r>
              <a:rPr lang="en-IN" dirty="0"/>
              <a:t>, </a:t>
            </a:r>
            <a:r>
              <a:rPr lang="en-IN" dirty="0" smtClean="0"/>
              <a:t>but Java </a:t>
            </a:r>
            <a:r>
              <a:rPr lang="en-IN" dirty="0"/>
              <a:t>implements strings as objects of type </a:t>
            </a:r>
            <a:r>
              <a:rPr lang="en-IN" b="1" dirty="0"/>
              <a:t>String</a:t>
            </a:r>
            <a:r>
              <a:rPr lang="en-IN" dirty="0" smtClean="0"/>
              <a:t>.</a:t>
            </a:r>
          </a:p>
          <a:p>
            <a:pPr algn="just"/>
            <a:r>
              <a:rPr lang="en-IN" dirty="0"/>
              <a:t>Implementing strings as built-in objects allows Java to provide a full complement </a:t>
            </a:r>
            <a:r>
              <a:rPr lang="en-IN" dirty="0" smtClean="0"/>
              <a:t>of features </a:t>
            </a:r>
            <a:r>
              <a:rPr lang="en-IN" dirty="0"/>
              <a:t>that make string handling convenient</a:t>
            </a:r>
            <a:r>
              <a:rPr lang="en-IN" dirty="0" smtClean="0"/>
              <a:t>.</a:t>
            </a:r>
          </a:p>
          <a:p>
            <a:pPr algn="just"/>
            <a:r>
              <a:rPr lang="en-IN" dirty="0"/>
              <a:t>once a </a:t>
            </a:r>
            <a:r>
              <a:rPr lang="en-IN" b="1" dirty="0"/>
              <a:t>String </a:t>
            </a:r>
            <a:r>
              <a:rPr lang="en-IN" dirty="0"/>
              <a:t>object has been created, </a:t>
            </a:r>
            <a:r>
              <a:rPr lang="en-IN" dirty="0" smtClean="0"/>
              <a:t>we </a:t>
            </a:r>
            <a:r>
              <a:rPr lang="en-IN" dirty="0"/>
              <a:t>cannot change </a:t>
            </a:r>
            <a:r>
              <a:rPr lang="en-IN" dirty="0" smtClean="0"/>
              <a:t>the characters </a:t>
            </a:r>
            <a:r>
              <a:rPr lang="en-IN" dirty="0"/>
              <a:t>that comprise that string</a:t>
            </a:r>
            <a:r>
              <a:rPr lang="en-IN" dirty="0" smtClean="0"/>
              <a:t>.</a:t>
            </a:r>
          </a:p>
          <a:p>
            <a:pPr algn="just"/>
            <a:r>
              <a:rPr lang="en-IN" dirty="0" smtClean="0"/>
              <a:t>Each </a:t>
            </a:r>
            <a:r>
              <a:rPr lang="en-IN" dirty="0"/>
              <a:t>time </a:t>
            </a:r>
            <a:r>
              <a:rPr lang="en-IN" dirty="0" smtClean="0"/>
              <a:t>we </a:t>
            </a:r>
            <a:r>
              <a:rPr lang="en-IN" dirty="0"/>
              <a:t>need an altered version of an existing string, a new </a:t>
            </a:r>
            <a:r>
              <a:rPr lang="en-IN" b="1" dirty="0" smtClean="0"/>
              <a:t>String </a:t>
            </a:r>
            <a:r>
              <a:rPr lang="en-IN" dirty="0" smtClean="0"/>
              <a:t>object </a:t>
            </a:r>
            <a:r>
              <a:rPr lang="en-IN" dirty="0"/>
              <a:t>is created that contains the modifications.</a:t>
            </a:r>
          </a:p>
        </p:txBody>
      </p:sp>
    </p:spTree>
    <p:extLst>
      <p:ext uri="{BB962C8B-B14F-4D97-AF65-F5344CB8AC3E}">
        <p14:creationId xmlns:p14="http://schemas.microsoft.com/office/powerpoint/2010/main" val="4162156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32601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Immutable String</a:t>
            </a:r>
            <a:br>
              <a:rPr lang="en-US" dirty="0" smtClean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class</a:t>
            </a:r>
            <a:r>
              <a:rPr lang="en-US" dirty="0" smtClean="0"/>
              <a:t> </a:t>
            </a:r>
            <a:r>
              <a:rPr lang="en-US" dirty="0" err="1" smtClean="0"/>
              <a:t>Testimmutablestring</a:t>
            </a:r>
            <a:r>
              <a:rPr lang="en-US" dirty="0" smtClean="0"/>
              <a:t>{  </a:t>
            </a:r>
          </a:p>
          <a:p>
            <a:pPr>
              <a:buNone/>
            </a:pPr>
            <a:r>
              <a:rPr lang="en-US" dirty="0" smtClean="0"/>
              <a:t> </a:t>
            </a:r>
            <a:r>
              <a:rPr lang="en-US" b="1" dirty="0" smtClean="0"/>
              <a:t>public</a:t>
            </a:r>
            <a:r>
              <a:rPr lang="en-US" dirty="0" smtClean="0"/>
              <a:t> </a:t>
            </a:r>
            <a:r>
              <a:rPr lang="en-US" b="1" dirty="0" smtClean="0"/>
              <a:t>static</a:t>
            </a:r>
            <a:r>
              <a:rPr lang="en-US" dirty="0" smtClean="0"/>
              <a:t> </a:t>
            </a:r>
            <a:r>
              <a:rPr lang="en-US" b="1" dirty="0" smtClean="0"/>
              <a:t>void</a:t>
            </a:r>
            <a:r>
              <a:rPr lang="en-US" dirty="0" smtClean="0"/>
              <a:t> main(String </a:t>
            </a:r>
            <a:r>
              <a:rPr lang="en-US" dirty="0" err="1" smtClean="0"/>
              <a:t>args</a:t>
            </a:r>
            <a:r>
              <a:rPr lang="en-US" dirty="0" smtClean="0"/>
              <a:t>[]){  </a:t>
            </a:r>
          </a:p>
          <a:p>
            <a:pPr>
              <a:buNone/>
            </a:pPr>
            <a:r>
              <a:rPr lang="en-US" dirty="0" smtClean="0"/>
              <a:t>   String s="</a:t>
            </a:r>
            <a:r>
              <a:rPr lang="en-US" dirty="0" err="1" smtClean="0"/>
              <a:t>Sachin</a:t>
            </a:r>
            <a:r>
              <a:rPr lang="en-US" dirty="0" smtClean="0"/>
              <a:t>";  </a:t>
            </a:r>
          </a:p>
          <a:p>
            <a:pPr>
              <a:buNone/>
            </a:pPr>
            <a:r>
              <a:rPr lang="en-US" dirty="0" smtClean="0"/>
              <a:t>   </a:t>
            </a:r>
            <a:r>
              <a:rPr lang="en-US" dirty="0" err="1" smtClean="0"/>
              <a:t>s.concat</a:t>
            </a:r>
            <a:r>
              <a:rPr lang="en-US" dirty="0" smtClean="0"/>
              <a:t>(" </a:t>
            </a:r>
            <a:r>
              <a:rPr lang="en-US" dirty="0" err="1" smtClean="0"/>
              <a:t>Tendulkar</a:t>
            </a:r>
            <a:r>
              <a:rPr lang="en-US" dirty="0" smtClean="0"/>
              <a:t>");  </a:t>
            </a:r>
          </a:p>
          <a:p>
            <a:pPr>
              <a:buNone/>
            </a:pPr>
            <a:r>
              <a:rPr lang="en-US" dirty="0" smtClean="0"/>
              <a:t>   </a:t>
            </a:r>
            <a:r>
              <a:rPr lang="en-US" dirty="0" err="1" smtClean="0"/>
              <a:t>System.out.println</a:t>
            </a:r>
            <a:r>
              <a:rPr lang="en-US" dirty="0" smtClean="0"/>
              <a:t>(s);</a:t>
            </a:r>
          </a:p>
          <a:p>
            <a:pPr>
              <a:buNone/>
            </a:pPr>
            <a:r>
              <a:rPr lang="en-US" dirty="0" smtClean="0"/>
              <a:t> }  </a:t>
            </a:r>
          </a:p>
          <a:p>
            <a:pPr>
              <a:buNone/>
            </a:pPr>
            <a:r>
              <a:rPr lang="en-US" dirty="0" smtClean="0"/>
              <a:t>} 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15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12818" y="1825625"/>
            <a:ext cx="6573882" cy="4578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435092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class</a:t>
            </a:r>
            <a:r>
              <a:rPr lang="en-US" dirty="0" smtClean="0"/>
              <a:t> Testimmutablestring1{  </a:t>
            </a:r>
          </a:p>
          <a:p>
            <a:pPr>
              <a:buNone/>
            </a:pPr>
            <a:r>
              <a:rPr lang="en-US" dirty="0" smtClean="0"/>
              <a:t> </a:t>
            </a:r>
            <a:r>
              <a:rPr lang="en-US" b="1" dirty="0" smtClean="0"/>
              <a:t>public</a:t>
            </a:r>
            <a:r>
              <a:rPr lang="en-US" dirty="0" smtClean="0"/>
              <a:t> </a:t>
            </a:r>
            <a:r>
              <a:rPr lang="en-US" b="1" dirty="0" smtClean="0"/>
              <a:t>static</a:t>
            </a:r>
            <a:r>
              <a:rPr lang="en-US" dirty="0" smtClean="0"/>
              <a:t> </a:t>
            </a:r>
            <a:r>
              <a:rPr lang="en-US" b="1" dirty="0" smtClean="0"/>
              <a:t>void</a:t>
            </a:r>
            <a:r>
              <a:rPr lang="en-US" dirty="0" smtClean="0"/>
              <a:t> main(String </a:t>
            </a:r>
            <a:r>
              <a:rPr lang="en-US" dirty="0" err="1" smtClean="0"/>
              <a:t>args</a:t>
            </a:r>
            <a:r>
              <a:rPr lang="en-US" dirty="0" smtClean="0"/>
              <a:t>[]){  </a:t>
            </a:r>
          </a:p>
          <a:p>
            <a:pPr>
              <a:buNone/>
            </a:pPr>
            <a:r>
              <a:rPr lang="en-US" dirty="0" smtClean="0"/>
              <a:t>   String s="</a:t>
            </a:r>
            <a:r>
              <a:rPr lang="en-US" dirty="0" err="1" smtClean="0"/>
              <a:t>Sachin</a:t>
            </a:r>
            <a:r>
              <a:rPr lang="en-US" dirty="0" smtClean="0"/>
              <a:t>";  </a:t>
            </a:r>
          </a:p>
          <a:p>
            <a:pPr>
              <a:buNone/>
            </a:pPr>
            <a:r>
              <a:rPr lang="en-US" dirty="0" smtClean="0"/>
              <a:t>   s=</a:t>
            </a:r>
            <a:r>
              <a:rPr lang="en-US" dirty="0" err="1" smtClean="0"/>
              <a:t>s.concat</a:t>
            </a:r>
            <a:r>
              <a:rPr lang="en-US" dirty="0" smtClean="0"/>
              <a:t>(" </a:t>
            </a:r>
            <a:r>
              <a:rPr lang="en-US" dirty="0" err="1" smtClean="0"/>
              <a:t>Tendulkar</a:t>
            </a:r>
            <a:r>
              <a:rPr lang="en-US" dirty="0" smtClean="0"/>
              <a:t>");  </a:t>
            </a:r>
          </a:p>
          <a:p>
            <a:pPr>
              <a:buNone/>
            </a:pPr>
            <a:r>
              <a:rPr lang="en-US" dirty="0" smtClean="0"/>
              <a:t>   </a:t>
            </a:r>
            <a:r>
              <a:rPr lang="en-US" dirty="0" err="1" smtClean="0"/>
              <a:t>System.out.println</a:t>
            </a:r>
            <a:r>
              <a:rPr lang="en-US" dirty="0" smtClean="0"/>
              <a:t>(s);  </a:t>
            </a:r>
          </a:p>
          <a:p>
            <a:pPr>
              <a:buNone/>
            </a:pPr>
            <a:r>
              <a:rPr lang="en-US" dirty="0" smtClean="0"/>
              <a:t> }  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796405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76201"/>
            <a:ext cx="7886700" cy="6664234"/>
          </a:xfrm>
        </p:spPr>
        <p:txBody>
          <a:bodyPr/>
          <a:lstStyle/>
          <a:p>
            <a:r>
              <a:rPr lang="en-IN" dirty="0"/>
              <a:t>For those cases in which a modifiable string is desired, Java </a:t>
            </a:r>
            <a:r>
              <a:rPr lang="en-IN" dirty="0" smtClean="0"/>
              <a:t>provides two </a:t>
            </a:r>
            <a:r>
              <a:rPr lang="en-IN" dirty="0"/>
              <a:t>options: </a:t>
            </a:r>
            <a:r>
              <a:rPr lang="en-IN" b="1" dirty="0" err="1"/>
              <a:t>StringBuffer</a:t>
            </a:r>
            <a:r>
              <a:rPr lang="en-IN" b="1" dirty="0"/>
              <a:t> </a:t>
            </a:r>
            <a:r>
              <a:rPr lang="en-IN" dirty="0"/>
              <a:t>and </a:t>
            </a:r>
            <a:r>
              <a:rPr lang="en-IN" b="1" dirty="0" err="1"/>
              <a:t>StringBuilder</a:t>
            </a:r>
            <a:r>
              <a:rPr lang="en-IN" dirty="0"/>
              <a:t>. </a:t>
            </a:r>
            <a:endParaRPr lang="en-IN" dirty="0" smtClean="0"/>
          </a:p>
          <a:p>
            <a:r>
              <a:rPr lang="en-IN" dirty="0" smtClean="0"/>
              <a:t>Both </a:t>
            </a:r>
            <a:r>
              <a:rPr lang="en-IN" dirty="0"/>
              <a:t>hold strings that can be modified </a:t>
            </a:r>
            <a:r>
              <a:rPr lang="en-IN" dirty="0" smtClean="0"/>
              <a:t>after they </a:t>
            </a:r>
            <a:r>
              <a:rPr lang="en-IN" dirty="0"/>
              <a:t>are created</a:t>
            </a:r>
            <a:r>
              <a:rPr lang="en-IN" dirty="0" smtClean="0"/>
              <a:t>.</a:t>
            </a:r>
          </a:p>
          <a:p>
            <a:r>
              <a:rPr lang="en-IN" dirty="0"/>
              <a:t>The </a:t>
            </a:r>
            <a:r>
              <a:rPr lang="en-IN" b="1" dirty="0"/>
              <a:t>String</a:t>
            </a:r>
            <a:r>
              <a:rPr lang="en-IN" dirty="0"/>
              <a:t>, </a:t>
            </a:r>
            <a:r>
              <a:rPr lang="en-IN" b="1" dirty="0" err="1"/>
              <a:t>StringBuffer</a:t>
            </a:r>
            <a:r>
              <a:rPr lang="en-IN" dirty="0"/>
              <a:t>, and </a:t>
            </a:r>
            <a:r>
              <a:rPr lang="en-IN" b="1" dirty="0" err="1"/>
              <a:t>StringBuilder</a:t>
            </a:r>
            <a:r>
              <a:rPr lang="en-IN" b="1" dirty="0"/>
              <a:t> </a:t>
            </a:r>
            <a:r>
              <a:rPr lang="en-IN" dirty="0"/>
              <a:t>classes are defined in </a:t>
            </a:r>
            <a:r>
              <a:rPr lang="en-IN" b="1" dirty="0" err="1"/>
              <a:t>java.lang</a:t>
            </a:r>
            <a:r>
              <a:rPr lang="en-IN" dirty="0"/>
              <a:t>. Thus, they </a:t>
            </a:r>
            <a:r>
              <a:rPr lang="en-IN" dirty="0" smtClean="0"/>
              <a:t>are available </a:t>
            </a:r>
            <a:r>
              <a:rPr lang="en-IN" dirty="0"/>
              <a:t>to all programs automatically</a:t>
            </a:r>
            <a:r>
              <a:rPr lang="en-IN" dirty="0" smtClean="0"/>
              <a:t>.</a:t>
            </a:r>
          </a:p>
          <a:p>
            <a:r>
              <a:rPr lang="en-IN" dirty="0"/>
              <a:t>All three implement the </a:t>
            </a:r>
            <a:r>
              <a:rPr lang="en-IN" b="1" dirty="0" err="1"/>
              <a:t>CharSequence</a:t>
            </a:r>
            <a:r>
              <a:rPr lang="en-IN" b="1" dirty="0"/>
              <a:t> </a:t>
            </a:r>
            <a:r>
              <a:rPr lang="en-IN" dirty="0"/>
              <a:t>interface.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5200" y="4876800"/>
            <a:ext cx="3804451" cy="1698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529113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71789"/>
          </a:xfrm>
        </p:spPr>
        <p:txBody>
          <a:bodyPr/>
          <a:lstStyle/>
          <a:p>
            <a:r>
              <a:rPr lang="en-IN" b="1" dirty="0">
                <a:solidFill>
                  <a:srgbClr val="FF0000"/>
                </a:solidFill>
              </a:rPr>
              <a:t>String Constructors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36915"/>
            <a:ext cx="7886700" cy="4740049"/>
          </a:xfrm>
        </p:spPr>
        <p:txBody>
          <a:bodyPr>
            <a:normAutofit fontScale="85000" lnSpcReduction="20000"/>
          </a:bodyPr>
          <a:lstStyle/>
          <a:p>
            <a:r>
              <a:rPr lang="en-IN" b="1" dirty="0"/>
              <a:t>String </a:t>
            </a:r>
            <a:r>
              <a:rPr lang="en-IN" dirty="0"/>
              <a:t>class supports several constructors. </a:t>
            </a:r>
            <a:endParaRPr lang="en-IN" dirty="0" smtClean="0"/>
          </a:p>
          <a:p>
            <a:r>
              <a:rPr lang="en-IN" dirty="0" smtClean="0"/>
              <a:t>To </a:t>
            </a:r>
            <a:r>
              <a:rPr lang="en-IN" dirty="0"/>
              <a:t>create an empty </a:t>
            </a:r>
            <a:r>
              <a:rPr lang="en-IN" b="1" dirty="0"/>
              <a:t>String</a:t>
            </a:r>
            <a:r>
              <a:rPr lang="en-IN" dirty="0"/>
              <a:t>, call the </a:t>
            </a:r>
            <a:r>
              <a:rPr lang="en-IN" dirty="0" smtClean="0"/>
              <a:t>default constructor.</a:t>
            </a:r>
          </a:p>
          <a:p>
            <a:pPr marL="0" indent="0">
              <a:buNone/>
            </a:pPr>
            <a:r>
              <a:rPr lang="en-IN" dirty="0"/>
              <a:t>	</a:t>
            </a:r>
            <a:r>
              <a:rPr lang="en-IN" dirty="0">
                <a:solidFill>
                  <a:schemeClr val="accent1">
                    <a:lumMod val="75000"/>
                  </a:schemeClr>
                </a:solidFill>
              </a:rPr>
              <a:t>String s = new String</a:t>
            </a:r>
            <a:r>
              <a:rPr lang="en-IN" dirty="0" smtClean="0">
                <a:solidFill>
                  <a:schemeClr val="accent1">
                    <a:lumMod val="75000"/>
                  </a:schemeClr>
                </a:solidFill>
              </a:rPr>
              <a:t>();</a:t>
            </a:r>
          </a:p>
          <a:p>
            <a:pPr marL="0" indent="0">
              <a:buNone/>
            </a:pPr>
            <a:r>
              <a:rPr lang="en-IN" dirty="0" smtClean="0"/>
              <a:t>      will </a:t>
            </a:r>
            <a:r>
              <a:rPr lang="en-IN" dirty="0"/>
              <a:t>create an instance of </a:t>
            </a:r>
            <a:r>
              <a:rPr lang="en-IN" b="1" dirty="0"/>
              <a:t>String </a:t>
            </a:r>
            <a:r>
              <a:rPr lang="en-IN" dirty="0"/>
              <a:t>with no characters in it</a:t>
            </a:r>
            <a:r>
              <a:rPr lang="en-IN" dirty="0" smtClean="0"/>
              <a:t>.</a:t>
            </a:r>
          </a:p>
          <a:p>
            <a:r>
              <a:rPr lang="en-IN" dirty="0"/>
              <a:t>To create a </a:t>
            </a:r>
            <a:r>
              <a:rPr lang="en-IN" b="1" dirty="0"/>
              <a:t>String </a:t>
            </a:r>
            <a:r>
              <a:rPr lang="en-IN" dirty="0"/>
              <a:t>initialized by an </a:t>
            </a:r>
            <a:r>
              <a:rPr lang="en-IN" dirty="0" smtClean="0"/>
              <a:t>array of </a:t>
            </a:r>
            <a:r>
              <a:rPr lang="en-IN" dirty="0"/>
              <a:t>characters, use the </a:t>
            </a:r>
            <a:r>
              <a:rPr lang="en-IN" dirty="0" smtClean="0"/>
              <a:t> constructor </a:t>
            </a:r>
          </a:p>
          <a:p>
            <a:pPr marL="0" indent="0">
              <a:buNone/>
            </a:pPr>
            <a:r>
              <a:rPr lang="en-IN" dirty="0" smtClean="0"/>
              <a:t>	</a:t>
            </a:r>
            <a:r>
              <a:rPr lang="en-IN" dirty="0" smtClean="0">
                <a:solidFill>
                  <a:schemeClr val="accent1">
                    <a:lumMod val="75000"/>
                  </a:schemeClr>
                </a:solidFill>
              </a:rPr>
              <a:t>String(char </a:t>
            </a:r>
            <a:r>
              <a:rPr lang="en-IN" i="1" dirty="0">
                <a:solidFill>
                  <a:schemeClr val="accent1">
                    <a:lumMod val="75000"/>
                  </a:schemeClr>
                </a:solidFill>
              </a:rPr>
              <a:t>chars</a:t>
            </a:r>
            <a:r>
              <a:rPr lang="en-IN" dirty="0">
                <a:solidFill>
                  <a:schemeClr val="accent1">
                    <a:lumMod val="75000"/>
                  </a:schemeClr>
                </a:solidFill>
              </a:rPr>
              <a:t>[ </a:t>
            </a:r>
            <a:r>
              <a:rPr lang="en-IN" dirty="0" smtClean="0">
                <a:solidFill>
                  <a:schemeClr val="accent1">
                    <a:lumMod val="75000"/>
                  </a:schemeClr>
                </a:solidFill>
              </a:rPr>
              <a:t>])</a:t>
            </a:r>
          </a:p>
          <a:p>
            <a:pPr marL="0" indent="0">
              <a:buNone/>
            </a:pPr>
            <a:r>
              <a:rPr lang="en-IN" dirty="0" smtClean="0">
                <a:solidFill>
                  <a:srgbClr val="FF0000"/>
                </a:solidFill>
              </a:rPr>
              <a:t>Example</a:t>
            </a:r>
            <a:r>
              <a:rPr lang="en-IN" dirty="0">
                <a:solidFill>
                  <a:srgbClr val="FF0000"/>
                </a:solidFill>
              </a:rPr>
              <a:t>:</a:t>
            </a:r>
          </a:p>
          <a:p>
            <a:pPr marL="914400" lvl="2" indent="0">
              <a:buNone/>
            </a:pPr>
            <a:r>
              <a:rPr lang="en-IN" dirty="0"/>
              <a:t>char chars[] = { 'a', 'b', 'c' };</a:t>
            </a:r>
          </a:p>
          <a:p>
            <a:pPr marL="914400" lvl="2" indent="0">
              <a:buNone/>
            </a:pPr>
            <a:r>
              <a:rPr lang="en-IN" dirty="0"/>
              <a:t>String s = new String(chars);</a:t>
            </a:r>
          </a:p>
        </p:txBody>
      </p:sp>
    </p:spTree>
    <p:extLst>
      <p:ext uri="{BB962C8B-B14F-4D97-AF65-F5344CB8AC3E}">
        <p14:creationId xmlns:p14="http://schemas.microsoft.com/office/powerpoint/2010/main" val="683232988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We </a:t>
            </a:r>
            <a:r>
              <a:rPr lang="en-IN" dirty="0"/>
              <a:t>can specify a subrange of a character array as an initializer using the </a:t>
            </a:r>
            <a:r>
              <a:rPr lang="en-IN" dirty="0" smtClean="0"/>
              <a:t>following constructor</a:t>
            </a:r>
            <a:r>
              <a:rPr lang="en-IN" dirty="0"/>
              <a:t>:</a:t>
            </a:r>
          </a:p>
          <a:p>
            <a:pPr marL="457200" lvl="1" indent="0">
              <a:buNone/>
            </a:pPr>
            <a:r>
              <a:rPr lang="en-IN" dirty="0">
                <a:solidFill>
                  <a:schemeClr val="accent1">
                    <a:lumMod val="75000"/>
                  </a:schemeClr>
                </a:solidFill>
              </a:rPr>
              <a:t>String(char </a:t>
            </a:r>
            <a:r>
              <a:rPr lang="en-IN" i="1" dirty="0">
                <a:solidFill>
                  <a:schemeClr val="accent1">
                    <a:lumMod val="75000"/>
                  </a:schemeClr>
                </a:solidFill>
              </a:rPr>
              <a:t>chars</a:t>
            </a:r>
            <a:r>
              <a:rPr lang="en-IN" dirty="0">
                <a:solidFill>
                  <a:schemeClr val="accent1">
                    <a:lumMod val="75000"/>
                  </a:schemeClr>
                </a:solidFill>
              </a:rPr>
              <a:t>[ ], </a:t>
            </a:r>
            <a:r>
              <a:rPr lang="en-IN" dirty="0" err="1">
                <a:solidFill>
                  <a:schemeClr val="accent1">
                    <a:lumMod val="75000"/>
                  </a:schemeClr>
                </a:solidFill>
              </a:rPr>
              <a:t>int</a:t>
            </a:r>
            <a:r>
              <a:rPr lang="en-IN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IN" i="1" dirty="0" err="1">
                <a:solidFill>
                  <a:schemeClr val="accent1">
                    <a:lumMod val="75000"/>
                  </a:schemeClr>
                </a:solidFill>
              </a:rPr>
              <a:t>startIndex</a:t>
            </a:r>
            <a:r>
              <a:rPr lang="en-IN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IN" dirty="0" err="1">
                <a:solidFill>
                  <a:schemeClr val="accent1">
                    <a:lumMod val="75000"/>
                  </a:schemeClr>
                </a:solidFill>
              </a:rPr>
              <a:t>int</a:t>
            </a:r>
            <a:r>
              <a:rPr lang="en-IN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IN" i="1" dirty="0" err="1">
                <a:solidFill>
                  <a:schemeClr val="accent1">
                    <a:lumMod val="75000"/>
                  </a:schemeClr>
                </a:solidFill>
              </a:rPr>
              <a:t>numChars</a:t>
            </a:r>
            <a:r>
              <a:rPr lang="en-IN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  <a:p>
            <a:pPr marL="0" indent="0">
              <a:buNone/>
            </a:pPr>
            <a:r>
              <a:rPr lang="en-IN" dirty="0" smtClean="0">
                <a:solidFill>
                  <a:srgbClr val="FF0000"/>
                </a:solidFill>
              </a:rPr>
              <a:t>Example:</a:t>
            </a:r>
          </a:p>
          <a:p>
            <a:pPr marL="457200" lvl="1" indent="0">
              <a:buNone/>
            </a:pPr>
            <a:r>
              <a:rPr lang="en-IN" dirty="0"/>
              <a:t>char chars[] = { 'a', 'b', 'c', 'd', 'e', 'f' };</a:t>
            </a:r>
          </a:p>
          <a:p>
            <a:pPr marL="457200" lvl="1" indent="0">
              <a:buNone/>
            </a:pPr>
            <a:r>
              <a:rPr lang="en-IN" dirty="0"/>
              <a:t>String s = new String(chars, 2, 3</a:t>
            </a:r>
            <a:r>
              <a:rPr lang="en-IN" dirty="0" smtClean="0"/>
              <a:t>);</a:t>
            </a:r>
          </a:p>
          <a:p>
            <a:pPr marL="0" indent="0">
              <a:buNone/>
            </a:pPr>
            <a:r>
              <a:rPr lang="en-IN" dirty="0" smtClean="0"/>
              <a:t>This </a:t>
            </a:r>
            <a:r>
              <a:rPr lang="en-IN" dirty="0"/>
              <a:t>initializes </a:t>
            </a:r>
            <a:r>
              <a:rPr lang="en-IN" b="1" dirty="0"/>
              <a:t>s </a:t>
            </a:r>
            <a:r>
              <a:rPr lang="en-IN" dirty="0"/>
              <a:t>with the characters </a:t>
            </a:r>
            <a:r>
              <a:rPr lang="en-IN" b="1" dirty="0" err="1"/>
              <a:t>cde</a:t>
            </a:r>
            <a:r>
              <a:rPr lang="en-IN" dirty="0"/>
              <a:t>.</a:t>
            </a:r>
            <a:endParaRPr lang="en-IN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92046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600" y="310170"/>
            <a:ext cx="7753662" cy="566822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>
                <a:latin typeface="Sitka Heading Semibold" pitchFamily="2" charset="0"/>
              </a:rPr>
              <a:t>Objects </a:t>
            </a:r>
            <a:r>
              <a:rPr sz="3600" dirty="0">
                <a:latin typeface="Sitka Heading Semibold" pitchFamily="2" charset="0"/>
              </a:rPr>
              <a:t>and References</a:t>
            </a:r>
            <a:r>
              <a:rPr sz="3600" spc="-100" dirty="0">
                <a:latin typeface="Sitka Heading Semibold" pitchFamily="2" charset="0"/>
              </a:rPr>
              <a:t> </a:t>
            </a:r>
            <a:endParaRPr sz="3600" dirty="0">
              <a:latin typeface="Sitka Heading Semibold" pitchFamily="2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54811" y="1397835"/>
            <a:ext cx="7327451" cy="2999105"/>
          </a:xfrm>
          <a:prstGeom prst="rect">
            <a:avLst/>
          </a:prstGeom>
        </p:spPr>
        <p:txBody>
          <a:bodyPr vert="horz" wrap="square" lIns="0" tIns="200660" rIns="0" bIns="0" rtlCol="0">
            <a:spAutoFit/>
          </a:bodyPr>
          <a:lstStyle/>
          <a:p>
            <a:pPr marL="243840" indent="-231775">
              <a:spcBef>
                <a:spcPts val="1580"/>
              </a:spcBef>
              <a:buChar char="•"/>
              <a:tabLst>
                <a:tab pos="244475" algn="l"/>
              </a:tabLst>
            </a:pPr>
            <a:r>
              <a:rPr sz="2400" spc="-5" dirty="0">
                <a:latin typeface="Sitka Text" panose="02000505000000020004" pitchFamily="2" charset="0"/>
                <a:cs typeface="Arial"/>
              </a:rPr>
              <a:t>The </a:t>
            </a:r>
            <a:r>
              <a:rPr sz="2400" b="1" spc="-5" dirty="0">
                <a:latin typeface="Sitka Text" panose="02000505000000020004" pitchFamily="2" charset="0"/>
                <a:cs typeface="Arial"/>
              </a:rPr>
              <a:t>new</a:t>
            </a:r>
            <a:r>
              <a:rPr sz="2400" b="1" spc="-10" dirty="0">
                <a:latin typeface="Sitka Text" panose="02000505000000020004" pitchFamily="2" charset="0"/>
                <a:cs typeface="Arial"/>
              </a:rPr>
              <a:t> </a:t>
            </a:r>
            <a:r>
              <a:rPr sz="2400" spc="-20" dirty="0">
                <a:latin typeface="Sitka Text" panose="02000505000000020004" pitchFamily="2" charset="0"/>
                <a:cs typeface="Arial"/>
              </a:rPr>
              <a:t>operator,</a:t>
            </a:r>
            <a:endParaRPr sz="2400" dirty="0">
              <a:latin typeface="Sitka Text" panose="02000505000000020004" pitchFamily="2" charset="0"/>
              <a:cs typeface="Arial"/>
            </a:endParaRPr>
          </a:p>
          <a:p>
            <a:pPr marL="469900">
              <a:spcBef>
                <a:spcPts val="1480"/>
              </a:spcBef>
            </a:pPr>
            <a:r>
              <a:rPr sz="2400" spc="-5" dirty="0">
                <a:latin typeface="Sitka Text" panose="02000505000000020004" pitchFamily="2" charset="0"/>
                <a:cs typeface="Arial"/>
              </a:rPr>
              <a:t>Dynamically allocates memory for an</a:t>
            </a:r>
            <a:r>
              <a:rPr sz="2400" spc="100" dirty="0">
                <a:latin typeface="Sitka Text" panose="02000505000000020004" pitchFamily="2" charset="0"/>
                <a:cs typeface="Arial"/>
              </a:rPr>
              <a:t> </a:t>
            </a:r>
            <a:r>
              <a:rPr sz="2400" spc="-5" dirty="0">
                <a:latin typeface="Sitka Text" panose="02000505000000020004" pitchFamily="2" charset="0"/>
                <a:cs typeface="Arial"/>
              </a:rPr>
              <a:t>object</a:t>
            </a:r>
            <a:endParaRPr sz="2400" dirty="0">
              <a:latin typeface="Sitka Text" panose="02000505000000020004" pitchFamily="2" charset="0"/>
              <a:cs typeface="Arial"/>
            </a:endParaRPr>
          </a:p>
          <a:p>
            <a:pPr marL="469900">
              <a:spcBef>
                <a:spcPts val="2014"/>
              </a:spcBef>
            </a:pPr>
            <a:r>
              <a:rPr sz="2400" spc="-5" dirty="0">
                <a:latin typeface="Sitka Text" panose="02000505000000020004" pitchFamily="2" charset="0"/>
                <a:cs typeface="Arial"/>
              </a:rPr>
              <a:t>Creates </a:t>
            </a:r>
            <a:r>
              <a:rPr sz="2400" dirty="0">
                <a:latin typeface="Sitka Text" panose="02000505000000020004" pitchFamily="2" charset="0"/>
                <a:cs typeface="Arial"/>
              </a:rPr>
              <a:t>the object </a:t>
            </a:r>
            <a:r>
              <a:rPr sz="2400" spc="-5" dirty="0">
                <a:latin typeface="Sitka Text" panose="02000505000000020004" pitchFamily="2" charset="0"/>
                <a:cs typeface="Arial"/>
              </a:rPr>
              <a:t>on </a:t>
            </a:r>
            <a:r>
              <a:rPr sz="2400" dirty="0">
                <a:latin typeface="Sitka Text" panose="02000505000000020004" pitchFamily="2" charset="0"/>
                <a:cs typeface="Arial"/>
              </a:rPr>
              <a:t>the</a:t>
            </a:r>
            <a:r>
              <a:rPr sz="2400" spc="-10" dirty="0">
                <a:latin typeface="Sitka Text" panose="02000505000000020004" pitchFamily="2" charset="0"/>
                <a:cs typeface="Arial"/>
              </a:rPr>
              <a:t> </a:t>
            </a:r>
            <a:r>
              <a:rPr sz="2400" spc="-5" dirty="0">
                <a:latin typeface="Sitka Text" panose="02000505000000020004" pitchFamily="2" charset="0"/>
                <a:cs typeface="Arial"/>
              </a:rPr>
              <a:t>heap</a:t>
            </a:r>
            <a:endParaRPr sz="2400" dirty="0">
              <a:latin typeface="Sitka Text" panose="02000505000000020004" pitchFamily="2" charset="0"/>
              <a:cs typeface="Arial"/>
            </a:endParaRPr>
          </a:p>
          <a:p>
            <a:pPr marL="469900">
              <a:spcBef>
                <a:spcPts val="2020"/>
              </a:spcBef>
            </a:pPr>
            <a:r>
              <a:rPr sz="2400" spc="-5" dirty="0">
                <a:latin typeface="Sitka Text" panose="02000505000000020004" pitchFamily="2" charset="0"/>
                <a:cs typeface="Arial"/>
              </a:rPr>
              <a:t>Returns a </a:t>
            </a:r>
            <a:r>
              <a:rPr sz="2400" dirty="0">
                <a:latin typeface="Sitka Text" panose="02000505000000020004" pitchFamily="2" charset="0"/>
                <a:cs typeface="Arial"/>
              </a:rPr>
              <a:t>reference to</a:t>
            </a:r>
            <a:r>
              <a:rPr sz="2400" spc="-10" dirty="0">
                <a:latin typeface="Sitka Text" panose="02000505000000020004" pitchFamily="2" charset="0"/>
                <a:cs typeface="Arial"/>
              </a:rPr>
              <a:t> </a:t>
            </a:r>
            <a:r>
              <a:rPr sz="2400" dirty="0">
                <a:latin typeface="Sitka Text" panose="02000505000000020004" pitchFamily="2" charset="0"/>
                <a:cs typeface="Arial"/>
              </a:rPr>
              <a:t>it</a:t>
            </a:r>
          </a:p>
          <a:p>
            <a:pPr marL="469900">
              <a:spcBef>
                <a:spcPts val="2014"/>
              </a:spcBef>
            </a:pPr>
            <a:r>
              <a:rPr sz="2400" spc="-5" dirty="0">
                <a:latin typeface="Sitka Text" panose="02000505000000020004" pitchFamily="2" charset="0"/>
                <a:cs typeface="Arial"/>
              </a:rPr>
              <a:t>The </a:t>
            </a:r>
            <a:r>
              <a:rPr sz="2400" dirty="0">
                <a:latin typeface="Sitka Text" panose="02000505000000020004" pitchFamily="2" charset="0"/>
                <a:cs typeface="Arial"/>
              </a:rPr>
              <a:t>reference is then stored in the</a:t>
            </a:r>
            <a:r>
              <a:rPr sz="2400" spc="-65" dirty="0">
                <a:latin typeface="Sitka Text" panose="02000505000000020004" pitchFamily="2" charset="0"/>
                <a:cs typeface="Arial"/>
              </a:rPr>
              <a:t> </a:t>
            </a:r>
            <a:r>
              <a:rPr sz="2400" spc="-5" dirty="0">
                <a:latin typeface="Sitka Text" panose="02000505000000020004" pitchFamily="2" charset="0"/>
                <a:cs typeface="Arial"/>
              </a:rPr>
              <a:t>variable</a:t>
            </a:r>
            <a:endParaRPr sz="2400" dirty="0">
              <a:latin typeface="Sitka Text" panose="02000505000000020004" pitchFamily="2" charset="0"/>
              <a:cs typeface="Arial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="" xmlns:a16="http://schemas.microsoft.com/office/drawing/2014/main" id="{0B0BC0CA-D3E9-4433-B47F-B30AB2E22DC6}"/>
              </a:ext>
            </a:extLst>
          </p:cNvPr>
          <p:cNvCxnSpPr/>
          <p:nvPr/>
        </p:nvCxnSpPr>
        <p:spPr>
          <a:xfrm>
            <a:off x="0" y="6308035"/>
            <a:ext cx="648791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="" xmlns:a16="http://schemas.microsoft.com/office/drawing/2014/main" id="{B82E54AF-E6B3-4BB2-8C0A-C2F25DB0A57C}"/>
              </a:ext>
            </a:extLst>
          </p:cNvPr>
          <p:cNvCxnSpPr>
            <a:cxnSpLocks/>
          </p:cNvCxnSpPr>
          <p:nvPr/>
        </p:nvCxnSpPr>
        <p:spPr>
          <a:xfrm>
            <a:off x="1712529" y="876992"/>
            <a:ext cx="743147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87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75FDD9A8-565D-4D97-92E5-DBA7C850A6CB}"/>
              </a:ext>
            </a:extLst>
          </p:cNvPr>
          <p:cNvCxnSpPr/>
          <p:nvPr/>
        </p:nvCxnSpPr>
        <p:spPr>
          <a:xfrm>
            <a:off x="0" y="6308035"/>
            <a:ext cx="648791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xmlns="" id="{20F4E0C5-ECA3-431E-AAA0-C277BD3CB20E}"/>
              </a:ext>
            </a:extLst>
          </p:cNvPr>
          <p:cNvCxnSpPr>
            <a:cxnSpLocks/>
          </p:cNvCxnSpPr>
          <p:nvPr/>
        </p:nvCxnSpPr>
        <p:spPr>
          <a:xfrm>
            <a:off x="1712529" y="876992"/>
            <a:ext cx="743147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5DF3CE46-33CA-475F-AAD8-98AB0AC9A587}"/>
              </a:ext>
            </a:extLst>
          </p:cNvPr>
          <p:cNvSpPr/>
          <p:nvPr/>
        </p:nvSpPr>
        <p:spPr>
          <a:xfrm>
            <a:off x="441748" y="329465"/>
            <a:ext cx="169437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l" fontAlgn="base"/>
            <a:r>
              <a:rPr lang="en-US" sz="4400" dirty="0">
                <a:latin typeface="Sitka Heading Semibold" pitchFamily="2" charset="0"/>
              </a:rPr>
              <a:t>Str</a:t>
            </a:r>
            <a:r>
              <a:rPr lang="en-US" sz="4400" spc="-15" dirty="0">
                <a:latin typeface="Sitka Heading Semibold" pitchFamily="2" charset="0"/>
              </a:rPr>
              <a:t>i</a:t>
            </a:r>
            <a:r>
              <a:rPr lang="en-US" sz="4400" dirty="0">
                <a:latin typeface="Sitka Heading Semibold" pitchFamily="2" charset="0"/>
              </a:rPr>
              <a:t>ng</a:t>
            </a:r>
            <a:endParaRPr lang="en-US" sz="4400" b="1" i="0" dirty="0">
              <a:solidFill>
                <a:srgbClr val="273239"/>
              </a:solidFill>
              <a:effectLst/>
              <a:latin typeface="Sitka Heading Semibold" pitchFamily="2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840126E-871D-4F87-87A9-C894EE3B3D22}"/>
              </a:ext>
            </a:extLst>
          </p:cNvPr>
          <p:cNvSpPr txBox="1"/>
          <p:nvPr/>
        </p:nvSpPr>
        <p:spPr>
          <a:xfrm>
            <a:off x="539646" y="1071982"/>
            <a:ext cx="7772169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latin typeface="Sitka Text" panose="02000505000000020004" pitchFamily="2" charset="0"/>
              </a:rPr>
              <a:t>public class </a:t>
            </a:r>
            <a:r>
              <a:rPr lang="en-US" sz="2400" dirty="0" err="1">
                <a:latin typeface="Sitka Text" panose="02000505000000020004" pitchFamily="2" charset="0"/>
              </a:rPr>
              <a:t>StringDemo</a:t>
            </a:r>
            <a:r>
              <a:rPr lang="en-US" sz="2400" dirty="0">
                <a:latin typeface="Sitka Text" panose="02000505000000020004" pitchFamily="2" charset="0"/>
              </a:rPr>
              <a:t> {</a:t>
            </a:r>
          </a:p>
          <a:p>
            <a:r>
              <a:rPr lang="en-US" sz="2400" dirty="0">
                <a:latin typeface="Sitka Text" panose="02000505000000020004" pitchFamily="2" charset="0"/>
              </a:rPr>
              <a:t>   public static void main(String </a:t>
            </a:r>
            <a:r>
              <a:rPr lang="en-US" sz="2400" dirty="0" err="1">
                <a:latin typeface="Sitka Text" panose="02000505000000020004" pitchFamily="2" charset="0"/>
              </a:rPr>
              <a:t>args</a:t>
            </a:r>
            <a:r>
              <a:rPr lang="en-US" sz="2400" dirty="0">
                <a:latin typeface="Sitka Text" panose="02000505000000020004" pitchFamily="2" charset="0"/>
              </a:rPr>
              <a:t>[]) {</a:t>
            </a:r>
          </a:p>
          <a:p>
            <a:r>
              <a:rPr lang="en-US" sz="2400" dirty="0">
                <a:latin typeface="Sitka Text" panose="02000505000000020004" pitchFamily="2" charset="0"/>
              </a:rPr>
              <a:t>      String str1=“Direct Assignment”;</a:t>
            </a:r>
          </a:p>
          <a:p>
            <a:endParaRPr lang="en-US" sz="2400" dirty="0">
              <a:latin typeface="Sitka Text" panose="02000505000000020004" pitchFamily="2" charset="0"/>
            </a:endParaRPr>
          </a:p>
          <a:p>
            <a:r>
              <a:rPr lang="en-US" sz="2400" dirty="0">
                <a:latin typeface="Sitka Text" panose="02000505000000020004" pitchFamily="2" charset="0"/>
              </a:rPr>
              <a:t>      char[] ch = { ‘</a:t>
            </a:r>
            <a:r>
              <a:rPr lang="en-US" sz="2400" dirty="0" err="1">
                <a:latin typeface="Sitka Text" panose="02000505000000020004" pitchFamily="2" charset="0"/>
              </a:rPr>
              <a:t>c’,'h’,’a’,’r’,’A',‘R',‘R',‘A',‘Y</a:t>
            </a:r>
            <a:r>
              <a:rPr lang="en-US" sz="2400" dirty="0">
                <a:latin typeface="Sitka Text" panose="02000505000000020004" pitchFamily="2" charset="0"/>
              </a:rPr>
              <a:t>'};</a:t>
            </a:r>
          </a:p>
          <a:p>
            <a:r>
              <a:rPr lang="en-US" sz="2400" dirty="0">
                <a:latin typeface="Sitka Text" panose="02000505000000020004" pitchFamily="2" charset="0"/>
              </a:rPr>
              <a:t>      String str2=new String(ch);</a:t>
            </a:r>
          </a:p>
          <a:p>
            <a:endParaRPr lang="en-US" sz="2400" dirty="0">
              <a:latin typeface="Sitka Text" panose="02000505000000020004" pitchFamily="2" charset="0"/>
            </a:endParaRPr>
          </a:p>
          <a:p>
            <a:r>
              <a:rPr lang="en-US" sz="2400" dirty="0">
                <a:latin typeface="Sitka Text" panose="02000505000000020004" pitchFamily="2" charset="0"/>
              </a:rPr>
              <a:t>      String str3=new String(“Through Object”);</a:t>
            </a:r>
          </a:p>
          <a:p>
            <a:endParaRPr lang="en-US" sz="2400" dirty="0">
              <a:latin typeface="Sitka Text" panose="02000505000000020004" pitchFamily="2" charset="0"/>
            </a:endParaRPr>
          </a:p>
          <a:p>
            <a:r>
              <a:rPr lang="en-US" sz="2400" dirty="0">
                <a:latin typeface="Sitka Text" panose="02000505000000020004" pitchFamily="2" charset="0"/>
              </a:rPr>
              <a:t>      </a:t>
            </a:r>
            <a:r>
              <a:rPr lang="en-US" sz="2400" dirty="0" err="1">
                <a:latin typeface="Sitka Text" panose="02000505000000020004" pitchFamily="2" charset="0"/>
              </a:rPr>
              <a:t>System.out.println</a:t>
            </a:r>
            <a:r>
              <a:rPr lang="en-US" sz="2400" dirty="0">
                <a:latin typeface="Sitka Text" panose="02000505000000020004" pitchFamily="2" charset="0"/>
              </a:rPr>
              <a:t>(str1);</a:t>
            </a:r>
          </a:p>
          <a:p>
            <a:r>
              <a:rPr lang="en-US" sz="2400" dirty="0">
                <a:latin typeface="Sitka Text" panose="02000505000000020004" pitchFamily="2" charset="0"/>
              </a:rPr>
              <a:t>      </a:t>
            </a:r>
            <a:r>
              <a:rPr lang="en-US" sz="2400" dirty="0" err="1">
                <a:latin typeface="Sitka Text" panose="02000505000000020004" pitchFamily="2" charset="0"/>
              </a:rPr>
              <a:t>System.out.println</a:t>
            </a:r>
            <a:r>
              <a:rPr lang="en-US" sz="2400" dirty="0">
                <a:latin typeface="Sitka Text" panose="02000505000000020004" pitchFamily="2" charset="0"/>
              </a:rPr>
              <a:t>(str2);</a:t>
            </a:r>
          </a:p>
          <a:p>
            <a:r>
              <a:rPr lang="en-US" sz="2400" dirty="0">
                <a:latin typeface="Sitka Text" panose="02000505000000020004" pitchFamily="2" charset="0"/>
              </a:rPr>
              <a:t>      </a:t>
            </a:r>
            <a:r>
              <a:rPr lang="en-US" sz="2400" dirty="0" err="1">
                <a:latin typeface="Sitka Text" panose="02000505000000020004" pitchFamily="2" charset="0"/>
              </a:rPr>
              <a:t>System.out.println</a:t>
            </a:r>
            <a:r>
              <a:rPr lang="en-US" sz="2400" dirty="0">
                <a:latin typeface="Sitka Text" panose="02000505000000020004" pitchFamily="2" charset="0"/>
              </a:rPr>
              <a:t>(str3);</a:t>
            </a:r>
          </a:p>
          <a:p>
            <a:r>
              <a:rPr lang="en-US" sz="2400" dirty="0">
                <a:latin typeface="Sitka Text" panose="02000505000000020004" pitchFamily="2" charset="0"/>
              </a:rPr>
              <a:t>   }</a:t>
            </a:r>
          </a:p>
          <a:p>
            <a:r>
              <a:rPr lang="en-US" sz="2400" dirty="0">
                <a:latin typeface="Sitka Text" panose="02000505000000020004" pitchFamily="2" charset="0"/>
              </a:rPr>
              <a:t>}</a:t>
            </a:r>
            <a:endParaRPr lang="en-US" sz="2400" b="0" i="0" dirty="0">
              <a:solidFill>
                <a:srgbClr val="000000"/>
              </a:solidFill>
              <a:effectLst/>
              <a:latin typeface="Sitka Text" panose="02000505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6016600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627652"/>
          </a:xfrm>
        </p:spPr>
        <p:txBody>
          <a:bodyPr>
            <a:normAutofit fontScale="90000"/>
          </a:bodyPr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75657"/>
            <a:ext cx="7886700" cy="5486400"/>
          </a:xfrm>
        </p:spPr>
        <p:txBody>
          <a:bodyPr>
            <a:normAutofit fontScale="70000" lnSpcReduction="20000"/>
          </a:bodyPr>
          <a:lstStyle/>
          <a:p>
            <a:r>
              <a:rPr lang="en-IN" dirty="0" smtClean="0"/>
              <a:t>We </a:t>
            </a:r>
            <a:r>
              <a:rPr lang="en-IN" dirty="0"/>
              <a:t>can construct a </a:t>
            </a:r>
            <a:r>
              <a:rPr lang="en-IN" b="1" dirty="0"/>
              <a:t>String </a:t>
            </a:r>
            <a:r>
              <a:rPr lang="en-IN" dirty="0"/>
              <a:t>object that contains the same character sequence as </a:t>
            </a:r>
            <a:r>
              <a:rPr lang="en-IN" dirty="0" smtClean="0"/>
              <a:t>another </a:t>
            </a:r>
            <a:r>
              <a:rPr lang="en-IN" b="1" dirty="0" smtClean="0"/>
              <a:t>String </a:t>
            </a:r>
            <a:r>
              <a:rPr lang="en-IN" dirty="0"/>
              <a:t>object using </a:t>
            </a:r>
            <a:r>
              <a:rPr lang="en-IN" dirty="0" smtClean="0"/>
              <a:t>the </a:t>
            </a:r>
            <a:r>
              <a:rPr lang="en-IN" dirty="0"/>
              <a:t>constructor:</a:t>
            </a:r>
          </a:p>
          <a:p>
            <a:pPr marL="457200" lvl="1" indent="0">
              <a:buNone/>
            </a:pPr>
            <a:r>
              <a:rPr lang="en-IN" sz="2600" b="1" dirty="0" smtClean="0"/>
              <a:t>	</a:t>
            </a:r>
            <a:r>
              <a:rPr lang="en-IN" sz="2600" dirty="0" smtClean="0">
                <a:solidFill>
                  <a:schemeClr val="accent1">
                    <a:lumMod val="75000"/>
                  </a:schemeClr>
                </a:solidFill>
              </a:rPr>
              <a:t>String(String </a:t>
            </a:r>
            <a:r>
              <a:rPr lang="en-IN" sz="2600" i="1" dirty="0" err="1">
                <a:solidFill>
                  <a:schemeClr val="accent1">
                    <a:lumMod val="75000"/>
                  </a:schemeClr>
                </a:solidFill>
              </a:rPr>
              <a:t>strObj</a:t>
            </a:r>
            <a:r>
              <a:rPr lang="en-IN" sz="2600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  <a:p>
            <a:pPr marL="0" indent="0">
              <a:buNone/>
            </a:pPr>
            <a:endParaRPr lang="en-IN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IN" dirty="0" smtClean="0">
                <a:solidFill>
                  <a:srgbClr val="FF0000"/>
                </a:solidFill>
              </a:rPr>
              <a:t>Example:</a:t>
            </a:r>
          </a:p>
          <a:p>
            <a:pPr marL="0" indent="0">
              <a:buNone/>
            </a:pPr>
            <a:r>
              <a:rPr lang="en-IN" dirty="0"/>
              <a:t>class </a:t>
            </a:r>
            <a:r>
              <a:rPr lang="en-IN" dirty="0" err="1"/>
              <a:t>MakeString</a:t>
            </a:r>
            <a:r>
              <a:rPr lang="en-IN" dirty="0"/>
              <a:t> {</a:t>
            </a:r>
          </a:p>
          <a:p>
            <a:pPr marL="0" indent="0">
              <a:buNone/>
            </a:pPr>
            <a:r>
              <a:rPr lang="en-IN" dirty="0"/>
              <a:t>public static void main(String </a:t>
            </a:r>
            <a:r>
              <a:rPr lang="en-IN" dirty="0" err="1"/>
              <a:t>args</a:t>
            </a:r>
            <a:r>
              <a:rPr lang="en-IN" dirty="0"/>
              <a:t>[]) {</a:t>
            </a:r>
          </a:p>
          <a:p>
            <a:pPr marL="0" indent="0">
              <a:buNone/>
            </a:pPr>
            <a:r>
              <a:rPr lang="en-IN" dirty="0"/>
              <a:t>char c[] = {'J', 'a', 'v', 'a'};</a:t>
            </a:r>
          </a:p>
          <a:p>
            <a:pPr marL="0" indent="0">
              <a:buNone/>
            </a:pPr>
            <a:r>
              <a:rPr lang="en-IN" dirty="0"/>
              <a:t>String s1 = new String(c);</a:t>
            </a:r>
          </a:p>
          <a:p>
            <a:pPr marL="0" indent="0">
              <a:buNone/>
            </a:pPr>
            <a:r>
              <a:rPr lang="en-IN" dirty="0"/>
              <a:t>String s2 = new String(s1);</a:t>
            </a:r>
          </a:p>
          <a:p>
            <a:pPr marL="0" indent="0">
              <a:buNone/>
            </a:pPr>
            <a:r>
              <a:rPr lang="en-IN" dirty="0" err="1"/>
              <a:t>System.out.println</a:t>
            </a:r>
            <a:r>
              <a:rPr lang="en-IN" dirty="0"/>
              <a:t>(s1);</a:t>
            </a:r>
          </a:p>
          <a:p>
            <a:pPr marL="0" indent="0">
              <a:buNone/>
            </a:pPr>
            <a:r>
              <a:rPr lang="en-IN" dirty="0" err="1"/>
              <a:t>System.out.println</a:t>
            </a:r>
            <a:r>
              <a:rPr lang="en-IN" dirty="0"/>
              <a:t>(s2);</a:t>
            </a:r>
          </a:p>
          <a:p>
            <a:pPr marL="0" indent="0">
              <a:buNone/>
            </a:pPr>
            <a:r>
              <a:rPr lang="en-IN" dirty="0"/>
              <a:t>}</a:t>
            </a:r>
          </a:p>
          <a:p>
            <a:pPr marL="0" indent="0">
              <a:buNone/>
            </a:pPr>
            <a:r>
              <a:rPr lang="en-IN" dirty="0"/>
              <a:t>}</a:t>
            </a:r>
            <a:endParaRPr lang="en-IN" dirty="0">
              <a:solidFill>
                <a:srgbClr val="FF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9516385"/>
              </p:ext>
            </p:extLst>
          </p:nvPr>
        </p:nvGraphicFramePr>
        <p:xfrm>
          <a:off x="6887390" y="5278603"/>
          <a:ext cx="154795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7950">
                  <a:extLst>
                    <a:ext uri="{9D8B030D-6E8A-4147-A177-3AD203B41FA5}">
                      <a16:colId xmlns="" xmlns:a16="http://schemas.microsoft.com/office/drawing/2014/main" val="38076756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N" dirty="0" smtClean="0"/>
                        <a:t>OUTPUT:</a:t>
                      </a:r>
                    </a:p>
                    <a:p>
                      <a:r>
                        <a:rPr lang="en-IN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Java</a:t>
                      </a:r>
                    </a:p>
                    <a:p>
                      <a:r>
                        <a:rPr lang="en-IN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Java</a:t>
                      </a:r>
                      <a:endParaRPr lang="en-IN" dirty="0"/>
                    </a:p>
                  </a:txBody>
                  <a:tcPr marL="68580" marR="68580"/>
                </a:tc>
                <a:extLst>
                  <a:ext uri="{0D108BD9-81ED-4DB2-BD59-A6C34878D82A}">
                    <a16:rowId xmlns="" xmlns:a16="http://schemas.microsoft.com/office/drawing/2014/main" val="794297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4936993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1" algn="just">
              <a:spcBef>
                <a:spcPts val="600"/>
              </a:spcBef>
              <a:buClr>
                <a:srgbClr val="3333FF"/>
              </a:buClr>
              <a:buSzPct val="100000"/>
              <a:buFont typeface="Arial" charset="0"/>
              <a:buChar char="•"/>
              <a:defRPr/>
            </a:pPr>
            <a:r>
              <a:rPr lang="en-US" sz="2200" dirty="0"/>
              <a:t>Java String literal is created by using double quotes. For Example:</a:t>
            </a:r>
          </a:p>
          <a:p>
            <a:pPr marL="171450" lvl="1" indent="0" algn="just">
              <a:spcBef>
                <a:spcPts val="600"/>
              </a:spcBef>
              <a:buClr>
                <a:srgbClr val="3333FF"/>
              </a:buClr>
              <a:buSzPct val="100000"/>
              <a:buNone/>
              <a:defRPr/>
            </a:pPr>
            <a:r>
              <a:rPr lang="en-US" sz="2200" dirty="0">
                <a:solidFill>
                  <a:srgbClr val="0000CC"/>
                </a:solidFill>
              </a:rPr>
              <a:t>		</a:t>
            </a:r>
            <a:r>
              <a:rPr lang="en-US" sz="2200" dirty="0">
                <a:solidFill>
                  <a:srgbClr val="0000CC"/>
                </a:solidFill>
                <a:latin typeface="Bookman Old Style" pitchFamily="18" charset="0"/>
                <a:cs typeface="Courier New" pitchFamily="49" charset="0"/>
              </a:rPr>
              <a:t>String s = "welcome";</a:t>
            </a:r>
          </a:p>
          <a:p>
            <a:pPr marL="228600" lvl="1">
              <a:spcBef>
                <a:spcPts val="1000"/>
              </a:spcBef>
            </a:pPr>
            <a:r>
              <a:rPr lang="en-US" dirty="0">
                <a:cs typeface="Courier New" pitchFamily="49" charset="0"/>
              </a:rPr>
              <a:t>Each time you create a string literal, the JVM checks the </a:t>
            </a:r>
            <a:r>
              <a:rPr lang="en-US" dirty="0">
                <a:solidFill>
                  <a:srgbClr val="0000CC"/>
                </a:solidFill>
                <a:cs typeface="Courier New" pitchFamily="49" charset="0"/>
              </a:rPr>
              <a:t>string constant pool </a:t>
            </a:r>
            <a:r>
              <a:rPr lang="en-US" dirty="0">
                <a:cs typeface="Courier New" pitchFamily="49" charset="0"/>
              </a:rPr>
              <a:t>first. If the string already exists in the pool, a reference to the pooled instance is returned. </a:t>
            </a:r>
          </a:p>
          <a:p>
            <a:pPr marL="228600" lvl="1">
              <a:spcBef>
                <a:spcPts val="1000"/>
              </a:spcBef>
            </a:pPr>
            <a:r>
              <a:rPr lang="en-US" dirty="0">
                <a:cs typeface="Courier New" pitchFamily="49" charset="0"/>
              </a:rPr>
              <a:t>If string doesn't exist in the pool, a new string instance is created and placed in the pool. For example:</a:t>
            </a:r>
          </a:p>
          <a:p>
            <a:pPr marL="171450" lvl="1" indent="0" algn="just">
              <a:spcBef>
                <a:spcPts val="600"/>
              </a:spcBef>
              <a:buClr>
                <a:srgbClr val="3333FF"/>
              </a:buClr>
              <a:buSzPct val="100000"/>
              <a:buNone/>
              <a:defRPr/>
            </a:pPr>
            <a:r>
              <a:rPr lang="en-US" sz="2200" dirty="0">
                <a:solidFill>
                  <a:srgbClr val="0000CC"/>
                </a:solidFill>
                <a:latin typeface="Bookman Old Style" pitchFamily="18" charset="0"/>
                <a:cs typeface="Courier New" pitchFamily="49" charset="0"/>
              </a:rPr>
              <a:t>String s1 = "Welcome";  </a:t>
            </a:r>
          </a:p>
          <a:p>
            <a:pPr marL="171450" lvl="1" indent="0" algn="just">
              <a:spcBef>
                <a:spcPts val="600"/>
              </a:spcBef>
              <a:buClr>
                <a:srgbClr val="3333FF"/>
              </a:buClr>
              <a:buSzPct val="100000"/>
              <a:buNone/>
              <a:defRPr/>
            </a:pPr>
            <a:r>
              <a:rPr lang="en-US" sz="2200" dirty="0" smtClean="0">
                <a:solidFill>
                  <a:srgbClr val="0000CC"/>
                </a:solidFill>
                <a:latin typeface="Bookman Old Style" pitchFamily="18" charset="0"/>
                <a:cs typeface="Courier New" pitchFamily="49" charset="0"/>
              </a:rPr>
              <a:t>String </a:t>
            </a:r>
            <a:r>
              <a:rPr lang="en-US" sz="2200" dirty="0">
                <a:solidFill>
                  <a:srgbClr val="0000CC"/>
                </a:solidFill>
                <a:latin typeface="Bookman Old Style" pitchFamily="18" charset="0"/>
                <a:cs typeface="Courier New" pitchFamily="49" charset="0"/>
              </a:rPr>
              <a:t>s2 = "Welcome"; //will not create new instance </a:t>
            </a:r>
            <a:endParaRPr lang="en-US" sz="2200" dirty="0" smtClean="0">
              <a:solidFill>
                <a:srgbClr val="0000CC"/>
              </a:solidFill>
              <a:latin typeface="Bookman Old Style" pitchFamily="18" charset="0"/>
              <a:cs typeface="Courier New" pitchFamily="49" charset="0"/>
            </a:endParaRPr>
          </a:p>
          <a:p>
            <a:pPr marL="171450" lvl="1" indent="0" algn="just">
              <a:spcBef>
                <a:spcPts val="600"/>
              </a:spcBef>
              <a:buClr>
                <a:srgbClr val="3333FF"/>
              </a:buClr>
              <a:buSzPct val="100000"/>
              <a:buNone/>
              <a:defRPr/>
            </a:pPr>
            <a:r>
              <a:rPr lang="en-US" sz="2000" dirty="0"/>
              <a:t>Once created, a string cannot be changed: none of its methods changes the string. Such objects are called </a:t>
            </a:r>
            <a:r>
              <a:rPr lang="en-US" sz="2000" i="1" dirty="0"/>
              <a:t>immutable</a:t>
            </a:r>
            <a:r>
              <a:rPr lang="en-US" sz="2000" dirty="0"/>
              <a:t>.</a:t>
            </a:r>
            <a:endParaRPr lang="en-US" sz="2200" dirty="0">
              <a:solidFill>
                <a:srgbClr val="0000CC"/>
              </a:solidFill>
              <a:latin typeface="Bookman Old Style" pitchFamily="18" charset="0"/>
              <a:cs typeface="Courier New" pitchFamily="49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71476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marL="0" indent="0">
              <a:buNone/>
            </a:pPr>
            <a:r>
              <a:rPr lang="en-US" i="1" dirty="0"/>
              <a:t>String str1 = "Hello</a:t>
            </a:r>
            <a:r>
              <a:rPr lang="en-US" i="1" dirty="0" smtClean="0"/>
              <a:t>";</a:t>
            </a:r>
          </a:p>
          <a:p>
            <a:endParaRPr lang="en-US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226" y="1541640"/>
            <a:ext cx="7845974" cy="40348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45493081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5973763"/>
          </a:xfrm>
        </p:spPr>
        <p:txBody>
          <a:bodyPr/>
          <a:lstStyle/>
          <a:p>
            <a:pPr marL="0" indent="0">
              <a:buNone/>
            </a:pPr>
            <a:r>
              <a:rPr lang="en-US" i="1" dirty="0"/>
              <a:t>String str1 = "Hello";</a:t>
            </a:r>
            <a:r>
              <a:rPr lang="en-US" dirty="0"/>
              <a:t/>
            </a:r>
            <a:br>
              <a:rPr lang="en-US" dirty="0"/>
            </a:br>
            <a:r>
              <a:rPr lang="en-US" i="1" dirty="0"/>
              <a:t>String str2 = "Hello";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52600"/>
            <a:ext cx="7693687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06338862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638800"/>
          </a:xfrm>
        </p:spPr>
        <p:txBody>
          <a:bodyPr/>
          <a:lstStyle/>
          <a:p>
            <a:pPr marL="0" indent="0">
              <a:buNone/>
            </a:pPr>
            <a:r>
              <a:rPr lang="en-US" i="1" dirty="0"/>
              <a:t>String str1 = new String("John"); </a:t>
            </a:r>
            <a:endParaRPr lang="en-US" i="1" dirty="0" smtClean="0"/>
          </a:p>
          <a:p>
            <a:pPr marL="0" indent="0">
              <a:buNone/>
            </a:pPr>
            <a:r>
              <a:rPr lang="en-US" i="1" dirty="0" smtClean="0"/>
              <a:t>String </a:t>
            </a:r>
            <a:r>
              <a:rPr lang="en-US" i="1" dirty="0"/>
              <a:t>str2 = new String("</a:t>
            </a:r>
            <a:r>
              <a:rPr lang="en-US" i="1" dirty="0" err="1"/>
              <a:t>Deo</a:t>
            </a:r>
            <a:r>
              <a:rPr lang="en-US" i="1" dirty="0"/>
              <a:t>");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200" y="2286000"/>
            <a:ext cx="6487001" cy="3414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06342815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String using </a:t>
            </a:r>
            <a:r>
              <a:rPr lang="en-US" smtClean="0"/>
              <a:t>new operator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algn="just">
              <a:spcBef>
                <a:spcPts val="600"/>
              </a:spcBef>
              <a:buClr>
                <a:srgbClr val="3333FF"/>
              </a:buClr>
              <a:buSzPct val="100000"/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00CC"/>
                </a:solidFill>
              </a:rPr>
              <a:t>By new Keyword:</a:t>
            </a:r>
          </a:p>
          <a:p>
            <a:pPr lvl="1" algn="just">
              <a:spcBef>
                <a:spcPts val="600"/>
              </a:spcBef>
              <a:buClr>
                <a:srgbClr val="3333FF"/>
              </a:buClr>
              <a:buSzPct val="100000"/>
              <a:buFont typeface="Arial" charset="0"/>
              <a:buChar char="•"/>
              <a:defRPr/>
            </a:pPr>
            <a:r>
              <a:rPr lang="en-US" sz="2200" dirty="0"/>
              <a:t>For example:</a:t>
            </a:r>
          </a:p>
          <a:p>
            <a:pPr marL="171450" lvl="1" indent="0" algn="just">
              <a:spcBef>
                <a:spcPts val="600"/>
              </a:spcBef>
              <a:buClr>
                <a:srgbClr val="3333FF"/>
              </a:buClr>
              <a:buSzPct val="100000"/>
              <a:buNone/>
              <a:defRPr/>
            </a:pPr>
            <a:r>
              <a:rPr lang="en-US" sz="2200" dirty="0"/>
              <a:t> 		</a:t>
            </a:r>
            <a:r>
              <a:rPr lang="en-US" sz="2200" dirty="0">
                <a:solidFill>
                  <a:srgbClr val="0000CC"/>
                </a:solidFill>
                <a:latin typeface="Bookman Old Style" pitchFamily="18" charset="0"/>
                <a:cs typeface="Times New Roman" pitchFamily="18" charset="0"/>
              </a:rPr>
              <a:t>String s = new String("Welcome");</a:t>
            </a:r>
          </a:p>
          <a:p>
            <a:pPr marL="171450" lvl="1" indent="0" algn="just">
              <a:spcBef>
                <a:spcPts val="600"/>
              </a:spcBef>
              <a:buClr>
                <a:srgbClr val="3333FF"/>
              </a:buClr>
              <a:buSzPct val="100000"/>
              <a:buNone/>
              <a:defRPr/>
            </a:pPr>
            <a:endParaRPr lang="en-US" sz="2200" dirty="0">
              <a:solidFill>
                <a:srgbClr val="0000CC"/>
              </a:solidFill>
              <a:latin typeface="Bookman Old Style" pitchFamily="18" charset="0"/>
              <a:cs typeface="Times New Roman" pitchFamily="18" charset="0"/>
            </a:endParaRPr>
          </a:p>
          <a:p>
            <a:pPr lvl="1" algn="just">
              <a:spcBef>
                <a:spcPts val="600"/>
              </a:spcBef>
              <a:buClr>
                <a:srgbClr val="3333FF"/>
              </a:buClr>
              <a:buSzPct val="100000"/>
              <a:buFont typeface="Arial" charset="0"/>
              <a:buChar char="•"/>
              <a:defRPr/>
            </a:pPr>
            <a:r>
              <a:rPr lang="en-US" sz="2200" dirty="0"/>
              <a:t>JVM will create a new string object in normal(non pool) heap memory and the literal "Welcome" will be placed in the string constant pool.</a:t>
            </a:r>
          </a:p>
          <a:p>
            <a:pPr lvl="1" algn="just">
              <a:spcBef>
                <a:spcPts val="600"/>
              </a:spcBef>
              <a:buClr>
                <a:srgbClr val="3333FF"/>
              </a:buClr>
              <a:buSzPct val="100000"/>
              <a:buFont typeface="Arial" charset="0"/>
              <a:buChar char="•"/>
              <a:defRPr/>
            </a:pPr>
            <a:r>
              <a:rPr lang="en-US" sz="2200" dirty="0"/>
              <a:t>The variable ‘s’ will refer to the object in heap(non pool).</a:t>
            </a:r>
          </a:p>
          <a:p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23182287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084" y="368711"/>
            <a:ext cx="8074742" cy="56902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95482146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empty String has no characters.  It’s length is 0.</a:t>
            </a:r>
          </a:p>
          <a:p>
            <a:endParaRPr lang="en-IN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2335" y="2428876"/>
            <a:ext cx="4644628" cy="1338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972898" y="3987284"/>
            <a:ext cx="547790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5769503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Strings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algn="just">
              <a:spcBef>
                <a:spcPts val="600"/>
              </a:spcBef>
              <a:buClr>
                <a:srgbClr val="3333FF"/>
              </a:buClr>
              <a:buSzPct val="100000"/>
              <a:buFont typeface="Arial" charset="0"/>
              <a:buChar char="•"/>
              <a:defRPr/>
            </a:pPr>
            <a:r>
              <a:rPr lang="en-US" sz="2200" dirty="0"/>
              <a:t>The String class is immutable, </a:t>
            </a:r>
          </a:p>
          <a:p>
            <a:pPr lvl="2" algn="just">
              <a:spcBef>
                <a:spcPts val="600"/>
              </a:spcBef>
              <a:buClr>
                <a:srgbClr val="3333FF"/>
              </a:buClr>
              <a:buSzPct val="100000"/>
              <a:buFont typeface="Arial" charset="0"/>
              <a:buChar char="•"/>
              <a:defRPr/>
            </a:pPr>
            <a:r>
              <a:rPr lang="en-US" sz="2200" dirty="0"/>
              <a:t>Once it is created a String object cannot be changed.</a:t>
            </a:r>
          </a:p>
          <a:p>
            <a:r>
              <a:rPr lang="en-US" dirty="0" smtClean="0"/>
              <a:t>String s1=“</a:t>
            </a:r>
            <a:r>
              <a:rPr lang="en-US" dirty="0" err="1" smtClean="0"/>
              <a:t>pvpsit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String s2=“college”</a:t>
            </a:r>
          </a:p>
          <a:p>
            <a:r>
              <a:rPr lang="en-US" dirty="0" smtClean="0"/>
              <a:t> </a:t>
            </a:r>
          </a:p>
          <a:p>
            <a:endParaRPr lang="en-US" dirty="0"/>
          </a:p>
          <a:p>
            <a:endParaRPr lang="en-IN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296" y="3751162"/>
            <a:ext cx="2276851" cy="8208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053" y="5354586"/>
            <a:ext cx="3186113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296" y="4752360"/>
            <a:ext cx="1728788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6318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Straight Connector 22">
            <a:extLst>
              <a:ext uri="{FF2B5EF4-FFF2-40B4-BE49-F238E27FC236}">
                <a16:creationId xmlns="" xmlns:a16="http://schemas.microsoft.com/office/drawing/2014/main" id="{D3BF76A5-986F-4895-9943-B787C6188697}"/>
              </a:ext>
            </a:extLst>
          </p:cNvPr>
          <p:cNvCxnSpPr/>
          <p:nvPr/>
        </p:nvCxnSpPr>
        <p:spPr>
          <a:xfrm>
            <a:off x="0" y="6308035"/>
            <a:ext cx="648791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="" xmlns:a16="http://schemas.microsoft.com/office/drawing/2014/main" id="{597A08C5-0AD7-4D84-92BF-648F6875FEC7}"/>
              </a:ext>
            </a:extLst>
          </p:cNvPr>
          <p:cNvCxnSpPr>
            <a:cxnSpLocks/>
          </p:cNvCxnSpPr>
          <p:nvPr/>
        </p:nvCxnSpPr>
        <p:spPr>
          <a:xfrm>
            <a:off x="1756050" y="876992"/>
            <a:ext cx="73879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Rectangle 24">
            <a:extLst>
              <a:ext uri="{FF2B5EF4-FFF2-40B4-BE49-F238E27FC236}">
                <a16:creationId xmlns="" xmlns:a16="http://schemas.microsoft.com/office/drawing/2014/main" id="{F89A3FC9-142F-440A-B1DF-42B7FCBE6598}"/>
              </a:ext>
            </a:extLst>
          </p:cNvPr>
          <p:cNvSpPr/>
          <p:nvPr/>
        </p:nvSpPr>
        <p:spPr>
          <a:xfrm>
            <a:off x="441748" y="329465"/>
            <a:ext cx="175240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l" fontAlgn="base"/>
            <a:r>
              <a:rPr lang="en-US" altLang="en-US" sz="4400" b="1" dirty="0">
                <a:latin typeface="Sitka Text" panose="02000505000000020004" pitchFamily="2" charset="0"/>
              </a:rPr>
              <a:t>Try it</a:t>
            </a:r>
            <a:endParaRPr lang="en-US" sz="4400" b="1" i="0" dirty="0">
              <a:solidFill>
                <a:srgbClr val="273239"/>
              </a:solidFill>
              <a:effectLst/>
              <a:latin typeface="Sitka Heading Semibold" pitchFamily="2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2C34959C-D663-4034-A95C-5594985B6A7F}"/>
              </a:ext>
            </a:extLst>
          </p:cNvPr>
          <p:cNvSpPr txBox="1"/>
          <p:nvPr/>
        </p:nvSpPr>
        <p:spPr>
          <a:xfrm>
            <a:off x="536448" y="1071982"/>
            <a:ext cx="7464551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latin typeface="Sitka Text" panose="02000505000000020004" pitchFamily="2" charset="0"/>
              </a:rPr>
              <a:t>class First</a:t>
            </a:r>
          </a:p>
          <a:p>
            <a:r>
              <a:rPr lang="en-US" sz="2400" dirty="0">
                <a:latin typeface="Sitka Text" panose="02000505000000020004" pitchFamily="2" charset="0"/>
              </a:rPr>
              <a:t>  {</a:t>
            </a:r>
          </a:p>
          <a:p>
            <a:r>
              <a:rPr lang="en-US" sz="2400" dirty="0">
                <a:latin typeface="Sitka Text" panose="02000505000000020004" pitchFamily="2" charset="0"/>
              </a:rPr>
              <a:t>    int a=10;</a:t>
            </a:r>
          </a:p>
          <a:p>
            <a:r>
              <a:rPr lang="en-US" sz="2400" dirty="0">
                <a:latin typeface="Sitka Text" panose="02000505000000020004" pitchFamily="2" charset="0"/>
              </a:rPr>
              <a:t>    void </a:t>
            </a:r>
            <a:r>
              <a:rPr lang="en-US" sz="2400" dirty="0" err="1">
                <a:latin typeface="Sitka Text" panose="02000505000000020004" pitchFamily="2" charset="0"/>
              </a:rPr>
              <a:t>disp</a:t>
            </a:r>
            <a:r>
              <a:rPr lang="en-US" sz="2400" dirty="0">
                <a:latin typeface="Sitka Text" panose="02000505000000020004" pitchFamily="2" charset="0"/>
              </a:rPr>
              <a:t>()</a:t>
            </a:r>
          </a:p>
          <a:p>
            <a:r>
              <a:rPr lang="en-US" sz="2400" dirty="0">
                <a:latin typeface="Sitka Text" panose="02000505000000020004" pitchFamily="2" charset="0"/>
              </a:rPr>
              <a:t>     {</a:t>
            </a:r>
          </a:p>
          <a:p>
            <a:r>
              <a:rPr lang="en-US" sz="2400" dirty="0">
                <a:latin typeface="Sitka Text" panose="02000505000000020004" pitchFamily="2" charset="0"/>
              </a:rPr>
              <a:t>	</a:t>
            </a:r>
            <a:r>
              <a:rPr lang="en-US" sz="2400" dirty="0" err="1">
                <a:latin typeface="Sitka Text" panose="02000505000000020004" pitchFamily="2" charset="0"/>
              </a:rPr>
              <a:t>System.out.println</a:t>
            </a:r>
            <a:r>
              <a:rPr lang="en-US" sz="2400" dirty="0">
                <a:latin typeface="Sitka Text" panose="02000505000000020004" pitchFamily="2" charset="0"/>
              </a:rPr>
              <a:t>(" Value of a is :"+a);</a:t>
            </a:r>
          </a:p>
          <a:p>
            <a:r>
              <a:rPr lang="en-US" sz="2400" dirty="0">
                <a:latin typeface="Sitka Text" panose="02000505000000020004" pitchFamily="2" charset="0"/>
              </a:rPr>
              <a:t>     }</a:t>
            </a:r>
          </a:p>
          <a:p>
            <a:r>
              <a:rPr lang="en-US" sz="2400" dirty="0">
                <a:latin typeface="Sitka Text" panose="02000505000000020004" pitchFamily="2" charset="0"/>
              </a:rPr>
              <a:t>    public static void main(String </a:t>
            </a:r>
            <a:r>
              <a:rPr lang="en-US" sz="2400" dirty="0" err="1">
                <a:latin typeface="Sitka Text" panose="02000505000000020004" pitchFamily="2" charset="0"/>
              </a:rPr>
              <a:t>args</a:t>
            </a:r>
            <a:r>
              <a:rPr lang="en-US" sz="2400" dirty="0">
                <a:latin typeface="Sitka Text" panose="02000505000000020004" pitchFamily="2" charset="0"/>
              </a:rPr>
              <a:t>[])</a:t>
            </a:r>
          </a:p>
          <a:p>
            <a:r>
              <a:rPr lang="en-US" sz="2400" dirty="0">
                <a:latin typeface="Sitka Text" panose="02000505000000020004" pitchFamily="2" charset="0"/>
              </a:rPr>
              <a:t>     {</a:t>
            </a:r>
          </a:p>
          <a:p>
            <a:r>
              <a:rPr lang="en-US" sz="2400" dirty="0">
                <a:latin typeface="Sitka Text" panose="02000505000000020004" pitchFamily="2" charset="0"/>
              </a:rPr>
              <a:t>	First fob=new First();</a:t>
            </a:r>
          </a:p>
          <a:p>
            <a:r>
              <a:rPr lang="en-US" sz="2400" dirty="0">
                <a:latin typeface="Sitka Text" panose="02000505000000020004" pitchFamily="2" charset="0"/>
              </a:rPr>
              <a:t>	</a:t>
            </a:r>
            <a:r>
              <a:rPr lang="en-US" sz="2400" dirty="0" err="1">
                <a:latin typeface="Sitka Text" panose="02000505000000020004" pitchFamily="2" charset="0"/>
              </a:rPr>
              <a:t>System.out.println</a:t>
            </a:r>
            <a:r>
              <a:rPr lang="en-US" sz="2400" dirty="0">
                <a:latin typeface="Sitka Text" panose="02000505000000020004" pitchFamily="2" charset="0"/>
              </a:rPr>
              <a:t>(</a:t>
            </a:r>
            <a:r>
              <a:rPr lang="en-US" sz="2400" dirty="0" err="1">
                <a:latin typeface="Sitka Text" panose="02000505000000020004" pitchFamily="2" charset="0"/>
              </a:rPr>
              <a:t>fob.a</a:t>
            </a:r>
            <a:r>
              <a:rPr lang="en-US" sz="2400" dirty="0">
                <a:latin typeface="Sitka Text" panose="02000505000000020004" pitchFamily="2" charset="0"/>
              </a:rPr>
              <a:t>);</a:t>
            </a:r>
          </a:p>
          <a:p>
            <a:r>
              <a:rPr lang="en-US" sz="2400" dirty="0">
                <a:latin typeface="Sitka Text" panose="02000505000000020004" pitchFamily="2" charset="0"/>
              </a:rPr>
              <a:t>	</a:t>
            </a:r>
            <a:r>
              <a:rPr lang="en-US" sz="2400" dirty="0" err="1">
                <a:latin typeface="Sitka Text" panose="02000505000000020004" pitchFamily="2" charset="0"/>
              </a:rPr>
              <a:t>fob.disp</a:t>
            </a:r>
            <a:r>
              <a:rPr lang="en-US" sz="2400" dirty="0">
                <a:latin typeface="Sitka Text" panose="02000505000000020004" pitchFamily="2" charset="0"/>
              </a:rPr>
              <a:t>();</a:t>
            </a:r>
          </a:p>
          <a:p>
            <a:r>
              <a:rPr lang="en-US" sz="2400" dirty="0">
                <a:latin typeface="Sitka Text" panose="02000505000000020004" pitchFamily="2" charset="0"/>
              </a:rPr>
              <a:t>     }</a:t>
            </a:r>
          </a:p>
          <a:p>
            <a:r>
              <a:rPr lang="en-US" sz="2400" dirty="0">
                <a:latin typeface="Sitka Text" panose="02000505000000020004" pitchFamily="2" charset="0"/>
              </a:rPr>
              <a:t>  }</a:t>
            </a:r>
          </a:p>
        </p:txBody>
      </p:sp>
    </p:spTree>
    <p:extLst>
      <p:ext uri="{BB962C8B-B14F-4D97-AF65-F5344CB8AC3E}">
        <p14:creationId xmlns:p14="http://schemas.microsoft.com/office/powerpoint/2010/main" val="2974899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 </a:t>
            </a:r>
            <a:r>
              <a:rPr lang="en-US" b="1" dirty="0"/>
              <a:t>Methods for Extracting Characters from Strings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sz="4400" b="1" dirty="0" err="1" smtClean="0"/>
              <a:t>charAt</a:t>
            </a:r>
            <a:r>
              <a:rPr lang="en-IN" sz="4400" b="1" dirty="0"/>
              <a:t>()</a:t>
            </a:r>
          </a:p>
          <a:p>
            <a:r>
              <a:rPr lang="en-US" dirty="0"/>
              <a:t>The </a:t>
            </a:r>
            <a:r>
              <a:rPr lang="en-US" dirty="0" err="1"/>
              <a:t>charAt</a:t>
            </a:r>
            <a:r>
              <a:rPr lang="en-US" dirty="0"/>
              <a:t>() method returns the character at a specified index in a string. The index </a:t>
            </a:r>
            <a:r>
              <a:rPr lang="en-US" dirty="0" smtClean="0"/>
              <a:t>is zero-based</a:t>
            </a:r>
            <a:r>
              <a:rPr lang="en-US" dirty="0"/>
              <a:t>, meaning the first character is at index 0</a:t>
            </a:r>
            <a:r>
              <a:rPr lang="en-US" dirty="0" smtClean="0"/>
              <a:t>.</a:t>
            </a:r>
          </a:p>
          <a:p>
            <a:r>
              <a:rPr lang="en-IN" b="1" dirty="0"/>
              <a:t>Syntax:</a:t>
            </a:r>
          </a:p>
          <a:p>
            <a:r>
              <a:rPr lang="en-IN" dirty="0"/>
              <a:t>public char </a:t>
            </a:r>
            <a:r>
              <a:rPr lang="en-IN" dirty="0" err="1"/>
              <a:t>charAt</a:t>
            </a:r>
            <a:r>
              <a:rPr lang="en-IN" dirty="0"/>
              <a:t>(</a:t>
            </a:r>
            <a:r>
              <a:rPr lang="en-IN" dirty="0" err="1"/>
              <a:t>int</a:t>
            </a:r>
            <a:r>
              <a:rPr lang="en-IN" dirty="0"/>
              <a:t> index)</a:t>
            </a:r>
          </a:p>
        </p:txBody>
      </p:sp>
    </p:spTree>
    <p:extLst>
      <p:ext uri="{BB962C8B-B14F-4D97-AF65-F5344CB8AC3E}">
        <p14:creationId xmlns:p14="http://schemas.microsoft.com/office/powerpoint/2010/main" val="3261069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IN" dirty="0"/>
              <a:t>public class </a:t>
            </a:r>
            <a:r>
              <a:rPr lang="en-IN" dirty="0" err="1"/>
              <a:t>CharAtExample</a:t>
            </a:r>
            <a:r>
              <a:rPr lang="en-IN" dirty="0"/>
              <a:t> {</a:t>
            </a:r>
          </a:p>
          <a:p>
            <a:pPr marL="0" indent="0">
              <a:buNone/>
            </a:pPr>
            <a:r>
              <a:rPr lang="en-IN" dirty="0"/>
              <a:t>public static void main(String[] </a:t>
            </a:r>
            <a:r>
              <a:rPr lang="en-IN" dirty="0" err="1"/>
              <a:t>args</a:t>
            </a:r>
            <a:r>
              <a:rPr lang="en-IN" dirty="0"/>
              <a:t>) {</a:t>
            </a:r>
          </a:p>
          <a:p>
            <a:pPr marL="0" indent="0">
              <a:buNone/>
            </a:pPr>
            <a:r>
              <a:rPr lang="en-IN" dirty="0"/>
              <a:t>String </a:t>
            </a:r>
            <a:r>
              <a:rPr lang="en-IN" dirty="0" err="1"/>
              <a:t>str</a:t>
            </a:r>
            <a:r>
              <a:rPr lang="en-IN" dirty="0"/>
              <a:t> = "Hello, World!";</a:t>
            </a:r>
          </a:p>
          <a:p>
            <a:pPr marL="0" indent="0">
              <a:buNone/>
            </a:pPr>
            <a:r>
              <a:rPr lang="en-IN" dirty="0"/>
              <a:t>char </a:t>
            </a:r>
            <a:r>
              <a:rPr lang="en-IN" dirty="0" err="1"/>
              <a:t>ch</a:t>
            </a:r>
            <a:r>
              <a:rPr lang="en-IN" dirty="0"/>
              <a:t> = </a:t>
            </a:r>
            <a:r>
              <a:rPr lang="en-IN" dirty="0" err="1"/>
              <a:t>str.charAt</a:t>
            </a:r>
            <a:r>
              <a:rPr lang="en-IN" dirty="0"/>
              <a:t>(7);</a:t>
            </a:r>
          </a:p>
          <a:p>
            <a:pPr marL="0" indent="0">
              <a:buNone/>
            </a:pPr>
            <a:r>
              <a:rPr lang="en-IN" dirty="0" err="1"/>
              <a:t>System.out.println</a:t>
            </a:r>
            <a:r>
              <a:rPr lang="en-IN" dirty="0"/>
              <a:t>("Character at index 7: " + </a:t>
            </a:r>
            <a:r>
              <a:rPr lang="en-IN" dirty="0" err="1"/>
              <a:t>ch</a:t>
            </a:r>
            <a:r>
              <a:rPr lang="en-IN" dirty="0"/>
              <a:t>);</a:t>
            </a:r>
          </a:p>
          <a:p>
            <a:pPr marL="0" indent="0">
              <a:buNone/>
            </a:pPr>
            <a:r>
              <a:rPr lang="en-IN" dirty="0"/>
              <a:t>}</a:t>
            </a:r>
          </a:p>
          <a:p>
            <a:pPr marL="0" indent="0">
              <a:buNone/>
            </a:pPr>
            <a:r>
              <a:rPr lang="en-IN" dirty="0" smtClean="0"/>
              <a:t>}</a:t>
            </a:r>
          </a:p>
          <a:p>
            <a:pPr marL="0" indent="0">
              <a:buNone/>
            </a:pPr>
            <a:r>
              <a:rPr lang="en-IN" b="1" dirty="0" smtClean="0"/>
              <a:t>Output</a:t>
            </a:r>
            <a:r>
              <a:rPr lang="en-IN" b="1" dirty="0"/>
              <a:t>:</a:t>
            </a:r>
          </a:p>
          <a:p>
            <a:r>
              <a:rPr lang="en-US" dirty="0"/>
              <a:t>Character at index 7: W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22280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/>
              <a:t>getChars</a:t>
            </a:r>
            <a:r>
              <a:rPr lang="en-IN" dirty="0"/>
              <a:t>()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816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The </a:t>
            </a:r>
            <a:r>
              <a:rPr lang="en-US" dirty="0" err="1"/>
              <a:t>getChars</a:t>
            </a:r>
            <a:r>
              <a:rPr lang="en-US" dirty="0"/>
              <a:t>() method copies characters from a specified segment of a string </a:t>
            </a:r>
            <a:r>
              <a:rPr lang="en-US" dirty="0" smtClean="0"/>
              <a:t>into a </a:t>
            </a:r>
            <a:r>
              <a:rPr lang="en-IN" dirty="0" smtClean="0"/>
              <a:t>destination </a:t>
            </a:r>
            <a:r>
              <a:rPr lang="en-IN" dirty="0"/>
              <a:t>character array</a:t>
            </a:r>
            <a:r>
              <a:rPr lang="en-IN" dirty="0" smtClean="0"/>
              <a:t>.</a:t>
            </a:r>
          </a:p>
          <a:p>
            <a:r>
              <a:rPr lang="en-IN" b="1" dirty="0"/>
              <a:t>Syntax:</a:t>
            </a:r>
          </a:p>
          <a:p>
            <a:pPr marL="0" indent="0">
              <a:buNone/>
            </a:pPr>
            <a:r>
              <a:rPr lang="en-US" dirty="0"/>
              <a:t>public void </a:t>
            </a:r>
            <a:r>
              <a:rPr lang="en-US" dirty="0" err="1"/>
              <a:t>getChars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srcBegin</a:t>
            </a:r>
            <a:r>
              <a:rPr lang="en-US" dirty="0"/>
              <a:t>,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srcEnd</a:t>
            </a:r>
            <a:r>
              <a:rPr lang="en-US" dirty="0"/>
              <a:t>, </a:t>
            </a:r>
            <a:r>
              <a:rPr lang="en-US" dirty="0" smtClean="0"/>
              <a:t>char</a:t>
            </a:r>
            <a:r>
              <a:rPr lang="en-US" dirty="0"/>
              <a:t>[] </a:t>
            </a:r>
            <a:r>
              <a:rPr lang="en-US" dirty="0" err="1"/>
              <a:t>dst</a:t>
            </a:r>
            <a:r>
              <a:rPr lang="en-US" dirty="0"/>
              <a:t>,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IN" dirty="0" err="1" smtClean="0"/>
              <a:t>dstBegin</a:t>
            </a:r>
            <a:r>
              <a:rPr lang="en-IN" dirty="0" smtClean="0"/>
              <a:t>)</a:t>
            </a:r>
          </a:p>
          <a:p>
            <a:pPr marL="0" indent="0">
              <a:buNone/>
            </a:pPr>
            <a:r>
              <a:rPr lang="en-US" dirty="0" err="1"/>
              <a:t>srcBegin</a:t>
            </a:r>
            <a:r>
              <a:rPr lang="en-US" dirty="0"/>
              <a:t>: The starting index (inclusive</a:t>
            </a:r>
            <a:r>
              <a:rPr lang="en-US" dirty="0" smtClean="0"/>
              <a:t>).</a:t>
            </a:r>
          </a:p>
          <a:p>
            <a:pPr marL="0" indent="0">
              <a:buNone/>
            </a:pPr>
            <a:r>
              <a:rPr lang="en-US" dirty="0" err="1" smtClean="0"/>
              <a:t>srcEnd</a:t>
            </a:r>
            <a:r>
              <a:rPr lang="en-US" dirty="0"/>
              <a:t>: The ending index (exclusive).</a:t>
            </a:r>
          </a:p>
          <a:p>
            <a:pPr marL="0" indent="0">
              <a:buNone/>
            </a:pPr>
            <a:r>
              <a:rPr lang="en-IN" dirty="0" smtClean="0"/>
              <a:t> </a:t>
            </a:r>
            <a:r>
              <a:rPr lang="en-IN" dirty="0" err="1"/>
              <a:t>dst</a:t>
            </a:r>
            <a:r>
              <a:rPr lang="en-IN" dirty="0"/>
              <a:t>: The destination array.</a:t>
            </a:r>
          </a:p>
          <a:p>
            <a:pPr marL="0" indent="0">
              <a:buNone/>
            </a:pPr>
            <a:r>
              <a:rPr lang="en-US" dirty="0" err="1" smtClean="0"/>
              <a:t>dstBegin</a:t>
            </a:r>
            <a:r>
              <a:rPr lang="en-US" dirty="0"/>
              <a:t>: The starting index in the destination array.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92199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IN" dirty="0"/>
              <a:t>public class </a:t>
            </a:r>
            <a:r>
              <a:rPr lang="en-IN" dirty="0" err="1"/>
              <a:t>GetCharsExample</a:t>
            </a:r>
            <a:r>
              <a:rPr lang="en-IN" dirty="0"/>
              <a:t> {</a:t>
            </a:r>
          </a:p>
          <a:p>
            <a:pPr marL="0" indent="0">
              <a:buNone/>
            </a:pPr>
            <a:r>
              <a:rPr lang="en-IN" dirty="0"/>
              <a:t>public static void main(String[] </a:t>
            </a:r>
            <a:r>
              <a:rPr lang="en-IN" dirty="0" err="1"/>
              <a:t>args</a:t>
            </a:r>
            <a:r>
              <a:rPr lang="en-IN" dirty="0"/>
              <a:t>) {</a:t>
            </a:r>
          </a:p>
          <a:p>
            <a:pPr marL="0" indent="0">
              <a:buNone/>
            </a:pPr>
            <a:r>
              <a:rPr lang="en-IN" dirty="0"/>
              <a:t>String </a:t>
            </a:r>
            <a:r>
              <a:rPr lang="en-IN" dirty="0" err="1"/>
              <a:t>str</a:t>
            </a:r>
            <a:r>
              <a:rPr lang="en-IN" dirty="0"/>
              <a:t> = "Hello, World!";</a:t>
            </a:r>
          </a:p>
          <a:p>
            <a:pPr marL="0" indent="0">
              <a:buNone/>
            </a:pPr>
            <a:r>
              <a:rPr lang="en-IN" dirty="0"/>
              <a:t>char[] </a:t>
            </a:r>
            <a:r>
              <a:rPr lang="en-IN" dirty="0" err="1"/>
              <a:t>dst</a:t>
            </a:r>
            <a:r>
              <a:rPr lang="en-IN" dirty="0"/>
              <a:t> = new char[5];</a:t>
            </a:r>
          </a:p>
          <a:p>
            <a:pPr marL="0" indent="0">
              <a:buNone/>
            </a:pPr>
            <a:r>
              <a:rPr lang="en-IN" dirty="0" err="1"/>
              <a:t>str.getChars</a:t>
            </a:r>
            <a:r>
              <a:rPr lang="en-IN" dirty="0"/>
              <a:t>(7, 12, </a:t>
            </a:r>
            <a:r>
              <a:rPr lang="en-IN" dirty="0" err="1"/>
              <a:t>dst</a:t>
            </a:r>
            <a:r>
              <a:rPr lang="en-IN" dirty="0"/>
              <a:t>, 0);</a:t>
            </a:r>
          </a:p>
          <a:p>
            <a:pPr marL="0" indent="0">
              <a:buNone/>
            </a:pPr>
            <a:r>
              <a:rPr lang="en-IN" dirty="0" err="1"/>
              <a:t>System.out.println</a:t>
            </a:r>
            <a:r>
              <a:rPr lang="en-IN" dirty="0"/>
              <a:t>("Extracted characters: " + new</a:t>
            </a:r>
          </a:p>
          <a:p>
            <a:pPr marL="0" indent="0">
              <a:buNone/>
            </a:pPr>
            <a:r>
              <a:rPr lang="en-IN" dirty="0"/>
              <a:t>String(</a:t>
            </a:r>
            <a:r>
              <a:rPr lang="en-IN" dirty="0" err="1"/>
              <a:t>dst</a:t>
            </a:r>
            <a:r>
              <a:rPr lang="en-IN" dirty="0"/>
              <a:t>));</a:t>
            </a:r>
          </a:p>
          <a:p>
            <a:pPr marL="0" indent="0">
              <a:buNone/>
            </a:pPr>
            <a:r>
              <a:rPr lang="en-IN" dirty="0"/>
              <a:t>}</a:t>
            </a:r>
          </a:p>
          <a:p>
            <a:pPr marL="0" indent="0">
              <a:buNone/>
            </a:pPr>
            <a:r>
              <a:rPr lang="en-IN" dirty="0" smtClean="0"/>
              <a:t>}</a:t>
            </a:r>
          </a:p>
          <a:p>
            <a:r>
              <a:rPr lang="en-IN" b="1" dirty="0"/>
              <a:t>Output:</a:t>
            </a:r>
          </a:p>
          <a:p>
            <a:pPr marL="0" indent="0">
              <a:buNone/>
            </a:pPr>
            <a:r>
              <a:rPr lang="en-IN" dirty="0"/>
              <a:t>Extracted characters: World</a:t>
            </a:r>
          </a:p>
        </p:txBody>
      </p:sp>
    </p:spTree>
    <p:extLst>
      <p:ext uri="{BB962C8B-B14F-4D97-AF65-F5344CB8AC3E}">
        <p14:creationId xmlns:p14="http://schemas.microsoft.com/office/powerpoint/2010/main" val="545435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 err="1"/>
              <a:t>toCharArray</a:t>
            </a:r>
            <a:r>
              <a:rPr lang="en-IN" b="1" dirty="0"/>
              <a:t>()</a:t>
            </a:r>
            <a:br>
              <a:rPr lang="en-IN" b="1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/>
              <a:t>toCharArray</a:t>
            </a:r>
            <a:r>
              <a:rPr lang="en-US" dirty="0"/>
              <a:t>() method converts the string to a new character array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Syntax</a:t>
            </a:r>
          </a:p>
          <a:p>
            <a:pPr marL="0" indent="0">
              <a:buNone/>
            </a:pPr>
            <a:r>
              <a:rPr lang="en-IN" dirty="0"/>
              <a:t>public char[] </a:t>
            </a:r>
            <a:r>
              <a:rPr lang="en-IN" dirty="0" err="1"/>
              <a:t>toCharArray</a:t>
            </a:r>
            <a:r>
              <a:rPr lang="en-IN" dirty="0"/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1622068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N" dirty="0"/>
              <a:t>public class </a:t>
            </a:r>
            <a:r>
              <a:rPr lang="en-IN" dirty="0" err="1"/>
              <a:t>ToCharArrayExample</a:t>
            </a:r>
            <a:r>
              <a:rPr lang="en-IN" dirty="0"/>
              <a:t> {</a:t>
            </a:r>
          </a:p>
          <a:p>
            <a:pPr marL="0" indent="0">
              <a:buNone/>
            </a:pPr>
            <a:r>
              <a:rPr lang="en-US" dirty="0"/>
              <a:t>public static void main(String[] </a:t>
            </a:r>
            <a:r>
              <a:rPr lang="en-US" dirty="0" err="1"/>
              <a:t>args</a:t>
            </a:r>
            <a:r>
              <a:rPr lang="en-US" dirty="0"/>
              <a:t>) {</a:t>
            </a:r>
          </a:p>
          <a:p>
            <a:pPr marL="0" indent="0">
              <a:buNone/>
            </a:pPr>
            <a:r>
              <a:rPr lang="en-IN" dirty="0"/>
              <a:t>String </a:t>
            </a:r>
            <a:r>
              <a:rPr lang="en-IN" dirty="0" err="1"/>
              <a:t>str</a:t>
            </a:r>
            <a:r>
              <a:rPr lang="en-IN" dirty="0"/>
              <a:t> = "Hello";</a:t>
            </a:r>
          </a:p>
          <a:p>
            <a:pPr marL="0" indent="0">
              <a:buNone/>
            </a:pPr>
            <a:r>
              <a:rPr lang="en-IN" dirty="0" smtClean="0"/>
              <a:t>Char a[]= </a:t>
            </a:r>
            <a:r>
              <a:rPr lang="en-IN" dirty="0" err="1"/>
              <a:t>str.toCharArray</a:t>
            </a:r>
            <a:r>
              <a:rPr lang="en-IN" dirty="0"/>
              <a:t>();</a:t>
            </a:r>
          </a:p>
          <a:p>
            <a:pPr marL="0" indent="0">
              <a:buNone/>
            </a:pPr>
            <a:r>
              <a:rPr lang="en-IN" dirty="0" err="1"/>
              <a:t>System.out.println</a:t>
            </a:r>
            <a:r>
              <a:rPr lang="en-IN" dirty="0"/>
              <a:t>("Character array: " </a:t>
            </a:r>
            <a:r>
              <a:rPr lang="en-IN" smtClean="0"/>
              <a:t>+ </a:t>
            </a:r>
            <a:r>
              <a:rPr lang="en-IN"/>
              <a:t>a</a:t>
            </a:r>
            <a:r>
              <a:rPr lang="en-IN" smtClean="0"/>
              <a:t>);</a:t>
            </a:r>
            <a:endParaRPr lang="en-IN" dirty="0"/>
          </a:p>
          <a:p>
            <a:pPr marL="0" indent="0">
              <a:buNone/>
            </a:pPr>
            <a:r>
              <a:rPr lang="en-IN" dirty="0"/>
              <a:t>}</a:t>
            </a:r>
          </a:p>
          <a:p>
            <a:pPr marL="0" indent="0">
              <a:buNone/>
            </a:pPr>
            <a:r>
              <a:rPr lang="en-IN" dirty="0" smtClean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759257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Substring()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substring() method extracts a part of the string (substring) and returns it.</a:t>
            </a:r>
          </a:p>
          <a:p>
            <a:r>
              <a:rPr lang="en-IN" b="1" dirty="0"/>
              <a:t>Syntax</a:t>
            </a:r>
          </a:p>
          <a:p>
            <a:r>
              <a:rPr lang="en-IN" dirty="0"/>
              <a:t>public String substring(</a:t>
            </a:r>
            <a:r>
              <a:rPr lang="en-IN" dirty="0" err="1"/>
              <a:t>int</a:t>
            </a:r>
            <a:r>
              <a:rPr lang="en-IN" dirty="0"/>
              <a:t> </a:t>
            </a:r>
            <a:r>
              <a:rPr lang="en-IN" dirty="0" err="1"/>
              <a:t>startIndex</a:t>
            </a:r>
            <a:r>
              <a:rPr lang="en-IN" dirty="0"/>
              <a:t>, </a:t>
            </a:r>
            <a:r>
              <a:rPr lang="en-IN" dirty="0" err="1"/>
              <a:t>int</a:t>
            </a:r>
            <a:r>
              <a:rPr lang="en-IN" dirty="0"/>
              <a:t> </a:t>
            </a:r>
            <a:r>
              <a:rPr lang="en-IN" dirty="0" err="1"/>
              <a:t>endIndex</a:t>
            </a:r>
            <a:r>
              <a:rPr lang="en-IN" dirty="0"/>
              <a:t>)</a:t>
            </a:r>
          </a:p>
          <a:p>
            <a:r>
              <a:rPr lang="en-IN" dirty="0"/>
              <a:t>In case of String:</a:t>
            </a:r>
          </a:p>
          <a:p>
            <a:r>
              <a:rPr lang="en-IN" b="1" dirty="0" err="1" smtClean="0"/>
              <a:t>startIndex</a:t>
            </a:r>
            <a:r>
              <a:rPr lang="en-IN" b="1" dirty="0"/>
              <a:t>: </a:t>
            </a:r>
            <a:r>
              <a:rPr lang="en-IN" dirty="0"/>
              <a:t>inclusive</a:t>
            </a:r>
          </a:p>
          <a:p>
            <a:r>
              <a:rPr lang="en-IN" b="1" dirty="0" err="1" smtClean="0"/>
              <a:t>endIndex</a:t>
            </a:r>
            <a:r>
              <a:rPr lang="en-IN" b="1" dirty="0"/>
              <a:t>: </a:t>
            </a:r>
            <a:r>
              <a:rPr lang="en-IN" dirty="0"/>
              <a:t>exclusive</a:t>
            </a:r>
          </a:p>
        </p:txBody>
      </p:sp>
    </p:spTree>
    <p:extLst>
      <p:ext uri="{BB962C8B-B14F-4D97-AF65-F5344CB8AC3E}">
        <p14:creationId xmlns:p14="http://schemas.microsoft.com/office/powerpoint/2010/main" val="687340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IN" dirty="0"/>
              <a:t>public class </a:t>
            </a:r>
            <a:r>
              <a:rPr lang="en-IN" dirty="0" err="1"/>
              <a:t>TestSubstring</a:t>
            </a:r>
            <a:r>
              <a:rPr lang="en-IN" dirty="0"/>
              <a:t>{</a:t>
            </a:r>
          </a:p>
          <a:p>
            <a:pPr marL="0" indent="0">
              <a:buNone/>
            </a:pPr>
            <a:r>
              <a:rPr lang="en-US" dirty="0"/>
              <a:t>public static void main(String </a:t>
            </a:r>
            <a:r>
              <a:rPr lang="en-US" dirty="0" err="1"/>
              <a:t>args</a:t>
            </a:r>
            <a:r>
              <a:rPr lang="en-US" dirty="0"/>
              <a:t>[]){</a:t>
            </a:r>
          </a:p>
          <a:p>
            <a:pPr marL="0" indent="0">
              <a:buNone/>
            </a:pPr>
            <a:r>
              <a:rPr lang="en-IN" dirty="0"/>
              <a:t>String s="</a:t>
            </a:r>
            <a:r>
              <a:rPr lang="en-IN" dirty="0" err="1"/>
              <a:t>SachinTendulkar</a:t>
            </a:r>
            <a:r>
              <a:rPr lang="en-IN" dirty="0"/>
              <a:t>";</a:t>
            </a:r>
          </a:p>
          <a:p>
            <a:pPr marL="0" indent="0">
              <a:buNone/>
            </a:pPr>
            <a:r>
              <a:rPr lang="en-IN" sz="3000" dirty="0" err="1"/>
              <a:t>System.out.println</a:t>
            </a:r>
            <a:r>
              <a:rPr lang="en-IN" sz="3000" dirty="0"/>
              <a:t>("Original String: " + s);</a:t>
            </a:r>
          </a:p>
          <a:p>
            <a:pPr marL="0" indent="0">
              <a:buNone/>
            </a:pPr>
            <a:r>
              <a:rPr lang="en-US" sz="3000" dirty="0" err="1"/>
              <a:t>System.out.println</a:t>
            </a:r>
            <a:r>
              <a:rPr lang="en-US" sz="3000" dirty="0"/>
              <a:t>("Substring starting from index 6: " +</a:t>
            </a:r>
            <a:r>
              <a:rPr lang="en-US" sz="3000" dirty="0" smtClean="0"/>
              <a:t>s</a:t>
            </a:r>
          </a:p>
          <a:p>
            <a:pPr marL="0" indent="0">
              <a:buNone/>
            </a:pPr>
            <a:r>
              <a:rPr lang="en-IN" sz="3000" dirty="0" smtClean="0"/>
              <a:t>.substring(6));//Tendulkar</a:t>
            </a:r>
          </a:p>
          <a:p>
            <a:pPr marL="0" indent="0">
              <a:buNone/>
            </a:pPr>
            <a:endParaRPr lang="en-IN" sz="3000" dirty="0" smtClean="0"/>
          </a:p>
          <a:p>
            <a:pPr marL="0" indent="0">
              <a:buNone/>
            </a:pPr>
            <a:r>
              <a:rPr lang="en-IN" sz="3000" dirty="0" err="1" smtClean="0"/>
              <a:t>System.out.println</a:t>
            </a:r>
            <a:r>
              <a:rPr lang="en-IN" sz="3000" dirty="0"/>
              <a:t>("Substring starting from index 0 to 6:</a:t>
            </a:r>
          </a:p>
          <a:p>
            <a:pPr marL="0" indent="0">
              <a:buNone/>
            </a:pPr>
            <a:r>
              <a:rPr lang="en-IN" sz="3000" dirty="0"/>
              <a:t>"+</a:t>
            </a:r>
            <a:r>
              <a:rPr lang="en-IN" sz="3000" dirty="0" err="1"/>
              <a:t>s.substring</a:t>
            </a:r>
            <a:r>
              <a:rPr lang="en-IN" sz="3000" dirty="0"/>
              <a:t>(0,6)); //Sachin</a:t>
            </a:r>
          </a:p>
          <a:p>
            <a:pPr marL="0" indent="0">
              <a:buNone/>
            </a:pPr>
            <a:r>
              <a:rPr lang="en-IN" sz="3000" dirty="0"/>
              <a:t>}</a:t>
            </a:r>
          </a:p>
          <a:p>
            <a:pPr marL="0" indent="0">
              <a:buNone/>
            </a:pPr>
            <a:r>
              <a:rPr lang="en-IN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060165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Methods for comparing strings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Java, comparing strings can be done in several ways, depending on what exactly you </a:t>
            </a:r>
            <a:r>
              <a:rPr lang="en-US" dirty="0" smtClean="0"/>
              <a:t>want to </a:t>
            </a:r>
            <a:r>
              <a:rPr lang="en-US" dirty="0"/>
              <a:t>achieve.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23114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442913"/>
            <a:ext cx="7886700" cy="5734050"/>
          </a:xfrm>
        </p:spPr>
        <p:txBody>
          <a:bodyPr>
            <a:normAutofit fontScale="92500" lnSpcReduction="20000"/>
          </a:bodyPr>
          <a:lstStyle/>
          <a:p>
            <a:r>
              <a:rPr lang="en-IN" b="1" dirty="0"/>
              <a:t>Using equals() Method</a:t>
            </a:r>
          </a:p>
          <a:p>
            <a:r>
              <a:rPr lang="en-US" dirty="0"/>
              <a:t>The equals() method is used to compare the contents of two strings for equality. It </a:t>
            </a:r>
            <a:r>
              <a:rPr lang="en-US" dirty="0" smtClean="0"/>
              <a:t>returns true </a:t>
            </a:r>
            <a:r>
              <a:rPr lang="en-US" dirty="0"/>
              <a:t>if the strings are identical, and false otherwise.</a:t>
            </a:r>
          </a:p>
          <a:p>
            <a:r>
              <a:rPr lang="en-IN" dirty="0"/>
              <a:t>String str1 = "hello";</a:t>
            </a:r>
          </a:p>
          <a:p>
            <a:r>
              <a:rPr lang="en-IN" dirty="0"/>
              <a:t>String str2 = "hello";</a:t>
            </a:r>
          </a:p>
          <a:p>
            <a:r>
              <a:rPr lang="en-IN" dirty="0"/>
              <a:t>String str3 = "world";</a:t>
            </a:r>
          </a:p>
          <a:p>
            <a:r>
              <a:rPr lang="en-IN" dirty="0" err="1"/>
              <a:t>boolean</a:t>
            </a:r>
            <a:r>
              <a:rPr lang="en-IN" dirty="0"/>
              <a:t> isEqual1 = str1.equals(str2); // true</a:t>
            </a:r>
          </a:p>
          <a:p>
            <a:r>
              <a:rPr lang="en-IN" dirty="0" err="1"/>
              <a:t>boolean</a:t>
            </a:r>
            <a:r>
              <a:rPr lang="en-IN" dirty="0"/>
              <a:t> isEqual2 = str1.equals(str3); // </a:t>
            </a:r>
            <a:r>
              <a:rPr lang="en-IN" dirty="0" smtClean="0"/>
              <a:t>false</a:t>
            </a:r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Note: equals() is case-sensitive. For a case-insensitive comparison, </a:t>
            </a:r>
            <a:r>
              <a:rPr lang="en-US" b="1" dirty="0" smtClean="0">
                <a:solidFill>
                  <a:srgbClr val="FF0000"/>
                </a:solidFill>
              </a:rPr>
              <a:t>use </a:t>
            </a:r>
            <a:r>
              <a:rPr lang="en-IN" b="1" dirty="0" err="1" smtClean="0">
                <a:solidFill>
                  <a:srgbClr val="FF0000"/>
                </a:solidFill>
              </a:rPr>
              <a:t>equalsIgnoreCase</a:t>
            </a:r>
            <a:r>
              <a:rPr lang="en-IN" b="1" dirty="0">
                <a:solidFill>
                  <a:srgbClr val="FF0000"/>
                </a:solidFill>
              </a:rPr>
              <a:t>()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79503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Straight Connector 22">
            <a:extLst>
              <a:ext uri="{FF2B5EF4-FFF2-40B4-BE49-F238E27FC236}">
                <a16:creationId xmlns="" xmlns:a16="http://schemas.microsoft.com/office/drawing/2014/main" id="{D3BF76A5-986F-4895-9943-B787C6188697}"/>
              </a:ext>
            </a:extLst>
          </p:cNvPr>
          <p:cNvCxnSpPr/>
          <p:nvPr/>
        </p:nvCxnSpPr>
        <p:spPr>
          <a:xfrm>
            <a:off x="0" y="6308035"/>
            <a:ext cx="648791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="" xmlns:a16="http://schemas.microsoft.com/office/drawing/2014/main" id="{597A08C5-0AD7-4D84-92BF-648F6875FEC7}"/>
              </a:ext>
            </a:extLst>
          </p:cNvPr>
          <p:cNvCxnSpPr>
            <a:cxnSpLocks/>
          </p:cNvCxnSpPr>
          <p:nvPr/>
        </p:nvCxnSpPr>
        <p:spPr>
          <a:xfrm>
            <a:off x="1756050" y="876992"/>
            <a:ext cx="73879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Rectangle 24">
            <a:extLst>
              <a:ext uri="{FF2B5EF4-FFF2-40B4-BE49-F238E27FC236}">
                <a16:creationId xmlns="" xmlns:a16="http://schemas.microsoft.com/office/drawing/2014/main" id="{F89A3FC9-142F-440A-B1DF-42B7FCBE6598}"/>
              </a:ext>
            </a:extLst>
          </p:cNvPr>
          <p:cNvSpPr/>
          <p:nvPr/>
        </p:nvSpPr>
        <p:spPr>
          <a:xfrm>
            <a:off x="469457" y="107551"/>
            <a:ext cx="5197052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l" fontAlgn="base"/>
            <a:r>
              <a:rPr lang="en-US" altLang="en-US" sz="4400" b="1" dirty="0">
                <a:latin typeface="Sitka Text" panose="02000505000000020004" pitchFamily="2" charset="0"/>
              </a:rPr>
              <a:t>Try it</a:t>
            </a:r>
            <a:endParaRPr lang="en-US" sz="4400" b="1" i="0" dirty="0">
              <a:solidFill>
                <a:srgbClr val="273239"/>
              </a:solidFill>
              <a:effectLst/>
              <a:latin typeface="Sitka Heading Semibold" pitchFamily="2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2C34959C-D663-4034-A95C-5594985B6A7F}"/>
              </a:ext>
            </a:extLst>
          </p:cNvPr>
          <p:cNvSpPr txBox="1"/>
          <p:nvPr/>
        </p:nvSpPr>
        <p:spPr>
          <a:xfrm>
            <a:off x="490239" y="876992"/>
            <a:ext cx="677087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latin typeface="Sitka Text" panose="02000505000000020004" pitchFamily="2" charset="0"/>
              </a:rPr>
              <a:t>class First</a:t>
            </a:r>
          </a:p>
          <a:p>
            <a:r>
              <a:rPr lang="en-US" sz="2000" dirty="0">
                <a:latin typeface="Sitka Text" panose="02000505000000020004" pitchFamily="2" charset="0"/>
              </a:rPr>
              <a:t>  {</a:t>
            </a:r>
          </a:p>
          <a:p>
            <a:r>
              <a:rPr lang="en-US" sz="2000" dirty="0">
                <a:latin typeface="Sitka Text" panose="02000505000000020004" pitchFamily="2" charset="0"/>
              </a:rPr>
              <a:t>    int a=0;</a:t>
            </a:r>
          </a:p>
          <a:p>
            <a:r>
              <a:rPr lang="en-US" sz="2000" dirty="0">
                <a:latin typeface="Sitka Text" panose="02000505000000020004" pitchFamily="2" charset="0"/>
              </a:rPr>
              <a:t>    void update(int value)</a:t>
            </a:r>
          </a:p>
          <a:p>
            <a:r>
              <a:rPr lang="en-US" sz="2000" dirty="0">
                <a:latin typeface="Sitka Text" panose="02000505000000020004" pitchFamily="2" charset="0"/>
              </a:rPr>
              <a:t>     {</a:t>
            </a:r>
          </a:p>
          <a:p>
            <a:r>
              <a:rPr lang="en-US" sz="2000" dirty="0">
                <a:latin typeface="Sitka Text" panose="02000505000000020004" pitchFamily="2" charset="0"/>
              </a:rPr>
              <a:t>       a=value; </a:t>
            </a:r>
          </a:p>
          <a:p>
            <a:r>
              <a:rPr lang="en-US" sz="2000" dirty="0">
                <a:latin typeface="Sitka Text" panose="02000505000000020004" pitchFamily="2" charset="0"/>
              </a:rPr>
              <a:t>     }</a:t>
            </a:r>
          </a:p>
          <a:p>
            <a:r>
              <a:rPr lang="en-US" sz="2000" dirty="0">
                <a:latin typeface="Sitka Text" panose="02000505000000020004" pitchFamily="2" charset="0"/>
              </a:rPr>
              <a:t>    void </a:t>
            </a:r>
            <a:r>
              <a:rPr lang="en-US" sz="2000" dirty="0" err="1">
                <a:latin typeface="Sitka Text" panose="02000505000000020004" pitchFamily="2" charset="0"/>
              </a:rPr>
              <a:t>disp</a:t>
            </a:r>
            <a:r>
              <a:rPr lang="en-US" sz="2000" dirty="0">
                <a:latin typeface="Sitka Text" panose="02000505000000020004" pitchFamily="2" charset="0"/>
              </a:rPr>
              <a:t>()</a:t>
            </a:r>
          </a:p>
          <a:p>
            <a:r>
              <a:rPr lang="en-US" sz="2000" dirty="0">
                <a:latin typeface="Sitka Text" panose="02000505000000020004" pitchFamily="2" charset="0"/>
              </a:rPr>
              <a:t>     {</a:t>
            </a:r>
          </a:p>
          <a:p>
            <a:r>
              <a:rPr lang="en-US" sz="2000" dirty="0">
                <a:latin typeface="Sitka Text" panose="02000505000000020004" pitchFamily="2" charset="0"/>
              </a:rPr>
              <a:t>	</a:t>
            </a:r>
            <a:r>
              <a:rPr lang="en-US" sz="2000" dirty="0" err="1">
                <a:latin typeface="Sitka Text" panose="02000505000000020004" pitchFamily="2" charset="0"/>
              </a:rPr>
              <a:t>System.out.println</a:t>
            </a:r>
            <a:r>
              <a:rPr lang="en-US" sz="2000" dirty="0">
                <a:latin typeface="Sitka Text" panose="02000505000000020004" pitchFamily="2" charset="0"/>
              </a:rPr>
              <a:t>("Value of a is :"+a);</a:t>
            </a:r>
          </a:p>
          <a:p>
            <a:r>
              <a:rPr lang="en-US" sz="2000" dirty="0">
                <a:latin typeface="Sitka Text" panose="02000505000000020004" pitchFamily="2" charset="0"/>
              </a:rPr>
              <a:t>     }</a:t>
            </a:r>
          </a:p>
          <a:p>
            <a:r>
              <a:rPr lang="en-US" sz="2000" dirty="0">
                <a:latin typeface="Sitka Text" panose="02000505000000020004" pitchFamily="2" charset="0"/>
              </a:rPr>
              <a:t>   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5FCE9F6C-5420-4B13-97D6-A3F71A66AE1F}"/>
              </a:ext>
            </a:extLst>
          </p:cNvPr>
          <p:cNvSpPr txBox="1"/>
          <p:nvPr/>
        </p:nvSpPr>
        <p:spPr>
          <a:xfrm>
            <a:off x="675274" y="4343400"/>
            <a:ext cx="64008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latin typeface="Sitka Text" panose="02000505000000020004" pitchFamily="2" charset="0"/>
              </a:rPr>
              <a:t>public static void main(String </a:t>
            </a:r>
            <a:r>
              <a:rPr lang="en-US" sz="1800" dirty="0" err="1">
                <a:latin typeface="Sitka Text" panose="02000505000000020004" pitchFamily="2" charset="0"/>
              </a:rPr>
              <a:t>args</a:t>
            </a:r>
            <a:r>
              <a:rPr lang="en-US" sz="1800" dirty="0">
                <a:latin typeface="Sitka Text" panose="02000505000000020004" pitchFamily="2" charset="0"/>
              </a:rPr>
              <a:t>[])</a:t>
            </a:r>
          </a:p>
          <a:p>
            <a:r>
              <a:rPr lang="en-US" sz="1800" dirty="0">
                <a:latin typeface="Sitka Text" panose="02000505000000020004" pitchFamily="2" charset="0"/>
              </a:rPr>
              <a:t>     {</a:t>
            </a:r>
          </a:p>
          <a:p>
            <a:r>
              <a:rPr lang="en-US" sz="1800" dirty="0">
                <a:latin typeface="Sitka Text" panose="02000505000000020004" pitchFamily="2" charset="0"/>
              </a:rPr>
              <a:t>	First fob=new First();</a:t>
            </a:r>
          </a:p>
          <a:p>
            <a:r>
              <a:rPr lang="en-US" sz="1800" dirty="0">
                <a:latin typeface="Sitka Text" panose="02000505000000020004" pitchFamily="2" charset="0"/>
              </a:rPr>
              <a:t>	</a:t>
            </a:r>
            <a:r>
              <a:rPr lang="en-US" sz="1800" dirty="0" err="1">
                <a:latin typeface="Sitka Text" panose="02000505000000020004" pitchFamily="2" charset="0"/>
              </a:rPr>
              <a:t>System.out.println</a:t>
            </a:r>
            <a:r>
              <a:rPr lang="en-US" sz="1800" dirty="0">
                <a:latin typeface="Sitka Text" panose="02000505000000020004" pitchFamily="2" charset="0"/>
              </a:rPr>
              <a:t>("Initial value is " +</a:t>
            </a:r>
            <a:r>
              <a:rPr lang="en-US" sz="1800" dirty="0" err="1">
                <a:latin typeface="Sitka Text" panose="02000505000000020004" pitchFamily="2" charset="0"/>
              </a:rPr>
              <a:t>fob.a</a:t>
            </a:r>
            <a:r>
              <a:rPr lang="en-US" sz="1800" dirty="0">
                <a:latin typeface="Sitka Text" panose="02000505000000020004" pitchFamily="2" charset="0"/>
              </a:rPr>
              <a:t>);</a:t>
            </a:r>
          </a:p>
          <a:p>
            <a:r>
              <a:rPr lang="en-US" sz="1800" dirty="0">
                <a:latin typeface="Sitka Text" panose="02000505000000020004" pitchFamily="2" charset="0"/>
              </a:rPr>
              <a:t>	</a:t>
            </a:r>
            <a:r>
              <a:rPr lang="en-US" sz="1800" dirty="0" err="1">
                <a:latin typeface="Sitka Text" panose="02000505000000020004" pitchFamily="2" charset="0"/>
              </a:rPr>
              <a:t>fob.update</a:t>
            </a:r>
            <a:r>
              <a:rPr lang="en-US" sz="1800" dirty="0">
                <a:latin typeface="Sitka Text" panose="02000505000000020004" pitchFamily="2" charset="0"/>
              </a:rPr>
              <a:t>(10);</a:t>
            </a:r>
          </a:p>
          <a:p>
            <a:r>
              <a:rPr lang="en-US" sz="1800" dirty="0">
                <a:latin typeface="Sitka Text" panose="02000505000000020004" pitchFamily="2" charset="0"/>
              </a:rPr>
              <a:t>	</a:t>
            </a:r>
            <a:r>
              <a:rPr lang="en-US" sz="1800" dirty="0" err="1">
                <a:latin typeface="Sitka Text" panose="02000505000000020004" pitchFamily="2" charset="0"/>
              </a:rPr>
              <a:t>fob.disp</a:t>
            </a:r>
            <a:r>
              <a:rPr lang="en-US" sz="1800" dirty="0">
                <a:latin typeface="Sitka Text" panose="02000505000000020004" pitchFamily="2" charset="0"/>
              </a:rPr>
              <a:t>();</a:t>
            </a:r>
          </a:p>
          <a:p>
            <a:r>
              <a:rPr lang="en-US" sz="1800" dirty="0">
                <a:latin typeface="Sitka Text" panose="02000505000000020004" pitchFamily="2" charset="0"/>
              </a:rPr>
              <a:t>     }</a:t>
            </a:r>
          </a:p>
          <a:p>
            <a:r>
              <a:rPr lang="en-US" sz="1800" dirty="0">
                <a:latin typeface="Sitka Text" panose="02000505000000020004" pitchFamily="2" charset="0"/>
              </a:rPr>
              <a:t>  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1175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04800"/>
            <a:ext cx="8839200" cy="5943600"/>
          </a:xfrm>
        </p:spPr>
        <p:txBody>
          <a:bodyPr>
            <a:normAutofit fontScale="85000" lnSpcReduction="20000"/>
          </a:bodyPr>
          <a:lstStyle/>
          <a:p>
            <a:r>
              <a:rPr lang="en-IN" b="1" dirty="0"/>
              <a:t>Using </a:t>
            </a:r>
            <a:r>
              <a:rPr lang="en-IN" b="1" dirty="0" err="1"/>
              <a:t>compareTo</a:t>
            </a:r>
            <a:r>
              <a:rPr lang="en-IN" b="1" dirty="0"/>
              <a:t>() Method</a:t>
            </a:r>
          </a:p>
          <a:p>
            <a:r>
              <a:rPr lang="en-US" dirty="0"/>
              <a:t>The </a:t>
            </a:r>
            <a:r>
              <a:rPr lang="en-US" dirty="0" err="1"/>
              <a:t>compareTo</a:t>
            </a:r>
            <a:r>
              <a:rPr lang="en-US" dirty="0"/>
              <a:t>() method is used to compare two strings lexicographically.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It </a:t>
            </a:r>
            <a:r>
              <a:rPr lang="en-US" dirty="0"/>
              <a:t>returns:</a:t>
            </a:r>
          </a:p>
          <a:p>
            <a:r>
              <a:rPr lang="en-US" dirty="0" smtClean="0"/>
              <a:t>0 </a:t>
            </a:r>
            <a:r>
              <a:rPr lang="en-US" dirty="0"/>
              <a:t>if the strings are equal,</a:t>
            </a:r>
          </a:p>
          <a:p>
            <a:r>
              <a:rPr lang="en-US" dirty="0" smtClean="0"/>
              <a:t> </a:t>
            </a:r>
            <a:r>
              <a:rPr lang="en-US" dirty="0"/>
              <a:t>A negative integer if the first string is lexicographically less than the second string,</a:t>
            </a:r>
          </a:p>
          <a:p>
            <a:r>
              <a:rPr lang="en-US" dirty="0" smtClean="0"/>
              <a:t> </a:t>
            </a:r>
            <a:r>
              <a:rPr lang="en-US" dirty="0"/>
              <a:t>A positive integer if the first string is lexicographically greater than the second string.</a:t>
            </a:r>
          </a:p>
          <a:p>
            <a:r>
              <a:rPr lang="en-IN" dirty="0"/>
              <a:t>String str1 = "apple";</a:t>
            </a:r>
          </a:p>
          <a:p>
            <a:r>
              <a:rPr lang="en-IN" dirty="0"/>
              <a:t>String str2 = "banana";</a:t>
            </a:r>
          </a:p>
          <a:p>
            <a:r>
              <a:rPr lang="en-US" dirty="0" err="1"/>
              <a:t>int</a:t>
            </a:r>
            <a:r>
              <a:rPr lang="en-US" dirty="0"/>
              <a:t> result = str1.compareTo(str2); // Negative </a:t>
            </a:r>
            <a:r>
              <a:rPr lang="en-US" dirty="0" smtClean="0"/>
              <a:t>value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Note: </a:t>
            </a:r>
            <a:r>
              <a:rPr lang="en-US" b="1" dirty="0" err="1">
                <a:solidFill>
                  <a:srgbClr val="FF0000"/>
                </a:solidFill>
              </a:rPr>
              <a:t>compareTo</a:t>
            </a:r>
            <a:r>
              <a:rPr lang="en-US" b="1" dirty="0">
                <a:solidFill>
                  <a:srgbClr val="FF0000"/>
                </a:solidFill>
              </a:rPr>
              <a:t>() is case-sensitive. For a case-insensitive comparison, </a:t>
            </a:r>
            <a:r>
              <a:rPr lang="en-US" b="1" dirty="0" smtClean="0">
                <a:solidFill>
                  <a:srgbClr val="FF0000"/>
                </a:solidFill>
              </a:rPr>
              <a:t>use </a:t>
            </a:r>
            <a:r>
              <a:rPr lang="en-IN" b="1" dirty="0" err="1" smtClean="0">
                <a:solidFill>
                  <a:srgbClr val="FF0000"/>
                </a:solidFill>
              </a:rPr>
              <a:t>compareToIgnoreCase</a:t>
            </a:r>
            <a:r>
              <a:rPr lang="en-IN" b="1" dirty="0">
                <a:solidFill>
                  <a:srgbClr val="FF0000"/>
                </a:solidFill>
              </a:rPr>
              <a:t>().</a:t>
            </a:r>
          </a:p>
        </p:txBody>
      </p:sp>
    </p:spTree>
    <p:extLst>
      <p:ext uri="{BB962C8B-B14F-4D97-AF65-F5344CB8AC3E}">
        <p14:creationId xmlns:p14="http://schemas.microsoft.com/office/powerpoint/2010/main" val="4129098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528639"/>
            <a:ext cx="7886700" cy="5648325"/>
          </a:xfrm>
        </p:spPr>
        <p:txBody>
          <a:bodyPr>
            <a:normAutofit fontScale="92500" lnSpcReduction="10000"/>
          </a:bodyPr>
          <a:lstStyle/>
          <a:p>
            <a:r>
              <a:rPr lang="en-IN" b="1" dirty="0"/>
              <a:t>Using == Operator</a:t>
            </a:r>
          </a:p>
          <a:p>
            <a:r>
              <a:rPr lang="en-US" dirty="0"/>
              <a:t>The == operator checks if two string references point to the same object in memory. It </a:t>
            </a:r>
            <a:r>
              <a:rPr lang="en-US" dirty="0" smtClean="0"/>
              <a:t>does not </a:t>
            </a:r>
            <a:r>
              <a:rPr lang="en-US" dirty="0"/>
              <a:t>compare the contents of the strings.</a:t>
            </a:r>
          </a:p>
          <a:p>
            <a:r>
              <a:rPr lang="en-IN" dirty="0"/>
              <a:t>String str1 = new String("hello");</a:t>
            </a:r>
          </a:p>
          <a:p>
            <a:r>
              <a:rPr lang="en-IN" dirty="0"/>
              <a:t>String str2 = new String("hello");</a:t>
            </a:r>
          </a:p>
          <a:p>
            <a:r>
              <a:rPr lang="en-IN" dirty="0" err="1"/>
              <a:t>boolean</a:t>
            </a:r>
            <a:r>
              <a:rPr lang="en-IN" dirty="0"/>
              <a:t> b = (str1 == str2); // false</a:t>
            </a:r>
          </a:p>
          <a:p>
            <a:r>
              <a:rPr lang="en-US" dirty="0"/>
              <a:t>In this example, str1 and str2 have the same content but are different objects, </a:t>
            </a:r>
            <a:endParaRPr lang="en-US" dirty="0" smtClean="0"/>
          </a:p>
          <a:p>
            <a:r>
              <a:rPr lang="en-US" dirty="0" smtClean="0"/>
              <a:t>so == returns </a:t>
            </a:r>
            <a:r>
              <a:rPr lang="en-US" dirty="0"/>
              <a:t>false. To check for content equality, use equals().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92679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28689"/>
            <a:ext cx="7886700" cy="5248275"/>
          </a:xfrm>
        </p:spPr>
        <p:txBody>
          <a:bodyPr>
            <a:normAutofit fontScale="85000" lnSpcReduction="20000"/>
          </a:bodyPr>
          <a:lstStyle/>
          <a:p>
            <a:r>
              <a:rPr lang="en-IN" b="1" dirty="0"/>
              <a:t>Using contains() Method</a:t>
            </a:r>
          </a:p>
          <a:p>
            <a:r>
              <a:rPr lang="en-US" dirty="0"/>
              <a:t>The contains() method checks if a string contains a specified sequence of characters.</a:t>
            </a:r>
          </a:p>
          <a:p>
            <a:r>
              <a:rPr lang="en-IN" dirty="0"/>
              <a:t>String </a:t>
            </a:r>
            <a:r>
              <a:rPr lang="en-IN" dirty="0" err="1"/>
              <a:t>str</a:t>
            </a:r>
            <a:r>
              <a:rPr lang="en-IN" dirty="0"/>
              <a:t> = "hello world";</a:t>
            </a:r>
          </a:p>
          <a:p>
            <a:r>
              <a:rPr lang="en-US" dirty="0" err="1"/>
              <a:t>boolean</a:t>
            </a:r>
            <a:r>
              <a:rPr lang="en-US" dirty="0"/>
              <a:t> b1 = </a:t>
            </a:r>
            <a:r>
              <a:rPr lang="en-US" dirty="0" err="1"/>
              <a:t>str.contains</a:t>
            </a:r>
            <a:r>
              <a:rPr lang="en-US" dirty="0"/>
              <a:t>("hello"); // true</a:t>
            </a:r>
          </a:p>
          <a:p>
            <a:r>
              <a:rPr lang="en-IN" dirty="0" err="1"/>
              <a:t>boolean</a:t>
            </a:r>
            <a:r>
              <a:rPr lang="en-IN" dirty="0"/>
              <a:t> b2 = </a:t>
            </a:r>
            <a:r>
              <a:rPr lang="en-IN" dirty="0" err="1"/>
              <a:t>str.contains</a:t>
            </a:r>
            <a:r>
              <a:rPr lang="en-IN" dirty="0"/>
              <a:t>("java"); // </a:t>
            </a:r>
            <a:r>
              <a:rPr lang="en-IN" dirty="0" smtClean="0"/>
              <a:t>false</a:t>
            </a:r>
          </a:p>
          <a:p>
            <a:endParaRPr lang="en-US" dirty="0"/>
          </a:p>
          <a:p>
            <a:r>
              <a:rPr lang="en-IN" b="1" dirty="0"/>
              <a:t>Using matches() Method</a:t>
            </a:r>
          </a:p>
          <a:p>
            <a:r>
              <a:rPr lang="en-US" dirty="0"/>
              <a:t>The matches() method is used for pattern matching with regular expressions.</a:t>
            </a:r>
          </a:p>
          <a:p>
            <a:r>
              <a:rPr lang="en-IN" dirty="0"/>
              <a:t>String </a:t>
            </a:r>
            <a:r>
              <a:rPr lang="en-IN" dirty="0" err="1"/>
              <a:t>str</a:t>
            </a:r>
            <a:r>
              <a:rPr lang="en-IN" dirty="0"/>
              <a:t> = "hello123";</a:t>
            </a:r>
          </a:p>
          <a:p>
            <a:r>
              <a:rPr lang="en-US" dirty="0" err="1"/>
              <a:t>boolean</a:t>
            </a:r>
            <a:r>
              <a:rPr lang="en-US" dirty="0"/>
              <a:t> b = </a:t>
            </a:r>
            <a:r>
              <a:rPr lang="en-US" dirty="0" err="1"/>
              <a:t>str.matches</a:t>
            </a:r>
            <a:r>
              <a:rPr lang="en-US" dirty="0"/>
              <a:t>("hello\\d+"); // true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42249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471489"/>
            <a:ext cx="7886700" cy="5705475"/>
          </a:xfrm>
        </p:spPr>
        <p:txBody>
          <a:bodyPr/>
          <a:lstStyle/>
          <a:p>
            <a:r>
              <a:rPr lang="en-US" b="1" dirty="0"/>
              <a:t>Using </a:t>
            </a:r>
            <a:r>
              <a:rPr lang="en-US" b="1" dirty="0" err="1"/>
              <a:t>startsWith</a:t>
            </a:r>
            <a:r>
              <a:rPr lang="en-US" b="1" dirty="0"/>
              <a:t>() and </a:t>
            </a:r>
            <a:r>
              <a:rPr lang="en-US" b="1" dirty="0" err="1"/>
              <a:t>endsWith</a:t>
            </a:r>
            <a:r>
              <a:rPr lang="en-US" b="1" dirty="0"/>
              <a:t>() Methods</a:t>
            </a:r>
          </a:p>
          <a:p>
            <a:r>
              <a:rPr lang="en-US" dirty="0"/>
              <a:t>These methods check if a string starts or ends with a specified prefix or suffix, respectively.</a:t>
            </a:r>
          </a:p>
          <a:p>
            <a:r>
              <a:rPr lang="en-IN" dirty="0"/>
              <a:t>String </a:t>
            </a:r>
            <a:r>
              <a:rPr lang="en-IN" dirty="0" err="1"/>
              <a:t>str</a:t>
            </a:r>
            <a:r>
              <a:rPr lang="en-IN" dirty="0"/>
              <a:t> = "hello world";</a:t>
            </a:r>
          </a:p>
          <a:p>
            <a:r>
              <a:rPr lang="en-US" dirty="0" err="1"/>
              <a:t>boolean</a:t>
            </a:r>
            <a:r>
              <a:rPr lang="en-US" dirty="0"/>
              <a:t> b1 = </a:t>
            </a:r>
            <a:r>
              <a:rPr lang="en-US" dirty="0" err="1"/>
              <a:t>str.startsWith</a:t>
            </a:r>
            <a:r>
              <a:rPr lang="en-US" dirty="0"/>
              <a:t>("hello"); // true</a:t>
            </a:r>
          </a:p>
          <a:p>
            <a:r>
              <a:rPr lang="en-US" dirty="0" err="1"/>
              <a:t>boolean</a:t>
            </a:r>
            <a:r>
              <a:rPr lang="en-US" dirty="0"/>
              <a:t> b2 = </a:t>
            </a:r>
            <a:r>
              <a:rPr lang="en-US" dirty="0" err="1"/>
              <a:t>str.endsWith</a:t>
            </a:r>
            <a:r>
              <a:rPr lang="en-US" dirty="0"/>
              <a:t>("world"); // true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49308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Methods to modify Strings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IN" b="1" dirty="0" err="1">
                <a:solidFill>
                  <a:srgbClr val="FF0000"/>
                </a:solidFill>
              </a:rPr>
              <a:t>concat</a:t>
            </a:r>
            <a:r>
              <a:rPr lang="en-IN" b="1" dirty="0">
                <a:solidFill>
                  <a:srgbClr val="FF0000"/>
                </a:solidFill>
              </a:rPr>
              <a:t>()</a:t>
            </a:r>
          </a:p>
          <a:p>
            <a:r>
              <a:rPr lang="en-US" dirty="0"/>
              <a:t>Concatenates the specified string to the end of the current string.</a:t>
            </a:r>
          </a:p>
          <a:p>
            <a:r>
              <a:rPr lang="en-IN" dirty="0"/>
              <a:t>String str1 = "Hello";</a:t>
            </a:r>
          </a:p>
          <a:p>
            <a:r>
              <a:rPr lang="en-IN" dirty="0"/>
              <a:t>String str2 = " World";</a:t>
            </a:r>
          </a:p>
          <a:p>
            <a:r>
              <a:rPr lang="en-US" dirty="0"/>
              <a:t>String result = str1.concat(str2); // "Hello </a:t>
            </a:r>
            <a:r>
              <a:rPr lang="en-US" dirty="0" smtClean="0"/>
              <a:t>World“</a:t>
            </a:r>
          </a:p>
          <a:p>
            <a:pPr marL="0" indent="0">
              <a:buNone/>
            </a:pPr>
            <a:r>
              <a:rPr lang="en-IN" b="1" dirty="0">
                <a:solidFill>
                  <a:srgbClr val="FF0000"/>
                </a:solidFill>
              </a:rPr>
              <a:t>replace()</a:t>
            </a:r>
          </a:p>
          <a:p>
            <a:r>
              <a:rPr lang="en-US" dirty="0"/>
              <a:t>Replaces all occurrences of a specified character or substring with another character or</a:t>
            </a:r>
          </a:p>
          <a:p>
            <a:r>
              <a:rPr lang="en-IN" dirty="0"/>
              <a:t>substring.</a:t>
            </a:r>
          </a:p>
          <a:p>
            <a:r>
              <a:rPr lang="en-IN" dirty="0"/>
              <a:t>String </a:t>
            </a:r>
            <a:r>
              <a:rPr lang="en-IN" dirty="0" err="1"/>
              <a:t>str</a:t>
            </a:r>
            <a:r>
              <a:rPr lang="en-IN" dirty="0"/>
              <a:t> = "Hello World";</a:t>
            </a:r>
          </a:p>
          <a:p>
            <a:r>
              <a:rPr lang="en-US" dirty="0"/>
              <a:t>String result = </a:t>
            </a:r>
            <a:r>
              <a:rPr lang="en-US" dirty="0" err="1"/>
              <a:t>str.replace</a:t>
            </a:r>
            <a:r>
              <a:rPr lang="en-US" dirty="0"/>
              <a:t>("World", "Java"); // "Hello Java"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16347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28651"/>
            <a:ext cx="7886700" cy="554831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IN" b="1" dirty="0" err="1">
                <a:solidFill>
                  <a:srgbClr val="FF0000"/>
                </a:solidFill>
              </a:rPr>
              <a:t>replaceAll</a:t>
            </a:r>
            <a:r>
              <a:rPr lang="en-IN" b="1" dirty="0">
                <a:solidFill>
                  <a:srgbClr val="FF0000"/>
                </a:solidFill>
              </a:rPr>
              <a:t>()</a:t>
            </a:r>
          </a:p>
          <a:p>
            <a:r>
              <a:rPr lang="en-US" dirty="0"/>
              <a:t>Replaces each substring of the string that matches the given regular expression with the </a:t>
            </a:r>
            <a:r>
              <a:rPr lang="en-US" dirty="0" smtClean="0"/>
              <a:t>given </a:t>
            </a:r>
            <a:r>
              <a:rPr lang="en-IN" dirty="0" smtClean="0"/>
              <a:t>replacement</a:t>
            </a:r>
            <a:r>
              <a:rPr lang="en-IN" dirty="0"/>
              <a:t>.</a:t>
            </a:r>
          </a:p>
          <a:p>
            <a:r>
              <a:rPr lang="en-US" dirty="0"/>
              <a:t>String </a:t>
            </a:r>
            <a:r>
              <a:rPr lang="en-US" dirty="0" err="1"/>
              <a:t>str</a:t>
            </a:r>
            <a:r>
              <a:rPr lang="en-US" dirty="0"/>
              <a:t> = "Hello 123 World</a:t>
            </a:r>
            <a:r>
              <a:rPr lang="en-US" dirty="0" smtClean="0"/>
              <a:t>";</a:t>
            </a:r>
          </a:p>
          <a:p>
            <a:r>
              <a:rPr lang="en-IN" dirty="0"/>
              <a:t>String result = </a:t>
            </a:r>
            <a:r>
              <a:rPr lang="en-IN" dirty="0" err="1"/>
              <a:t>str.replaceAll</a:t>
            </a:r>
            <a:r>
              <a:rPr lang="en-IN" dirty="0"/>
              <a:t>("\\d+", "#"); // "Hello </a:t>
            </a:r>
            <a:r>
              <a:rPr lang="en-IN" dirty="0" smtClean="0"/>
              <a:t># World“</a:t>
            </a:r>
          </a:p>
          <a:p>
            <a:endParaRPr lang="en-US" dirty="0"/>
          </a:p>
          <a:p>
            <a:pPr marL="0" indent="0">
              <a:buNone/>
            </a:pPr>
            <a:r>
              <a:rPr lang="en-IN" b="1" dirty="0" err="1">
                <a:solidFill>
                  <a:srgbClr val="FF0000"/>
                </a:solidFill>
              </a:rPr>
              <a:t>replaceFirst</a:t>
            </a:r>
            <a:r>
              <a:rPr lang="en-IN" b="1" dirty="0">
                <a:solidFill>
                  <a:srgbClr val="FF0000"/>
                </a:solidFill>
              </a:rPr>
              <a:t>()</a:t>
            </a:r>
          </a:p>
          <a:p>
            <a:r>
              <a:rPr lang="en-US" dirty="0"/>
              <a:t>Replaces the first substring that matches the given regular expression with the </a:t>
            </a:r>
            <a:r>
              <a:rPr lang="en-US" dirty="0" smtClean="0"/>
              <a:t>given </a:t>
            </a:r>
            <a:r>
              <a:rPr lang="en-IN" dirty="0" smtClean="0"/>
              <a:t>replacement</a:t>
            </a:r>
            <a:r>
              <a:rPr lang="en-IN" dirty="0"/>
              <a:t>.</a:t>
            </a:r>
          </a:p>
          <a:p>
            <a:r>
              <a:rPr lang="en-US" dirty="0"/>
              <a:t>String </a:t>
            </a:r>
            <a:r>
              <a:rPr lang="en-US" dirty="0" err="1"/>
              <a:t>str</a:t>
            </a:r>
            <a:r>
              <a:rPr lang="en-US" dirty="0"/>
              <a:t> = "Hello 123 World 456";</a:t>
            </a:r>
          </a:p>
          <a:p>
            <a:r>
              <a:rPr lang="en-US" dirty="0"/>
              <a:t>String result = </a:t>
            </a:r>
            <a:r>
              <a:rPr lang="en-US" dirty="0" err="1"/>
              <a:t>str.replaceFirst</a:t>
            </a:r>
            <a:r>
              <a:rPr lang="en-US" dirty="0"/>
              <a:t>("\\d+", "#"); // "Hello </a:t>
            </a:r>
            <a:r>
              <a:rPr lang="en-US" dirty="0" smtClean="0"/>
              <a:t># </a:t>
            </a:r>
            <a:r>
              <a:rPr lang="en-IN" dirty="0" smtClean="0"/>
              <a:t>World </a:t>
            </a:r>
            <a:r>
              <a:rPr lang="en-IN" dirty="0"/>
              <a:t>456"</a:t>
            </a:r>
          </a:p>
        </p:txBody>
      </p:sp>
    </p:spTree>
    <p:extLst>
      <p:ext uri="{BB962C8B-B14F-4D97-AF65-F5344CB8AC3E}">
        <p14:creationId xmlns:p14="http://schemas.microsoft.com/office/powerpoint/2010/main" val="3500009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14363"/>
            <a:ext cx="7886700" cy="55626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IN" b="1" dirty="0" err="1">
                <a:solidFill>
                  <a:srgbClr val="FF0000"/>
                </a:solidFill>
              </a:rPr>
              <a:t>toLowerCase</a:t>
            </a:r>
            <a:r>
              <a:rPr lang="en-IN" b="1" dirty="0">
                <a:solidFill>
                  <a:srgbClr val="FF0000"/>
                </a:solidFill>
              </a:rPr>
              <a:t>()</a:t>
            </a:r>
          </a:p>
          <a:p>
            <a:r>
              <a:rPr lang="en-US" dirty="0"/>
              <a:t>Converts all characters in the string to lowercase.</a:t>
            </a:r>
          </a:p>
          <a:p>
            <a:r>
              <a:rPr lang="en-IN" dirty="0"/>
              <a:t>String </a:t>
            </a:r>
            <a:r>
              <a:rPr lang="en-IN" dirty="0" err="1"/>
              <a:t>str</a:t>
            </a:r>
            <a:r>
              <a:rPr lang="en-IN" dirty="0"/>
              <a:t> = "Hello World";</a:t>
            </a:r>
          </a:p>
          <a:p>
            <a:r>
              <a:rPr lang="en-US" dirty="0"/>
              <a:t>String result = </a:t>
            </a:r>
            <a:r>
              <a:rPr lang="en-US" dirty="0" err="1"/>
              <a:t>str.toLowerCase</a:t>
            </a:r>
            <a:r>
              <a:rPr lang="en-US" dirty="0"/>
              <a:t>(); // "hello </a:t>
            </a:r>
            <a:r>
              <a:rPr lang="en-US" dirty="0" smtClean="0"/>
              <a:t>world“</a:t>
            </a:r>
          </a:p>
          <a:p>
            <a:endParaRPr lang="en-US" dirty="0"/>
          </a:p>
          <a:p>
            <a:pPr marL="0" indent="0">
              <a:buNone/>
            </a:pPr>
            <a:r>
              <a:rPr lang="en-IN" b="1" dirty="0" err="1">
                <a:solidFill>
                  <a:srgbClr val="FF0000"/>
                </a:solidFill>
              </a:rPr>
              <a:t>toUpperCase</a:t>
            </a:r>
            <a:r>
              <a:rPr lang="en-IN" b="1" dirty="0">
                <a:solidFill>
                  <a:srgbClr val="FF0000"/>
                </a:solidFill>
              </a:rPr>
              <a:t>()</a:t>
            </a:r>
          </a:p>
          <a:p>
            <a:r>
              <a:rPr lang="en-US" dirty="0"/>
              <a:t>Converts all characters in the string to uppercase.</a:t>
            </a:r>
          </a:p>
          <a:p>
            <a:r>
              <a:rPr lang="en-IN" dirty="0"/>
              <a:t>String </a:t>
            </a:r>
            <a:r>
              <a:rPr lang="en-IN" dirty="0" err="1"/>
              <a:t>str</a:t>
            </a:r>
            <a:r>
              <a:rPr lang="en-IN" dirty="0"/>
              <a:t> = "Hello World";</a:t>
            </a:r>
          </a:p>
          <a:p>
            <a:r>
              <a:rPr lang="en-US" dirty="0"/>
              <a:t>String result = </a:t>
            </a:r>
            <a:r>
              <a:rPr lang="en-US" dirty="0" err="1"/>
              <a:t>str.toUpperCase</a:t>
            </a:r>
            <a:r>
              <a:rPr lang="en-US" dirty="0"/>
              <a:t>(); // "HELLO WORLD"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38832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857250"/>
            <a:ext cx="7886700" cy="531971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N" b="1" dirty="0">
                <a:solidFill>
                  <a:srgbClr val="FF0000"/>
                </a:solidFill>
              </a:rPr>
              <a:t>trim()</a:t>
            </a:r>
          </a:p>
          <a:p>
            <a:r>
              <a:rPr lang="en-US" dirty="0"/>
              <a:t>Removes leading and trailing whitespace from the string.</a:t>
            </a:r>
          </a:p>
          <a:p>
            <a:r>
              <a:rPr lang="en-IN" dirty="0"/>
              <a:t>String </a:t>
            </a:r>
            <a:r>
              <a:rPr lang="en-IN" dirty="0" err="1"/>
              <a:t>str</a:t>
            </a:r>
            <a:r>
              <a:rPr lang="en-IN" dirty="0"/>
              <a:t> = " Hello World ";</a:t>
            </a:r>
          </a:p>
          <a:p>
            <a:r>
              <a:rPr lang="en-IN" dirty="0"/>
              <a:t>String result = </a:t>
            </a:r>
            <a:r>
              <a:rPr lang="en-IN" dirty="0" err="1"/>
              <a:t>str.trim</a:t>
            </a:r>
            <a:r>
              <a:rPr lang="en-IN" dirty="0"/>
              <a:t>(); // "Hello </a:t>
            </a:r>
            <a:r>
              <a:rPr lang="en-IN" dirty="0" smtClean="0"/>
              <a:t>World“</a:t>
            </a:r>
          </a:p>
          <a:p>
            <a:pPr marL="0" indent="0">
              <a:buNone/>
            </a:pPr>
            <a:r>
              <a:rPr lang="en-IN" b="1" dirty="0">
                <a:solidFill>
                  <a:srgbClr val="FF0000"/>
                </a:solidFill>
              </a:rPr>
              <a:t>strip()</a:t>
            </a:r>
          </a:p>
          <a:p>
            <a:r>
              <a:rPr lang="en-US" dirty="0"/>
              <a:t>Removes leading and trailing whitespace using Unicode-aware whitespace characters.</a:t>
            </a:r>
          </a:p>
          <a:p>
            <a:r>
              <a:rPr lang="en-IN" dirty="0"/>
              <a:t>String </a:t>
            </a:r>
            <a:r>
              <a:rPr lang="en-IN" dirty="0" err="1"/>
              <a:t>str</a:t>
            </a:r>
            <a:r>
              <a:rPr lang="en-IN" dirty="0"/>
              <a:t> = " Hello World ";</a:t>
            </a:r>
          </a:p>
          <a:p>
            <a:r>
              <a:rPr lang="en-US" dirty="0"/>
              <a:t>String result = </a:t>
            </a:r>
            <a:r>
              <a:rPr lang="en-US" dirty="0" err="1"/>
              <a:t>str.strip</a:t>
            </a:r>
            <a:r>
              <a:rPr lang="en-US" dirty="0"/>
              <a:t>(); // "Hello World"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60153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"/>
            <a:ext cx="7886700" cy="566261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IN" b="1" dirty="0" err="1">
                <a:solidFill>
                  <a:srgbClr val="FF0000"/>
                </a:solidFill>
              </a:rPr>
              <a:t>stripLeading</a:t>
            </a:r>
            <a:r>
              <a:rPr lang="en-IN" b="1" dirty="0">
                <a:solidFill>
                  <a:srgbClr val="FF0000"/>
                </a:solidFill>
              </a:rPr>
              <a:t>() and </a:t>
            </a:r>
            <a:r>
              <a:rPr lang="en-IN" b="1" dirty="0" err="1">
                <a:solidFill>
                  <a:srgbClr val="FF0000"/>
                </a:solidFill>
              </a:rPr>
              <a:t>stripTrailing</a:t>
            </a:r>
            <a:r>
              <a:rPr lang="en-IN" b="1" dirty="0">
                <a:solidFill>
                  <a:srgbClr val="FF0000"/>
                </a:solidFill>
              </a:rPr>
              <a:t>()</a:t>
            </a:r>
          </a:p>
          <a:p>
            <a:r>
              <a:rPr lang="en-US" dirty="0"/>
              <a:t>Remove leading or trailing whitespace characters.</a:t>
            </a:r>
          </a:p>
          <a:p>
            <a:r>
              <a:rPr lang="en-IN" dirty="0"/>
              <a:t>String </a:t>
            </a:r>
            <a:r>
              <a:rPr lang="en-IN" dirty="0" err="1"/>
              <a:t>str</a:t>
            </a:r>
            <a:r>
              <a:rPr lang="en-IN" dirty="0"/>
              <a:t> = " Hello World ";</a:t>
            </a:r>
          </a:p>
          <a:p>
            <a:r>
              <a:rPr lang="en-US" dirty="0"/>
              <a:t>String </a:t>
            </a:r>
            <a:r>
              <a:rPr lang="en-US" dirty="0" err="1" smtClean="0"/>
              <a:t>resultLeading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/>
              <a:t>str.stripLeading</a:t>
            </a:r>
            <a:r>
              <a:rPr lang="en-US" dirty="0"/>
              <a:t>(); // "Hello World </a:t>
            </a:r>
            <a:r>
              <a:rPr lang="en-US" dirty="0" smtClean="0"/>
              <a:t>“</a:t>
            </a:r>
          </a:p>
          <a:p>
            <a:r>
              <a:rPr lang="en-IN" dirty="0" smtClean="0"/>
              <a:t>String </a:t>
            </a:r>
            <a:r>
              <a:rPr lang="en-IN" dirty="0" err="1"/>
              <a:t>resultTrailing</a:t>
            </a:r>
            <a:r>
              <a:rPr lang="en-IN" dirty="0"/>
              <a:t> = </a:t>
            </a:r>
            <a:r>
              <a:rPr lang="en-IN" dirty="0" err="1"/>
              <a:t>str.stripTrailing</a:t>
            </a:r>
            <a:r>
              <a:rPr lang="en-IN" dirty="0"/>
              <a:t>(); // " </a:t>
            </a:r>
            <a:r>
              <a:rPr lang="en-IN" dirty="0" smtClean="0"/>
              <a:t>Hello World“</a:t>
            </a:r>
          </a:p>
          <a:p>
            <a:pPr marL="0" indent="0">
              <a:buNone/>
            </a:pPr>
            <a:r>
              <a:rPr lang="en-IN" b="1" dirty="0">
                <a:solidFill>
                  <a:srgbClr val="FF0000"/>
                </a:solidFill>
              </a:rPr>
              <a:t>format()</a:t>
            </a:r>
          </a:p>
          <a:p>
            <a:r>
              <a:rPr lang="en-US" dirty="0"/>
              <a:t>Formats the string using the specified format string and arguments, similar to </a:t>
            </a:r>
            <a:r>
              <a:rPr lang="en-US" dirty="0" err="1"/>
              <a:t>printf</a:t>
            </a:r>
            <a:r>
              <a:rPr lang="en-US" dirty="0"/>
              <a:t> in C.</a:t>
            </a:r>
          </a:p>
          <a:p>
            <a:pPr marL="0" indent="0">
              <a:buNone/>
            </a:pPr>
            <a:r>
              <a:rPr lang="en-US" dirty="0"/>
              <a:t>String formatted = </a:t>
            </a:r>
            <a:r>
              <a:rPr lang="en-US" dirty="0" err="1"/>
              <a:t>String.format</a:t>
            </a:r>
            <a:r>
              <a:rPr lang="en-US" dirty="0"/>
              <a:t>("Hello %s, you have %d </a:t>
            </a:r>
            <a:r>
              <a:rPr lang="en-US" dirty="0" smtClean="0"/>
              <a:t>new </a:t>
            </a:r>
            <a:r>
              <a:rPr lang="en-IN" dirty="0" smtClean="0"/>
              <a:t>messages</a:t>
            </a:r>
            <a:r>
              <a:rPr lang="en-IN" dirty="0"/>
              <a:t>", "</a:t>
            </a:r>
            <a:r>
              <a:rPr lang="en-IN" dirty="0" err="1"/>
              <a:t>Mythri</a:t>
            </a:r>
            <a:r>
              <a:rPr lang="en-IN" dirty="0"/>
              <a:t>", 5);</a:t>
            </a:r>
          </a:p>
          <a:p>
            <a:pPr marL="0" indent="0">
              <a:buNone/>
            </a:pPr>
            <a:r>
              <a:rPr lang="en-US" dirty="0"/>
              <a:t>// "Hello </a:t>
            </a:r>
            <a:r>
              <a:rPr lang="en-US" dirty="0" err="1"/>
              <a:t>Mythri</a:t>
            </a:r>
            <a:r>
              <a:rPr lang="en-US" dirty="0"/>
              <a:t>, you have 5 new messages"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5727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371475"/>
            <a:ext cx="7886700" cy="5805488"/>
          </a:xfrm>
        </p:spPr>
        <p:txBody>
          <a:bodyPr>
            <a:normAutofit fontScale="92500" lnSpcReduction="10000"/>
          </a:bodyPr>
          <a:lstStyle/>
          <a:p>
            <a:r>
              <a:rPr lang="en-IN" b="1" dirty="0" err="1">
                <a:solidFill>
                  <a:srgbClr val="FF0000"/>
                </a:solidFill>
              </a:rPr>
              <a:t>valueOf</a:t>
            </a:r>
            <a:r>
              <a:rPr lang="en-IN" b="1" dirty="0">
                <a:solidFill>
                  <a:srgbClr val="FF0000"/>
                </a:solidFill>
              </a:rPr>
              <a:t>()</a:t>
            </a:r>
          </a:p>
          <a:p>
            <a:r>
              <a:rPr lang="en-US" dirty="0"/>
              <a:t>Converts different types of values (e.g., integers, objects) to their string representation.</a:t>
            </a:r>
          </a:p>
          <a:p>
            <a:r>
              <a:rPr lang="en-IN" dirty="0" err="1"/>
              <a:t>int</a:t>
            </a:r>
            <a:r>
              <a:rPr lang="en-IN" dirty="0"/>
              <a:t> number = 123;</a:t>
            </a:r>
          </a:p>
          <a:p>
            <a:r>
              <a:rPr lang="en-IN" dirty="0"/>
              <a:t>String </a:t>
            </a:r>
            <a:r>
              <a:rPr lang="en-IN" dirty="0" err="1"/>
              <a:t>str</a:t>
            </a:r>
            <a:r>
              <a:rPr lang="en-IN" dirty="0"/>
              <a:t> = </a:t>
            </a:r>
            <a:r>
              <a:rPr lang="en-IN" dirty="0" err="1" smtClean="0"/>
              <a:t>String.valueOf</a:t>
            </a:r>
            <a:r>
              <a:rPr lang="en-IN" dirty="0" smtClean="0"/>
              <a:t>(number</a:t>
            </a:r>
            <a:r>
              <a:rPr lang="en-IN" dirty="0"/>
              <a:t>); // "</a:t>
            </a:r>
            <a:r>
              <a:rPr lang="en-IN" dirty="0" smtClean="0"/>
              <a:t>123“</a:t>
            </a:r>
          </a:p>
          <a:p>
            <a:endParaRPr lang="en-US" dirty="0"/>
          </a:p>
          <a:p>
            <a:r>
              <a:rPr lang="en-IN" b="1" dirty="0">
                <a:solidFill>
                  <a:srgbClr val="FF0000"/>
                </a:solidFill>
              </a:rPr>
              <a:t>split()</a:t>
            </a:r>
          </a:p>
          <a:p>
            <a:r>
              <a:rPr lang="en-US" dirty="0"/>
              <a:t>Splits the string around matches of the given regular expression.</a:t>
            </a:r>
          </a:p>
          <a:p>
            <a:pPr marL="0" indent="0">
              <a:buNone/>
            </a:pPr>
            <a:r>
              <a:rPr lang="en-IN" dirty="0"/>
              <a:t>String </a:t>
            </a:r>
            <a:r>
              <a:rPr lang="en-IN" dirty="0" err="1"/>
              <a:t>str</a:t>
            </a:r>
            <a:r>
              <a:rPr lang="en-IN" dirty="0"/>
              <a:t> = "</a:t>
            </a:r>
            <a:r>
              <a:rPr lang="en-IN" dirty="0" err="1"/>
              <a:t>apple,banana,orange</a:t>
            </a:r>
            <a:r>
              <a:rPr lang="en-IN" dirty="0"/>
              <a:t>";</a:t>
            </a:r>
          </a:p>
          <a:p>
            <a:pPr marL="0" indent="0">
              <a:buNone/>
            </a:pPr>
            <a:r>
              <a:rPr lang="en-IN" dirty="0"/>
              <a:t>String[] result = </a:t>
            </a:r>
            <a:r>
              <a:rPr lang="en-IN" dirty="0" err="1"/>
              <a:t>str.split</a:t>
            </a:r>
            <a:r>
              <a:rPr lang="en-IN" dirty="0"/>
              <a:t>(","); // ["apple", "</a:t>
            </a:r>
            <a:r>
              <a:rPr lang="en-IN" dirty="0" err="1"/>
              <a:t>banana</a:t>
            </a:r>
            <a:r>
              <a:rPr lang="en-IN" dirty="0" err="1" smtClean="0"/>
              <a:t>","</a:t>
            </a:r>
            <a:r>
              <a:rPr lang="en-IN" dirty="0" err="1"/>
              <a:t>orange</a:t>
            </a:r>
            <a:r>
              <a:rPr lang="en-IN" dirty="0"/>
              <a:t>"]</a:t>
            </a:r>
          </a:p>
        </p:txBody>
      </p:sp>
    </p:spTree>
    <p:extLst>
      <p:ext uri="{BB962C8B-B14F-4D97-AF65-F5344CB8AC3E}">
        <p14:creationId xmlns:p14="http://schemas.microsoft.com/office/powerpoint/2010/main" val="1940693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1422</TotalTime>
  <Words>4784</Words>
  <Application>Microsoft Office PowerPoint</Application>
  <PresentationFormat>On-screen Show (4:3)</PresentationFormat>
  <Paragraphs>1075</Paragraphs>
  <Slides>113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113</vt:i4>
      </vt:variant>
    </vt:vector>
  </HeadingPairs>
  <TitlesOfParts>
    <vt:vector size="114" baseType="lpstr">
      <vt:lpstr>Office Theme</vt:lpstr>
      <vt:lpstr>Classes and Objects</vt:lpstr>
      <vt:lpstr>PowerPoint Presentation</vt:lpstr>
      <vt:lpstr>PowerPoint Presentation</vt:lpstr>
      <vt:lpstr>PowerPoint Presentation</vt:lpstr>
      <vt:lpstr>PowerPoint Presentation</vt:lpstr>
      <vt:lpstr>Instantiation</vt:lpstr>
      <vt:lpstr>Objects and References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Member variables</vt:lpstr>
      <vt:lpstr>Employee class - Example</vt:lpstr>
      <vt:lpstr>Using Multiple Classes</vt:lpstr>
      <vt:lpstr>Using Multiple Classes</vt:lpstr>
      <vt:lpstr>Constructors</vt:lpstr>
      <vt:lpstr>Constructor - Example</vt:lpstr>
      <vt:lpstr>What Happens???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Example</vt:lpstr>
      <vt:lpstr>PowerPoint Presentation</vt:lpstr>
      <vt:lpstr>overloading</vt:lpstr>
      <vt:lpstr>Method Overloading </vt:lpstr>
      <vt:lpstr>PowerPoint Presentation</vt:lpstr>
      <vt:lpstr> Method Overloading: changing no. of arguments </vt:lpstr>
      <vt:lpstr> Method Overloading: changing data type of arguments </vt:lpstr>
      <vt:lpstr> Method Overloading with TypePromotion </vt:lpstr>
      <vt:lpstr>Method Overloading with Type Promotion in case of ambiguity </vt:lpstr>
      <vt:lpstr>Constructor Overloading </vt:lpstr>
      <vt:lpstr>Example</vt:lpstr>
      <vt:lpstr>PowerPoint Presentation</vt:lpstr>
      <vt:lpstr>PowerPoint Presentation</vt:lpstr>
      <vt:lpstr>PowerPoint Presentation</vt:lpstr>
      <vt:lpstr>Parameter passing mechanisms</vt:lpstr>
      <vt:lpstr>PowerPoint Presentation</vt:lpstr>
      <vt:lpstr>Call by value </vt:lpstr>
      <vt:lpstr>Example</vt:lpstr>
      <vt:lpstr>Call by reference </vt:lpstr>
      <vt:lpstr>PowerPoint Presentation</vt:lpstr>
      <vt:lpstr>Final Class</vt:lpstr>
      <vt:lpstr>PowerPoint Presentation</vt:lpstr>
      <vt:lpstr>Access specifiers (Or) Access Control (Or) access Modifiers or Access Control for Class Members (Or) Accessing Private Members of Class</vt:lpstr>
      <vt:lpstr>PowerPoint Presentation</vt:lpstr>
      <vt:lpstr>PowerPoint Presentation</vt:lpstr>
      <vt:lpstr>Recursive Methods</vt:lpstr>
      <vt:lpstr>PowerPoint Presentation</vt:lpstr>
      <vt:lpstr>Nesting of Methods</vt:lpstr>
      <vt:lpstr>PowerPoint Presentation</vt:lpstr>
      <vt:lpstr>PowerPoint Presentation</vt:lpstr>
      <vt:lpstr>Nested classes</vt:lpstr>
      <vt:lpstr>Static nested classes </vt:lpstr>
      <vt:lpstr>Example</vt:lpstr>
      <vt:lpstr>Inner classes</vt:lpstr>
      <vt:lpstr>PowerPoint Presentation</vt:lpstr>
      <vt:lpstr>Member inner class </vt:lpstr>
      <vt:lpstr>Local inner class </vt:lpstr>
      <vt:lpstr>Strings</vt:lpstr>
      <vt:lpstr> Immutable String </vt:lpstr>
      <vt:lpstr>PowerPoint Presentation</vt:lpstr>
      <vt:lpstr>PowerPoint Presentation</vt:lpstr>
      <vt:lpstr>PowerPoint Presentation</vt:lpstr>
      <vt:lpstr>String Constructors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String using new operator</vt:lpstr>
      <vt:lpstr>PowerPoint Presentation</vt:lpstr>
      <vt:lpstr>PowerPoint Presentation</vt:lpstr>
      <vt:lpstr>Strings</vt:lpstr>
      <vt:lpstr> Methods for Extracting Characters from Strings</vt:lpstr>
      <vt:lpstr>Example</vt:lpstr>
      <vt:lpstr>getChars()</vt:lpstr>
      <vt:lpstr>Example</vt:lpstr>
      <vt:lpstr>toCharArray() </vt:lpstr>
      <vt:lpstr>Example</vt:lpstr>
      <vt:lpstr>Substring()</vt:lpstr>
      <vt:lpstr>Example</vt:lpstr>
      <vt:lpstr>Methods for comparing strings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Methods to modify Strings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Methods for searching in strings</vt:lpstr>
      <vt:lpstr>Example</vt:lpstr>
      <vt:lpstr>PowerPoint Presentation</vt:lpstr>
      <vt:lpstr>PowerPoint Presentation</vt:lpstr>
      <vt:lpstr>StringBuffer class in Java </vt:lpstr>
      <vt:lpstr>PowerPoint Presentation</vt:lpstr>
      <vt:lpstr>PowerPoint Presentation</vt:lpstr>
      <vt:lpstr>PowerPoint Presentation</vt:lpstr>
      <vt:lpstr>PowerPoint Presentation</vt:lpstr>
      <vt:lpstr>CharSequence Interface in java</vt:lpstr>
      <vt:lpstr> Implementations of CharSequence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MANASA</dc:creator>
  <cp:lastModifiedBy>MANASA</cp:lastModifiedBy>
  <cp:revision>65</cp:revision>
  <dcterms:created xsi:type="dcterms:W3CDTF">2006-08-16T00:00:00Z</dcterms:created>
  <dcterms:modified xsi:type="dcterms:W3CDTF">2025-08-11T06:33:08Z</dcterms:modified>
</cp:coreProperties>
</file>