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73"/>
  </p:notesMasterIdLst>
  <p:handoutMasterIdLst>
    <p:handoutMasterId r:id="rId74"/>
  </p:handoutMasterIdLst>
  <p:sldIdLst>
    <p:sldId id="256" r:id="rId2"/>
    <p:sldId id="810" r:id="rId3"/>
    <p:sldId id="846" r:id="rId4"/>
    <p:sldId id="853" r:id="rId5"/>
    <p:sldId id="854" r:id="rId6"/>
    <p:sldId id="855" r:id="rId7"/>
    <p:sldId id="847" r:id="rId8"/>
    <p:sldId id="856" r:id="rId9"/>
    <p:sldId id="807" r:id="rId10"/>
    <p:sldId id="811" r:id="rId11"/>
    <p:sldId id="813" r:id="rId12"/>
    <p:sldId id="814" r:id="rId13"/>
    <p:sldId id="815" r:id="rId14"/>
    <p:sldId id="816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5" r:id="rId23"/>
    <p:sldId id="826" r:id="rId24"/>
    <p:sldId id="829" r:id="rId25"/>
    <p:sldId id="827" r:id="rId26"/>
    <p:sldId id="828" r:id="rId27"/>
    <p:sldId id="831" r:id="rId28"/>
    <p:sldId id="832" r:id="rId29"/>
    <p:sldId id="833" r:id="rId30"/>
    <p:sldId id="834" r:id="rId31"/>
    <p:sldId id="835" r:id="rId32"/>
    <p:sldId id="836" r:id="rId33"/>
    <p:sldId id="840" r:id="rId34"/>
    <p:sldId id="837" r:id="rId35"/>
    <p:sldId id="838" r:id="rId36"/>
    <p:sldId id="839" r:id="rId37"/>
    <p:sldId id="857" r:id="rId38"/>
    <p:sldId id="858" r:id="rId39"/>
    <p:sldId id="859" r:id="rId40"/>
    <p:sldId id="860" r:id="rId41"/>
    <p:sldId id="841" r:id="rId42"/>
    <p:sldId id="842" r:id="rId43"/>
    <p:sldId id="843" r:id="rId44"/>
    <p:sldId id="844" r:id="rId45"/>
    <p:sldId id="845" r:id="rId46"/>
    <p:sldId id="861" r:id="rId47"/>
    <p:sldId id="862" r:id="rId48"/>
    <p:sldId id="863" r:id="rId49"/>
    <p:sldId id="864" r:id="rId50"/>
    <p:sldId id="871" r:id="rId51"/>
    <p:sldId id="866" r:id="rId52"/>
    <p:sldId id="872" r:id="rId53"/>
    <p:sldId id="867" r:id="rId54"/>
    <p:sldId id="868" r:id="rId55"/>
    <p:sldId id="875" r:id="rId56"/>
    <p:sldId id="874" r:id="rId57"/>
    <p:sldId id="870" r:id="rId58"/>
    <p:sldId id="873" r:id="rId59"/>
    <p:sldId id="877" r:id="rId60"/>
    <p:sldId id="878" r:id="rId61"/>
    <p:sldId id="879" r:id="rId62"/>
    <p:sldId id="880" r:id="rId63"/>
    <p:sldId id="882" r:id="rId64"/>
    <p:sldId id="883" r:id="rId65"/>
    <p:sldId id="885" r:id="rId66"/>
    <p:sldId id="886" r:id="rId67"/>
    <p:sldId id="887" r:id="rId68"/>
    <p:sldId id="888" r:id="rId69"/>
    <p:sldId id="889" r:id="rId70"/>
    <p:sldId id="890" r:id="rId71"/>
    <p:sldId id="891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0000CC"/>
    <a:srgbClr val="0000FF"/>
    <a:srgbClr val="FF3300"/>
    <a:srgbClr val="870581"/>
    <a:srgbClr val="990000"/>
    <a:srgbClr val="CC0000"/>
    <a:srgbClr val="00502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73" d="100"/>
          <a:sy n="73" d="100"/>
        </p:scale>
        <p:origin x="-11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ecewise_linear_function" TargetMode="External"/><Relationship Id="rId2" Type="http://schemas.openxmlformats.org/officeDocument/2006/relationships/hyperlink" Target="https://paperswithcode.com/method/rel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eg/artificial-intelligence/what-is-natural-language-processing/#:~:text=Natural%20Language%20Processing%3F-,Natural%20Language%20Processing%20(NLP)%20Defined,natural%20language%20text%20or%20voice.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77199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(Deep Learning)</a:t>
            </a:r>
            <a:b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800" dirty="0" smtClean="0">
                <a:solidFill>
                  <a:srgbClr val="005024"/>
                </a:solidFill>
                <a:latin typeface="Georgia" pitchFamily="18" charset="0"/>
                <a:cs typeface="Arial" pitchFamily="34" charset="0"/>
              </a:rPr>
              <a:t>IV B.TECH I SEM</a:t>
            </a:r>
            <a:br>
              <a:rPr lang="en-US" sz="4800" dirty="0" smtClean="0">
                <a:solidFill>
                  <a:srgbClr val="005024"/>
                </a:solidFill>
                <a:latin typeface="Georgia" pitchFamily="18" charset="0"/>
                <a:cs typeface="Arial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(PVP-20)</a:t>
            </a:r>
            <a:endParaRPr lang="en-US" sz="3200" dirty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681549" cy="306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 </a:t>
            </a: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smtClean="0">
                <a:solidFill>
                  <a:srgbClr val="0000CC"/>
                </a:solidFill>
              </a:rPr>
              <a:t/>
            </a:r>
            <a:br>
              <a:rPr lang="en-US" sz="3200" smtClean="0">
                <a:solidFill>
                  <a:srgbClr val="0000CC"/>
                </a:solidFill>
              </a:rPr>
            </a:br>
            <a:r>
              <a:rPr lang="en-US" sz="4000" b="1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11076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1257" y="5043684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>
                <a:solidFill>
                  <a:srgbClr val="990000"/>
                </a:solidFill>
                <a:latin typeface="+mn-lt"/>
              </a:rPr>
              <a:t>primary role of the Activation Function </a:t>
            </a:r>
            <a:r>
              <a:rPr lang="en-US" sz="2000" dirty="0">
                <a:latin typeface="+mn-lt"/>
              </a:rPr>
              <a:t>is to </a:t>
            </a:r>
            <a:r>
              <a:rPr lang="en-US" sz="2000" b="1" dirty="0">
                <a:solidFill>
                  <a:srgbClr val="0000CC"/>
                </a:solidFill>
                <a:latin typeface="+mn-lt"/>
              </a:rPr>
              <a:t>transform the summed weighted input from the node </a:t>
            </a:r>
            <a:r>
              <a:rPr lang="en-US" sz="2000" b="1" dirty="0">
                <a:solidFill>
                  <a:srgbClr val="FF3300"/>
                </a:solidFill>
                <a:latin typeface="+mn-lt"/>
              </a:rPr>
              <a:t>into an output value</a:t>
            </a:r>
            <a:r>
              <a:rPr lang="en-US" sz="2000" dirty="0">
                <a:latin typeface="+mn-lt"/>
              </a:rPr>
              <a:t> to be fed to the </a:t>
            </a:r>
            <a:r>
              <a:rPr lang="en-US" sz="2000" b="1" dirty="0">
                <a:solidFill>
                  <a:srgbClr val="669900"/>
                </a:solidFill>
                <a:latin typeface="+mn-lt"/>
              </a:rPr>
              <a:t>next hidden layer or as output.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07" y="4038600"/>
            <a:ext cx="3543300" cy="5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dirty="0" smtClean="0"/>
              <a:t>Activation </a:t>
            </a:r>
            <a:r>
              <a:rPr lang="en-US" dirty="0"/>
              <a:t>functions provide </a:t>
            </a:r>
            <a:r>
              <a:rPr lang="en-US" b="1" dirty="0">
                <a:solidFill>
                  <a:srgbClr val="009900"/>
                </a:solidFill>
              </a:rPr>
              <a:t>non-linear properties </a:t>
            </a:r>
            <a:r>
              <a:rPr lang="en-US" dirty="0"/>
              <a:t>to the </a:t>
            </a:r>
            <a:r>
              <a:rPr lang="en-US" b="1" dirty="0"/>
              <a:t>neural network</a:t>
            </a:r>
            <a:r>
              <a:rPr lang="en-US" dirty="0"/>
              <a:t>. </a:t>
            </a:r>
            <a:r>
              <a:rPr lang="en-US" b="1" dirty="0">
                <a:solidFill>
                  <a:srgbClr val="CC0000"/>
                </a:solidFill>
              </a:rPr>
              <a:t>Without the activation function</a:t>
            </a:r>
            <a:r>
              <a:rPr lang="en-US" dirty="0"/>
              <a:t>, the </a:t>
            </a:r>
            <a:r>
              <a:rPr lang="en-US" b="1" dirty="0"/>
              <a:t>output values from the neurons </a:t>
            </a:r>
            <a:r>
              <a:rPr lang="en-US" dirty="0"/>
              <a:t>can range </a:t>
            </a:r>
            <a:r>
              <a:rPr lang="en-US" dirty="0" smtClean="0"/>
              <a:t>between            </a:t>
            </a:r>
            <a:r>
              <a:rPr lang="en-US" b="1" dirty="0" smtClean="0">
                <a:solidFill>
                  <a:srgbClr val="870581"/>
                </a:solidFill>
              </a:rPr>
              <a:t>(- </a:t>
            </a:r>
            <a:r>
              <a:rPr lang="en-US" b="1" dirty="0">
                <a:solidFill>
                  <a:srgbClr val="870581"/>
                </a:solidFill>
              </a:rPr>
              <a:t>infinity) to (+infinity</a:t>
            </a:r>
            <a:r>
              <a:rPr lang="en-US" b="1" dirty="0" smtClean="0">
                <a:solidFill>
                  <a:srgbClr val="870581"/>
                </a:solidFill>
              </a:rPr>
              <a:t>).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For Eg: </a:t>
            </a:r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9900"/>
                </a:solidFill>
              </a:rPr>
              <a:t>group </a:t>
            </a:r>
            <a:r>
              <a:rPr lang="en-US" b="1" dirty="0">
                <a:solidFill>
                  <a:srgbClr val="009900"/>
                </a:solidFill>
              </a:rPr>
              <a:t>of 4 friends is deciding to go on a vacation</a:t>
            </a:r>
            <a:r>
              <a:rPr lang="en-US" dirty="0"/>
              <a:t>. They have narrowed down their options to </a:t>
            </a:r>
            <a:r>
              <a:rPr lang="en-US" b="1" dirty="0">
                <a:solidFill>
                  <a:srgbClr val="990000"/>
                </a:solidFill>
              </a:rPr>
              <a:t>three countries</a:t>
            </a:r>
            <a:r>
              <a:rPr lang="en-US" dirty="0"/>
              <a:t>. </a:t>
            </a:r>
            <a:r>
              <a:rPr lang="en-US" b="1" dirty="0">
                <a:solidFill>
                  <a:srgbClr val="0000CC"/>
                </a:solidFill>
              </a:rPr>
              <a:t>Thailand, Jamaica, and Dubai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order to chose the </a:t>
            </a:r>
            <a:r>
              <a:rPr lang="en-US" b="1" dirty="0"/>
              <a:t>final destination </a:t>
            </a:r>
            <a:r>
              <a:rPr lang="en-US" dirty="0"/>
              <a:t>they </a:t>
            </a:r>
            <a:r>
              <a:rPr lang="en-US" b="1" dirty="0">
                <a:solidFill>
                  <a:srgbClr val="CC0000"/>
                </a:solidFill>
              </a:rPr>
              <a:t>each decide to vote for the countries </a:t>
            </a:r>
            <a:r>
              <a:rPr lang="en-US" dirty="0"/>
              <a:t>on </a:t>
            </a:r>
            <a:r>
              <a:rPr lang="en-US" b="1" dirty="0">
                <a:solidFill>
                  <a:srgbClr val="7030A0"/>
                </a:solidFill>
              </a:rPr>
              <a:t>a scale of -10 to 10</a:t>
            </a:r>
            <a:r>
              <a:rPr lang="en-US" dirty="0"/>
              <a:t>. -</a:t>
            </a:r>
            <a:r>
              <a:rPr lang="en-US" b="1" dirty="0">
                <a:solidFill>
                  <a:srgbClr val="0000CC"/>
                </a:solidFill>
              </a:rPr>
              <a:t>10 being least interested</a:t>
            </a:r>
            <a:r>
              <a:rPr lang="en-US" dirty="0"/>
              <a:t> and </a:t>
            </a:r>
            <a:r>
              <a:rPr lang="en-US" b="1" dirty="0">
                <a:solidFill>
                  <a:srgbClr val="FF0066"/>
                </a:solidFill>
              </a:rPr>
              <a:t>10 being most interested</a:t>
            </a:r>
            <a:r>
              <a:rPr lang="en-US" dirty="0"/>
              <a:t>. </a:t>
            </a:r>
            <a:r>
              <a:rPr lang="en-US" b="1" dirty="0">
                <a:solidFill>
                  <a:srgbClr val="C00000"/>
                </a:solidFill>
              </a:rPr>
              <a:t>0 can be considered as neutral.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46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table below</a:t>
            </a:r>
            <a:r>
              <a:rPr lang="en-US" dirty="0"/>
              <a:t>, you can notice, </a:t>
            </a:r>
            <a:r>
              <a:rPr lang="en-US" b="1" dirty="0" err="1">
                <a:solidFill>
                  <a:srgbClr val="0000FF"/>
                </a:solidFill>
              </a:rPr>
              <a:t>Bkon</a:t>
            </a:r>
            <a:r>
              <a:rPr lang="en-US" dirty="0"/>
              <a:t> for e.g. is </a:t>
            </a:r>
            <a:r>
              <a:rPr lang="en-US" b="1" dirty="0">
                <a:solidFill>
                  <a:srgbClr val="FF0066"/>
                </a:solidFill>
              </a:rPr>
              <a:t>most interested in </a:t>
            </a:r>
            <a:r>
              <a:rPr lang="en-US" b="1" dirty="0">
                <a:solidFill>
                  <a:srgbClr val="7030A0"/>
                </a:solidFill>
              </a:rPr>
              <a:t>Thailand</a:t>
            </a:r>
            <a:r>
              <a:rPr lang="en-US" dirty="0"/>
              <a:t> and </a:t>
            </a:r>
            <a:r>
              <a:rPr lang="en-US" b="1" dirty="0">
                <a:solidFill>
                  <a:srgbClr val="0000CC"/>
                </a:solidFill>
              </a:rPr>
              <a:t>least </a:t>
            </a:r>
            <a:r>
              <a:rPr lang="en-US" b="1" dirty="0" smtClean="0">
                <a:solidFill>
                  <a:srgbClr val="0000CC"/>
                </a:solidFill>
              </a:rPr>
              <a:t>interested </a:t>
            </a:r>
            <a:r>
              <a:rPr lang="en-US" b="1" dirty="0">
                <a:solidFill>
                  <a:srgbClr val="0000CC"/>
                </a:solidFill>
              </a:rPr>
              <a:t>in visiting </a:t>
            </a:r>
            <a:r>
              <a:rPr lang="en-US" b="1" dirty="0">
                <a:solidFill>
                  <a:srgbClr val="870581"/>
                </a:solidFill>
              </a:rPr>
              <a:t>Jamaica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  <a:endParaRPr lang="en-US" b="1" u="sng" dirty="0">
              <a:solidFill>
                <a:srgbClr val="870581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9326"/>
            <a:ext cx="5486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Let us assign </a:t>
            </a:r>
            <a:r>
              <a:rPr lang="en-US" b="1" dirty="0">
                <a:solidFill>
                  <a:srgbClr val="FF0066"/>
                </a:solidFill>
              </a:rPr>
              <a:t>initial random weights </a:t>
            </a:r>
            <a:r>
              <a:rPr lang="en-US" dirty="0"/>
              <a:t>to </a:t>
            </a:r>
            <a:r>
              <a:rPr lang="en-US" b="1" dirty="0">
                <a:solidFill>
                  <a:srgbClr val="0000CC"/>
                </a:solidFill>
              </a:rPr>
              <a:t>each variable. </a:t>
            </a:r>
            <a:r>
              <a:rPr lang="en-US" dirty="0"/>
              <a:t>For the </a:t>
            </a:r>
            <a:r>
              <a:rPr lang="en-US" b="1" dirty="0"/>
              <a:t>sake of simplicity in calculations</a:t>
            </a:r>
            <a:r>
              <a:rPr lang="en-US" dirty="0"/>
              <a:t>, we will keep the </a:t>
            </a:r>
            <a:r>
              <a:rPr lang="en-US" b="1" dirty="0">
                <a:solidFill>
                  <a:srgbClr val="CC0000"/>
                </a:solidFill>
              </a:rPr>
              <a:t>bias </a:t>
            </a:r>
            <a:r>
              <a:rPr lang="en-US" b="1" dirty="0" smtClean="0">
                <a:solidFill>
                  <a:srgbClr val="CC0000"/>
                </a:solidFill>
              </a:rPr>
              <a:t>value </a:t>
            </a:r>
            <a:r>
              <a:rPr lang="en-US" b="1" dirty="0">
                <a:solidFill>
                  <a:srgbClr val="CC0000"/>
                </a:solidFill>
              </a:rPr>
              <a:t>= 0.01 or simply 0</a:t>
            </a:r>
            <a:r>
              <a:rPr lang="en-US" b="1" dirty="0" smtClean="0">
                <a:solidFill>
                  <a:srgbClr val="CC0000"/>
                </a:solidFill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u="sng" dirty="0">
                <a:solidFill>
                  <a:srgbClr val="0000CC"/>
                </a:solidFill>
              </a:rPr>
              <a:t>Observe the figure below: </a:t>
            </a:r>
            <a:r>
              <a:rPr lang="en-US" dirty="0"/>
              <a:t>The neuron calculates the </a:t>
            </a:r>
            <a:r>
              <a:rPr lang="en-US" b="1" dirty="0"/>
              <a:t>weighted sum of its inputs</a:t>
            </a:r>
            <a:r>
              <a:rPr lang="en-US" dirty="0"/>
              <a:t> and </a:t>
            </a:r>
            <a:r>
              <a:rPr lang="en-US" b="1" dirty="0"/>
              <a:t>provides and output </a:t>
            </a:r>
            <a:r>
              <a:rPr lang="en-US" dirty="0"/>
              <a:t>value.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b="1" dirty="0"/>
              <a:t>neuron here</a:t>
            </a:r>
            <a:r>
              <a:rPr lang="en-US" dirty="0"/>
              <a:t>, </a:t>
            </a:r>
            <a:r>
              <a:rPr lang="en-US" b="1" dirty="0">
                <a:solidFill>
                  <a:srgbClr val="0000CC"/>
                </a:solidFill>
              </a:rPr>
              <a:t>without an activation function </a:t>
            </a:r>
            <a:r>
              <a:rPr lang="en-US" dirty="0"/>
              <a:t>would </a:t>
            </a:r>
            <a:r>
              <a:rPr lang="en-US" b="1" dirty="0">
                <a:solidFill>
                  <a:srgbClr val="FF0066"/>
                </a:solidFill>
              </a:rPr>
              <a:t>provide 1 value</a:t>
            </a:r>
            <a:r>
              <a:rPr lang="en-US" dirty="0"/>
              <a:t> each for </a:t>
            </a:r>
            <a:r>
              <a:rPr lang="en-US" b="1" dirty="0">
                <a:solidFill>
                  <a:srgbClr val="870581"/>
                </a:solidFill>
              </a:rPr>
              <a:t>Thailand, Jamaica, and Dubai</a:t>
            </a:r>
            <a:r>
              <a:rPr lang="en-US" dirty="0"/>
              <a:t>. i.e. </a:t>
            </a:r>
            <a:r>
              <a:rPr lang="en-US" b="1" dirty="0">
                <a:solidFill>
                  <a:srgbClr val="CC0000"/>
                </a:solidFill>
              </a:rPr>
              <a:t>Thailand = -2</a:t>
            </a:r>
            <a:r>
              <a:rPr lang="en-US" dirty="0"/>
              <a:t>, </a:t>
            </a:r>
            <a:r>
              <a:rPr lang="en-US" b="1" dirty="0">
                <a:solidFill>
                  <a:srgbClr val="005024"/>
                </a:solidFill>
              </a:rPr>
              <a:t>Jamaica = 5</a:t>
            </a:r>
            <a:r>
              <a:rPr lang="en-US" dirty="0"/>
              <a:t>, and </a:t>
            </a:r>
            <a:r>
              <a:rPr lang="en-US" b="1" dirty="0">
                <a:solidFill>
                  <a:srgbClr val="CC0000"/>
                </a:solidFill>
              </a:rPr>
              <a:t>Dubai = 8</a:t>
            </a:r>
            <a:r>
              <a:rPr lang="en-US" dirty="0"/>
              <a:t>. </a:t>
            </a:r>
            <a:endParaRPr lang="en-US" b="1" u="sng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8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 descr="https://miro.medium.com/v2/resize:fit:1100/1*ZG90ltyYG46grayKQVDDq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838200"/>
            <a:ext cx="8610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dirty="0" smtClean="0"/>
              <a:t>There are </a:t>
            </a:r>
            <a:r>
              <a:rPr lang="en-US" b="1" dirty="0" smtClean="0">
                <a:solidFill>
                  <a:srgbClr val="870581"/>
                </a:solidFill>
              </a:rPr>
              <a:t>3 types of Activation Functions</a:t>
            </a:r>
          </a:p>
          <a:p>
            <a:pPr lvl="1" algn="just">
              <a:lnSpc>
                <a:spcPct val="17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1) Binary Step Functions</a:t>
            </a:r>
          </a:p>
          <a:p>
            <a:pPr lvl="1"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2) Linear Activation Function</a:t>
            </a:r>
          </a:p>
          <a:p>
            <a:pPr lvl="1" algn="just">
              <a:lnSpc>
                <a:spcPct val="17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3) Non Linear Activation Functions</a:t>
            </a:r>
          </a:p>
          <a:p>
            <a:pPr marL="117475" lvl="1" indent="249238" algn="just">
              <a:lnSpc>
                <a:spcPct val="170000"/>
              </a:lnSpc>
            </a:pPr>
            <a:r>
              <a:rPr lang="en-US" sz="2200" b="1" u="sng" dirty="0" smtClean="0">
                <a:solidFill>
                  <a:srgbClr val="0000CC"/>
                </a:solidFill>
              </a:rPr>
              <a:t>1) Binary Step Function:  </a:t>
            </a:r>
            <a:r>
              <a:rPr lang="en-US" sz="2400" dirty="0" smtClean="0"/>
              <a:t>Binary </a:t>
            </a:r>
            <a:r>
              <a:rPr lang="en-US" sz="2400" dirty="0"/>
              <a:t>step function is one of the </a:t>
            </a:r>
            <a:r>
              <a:rPr lang="en-US" sz="2400" b="1" dirty="0"/>
              <a:t>simplest activation functions. </a:t>
            </a:r>
            <a:r>
              <a:rPr lang="en-US" sz="2400" dirty="0"/>
              <a:t>The function produces </a:t>
            </a:r>
            <a:r>
              <a:rPr lang="en-US" sz="2400" b="1" dirty="0">
                <a:solidFill>
                  <a:srgbClr val="FF0000"/>
                </a:solidFill>
              </a:rPr>
              <a:t>binary output </a:t>
            </a:r>
            <a:r>
              <a:rPr lang="en-US" sz="2400" dirty="0"/>
              <a:t>and thus the </a:t>
            </a:r>
            <a:r>
              <a:rPr lang="en-US" sz="2400" b="1" u="sng" dirty="0">
                <a:solidFill>
                  <a:srgbClr val="7030A0"/>
                </a:solidFill>
              </a:rPr>
              <a:t>name </a:t>
            </a:r>
            <a:r>
              <a:rPr lang="en-US" sz="2400" b="1" i="1" u="sng" dirty="0">
                <a:solidFill>
                  <a:srgbClr val="7030A0"/>
                </a:solidFill>
              </a:rPr>
              <a:t>binary step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function</a:t>
            </a:r>
            <a:r>
              <a:rPr lang="en-US" sz="2400" b="1" u="sng" dirty="0" smtClean="0">
                <a:solidFill>
                  <a:srgbClr val="7030A0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dirty="0"/>
              <a:t>This activation function can be used for </a:t>
            </a:r>
            <a:r>
              <a:rPr lang="en-US" sz="2400" b="1" dirty="0">
                <a:solidFill>
                  <a:srgbClr val="FF0066"/>
                </a:solidFill>
              </a:rPr>
              <a:t>binary classifications. </a:t>
            </a: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0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117475" lvl="1" indent="249238" algn="just">
              <a:lnSpc>
                <a:spcPct val="170000"/>
              </a:lnSpc>
            </a:pPr>
            <a:r>
              <a:rPr lang="en-US" sz="2400" dirty="0"/>
              <a:t>It produces </a:t>
            </a:r>
            <a:r>
              <a:rPr lang="en-US" sz="2400" b="1" dirty="0">
                <a:solidFill>
                  <a:srgbClr val="0000CC"/>
                </a:solidFill>
              </a:rPr>
              <a:t>binary output </a:t>
            </a:r>
            <a:r>
              <a:rPr lang="en-US" sz="2400" b="1" dirty="0">
                <a:solidFill>
                  <a:srgbClr val="870581"/>
                </a:solidFill>
              </a:rPr>
              <a:t>as 0 or 1. </a:t>
            </a:r>
            <a:r>
              <a:rPr lang="en-US" sz="2400" b="1" dirty="0"/>
              <a:t>Any value below </a:t>
            </a:r>
            <a:r>
              <a:rPr lang="en-US" sz="2400" b="1" dirty="0" smtClean="0"/>
              <a:t> 0 </a:t>
            </a:r>
            <a:r>
              <a:rPr lang="en-US" sz="2400" b="1" dirty="0"/>
              <a:t>is automatically given a value of 0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C0000"/>
                </a:solidFill>
              </a:rPr>
              <a:t>any value above 0 is given a value of 1</a:t>
            </a:r>
            <a:r>
              <a:rPr lang="en-US" sz="2400" b="1" dirty="0" smtClean="0">
                <a:solidFill>
                  <a:srgbClr val="CC0000"/>
                </a:solidFill>
              </a:rPr>
              <a:t>.</a:t>
            </a:r>
          </a:p>
          <a:p>
            <a:pPr marL="117475" lvl="1" indent="249238" algn="just">
              <a:lnSpc>
                <a:spcPct val="170000"/>
              </a:lnSpc>
            </a:pPr>
            <a:r>
              <a:rPr lang="en-US" sz="2400" dirty="0"/>
              <a:t>If the </a:t>
            </a:r>
            <a:r>
              <a:rPr lang="en-US" sz="2400" b="1" dirty="0">
                <a:solidFill>
                  <a:srgbClr val="7030A0"/>
                </a:solidFill>
              </a:rPr>
              <a:t>input is greater than zero, </a:t>
            </a:r>
            <a:r>
              <a:rPr lang="en-US" sz="2400" dirty="0"/>
              <a:t>t</a:t>
            </a:r>
            <a:r>
              <a:rPr lang="en-US" sz="2400" b="1" dirty="0">
                <a:solidFill>
                  <a:srgbClr val="FF0066"/>
                </a:solidFill>
              </a:rPr>
              <a:t>urn/send a pulse to activate (ON),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CC"/>
                </a:solidFill>
              </a:rPr>
              <a:t>otherwise (OFF).</a:t>
            </a:r>
          </a:p>
          <a:p>
            <a:pPr marL="117475" lvl="1" indent="249238" algn="just">
              <a:lnSpc>
                <a:spcPct val="170000"/>
              </a:lnSpc>
            </a:pPr>
            <a:r>
              <a:rPr lang="en-US" sz="2200" dirty="0" smtClean="0"/>
              <a:t>Binary Step Function depends on the </a:t>
            </a:r>
            <a:r>
              <a:rPr lang="en-US" sz="2200" b="1" dirty="0" smtClean="0">
                <a:solidFill>
                  <a:srgbClr val="FF0000"/>
                </a:solidFill>
              </a:rPr>
              <a:t>Threshold Value</a:t>
            </a:r>
            <a:r>
              <a:rPr lang="en-US" sz="2200" dirty="0" smtClean="0"/>
              <a:t>, that  decides </a:t>
            </a:r>
            <a:r>
              <a:rPr lang="en-US" sz="2200" b="1" dirty="0" smtClean="0"/>
              <a:t>whether the neuron should be active or not.</a:t>
            </a:r>
          </a:p>
          <a:p>
            <a:pPr marL="117475" lvl="1" indent="0" algn="just">
              <a:lnSpc>
                <a:spcPct val="170000"/>
              </a:lnSpc>
              <a:buNone/>
            </a:pPr>
            <a:endParaRPr lang="en-US" sz="2200" b="1" dirty="0" smtClean="0"/>
          </a:p>
          <a:p>
            <a:pPr lvl="1" algn="just">
              <a:lnSpc>
                <a:spcPct val="170000"/>
              </a:lnSpc>
            </a:pPr>
            <a:endParaRPr lang="en-US" b="1" dirty="0" smtClean="0">
              <a:solidFill>
                <a:srgbClr val="009900"/>
              </a:solidFill>
            </a:endParaRP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4865"/>
            <a:ext cx="2895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tep-func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35880"/>
            <a:ext cx="2115094" cy="16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b="1" u="sng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: It cannot provide Multi Value Outputs.</a:t>
            </a:r>
          </a:p>
          <a:p>
            <a:pPr algn="just">
              <a:lnSpc>
                <a:spcPct val="170000"/>
              </a:lnSpc>
            </a:pPr>
            <a:r>
              <a:rPr lang="en-US" b="1" dirty="0" err="1" smtClean="0">
                <a:solidFill>
                  <a:srgbClr val="FF0066"/>
                </a:solidFill>
              </a:rPr>
              <a:t>i.e</a:t>
            </a:r>
            <a:r>
              <a:rPr lang="en-US" b="1" dirty="0" smtClean="0">
                <a:solidFill>
                  <a:srgbClr val="FF0066"/>
                </a:solidFill>
              </a:rPr>
              <a:t>, </a:t>
            </a:r>
            <a:r>
              <a:rPr lang="en-US" b="1" dirty="0" smtClean="0"/>
              <a:t>it cannot be used in </a:t>
            </a:r>
            <a:r>
              <a:rPr lang="en-US" b="1" dirty="0" smtClean="0">
                <a:solidFill>
                  <a:srgbClr val="005024"/>
                </a:solidFill>
              </a:rPr>
              <a:t>Multi Class Classification Problems.</a:t>
            </a:r>
            <a:endParaRPr lang="en-US" sz="2400" b="1" dirty="0">
              <a:solidFill>
                <a:srgbClr val="005024"/>
              </a:solidFill>
            </a:endParaRP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5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2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. Linear Activation Function: </a:t>
            </a:r>
            <a:r>
              <a:rPr lang="en-US" sz="2200" dirty="0"/>
              <a:t>The linear activation function, also known as </a:t>
            </a:r>
            <a:r>
              <a:rPr lang="en-US" sz="2200" b="1" dirty="0">
                <a:solidFill>
                  <a:srgbClr val="870581"/>
                </a:solidFill>
              </a:rPr>
              <a:t>"no activation," </a:t>
            </a:r>
            <a:r>
              <a:rPr lang="en-US" sz="2200" dirty="0"/>
              <a:t>or "</a:t>
            </a:r>
            <a:r>
              <a:rPr lang="en-US" sz="2200" b="1" dirty="0">
                <a:solidFill>
                  <a:srgbClr val="CC0000"/>
                </a:solidFill>
              </a:rPr>
              <a:t>identity function</a:t>
            </a:r>
            <a:r>
              <a:rPr lang="en-US" sz="2000" b="1" dirty="0">
                <a:solidFill>
                  <a:srgbClr val="CC0000"/>
                </a:solidFill>
              </a:rPr>
              <a:t>"</a:t>
            </a:r>
            <a:r>
              <a:rPr lang="en-US" sz="2200" b="1" dirty="0" smtClean="0">
                <a:solidFill>
                  <a:srgbClr val="CC0000"/>
                </a:solidFill>
              </a:rPr>
              <a:t>,</a:t>
            </a:r>
            <a:r>
              <a:rPr lang="en-US" sz="2200" dirty="0" smtClean="0"/>
              <a:t> </a:t>
            </a:r>
            <a:r>
              <a:rPr lang="en-US" sz="2200" dirty="0"/>
              <a:t>is one of the </a:t>
            </a:r>
            <a:r>
              <a:rPr lang="en-US" sz="2200" b="1" dirty="0"/>
              <a:t>most straightforward activation functions</a:t>
            </a:r>
            <a:r>
              <a:rPr lang="en-US" sz="2200" dirty="0"/>
              <a:t>, where the </a:t>
            </a:r>
            <a:r>
              <a:rPr lang="en-US" sz="2200" b="1" dirty="0">
                <a:solidFill>
                  <a:srgbClr val="FF0066"/>
                </a:solidFill>
              </a:rPr>
              <a:t>output is identical to the input</a:t>
            </a:r>
            <a:r>
              <a:rPr lang="en-US" sz="2200" dirty="0" smtClean="0">
                <a:solidFill>
                  <a:srgbClr val="FF0066"/>
                </a:solidFill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solidFill>
                  <a:srgbClr val="0000FF"/>
                </a:solidFill>
              </a:rPr>
              <a:t>Equation </a:t>
            </a:r>
            <a:r>
              <a:rPr lang="en-US" b="1" dirty="0"/>
              <a:t>: </a:t>
            </a:r>
            <a:r>
              <a:rPr lang="en-US" dirty="0"/>
              <a:t>Linear function has the equation similar to as of a straight line i.e.</a:t>
            </a:r>
            <a:r>
              <a:rPr lang="en-US" dirty="0">
                <a:solidFill>
                  <a:srgbClr val="FF0066"/>
                </a:solidFill>
              </a:rPr>
              <a:t> </a:t>
            </a:r>
            <a:r>
              <a:rPr lang="en-US" b="1" dirty="0">
                <a:solidFill>
                  <a:srgbClr val="FF0066"/>
                </a:solidFill>
              </a:rPr>
              <a:t>y = </a:t>
            </a:r>
            <a:r>
              <a:rPr lang="en-US" b="1" dirty="0" smtClean="0">
                <a:solidFill>
                  <a:srgbClr val="FF0066"/>
                </a:solidFill>
              </a:rPr>
              <a:t>x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solidFill>
                  <a:srgbClr val="0000FF"/>
                </a:solidFill>
              </a:rPr>
              <a:t>Range : </a:t>
            </a:r>
            <a:r>
              <a:rPr lang="en-US" dirty="0"/>
              <a:t>-</a:t>
            </a:r>
            <a:r>
              <a:rPr lang="en-US" dirty="0" err="1"/>
              <a:t>inf</a:t>
            </a:r>
            <a:r>
              <a:rPr lang="en-US" dirty="0"/>
              <a:t> to +</a:t>
            </a:r>
            <a:r>
              <a:rPr lang="en-US" dirty="0" err="1"/>
              <a:t>inf</a:t>
            </a:r>
            <a:endParaRPr lang="en-US" dirty="0"/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b="1" dirty="0"/>
              <a:t>linear activation function </a:t>
            </a:r>
            <a:r>
              <a:rPr lang="en-US" dirty="0"/>
              <a:t>typically </a:t>
            </a:r>
            <a:r>
              <a:rPr lang="en-US" b="1" dirty="0">
                <a:solidFill>
                  <a:srgbClr val="CC0000"/>
                </a:solidFill>
              </a:rPr>
              <a:t>adds the weighted sum with bias and passes it as output.</a:t>
            </a:r>
            <a:endParaRPr lang="en-US" b="1" u="sng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67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dirty="0" smtClean="0"/>
              <a:t>Limitations: It cannot provide Multi Value Outputs.</a:t>
            </a:r>
          </a:p>
          <a:p>
            <a:pPr algn="just">
              <a:lnSpc>
                <a:spcPct val="170000"/>
              </a:lnSpc>
            </a:pPr>
            <a:r>
              <a:rPr lang="en-US" b="1" dirty="0" err="1" smtClean="0">
                <a:solidFill>
                  <a:srgbClr val="FF0066"/>
                </a:solidFill>
              </a:rPr>
              <a:t>i.e</a:t>
            </a:r>
            <a:r>
              <a:rPr lang="en-US" b="1" dirty="0" smtClean="0">
                <a:solidFill>
                  <a:srgbClr val="FF0066"/>
                </a:solidFill>
              </a:rPr>
              <a:t>, </a:t>
            </a:r>
            <a:r>
              <a:rPr lang="en-US" b="1" dirty="0" smtClean="0"/>
              <a:t>it cannot be used in </a:t>
            </a:r>
            <a:r>
              <a:rPr lang="en-US" b="1" dirty="0" smtClean="0">
                <a:solidFill>
                  <a:srgbClr val="005024"/>
                </a:solidFill>
              </a:rPr>
              <a:t>Multi Class Classification Problems.</a:t>
            </a:r>
            <a:endParaRPr lang="en-US" sz="2400" b="1" dirty="0">
              <a:solidFill>
                <a:srgbClr val="005024"/>
              </a:solidFill>
            </a:endParaRP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 descr="Activation Functions in Neural Networks | by SAGAR SHAR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2578168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1"/>
            <a:ext cx="4648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6324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Common Architectural Principles of Deep Networks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Parameters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Layers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Activation Functions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Loss Functions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CC0000"/>
                </a:solidFill>
                <a:latin typeface="Baskerville Old Face" pitchFamily="18" charset="0"/>
              </a:rPr>
              <a:t>Hyper Parameters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3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. Non Linear Activation Function: </a:t>
            </a:r>
            <a:r>
              <a:rPr lang="en-US" sz="2000" dirty="0"/>
              <a:t>A </a:t>
            </a:r>
            <a:r>
              <a:rPr lang="en-US" sz="2000" b="1" dirty="0"/>
              <a:t>nonlinear function </a:t>
            </a:r>
            <a:r>
              <a:rPr lang="en-US" sz="2000" dirty="0"/>
              <a:t>used to </a:t>
            </a:r>
            <a:r>
              <a:rPr lang="en-US" sz="2000" b="1" dirty="0">
                <a:solidFill>
                  <a:srgbClr val="FF0066"/>
                </a:solidFill>
              </a:rPr>
              <a:t>send the output signal either on or off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FF0066"/>
                </a:solidFill>
              </a:rPr>
              <a:t>a neuron </a:t>
            </a:r>
            <a:r>
              <a:rPr lang="en-US" sz="2000" dirty="0"/>
              <a:t>is known as an </a:t>
            </a:r>
            <a:r>
              <a:rPr lang="en-US" sz="2000" b="1" dirty="0" smtClean="0"/>
              <a:t>activation function.</a:t>
            </a:r>
          </a:p>
          <a:p>
            <a:pPr algn="just">
              <a:lnSpc>
                <a:spcPct val="170000"/>
              </a:lnSpc>
            </a:pPr>
            <a:r>
              <a:rPr lang="en-US" sz="2000" b="1" u="sng" dirty="0" smtClean="0">
                <a:solidFill>
                  <a:srgbClr val="CC0000"/>
                </a:solidFill>
                <a:latin typeface="Book Antiqua" pitchFamily="18" charset="0"/>
              </a:rPr>
              <a:t>There are different types of Non Linear Activation Functions: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(a) Sigmoid </a:t>
            </a:r>
            <a:r>
              <a:rPr lang="en-US" sz="2400" dirty="0"/>
              <a:t>Activation Function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(b) </a:t>
            </a:r>
            <a:r>
              <a:rPr lang="en-US" sz="2400" dirty="0" err="1" smtClean="0"/>
              <a:t>Tanh</a:t>
            </a:r>
            <a:r>
              <a:rPr lang="en-US" sz="2400" dirty="0" smtClean="0"/>
              <a:t> </a:t>
            </a:r>
            <a:r>
              <a:rPr lang="en-US" sz="2400" dirty="0"/>
              <a:t>Activation Function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( c) </a:t>
            </a:r>
            <a:r>
              <a:rPr lang="en-US" sz="2400" dirty="0" err="1" smtClean="0"/>
              <a:t>ReLU</a:t>
            </a:r>
            <a:r>
              <a:rPr lang="en-US" sz="2400" dirty="0" smtClean="0"/>
              <a:t> </a:t>
            </a:r>
            <a:r>
              <a:rPr lang="en-US" sz="2400" dirty="0"/>
              <a:t>Activation </a:t>
            </a:r>
            <a:r>
              <a:rPr lang="en-US" sz="2400" dirty="0" smtClean="0"/>
              <a:t>Function</a:t>
            </a:r>
          </a:p>
          <a:p>
            <a:pPr lvl="3" algn="just">
              <a:lnSpc>
                <a:spcPct val="150000"/>
              </a:lnSpc>
            </a:pPr>
            <a:r>
              <a:rPr lang="en-US" sz="2000" b="1" dirty="0" smtClean="0"/>
              <a:t>Leaky </a:t>
            </a:r>
            <a:r>
              <a:rPr lang="en-US" sz="2000" b="1" dirty="0" err="1" smtClean="0"/>
              <a:t>ReLu</a:t>
            </a:r>
            <a:r>
              <a:rPr lang="en-US" sz="2000" b="1" dirty="0" smtClean="0"/>
              <a:t> Activation Function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(d) </a:t>
            </a:r>
            <a:r>
              <a:rPr lang="en-US" sz="2400" dirty="0" err="1" smtClean="0"/>
              <a:t>Softmax</a:t>
            </a:r>
            <a:r>
              <a:rPr lang="en-US" sz="2400" dirty="0" smtClean="0"/>
              <a:t> Activation </a:t>
            </a:r>
            <a:r>
              <a:rPr lang="en-US" sz="2400" dirty="0" err="1" smtClean="0"/>
              <a:t>Funcion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8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A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)Sigmoid Activation Function: </a:t>
            </a:r>
            <a:r>
              <a:rPr lang="en-US" dirty="0"/>
              <a:t>Introduced in the early 1990s</a:t>
            </a:r>
            <a:r>
              <a:rPr lang="en-US" dirty="0" smtClean="0"/>
              <a:t>, </a:t>
            </a:r>
            <a:r>
              <a:rPr lang="en-US" dirty="0" smtClean="0">
                <a:latin typeface="Book Antiqua" pitchFamily="18" charset="0"/>
              </a:rPr>
              <a:t>This  function is a probabilistic approach towards decision making and output range is between 0 and 1.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 Antiqua" pitchFamily="18" charset="0"/>
              </a:rPr>
              <a:t>Since the </a:t>
            </a:r>
            <a:r>
              <a:rPr lang="en-US" b="1" dirty="0" smtClean="0">
                <a:solidFill>
                  <a:srgbClr val="CC0000"/>
                </a:solidFill>
                <a:latin typeface="Book Antiqua" pitchFamily="18" charset="0"/>
              </a:rPr>
              <a:t>range is minimum 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predictions (decisions) </a:t>
            </a:r>
            <a:r>
              <a:rPr lang="en-US" dirty="0" smtClean="0">
                <a:latin typeface="Book Antiqua" pitchFamily="18" charset="0"/>
              </a:rPr>
              <a:t>would be </a:t>
            </a:r>
            <a:r>
              <a:rPr lang="en-US" b="1" dirty="0" smtClean="0">
                <a:solidFill>
                  <a:srgbClr val="870581"/>
                </a:solidFill>
                <a:latin typeface="Book Antiqua" pitchFamily="18" charset="0"/>
              </a:rPr>
              <a:t>more accurate.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The Sigmoid function, often represented as </a:t>
            </a:r>
            <a:r>
              <a:rPr lang="en-US" b="1" dirty="0">
                <a:solidFill>
                  <a:srgbClr val="870581"/>
                </a:solidFill>
              </a:rPr>
              <a:t>(x), </a:t>
            </a:r>
            <a:r>
              <a:rPr lang="en-US" dirty="0"/>
              <a:t>features an  </a:t>
            </a:r>
            <a:r>
              <a:rPr lang="en-US" b="1" dirty="0">
                <a:solidFill>
                  <a:srgbClr val="FF0066"/>
                </a:solidFill>
              </a:rPr>
              <a:t>S-shaped curve. </a:t>
            </a: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533899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4267200"/>
            <a:ext cx="8305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66"/>
                </a:solidFill>
              </a:rPr>
              <a:t>Use Cases:</a:t>
            </a:r>
            <a:r>
              <a:rPr lang="en-US" b="1" dirty="0"/>
              <a:t> </a:t>
            </a:r>
            <a:r>
              <a:rPr lang="en-US" dirty="0"/>
              <a:t>Sigmoid finds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0000CC"/>
                </a:solidFill>
              </a:rPr>
              <a:t>binary classification problems</a:t>
            </a:r>
            <a:r>
              <a:rPr lang="en-US" dirty="0"/>
              <a:t>, like </a:t>
            </a:r>
            <a:r>
              <a:rPr lang="en-US" b="1" dirty="0">
                <a:solidFill>
                  <a:srgbClr val="0000CC"/>
                </a:solidFill>
              </a:rPr>
              <a:t>logistic regression,</a:t>
            </a:r>
            <a:r>
              <a:rPr lang="en-US" dirty="0"/>
              <a:t> where </a:t>
            </a:r>
            <a:r>
              <a:rPr lang="en-US" b="1" dirty="0">
                <a:solidFill>
                  <a:srgbClr val="870581"/>
                </a:solidFill>
              </a:rPr>
              <a:t>outputs represent probabilities</a:t>
            </a:r>
            <a:r>
              <a:rPr lang="en-US" dirty="0"/>
              <a:t>. Its prevalence extends to the output layer of neural networks handling tasks such as </a:t>
            </a:r>
            <a:r>
              <a:rPr lang="en-US" b="1" dirty="0"/>
              <a:t>spam detection in emails</a:t>
            </a:r>
            <a:r>
              <a:rPr lang="en-US" dirty="0"/>
              <a:t>,  where the requirement is to output a probability score.</a:t>
            </a:r>
          </a:p>
        </p:txBody>
      </p:sp>
    </p:spTree>
    <p:extLst>
      <p:ext uri="{BB962C8B-B14F-4D97-AF65-F5344CB8AC3E}">
        <p14:creationId xmlns:p14="http://schemas.microsoft.com/office/powerpoint/2010/main" val="20038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</a:rPr>
              <a:t>	The </a:t>
            </a:r>
            <a:r>
              <a:rPr lang="en-US" sz="2400" dirty="0">
                <a:latin typeface="Book Antiqua" pitchFamily="18" charset="0"/>
              </a:rPr>
              <a:t>sigmoid function, also known as the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squashing function</a:t>
            </a:r>
            <a:r>
              <a:rPr lang="en-US" sz="2400" dirty="0">
                <a:latin typeface="Book Antiqua" pitchFamily="18" charset="0"/>
              </a:rPr>
              <a:t>, takes the </a:t>
            </a:r>
            <a:r>
              <a:rPr lang="en-US" sz="2400" b="1" dirty="0">
                <a:solidFill>
                  <a:srgbClr val="CC0000"/>
                </a:solidFill>
                <a:latin typeface="Book Antiqua" pitchFamily="18" charset="0"/>
              </a:rPr>
              <a:t>input from the previously hidden layer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squeezes it between 0 and 1. 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Such as "</a:t>
            </a:r>
            <a:r>
              <a:rPr lang="en-US" sz="2400" b="1" dirty="0">
                <a:latin typeface="Book Antiqua" pitchFamily="18" charset="0"/>
              </a:rPr>
              <a:t>yes" or "no", or 1 or 0. </a:t>
            </a:r>
            <a:r>
              <a:rPr lang="en-US" sz="2400" dirty="0">
                <a:latin typeface="Book Antiqua" pitchFamily="18" charset="0"/>
              </a:rPr>
              <a:t>The sigmoid function can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 output a probability between 0 and 1,</a:t>
            </a:r>
            <a:r>
              <a:rPr lang="en-US" sz="2400" dirty="0">
                <a:latin typeface="Book Antiqua" pitchFamily="18" charset="0"/>
              </a:rPr>
              <a:t> which can be used to predict the likelihood of a particular class.</a:t>
            </a: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66"/>
                </a:solidFill>
              </a:rPr>
              <a:t>Applications: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Binary Classification Problems:</a:t>
            </a:r>
            <a:endParaRPr lang="en-US" sz="2400" dirty="0">
              <a:solidFill>
                <a:srgbClr val="0000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We can use the sigmoid function in binary classification problems as it returns the </a:t>
            </a:r>
            <a:r>
              <a:rPr lang="en-US" sz="2400" b="1" dirty="0">
                <a:latin typeface="Book Antiqua" pitchFamily="18" charset="0"/>
              </a:rPr>
              <a:t>output between 0 and 1</a:t>
            </a:r>
            <a:r>
              <a:rPr lang="en-US" sz="2400" b="1" dirty="0" smtClean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7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itchFamily="18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. Image Datasets and Neural Networks: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The sigmoid function can be used for </a:t>
            </a:r>
            <a:r>
              <a:rPr lang="en-US" sz="2400" b="1" dirty="0">
                <a:solidFill>
                  <a:srgbClr val="CC0000"/>
                </a:solidFill>
                <a:latin typeface="Book Antiqua" pitchFamily="18" charset="0"/>
              </a:rPr>
              <a:t>neural networks </a:t>
            </a:r>
            <a:r>
              <a:rPr lang="en-US" sz="2400" dirty="0">
                <a:latin typeface="Book Antiqua" pitchFamily="18" charset="0"/>
              </a:rPr>
              <a:t>on </a:t>
            </a:r>
            <a:r>
              <a:rPr lang="en-US" sz="2400" b="1" dirty="0">
                <a:latin typeface="Book Antiqua" pitchFamily="18" charset="0"/>
              </a:rPr>
              <a:t>image datasets</a:t>
            </a:r>
            <a:r>
              <a:rPr lang="en-US" sz="2400" dirty="0">
                <a:latin typeface="Book Antiqua" pitchFamily="18" charset="0"/>
              </a:rPr>
              <a:t> for performing tasks like </a:t>
            </a:r>
            <a:r>
              <a:rPr lang="en-US" sz="2400" b="1" dirty="0">
                <a:latin typeface="Book Antiqua" pitchFamily="18" charset="0"/>
              </a:rPr>
              <a:t>image segmentations, classifications, etc</a:t>
            </a:r>
            <a:r>
              <a:rPr lang="en-US" sz="2400" b="1" dirty="0" smtClean="0">
                <a:latin typeface="Book Antiqua" pitchFamily="18" charset="0"/>
              </a:rPr>
              <a:t>.</a:t>
            </a:r>
            <a:endParaRPr lang="en-US" sz="2000" b="1" u="sng" dirty="0" smtClean="0">
              <a:solidFill>
                <a:srgbClr val="FF0066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Book Antiqua" pitchFamily="18" charset="0"/>
              </a:rPr>
              <a:t>	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Neural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network architectures </a:t>
            </a:r>
            <a:r>
              <a:rPr lang="en-US" sz="2400" dirty="0">
                <a:latin typeface="Book Antiqua" pitchFamily="18" charset="0"/>
              </a:rPr>
              <a:t>and components like </a:t>
            </a:r>
            <a:r>
              <a:rPr lang="en-US" sz="2400" b="1" dirty="0">
                <a:latin typeface="Book Antiqua" pitchFamily="18" charset="0"/>
              </a:rPr>
              <a:t>activation </a:t>
            </a:r>
            <a:r>
              <a:rPr lang="en-US" sz="2400" b="1" dirty="0" smtClean="0">
                <a:latin typeface="Book Antiqua" pitchFamily="18" charset="0"/>
              </a:rPr>
              <a:t>functions </a:t>
            </a:r>
            <a:r>
              <a:rPr lang="en-US" sz="2400" dirty="0" smtClean="0">
                <a:latin typeface="Book Antiqua" pitchFamily="18" charset="0"/>
              </a:rPr>
              <a:t>enable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modeling of complex non-linear patterns </a:t>
            </a:r>
            <a:r>
              <a:rPr lang="en-US" sz="2400" dirty="0">
                <a:latin typeface="Book Antiqua" pitchFamily="18" charset="0"/>
              </a:rPr>
              <a:t>across domains like: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Image recognition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Natural language processing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Speech recognition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Reinforcement </a:t>
            </a:r>
            <a:r>
              <a:rPr lang="en-US" sz="2000" b="1" dirty="0" smtClean="0">
                <a:solidFill>
                  <a:srgbClr val="0000CC"/>
                </a:solidFill>
                <a:latin typeface="Book Antiqua" pitchFamily="18" charset="0"/>
              </a:rPr>
              <a:t>learning</a:t>
            </a:r>
            <a:endParaRPr lang="en-US" sz="2400" b="1" dirty="0" smtClean="0">
              <a:solidFill>
                <a:srgbClr val="0000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u="sng" dirty="0" smtClean="0">
                <a:solidFill>
                  <a:srgbClr val="990000"/>
                </a:solidFill>
                <a:latin typeface="Book Antiqua" pitchFamily="18" charset="0"/>
              </a:rPr>
              <a:t>Drawback of the Sigmoid Function: </a:t>
            </a:r>
            <a:r>
              <a:rPr lang="en-US" b="1" dirty="0" smtClean="0">
                <a:solidFill>
                  <a:srgbClr val="FF0066"/>
                </a:solidFill>
                <a:latin typeface="Book Antiqua" pitchFamily="18" charset="0"/>
              </a:rPr>
              <a:t>O</a:t>
            </a:r>
            <a:r>
              <a:rPr lang="en-US" dirty="0" smtClean="0"/>
              <a:t>ne </a:t>
            </a:r>
            <a:r>
              <a:rPr lang="en-US" dirty="0"/>
              <a:t>of the significant issues with the sigmoid is the </a:t>
            </a:r>
            <a:r>
              <a:rPr lang="en-US" b="1" dirty="0">
                <a:solidFill>
                  <a:srgbClr val="0000CC"/>
                </a:solidFill>
              </a:rPr>
              <a:t>lack of weight updating.</a:t>
            </a:r>
            <a:r>
              <a:rPr lang="en-US" dirty="0"/>
              <a:t> Therefore, the function sometimes returns </a:t>
            </a:r>
            <a:r>
              <a:rPr lang="en-US" b="1" dirty="0">
                <a:solidFill>
                  <a:srgbClr val="FF0066"/>
                </a:solidFill>
              </a:rPr>
              <a:t>small values as outputs</a:t>
            </a:r>
            <a:r>
              <a:rPr lang="en-US" dirty="0"/>
              <a:t>, making </a:t>
            </a:r>
            <a:r>
              <a:rPr lang="en-US" b="1" dirty="0">
                <a:solidFill>
                  <a:srgbClr val="CC0000"/>
                </a:solidFill>
              </a:rPr>
              <a:t>no changes in the weights and biases</a:t>
            </a:r>
            <a:r>
              <a:rPr lang="en-US" dirty="0"/>
              <a:t> that cause the </a:t>
            </a:r>
            <a:r>
              <a:rPr lang="en-US" b="1" dirty="0">
                <a:solidFill>
                  <a:srgbClr val="870581"/>
                </a:solidFill>
              </a:rPr>
              <a:t>vanishing gradient problem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This problem arises in </a:t>
            </a:r>
            <a:r>
              <a:rPr lang="en-US" b="1" dirty="0" smtClean="0">
                <a:solidFill>
                  <a:srgbClr val="009900"/>
                </a:solidFill>
              </a:rPr>
              <a:t>really large Deep Neural Networks. </a:t>
            </a:r>
            <a:endParaRPr lang="en-US" dirty="0">
              <a:solidFill>
                <a:srgbClr val="0099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/>
              <a:t>This leads to </a:t>
            </a:r>
            <a:r>
              <a:rPr lang="en-US" b="1" dirty="0" smtClean="0">
                <a:solidFill>
                  <a:srgbClr val="0000CC"/>
                </a:solidFill>
              </a:rPr>
              <a:t>more computational costs and poor learning</a:t>
            </a:r>
            <a:r>
              <a:rPr lang="en-US" dirty="0"/>
              <a:t>.</a:t>
            </a:r>
            <a:endParaRPr lang="en-US" b="1" dirty="0">
              <a:solidFill>
                <a:srgbClr val="870581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8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B) </a:t>
            </a:r>
            <a:r>
              <a:rPr lang="en-US" b="1" dirty="0" smtClean="0">
                <a:solidFill>
                  <a:srgbClr val="0000CC"/>
                </a:solidFill>
              </a:rPr>
              <a:t>Hyperbolic Tangent Activation Function</a:t>
            </a:r>
            <a:r>
              <a:rPr lang="en-US" b="1" dirty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(</a:t>
            </a:r>
            <a:r>
              <a:rPr lang="en-US" b="1" dirty="0" err="1" smtClean="0">
                <a:solidFill>
                  <a:srgbClr val="0000CC"/>
                </a:solidFill>
              </a:rPr>
              <a:t>Tanh</a:t>
            </a:r>
            <a:r>
              <a:rPr lang="en-US" b="1" dirty="0" smtClean="0">
                <a:solidFill>
                  <a:srgbClr val="FF0066"/>
                </a:solidFill>
              </a:rPr>
              <a:t>)</a:t>
            </a:r>
            <a:endParaRPr lang="en-US" b="1" dirty="0">
              <a:solidFill>
                <a:srgbClr val="FF0066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b="1" dirty="0"/>
              <a:t>Used widely in 1990’s-2000’s, it overcomes the disadvantage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00"/>
                </a:solidFill>
              </a:rPr>
              <a:t>sigmoid activation function </a:t>
            </a:r>
            <a:r>
              <a:rPr lang="en-US" dirty="0"/>
              <a:t>by </a:t>
            </a:r>
            <a:r>
              <a:rPr lang="en-US" b="1" i="1" dirty="0" smtClean="0">
                <a:solidFill>
                  <a:srgbClr val="870581"/>
                </a:solidFill>
              </a:rPr>
              <a:t>extending </a:t>
            </a:r>
            <a:r>
              <a:rPr lang="en-US" b="1" i="1" dirty="0">
                <a:solidFill>
                  <a:srgbClr val="870581"/>
                </a:solidFill>
              </a:rPr>
              <a:t>the range to include -1 to 1</a:t>
            </a:r>
            <a:r>
              <a:rPr lang="en-US" dirty="0">
                <a:solidFill>
                  <a:srgbClr val="870581"/>
                </a:solidFill>
              </a:rPr>
              <a:t>. </a:t>
            </a:r>
            <a:endParaRPr lang="en-US" dirty="0" smtClean="0">
              <a:solidFill>
                <a:srgbClr val="87058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/>
              <a:t>It is also having the </a:t>
            </a:r>
            <a:r>
              <a:rPr lang="en-US" dirty="0"/>
              <a:t>same </a:t>
            </a:r>
            <a:r>
              <a:rPr lang="en-US" b="1" dirty="0"/>
              <a:t>S-shape</a:t>
            </a:r>
            <a:r>
              <a:rPr lang="en-US" dirty="0"/>
              <a:t> with the difference in </a:t>
            </a:r>
            <a:r>
              <a:rPr lang="en-US" b="1" dirty="0">
                <a:solidFill>
                  <a:srgbClr val="870581"/>
                </a:solidFill>
              </a:rPr>
              <a:t>output range of -1 to 1. </a:t>
            </a:r>
            <a:endParaRPr lang="en-US" b="1" dirty="0" smtClean="0">
              <a:solidFill>
                <a:srgbClr val="87058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/>
              <a:t>In </a:t>
            </a:r>
            <a:r>
              <a:rPr lang="en-US" dirty="0" err="1"/>
              <a:t>Tanh</a:t>
            </a:r>
            <a:r>
              <a:rPr lang="en-US" dirty="0"/>
              <a:t>, the </a:t>
            </a:r>
            <a:r>
              <a:rPr lang="en-US" b="1" dirty="0"/>
              <a:t>larger the input (more positive), </a:t>
            </a:r>
            <a:r>
              <a:rPr lang="en-US" dirty="0"/>
              <a:t>the closer the </a:t>
            </a:r>
            <a:r>
              <a:rPr lang="en-US" b="1" dirty="0">
                <a:solidFill>
                  <a:srgbClr val="870581"/>
                </a:solidFill>
              </a:rPr>
              <a:t>output value will be to 1.0</a:t>
            </a:r>
            <a:r>
              <a:rPr lang="en-US" dirty="0"/>
              <a:t>, whereas the </a:t>
            </a:r>
            <a:r>
              <a:rPr lang="en-US" b="1" dirty="0">
                <a:solidFill>
                  <a:srgbClr val="009900"/>
                </a:solidFill>
              </a:rPr>
              <a:t>smaller the input (more negative), </a:t>
            </a:r>
            <a:r>
              <a:rPr lang="en-US" dirty="0"/>
              <a:t>the closer the </a:t>
            </a:r>
            <a:r>
              <a:rPr lang="en-US" b="1" dirty="0">
                <a:solidFill>
                  <a:srgbClr val="FF0066"/>
                </a:solidFill>
              </a:rPr>
              <a:t>output will be to -1.0</a:t>
            </a:r>
            <a:r>
              <a:rPr lang="en-US" dirty="0"/>
              <a:t>.</a:t>
            </a: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3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4267200"/>
            <a:ext cx="8305801" cy="59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But it did not solve the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vanishing gradient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problem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9218" name="Picture 2" descr="https://production-media.paperswithcode.com/methods/Screen_Shot_2020-05-27_at_4.23.22_PM_dcuMBJ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9" y="883463"/>
            <a:ext cx="3962400" cy="29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ctivation Functions in Neural Networks [12 Types &amp; Use Case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211108" cy="33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119887" cy="20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072348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>
                <a:solidFill>
                  <a:srgbClr val="0000CC"/>
                </a:solidFill>
                <a:latin typeface="Book Antiqua" pitchFamily="18" charset="0"/>
              </a:rPr>
              <a:t>Advantages of using this activation function are: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Book Antiqua" pitchFamily="18" charset="0"/>
              </a:rPr>
              <a:t>The output of the </a:t>
            </a:r>
            <a:r>
              <a:rPr lang="en-US" sz="2000" dirty="0" err="1">
                <a:latin typeface="Book Antiqua" pitchFamily="18" charset="0"/>
              </a:rPr>
              <a:t>tanh</a:t>
            </a:r>
            <a:r>
              <a:rPr lang="en-US" sz="2000" dirty="0">
                <a:latin typeface="Book Antiqua" pitchFamily="18" charset="0"/>
              </a:rPr>
              <a:t> activation function 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</a:rPr>
              <a:t>is Zero centered</a:t>
            </a:r>
            <a:r>
              <a:rPr lang="en-US" sz="2000" dirty="0">
                <a:latin typeface="Book Antiqua" pitchFamily="18" charset="0"/>
              </a:rPr>
              <a:t>; hence we can easily map the output values as </a:t>
            </a:r>
            <a:r>
              <a:rPr lang="en-US" sz="2000" b="1" dirty="0">
                <a:latin typeface="Book Antiqua" pitchFamily="18" charset="0"/>
              </a:rPr>
              <a:t>strongly negative, neutral, or strongly positive.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Book Antiqua" pitchFamily="18" charset="0"/>
              </a:rPr>
              <a:t>Usually </a:t>
            </a:r>
            <a:r>
              <a:rPr lang="en-US" sz="2000" b="1" dirty="0">
                <a:solidFill>
                  <a:schemeClr val="accent3"/>
                </a:solidFill>
                <a:latin typeface="Book Antiqua" pitchFamily="18" charset="0"/>
              </a:rPr>
              <a:t>used in hidden layers of a neural network </a:t>
            </a:r>
            <a:r>
              <a:rPr lang="en-US" sz="2000" dirty="0">
                <a:latin typeface="Book Antiqua" pitchFamily="18" charset="0"/>
              </a:rPr>
              <a:t>as its </a:t>
            </a:r>
            <a:r>
              <a:rPr lang="en-US" sz="2000" b="1" dirty="0">
                <a:latin typeface="Book Antiqua" pitchFamily="18" charset="0"/>
              </a:rPr>
              <a:t>values lie between -1 </a:t>
            </a:r>
            <a:r>
              <a:rPr lang="en-US" sz="2000" dirty="0">
                <a:latin typeface="Book Antiqua" pitchFamily="18" charset="0"/>
              </a:rPr>
              <a:t>to; therefore, the mean for the hidden layer comes out to be 0 or very close to it. It helps in </a:t>
            </a:r>
            <a:r>
              <a:rPr lang="en-US" sz="2000" b="1" dirty="0">
                <a:solidFill>
                  <a:schemeClr val="accent3"/>
                </a:solidFill>
                <a:latin typeface="Book Antiqua" pitchFamily="18" charset="0"/>
              </a:rPr>
              <a:t>centering the data and makes learning for the next layer much easier.</a:t>
            </a:r>
            <a:endParaRPr lang="en-US" b="1" dirty="0">
              <a:solidFill>
                <a:schemeClr val="accent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err="1" smtClean="0">
                <a:solidFill>
                  <a:srgbClr val="0000CC"/>
                </a:solidFill>
                <a:latin typeface="Book Antiqua" pitchFamily="18" charset="0"/>
              </a:rPr>
              <a:t>Comparision</a:t>
            </a: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 of Sigmoid and </a:t>
            </a:r>
            <a:r>
              <a:rPr lang="en-US" b="1" dirty="0" err="1" smtClean="0">
                <a:solidFill>
                  <a:srgbClr val="0000CC"/>
                </a:solidFill>
                <a:latin typeface="Book Antiqua" pitchFamily="18" charset="0"/>
              </a:rPr>
              <a:t>Tanh</a:t>
            </a: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 Activation Function:</a:t>
            </a:r>
          </a:p>
          <a:p>
            <a:pPr lvl="1" algn="just">
              <a:lnSpc>
                <a:spcPct val="170000"/>
              </a:lnSpc>
            </a:pPr>
            <a:r>
              <a:rPr lang="en-US" sz="2400" dirty="0" smtClean="0"/>
              <a:t>Finally</a:t>
            </a:r>
            <a:r>
              <a:rPr lang="en-US" sz="2400" dirty="0"/>
              <a:t>, we’ll present an example of applying these activation functions in a </a:t>
            </a:r>
            <a:r>
              <a:rPr lang="en-US" sz="2400" b="1" dirty="0">
                <a:solidFill>
                  <a:schemeClr val="accent3"/>
                </a:solidFill>
              </a:rPr>
              <a:t>simple neuron of two input features  and weights</a:t>
            </a:r>
            <a:r>
              <a:rPr lang="en-US" sz="2400" dirty="0"/>
              <a:t> . Therefore, we can see the </a:t>
            </a:r>
            <a:r>
              <a:rPr lang="en-US" sz="2400" b="1" dirty="0">
                <a:solidFill>
                  <a:srgbClr val="870581"/>
                </a:solidFill>
              </a:rPr>
              <a:t>output value and the gradient </a:t>
            </a:r>
            <a:r>
              <a:rPr lang="en-US" sz="2400" dirty="0"/>
              <a:t>when we use the </a:t>
            </a:r>
            <a:r>
              <a:rPr lang="en-US" sz="2400" b="1" dirty="0">
                <a:solidFill>
                  <a:srgbClr val="009900"/>
                </a:solidFill>
              </a:rPr>
              <a:t>sigmoid (left) and the </a:t>
            </a:r>
            <a:r>
              <a:rPr lang="en-US" sz="2400" b="1" dirty="0" err="1">
                <a:solidFill>
                  <a:srgbClr val="009900"/>
                </a:solidFill>
              </a:rPr>
              <a:t>tanh</a:t>
            </a:r>
            <a:r>
              <a:rPr lang="en-US" sz="2400" b="1" dirty="0">
                <a:solidFill>
                  <a:srgbClr val="009900"/>
                </a:solidFill>
              </a:rPr>
              <a:t> (right) activation function</a:t>
            </a:r>
            <a:r>
              <a:rPr lang="en-US" dirty="0"/>
              <a:t>:</a:t>
            </a: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54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dirty="0" smtClean="0"/>
              <a:t>Parameters </a:t>
            </a:r>
            <a:r>
              <a:rPr lang="en-US" dirty="0"/>
              <a:t>in deep learning refer to the </a:t>
            </a:r>
            <a:r>
              <a:rPr lang="en-US" b="1" dirty="0">
                <a:solidFill>
                  <a:srgbClr val="990000"/>
                </a:solidFill>
              </a:rPr>
              <a:t>learnable variables</a:t>
            </a:r>
            <a:r>
              <a:rPr lang="en-US" dirty="0"/>
              <a:t> that determine the </a:t>
            </a:r>
            <a:r>
              <a:rPr lang="en-US" b="1" dirty="0">
                <a:solidFill>
                  <a:srgbClr val="870581"/>
                </a:solidFill>
              </a:rPr>
              <a:t>behavior and performance of a neural network. </a:t>
            </a:r>
            <a:endParaRPr lang="en-US" b="1" dirty="0" smtClean="0">
              <a:solidFill>
                <a:srgbClr val="87058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b="1" u="sng" dirty="0" smtClean="0">
                <a:solidFill>
                  <a:srgbClr val="0000CC"/>
                </a:solidFill>
              </a:rPr>
              <a:t>1. Epoch: </a:t>
            </a:r>
            <a:r>
              <a:rPr lang="en-US" dirty="0"/>
              <a:t>Represents </a:t>
            </a:r>
            <a:r>
              <a:rPr lang="en-US" b="1" dirty="0">
                <a:solidFill>
                  <a:srgbClr val="990000"/>
                </a:solidFill>
              </a:rPr>
              <a:t>one iteration over the entire dataset </a:t>
            </a:r>
            <a:r>
              <a:rPr lang="en-US" dirty="0"/>
              <a:t>(everything put into the training model</a:t>
            </a:r>
            <a:r>
              <a:rPr lang="en-US" dirty="0" smtClean="0"/>
              <a:t>).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An</a:t>
            </a:r>
            <a:r>
              <a:rPr lang="en-US" dirty="0"/>
              <a:t> </a:t>
            </a:r>
            <a:r>
              <a:rPr lang="en-US" b="1" dirty="0"/>
              <a:t>epoch</a:t>
            </a:r>
            <a:r>
              <a:rPr lang="en-US" dirty="0"/>
              <a:t> completes </a:t>
            </a:r>
            <a:r>
              <a:rPr lang="en-US" b="1" dirty="0">
                <a:solidFill>
                  <a:srgbClr val="990000"/>
                </a:solidFill>
              </a:rPr>
              <a:t>once a whole dataset </a:t>
            </a:r>
            <a:r>
              <a:rPr lang="en-US" dirty="0"/>
              <a:t>has undergone </a:t>
            </a:r>
            <a:r>
              <a:rPr lang="en-US" b="1" dirty="0"/>
              <a:t>forward propagation and </a:t>
            </a:r>
            <a:r>
              <a:rPr lang="en-US" b="1" dirty="0" smtClean="0"/>
              <a:t>back propagation.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1. Parameters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6386" name="Picture 2" descr="activation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649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702" y="4953000"/>
            <a:ext cx="7515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Book Antiqua" pitchFamily="18" charset="0"/>
              </a:rPr>
              <a:t>The </a:t>
            </a:r>
            <a:r>
              <a:rPr lang="en-US" sz="2000" dirty="0">
                <a:latin typeface="Book Antiqua" pitchFamily="18" charset="0"/>
              </a:rPr>
              <a:t>above example verifies our previous comments. Furthermore, </a:t>
            </a:r>
            <a:r>
              <a:rPr lang="en-US" sz="2000" b="1" dirty="0">
                <a:latin typeface="Book Antiqua" pitchFamily="18" charset="0"/>
              </a:rPr>
              <a:t>the output value of </a:t>
            </a:r>
            <a:r>
              <a:rPr lang="en-US" sz="2000" b="1" dirty="0" err="1">
                <a:latin typeface="Book Antiqua" pitchFamily="18" charset="0"/>
              </a:rPr>
              <a:t>tanh</a:t>
            </a:r>
            <a:r>
              <a:rPr lang="en-US" sz="2000" b="1" dirty="0">
                <a:latin typeface="Book Antiqua" pitchFamily="18" charset="0"/>
              </a:rPr>
              <a:t> is closer to zero, and the gradient is four times greater.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Tanh</a:t>
            </a:r>
            <a:r>
              <a:rPr lang="en-US" dirty="0" smtClean="0"/>
              <a:t> </a:t>
            </a:r>
            <a:r>
              <a:rPr lang="en-US" dirty="0"/>
              <a:t>function can be used when the input data has a range between </a:t>
            </a:r>
            <a:r>
              <a:rPr lang="en-US" b="1" dirty="0"/>
              <a:t>negative and positive values</a:t>
            </a:r>
            <a:r>
              <a:rPr lang="en-US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/>
              <a:t>For instance, it can be </a:t>
            </a:r>
            <a:r>
              <a:rPr lang="en-US" sz="2400" b="1" dirty="0"/>
              <a:t>used in Neural Networks </a:t>
            </a:r>
            <a:r>
              <a:rPr lang="en-US" sz="2400" dirty="0"/>
              <a:t>which is made for </a:t>
            </a:r>
            <a:r>
              <a:rPr lang="en-US" sz="2400" b="1" dirty="0">
                <a:solidFill>
                  <a:srgbClr val="0000FF"/>
                </a:solidFill>
              </a:rPr>
              <a:t>sentiment analysis</a:t>
            </a:r>
            <a:r>
              <a:rPr lang="en-US" sz="2400" dirty="0"/>
              <a:t>, it can be used to model the </a:t>
            </a:r>
            <a:r>
              <a:rPr lang="en-US" sz="2400" b="1" dirty="0">
                <a:solidFill>
                  <a:srgbClr val="FF0066"/>
                </a:solidFill>
              </a:rPr>
              <a:t>sentiment of text data, </a:t>
            </a:r>
            <a:r>
              <a:rPr lang="en-US" sz="2400" dirty="0"/>
              <a:t>where </a:t>
            </a:r>
            <a:r>
              <a:rPr lang="en-US" sz="2400" b="1" dirty="0"/>
              <a:t>negative sentiment is represented by negative values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9900"/>
                </a:solidFill>
              </a:rPr>
              <a:t>positive sentiment is represented by positive values,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870581"/>
                </a:solidFill>
              </a:rPr>
              <a:t>Neutral can be represented by zero or close to zero.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9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C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) </a:t>
            </a:r>
            <a:r>
              <a:rPr lang="en-US" b="1" u="sng" dirty="0" err="1" smtClean="0">
                <a:solidFill>
                  <a:srgbClr val="0000CC"/>
                </a:solidFill>
                <a:latin typeface="Book Antiqua" pitchFamily="18" charset="0"/>
              </a:rPr>
              <a:t>ReLU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 Activation Function: </a:t>
            </a:r>
            <a:r>
              <a:rPr lang="en-US" b="1" dirty="0" err="1">
                <a:solidFill>
                  <a:srgbClr val="FF0000"/>
                </a:solidFill>
              </a:rPr>
              <a:t>ReLU</a:t>
            </a:r>
            <a:r>
              <a:rPr lang="en-US" dirty="0"/>
              <a:t> is nothing but </a:t>
            </a:r>
            <a:r>
              <a:rPr lang="en-US" b="1" dirty="0">
                <a:solidFill>
                  <a:srgbClr val="990000"/>
                </a:solidFill>
              </a:rPr>
              <a:t>Rectified Linear Unit</a:t>
            </a:r>
            <a:r>
              <a:rPr lang="en-US" dirty="0">
                <a:solidFill>
                  <a:srgbClr val="99000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u="sng" dirty="0" err="1" smtClean="0">
                <a:hlinkClick r:id="rId2"/>
              </a:rPr>
              <a:t>ReLU</a:t>
            </a:r>
            <a:r>
              <a:rPr lang="en-US" dirty="0"/>
              <a:t> is a </a:t>
            </a:r>
            <a:r>
              <a:rPr lang="en-US" u="sng" dirty="0">
                <a:hlinkClick r:id="rId3"/>
              </a:rPr>
              <a:t>piecewise linear function</a:t>
            </a:r>
            <a:r>
              <a:rPr lang="en-US" dirty="0"/>
              <a:t> that results in the </a:t>
            </a:r>
            <a:r>
              <a:rPr lang="en-US" b="1" dirty="0">
                <a:solidFill>
                  <a:srgbClr val="870581"/>
                </a:solidFill>
              </a:rPr>
              <a:t>input directly if it is </a:t>
            </a:r>
            <a:r>
              <a:rPr lang="en-US" b="1" dirty="0" smtClean="0">
                <a:solidFill>
                  <a:srgbClr val="870581"/>
                </a:solidFill>
              </a:rPr>
              <a:t>positive</a:t>
            </a:r>
            <a:r>
              <a:rPr lang="en-US" dirty="0" smtClean="0"/>
              <a:t>. Otherwise</a:t>
            </a:r>
            <a:r>
              <a:rPr lang="en-US" dirty="0"/>
              <a:t>, </a:t>
            </a:r>
            <a:r>
              <a:rPr lang="en-US" b="1" dirty="0"/>
              <a:t>it </a:t>
            </a:r>
            <a:r>
              <a:rPr lang="en-US" b="1" dirty="0">
                <a:solidFill>
                  <a:srgbClr val="870581"/>
                </a:solidFill>
              </a:rPr>
              <a:t>outputs zero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Equation</a:t>
            </a:r>
            <a:r>
              <a:rPr lang="en-US" b="1" dirty="0" smtClean="0"/>
              <a:t> :-</a:t>
            </a:r>
            <a:r>
              <a:rPr lang="en-US" dirty="0" smtClean="0"/>
              <a:t> </a:t>
            </a:r>
            <a:r>
              <a:rPr lang="en-US" dirty="0"/>
              <a:t>It gives an output x if x is positive and 0 otherwise.</a:t>
            </a:r>
          </a:p>
          <a:p>
            <a:pPr algn="just">
              <a:lnSpc>
                <a:spcPct val="170000"/>
              </a:lnSpc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" y="4557849"/>
            <a:ext cx="40436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87034"/>
            <a:ext cx="3886200" cy="252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 err="1"/>
              <a:t>ReLU</a:t>
            </a:r>
            <a:r>
              <a:rPr lang="en-US" b="1" dirty="0"/>
              <a:t> is most commonly </a:t>
            </a:r>
            <a:r>
              <a:rPr lang="en-US" dirty="0"/>
              <a:t>used in </a:t>
            </a:r>
            <a:r>
              <a:rPr lang="en-US" b="1" dirty="0">
                <a:solidFill>
                  <a:srgbClr val="870581"/>
                </a:solidFill>
              </a:rPr>
              <a:t>Large Deep Neural Networks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lots and lots of hidden layers</a:t>
            </a:r>
            <a:r>
              <a:rPr lang="en-US" dirty="0"/>
              <a:t>. Since </a:t>
            </a:r>
            <a:r>
              <a:rPr lang="en-US" dirty="0" err="1"/>
              <a:t>ReLU</a:t>
            </a:r>
            <a:r>
              <a:rPr lang="en-US" dirty="0"/>
              <a:t> only </a:t>
            </a:r>
            <a:r>
              <a:rPr lang="en-US" b="1" dirty="0">
                <a:solidFill>
                  <a:srgbClr val="0000FF"/>
                </a:solidFill>
              </a:rPr>
              <a:t>requires some threshold operations</a:t>
            </a:r>
            <a:r>
              <a:rPr lang="en-US" dirty="0"/>
              <a:t>, it is computationally </a:t>
            </a:r>
            <a:r>
              <a:rPr lang="en-US" b="1" dirty="0"/>
              <a:t>efficient</a:t>
            </a:r>
            <a:r>
              <a:rPr lang="en-US" dirty="0"/>
              <a:t> even though the </a:t>
            </a:r>
            <a:r>
              <a:rPr lang="en-US" b="1" dirty="0">
                <a:solidFill>
                  <a:srgbClr val="870581"/>
                </a:solidFill>
              </a:rPr>
              <a:t>dataset and the network are large.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err="1"/>
              <a:t>ReLU</a:t>
            </a:r>
            <a:r>
              <a:rPr lang="en-US" dirty="0"/>
              <a:t> is a great choice to </a:t>
            </a:r>
            <a:r>
              <a:rPr lang="en-US" b="1" dirty="0">
                <a:solidFill>
                  <a:srgbClr val="FF0000"/>
                </a:solidFill>
              </a:rPr>
              <a:t>avoid the Vanishing Gradient </a:t>
            </a:r>
            <a:r>
              <a:rPr lang="en-US" b="1" dirty="0" smtClean="0">
                <a:solidFill>
                  <a:srgbClr val="FF0000"/>
                </a:solidFill>
              </a:rPr>
              <a:t>Problem</a:t>
            </a:r>
          </a:p>
          <a:p>
            <a:pPr marL="274320" lvl="1" algn="just">
              <a:lnSpc>
                <a:spcPct val="17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This </a:t>
            </a:r>
            <a:r>
              <a:rPr lang="en-US" dirty="0"/>
              <a:t>is the most frequently used activation unit in deep learning. </a:t>
            </a:r>
            <a:r>
              <a:rPr lang="en-US" b="1" dirty="0"/>
              <a:t>R(x) = max(0, x) . Thereby, if x &lt; 0, R(x) = 0 and if x ≥ 0, R(x) = x</a:t>
            </a:r>
            <a:r>
              <a:rPr lang="en-US" dirty="0"/>
              <a:t>.</a:t>
            </a:r>
            <a:endParaRPr lang="en-US" b="1" u="sng" dirty="0">
              <a:solidFill>
                <a:srgbClr val="870581"/>
              </a:solidFill>
            </a:endParaRP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9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404813" lvl="1" indent="-234950" algn="just">
              <a:lnSpc>
                <a:spcPct val="150000"/>
              </a:lnSpc>
              <a:tabLst>
                <a:tab pos="404813" algn="l"/>
              </a:tabLst>
            </a:pPr>
            <a:r>
              <a:rPr lang="en-US" b="1" u="sng" dirty="0" smtClean="0">
                <a:solidFill>
                  <a:srgbClr val="870581"/>
                </a:solidFill>
              </a:rPr>
              <a:t>Use </a:t>
            </a:r>
            <a:r>
              <a:rPr lang="en-US" b="1" u="sng" dirty="0">
                <a:solidFill>
                  <a:srgbClr val="870581"/>
                </a:solidFill>
              </a:rPr>
              <a:t>Cases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:</a:t>
            </a:r>
            <a:r>
              <a:rPr lang="en-US" sz="2400" b="1" dirty="0">
                <a:latin typeface="Book Antiqua" pitchFamily="18" charset="0"/>
              </a:rPr>
              <a:t> </a:t>
            </a:r>
            <a:r>
              <a:rPr lang="en-US" sz="2400" dirty="0">
                <a:latin typeface="Book Antiqua" pitchFamily="18" charset="0"/>
              </a:rPr>
              <a:t>Many types of neural networks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use </a:t>
            </a:r>
            <a:r>
              <a:rPr lang="en-US" sz="2400" b="1" dirty="0" err="1">
                <a:solidFill>
                  <a:srgbClr val="FF0000"/>
                </a:solidFill>
                <a:latin typeface="Book Antiqua" pitchFamily="18" charset="0"/>
              </a:rPr>
              <a:t>ReLU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 as their default activation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function</a:t>
            </a:r>
            <a:endParaRPr lang="en-US" sz="2400" dirty="0" smtClean="0">
              <a:latin typeface="Book Antiqua" pitchFamily="18" charset="0"/>
            </a:endParaRPr>
          </a:p>
          <a:p>
            <a:pPr marL="404813" lvl="1" indent="-234950" algn="just">
              <a:lnSpc>
                <a:spcPct val="150000"/>
              </a:lnSpc>
              <a:tabLst>
                <a:tab pos="404813" algn="l"/>
              </a:tabLst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Its notable efficiency makes it especially advantageous in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Convolutional Neural Networks (CNNs) </a:t>
            </a:r>
            <a:r>
              <a:rPr lang="en-US" sz="2400" dirty="0">
                <a:latin typeface="Book Antiqua" pitchFamily="18" charset="0"/>
              </a:rPr>
              <a:t>and other deep learning models, leading to its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adoption in advanced object detection frameworks such as </a:t>
            </a:r>
            <a:r>
              <a:rPr lang="en-US" sz="2400" b="1" dirty="0" smtClean="0">
                <a:solidFill>
                  <a:srgbClr val="009900"/>
                </a:solidFill>
                <a:latin typeface="Book Antiqua" pitchFamily="18" charset="0"/>
              </a:rPr>
              <a:t> YOLO</a:t>
            </a:r>
            <a:r>
              <a:rPr lang="en-US" sz="2400" dirty="0"/>
              <a:t> </a:t>
            </a:r>
            <a:r>
              <a:rPr lang="en-US" sz="2400" dirty="0" smtClean="0"/>
              <a:t>(You </a:t>
            </a:r>
            <a:r>
              <a:rPr lang="en-US" sz="2400" dirty="0"/>
              <a:t>Only Look Once)</a:t>
            </a:r>
            <a:r>
              <a:rPr lang="en-US" sz="2400" b="1" dirty="0" smtClean="0">
                <a:solidFill>
                  <a:srgbClr val="009900"/>
                </a:solidFill>
                <a:latin typeface="Book Antiqua" pitchFamily="18" charset="0"/>
              </a:rPr>
              <a:t> etc.</a:t>
            </a:r>
          </a:p>
          <a:p>
            <a:pPr marL="404813" lvl="1" indent="-234950" algn="just">
              <a:lnSpc>
                <a:spcPct val="150000"/>
              </a:lnSpc>
              <a:tabLst>
                <a:tab pos="404813" algn="l"/>
              </a:tabLst>
            </a:pPr>
            <a:r>
              <a:rPr lang="en-US" sz="2400" b="1" u="sng" dirty="0">
                <a:solidFill>
                  <a:srgbClr val="FF0000"/>
                </a:solidFill>
              </a:rPr>
              <a:t>Nature </a:t>
            </a:r>
            <a:r>
              <a:rPr lang="en-US" sz="2400" b="1" dirty="0"/>
              <a:t>:- </a:t>
            </a:r>
            <a:r>
              <a:rPr lang="en-US" sz="2400" b="1" dirty="0" smtClean="0"/>
              <a:t>It is </a:t>
            </a:r>
            <a:r>
              <a:rPr lang="en-US" sz="2400" b="1" dirty="0" smtClean="0">
                <a:solidFill>
                  <a:srgbClr val="0000FF"/>
                </a:solidFill>
              </a:rPr>
              <a:t>non-linear</a:t>
            </a:r>
            <a:r>
              <a:rPr lang="en-US" sz="2400" dirty="0"/>
              <a:t>, which means we can easily </a:t>
            </a:r>
            <a:r>
              <a:rPr lang="en-US" sz="2400" b="1" dirty="0" smtClean="0"/>
              <a:t>back propagate </a:t>
            </a:r>
            <a:r>
              <a:rPr lang="en-US" sz="2400" b="1" dirty="0"/>
              <a:t>the errors</a:t>
            </a:r>
            <a:r>
              <a:rPr lang="en-US" sz="2400" dirty="0"/>
              <a:t> and have </a:t>
            </a:r>
            <a:r>
              <a:rPr lang="en-US" sz="2400" b="1" dirty="0"/>
              <a:t>multiple layers of neurons </a:t>
            </a:r>
            <a:r>
              <a:rPr lang="en-US" sz="2400" dirty="0"/>
              <a:t>being activated by the </a:t>
            </a:r>
            <a:r>
              <a:rPr lang="en-US" sz="2400" b="1" dirty="0" err="1">
                <a:solidFill>
                  <a:srgbClr val="0000FF"/>
                </a:solidFill>
              </a:rPr>
              <a:t>ReLU</a:t>
            </a:r>
            <a:r>
              <a:rPr lang="en-US" sz="2400" b="1" dirty="0">
                <a:solidFill>
                  <a:srgbClr val="0000FF"/>
                </a:solidFill>
              </a:rPr>
              <a:t> function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404813" lvl="1" indent="-2730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ReLU</a:t>
            </a:r>
            <a:r>
              <a:rPr lang="en-US" sz="2400" dirty="0" smtClean="0"/>
              <a:t> is used as a </a:t>
            </a:r>
            <a:r>
              <a:rPr lang="en-US" sz="2400" b="1" dirty="0" smtClean="0">
                <a:solidFill>
                  <a:srgbClr val="0000FF"/>
                </a:solidFill>
              </a:rPr>
              <a:t>middle-layer (either convolution or dense) activation function </a:t>
            </a:r>
            <a:r>
              <a:rPr lang="en-US" sz="2400" dirty="0" smtClean="0"/>
              <a:t>because it is a </a:t>
            </a:r>
            <a:r>
              <a:rPr lang="en-US" sz="2400" b="1" dirty="0" smtClean="0">
                <a:solidFill>
                  <a:srgbClr val="990000"/>
                </a:solidFill>
              </a:rPr>
              <a:t>non-linearity that works well and is robust to the vanishing gradient problem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as opposed to </a:t>
            </a:r>
            <a:r>
              <a:rPr lang="en-US" sz="2400" b="1" dirty="0" err="1" smtClean="0">
                <a:solidFill>
                  <a:srgbClr val="FF0000"/>
                </a:solidFill>
              </a:rPr>
              <a:t>tanh</a:t>
            </a:r>
            <a:r>
              <a:rPr lang="en-US" sz="2400" b="1" dirty="0" smtClean="0">
                <a:solidFill>
                  <a:srgbClr val="FF0000"/>
                </a:solidFill>
              </a:rPr>
              <a:t> or sigmoid</a:t>
            </a:r>
            <a:r>
              <a:rPr lang="en-US" sz="2400" dirty="0" smtClean="0"/>
              <a:t>).</a:t>
            </a:r>
          </a:p>
          <a:p>
            <a:pPr marL="404813" lvl="1" indent="-2730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main catch here is that the </a:t>
            </a:r>
            <a:r>
              <a:rPr lang="en-US" sz="2400" b="1" dirty="0" err="1">
                <a:solidFill>
                  <a:srgbClr val="870581"/>
                </a:solidFill>
              </a:rPr>
              <a:t>ReLU</a:t>
            </a:r>
            <a:r>
              <a:rPr lang="en-US" sz="2400" b="1" dirty="0">
                <a:solidFill>
                  <a:srgbClr val="870581"/>
                </a:solidFill>
              </a:rPr>
              <a:t> function does not activate all the neurons at the same time. </a:t>
            </a:r>
          </a:p>
          <a:p>
            <a:pPr marL="404813" lvl="1" indent="-2730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means that the </a:t>
            </a:r>
            <a:r>
              <a:rPr lang="en-US" sz="2400" b="1" dirty="0">
                <a:solidFill>
                  <a:srgbClr val="FF0000"/>
                </a:solidFill>
              </a:rPr>
              <a:t>neurons will only be deactivated </a:t>
            </a:r>
            <a:r>
              <a:rPr lang="en-US" sz="2400" dirty="0"/>
              <a:t>if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870581"/>
                </a:solidFill>
              </a:rPr>
              <a:t>output of the linear transformation is less than 0.</a:t>
            </a:r>
            <a:endParaRPr lang="en-US" sz="2400" b="1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404813" lvl="1" indent="-273050" algn="just">
              <a:lnSpc>
                <a:spcPct val="150000"/>
              </a:lnSpc>
              <a:buFont typeface="Wingdings" pitchFamily="2" charset="2"/>
              <a:buChar char="Ø"/>
              <a:tabLst>
                <a:tab pos="404813" algn="l"/>
              </a:tabLst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22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For the </a:t>
            </a:r>
            <a:r>
              <a:rPr lang="en-US" b="1" dirty="0">
                <a:solidFill>
                  <a:srgbClr val="870581"/>
                </a:solidFill>
              </a:rPr>
              <a:t>negative input values</a:t>
            </a:r>
            <a:r>
              <a:rPr lang="en-US" dirty="0"/>
              <a:t>, the </a:t>
            </a:r>
            <a:r>
              <a:rPr lang="en-US" b="1" dirty="0" smtClean="0">
                <a:solidFill>
                  <a:srgbClr val="870581"/>
                </a:solidFill>
              </a:rPr>
              <a:t>result is zero</a:t>
            </a:r>
            <a:r>
              <a:rPr lang="en-US" dirty="0" smtClean="0"/>
              <a:t>, </a:t>
            </a:r>
            <a:r>
              <a:rPr lang="en-US" dirty="0"/>
              <a:t>that means the </a:t>
            </a:r>
            <a:r>
              <a:rPr lang="en-US" b="1" dirty="0">
                <a:solidFill>
                  <a:srgbClr val="0000FF"/>
                </a:solidFill>
              </a:rPr>
              <a:t>neuron does not get activated</a:t>
            </a:r>
            <a:r>
              <a:rPr lang="en-US" dirty="0"/>
              <a:t>. Since only a certain number of neurons are activated, the </a:t>
            </a:r>
            <a:r>
              <a:rPr lang="en-US" dirty="0" err="1"/>
              <a:t>ReLU</a:t>
            </a:r>
            <a:r>
              <a:rPr lang="en-US" dirty="0"/>
              <a:t> function is far more computationally efficient when </a:t>
            </a:r>
            <a:r>
              <a:rPr lang="en-US" b="1" dirty="0"/>
              <a:t>compared to the sigmoid and </a:t>
            </a:r>
            <a:r>
              <a:rPr lang="en-US" b="1" dirty="0" err="1"/>
              <a:t>tanh</a:t>
            </a:r>
            <a:r>
              <a:rPr lang="en-US" b="1" dirty="0"/>
              <a:t> function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26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i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) Leaky </a:t>
            </a:r>
            <a:r>
              <a:rPr lang="en-US" b="1" u="sng" dirty="0" err="1" smtClean="0">
                <a:solidFill>
                  <a:srgbClr val="0000CC"/>
                </a:solidFill>
                <a:latin typeface="Book Antiqua" pitchFamily="18" charset="0"/>
              </a:rPr>
              <a:t>ReLU</a:t>
            </a:r>
            <a:r>
              <a:rPr lang="en-US" b="1" u="sng" dirty="0" smtClean="0">
                <a:solidFill>
                  <a:srgbClr val="0000CC"/>
                </a:solidFill>
                <a:latin typeface="Book Antiqua" pitchFamily="18" charset="0"/>
              </a:rPr>
              <a:t> Activation Function: </a:t>
            </a:r>
            <a:r>
              <a:rPr lang="en-US" dirty="0"/>
              <a:t>Leaky </a:t>
            </a:r>
            <a:r>
              <a:rPr lang="en-US" dirty="0" err="1"/>
              <a:t>ReLU</a:t>
            </a:r>
            <a:r>
              <a:rPr lang="en-US" dirty="0"/>
              <a:t> function is nothing but an </a:t>
            </a:r>
            <a:r>
              <a:rPr lang="en-US" b="1" dirty="0">
                <a:solidFill>
                  <a:srgbClr val="870581"/>
                </a:solidFill>
              </a:rPr>
              <a:t>improved version of the </a:t>
            </a:r>
            <a:r>
              <a:rPr lang="en-US" b="1" dirty="0" err="1">
                <a:solidFill>
                  <a:srgbClr val="870581"/>
                </a:solidFill>
              </a:rPr>
              <a:t>ReLU</a:t>
            </a:r>
            <a:r>
              <a:rPr lang="en-US" b="1" dirty="0">
                <a:solidFill>
                  <a:srgbClr val="870581"/>
                </a:solidFill>
              </a:rPr>
              <a:t> function</a:t>
            </a:r>
            <a:r>
              <a:rPr lang="en-US" dirty="0"/>
              <a:t>. As we saw that for the </a:t>
            </a:r>
            <a:r>
              <a:rPr lang="en-US" dirty="0" err="1"/>
              <a:t>ReLU</a:t>
            </a:r>
            <a:r>
              <a:rPr lang="en-US" dirty="0"/>
              <a:t> function, the </a:t>
            </a:r>
            <a:r>
              <a:rPr lang="en-US" b="1" dirty="0">
                <a:solidFill>
                  <a:srgbClr val="0000FF"/>
                </a:solidFill>
              </a:rPr>
              <a:t>gradient is 0 for x&lt;0</a:t>
            </a:r>
            <a:r>
              <a:rPr lang="en-US" dirty="0"/>
              <a:t>, which </a:t>
            </a:r>
            <a:r>
              <a:rPr lang="en-US" b="1" dirty="0">
                <a:solidFill>
                  <a:srgbClr val="009900"/>
                </a:solidFill>
              </a:rPr>
              <a:t>would deactivate the neurons in </a:t>
            </a:r>
            <a:r>
              <a:rPr lang="en-US" b="1" dirty="0" smtClean="0">
                <a:solidFill>
                  <a:srgbClr val="009900"/>
                </a:solidFill>
              </a:rPr>
              <a:t>that region.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solidFill>
                  <a:srgbClr val="870581"/>
                </a:solidFill>
              </a:rPr>
              <a:t>Leaky </a:t>
            </a:r>
            <a:r>
              <a:rPr lang="en-US" b="1" dirty="0" err="1">
                <a:solidFill>
                  <a:srgbClr val="870581"/>
                </a:solidFill>
              </a:rPr>
              <a:t>ReLU</a:t>
            </a:r>
            <a:r>
              <a:rPr lang="en-US" b="1" dirty="0">
                <a:solidFill>
                  <a:srgbClr val="870581"/>
                </a:solidFill>
              </a:rPr>
              <a:t> </a:t>
            </a:r>
            <a:r>
              <a:rPr lang="en-US" dirty="0"/>
              <a:t>is defined to </a:t>
            </a:r>
            <a:r>
              <a:rPr lang="en-US" b="1" dirty="0">
                <a:solidFill>
                  <a:srgbClr val="FF0000"/>
                </a:solidFill>
              </a:rPr>
              <a:t>address this problem</a:t>
            </a:r>
            <a:r>
              <a:rPr lang="en-US" dirty="0"/>
              <a:t>. Instead of </a:t>
            </a:r>
            <a:r>
              <a:rPr lang="en-US" b="1" dirty="0">
                <a:solidFill>
                  <a:srgbClr val="0000FF"/>
                </a:solidFill>
              </a:rPr>
              <a:t>defining the </a:t>
            </a:r>
            <a:r>
              <a:rPr lang="en-US" b="1" dirty="0" err="1">
                <a:solidFill>
                  <a:srgbClr val="0000FF"/>
                </a:solidFill>
              </a:rPr>
              <a:t>Relu</a:t>
            </a:r>
            <a:r>
              <a:rPr lang="en-US" b="1" dirty="0">
                <a:solidFill>
                  <a:srgbClr val="0000FF"/>
                </a:solidFill>
              </a:rPr>
              <a:t> function as 0 for negative values of x, </a:t>
            </a:r>
            <a:r>
              <a:rPr lang="en-US" dirty="0"/>
              <a:t>we define it as </a:t>
            </a:r>
            <a:r>
              <a:rPr lang="en-US" b="1" dirty="0">
                <a:solidFill>
                  <a:srgbClr val="990000"/>
                </a:solidFill>
              </a:rPr>
              <a:t>an extremely small linear component of x</a:t>
            </a:r>
            <a:r>
              <a:rPr lang="en-US" dirty="0"/>
              <a:t>. </a:t>
            </a:r>
            <a:endParaRPr lang="en-US" b="1" dirty="0" smtClean="0">
              <a:solidFill>
                <a:srgbClr val="00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3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Here is the </a:t>
            </a:r>
            <a:r>
              <a:rPr lang="en-US" b="1" dirty="0" smtClean="0">
                <a:solidFill>
                  <a:srgbClr val="990000"/>
                </a:solidFill>
              </a:rPr>
              <a:t>mathematical expression-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b="1" dirty="0" smtClean="0">
              <a:solidFill>
                <a:srgbClr val="99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AutoShape 4" descr="ReLU activation function vs. LeakyReLU activation funct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4419600"/>
            <a:ext cx="837882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Activation functions: ReLU vs. Leaky ReLU | by Srikari Rallabandi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24" y="15240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u="sng" dirty="0" smtClean="0">
                <a:solidFill>
                  <a:srgbClr val="0000CC"/>
                </a:solidFill>
              </a:rPr>
              <a:t>2. Batch – </a:t>
            </a:r>
            <a:r>
              <a:rPr lang="en-US" b="1" u="sng" dirty="0" smtClean="0">
                <a:solidFill>
                  <a:srgbClr val="990000"/>
                </a:solidFill>
              </a:rPr>
              <a:t>A</a:t>
            </a:r>
            <a:r>
              <a:rPr lang="en-US" b="1" dirty="0" smtClean="0">
                <a:solidFill>
                  <a:srgbClr val="990000"/>
                </a:solidFill>
              </a:rPr>
              <a:t>n epoch </a:t>
            </a:r>
            <a:r>
              <a:rPr lang="en-US" dirty="0" smtClean="0"/>
              <a:t>is made up of</a:t>
            </a:r>
            <a:r>
              <a:rPr lang="en-US" b="1" dirty="0" smtClean="0">
                <a:solidFill>
                  <a:srgbClr val="009900"/>
                </a:solidFill>
              </a:rPr>
              <a:t> batches</a:t>
            </a:r>
            <a:r>
              <a:rPr lang="en-US" dirty="0" smtClean="0"/>
              <a:t>. Sometimes the whole dataset can not be passed through the neural network at once </a:t>
            </a:r>
            <a:r>
              <a:rPr lang="en-US" b="1" dirty="0" smtClean="0">
                <a:solidFill>
                  <a:srgbClr val="009900"/>
                </a:solidFill>
              </a:rPr>
              <a:t>due to insufficient memory or the dataset being too large.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 We divide the entire dataset into </a:t>
            </a:r>
            <a:r>
              <a:rPr lang="en-US" b="1" dirty="0" smtClean="0">
                <a:solidFill>
                  <a:srgbClr val="0000FF"/>
                </a:solidFill>
              </a:rPr>
              <a:t>smaller numbers of parts called batches.</a:t>
            </a:r>
            <a:r>
              <a:rPr lang="en-US" dirty="0" smtClean="0"/>
              <a:t> These batches are </a:t>
            </a:r>
            <a:r>
              <a:rPr lang="en-US" b="1" dirty="0" smtClean="0"/>
              <a:t>passed through the model for training.</a:t>
            </a:r>
            <a:endParaRPr lang="en-US" b="1" dirty="0" smtClean="0">
              <a:solidFill>
                <a:srgbClr val="87058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5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0000"/>
                </a:solidFill>
              </a:rPr>
              <a:t>Can you see the Leak?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leak helps to increase </a:t>
            </a:r>
            <a:r>
              <a:rPr lang="en-US" dirty="0"/>
              <a:t>the </a:t>
            </a:r>
            <a:r>
              <a:rPr lang="en-US" b="1" dirty="0">
                <a:solidFill>
                  <a:srgbClr val="870581"/>
                </a:solidFill>
              </a:rPr>
              <a:t>range of the </a:t>
            </a:r>
            <a:r>
              <a:rPr lang="en-US" b="1" dirty="0" err="1">
                <a:solidFill>
                  <a:srgbClr val="870581"/>
                </a:solidFill>
              </a:rPr>
              <a:t>ReLU</a:t>
            </a:r>
            <a:r>
              <a:rPr lang="en-US" b="1" dirty="0">
                <a:solidFill>
                  <a:srgbClr val="870581"/>
                </a:solidFill>
              </a:rPr>
              <a:t> function</a:t>
            </a:r>
            <a:r>
              <a:rPr lang="en-US" dirty="0"/>
              <a:t>. Usually, the value of </a:t>
            </a:r>
            <a:r>
              <a:rPr lang="en-US" b="1" dirty="0">
                <a:solidFill>
                  <a:srgbClr val="FF0066"/>
                </a:solidFill>
              </a:rPr>
              <a:t>x is 0.01 </a:t>
            </a:r>
            <a:r>
              <a:rPr lang="en-US" dirty="0"/>
              <a:t>or so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Therefore </a:t>
            </a:r>
            <a:r>
              <a:rPr lang="en-US" dirty="0"/>
              <a:t>the </a:t>
            </a:r>
            <a:r>
              <a:rPr lang="en-US" b="1" dirty="0"/>
              <a:t>range</a:t>
            </a:r>
            <a:r>
              <a:rPr lang="en-US" dirty="0"/>
              <a:t> of the </a:t>
            </a:r>
            <a:r>
              <a:rPr lang="en-US" b="1" dirty="0">
                <a:solidFill>
                  <a:srgbClr val="0000FF"/>
                </a:solidFill>
              </a:rPr>
              <a:t>Leaky </a:t>
            </a:r>
            <a:r>
              <a:rPr lang="en-US" b="1" dirty="0" err="1">
                <a:solidFill>
                  <a:srgbClr val="0000FF"/>
                </a:solidFill>
              </a:rPr>
              <a:t>ReLU</a:t>
            </a:r>
            <a:r>
              <a:rPr lang="en-US" b="1" dirty="0">
                <a:solidFill>
                  <a:srgbClr val="0000FF"/>
                </a:solidFill>
              </a:rPr>
              <a:t> is (-infinity to infinity).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) </a:t>
            </a:r>
            <a:r>
              <a:rPr lang="en-US" sz="2400" b="1" dirty="0" err="1" smtClean="0">
                <a:solidFill>
                  <a:srgbClr val="0000FF"/>
                </a:solidFill>
                <a:latin typeface="Book Antiqua" pitchFamily="18" charset="0"/>
              </a:rPr>
              <a:t>Softmax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itchFamily="18" charset="0"/>
              </a:rPr>
              <a:t>Activation Function:</a:t>
            </a:r>
            <a:endParaRPr lang="en-US" sz="2400" b="1" dirty="0">
              <a:solidFill>
                <a:srgbClr val="0000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 err="1">
                <a:latin typeface="+mn-lt"/>
              </a:rPr>
              <a:t>softmax</a:t>
            </a:r>
            <a:r>
              <a:rPr lang="en-US" sz="2400" dirty="0">
                <a:latin typeface="+mn-lt"/>
              </a:rPr>
              <a:t> function is </a:t>
            </a:r>
            <a:r>
              <a:rPr lang="en-US" sz="2400" b="1" dirty="0">
                <a:latin typeface="+mn-lt"/>
              </a:rPr>
              <a:t>more popular</a:t>
            </a:r>
            <a:r>
              <a:rPr lang="en-US" sz="2400" dirty="0">
                <a:latin typeface="+mn-lt"/>
              </a:rPr>
              <a:t> for performing </a:t>
            </a:r>
            <a:r>
              <a:rPr lang="en-US" sz="2400" b="1" dirty="0">
                <a:solidFill>
                  <a:srgbClr val="990000"/>
                </a:solidFill>
                <a:latin typeface="+mn-lt"/>
              </a:rPr>
              <a:t>multiclass classification tasks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It </a:t>
            </a:r>
            <a:r>
              <a:rPr lang="en-US" sz="2400" dirty="0">
                <a:latin typeface="+mn-lt"/>
              </a:rPr>
              <a:t>simply takes 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a vector of numbers as inputs </a:t>
            </a:r>
            <a:r>
              <a:rPr lang="en-US" sz="2400" dirty="0">
                <a:latin typeface="+mn-lt"/>
              </a:rPr>
              <a:t>and produces a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nother vector containing the probability distribution of inputs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For </a:t>
            </a:r>
            <a:r>
              <a:rPr lang="en-US" sz="2400" dirty="0">
                <a:latin typeface="+mn-lt"/>
              </a:rPr>
              <a:t>instance, given an input vector x=[x1x2...xn</a:t>
            </a:r>
            <a:r>
              <a:rPr lang="en-US" sz="2400" dirty="0" smtClean="0">
                <a:latin typeface="+mn-lt"/>
              </a:rPr>
              <a:t>], </a:t>
            </a:r>
            <a:r>
              <a:rPr lang="en-US" sz="2400" dirty="0">
                <a:latin typeface="+mn-lt"/>
              </a:rPr>
              <a:t>the </a:t>
            </a:r>
            <a:r>
              <a:rPr lang="en-US" sz="2400" dirty="0" err="1">
                <a:latin typeface="+mn-lt"/>
              </a:rPr>
              <a:t>Softmax</a:t>
            </a:r>
            <a:r>
              <a:rPr lang="en-US" sz="2400" dirty="0">
                <a:latin typeface="+mn-lt"/>
              </a:rPr>
              <a:t> function computes a new vector y=[y1y2...</a:t>
            </a:r>
            <a:r>
              <a:rPr lang="en-US" sz="2400" dirty="0" err="1" smtClean="0">
                <a:latin typeface="+mn-lt"/>
              </a:rPr>
              <a:t>yn</a:t>
            </a:r>
            <a:r>
              <a:rPr lang="en-US" sz="2400" dirty="0">
                <a:latin typeface="+mn-lt"/>
              </a:rPr>
              <a:t>]</a:t>
            </a:r>
            <a:r>
              <a:rPr lang="en-US" sz="2400" dirty="0" smtClean="0">
                <a:latin typeface="+mn-lt"/>
              </a:rPr>
              <a:t> where </a:t>
            </a:r>
            <a:r>
              <a:rPr lang="en-US" sz="2400" dirty="0">
                <a:latin typeface="+mn-lt"/>
              </a:rPr>
              <a:t>each element </a:t>
            </a:r>
            <a:r>
              <a:rPr lang="en-US" sz="2400" b="1" dirty="0" err="1" smtClean="0">
                <a:solidFill>
                  <a:srgbClr val="0000FF"/>
                </a:solidFill>
                <a:latin typeface="+mn-lt"/>
              </a:rPr>
              <a:t>yi</a:t>
            </a:r>
            <a:r>
              <a:rPr lang="en-US" sz="2400" dirty="0">
                <a:latin typeface="+mn-lt"/>
              </a:rPr>
              <a:t> is given by: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6626" name="Picture 2" descr="https://media.geeksforgeeks.org/wp-content/uploads/20190322133046/softm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399"/>
            <a:ext cx="4572000" cy="34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" y="45720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/>
              <a:t>The </a:t>
            </a:r>
            <a:r>
              <a:rPr lang="en-US" sz="2000" dirty="0" err="1"/>
              <a:t>softmax</a:t>
            </a:r>
            <a:r>
              <a:rPr lang="en-US" sz="2000" dirty="0"/>
              <a:t> function is </a:t>
            </a:r>
            <a:r>
              <a:rPr lang="en-US" sz="2000" b="1" dirty="0">
                <a:solidFill>
                  <a:srgbClr val="0000FF"/>
                </a:solidFill>
              </a:rPr>
              <a:t>also a type of sigmoid function </a:t>
            </a:r>
            <a:r>
              <a:rPr lang="en-US" sz="2000" dirty="0"/>
              <a:t>but is handy when we are trying to </a:t>
            </a:r>
            <a:r>
              <a:rPr lang="en-US" sz="2000" b="1" dirty="0">
                <a:solidFill>
                  <a:srgbClr val="FF0000"/>
                </a:solidFill>
              </a:rPr>
              <a:t>handle multi- class classification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20020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 U</a:t>
            </a:r>
            <a:r>
              <a:rPr lang="en-US" sz="2400" b="1" u="sng" dirty="0" smtClean="0">
                <a:solidFill>
                  <a:srgbClr val="FF0000"/>
                </a:solidFill>
              </a:rPr>
              <a:t>ses </a:t>
            </a:r>
            <a:r>
              <a:rPr lang="en-US" sz="2400" b="1" u="sng" dirty="0">
                <a:solidFill>
                  <a:srgbClr val="FF0000"/>
                </a:solidFill>
              </a:rPr>
              <a:t>:-</a:t>
            </a:r>
            <a:r>
              <a:rPr lang="en-US" sz="2400" b="1" dirty="0"/>
              <a:t> </a:t>
            </a:r>
            <a:r>
              <a:rPr lang="en-US" sz="2400" dirty="0">
                <a:latin typeface="Book Antiqua" pitchFamily="18" charset="0"/>
              </a:rPr>
              <a:t>Usually used when trying to handle multiple </a:t>
            </a:r>
            <a:r>
              <a:rPr lang="en-US" sz="2400" dirty="0" smtClean="0">
                <a:latin typeface="Book Antiqua" pitchFamily="18" charset="0"/>
              </a:rPr>
              <a:t>classes.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</a:t>
            </a:r>
            <a:r>
              <a:rPr lang="en-US" sz="2400" dirty="0" smtClean="0">
                <a:latin typeface="Book Antiqua" pitchFamily="18" charset="0"/>
              </a:rPr>
              <a:t>he </a:t>
            </a:r>
            <a:r>
              <a:rPr lang="en-US" sz="2400" dirty="0" err="1">
                <a:latin typeface="Book Antiqua" pitchFamily="18" charset="0"/>
              </a:rPr>
              <a:t>softmax</a:t>
            </a:r>
            <a:r>
              <a:rPr lang="en-US" sz="2400" dirty="0">
                <a:latin typeface="Book Antiqua" pitchFamily="18" charset="0"/>
              </a:rPr>
              <a:t> function was commonly found in the output layer of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image classification problems</a:t>
            </a:r>
            <a:r>
              <a:rPr lang="en-US" sz="2400" dirty="0" smtClean="0">
                <a:latin typeface="Book Antiqua" pitchFamily="18" charset="0"/>
              </a:rPr>
              <a:t>. </a:t>
            </a:r>
            <a:r>
              <a:rPr lang="en-US" sz="2400" dirty="0">
                <a:latin typeface="Book Antiqua" pitchFamily="18" charset="0"/>
              </a:rPr>
              <a:t> 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Book Antiqua" pitchFamily="18" charset="0"/>
              </a:rPr>
              <a:t>Softmax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function </a:t>
            </a:r>
            <a:r>
              <a:rPr lang="en-US" sz="2400" dirty="0">
                <a:latin typeface="Book Antiqua" pitchFamily="18" charset="0"/>
              </a:rPr>
              <a:t>is often described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as a combination of multiple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sigmoid.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We know that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sigmoid returns values between 0 and 1</a:t>
            </a:r>
            <a:r>
              <a:rPr lang="en-US" sz="2400" dirty="0">
                <a:latin typeface="Book Antiqua" pitchFamily="18" charset="0"/>
              </a:rPr>
              <a:t>, which can be treated as probabilities of a data point belonging to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a particular class. </a:t>
            </a:r>
            <a:endParaRPr lang="en-US" sz="2400" b="1" dirty="0" smtClean="0">
              <a:solidFill>
                <a:srgbClr val="0000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Here </a:t>
            </a:r>
            <a:r>
              <a:rPr lang="en-US" sz="2400" dirty="0"/>
              <a:t>is the mathematical expression of the </a:t>
            </a:r>
            <a:r>
              <a:rPr lang="en-US" sz="2400" dirty="0" smtClean="0"/>
              <a:t>same-</a:t>
            </a:r>
            <a:endParaRPr lang="en-US" sz="2400" b="1" dirty="0" smtClean="0">
              <a:latin typeface="Book Antiqua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343400" cy="12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632" y="3124200"/>
            <a:ext cx="8205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While building a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network for a multiclass problem</a:t>
            </a:r>
            <a:r>
              <a:rPr lang="en-US" sz="2400" dirty="0">
                <a:latin typeface="Book Antiqua" pitchFamily="18" charset="0"/>
              </a:rPr>
              <a:t>, the output layer would have as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many neurons as the number of classes in the target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For </a:t>
            </a:r>
            <a:r>
              <a:rPr lang="en-US" sz="2400" dirty="0">
                <a:latin typeface="Book Antiqua" pitchFamily="18" charset="0"/>
              </a:rPr>
              <a:t>instance if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you have three classes</a:t>
            </a:r>
            <a:r>
              <a:rPr lang="en-US" sz="2400" dirty="0">
                <a:latin typeface="Book Antiqua" pitchFamily="18" charset="0"/>
              </a:rPr>
              <a:t>, there would be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three neurons in the output layer.</a:t>
            </a:r>
            <a:r>
              <a:rPr lang="en-US" sz="2400" dirty="0">
                <a:latin typeface="Book Antiqua" pitchFamily="18" charset="0"/>
              </a:rPr>
              <a:t> Suppose you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got the output from the neurons as [1.2 , 0.9 , 0.75].</a:t>
            </a:r>
          </a:p>
        </p:txBody>
      </p:sp>
    </p:spTree>
    <p:extLst>
      <p:ext uri="{BB962C8B-B14F-4D97-AF65-F5344CB8AC3E}">
        <p14:creationId xmlns:p14="http://schemas.microsoft.com/office/powerpoint/2010/main" val="1605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Applying the </a:t>
            </a:r>
            <a:r>
              <a:rPr lang="en-US" sz="2400" b="1" dirty="0" err="1">
                <a:latin typeface="Book Antiqua" pitchFamily="18" charset="0"/>
              </a:rPr>
              <a:t>softmax</a:t>
            </a:r>
            <a:r>
              <a:rPr lang="en-US" sz="2400" b="1" dirty="0">
                <a:latin typeface="Book Antiqua" pitchFamily="18" charset="0"/>
              </a:rPr>
              <a:t> function over these values</a:t>
            </a:r>
            <a:r>
              <a:rPr lang="en-US" sz="2400" dirty="0">
                <a:latin typeface="Book Antiqua" pitchFamily="18" charset="0"/>
              </a:rPr>
              <a:t>, you will get the following result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– [0.42 ,  0.31, 0.27]. </a:t>
            </a:r>
            <a:r>
              <a:rPr lang="en-US" sz="2400" dirty="0">
                <a:latin typeface="Book Antiqua" pitchFamily="18" charset="0"/>
              </a:rPr>
              <a:t>These represent the probability for the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data point belonging to each class. </a:t>
            </a:r>
            <a:endParaRPr lang="en-US" sz="2400" b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Note that the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sum of all the values is 1</a:t>
            </a:r>
            <a:r>
              <a:rPr lang="en-US" sz="2400" b="1" dirty="0" smtClean="0">
                <a:solidFill>
                  <a:srgbClr val="0000CC"/>
                </a:solidFill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. </a:t>
            </a:r>
            <a:r>
              <a:rPr lang="en-US" sz="2400" dirty="0">
                <a:latin typeface="Book Antiqua" pitchFamily="18" charset="0"/>
              </a:rPr>
              <a:t>For instance, if you want to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classify images of dogs, cats, and, rabbits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Book Antiqua" pitchFamily="18" charset="0"/>
              </a:rPr>
              <a:t>Softmax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 is the best option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</a:rPr>
              <a:t>Loss function</a:t>
            </a:r>
            <a:r>
              <a:rPr lang="en-US" dirty="0"/>
              <a:t> is a method of evaluating </a:t>
            </a:r>
            <a:r>
              <a:rPr lang="en-US" b="1" dirty="0" smtClean="0">
                <a:solidFill>
                  <a:srgbClr val="0000CC"/>
                </a:solidFill>
              </a:rPr>
              <a:t>“how well your algorithm is modeling in your dataset”.</a:t>
            </a:r>
            <a:r>
              <a:rPr lang="en-US" dirty="0"/>
              <a:t>  And also you can use various method to overcome the issue of losses </a:t>
            </a:r>
            <a:r>
              <a:rPr lang="en-US" b="1" dirty="0">
                <a:solidFill>
                  <a:srgbClr val="7030A0"/>
                </a:solidFill>
              </a:rPr>
              <a:t>w.r.t your actual output.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990000"/>
                </a:solidFill>
              </a:rPr>
              <a:t>loss </a:t>
            </a:r>
            <a:r>
              <a:rPr lang="en-US" b="1" dirty="0" smtClean="0">
                <a:solidFill>
                  <a:srgbClr val="990000"/>
                </a:solidFill>
              </a:rPr>
              <a:t>function(or) Error Function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mathematical function </a:t>
            </a:r>
            <a:r>
              <a:rPr lang="en-US" dirty="0"/>
              <a:t>that measures the </a:t>
            </a:r>
            <a:r>
              <a:rPr lang="en-US" b="1" dirty="0"/>
              <a:t>difference between the </a:t>
            </a:r>
            <a:r>
              <a:rPr lang="en-US" b="1" dirty="0">
                <a:solidFill>
                  <a:srgbClr val="0000FF"/>
                </a:solidFill>
              </a:rPr>
              <a:t>predicted output of the model</a:t>
            </a:r>
            <a:r>
              <a:rPr lang="en-US" b="1" dirty="0"/>
              <a:t> and </a:t>
            </a:r>
            <a:r>
              <a:rPr lang="en-US" b="1" dirty="0">
                <a:solidFill>
                  <a:srgbClr val="0000CC"/>
                </a:solidFill>
              </a:rPr>
              <a:t>the actual output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 It </a:t>
            </a:r>
            <a:r>
              <a:rPr lang="en-US" b="1" dirty="0">
                <a:solidFill>
                  <a:srgbClr val="870581"/>
                </a:solidFill>
              </a:rPr>
              <a:t>quantifies </a:t>
            </a:r>
            <a:r>
              <a:rPr lang="en-US" dirty="0"/>
              <a:t>how </a:t>
            </a:r>
            <a:r>
              <a:rPr lang="en-US" b="1" dirty="0">
                <a:solidFill>
                  <a:srgbClr val="009900"/>
                </a:solidFill>
              </a:rPr>
              <a:t>well the model is performing on a single training example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 of the deep learning model is to </a:t>
            </a:r>
            <a:r>
              <a:rPr lang="en-US" b="1" dirty="0">
                <a:solidFill>
                  <a:srgbClr val="870581"/>
                </a:solidFill>
              </a:rPr>
              <a:t>minimize this loss </a:t>
            </a:r>
            <a:r>
              <a:rPr lang="en-US" b="1" dirty="0" smtClean="0">
                <a:solidFill>
                  <a:srgbClr val="870581"/>
                </a:solidFill>
              </a:rPr>
              <a:t>function, </a:t>
            </a:r>
            <a:r>
              <a:rPr lang="en-US" dirty="0" smtClean="0"/>
              <a:t>indicating </a:t>
            </a:r>
            <a:r>
              <a:rPr lang="en-US" dirty="0"/>
              <a:t>a b</a:t>
            </a:r>
            <a:r>
              <a:rPr lang="en-US" b="1" dirty="0">
                <a:solidFill>
                  <a:srgbClr val="009900"/>
                </a:solidFill>
              </a:rPr>
              <a:t>etter fit of the model </a:t>
            </a:r>
            <a:r>
              <a:rPr lang="en-US" dirty="0"/>
              <a:t>to the data.</a:t>
            </a:r>
            <a:endParaRPr lang="en-US" b="1" dirty="0" smtClean="0">
              <a:solidFill>
                <a:srgbClr val="87058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4</a:t>
            </a: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. Loss Function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Let’s define a </a:t>
            </a:r>
            <a:r>
              <a:rPr lang="en-US" sz="2000" b="1" dirty="0">
                <a:solidFill>
                  <a:srgbClr val="009900"/>
                </a:solidFill>
                <a:latin typeface="Book Antiqua" pitchFamily="18" charset="0"/>
              </a:rPr>
              <a:t>loss function (J</a:t>
            </a:r>
            <a:r>
              <a:rPr lang="en-US" sz="2000" dirty="0">
                <a:latin typeface="Book Antiqua" pitchFamily="18" charset="0"/>
              </a:rPr>
              <a:t>) that takes the following </a:t>
            </a:r>
            <a:r>
              <a:rPr lang="en-US" sz="2000" b="1" dirty="0">
                <a:solidFill>
                  <a:srgbClr val="009900"/>
                </a:solidFill>
                <a:latin typeface="Book Antiqua" pitchFamily="18" charset="0"/>
              </a:rPr>
              <a:t>two parameters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Predicted output (</a:t>
            </a:r>
            <a:r>
              <a:rPr lang="en-US" sz="2000" b="1" dirty="0" err="1">
                <a:solidFill>
                  <a:srgbClr val="FF0000"/>
                </a:solidFill>
                <a:latin typeface="Book Antiqua" pitchFamily="18" charset="0"/>
              </a:rPr>
              <a:t>y_pred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Target value (</a:t>
            </a:r>
            <a:r>
              <a:rPr lang="en-US" sz="2000" b="1" dirty="0" err="1">
                <a:solidFill>
                  <a:srgbClr val="FF0000"/>
                </a:solidFill>
                <a:latin typeface="Book Antiqua" pitchFamily="18" charset="0"/>
              </a:rPr>
              <a:t>y_true</a:t>
            </a: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1" y="2209800"/>
            <a:ext cx="78202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685800"/>
            <a:ext cx="8610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Types of Loss Functions:	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Regression Loss Function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Mean Square Error(MSE)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Mean Absolute Error(MAE)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Root Mean Square Error(RMSE)</a:t>
            </a:r>
          </a:p>
          <a:p>
            <a:pPr marL="0" lvl="1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2.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Classification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Loss Function</a:t>
            </a:r>
          </a:p>
          <a:p>
            <a:pPr marL="971550" lvl="1" indent="-514350" algn="just">
              <a:lnSpc>
                <a:spcPct val="150000"/>
              </a:lnSpc>
              <a:buAutoNum type="romanLcParenR"/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Binary Cross Entropy(Log Loss)</a:t>
            </a:r>
          </a:p>
          <a:p>
            <a:pPr marL="971550" lvl="1" indent="-514350" algn="just">
              <a:lnSpc>
                <a:spcPct val="150000"/>
              </a:lnSpc>
              <a:buAutoNum type="romanLcParenR"/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Categorical Cross Entropy</a:t>
            </a:r>
            <a:endParaRPr lang="en-US" sz="2400" b="1" dirty="0">
              <a:solidFill>
                <a:srgbClr val="870581"/>
              </a:solidFill>
              <a:latin typeface="Book Antiqua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400" b="1" u="sng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Regression Loss Functions: </a:t>
            </a:r>
            <a:r>
              <a:rPr lang="en-US" dirty="0"/>
              <a:t>Regression models deals with </a:t>
            </a:r>
            <a:r>
              <a:rPr lang="en-US" b="1" dirty="0">
                <a:solidFill>
                  <a:srgbClr val="FF0000"/>
                </a:solidFill>
              </a:rPr>
              <a:t>predicting a continuous value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For Eg</a:t>
            </a:r>
            <a:r>
              <a:rPr lang="en-US" dirty="0" smtClean="0"/>
              <a:t>: Given </a:t>
            </a:r>
            <a:r>
              <a:rPr lang="en-US" dirty="0"/>
              <a:t>floor area, number of rooms, size of rooms, predict the price of the room. The loss function used in the regression problem is called </a:t>
            </a:r>
            <a:r>
              <a:rPr lang="en-US" b="1" dirty="0"/>
              <a:t>“Regression Loss Function”.</a:t>
            </a:r>
            <a:endParaRPr lang="en-US" b="1" u="sng" dirty="0">
              <a:solidFill>
                <a:srgbClr val="7030A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1. Mean </a:t>
            </a: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Squared Error/Squared loss/ L2 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loss: </a:t>
            </a:r>
            <a:r>
              <a:rPr lang="en-US" b="1" dirty="0"/>
              <a:t>The Mean Squared Error (MSE)</a:t>
            </a:r>
            <a:r>
              <a:rPr lang="en-US" dirty="0"/>
              <a:t> is a </a:t>
            </a:r>
            <a:r>
              <a:rPr lang="en-US" b="1" dirty="0">
                <a:solidFill>
                  <a:srgbClr val="870581"/>
                </a:solidFill>
              </a:rPr>
              <a:t>straightforward and widely used loss function.</a:t>
            </a:r>
            <a:r>
              <a:rPr lang="en-US" dirty="0"/>
              <a:t>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To </a:t>
            </a:r>
            <a:r>
              <a:rPr lang="en-US" dirty="0"/>
              <a:t>calculate the MSE, you take </a:t>
            </a:r>
            <a:r>
              <a:rPr lang="en-US" b="1" dirty="0">
                <a:solidFill>
                  <a:srgbClr val="0000FF"/>
                </a:solidFill>
              </a:rPr>
              <a:t>the difference between the actual value and the model prediction</a:t>
            </a:r>
            <a:r>
              <a:rPr lang="en-US" dirty="0"/>
              <a:t>, </a:t>
            </a:r>
            <a:r>
              <a:rPr lang="en-US" b="1" dirty="0">
                <a:solidFill>
                  <a:srgbClr val="990000"/>
                </a:solidFill>
              </a:rPr>
              <a:t>square it</a:t>
            </a:r>
            <a:r>
              <a:rPr lang="en-US" dirty="0"/>
              <a:t>, and then </a:t>
            </a:r>
            <a:r>
              <a:rPr lang="en-US" b="1" dirty="0" smtClean="0">
                <a:solidFill>
                  <a:srgbClr val="009900"/>
                </a:solidFill>
              </a:rPr>
              <a:t>average it across the entire dataset</a:t>
            </a:r>
            <a:r>
              <a:rPr lang="en-US" dirty="0" smtClean="0"/>
              <a:t>.</a:t>
            </a:r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870581"/>
                </a:solidFill>
              </a:rPr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5410200" cy="104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0000CC"/>
                </a:solidFill>
              </a:rPr>
              <a:t>3. Iterations: </a:t>
            </a:r>
            <a:r>
              <a:rPr lang="en-US" dirty="0" smtClean="0">
                <a:latin typeface="Book Antiqua" pitchFamily="18" charset="0"/>
              </a:rPr>
              <a:t>The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total number of batches </a:t>
            </a:r>
            <a:r>
              <a:rPr lang="en-US" dirty="0">
                <a:latin typeface="Book Antiqua" pitchFamily="18" charset="0"/>
              </a:rPr>
              <a:t>needed to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complete one epoch </a:t>
            </a:r>
            <a:r>
              <a:rPr lang="en-US" dirty="0">
                <a:latin typeface="Book Antiqua" pitchFamily="18" charset="0"/>
              </a:rPr>
              <a:t>is called </a:t>
            </a:r>
            <a:r>
              <a:rPr lang="en-US" b="1" dirty="0">
                <a:latin typeface="Book Antiqua" pitchFamily="18" charset="0"/>
              </a:rPr>
              <a:t>iteration</a:t>
            </a:r>
            <a:r>
              <a:rPr lang="en-US" dirty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For </a:t>
            </a:r>
            <a:r>
              <a:rPr lang="en-US" b="1" dirty="0">
                <a:latin typeface="Book Antiqua" pitchFamily="18" charset="0"/>
              </a:rPr>
              <a:t>example</a:t>
            </a:r>
            <a:r>
              <a:rPr lang="en-US" dirty="0">
                <a:latin typeface="Book Antiqua" pitchFamily="18" charset="0"/>
              </a:rPr>
              <a:t>, the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dataset consists of 1000 images</a:t>
            </a:r>
            <a:r>
              <a:rPr lang="en-US" dirty="0">
                <a:latin typeface="Book Antiqua" pitchFamily="18" charset="0"/>
              </a:rPr>
              <a:t>. We divide </a:t>
            </a:r>
            <a:r>
              <a:rPr lang="en-US" b="1" dirty="0">
                <a:latin typeface="Book Antiqua" pitchFamily="18" charset="0"/>
              </a:rPr>
              <a:t>it into ten batches of size 100 </a:t>
            </a:r>
            <a:r>
              <a:rPr lang="en-US" dirty="0">
                <a:latin typeface="Book Antiqua" pitchFamily="18" charset="0"/>
              </a:rPr>
              <a:t>each. 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9900"/>
                </a:solidFill>
                <a:latin typeface="Book Antiqua" pitchFamily="18" charset="0"/>
              </a:rPr>
              <a:t>One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iteration is completed </a:t>
            </a:r>
            <a:r>
              <a:rPr lang="en-US" b="1" dirty="0">
                <a:latin typeface="Book Antiqua" pitchFamily="18" charset="0"/>
              </a:rPr>
              <a:t>when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one batch passes through a neural network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that is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forward propagation and </a:t>
            </a:r>
            <a:r>
              <a:rPr lang="en-US" b="1" dirty="0" smtClean="0">
                <a:solidFill>
                  <a:srgbClr val="870581"/>
                </a:solidFill>
                <a:latin typeface="Book Antiqua" pitchFamily="18" charset="0"/>
              </a:rPr>
              <a:t>back propagation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following equation </a:t>
            </a:r>
            <a:r>
              <a:rPr lang="en-US" dirty="0">
                <a:latin typeface="Book Antiqua" pitchFamily="18" charset="0"/>
              </a:rPr>
              <a:t>shows the relation between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batch size and iteration </a:t>
            </a:r>
            <a:r>
              <a:rPr lang="en-US" dirty="0">
                <a:latin typeface="Book Antiqua" pitchFamily="18" charset="0"/>
              </a:rPr>
              <a:t>with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epoch and can be used to calculate epoch size: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5943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epoch</a:t>
            </a: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I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I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batch</a:t>
            </a:r>
            <a:r>
              <a:rPr lang="en-I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I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I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I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iterations</a:t>
            </a:r>
            <a:endParaRPr lang="en-I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5578"/>
            <a:ext cx="6934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70581"/>
                </a:solidFill>
              </a:rPr>
              <a:t>Example:</a:t>
            </a:r>
            <a:endParaRPr lang="en-US" b="1" dirty="0">
              <a:solidFill>
                <a:srgbClr val="8705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354" y="5715000"/>
            <a:ext cx="76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Applications: </a:t>
            </a:r>
            <a:r>
              <a:rPr lang="en-US" b="1" dirty="0" smtClean="0">
                <a:solidFill>
                  <a:srgbClr val="870581"/>
                </a:solidFill>
              </a:rPr>
              <a:t>Time Series Analysis, Student Academic Performance, 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2. Mean Absolute Error/ L1 loss </a:t>
            </a:r>
            <a:r>
              <a:rPr lang="en-US" b="1" u="sng" dirty="0" smtClean="0">
                <a:solidFill>
                  <a:srgbClr val="FF0000"/>
                </a:solidFill>
              </a:rPr>
              <a:t>Functions: </a:t>
            </a:r>
            <a:r>
              <a:rPr lang="en-US" b="1" dirty="0">
                <a:latin typeface="Book Antiqua" pitchFamily="18" charset="0"/>
              </a:rPr>
              <a:t>The Mean Absolute Error (MAE)</a:t>
            </a:r>
            <a:r>
              <a:rPr lang="en-US" dirty="0">
                <a:latin typeface="Book Antiqua" pitchFamily="18" charset="0"/>
              </a:rPr>
              <a:t> is another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simple loss function</a:t>
            </a:r>
            <a:r>
              <a:rPr lang="en-US" dirty="0">
                <a:latin typeface="Book Antiqua" pitchFamily="18" charset="0"/>
              </a:rPr>
              <a:t>. It calculates the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average absolute </a:t>
            </a:r>
            <a:r>
              <a:rPr lang="en-US" dirty="0">
                <a:latin typeface="Book Antiqua" pitchFamily="18" charset="0"/>
              </a:rPr>
              <a:t>difference between the 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actual value and the model prediction across the dataset.</a:t>
            </a:r>
            <a:endParaRPr lang="en-US" b="1" u="sng" dirty="0">
              <a:solidFill>
                <a:srgbClr val="7030A0"/>
              </a:solidFill>
              <a:latin typeface="Book Antiqua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870581"/>
                </a:solidFill>
              </a:rPr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6" name="Picture 4" descr="https://miro.medium.com/v2/resize:fit:700/0*-ptXRIdloJVstO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200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45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70581"/>
                </a:solidFill>
              </a:rPr>
              <a:t>Example:</a:t>
            </a:r>
            <a:endParaRPr lang="en-US" b="1" dirty="0">
              <a:solidFill>
                <a:srgbClr val="8705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777" y="4876800"/>
            <a:ext cx="7691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Studies: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Cloth Retailer  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pharmaceutical </a:t>
            </a: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An e-commerce platform</a:t>
            </a:r>
            <a:endParaRPr lang="en-US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media.geeksforgeeks.org/wp-content/uploads/20210618174606/finalm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3900"/>
            <a:ext cx="6629400" cy="348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</a:rPr>
              <a:t>. Root Mean Square Error(RSME): </a:t>
            </a:r>
            <a:r>
              <a:rPr lang="en-US" dirty="0"/>
              <a:t>Root mean square error or </a:t>
            </a:r>
            <a:r>
              <a:rPr lang="en-US" b="1" dirty="0"/>
              <a:t>root mean square deviation </a:t>
            </a:r>
            <a:r>
              <a:rPr lang="en-US" dirty="0"/>
              <a:t>is one of the most commonly used </a:t>
            </a:r>
            <a:r>
              <a:rPr lang="en-US" b="1" dirty="0">
                <a:solidFill>
                  <a:srgbClr val="0000FF"/>
                </a:solidFill>
              </a:rPr>
              <a:t>measures for evaluating the quality of predictions.</a:t>
            </a:r>
            <a:r>
              <a:rPr lang="en-US" dirty="0"/>
              <a:t>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870581"/>
                </a:solidFill>
              </a:rPr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648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Where </a:t>
            </a:r>
            <a:r>
              <a:rPr lang="en-US" sz="2400" b="1" dirty="0">
                <a:latin typeface="Book Antiqua" pitchFamily="18" charset="0"/>
              </a:rPr>
              <a:t>N is the number of data points, </a:t>
            </a:r>
            <a:endParaRPr lang="en-US" sz="2400" b="1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          y(i</a:t>
            </a:r>
            <a:r>
              <a:rPr lang="en-US" sz="2400" b="1" dirty="0">
                <a:latin typeface="Book Antiqua" pitchFamily="18" charset="0"/>
              </a:rPr>
              <a:t>)</a:t>
            </a:r>
            <a:r>
              <a:rPr lang="en-US" sz="2400" dirty="0">
                <a:latin typeface="Book Antiqua" pitchFamily="18" charset="0"/>
              </a:rPr>
              <a:t> is the </a:t>
            </a:r>
            <a:r>
              <a:rPr lang="en-US" sz="2400" b="1" dirty="0">
                <a:latin typeface="Book Antiqua" pitchFamily="18" charset="0"/>
              </a:rPr>
              <a:t>i-th measurement</a:t>
            </a:r>
            <a:r>
              <a:rPr lang="en-US" sz="2400" dirty="0">
                <a:latin typeface="Book Antiqua" pitchFamily="18" charset="0"/>
              </a:rPr>
              <a:t>, and </a:t>
            </a: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         </a:t>
            </a:r>
            <a:r>
              <a:rPr lang="en-US" sz="2400" b="1" dirty="0" smtClean="0">
                <a:latin typeface="Book Antiqua" pitchFamily="18" charset="0"/>
              </a:rPr>
              <a:t>y </a:t>
            </a:r>
            <a:r>
              <a:rPr lang="en-US" sz="2400" b="1" dirty="0">
                <a:latin typeface="Book Antiqua" pitchFamily="18" charset="0"/>
              </a:rPr>
              <a:t>̂(i)</a:t>
            </a:r>
            <a:r>
              <a:rPr lang="en-US" sz="2400" dirty="0">
                <a:latin typeface="Book Antiqua" pitchFamily="18" charset="0"/>
              </a:rPr>
              <a:t> is its </a:t>
            </a:r>
            <a:r>
              <a:rPr lang="en-US" sz="2400" b="1" dirty="0">
                <a:latin typeface="Book Antiqua" pitchFamily="18" charset="0"/>
              </a:rPr>
              <a:t>corresponding predicti</a:t>
            </a:r>
            <a:r>
              <a:rPr lang="en-US" sz="2400" b="1" dirty="0">
                <a:latin typeface="+mn-lt"/>
              </a:rPr>
              <a:t>on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2971800"/>
            <a:ext cx="381000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505200" cy="122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u="sng" dirty="0">
                <a:solidFill>
                  <a:srgbClr val="0000FF"/>
                </a:solidFill>
              </a:rPr>
              <a:t>2. Classification Loss Functions: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990000"/>
                </a:solidFill>
              </a:rPr>
              <a:t>i) Binary Cross Entropy(Log Loss): </a:t>
            </a:r>
            <a:r>
              <a:rPr lang="en-US" dirty="0"/>
              <a:t>It is one of the most </a:t>
            </a:r>
            <a:r>
              <a:rPr lang="en-US" b="1" dirty="0">
                <a:solidFill>
                  <a:srgbClr val="009900"/>
                </a:solidFill>
              </a:rPr>
              <a:t>common loss functions </a:t>
            </a:r>
            <a:r>
              <a:rPr lang="en-US" dirty="0"/>
              <a:t>used for b</a:t>
            </a:r>
            <a:r>
              <a:rPr lang="en-US" b="1" dirty="0">
                <a:solidFill>
                  <a:srgbClr val="FF0000"/>
                </a:solidFill>
              </a:rPr>
              <a:t>inary classification problems.</a:t>
            </a:r>
            <a:r>
              <a:rPr lang="en-US" dirty="0"/>
              <a:t> 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It’s </a:t>
            </a:r>
            <a:r>
              <a:rPr lang="en-US" dirty="0"/>
              <a:t>suitable when dealing with </a:t>
            </a:r>
            <a:r>
              <a:rPr lang="en-US" b="1" dirty="0">
                <a:solidFill>
                  <a:srgbClr val="FF0000"/>
                </a:solidFill>
              </a:rPr>
              <a:t>probability outputs.</a:t>
            </a:r>
            <a:r>
              <a:rPr lang="en-US" dirty="0"/>
              <a:t> For each instance, it penalizes the model </a:t>
            </a:r>
            <a:r>
              <a:rPr lang="en-US" b="1" dirty="0"/>
              <a:t>proportionally to the distance between the </a:t>
            </a:r>
            <a:r>
              <a:rPr lang="en-US" b="1" dirty="0">
                <a:solidFill>
                  <a:srgbClr val="FF0000"/>
                </a:solidFill>
              </a:rPr>
              <a:t>predicted probability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actual </a:t>
            </a:r>
            <a:r>
              <a:rPr lang="en-US" b="1" dirty="0">
                <a:solidFill>
                  <a:srgbClr val="FF0000"/>
                </a:solidFill>
              </a:rPr>
              <a:t>label.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7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3962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42" name="Picture 2" descr="https://api.wandb.ai/files/mostafaibrahim17/images/projects/37042936/34f122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18314" cy="50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838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70581"/>
                </a:solidFill>
              </a:rPr>
              <a:t>Email Spam Detection (Binary Cross-Entropy)</a:t>
            </a:r>
          </a:p>
        </p:txBody>
      </p:sp>
    </p:spTree>
    <p:extLst>
      <p:ext uri="{BB962C8B-B14F-4D97-AF65-F5344CB8AC3E}">
        <p14:creationId xmlns:p14="http://schemas.microsoft.com/office/powerpoint/2010/main" val="2427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990000"/>
                </a:solidFill>
              </a:rPr>
              <a:t>ii) Categorical Cross Entropy: </a:t>
            </a:r>
            <a:r>
              <a:rPr lang="en-US" dirty="0" smtClean="0"/>
              <a:t>Categorical </a:t>
            </a:r>
            <a:r>
              <a:rPr lang="en-US" dirty="0"/>
              <a:t>Cross entropy is used for </a:t>
            </a:r>
            <a:r>
              <a:rPr lang="en-US" b="1" dirty="0">
                <a:solidFill>
                  <a:srgbClr val="870581"/>
                </a:solidFill>
              </a:rPr>
              <a:t>Multiclass classification and </a:t>
            </a:r>
            <a:r>
              <a:rPr lang="en-US" b="1" dirty="0" err="1">
                <a:solidFill>
                  <a:srgbClr val="870581"/>
                </a:solidFill>
              </a:rPr>
              <a:t>softmax</a:t>
            </a:r>
            <a:r>
              <a:rPr lang="en-US" b="1" dirty="0">
                <a:solidFill>
                  <a:srgbClr val="870581"/>
                </a:solidFill>
              </a:rPr>
              <a:t> regression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8" y="2743200"/>
            <a:ext cx="774988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75157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 is classes,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actual value</a:t>
            </a:r>
          </a:p>
          <a:p>
            <a:r>
              <a:rPr lang="en-US" sz="2400" b="1" dirty="0" err="1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yhat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 – Neural Network prediction</a:t>
            </a:r>
          </a:p>
        </p:txBody>
      </p:sp>
    </p:spTree>
    <p:extLst>
      <p:ext uri="{BB962C8B-B14F-4D97-AF65-F5344CB8AC3E}">
        <p14:creationId xmlns:p14="http://schemas.microsoft.com/office/powerpoint/2010/main" val="27744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It finds applications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various domains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image classification,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 language processing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speech recognition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computer vision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recommendation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systems.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image classification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helps the model assign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correct label to an input image. </a:t>
            </a: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>natural language processing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enables accurate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text classification or generation. </a:t>
            </a: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speech recognition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aids in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transcribing spoken words.</a:t>
            </a:r>
            <a:endParaRPr lang="en-US" b="1" dirty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1266" name="Picture 2" descr="https://api.wandb.ai/files/mostafaibrahim17/images/projects/37042936/f9ee47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229600" cy="52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 Recognition: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Eg:</a:t>
            </a:r>
            <a:r>
              <a:rPr lang="en-US" dirty="0" smtClean="0"/>
              <a:t> </a:t>
            </a:r>
            <a:r>
              <a:rPr lang="en-US" sz="2000" dirty="0" smtClean="0"/>
              <a:t>Let’s </a:t>
            </a:r>
            <a:r>
              <a:rPr lang="en-US" sz="2000" dirty="0"/>
              <a:t>have the </a:t>
            </a:r>
            <a:r>
              <a:rPr lang="en-US" sz="2000" b="1" dirty="0">
                <a:solidFill>
                  <a:srgbClr val="870581"/>
                </a:solidFill>
              </a:rPr>
              <a:t>training dataset having 1000 training samples</a:t>
            </a:r>
            <a:r>
              <a:rPr lang="en-US" sz="2000" dirty="0"/>
              <a:t>. And we want to </a:t>
            </a:r>
            <a:r>
              <a:rPr lang="en-US" sz="2000" b="1" dirty="0">
                <a:solidFill>
                  <a:srgbClr val="FF0000"/>
                </a:solidFill>
              </a:rPr>
              <a:t>break the dataset into a batch size of 100</a:t>
            </a:r>
            <a:r>
              <a:rPr lang="en-US" sz="2000" dirty="0"/>
              <a:t>. Suppose we are </a:t>
            </a:r>
            <a:r>
              <a:rPr lang="en-US" sz="2000" b="1" dirty="0">
                <a:solidFill>
                  <a:srgbClr val="990000"/>
                </a:solidFill>
              </a:rPr>
              <a:t>going for 5 epochs</a:t>
            </a:r>
            <a:r>
              <a:rPr lang="en-US" sz="2000" dirty="0"/>
              <a:t>, Then the </a:t>
            </a:r>
            <a:r>
              <a:rPr lang="en-US" sz="2000" b="1" dirty="0"/>
              <a:t>total number of iterations will be 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870581"/>
                </a:solidFill>
              </a:rPr>
              <a:t>Ans: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870581"/>
                </a:solidFill>
              </a:rPr>
              <a:t>      </a:t>
            </a:r>
            <a:r>
              <a:rPr lang="en-US" sz="2000" dirty="0"/>
              <a:t>Total number of training samples = </a:t>
            </a:r>
            <a:r>
              <a:rPr lang="en-US" sz="2000" b="1" dirty="0">
                <a:solidFill>
                  <a:srgbClr val="0000FF"/>
                </a:solidFill>
              </a:rPr>
              <a:t>1000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Batch </a:t>
            </a:r>
            <a:r>
              <a:rPr lang="en-US" sz="2000" dirty="0"/>
              <a:t>size </a:t>
            </a:r>
            <a:r>
              <a:rPr lang="en-US" sz="2000" b="1" dirty="0">
                <a:solidFill>
                  <a:srgbClr val="0000FF"/>
                </a:solidFill>
              </a:rPr>
              <a:t>= 100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Total </a:t>
            </a:r>
            <a:r>
              <a:rPr lang="en-US" sz="2000" dirty="0"/>
              <a:t>number of iterations=Total number of training samples/Batch </a:t>
            </a:r>
            <a:r>
              <a:rPr lang="en-US" sz="2000" dirty="0" smtClean="0"/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size=</a:t>
            </a:r>
            <a:r>
              <a:rPr lang="en-US" sz="2000" b="1" dirty="0" smtClean="0">
                <a:solidFill>
                  <a:srgbClr val="0000FF"/>
                </a:solidFill>
              </a:rPr>
              <a:t>1000/100=</a:t>
            </a:r>
            <a:r>
              <a:rPr lang="en-US" sz="2000" b="1" dirty="0" smtClean="0">
                <a:solidFill>
                  <a:srgbClr val="990000"/>
                </a:solidFill>
              </a:rPr>
              <a:t>10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Total </a:t>
            </a:r>
            <a:r>
              <a:rPr lang="en-US" sz="2000" dirty="0"/>
              <a:t>number of iterations = </a:t>
            </a:r>
            <a:r>
              <a:rPr lang="en-US" sz="2000" b="1" dirty="0">
                <a:solidFill>
                  <a:srgbClr val="0000FF"/>
                </a:solidFill>
              </a:rPr>
              <a:t>10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One </a:t>
            </a:r>
            <a:r>
              <a:rPr lang="en-US" sz="2000" dirty="0"/>
              <a:t>epoch = </a:t>
            </a:r>
            <a:r>
              <a:rPr lang="en-US" sz="2000" b="1" dirty="0">
                <a:solidFill>
                  <a:srgbClr val="0000FF"/>
                </a:solidFill>
              </a:rPr>
              <a:t>10 iterations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Total </a:t>
            </a:r>
            <a:r>
              <a:rPr lang="en-US" sz="2000" dirty="0"/>
              <a:t>number of iterations in 5 epochs = </a:t>
            </a:r>
            <a:r>
              <a:rPr lang="en-US" sz="2000" b="1" dirty="0">
                <a:solidFill>
                  <a:srgbClr val="990000"/>
                </a:solidFill>
              </a:rPr>
              <a:t>10*5 = 50 iterations</a:t>
            </a:r>
            <a:r>
              <a:rPr lang="en-US" sz="2000" dirty="0"/>
              <a:t>.</a:t>
            </a:r>
            <a:endParaRPr lang="en-IN" sz="2000" b="1" dirty="0">
              <a:solidFill>
                <a:srgbClr val="87058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5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Medical Image Diagnosis 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Binary/Categorical Cross-Entropy</a:t>
            </a:r>
            <a:r>
              <a:rPr lang="en-US" dirty="0"/>
              <a:t>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eveloping novel deep learning technologies for medical image  classification | Texas A&amp;M University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Hyperparameters</a:t>
            </a:r>
            <a:r>
              <a:rPr lang="en-US" dirty="0" smtClean="0"/>
              <a:t> </a:t>
            </a:r>
            <a:r>
              <a:rPr lang="en-US" dirty="0"/>
              <a:t>are those </a:t>
            </a:r>
            <a:r>
              <a:rPr lang="en-US" b="1" dirty="0">
                <a:solidFill>
                  <a:srgbClr val="FF0000"/>
                </a:solidFill>
              </a:rPr>
              <a:t>parameters</a:t>
            </a:r>
            <a:r>
              <a:rPr lang="en-US" dirty="0"/>
              <a:t> that are </a:t>
            </a:r>
            <a:r>
              <a:rPr lang="en-US" b="1" dirty="0"/>
              <a:t>explicitly defined by the user </a:t>
            </a:r>
            <a:r>
              <a:rPr lang="en-US" dirty="0"/>
              <a:t>to </a:t>
            </a:r>
            <a:r>
              <a:rPr lang="en-US" b="1" dirty="0">
                <a:solidFill>
                  <a:srgbClr val="0000CC"/>
                </a:solidFill>
              </a:rPr>
              <a:t>control the learning process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Hyperparameters</a:t>
            </a:r>
            <a:r>
              <a:rPr lang="en-US" dirty="0"/>
              <a:t> determine </a:t>
            </a:r>
            <a:r>
              <a:rPr lang="en-US" b="1" dirty="0">
                <a:solidFill>
                  <a:srgbClr val="870581"/>
                </a:solidFill>
              </a:rPr>
              <a:t>key features </a:t>
            </a:r>
            <a:r>
              <a:rPr lang="en-US" dirty="0"/>
              <a:t>such as </a:t>
            </a:r>
            <a:r>
              <a:rPr lang="en-US" b="1" dirty="0">
                <a:solidFill>
                  <a:srgbClr val="990000"/>
                </a:solidFill>
              </a:rPr>
              <a:t>model architecture</a:t>
            </a:r>
            <a:r>
              <a:rPr lang="en-US" dirty="0"/>
              <a:t>, </a:t>
            </a:r>
            <a:r>
              <a:rPr lang="en-US" b="1" dirty="0">
                <a:solidFill>
                  <a:srgbClr val="0000CC"/>
                </a:solidFill>
              </a:rPr>
              <a:t>learning rate</a:t>
            </a:r>
            <a:r>
              <a:rPr lang="en-US" dirty="0"/>
              <a:t>, and </a:t>
            </a:r>
            <a:r>
              <a:rPr lang="en-US" b="1" dirty="0">
                <a:solidFill>
                  <a:srgbClr val="FF3300"/>
                </a:solidFill>
              </a:rPr>
              <a:t>model </a:t>
            </a:r>
            <a:r>
              <a:rPr lang="en-US" b="1" dirty="0" smtClean="0">
                <a:solidFill>
                  <a:srgbClr val="FF3300"/>
                </a:solidFill>
              </a:rPr>
              <a:t>complexity.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Examples of hyperparameters include the </a:t>
            </a:r>
            <a:r>
              <a:rPr lang="en-US" b="1" dirty="0">
                <a:solidFill>
                  <a:srgbClr val="FF3300"/>
                </a:solidFill>
              </a:rPr>
              <a:t>number of nodes</a:t>
            </a:r>
            <a:r>
              <a:rPr lang="en-US" dirty="0"/>
              <a:t> and </a:t>
            </a:r>
            <a:r>
              <a:rPr lang="en-US" b="1" dirty="0">
                <a:solidFill>
                  <a:srgbClr val="870581"/>
                </a:solidFill>
              </a:rPr>
              <a:t>layers in a neural network</a:t>
            </a:r>
            <a:r>
              <a:rPr lang="en-US" dirty="0"/>
              <a:t> and the </a:t>
            </a:r>
            <a:r>
              <a:rPr lang="en-US" b="1" dirty="0">
                <a:solidFill>
                  <a:srgbClr val="0000CC"/>
                </a:solidFill>
              </a:rPr>
              <a:t>number of branches in a decision tree</a:t>
            </a:r>
            <a:r>
              <a:rPr lang="en-US" dirty="0"/>
              <a:t>.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5</a:t>
            </a: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. Hyper Parameters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57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Hyperparameters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control many aspects</a:t>
            </a:r>
            <a:r>
              <a:rPr lang="en-US" sz="2400" dirty="0">
                <a:latin typeface="Book Antiqua" pitchFamily="18" charset="0"/>
              </a:rPr>
              <a:t> of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DL algorithms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itchFamily="18" charset="0"/>
              </a:rPr>
              <a:t>They can decide the </a:t>
            </a:r>
            <a:r>
              <a:rPr lang="en-US" sz="2000" b="1" dirty="0">
                <a:solidFill>
                  <a:srgbClr val="990000"/>
                </a:solidFill>
                <a:latin typeface="Book Antiqua" pitchFamily="18" charset="0"/>
              </a:rPr>
              <a:t>time and computational cost </a:t>
            </a:r>
            <a:r>
              <a:rPr lang="en-US" sz="2000" dirty="0">
                <a:latin typeface="Book Antiqua" pitchFamily="18" charset="0"/>
              </a:rPr>
              <a:t>of 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running the algorithm.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itchFamily="18" charset="0"/>
              </a:rPr>
              <a:t>They can </a:t>
            </a: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define the structure of the neural network model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itchFamily="18" charset="0"/>
              </a:rPr>
              <a:t>They </a:t>
            </a:r>
            <a:r>
              <a:rPr lang="en-US" sz="2000" dirty="0">
                <a:latin typeface="Book Antiqua" pitchFamily="18" charset="0"/>
              </a:rPr>
              <a:t>affect the 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</a:rPr>
              <a:t>model’s prediction accuracy</a:t>
            </a:r>
            <a:r>
              <a:rPr lang="en-US" sz="2000" dirty="0">
                <a:latin typeface="Book Antiqua" pitchFamily="18" charset="0"/>
              </a:rPr>
              <a:t> </a:t>
            </a:r>
            <a:endParaRPr lang="en-US" sz="2000" b="1" dirty="0">
              <a:solidFill>
                <a:srgbClr val="870581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114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In other words, hyperparameters control the </a:t>
            </a:r>
            <a:r>
              <a:rPr lang="en-US" sz="2400" b="1" dirty="0">
                <a:solidFill>
                  <a:srgbClr val="FF3300"/>
                </a:solidFill>
                <a:latin typeface="Book Antiqua" pitchFamily="18" charset="0"/>
              </a:rPr>
              <a:t>behavior and structure of the neural network models.</a:t>
            </a:r>
          </a:p>
        </p:txBody>
      </p:sp>
    </p:spTree>
    <p:extLst>
      <p:ext uri="{BB962C8B-B14F-4D97-AF65-F5344CB8AC3E}">
        <p14:creationId xmlns:p14="http://schemas.microsoft.com/office/powerpoint/2010/main" val="14369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3300"/>
                </a:solidFill>
              </a:rPr>
              <a:t>The Main Key points used in Hyperparameters are: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Main parameters of the NN is </a:t>
            </a:r>
            <a:r>
              <a:rPr lang="en-US" sz="2400" b="1" dirty="0">
                <a:solidFill>
                  <a:srgbClr val="0000CC"/>
                </a:solidFill>
              </a:rPr>
              <a:t>W and b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Hyper parameters (parameters that control the algorithm) are like: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Learning rate.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Number of </a:t>
            </a:r>
            <a:r>
              <a:rPr lang="en-US" sz="2400" b="1" dirty="0" smtClean="0"/>
              <a:t>iterations.</a:t>
            </a:r>
            <a:endParaRPr lang="en-US" sz="2400" b="1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Number of </a:t>
            </a:r>
            <a:r>
              <a:rPr lang="en-US" sz="2400" b="1" dirty="0"/>
              <a:t>hidden layers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0000CC"/>
                </a:solidFill>
              </a:rPr>
              <a:t>L</a:t>
            </a:r>
            <a:r>
              <a:rPr lang="en-US" sz="2400" b="1" dirty="0" smtClean="0">
                <a:solidFill>
                  <a:srgbClr val="0000CC"/>
                </a:solidFill>
              </a:rPr>
              <a:t>.	</a:t>
            </a:r>
            <a:endParaRPr lang="en-US" sz="2400" b="1" dirty="0">
              <a:solidFill>
                <a:srgbClr val="0000CC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Number of </a:t>
            </a:r>
            <a:r>
              <a:rPr lang="en-US" sz="2400" b="1" dirty="0"/>
              <a:t>hidden units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0000CC"/>
                </a:solidFill>
              </a:rPr>
              <a:t>n</a:t>
            </a:r>
            <a:r>
              <a:rPr lang="en-US" sz="2400" dirty="0"/>
              <a:t>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Choice of </a:t>
            </a:r>
            <a:r>
              <a:rPr lang="en-US" sz="2400" b="1" i="1" dirty="0"/>
              <a:t>activation functions</a:t>
            </a:r>
            <a:r>
              <a:rPr lang="en-US" sz="2400" dirty="0" smtClean="0"/>
              <a:t>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Check the Training and Testing</a:t>
            </a:r>
            <a:endParaRPr lang="en-US" sz="2400" dirty="0"/>
          </a:p>
          <a:p>
            <a:pPr lvl="1" algn="just">
              <a:lnSpc>
                <a:spcPct val="150000"/>
              </a:lnSpc>
            </a:pPr>
            <a:endParaRPr lang="en-US" b="1" dirty="0" smtClean="0">
              <a:solidFill>
                <a:srgbClr val="FF33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58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8673"/>
            <a:ext cx="84582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4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solidFill>
                  <a:srgbClr val="0033CC"/>
                </a:solidFill>
                <a:latin typeface="Book Antiqua" pitchFamily="18" charset="0"/>
              </a:rPr>
              <a:t>Learning Rate: </a:t>
            </a:r>
            <a:r>
              <a:rPr lang="en-US" dirty="0"/>
              <a:t>It is a </a:t>
            </a:r>
            <a:r>
              <a:rPr lang="en-US" dirty="0" err="1" smtClean="0"/>
              <a:t>Hyperparameter</a:t>
            </a:r>
            <a:r>
              <a:rPr lang="en-US" dirty="0" smtClean="0"/>
              <a:t> </a:t>
            </a:r>
            <a:r>
              <a:rPr lang="en-US" dirty="0"/>
              <a:t>that provides the model a scale of how much model </a:t>
            </a:r>
            <a:r>
              <a:rPr lang="en-US" b="1" dirty="0">
                <a:solidFill>
                  <a:srgbClr val="870581"/>
                </a:solidFill>
              </a:rPr>
              <a:t>weights should be </a:t>
            </a:r>
            <a:r>
              <a:rPr lang="en-US" b="1" dirty="0" smtClean="0">
                <a:solidFill>
                  <a:srgbClr val="870581"/>
                </a:solidFill>
              </a:rPr>
              <a:t>updated, to </a:t>
            </a:r>
            <a:r>
              <a:rPr lang="en-US" b="1" dirty="0" smtClean="0">
                <a:solidFill>
                  <a:srgbClr val="FF3300"/>
                </a:solidFill>
              </a:rPr>
              <a:t>minimize the Loss Function.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solidFill>
                  <a:srgbClr val="0033CC"/>
                </a:solidFill>
                <a:latin typeface="Book Antiqua" pitchFamily="18" charset="0"/>
              </a:rPr>
              <a:t>Optimizer: </a:t>
            </a:r>
            <a:r>
              <a:rPr lang="en-US" dirty="0"/>
              <a:t>In deep learning, optimizers are crucial as algorithms that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3300"/>
                </a:solidFill>
              </a:rPr>
              <a:t>ynamically</a:t>
            </a:r>
            <a:r>
              <a:rPr lang="en-US" b="1" dirty="0">
                <a:solidFill>
                  <a:srgbClr val="FF3300"/>
                </a:solidFill>
              </a:rPr>
              <a:t> adjust the model's parameters</a:t>
            </a:r>
            <a:r>
              <a:rPr lang="en-US" dirty="0"/>
              <a:t> to </a:t>
            </a:r>
            <a:r>
              <a:rPr lang="en-US" b="1" dirty="0">
                <a:solidFill>
                  <a:srgbClr val="870581"/>
                </a:solidFill>
              </a:rPr>
              <a:t>minimize the loss function</a:t>
            </a:r>
            <a:r>
              <a:rPr lang="en-US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There are </a:t>
            </a:r>
            <a:r>
              <a:rPr lang="en-US" b="1" dirty="0">
                <a:solidFill>
                  <a:srgbClr val="0000CC"/>
                </a:solidFill>
              </a:rPr>
              <a:t>various optimization techniques </a:t>
            </a:r>
            <a:r>
              <a:rPr lang="en-US" dirty="0"/>
              <a:t>to </a:t>
            </a:r>
            <a:r>
              <a:rPr lang="en-US" b="1" dirty="0">
                <a:solidFill>
                  <a:srgbClr val="FF0066"/>
                </a:solidFill>
              </a:rPr>
              <a:t>change model weights and learning rates,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b="1" dirty="0" err="1" smtClean="0"/>
              <a:t>AdaGrad</a:t>
            </a:r>
            <a:r>
              <a:rPr lang="en-US" b="1" dirty="0"/>
              <a:t>, </a:t>
            </a:r>
            <a:r>
              <a:rPr lang="en-US" b="1" dirty="0" err="1" smtClean="0"/>
              <a:t>RMSProp</a:t>
            </a:r>
            <a:r>
              <a:rPr lang="en-US" b="1" dirty="0" smtClean="0"/>
              <a:t>, </a:t>
            </a:r>
            <a:r>
              <a:rPr lang="en-US" b="1" dirty="0" err="1" smtClean="0"/>
              <a:t>AdaDelta</a:t>
            </a:r>
            <a:r>
              <a:rPr lang="en-US" b="1" dirty="0" smtClean="0"/>
              <a:t>, and Adam.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80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522288" lvl="1" indent="-352425" algn="just">
              <a:lnSpc>
                <a:spcPct val="150000"/>
              </a:lnSpc>
              <a:buFont typeface="Wingdings" pitchFamily="2" charset="2"/>
              <a:buChar char="Ø"/>
              <a:tabLst>
                <a:tab pos="234950" algn="l"/>
              </a:tabLst>
            </a:pPr>
            <a:r>
              <a:rPr lang="en-US" sz="2400" b="1" dirty="0" smtClean="0">
                <a:solidFill>
                  <a:srgbClr val="990000"/>
                </a:solidFill>
              </a:rPr>
              <a:t>For </a:t>
            </a:r>
            <a:r>
              <a:rPr lang="en-US" sz="2400" b="1" dirty="0" err="1" smtClean="0">
                <a:solidFill>
                  <a:srgbClr val="990000"/>
                </a:solidFill>
              </a:rPr>
              <a:t>eg</a:t>
            </a:r>
            <a:r>
              <a:rPr lang="en-US" sz="2400" b="1" dirty="0" smtClean="0">
                <a:solidFill>
                  <a:srgbClr val="990000"/>
                </a:solidFill>
              </a:rPr>
              <a:t> : </a:t>
            </a:r>
          </a:p>
          <a:p>
            <a:pPr marL="522288" lvl="1" indent="-352425" algn="just">
              <a:lnSpc>
                <a:spcPct val="150000"/>
              </a:lnSpc>
              <a:buFont typeface="Wingdings" pitchFamily="2" charset="2"/>
              <a:buChar char="Ø"/>
              <a:tabLst>
                <a:tab pos="234950" algn="l"/>
              </a:tabLst>
            </a:pPr>
            <a:r>
              <a:rPr lang="en-US" sz="2400" b="1" dirty="0" err="1" smtClean="0">
                <a:solidFill>
                  <a:srgbClr val="990000"/>
                </a:solidFill>
              </a:rPr>
              <a:t>Adagrad</a:t>
            </a:r>
            <a:r>
              <a:rPr lang="en-US" sz="2400" b="1" dirty="0">
                <a:solidFill>
                  <a:srgbClr val="990000"/>
                </a:solidFill>
              </a:rPr>
              <a:t> </a:t>
            </a:r>
            <a:r>
              <a:rPr lang="en-US" sz="2400" dirty="0">
                <a:solidFill>
                  <a:srgbClr val="990000"/>
                </a:solidFill>
              </a:rPr>
              <a:t>s</a:t>
            </a:r>
            <a:r>
              <a:rPr lang="en-US" sz="2400" dirty="0"/>
              <a:t>tands for </a:t>
            </a:r>
            <a:r>
              <a:rPr lang="en-US" sz="2400" b="1" dirty="0">
                <a:solidFill>
                  <a:srgbClr val="0000CC"/>
                </a:solidFill>
              </a:rPr>
              <a:t>Adaptive Gradient Optimizer</a:t>
            </a:r>
            <a:r>
              <a:rPr lang="en-US" sz="2400" b="1" dirty="0" smtClean="0">
                <a:solidFill>
                  <a:srgbClr val="0000CC"/>
                </a:solidFill>
              </a:rPr>
              <a:t>. </a:t>
            </a:r>
            <a:r>
              <a:rPr lang="en-US" sz="2400" dirty="0"/>
              <a:t>It is  used to </a:t>
            </a:r>
            <a:r>
              <a:rPr lang="en-US" sz="2400" b="1" dirty="0">
                <a:solidFill>
                  <a:srgbClr val="FF0066"/>
                </a:solidFill>
              </a:rPr>
              <a:t>reduce the loss function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rgbClr val="0000CC"/>
                </a:solidFill>
              </a:rPr>
              <a:t>respect to the weights.</a:t>
            </a:r>
            <a:r>
              <a:rPr lang="en-US" sz="2400" dirty="0"/>
              <a:t> The </a:t>
            </a:r>
            <a:r>
              <a:rPr lang="en-US" sz="2400" b="1" dirty="0"/>
              <a:t>weight updating </a:t>
            </a:r>
            <a:r>
              <a:rPr lang="en-US" sz="2400" b="1" dirty="0" smtClean="0"/>
              <a:t>formula </a:t>
            </a:r>
            <a:r>
              <a:rPr lang="en-US" sz="2400" b="1" dirty="0"/>
              <a:t>is as </a:t>
            </a:r>
            <a:r>
              <a:rPr lang="en-US" sz="2400" b="1" dirty="0" smtClean="0"/>
              <a:t>follows</a:t>
            </a:r>
            <a:r>
              <a:rPr lang="en-US" sz="2400" dirty="0" smtClean="0"/>
              <a:t>:</a:t>
            </a:r>
          </a:p>
          <a:p>
            <a:pPr marL="522288" lvl="1" indent="-352425" algn="just">
              <a:lnSpc>
                <a:spcPct val="150000"/>
              </a:lnSpc>
              <a:buFont typeface="Wingdings" pitchFamily="2" charset="2"/>
              <a:buChar char="Ø"/>
              <a:tabLst>
                <a:tab pos="234950" algn="l"/>
              </a:tabLst>
            </a:pP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b="1" dirty="0">
                <a:solidFill>
                  <a:srgbClr val="0000CC"/>
                </a:solidFill>
              </a:rPr>
              <a:t>iterations, this formula can be written as: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97" y="4394291"/>
            <a:ext cx="2705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406" y="4984841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n-lt"/>
              </a:rPr>
              <a:t>where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+mn-lt"/>
              </a:rPr>
              <a:t>w(t) </a:t>
            </a:r>
            <a:r>
              <a:rPr lang="en-US" sz="2400" dirty="0">
                <a:latin typeface="+mn-lt"/>
              </a:rPr>
              <a:t>= value of w at </a:t>
            </a:r>
            <a:r>
              <a:rPr lang="en-US" sz="2400" b="1" dirty="0">
                <a:solidFill>
                  <a:srgbClr val="FF3300"/>
                </a:solidFill>
                <a:latin typeface="+mn-lt"/>
              </a:rPr>
              <a:t>current iteration,</a:t>
            </a:r>
            <a:r>
              <a:rPr lang="en-US" sz="2400" dirty="0">
                <a:latin typeface="+mn-lt"/>
              </a:rPr>
              <a:t> </a:t>
            </a:r>
            <a:endParaRPr lang="en-US" sz="2400" dirty="0" smtClean="0">
              <a:latin typeface="+mn-lt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+mn-lt"/>
              </a:rPr>
              <a:t>w(t-1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) </a:t>
            </a:r>
            <a:r>
              <a:rPr lang="en-US" sz="2400" dirty="0">
                <a:latin typeface="+mn-lt"/>
              </a:rPr>
              <a:t>= value of w at </a:t>
            </a:r>
            <a:r>
              <a:rPr lang="en-US" sz="2400" b="1" dirty="0">
                <a:solidFill>
                  <a:srgbClr val="FF3300"/>
                </a:solidFill>
                <a:latin typeface="+mn-lt"/>
              </a:rPr>
              <a:t>previous iteration and </a:t>
            </a:r>
            <a:endParaRPr lang="en-US" sz="2400" b="1" dirty="0" smtClean="0">
              <a:solidFill>
                <a:srgbClr val="FF3300"/>
              </a:solidFill>
              <a:latin typeface="+mn-lt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+mn-lt"/>
              </a:rPr>
              <a:t>η</a:t>
            </a:r>
            <a:r>
              <a:rPr lang="en-US" sz="2400" dirty="0">
                <a:latin typeface="+mn-lt"/>
              </a:rPr>
              <a:t> = </a:t>
            </a:r>
            <a:r>
              <a:rPr lang="en-US" sz="2400" b="1" dirty="0">
                <a:solidFill>
                  <a:srgbClr val="FF3300"/>
                </a:solidFill>
                <a:latin typeface="+mn-lt"/>
              </a:rPr>
              <a:t>learning rate.</a:t>
            </a:r>
          </a:p>
        </p:txBody>
      </p:sp>
    </p:spTree>
    <p:extLst>
      <p:ext uri="{BB962C8B-B14F-4D97-AF65-F5344CB8AC3E}">
        <p14:creationId xmlns:p14="http://schemas.microsoft.com/office/powerpoint/2010/main" val="29157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6019800"/>
          </a:xfrm>
        </p:spPr>
        <p:txBody>
          <a:bodyPr>
            <a:normAutofit/>
          </a:bodyPr>
          <a:lstStyle/>
          <a:p>
            <a:pPr marL="522288" lvl="1" indent="-352425" algn="just">
              <a:lnSpc>
                <a:spcPct val="150000"/>
              </a:lnSpc>
              <a:buFont typeface="Wingdings" pitchFamily="2" charset="2"/>
              <a:buChar char="Ø"/>
              <a:tabLst>
                <a:tab pos="234950" algn="l"/>
              </a:tabLst>
            </a:pPr>
            <a:r>
              <a:rPr lang="en-US" sz="2400" b="1" u="sng" dirty="0" smtClean="0">
                <a:solidFill>
                  <a:srgbClr val="0000CC"/>
                </a:solidFill>
              </a:rPr>
              <a:t>Regularization: </a:t>
            </a:r>
            <a:r>
              <a:rPr lang="en-US" sz="2400" dirty="0"/>
              <a:t>Regularization is a set of methods for </a:t>
            </a:r>
            <a:r>
              <a:rPr lang="en-US" sz="2400" b="1" dirty="0">
                <a:solidFill>
                  <a:srgbClr val="009900"/>
                </a:solidFill>
              </a:rPr>
              <a:t>reducing overfitting in </a:t>
            </a:r>
            <a:r>
              <a:rPr lang="en-US" sz="2400" b="1" dirty="0" smtClean="0">
                <a:solidFill>
                  <a:srgbClr val="009900"/>
                </a:solidFill>
              </a:rPr>
              <a:t>Deep Learning models</a:t>
            </a:r>
            <a:r>
              <a:rPr lang="en-US" sz="2400" dirty="0"/>
              <a:t>.</a:t>
            </a:r>
            <a:endParaRPr lang="en-US" sz="2000" b="1" u="sng" dirty="0" smtClean="0">
              <a:solidFill>
                <a:srgbClr val="0000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2" y="2057400"/>
            <a:ext cx="7820025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1007" y="4452989"/>
            <a:ext cx="79248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Just have a look at the above figure, </a:t>
            </a:r>
            <a:r>
              <a:rPr lang="en-US" sz="2000" dirty="0">
                <a:latin typeface="+mn-lt"/>
              </a:rPr>
              <a:t>and we can immediately predict that once we try to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cover every minutest feature of the input data,</a:t>
            </a:r>
            <a:r>
              <a:rPr lang="en-US" sz="2000" dirty="0">
                <a:latin typeface="+mn-lt"/>
              </a:rPr>
              <a:t> there can be </a:t>
            </a:r>
            <a:r>
              <a:rPr lang="en-US" sz="2000" b="1" dirty="0">
                <a:solidFill>
                  <a:srgbClr val="0000CC"/>
                </a:solidFill>
                <a:latin typeface="+mn-lt"/>
              </a:rPr>
              <a:t>irregularities in the extracted features,</a:t>
            </a:r>
            <a:r>
              <a:rPr lang="en-US" sz="2000" dirty="0">
                <a:latin typeface="+mn-lt"/>
              </a:rPr>
              <a:t> which can </a:t>
            </a:r>
            <a:r>
              <a:rPr lang="en-US" sz="2000" b="1" dirty="0">
                <a:solidFill>
                  <a:srgbClr val="FF3300"/>
                </a:solidFill>
                <a:latin typeface="+mn-lt"/>
              </a:rPr>
              <a:t>introduce noise in the output.</a:t>
            </a:r>
            <a:r>
              <a:rPr lang="en-US" sz="2000" dirty="0">
                <a:latin typeface="+mn-lt"/>
              </a:rPr>
              <a:t> This is referred to as </a:t>
            </a:r>
            <a:r>
              <a:rPr lang="en-US" sz="2000" b="1" u="sng" dirty="0">
                <a:solidFill>
                  <a:srgbClr val="870581"/>
                </a:solidFill>
                <a:latin typeface="+mn-lt"/>
              </a:rPr>
              <a:t>"Overfitting</a:t>
            </a:r>
            <a:r>
              <a:rPr lang="en-US" sz="1600" b="1" u="sng" dirty="0">
                <a:solidFill>
                  <a:srgbClr val="870581"/>
                </a:solidFill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1102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This may also happen with the </a:t>
            </a:r>
            <a:r>
              <a:rPr lang="en-US" sz="2200" b="1" dirty="0">
                <a:solidFill>
                  <a:srgbClr val="870581"/>
                </a:solidFill>
              </a:rPr>
              <a:t>lesser number of features extracted</a:t>
            </a:r>
            <a:r>
              <a:rPr lang="en-US" sz="2200" dirty="0"/>
              <a:t> as some of the </a:t>
            </a:r>
            <a:r>
              <a:rPr lang="en-US" sz="2200" b="1" dirty="0">
                <a:solidFill>
                  <a:srgbClr val="FF0066"/>
                </a:solidFill>
              </a:rPr>
              <a:t>important details might be missed out.</a:t>
            </a:r>
            <a:r>
              <a:rPr lang="en-US" sz="2200" dirty="0"/>
              <a:t> This will </a:t>
            </a:r>
            <a:r>
              <a:rPr lang="en-US" sz="2200" b="1" dirty="0">
                <a:solidFill>
                  <a:srgbClr val="7030A0"/>
                </a:solidFill>
              </a:rPr>
              <a:t>leave an effect on the accuracy of the outputs produced</a:t>
            </a:r>
            <a:r>
              <a:rPr lang="en-US" sz="2200" dirty="0"/>
              <a:t>. This is referred to as </a:t>
            </a:r>
            <a:r>
              <a:rPr lang="en-US" sz="2200" b="1" u="sng" dirty="0">
                <a:solidFill>
                  <a:srgbClr val="FF3300"/>
                </a:solidFill>
              </a:rPr>
              <a:t>"Underfitting</a:t>
            </a:r>
            <a:r>
              <a:rPr lang="en-US" sz="2200" b="1" u="sng" dirty="0" smtClean="0">
                <a:solidFill>
                  <a:srgbClr val="FF3300"/>
                </a:solidFill>
              </a:rPr>
              <a:t>".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To eliminate this, </a:t>
            </a:r>
            <a:r>
              <a:rPr lang="en-US" sz="2200" b="1" dirty="0">
                <a:solidFill>
                  <a:srgbClr val="0000CC"/>
                </a:solidFill>
              </a:rPr>
              <a:t>regularization is used</a:t>
            </a:r>
            <a:r>
              <a:rPr lang="en-US" sz="2200" dirty="0"/>
              <a:t>, in which we have to make the </a:t>
            </a:r>
            <a:r>
              <a:rPr lang="en-US" sz="2200" b="1" dirty="0">
                <a:solidFill>
                  <a:srgbClr val="009900"/>
                </a:solidFill>
              </a:rPr>
              <a:t>slightest modification in the design of the neural network</a:t>
            </a:r>
            <a:r>
              <a:rPr lang="en-US" sz="2200" dirty="0"/>
              <a:t>, and we can </a:t>
            </a:r>
            <a:r>
              <a:rPr lang="en-US" sz="2200" b="1" dirty="0"/>
              <a:t>get better outcomes.</a:t>
            </a:r>
            <a:endParaRPr lang="en-US" sz="2200" b="1" u="sng" dirty="0">
              <a:solidFill>
                <a:srgbClr val="FF33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3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</a:rPr>
              <a:t>Dropout: </a:t>
            </a:r>
            <a:r>
              <a:rPr lang="en-US" sz="2000" dirty="0"/>
              <a:t>Dropout was </a:t>
            </a:r>
            <a:r>
              <a:rPr lang="en-US" sz="2000" b="1" dirty="0">
                <a:solidFill>
                  <a:srgbClr val="FF0066"/>
                </a:solidFill>
              </a:rPr>
              <a:t>introduced by "Hinton et al" </a:t>
            </a:r>
            <a:r>
              <a:rPr lang="en-US" sz="2000" dirty="0"/>
              <a:t>and this method is now very popular. It consists of </a:t>
            </a:r>
            <a:r>
              <a:rPr lang="en-US" sz="2000" b="1" dirty="0">
                <a:solidFill>
                  <a:srgbClr val="0000CC"/>
                </a:solidFill>
              </a:rPr>
              <a:t>setting to zero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009900"/>
                </a:solidFill>
              </a:rPr>
              <a:t>output of each hidden neuron in chosen layer </a:t>
            </a:r>
            <a:r>
              <a:rPr lang="en-US" sz="2000" dirty="0"/>
              <a:t>with </a:t>
            </a:r>
            <a:r>
              <a:rPr lang="en-US" sz="2000" b="1" dirty="0"/>
              <a:t>some probability</a:t>
            </a:r>
            <a:r>
              <a:rPr lang="en-US" sz="2000" dirty="0"/>
              <a:t> and is proven to be </a:t>
            </a:r>
            <a:r>
              <a:rPr lang="en-US" sz="2000" b="1" dirty="0">
                <a:solidFill>
                  <a:srgbClr val="FF0066"/>
                </a:solidFill>
              </a:rPr>
              <a:t>very effective in reducing overfitting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200" b="1" u="sng" dirty="0">
              <a:solidFill>
                <a:srgbClr val="FF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3" y="3200400"/>
            <a:ext cx="6400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 The following illustration can help in understanding the difference between the above terminologies:</a:t>
            </a:r>
            <a:endParaRPr lang="en-US" dirty="0" smtClean="0"/>
          </a:p>
          <a:p>
            <a:pPr marL="0" indent="0" algn="just">
              <a:lnSpc>
                <a:spcPct val="170000"/>
              </a:lnSpc>
              <a:buNone/>
            </a:pPr>
            <a:endParaRPr lang="en-IN" sz="3200" b="1" dirty="0">
              <a:solidFill>
                <a:srgbClr val="87058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67076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To achieve </a:t>
            </a:r>
            <a:r>
              <a:rPr lang="en-US" sz="2200" b="1" dirty="0">
                <a:solidFill>
                  <a:srgbClr val="FF0066"/>
                </a:solidFill>
              </a:rPr>
              <a:t>dropout regularization</a:t>
            </a:r>
            <a:r>
              <a:rPr lang="en-US" sz="2200" dirty="0"/>
              <a:t>, some </a:t>
            </a:r>
            <a:r>
              <a:rPr lang="en-US" sz="2200" b="1" dirty="0">
                <a:solidFill>
                  <a:srgbClr val="0000CC"/>
                </a:solidFill>
              </a:rPr>
              <a:t>neurons in the artificial neural network are randomly disabled.</a:t>
            </a:r>
            <a:r>
              <a:rPr lang="en-US" sz="2200" dirty="0"/>
              <a:t> That prevents them from being </a:t>
            </a:r>
            <a:r>
              <a:rPr lang="en-US" sz="2200" b="1" dirty="0"/>
              <a:t>too dependent on one another as they learn the correlations</a:t>
            </a:r>
            <a:r>
              <a:rPr lang="en-US" sz="2200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Dropout is driven by </a:t>
            </a:r>
            <a:r>
              <a:rPr lang="en-US" sz="2200" b="1" dirty="0">
                <a:solidFill>
                  <a:srgbClr val="0000CC"/>
                </a:solidFill>
              </a:rPr>
              <a:t>randomly dropping a neuron </a:t>
            </a:r>
            <a:r>
              <a:rPr lang="en-US" sz="2200" dirty="0"/>
              <a:t>so that it will </a:t>
            </a:r>
            <a:r>
              <a:rPr lang="en-US" sz="2200" b="1" dirty="0">
                <a:solidFill>
                  <a:srgbClr val="FF0066"/>
                </a:solidFill>
              </a:rPr>
              <a:t>not contribute</a:t>
            </a:r>
            <a:r>
              <a:rPr lang="en-US" sz="2200" b="1" dirty="0"/>
              <a:t> to the </a:t>
            </a:r>
            <a:r>
              <a:rPr lang="en-US" sz="2200" b="1" dirty="0">
                <a:solidFill>
                  <a:srgbClr val="009900"/>
                </a:solidFill>
              </a:rPr>
              <a:t>forward pass and back-propagation.</a:t>
            </a:r>
            <a:endParaRPr lang="en-US" sz="2200" b="1" u="sng" dirty="0">
              <a:solidFill>
                <a:srgbClr val="00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ificial Intelligence Conference Intelligent Smart Product Launch Google  Slide and PowerPoint Template, Intelligent, Smart Product Launch, Ai Slide 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 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The mother art is architecture. Without an architecture of our own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 we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have no soul of our own civilization</a:t>
            </a:r>
            <a:r>
              <a:rPr lang="en-US" b="1" i="1" dirty="0">
                <a:solidFill>
                  <a:srgbClr val="870581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n-US" dirty="0" smtClean="0"/>
              <a:t>					</a:t>
            </a:r>
            <a:r>
              <a:rPr lang="en-US" b="1" dirty="0" smtClean="0">
                <a:solidFill>
                  <a:srgbClr val="FF0000"/>
                </a:solidFill>
              </a:rPr>
              <a:t>-Frank Lloyd Wright</a:t>
            </a:r>
          </a:p>
          <a:p>
            <a:pPr marL="0" indent="0" fontAlgn="base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800" b="1" dirty="0">
                <a:latin typeface="Book Antiqua" pitchFamily="18" charset="0"/>
              </a:rPr>
              <a:t>W</a:t>
            </a:r>
            <a:r>
              <a:rPr lang="en-US" sz="2800" b="1" dirty="0" smtClean="0">
                <a:latin typeface="Book Antiqua" pitchFamily="18" charset="0"/>
              </a:rPr>
              <a:t>e </a:t>
            </a:r>
            <a:r>
              <a:rPr lang="en-US" sz="2800" b="1" dirty="0">
                <a:latin typeface="Book Antiqua" pitchFamily="18" charset="0"/>
              </a:rPr>
              <a:t>introduced four major network architectures:</a:t>
            </a:r>
          </a:p>
          <a:p>
            <a:pPr lvl="1" fontAlgn="base">
              <a:lnSpc>
                <a:spcPct val="150000"/>
              </a:lnSpc>
            </a:pPr>
            <a:r>
              <a:rPr lang="en-US" sz="2500" b="1" dirty="0">
                <a:solidFill>
                  <a:srgbClr val="870581"/>
                </a:solidFill>
                <a:latin typeface="Book Antiqua" pitchFamily="18" charset="0"/>
              </a:rPr>
              <a:t>Unsupervised </a:t>
            </a:r>
            <a:r>
              <a:rPr lang="en-US" sz="2500" b="1" dirty="0" smtClean="0">
                <a:solidFill>
                  <a:srgbClr val="870581"/>
                </a:solidFill>
                <a:latin typeface="Book Antiqua" pitchFamily="18" charset="0"/>
              </a:rPr>
              <a:t>Pre trained </a:t>
            </a:r>
            <a:r>
              <a:rPr lang="en-US" sz="2500" b="1" dirty="0">
                <a:solidFill>
                  <a:srgbClr val="870581"/>
                </a:solidFill>
                <a:latin typeface="Book Antiqua" pitchFamily="18" charset="0"/>
              </a:rPr>
              <a:t>Networks (UPNs</a:t>
            </a:r>
            <a:r>
              <a:rPr lang="en-US" sz="2500" b="1" dirty="0" smtClean="0">
                <a:solidFill>
                  <a:srgbClr val="870581"/>
                </a:solidFill>
                <a:latin typeface="Book Antiqua" pitchFamily="18" charset="0"/>
              </a:rPr>
              <a:t>)</a:t>
            </a:r>
          </a:p>
          <a:p>
            <a:pPr lvl="2" fontAlgn="base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Auto Encoders</a:t>
            </a:r>
          </a:p>
          <a:p>
            <a:pPr lvl="2" fontAlgn="base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Deep Belief Networks(DBNs)</a:t>
            </a:r>
          </a:p>
          <a:p>
            <a:pPr lvl="2" fontAlgn="base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Book Antiqua" pitchFamily="18" charset="0"/>
              </a:rPr>
              <a:t>Generative Adversarial Networks (GANs)</a:t>
            </a:r>
          </a:p>
          <a:p>
            <a:pPr lvl="1" fontAlgn="base">
              <a:lnSpc>
                <a:spcPct val="150000"/>
              </a:lnSpc>
            </a:pPr>
            <a:r>
              <a:rPr lang="en-US" sz="2500" b="1" dirty="0" smtClean="0">
                <a:solidFill>
                  <a:srgbClr val="870581"/>
                </a:solidFill>
                <a:latin typeface="Book Antiqua" pitchFamily="18" charset="0"/>
              </a:rPr>
              <a:t>Convolutional </a:t>
            </a:r>
            <a:r>
              <a:rPr lang="en-US" sz="2500" b="1" dirty="0">
                <a:solidFill>
                  <a:srgbClr val="870581"/>
                </a:solidFill>
                <a:latin typeface="Book Antiqua" pitchFamily="18" charset="0"/>
              </a:rPr>
              <a:t>Neural Networks (CNNs)</a:t>
            </a:r>
          </a:p>
          <a:p>
            <a:pPr lvl="1" fontAlgn="base">
              <a:lnSpc>
                <a:spcPct val="150000"/>
              </a:lnSpc>
            </a:pPr>
            <a:r>
              <a:rPr lang="en-US" sz="2500" b="1" dirty="0">
                <a:solidFill>
                  <a:srgbClr val="870581"/>
                </a:solidFill>
                <a:latin typeface="Book Antiqua" pitchFamily="18" charset="0"/>
              </a:rPr>
              <a:t>Recurrent Neural Networks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. Layers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70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/>
              <a:t>neural network </a:t>
            </a:r>
            <a:r>
              <a:rPr lang="en-US" b="1" dirty="0">
                <a:solidFill>
                  <a:srgbClr val="FF0000"/>
                </a:solidFill>
              </a:rPr>
              <a:t>activation function </a:t>
            </a:r>
            <a:r>
              <a:rPr lang="en-US" dirty="0"/>
              <a:t>plays an important role.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/>
              <a:t>activation function determines the </a:t>
            </a:r>
            <a:r>
              <a:rPr lang="en-US" b="1" dirty="0">
                <a:solidFill>
                  <a:srgbClr val="990000"/>
                </a:solidFill>
              </a:rPr>
              <a:t>output of a deep learning </a:t>
            </a:r>
            <a:r>
              <a:rPr lang="en-US" b="1" dirty="0" smtClean="0">
                <a:solidFill>
                  <a:srgbClr val="990000"/>
                </a:solidFill>
              </a:rPr>
              <a:t>network. 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An activation function is a </a:t>
            </a:r>
            <a:r>
              <a:rPr lang="en-US" b="1" dirty="0">
                <a:solidFill>
                  <a:srgbClr val="FF3300"/>
                </a:solidFill>
              </a:rPr>
              <a:t>mathematical operation </a:t>
            </a:r>
            <a:r>
              <a:rPr lang="en-US" dirty="0"/>
              <a:t>applied to the </a:t>
            </a:r>
            <a:r>
              <a:rPr lang="en-US" b="1" dirty="0">
                <a:solidFill>
                  <a:srgbClr val="990000"/>
                </a:solidFill>
              </a:rPr>
              <a:t>output of a neuron </a:t>
            </a:r>
            <a:r>
              <a:rPr lang="en-US" dirty="0"/>
              <a:t>in a neural network. It determines </a:t>
            </a:r>
            <a:r>
              <a:rPr lang="en-US" b="1" dirty="0">
                <a:solidFill>
                  <a:srgbClr val="0000CC"/>
                </a:solidFill>
              </a:rPr>
              <a:t>whether a neuron should be activated or not</a:t>
            </a:r>
            <a:r>
              <a:rPr lang="en-US" dirty="0"/>
              <a:t>, based on the </a:t>
            </a:r>
            <a:r>
              <a:rPr lang="en-US" b="1" dirty="0">
                <a:solidFill>
                  <a:srgbClr val="870581"/>
                </a:solidFill>
              </a:rPr>
              <a:t>weighted sum of its inputs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  <a:r>
              <a:rPr lang="en-US" dirty="0" smtClean="0"/>
              <a:t> 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An </a:t>
            </a:r>
            <a:r>
              <a:rPr lang="en-US" dirty="0"/>
              <a:t>activation function is </a:t>
            </a:r>
            <a:r>
              <a:rPr lang="en-US" b="1" dirty="0"/>
              <a:t>an internal state of a neuron </a:t>
            </a:r>
            <a:r>
              <a:rPr lang="en-US" dirty="0"/>
              <a:t>that converts an </a:t>
            </a:r>
            <a:r>
              <a:rPr lang="en-US" b="1" dirty="0">
                <a:solidFill>
                  <a:srgbClr val="0000CC"/>
                </a:solidFill>
              </a:rPr>
              <a:t>input signal to an output signal</a:t>
            </a:r>
            <a:r>
              <a:rPr lang="en-US" dirty="0" smtClean="0"/>
              <a:t>.</a:t>
            </a:r>
          </a:p>
          <a:p>
            <a:pPr algn="just">
              <a:lnSpc>
                <a:spcPct val="170000"/>
              </a:lnSpc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Activation Functions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1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26982</TotalTime>
  <Words>1798</Words>
  <Application>Microsoft Office PowerPoint</Application>
  <PresentationFormat>On-screen Show (4:3)</PresentationFormat>
  <Paragraphs>289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Oriel</vt:lpstr>
      <vt:lpstr>  (Deep Learning) IV B.TECH I SEM (PVP-20)</vt:lpstr>
      <vt:lpstr>PowerPoint Presentation</vt:lpstr>
      <vt:lpstr> 1. Parameters</vt:lpstr>
      <vt:lpstr> Contd..</vt:lpstr>
      <vt:lpstr> Contd..</vt:lpstr>
      <vt:lpstr> Contd..</vt:lpstr>
      <vt:lpstr> Contd..</vt:lpstr>
      <vt:lpstr> 2. Layers</vt:lpstr>
      <vt:lpstr> Activation Functions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4. Loss Function</vt:lpstr>
      <vt:lpstr> Contd..</vt:lpstr>
      <vt:lpstr>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5. Hyper Parameters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1967</cp:revision>
  <dcterms:created xsi:type="dcterms:W3CDTF">2013-11-07T06:07:38Z</dcterms:created>
  <dcterms:modified xsi:type="dcterms:W3CDTF">2024-10-24T13:46:19Z</dcterms:modified>
</cp:coreProperties>
</file>