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5" r:id="rId2"/>
    <p:sldId id="274" r:id="rId3"/>
    <p:sldId id="276" r:id="rId4"/>
    <p:sldId id="277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93" r:id="rId15"/>
    <p:sldId id="289" r:id="rId16"/>
    <p:sldId id="290" r:id="rId17"/>
    <p:sldId id="291" r:id="rId18"/>
    <p:sldId id="292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2">
                    <a:lumMod val="50000"/>
                  </a:schemeClr>
                </a:solidFill>
              </a:rPr>
              <a:t>TOPICS</a:t>
            </a:r>
            <a:endParaRPr lang="en-US" sz="4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dirty="0" smtClean="0"/>
              <a:t>Design of combinational circuit.</a:t>
            </a:r>
          </a:p>
          <a:p>
            <a:r>
              <a:rPr lang="en-US" dirty="0" smtClean="0"/>
              <a:t>Design of half adder</a:t>
            </a:r>
          </a:p>
          <a:p>
            <a:r>
              <a:rPr lang="en-US" dirty="0" smtClean="0"/>
              <a:t>Full adder</a:t>
            </a:r>
          </a:p>
          <a:p>
            <a:r>
              <a:rPr lang="en-US" dirty="0" smtClean="0"/>
              <a:t>Half </a:t>
            </a:r>
            <a:r>
              <a:rPr lang="en-US" dirty="0" err="1" smtClean="0"/>
              <a:t>subtractor</a:t>
            </a:r>
            <a:endParaRPr lang="en-US" dirty="0" smtClean="0"/>
          </a:p>
          <a:p>
            <a:r>
              <a:rPr lang="en-US" dirty="0" smtClean="0"/>
              <a:t>Full </a:t>
            </a:r>
            <a:r>
              <a:rPr lang="en-US" dirty="0" err="1" smtClean="0"/>
              <a:t>subtractor</a:t>
            </a:r>
            <a:endParaRPr lang="en-US" dirty="0" smtClean="0"/>
          </a:p>
          <a:p>
            <a:r>
              <a:rPr lang="en-US" dirty="0" smtClean="0"/>
              <a:t>Ripple adders and </a:t>
            </a:r>
            <a:r>
              <a:rPr lang="en-US" dirty="0" err="1" smtClean="0"/>
              <a:t>subtractors</a:t>
            </a:r>
            <a:endParaRPr lang="en-US" dirty="0" smtClean="0"/>
          </a:p>
          <a:p>
            <a:r>
              <a:rPr lang="en-US" dirty="0" smtClean="0"/>
              <a:t>Ripple adder/</a:t>
            </a:r>
            <a:r>
              <a:rPr lang="en-US" dirty="0" err="1" smtClean="0"/>
              <a:t>subtractor</a:t>
            </a:r>
            <a:r>
              <a:rPr lang="en-US" dirty="0" smtClean="0"/>
              <a:t> using 1’s and 2’s complement method, serial adder.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Logic Diagram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 algn="just"/>
            <a:r>
              <a:rPr lang="en-IN" b="1" dirty="0" smtClean="0"/>
              <a:t>To design a logic diagram:</a:t>
            </a:r>
            <a:endParaRPr lang="en-US" sz="2000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dirty="0" smtClean="0"/>
              <a:t>Determine the required number of inputs and outputs and assign a symbol to each.</a:t>
            </a:r>
            <a:endParaRPr lang="en-US" sz="1000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dirty="0" smtClean="0"/>
              <a:t>Derive the truth table that defines the required relationship between inputs and outputs.</a:t>
            </a:r>
            <a:endParaRPr lang="en-US" sz="1000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dirty="0" smtClean="0"/>
              <a:t>Obtain the simplified Boolean function for each output.</a:t>
            </a:r>
            <a:endParaRPr lang="en-US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baseline="30000" dirty="0" smtClean="0"/>
              <a:t> </a:t>
            </a:r>
            <a:r>
              <a:rPr lang="en-IN" dirty="0" smtClean="0"/>
              <a:t>Draw the logic diagram, using gates.</a:t>
            </a:r>
            <a:endParaRPr lang="en-US" dirty="0" smtClean="0"/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Design of a Combinational Circuit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43536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en-IN" sz="3800" b="1" dirty="0" smtClean="0">
                <a:solidFill>
                  <a:schemeClr val="accent2">
                    <a:lumMod val="50000"/>
                  </a:schemeClr>
                </a:solidFill>
              </a:rPr>
              <a:t>Input    :        the specification of the problem.</a:t>
            </a:r>
            <a:endParaRPr lang="en-US" sz="3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None/>
            </a:pPr>
            <a:r>
              <a:rPr lang="en-IN" sz="3800" b="1" dirty="0" smtClean="0">
                <a:solidFill>
                  <a:schemeClr val="accent2">
                    <a:lumMod val="50000"/>
                  </a:schemeClr>
                </a:solidFill>
              </a:rPr>
              <a:t>Output:        the logic circuit diagram (or Boolean functions).</a:t>
            </a:r>
          </a:p>
          <a:p>
            <a:pPr algn="just">
              <a:buNone/>
            </a:pPr>
            <a:endParaRPr lang="en-US" sz="3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IN" sz="4600" dirty="0" smtClean="0"/>
              <a:t>Step 1: Determine the required number of </a:t>
            </a:r>
            <a:r>
              <a:rPr lang="en-IN" sz="4600" b="1" dirty="0" smtClean="0"/>
              <a:t>inputs and outputs</a:t>
            </a:r>
            <a:r>
              <a:rPr lang="en-IN" sz="4600" dirty="0" smtClean="0"/>
              <a:t> from the specification.</a:t>
            </a:r>
            <a:endParaRPr lang="en-US" sz="4600" dirty="0" smtClean="0"/>
          </a:p>
          <a:p>
            <a:pPr algn="just">
              <a:buFont typeface="Wingdings" pitchFamily="2" charset="2"/>
              <a:buChar char="Ø"/>
            </a:pPr>
            <a:r>
              <a:rPr lang="en-IN" sz="4600" dirty="0" smtClean="0"/>
              <a:t>Step 2: Derive the </a:t>
            </a:r>
            <a:r>
              <a:rPr lang="en-IN" sz="4600" b="1" dirty="0" smtClean="0"/>
              <a:t>truth table </a:t>
            </a:r>
            <a:r>
              <a:rPr lang="en-IN" sz="4600" dirty="0" smtClean="0"/>
              <a:t>that defines the required relationship between inputs and outputs.</a:t>
            </a:r>
            <a:endParaRPr lang="en-US" sz="4600" dirty="0" smtClean="0"/>
          </a:p>
          <a:p>
            <a:pPr algn="just">
              <a:buFont typeface="Wingdings" pitchFamily="2" charset="2"/>
              <a:buChar char="Ø"/>
            </a:pPr>
            <a:r>
              <a:rPr lang="en-IN" sz="4600" dirty="0" smtClean="0"/>
              <a:t>Step 3: Obtain the </a:t>
            </a:r>
            <a:r>
              <a:rPr lang="en-IN" sz="4600" b="1" dirty="0" smtClean="0"/>
              <a:t>simplified Boolean function </a:t>
            </a:r>
            <a:r>
              <a:rPr lang="en-IN" sz="4600" dirty="0" smtClean="0"/>
              <a:t>for each output as a function of the input variables.</a:t>
            </a:r>
            <a:endParaRPr lang="en-US" sz="4600" dirty="0" smtClean="0"/>
          </a:p>
          <a:p>
            <a:pPr algn="just">
              <a:buFont typeface="Wingdings" pitchFamily="2" charset="2"/>
              <a:buChar char="Ø"/>
            </a:pPr>
            <a:r>
              <a:rPr lang="en-IN" sz="4600" dirty="0" smtClean="0"/>
              <a:t>Step 4: Draw the </a:t>
            </a:r>
            <a:r>
              <a:rPr lang="en-IN" sz="4600" b="1" dirty="0" smtClean="0"/>
              <a:t>logic diagram </a:t>
            </a:r>
            <a:r>
              <a:rPr lang="en-IN" sz="4600" dirty="0" smtClean="0"/>
              <a:t>and verify the correctness of the design</a:t>
            </a:r>
            <a:r>
              <a:rPr lang="en-IN" sz="4000" dirty="0" smtClean="0"/>
              <a:t>.</a:t>
            </a:r>
            <a:endParaRPr lang="en-US" sz="4000" dirty="0" smtClean="0"/>
          </a:p>
          <a:p>
            <a:pPr algn="just">
              <a:buNone/>
            </a:pPr>
            <a:r>
              <a:rPr lang="en-IN" dirty="0" smtClean="0"/>
              <a:t> </a:t>
            </a:r>
            <a:endParaRPr lang="en-US" dirty="0" smtClean="0"/>
          </a:p>
          <a:p>
            <a:pPr algn="just">
              <a:buNone/>
            </a:pPr>
            <a:r>
              <a:rPr lang="en-IN" dirty="0" smtClean="0"/>
              <a:t> </a:t>
            </a:r>
            <a:endParaRPr lang="en-US" dirty="0" smtClean="0"/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Example-Design of CC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pPr marL="514350" indent="-514350" algn="just">
              <a:buFont typeface="Wingdings" pitchFamily="2" charset="2"/>
              <a:buChar char="Ø"/>
            </a:pPr>
            <a:r>
              <a:rPr lang="en-US" dirty="0" smtClean="0"/>
              <a:t>Design a circuit that has a 3-bit binary input and a single output (Z) specified as follows:</a:t>
            </a:r>
          </a:p>
          <a:p>
            <a:pPr lvl="1" algn="just"/>
            <a:r>
              <a:rPr lang="en-US" dirty="0" smtClean="0"/>
              <a:t>Z = 0, when the input is less than 5</a:t>
            </a:r>
            <a:r>
              <a:rPr lang="en-US" baseline="-25000" dirty="0" smtClean="0"/>
              <a:t>10</a:t>
            </a:r>
            <a:endParaRPr lang="en-US" dirty="0" smtClean="0"/>
          </a:p>
          <a:p>
            <a:pPr lvl="1" algn="just"/>
            <a:r>
              <a:rPr lang="en-US" dirty="0" smtClean="0"/>
              <a:t>Z = 1, otherwise</a:t>
            </a:r>
          </a:p>
          <a:p>
            <a:pPr>
              <a:buNone/>
            </a:pPr>
            <a:r>
              <a:rPr lang="en-US" b="1" dirty="0" smtClean="0"/>
              <a:t>Step 1: Determine the inputs and Outputs</a:t>
            </a:r>
          </a:p>
          <a:p>
            <a:pPr lvl="1"/>
            <a:r>
              <a:rPr lang="en-US" dirty="0" smtClean="0"/>
              <a:t>Label the inputs (3 bits) as A, B, C</a:t>
            </a:r>
          </a:p>
          <a:p>
            <a:pPr lvl="2"/>
            <a:r>
              <a:rPr lang="en-US" dirty="0" smtClean="0"/>
              <a:t>A is the most significant bit</a:t>
            </a:r>
          </a:p>
          <a:p>
            <a:pPr lvl="2"/>
            <a:r>
              <a:rPr lang="en-US" dirty="0" smtClean="0"/>
              <a:t>C is the least significant bit</a:t>
            </a:r>
          </a:p>
          <a:p>
            <a:pPr lvl="1"/>
            <a:r>
              <a:rPr lang="en-US" dirty="0" smtClean="0"/>
              <a:t>The output (1 bit) is Z</a:t>
            </a:r>
          </a:p>
          <a:p>
            <a:pPr lvl="2"/>
            <a:r>
              <a:rPr lang="en-US" dirty="0" smtClean="0"/>
              <a:t>Z = 1 -&gt; 101</a:t>
            </a:r>
            <a:r>
              <a:rPr lang="en-US" baseline="-25000" dirty="0" smtClean="0"/>
              <a:t>2</a:t>
            </a:r>
            <a:r>
              <a:rPr lang="en-US" dirty="0" smtClean="0"/>
              <a:t>, 110</a:t>
            </a:r>
            <a:r>
              <a:rPr lang="en-US" baseline="-25000" dirty="0" smtClean="0"/>
              <a:t>2</a:t>
            </a:r>
            <a:r>
              <a:rPr lang="en-US" dirty="0" smtClean="0"/>
              <a:t>, 111</a:t>
            </a:r>
            <a:r>
              <a:rPr lang="en-US" baseline="-25000" dirty="0" smtClean="0"/>
              <a:t>2</a:t>
            </a:r>
            <a:endParaRPr lang="en-US" dirty="0" smtClean="0"/>
          </a:p>
          <a:p>
            <a:pPr lvl="2"/>
            <a:r>
              <a:rPr lang="en-US" dirty="0" smtClean="0"/>
              <a:t>Z = 0 -&gt; other inputs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Example-Design of CC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Step 2: Derive the Truth Table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857356" y="1857364"/>
          <a:ext cx="4500596" cy="4324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5149"/>
                <a:gridCol w="1125149"/>
                <a:gridCol w="1125149"/>
                <a:gridCol w="1125149"/>
              </a:tblGrid>
              <a:tr h="41945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A</a:t>
                      </a:r>
                      <a:endParaRPr lang="en-US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B</a:t>
                      </a:r>
                      <a:endParaRPr lang="en-US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C</a:t>
                      </a:r>
                      <a:endParaRPr lang="en-US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Z</a:t>
                      </a:r>
                      <a:endParaRPr lang="en-US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8335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8335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8335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8335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8335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8335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8335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8335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Example-Design of CC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en-US" b="1" dirty="0" smtClean="0"/>
              <a:t>Step 3: Simplify the Boolean Expression</a:t>
            </a:r>
          </a:p>
          <a:p>
            <a:pPr algn="just"/>
            <a:r>
              <a:rPr lang="en-US" dirty="0" smtClean="0"/>
              <a:t>From the truth table, we use one of the following 2 methods to obtain the simplified </a:t>
            </a:r>
            <a:r>
              <a:rPr lang="en-US" dirty="0" err="1" smtClean="0"/>
              <a:t>boolean</a:t>
            </a:r>
            <a:r>
              <a:rPr lang="en-US" dirty="0" smtClean="0"/>
              <a:t> expression</a:t>
            </a:r>
          </a:p>
          <a:p>
            <a:pPr lvl="1" algn="just"/>
            <a:r>
              <a:rPr lang="en-US" dirty="0" smtClean="0"/>
              <a:t>Use </a:t>
            </a:r>
            <a:r>
              <a:rPr lang="en-US" dirty="0" err="1" smtClean="0"/>
              <a:t>karnaugh</a:t>
            </a:r>
            <a:r>
              <a:rPr lang="en-US" dirty="0" smtClean="0"/>
              <a:t> map to </a:t>
            </a:r>
            <a:r>
              <a:rPr lang="en-US" dirty="0" err="1" smtClean="0"/>
              <a:t>minimise</a:t>
            </a:r>
            <a:r>
              <a:rPr lang="en-US" dirty="0" smtClean="0"/>
              <a:t> the logic:</a:t>
            </a:r>
          </a:p>
          <a:p>
            <a:pPr lvl="1" algn="ctr">
              <a:buNone/>
            </a:pPr>
            <a:r>
              <a:rPr lang="en-US" b="1" dirty="0" smtClean="0"/>
              <a:t>Z=∑(5,6,7)</a:t>
            </a:r>
          </a:p>
          <a:p>
            <a:pPr lvl="1"/>
            <a:r>
              <a:rPr lang="en-US" dirty="0" smtClean="0"/>
              <a:t>From the truth table, get the canonical sum of products </a:t>
            </a:r>
            <a:r>
              <a:rPr lang="en-US" dirty="0" err="1" smtClean="0"/>
              <a:t>boolean</a:t>
            </a:r>
            <a:r>
              <a:rPr lang="en-US" dirty="0" smtClean="0"/>
              <a:t> expression.</a:t>
            </a:r>
            <a:br>
              <a:rPr lang="en-US" dirty="0" smtClean="0"/>
            </a:br>
            <a:r>
              <a:rPr lang="en-US" dirty="0" smtClean="0"/>
              <a:t>	Z = A B</a:t>
            </a:r>
            <a:r>
              <a:rPr lang="en-US" baseline="30000" dirty="0" smtClean="0"/>
              <a:t>1</a:t>
            </a:r>
            <a:r>
              <a:rPr lang="en-US" dirty="0" smtClean="0"/>
              <a:t>C + ABC</a:t>
            </a:r>
            <a:r>
              <a:rPr lang="en-US" baseline="30000" dirty="0" smtClean="0"/>
              <a:t>1 </a:t>
            </a:r>
            <a:r>
              <a:rPr lang="en-US" dirty="0" smtClean="0"/>
              <a:t>+ ABC</a:t>
            </a:r>
          </a:p>
          <a:p>
            <a:pPr lvl="1">
              <a:buNone/>
            </a:pPr>
            <a:r>
              <a:rPr lang="en-US" dirty="0" smtClean="0"/>
              <a:t>	</a:t>
            </a:r>
            <a:br>
              <a:rPr lang="en-US" dirty="0" smtClean="0"/>
            </a:br>
            <a:r>
              <a:rPr lang="en-US" dirty="0" smtClean="0"/>
              <a:t>Use Boolean Algebra to simplify the </a:t>
            </a:r>
            <a:r>
              <a:rPr lang="en-US" dirty="0" err="1" smtClean="0"/>
              <a:t>boolean</a:t>
            </a:r>
            <a:r>
              <a:rPr lang="en-US" dirty="0" smtClean="0"/>
              <a:t> expression to:</a:t>
            </a:r>
            <a:br>
              <a:rPr lang="en-US" dirty="0" smtClean="0"/>
            </a:br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Example-Design of CC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en-US" b="1" dirty="0" smtClean="0"/>
              <a:t>Step 3: Simplify the Boolean Expression</a:t>
            </a:r>
          </a:p>
          <a:p>
            <a:pPr algn="just"/>
            <a:r>
              <a:rPr lang="en-US" dirty="0" smtClean="0"/>
              <a:t>From the truth table, we use one of the following 2 methods to obtain the simplified </a:t>
            </a:r>
            <a:r>
              <a:rPr lang="en-US" dirty="0" err="1" smtClean="0"/>
              <a:t>boolean</a:t>
            </a:r>
            <a:r>
              <a:rPr lang="en-US" dirty="0" smtClean="0"/>
              <a:t> expression</a:t>
            </a:r>
          </a:p>
          <a:p>
            <a:pPr lvl="1" algn="just"/>
            <a:r>
              <a:rPr lang="en-US" dirty="0" smtClean="0"/>
              <a:t>Use </a:t>
            </a:r>
            <a:r>
              <a:rPr lang="en-US" dirty="0" err="1" smtClean="0"/>
              <a:t>karnaugh</a:t>
            </a:r>
            <a:r>
              <a:rPr lang="en-US" dirty="0" smtClean="0"/>
              <a:t> map to </a:t>
            </a:r>
            <a:r>
              <a:rPr lang="en-US" dirty="0" err="1" smtClean="0"/>
              <a:t>minimise</a:t>
            </a:r>
            <a:r>
              <a:rPr lang="en-US" dirty="0" smtClean="0"/>
              <a:t> the logic</a:t>
            </a:r>
          </a:p>
          <a:p>
            <a:pPr lvl="1" algn="just">
              <a:buNone/>
            </a:pPr>
            <a:endParaRPr lang="en-US" dirty="0" smtClean="0"/>
          </a:p>
          <a:p>
            <a:pPr lvl="1">
              <a:buNone/>
            </a:pPr>
            <a:r>
              <a:rPr lang="en-US" b="1" dirty="0" smtClean="0"/>
              <a:t>Z=AB+AC</a:t>
            </a:r>
          </a:p>
          <a:p>
            <a:pPr lvl="1">
              <a:buNone/>
            </a:pPr>
            <a:r>
              <a:rPr lang="en-US" b="1" dirty="0" smtClean="0"/>
              <a:t>Z=A(B+C)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From the truth table, get the canonical sum of products </a:t>
            </a:r>
            <a:r>
              <a:rPr lang="en-US" dirty="0" err="1" smtClean="0"/>
              <a:t>boolean</a:t>
            </a:r>
            <a:r>
              <a:rPr lang="en-US" dirty="0" smtClean="0"/>
              <a:t> expression.</a:t>
            </a:r>
            <a:br>
              <a:rPr lang="en-US" dirty="0" smtClean="0"/>
            </a:br>
            <a:r>
              <a:rPr lang="en-US" dirty="0" smtClean="0"/>
              <a:t>	Z = A B</a:t>
            </a:r>
            <a:r>
              <a:rPr lang="en-US" baseline="30000" dirty="0" smtClean="0"/>
              <a:t>1</a:t>
            </a:r>
            <a:r>
              <a:rPr lang="en-US" dirty="0" smtClean="0"/>
              <a:t>C + ABC</a:t>
            </a:r>
            <a:r>
              <a:rPr lang="en-US" baseline="30000" dirty="0" smtClean="0"/>
              <a:t>1 </a:t>
            </a:r>
            <a:r>
              <a:rPr lang="en-US" dirty="0" smtClean="0"/>
              <a:t>+ ABC</a:t>
            </a:r>
          </a:p>
          <a:p>
            <a:pPr lvl="1">
              <a:buNone/>
            </a:pPr>
            <a:r>
              <a:rPr lang="en-US" dirty="0" smtClean="0"/>
              <a:t>	   Z = A B</a:t>
            </a:r>
            <a:r>
              <a:rPr lang="en-US" baseline="30000" dirty="0" smtClean="0"/>
              <a:t>1</a:t>
            </a:r>
            <a:r>
              <a:rPr lang="en-US" dirty="0" smtClean="0"/>
              <a:t>C + AB(C</a:t>
            </a:r>
            <a:r>
              <a:rPr lang="en-US" baseline="30000" dirty="0" smtClean="0"/>
              <a:t>1 </a:t>
            </a:r>
            <a:r>
              <a:rPr lang="en-US" dirty="0" smtClean="0"/>
              <a:t>+ C)</a:t>
            </a:r>
          </a:p>
          <a:p>
            <a:pPr lvl="1">
              <a:buNone/>
            </a:pPr>
            <a:r>
              <a:rPr lang="en-US" dirty="0" smtClean="0"/>
              <a:t>        Z = A B</a:t>
            </a:r>
            <a:r>
              <a:rPr lang="en-US" baseline="30000" dirty="0" smtClean="0"/>
              <a:t>1</a:t>
            </a:r>
            <a:r>
              <a:rPr lang="en-US" dirty="0" smtClean="0"/>
              <a:t>C + AB</a:t>
            </a:r>
          </a:p>
          <a:p>
            <a:pPr lvl="1">
              <a:buNone/>
            </a:pPr>
            <a:r>
              <a:rPr lang="en-US" dirty="0" smtClean="0"/>
              <a:t>	   Z = A( B</a:t>
            </a:r>
            <a:r>
              <a:rPr lang="en-US" baseline="30000" dirty="0" smtClean="0"/>
              <a:t>1</a:t>
            </a:r>
            <a:r>
              <a:rPr lang="en-US" dirty="0" smtClean="0"/>
              <a:t>C + B)</a:t>
            </a:r>
          </a:p>
          <a:p>
            <a:pPr lvl="1">
              <a:buNone/>
            </a:pPr>
            <a:r>
              <a:rPr lang="en-US" dirty="0" smtClean="0"/>
              <a:t>	   Z = A(C+ B)</a:t>
            </a:r>
            <a:br>
              <a:rPr lang="en-US" dirty="0" smtClean="0"/>
            </a:br>
            <a:r>
              <a:rPr lang="en-US" dirty="0" smtClean="0"/>
              <a:t>Use Boolean Algebra to simplify the </a:t>
            </a:r>
            <a:r>
              <a:rPr lang="en-US" dirty="0" err="1" smtClean="0"/>
              <a:t>boolean</a:t>
            </a:r>
            <a:r>
              <a:rPr lang="en-US" dirty="0" smtClean="0"/>
              <a:t> expression to:</a:t>
            </a:r>
            <a:br>
              <a:rPr lang="en-US" dirty="0" smtClean="0"/>
            </a:br>
            <a:r>
              <a:rPr lang="en-US" b="1" dirty="0" smtClean="0"/>
              <a:t>Z = A *(B + C)</a:t>
            </a:r>
            <a:endParaRPr lang="en-US" dirty="0" smtClean="0"/>
          </a:p>
          <a:p>
            <a:pPr algn="just"/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214554"/>
            <a:ext cx="350046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Example-Design of CC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 algn="just">
              <a:buNone/>
            </a:pPr>
            <a:r>
              <a:rPr lang="en-US" b="1" dirty="0" smtClean="0"/>
              <a:t>Step 4: Draw the logic diagram</a:t>
            </a:r>
          </a:p>
          <a:p>
            <a:pPr algn="just"/>
            <a:r>
              <a:rPr lang="en-US" dirty="0" smtClean="0"/>
              <a:t>Draw a logic diagram that represents the simplified Boolean expression. Verify the design of the circuit.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643314"/>
            <a:ext cx="678661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Problems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625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Design a circuit that has a 3-bit binary input and a single output that output 1 if it is a prime number. </a:t>
            </a:r>
            <a:r>
              <a:rPr lang="en-US" dirty="0" err="1" smtClean="0"/>
              <a:t>eg</a:t>
            </a:r>
            <a:r>
              <a:rPr lang="en-US" dirty="0" smtClean="0"/>
              <a:t> 2</a:t>
            </a:r>
            <a:r>
              <a:rPr lang="en-US" baseline="-25000" dirty="0" smtClean="0"/>
              <a:t>10</a:t>
            </a:r>
            <a:r>
              <a:rPr lang="en-US" dirty="0" smtClean="0"/>
              <a:t>, 3</a:t>
            </a:r>
            <a:r>
              <a:rPr lang="en-US" baseline="-25000" dirty="0" smtClean="0"/>
              <a:t>10</a:t>
            </a:r>
            <a:r>
              <a:rPr lang="en-US" dirty="0" smtClean="0"/>
              <a:t>, 5</a:t>
            </a:r>
            <a:r>
              <a:rPr lang="en-US" baseline="-25000" dirty="0" smtClean="0"/>
              <a:t>10</a:t>
            </a:r>
            <a:r>
              <a:rPr lang="en-US" dirty="0" smtClean="0"/>
              <a:t>, 7</a:t>
            </a:r>
            <a:r>
              <a:rPr lang="en-US" baseline="-25000" dirty="0" smtClean="0"/>
              <a:t>10 </a:t>
            </a:r>
            <a:r>
              <a:rPr lang="en-US" dirty="0" smtClean="0"/>
              <a:t>otherwise output 0.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Given two input bits A and B, produce three outputs X, Y, and Z so that X is 1 only when  only when A &gt; B, Y is 1 only when A &lt; B, and Z is 1 only when A = B.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A bank wants to install an alarm system with 3 movement sensors.</a:t>
            </a:r>
          </a:p>
          <a:p>
            <a:pPr marL="514350" indent="-514350" algn="just">
              <a:buNone/>
            </a:pPr>
            <a:r>
              <a:rPr lang="en-US" dirty="0" smtClean="0"/>
              <a:t>        To prevent false alarms produced by a single sensor activation, the alarm will be triggered only when at least two sensors activate simultaneously.</a:t>
            </a:r>
          </a:p>
          <a:p>
            <a:pPr marL="514350" indent="-514350">
              <a:buNone/>
            </a:pPr>
            <a:r>
              <a:rPr lang="en-US" dirty="0" smtClean="0"/>
              <a:t>4.    Design a circuit that has a 3-bit binary input B2,B1,B0 (where B2 is MSB and B0 is LSB) and a single output (Z) specified as follows:</a:t>
            </a:r>
          </a:p>
          <a:p>
            <a:pPr marL="971550" lvl="1" indent="-514350"/>
            <a:r>
              <a:rPr lang="en-US" dirty="0" smtClean="0"/>
              <a:t>Z = 0, even numbers</a:t>
            </a:r>
          </a:p>
          <a:p>
            <a:pPr marL="971550" lvl="1" indent="-514350"/>
            <a:r>
              <a:rPr lang="en-US" dirty="0" smtClean="0"/>
              <a:t>Z = 1, odd numbers 1, 3, 5, 7</a:t>
            </a:r>
          </a:p>
          <a:p>
            <a:pPr algn="just">
              <a:buNone/>
            </a:pPr>
            <a:r>
              <a:rPr lang="en-US" dirty="0" smtClean="0"/>
              <a:t>5. Design a circuit that compares two 2-bit numbers, A and B. The circuit should have three outputs:</a:t>
            </a:r>
          </a:p>
          <a:p>
            <a:pPr lvl="1" algn="just"/>
            <a:r>
              <a:rPr lang="en-US" dirty="0" smtClean="0"/>
              <a:t> G (“Greater”) should be 1 only when A &gt; B </a:t>
            </a:r>
          </a:p>
          <a:p>
            <a:pPr lvl="1" algn="just"/>
            <a:r>
              <a:rPr lang="en-US" dirty="0" smtClean="0"/>
              <a:t> E (“Equal”) should be 1 only when A = B </a:t>
            </a:r>
          </a:p>
          <a:p>
            <a:pPr lvl="1"/>
            <a:r>
              <a:rPr lang="en-US" dirty="0" smtClean="0"/>
              <a:t> L (“Lesser”) should be 1 only when A &lt; B</a:t>
            </a:r>
            <a:br>
              <a:rPr lang="en-US" dirty="0" smtClean="0"/>
            </a:br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Code converters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Design BCD to Excess-3 converter.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Design BCD to 7-segment display converter.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28794" y="2786058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Combinational circuit</a:t>
            </a:r>
          </a:p>
          <a:p>
            <a:r>
              <a:rPr lang="en-US" sz="4000" dirty="0" smtClean="0"/>
              <a:t>Classification of combinational circuit</a:t>
            </a:r>
          </a:p>
          <a:p>
            <a:r>
              <a:rPr lang="en-US" sz="4000" dirty="0" smtClean="0"/>
              <a:t>Steps to design a combinational circuit</a:t>
            </a:r>
          </a:p>
          <a:p>
            <a:r>
              <a:rPr lang="en-US" sz="4000" dirty="0" smtClean="0"/>
              <a:t>Example</a:t>
            </a:r>
          </a:p>
          <a:p>
            <a:r>
              <a:rPr lang="en-US" sz="4000" dirty="0" smtClean="0"/>
              <a:t>Problems</a:t>
            </a:r>
          </a:p>
          <a:p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a combinational circuit?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algn="just"/>
            <a:r>
              <a:rPr lang="en-IN" sz="2400" dirty="0" smtClean="0"/>
              <a:t>Made up from basic gates (AND, OR, NOT) or universal gates (NAND, NOR) gates that are "combined" or connected together.</a:t>
            </a:r>
            <a:endParaRPr lang="en-US" sz="1800" dirty="0" smtClean="0"/>
          </a:p>
          <a:p>
            <a:pPr algn="just"/>
            <a:r>
              <a:rPr lang="en-IN" sz="2400" dirty="0" smtClean="0"/>
              <a:t>In these circuits </a:t>
            </a:r>
            <a:r>
              <a:rPr lang="en-IN" sz="2400" b="1" dirty="0" smtClean="0"/>
              <a:t>“the outputs at any instant of time depends on the inputs present at that instant only.” </a:t>
            </a:r>
            <a:r>
              <a:rPr lang="en-IN" sz="2400" dirty="0" smtClean="0"/>
              <a:t>·</a:t>
            </a:r>
            <a:endParaRPr lang="en-US" sz="1400" dirty="0" smtClean="0"/>
          </a:p>
          <a:p>
            <a:pPr lvl="0" algn="just"/>
            <a:r>
              <a:rPr lang="en-IN" sz="2400" dirty="0" smtClean="0"/>
              <a:t>Examples for combinational digital circuits are Half adder, Full adder, Half </a:t>
            </a:r>
            <a:r>
              <a:rPr lang="en-IN" sz="2400" dirty="0" err="1" smtClean="0"/>
              <a:t>subtractor</a:t>
            </a:r>
            <a:r>
              <a:rPr lang="en-IN" sz="2400" dirty="0" smtClean="0"/>
              <a:t>, Full </a:t>
            </a:r>
            <a:r>
              <a:rPr lang="en-IN" sz="2400" dirty="0" err="1" smtClean="0"/>
              <a:t>subtractor</a:t>
            </a:r>
            <a:r>
              <a:rPr lang="en-IN" sz="2400" dirty="0" smtClean="0"/>
              <a:t>, Code converter, Decoder, Multiplexer, </a:t>
            </a:r>
            <a:r>
              <a:rPr lang="en-IN" sz="2400" dirty="0" err="1" smtClean="0"/>
              <a:t>Demultiplexer</a:t>
            </a:r>
            <a:r>
              <a:rPr lang="en-IN" sz="2400" dirty="0" smtClean="0"/>
              <a:t>, Encoder, ROM, etc</a:t>
            </a:r>
            <a:endParaRPr lang="en-US" sz="2400" dirty="0" smtClean="0"/>
          </a:p>
          <a:p>
            <a:pPr algn="just"/>
            <a:endParaRPr lang="en-US" sz="1400" dirty="0" smtClean="0"/>
          </a:p>
          <a:p>
            <a:pPr algn="just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4214818"/>
            <a:ext cx="4219575" cy="203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Classification of Combinational circuits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764386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Oval 7"/>
          <p:cNvSpPr/>
          <p:nvPr/>
        </p:nvSpPr>
        <p:spPr>
          <a:xfrm>
            <a:off x="857224" y="5572140"/>
            <a:ext cx="207170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UNIT-3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714876" y="5643578"/>
            <a:ext cx="207170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UNIT-4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3" name="Curved Connector 12"/>
          <p:cNvCxnSpPr>
            <a:endCxn id="9" idx="6"/>
          </p:cNvCxnSpPr>
          <p:nvPr/>
        </p:nvCxnSpPr>
        <p:spPr>
          <a:xfrm rot="10800000" flipV="1">
            <a:off x="6786578" y="5572139"/>
            <a:ext cx="714380" cy="321471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>
            <a:endCxn id="9" idx="2"/>
          </p:cNvCxnSpPr>
          <p:nvPr/>
        </p:nvCxnSpPr>
        <p:spPr>
          <a:xfrm>
            <a:off x="4143372" y="5572140"/>
            <a:ext cx="571504" cy="321471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8143931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Boolean Function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72098"/>
          </a:xfrm>
        </p:spPr>
        <p:txBody>
          <a:bodyPr>
            <a:normAutofit/>
          </a:bodyPr>
          <a:lstStyle/>
          <a:p>
            <a:pPr lvl="0" algn="just"/>
            <a:r>
              <a:rPr lang="en-IN" b="1" dirty="0" smtClean="0"/>
              <a:t>To obtain the output Boolean functions from a logic diagram:</a:t>
            </a:r>
            <a:endParaRPr lang="en-US" sz="2000" b="1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dirty="0" smtClean="0"/>
              <a:t>Label all gate outputs that are a function of input variables.</a:t>
            </a:r>
            <a:endParaRPr lang="en-US" sz="1000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baseline="30000" dirty="0" smtClean="0"/>
              <a:t> </a:t>
            </a:r>
            <a:r>
              <a:rPr lang="en-IN" dirty="0" smtClean="0"/>
              <a:t>Determine the Boolean functions for each gate output.</a:t>
            </a:r>
            <a:endParaRPr lang="en-US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baseline="30000" dirty="0" smtClean="0"/>
              <a:t> </a:t>
            </a:r>
            <a:r>
              <a:rPr lang="en-IN" dirty="0" smtClean="0"/>
              <a:t>Repeat the process until the outputs of the circuit are obtained.</a:t>
            </a:r>
            <a:endParaRPr lang="en-US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baseline="30000" dirty="0" smtClean="0"/>
              <a:t> </a:t>
            </a:r>
            <a:r>
              <a:rPr lang="en-IN" dirty="0" smtClean="0"/>
              <a:t>By repeated substitution, obtain the output Boolean function in terms of input variables.</a:t>
            </a:r>
            <a:endParaRPr lang="en-US" sz="1000" dirty="0" smtClean="0"/>
          </a:p>
          <a:p>
            <a:pPr lvl="1" algn="just">
              <a:buFont typeface="Wingdings" pitchFamily="2" charset="2"/>
              <a:buChar char="Ø"/>
            </a:pPr>
            <a:endParaRPr lang="en-US" sz="700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How to get a Boolean Function?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71612"/>
            <a:ext cx="785818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Truth Table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IN" b="1" dirty="0" smtClean="0"/>
              <a:t>To obtain the truth table from logic diagram:</a:t>
            </a:r>
            <a:endParaRPr lang="en-US" sz="2000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dirty="0" smtClean="0"/>
              <a:t>Determine the number of input variables in the circuit. For n inputs, form the 2</a:t>
            </a:r>
            <a:r>
              <a:rPr lang="en-IN" baseline="30000" dirty="0" smtClean="0"/>
              <a:t>n</a:t>
            </a:r>
            <a:r>
              <a:rPr lang="en-IN" dirty="0" smtClean="0"/>
              <a:t> possible input combinations and list the binary numbers from 0 to (2</a:t>
            </a:r>
            <a:r>
              <a:rPr lang="en-IN" baseline="30000" dirty="0" smtClean="0"/>
              <a:t>n </a:t>
            </a:r>
            <a:r>
              <a:rPr lang="en-IN" dirty="0" smtClean="0"/>
              <a:t>-1) in a table.</a:t>
            </a:r>
          </a:p>
          <a:p>
            <a:pPr lvl="1" algn="just">
              <a:buFont typeface="Wingdings" pitchFamily="2" charset="2"/>
              <a:buChar char="Ø"/>
            </a:pPr>
            <a:r>
              <a:rPr lang="en-IN" dirty="0" smtClean="0"/>
              <a:t>Label the outputs of selected gates with arbitrary symbols.</a:t>
            </a:r>
            <a:endParaRPr lang="en-US" sz="1000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baseline="30000" dirty="0" smtClean="0"/>
              <a:t> </a:t>
            </a:r>
            <a:r>
              <a:rPr lang="en-IN" dirty="0" smtClean="0"/>
              <a:t>Obtain the truth table for the outputs of those gates which are a function of the input variables only.</a:t>
            </a:r>
            <a:endParaRPr lang="en-US" sz="1000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IN" baseline="30000" dirty="0" smtClean="0"/>
              <a:t> </a:t>
            </a:r>
            <a:r>
              <a:rPr lang="en-IN" dirty="0" smtClean="0"/>
              <a:t>Proceed to obtain the truth table for the outputs of these gates which are a function of previously defined values.</a:t>
            </a:r>
            <a:endParaRPr lang="en-US" sz="10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How to get a Truth Table?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214554"/>
            <a:ext cx="7643865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885</Words>
  <Application>Microsoft Office PowerPoint</Application>
  <PresentationFormat>On-screen Show (4:3)</PresentationFormat>
  <Paragraphs>158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TOPICS</vt:lpstr>
      <vt:lpstr>Outline of today’s session</vt:lpstr>
      <vt:lpstr>What is a combinational circuit?</vt:lpstr>
      <vt:lpstr>Classification of Combinational circuits</vt:lpstr>
      <vt:lpstr>Slide 5</vt:lpstr>
      <vt:lpstr>Boolean Function</vt:lpstr>
      <vt:lpstr>How to get a Boolean Function?</vt:lpstr>
      <vt:lpstr>Truth Table</vt:lpstr>
      <vt:lpstr>How to get a Truth Table?</vt:lpstr>
      <vt:lpstr>Logic Diagram</vt:lpstr>
      <vt:lpstr>Design of a Combinational Circuit</vt:lpstr>
      <vt:lpstr>Example-Design of CC</vt:lpstr>
      <vt:lpstr>Example-Design of CC</vt:lpstr>
      <vt:lpstr>Example-Design of CC</vt:lpstr>
      <vt:lpstr>Example-Design of CC</vt:lpstr>
      <vt:lpstr>Example-Design of CC</vt:lpstr>
      <vt:lpstr>Problems</vt:lpstr>
      <vt:lpstr>Code converters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57</cp:revision>
  <dcterms:created xsi:type="dcterms:W3CDTF">2020-08-17T05:02:06Z</dcterms:created>
  <dcterms:modified xsi:type="dcterms:W3CDTF">2021-01-25T06:45:51Z</dcterms:modified>
</cp:coreProperties>
</file>