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72" r:id="rId2"/>
    <p:sldId id="273" r:id="rId3"/>
    <p:sldId id="274" r:id="rId4"/>
    <p:sldId id="276" r:id="rId5"/>
    <p:sldId id="277" r:id="rId6"/>
    <p:sldId id="278" r:id="rId7"/>
    <p:sldId id="279" r:id="rId8"/>
    <p:sldId id="281" r:id="rId9"/>
    <p:sldId id="280" r:id="rId10"/>
    <p:sldId id="282" r:id="rId11"/>
    <p:sldId id="288" r:id="rId12"/>
    <p:sldId id="289" r:id="rId13"/>
    <p:sldId id="290" r:id="rId14"/>
    <p:sldId id="287" r:id="rId15"/>
    <p:sldId id="284" r:id="rId16"/>
    <p:sldId id="285" r:id="rId17"/>
    <p:sldId id="286" r:id="rId18"/>
    <p:sldId id="283" r:id="rId19"/>
    <p:sldId id="291" r:id="rId20"/>
    <p:sldId id="292" r:id="rId21"/>
    <p:sldId id="271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370A67-4E04-4D54-AAAC-4E986C4FCDA4}" type="datetimeFigureOut">
              <a:rPr lang="en-US" smtClean="0"/>
              <a:pPr/>
              <a:t>1/25/2021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C7D5B-6E43-4D8D-901C-F9A625D857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5640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B5CE-EE7C-46AC-A686-7708B6856ADB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28267-4D2D-4A19-B823-09974A4A6FE5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FAB4C-5056-4132-817E-EB4F9B191090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1E70C-8845-4E53-9B36-96646185EA30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776ED-80EF-4561-957A-472E8E52E4E5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28F0E-EEA6-44A9-AF0B-2622ED32F5C2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51A50-2B8E-413C-964D-6F628D2B3627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191C4-A153-45D5-971C-547E9F81B12C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69D6D-3DD1-4329-B86E-7FF57F831478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F6630-FCA0-4C28-8B63-F00FE3A12D5C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0C337-72F0-4C4D-BDFF-A630314AB2B2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2C15FA-EB35-4522-A2BF-7E542AD8478F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Outline of today’s session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214974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n-US" sz="3600" dirty="0" err="1" smtClean="0"/>
              <a:t>Minterm</a:t>
            </a:r>
            <a:r>
              <a:rPr lang="en-US" sz="3600" dirty="0" smtClean="0"/>
              <a:t>, </a:t>
            </a:r>
            <a:r>
              <a:rPr lang="en-US" sz="3600" dirty="0" err="1" smtClean="0"/>
              <a:t>Maxterm</a:t>
            </a:r>
            <a:endParaRPr lang="en-US" sz="3600" dirty="0" smtClean="0"/>
          </a:p>
          <a:p>
            <a:pPr algn="just"/>
            <a:r>
              <a:rPr lang="en-US" sz="3600" dirty="0" smtClean="0"/>
              <a:t>Canonical forms of a Boolean function</a:t>
            </a:r>
          </a:p>
          <a:p>
            <a:pPr lvl="1" algn="just"/>
            <a:r>
              <a:rPr lang="en-US" sz="3200" dirty="0" smtClean="0"/>
              <a:t>Sum of </a:t>
            </a:r>
            <a:r>
              <a:rPr lang="en-US" sz="3200" dirty="0" err="1" smtClean="0"/>
              <a:t>Minterms</a:t>
            </a:r>
            <a:endParaRPr lang="en-US" sz="3200" dirty="0" smtClean="0"/>
          </a:p>
          <a:p>
            <a:pPr lvl="1" algn="just"/>
            <a:r>
              <a:rPr lang="en-US" sz="3200" dirty="0" smtClean="0"/>
              <a:t>Product of </a:t>
            </a:r>
            <a:r>
              <a:rPr lang="en-US" sz="3200" dirty="0" err="1" smtClean="0"/>
              <a:t>Maxterms</a:t>
            </a:r>
            <a:endParaRPr lang="en-US" sz="3200" dirty="0" smtClean="0"/>
          </a:p>
          <a:p>
            <a:pPr algn="just"/>
            <a:r>
              <a:rPr lang="en-US" sz="3600" dirty="0" smtClean="0"/>
              <a:t>Expressing a Boolean function in canonical forms.</a:t>
            </a:r>
          </a:p>
          <a:p>
            <a:pPr algn="just"/>
            <a:r>
              <a:rPr lang="en-US" sz="3600" dirty="0" smtClean="0"/>
              <a:t>Conversion between canonical forms</a:t>
            </a:r>
          </a:p>
          <a:p>
            <a:pPr algn="just"/>
            <a:r>
              <a:rPr lang="en-US" sz="3600" dirty="0" smtClean="0"/>
              <a:t>Standard Forms</a:t>
            </a:r>
          </a:p>
          <a:p>
            <a:pPr lvl="1" algn="just"/>
            <a:r>
              <a:rPr lang="en-US" sz="3000" dirty="0" smtClean="0"/>
              <a:t>Sum of Products form(</a:t>
            </a:r>
            <a:r>
              <a:rPr lang="en-US" sz="3000" dirty="0" err="1" smtClean="0"/>
              <a:t>SoP</a:t>
            </a:r>
            <a:r>
              <a:rPr lang="en-US" sz="3000" dirty="0" smtClean="0"/>
              <a:t>)</a:t>
            </a:r>
          </a:p>
          <a:p>
            <a:pPr lvl="1" algn="just"/>
            <a:r>
              <a:rPr lang="en-US" sz="3000" dirty="0" smtClean="0"/>
              <a:t>Product of Sums(</a:t>
            </a:r>
            <a:r>
              <a:rPr lang="en-US" sz="3000" dirty="0" err="1" smtClean="0"/>
              <a:t>PoS</a:t>
            </a:r>
            <a:r>
              <a:rPr lang="en-US" sz="3000" dirty="0" smtClean="0"/>
              <a:t>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</a:rPr>
              <a:t>Expressing a Boolean function in POM form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357850"/>
          </a:xfrm>
        </p:spPr>
        <p:txBody>
          <a:bodyPr/>
          <a:lstStyle/>
          <a:p>
            <a:pPr algn="just"/>
            <a:r>
              <a:rPr lang="en-US" b="1" dirty="0" smtClean="0"/>
              <a:t>Method 2: Truth Table</a:t>
            </a:r>
          </a:p>
          <a:p>
            <a:pPr lvl="1" algn="just"/>
            <a:r>
              <a:rPr lang="en-US" dirty="0" smtClean="0"/>
              <a:t> Write the all the 0-maxterms i.e., </a:t>
            </a:r>
            <a:r>
              <a:rPr lang="en-US" dirty="0" err="1" smtClean="0"/>
              <a:t>maxterms</a:t>
            </a:r>
            <a:r>
              <a:rPr lang="en-US" dirty="0" smtClean="0"/>
              <a:t> for which F=0, in the truth table.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496"/>
            <a:ext cx="8286808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Summary of </a:t>
            </a:r>
            <a:r>
              <a:rPr lang="en-US" dirty="0" err="1" smtClean="0">
                <a:solidFill>
                  <a:schemeClr val="bg2">
                    <a:lumMod val="50000"/>
                  </a:schemeClr>
                </a:solidFill>
              </a:rPr>
              <a:t>minterms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 and </a:t>
            </a:r>
            <a:r>
              <a:rPr lang="en-US" dirty="0" err="1" smtClean="0">
                <a:solidFill>
                  <a:schemeClr val="bg2">
                    <a:lumMod val="50000"/>
                  </a:schemeClr>
                </a:solidFill>
              </a:rPr>
              <a:t>maxterms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214422"/>
            <a:ext cx="607223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3000372"/>
            <a:ext cx="2643206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4500562" y="3214686"/>
            <a:ext cx="414340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F(A,B,C)= </a:t>
            </a:r>
            <a:r>
              <a:rPr lang="el-GR" sz="3200" dirty="0" smtClean="0"/>
              <a:t>Σ</a:t>
            </a:r>
            <a:r>
              <a:rPr lang="en-US" sz="3200" dirty="0" smtClean="0"/>
              <a:t>(1,4,7)</a:t>
            </a:r>
          </a:p>
          <a:p>
            <a:r>
              <a:rPr lang="en-US" sz="3200" dirty="0" smtClean="0"/>
              <a:t>F(A,B,C)=</a:t>
            </a:r>
            <a:r>
              <a:rPr lang="el-GR" sz="3200" dirty="0" smtClean="0"/>
              <a:t>Π</a:t>
            </a:r>
            <a:r>
              <a:rPr lang="en-US" sz="3200" dirty="0" smtClean="0"/>
              <a:t>(0,2,3,5,6)</a:t>
            </a:r>
          </a:p>
          <a:p>
            <a:endParaRPr lang="en-US" sz="3200" dirty="0" smtClean="0"/>
          </a:p>
          <a:p>
            <a:r>
              <a:rPr lang="en-US" sz="3200" dirty="0" smtClean="0"/>
              <a:t>F</a:t>
            </a:r>
            <a:r>
              <a:rPr lang="en-US" sz="3200" baseline="30000" dirty="0" smtClean="0"/>
              <a:t>1</a:t>
            </a:r>
            <a:r>
              <a:rPr lang="en-US" sz="3200" dirty="0" smtClean="0"/>
              <a:t>(A,B,C)=</a:t>
            </a:r>
            <a:r>
              <a:rPr lang="el-GR" sz="3200" dirty="0" smtClean="0"/>
              <a:t> Σ</a:t>
            </a:r>
            <a:r>
              <a:rPr lang="en-US" sz="3200" dirty="0" smtClean="0"/>
              <a:t> (0,2,3,5,6)</a:t>
            </a:r>
          </a:p>
          <a:p>
            <a:r>
              <a:rPr lang="en-US" sz="3200" dirty="0" smtClean="0"/>
              <a:t>F</a:t>
            </a:r>
            <a:r>
              <a:rPr lang="en-US" sz="3200" baseline="30000" dirty="0" smtClean="0"/>
              <a:t>1</a:t>
            </a:r>
            <a:r>
              <a:rPr lang="en-US" sz="3200" dirty="0" smtClean="0"/>
              <a:t>(A,B,C)=</a:t>
            </a:r>
            <a:r>
              <a:rPr lang="el-GR" sz="3200" dirty="0" smtClean="0"/>
              <a:t> Π</a:t>
            </a:r>
            <a:r>
              <a:rPr lang="en-US" sz="3200" dirty="0" smtClean="0"/>
              <a:t> (1,4,7)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Conversion from </a:t>
            </a:r>
            <a:r>
              <a:rPr lang="en-US" dirty="0" err="1" smtClean="0">
                <a:solidFill>
                  <a:schemeClr val="bg2">
                    <a:lumMod val="50000"/>
                  </a:schemeClr>
                </a:solidFill>
              </a:rPr>
              <a:t>SoM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 to </a:t>
            </a:r>
            <a:r>
              <a:rPr lang="en-US" dirty="0" err="1" smtClean="0">
                <a:solidFill>
                  <a:schemeClr val="bg2">
                    <a:lumMod val="50000"/>
                  </a:schemeClr>
                </a:solidFill>
              </a:rPr>
              <a:t>PoM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 form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214974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en-US" dirty="0" smtClean="0"/>
              <a:t>The SOP function: </a:t>
            </a:r>
          </a:p>
          <a:p>
            <a:pPr algn="just">
              <a:buNone/>
            </a:pPr>
            <a:r>
              <a:rPr lang="en-US" sz="3300" b="1" dirty="0" smtClean="0"/>
              <a:t>F = ∑ A, B, C (0, 2, 3, 5, 7) </a:t>
            </a:r>
          </a:p>
          <a:p>
            <a:pPr algn="just">
              <a:buNone/>
            </a:pPr>
            <a:r>
              <a:rPr lang="en-US" sz="3300" b="1" dirty="0" smtClean="0"/>
              <a:t>  = A’ B’ C’ + A B’ C’ + A B’ C + ABC’ + ABC </a:t>
            </a:r>
          </a:p>
          <a:p>
            <a:pPr algn="just">
              <a:buNone/>
            </a:pPr>
            <a:r>
              <a:rPr lang="en-US" sz="2800" dirty="0" smtClean="0"/>
              <a:t>This</a:t>
            </a:r>
            <a:r>
              <a:rPr lang="en-US" dirty="0" smtClean="0"/>
              <a:t> is written in POS form by:</a:t>
            </a:r>
          </a:p>
          <a:p>
            <a:pPr algn="just">
              <a:buNone/>
            </a:pPr>
            <a:r>
              <a:rPr lang="en-US" b="1" dirty="0" smtClean="0"/>
              <a:t>Step 1:</a:t>
            </a:r>
            <a:r>
              <a:rPr lang="en-US" dirty="0" smtClean="0"/>
              <a:t> changing the operational sign to Π</a:t>
            </a:r>
          </a:p>
          <a:p>
            <a:pPr algn="just">
              <a:buNone/>
            </a:pPr>
            <a:r>
              <a:rPr lang="en-US" b="1" dirty="0" smtClean="0"/>
              <a:t>Step 2: </a:t>
            </a:r>
            <a:r>
              <a:rPr lang="en-US" dirty="0" smtClean="0"/>
              <a:t>writing the missing indexes of the terms, 001, 100     and 110. Now write the sum form for these noted terms.</a:t>
            </a:r>
          </a:p>
          <a:p>
            <a:pPr algn="just">
              <a:buNone/>
            </a:pPr>
            <a:r>
              <a:rPr lang="en-US" dirty="0" smtClean="0"/>
              <a:t>    001 = (A + B + C) 100 = (A + B’ + C’) 110 = (A + B’ + C’)</a:t>
            </a:r>
          </a:p>
          <a:p>
            <a:pPr algn="just">
              <a:buNone/>
            </a:pPr>
            <a:r>
              <a:rPr lang="en-US" dirty="0" smtClean="0"/>
              <a:t>Writing down the new equation in the form of POS form,</a:t>
            </a:r>
          </a:p>
          <a:p>
            <a:pPr algn="just">
              <a:buNone/>
            </a:pPr>
            <a:r>
              <a:rPr lang="en-US" sz="3300" b="1" dirty="0" smtClean="0"/>
              <a:t>F = Π A, B, C (1, 4, 6) </a:t>
            </a:r>
          </a:p>
          <a:p>
            <a:pPr algn="just">
              <a:buNone/>
            </a:pPr>
            <a:r>
              <a:rPr lang="en-US" sz="3300" b="1" dirty="0" smtClean="0"/>
              <a:t>   = (A + B + C) * (A + B’ + C’) * (A + B’ + C’)</a:t>
            </a:r>
          </a:p>
          <a:p>
            <a:pPr algn="just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Conversion from </a:t>
            </a:r>
            <a:r>
              <a:rPr lang="en-US" dirty="0" err="1" smtClean="0">
                <a:solidFill>
                  <a:schemeClr val="bg2">
                    <a:lumMod val="50000"/>
                  </a:schemeClr>
                </a:solidFill>
              </a:rPr>
              <a:t>PoM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 to </a:t>
            </a:r>
            <a:r>
              <a:rPr lang="en-US" dirty="0" err="1" smtClean="0">
                <a:solidFill>
                  <a:schemeClr val="bg2">
                    <a:lumMod val="50000"/>
                  </a:schemeClr>
                </a:solidFill>
              </a:rPr>
              <a:t>SoM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 form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en-US" dirty="0" smtClean="0"/>
              <a:t>The POS function:</a:t>
            </a:r>
          </a:p>
          <a:p>
            <a:pPr algn="just">
              <a:buNone/>
            </a:pPr>
            <a:r>
              <a:rPr lang="en-US" sz="3600" b="1" dirty="0" smtClean="0"/>
              <a:t>F = Π A, B, C (2, 3, 5) </a:t>
            </a:r>
          </a:p>
          <a:p>
            <a:pPr algn="just">
              <a:buNone/>
            </a:pPr>
            <a:r>
              <a:rPr lang="en-US" sz="3600" b="1" dirty="0" smtClean="0"/>
              <a:t>   = (A’+B’+C).(A+B’+C’).(A’+B+C’)</a:t>
            </a:r>
          </a:p>
          <a:p>
            <a:pPr algn="just">
              <a:buNone/>
            </a:pPr>
            <a:r>
              <a:rPr lang="en-US" dirty="0" smtClean="0"/>
              <a:t>This is written in SOP form by:</a:t>
            </a:r>
          </a:p>
          <a:p>
            <a:pPr algn="just">
              <a:buNone/>
            </a:pPr>
            <a:r>
              <a:rPr lang="en-US" b="1" dirty="0" smtClean="0"/>
              <a:t>Step 1: </a:t>
            </a:r>
            <a:r>
              <a:rPr lang="en-US" dirty="0" smtClean="0"/>
              <a:t>changing the operational sign to Σ</a:t>
            </a:r>
          </a:p>
          <a:p>
            <a:pPr algn="just">
              <a:buNone/>
            </a:pPr>
            <a:r>
              <a:rPr lang="en-US" b="1" dirty="0" smtClean="0"/>
              <a:t>Step 2:</a:t>
            </a:r>
            <a:r>
              <a:rPr lang="en-US" dirty="0" smtClean="0"/>
              <a:t> writing the missing indexes of the terms, 000, 001, 100, 110, and 111. Now write the product form for these noted terms.</a:t>
            </a:r>
          </a:p>
          <a:p>
            <a:pPr algn="just">
              <a:buNone/>
            </a:pPr>
            <a:r>
              <a:rPr lang="en-US" dirty="0" smtClean="0"/>
              <a:t>000 = A’ B’ C’ 001 = A’B’C 100 = AB’C’ 110 = ABC’ 111 = ABC</a:t>
            </a:r>
          </a:p>
          <a:p>
            <a:pPr algn="just">
              <a:buNone/>
            </a:pPr>
            <a:r>
              <a:rPr lang="en-US" dirty="0" smtClean="0"/>
              <a:t>Writing down the new equation in the form of SOP form,</a:t>
            </a:r>
          </a:p>
          <a:p>
            <a:pPr algn="just">
              <a:buNone/>
            </a:pPr>
            <a:r>
              <a:rPr lang="en-US" sz="3600" b="1" dirty="0" smtClean="0"/>
              <a:t>F = Σ A, B, C (0, 1, 4, 6, 7) </a:t>
            </a:r>
          </a:p>
          <a:p>
            <a:pPr algn="just">
              <a:buNone/>
            </a:pPr>
            <a:r>
              <a:rPr lang="en-US" sz="3600" b="1" dirty="0" smtClean="0"/>
              <a:t>= (A’B’C’) + (A’B’C) + (AB’C’) + (ABC’) + (ABC)</a:t>
            </a:r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Problems: Canonical Forms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pt-BR" dirty="0" smtClean="0"/>
              <a:t>(a+b’+c)(b’+c+d’)(a+b’+c’+d) to PoM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ab’c+a’b’+abc’d</a:t>
            </a:r>
            <a:r>
              <a:rPr lang="en-US" dirty="0" smtClean="0"/>
              <a:t> to </a:t>
            </a:r>
            <a:r>
              <a:rPr lang="en-US" dirty="0" err="1" smtClean="0"/>
              <a:t>SoM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(</a:t>
            </a:r>
            <a:r>
              <a:rPr lang="en-US" dirty="0" err="1" smtClean="0"/>
              <a:t>u+xw</a:t>
            </a:r>
            <a:r>
              <a:rPr lang="en-US" dirty="0" smtClean="0"/>
              <a:t>) (x+u</a:t>
            </a:r>
            <a:r>
              <a:rPr lang="en-US" baseline="30000" dirty="0" smtClean="0"/>
              <a:t>1</a:t>
            </a:r>
            <a:r>
              <a:rPr lang="en-US" dirty="0" smtClean="0"/>
              <a:t>v) to POM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x</a:t>
            </a:r>
            <a:r>
              <a:rPr lang="en-US" baseline="30000" dirty="0" smtClean="0"/>
              <a:t>1 </a:t>
            </a:r>
            <a:r>
              <a:rPr lang="en-US" dirty="0" smtClean="0"/>
              <a:t>+x(x+y</a:t>
            </a:r>
            <a:r>
              <a:rPr lang="en-US" baseline="30000" dirty="0" smtClean="0"/>
              <a:t>1</a:t>
            </a:r>
            <a:r>
              <a:rPr lang="en-US" dirty="0" smtClean="0"/>
              <a:t>)(y+z</a:t>
            </a:r>
            <a:r>
              <a:rPr lang="en-US" baseline="30000" dirty="0" smtClean="0"/>
              <a:t>1</a:t>
            </a:r>
            <a:r>
              <a:rPr lang="en-US" dirty="0" smtClean="0"/>
              <a:t>) to </a:t>
            </a:r>
            <a:r>
              <a:rPr lang="en-US" dirty="0" err="1" smtClean="0"/>
              <a:t>SoM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Standard Forms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/>
          </a:bodyPr>
          <a:lstStyle/>
          <a:p>
            <a:pPr algn="just"/>
            <a:r>
              <a:rPr lang="en-US" dirty="0" smtClean="0"/>
              <a:t>There are two standard forms of representing the Boolean outputs. These are the simplified version of canonical forms.</a:t>
            </a:r>
          </a:p>
          <a:p>
            <a:pPr lvl="1" algn="just"/>
            <a:r>
              <a:rPr lang="en-US" b="1" dirty="0" smtClean="0"/>
              <a:t>Standard </a:t>
            </a:r>
            <a:r>
              <a:rPr lang="en-US" b="1" dirty="0" err="1" smtClean="0"/>
              <a:t>SoP</a:t>
            </a:r>
            <a:r>
              <a:rPr lang="en-US" b="1" dirty="0" smtClean="0"/>
              <a:t> (Sum of Products) form</a:t>
            </a:r>
          </a:p>
          <a:p>
            <a:pPr lvl="1" algn="just"/>
            <a:r>
              <a:rPr lang="en-US" b="1" dirty="0" smtClean="0"/>
              <a:t>Standard </a:t>
            </a:r>
            <a:r>
              <a:rPr lang="en-US" b="1" dirty="0" err="1" smtClean="0"/>
              <a:t>PoS</a:t>
            </a:r>
            <a:r>
              <a:rPr lang="en-US" b="1" dirty="0" smtClean="0"/>
              <a:t> (Product of Sums) form</a:t>
            </a:r>
          </a:p>
          <a:p>
            <a:pPr algn="just"/>
            <a:r>
              <a:rPr lang="en-US" dirty="0" smtClean="0"/>
              <a:t>The main </a:t>
            </a:r>
            <a:r>
              <a:rPr lang="en-US" b="1" dirty="0" smtClean="0"/>
              <a:t>advantage</a:t>
            </a:r>
            <a:r>
              <a:rPr lang="en-US" dirty="0" smtClean="0"/>
              <a:t> of standard forms:</a:t>
            </a:r>
          </a:p>
          <a:p>
            <a:pPr lvl="1" algn="just"/>
            <a:r>
              <a:rPr lang="en-US" b="1" dirty="0" smtClean="0"/>
              <a:t>number of inputs </a:t>
            </a:r>
            <a:r>
              <a:rPr lang="en-US" dirty="0" smtClean="0"/>
              <a:t>applied to logic gates can be </a:t>
            </a:r>
            <a:r>
              <a:rPr lang="en-US" b="1" dirty="0" smtClean="0"/>
              <a:t>minimized</a:t>
            </a:r>
            <a:r>
              <a:rPr lang="en-US" dirty="0" smtClean="0"/>
              <a:t>. </a:t>
            </a:r>
          </a:p>
          <a:p>
            <a:pPr lvl="1" algn="just"/>
            <a:r>
              <a:rPr lang="en-US" dirty="0" smtClean="0"/>
              <a:t>Sometimes, there will be </a:t>
            </a:r>
            <a:r>
              <a:rPr lang="en-US" b="1" dirty="0" smtClean="0"/>
              <a:t>reduction in the total number of logic gates </a:t>
            </a:r>
            <a:r>
              <a:rPr lang="en-US" dirty="0" smtClean="0"/>
              <a:t>required.</a:t>
            </a:r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Standard </a:t>
            </a:r>
            <a:r>
              <a:rPr lang="en-US" dirty="0" err="1" smtClean="0">
                <a:solidFill>
                  <a:schemeClr val="bg2">
                    <a:lumMod val="50000"/>
                  </a:schemeClr>
                </a:solidFill>
              </a:rPr>
              <a:t>SoP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 form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sz="2800" dirty="0" smtClean="0"/>
              <a:t>In this form, each </a:t>
            </a:r>
            <a:r>
              <a:rPr lang="en-US" sz="2800" b="1" dirty="0" smtClean="0"/>
              <a:t>product term need not contain all literals</a:t>
            </a:r>
            <a:r>
              <a:rPr lang="en-US" sz="2800" dirty="0" smtClean="0"/>
              <a:t>. So, the product terms may or may not be the min terms. </a:t>
            </a:r>
          </a:p>
          <a:p>
            <a:pPr algn="just"/>
            <a:r>
              <a:rPr lang="en-US" sz="2800" dirty="0" smtClean="0"/>
              <a:t>Therefore, the Standard </a:t>
            </a:r>
            <a:r>
              <a:rPr lang="en-US" sz="2800" dirty="0" err="1" smtClean="0"/>
              <a:t>SoP</a:t>
            </a:r>
            <a:r>
              <a:rPr lang="en-US" sz="2800" dirty="0" smtClean="0"/>
              <a:t> form is the simplified form of canonical </a:t>
            </a:r>
            <a:r>
              <a:rPr lang="en-US" sz="2800" dirty="0" err="1" smtClean="0"/>
              <a:t>SoP</a:t>
            </a:r>
            <a:r>
              <a:rPr lang="en-US" sz="2800" dirty="0" smtClean="0"/>
              <a:t> form.</a:t>
            </a:r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Convert the following Boolean function into Standard </a:t>
            </a:r>
            <a:r>
              <a:rPr lang="en-US" sz="2800" dirty="0" err="1" smtClean="0"/>
              <a:t>SoP</a:t>
            </a:r>
            <a:r>
              <a:rPr lang="en-US" sz="2800" dirty="0" smtClean="0"/>
              <a:t> form.</a:t>
            </a:r>
          </a:p>
          <a:p>
            <a:pPr>
              <a:buNone/>
            </a:pPr>
            <a:r>
              <a:rPr lang="en-US" sz="2800" dirty="0" smtClean="0"/>
              <a:t>f = </a:t>
            </a:r>
            <a:r>
              <a:rPr lang="en-US" sz="2800" dirty="0" err="1" smtClean="0"/>
              <a:t>p’qr</a:t>
            </a:r>
            <a:r>
              <a:rPr lang="en-US" sz="2800" dirty="0" smtClean="0"/>
              <a:t> + </a:t>
            </a:r>
            <a:r>
              <a:rPr lang="en-US" sz="2800" dirty="0" err="1" smtClean="0"/>
              <a:t>pq’r</a:t>
            </a:r>
            <a:r>
              <a:rPr lang="en-US" sz="2800" dirty="0" smtClean="0"/>
              <a:t> + </a:t>
            </a:r>
            <a:r>
              <a:rPr lang="en-US" sz="2800" dirty="0" err="1" smtClean="0"/>
              <a:t>pqr</a:t>
            </a:r>
            <a:r>
              <a:rPr lang="en-US" sz="2800" dirty="0" smtClean="0"/>
              <a:t>’ + </a:t>
            </a:r>
            <a:r>
              <a:rPr lang="en-US" sz="2800" dirty="0" err="1" smtClean="0"/>
              <a:t>pqr</a:t>
            </a:r>
            <a:endParaRPr lang="en-US" sz="2800" dirty="0" smtClean="0"/>
          </a:p>
          <a:p>
            <a:pPr>
              <a:buNone/>
            </a:pPr>
            <a:r>
              <a:rPr lang="en-US" sz="2800" dirty="0" smtClean="0"/>
              <a:t>f = </a:t>
            </a:r>
            <a:r>
              <a:rPr lang="en-US" sz="2800" dirty="0" err="1" smtClean="0"/>
              <a:t>p’qr</a:t>
            </a:r>
            <a:r>
              <a:rPr lang="en-US" sz="2800" dirty="0" smtClean="0"/>
              <a:t> + </a:t>
            </a:r>
            <a:r>
              <a:rPr lang="en-US" sz="2800" dirty="0" err="1" smtClean="0"/>
              <a:t>pq’r</a:t>
            </a:r>
            <a:r>
              <a:rPr lang="en-US" sz="2800" dirty="0" smtClean="0"/>
              <a:t> + </a:t>
            </a:r>
            <a:r>
              <a:rPr lang="en-US" sz="2800" dirty="0" err="1" smtClean="0"/>
              <a:t>pqr</a:t>
            </a:r>
            <a:r>
              <a:rPr lang="en-US" sz="2800" dirty="0" smtClean="0"/>
              <a:t>’ + </a:t>
            </a:r>
            <a:r>
              <a:rPr lang="en-US" sz="2800" dirty="0" err="1" smtClean="0"/>
              <a:t>pqr</a:t>
            </a:r>
            <a:r>
              <a:rPr lang="en-US" sz="2800" dirty="0" smtClean="0"/>
              <a:t> + </a:t>
            </a:r>
            <a:r>
              <a:rPr lang="en-US" sz="2800" dirty="0" err="1" smtClean="0"/>
              <a:t>pqr</a:t>
            </a:r>
            <a:r>
              <a:rPr lang="en-US" sz="2800" dirty="0" smtClean="0"/>
              <a:t> + </a:t>
            </a:r>
            <a:r>
              <a:rPr lang="en-US" sz="2800" dirty="0" err="1" smtClean="0"/>
              <a:t>pqr</a:t>
            </a:r>
            <a:endParaRPr lang="en-US" sz="2800" dirty="0" smtClean="0"/>
          </a:p>
          <a:p>
            <a:pPr>
              <a:buNone/>
            </a:pPr>
            <a:r>
              <a:rPr lang="en-US" sz="2800" dirty="0" smtClean="0"/>
              <a:t>    Therefore, the </a:t>
            </a:r>
            <a:r>
              <a:rPr lang="en-US" sz="2800" b="1" dirty="0" smtClean="0"/>
              <a:t>standard </a:t>
            </a:r>
            <a:r>
              <a:rPr lang="en-US" sz="2800" b="1" dirty="0" err="1" smtClean="0"/>
              <a:t>SoP</a:t>
            </a:r>
            <a:r>
              <a:rPr lang="en-US" sz="2800" b="1" dirty="0" smtClean="0"/>
              <a:t> form</a:t>
            </a:r>
            <a:r>
              <a:rPr lang="en-US" sz="2800" dirty="0" smtClean="0"/>
              <a:t> corresponding to given canonical </a:t>
            </a:r>
            <a:r>
              <a:rPr lang="en-US" sz="2800" dirty="0" err="1" smtClean="0"/>
              <a:t>SoP</a:t>
            </a:r>
            <a:r>
              <a:rPr lang="en-US" sz="2800" dirty="0" smtClean="0"/>
              <a:t> form is </a:t>
            </a:r>
            <a:r>
              <a:rPr lang="en-US" sz="2800" b="1" dirty="0" smtClean="0"/>
              <a:t>f = </a:t>
            </a:r>
            <a:r>
              <a:rPr lang="en-US" sz="2800" b="1" dirty="0" err="1" smtClean="0"/>
              <a:t>pq</a:t>
            </a:r>
            <a:r>
              <a:rPr lang="en-US" sz="2800" b="1" dirty="0" smtClean="0"/>
              <a:t> + </a:t>
            </a:r>
            <a:r>
              <a:rPr lang="en-US" sz="2800" b="1" dirty="0" err="1" smtClean="0"/>
              <a:t>qr</a:t>
            </a:r>
            <a:r>
              <a:rPr lang="en-US" sz="2800" b="1" dirty="0" smtClean="0"/>
              <a:t> + pr</a:t>
            </a:r>
            <a:endParaRPr lang="en-US" sz="2800" dirty="0" smtClean="0"/>
          </a:p>
          <a:p>
            <a:pPr algn="just"/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Standard </a:t>
            </a:r>
            <a:r>
              <a:rPr lang="en-US" b="1" dirty="0" err="1" smtClean="0">
                <a:solidFill>
                  <a:schemeClr val="bg2">
                    <a:lumMod val="50000"/>
                  </a:schemeClr>
                </a:solidFill>
              </a:rPr>
              <a:t>PoS</a:t>
            </a:r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 form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286412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en-US" sz="3400" dirty="0" smtClean="0"/>
              <a:t>In this form, each sum term </a:t>
            </a:r>
            <a:r>
              <a:rPr lang="en-US" sz="3400" b="1" dirty="0" smtClean="0"/>
              <a:t>need not contain all literals. </a:t>
            </a:r>
            <a:r>
              <a:rPr lang="en-US" sz="3400" dirty="0" smtClean="0"/>
              <a:t>So, the sum terms may or may not be the Max terms. </a:t>
            </a:r>
          </a:p>
          <a:p>
            <a:pPr algn="just"/>
            <a:r>
              <a:rPr lang="en-US" sz="3400" dirty="0" smtClean="0"/>
              <a:t>Therefore, the Standard </a:t>
            </a:r>
            <a:r>
              <a:rPr lang="en-US" sz="3400" dirty="0" err="1" smtClean="0"/>
              <a:t>PoS</a:t>
            </a:r>
            <a:r>
              <a:rPr lang="en-US" sz="3400" dirty="0" smtClean="0"/>
              <a:t> form is the simplified form of canonical </a:t>
            </a:r>
            <a:r>
              <a:rPr lang="en-US" sz="3400" dirty="0" err="1" smtClean="0"/>
              <a:t>PoS</a:t>
            </a:r>
            <a:r>
              <a:rPr lang="en-US" sz="3400" dirty="0" smtClean="0"/>
              <a:t> form.</a:t>
            </a:r>
          </a:p>
          <a:p>
            <a:pPr algn="just">
              <a:buFont typeface="Wingdings" pitchFamily="2" charset="2"/>
              <a:buChar char="Ø"/>
            </a:pPr>
            <a:r>
              <a:rPr lang="en-US" sz="3400" dirty="0" smtClean="0"/>
              <a:t> Convert the following Boolean function into Standard </a:t>
            </a:r>
            <a:r>
              <a:rPr lang="en-US" sz="3400" dirty="0" err="1" smtClean="0"/>
              <a:t>PoS</a:t>
            </a:r>
            <a:r>
              <a:rPr lang="en-US" sz="3400" dirty="0" smtClean="0"/>
              <a:t> form.</a:t>
            </a:r>
            <a:endParaRPr lang="en-US" dirty="0" smtClean="0"/>
          </a:p>
          <a:p>
            <a:pPr>
              <a:buNone/>
            </a:pPr>
            <a:r>
              <a:rPr lang="en-US" sz="3400" b="1" dirty="0" smtClean="0"/>
              <a:t>f = (</a:t>
            </a:r>
            <a:r>
              <a:rPr lang="en-US" sz="3400" b="1" dirty="0" err="1" smtClean="0"/>
              <a:t>p+q+r</a:t>
            </a:r>
            <a:r>
              <a:rPr lang="en-US" sz="3400" b="1" dirty="0" smtClean="0"/>
              <a:t>).(</a:t>
            </a:r>
            <a:r>
              <a:rPr lang="en-US" sz="3400" b="1" dirty="0" err="1" smtClean="0"/>
              <a:t>p+q+r</a:t>
            </a:r>
            <a:r>
              <a:rPr lang="en-US" sz="3400" b="1" dirty="0" smtClean="0"/>
              <a:t>).(</a:t>
            </a:r>
            <a:r>
              <a:rPr lang="en-US" sz="3400" b="1" dirty="0" err="1" smtClean="0"/>
              <a:t>p+q+r</a:t>
            </a:r>
            <a:r>
              <a:rPr lang="en-US" sz="3400" b="1" dirty="0" smtClean="0"/>
              <a:t>′).(</a:t>
            </a:r>
            <a:r>
              <a:rPr lang="en-US" sz="3400" b="1" dirty="0" err="1" smtClean="0"/>
              <a:t>p+q+r</a:t>
            </a:r>
            <a:r>
              <a:rPr lang="en-US" sz="3400" b="1" dirty="0" smtClean="0"/>
              <a:t>′).(</a:t>
            </a:r>
            <a:r>
              <a:rPr lang="en-US" sz="3400" b="1" dirty="0" err="1" smtClean="0"/>
              <a:t>p+q′+r</a:t>
            </a:r>
            <a:r>
              <a:rPr lang="en-US" sz="3400" b="1" dirty="0" smtClean="0"/>
              <a:t>).(</a:t>
            </a:r>
            <a:r>
              <a:rPr lang="en-US" sz="3400" b="1" dirty="0" err="1" smtClean="0"/>
              <a:t>p+q′+r</a:t>
            </a:r>
            <a:r>
              <a:rPr lang="en-US" sz="3400" b="1" dirty="0" smtClean="0"/>
              <a:t>).(</a:t>
            </a:r>
            <a:r>
              <a:rPr lang="en-US" sz="3400" b="1" dirty="0" err="1" smtClean="0"/>
              <a:t>p′+q+r</a:t>
            </a:r>
            <a:r>
              <a:rPr lang="en-US" sz="3400" b="1" dirty="0" smtClean="0"/>
              <a:t>)</a:t>
            </a:r>
            <a:endParaRPr lang="en-US" sz="2600" b="1" dirty="0" smtClean="0"/>
          </a:p>
          <a:p>
            <a:pPr>
              <a:buNone/>
            </a:pPr>
            <a:r>
              <a:rPr lang="en-US" sz="3400" dirty="0" smtClean="0"/>
              <a:t>f = (</a:t>
            </a:r>
            <a:r>
              <a:rPr lang="en-US" sz="3400" dirty="0" err="1" smtClean="0"/>
              <a:t>p+q+rr</a:t>
            </a:r>
            <a:r>
              <a:rPr lang="en-US" sz="3400" dirty="0" smtClean="0"/>
              <a:t>′).(</a:t>
            </a:r>
            <a:r>
              <a:rPr lang="en-US" sz="3400" dirty="0" err="1" smtClean="0"/>
              <a:t>p+q+rr</a:t>
            </a:r>
            <a:r>
              <a:rPr lang="en-US" sz="3400" dirty="0" smtClean="0"/>
              <a:t>′).(</a:t>
            </a:r>
            <a:r>
              <a:rPr lang="en-US" sz="3400" dirty="0" err="1" smtClean="0"/>
              <a:t>p+r+qq</a:t>
            </a:r>
            <a:r>
              <a:rPr lang="en-US" sz="3400" dirty="0" smtClean="0"/>
              <a:t>′).(</a:t>
            </a:r>
            <a:r>
              <a:rPr lang="en-US" sz="3400" dirty="0" err="1" smtClean="0"/>
              <a:t>p+r+qq</a:t>
            </a:r>
            <a:r>
              <a:rPr lang="en-US" sz="3400" dirty="0" smtClean="0"/>
              <a:t>′).(</a:t>
            </a:r>
            <a:r>
              <a:rPr lang="en-US" sz="3400" dirty="0" err="1" smtClean="0"/>
              <a:t>q+r+pp</a:t>
            </a:r>
            <a:r>
              <a:rPr lang="en-US" sz="3400" dirty="0" smtClean="0"/>
              <a:t>′)</a:t>
            </a:r>
          </a:p>
          <a:p>
            <a:pPr>
              <a:buNone/>
            </a:pPr>
            <a:r>
              <a:rPr lang="en-US" sz="3400" dirty="0" smtClean="0"/>
              <a:t>f = (p+q+0).(p+q+0).(p+r+0).(p+r+0).(q+r+0)</a:t>
            </a:r>
          </a:p>
          <a:p>
            <a:pPr>
              <a:buNone/>
            </a:pPr>
            <a:r>
              <a:rPr lang="en-US" sz="3400" dirty="0" smtClean="0"/>
              <a:t>f = (</a:t>
            </a:r>
            <a:r>
              <a:rPr lang="en-US" sz="3400" dirty="0" err="1" smtClean="0"/>
              <a:t>p+q</a:t>
            </a:r>
            <a:r>
              <a:rPr lang="en-US" sz="3400" dirty="0" smtClean="0"/>
              <a:t>).(</a:t>
            </a:r>
            <a:r>
              <a:rPr lang="en-US" sz="3400" dirty="0" err="1" smtClean="0"/>
              <a:t>p+q</a:t>
            </a:r>
            <a:r>
              <a:rPr lang="en-US" sz="3400" dirty="0" smtClean="0"/>
              <a:t>).(</a:t>
            </a:r>
            <a:r>
              <a:rPr lang="en-US" sz="3400" dirty="0" err="1" smtClean="0"/>
              <a:t>p+r</a:t>
            </a:r>
            <a:r>
              <a:rPr lang="en-US" sz="3400" dirty="0" smtClean="0"/>
              <a:t>).(</a:t>
            </a:r>
            <a:r>
              <a:rPr lang="en-US" sz="3400" dirty="0" err="1" smtClean="0"/>
              <a:t>p+r</a:t>
            </a:r>
            <a:r>
              <a:rPr lang="en-US" sz="3400" dirty="0" smtClean="0"/>
              <a:t>).(</a:t>
            </a:r>
            <a:r>
              <a:rPr lang="en-US" sz="3400" dirty="0" err="1" smtClean="0"/>
              <a:t>q+r</a:t>
            </a:r>
            <a:r>
              <a:rPr lang="en-US" sz="3400" dirty="0" smtClean="0"/>
              <a:t>)</a:t>
            </a:r>
          </a:p>
          <a:p>
            <a:pPr>
              <a:buNone/>
            </a:pPr>
            <a:r>
              <a:rPr lang="en-US" sz="3400" dirty="0" smtClean="0"/>
              <a:t>f = (</a:t>
            </a:r>
            <a:r>
              <a:rPr lang="en-US" sz="3400" dirty="0" err="1" smtClean="0"/>
              <a:t>p+q</a:t>
            </a:r>
            <a:r>
              <a:rPr lang="en-US" sz="3400" dirty="0" smtClean="0"/>
              <a:t>).(</a:t>
            </a:r>
            <a:r>
              <a:rPr lang="en-US" sz="3400" dirty="0" err="1" smtClean="0"/>
              <a:t>p+r</a:t>
            </a:r>
            <a:r>
              <a:rPr lang="en-US" sz="3400" dirty="0" smtClean="0"/>
              <a:t>).(</a:t>
            </a:r>
            <a:r>
              <a:rPr lang="en-US" sz="3400" dirty="0" err="1" smtClean="0"/>
              <a:t>q+r</a:t>
            </a:r>
            <a:r>
              <a:rPr lang="en-US" sz="3400" dirty="0" smtClean="0"/>
              <a:t>)</a:t>
            </a:r>
          </a:p>
          <a:p>
            <a:pPr algn="just">
              <a:buNone/>
            </a:pPr>
            <a:r>
              <a:rPr lang="en-US" dirty="0" smtClean="0"/>
              <a:t>     </a:t>
            </a:r>
            <a:r>
              <a:rPr lang="en-US" sz="3400" dirty="0" smtClean="0"/>
              <a:t>Therefore, the </a:t>
            </a:r>
            <a:r>
              <a:rPr lang="en-US" sz="3400" b="1" dirty="0" smtClean="0"/>
              <a:t>standard </a:t>
            </a:r>
            <a:r>
              <a:rPr lang="en-US" sz="3400" b="1" dirty="0" err="1" smtClean="0"/>
              <a:t>PoS</a:t>
            </a:r>
            <a:r>
              <a:rPr lang="en-US" sz="3400" b="1" dirty="0" smtClean="0"/>
              <a:t> form</a:t>
            </a:r>
            <a:r>
              <a:rPr lang="en-US" sz="3400" dirty="0" smtClean="0"/>
              <a:t> corresponding to given canonical </a:t>
            </a:r>
            <a:r>
              <a:rPr lang="en-US" sz="3400" dirty="0" err="1" smtClean="0"/>
              <a:t>PoS</a:t>
            </a:r>
            <a:r>
              <a:rPr lang="en-US" sz="3400" dirty="0" smtClean="0"/>
              <a:t> form is </a:t>
            </a:r>
            <a:r>
              <a:rPr lang="en-US" sz="3400" b="1" dirty="0" smtClean="0"/>
              <a:t>f = </a:t>
            </a:r>
            <a:r>
              <a:rPr lang="en-US" sz="3400" dirty="0" smtClean="0"/>
              <a:t> </a:t>
            </a:r>
            <a:r>
              <a:rPr lang="en-US" sz="3400" b="1" dirty="0" smtClean="0"/>
              <a:t>(</a:t>
            </a:r>
            <a:r>
              <a:rPr lang="en-US" sz="3400" b="1" dirty="0" err="1" smtClean="0"/>
              <a:t>p+q</a:t>
            </a:r>
            <a:r>
              <a:rPr lang="en-US" sz="3400" b="1" dirty="0" smtClean="0"/>
              <a:t>).(</a:t>
            </a:r>
            <a:r>
              <a:rPr lang="en-US" sz="3400" b="1" dirty="0" err="1" smtClean="0"/>
              <a:t>p+r</a:t>
            </a:r>
            <a:r>
              <a:rPr lang="en-US" sz="3400" b="1" dirty="0" smtClean="0"/>
              <a:t>).(</a:t>
            </a:r>
            <a:r>
              <a:rPr lang="en-US" sz="3400" b="1" dirty="0" err="1" smtClean="0"/>
              <a:t>q+r</a:t>
            </a:r>
            <a:r>
              <a:rPr lang="en-US" sz="3400" b="1" dirty="0" smtClean="0"/>
              <a:t>)</a:t>
            </a:r>
            <a:r>
              <a:rPr lang="en-US" sz="3400" dirty="0" smtClean="0"/>
              <a:t> This is the </a:t>
            </a:r>
            <a:r>
              <a:rPr lang="en-US" sz="3400" b="1" dirty="0" smtClean="0"/>
              <a:t>dual</a:t>
            </a:r>
            <a:r>
              <a:rPr lang="en-US" sz="3400" dirty="0" smtClean="0"/>
              <a:t> of the Boolean function, f = </a:t>
            </a:r>
            <a:r>
              <a:rPr lang="en-US" sz="3400" dirty="0" err="1" smtClean="0"/>
              <a:t>pq</a:t>
            </a:r>
            <a:r>
              <a:rPr lang="en-US" sz="3400" dirty="0" smtClean="0"/>
              <a:t> + </a:t>
            </a:r>
            <a:r>
              <a:rPr lang="en-US" sz="3400" dirty="0" err="1" smtClean="0"/>
              <a:t>qr</a:t>
            </a:r>
            <a:r>
              <a:rPr lang="en-US" sz="3400" dirty="0" smtClean="0"/>
              <a:t> + pr.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Standard Forms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2285992"/>
            <a:ext cx="8429683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428596" y="857233"/>
            <a:ext cx="8715404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Standard forms can be implemented using :</a:t>
            </a:r>
          </a:p>
          <a:p>
            <a:pPr>
              <a:buFont typeface="Wingdings" pitchFamily="2" charset="2"/>
              <a:buChar char="Ø"/>
            </a:pPr>
            <a:r>
              <a:rPr lang="en-US" sz="2400" b="1" dirty="0" err="1" smtClean="0"/>
              <a:t>SoP</a:t>
            </a:r>
            <a:r>
              <a:rPr lang="en-US" sz="2000" b="1" dirty="0" err="1" smtClean="0">
                <a:sym typeface="Wingdings" pitchFamily="2" charset="2"/>
              </a:rPr>
              <a:t></a:t>
            </a:r>
            <a:r>
              <a:rPr lang="en-US" sz="2000" b="1" dirty="0" err="1" smtClean="0"/>
              <a:t>TWO</a:t>
            </a:r>
            <a:r>
              <a:rPr lang="en-US" sz="2000" b="1" dirty="0" smtClean="0"/>
              <a:t> level AND-OR </a:t>
            </a:r>
            <a:r>
              <a:rPr lang="en-US" sz="2000" dirty="0" smtClean="0"/>
              <a:t>gates/</a:t>
            </a:r>
            <a:r>
              <a:rPr lang="en-US" sz="2000" b="1" dirty="0" smtClean="0"/>
              <a:t> TWO level NAND </a:t>
            </a:r>
            <a:r>
              <a:rPr lang="en-US" sz="2000" dirty="0" smtClean="0"/>
              <a:t>gates</a:t>
            </a:r>
          </a:p>
          <a:p>
            <a:pPr>
              <a:buFont typeface="Wingdings" pitchFamily="2" charset="2"/>
              <a:buChar char="Ø"/>
            </a:pPr>
            <a:r>
              <a:rPr lang="en-US" sz="2400" b="1" dirty="0" err="1" smtClean="0"/>
              <a:t>PoS</a:t>
            </a:r>
            <a:r>
              <a:rPr lang="en-US" sz="2000" b="1" dirty="0" err="1" smtClean="0">
                <a:sym typeface="Wingdings" pitchFamily="2" charset="2"/>
              </a:rPr>
              <a:t></a:t>
            </a:r>
            <a:r>
              <a:rPr lang="en-US" sz="2000" b="1" dirty="0" err="1" smtClean="0"/>
              <a:t>TWO</a:t>
            </a:r>
            <a:r>
              <a:rPr lang="en-US" sz="2000" b="1" dirty="0" smtClean="0"/>
              <a:t> level OR-AND </a:t>
            </a:r>
            <a:r>
              <a:rPr lang="en-US" sz="2000" dirty="0" smtClean="0"/>
              <a:t>gates /</a:t>
            </a:r>
            <a:r>
              <a:rPr lang="en-US" sz="2000" b="1" dirty="0" smtClean="0"/>
              <a:t> TWO level NOR </a:t>
            </a:r>
            <a:r>
              <a:rPr lang="en-US" sz="2000" dirty="0" smtClean="0"/>
              <a:t>gates</a:t>
            </a:r>
          </a:p>
          <a:p>
            <a:pPr>
              <a:buFont typeface="Wingdings" pitchFamily="2" charset="2"/>
              <a:buChar char="Ø"/>
            </a:pPr>
            <a:endParaRPr lang="en-US" sz="2000" dirty="0" smtClean="0"/>
          </a:p>
          <a:p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chemeClr val="bg2">
                    <a:lumMod val="50000"/>
                  </a:schemeClr>
                </a:solidFill>
              </a:rPr>
              <a:t>SoP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: AND-OR/NAND implementation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285860"/>
            <a:ext cx="8286808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en-US" b="1" dirty="0" err="1" smtClean="0">
                <a:solidFill>
                  <a:schemeClr val="bg2">
                    <a:lumMod val="50000"/>
                  </a:schemeClr>
                </a:solidFill>
              </a:rPr>
              <a:t>Minterm</a:t>
            </a:r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: Product Term 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dirty="0" smtClean="0"/>
              <a:t>For a </a:t>
            </a:r>
            <a:r>
              <a:rPr lang="en-US" dirty="0" err="1" smtClean="0"/>
              <a:t>boolean</a:t>
            </a:r>
            <a:r>
              <a:rPr lang="en-US" dirty="0" smtClean="0"/>
              <a:t> function of variables , a </a:t>
            </a:r>
            <a:r>
              <a:rPr lang="en-US" b="1" dirty="0" smtClean="0"/>
              <a:t>product term </a:t>
            </a:r>
            <a:r>
              <a:rPr lang="en-US" dirty="0" smtClean="0"/>
              <a:t>in which </a:t>
            </a:r>
            <a:r>
              <a:rPr lang="en-US" b="1" dirty="0" smtClean="0"/>
              <a:t>each of the variables appears once</a:t>
            </a:r>
            <a:r>
              <a:rPr lang="en-US" dirty="0" smtClean="0"/>
              <a:t>, either in its complemented or </a:t>
            </a:r>
            <a:r>
              <a:rPr lang="en-US" dirty="0" err="1" smtClean="0"/>
              <a:t>uncomplemented</a:t>
            </a:r>
            <a:r>
              <a:rPr lang="en-US" dirty="0" smtClean="0"/>
              <a:t> form is called a </a:t>
            </a:r>
            <a:r>
              <a:rPr lang="en-US" b="1" dirty="0" err="1" smtClean="0"/>
              <a:t>minterm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A variable is complemented for a value of 0 and </a:t>
            </a:r>
            <a:r>
              <a:rPr lang="en-US" dirty="0" err="1" smtClean="0"/>
              <a:t>uncomplemented</a:t>
            </a:r>
            <a:r>
              <a:rPr lang="en-US" dirty="0" smtClean="0"/>
              <a:t> for a value of 1.</a:t>
            </a:r>
          </a:p>
          <a:p>
            <a:pPr algn="just"/>
            <a:r>
              <a:rPr lang="en-US" dirty="0" smtClean="0"/>
              <a:t>Denoted by </a:t>
            </a:r>
            <a:r>
              <a:rPr lang="en-US" b="1" dirty="0" smtClean="0"/>
              <a:t>m</a:t>
            </a:r>
            <a:r>
              <a:rPr lang="en-US" b="1" baseline="-25000" dirty="0" smtClean="0"/>
              <a:t>i</a:t>
            </a:r>
          </a:p>
          <a:p>
            <a:pPr algn="just"/>
            <a:r>
              <a:rPr lang="en-US" dirty="0" smtClean="0"/>
              <a:t>For </a:t>
            </a:r>
            <a:r>
              <a:rPr lang="en-US" b="1" dirty="0" smtClean="0"/>
              <a:t>n variables</a:t>
            </a:r>
            <a:r>
              <a:rPr lang="en-US" dirty="0" smtClean="0"/>
              <a:t>, we have </a:t>
            </a:r>
            <a:r>
              <a:rPr lang="en-US" b="1" dirty="0" smtClean="0"/>
              <a:t>2</a:t>
            </a:r>
            <a:r>
              <a:rPr lang="en-US" b="1" baseline="30000" dirty="0" smtClean="0"/>
              <a:t>n</a:t>
            </a:r>
            <a:r>
              <a:rPr lang="en-US" b="1" dirty="0" smtClean="0"/>
              <a:t> </a:t>
            </a:r>
            <a:r>
              <a:rPr lang="en-US" b="1" dirty="0" err="1" smtClean="0"/>
              <a:t>minterms</a:t>
            </a:r>
            <a:r>
              <a:rPr lang="en-US" b="1" dirty="0" smtClean="0"/>
              <a:t>.</a:t>
            </a:r>
          </a:p>
          <a:p>
            <a:pPr algn="just"/>
            <a:r>
              <a:rPr lang="en-US" dirty="0" smtClean="0"/>
              <a:t>Any </a:t>
            </a:r>
            <a:r>
              <a:rPr lang="en-US" dirty="0" err="1" smtClean="0"/>
              <a:t>boolean</a:t>
            </a:r>
            <a:r>
              <a:rPr lang="en-US" dirty="0" smtClean="0"/>
              <a:t> function can be expressed as “</a:t>
            </a:r>
            <a:r>
              <a:rPr lang="en-US" b="1" dirty="0" smtClean="0"/>
              <a:t>sum of </a:t>
            </a:r>
            <a:r>
              <a:rPr lang="en-US" b="1" dirty="0" err="1" smtClean="0"/>
              <a:t>minterms</a:t>
            </a:r>
            <a:r>
              <a:rPr lang="en-US" b="1" dirty="0" smtClean="0"/>
              <a:t>”.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chemeClr val="bg2">
                    <a:lumMod val="50000"/>
                  </a:schemeClr>
                </a:solidFill>
              </a:rPr>
              <a:t>SoP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: AND-OR/NAND implementation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1428736"/>
            <a:ext cx="7643866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046500" y="2996952"/>
            <a:ext cx="531158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THANK YOU</a:t>
            </a:r>
            <a:endParaRPr lang="en-US" sz="7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chemeClr val="bg2">
                    <a:lumMod val="50000"/>
                  </a:schemeClr>
                </a:solidFill>
              </a:rPr>
              <a:t>Maxterm</a:t>
            </a:r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: Sum Term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dirty="0" smtClean="0"/>
              <a:t>For a </a:t>
            </a:r>
            <a:r>
              <a:rPr lang="en-US" dirty="0" err="1" smtClean="0"/>
              <a:t>boolean</a:t>
            </a:r>
            <a:r>
              <a:rPr lang="en-US" dirty="0" smtClean="0"/>
              <a:t> function of variables , a </a:t>
            </a:r>
            <a:r>
              <a:rPr lang="en-US" b="1" dirty="0" smtClean="0"/>
              <a:t>sum term </a:t>
            </a:r>
            <a:r>
              <a:rPr lang="en-US" dirty="0" smtClean="0"/>
              <a:t>in which </a:t>
            </a:r>
            <a:r>
              <a:rPr lang="en-US" b="1" dirty="0" smtClean="0"/>
              <a:t>each of the variables appears once</a:t>
            </a:r>
            <a:r>
              <a:rPr lang="en-US" dirty="0" smtClean="0"/>
              <a:t>, either in its complemented or </a:t>
            </a:r>
            <a:r>
              <a:rPr lang="en-US" dirty="0" err="1" smtClean="0"/>
              <a:t>uncomplemented</a:t>
            </a:r>
            <a:r>
              <a:rPr lang="en-US" dirty="0" smtClean="0"/>
              <a:t> form is called a </a:t>
            </a:r>
            <a:r>
              <a:rPr lang="en-US" b="1" dirty="0" err="1" smtClean="0"/>
              <a:t>maxterm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A variable is complemented for a value of 1 and </a:t>
            </a:r>
            <a:r>
              <a:rPr lang="en-US" dirty="0" err="1" smtClean="0"/>
              <a:t>uncomplemented</a:t>
            </a:r>
            <a:r>
              <a:rPr lang="en-US" dirty="0" smtClean="0"/>
              <a:t> for a value of 0.</a:t>
            </a:r>
          </a:p>
          <a:p>
            <a:pPr algn="just"/>
            <a:r>
              <a:rPr lang="en-US" dirty="0" smtClean="0"/>
              <a:t>Denoted by </a:t>
            </a:r>
            <a:r>
              <a:rPr lang="en-US" b="1" dirty="0" smtClean="0"/>
              <a:t>M</a:t>
            </a:r>
            <a:r>
              <a:rPr lang="en-US" b="1" baseline="-25000" dirty="0" smtClean="0"/>
              <a:t>i</a:t>
            </a:r>
          </a:p>
          <a:p>
            <a:pPr algn="just"/>
            <a:r>
              <a:rPr lang="en-US" dirty="0" smtClean="0"/>
              <a:t>For </a:t>
            </a:r>
            <a:r>
              <a:rPr lang="en-US" b="1" dirty="0" smtClean="0"/>
              <a:t>n variables</a:t>
            </a:r>
            <a:r>
              <a:rPr lang="en-US" dirty="0" smtClean="0"/>
              <a:t>, we have </a:t>
            </a:r>
            <a:r>
              <a:rPr lang="en-US" b="1" dirty="0" smtClean="0"/>
              <a:t>2</a:t>
            </a:r>
            <a:r>
              <a:rPr lang="en-US" b="1" baseline="30000" dirty="0" smtClean="0"/>
              <a:t>n</a:t>
            </a:r>
            <a:r>
              <a:rPr lang="en-US" b="1" dirty="0" smtClean="0"/>
              <a:t> </a:t>
            </a:r>
            <a:r>
              <a:rPr lang="en-US" b="1" dirty="0" err="1" smtClean="0"/>
              <a:t>maxterms</a:t>
            </a:r>
            <a:r>
              <a:rPr lang="en-US" b="1" dirty="0" smtClean="0"/>
              <a:t>.</a:t>
            </a:r>
          </a:p>
          <a:p>
            <a:pPr algn="just"/>
            <a:r>
              <a:rPr lang="en-US" dirty="0" smtClean="0"/>
              <a:t>Any </a:t>
            </a:r>
            <a:r>
              <a:rPr lang="en-US" dirty="0" err="1" smtClean="0"/>
              <a:t>boolean</a:t>
            </a:r>
            <a:r>
              <a:rPr lang="en-US" dirty="0" smtClean="0"/>
              <a:t> function can be expressed as “</a:t>
            </a:r>
            <a:r>
              <a:rPr lang="en-US" b="1" dirty="0" smtClean="0"/>
              <a:t>product of </a:t>
            </a:r>
            <a:r>
              <a:rPr lang="en-US" b="1" dirty="0" err="1" smtClean="0"/>
              <a:t>maxterms</a:t>
            </a:r>
            <a:r>
              <a:rPr lang="en-US" b="1" dirty="0" smtClean="0"/>
              <a:t>”.</a:t>
            </a:r>
          </a:p>
          <a:p>
            <a:pPr algn="just"/>
            <a:endParaRPr lang="en-US" b="1" dirty="0" smtClean="0"/>
          </a:p>
          <a:p>
            <a:pPr algn="just"/>
            <a:endParaRPr lang="en-US" b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500042"/>
            <a:ext cx="7858180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CANONICAL  FORMS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357850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en-US" sz="2800" dirty="0" smtClean="0"/>
              <a:t>For a Boolean expression there are two kinds of canonical forms −</a:t>
            </a:r>
          </a:p>
          <a:p>
            <a:pPr lvl="1" algn="just"/>
            <a:r>
              <a:rPr lang="en-US" b="1" dirty="0" smtClean="0"/>
              <a:t>The sum of </a:t>
            </a:r>
            <a:r>
              <a:rPr lang="en-US" b="1" dirty="0" err="1" smtClean="0"/>
              <a:t>minterms</a:t>
            </a:r>
            <a:r>
              <a:rPr lang="en-US" b="1" dirty="0" smtClean="0"/>
              <a:t> (SOM) form</a:t>
            </a:r>
          </a:p>
          <a:p>
            <a:pPr lvl="1" algn="just"/>
            <a:r>
              <a:rPr lang="en-US" b="1" dirty="0" smtClean="0"/>
              <a:t>The product of </a:t>
            </a:r>
            <a:r>
              <a:rPr lang="en-US" b="1" dirty="0" err="1" smtClean="0"/>
              <a:t>maxterms</a:t>
            </a:r>
            <a:r>
              <a:rPr lang="en-US" b="1" dirty="0" smtClean="0"/>
              <a:t> (POM) form</a:t>
            </a:r>
          </a:p>
          <a:p>
            <a:pPr lvl="0" algn="just"/>
            <a:r>
              <a:rPr lang="en-US" sz="2800" dirty="0" smtClean="0"/>
              <a:t>Any Boolean function can be expressed as a sum of its 1-minterms( and the inverse of the function can be expressed as a sum of its 0-minterms. Hence,</a:t>
            </a:r>
          </a:p>
          <a:p>
            <a:pPr lvl="1" algn="just"/>
            <a:r>
              <a:rPr lang="en-US" b="1" dirty="0" smtClean="0"/>
              <a:t>F (list of variables) = ∑ (list of 1-minterm indices)and</a:t>
            </a:r>
          </a:p>
          <a:p>
            <a:pPr lvl="1" algn="just"/>
            <a:r>
              <a:rPr lang="en-US" b="1" dirty="0" smtClean="0"/>
              <a:t>F’ (list of variables) = ∑ (list of 0-minterm indices)</a:t>
            </a:r>
          </a:p>
          <a:p>
            <a:r>
              <a:rPr lang="en-US" dirty="0" smtClean="0"/>
              <a:t>Any Boolean function can be expressed as a product of its 0-maxterms and the inverse of the function can be expressed as a product of its 1-maxterms. Hence,</a:t>
            </a:r>
          </a:p>
          <a:p>
            <a:pPr lvl="1"/>
            <a:r>
              <a:rPr lang="en-US" b="1" dirty="0" smtClean="0"/>
              <a:t>F (list of variables) = π (list of 0-maxterm indices) and</a:t>
            </a:r>
          </a:p>
          <a:p>
            <a:pPr lvl="1"/>
            <a:r>
              <a:rPr lang="en-US" b="1" dirty="0" smtClean="0"/>
              <a:t>F’(list of variables) = π (list of 1-maxterm indices).</a:t>
            </a:r>
          </a:p>
          <a:p>
            <a:pPr algn="just"/>
            <a:endParaRPr lang="en-US" dirty="0" smtClean="0"/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Sum of </a:t>
            </a:r>
            <a:r>
              <a:rPr lang="en-US" b="1" dirty="0" err="1" smtClean="0">
                <a:solidFill>
                  <a:schemeClr val="bg2">
                    <a:lumMod val="50000"/>
                  </a:schemeClr>
                </a:solidFill>
              </a:rPr>
              <a:t>Minterms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Example:</a:t>
            </a:r>
          </a:p>
          <a:p>
            <a:pPr>
              <a:buNone/>
            </a:pPr>
            <a:r>
              <a:rPr lang="en-US" sz="3600" dirty="0" smtClean="0"/>
              <a:t>Let, F(x, y, z) = x’ y’ z’ + x y’ z + x y z’ + x y z</a:t>
            </a:r>
          </a:p>
          <a:p>
            <a:pPr>
              <a:buNone/>
            </a:pPr>
            <a:r>
              <a:rPr lang="en-US" sz="3600" dirty="0" smtClean="0"/>
              <a:t>F(x, y, z) = m</a:t>
            </a:r>
            <a:r>
              <a:rPr lang="en-US" sz="3600" baseline="-25000" dirty="0" smtClean="0"/>
              <a:t>0</a:t>
            </a:r>
            <a:r>
              <a:rPr lang="en-US" sz="3600" dirty="0" smtClean="0"/>
              <a:t> + m</a:t>
            </a:r>
            <a:r>
              <a:rPr lang="en-US" sz="3600" baseline="-25000" dirty="0" smtClean="0"/>
              <a:t>5</a:t>
            </a:r>
            <a:r>
              <a:rPr lang="en-US" sz="3600" dirty="0" smtClean="0"/>
              <a:t> + m</a:t>
            </a:r>
            <a:r>
              <a:rPr lang="en-US" sz="3600" baseline="-25000" dirty="0" smtClean="0"/>
              <a:t>6</a:t>
            </a:r>
            <a:r>
              <a:rPr lang="en-US" sz="3600" dirty="0" smtClean="0"/>
              <a:t> + m</a:t>
            </a:r>
            <a:r>
              <a:rPr lang="en-US" sz="3600" baseline="-25000" dirty="0" smtClean="0"/>
              <a:t>7</a:t>
            </a:r>
            <a:endParaRPr lang="en-US" sz="3600" dirty="0" smtClean="0"/>
          </a:p>
          <a:p>
            <a:pPr>
              <a:buNone/>
            </a:pPr>
            <a:r>
              <a:rPr lang="en-US" sz="3600" dirty="0" smtClean="0"/>
              <a:t>Hence, </a:t>
            </a:r>
            <a:r>
              <a:rPr lang="en-US" sz="3600" b="1" dirty="0" smtClean="0"/>
              <a:t>F(x, y, z) = ∑ (0, 5, 6, 7)</a:t>
            </a:r>
          </a:p>
          <a:p>
            <a:pPr>
              <a:buNone/>
            </a:pPr>
            <a:r>
              <a:rPr lang="en-US" dirty="0" smtClean="0"/>
              <a:t>Now we will find the complement of F(x, y, z)</a:t>
            </a:r>
          </a:p>
          <a:p>
            <a:pPr>
              <a:buNone/>
            </a:pPr>
            <a:r>
              <a:rPr lang="en-US" sz="3600" dirty="0" smtClean="0"/>
              <a:t>F’(x, y, z) = m</a:t>
            </a:r>
            <a:r>
              <a:rPr lang="en-US" sz="3600" baseline="-25000" dirty="0" smtClean="0"/>
              <a:t>1</a:t>
            </a:r>
            <a:r>
              <a:rPr lang="en-US" sz="3600" dirty="0" smtClean="0"/>
              <a:t> + m</a:t>
            </a:r>
            <a:r>
              <a:rPr lang="en-US" sz="3600" baseline="-25000" dirty="0" smtClean="0"/>
              <a:t>2</a:t>
            </a:r>
            <a:r>
              <a:rPr lang="en-US" sz="3600" dirty="0" smtClean="0"/>
              <a:t> + m</a:t>
            </a:r>
            <a:r>
              <a:rPr lang="en-US" sz="3600" baseline="-25000" dirty="0" smtClean="0"/>
              <a:t>3</a:t>
            </a:r>
            <a:r>
              <a:rPr lang="en-US" sz="3600" dirty="0" smtClean="0"/>
              <a:t> + m</a:t>
            </a:r>
            <a:r>
              <a:rPr lang="en-US" sz="3600" baseline="-25000" dirty="0" smtClean="0"/>
              <a:t>4</a:t>
            </a:r>
            <a:endParaRPr lang="en-US" sz="3600" dirty="0" smtClean="0"/>
          </a:p>
          <a:p>
            <a:pPr>
              <a:buNone/>
            </a:pPr>
            <a:r>
              <a:rPr lang="en-US" sz="3600" dirty="0" smtClean="0"/>
              <a:t>Hence, </a:t>
            </a:r>
            <a:r>
              <a:rPr lang="en-US" sz="3600" b="1" dirty="0" smtClean="0"/>
              <a:t>F’(x, y, z) == ∑ (1, 2, 3, 4)</a:t>
            </a:r>
          </a:p>
          <a:p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</a:rPr>
              <a:t>Expressing a Boolean function in SOM form</a:t>
            </a:r>
            <a:endParaRPr lang="en-US" sz="32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429288"/>
          </a:xfrm>
        </p:spPr>
        <p:txBody>
          <a:bodyPr/>
          <a:lstStyle/>
          <a:p>
            <a:r>
              <a:rPr lang="en-US" b="1" dirty="0" smtClean="0"/>
              <a:t>Method 1:</a:t>
            </a:r>
          </a:p>
          <a:p>
            <a:pPr lvl="1"/>
            <a:r>
              <a:rPr lang="en-US" dirty="0" smtClean="0"/>
              <a:t>Check every term in the function. If a term misses a variable x, it is </a:t>
            </a:r>
            <a:r>
              <a:rPr lang="en-US" dirty="0" err="1" smtClean="0"/>
              <a:t>ANDed</a:t>
            </a:r>
            <a:r>
              <a:rPr lang="en-US" dirty="0" smtClean="0"/>
              <a:t> with (x+x</a:t>
            </a:r>
            <a:r>
              <a:rPr lang="en-US" baseline="30000" dirty="0" smtClean="0"/>
              <a:t>1</a:t>
            </a:r>
            <a:r>
              <a:rPr lang="en-US" dirty="0" smtClean="0"/>
              <a:t>).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571744"/>
            <a:ext cx="7643866" cy="3929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</a:rPr>
              <a:t>Expressing a Boolean function in SOM form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 algn="just"/>
            <a:r>
              <a:rPr lang="en-US" b="1" dirty="0" smtClean="0"/>
              <a:t>Method 2: Truth Table</a:t>
            </a:r>
          </a:p>
          <a:p>
            <a:pPr lvl="1" algn="just"/>
            <a:r>
              <a:rPr lang="en-US" dirty="0" smtClean="0"/>
              <a:t> Write the all the 1-minterms i.e., </a:t>
            </a:r>
            <a:r>
              <a:rPr lang="en-US" dirty="0" err="1" smtClean="0"/>
              <a:t>minterms</a:t>
            </a:r>
            <a:r>
              <a:rPr lang="en-US" dirty="0" smtClean="0"/>
              <a:t> for which F=1, in the truth table.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2786058"/>
            <a:ext cx="6500858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</a:rPr>
              <a:t>Expressing a Boolean function in POM form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214974"/>
          </a:xfrm>
        </p:spPr>
        <p:txBody>
          <a:bodyPr/>
          <a:lstStyle/>
          <a:p>
            <a:r>
              <a:rPr lang="en-US" b="1" dirty="0" smtClean="0"/>
              <a:t>Method 1:</a:t>
            </a:r>
          </a:p>
          <a:p>
            <a:pPr lvl="1" algn="just"/>
            <a:r>
              <a:rPr lang="en-US" sz="2400" dirty="0" smtClean="0"/>
              <a:t>Check every term in the function. If a term misses a variable x, it is </a:t>
            </a:r>
            <a:r>
              <a:rPr lang="en-US" sz="2400" dirty="0" err="1" smtClean="0"/>
              <a:t>ORed</a:t>
            </a:r>
            <a:r>
              <a:rPr lang="en-US" sz="2400" dirty="0" smtClean="0"/>
              <a:t> with (xx</a:t>
            </a:r>
            <a:r>
              <a:rPr lang="en-US" sz="2400" baseline="30000" dirty="0" smtClean="0"/>
              <a:t>1</a:t>
            </a:r>
            <a:r>
              <a:rPr lang="en-US" sz="2400" dirty="0" smtClean="0"/>
              <a:t>) and apply </a:t>
            </a:r>
            <a:r>
              <a:rPr lang="en-US" sz="2400" b="1" dirty="0" smtClean="0"/>
              <a:t>DISTRIBUTIVE LAW.</a:t>
            </a:r>
          </a:p>
          <a:p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786058"/>
            <a:ext cx="8001055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1212</TotalTime>
  <Words>957</Words>
  <Application>Microsoft Office PowerPoint</Application>
  <PresentationFormat>On-screen Show (4:3)</PresentationFormat>
  <Paragraphs>138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Outline of today’s session</vt:lpstr>
      <vt:lpstr>Minterm: Product Term </vt:lpstr>
      <vt:lpstr>Maxterm: Sum Term</vt:lpstr>
      <vt:lpstr>Slide 4</vt:lpstr>
      <vt:lpstr>CANONICAL  FORMS</vt:lpstr>
      <vt:lpstr>Sum of Minterms</vt:lpstr>
      <vt:lpstr>Expressing a Boolean function in SOM form</vt:lpstr>
      <vt:lpstr>Expressing a Boolean function in SOM form</vt:lpstr>
      <vt:lpstr>Expressing a Boolean function in POM form</vt:lpstr>
      <vt:lpstr>Expressing a Boolean function in POM form</vt:lpstr>
      <vt:lpstr>Summary of minterms and maxterms</vt:lpstr>
      <vt:lpstr>Conversion from SoM to PoM form</vt:lpstr>
      <vt:lpstr>Conversion from PoM to SoM form</vt:lpstr>
      <vt:lpstr>Problems: Canonical Forms</vt:lpstr>
      <vt:lpstr>Standard Forms</vt:lpstr>
      <vt:lpstr>Standard SoP form</vt:lpstr>
      <vt:lpstr>Standard PoS form</vt:lpstr>
      <vt:lpstr>Standard Forms</vt:lpstr>
      <vt:lpstr>SoP: AND-OR/NAND implementation</vt:lpstr>
      <vt:lpstr>SoP: AND-OR/NAND implementation</vt:lpstr>
      <vt:lpstr>Slide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LAB USER</dc:creator>
  <cp:lastModifiedBy>Windows User</cp:lastModifiedBy>
  <cp:revision>188</cp:revision>
  <dcterms:created xsi:type="dcterms:W3CDTF">2020-08-17T05:02:06Z</dcterms:created>
  <dcterms:modified xsi:type="dcterms:W3CDTF">2021-01-25T06:45:02Z</dcterms:modified>
</cp:coreProperties>
</file>