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65" r:id="rId4"/>
    <p:sldId id="328" r:id="rId5"/>
    <p:sldId id="368" r:id="rId6"/>
    <p:sldId id="329" r:id="rId7"/>
    <p:sldId id="367"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66" r:id="rId25"/>
    <p:sldId id="346" r:id="rId26"/>
    <p:sldId id="347" r:id="rId27"/>
    <p:sldId id="359" r:id="rId28"/>
    <p:sldId id="361" r:id="rId29"/>
    <p:sldId id="360" r:id="rId30"/>
    <p:sldId id="362" r:id="rId31"/>
    <p:sldId id="364" r:id="rId32"/>
    <p:sldId id="363" r:id="rId33"/>
    <p:sldId id="348" r:id="rId34"/>
    <p:sldId id="349" r:id="rId35"/>
    <p:sldId id="351" r:id="rId36"/>
    <p:sldId id="352" r:id="rId37"/>
    <p:sldId id="353" r:id="rId38"/>
    <p:sldId id="354" r:id="rId39"/>
    <p:sldId id="355" r:id="rId40"/>
    <p:sldId id="356" r:id="rId41"/>
    <p:sldId id="357" r:id="rId42"/>
    <p:sldId id="358" r:id="rId43"/>
    <p:sldId id="36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7/22/2025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7/22/2025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22363"/>
            <a:ext cx="4023360"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Computer Networks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454111-2A43-CC9D-52CF-359B8E4D2B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4801" y="1056164"/>
            <a:ext cx="1445048" cy="1823806"/>
          </a:xfrm>
          <a:prstGeom prst="rect">
            <a:avLst/>
          </a:prstGeom>
        </p:spPr>
      </p:pic>
      <p:graphicFrame>
        <p:nvGraphicFramePr>
          <p:cNvPr id="3" name="Object 2">
            <a:extLst>
              <a:ext uri="{FF2B5EF4-FFF2-40B4-BE49-F238E27FC236}">
                <a16:creationId xmlns:a16="http://schemas.microsoft.com/office/drawing/2014/main" id="{D624C61F-2D54-D956-FB15-C62A2E527045}"/>
              </a:ext>
            </a:extLst>
          </p:cNvPr>
          <p:cNvGraphicFramePr>
            <a:graphicFrameLocks noChangeAspect="1"/>
          </p:cNvGraphicFramePr>
          <p:nvPr>
            <p:extLst>
              <p:ext uri="{D42A27DB-BD31-4B8C-83A1-F6EECF244321}">
                <p14:modId xmlns:p14="http://schemas.microsoft.com/office/powerpoint/2010/main" val="1904724504"/>
              </p:ext>
            </p:extLst>
          </p:nvPr>
        </p:nvGraphicFramePr>
        <p:xfrm>
          <a:off x="477981" y="4785631"/>
          <a:ext cx="3505870" cy="1061934"/>
        </p:xfrm>
        <a:graphic>
          <a:graphicData uri="http://schemas.openxmlformats.org/presentationml/2006/ole">
            <mc:AlternateContent xmlns:mc="http://schemas.openxmlformats.org/markup-compatibility/2006">
              <mc:Choice xmlns:v="urn:schemas-microsoft-com:vml" Requires="v">
                <p:oleObj spid="_x0000_s3082" name="Image" r:id="rId5" imgW="6412680" imgH="1942560" progId="Photoshop.Image.12">
                  <p:embed/>
                </p:oleObj>
              </mc:Choice>
              <mc:Fallback>
                <p:oleObj name="Image" r:id="rId5" imgW="6412680" imgH="1942560" progId="Photoshop.Image.12">
                  <p:embed/>
                  <p:pic>
                    <p:nvPicPr>
                      <p:cNvPr id="13" name="Object 12">
                        <a:extLst>
                          <a:ext uri="{FF2B5EF4-FFF2-40B4-BE49-F238E27FC236}">
                            <a16:creationId xmlns:a16="http://schemas.microsoft.com/office/drawing/2014/main" id="{87425172-1D48-3C15-0939-91DD14FC080E}"/>
                          </a:ext>
                        </a:extLst>
                      </p:cNvPr>
                      <p:cNvPicPr/>
                      <p:nvPr/>
                    </p:nvPicPr>
                    <p:blipFill>
                      <a:blip r:embed="rId6"/>
                      <a:stretch>
                        <a:fillRect/>
                      </a:stretch>
                    </p:blipFill>
                    <p:spPr>
                      <a:xfrm>
                        <a:off x="477981" y="4785631"/>
                        <a:ext cx="3505870" cy="106193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375B412-41D0-C559-E488-CF3DDCCBBF3E}"/>
              </a:ext>
            </a:extLst>
          </p:cNvPr>
          <p:cNvPicPr>
            <a:picLocks noChangeAspect="1"/>
          </p:cNvPicPr>
          <p:nvPr/>
        </p:nvPicPr>
        <p:blipFill>
          <a:blip r:embed="rId7" cstate="print">
            <a:extLst>
              <a:ext uri="{28A0092B-C50C-407E-A947-70E740481C1C}">
                <a14:useLocalDpi xmlns:a14="http://schemas.microsoft.com/office/drawing/2010/main" val="0"/>
              </a:ext>
            </a:extLst>
          </a:blip>
          <a:srcRect l="68220" t="-541"/>
          <a:stretch/>
        </p:blipFill>
        <p:spPr>
          <a:xfrm>
            <a:off x="477981" y="6092659"/>
            <a:ext cx="3390258" cy="279316"/>
          </a:xfrm>
          <a:prstGeom prst="rect">
            <a:avLst/>
          </a:prstGeom>
        </p:spPr>
      </p:pic>
    </p:spTree>
    <p:extLst>
      <p:ext uri="{BB962C8B-B14F-4D97-AF65-F5344CB8AC3E}">
        <p14:creationId xmlns:p14="http://schemas.microsoft.com/office/powerpoint/2010/main" val="18058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82861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1. Physical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47470" y="1672640"/>
            <a:ext cx="10500112" cy="3600986"/>
          </a:xfrm>
          <a:prstGeom prst="rect">
            <a:avLst/>
          </a:prstGeom>
          <a:noFill/>
        </p:spPr>
        <p:txBody>
          <a:bodyPr wrap="square">
            <a:spAutoFit/>
          </a:bodyPr>
          <a:lstStyle/>
          <a:p>
            <a:pPr>
              <a:spcBef>
                <a:spcPts val="1200"/>
              </a:spcBef>
              <a:spcAft>
                <a:spcPts val="1200"/>
              </a:spcAft>
            </a:pPr>
            <a:r>
              <a:rPr lang="en-US" sz="2400" b="1" i="1" spc="20" dirty="0">
                <a:latin typeface="Sitka Text" panose="02000505000000020004" pitchFamily="2" charset="0"/>
                <a:ea typeface="Times New Roman" panose="02020603050405020304" pitchFamily="18" charset="0"/>
              </a:rPr>
              <a:t>Representation of bits: </a:t>
            </a:r>
            <a:r>
              <a:rPr lang="en-US" sz="2400" dirty="0">
                <a:latin typeface="Sitka Text" panose="02000505000000020004" pitchFamily="2" charset="0"/>
                <a:ea typeface="Times New Roman" panose="02020603050405020304" pitchFamily="18" charset="0"/>
              </a:rPr>
              <a:t>The physical layer defines the type of encoding</a:t>
            </a:r>
          </a:p>
          <a:p>
            <a:pPr>
              <a:spcBef>
                <a:spcPts val="1200"/>
              </a:spcBef>
              <a:spcAft>
                <a:spcPts val="1200"/>
              </a:spcAft>
            </a:pPr>
            <a:r>
              <a:rPr lang="en-US" sz="2400" b="1" i="1" dirty="0">
                <a:solidFill>
                  <a:schemeClr val="tx1"/>
                </a:solidFill>
                <a:latin typeface="Sitka Text" panose="02000505000000020004" pitchFamily="2" charset="0"/>
                <a:ea typeface="Times New Roman" panose="02020603050405020304" pitchFamily="18" charset="0"/>
              </a:rPr>
              <a:t>Data rate/The transmission rate: </a:t>
            </a:r>
            <a:r>
              <a:rPr lang="en-US" sz="2400" dirty="0">
                <a:solidFill>
                  <a:schemeClr val="tx1"/>
                </a:solidFill>
                <a:latin typeface="Sitka Text" panose="02000505000000020004" pitchFamily="2" charset="0"/>
                <a:ea typeface="Times New Roman" panose="02020603050405020304" pitchFamily="18" charset="0"/>
              </a:rPr>
              <a:t>The number of bits sent each second—is also defined by the physical layer. </a:t>
            </a:r>
          </a:p>
          <a:p>
            <a:pPr>
              <a:spcBef>
                <a:spcPts val="1200"/>
              </a:spcBef>
              <a:spcAft>
                <a:spcPts val="1200"/>
              </a:spcAft>
            </a:pPr>
            <a:r>
              <a:rPr lang="en-US" sz="2400" b="1" i="1" dirty="0">
                <a:solidFill>
                  <a:schemeClr val="tx1">
                    <a:lumMod val="95000"/>
                    <a:lumOff val="5000"/>
                  </a:schemeClr>
                </a:solidFill>
                <a:latin typeface="Sitka Text" panose="02000505000000020004" pitchFamily="2" charset="0"/>
                <a:ea typeface="Times New Roman" panose="02020603050405020304" pitchFamily="18" charset="0"/>
              </a:rPr>
              <a:t>Synchronization of bits: </a:t>
            </a:r>
            <a:r>
              <a:rPr lang="en-US" sz="2400" dirty="0">
                <a:solidFill>
                  <a:schemeClr val="tx1">
                    <a:lumMod val="95000"/>
                    <a:lumOff val="5000"/>
                  </a:schemeClr>
                </a:solidFill>
                <a:latin typeface="Sitka Text" panose="02000505000000020004" pitchFamily="2" charset="0"/>
                <a:ea typeface="Times New Roman" panose="02020603050405020304" pitchFamily="18" charset="0"/>
              </a:rPr>
              <a:t>The sender and receiver must not only use the same bit </a:t>
            </a:r>
            <a:r>
              <a:rPr lang="en-US" sz="2400" spc="5" dirty="0">
                <a:solidFill>
                  <a:schemeClr val="tx1">
                    <a:lumMod val="95000"/>
                    <a:lumOff val="5000"/>
                  </a:schemeClr>
                </a:solidFill>
                <a:latin typeface="Sitka Text" panose="02000505000000020004" pitchFamily="2" charset="0"/>
                <a:ea typeface="Times New Roman" panose="02020603050405020304" pitchFamily="18" charset="0"/>
              </a:rPr>
              <a:t>rate but must also be synchronized at the bit level.</a:t>
            </a:r>
            <a:endParaRPr lang="en-US" sz="2400" dirty="0">
              <a:solidFill>
                <a:schemeClr val="tx1">
                  <a:lumMod val="95000"/>
                  <a:lumOff val="5000"/>
                </a:schemeClr>
              </a:solidFill>
              <a:latin typeface="Sitka Text" panose="02000505000000020004" pitchFamily="2" charset="0"/>
              <a:ea typeface="Times New Roman" panose="02020603050405020304" pitchFamily="18" charset="0"/>
            </a:endParaRPr>
          </a:p>
          <a:p>
            <a:pPr>
              <a:spcBef>
                <a:spcPts val="1200"/>
              </a:spcBef>
              <a:spcAft>
                <a:spcPts val="1200"/>
              </a:spcAft>
            </a:pPr>
            <a:r>
              <a:rPr lang="en-US" sz="2400" b="1" i="1" spc="-10" dirty="0">
                <a:latin typeface="Sitka Text" panose="02000505000000020004" pitchFamily="2" charset="0"/>
                <a:ea typeface="Times New Roman" panose="02020603050405020304" pitchFamily="18" charset="0"/>
              </a:rPr>
              <a:t>Physical topology: </a:t>
            </a:r>
            <a:r>
              <a:rPr lang="en-US" sz="2400" spc="-10" dirty="0">
                <a:latin typeface="Sitka Text" panose="02000505000000020004" pitchFamily="2" charset="0"/>
                <a:ea typeface="Times New Roman" panose="02020603050405020304" pitchFamily="18" charset="0"/>
              </a:rPr>
              <a:t>The physical topology defines how devices are connected to </a:t>
            </a:r>
            <a:r>
              <a:rPr lang="en-US" sz="2400" spc="-15" dirty="0">
                <a:latin typeface="Sitka Text" panose="02000505000000020004" pitchFamily="2" charset="0"/>
                <a:ea typeface="Times New Roman" panose="02020603050405020304" pitchFamily="18" charset="0"/>
              </a:rPr>
              <a:t>make a network. </a:t>
            </a:r>
            <a:endParaRPr lang="en-US" sz="2400" dirty="0">
              <a:latin typeface="Sitka Text" panose="02000505000000020004" pitchFamily="2" charset="0"/>
              <a:ea typeface="Times New Roman" panose="02020603050405020304" pitchFamily="18" charset="0"/>
            </a:endParaRPr>
          </a:p>
        </p:txBody>
      </p:sp>
      <p:pic>
        <p:nvPicPr>
          <p:cNvPr id="3" name="Picture 2">
            <a:extLst>
              <a:ext uri="{FF2B5EF4-FFF2-40B4-BE49-F238E27FC236}">
                <a16:creationId xmlns:a16="http://schemas.microsoft.com/office/drawing/2014/main" id="{F8DACD5F-6F2D-4320-D447-E9970C5FB85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73162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22070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2. Data Link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1" y="1341342"/>
            <a:ext cx="10199077" cy="1569660"/>
          </a:xfrm>
          <a:prstGeom prst="rect">
            <a:avLst/>
          </a:prstGeom>
          <a:noFill/>
        </p:spPr>
        <p:txBody>
          <a:bodyPr wrap="square">
            <a:spAutoFit/>
          </a:bodyPr>
          <a:lstStyle/>
          <a:p>
            <a:pPr algn="just">
              <a:spcBef>
                <a:spcPts val="600"/>
              </a:spcBef>
              <a:spcAft>
                <a:spcPts val="600"/>
              </a:spcAft>
            </a:pPr>
            <a:r>
              <a:rPr lang="en-US" sz="2400" i="1" spc="-25" dirty="0">
                <a:latin typeface="Sitka Text" panose="02000505000000020004" pitchFamily="2" charset="0"/>
                <a:ea typeface="Times New Roman" panose="02020603050405020304" pitchFamily="18" charset="0"/>
              </a:rPr>
              <a:t>The data link layer transforms the physical layer, a raw transmission facility, to a reli­</a:t>
            </a:r>
            <a:r>
              <a:rPr lang="en-US" sz="2400" i="1" dirty="0">
                <a:latin typeface="Sitka Text" panose="02000505000000020004" pitchFamily="2" charset="0"/>
                <a:ea typeface="Times New Roman" panose="02020603050405020304" pitchFamily="18" charset="0"/>
              </a:rPr>
              <a:t>able link. It makes the physical layer appear error free to the upper layer (network </a:t>
            </a:r>
            <a:r>
              <a:rPr lang="en-US" sz="2400" i="1" spc="-25" dirty="0">
                <a:latin typeface="Sitka Text" panose="02000505000000020004" pitchFamily="2" charset="0"/>
                <a:ea typeface="Times New Roman" panose="02020603050405020304" pitchFamily="18" charset="0"/>
              </a:rPr>
              <a:t>layer).  T</a:t>
            </a:r>
            <a:r>
              <a:rPr lang="en-US" sz="2400" i="1" dirty="0">
                <a:latin typeface="Sitka Text" panose="02000505000000020004" pitchFamily="2" charset="0"/>
              </a:rPr>
              <a:t>he data link layer oversees the delivery of the packet between two systems on the same network.</a:t>
            </a:r>
          </a:p>
        </p:txBody>
      </p:sp>
      <p:pic>
        <p:nvPicPr>
          <p:cNvPr id="4098" name="Picture 2" descr="The Data Link layer of the OSI model - ICTShore.com">
            <a:extLst>
              <a:ext uri="{FF2B5EF4-FFF2-40B4-BE49-F238E27FC236}">
                <a16:creationId xmlns:a16="http://schemas.microsoft.com/office/drawing/2014/main" id="{1C9BB3F1-4C42-4F11-9A1B-2B48EA15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9" y="2950178"/>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6D51C0-5AF5-A5D3-5D0B-E640C30EDD2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083763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22070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2. Data Link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45588" y="1140733"/>
            <a:ext cx="10494497" cy="5139869"/>
          </a:xfrm>
          <a:prstGeom prst="rect">
            <a:avLst/>
          </a:prstGeom>
          <a:noFill/>
        </p:spPr>
        <p:txBody>
          <a:bodyPr wrap="square">
            <a:spAutoFit/>
          </a:bodyPr>
          <a:lstStyle/>
          <a:p>
            <a:pPr algn="just">
              <a:spcBef>
                <a:spcPts val="600"/>
              </a:spcBef>
              <a:spcAft>
                <a:spcPts val="600"/>
              </a:spcAft>
            </a:pPr>
            <a:r>
              <a:rPr lang="en-US" sz="2400" b="1" i="1" spc="-20" dirty="0">
                <a:latin typeface="Sitka Text" panose="02000505000000020004" pitchFamily="2" charset="0"/>
                <a:ea typeface="Times New Roman" panose="02020603050405020304" pitchFamily="18" charset="0"/>
              </a:rPr>
              <a:t>Framing:</a:t>
            </a:r>
            <a:r>
              <a:rPr lang="en-US" sz="2400" spc="-20" dirty="0">
                <a:latin typeface="Sitka Text" panose="02000505000000020004" pitchFamily="2" charset="0"/>
                <a:ea typeface="Times New Roman" panose="02020603050405020304" pitchFamily="18" charset="0"/>
              </a:rPr>
              <a:t> The data link layer divides the stream of bits received from the network</a:t>
            </a:r>
            <a:r>
              <a:rPr lang="en-US" sz="2400" dirty="0">
                <a:latin typeface="Sitka Text" panose="02000505000000020004" pitchFamily="2" charset="0"/>
                <a:ea typeface="Times New Roman" panose="02020603050405020304" pitchFamily="18" charset="0"/>
              </a:rPr>
              <a:t> </a:t>
            </a:r>
            <a:r>
              <a:rPr lang="en-US" sz="2400" spc="-20" dirty="0">
                <a:latin typeface="Sitka Text" panose="02000505000000020004" pitchFamily="2" charset="0"/>
                <a:ea typeface="Times New Roman" panose="02020603050405020304" pitchFamily="18" charset="0"/>
              </a:rPr>
              <a:t>layer into manageable data units called frames.</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Physical addressing:</a:t>
            </a:r>
            <a:r>
              <a:rPr lang="en-US" sz="2400" dirty="0">
                <a:latin typeface="Sitka Text" panose="02000505000000020004" pitchFamily="2" charset="0"/>
                <a:ea typeface="Times New Roman" panose="02020603050405020304" pitchFamily="18" charset="0"/>
              </a:rPr>
              <a:t> T</a:t>
            </a:r>
            <a:r>
              <a:rPr lang="en-US" sz="2400" spc="-15" dirty="0">
                <a:latin typeface="Sitka Text" panose="02000505000000020004" pitchFamily="2" charset="0"/>
                <a:ea typeface="Times New Roman" panose="02020603050405020304" pitchFamily="18" charset="0"/>
              </a:rPr>
              <a:t>he data link layer adds a header to the frame to define the sender and/or </a:t>
            </a:r>
            <a:r>
              <a:rPr lang="en-US" sz="2400" dirty="0">
                <a:latin typeface="Sitka Text" panose="02000505000000020004" pitchFamily="2" charset="0"/>
                <a:ea typeface="Times New Roman" panose="02020603050405020304" pitchFamily="18" charset="0"/>
              </a:rPr>
              <a:t>Receiver of the frame. </a:t>
            </a:r>
          </a:p>
          <a:p>
            <a:pPr algn="just">
              <a:spcBef>
                <a:spcPts val="600"/>
              </a:spcBef>
              <a:spcAft>
                <a:spcPts val="600"/>
              </a:spcAft>
            </a:pPr>
            <a:r>
              <a:rPr lang="en-US" sz="2400" b="1" i="1" spc="5" dirty="0">
                <a:latin typeface="Sitka Text" panose="02000505000000020004" pitchFamily="2" charset="0"/>
                <a:ea typeface="Times New Roman" panose="02020603050405020304" pitchFamily="18" charset="0"/>
              </a:rPr>
              <a:t>Flow control: </a:t>
            </a:r>
            <a:r>
              <a:rPr lang="en-US" sz="2400" spc="5" dirty="0">
                <a:latin typeface="Sitka Text" panose="02000505000000020004" pitchFamily="2" charset="0"/>
                <a:ea typeface="Times New Roman" panose="02020603050405020304" pitchFamily="18" charset="0"/>
              </a:rPr>
              <a:t>The data link layer imposes a flow control mecha­</a:t>
            </a:r>
            <a:r>
              <a:rPr lang="en-US" sz="2400" dirty="0">
                <a:latin typeface="Sitka Text" panose="02000505000000020004" pitchFamily="2" charset="0"/>
                <a:ea typeface="Times New Roman" panose="02020603050405020304" pitchFamily="18" charset="0"/>
              </a:rPr>
              <a:t>nism to prevent overwhelming the receiver.</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Error control:</a:t>
            </a:r>
            <a:r>
              <a:rPr lang="en-US" sz="2400" b="1" dirty="0">
                <a:latin typeface="Sitka Text" panose="02000505000000020004" pitchFamily="2" charset="0"/>
                <a:ea typeface="Times New Roman" panose="02020603050405020304" pitchFamily="18" charset="0"/>
              </a:rPr>
              <a:t> T</a:t>
            </a:r>
            <a:r>
              <a:rPr lang="en-US" sz="2400" dirty="0">
                <a:latin typeface="Sitka Text" panose="02000505000000020004" pitchFamily="2" charset="0"/>
                <a:ea typeface="Times New Roman" panose="02020603050405020304" pitchFamily="18" charset="0"/>
              </a:rPr>
              <a:t>o detect and retransmit damaged or lost frames. It also uses a mecha­nism to prevent duplication of frames. Error control is normally achieved through a trailer added to the end of the frame.</a:t>
            </a:r>
          </a:p>
          <a:p>
            <a:pPr algn="just">
              <a:spcBef>
                <a:spcPts val="600"/>
              </a:spcBef>
              <a:spcAft>
                <a:spcPts val="600"/>
              </a:spcAft>
            </a:pPr>
            <a:r>
              <a:rPr lang="en-US" sz="2400" b="1" i="1" spc="10" dirty="0">
                <a:latin typeface="Sitka Text" panose="02000505000000020004" pitchFamily="2" charset="0"/>
                <a:ea typeface="Times New Roman" panose="02020603050405020304" pitchFamily="18" charset="0"/>
              </a:rPr>
              <a:t>Access control:</a:t>
            </a:r>
            <a:r>
              <a:rPr lang="en-US" sz="2400" spc="10" dirty="0">
                <a:latin typeface="Sitka Text" panose="02000505000000020004" pitchFamily="2" charset="0"/>
                <a:ea typeface="Times New Roman" panose="02020603050405020304" pitchFamily="18" charset="0"/>
              </a:rPr>
              <a:t> When two or more devices are connected to the same link, data </a:t>
            </a:r>
            <a:r>
              <a:rPr lang="en-US" sz="2400" spc="5" dirty="0">
                <a:latin typeface="Sitka Text" panose="02000505000000020004" pitchFamily="2" charset="0"/>
                <a:ea typeface="Times New Roman" panose="02020603050405020304" pitchFamily="18" charset="0"/>
              </a:rPr>
              <a:t>link layer protocols are necessary to determine which device has control over the </a:t>
            </a:r>
            <a:r>
              <a:rPr lang="en-US" sz="2400" dirty="0">
                <a:latin typeface="Sitka Text" panose="02000505000000020004" pitchFamily="2" charset="0"/>
                <a:ea typeface="Times New Roman" panose="02020603050405020304" pitchFamily="18" charset="0"/>
              </a:rPr>
              <a:t>link at any given time.</a:t>
            </a:r>
            <a:endParaRPr lang="en-US" sz="2400" i="1" dirty="0">
              <a:latin typeface="Sitka Text" panose="02000505000000020004" pitchFamily="2" charset="0"/>
            </a:endParaRPr>
          </a:p>
        </p:txBody>
      </p:sp>
      <p:pic>
        <p:nvPicPr>
          <p:cNvPr id="2" name="Picture 1">
            <a:extLst>
              <a:ext uri="{FF2B5EF4-FFF2-40B4-BE49-F238E27FC236}">
                <a16:creationId xmlns:a16="http://schemas.microsoft.com/office/drawing/2014/main" id="{D0E469E4-BD9F-3984-0093-9BC39763457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563537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99756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3. Network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1" y="1341342"/>
            <a:ext cx="10199077" cy="830997"/>
          </a:xfrm>
          <a:prstGeom prst="rect">
            <a:avLst/>
          </a:prstGeom>
          <a:noFill/>
        </p:spPr>
        <p:txBody>
          <a:bodyPr wrap="square">
            <a:spAutoFit/>
          </a:bodyPr>
          <a:lstStyle/>
          <a:p>
            <a:r>
              <a:rPr lang="en-US" sz="2400" i="1" spc="5" dirty="0">
                <a:latin typeface="Sitka Text" panose="02000505000000020004" pitchFamily="2" charset="0"/>
                <a:ea typeface="Times New Roman" panose="02020603050405020304" pitchFamily="18" charset="0"/>
              </a:rPr>
              <a:t>The network layer is responsible for the source-to-destination delivery of a packet </a:t>
            </a:r>
            <a:r>
              <a:rPr lang="en-US" sz="2400" i="1" spc="10" dirty="0">
                <a:latin typeface="Sitka Text" panose="02000505000000020004" pitchFamily="2" charset="0"/>
                <a:ea typeface="Times New Roman" panose="02020603050405020304" pitchFamily="18" charset="0"/>
              </a:rPr>
              <a:t>possibly across multiple networks </a:t>
            </a:r>
            <a:endParaRPr lang="en-US" sz="2400" i="1" dirty="0">
              <a:latin typeface="Sitka Text" panose="02000505000000020004" pitchFamily="2" charset="0"/>
            </a:endParaRPr>
          </a:p>
        </p:txBody>
      </p:sp>
      <p:pic>
        <p:nvPicPr>
          <p:cNvPr id="5122" name="Picture 2">
            <a:extLst>
              <a:ext uri="{FF2B5EF4-FFF2-40B4-BE49-F238E27FC236}">
                <a16:creationId xmlns:a16="http://schemas.microsoft.com/office/drawing/2014/main" id="{49766A8B-1282-4BCF-B7BA-C8C66FCF0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31" t="19181" r="12637" b="13788"/>
          <a:stretch/>
        </p:blipFill>
        <p:spPr bwMode="auto">
          <a:xfrm>
            <a:off x="2921725" y="2258171"/>
            <a:ext cx="5366743" cy="3805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F4FAEE-C0CD-7C84-C550-5FB61B3059C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841957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99756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3. Network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1" y="1134499"/>
            <a:ext cx="10199077" cy="4985980"/>
          </a:xfrm>
          <a:prstGeom prst="rect">
            <a:avLst/>
          </a:prstGeom>
          <a:noFill/>
        </p:spPr>
        <p:txBody>
          <a:bodyPr wrap="square">
            <a:spAutoFit/>
          </a:bodyPr>
          <a:lstStyle/>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Logical addressing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If a packet passes the network boundary, we need another addressing system to help distinguish the source and destination systems. The network layer adds a header to the packet coming from the upper layer that, among other things, includes the logical addresses of the sender and receiver. </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Routing</a:t>
            </a:r>
            <a:r>
              <a:rPr lang="en-US" sz="2400"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When independent networks or links are connected to create internetworks (network of networks) or a large network, the connecting devices (called routers or switches) route or switch the packets to their destination. One of the functions of the network layer is to provide this mechanism</a:t>
            </a:r>
            <a:endParaRPr 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C49600B0-83A2-9078-095B-C25A9E2F330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03200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3232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4. Transport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1" y="1341342"/>
            <a:ext cx="10199077" cy="830997"/>
          </a:xfrm>
          <a:prstGeom prst="rect">
            <a:avLst/>
          </a:prstGeom>
          <a:noFill/>
        </p:spPr>
        <p:txBody>
          <a:bodyPr wrap="square">
            <a:spAutoFit/>
          </a:bodyPr>
          <a:lstStyle/>
          <a:p>
            <a:pPr algn="just">
              <a:spcBef>
                <a:spcPts val="600"/>
              </a:spcBef>
              <a:spcAft>
                <a:spcPts val="600"/>
              </a:spcAft>
            </a:pPr>
            <a:r>
              <a:rPr lang="en-US" sz="2400" i="1" dirty="0">
                <a:latin typeface="Sitka Text" panose="02000505000000020004" pitchFamily="2" charset="0"/>
                <a:ea typeface="Times New Roman" panose="02020603050405020304" pitchFamily="18" charset="0"/>
              </a:rPr>
              <a:t>The transport layer is responsible for end-to-end delivery of the entire message. </a:t>
            </a:r>
            <a:endParaRPr lang="en-US" sz="2400" i="1" dirty="0">
              <a:latin typeface="Sitka Text" panose="02000505000000020004" pitchFamily="2" charset="0"/>
            </a:endParaRPr>
          </a:p>
        </p:txBody>
      </p:sp>
      <p:pic>
        <p:nvPicPr>
          <p:cNvPr id="6146" name="Picture 2">
            <a:extLst>
              <a:ext uri="{FF2B5EF4-FFF2-40B4-BE49-F238E27FC236}">
                <a16:creationId xmlns:a16="http://schemas.microsoft.com/office/drawing/2014/main" id="{BA44E6B1-3338-45AE-9435-2C6813A50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28"/>
          <a:stretch/>
        </p:blipFill>
        <p:spPr bwMode="auto">
          <a:xfrm>
            <a:off x="2246419" y="2621058"/>
            <a:ext cx="6986334" cy="3076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8A83F79-FF7C-0D34-A753-E9CCB4A8C37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80648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3232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4. Transport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31520" y="1318931"/>
            <a:ext cx="10478086" cy="4247317"/>
          </a:xfrm>
          <a:prstGeom prst="rect">
            <a:avLst/>
          </a:prstGeom>
          <a:noFill/>
        </p:spPr>
        <p:txBody>
          <a:bodyPr wrap="square">
            <a:spAutoFit/>
          </a:bodyPr>
          <a:lstStyle/>
          <a:p>
            <a:pPr algn="just">
              <a:spcBef>
                <a:spcPts val="600"/>
              </a:spcBef>
              <a:spcAft>
                <a:spcPts val="600"/>
              </a:spcAft>
            </a:pPr>
            <a:r>
              <a:rPr lang="en-US" sz="2400" b="1" i="1" spc="20" dirty="0">
                <a:latin typeface="Sitka Text" panose="02000505000000020004" pitchFamily="2" charset="0"/>
                <a:ea typeface="Times New Roman" panose="02020603050405020304" pitchFamily="18" charset="0"/>
              </a:rPr>
              <a:t>Service-point addressing:</a:t>
            </a:r>
            <a:r>
              <a:rPr lang="en-US" sz="2400" spc="20"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The transport layer header includes a type of address called a service-point address (or </a:t>
            </a:r>
            <a:r>
              <a:rPr lang="en-US" sz="2400" spc="10" dirty="0">
                <a:latin typeface="Sitka Text" panose="02000505000000020004" pitchFamily="2" charset="0"/>
                <a:ea typeface="Times New Roman" panose="02020603050405020304" pitchFamily="18" charset="0"/>
              </a:rPr>
              <a:t>port address). The </a:t>
            </a:r>
            <a:r>
              <a:rPr lang="en-US" sz="2400" dirty="0">
                <a:latin typeface="Sitka Text" panose="02000505000000020004" pitchFamily="2" charset="0"/>
                <a:ea typeface="Times New Roman" panose="02020603050405020304" pitchFamily="18" charset="0"/>
              </a:rPr>
              <a:t>transport layer gets the entire message to the correct process on that computer.</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Segmentation and reassembly:</a:t>
            </a:r>
            <a:r>
              <a:rPr lang="en-US" sz="2400"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A message is divided into transmittable segments, </a:t>
            </a:r>
            <a:r>
              <a:rPr lang="en-US" sz="2400" spc="5" dirty="0">
                <a:latin typeface="Sitka Text" panose="02000505000000020004" pitchFamily="2" charset="0"/>
                <a:ea typeface="Times New Roman" panose="02020603050405020304" pitchFamily="18" charset="0"/>
              </a:rPr>
              <a:t>each segment containing a sequence number. These numbers enable the transport </a:t>
            </a:r>
            <a:r>
              <a:rPr lang="en-US" sz="2400" spc="10" dirty="0">
                <a:latin typeface="Sitka Text" panose="02000505000000020004" pitchFamily="2" charset="0"/>
                <a:ea typeface="Times New Roman" panose="02020603050405020304" pitchFamily="18" charset="0"/>
              </a:rPr>
              <a:t>layer to reassemble the message correctly upon arriving at the destination and to </a:t>
            </a:r>
            <a:r>
              <a:rPr lang="en-US" sz="2400" dirty="0">
                <a:latin typeface="Sitka Text" panose="02000505000000020004" pitchFamily="2" charset="0"/>
                <a:ea typeface="Times New Roman" panose="02020603050405020304" pitchFamily="18" charset="0"/>
              </a:rPr>
              <a:t>identify and replace packets that were lost in the transmission.</a:t>
            </a:r>
          </a:p>
        </p:txBody>
      </p:sp>
      <p:pic>
        <p:nvPicPr>
          <p:cNvPr id="2" name="Picture 1">
            <a:extLst>
              <a:ext uri="{FF2B5EF4-FFF2-40B4-BE49-F238E27FC236}">
                <a16:creationId xmlns:a16="http://schemas.microsoft.com/office/drawing/2014/main" id="{26A77409-5F5A-1AE5-42A9-B7F3D8274F5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49746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3232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4. Transport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588997" y="1371122"/>
            <a:ext cx="6629824" cy="4862870"/>
          </a:xfrm>
          <a:prstGeom prst="rect">
            <a:avLst/>
          </a:prstGeom>
          <a:noFill/>
        </p:spPr>
        <p:txBody>
          <a:bodyPr wrap="square">
            <a:spAutoFit/>
          </a:bodyPr>
          <a:lstStyle/>
          <a:p>
            <a:pPr algn="just">
              <a:spcBef>
                <a:spcPts val="600"/>
              </a:spcBef>
              <a:spcAft>
                <a:spcPts val="600"/>
              </a:spcAft>
            </a:pPr>
            <a:r>
              <a:rPr lang="en-US" sz="2400" b="1" i="1" spc="5" dirty="0">
                <a:latin typeface="Sitka Text" panose="02000505000000020004" pitchFamily="2" charset="0"/>
                <a:ea typeface="Times New Roman" panose="02020603050405020304" pitchFamily="18" charset="0"/>
              </a:rPr>
              <a:t>Connection control:</a:t>
            </a:r>
            <a:r>
              <a:rPr lang="en-US" sz="2400" spc="5"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spc="5" dirty="0">
                <a:latin typeface="Sitka Text" panose="02000505000000020004" pitchFamily="2" charset="0"/>
                <a:ea typeface="Times New Roman" panose="02020603050405020304" pitchFamily="18" charset="0"/>
              </a:rPr>
              <a:t>The transport layer can be either connectionless or connec­</a:t>
            </a:r>
            <a:r>
              <a:rPr lang="en-US" sz="2400" dirty="0">
                <a:latin typeface="Sitka Text" panose="02000505000000020004" pitchFamily="2" charset="0"/>
                <a:ea typeface="Times New Roman" panose="02020603050405020304" pitchFamily="18" charset="0"/>
              </a:rPr>
              <a:t>tion-oriented. </a:t>
            </a:r>
          </a:p>
          <a:p>
            <a:pPr algn="just">
              <a:spcBef>
                <a:spcPts val="1200"/>
              </a:spcBef>
              <a:spcAft>
                <a:spcPts val="600"/>
              </a:spcAft>
            </a:pPr>
            <a:r>
              <a:rPr lang="en-US" sz="2400" b="1" i="1" spc="10" dirty="0">
                <a:latin typeface="Sitka Text" panose="02000505000000020004" pitchFamily="2" charset="0"/>
                <a:ea typeface="Times New Roman" panose="02020603050405020304" pitchFamily="18" charset="0"/>
              </a:rPr>
              <a:t>Flow control: </a:t>
            </a:r>
          </a:p>
          <a:p>
            <a:pPr algn="just">
              <a:spcBef>
                <a:spcPts val="600"/>
              </a:spcBef>
              <a:spcAft>
                <a:spcPts val="600"/>
              </a:spcAft>
            </a:pPr>
            <a:r>
              <a:rPr lang="en-US" sz="2400" spc="10" dirty="0">
                <a:latin typeface="Sitka Text" panose="02000505000000020004" pitchFamily="2" charset="0"/>
                <a:ea typeface="Times New Roman" panose="02020603050405020304" pitchFamily="18" charset="0"/>
              </a:rPr>
              <a:t>F</a:t>
            </a:r>
            <a:r>
              <a:rPr lang="en-US" sz="2400" spc="15" dirty="0">
                <a:latin typeface="Sitka Text" panose="02000505000000020004" pitchFamily="2" charset="0"/>
                <a:ea typeface="Times New Roman" panose="02020603050405020304" pitchFamily="18" charset="0"/>
              </a:rPr>
              <a:t>low control at this layer is performed end to end rather than </a:t>
            </a:r>
            <a:r>
              <a:rPr lang="en-US" sz="2400" dirty="0">
                <a:latin typeface="Sitka Text" panose="02000505000000020004" pitchFamily="2" charset="0"/>
                <a:ea typeface="Times New Roman" panose="02020603050405020304" pitchFamily="18" charset="0"/>
              </a:rPr>
              <a:t>across a single link.</a:t>
            </a:r>
          </a:p>
          <a:p>
            <a:pPr algn="just">
              <a:spcBef>
                <a:spcPts val="1200"/>
              </a:spcBef>
              <a:spcAft>
                <a:spcPts val="600"/>
              </a:spcAft>
            </a:pPr>
            <a:r>
              <a:rPr lang="en-US" sz="2400" b="1" i="1" dirty="0">
                <a:latin typeface="Sitka Text" panose="02000505000000020004" pitchFamily="2" charset="0"/>
                <a:ea typeface="Times New Roman" panose="02020603050405020304" pitchFamily="18" charset="0"/>
              </a:rPr>
              <a:t>Error control:</a:t>
            </a:r>
            <a:r>
              <a:rPr lang="en-US" sz="2400" i="1"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E</a:t>
            </a:r>
            <a:r>
              <a:rPr lang="en-US" sz="2400" spc="15" dirty="0">
                <a:latin typeface="Sitka Text" panose="02000505000000020004" pitchFamily="2" charset="0"/>
                <a:ea typeface="Times New Roman" panose="02020603050405020304" pitchFamily="18" charset="0"/>
              </a:rPr>
              <a:t>rror control at this layer is performed end to end rather than </a:t>
            </a:r>
            <a:r>
              <a:rPr lang="en-US" sz="2400" dirty="0">
                <a:latin typeface="Sitka Text" panose="02000505000000020004" pitchFamily="2" charset="0"/>
                <a:ea typeface="Times New Roman" panose="02020603050405020304" pitchFamily="18" charset="0"/>
              </a:rPr>
              <a:t>across a single link. </a:t>
            </a:r>
          </a:p>
          <a:p>
            <a:pPr algn="just">
              <a:spcBef>
                <a:spcPts val="600"/>
              </a:spcBef>
              <a:spcAft>
                <a:spcPts val="600"/>
              </a:spcAft>
            </a:pPr>
            <a:endParaRPr lang="en-US" sz="2400" dirty="0">
              <a:latin typeface="Sitka Text" panose="02000505000000020004" pitchFamily="2" charset="0"/>
              <a:ea typeface="Times New Roman" panose="02020603050405020304" pitchFamily="18" charset="0"/>
            </a:endParaRPr>
          </a:p>
        </p:txBody>
      </p:sp>
      <p:pic>
        <p:nvPicPr>
          <p:cNvPr id="8" name="Picture 2">
            <a:extLst>
              <a:ext uri="{FF2B5EF4-FFF2-40B4-BE49-F238E27FC236}">
                <a16:creationId xmlns:a16="http://schemas.microsoft.com/office/drawing/2014/main" id="{E2323FB7-68B3-4280-A9F3-867CBC709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78" b="5339"/>
          <a:stretch/>
        </p:blipFill>
        <p:spPr bwMode="auto">
          <a:xfrm>
            <a:off x="7688533" y="2264967"/>
            <a:ext cx="4260210" cy="19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9454D6B-BC04-27CD-E91C-053ECCC5DB6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08530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73788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5. Session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2" y="1341342"/>
            <a:ext cx="10102948" cy="1200329"/>
          </a:xfrm>
          <a:prstGeom prst="rect">
            <a:avLst/>
          </a:prstGeom>
          <a:noFill/>
        </p:spPr>
        <p:txBody>
          <a:bodyPr wrap="square">
            <a:spAutoFit/>
          </a:bodyPr>
          <a:lstStyle/>
          <a:p>
            <a:pPr algn="just"/>
            <a:r>
              <a:rPr lang="en-US" sz="2400" i="1" spc="5" dirty="0">
                <a:latin typeface="Sitka Text" panose="02000505000000020004" pitchFamily="2" charset="0"/>
                <a:ea typeface="Times New Roman" panose="02020603050405020304" pitchFamily="18" charset="0"/>
              </a:rPr>
              <a:t>The session layer is the network dialog controller. It establishes, maintains, and synchronizes the interaction between communicating sys­</a:t>
            </a:r>
            <a:r>
              <a:rPr lang="en-US" sz="2400" i="1" spc="-20" dirty="0">
                <a:latin typeface="Sitka Text" panose="02000505000000020004" pitchFamily="2" charset="0"/>
                <a:ea typeface="Times New Roman" panose="02020603050405020304" pitchFamily="18" charset="0"/>
              </a:rPr>
              <a:t>tem</a:t>
            </a:r>
            <a:endParaRPr lang="en-US" sz="2400" i="1" dirty="0">
              <a:latin typeface="Sitka Text" panose="02000505000000020004" pitchFamily="2" charset="0"/>
            </a:endParaRPr>
          </a:p>
        </p:txBody>
      </p:sp>
      <p:pic>
        <p:nvPicPr>
          <p:cNvPr id="7170" name="Picture 2">
            <a:extLst>
              <a:ext uri="{FF2B5EF4-FFF2-40B4-BE49-F238E27FC236}">
                <a16:creationId xmlns:a16="http://schemas.microsoft.com/office/drawing/2014/main" id="{0E214DED-A9A7-47D7-905C-6D5705119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94" y="3021653"/>
            <a:ext cx="8370277" cy="21209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C554839-F3EB-E511-E2BD-87F63EC8B51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865587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73788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5. Session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57311" y="1292735"/>
            <a:ext cx="10440572" cy="4770537"/>
          </a:xfrm>
          <a:prstGeom prst="rect">
            <a:avLst/>
          </a:prstGeom>
          <a:noFill/>
        </p:spPr>
        <p:txBody>
          <a:bodyPr wrap="square">
            <a:spAutoFit/>
          </a:bodyPr>
          <a:lstStyle/>
          <a:p>
            <a:pPr algn="just">
              <a:spcBef>
                <a:spcPts val="600"/>
              </a:spcBef>
              <a:spcAft>
                <a:spcPts val="600"/>
              </a:spcAft>
            </a:pPr>
            <a:r>
              <a:rPr lang="en-US" sz="2400" b="1" i="1" spc="20" dirty="0">
                <a:latin typeface="Sitka Text" panose="02000505000000020004" pitchFamily="2" charset="0"/>
                <a:ea typeface="Times New Roman" panose="02020603050405020304" pitchFamily="18" charset="0"/>
              </a:rPr>
              <a:t>Dialog control:</a:t>
            </a:r>
          </a:p>
          <a:p>
            <a:pPr algn="just">
              <a:spcBef>
                <a:spcPts val="600"/>
              </a:spcBef>
              <a:spcAft>
                <a:spcPts val="600"/>
              </a:spcAft>
            </a:pPr>
            <a:r>
              <a:rPr lang="en-US" sz="2400" spc="20" dirty="0">
                <a:latin typeface="Sitka Text" panose="02000505000000020004" pitchFamily="2" charset="0"/>
                <a:ea typeface="Times New Roman" panose="02020603050405020304" pitchFamily="18" charset="0"/>
              </a:rPr>
              <a:t>The session layer allows two systems to enter a dialog. It </a:t>
            </a:r>
            <a:r>
              <a:rPr lang="en-US" sz="2400" spc="25" dirty="0">
                <a:latin typeface="Sitka Text" panose="02000505000000020004" pitchFamily="2" charset="0"/>
                <a:ea typeface="Times New Roman" panose="02020603050405020304" pitchFamily="18" charset="0"/>
              </a:rPr>
              <a:t>allows the communication between two processes to take place either in half-</a:t>
            </a:r>
            <a:r>
              <a:rPr lang="en-US" sz="2400" spc="10" dirty="0">
                <a:latin typeface="Sitka Text" panose="02000505000000020004" pitchFamily="2" charset="0"/>
                <a:ea typeface="Times New Roman" panose="02020603050405020304" pitchFamily="18" charset="0"/>
              </a:rPr>
              <a:t>duplex (one way at a time) or full-duplex (two ways at a time).</a:t>
            </a:r>
          </a:p>
          <a:p>
            <a:pPr algn="just">
              <a:spcBef>
                <a:spcPts val="600"/>
              </a:spcBef>
              <a:spcAft>
                <a:spcPts val="600"/>
              </a:spcAft>
            </a:pPr>
            <a:r>
              <a:rPr lang="en-US" sz="2400" spc="10" dirty="0">
                <a:latin typeface="Sitka Text" panose="02000505000000020004" pitchFamily="2" charset="0"/>
                <a:ea typeface="Times New Roman" panose="02020603050405020304" pitchFamily="18" charset="0"/>
              </a:rPr>
              <a:t> </a:t>
            </a:r>
            <a:endParaRPr lang="en-US" sz="2400" dirty="0">
              <a:latin typeface="Sitka Text" panose="02000505000000020004" pitchFamily="2" charset="0"/>
              <a:ea typeface="Times New Roman" panose="02020603050405020304" pitchFamily="18" charset="0"/>
            </a:endParaRP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Synchronization:</a:t>
            </a:r>
            <a:r>
              <a:rPr lang="en-US" sz="2400" i="1"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The session layer allows a process to add checkpoints (synchro­</a:t>
            </a:r>
            <a:r>
              <a:rPr lang="en-US" sz="2400" spc="5" dirty="0">
                <a:latin typeface="Sitka Text" panose="02000505000000020004" pitchFamily="2" charset="0"/>
                <a:ea typeface="Times New Roman" panose="02020603050405020304" pitchFamily="18" charset="0"/>
              </a:rPr>
              <a:t>nization points) into a stream of data. For example, if a system is sending a file of </a:t>
            </a:r>
            <a:r>
              <a:rPr lang="en-US" sz="2400" spc="10" dirty="0">
                <a:latin typeface="Sitka Text" panose="02000505000000020004" pitchFamily="2" charset="0"/>
                <a:ea typeface="Times New Roman" panose="02020603050405020304" pitchFamily="18" charset="0"/>
              </a:rPr>
              <a:t>2,000 pages, it is advisable to insert checkpoints after every 100 pages to ensure </a:t>
            </a:r>
            <a:r>
              <a:rPr lang="en-US" sz="2400" dirty="0">
                <a:latin typeface="Sitka Text" panose="02000505000000020004" pitchFamily="2" charset="0"/>
                <a:ea typeface="Times New Roman" panose="02020603050405020304" pitchFamily="18" charset="0"/>
              </a:rPr>
              <a:t>that each 100-page unit is received and acknowledged independently. </a:t>
            </a:r>
            <a:endParaRPr 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F337328F-0D19-0223-F94A-84F7C4319FF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93141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9A7E124-911B-47D5-B1FD-15647718E4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87" b="9251"/>
          <a:stretch/>
        </p:blipFill>
        <p:spPr bwMode="auto">
          <a:xfrm>
            <a:off x="879524" y="1004703"/>
            <a:ext cx="10432952" cy="48485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a:extLst>
              <a:ext uri="{FF2B5EF4-FFF2-40B4-BE49-F238E27FC236}">
                <a16:creationId xmlns:a16="http://schemas.microsoft.com/office/drawing/2014/main" id="{4001FC94-C52B-0A67-5587-287D64A4331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463796"/>
            <a:ext cx="3390258" cy="279316"/>
          </a:xfrm>
          <a:prstGeom prst="rect">
            <a:avLst/>
          </a:prstGeom>
        </p:spPr>
      </p:pic>
    </p:spTree>
    <p:extLst>
      <p:ext uri="{BB962C8B-B14F-4D97-AF65-F5344CB8AC3E}">
        <p14:creationId xmlns:p14="http://schemas.microsoft.com/office/powerpoint/2010/main" val="361385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490660" y="876992"/>
            <a:ext cx="67013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016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6. Presentation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996462" y="1341342"/>
            <a:ext cx="10102948" cy="830997"/>
          </a:xfrm>
          <a:prstGeom prst="rect">
            <a:avLst/>
          </a:prstGeom>
          <a:noFill/>
        </p:spPr>
        <p:txBody>
          <a:bodyPr wrap="square">
            <a:spAutoFit/>
          </a:bodyPr>
          <a:lstStyle/>
          <a:p>
            <a:r>
              <a:rPr lang="en-US" sz="2400" i="1" spc="-25" dirty="0">
                <a:latin typeface="Sitka Text" panose="02000505000000020004" pitchFamily="2" charset="0"/>
                <a:ea typeface="Times New Roman" panose="02020603050405020304" pitchFamily="18" charset="0"/>
              </a:rPr>
              <a:t>The presentation layer is concerned with the syntax and semantics of the information exchanged between two systems. </a:t>
            </a:r>
            <a:endParaRPr lang="en-US" sz="2400" i="1" dirty="0">
              <a:latin typeface="Sitka Text" panose="02000505000000020004" pitchFamily="2" charset="0"/>
            </a:endParaRPr>
          </a:p>
        </p:txBody>
      </p:sp>
      <p:pic>
        <p:nvPicPr>
          <p:cNvPr id="8196" name="Picture 4" descr="Explanation of OSI model layers❗️">
            <a:extLst>
              <a:ext uri="{FF2B5EF4-FFF2-40B4-BE49-F238E27FC236}">
                <a16:creationId xmlns:a16="http://schemas.microsoft.com/office/drawing/2014/main" id="{798431AE-063F-4424-9D6A-6B50752D6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14" b="24824"/>
          <a:stretch/>
        </p:blipFill>
        <p:spPr bwMode="auto">
          <a:xfrm>
            <a:off x="1933879" y="3128082"/>
            <a:ext cx="7620000" cy="19093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635046-1E97-E026-889F-4ACBC43ED26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566020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490660" y="876992"/>
            <a:ext cx="67013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016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6. Presentation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98342" y="1494574"/>
            <a:ext cx="10595316" cy="4093428"/>
          </a:xfrm>
          <a:prstGeom prst="rect">
            <a:avLst/>
          </a:prstGeom>
          <a:noFill/>
        </p:spPr>
        <p:txBody>
          <a:bodyPr wrap="square">
            <a:spAutoFit/>
          </a:bodyPr>
          <a:lstStyle/>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Translation: </a:t>
            </a:r>
            <a:r>
              <a:rPr lang="en-US" sz="2400" dirty="0">
                <a:latin typeface="Sitka Text" panose="02000505000000020004" pitchFamily="2" charset="0"/>
                <a:ea typeface="Times New Roman" panose="02020603050405020304" pitchFamily="18" charset="0"/>
              </a:rPr>
              <a:t>The presentation layer is responsible for interoperability between these different encoding methods through a Common format.</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Encryption: </a:t>
            </a:r>
            <a:r>
              <a:rPr lang="en-US" sz="2400" dirty="0">
                <a:latin typeface="Sitka Text" panose="02000505000000020004" pitchFamily="2" charset="0"/>
                <a:ea typeface="Times New Roman" panose="02020603050405020304" pitchFamily="18" charset="0"/>
              </a:rPr>
              <a:t>To carry sensitive information a system must be able to assure pri­vacy. Encryption means that the sender transforms the original information to another form and sends the resulting message out over the network. Decryption reverses the original process to transform the message back to its original form. </a:t>
            </a:r>
          </a:p>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Compression</a:t>
            </a:r>
            <a:r>
              <a:rPr lang="en-US" sz="2400" i="1" dirty="0">
                <a:latin typeface="Sitka Text" panose="02000505000000020004" pitchFamily="2" charset="0"/>
                <a:ea typeface="Times New Roman" panose="02020603050405020304" pitchFamily="18" charset="0"/>
              </a:rPr>
              <a:t>: </a:t>
            </a:r>
            <a:r>
              <a:rPr lang="en-US" sz="2400" dirty="0">
                <a:latin typeface="Sitka Text" panose="02000505000000020004" pitchFamily="2" charset="0"/>
                <a:ea typeface="Times New Roman" panose="02020603050405020304" pitchFamily="18" charset="0"/>
              </a:rPr>
              <a:t>Data Compression reduces the number of bits contained in the information. Data compression becomes particularly important in the transmission of multimedia such as text, audio, and video.</a:t>
            </a:r>
            <a:endParaRPr lang="en-US" sz="2400" dirty="0">
              <a:effectLst/>
              <a:latin typeface="Sitka Text" panose="02000505000000020004" pitchFamily="2" charset="0"/>
              <a:ea typeface="Times New Roman" panose="02020603050405020304" pitchFamily="18" charset="0"/>
            </a:endParaRPr>
          </a:p>
        </p:txBody>
      </p:sp>
      <p:pic>
        <p:nvPicPr>
          <p:cNvPr id="2" name="Picture 1">
            <a:extLst>
              <a:ext uri="{FF2B5EF4-FFF2-40B4-BE49-F238E27FC236}">
                <a16:creationId xmlns:a16="http://schemas.microsoft.com/office/drawing/2014/main" id="{2B7CB79E-7331-CBEB-7A3D-5A0FE105D1D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402371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490660" y="876992"/>
            <a:ext cx="67013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58170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7. Application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710094" y="1643896"/>
            <a:ext cx="5446541" cy="3570208"/>
          </a:xfrm>
          <a:prstGeom prst="rect">
            <a:avLst/>
          </a:prstGeom>
          <a:noFill/>
        </p:spPr>
        <p:txBody>
          <a:bodyPr wrap="square">
            <a:spAutoFit/>
          </a:bodyPr>
          <a:lstStyle/>
          <a:p>
            <a:pPr algn="just">
              <a:spcBef>
                <a:spcPts val="600"/>
              </a:spcBef>
              <a:spcAft>
                <a:spcPts val="600"/>
              </a:spcAft>
            </a:pPr>
            <a:r>
              <a:rPr lang="en-US" sz="2400" spc="-25" dirty="0">
                <a:latin typeface="Sitka Text" panose="02000505000000020004" pitchFamily="2" charset="0"/>
                <a:ea typeface="Times New Roman" panose="02020603050405020304" pitchFamily="18" charset="0"/>
              </a:rPr>
              <a:t>The application layer enables the user, whether human or software, to access the net­</a:t>
            </a:r>
            <a:r>
              <a:rPr lang="en-US" sz="2400" dirty="0">
                <a:latin typeface="Sitka Text" panose="02000505000000020004" pitchFamily="2" charset="0"/>
                <a:ea typeface="Times New Roman" panose="02020603050405020304" pitchFamily="18" charset="0"/>
              </a:rPr>
              <a:t>work.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It provides user interfaces and support for services such as electronic mail, </a:t>
            </a:r>
            <a:r>
              <a:rPr lang="en-US" sz="2400" spc="-25" dirty="0">
                <a:latin typeface="Sitka Text" panose="02000505000000020004" pitchFamily="2" charset="0"/>
                <a:ea typeface="Times New Roman" panose="02020603050405020304" pitchFamily="18" charset="0"/>
              </a:rPr>
              <a:t>remote file access and transfer, shared database management, and other types of distrib­</a:t>
            </a:r>
            <a:r>
              <a:rPr lang="en-US" sz="2400" spc="-20" dirty="0">
                <a:latin typeface="Sitka Text" panose="02000505000000020004" pitchFamily="2" charset="0"/>
                <a:ea typeface="Times New Roman" panose="02020603050405020304" pitchFamily="18" charset="0"/>
              </a:rPr>
              <a:t>uted information services.</a:t>
            </a:r>
            <a:endParaRPr lang="en-US" sz="2400" dirty="0">
              <a:effectLst/>
              <a:latin typeface="Sitka Text" panose="02000505000000020004" pitchFamily="2" charset="0"/>
              <a:ea typeface="Times New Roman" panose="02020603050405020304" pitchFamily="18" charset="0"/>
            </a:endParaRPr>
          </a:p>
        </p:txBody>
      </p:sp>
      <p:pic>
        <p:nvPicPr>
          <p:cNvPr id="9218" name="Picture 2">
            <a:extLst>
              <a:ext uri="{FF2B5EF4-FFF2-40B4-BE49-F238E27FC236}">
                <a16:creationId xmlns:a16="http://schemas.microsoft.com/office/drawing/2014/main" id="{AD813861-B196-4EF3-998E-084870950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11776"/>
          <a:stretch/>
        </p:blipFill>
        <p:spPr bwMode="auto">
          <a:xfrm>
            <a:off x="6553349" y="1514609"/>
            <a:ext cx="5125036" cy="3479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50D5FE-A58A-2DC8-66D1-E0B285992CD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620203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52A1264-33AB-4AE5-B17D-87E22CBFC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98"/>
          <a:stretch/>
        </p:blipFill>
        <p:spPr bwMode="auto">
          <a:xfrm>
            <a:off x="1387658" y="1279974"/>
            <a:ext cx="9416683" cy="494365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961715" y="876992"/>
            <a:ext cx="823028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37271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ISO OSI 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 name="Picture 1">
            <a:extLst>
              <a:ext uri="{FF2B5EF4-FFF2-40B4-BE49-F238E27FC236}">
                <a16:creationId xmlns:a16="http://schemas.microsoft.com/office/drawing/2014/main" id="{DAA6FAE3-1AF3-B1D9-2A91-F69DC447648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92492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8432E41-3CC3-4001-8BE0-D06954B5C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134"/>
            <a:ext cx="9239250" cy="519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453489"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9453489" y="876992"/>
            <a:ext cx="27385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9453488" y="2310428"/>
            <a:ext cx="2738512" cy="1938992"/>
          </a:xfrm>
          <a:prstGeom prst="rect">
            <a:avLst/>
          </a:prstGeom>
          <a:noFill/>
        </p:spPr>
        <p:txBody>
          <a:bodyPr wrap="squar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 name="Picture 1">
            <a:extLst>
              <a:ext uri="{FF2B5EF4-FFF2-40B4-BE49-F238E27FC236}">
                <a16:creationId xmlns:a16="http://schemas.microsoft.com/office/drawing/2014/main" id="{535D9E80-0433-9812-DEDD-4B284D625BA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911556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8" name="TextBox 7">
            <a:extLst>
              <a:ext uri="{FF2B5EF4-FFF2-40B4-BE49-F238E27FC236}">
                <a16:creationId xmlns:a16="http://schemas.microsoft.com/office/drawing/2014/main" id="{0BB924E0-D31D-4466-9A81-934F6DC304BC}"/>
              </a:ext>
            </a:extLst>
          </p:cNvPr>
          <p:cNvSpPr txBox="1"/>
          <p:nvPr/>
        </p:nvSpPr>
        <p:spPr>
          <a:xfrm>
            <a:off x="986350" y="1305905"/>
            <a:ext cx="10219299"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Sitka Text" panose="02000505000000020004" pitchFamily="2" charset="0"/>
              </a:rPr>
              <a:t>The Internet protocol suite, commonly known as TCP/IP, is the set of communications protocols used on the Internet and similar computer networks. </a:t>
            </a:r>
          </a:p>
          <a:p>
            <a:pPr marL="342900" indent="-342900">
              <a:buFont typeface="Arial" panose="020B0604020202020204" pitchFamily="34" charset="0"/>
              <a:buChar char="•"/>
            </a:pPr>
            <a:r>
              <a:rPr lang="en-US" sz="2400" b="0" i="0" dirty="0">
                <a:effectLst/>
                <a:latin typeface="Sitka Text" panose="02000505000000020004" pitchFamily="2" charset="0"/>
              </a:rPr>
              <a:t>The </a:t>
            </a:r>
            <a:r>
              <a:rPr lang="en-US" sz="2400" b="1" i="0" dirty="0">
                <a:effectLst/>
                <a:latin typeface="Sitka Text" panose="02000505000000020004" pitchFamily="2" charset="0"/>
              </a:rPr>
              <a:t>Internet protocol suite,</a:t>
            </a:r>
            <a:r>
              <a:rPr lang="en-US" sz="2400" b="0" i="0" dirty="0">
                <a:effectLst/>
                <a:latin typeface="Sitka Text" panose="02000505000000020004" pitchFamily="2" charset="0"/>
              </a:rPr>
              <a:t> commonly known as </a:t>
            </a:r>
            <a:r>
              <a:rPr lang="en-US" sz="2400" b="1" i="0" dirty="0">
                <a:effectLst/>
                <a:latin typeface="Sitka Text" panose="02000505000000020004" pitchFamily="2" charset="0"/>
              </a:rPr>
              <a:t>TCP/IP,</a:t>
            </a:r>
            <a:r>
              <a:rPr lang="en-US" sz="2400" b="0" i="0" dirty="0">
                <a:effectLst/>
                <a:latin typeface="Sitka Text" panose="02000505000000020004" pitchFamily="2" charset="0"/>
              </a:rPr>
              <a:t> is the set of </a:t>
            </a:r>
            <a:r>
              <a:rPr lang="en-US" sz="2400" b="0" i="0" strike="noStrike" dirty="0">
                <a:effectLst/>
                <a:latin typeface="Sitka Text" panose="02000505000000020004" pitchFamily="2" charset="0"/>
              </a:rPr>
              <a:t>communications protocols</a:t>
            </a:r>
            <a:r>
              <a:rPr lang="en-US" sz="2400" b="0" i="0" dirty="0">
                <a:effectLst/>
                <a:latin typeface="Sitka Text" panose="02000505000000020004" pitchFamily="2" charset="0"/>
              </a:rPr>
              <a:t> used on the </a:t>
            </a:r>
            <a:r>
              <a:rPr lang="en-US" sz="2400" b="0" i="0" strike="noStrike" dirty="0">
                <a:effectLst/>
                <a:latin typeface="Sitka Text" panose="02000505000000020004" pitchFamily="2" charset="0"/>
              </a:rPr>
              <a:t>Internet</a:t>
            </a:r>
            <a:r>
              <a:rPr lang="en-US" sz="2400" b="0" i="0" dirty="0">
                <a:effectLst/>
                <a:latin typeface="Sitka Text" panose="02000505000000020004" pitchFamily="2" charset="0"/>
              </a:rPr>
              <a:t> and similar </a:t>
            </a:r>
            <a:r>
              <a:rPr lang="en-US" sz="2400" b="0" i="0" strike="noStrike" dirty="0">
                <a:effectLst/>
                <a:latin typeface="Sitka Text" panose="02000505000000020004" pitchFamily="2" charset="0"/>
              </a:rPr>
              <a:t>computer networks</a:t>
            </a:r>
            <a:r>
              <a:rPr lang="en-US" sz="2400" b="0" i="0" dirty="0">
                <a:effectLst/>
                <a:latin typeface="Sitka Text" panose="02000505000000020004" pitchFamily="2" charset="0"/>
              </a:rPr>
              <a:t>. </a:t>
            </a:r>
          </a:p>
          <a:p>
            <a:pPr marL="342900" indent="-342900">
              <a:buFont typeface="Arial" panose="020B0604020202020204" pitchFamily="34" charset="0"/>
              <a:buChar char="•"/>
            </a:pPr>
            <a:r>
              <a:rPr lang="en-US" sz="2400" b="0" i="0" dirty="0">
                <a:effectLst/>
                <a:latin typeface="Sitka Text" panose="02000505000000020004" pitchFamily="2" charset="0"/>
              </a:rPr>
              <a:t>The Internet protocol suite provides </a:t>
            </a:r>
            <a:r>
              <a:rPr lang="en-US" sz="2400" b="0" i="0" strike="noStrike" dirty="0">
                <a:effectLst/>
                <a:latin typeface="Sitka Text" panose="02000505000000020004" pitchFamily="2" charset="0"/>
              </a:rPr>
              <a:t>end-to-end data communication</a:t>
            </a:r>
            <a:r>
              <a:rPr lang="en-US" sz="2400" b="0" i="0" dirty="0">
                <a:effectLst/>
                <a:latin typeface="Sitka Text" panose="02000505000000020004" pitchFamily="2" charset="0"/>
              </a:rPr>
              <a:t> specifying how data should be packetized, addressed, transmitted, </a:t>
            </a:r>
            <a:r>
              <a:rPr lang="en-US" sz="2400" b="0" i="0" strike="noStrike" dirty="0">
                <a:effectLst/>
                <a:latin typeface="Sitka Text" panose="02000505000000020004" pitchFamily="2" charset="0"/>
              </a:rPr>
              <a:t>routed</a:t>
            </a:r>
            <a:r>
              <a:rPr lang="en-US" sz="2400" b="0" i="0" dirty="0">
                <a:effectLst/>
                <a:latin typeface="Sitka Text" panose="02000505000000020004" pitchFamily="2" charset="0"/>
              </a:rPr>
              <a:t>, and received. </a:t>
            </a:r>
          </a:p>
          <a:p>
            <a:pPr marL="342900" indent="-342900">
              <a:buFont typeface="Arial" panose="020B0604020202020204" pitchFamily="34" charset="0"/>
              <a:buChar char="•"/>
            </a:pPr>
            <a:r>
              <a:rPr lang="en-US" sz="2400" b="0" i="0" dirty="0">
                <a:effectLst/>
                <a:latin typeface="Sitka Text" panose="02000505000000020004" pitchFamily="2" charset="0"/>
              </a:rPr>
              <a:t>This functionality is organized into four </a:t>
            </a:r>
            <a:r>
              <a:rPr lang="en-US" sz="2400" b="0" i="0" strike="noStrike" dirty="0">
                <a:effectLst/>
                <a:latin typeface="Sitka Text" panose="02000505000000020004" pitchFamily="2" charset="0"/>
              </a:rPr>
              <a:t>abstraction layers</a:t>
            </a:r>
            <a:r>
              <a:rPr lang="en-US" sz="2400" b="0" i="0" dirty="0">
                <a:effectLst/>
                <a:latin typeface="Sitka Text" panose="02000505000000020004" pitchFamily="2" charset="0"/>
              </a:rPr>
              <a:t>, which classify all related protocols according to each protocol's scope of networking.</a:t>
            </a: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A09C398C-7AD7-D83F-87C2-A34CA6AF721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71600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9" name="Picture 8" descr="http://www.softpanorama.org/Net/Images/tcp_ip_layers.gif">
            <a:extLst>
              <a:ext uri="{FF2B5EF4-FFF2-40B4-BE49-F238E27FC236}">
                <a16:creationId xmlns:a16="http://schemas.microsoft.com/office/drawing/2014/main" id="{927C8C37-730F-4272-A8E6-085BCD7B431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464233" y="1136569"/>
            <a:ext cx="6302326" cy="4844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284B74F4-7124-469C-8EDD-C4C3B9240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355" y="892338"/>
            <a:ext cx="4508489" cy="5332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C5609FA-6AE2-8B75-6EA1-2138D70CD833}"/>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4040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588997" y="1249634"/>
            <a:ext cx="10777698" cy="4924425"/>
          </a:xfrm>
          <a:prstGeom prst="rect">
            <a:avLst/>
          </a:prstGeom>
          <a:noFill/>
        </p:spPr>
        <p:txBody>
          <a:bodyPr wrap="square">
            <a:spAutoFit/>
          </a:bodyPr>
          <a:lstStyle/>
          <a:p>
            <a:pPr>
              <a:spcBef>
                <a:spcPts val="600"/>
              </a:spcBef>
              <a:spcAft>
                <a:spcPts val="600"/>
              </a:spcAft>
            </a:pPr>
            <a:r>
              <a:rPr lang="en-US" sz="2200" b="1" i="0" dirty="0">
                <a:effectLst/>
                <a:latin typeface="Sitka Text" panose="02000505000000020004" pitchFamily="2" charset="0"/>
              </a:rPr>
              <a:t>Application Layer</a:t>
            </a:r>
          </a:p>
          <a:p>
            <a:pPr marL="342900" indent="-342900">
              <a:spcBef>
                <a:spcPts val="600"/>
              </a:spcBef>
              <a:spcAft>
                <a:spcPts val="600"/>
              </a:spcAft>
              <a:buFont typeface="Arial" panose="020B0604020202020204" pitchFamily="34" charset="0"/>
              <a:buChar char="•"/>
            </a:pPr>
            <a:r>
              <a:rPr lang="en-US" sz="2200" b="0" i="0" dirty="0">
                <a:effectLst/>
                <a:latin typeface="Sitka Text" panose="02000505000000020004" pitchFamily="2" charset="0"/>
              </a:rPr>
              <a:t>This layer performs the functions of top three layers of the OSI model: Application, Presentation and Session Layer. </a:t>
            </a:r>
          </a:p>
          <a:p>
            <a:pPr marL="342900" indent="-342900">
              <a:spcBef>
                <a:spcPts val="600"/>
              </a:spcBef>
              <a:spcAft>
                <a:spcPts val="600"/>
              </a:spcAft>
              <a:buFont typeface="Arial" panose="020B0604020202020204" pitchFamily="34" charset="0"/>
              <a:buChar char="•"/>
            </a:pPr>
            <a:r>
              <a:rPr lang="en-US" sz="2200" b="0" i="0" dirty="0">
                <a:effectLst/>
                <a:latin typeface="Sitka Text" panose="02000505000000020004" pitchFamily="2" charset="0"/>
              </a:rPr>
              <a:t>It is responsible for node-to-node communication and controls user-interface specifications. </a:t>
            </a:r>
          </a:p>
          <a:p>
            <a:pPr marL="342900" indent="-342900">
              <a:spcBef>
                <a:spcPts val="600"/>
              </a:spcBef>
              <a:spcAft>
                <a:spcPts val="600"/>
              </a:spcAft>
              <a:buFont typeface="Arial" panose="020B0604020202020204" pitchFamily="34" charset="0"/>
              <a:buChar char="•"/>
            </a:pPr>
            <a:r>
              <a:rPr lang="en-US" sz="2200" b="0" i="0" dirty="0">
                <a:effectLst/>
                <a:latin typeface="Sitka Text" panose="02000505000000020004" pitchFamily="2" charset="0"/>
              </a:rPr>
              <a:t>Some of the protocols present in this layer are: </a:t>
            </a:r>
          </a:p>
          <a:p>
            <a:pPr marL="800100" lvl="1" indent="-342900">
              <a:spcBef>
                <a:spcPts val="600"/>
              </a:spcBef>
              <a:spcAft>
                <a:spcPts val="600"/>
              </a:spcAft>
              <a:buFont typeface="Arial" panose="020B0604020202020204" pitchFamily="34" charset="0"/>
              <a:buChar char="•"/>
            </a:pPr>
            <a:r>
              <a:rPr lang="en-US" sz="2200" b="0" i="0" dirty="0">
                <a:effectLst/>
                <a:latin typeface="Sitka Text" panose="02000505000000020004" pitchFamily="2" charset="0"/>
              </a:rPr>
              <a:t>HTTP (Hypertext transfer protocol) and HTTPS (Secure), </a:t>
            </a:r>
            <a:r>
              <a:rPr lang="en-US" sz="2200" i="0" dirty="0">
                <a:effectLst/>
                <a:latin typeface="Sitka Text" panose="02000505000000020004" pitchFamily="2" charset="0"/>
              </a:rPr>
              <a:t>TELNET</a:t>
            </a:r>
            <a:r>
              <a:rPr lang="en-US" sz="2200" b="1" i="0" dirty="0">
                <a:effectLst/>
                <a:latin typeface="Sitka Text" panose="02000505000000020004" pitchFamily="2" charset="0"/>
              </a:rPr>
              <a:t>(</a:t>
            </a:r>
            <a:r>
              <a:rPr lang="en-US" sz="2200" b="1" i="0" dirty="0" err="1">
                <a:effectLst/>
                <a:latin typeface="Sitka Text" panose="02000505000000020004" pitchFamily="2" charset="0"/>
              </a:rPr>
              <a:t>TEL</a:t>
            </a:r>
            <a:r>
              <a:rPr lang="en-US" sz="2200" b="0" i="0" dirty="0" err="1">
                <a:effectLst/>
                <a:latin typeface="Sitka Text" panose="02000505000000020004" pitchFamily="2" charset="0"/>
              </a:rPr>
              <a:t>etype</a:t>
            </a:r>
            <a:r>
              <a:rPr lang="en-US" sz="2200" b="0" i="0" dirty="0">
                <a:effectLst/>
                <a:latin typeface="Sitka Text" panose="02000505000000020004" pitchFamily="2" charset="0"/>
              </a:rPr>
              <a:t> </a:t>
            </a:r>
            <a:r>
              <a:rPr lang="en-US" sz="2200" b="1" i="0" dirty="0" err="1">
                <a:effectLst/>
                <a:latin typeface="Sitka Text" panose="02000505000000020004" pitchFamily="2" charset="0"/>
              </a:rPr>
              <a:t>NET</a:t>
            </a:r>
            <a:r>
              <a:rPr lang="en-US" sz="2200" b="0" i="0" dirty="0" err="1">
                <a:effectLst/>
                <a:latin typeface="Sitka Text" panose="02000505000000020004" pitchFamily="2" charset="0"/>
              </a:rPr>
              <a:t>work</a:t>
            </a:r>
            <a:r>
              <a:rPr lang="en-US" sz="2200" b="0" i="0" dirty="0">
                <a:effectLst/>
                <a:latin typeface="Sitka Text" panose="02000505000000020004" pitchFamily="2" charset="0"/>
              </a:rPr>
              <a:t>), SSH (Secure Shell), NTP (Network Time Protocol).</a:t>
            </a:r>
          </a:p>
          <a:p>
            <a:pPr marL="800100" lvl="1" indent="-342900">
              <a:spcBef>
                <a:spcPts val="600"/>
              </a:spcBef>
              <a:spcAft>
                <a:spcPts val="600"/>
              </a:spcAft>
              <a:buFont typeface="Arial" panose="020B0604020202020204" pitchFamily="34" charset="0"/>
              <a:buChar char="•"/>
            </a:pPr>
            <a:r>
              <a:rPr lang="en-US" sz="2200" b="0" i="0" dirty="0">
                <a:effectLst/>
                <a:latin typeface="Sitka Text" panose="02000505000000020004" pitchFamily="2" charset="0"/>
              </a:rPr>
              <a:t>FTP (File Transfer Protocol) and TFTP (Trivial File Transfer Protocol), </a:t>
            </a:r>
            <a:r>
              <a:rPr lang="en-US" sz="2200" i="0" dirty="0">
                <a:effectLst/>
                <a:latin typeface="Sitka Text" panose="02000505000000020004" pitchFamily="2" charset="0"/>
              </a:rPr>
              <a:t>NFS (Network </a:t>
            </a:r>
            <a:r>
              <a:rPr lang="en-US" sz="2200" b="0" i="0" dirty="0">
                <a:effectLst/>
                <a:latin typeface="Sitka Text" panose="02000505000000020004" pitchFamily="2" charset="0"/>
              </a:rPr>
              <a:t>file system), SMTP (Simple Mail Transfer Protocol), SNMP (Simple Network Management Protocol)</a:t>
            </a:r>
            <a:endParaRPr lang="en-US" altLang="en-US" sz="2200" dirty="0">
              <a:latin typeface="Sitka Text" panose="02000505000000020004" pitchFamily="2" charset="0"/>
            </a:endParaRPr>
          </a:p>
        </p:txBody>
      </p:sp>
      <p:pic>
        <p:nvPicPr>
          <p:cNvPr id="2" name="Picture 1">
            <a:extLst>
              <a:ext uri="{FF2B5EF4-FFF2-40B4-BE49-F238E27FC236}">
                <a16:creationId xmlns:a16="http://schemas.microsoft.com/office/drawing/2014/main" id="{0CB62CC3-6038-E045-E096-3BFA31B0EE4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400096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588996" y="1151160"/>
            <a:ext cx="11030917" cy="5078313"/>
          </a:xfrm>
          <a:prstGeom prst="rect">
            <a:avLst/>
          </a:prstGeom>
          <a:noFill/>
        </p:spPr>
        <p:txBody>
          <a:bodyPr wrap="square">
            <a:spAutoFit/>
          </a:bodyPr>
          <a:lstStyle/>
          <a:p>
            <a:pPr>
              <a:spcBef>
                <a:spcPts val="600"/>
              </a:spcBef>
              <a:spcAft>
                <a:spcPts val="600"/>
              </a:spcAft>
            </a:pPr>
            <a:r>
              <a:rPr lang="en-US" sz="2400" b="1" i="0" dirty="0">
                <a:effectLst/>
                <a:latin typeface="Sitka Text" panose="02000505000000020004" pitchFamily="2" charset="0"/>
              </a:rPr>
              <a:t>Host to Host Layer/ Transport Layer</a:t>
            </a:r>
          </a:p>
          <a:p>
            <a:pPr marL="342900"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This layer is analogous to the transport layer of the OSI model. It is responsible for end-to-end communication and error-free delivery of data.</a:t>
            </a:r>
          </a:p>
          <a:p>
            <a:pPr marL="342900" indent="-342900">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Transmission Control Protocol (TCP) –</a:t>
            </a:r>
            <a:r>
              <a:rPr lang="en-US" sz="2400" b="0" i="0" dirty="0">
                <a:effectLst/>
                <a:latin typeface="Sitka Text" panose="02000505000000020004" pitchFamily="2" charset="0"/>
              </a:rPr>
              <a:t> </a:t>
            </a:r>
            <a:r>
              <a:rPr lang="en-US" sz="2400" b="1" i="0" dirty="0">
                <a:effectLst/>
                <a:latin typeface="Sitka Text" panose="02000505000000020004" pitchFamily="2" charset="0"/>
              </a:rPr>
              <a:t>Connection Oriented</a:t>
            </a:r>
          </a:p>
          <a:p>
            <a:pPr marL="800100" lvl="1"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is known to provide reliable and error-free communication between end systems. </a:t>
            </a:r>
          </a:p>
          <a:p>
            <a:pPr marL="800100" lvl="1"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performs sequencing and segmentation of data. </a:t>
            </a:r>
          </a:p>
          <a:p>
            <a:pPr marL="800100" lvl="1"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also has acknowledgment feature and controls the flow of the data through flow control mechanism. </a:t>
            </a:r>
          </a:p>
          <a:p>
            <a:pPr marL="800100" lvl="1"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is a very effective protocol with lot of overhead.</a:t>
            </a: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AEA69F69-A2BB-AF7E-D7C9-43450F3D6AA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50664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785944" y="1540843"/>
            <a:ext cx="11030917" cy="4339650"/>
          </a:xfrm>
          <a:prstGeom prst="rect">
            <a:avLst/>
          </a:prstGeom>
          <a:noFill/>
        </p:spPr>
        <p:txBody>
          <a:bodyPr wrap="square">
            <a:spAutoFit/>
          </a:bodyPr>
          <a:lstStyle/>
          <a:p>
            <a:pPr>
              <a:spcBef>
                <a:spcPts val="600"/>
              </a:spcBef>
              <a:spcAft>
                <a:spcPts val="600"/>
              </a:spcAft>
            </a:pPr>
            <a:r>
              <a:rPr lang="en-US" sz="2400" b="1" i="0" dirty="0">
                <a:effectLst/>
                <a:latin typeface="Sitka Text" panose="02000505000000020004" pitchFamily="2" charset="0"/>
              </a:rPr>
              <a:t>Host to Host Layer/ Transport Layer</a:t>
            </a:r>
          </a:p>
          <a:p>
            <a:pPr marL="342900" indent="-342900">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User Datagram Protocol (UDP) –</a:t>
            </a:r>
            <a:r>
              <a:rPr lang="en-US" sz="2400" b="0" i="0" dirty="0">
                <a:effectLst/>
                <a:latin typeface="Sitka Text" panose="02000505000000020004" pitchFamily="2" charset="0"/>
              </a:rPr>
              <a:t> </a:t>
            </a:r>
          </a:p>
          <a:p>
            <a:pPr marL="342900"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On the other hand, does not provide any such features. </a:t>
            </a:r>
          </a:p>
          <a:p>
            <a:pPr marL="342900"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is the go-to protocol if your application does not require reliable transport as it is very cost-effective. </a:t>
            </a:r>
          </a:p>
          <a:p>
            <a:pPr marL="342900" indent="-342900">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Unlike TCP, which is connection-oriented protocol, UDP is connectionless.</a:t>
            </a:r>
          </a:p>
          <a:p>
            <a:pPr marL="800100" lvl="1" indent="-342900">
              <a:spcBef>
                <a:spcPts val="600"/>
              </a:spcBef>
              <a:spcAft>
                <a:spcPts val="600"/>
              </a:spcAft>
              <a:buFont typeface="Arial" panose="020B0604020202020204" pitchFamily="34" charset="0"/>
              <a:buChar char="•"/>
            </a:pPr>
            <a:endParaRPr lang="en-US" sz="2400" b="1" i="0" dirty="0">
              <a:effectLst/>
              <a:latin typeface="Sitka Text" panose="02000505000000020004" pitchFamily="2" charset="0"/>
            </a:endParaRPr>
          </a:p>
          <a:p>
            <a:pPr marL="800100" lvl="1" indent="-342900">
              <a:spcBef>
                <a:spcPts val="600"/>
              </a:spcBef>
              <a:spcAft>
                <a:spcPts val="600"/>
              </a:spcAft>
              <a:buFont typeface="Arial" panose="020B0604020202020204" pitchFamily="34" charset="0"/>
              <a:buChar char="•"/>
            </a:pP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EB97D202-752B-0C67-16B5-C61DDB449D6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19496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46569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ISO/OSI 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71877" y="1510065"/>
            <a:ext cx="10440074" cy="4247317"/>
          </a:xfrm>
          <a:prstGeom prst="rect">
            <a:avLst/>
          </a:prstGeom>
          <a:noFill/>
        </p:spPr>
        <p:txBody>
          <a:bodyPr wrap="square">
            <a:spAutoFit/>
          </a:bodyPr>
          <a:lstStyle/>
          <a:p>
            <a:pPr marL="98425" algn="just" defTabSz="414338">
              <a:spcBef>
                <a:spcPts val="600"/>
              </a:spcBef>
              <a:spcAft>
                <a:spcPts val="600"/>
              </a:spcAft>
              <a:buClr>
                <a:srgbClr val="CC0000"/>
              </a:buClr>
            </a:pPr>
            <a:r>
              <a:rPr lang="en-US" altLang="en-US" sz="2400" dirty="0">
                <a:solidFill>
                  <a:schemeClr val="tx1">
                    <a:lumMod val="95000"/>
                    <a:lumOff val="5000"/>
                  </a:schemeClr>
                </a:solidFill>
                <a:latin typeface="Sitka Text" panose="02000505000000020004" pitchFamily="2" charset="0"/>
              </a:rPr>
              <a:t>International standard organization (ISO) established a committee in 1977 to develop an architecture for computer communication.</a:t>
            </a:r>
          </a:p>
          <a:p>
            <a:pPr marL="98425" algn="just" defTabSz="414338">
              <a:spcBef>
                <a:spcPts val="600"/>
              </a:spcBef>
              <a:spcAft>
                <a:spcPts val="600"/>
              </a:spcAft>
              <a:buClr>
                <a:srgbClr val="CC0000"/>
              </a:buClr>
            </a:pPr>
            <a:r>
              <a:rPr lang="en-GB" altLang="en-US" sz="2400" dirty="0">
                <a:solidFill>
                  <a:schemeClr val="tx1">
                    <a:lumMod val="95000"/>
                    <a:lumOff val="5000"/>
                  </a:schemeClr>
                </a:solidFill>
                <a:latin typeface="Sitka Text" panose="02000505000000020004" pitchFamily="2" charset="0"/>
              </a:rPr>
              <a:t>In 1984, the Open Systems Interconnection (OSI) reference model was approved as an international standard for communications architecture.</a:t>
            </a:r>
          </a:p>
          <a:p>
            <a:pPr marL="98425" algn="just" defTabSz="414338">
              <a:spcBef>
                <a:spcPts val="600"/>
              </a:spcBef>
              <a:spcAft>
                <a:spcPts val="600"/>
              </a:spcAft>
              <a:buClr>
                <a:srgbClr val="CC0000"/>
              </a:buClr>
            </a:pPr>
            <a:r>
              <a:rPr lang="en-US" altLang="en-US" sz="2400" dirty="0">
                <a:solidFill>
                  <a:schemeClr val="tx1">
                    <a:lumMod val="95000"/>
                    <a:lumOff val="5000"/>
                  </a:schemeClr>
                </a:solidFill>
                <a:latin typeface="Sitka Text" panose="02000505000000020004" pitchFamily="2" charset="0"/>
              </a:rPr>
              <a:t>Term  “open”  denotes the ability to connect any two systems which conform to the reference model and associated standards.</a:t>
            </a:r>
          </a:p>
          <a:p>
            <a:pPr marL="98425" algn="just" defTabSz="414338">
              <a:spcBef>
                <a:spcPts val="600"/>
              </a:spcBef>
              <a:spcAft>
                <a:spcPts val="600"/>
              </a:spcAft>
              <a:buClr>
                <a:srgbClr val="CC0000"/>
              </a:buClr>
            </a:pPr>
            <a:r>
              <a:rPr lang="en-GB" altLang="en-US" sz="2400" dirty="0">
                <a:solidFill>
                  <a:schemeClr val="tx1">
                    <a:lumMod val="95000"/>
                    <a:lumOff val="5000"/>
                  </a:schemeClr>
                </a:solidFill>
                <a:latin typeface="Sitka Text" panose="02000505000000020004" pitchFamily="2" charset="0"/>
              </a:rPr>
              <a:t>The OSI reference model divides the problem of moving information between computers over a network medium into SEVEN smaller and more manageable problems .</a:t>
            </a:r>
          </a:p>
        </p:txBody>
      </p:sp>
      <p:pic>
        <p:nvPicPr>
          <p:cNvPr id="2" name="Picture 1">
            <a:extLst>
              <a:ext uri="{FF2B5EF4-FFF2-40B4-BE49-F238E27FC236}">
                <a16:creationId xmlns:a16="http://schemas.microsoft.com/office/drawing/2014/main" id="{3477656C-E2FA-C100-1E67-4CCC84EC435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20603"/>
            <a:ext cx="3390258" cy="279316"/>
          </a:xfrm>
          <a:prstGeom prst="rect">
            <a:avLst/>
          </a:prstGeom>
        </p:spPr>
      </p:pic>
    </p:spTree>
    <p:extLst>
      <p:ext uri="{BB962C8B-B14F-4D97-AF65-F5344CB8AC3E}">
        <p14:creationId xmlns:p14="http://schemas.microsoft.com/office/powerpoint/2010/main" val="1702622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763421" y="1396322"/>
            <a:ext cx="10665157" cy="4493538"/>
          </a:xfrm>
          <a:prstGeom prst="rect">
            <a:avLst/>
          </a:prstGeom>
          <a:noFill/>
        </p:spPr>
        <p:txBody>
          <a:bodyPr wrap="square">
            <a:spAutoFit/>
          </a:bodyPr>
          <a:lstStyle/>
          <a:p>
            <a:pPr algn="l" fontAlgn="base">
              <a:spcBef>
                <a:spcPts val="600"/>
              </a:spcBef>
              <a:spcAft>
                <a:spcPts val="600"/>
              </a:spcAft>
            </a:pPr>
            <a:r>
              <a:rPr lang="en-US" sz="2400" b="1" i="0" dirty="0">
                <a:effectLst/>
                <a:latin typeface="Sitka Text" panose="02000505000000020004" pitchFamily="2" charset="0"/>
              </a:rPr>
              <a:t>Internet Layer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This layer parallels the functions of OSI’s Network layer.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defines the protocols which are responsible for logical transmission of data over the entire network.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The main protocols residing at this layer are :</a:t>
            </a:r>
          </a:p>
          <a:p>
            <a:pPr marL="800100" lvl="1" indent="-342900" fontAlgn="base">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IP –</a:t>
            </a:r>
            <a:r>
              <a:rPr lang="en-US" sz="2400" b="0" i="0" dirty="0">
                <a:effectLst/>
                <a:latin typeface="Sitka Text" panose="02000505000000020004" pitchFamily="2" charset="0"/>
              </a:rPr>
              <a:t> stands for Internet Protocol </a:t>
            </a:r>
            <a:endParaRPr lang="en-US" sz="2400" dirty="0">
              <a:latin typeface="Sitka Text" panose="02000505000000020004" pitchFamily="2" charset="0"/>
            </a:endParaRPr>
          </a:p>
          <a:p>
            <a:pPr marL="800100" lvl="1" indent="-342900" fontAlgn="base">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ICMP –</a:t>
            </a:r>
            <a:r>
              <a:rPr lang="en-US" sz="2400" b="0" i="0" dirty="0">
                <a:effectLst/>
                <a:latin typeface="Sitka Text" panose="02000505000000020004" pitchFamily="2" charset="0"/>
              </a:rPr>
              <a:t> stands for Internet Control Message Protocol</a:t>
            </a:r>
          </a:p>
          <a:p>
            <a:pPr marL="800100" lvl="1" indent="-342900" fontAlgn="base">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ARP –</a:t>
            </a:r>
            <a:r>
              <a:rPr lang="en-US" sz="2400" b="0" i="0" dirty="0">
                <a:effectLst/>
                <a:latin typeface="Sitka Text" panose="02000505000000020004" pitchFamily="2" charset="0"/>
              </a:rPr>
              <a:t> stands for Address Resolution Protocol</a:t>
            </a:r>
            <a:endParaRPr lang="en-US" sz="2400" dirty="0">
              <a:latin typeface="Sitka Text" panose="02000505000000020004" pitchFamily="2" charset="0"/>
            </a:endParaRPr>
          </a:p>
          <a:p>
            <a:pPr marL="800100" lvl="1" indent="-342900"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IGMP – Internet Group Messaging Protocol</a:t>
            </a:r>
          </a:p>
        </p:txBody>
      </p:sp>
      <p:pic>
        <p:nvPicPr>
          <p:cNvPr id="2" name="Picture 1">
            <a:extLst>
              <a:ext uri="{FF2B5EF4-FFF2-40B4-BE49-F238E27FC236}">
                <a16:creationId xmlns:a16="http://schemas.microsoft.com/office/drawing/2014/main" id="{B4CE379B-9225-AE05-E628-8CBFB7865D1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611098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763421" y="1396322"/>
            <a:ext cx="10665157" cy="3816429"/>
          </a:xfrm>
          <a:prstGeom prst="rect">
            <a:avLst/>
          </a:prstGeom>
          <a:noFill/>
        </p:spPr>
        <p:txBody>
          <a:bodyPr wrap="square">
            <a:spAutoFit/>
          </a:bodyPr>
          <a:lstStyle/>
          <a:p>
            <a:pPr algn="l" fontAlgn="base">
              <a:spcBef>
                <a:spcPts val="600"/>
              </a:spcBef>
              <a:spcAft>
                <a:spcPts val="600"/>
              </a:spcAft>
            </a:pPr>
            <a:r>
              <a:rPr lang="en-US" sz="2400" b="1" i="0" dirty="0">
                <a:effectLst/>
                <a:latin typeface="Sitka Text" panose="02000505000000020004" pitchFamily="2" charset="0"/>
              </a:rPr>
              <a:t>Internet Layer </a:t>
            </a:r>
          </a:p>
          <a:p>
            <a:pPr algn="l" fontAlgn="base">
              <a:spcBef>
                <a:spcPts val="600"/>
              </a:spcBef>
              <a:spcAft>
                <a:spcPts val="600"/>
              </a:spcAft>
            </a:pPr>
            <a:r>
              <a:rPr lang="en-US" sz="2400" b="1" i="0" dirty="0">
                <a:effectLst/>
                <a:latin typeface="Sitka Text" panose="02000505000000020004" pitchFamily="2" charset="0"/>
              </a:rPr>
              <a:t>IP  (Internet Protocol)</a:t>
            </a:r>
            <a:endParaRPr lang="en-US" sz="2400" b="0" i="0" dirty="0">
              <a:effectLst/>
              <a:latin typeface="Sitka Text" panose="02000505000000020004" pitchFamily="2" charset="0"/>
            </a:endParaRPr>
          </a:p>
          <a:p>
            <a:pPr marL="342900" indent="-342900" algn="l" fontAlgn="base">
              <a:spcBef>
                <a:spcPts val="600"/>
              </a:spcBef>
              <a:spcAft>
                <a:spcPts val="600"/>
              </a:spcAft>
              <a:buFont typeface="Arial" panose="020B0604020202020204" pitchFamily="34" charset="0"/>
              <a:buChar char="•"/>
            </a:pPr>
            <a:r>
              <a:rPr lang="en-US" sz="2400" dirty="0">
                <a:latin typeface="Sitka Text" panose="02000505000000020004" pitchFamily="2" charset="0"/>
              </a:rPr>
              <a:t>I</a:t>
            </a:r>
            <a:r>
              <a:rPr lang="en-US" sz="2400" b="0" i="0" dirty="0">
                <a:effectLst/>
                <a:latin typeface="Sitka Text" panose="02000505000000020004" pitchFamily="2" charset="0"/>
              </a:rPr>
              <a:t>t is responsible for delivering packets from the source host to the destination host by looking at the IP addresses in the packet headers.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IP has 2 versions: IPv4 and IPv6.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IPv4 is the one that most of the websites are using currently. </a:t>
            </a:r>
          </a:p>
          <a:p>
            <a:pPr marL="342900" indent="-342900" algn="l"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But IPv6 is growing as the number of IPv4 addresses are limited in number when compared to the number of users.</a:t>
            </a:r>
          </a:p>
        </p:txBody>
      </p:sp>
      <p:pic>
        <p:nvPicPr>
          <p:cNvPr id="2" name="Picture 1">
            <a:extLst>
              <a:ext uri="{FF2B5EF4-FFF2-40B4-BE49-F238E27FC236}">
                <a16:creationId xmlns:a16="http://schemas.microsoft.com/office/drawing/2014/main" id="{D8EEC128-1D52-6DFD-7B1F-0B85B8B03E5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281316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0176F9D7-97BA-48B6-B4F0-07BF5A775E44}"/>
              </a:ext>
            </a:extLst>
          </p:cNvPr>
          <p:cNvSpPr txBox="1"/>
          <p:nvPr/>
        </p:nvSpPr>
        <p:spPr>
          <a:xfrm>
            <a:off x="763421" y="1396322"/>
            <a:ext cx="10665157" cy="4708981"/>
          </a:xfrm>
          <a:prstGeom prst="rect">
            <a:avLst/>
          </a:prstGeom>
          <a:noFill/>
        </p:spPr>
        <p:txBody>
          <a:bodyPr wrap="square">
            <a:spAutoFit/>
          </a:bodyPr>
          <a:lstStyle/>
          <a:p>
            <a:pPr algn="l" fontAlgn="base">
              <a:spcBef>
                <a:spcPts val="600"/>
              </a:spcBef>
              <a:spcAft>
                <a:spcPts val="600"/>
              </a:spcAft>
            </a:pPr>
            <a:r>
              <a:rPr lang="en-US" sz="2400" b="1" i="0" dirty="0">
                <a:effectLst/>
                <a:latin typeface="Sitka Text" panose="02000505000000020004" pitchFamily="2" charset="0"/>
              </a:rPr>
              <a:t>Internet Layer </a:t>
            </a:r>
          </a:p>
          <a:p>
            <a:pPr marL="342900" indent="-342900" algn="l" fontAlgn="base">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ICMP –</a:t>
            </a:r>
            <a:r>
              <a:rPr lang="en-US" sz="2400" b="0" i="0" dirty="0">
                <a:effectLst/>
                <a:latin typeface="Sitka Text" panose="02000505000000020004" pitchFamily="2" charset="0"/>
              </a:rPr>
              <a:t> stands for Internet Control Message Protocol. </a:t>
            </a:r>
          </a:p>
          <a:p>
            <a:pPr marL="800100" lvl="1" indent="-342900"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 is encapsulated within IP datagrams and is responsible for providing hosts with information about network problems.</a:t>
            </a:r>
          </a:p>
          <a:p>
            <a:pPr marL="342900" indent="-342900" algn="l" fontAlgn="base">
              <a:spcBef>
                <a:spcPts val="600"/>
              </a:spcBef>
              <a:spcAft>
                <a:spcPts val="600"/>
              </a:spcAft>
              <a:buFont typeface="Arial" panose="020B0604020202020204" pitchFamily="34" charset="0"/>
              <a:buChar char="•"/>
            </a:pPr>
            <a:r>
              <a:rPr lang="en-US" sz="2400" b="1" i="0" dirty="0">
                <a:effectLst/>
                <a:latin typeface="Sitka Text" panose="02000505000000020004" pitchFamily="2" charset="0"/>
              </a:rPr>
              <a:t>ARP –</a:t>
            </a:r>
            <a:r>
              <a:rPr lang="en-US" sz="2400" b="0" i="0" dirty="0">
                <a:effectLst/>
                <a:latin typeface="Sitka Text" panose="02000505000000020004" pitchFamily="2" charset="0"/>
              </a:rPr>
              <a:t> stands for Address Resolution Protocol. </a:t>
            </a:r>
          </a:p>
          <a:p>
            <a:pPr marL="800100" lvl="1" indent="-342900"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Its job is to find the hardware address of a host from a known IP address. </a:t>
            </a:r>
          </a:p>
          <a:p>
            <a:pPr marL="800100" lvl="1" indent="-342900" fontAlgn="base">
              <a:spcBef>
                <a:spcPts val="600"/>
              </a:spcBef>
              <a:spcAft>
                <a:spcPts val="600"/>
              </a:spcAft>
              <a:buFont typeface="Arial" panose="020B0604020202020204" pitchFamily="34" charset="0"/>
              <a:buChar char="•"/>
            </a:pPr>
            <a:r>
              <a:rPr lang="en-US" sz="2400" b="0" i="0" dirty="0">
                <a:effectLst/>
                <a:latin typeface="Sitka Text" panose="02000505000000020004" pitchFamily="2" charset="0"/>
              </a:rPr>
              <a:t>ARP has several types: Reverse ARP, Proxy ARP, Gratuitous ARP and Inverse ARP.</a:t>
            </a:r>
          </a:p>
          <a:p>
            <a:pPr algn="l" fontAlgn="base">
              <a:spcBef>
                <a:spcPts val="600"/>
              </a:spcBef>
              <a:spcAft>
                <a:spcPts val="600"/>
              </a:spcAft>
            </a:pPr>
            <a:endParaRPr lang="en-US" sz="2400" b="1" i="0" dirty="0">
              <a:effectLst/>
              <a:latin typeface="Sitka Text" panose="02000505000000020004" pitchFamily="2" charset="0"/>
            </a:endParaRPr>
          </a:p>
        </p:txBody>
      </p:sp>
      <p:pic>
        <p:nvPicPr>
          <p:cNvPr id="2" name="Picture 1">
            <a:extLst>
              <a:ext uri="{FF2B5EF4-FFF2-40B4-BE49-F238E27FC236}">
                <a16:creationId xmlns:a16="http://schemas.microsoft.com/office/drawing/2014/main" id="{321A37FC-76E8-F4FC-B04D-F4D7637E19F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97384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549970" y="876992"/>
            <a:ext cx="664203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96097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TCP/IP Protocol Suite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grpSp>
        <p:nvGrpSpPr>
          <p:cNvPr id="8" name="Group 7">
            <a:extLst>
              <a:ext uri="{FF2B5EF4-FFF2-40B4-BE49-F238E27FC236}">
                <a16:creationId xmlns:a16="http://schemas.microsoft.com/office/drawing/2014/main" id="{09B37A17-D7C0-400B-8587-D69CF6E8EED9}"/>
              </a:ext>
            </a:extLst>
          </p:cNvPr>
          <p:cNvGrpSpPr/>
          <p:nvPr/>
        </p:nvGrpSpPr>
        <p:grpSpPr>
          <a:xfrm>
            <a:off x="1801577" y="867608"/>
            <a:ext cx="7453649" cy="5211050"/>
            <a:chOff x="2080329" y="233363"/>
            <a:chExt cx="8130471" cy="6015037"/>
          </a:xfrm>
        </p:grpSpPr>
        <p:sp>
          <p:nvSpPr>
            <p:cNvPr id="10" name="Rectangle 2">
              <a:extLst>
                <a:ext uri="{FF2B5EF4-FFF2-40B4-BE49-F238E27FC236}">
                  <a16:creationId xmlns:a16="http://schemas.microsoft.com/office/drawing/2014/main" id="{CCAEBE8F-E799-4961-AD5E-37A8324912BF}"/>
                </a:ext>
              </a:extLst>
            </p:cNvPr>
            <p:cNvSpPr>
              <a:spLocks noChangeArrowheads="1"/>
            </p:cNvSpPr>
            <p:nvPr/>
          </p:nvSpPr>
          <p:spPr bwMode="auto">
            <a:xfrm>
              <a:off x="2133600" y="914400"/>
              <a:ext cx="35052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
              <a:extLst>
                <a:ext uri="{FF2B5EF4-FFF2-40B4-BE49-F238E27FC236}">
                  <a16:creationId xmlns:a16="http://schemas.microsoft.com/office/drawing/2014/main" id="{37065C96-703E-4C61-A064-C439FC4D1098}"/>
                </a:ext>
              </a:extLst>
            </p:cNvPr>
            <p:cNvSpPr>
              <a:spLocks noChangeShapeType="1"/>
            </p:cNvSpPr>
            <p:nvPr/>
          </p:nvSpPr>
          <p:spPr bwMode="auto">
            <a:xfrm>
              <a:off x="3200400" y="9144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4">
              <a:extLst>
                <a:ext uri="{FF2B5EF4-FFF2-40B4-BE49-F238E27FC236}">
                  <a16:creationId xmlns:a16="http://schemas.microsoft.com/office/drawing/2014/main" id="{60CE623B-04B1-4D71-BF88-2A8BAEBB6169}"/>
                </a:ext>
              </a:extLst>
            </p:cNvPr>
            <p:cNvSpPr>
              <a:spLocks noChangeShapeType="1"/>
            </p:cNvSpPr>
            <p:nvPr/>
          </p:nvSpPr>
          <p:spPr bwMode="auto">
            <a:xfrm>
              <a:off x="2133600" y="19050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5">
              <a:extLst>
                <a:ext uri="{FF2B5EF4-FFF2-40B4-BE49-F238E27FC236}">
                  <a16:creationId xmlns:a16="http://schemas.microsoft.com/office/drawing/2014/main" id="{750E75B0-19B8-433A-BB55-9EE76E6F2CE6}"/>
                </a:ext>
              </a:extLst>
            </p:cNvPr>
            <p:cNvSpPr>
              <a:spLocks noChangeShapeType="1"/>
            </p:cNvSpPr>
            <p:nvPr/>
          </p:nvSpPr>
          <p:spPr bwMode="auto">
            <a:xfrm>
              <a:off x="2133600" y="30480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6">
              <a:extLst>
                <a:ext uri="{FF2B5EF4-FFF2-40B4-BE49-F238E27FC236}">
                  <a16:creationId xmlns:a16="http://schemas.microsoft.com/office/drawing/2014/main" id="{56080B77-62FB-47D9-8445-CD41F4142E96}"/>
                </a:ext>
              </a:extLst>
            </p:cNvPr>
            <p:cNvSpPr>
              <a:spLocks noChangeShapeType="1"/>
            </p:cNvSpPr>
            <p:nvPr/>
          </p:nvSpPr>
          <p:spPr bwMode="auto">
            <a:xfrm>
              <a:off x="2133600" y="4038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7">
              <a:extLst>
                <a:ext uri="{FF2B5EF4-FFF2-40B4-BE49-F238E27FC236}">
                  <a16:creationId xmlns:a16="http://schemas.microsoft.com/office/drawing/2014/main" id="{C54FCF82-DAC2-4B36-B2A0-7DCCD8FC2D1A}"/>
                </a:ext>
              </a:extLst>
            </p:cNvPr>
            <p:cNvSpPr>
              <a:spLocks noChangeShapeType="1"/>
            </p:cNvSpPr>
            <p:nvPr/>
          </p:nvSpPr>
          <p:spPr bwMode="auto">
            <a:xfrm>
              <a:off x="2133600" y="5181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8">
              <a:extLst>
                <a:ext uri="{FF2B5EF4-FFF2-40B4-BE49-F238E27FC236}">
                  <a16:creationId xmlns:a16="http://schemas.microsoft.com/office/drawing/2014/main" id="{88293BB5-C46A-4AF8-9504-91A220727079}"/>
                </a:ext>
              </a:extLst>
            </p:cNvPr>
            <p:cNvSpPr txBox="1">
              <a:spLocks noChangeArrowheads="1"/>
            </p:cNvSpPr>
            <p:nvPr/>
          </p:nvSpPr>
          <p:spPr bwMode="auto">
            <a:xfrm>
              <a:off x="2080329" y="1066799"/>
              <a:ext cx="1130481"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Application</a:t>
              </a:r>
            </a:p>
            <a:p>
              <a:pPr algn="ctr"/>
              <a:r>
                <a:rPr lang="en-US" altLang="en-US" sz="1400" b="1"/>
                <a:t>Layer</a:t>
              </a:r>
            </a:p>
          </p:txBody>
        </p:sp>
        <p:sp>
          <p:nvSpPr>
            <p:cNvPr id="17" name="Text Box 9">
              <a:extLst>
                <a:ext uri="{FF2B5EF4-FFF2-40B4-BE49-F238E27FC236}">
                  <a16:creationId xmlns:a16="http://schemas.microsoft.com/office/drawing/2014/main" id="{417743EC-DAC9-46AB-B04D-EEE433D3082D}"/>
                </a:ext>
              </a:extLst>
            </p:cNvPr>
            <p:cNvSpPr txBox="1">
              <a:spLocks noChangeArrowheads="1"/>
            </p:cNvSpPr>
            <p:nvPr/>
          </p:nvSpPr>
          <p:spPr bwMode="auto">
            <a:xfrm>
              <a:off x="2155926" y="2209800"/>
              <a:ext cx="98087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Transport</a:t>
              </a:r>
            </a:p>
            <a:p>
              <a:pPr algn="ctr"/>
              <a:r>
                <a:rPr lang="en-US" altLang="en-US" sz="1400" b="1"/>
                <a:t>Layer</a:t>
              </a:r>
            </a:p>
          </p:txBody>
        </p:sp>
        <p:sp>
          <p:nvSpPr>
            <p:cNvPr id="18" name="Text Box 10">
              <a:extLst>
                <a:ext uri="{FF2B5EF4-FFF2-40B4-BE49-F238E27FC236}">
                  <a16:creationId xmlns:a16="http://schemas.microsoft.com/office/drawing/2014/main" id="{A10E2D2E-AE38-45BE-A256-A4973440184C}"/>
                </a:ext>
              </a:extLst>
            </p:cNvPr>
            <p:cNvSpPr txBox="1">
              <a:spLocks noChangeArrowheads="1"/>
            </p:cNvSpPr>
            <p:nvPr/>
          </p:nvSpPr>
          <p:spPr bwMode="auto">
            <a:xfrm>
              <a:off x="2192949" y="3276600"/>
              <a:ext cx="90841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Network</a:t>
              </a:r>
            </a:p>
            <a:p>
              <a:pPr algn="ctr"/>
              <a:r>
                <a:rPr lang="en-US" altLang="en-US" sz="1400" b="1"/>
                <a:t>Layer</a:t>
              </a:r>
            </a:p>
          </p:txBody>
        </p:sp>
        <p:sp>
          <p:nvSpPr>
            <p:cNvPr id="19" name="Text Box 11">
              <a:extLst>
                <a:ext uri="{FF2B5EF4-FFF2-40B4-BE49-F238E27FC236}">
                  <a16:creationId xmlns:a16="http://schemas.microsoft.com/office/drawing/2014/main" id="{8A14B603-50E6-4B40-834A-98708DF2A094}"/>
                </a:ext>
              </a:extLst>
            </p:cNvPr>
            <p:cNvSpPr txBox="1">
              <a:spLocks noChangeArrowheads="1"/>
            </p:cNvSpPr>
            <p:nvPr/>
          </p:nvSpPr>
          <p:spPr bwMode="auto">
            <a:xfrm>
              <a:off x="2168061" y="4343400"/>
              <a:ext cx="95660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Data Link</a:t>
              </a:r>
            </a:p>
            <a:p>
              <a:pPr algn="ctr"/>
              <a:r>
                <a:rPr lang="en-US" altLang="en-US" sz="1400" b="1"/>
                <a:t>Layer</a:t>
              </a:r>
            </a:p>
          </p:txBody>
        </p:sp>
        <p:sp>
          <p:nvSpPr>
            <p:cNvPr id="20" name="Text Box 12">
              <a:extLst>
                <a:ext uri="{FF2B5EF4-FFF2-40B4-BE49-F238E27FC236}">
                  <a16:creationId xmlns:a16="http://schemas.microsoft.com/office/drawing/2014/main" id="{72A98789-373F-4E81-9C3C-CC16AF41BA9B}"/>
                </a:ext>
              </a:extLst>
            </p:cNvPr>
            <p:cNvSpPr txBox="1">
              <a:spLocks noChangeArrowheads="1"/>
            </p:cNvSpPr>
            <p:nvPr/>
          </p:nvSpPr>
          <p:spPr bwMode="auto">
            <a:xfrm>
              <a:off x="2219888" y="5486400"/>
              <a:ext cx="852949"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Physical</a:t>
              </a:r>
            </a:p>
            <a:p>
              <a:pPr algn="ctr"/>
              <a:r>
                <a:rPr lang="en-US" altLang="en-US" sz="1400" b="1"/>
                <a:t>Layer</a:t>
              </a:r>
            </a:p>
          </p:txBody>
        </p:sp>
        <p:sp>
          <p:nvSpPr>
            <p:cNvPr id="21" name="Rectangle 13">
              <a:extLst>
                <a:ext uri="{FF2B5EF4-FFF2-40B4-BE49-F238E27FC236}">
                  <a16:creationId xmlns:a16="http://schemas.microsoft.com/office/drawing/2014/main" id="{4E1FDBDE-694A-4F7B-82EC-FF606D4A2012}"/>
                </a:ext>
              </a:extLst>
            </p:cNvPr>
            <p:cNvSpPr>
              <a:spLocks noChangeArrowheads="1"/>
            </p:cNvSpPr>
            <p:nvPr/>
          </p:nvSpPr>
          <p:spPr bwMode="auto">
            <a:xfrm>
              <a:off x="3886200" y="12192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4">
              <a:extLst>
                <a:ext uri="{FF2B5EF4-FFF2-40B4-BE49-F238E27FC236}">
                  <a16:creationId xmlns:a16="http://schemas.microsoft.com/office/drawing/2014/main" id="{27DE5358-DBEC-42D7-AC54-AE33DA6944DD}"/>
                </a:ext>
              </a:extLst>
            </p:cNvPr>
            <p:cNvSpPr txBox="1">
              <a:spLocks noChangeArrowheads="1"/>
            </p:cNvSpPr>
            <p:nvPr/>
          </p:nvSpPr>
          <p:spPr bwMode="auto">
            <a:xfrm>
              <a:off x="3859566" y="12954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26" name="Text Box 15">
              <a:extLst>
                <a:ext uri="{FF2B5EF4-FFF2-40B4-BE49-F238E27FC236}">
                  <a16:creationId xmlns:a16="http://schemas.microsoft.com/office/drawing/2014/main" id="{F3F9E554-1B65-415C-A53E-61F2E7837056}"/>
                </a:ext>
              </a:extLst>
            </p:cNvPr>
            <p:cNvSpPr txBox="1">
              <a:spLocks noChangeArrowheads="1"/>
            </p:cNvSpPr>
            <p:nvPr/>
          </p:nvSpPr>
          <p:spPr bwMode="auto">
            <a:xfrm>
              <a:off x="4267200" y="12954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27" name="Rectangle 16">
              <a:extLst>
                <a:ext uri="{FF2B5EF4-FFF2-40B4-BE49-F238E27FC236}">
                  <a16:creationId xmlns:a16="http://schemas.microsoft.com/office/drawing/2014/main" id="{82B111F6-EA64-4B58-B816-E389CF0218C2}"/>
                </a:ext>
              </a:extLst>
            </p:cNvPr>
            <p:cNvSpPr>
              <a:spLocks noChangeArrowheads="1"/>
            </p:cNvSpPr>
            <p:nvPr/>
          </p:nvSpPr>
          <p:spPr bwMode="auto">
            <a:xfrm>
              <a:off x="3886200" y="22860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17">
              <a:extLst>
                <a:ext uri="{FF2B5EF4-FFF2-40B4-BE49-F238E27FC236}">
                  <a16:creationId xmlns:a16="http://schemas.microsoft.com/office/drawing/2014/main" id="{43285D8A-792B-4CFF-9B12-FBA807F17236}"/>
                </a:ext>
              </a:extLst>
            </p:cNvPr>
            <p:cNvSpPr txBox="1">
              <a:spLocks noChangeArrowheads="1"/>
            </p:cNvSpPr>
            <p:nvPr/>
          </p:nvSpPr>
          <p:spPr bwMode="auto">
            <a:xfrm>
              <a:off x="3859566" y="23622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29" name="Rectangle 18">
              <a:extLst>
                <a:ext uri="{FF2B5EF4-FFF2-40B4-BE49-F238E27FC236}">
                  <a16:creationId xmlns:a16="http://schemas.microsoft.com/office/drawing/2014/main" id="{95798EFD-948C-4279-87A1-10B4CAF40AC4}"/>
                </a:ext>
              </a:extLst>
            </p:cNvPr>
            <p:cNvSpPr>
              <a:spLocks noChangeArrowheads="1"/>
            </p:cNvSpPr>
            <p:nvPr/>
          </p:nvSpPr>
          <p:spPr bwMode="auto">
            <a:xfrm>
              <a:off x="3581400" y="22098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19">
              <a:extLst>
                <a:ext uri="{FF2B5EF4-FFF2-40B4-BE49-F238E27FC236}">
                  <a16:creationId xmlns:a16="http://schemas.microsoft.com/office/drawing/2014/main" id="{FF716C3E-5850-48E7-A268-CFF00AD897DE}"/>
                </a:ext>
              </a:extLst>
            </p:cNvPr>
            <p:cNvSpPr txBox="1">
              <a:spLocks noChangeArrowheads="1"/>
            </p:cNvSpPr>
            <p:nvPr/>
          </p:nvSpPr>
          <p:spPr bwMode="auto">
            <a:xfrm>
              <a:off x="3553386" y="23622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31" name="Rectangle 20">
              <a:extLst>
                <a:ext uri="{FF2B5EF4-FFF2-40B4-BE49-F238E27FC236}">
                  <a16:creationId xmlns:a16="http://schemas.microsoft.com/office/drawing/2014/main" id="{160F4351-0FD4-4C21-8948-49CC727A61AE}"/>
                </a:ext>
              </a:extLst>
            </p:cNvPr>
            <p:cNvSpPr>
              <a:spLocks noChangeArrowheads="1"/>
            </p:cNvSpPr>
            <p:nvPr/>
          </p:nvSpPr>
          <p:spPr bwMode="auto">
            <a:xfrm>
              <a:off x="4038600" y="33528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1">
              <a:extLst>
                <a:ext uri="{FF2B5EF4-FFF2-40B4-BE49-F238E27FC236}">
                  <a16:creationId xmlns:a16="http://schemas.microsoft.com/office/drawing/2014/main" id="{9646E2EE-66F7-40D6-AECB-4CAC919E5124}"/>
                </a:ext>
              </a:extLst>
            </p:cNvPr>
            <p:cNvSpPr txBox="1">
              <a:spLocks noChangeArrowheads="1"/>
            </p:cNvSpPr>
            <p:nvPr/>
          </p:nvSpPr>
          <p:spPr bwMode="auto">
            <a:xfrm>
              <a:off x="4011965" y="34290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33" name="Rectangle 22">
              <a:extLst>
                <a:ext uri="{FF2B5EF4-FFF2-40B4-BE49-F238E27FC236}">
                  <a16:creationId xmlns:a16="http://schemas.microsoft.com/office/drawing/2014/main" id="{B03D8727-5B61-4FDE-9912-BA48329811C1}"/>
                </a:ext>
              </a:extLst>
            </p:cNvPr>
            <p:cNvSpPr>
              <a:spLocks noChangeArrowheads="1"/>
            </p:cNvSpPr>
            <p:nvPr/>
          </p:nvSpPr>
          <p:spPr bwMode="auto">
            <a:xfrm>
              <a:off x="3733800" y="32766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23">
              <a:extLst>
                <a:ext uri="{FF2B5EF4-FFF2-40B4-BE49-F238E27FC236}">
                  <a16:creationId xmlns:a16="http://schemas.microsoft.com/office/drawing/2014/main" id="{DCF5441C-A030-4B72-87C1-4F8D15AA61A1}"/>
                </a:ext>
              </a:extLst>
            </p:cNvPr>
            <p:cNvSpPr txBox="1">
              <a:spLocks noChangeArrowheads="1"/>
            </p:cNvSpPr>
            <p:nvPr/>
          </p:nvSpPr>
          <p:spPr bwMode="auto">
            <a:xfrm>
              <a:off x="3705785" y="34290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35" name="Rectangle 24">
              <a:extLst>
                <a:ext uri="{FF2B5EF4-FFF2-40B4-BE49-F238E27FC236}">
                  <a16:creationId xmlns:a16="http://schemas.microsoft.com/office/drawing/2014/main" id="{405849BE-87AB-45D0-9A5B-528898F4238D}"/>
                </a:ext>
              </a:extLst>
            </p:cNvPr>
            <p:cNvSpPr>
              <a:spLocks noChangeArrowheads="1"/>
            </p:cNvSpPr>
            <p:nvPr/>
          </p:nvSpPr>
          <p:spPr bwMode="auto">
            <a:xfrm>
              <a:off x="3505200" y="3200400"/>
              <a:ext cx="1676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25">
              <a:extLst>
                <a:ext uri="{FF2B5EF4-FFF2-40B4-BE49-F238E27FC236}">
                  <a16:creationId xmlns:a16="http://schemas.microsoft.com/office/drawing/2014/main" id="{11B503C2-62E2-44DE-AA7E-47361BA21777}"/>
                </a:ext>
              </a:extLst>
            </p:cNvPr>
            <p:cNvSpPr txBox="1">
              <a:spLocks noChangeArrowheads="1"/>
            </p:cNvSpPr>
            <p:nvPr/>
          </p:nvSpPr>
          <p:spPr bwMode="auto">
            <a:xfrm>
              <a:off x="3451646" y="3429000"/>
              <a:ext cx="297606"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IP</a:t>
              </a:r>
            </a:p>
          </p:txBody>
        </p:sp>
        <p:sp>
          <p:nvSpPr>
            <p:cNvPr id="37" name="Rectangle 26">
              <a:extLst>
                <a:ext uri="{FF2B5EF4-FFF2-40B4-BE49-F238E27FC236}">
                  <a16:creationId xmlns:a16="http://schemas.microsoft.com/office/drawing/2014/main" id="{833545B6-506A-4165-9385-551B074FA3D5}"/>
                </a:ext>
              </a:extLst>
            </p:cNvPr>
            <p:cNvSpPr>
              <a:spLocks noChangeArrowheads="1"/>
            </p:cNvSpPr>
            <p:nvPr/>
          </p:nvSpPr>
          <p:spPr bwMode="auto">
            <a:xfrm>
              <a:off x="4343400" y="44958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27">
              <a:extLst>
                <a:ext uri="{FF2B5EF4-FFF2-40B4-BE49-F238E27FC236}">
                  <a16:creationId xmlns:a16="http://schemas.microsoft.com/office/drawing/2014/main" id="{09A1FEA4-E8CC-41E7-B136-CC65ABB28F13}"/>
                </a:ext>
              </a:extLst>
            </p:cNvPr>
            <p:cNvSpPr txBox="1">
              <a:spLocks noChangeArrowheads="1"/>
            </p:cNvSpPr>
            <p:nvPr/>
          </p:nvSpPr>
          <p:spPr bwMode="auto">
            <a:xfrm>
              <a:off x="4316765" y="45720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39" name="Rectangle 28">
              <a:extLst>
                <a:ext uri="{FF2B5EF4-FFF2-40B4-BE49-F238E27FC236}">
                  <a16:creationId xmlns:a16="http://schemas.microsoft.com/office/drawing/2014/main" id="{89D006EF-54D1-4C3D-9678-B1CAC1D9EF63}"/>
                </a:ext>
              </a:extLst>
            </p:cNvPr>
            <p:cNvSpPr>
              <a:spLocks noChangeArrowheads="1"/>
            </p:cNvSpPr>
            <p:nvPr/>
          </p:nvSpPr>
          <p:spPr bwMode="auto">
            <a:xfrm>
              <a:off x="4038600" y="44196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Text Box 29">
              <a:extLst>
                <a:ext uri="{FF2B5EF4-FFF2-40B4-BE49-F238E27FC236}">
                  <a16:creationId xmlns:a16="http://schemas.microsoft.com/office/drawing/2014/main" id="{AEC8C726-4D23-40FC-A51F-F1A8C12CF13A}"/>
                </a:ext>
              </a:extLst>
            </p:cNvPr>
            <p:cNvSpPr txBox="1">
              <a:spLocks noChangeArrowheads="1"/>
            </p:cNvSpPr>
            <p:nvPr/>
          </p:nvSpPr>
          <p:spPr bwMode="auto">
            <a:xfrm>
              <a:off x="4010585" y="45720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41" name="Rectangle 30">
              <a:extLst>
                <a:ext uri="{FF2B5EF4-FFF2-40B4-BE49-F238E27FC236}">
                  <a16:creationId xmlns:a16="http://schemas.microsoft.com/office/drawing/2014/main" id="{5E0A8956-7C5E-450C-8B8C-A3159882D8AD}"/>
                </a:ext>
              </a:extLst>
            </p:cNvPr>
            <p:cNvSpPr>
              <a:spLocks noChangeArrowheads="1"/>
            </p:cNvSpPr>
            <p:nvPr/>
          </p:nvSpPr>
          <p:spPr bwMode="auto">
            <a:xfrm>
              <a:off x="3810000" y="4343400"/>
              <a:ext cx="1676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31">
              <a:extLst>
                <a:ext uri="{FF2B5EF4-FFF2-40B4-BE49-F238E27FC236}">
                  <a16:creationId xmlns:a16="http://schemas.microsoft.com/office/drawing/2014/main" id="{610F77F7-E215-4481-8E33-AFCE1C2B3686}"/>
                </a:ext>
              </a:extLst>
            </p:cNvPr>
            <p:cNvSpPr txBox="1">
              <a:spLocks noChangeArrowheads="1"/>
            </p:cNvSpPr>
            <p:nvPr/>
          </p:nvSpPr>
          <p:spPr bwMode="auto">
            <a:xfrm>
              <a:off x="3756447" y="4572000"/>
              <a:ext cx="297606"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IP</a:t>
              </a:r>
            </a:p>
          </p:txBody>
        </p:sp>
        <p:sp>
          <p:nvSpPr>
            <p:cNvPr id="43" name="Rectangle 32">
              <a:extLst>
                <a:ext uri="{FF2B5EF4-FFF2-40B4-BE49-F238E27FC236}">
                  <a16:creationId xmlns:a16="http://schemas.microsoft.com/office/drawing/2014/main" id="{D5695AA6-884D-4414-90E0-845BFF566D26}"/>
                </a:ext>
              </a:extLst>
            </p:cNvPr>
            <p:cNvSpPr>
              <a:spLocks noChangeArrowheads="1"/>
            </p:cNvSpPr>
            <p:nvPr/>
          </p:nvSpPr>
          <p:spPr bwMode="auto">
            <a:xfrm>
              <a:off x="3352800" y="4267200"/>
              <a:ext cx="2209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Text Box 33">
              <a:extLst>
                <a:ext uri="{FF2B5EF4-FFF2-40B4-BE49-F238E27FC236}">
                  <a16:creationId xmlns:a16="http://schemas.microsoft.com/office/drawing/2014/main" id="{9C2370D4-1278-43F0-8738-C2D90279666A}"/>
                </a:ext>
              </a:extLst>
            </p:cNvPr>
            <p:cNvSpPr txBox="1">
              <a:spLocks noChangeArrowheads="1"/>
            </p:cNvSpPr>
            <p:nvPr/>
          </p:nvSpPr>
          <p:spPr bwMode="auto">
            <a:xfrm>
              <a:off x="3272052" y="4572000"/>
              <a:ext cx="732997"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Ethernet   </a:t>
              </a:r>
            </a:p>
          </p:txBody>
        </p:sp>
        <p:sp>
          <p:nvSpPr>
            <p:cNvPr id="45" name="Line 34">
              <a:extLst>
                <a:ext uri="{FF2B5EF4-FFF2-40B4-BE49-F238E27FC236}">
                  <a16:creationId xmlns:a16="http://schemas.microsoft.com/office/drawing/2014/main" id="{67579A01-360D-4703-934D-021273787073}"/>
                </a:ext>
              </a:extLst>
            </p:cNvPr>
            <p:cNvSpPr>
              <a:spLocks noChangeShapeType="1"/>
            </p:cNvSpPr>
            <p:nvPr/>
          </p:nvSpPr>
          <p:spPr bwMode="auto">
            <a:xfrm>
              <a:off x="3505200" y="5867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35">
              <a:extLst>
                <a:ext uri="{FF2B5EF4-FFF2-40B4-BE49-F238E27FC236}">
                  <a16:creationId xmlns:a16="http://schemas.microsoft.com/office/drawing/2014/main" id="{D8B5F664-DED0-4CAE-A072-92E72060692D}"/>
                </a:ext>
              </a:extLst>
            </p:cNvPr>
            <p:cNvSpPr>
              <a:spLocks noChangeShapeType="1"/>
            </p:cNvSpPr>
            <p:nvPr/>
          </p:nvSpPr>
          <p:spPr bwMode="auto">
            <a:xfrm flipV="1">
              <a:off x="3810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36">
              <a:extLst>
                <a:ext uri="{FF2B5EF4-FFF2-40B4-BE49-F238E27FC236}">
                  <a16:creationId xmlns:a16="http://schemas.microsoft.com/office/drawing/2014/main" id="{B71CABFC-03A2-4C86-9605-8D288CC9963C}"/>
                </a:ext>
              </a:extLst>
            </p:cNvPr>
            <p:cNvSpPr>
              <a:spLocks noChangeShapeType="1"/>
            </p:cNvSpPr>
            <p:nvPr/>
          </p:nvSpPr>
          <p:spPr bwMode="auto">
            <a:xfrm>
              <a:off x="38100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37">
              <a:extLst>
                <a:ext uri="{FF2B5EF4-FFF2-40B4-BE49-F238E27FC236}">
                  <a16:creationId xmlns:a16="http://schemas.microsoft.com/office/drawing/2014/main" id="{85A334CD-18CA-4396-8190-2B773EA478F3}"/>
                </a:ext>
              </a:extLst>
            </p:cNvPr>
            <p:cNvSpPr>
              <a:spLocks noChangeShapeType="1"/>
            </p:cNvSpPr>
            <p:nvPr/>
          </p:nvSpPr>
          <p:spPr bwMode="auto">
            <a:xfrm>
              <a:off x="3886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38">
              <a:extLst>
                <a:ext uri="{FF2B5EF4-FFF2-40B4-BE49-F238E27FC236}">
                  <a16:creationId xmlns:a16="http://schemas.microsoft.com/office/drawing/2014/main" id="{880C0A8A-BC4F-4636-97D4-8727DE319CE5}"/>
                </a:ext>
              </a:extLst>
            </p:cNvPr>
            <p:cNvSpPr>
              <a:spLocks noChangeShapeType="1"/>
            </p:cNvSpPr>
            <p:nvPr/>
          </p:nvSpPr>
          <p:spPr bwMode="auto">
            <a:xfrm>
              <a:off x="38862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39">
              <a:extLst>
                <a:ext uri="{FF2B5EF4-FFF2-40B4-BE49-F238E27FC236}">
                  <a16:creationId xmlns:a16="http://schemas.microsoft.com/office/drawing/2014/main" id="{3547914C-678D-4D04-9CAF-52915C7E1D2B}"/>
                </a:ext>
              </a:extLst>
            </p:cNvPr>
            <p:cNvSpPr>
              <a:spLocks noChangeShapeType="1"/>
            </p:cNvSpPr>
            <p:nvPr/>
          </p:nvSpPr>
          <p:spPr bwMode="auto">
            <a:xfrm flipV="1">
              <a:off x="4038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0">
              <a:extLst>
                <a:ext uri="{FF2B5EF4-FFF2-40B4-BE49-F238E27FC236}">
                  <a16:creationId xmlns:a16="http://schemas.microsoft.com/office/drawing/2014/main" id="{D725EB92-F526-42BE-891F-7F30EEB240FF}"/>
                </a:ext>
              </a:extLst>
            </p:cNvPr>
            <p:cNvSpPr>
              <a:spLocks noChangeShapeType="1"/>
            </p:cNvSpPr>
            <p:nvPr/>
          </p:nvSpPr>
          <p:spPr bwMode="auto">
            <a:xfrm>
              <a:off x="40386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41">
              <a:extLst>
                <a:ext uri="{FF2B5EF4-FFF2-40B4-BE49-F238E27FC236}">
                  <a16:creationId xmlns:a16="http://schemas.microsoft.com/office/drawing/2014/main" id="{CE9F073F-62DC-4C5F-A803-8876CD18F482}"/>
                </a:ext>
              </a:extLst>
            </p:cNvPr>
            <p:cNvSpPr>
              <a:spLocks noChangeShapeType="1"/>
            </p:cNvSpPr>
            <p:nvPr/>
          </p:nvSpPr>
          <p:spPr bwMode="auto">
            <a:xfrm>
              <a:off x="41148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42">
              <a:extLst>
                <a:ext uri="{FF2B5EF4-FFF2-40B4-BE49-F238E27FC236}">
                  <a16:creationId xmlns:a16="http://schemas.microsoft.com/office/drawing/2014/main" id="{1FE20A79-0F44-4B6C-810E-42B7FC96842D}"/>
                </a:ext>
              </a:extLst>
            </p:cNvPr>
            <p:cNvSpPr>
              <a:spLocks noChangeShapeType="1"/>
            </p:cNvSpPr>
            <p:nvPr/>
          </p:nvSpPr>
          <p:spPr bwMode="auto">
            <a:xfrm flipV="1">
              <a:off x="4191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43">
              <a:extLst>
                <a:ext uri="{FF2B5EF4-FFF2-40B4-BE49-F238E27FC236}">
                  <a16:creationId xmlns:a16="http://schemas.microsoft.com/office/drawing/2014/main" id="{3DA65E10-5C80-4281-91C1-ABA71A99F1A7}"/>
                </a:ext>
              </a:extLst>
            </p:cNvPr>
            <p:cNvSpPr>
              <a:spLocks noChangeShapeType="1"/>
            </p:cNvSpPr>
            <p:nvPr/>
          </p:nvSpPr>
          <p:spPr bwMode="auto">
            <a:xfrm>
              <a:off x="41910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44">
              <a:extLst>
                <a:ext uri="{FF2B5EF4-FFF2-40B4-BE49-F238E27FC236}">
                  <a16:creationId xmlns:a16="http://schemas.microsoft.com/office/drawing/2014/main" id="{81432041-3295-4736-A08A-C7878E01B3B1}"/>
                </a:ext>
              </a:extLst>
            </p:cNvPr>
            <p:cNvSpPr>
              <a:spLocks noChangeShapeType="1"/>
            </p:cNvSpPr>
            <p:nvPr/>
          </p:nvSpPr>
          <p:spPr bwMode="auto">
            <a:xfrm>
              <a:off x="4267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5">
              <a:extLst>
                <a:ext uri="{FF2B5EF4-FFF2-40B4-BE49-F238E27FC236}">
                  <a16:creationId xmlns:a16="http://schemas.microsoft.com/office/drawing/2014/main" id="{DE0E72FE-1836-48B7-9421-3659B86FC3D6}"/>
                </a:ext>
              </a:extLst>
            </p:cNvPr>
            <p:cNvSpPr>
              <a:spLocks noChangeShapeType="1"/>
            </p:cNvSpPr>
            <p:nvPr/>
          </p:nvSpPr>
          <p:spPr bwMode="auto">
            <a:xfrm flipV="1">
              <a:off x="4343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6">
              <a:extLst>
                <a:ext uri="{FF2B5EF4-FFF2-40B4-BE49-F238E27FC236}">
                  <a16:creationId xmlns:a16="http://schemas.microsoft.com/office/drawing/2014/main" id="{76DF14A3-67B1-4ADE-894C-171C9DC2E608}"/>
                </a:ext>
              </a:extLst>
            </p:cNvPr>
            <p:cNvSpPr>
              <a:spLocks noChangeShapeType="1"/>
            </p:cNvSpPr>
            <p:nvPr/>
          </p:nvSpPr>
          <p:spPr bwMode="auto">
            <a:xfrm>
              <a:off x="4343400" y="5715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47">
              <a:extLst>
                <a:ext uri="{FF2B5EF4-FFF2-40B4-BE49-F238E27FC236}">
                  <a16:creationId xmlns:a16="http://schemas.microsoft.com/office/drawing/2014/main" id="{9712E071-DAC3-4F23-BCC6-FA37A7946C8F}"/>
                </a:ext>
              </a:extLst>
            </p:cNvPr>
            <p:cNvSpPr>
              <a:spLocks noChangeShapeType="1"/>
            </p:cNvSpPr>
            <p:nvPr/>
          </p:nvSpPr>
          <p:spPr bwMode="auto">
            <a:xfrm>
              <a:off x="4572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48">
              <a:extLst>
                <a:ext uri="{FF2B5EF4-FFF2-40B4-BE49-F238E27FC236}">
                  <a16:creationId xmlns:a16="http://schemas.microsoft.com/office/drawing/2014/main" id="{66EBA19D-CAA2-41AD-BC62-9C82BAA6AB96}"/>
                </a:ext>
              </a:extLst>
            </p:cNvPr>
            <p:cNvSpPr>
              <a:spLocks noChangeShapeType="1"/>
            </p:cNvSpPr>
            <p:nvPr/>
          </p:nvSpPr>
          <p:spPr bwMode="auto">
            <a:xfrm flipV="1">
              <a:off x="4724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49">
              <a:extLst>
                <a:ext uri="{FF2B5EF4-FFF2-40B4-BE49-F238E27FC236}">
                  <a16:creationId xmlns:a16="http://schemas.microsoft.com/office/drawing/2014/main" id="{B3F18487-14B0-4F47-95F7-4A11B580379A}"/>
                </a:ext>
              </a:extLst>
            </p:cNvPr>
            <p:cNvSpPr>
              <a:spLocks noChangeShapeType="1"/>
            </p:cNvSpPr>
            <p:nvPr/>
          </p:nvSpPr>
          <p:spPr bwMode="auto">
            <a:xfrm>
              <a:off x="47244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0">
              <a:extLst>
                <a:ext uri="{FF2B5EF4-FFF2-40B4-BE49-F238E27FC236}">
                  <a16:creationId xmlns:a16="http://schemas.microsoft.com/office/drawing/2014/main" id="{584F3F55-3C5C-4EDF-A37D-CFEBF2848F43}"/>
                </a:ext>
              </a:extLst>
            </p:cNvPr>
            <p:cNvSpPr>
              <a:spLocks noChangeShapeType="1"/>
            </p:cNvSpPr>
            <p:nvPr/>
          </p:nvSpPr>
          <p:spPr bwMode="auto">
            <a:xfrm>
              <a:off x="4800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51">
              <a:extLst>
                <a:ext uri="{FF2B5EF4-FFF2-40B4-BE49-F238E27FC236}">
                  <a16:creationId xmlns:a16="http://schemas.microsoft.com/office/drawing/2014/main" id="{BBD11874-1540-4293-8920-9B7DB9B3F68D}"/>
                </a:ext>
              </a:extLst>
            </p:cNvPr>
            <p:cNvSpPr>
              <a:spLocks noChangeShapeType="1"/>
            </p:cNvSpPr>
            <p:nvPr/>
          </p:nvSpPr>
          <p:spPr bwMode="auto">
            <a:xfrm>
              <a:off x="4114800"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52">
              <a:extLst>
                <a:ext uri="{FF2B5EF4-FFF2-40B4-BE49-F238E27FC236}">
                  <a16:creationId xmlns:a16="http://schemas.microsoft.com/office/drawing/2014/main" id="{1341CEF0-0031-46D9-85B3-85F4E87469C9}"/>
                </a:ext>
              </a:extLst>
            </p:cNvPr>
            <p:cNvSpPr>
              <a:spLocks noChangeShapeType="1"/>
            </p:cNvSpPr>
            <p:nvPr/>
          </p:nvSpPr>
          <p:spPr bwMode="auto">
            <a:xfrm>
              <a:off x="4267200"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53">
              <a:extLst>
                <a:ext uri="{FF2B5EF4-FFF2-40B4-BE49-F238E27FC236}">
                  <a16:creationId xmlns:a16="http://schemas.microsoft.com/office/drawing/2014/main" id="{10F4EF7E-127E-4327-91D7-B2C297E72BAB}"/>
                </a:ext>
              </a:extLst>
            </p:cNvPr>
            <p:cNvSpPr>
              <a:spLocks noChangeShapeType="1"/>
            </p:cNvSpPr>
            <p:nvPr/>
          </p:nvSpPr>
          <p:spPr bwMode="auto">
            <a:xfrm>
              <a:off x="45720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54">
              <a:extLst>
                <a:ext uri="{FF2B5EF4-FFF2-40B4-BE49-F238E27FC236}">
                  <a16:creationId xmlns:a16="http://schemas.microsoft.com/office/drawing/2014/main" id="{2EB33843-8742-4A16-A25E-CCE072E580F9}"/>
                </a:ext>
              </a:extLst>
            </p:cNvPr>
            <p:cNvSpPr>
              <a:spLocks noChangeShapeType="1"/>
            </p:cNvSpPr>
            <p:nvPr/>
          </p:nvSpPr>
          <p:spPr bwMode="auto">
            <a:xfrm>
              <a:off x="48006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55">
              <a:extLst>
                <a:ext uri="{FF2B5EF4-FFF2-40B4-BE49-F238E27FC236}">
                  <a16:creationId xmlns:a16="http://schemas.microsoft.com/office/drawing/2014/main" id="{562D6CA7-F0EB-4738-A2BF-A4B2B802F385}"/>
                </a:ext>
              </a:extLst>
            </p:cNvPr>
            <p:cNvSpPr>
              <a:spLocks noChangeShapeType="1"/>
            </p:cNvSpPr>
            <p:nvPr/>
          </p:nvSpPr>
          <p:spPr bwMode="auto">
            <a:xfrm>
              <a:off x="4267200" y="1752600"/>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56">
              <a:extLst>
                <a:ext uri="{FF2B5EF4-FFF2-40B4-BE49-F238E27FC236}">
                  <a16:creationId xmlns:a16="http://schemas.microsoft.com/office/drawing/2014/main" id="{56D2C67C-3F91-4ADB-8E4C-191F09D28335}"/>
                </a:ext>
              </a:extLst>
            </p:cNvPr>
            <p:cNvSpPr>
              <a:spLocks noChangeShapeType="1"/>
            </p:cNvSpPr>
            <p:nvPr/>
          </p:nvSpPr>
          <p:spPr bwMode="auto">
            <a:xfrm>
              <a:off x="4267200" y="2819400"/>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57">
              <a:extLst>
                <a:ext uri="{FF2B5EF4-FFF2-40B4-BE49-F238E27FC236}">
                  <a16:creationId xmlns:a16="http://schemas.microsoft.com/office/drawing/2014/main" id="{5D2C0FDF-4E45-41B1-BDD9-BB1B654F8CF6}"/>
                </a:ext>
              </a:extLst>
            </p:cNvPr>
            <p:cNvSpPr>
              <a:spLocks noChangeShapeType="1"/>
            </p:cNvSpPr>
            <p:nvPr/>
          </p:nvSpPr>
          <p:spPr bwMode="auto">
            <a:xfrm>
              <a:off x="4267200" y="3962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58">
              <a:extLst>
                <a:ext uri="{FF2B5EF4-FFF2-40B4-BE49-F238E27FC236}">
                  <a16:creationId xmlns:a16="http://schemas.microsoft.com/office/drawing/2014/main" id="{9CDB0DEA-5B6F-45E4-93EF-90766EAC8A09}"/>
                </a:ext>
              </a:extLst>
            </p:cNvPr>
            <p:cNvSpPr>
              <a:spLocks noChangeShapeType="1"/>
            </p:cNvSpPr>
            <p:nvPr/>
          </p:nvSpPr>
          <p:spPr bwMode="auto">
            <a:xfrm>
              <a:off x="4267200" y="5181600"/>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59">
              <a:extLst>
                <a:ext uri="{FF2B5EF4-FFF2-40B4-BE49-F238E27FC236}">
                  <a16:creationId xmlns:a16="http://schemas.microsoft.com/office/drawing/2014/main" id="{2E285040-DC23-4D5F-93B6-D915A7A8C321}"/>
                </a:ext>
              </a:extLst>
            </p:cNvPr>
            <p:cNvSpPr>
              <a:spLocks noChangeShapeType="1"/>
            </p:cNvSpPr>
            <p:nvPr/>
          </p:nvSpPr>
          <p:spPr bwMode="auto">
            <a:xfrm>
              <a:off x="5638800" y="5715000"/>
              <a:ext cx="1066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Text Box 60">
              <a:extLst>
                <a:ext uri="{FF2B5EF4-FFF2-40B4-BE49-F238E27FC236}">
                  <a16:creationId xmlns:a16="http://schemas.microsoft.com/office/drawing/2014/main" id="{C18E8698-E6EB-438E-ACCC-2F481D7E4A72}"/>
                </a:ext>
              </a:extLst>
            </p:cNvPr>
            <p:cNvSpPr txBox="1">
              <a:spLocks noChangeArrowheads="1"/>
            </p:cNvSpPr>
            <p:nvPr/>
          </p:nvSpPr>
          <p:spPr bwMode="auto">
            <a:xfrm>
              <a:off x="3352800" y="233363"/>
              <a:ext cx="1341497"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Sender</a:t>
              </a:r>
            </a:p>
          </p:txBody>
        </p:sp>
        <p:sp>
          <p:nvSpPr>
            <p:cNvPr id="72" name="Text Box 61">
              <a:extLst>
                <a:ext uri="{FF2B5EF4-FFF2-40B4-BE49-F238E27FC236}">
                  <a16:creationId xmlns:a16="http://schemas.microsoft.com/office/drawing/2014/main" id="{2AF2EEA8-034F-48E9-98EA-D1AAECE915E1}"/>
                </a:ext>
              </a:extLst>
            </p:cNvPr>
            <p:cNvSpPr txBox="1">
              <a:spLocks noChangeArrowheads="1"/>
            </p:cNvSpPr>
            <p:nvPr/>
          </p:nvSpPr>
          <p:spPr bwMode="auto">
            <a:xfrm>
              <a:off x="8077201" y="309563"/>
              <a:ext cx="1590912"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Receiver</a:t>
              </a:r>
            </a:p>
          </p:txBody>
        </p:sp>
        <p:sp>
          <p:nvSpPr>
            <p:cNvPr id="73" name="Text Box 62">
              <a:extLst>
                <a:ext uri="{FF2B5EF4-FFF2-40B4-BE49-F238E27FC236}">
                  <a16:creationId xmlns:a16="http://schemas.microsoft.com/office/drawing/2014/main" id="{C2ED6A5A-1053-41EF-8105-6F99A107480A}"/>
                </a:ext>
              </a:extLst>
            </p:cNvPr>
            <p:cNvSpPr txBox="1">
              <a:spLocks noChangeArrowheads="1"/>
            </p:cNvSpPr>
            <p:nvPr/>
          </p:nvSpPr>
          <p:spPr bwMode="auto">
            <a:xfrm>
              <a:off x="4267200" y="23622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74" name="Text Box 63">
              <a:extLst>
                <a:ext uri="{FF2B5EF4-FFF2-40B4-BE49-F238E27FC236}">
                  <a16:creationId xmlns:a16="http://schemas.microsoft.com/office/drawing/2014/main" id="{FD28B176-E0FD-4BA0-92CF-FE8F10B60245}"/>
                </a:ext>
              </a:extLst>
            </p:cNvPr>
            <p:cNvSpPr txBox="1">
              <a:spLocks noChangeArrowheads="1"/>
            </p:cNvSpPr>
            <p:nvPr/>
          </p:nvSpPr>
          <p:spPr bwMode="auto">
            <a:xfrm>
              <a:off x="4419600" y="34290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75" name="Text Box 64">
              <a:extLst>
                <a:ext uri="{FF2B5EF4-FFF2-40B4-BE49-F238E27FC236}">
                  <a16:creationId xmlns:a16="http://schemas.microsoft.com/office/drawing/2014/main" id="{F7CCC246-91EA-4A6C-AC93-085CE5D26A23}"/>
                </a:ext>
              </a:extLst>
            </p:cNvPr>
            <p:cNvSpPr txBox="1">
              <a:spLocks noChangeArrowheads="1"/>
            </p:cNvSpPr>
            <p:nvPr/>
          </p:nvSpPr>
          <p:spPr bwMode="auto">
            <a:xfrm>
              <a:off x="4724400" y="45720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76" name="Rectangle 65">
              <a:extLst>
                <a:ext uri="{FF2B5EF4-FFF2-40B4-BE49-F238E27FC236}">
                  <a16:creationId xmlns:a16="http://schemas.microsoft.com/office/drawing/2014/main" id="{A8316947-1344-4A3C-8BD4-5B4C64FA9CA0}"/>
                </a:ext>
              </a:extLst>
            </p:cNvPr>
            <p:cNvSpPr>
              <a:spLocks noChangeArrowheads="1"/>
            </p:cNvSpPr>
            <p:nvPr/>
          </p:nvSpPr>
          <p:spPr bwMode="auto">
            <a:xfrm>
              <a:off x="6705600" y="914400"/>
              <a:ext cx="35052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66">
              <a:extLst>
                <a:ext uri="{FF2B5EF4-FFF2-40B4-BE49-F238E27FC236}">
                  <a16:creationId xmlns:a16="http://schemas.microsoft.com/office/drawing/2014/main" id="{D4828B07-7FC5-4D1E-BFAC-939F6232B748}"/>
                </a:ext>
              </a:extLst>
            </p:cNvPr>
            <p:cNvSpPr>
              <a:spLocks noChangeShapeType="1"/>
            </p:cNvSpPr>
            <p:nvPr/>
          </p:nvSpPr>
          <p:spPr bwMode="auto">
            <a:xfrm>
              <a:off x="7772400" y="914400"/>
              <a:ext cx="0" cy="533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67">
              <a:extLst>
                <a:ext uri="{FF2B5EF4-FFF2-40B4-BE49-F238E27FC236}">
                  <a16:creationId xmlns:a16="http://schemas.microsoft.com/office/drawing/2014/main" id="{C69FCEF5-BE71-4774-BD5E-8CAD17E0F9D6}"/>
                </a:ext>
              </a:extLst>
            </p:cNvPr>
            <p:cNvSpPr>
              <a:spLocks noChangeShapeType="1"/>
            </p:cNvSpPr>
            <p:nvPr/>
          </p:nvSpPr>
          <p:spPr bwMode="auto">
            <a:xfrm>
              <a:off x="6705600" y="19050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68">
              <a:extLst>
                <a:ext uri="{FF2B5EF4-FFF2-40B4-BE49-F238E27FC236}">
                  <a16:creationId xmlns:a16="http://schemas.microsoft.com/office/drawing/2014/main" id="{F4B1A8FC-6968-4A51-8B53-5D343DD90023}"/>
                </a:ext>
              </a:extLst>
            </p:cNvPr>
            <p:cNvSpPr>
              <a:spLocks noChangeShapeType="1"/>
            </p:cNvSpPr>
            <p:nvPr/>
          </p:nvSpPr>
          <p:spPr bwMode="auto">
            <a:xfrm>
              <a:off x="6705600" y="30480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69">
              <a:extLst>
                <a:ext uri="{FF2B5EF4-FFF2-40B4-BE49-F238E27FC236}">
                  <a16:creationId xmlns:a16="http://schemas.microsoft.com/office/drawing/2014/main" id="{4E558640-8A32-4877-B011-14000AD5390E}"/>
                </a:ext>
              </a:extLst>
            </p:cNvPr>
            <p:cNvSpPr>
              <a:spLocks noChangeShapeType="1"/>
            </p:cNvSpPr>
            <p:nvPr/>
          </p:nvSpPr>
          <p:spPr bwMode="auto">
            <a:xfrm>
              <a:off x="6705600" y="4038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0">
              <a:extLst>
                <a:ext uri="{FF2B5EF4-FFF2-40B4-BE49-F238E27FC236}">
                  <a16:creationId xmlns:a16="http://schemas.microsoft.com/office/drawing/2014/main" id="{AF6E8EEE-E288-4CDB-A1B5-76C883DB3743}"/>
                </a:ext>
              </a:extLst>
            </p:cNvPr>
            <p:cNvSpPr>
              <a:spLocks noChangeShapeType="1"/>
            </p:cNvSpPr>
            <p:nvPr/>
          </p:nvSpPr>
          <p:spPr bwMode="auto">
            <a:xfrm>
              <a:off x="6705600" y="5181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Text Box 71">
              <a:extLst>
                <a:ext uri="{FF2B5EF4-FFF2-40B4-BE49-F238E27FC236}">
                  <a16:creationId xmlns:a16="http://schemas.microsoft.com/office/drawing/2014/main" id="{6B265F2F-B7E7-4F7F-898A-264579A408CA}"/>
                </a:ext>
              </a:extLst>
            </p:cNvPr>
            <p:cNvSpPr txBox="1">
              <a:spLocks noChangeArrowheads="1"/>
            </p:cNvSpPr>
            <p:nvPr/>
          </p:nvSpPr>
          <p:spPr bwMode="auto">
            <a:xfrm>
              <a:off x="6652329" y="1066799"/>
              <a:ext cx="1130481"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Application</a:t>
              </a:r>
            </a:p>
            <a:p>
              <a:pPr algn="ctr"/>
              <a:r>
                <a:rPr lang="en-US" altLang="en-US" sz="1400" b="1"/>
                <a:t>Layer</a:t>
              </a:r>
            </a:p>
          </p:txBody>
        </p:sp>
        <p:sp>
          <p:nvSpPr>
            <p:cNvPr id="83" name="Text Box 72">
              <a:extLst>
                <a:ext uri="{FF2B5EF4-FFF2-40B4-BE49-F238E27FC236}">
                  <a16:creationId xmlns:a16="http://schemas.microsoft.com/office/drawing/2014/main" id="{9A90A107-CA98-46A7-AF19-44FC91DE9DE1}"/>
                </a:ext>
              </a:extLst>
            </p:cNvPr>
            <p:cNvSpPr txBox="1">
              <a:spLocks noChangeArrowheads="1"/>
            </p:cNvSpPr>
            <p:nvPr/>
          </p:nvSpPr>
          <p:spPr bwMode="auto">
            <a:xfrm>
              <a:off x="6727927" y="2209800"/>
              <a:ext cx="98087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Transport</a:t>
              </a:r>
            </a:p>
            <a:p>
              <a:pPr algn="ctr"/>
              <a:r>
                <a:rPr lang="en-US" altLang="en-US" sz="1400" b="1"/>
                <a:t>Layer</a:t>
              </a:r>
            </a:p>
          </p:txBody>
        </p:sp>
        <p:sp>
          <p:nvSpPr>
            <p:cNvPr id="84" name="Text Box 73">
              <a:extLst>
                <a:ext uri="{FF2B5EF4-FFF2-40B4-BE49-F238E27FC236}">
                  <a16:creationId xmlns:a16="http://schemas.microsoft.com/office/drawing/2014/main" id="{2189D265-69E0-444F-B967-B4721D339693}"/>
                </a:ext>
              </a:extLst>
            </p:cNvPr>
            <p:cNvSpPr txBox="1">
              <a:spLocks noChangeArrowheads="1"/>
            </p:cNvSpPr>
            <p:nvPr/>
          </p:nvSpPr>
          <p:spPr bwMode="auto">
            <a:xfrm>
              <a:off x="6764950" y="3276600"/>
              <a:ext cx="90841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dirty="0"/>
                <a:t>Network</a:t>
              </a:r>
            </a:p>
            <a:p>
              <a:pPr algn="ctr"/>
              <a:r>
                <a:rPr lang="en-US" altLang="en-US" sz="1400" b="1" dirty="0"/>
                <a:t>Layer</a:t>
              </a:r>
            </a:p>
          </p:txBody>
        </p:sp>
        <p:sp>
          <p:nvSpPr>
            <p:cNvPr id="85" name="Text Box 74">
              <a:extLst>
                <a:ext uri="{FF2B5EF4-FFF2-40B4-BE49-F238E27FC236}">
                  <a16:creationId xmlns:a16="http://schemas.microsoft.com/office/drawing/2014/main" id="{93492413-B55D-47EC-8B04-C1B41416E4BC}"/>
                </a:ext>
              </a:extLst>
            </p:cNvPr>
            <p:cNvSpPr txBox="1">
              <a:spLocks noChangeArrowheads="1"/>
            </p:cNvSpPr>
            <p:nvPr/>
          </p:nvSpPr>
          <p:spPr bwMode="auto">
            <a:xfrm>
              <a:off x="6740061" y="4343400"/>
              <a:ext cx="956604"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Data Link</a:t>
              </a:r>
            </a:p>
            <a:p>
              <a:pPr algn="ctr"/>
              <a:r>
                <a:rPr lang="en-US" altLang="en-US" sz="1400" b="1"/>
                <a:t>Layer</a:t>
              </a:r>
            </a:p>
          </p:txBody>
        </p:sp>
        <p:sp>
          <p:nvSpPr>
            <p:cNvPr id="86" name="Text Box 75">
              <a:extLst>
                <a:ext uri="{FF2B5EF4-FFF2-40B4-BE49-F238E27FC236}">
                  <a16:creationId xmlns:a16="http://schemas.microsoft.com/office/drawing/2014/main" id="{B87CC5D1-F664-4A87-8DAF-826F8C2C8339}"/>
                </a:ext>
              </a:extLst>
            </p:cNvPr>
            <p:cNvSpPr txBox="1">
              <a:spLocks noChangeArrowheads="1"/>
            </p:cNvSpPr>
            <p:nvPr/>
          </p:nvSpPr>
          <p:spPr bwMode="auto">
            <a:xfrm>
              <a:off x="6791887" y="5486400"/>
              <a:ext cx="852949" cy="6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Physical</a:t>
              </a:r>
            </a:p>
            <a:p>
              <a:pPr algn="ctr"/>
              <a:r>
                <a:rPr lang="en-US" altLang="en-US" sz="1400" b="1"/>
                <a:t>Layer</a:t>
              </a:r>
            </a:p>
          </p:txBody>
        </p:sp>
        <p:sp>
          <p:nvSpPr>
            <p:cNvPr id="87" name="Rectangle 76">
              <a:extLst>
                <a:ext uri="{FF2B5EF4-FFF2-40B4-BE49-F238E27FC236}">
                  <a16:creationId xmlns:a16="http://schemas.microsoft.com/office/drawing/2014/main" id="{283C559C-04D6-4078-89E0-F9007D1B9715}"/>
                </a:ext>
              </a:extLst>
            </p:cNvPr>
            <p:cNvSpPr>
              <a:spLocks noChangeArrowheads="1"/>
            </p:cNvSpPr>
            <p:nvPr/>
          </p:nvSpPr>
          <p:spPr bwMode="auto">
            <a:xfrm>
              <a:off x="8458200" y="12192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Text Box 77">
              <a:extLst>
                <a:ext uri="{FF2B5EF4-FFF2-40B4-BE49-F238E27FC236}">
                  <a16:creationId xmlns:a16="http://schemas.microsoft.com/office/drawing/2014/main" id="{7CFD75A9-C406-4EDE-A166-2F6A01816525}"/>
                </a:ext>
              </a:extLst>
            </p:cNvPr>
            <p:cNvSpPr txBox="1">
              <a:spLocks noChangeArrowheads="1"/>
            </p:cNvSpPr>
            <p:nvPr/>
          </p:nvSpPr>
          <p:spPr bwMode="auto">
            <a:xfrm>
              <a:off x="8431565" y="12954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89" name="Text Box 78">
              <a:extLst>
                <a:ext uri="{FF2B5EF4-FFF2-40B4-BE49-F238E27FC236}">
                  <a16:creationId xmlns:a16="http://schemas.microsoft.com/office/drawing/2014/main" id="{B712342D-54A2-4A6E-A96F-4D84CCB8F52B}"/>
                </a:ext>
              </a:extLst>
            </p:cNvPr>
            <p:cNvSpPr txBox="1">
              <a:spLocks noChangeArrowheads="1"/>
            </p:cNvSpPr>
            <p:nvPr/>
          </p:nvSpPr>
          <p:spPr bwMode="auto">
            <a:xfrm>
              <a:off x="8839200" y="12954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90" name="Rectangle 79">
              <a:extLst>
                <a:ext uri="{FF2B5EF4-FFF2-40B4-BE49-F238E27FC236}">
                  <a16:creationId xmlns:a16="http://schemas.microsoft.com/office/drawing/2014/main" id="{282D5610-6C25-457C-BBC6-9DA5C8E86AF9}"/>
                </a:ext>
              </a:extLst>
            </p:cNvPr>
            <p:cNvSpPr>
              <a:spLocks noChangeArrowheads="1"/>
            </p:cNvSpPr>
            <p:nvPr/>
          </p:nvSpPr>
          <p:spPr bwMode="auto">
            <a:xfrm>
              <a:off x="8458200" y="22860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Text Box 80">
              <a:extLst>
                <a:ext uri="{FF2B5EF4-FFF2-40B4-BE49-F238E27FC236}">
                  <a16:creationId xmlns:a16="http://schemas.microsoft.com/office/drawing/2014/main" id="{09114FBC-625D-4555-8553-F7B60DFE5F1E}"/>
                </a:ext>
              </a:extLst>
            </p:cNvPr>
            <p:cNvSpPr txBox="1">
              <a:spLocks noChangeArrowheads="1"/>
            </p:cNvSpPr>
            <p:nvPr/>
          </p:nvSpPr>
          <p:spPr bwMode="auto">
            <a:xfrm>
              <a:off x="8431565" y="23622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92" name="Rectangle 81">
              <a:extLst>
                <a:ext uri="{FF2B5EF4-FFF2-40B4-BE49-F238E27FC236}">
                  <a16:creationId xmlns:a16="http://schemas.microsoft.com/office/drawing/2014/main" id="{B9292F1F-8903-4076-9D9F-134F21757346}"/>
                </a:ext>
              </a:extLst>
            </p:cNvPr>
            <p:cNvSpPr>
              <a:spLocks noChangeArrowheads="1"/>
            </p:cNvSpPr>
            <p:nvPr/>
          </p:nvSpPr>
          <p:spPr bwMode="auto">
            <a:xfrm>
              <a:off x="8153400" y="22098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Text Box 82">
              <a:extLst>
                <a:ext uri="{FF2B5EF4-FFF2-40B4-BE49-F238E27FC236}">
                  <a16:creationId xmlns:a16="http://schemas.microsoft.com/office/drawing/2014/main" id="{BD22B524-9C05-4C76-9995-F5BCF324EFF6}"/>
                </a:ext>
              </a:extLst>
            </p:cNvPr>
            <p:cNvSpPr txBox="1">
              <a:spLocks noChangeArrowheads="1"/>
            </p:cNvSpPr>
            <p:nvPr/>
          </p:nvSpPr>
          <p:spPr bwMode="auto">
            <a:xfrm>
              <a:off x="8125385" y="23622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94" name="Rectangle 83">
              <a:extLst>
                <a:ext uri="{FF2B5EF4-FFF2-40B4-BE49-F238E27FC236}">
                  <a16:creationId xmlns:a16="http://schemas.microsoft.com/office/drawing/2014/main" id="{67AD21DB-31C1-47B6-8D53-416674261AC2}"/>
                </a:ext>
              </a:extLst>
            </p:cNvPr>
            <p:cNvSpPr>
              <a:spLocks noChangeArrowheads="1"/>
            </p:cNvSpPr>
            <p:nvPr/>
          </p:nvSpPr>
          <p:spPr bwMode="auto">
            <a:xfrm>
              <a:off x="8610600" y="33528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Text Box 84">
              <a:extLst>
                <a:ext uri="{FF2B5EF4-FFF2-40B4-BE49-F238E27FC236}">
                  <a16:creationId xmlns:a16="http://schemas.microsoft.com/office/drawing/2014/main" id="{1F695252-88DD-4AF4-B637-5B640C2010C7}"/>
                </a:ext>
              </a:extLst>
            </p:cNvPr>
            <p:cNvSpPr txBox="1">
              <a:spLocks noChangeArrowheads="1"/>
            </p:cNvSpPr>
            <p:nvPr/>
          </p:nvSpPr>
          <p:spPr bwMode="auto">
            <a:xfrm>
              <a:off x="8583965" y="34290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96" name="Rectangle 85">
              <a:extLst>
                <a:ext uri="{FF2B5EF4-FFF2-40B4-BE49-F238E27FC236}">
                  <a16:creationId xmlns:a16="http://schemas.microsoft.com/office/drawing/2014/main" id="{E0923CA9-21B6-4EC8-AF0D-2405BD14AC69}"/>
                </a:ext>
              </a:extLst>
            </p:cNvPr>
            <p:cNvSpPr>
              <a:spLocks noChangeArrowheads="1"/>
            </p:cNvSpPr>
            <p:nvPr/>
          </p:nvSpPr>
          <p:spPr bwMode="auto">
            <a:xfrm>
              <a:off x="8305800" y="32766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Text Box 86">
              <a:extLst>
                <a:ext uri="{FF2B5EF4-FFF2-40B4-BE49-F238E27FC236}">
                  <a16:creationId xmlns:a16="http://schemas.microsoft.com/office/drawing/2014/main" id="{987B6A98-2444-487A-92C3-F94D6EEF0487}"/>
                </a:ext>
              </a:extLst>
            </p:cNvPr>
            <p:cNvSpPr txBox="1">
              <a:spLocks noChangeArrowheads="1"/>
            </p:cNvSpPr>
            <p:nvPr/>
          </p:nvSpPr>
          <p:spPr bwMode="auto">
            <a:xfrm>
              <a:off x="8277786" y="34290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98" name="Rectangle 87">
              <a:extLst>
                <a:ext uri="{FF2B5EF4-FFF2-40B4-BE49-F238E27FC236}">
                  <a16:creationId xmlns:a16="http://schemas.microsoft.com/office/drawing/2014/main" id="{A93C90FA-ED60-4CDF-B93D-D08C99EC4B16}"/>
                </a:ext>
              </a:extLst>
            </p:cNvPr>
            <p:cNvSpPr>
              <a:spLocks noChangeArrowheads="1"/>
            </p:cNvSpPr>
            <p:nvPr/>
          </p:nvSpPr>
          <p:spPr bwMode="auto">
            <a:xfrm>
              <a:off x="8077200" y="3200400"/>
              <a:ext cx="1676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Text Box 88">
              <a:extLst>
                <a:ext uri="{FF2B5EF4-FFF2-40B4-BE49-F238E27FC236}">
                  <a16:creationId xmlns:a16="http://schemas.microsoft.com/office/drawing/2014/main" id="{2D56575D-ABDF-45FD-A3FA-BEB8B8FA824C}"/>
                </a:ext>
              </a:extLst>
            </p:cNvPr>
            <p:cNvSpPr txBox="1">
              <a:spLocks noChangeArrowheads="1"/>
            </p:cNvSpPr>
            <p:nvPr/>
          </p:nvSpPr>
          <p:spPr bwMode="auto">
            <a:xfrm>
              <a:off x="8023647" y="3429000"/>
              <a:ext cx="297606"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IP</a:t>
              </a:r>
            </a:p>
          </p:txBody>
        </p:sp>
        <p:sp>
          <p:nvSpPr>
            <p:cNvPr id="100" name="Rectangle 89">
              <a:extLst>
                <a:ext uri="{FF2B5EF4-FFF2-40B4-BE49-F238E27FC236}">
                  <a16:creationId xmlns:a16="http://schemas.microsoft.com/office/drawing/2014/main" id="{4E2C642C-5EF2-4C01-BF86-AC1B1B9C03D8}"/>
                </a:ext>
              </a:extLst>
            </p:cNvPr>
            <p:cNvSpPr>
              <a:spLocks noChangeArrowheads="1"/>
            </p:cNvSpPr>
            <p:nvPr/>
          </p:nvSpPr>
          <p:spPr bwMode="auto">
            <a:xfrm>
              <a:off x="8915400" y="4495800"/>
              <a:ext cx="990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Text Box 90">
              <a:extLst>
                <a:ext uri="{FF2B5EF4-FFF2-40B4-BE49-F238E27FC236}">
                  <a16:creationId xmlns:a16="http://schemas.microsoft.com/office/drawing/2014/main" id="{8B8B998B-5193-407D-BDF5-6212CDE44BA4}"/>
                </a:ext>
              </a:extLst>
            </p:cNvPr>
            <p:cNvSpPr txBox="1">
              <a:spLocks noChangeArrowheads="1"/>
            </p:cNvSpPr>
            <p:nvPr/>
          </p:nvSpPr>
          <p:spPr bwMode="auto">
            <a:xfrm>
              <a:off x="8888765" y="4572000"/>
              <a:ext cx="52317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HTTP  </a:t>
              </a:r>
            </a:p>
          </p:txBody>
        </p:sp>
        <p:sp>
          <p:nvSpPr>
            <p:cNvPr id="102" name="Rectangle 91">
              <a:extLst>
                <a:ext uri="{FF2B5EF4-FFF2-40B4-BE49-F238E27FC236}">
                  <a16:creationId xmlns:a16="http://schemas.microsoft.com/office/drawing/2014/main" id="{F21D40FC-8D6E-4C29-96E8-75B5E949E714}"/>
                </a:ext>
              </a:extLst>
            </p:cNvPr>
            <p:cNvSpPr>
              <a:spLocks noChangeArrowheads="1"/>
            </p:cNvSpPr>
            <p:nvPr/>
          </p:nvSpPr>
          <p:spPr bwMode="auto">
            <a:xfrm>
              <a:off x="8610600" y="44196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Text Box 92">
              <a:extLst>
                <a:ext uri="{FF2B5EF4-FFF2-40B4-BE49-F238E27FC236}">
                  <a16:creationId xmlns:a16="http://schemas.microsoft.com/office/drawing/2014/main" id="{1D20C303-5969-42E7-B910-EE3091CED72D}"/>
                </a:ext>
              </a:extLst>
            </p:cNvPr>
            <p:cNvSpPr txBox="1">
              <a:spLocks noChangeArrowheads="1"/>
            </p:cNvSpPr>
            <p:nvPr/>
          </p:nvSpPr>
          <p:spPr bwMode="auto">
            <a:xfrm>
              <a:off x="8582586" y="4572000"/>
              <a:ext cx="449730"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TCP  </a:t>
              </a:r>
            </a:p>
          </p:txBody>
        </p:sp>
        <p:sp>
          <p:nvSpPr>
            <p:cNvPr id="104" name="Rectangle 93">
              <a:extLst>
                <a:ext uri="{FF2B5EF4-FFF2-40B4-BE49-F238E27FC236}">
                  <a16:creationId xmlns:a16="http://schemas.microsoft.com/office/drawing/2014/main" id="{9CE43DB2-91EE-4A5C-927F-2B6DF6A9B6DE}"/>
                </a:ext>
              </a:extLst>
            </p:cNvPr>
            <p:cNvSpPr>
              <a:spLocks noChangeArrowheads="1"/>
            </p:cNvSpPr>
            <p:nvPr/>
          </p:nvSpPr>
          <p:spPr bwMode="auto">
            <a:xfrm>
              <a:off x="8382000" y="4343400"/>
              <a:ext cx="1676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Text Box 94">
              <a:extLst>
                <a:ext uri="{FF2B5EF4-FFF2-40B4-BE49-F238E27FC236}">
                  <a16:creationId xmlns:a16="http://schemas.microsoft.com/office/drawing/2014/main" id="{5272C754-3004-4090-A743-B3A1428F372A}"/>
                </a:ext>
              </a:extLst>
            </p:cNvPr>
            <p:cNvSpPr txBox="1">
              <a:spLocks noChangeArrowheads="1"/>
            </p:cNvSpPr>
            <p:nvPr/>
          </p:nvSpPr>
          <p:spPr bwMode="auto">
            <a:xfrm>
              <a:off x="8328447" y="4572000"/>
              <a:ext cx="297606"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IP</a:t>
              </a:r>
            </a:p>
          </p:txBody>
        </p:sp>
        <p:sp>
          <p:nvSpPr>
            <p:cNvPr id="106" name="Rectangle 95">
              <a:extLst>
                <a:ext uri="{FF2B5EF4-FFF2-40B4-BE49-F238E27FC236}">
                  <a16:creationId xmlns:a16="http://schemas.microsoft.com/office/drawing/2014/main" id="{7A1426F4-9657-4F66-AE0B-9407144D8708}"/>
                </a:ext>
              </a:extLst>
            </p:cNvPr>
            <p:cNvSpPr>
              <a:spLocks noChangeArrowheads="1"/>
            </p:cNvSpPr>
            <p:nvPr/>
          </p:nvSpPr>
          <p:spPr bwMode="auto">
            <a:xfrm>
              <a:off x="7924800" y="4267200"/>
              <a:ext cx="2209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Text Box 96">
              <a:extLst>
                <a:ext uri="{FF2B5EF4-FFF2-40B4-BE49-F238E27FC236}">
                  <a16:creationId xmlns:a16="http://schemas.microsoft.com/office/drawing/2014/main" id="{4902DF61-58DE-4F42-813C-C954A86DBBEB}"/>
                </a:ext>
              </a:extLst>
            </p:cNvPr>
            <p:cNvSpPr txBox="1">
              <a:spLocks noChangeArrowheads="1"/>
            </p:cNvSpPr>
            <p:nvPr/>
          </p:nvSpPr>
          <p:spPr bwMode="auto">
            <a:xfrm>
              <a:off x="7844052" y="4572000"/>
              <a:ext cx="732997" cy="2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a:t>Ethernet   </a:t>
              </a:r>
            </a:p>
          </p:txBody>
        </p:sp>
        <p:sp>
          <p:nvSpPr>
            <p:cNvPr id="108" name="Line 97">
              <a:extLst>
                <a:ext uri="{FF2B5EF4-FFF2-40B4-BE49-F238E27FC236}">
                  <a16:creationId xmlns:a16="http://schemas.microsoft.com/office/drawing/2014/main" id="{3A1CE0EA-61C3-4FCC-ADB0-CFF792E9A5CE}"/>
                </a:ext>
              </a:extLst>
            </p:cNvPr>
            <p:cNvSpPr>
              <a:spLocks noChangeShapeType="1"/>
            </p:cNvSpPr>
            <p:nvPr/>
          </p:nvSpPr>
          <p:spPr bwMode="auto">
            <a:xfrm>
              <a:off x="8077200" y="5867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98">
              <a:extLst>
                <a:ext uri="{FF2B5EF4-FFF2-40B4-BE49-F238E27FC236}">
                  <a16:creationId xmlns:a16="http://schemas.microsoft.com/office/drawing/2014/main" id="{39DFE514-6307-4D59-A781-85095BEDC279}"/>
                </a:ext>
              </a:extLst>
            </p:cNvPr>
            <p:cNvSpPr>
              <a:spLocks noChangeShapeType="1"/>
            </p:cNvSpPr>
            <p:nvPr/>
          </p:nvSpPr>
          <p:spPr bwMode="auto">
            <a:xfrm flipV="1">
              <a:off x="8382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99">
              <a:extLst>
                <a:ext uri="{FF2B5EF4-FFF2-40B4-BE49-F238E27FC236}">
                  <a16:creationId xmlns:a16="http://schemas.microsoft.com/office/drawing/2014/main" id="{AC36E7AB-8B21-443F-85D3-8C410CEBBE3C}"/>
                </a:ext>
              </a:extLst>
            </p:cNvPr>
            <p:cNvSpPr>
              <a:spLocks noChangeShapeType="1"/>
            </p:cNvSpPr>
            <p:nvPr/>
          </p:nvSpPr>
          <p:spPr bwMode="auto">
            <a:xfrm>
              <a:off x="83820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100">
              <a:extLst>
                <a:ext uri="{FF2B5EF4-FFF2-40B4-BE49-F238E27FC236}">
                  <a16:creationId xmlns:a16="http://schemas.microsoft.com/office/drawing/2014/main" id="{339F54EF-D179-4724-8FB4-22EB925191B8}"/>
                </a:ext>
              </a:extLst>
            </p:cNvPr>
            <p:cNvSpPr>
              <a:spLocks noChangeShapeType="1"/>
            </p:cNvSpPr>
            <p:nvPr/>
          </p:nvSpPr>
          <p:spPr bwMode="auto">
            <a:xfrm>
              <a:off x="8458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Line 101">
              <a:extLst>
                <a:ext uri="{FF2B5EF4-FFF2-40B4-BE49-F238E27FC236}">
                  <a16:creationId xmlns:a16="http://schemas.microsoft.com/office/drawing/2014/main" id="{351CAB33-C08F-40CD-83BC-C72B63C74BB0}"/>
                </a:ext>
              </a:extLst>
            </p:cNvPr>
            <p:cNvSpPr>
              <a:spLocks noChangeShapeType="1"/>
            </p:cNvSpPr>
            <p:nvPr/>
          </p:nvSpPr>
          <p:spPr bwMode="auto">
            <a:xfrm>
              <a:off x="84582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102">
              <a:extLst>
                <a:ext uri="{FF2B5EF4-FFF2-40B4-BE49-F238E27FC236}">
                  <a16:creationId xmlns:a16="http://schemas.microsoft.com/office/drawing/2014/main" id="{26020512-5A42-42C8-A378-1A0257DDBCA8}"/>
                </a:ext>
              </a:extLst>
            </p:cNvPr>
            <p:cNvSpPr>
              <a:spLocks noChangeShapeType="1"/>
            </p:cNvSpPr>
            <p:nvPr/>
          </p:nvSpPr>
          <p:spPr bwMode="auto">
            <a:xfrm flipV="1">
              <a:off x="8610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Line 103">
              <a:extLst>
                <a:ext uri="{FF2B5EF4-FFF2-40B4-BE49-F238E27FC236}">
                  <a16:creationId xmlns:a16="http://schemas.microsoft.com/office/drawing/2014/main" id="{50F044C4-D666-4AAC-B4B9-89EBA8C4CBF8}"/>
                </a:ext>
              </a:extLst>
            </p:cNvPr>
            <p:cNvSpPr>
              <a:spLocks noChangeShapeType="1"/>
            </p:cNvSpPr>
            <p:nvPr/>
          </p:nvSpPr>
          <p:spPr bwMode="auto">
            <a:xfrm>
              <a:off x="86106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Line 104">
              <a:extLst>
                <a:ext uri="{FF2B5EF4-FFF2-40B4-BE49-F238E27FC236}">
                  <a16:creationId xmlns:a16="http://schemas.microsoft.com/office/drawing/2014/main" id="{0A3A399F-B047-4F4B-9735-51C21BB62F43}"/>
                </a:ext>
              </a:extLst>
            </p:cNvPr>
            <p:cNvSpPr>
              <a:spLocks noChangeShapeType="1"/>
            </p:cNvSpPr>
            <p:nvPr/>
          </p:nvSpPr>
          <p:spPr bwMode="auto">
            <a:xfrm>
              <a:off x="86868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05">
              <a:extLst>
                <a:ext uri="{FF2B5EF4-FFF2-40B4-BE49-F238E27FC236}">
                  <a16:creationId xmlns:a16="http://schemas.microsoft.com/office/drawing/2014/main" id="{64851710-0E60-4862-9BAC-717ABF850598}"/>
                </a:ext>
              </a:extLst>
            </p:cNvPr>
            <p:cNvSpPr>
              <a:spLocks noChangeShapeType="1"/>
            </p:cNvSpPr>
            <p:nvPr/>
          </p:nvSpPr>
          <p:spPr bwMode="auto">
            <a:xfrm flipV="1">
              <a:off x="8763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106">
              <a:extLst>
                <a:ext uri="{FF2B5EF4-FFF2-40B4-BE49-F238E27FC236}">
                  <a16:creationId xmlns:a16="http://schemas.microsoft.com/office/drawing/2014/main" id="{FEB292C3-B088-4A17-BB14-9881F509354B}"/>
                </a:ext>
              </a:extLst>
            </p:cNvPr>
            <p:cNvSpPr>
              <a:spLocks noChangeShapeType="1"/>
            </p:cNvSpPr>
            <p:nvPr/>
          </p:nvSpPr>
          <p:spPr bwMode="auto">
            <a:xfrm>
              <a:off x="87630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107">
              <a:extLst>
                <a:ext uri="{FF2B5EF4-FFF2-40B4-BE49-F238E27FC236}">
                  <a16:creationId xmlns:a16="http://schemas.microsoft.com/office/drawing/2014/main" id="{89897200-63DA-4DD8-900D-EEFF1028984E}"/>
                </a:ext>
              </a:extLst>
            </p:cNvPr>
            <p:cNvSpPr>
              <a:spLocks noChangeShapeType="1"/>
            </p:cNvSpPr>
            <p:nvPr/>
          </p:nvSpPr>
          <p:spPr bwMode="auto">
            <a:xfrm>
              <a:off x="8839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108">
              <a:extLst>
                <a:ext uri="{FF2B5EF4-FFF2-40B4-BE49-F238E27FC236}">
                  <a16:creationId xmlns:a16="http://schemas.microsoft.com/office/drawing/2014/main" id="{CD3146DC-B3F0-43F6-AD20-2DEBFCCF79A8}"/>
                </a:ext>
              </a:extLst>
            </p:cNvPr>
            <p:cNvSpPr>
              <a:spLocks noChangeShapeType="1"/>
            </p:cNvSpPr>
            <p:nvPr/>
          </p:nvSpPr>
          <p:spPr bwMode="auto">
            <a:xfrm flipV="1">
              <a:off x="8915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09">
              <a:extLst>
                <a:ext uri="{FF2B5EF4-FFF2-40B4-BE49-F238E27FC236}">
                  <a16:creationId xmlns:a16="http://schemas.microsoft.com/office/drawing/2014/main" id="{DD3DC707-94BC-422B-A01F-A0910CE0C4EE}"/>
                </a:ext>
              </a:extLst>
            </p:cNvPr>
            <p:cNvSpPr>
              <a:spLocks noChangeShapeType="1"/>
            </p:cNvSpPr>
            <p:nvPr/>
          </p:nvSpPr>
          <p:spPr bwMode="auto">
            <a:xfrm>
              <a:off x="8915400" y="5715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110">
              <a:extLst>
                <a:ext uri="{FF2B5EF4-FFF2-40B4-BE49-F238E27FC236}">
                  <a16:creationId xmlns:a16="http://schemas.microsoft.com/office/drawing/2014/main" id="{2691F513-1414-42E9-B5E2-987D1EDCFAD3}"/>
                </a:ext>
              </a:extLst>
            </p:cNvPr>
            <p:cNvSpPr>
              <a:spLocks noChangeShapeType="1"/>
            </p:cNvSpPr>
            <p:nvPr/>
          </p:nvSpPr>
          <p:spPr bwMode="auto">
            <a:xfrm>
              <a:off x="9144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111">
              <a:extLst>
                <a:ext uri="{FF2B5EF4-FFF2-40B4-BE49-F238E27FC236}">
                  <a16:creationId xmlns:a16="http://schemas.microsoft.com/office/drawing/2014/main" id="{46301171-050E-4258-9E8E-AB72B70689E5}"/>
                </a:ext>
              </a:extLst>
            </p:cNvPr>
            <p:cNvSpPr>
              <a:spLocks noChangeShapeType="1"/>
            </p:cNvSpPr>
            <p:nvPr/>
          </p:nvSpPr>
          <p:spPr bwMode="auto">
            <a:xfrm flipV="1">
              <a:off x="9296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Line 112">
              <a:extLst>
                <a:ext uri="{FF2B5EF4-FFF2-40B4-BE49-F238E27FC236}">
                  <a16:creationId xmlns:a16="http://schemas.microsoft.com/office/drawing/2014/main" id="{C3BE7CD1-7361-42CC-9F5F-04FED4F23F7E}"/>
                </a:ext>
              </a:extLst>
            </p:cNvPr>
            <p:cNvSpPr>
              <a:spLocks noChangeShapeType="1"/>
            </p:cNvSpPr>
            <p:nvPr/>
          </p:nvSpPr>
          <p:spPr bwMode="auto">
            <a:xfrm>
              <a:off x="9296400" y="571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Line 113">
              <a:extLst>
                <a:ext uri="{FF2B5EF4-FFF2-40B4-BE49-F238E27FC236}">
                  <a16:creationId xmlns:a16="http://schemas.microsoft.com/office/drawing/2014/main" id="{AE71232A-77AF-4787-911F-F6F58F01CC64}"/>
                </a:ext>
              </a:extLst>
            </p:cNvPr>
            <p:cNvSpPr>
              <a:spLocks noChangeShapeType="1"/>
            </p:cNvSpPr>
            <p:nvPr/>
          </p:nvSpPr>
          <p:spPr bwMode="auto">
            <a:xfrm>
              <a:off x="9372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Line 114">
              <a:extLst>
                <a:ext uri="{FF2B5EF4-FFF2-40B4-BE49-F238E27FC236}">
                  <a16:creationId xmlns:a16="http://schemas.microsoft.com/office/drawing/2014/main" id="{4F3AAAC3-F093-4A56-8EEC-894568F2B22C}"/>
                </a:ext>
              </a:extLst>
            </p:cNvPr>
            <p:cNvSpPr>
              <a:spLocks noChangeShapeType="1"/>
            </p:cNvSpPr>
            <p:nvPr/>
          </p:nvSpPr>
          <p:spPr bwMode="auto">
            <a:xfrm>
              <a:off x="8686800"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15">
              <a:extLst>
                <a:ext uri="{FF2B5EF4-FFF2-40B4-BE49-F238E27FC236}">
                  <a16:creationId xmlns:a16="http://schemas.microsoft.com/office/drawing/2014/main" id="{C6B40481-6A13-4B23-AF6E-FB2BB72EACA3}"/>
                </a:ext>
              </a:extLst>
            </p:cNvPr>
            <p:cNvSpPr>
              <a:spLocks noChangeShapeType="1"/>
            </p:cNvSpPr>
            <p:nvPr/>
          </p:nvSpPr>
          <p:spPr bwMode="auto">
            <a:xfrm>
              <a:off x="8839200"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Line 116">
              <a:extLst>
                <a:ext uri="{FF2B5EF4-FFF2-40B4-BE49-F238E27FC236}">
                  <a16:creationId xmlns:a16="http://schemas.microsoft.com/office/drawing/2014/main" id="{1ACBA7A0-1121-4EAB-8C35-F069E4FFACFA}"/>
                </a:ext>
              </a:extLst>
            </p:cNvPr>
            <p:cNvSpPr>
              <a:spLocks noChangeShapeType="1"/>
            </p:cNvSpPr>
            <p:nvPr/>
          </p:nvSpPr>
          <p:spPr bwMode="auto">
            <a:xfrm>
              <a:off x="91440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Line 117">
              <a:extLst>
                <a:ext uri="{FF2B5EF4-FFF2-40B4-BE49-F238E27FC236}">
                  <a16:creationId xmlns:a16="http://schemas.microsoft.com/office/drawing/2014/main" id="{050708F9-B4FB-4A96-B11B-4E19946879EE}"/>
                </a:ext>
              </a:extLst>
            </p:cNvPr>
            <p:cNvSpPr>
              <a:spLocks noChangeShapeType="1"/>
            </p:cNvSpPr>
            <p:nvPr/>
          </p:nvSpPr>
          <p:spPr bwMode="auto">
            <a:xfrm>
              <a:off x="9372600" y="586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118">
              <a:extLst>
                <a:ext uri="{FF2B5EF4-FFF2-40B4-BE49-F238E27FC236}">
                  <a16:creationId xmlns:a16="http://schemas.microsoft.com/office/drawing/2014/main" id="{0A01F6D9-C1BA-422F-91AF-ADF3AE6C5223}"/>
                </a:ext>
              </a:extLst>
            </p:cNvPr>
            <p:cNvSpPr>
              <a:spLocks noChangeShapeType="1"/>
            </p:cNvSpPr>
            <p:nvPr/>
          </p:nvSpPr>
          <p:spPr bwMode="auto">
            <a:xfrm>
              <a:off x="8839200" y="1752600"/>
              <a:ext cx="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Line 119">
              <a:extLst>
                <a:ext uri="{FF2B5EF4-FFF2-40B4-BE49-F238E27FC236}">
                  <a16:creationId xmlns:a16="http://schemas.microsoft.com/office/drawing/2014/main" id="{87CC0287-85FF-41C7-9E52-1116F03CB26B}"/>
                </a:ext>
              </a:extLst>
            </p:cNvPr>
            <p:cNvSpPr>
              <a:spLocks noChangeShapeType="1"/>
            </p:cNvSpPr>
            <p:nvPr/>
          </p:nvSpPr>
          <p:spPr bwMode="auto">
            <a:xfrm>
              <a:off x="8839200" y="2819400"/>
              <a:ext cx="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Line 120">
              <a:extLst>
                <a:ext uri="{FF2B5EF4-FFF2-40B4-BE49-F238E27FC236}">
                  <a16:creationId xmlns:a16="http://schemas.microsoft.com/office/drawing/2014/main" id="{32825058-A3BF-4799-94EF-2446706782A5}"/>
                </a:ext>
              </a:extLst>
            </p:cNvPr>
            <p:cNvSpPr>
              <a:spLocks noChangeShapeType="1"/>
            </p:cNvSpPr>
            <p:nvPr/>
          </p:nvSpPr>
          <p:spPr bwMode="auto">
            <a:xfrm>
              <a:off x="8839200" y="3962400"/>
              <a:ext cx="0" cy="304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Line 121">
              <a:extLst>
                <a:ext uri="{FF2B5EF4-FFF2-40B4-BE49-F238E27FC236}">
                  <a16:creationId xmlns:a16="http://schemas.microsoft.com/office/drawing/2014/main" id="{53734A2F-DF85-4D88-9E05-0D6FC7405E1E}"/>
                </a:ext>
              </a:extLst>
            </p:cNvPr>
            <p:cNvSpPr>
              <a:spLocks noChangeShapeType="1"/>
            </p:cNvSpPr>
            <p:nvPr/>
          </p:nvSpPr>
          <p:spPr bwMode="auto">
            <a:xfrm>
              <a:off x="8839200" y="5181600"/>
              <a:ext cx="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Text Box 122">
              <a:extLst>
                <a:ext uri="{FF2B5EF4-FFF2-40B4-BE49-F238E27FC236}">
                  <a16:creationId xmlns:a16="http://schemas.microsoft.com/office/drawing/2014/main" id="{521AD2DA-6B86-4657-979C-6B7BC3795907}"/>
                </a:ext>
              </a:extLst>
            </p:cNvPr>
            <p:cNvSpPr txBox="1">
              <a:spLocks noChangeArrowheads="1"/>
            </p:cNvSpPr>
            <p:nvPr/>
          </p:nvSpPr>
          <p:spPr bwMode="auto">
            <a:xfrm>
              <a:off x="8839200" y="23622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134" name="Text Box 123">
              <a:extLst>
                <a:ext uri="{FF2B5EF4-FFF2-40B4-BE49-F238E27FC236}">
                  <a16:creationId xmlns:a16="http://schemas.microsoft.com/office/drawing/2014/main" id="{D68CAA76-E7CD-450C-A507-3411D5E96FA0}"/>
                </a:ext>
              </a:extLst>
            </p:cNvPr>
            <p:cNvSpPr txBox="1">
              <a:spLocks noChangeArrowheads="1"/>
            </p:cNvSpPr>
            <p:nvPr/>
          </p:nvSpPr>
          <p:spPr bwMode="auto">
            <a:xfrm>
              <a:off x="8991600" y="34290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sp>
          <p:nvSpPr>
            <p:cNvPr id="135" name="Text Box 124">
              <a:extLst>
                <a:ext uri="{FF2B5EF4-FFF2-40B4-BE49-F238E27FC236}">
                  <a16:creationId xmlns:a16="http://schemas.microsoft.com/office/drawing/2014/main" id="{DE0B6397-4955-4BB8-92AA-16CF9427FD82}"/>
                </a:ext>
              </a:extLst>
            </p:cNvPr>
            <p:cNvSpPr txBox="1">
              <a:spLocks noChangeArrowheads="1"/>
            </p:cNvSpPr>
            <p:nvPr/>
          </p:nvSpPr>
          <p:spPr bwMode="auto">
            <a:xfrm>
              <a:off x="9296400" y="4572000"/>
              <a:ext cx="619341" cy="26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Request</a:t>
              </a:r>
            </a:p>
          </p:txBody>
        </p:sp>
      </p:grpSp>
      <p:pic>
        <p:nvPicPr>
          <p:cNvPr id="2" name="Picture 1">
            <a:extLst>
              <a:ext uri="{FF2B5EF4-FFF2-40B4-BE49-F238E27FC236}">
                <a16:creationId xmlns:a16="http://schemas.microsoft.com/office/drawing/2014/main" id="{F2761AA5-BDFF-EFA6-96D2-F18459752D2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885407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0" y="876992"/>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6" name="Rectangle 135">
            <a:extLst>
              <a:ext uri="{FF2B5EF4-FFF2-40B4-BE49-F238E27FC236}">
                <a16:creationId xmlns:a16="http://schemas.microsoft.com/office/drawing/2014/main" id="{D5D323B2-BE2C-4F99-8CBC-3EE8C82C4F2E}"/>
              </a:ext>
            </a:extLst>
          </p:cNvPr>
          <p:cNvSpPr/>
          <p:nvPr/>
        </p:nvSpPr>
        <p:spPr>
          <a:xfrm>
            <a:off x="2716696" y="2683661"/>
            <a:ext cx="6096000" cy="1446550"/>
          </a:xfrm>
          <a:prstGeom prst="rect">
            <a:avLst/>
          </a:prstGeom>
        </p:spPr>
        <p:txBody>
          <a:bodyPr>
            <a:spAutoFit/>
          </a:bodyPr>
          <a:lstStyle/>
          <a:p>
            <a:pPr algn="ctr"/>
            <a:r>
              <a:rPr lang="en-US" sz="4400" b="1" dirty="0">
                <a:effectLst>
                  <a:outerShdw blurRad="38100" dist="38100" dir="2700000" algn="tl">
                    <a:srgbClr val="000000">
                      <a:alpha val="43137"/>
                    </a:srgbClr>
                  </a:outerShdw>
                </a:effectLst>
                <a:latin typeface="Sitka Banner" panose="02000505000000020004" pitchFamily="2" charset="0"/>
              </a:rPr>
              <a:t>Comparison of </a:t>
            </a:r>
            <a:br>
              <a:rPr lang="en-US" sz="4400" b="1" dirty="0">
                <a:effectLst>
                  <a:outerShdw blurRad="38100" dist="38100" dir="2700000" algn="tl">
                    <a:srgbClr val="000000">
                      <a:alpha val="43137"/>
                    </a:srgbClr>
                  </a:outerShdw>
                </a:effectLst>
                <a:latin typeface="Sitka Banner" panose="02000505000000020004" pitchFamily="2" charset="0"/>
              </a:rPr>
            </a:br>
            <a:r>
              <a:rPr lang="en-US" sz="4400" b="1" dirty="0">
                <a:effectLst>
                  <a:outerShdw blurRad="38100" dist="38100" dir="2700000" algn="tl">
                    <a:srgbClr val="000000">
                      <a:alpha val="43137"/>
                    </a:srgbClr>
                  </a:outerShdw>
                </a:effectLst>
                <a:latin typeface="Sitka Banner" panose="02000505000000020004" pitchFamily="2" charset="0"/>
              </a:rPr>
              <a:t>OSI and TCP/IP</a:t>
            </a:r>
          </a:p>
        </p:txBody>
      </p:sp>
      <p:pic>
        <p:nvPicPr>
          <p:cNvPr id="2" name="Picture 1">
            <a:extLst>
              <a:ext uri="{FF2B5EF4-FFF2-40B4-BE49-F238E27FC236}">
                <a16:creationId xmlns:a16="http://schemas.microsoft.com/office/drawing/2014/main" id="{A30FF5E8-1CFE-CEC3-24BE-0F83F705A10C}"/>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62970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271776"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Similarity</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9" name="TextBox 8">
            <a:extLst>
              <a:ext uri="{FF2B5EF4-FFF2-40B4-BE49-F238E27FC236}">
                <a16:creationId xmlns:a16="http://schemas.microsoft.com/office/drawing/2014/main" id="{8CF7B9DB-3B87-48B2-B10E-6B544060C300}"/>
              </a:ext>
            </a:extLst>
          </p:cNvPr>
          <p:cNvSpPr txBox="1"/>
          <p:nvPr/>
        </p:nvSpPr>
        <p:spPr>
          <a:xfrm>
            <a:off x="717452" y="2903979"/>
            <a:ext cx="10424160" cy="830997"/>
          </a:xfrm>
          <a:prstGeom prst="rect">
            <a:avLst/>
          </a:prstGeom>
          <a:noFill/>
        </p:spPr>
        <p:txBody>
          <a:bodyPr wrap="square">
            <a:spAutoFit/>
          </a:bodyPr>
          <a:lstStyle/>
          <a:p>
            <a:r>
              <a:rPr lang="en-US" altLang="en-US" sz="2400" dirty="0">
                <a:latin typeface="Sitka Text" panose="02000505000000020004" pitchFamily="2" charset="0"/>
              </a:rPr>
              <a:t>Both are based on the concept of a stack of independent protocols.</a:t>
            </a:r>
          </a:p>
          <a:p>
            <a:r>
              <a:rPr lang="en-US" altLang="en-US" sz="2400" dirty="0">
                <a:latin typeface="Sitka Text" panose="02000505000000020004" pitchFamily="2" charset="0"/>
              </a:rPr>
              <a:t>The functionality of the layers is roughly similar.</a:t>
            </a:r>
          </a:p>
        </p:txBody>
      </p:sp>
      <p:pic>
        <p:nvPicPr>
          <p:cNvPr id="2" name="Picture 1">
            <a:extLst>
              <a:ext uri="{FF2B5EF4-FFF2-40B4-BE49-F238E27FC236}">
                <a16:creationId xmlns:a16="http://schemas.microsoft.com/office/drawing/2014/main" id="{C498F347-F52A-B38D-0B27-F5D1BBB3E83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865328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9" name="TextBox 8">
            <a:extLst>
              <a:ext uri="{FF2B5EF4-FFF2-40B4-BE49-F238E27FC236}">
                <a16:creationId xmlns:a16="http://schemas.microsoft.com/office/drawing/2014/main" id="{8CF7B9DB-3B87-48B2-B10E-6B544060C300}"/>
              </a:ext>
            </a:extLst>
          </p:cNvPr>
          <p:cNvSpPr txBox="1"/>
          <p:nvPr/>
        </p:nvSpPr>
        <p:spPr>
          <a:xfrm>
            <a:off x="588997" y="2318971"/>
            <a:ext cx="5233182" cy="3046988"/>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OSI makes the distinction between services, interfaces, and protocol.</a:t>
            </a:r>
          </a:p>
          <a:p>
            <a:pPr marL="342900" indent="-342900">
              <a:buFont typeface="Arial" panose="020B0604020202020204" pitchFamily="34" charset="0"/>
              <a:buChar char="•"/>
            </a:pPr>
            <a:r>
              <a:rPr lang="en-US" altLang="en-US" sz="2400" dirty="0">
                <a:latin typeface="Sitka Text" panose="02000505000000020004" pitchFamily="2" charset="0"/>
              </a:rPr>
              <a:t>The OSI model was devised before the protocols were invented. It can be made to work in diverse heterogeneous networks.</a:t>
            </a:r>
          </a:p>
        </p:txBody>
      </p:sp>
      <p:sp>
        <p:nvSpPr>
          <p:cNvPr id="8" name="TextBox 7">
            <a:extLst>
              <a:ext uri="{FF2B5EF4-FFF2-40B4-BE49-F238E27FC236}">
                <a16:creationId xmlns:a16="http://schemas.microsoft.com/office/drawing/2014/main" id="{EFD0599F-314E-49F3-AF1A-6F174E9A0981}"/>
              </a:ext>
            </a:extLst>
          </p:cNvPr>
          <p:cNvSpPr txBox="1"/>
          <p:nvPr/>
        </p:nvSpPr>
        <p:spPr>
          <a:xfrm>
            <a:off x="6369823" y="2318971"/>
            <a:ext cx="5472330" cy="2677656"/>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TCP/IP does not originally clearly distinguish between services, interface, and protocol.</a:t>
            </a:r>
          </a:p>
          <a:p>
            <a:pPr marL="342900" indent="-342900">
              <a:buFont typeface="Arial" panose="020B0604020202020204" pitchFamily="34" charset="0"/>
              <a:buChar char="•"/>
            </a:pPr>
            <a:r>
              <a:rPr lang="en-US" altLang="en-US" sz="2400" dirty="0">
                <a:latin typeface="Sitka Text" panose="02000505000000020004" pitchFamily="2" charset="0"/>
              </a:rPr>
              <a:t>TCP/IP model was just a description of the existing protocols. The model and the protocol fit perfectly.</a:t>
            </a:r>
          </a:p>
        </p:txBody>
      </p:sp>
      <p:sp>
        <p:nvSpPr>
          <p:cNvPr id="10" name="Rectangle 9">
            <a:extLst>
              <a:ext uri="{FF2B5EF4-FFF2-40B4-BE49-F238E27FC236}">
                <a16:creationId xmlns:a16="http://schemas.microsoft.com/office/drawing/2014/main" id="{66B84C36-A265-4A72-869E-7421869F8A0C}"/>
              </a:ext>
            </a:extLst>
          </p:cNvPr>
          <p:cNvSpPr/>
          <p:nvPr/>
        </p:nvSpPr>
        <p:spPr>
          <a:xfrm>
            <a:off x="3288180" y="1136693"/>
            <a:ext cx="5615640"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Services, Interface and Protocols</a:t>
            </a:r>
            <a:endParaRPr lang="en-US" sz="3200" b="1" i="0" dirty="0">
              <a:solidFill>
                <a:srgbClr val="273239"/>
              </a:solidFill>
              <a:latin typeface="Sitka Banner" panose="02000505000000020004" pitchFamily="2" charset="0"/>
            </a:endParaRPr>
          </a:p>
        </p:txBody>
      </p:sp>
      <p:pic>
        <p:nvPicPr>
          <p:cNvPr id="2" name="Picture 1">
            <a:extLst>
              <a:ext uri="{FF2B5EF4-FFF2-40B4-BE49-F238E27FC236}">
                <a16:creationId xmlns:a16="http://schemas.microsoft.com/office/drawing/2014/main" id="{1B815F36-2F68-5FAF-B4DF-9C6C1E68681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78949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9" name="TextBox 8">
            <a:extLst>
              <a:ext uri="{FF2B5EF4-FFF2-40B4-BE49-F238E27FC236}">
                <a16:creationId xmlns:a16="http://schemas.microsoft.com/office/drawing/2014/main" id="{8CF7B9DB-3B87-48B2-B10E-6B544060C300}"/>
              </a:ext>
            </a:extLst>
          </p:cNvPr>
          <p:cNvSpPr txBox="1"/>
          <p:nvPr/>
        </p:nvSpPr>
        <p:spPr>
          <a:xfrm>
            <a:off x="588997" y="2476327"/>
            <a:ext cx="5361637" cy="2308324"/>
          </a:xfrm>
          <a:prstGeom prst="rect">
            <a:avLst/>
          </a:prstGeom>
          <a:noFill/>
        </p:spPr>
        <p:txBody>
          <a:bodyPr wrap="square">
            <a:spAutoFit/>
          </a:bodyPr>
          <a:lstStyle/>
          <a:p>
            <a:r>
              <a:rPr lang="en-US" altLang="en-US" sz="2400" dirty="0">
                <a:latin typeface="Sitka Text" panose="02000505000000020004" pitchFamily="2" charset="0"/>
              </a:rPr>
              <a:t>The OSI model supports both connectionless and connection-oriented communication in the network layer, but only connection-oriented communication in the transport layer.</a:t>
            </a:r>
          </a:p>
        </p:txBody>
      </p:sp>
      <p:sp>
        <p:nvSpPr>
          <p:cNvPr id="8" name="TextBox 7">
            <a:extLst>
              <a:ext uri="{FF2B5EF4-FFF2-40B4-BE49-F238E27FC236}">
                <a16:creationId xmlns:a16="http://schemas.microsoft.com/office/drawing/2014/main" id="{EFD0599F-314E-49F3-AF1A-6F174E9A0981}"/>
              </a:ext>
            </a:extLst>
          </p:cNvPr>
          <p:cNvSpPr txBox="1"/>
          <p:nvPr/>
        </p:nvSpPr>
        <p:spPr>
          <a:xfrm>
            <a:off x="6369824" y="2565873"/>
            <a:ext cx="5233181" cy="1938992"/>
          </a:xfrm>
          <a:prstGeom prst="rect">
            <a:avLst/>
          </a:prstGeom>
          <a:noFill/>
        </p:spPr>
        <p:txBody>
          <a:bodyPr wrap="square">
            <a:spAutoFit/>
          </a:bodyPr>
          <a:lstStyle/>
          <a:p>
            <a:r>
              <a:rPr lang="en-US" altLang="en-US" sz="2400" dirty="0">
                <a:latin typeface="Sitka Text" panose="02000505000000020004" pitchFamily="2" charset="0"/>
              </a:rPr>
              <a:t>The TCP/IP model has only one mode in the network layer (connectionless) but supports both modes in the transport layer, giving the user choice.</a:t>
            </a:r>
          </a:p>
        </p:txBody>
      </p:sp>
      <p:sp>
        <p:nvSpPr>
          <p:cNvPr id="10" name="Rectangle 9">
            <a:extLst>
              <a:ext uri="{FF2B5EF4-FFF2-40B4-BE49-F238E27FC236}">
                <a16:creationId xmlns:a16="http://schemas.microsoft.com/office/drawing/2014/main" id="{5BB08B09-B433-4D26-9FF1-1C84F8E0975E}"/>
              </a:ext>
            </a:extLst>
          </p:cNvPr>
          <p:cNvSpPr/>
          <p:nvPr/>
        </p:nvSpPr>
        <p:spPr>
          <a:xfrm>
            <a:off x="2476766" y="1323800"/>
            <a:ext cx="6947736"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Connectionless and Connection Oriented</a:t>
            </a:r>
            <a:endParaRPr lang="en-US" sz="3200" b="1" i="0" dirty="0">
              <a:solidFill>
                <a:srgbClr val="273239"/>
              </a:solidFill>
              <a:latin typeface="Sitka Banner" panose="02000505000000020004" pitchFamily="2" charset="0"/>
            </a:endParaRPr>
          </a:p>
        </p:txBody>
      </p:sp>
      <p:pic>
        <p:nvPicPr>
          <p:cNvPr id="2" name="Picture 1">
            <a:extLst>
              <a:ext uri="{FF2B5EF4-FFF2-40B4-BE49-F238E27FC236}">
                <a16:creationId xmlns:a16="http://schemas.microsoft.com/office/drawing/2014/main" id="{32DB6B4B-9ACB-BF51-006D-09A810D23EB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225336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9" name="TextBox 8">
            <a:extLst>
              <a:ext uri="{FF2B5EF4-FFF2-40B4-BE49-F238E27FC236}">
                <a16:creationId xmlns:a16="http://schemas.microsoft.com/office/drawing/2014/main" id="{8CF7B9DB-3B87-48B2-B10E-6B544060C300}"/>
              </a:ext>
            </a:extLst>
          </p:cNvPr>
          <p:cNvSpPr txBox="1"/>
          <p:nvPr/>
        </p:nvSpPr>
        <p:spPr>
          <a:xfrm>
            <a:off x="588996" y="2208416"/>
            <a:ext cx="5361637" cy="3046988"/>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Sitka Text" panose="02000505000000020004" pitchFamily="2" charset="0"/>
              </a:rPr>
              <a:t>OSI emphasis on providing a reliable data transfer service, Each layer of the OSI model detects and handles errors, all data transmitted includes checksums. The transport layer checks source-destination reliability. </a:t>
            </a:r>
          </a:p>
        </p:txBody>
      </p:sp>
      <p:sp>
        <p:nvSpPr>
          <p:cNvPr id="8" name="TextBox 7">
            <a:extLst>
              <a:ext uri="{FF2B5EF4-FFF2-40B4-BE49-F238E27FC236}">
                <a16:creationId xmlns:a16="http://schemas.microsoft.com/office/drawing/2014/main" id="{EFD0599F-314E-49F3-AF1A-6F174E9A0981}"/>
              </a:ext>
            </a:extLst>
          </p:cNvPr>
          <p:cNvSpPr txBox="1"/>
          <p:nvPr/>
        </p:nvSpPr>
        <p:spPr>
          <a:xfrm>
            <a:off x="6499276" y="2214550"/>
            <a:ext cx="5233181" cy="3046988"/>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Sitka Text" panose="02000505000000020004" pitchFamily="2" charset="0"/>
              </a:rPr>
              <a:t>TCP/IP treats reliability as an end-to-end Problem. The transport layer handles all error detection and recovery, it was checksums, acknowledgments, and timeouts to control transmissions and provides end-to-end verification.</a:t>
            </a:r>
          </a:p>
        </p:txBody>
      </p:sp>
      <p:sp>
        <p:nvSpPr>
          <p:cNvPr id="10" name="Rectangle 9">
            <a:extLst>
              <a:ext uri="{FF2B5EF4-FFF2-40B4-BE49-F238E27FC236}">
                <a16:creationId xmlns:a16="http://schemas.microsoft.com/office/drawing/2014/main" id="{7F307008-4A4E-4E75-80D3-C3D88A656D97}"/>
              </a:ext>
            </a:extLst>
          </p:cNvPr>
          <p:cNvSpPr/>
          <p:nvPr/>
        </p:nvSpPr>
        <p:spPr>
          <a:xfrm>
            <a:off x="5151670" y="1281658"/>
            <a:ext cx="1888659"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Reliability</a:t>
            </a:r>
            <a:endParaRPr lang="en-US" sz="3200" b="1" i="0" dirty="0">
              <a:solidFill>
                <a:srgbClr val="273239"/>
              </a:solidFill>
              <a:latin typeface="Sitka Banner" panose="02000505000000020004" pitchFamily="2" charset="0"/>
            </a:endParaRPr>
          </a:p>
        </p:txBody>
      </p:sp>
      <p:pic>
        <p:nvPicPr>
          <p:cNvPr id="2" name="Picture 1">
            <a:extLst>
              <a:ext uri="{FF2B5EF4-FFF2-40B4-BE49-F238E27FC236}">
                <a16:creationId xmlns:a16="http://schemas.microsoft.com/office/drawing/2014/main" id="{683E12B3-7C49-CAA0-B985-24985EC3451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96338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Rectangle 9">
            <a:extLst>
              <a:ext uri="{FF2B5EF4-FFF2-40B4-BE49-F238E27FC236}">
                <a16:creationId xmlns:a16="http://schemas.microsoft.com/office/drawing/2014/main" id="{7F307008-4A4E-4E75-80D3-C3D88A656D97}"/>
              </a:ext>
            </a:extLst>
          </p:cNvPr>
          <p:cNvSpPr/>
          <p:nvPr/>
        </p:nvSpPr>
        <p:spPr>
          <a:xfrm>
            <a:off x="4677983" y="1353685"/>
            <a:ext cx="2836033"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Data Link Layer</a:t>
            </a:r>
            <a:endParaRPr lang="en-US" sz="3200" b="1" i="0" dirty="0">
              <a:solidFill>
                <a:srgbClr val="273239"/>
              </a:solidFill>
              <a:latin typeface="Sitka Banner" panose="02000505000000020004" pitchFamily="2" charset="0"/>
            </a:endParaRPr>
          </a:p>
        </p:txBody>
      </p:sp>
      <p:sp>
        <p:nvSpPr>
          <p:cNvPr id="11" name="Rectangle 10">
            <a:extLst>
              <a:ext uri="{FF2B5EF4-FFF2-40B4-BE49-F238E27FC236}">
                <a16:creationId xmlns:a16="http://schemas.microsoft.com/office/drawing/2014/main" id="{78CCD671-1203-4E85-9780-4BFF86FF0E6B}"/>
              </a:ext>
            </a:extLst>
          </p:cNvPr>
          <p:cNvSpPr/>
          <p:nvPr/>
        </p:nvSpPr>
        <p:spPr>
          <a:xfrm>
            <a:off x="640116" y="2618606"/>
            <a:ext cx="4783384" cy="2308324"/>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OSI has Data Link/Physical layers. Data link layer deal with error detection and correction. Physical layer refer to the physical connection of network.</a:t>
            </a:r>
          </a:p>
        </p:txBody>
      </p:sp>
      <p:sp>
        <p:nvSpPr>
          <p:cNvPr id="12" name="Rectangle 11">
            <a:extLst>
              <a:ext uri="{FF2B5EF4-FFF2-40B4-BE49-F238E27FC236}">
                <a16:creationId xmlns:a16="http://schemas.microsoft.com/office/drawing/2014/main" id="{2338FB89-CEE2-4FB1-A088-477AD3120155}"/>
              </a:ext>
            </a:extLst>
          </p:cNvPr>
          <p:cNvSpPr/>
          <p:nvPr/>
        </p:nvSpPr>
        <p:spPr>
          <a:xfrm>
            <a:off x="6330462" y="2592121"/>
            <a:ext cx="5221422" cy="2308324"/>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The lower layers below the Interface or Network layer of TCP/IP seldom  discussed. This protocol has not defined and varies from host to host and network to network.</a:t>
            </a:r>
          </a:p>
        </p:txBody>
      </p:sp>
      <p:pic>
        <p:nvPicPr>
          <p:cNvPr id="2" name="Picture 1">
            <a:extLst>
              <a:ext uri="{FF2B5EF4-FFF2-40B4-BE49-F238E27FC236}">
                <a16:creationId xmlns:a16="http://schemas.microsoft.com/office/drawing/2014/main" id="{72DC4A67-CA75-F3C9-A516-6ACCC1BD8F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87172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46569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ISO/OSI 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88997" y="1571062"/>
            <a:ext cx="4236221" cy="3785652"/>
          </a:xfrm>
          <a:prstGeom prst="rect">
            <a:avLst/>
          </a:prstGeom>
          <a:noFill/>
        </p:spPr>
        <p:txBody>
          <a:bodyPr wrap="square">
            <a:spAutoFit/>
          </a:bodyPr>
          <a:lstStyle/>
          <a:p>
            <a:pPr marL="98425" indent="0" defTabSz="414338">
              <a:spcBef>
                <a:spcPts val="600"/>
              </a:spcBef>
              <a:spcAft>
                <a:spcPts val="600"/>
              </a:spcAft>
              <a:buClr>
                <a:srgbClr val="CC0000"/>
              </a:buClr>
              <a:buNone/>
            </a:pPr>
            <a:r>
              <a:rPr lang="en-GB" altLang="en-US" sz="2400" dirty="0">
                <a:latin typeface="Sitka Text" panose="02000505000000020004" pitchFamily="2" charset="0"/>
              </a:rPr>
              <a:t>This separation into smaller more manageable functions is known as layering.</a:t>
            </a:r>
          </a:p>
          <a:p>
            <a:pPr marL="98425" defTabSz="414338">
              <a:spcBef>
                <a:spcPts val="600"/>
              </a:spcBef>
              <a:spcAft>
                <a:spcPts val="600"/>
              </a:spcAft>
              <a:buClr>
                <a:srgbClr val="CC0000"/>
              </a:buClr>
            </a:pPr>
            <a:r>
              <a:rPr lang="en-GB" altLang="en-US" sz="2400" dirty="0">
                <a:latin typeface="Sitka Text" panose="02000505000000020004" pitchFamily="2" charset="0"/>
              </a:rPr>
              <a:t>The process of breaking up the functions or tasks of networking into layers reduces complexity.</a:t>
            </a:r>
          </a:p>
          <a:p>
            <a:pPr marL="98425" indent="0" defTabSz="414338">
              <a:spcBef>
                <a:spcPts val="600"/>
              </a:spcBef>
              <a:spcAft>
                <a:spcPts val="600"/>
              </a:spcAft>
              <a:buClr>
                <a:srgbClr val="CC0000"/>
              </a:buClr>
              <a:buNone/>
            </a:pP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87B11034-2078-3120-4755-D03FA4D73A3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pic>
        <p:nvPicPr>
          <p:cNvPr id="8" name="Content Placeholder 3">
            <a:extLst>
              <a:ext uri="{FF2B5EF4-FFF2-40B4-BE49-F238E27FC236}">
                <a16:creationId xmlns:a16="http://schemas.microsoft.com/office/drawing/2014/main" id="{BB7CC221-6664-4F63-BD06-1B75634B462C}"/>
              </a:ext>
            </a:extLst>
          </p:cNvPr>
          <p:cNvPicPr>
            <a:picLocks noChangeAspect="1"/>
          </p:cNvPicPr>
          <p:nvPr/>
        </p:nvPicPr>
        <p:blipFill rotWithShape="1">
          <a:blip r:embed="rId3"/>
          <a:srcRect t="5144" r="2" b="2041"/>
          <a:stretch/>
        </p:blipFill>
        <p:spPr>
          <a:xfrm>
            <a:off x="5111823" y="870822"/>
            <a:ext cx="6023043" cy="5352807"/>
          </a:xfrm>
          <a:prstGeom prst="rect">
            <a:avLst/>
          </a:prstGeom>
          <a:effectLst/>
        </p:spPr>
      </p:pic>
    </p:spTree>
    <p:extLst>
      <p:ext uri="{BB962C8B-B14F-4D97-AF65-F5344CB8AC3E}">
        <p14:creationId xmlns:p14="http://schemas.microsoft.com/office/powerpoint/2010/main" val="942814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Rectangle 9">
            <a:extLst>
              <a:ext uri="{FF2B5EF4-FFF2-40B4-BE49-F238E27FC236}">
                <a16:creationId xmlns:a16="http://schemas.microsoft.com/office/drawing/2014/main" id="{7F307008-4A4E-4E75-80D3-C3D88A656D97}"/>
              </a:ext>
            </a:extLst>
          </p:cNvPr>
          <p:cNvSpPr/>
          <p:nvPr/>
        </p:nvSpPr>
        <p:spPr>
          <a:xfrm>
            <a:off x="4677983" y="1353685"/>
            <a:ext cx="2480166"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Session Layer</a:t>
            </a:r>
            <a:endParaRPr lang="en-US" sz="3200" b="1" i="0" dirty="0">
              <a:solidFill>
                <a:srgbClr val="273239"/>
              </a:solidFill>
              <a:latin typeface="Sitka Banner" panose="02000505000000020004" pitchFamily="2" charset="0"/>
            </a:endParaRPr>
          </a:p>
        </p:txBody>
      </p:sp>
      <p:sp>
        <p:nvSpPr>
          <p:cNvPr id="9" name="Rectangle 8">
            <a:extLst>
              <a:ext uri="{FF2B5EF4-FFF2-40B4-BE49-F238E27FC236}">
                <a16:creationId xmlns:a16="http://schemas.microsoft.com/office/drawing/2014/main" id="{C3D8CFC5-B987-4666-9654-42597A13BC53}"/>
              </a:ext>
            </a:extLst>
          </p:cNvPr>
          <p:cNvSpPr/>
          <p:nvPr/>
        </p:nvSpPr>
        <p:spPr>
          <a:xfrm>
            <a:off x="588997" y="2091196"/>
            <a:ext cx="5052148" cy="4154984"/>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The Session layer handles session setup, data or message exchanges, and tear down when the session ends.</a:t>
            </a:r>
          </a:p>
          <a:p>
            <a:pPr marL="342900" indent="-342900">
              <a:buFont typeface="Arial" panose="020B0604020202020204" pitchFamily="34" charset="0"/>
              <a:buChar char="•"/>
            </a:pPr>
            <a:r>
              <a:rPr lang="en-US" altLang="en-US" sz="2400" dirty="0">
                <a:latin typeface="Sitka Text" panose="02000505000000020004" pitchFamily="2" charset="0"/>
              </a:rPr>
              <a:t>It also monitors session identification so only designated parties can participate and security services to control access to session information.</a:t>
            </a:r>
          </a:p>
          <a:p>
            <a:endParaRPr lang="en-US" altLang="en-US" sz="2400" dirty="0">
              <a:latin typeface="Sitka Text" panose="02000505000000020004" pitchFamily="2" charset="0"/>
            </a:endParaRPr>
          </a:p>
        </p:txBody>
      </p:sp>
      <p:sp>
        <p:nvSpPr>
          <p:cNvPr id="13" name="Rectangle 12">
            <a:extLst>
              <a:ext uri="{FF2B5EF4-FFF2-40B4-BE49-F238E27FC236}">
                <a16:creationId xmlns:a16="http://schemas.microsoft.com/office/drawing/2014/main" id="{5DCE5F31-E790-41B3-BF67-59AB82C99076}"/>
              </a:ext>
            </a:extLst>
          </p:cNvPr>
          <p:cNvSpPr/>
          <p:nvPr/>
        </p:nvSpPr>
        <p:spPr>
          <a:xfrm>
            <a:off x="6550856" y="2300574"/>
            <a:ext cx="5052147" cy="3046988"/>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The TCP/IP model does not have a general session layer protocol.</a:t>
            </a:r>
          </a:p>
          <a:p>
            <a:pPr marL="342900" indent="-342900">
              <a:buFont typeface="Arial" panose="020B0604020202020204" pitchFamily="34" charset="0"/>
              <a:buChar char="•"/>
            </a:pPr>
            <a:r>
              <a:rPr lang="en-US" altLang="en-US" sz="2400" dirty="0">
                <a:latin typeface="Sitka Text" panose="02000505000000020004" pitchFamily="2" charset="0"/>
              </a:rPr>
              <a:t>In TCP/IP the term “sockets” and “ports” are used to describe the path over which cooperating application communicates.</a:t>
            </a:r>
          </a:p>
        </p:txBody>
      </p:sp>
      <p:pic>
        <p:nvPicPr>
          <p:cNvPr id="2" name="Picture 1">
            <a:extLst>
              <a:ext uri="{FF2B5EF4-FFF2-40B4-BE49-F238E27FC236}">
                <a16:creationId xmlns:a16="http://schemas.microsoft.com/office/drawing/2014/main" id="{F6FF0498-3DD6-7843-E614-978636FE447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734394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45514"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Difference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Rectangle 9">
            <a:extLst>
              <a:ext uri="{FF2B5EF4-FFF2-40B4-BE49-F238E27FC236}">
                <a16:creationId xmlns:a16="http://schemas.microsoft.com/office/drawing/2014/main" id="{7F307008-4A4E-4E75-80D3-C3D88A656D97}"/>
              </a:ext>
            </a:extLst>
          </p:cNvPr>
          <p:cNvSpPr/>
          <p:nvPr/>
        </p:nvSpPr>
        <p:spPr>
          <a:xfrm>
            <a:off x="4677983" y="1353685"/>
            <a:ext cx="3348994" cy="584775"/>
          </a:xfrm>
          <a:prstGeom prst="rect">
            <a:avLst/>
          </a:prstGeom>
          <a:noFill/>
        </p:spPr>
        <p:txBody>
          <a:bodyPr wrap="none" lIns="91440" tIns="45720" rIns="91440" bIns="45720">
            <a:spAutoFit/>
          </a:bodyPr>
          <a:lstStyle/>
          <a:p>
            <a:pPr algn="l" fontAlgn="base"/>
            <a:r>
              <a:rPr lang="en-US" sz="3200" b="1" dirty="0">
                <a:latin typeface="Sitka Banner" panose="02000505000000020004" pitchFamily="2" charset="0"/>
              </a:rPr>
              <a:t>Presentation Layer</a:t>
            </a:r>
            <a:endParaRPr lang="en-US" sz="3200" b="1" i="0" dirty="0">
              <a:solidFill>
                <a:srgbClr val="273239"/>
              </a:solidFill>
              <a:latin typeface="Sitka Banner" panose="02000505000000020004" pitchFamily="2" charset="0"/>
            </a:endParaRPr>
          </a:p>
        </p:txBody>
      </p:sp>
      <p:sp>
        <p:nvSpPr>
          <p:cNvPr id="9" name="Rectangle 8">
            <a:extLst>
              <a:ext uri="{FF2B5EF4-FFF2-40B4-BE49-F238E27FC236}">
                <a16:creationId xmlns:a16="http://schemas.microsoft.com/office/drawing/2014/main" id="{73F19F8D-4F1E-45F7-961E-6EDDFE4FA709}"/>
              </a:ext>
            </a:extLst>
          </p:cNvPr>
          <p:cNvSpPr/>
          <p:nvPr/>
        </p:nvSpPr>
        <p:spPr>
          <a:xfrm>
            <a:off x="588997" y="2415152"/>
            <a:ext cx="5038081" cy="2677656"/>
          </a:xfrm>
          <a:prstGeom prst="rect">
            <a:avLst/>
          </a:prstGeom>
        </p:spPr>
        <p:txBody>
          <a:bodyPr wrap="square">
            <a:spAutoFit/>
          </a:bodyPr>
          <a:lstStyle/>
          <a:p>
            <a:pPr marL="342900" indent="-342900">
              <a:buFont typeface="Arial" panose="020B0604020202020204" pitchFamily="34" charset="0"/>
              <a:buChar char="•"/>
            </a:pPr>
            <a:r>
              <a:rPr lang="en-US" sz="2400" dirty="0">
                <a:latin typeface="Sitka Text" panose="02000505000000020004" pitchFamily="2" charset="0"/>
              </a:rPr>
              <a:t>The Presentation Layer handles data format information for networked communications. It converts data into a generic format before transmission.</a:t>
            </a:r>
          </a:p>
          <a:p>
            <a:endParaRPr lang="en-US" sz="2400" dirty="0">
              <a:latin typeface="Sitka Text" panose="02000505000000020004" pitchFamily="2" charset="0"/>
            </a:endParaRPr>
          </a:p>
        </p:txBody>
      </p:sp>
      <p:sp>
        <p:nvSpPr>
          <p:cNvPr id="13" name="Rectangle 12">
            <a:extLst>
              <a:ext uri="{FF2B5EF4-FFF2-40B4-BE49-F238E27FC236}">
                <a16:creationId xmlns:a16="http://schemas.microsoft.com/office/drawing/2014/main" id="{59DB230D-9083-48E6-ADF7-20868C31915B}"/>
              </a:ext>
            </a:extLst>
          </p:cNvPr>
          <p:cNvSpPr/>
          <p:nvPr/>
        </p:nvSpPr>
        <p:spPr>
          <a:xfrm>
            <a:off x="6564924" y="2377146"/>
            <a:ext cx="5038079" cy="3416320"/>
          </a:xfrm>
          <a:prstGeom prst="rect">
            <a:avLst/>
          </a:prstGeom>
        </p:spPr>
        <p:txBody>
          <a:bodyPr wrap="square">
            <a:spAutoFit/>
          </a:bodyPr>
          <a:lstStyle/>
          <a:p>
            <a:pPr marL="342900" indent="-342900">
              <a:buFont typeface="Arial" panose="020B0604020202020204" pitchFamily="34" charset="0"/>
              <a:buChar char="•"/>
              <a:defRPr/>
            </a:pPr>
            <a:r>
              <a:rPr lang="en-US" sz="2400" dirty="0">
                <a:latin typeface="Sitka Text" panose="02000505000000020004" pitchFamily="2" charset="0"/>
              </a:rPr>
              <a:t>Presentation layer is not present in TCP/IP model. Instead, this function is frequently handled within the applications in TCP/IP through External Data Representation Standard(XDR) and Multipurpose Internet Mail Extensions (MIME).</a:t>
            </a:r>
          </a:p>
        </p:txBody>
      </p:sp>
      <p:pic>
        <p:nvPicPr>
          <p:cNvPr id="2" name="Picture 1">
            <a:extLst>
              <a:ext uri="{FF2B5EF4-FFF2-40B4-BE49-F238E27FC236}">
                <a16:creationId xmlns:a16="http://schemas.microsoft.com/office/drawing/2014/main" id="{07EC1D51-CCC0-E1C6-3E65-2B00461CF8E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757851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882247" cy="707886"/>
          </a:xfrm>
          <a:prstGeom prst="rect">
            <a:avLst/>
          </a:prstGeom>
          <a:noFill/>
        </p:spPr>
        <p:txBody>
          <a:bodyPr wrap="none" lIns="91440" tIns="45720" rIns="91440" bIns="45720">
            <a:spAutoFit/>
          </a:bodyPr>
          <a:lstStyle/>
          <a:p>
            <a:pPr algn="l" fontAlgn="base"/>
            <a:r>
              <a:rPr lang="en-US" sz="4000" b="1" dirty="0">
                <a:effectLst>
                  <a:outerShdw blurRad="38100" dist="38100" dir="2700000" algn="tl">
                    <a:srgbClr val="000000">
                      <a:alpha val="43137"/>
                    </a:srgbClr>
                  </a:outerShdw>
                </a:effectLst>
                <a:latin typeface="Sitka Banner" panose="02000505000000020004" pitchFamily="2" charset="0"/>
              </a:rPr>
              <a:t>Critique</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1" name="Rectangle 10">
            <a:extLst>
              <a:ext uri="{FF2B5EF4-FFF2-40B4-BE49-F238E27FC236}">
                <a16:creationId xmlns:a16="http://schemas.microsoft.com/office/drawing/2014/main" id="{2E6A942C-1845-4A6D-BFB4-B0BEFDA23219}"/>
              </a:ext>
            </a:extLst>
          </p:cNvPr>
          <p:cNvSpPr/>
          <p:nvPr/>
        </p:nvSpPr>
        <p:spPr>
          <a:xfrm>
            <a:off x="588997" y="1737663"/>
            <a:ext cx="5139756" cy="4154984"/>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Bad timing, by the time the OSI protocols appeared, the competition TCP/IP protocols were already in widespread use.</a:t>
            </a:r>
          </a:p>
          <a:p>
            <a:pPr marL="342900" indent="-342900">
              <a:buFont typeface="Arial" panose="020B0604020202020204" pitchFamily="34" charset="0"/>
              <a:buChar char="•"/>
            </a:pPr>
            <a:r>
              <a:rPr lang="en-US" altLang="en-US" sz="2400" dirty="0">
                <a:latin typeface="Sitka Text" panose="02000505000000020004" pitchFamily="2" charset="0"/>
              </a:rPr>
              <a:t>Bad technology, both the model and the protocols are flawed, the model along with the associated service definitions and protocols are very complex.</a:t>
            </a:r>
          </a:p>
          <a:p>
            <a:pPr marL="342900" indent="-342900">
              <a:buFont typeface="Arial" panose="020B0604020202020204" pitchFamily="34" charset="0"/>
              <a:buChar char="•"/>
            </a:pPr>
            <a:endParaRPr lang="en-US" sz="2400" dirty="0">
              <a:latin typeface="Sitka Text" panose="02000505000000020004" pitchFamily="2" charset="0"/>
            </a:endParaRPr>
          </a:p>
        </p:txBody>
      </p:sp>
      <p:sp>
        <p:nvSpPr>
          <p:cNvPr id="12" name="Rectangle 11">
            <a:extLst>
              <a:ext uri="{FF2B5EF4-FFF2-40B4-BE49-F238E27FC236}">
                <a16:creationId xmlns:a16="http://schemas.microsoft.com/office/drawing/2014/main" id="{03C3DF1C-4D9E-4164-95B0-B3129DD3B9E0}"/>
              </a:ext>
            </a:extLst>
          </p:cNvPr>
          <p:cNvSpPr/>
          <p:nvPr/>
        </p:nvSpPr>
        <p:spPr>
          <a:xfrm>
            <a:off x="6463249" y="1737663"/>
            <a:ext cx="5139754" cy="3046988"/>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The model does not clearly distinguish the concepts of services, interface, and protocol.</a:t>
            </a:r>
          </a:p>
          <a:p>
            <a:pPr marL="342900" indent="-342900">
              <a:buFont typeface="Arial" panose="020B0604020202020204" pitchFamily="34" charset="0"/>
              <a:buChar char="•"/>
            </a:pPr>
            <a:r>
              <a:rPr lang="en-US" altLang="en-US" sz="2400" dirty="0">
                <a:latin typeface="Sitka Text" panose="02000505000000020004" pitchFamily="2" charset="0"/>
              </a:rPr>
              <a:t>It is not at all general and is poorly suited to describing any protocol stack other than TCP/IP.</a:t>
            </a:r>
          </a:p>
        </p:txBody>
      </p:sp>
      <p:pic>
        <p:nvPicPr>
          <p:cNvPr id="2" name="Picture 1">
            <a:extLst>
              <a:ext uri="{FF2B5EF4-FFF2-40B4-BE49-F238E27FC236}">
                <a16:creationId xmlns:a16="http://schemas.microsoft.com/office/drawing/2014/main" id="{C6F91775-1F30-5046-DC0B-9CDA8FAD6DF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991961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860773" y="876992"/>
            <a:ext cx="933122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7212" cy="707886"/>
          </a:xfrm>
          <a:prstGeom prst="rect">
            <a:avLst/>
          </a:prstGeom>
          <a:noFill/>
        </p:spPr>
        <p:txBody>
          <a:bodyPr wrap="none" lIns="91440" tIns="45720" rIns="91440" bIns="45720">
            <a:spAutoFit/>
          </a:bodyPr>
          <a:lstStyle/>
          <a:p>
            <a:pPr algn="l" fontAlgn="base"/>
            <a:r>
              <a:rPr lang="en-US" sz="4000" b="1" dirty="0" smtClean="0">
                <a:effectLst>
                  <a:outerShdw blurRad="38100" dist="38100" dir="2700000" algn="tl">
                    <a:srgbClr val="000000">
                      <a:alpha val="43137"/>
                    </a:srgbClr>
                  </a:outerShdw>
                </a:effectLst>
                <a:latin typeface="Sitka Banner" panose="02000505000000020004" pitchFamily="2" charset="0"/>
              </a:rPr>
              <a:t>Devices</a:t>
            </a:r>
            <a:endParaRPr lang="en-US" sz="40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pic>
        <p:nvPicPr>
          <p:cNvPr id="2" name="Picture 1">
            <a:extLst>
              <a:ext uri="{FF2B5EF4-FFF2-40B4-BE49-F238E27FC236}">
                <a16:creationId xmlns:a16="http://schemas.microsoft.com/office/drawing/2014/main" id="{C6F91775-1F30-5046-DC0B-9CDA8FAD6DF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pic>
        <p:nvPicPr>
          <p:cNvPr id="5122" name="Picture 2" descr="Types of Network Devices"/>
          <p:cNvPicPr>
            <a:picLocks noChangeAspect="1" noChangeArrowheads="1"/>
          </p:cNvPicPr>
          <p:nvPr/>
        </p:nvPicPr>
        <p:blipFill rotWithShape="1">
          <a:blip r:embed="rId3">
            <a:extLst>
              <a:ext uri="{28A0092B-C50C-407E-A947-70E740481C1C}">
                <a14:useLocalDpi xmlns:a14="http://schemas.microsoft.com/office/drawing/2010/main" val="0"/>
              </a:ext>
            </a:extLst>
          </a:blip>
          <a:srcRect t="21647" b="4826"/>
          <a:stretch/>
        </p:blipFill>
        <p:spPr bwMode="auto">
          <a:xfrm>
            <a:off x="3023966" y="897194"/>
            <a:ext cx="5874707" cy="535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7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584315" cy="707886"/>
          </a:xfrm>
          <a:prstGeom prst="rect">
            <a:avLst/>
          </a:prstGeom>
          <a:noFill/>
        </p:spPr>
        <p:txBody>
          <a:bodyPr wrap="none" lIns="91440" tIns="45720" rIns="91440" bIns="45720">
            <a:spAutoFit/>
          </a:bodyPr>
          <a:lstStyle/>
          <a:p>
            <a:pPr algn="l" fontAlgn="base"/>
            <a:r>
              <a:rPr lang="en-US" sz="4000" b="1" spc="-5" dirty="0" smtClean="0">
                <a:effectLst>
                  <a:outerShdw blurRad="38100" dist="38100" dir="2700000" algn="tl">
                    <a:srgbClr val="000000">
                      <a:alpha val="43137"/>
                    </a:srgbClr>
                  </a:outerShdw>
                </a:effectLst>
                <a:latin typeface="Sitka Heading Semibold" pitchFamily="2" charset="0"/>
              </a:rPr>
              <a:t>Network </a:t>
            </a:r>
            <a:r>
              <a:rPr lang="en-US" sz="4000" b="1" spc="-5" dirty="0">
                <a:effectLst>
                  <a:outerShdw blurRad="38100" dist="38100" dir="2700000" algn="tl">
                    <a:srgbClr val="000000">
                      <a:alpha val="43137"/>
                    </a:srgbClr>
                  </a:outerShdw>
                </a:effectLst>
                <a:latin typeface="Sitka Heading Semibold" pitchFamily="2" charset="0"/>
              </a:rPr>
              <a:t>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 name="Picture 1">
            <a:extLst>
              <a:ext uri="{FF2B5EF4-FFF2-40B4-BE49-F238E27FC236}">
                <a16:creationId xmlns:a16="http://schemas.microsoft.com/office/drawing/2014/main" id="{87B11034-2078-3120-4755-D03FA4D73A3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pic>
        <p:nvPicPr>
          <p:cNvPr id="4098" name="Picture 2" descr="https://info.verkada.com/uploads/screenshot-2023-10-31-at-10.11.03-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09" y="1191114"/>
            <a:ext cx="4706356" cy="487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Ns, WANs, and the Internet (1.2) &gt; Explore the Network | Cisco 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209" y="2135654"/>
            <a:ext cx="5719154" cy="27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46569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ISO/OSI 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050" name="Picture 2">
            <a:extLst>
              <a:ext uri="{FF2B5EF4-FFF2-40B4-BE49-F238E27FC236}">
                <a16:creationId xmlns:a16="http://schemas.microsoft.com/office/drawing/2014/main" id="{407973C1-D4E9-443B-9A6D-5F57EE63C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95"/>
          <a:stretch/>
        </p:blipFill>
        <p:spPr bwMode="auto">
          <a:xfrm>
            <a:off x="7680960" y="1128983"/>
            <a:ext cx="4398946" cy="4842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57D261-869F-4727-B56E-F1155FA8E09B}"/>
              </a:ext>
            </a:extLst>
          </p:cNvPr>
          <p:cNvSpPr txBox="1"/>
          <p:nvPr/>
        </p:nvSpPr>
        <p:spPr>
          <a:xfrm>
            <a:off x="490522" y="1442156"/>
            <a:ext cx="6895015" cy="4093428"/>
          </a:xfrm>
          <a:prstGeom prst="rect">
            <a:avLst/>
          </a:prstGeom>
          <a:noFill/>
        </p:spPr>
        <p:txBody>
          <a:bodyPr wrap="square">
            <a:spAutoFit/>
          </a:bodyPr>
          <a:lstStyle/>
          <a:p>
            <a:pPr marL="98425" algn="just" defTabSz="414338">
              <a:spcBef>
                <a:spcPts val="600"/>
              </a:spcBef>
              <a:spcAft>
                <a:spcPts val="600"/>
              </a:spcAft>
              <a:buClr>
                <a:srgbClr val="CC0000"/>
              </a:buClr>
            </a:pPr>
            <a:r>
              <a:rPr lang="en-GB" altLang="en-US" sz="2400" dirty="0">
                <a:latin typeface="Sitka Text" panose="02000505000000020004" pitchFamily="2" charset="0"/>
              </a:rPr>
              <a:t>Each layer provides a service to the layer above it in the protocol specification.</a:t>
            </a:r>
          </a:p>
          <a:p>
            <a:pPr marL="98425" algn="just" defTabSz="414338">
              <a:spcBef>
                <a:spcPts val="600"/>
              </a:spcBef>
              <a:spcAft>
                <a:spcPts val="600"/>
              </a:spcAft>
              <a:buClr>
                <a:srgbClr val="CC0000"/>
              </a:buClr>
            </a:pPr>
            <a:r>
              <a:rPr lang="en-GB" altLang="en-US" sz="2400" dirty="0">
                <a:latin typeface="Sitka Text" panose="02000505000000020004" pitchFamily="2" charset="0"/>
              </a:rPr>
              <a:t>The lower 4 layers (transport, network, data link and physical —Layers 4, 3, 2, and 1) are concerned with the flow of data from end to end through the network. </a:t>
            </a:r>
          </a:p>
          <a:p>
            <a:pPr marL="98425" algn="just" defTabSz="414338">
              <a:spcBef>
                <a:spcPts val="600"/>
              </a:spcBef>
              <a:spcAft>
                <a:spcPts val="600"/>
              </a:spcAft>
              <a:buClr>
                <a:srgbClr val="CC0000"/>
              </a:buClr>
            </a:pPr>
            <a:r>
              <a:rPr lang="en-GB" altLang="en-US" sz="2400" dirty="0">
                <a:latin typeface="Sitka Text" panose="02000505000000020004" pitchFamily="2" charset="0"/>
              </a:rPr>
              <a:t>The upper Three layers of the OSI model (application, presentation and session—Layers 7, 6 and 5) are orientated more toward services to the applications. </a:t>
            </a:r>
          </a:p>
        </p:txBody>
      </p:sp>
      <p:pic>
        <p:nvPicPr>
          <p:cNvPr id="2" name="Picture 1">
            <a:extLst>
              <a:ext uri="{FF2B5EF4-FFF2-40B4-BE49-F238E27FC236}">
                <a16:creationId xmlns:a16="http://schemas.microsoft.com/office/drawing/2014/main" id="{134E9D60-F5AA-608C-C57A-0A2C36418BC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377926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46569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ISO/OSI Model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588997" y="1552077"/>
            <a:ext cx="10885608" cy="3970318"/>
          </a:xfrm>
          <a:prstGeom prst="rect">
            <a:avLst/>
          </a:prstGeom>
          <a:noFill/>
        </p:spPr>
        <p:txBody>
          <a:bodyPr wrap="square">
            <a:spAutoFit/>
          </a:bodyPr>
          <a:lstStyle/>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Physical Layer: </a:t>
            </a:r>
            <a:r>
              <a:rPr lang="en-GB" altLang="en-US" sz="2400" dirty="0" smtClean="0">
                <a:latin typeface="Sitka Text" panose="02000505000000020004" pitchFamily="2" charset="0"/>
              </a:rPr>
              <a:t>Transmits raw bits over physical connections</a:t>
            </a:r>
          </a:p>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Data Link Layer: </a:t>
            </a:r>
            <a:r>
              <a:rPr lang="en-GB" altLang="en-US" sz="2400" dirty="0" smtClean="0">
                <a:latin typeface="Sitka Text" panose="02000505000000020004" pitchFamily="2" charset="0"/>
              </a:rPr>
              <a:t>Handles local network communication and MAC addresses</a:t>
            </a:r>
          </a:p>
          <a:p>
            <a:pPr marL="98425" algn="just" defTabSz="414338">
              <a:spcBef>
                <a:spcPts val="600"/>
              </a:spcBef>
              <a:spcAft>
                <a:spcPts val="600"/>
              </a:spcAft>
              <a:buClr>
                <a:srgbClr val="CC0000"/>
              </a:buClr>
            </a:pPr>
            <a:r>
              <a:rPr lang="en-US" sz="2400" b="1" spc="5" dirty="0" smtClean="0">
                <a:latin typeface="Sitka Text" panose="02000505000000020004" pitchFamily="2" charset="0"/>
                <a:ea typeface="Times New Roman" panose="02020603050405020304" pitchFamily="18" charset="0"/>
              </a:rPr>
              <a:t>Network Layer: </a:t>
            </a:r>
            <a:r>
              <a:rPr lang="en-US" sz="2400" i="1" spc="5" dirty="0" smtClean="0">
                <a:latin typeface="Sitka Text" panose="02000505000000020004" pitchFamily="2" charset="0"/>
                <a:ea typeface="Times New Roman" panose="02020603050405020304" pitchFamily="18" charset="0"/>
              </a:rPr>
              <a:t>Source-to-destination </a:t>
            </a:r>
            <a:r>
              <a:rPr lang="en-US" sz="2400" i="1" spc="5" dirty="0">
                <a:latin typeface="Sitka Text" panose="02000505000000020004" pitchFamily="2" charset="0"/>
                <a:ea typeface="Times New Roman" panose="02020603050405020304" pitchFamily="18" charset="0"/>
              </a:rPr>
              <a:t>delivery </a:t>
            </a:r>
            <a:endParaRPr lang="en-GB" altLang="en-US" sz="2400" dirty="0">
              <a:latin typeface="Sitka Text" panose="02000505000000020004" pitchFamily="2" charset="0"/>
            </a:endParaRPr>
          </a:p>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Transport Layer: </a:t>
            </a:r>
            <a:r>
              <a:rPr lang="en-GB" altLang="en-US" sz="2400" dirty="0" smtClean="0">
                <a:latin typeface="Sitka Text" panose="02000505000000020004" pitchFamily="2" charset="0"/>
              </a:rPr>
              <a:t>End-to-End Communication</a:t>
            </a:r>
          </a:p>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Session Layer: </a:t>
            </a:r>
            <a:r>
              <a:rPr lang="en-GB" altLang="en-US" sz="2400" dirty="0" smtClean="0">
                <a:latin typeface="Sitka Text" panose="02000505000000020004" pitchFamily="2" charset="0"/>
              </a:rPr>
              <a:t>Manages </a:t>
            </a:r>
            <a:r>
              <a:rPr lang="en-GB" altLang="en-US" sz="2400" dirty="0">
                <a:latin typeface="Sitka Text" panose="02000505000000020004" pitchFamily="2" charset="0"/>
              </a:rPr>
              <a:t>communication sessions between </a:t>
            </a:r>
            <a:r>
              <a:rPr lang="en-GB" altLang="en-US" sz="2400" dirty="0" smtClean="0">
                <a:latin typeface="Sitka Text" panose="02000505000000020004" pitchFamily="2" charset="0"/>
              </a:rPr>
              <a:t>devices</a:t>
            </a:r>
          </a:p>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Presentation Layer: </a:t>
            </a:r>
            <a:r>
              <a:rPr lang="en-GB" altLang="en-US" sz="2400" dirty="0" smtClean="0">
                <a:latin typeface="Sitka Text" panose="02000505000000020004" pitchFamily="2" charset="0"/>
              </a:rPr>
              <a:t>Syntax and Semantics of Communication</a:t>
            </a:r>
          </a:p>
          <a:p>
            <a:pPr marL="98425" algn="just" defTabSz="414338">
              <a:spcBef>
                <a:spcPts val="600"/>
              </a:spcBef>
              <a:spcAft>
                <a:spcPts val="600"/>
              </a:spcAft>
              <a:buClr>
                <a:srgbClr val="CC0000"/>
              </a:buClr>
            </a:pPr>
            <a:r>
              <a:rPr lang="en-GB" altLang="en-US" sz="2400" b="1" dirty="0" smtClean="0">
                <a:latin typeface="Sitka Text" panose="02000505000000020004" pitchFamily="2" charset="0"/>
              </a:rPr>
              <a:t>Application Layer: </a:t>
            </a:r>
            <a:r>
              <a:rPr lang="en-GB" altLang="en-US" sz="2400" dirty="0" smtClean="0">
                <a:latin typeface="Sitka Text" panose="02000505000000020004" pitchFamily="2" charset="0"/>
              </a:rPr>
              <a:t>Provides network services to user applications</a:t>
            </a:r>
            <a:endParaRPr lang="en-GB"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134E9D60-F5AA-608C-C57A-0A2C36418BC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1467210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82861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1. Physical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490522" y="1442156"/>
            <a:ext cx="10608887" cy="1200329"/>
          </a:xfrm>
          <a:prstGeom prst="rect">
            <a:avLst/>
          </a:prstGeom>
          <a:noFill/>
        </p:spPr>
        <p:txBody>
          <a:bodyPr wrap="square">
            <a:spAutoFit/>
          </a:bodyPr>
          <a:lstStyle/>
          <a:p>
            <a:pPr marL="98425" algn="just" defTabSz="414338">
              <a:spcBef>
                <a:spcPts val="600"/>
              </a:spcBef>
              <a:spcAft>
                <a:spcPts val="600"/>
              </a:spcAft>
              <a:buClr>
                <a:srgbClr val="CC0000"/>
              </a:buClr>
            </a:pPr>
            <a:r>
              <a:rPr lang="en-US" sz="2400" i="1" spc="5" dirty="0">
                <a:latin typeface="Sitka Text" panose="02000505000000020004" pitchFamily="2" charset="0"/>
                <a:ea typeface="Times New Roman" panose="02020603050405020304" pitchFamily="18" charset="0"/>
              </a:rPr>
              <a:t>The physical layer coordinates the functions required to transmit a bit stream over a </a:t>
            </a:r>
            <a:r>
              <a:rPr lang="en-US" sz="2400" i="1" dirty="0">
                <a:latin typeface="Sitka Text" panose="02000505000000020004" pitchFamily="2" charset="0"/>
                <a:ea typeface="Times New Roman" panose="02020603050405020304" pitchFamily="18" charset="0"/>
              </a:rPr>
              <a:t>physical medium. It deals with the mechanical and electrical specifications of the inter­face and transmission media</a:t>
            </a:r>
            <a:endParaRPr lang="en-GB" altLang="en-US" sz="2400" i="1" dirty="0">
              <a:latin typeface="Sitka Text" panose="02000505000000020004" pitchFamily="2" charset="0"/>
            </a:endParaRPr>
          </a:p>
        </p:txBody>
      </p:sp>
      <p:pic>
        <p:nvPicPr>
          <p:cNvPr id="3074" name="Picture 2">
            <a:extLst>
              <a:ext uri="{FF2B5EF4-FFF2-40B4-BE49-F238E27FC236}">
                <a16:creationId xmlns:a16="http://schemas.microsoft.com/office/drawing/2014/main" id="{B78EF3A3-2FC3-4AE9-80C2-6DCB1BDD6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436" y="3151611"/>
            <a:ext cx="66484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588C4A3-EE0B-4C00-0255-2EE07C4BB6D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245472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054689" y="876992"/>
            <a:ext cx="813731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828612"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1. Physical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1F57D261-869F-4727-B56E-F1155FA8E09B}"/>
              </a:ext>
            </a:extLst>
          </p:cNvPr>
          <p:cNvSpPr txBox="1"/>
          <p:nvPr/>
        </p:nvSpPr>
        <p:spPr>
          <a:xfrm>
            <a:off x="588997" y="1352943"/>
            <a:ext cx="10852728" cy="4555093"/>
          </a:xfrm>
          <a:prstGeom prst="rect">
            <a:avLst/>
          </a:prstGeom>
          <a:noFill/>
        </p:spPr>
        <p:txBody>
          <a:bodyPr wrap="square">
            <a:spAutoFit/>
          </a:bodyPr>
          <a:lstStyle/>
          <a:p>
            <a:pPr algn="just">
              <a:spcBef>
                <a:spcPts val="600"/>
              </a:spcBef>
              <a:spcAft>
                <a:spcPts val="600"/>
              </a:spcAft>
            </a:pPr>
            <a:r>
              <a:rPr lang="en-US" sz="2400" b="1" i="1" dirty="0">
                <a:latin typeface="Sitka Text" panose="02000505000000020004" pitchFamily="2" charset="0"/>
                <a:ea typeface="Times New Roman" panose="02020603050405020304" pitchFamily="18" charset="0"/>
              </a:rPr>
              <a:t>Physical characteristics of interfaces and media</a:t>
            </a:r>
            <a:r>
              <a:rPr lang="en-US" sz="2400" dirty="0">
                <a:latin typeface="Sitka Text" panose="02000505000000020004" pitchFamily="2" charset="0"/>
                <a:ea typeface="Times New Roman" panose="02020603050405020304" pitchFamily="18" charset="0"/>
              </a:rPr>
              <a:t>. </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Defines the characteristics of the interface between the devices and the transmission media. </a:t>
            </a:r>
          </a:p>
          <a:p>
            <a:pPr algn="just">
              <a:spcBef>
                <a:spcPts val="600"/>
              </a:spcBef>
              <a:spcAft>
                <a:spcPts val="600"/>
              </a:spcAft>
            </a:pPr>
            <a:r>
              <a:rPr lang="en-US" sz="2400" b="1" i="1" spc="-20" dirty="0">
                <a:latin typeface="Sitka Text" panose="02000505000000020004" pitchFamily="2" charset="0"/>
                <a:ea typeface="Times New Roman" panose="02020603050405020304" pitchFamily="18" charset="0"/>
              </a:rPr>
              <a:t>Transmission mode</a:t>
            </a:r>
            <a:r>
              <a:rPr lang="en-US" sz="2400" spc="-20" dirty="0">
                <a:latin typeface="Sitka Text" panose="02000505000000020004" pitchFamily="2" charset="0"/>
                <a:ea typeface="Times New Roman" panose="02020603050405020304" pitchFamily="18" charset="0"/>
              </a:rPr>
              <a:t>.</a:t>
            </a:r>
          </a:p>
          <a:p>
            <a:pPr algn="just">
              <a:spcBef>
                <a:spcPts val="600"/>
              </a:spcBef>
              <a:spcAft>
                <a:spcPts val="600"/>
              </a:spcAft>
            </a:pPr>
            <a:r>
              <a:rPr lang="en-US" sz="2400" spc="-20" dirty="0">
                <a:latin typeface="Sitka Text" panose="02000505000000020004" pitchFamily="2" charset="0"/>
                <a:ea typeface="Times New Roman" panose="02020603050405020304" pitchFamily="18" charset="0"/>
              </a:rPr>
              <a:t>The physical layer also defines the direction of transmission </a:t>
            </a:r>
            <a:r>
              <a:rPr lang="en-US" sz="2400" spc="-15" dirty="0">
                <a:latin typeface="Sitka Text" panose="02000505000000020004" pitchFamily="2" charset="0"/>
                <a:ea typeface="Times New Roman" panose="02020603050405020304" pitchFamily="18" charset="0"/>
              </a:rPr>
              <a:t>between two devices: simplex, half-duplex, or full-duplex. </a:t>
            </a:r>
            <a:endParaRPr lang="en-US" sz="2400" dirty="0">
              <a:effectLst/>
              <a:latin typeface="Sitka Text" panose="02000505000000020004" pitchFamily="2" charset="0"/>
              <a:ea typeface="Times New Roman" panose="02020603050405020304" pitchFamily="18" charset="0"/>
            </a:endParaRPr>
          </a:p>
          <a:p>
            <a:pPr algn="just">
              <a:spcBef>
                <a:spcPts val="600"/>
              </a:spcBef>
              <a:spcAft>
                <a:spcPts val="600"/>
              </a:spcAft>
            </a:pPr>
            <a:r>
              <a:rPr lang="en-US" sz="2400" b="1" i="1" spc="15" dirty="0">
                <a:latin typeface="Sitka Text" panose="02000505000000020004" pitchFamily="2" charset="0"/>
                <a:ea typeface="Times New Roman" panose="02020603050405020304" pitchFamily="18" charset="0"/>
              </a:rPr>
              <a:t>Line configuration</a:t>
            </a:r>
          </a:p>
          <a:p>
            <a:pPr algn="just">
              <a:spcBef>
                <a:spcPts val="600"/>
              </a:spcBef>
              <a:spcAft>
                <a:spcPts val="600"/>
              </a:spcAft>
            </a:pPr>
            <a:r>
              <a:rPr lang="en-US" sz="2400" dirty="0">
                <a:latin typeface="Sitka Text" panose="02000505000000020004" pitchFamily="2" charset="0"/>
                <a:ea typeface="Times New Roman" panose="02020603050405020304" pitchFamily="18" charset="0"/>
              </a:rPr>
              <a:t>In a point-to-point configuration, two devices are connected</a:t>
            </a:r>
            <a:r>
              <a:rPr lang="en-US" sz="2400" spc="-15" dirty="0">
                <a:latin typeface="Sitka Text" panose="02000505000000020004" pitchFamily="2" charset="0"/>
                <a:ea typeface="Times New Roman" panose="02020603050405020304" pitchFamily="18" charset="0"/>
              </a:rPr>
              <a:t> through a dedicated link. In a multipoint configuration, a link is </a:t>
            </a:r>
            <a:r>
              <a:rPr lang="en-US" sz="2400" spc="-25" dirty="0">
                <a:latin typeface="Sitka Text" panose="02000505000000020004" pitchFamily="2" charset="0"/>
                <a:ea typeface="Times New Roman" panose="02020603050405020304" pitchFamily="18" charset="0"/>
              </a:rPr>
              <a:t>shared between several devices.</a:t>
            </a:r>
            <a:endParaRPr lang="en-US" sz="2400" dirty="0">
              <a:latin typeface="Sitka Text" panose="02000505000000020004" pitchFamily="2" charset="0"/>
              <a:ea typeface="Times New Roman" panose="02020603050405020304" pitchFamily="18" charset="0"/>
            </a:endParaRPr>
          </a:p>
        </p:txBody>
      </p:sp>
      <p:pic>
        <p:nvPicPr>
          <p:cNvPr id="3" name="Picture 2">
            <a:extLst>
              <a:ext uri="{FF2B5EF4-FFF2-40B4-BE49-F238E27FC236}">
                <a16:creationId xmlns:a16="http://schemas.microsoft.com/office/drawing/2014/main" id="{0EE44C9B-87AB-7FFE-87E9-1B791150F68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711629" y="6249780"/>
            <a:ext cx="3390258" cy="279316"/>
          </a:xfrm>
          <a:prstGeom prst="rect">
            <a:avLst/>
          </a:prstGeom>
        </p:spPr>
      </p:pic>
    </p:spTree>
    <p:extLst>
      <p:ext uri="{BB962C8B-B14F-4D97-AF65-F5344CB8AC3E}">
        <p14:creationId xmlns:p14="http://schemas.microsoft.com/office/powerpoint/2010/main" val="416175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1967</Words>
  <Application>Microsoft Office PowerPoint</Application>
  <PresentationFormat>Widescreen</PresentationFormat>
  <Paragraphs>223</Paragraphs>
  <Slides>43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Sitka Banner</vt:lpstr>
      <vt:lpstr>Sitka Heading Semibold</vt:lpstr>
      <vt:lpstr>Sitka Text</vt:lpstr>
      <vt:lpstr>Times New Roman</vt:lpstr>
      <vt:lpstr>Office Theme</vt:lpstr>
      <vt:lpstr>Image</vt:lpstr>
      <vt:lpstr>Computer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PSK</cp:lastModifiedBy>
  <cp:revision>80</cp:revision>
  <dcterms:created xsi:type="dcterms:W3CDTF">2021-12-19T09:24:10Z</dcterms:created>
  <dcterms:modified xsi:type="dcterms:W3CDTF">2025-07-22T03:48:58Z</dcterms:modified>
</cp:coreProperties>
</file>