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45"/>
  </p:notesMasterIdLst>
  <p:handoutMasterIdLst>
    <p:handoutMasterId r:id="rId46"/>
  </p:handoutMasterIdLst>
  <p:sldIdLst>
    <p:sldId id="256" r:id="rId2"/>
    <p:sldId id="367" r:id="rId3"/>
    <p:sldId id="824" r:id="rId4"/>
    <p:sldId id="832" r:id="rId5"/>
    <p:sldId id="833" r:id="rId6"/>
    <p:sldId id="847" r:id="rId7"/>
    <p:sldId id="845" r:id="rId8"/>
    <p:sldId id="846" r:id="rId9"/>
    <p:sldId id="835" r:id="rId10"/>
    <p:sldId id="836" r:id="rId11"/>
    <p:sldId id="837" r:id="rId12"/>
    <p:sldId id="838" r:id="rId13"/>
    <p:sldId id="839" r:id="rId14"/>
    <p:sldId id="840" r:id="rId15"/>
    <p:sldId id="841" r:id="rId16"/>
    <p:sldId id="842" r:id="rId17"/>
    <p:sldId id="843" r:id="rId18"/>
    <p:sldId id="844" r:id="rId19"/>
    <p:sldId id="850" r:id="rId20"/>
    <p:sldId id="851" r:id="rId21"/>
    <p:sldId id="852" r:id="rId22"/>
    <p:sldId id="872" r:id="rId23"/>
    <p:sldId id="870" r:id="rId24"/>
    <p:sldId id="867" r:id="rId25"/>
    <p:sldId id="869" r:id="rId26"/>
    <p:sldId id="855" r:id="rId27"/>
    <p:sldId id="856" r:id="rId28"/>
    <p:sldId id="876" r:id="rId29"/>
    <p:sldId id="857" r:id="rId30"/>
    <p:sldId id="858" r:id="rId31"/>
    <p:sldId id="854" r:id="rId32"/>
    <p:sldId id="859" r:id="rId33"/>
    <p:sldId id="862" r:id="rId34"/>
    <p:sldId id="863" r:id="rId35"/>
    <p:sldId id="866" r:id="rId36"/>
    <p:sldId id="860" r:id="rId37"/>
    <p:sldId id="861" r:id="rId38"/>
    <p:sldId id="871" r:id="rId39"/>
    <p:sldId id="864" r:id="rId40"/>
    <p:sldId id="873" r:id="rId41"/>
    <p:sldId id="874" r:id="rId42"/>
    <p:sldId id="875" r:id="rId43"/>
    <p:sldId id="62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669900"/>
    <a:srgbClr val="FF0066"/>
    <a:srgbClr val="870581"/>
    <a:srgbClr val="0000FF"/>
    <a:srgbClr val="005024"/>
    <a:srgbClr val="FF0000"/>
    <a:srgbClr val="990000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ontent/pdf/10.1007/BF00058655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(Ensemble Methods)</a:t>
            </a:r>
            <a:endParaRPr lang="en-US" sz="2400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3429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Basic Ensemble Techniques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Max Voting: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max voting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method is generally used for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problems.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this technique,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multiple models are used to make predictions for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each data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point</a:t>
            </a:r>
            <a:r>
              <a:rPr lang="en-US" sz="2400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predictions by each model are considered as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 ‘vote’.</a:t>
            </a:r>
            <a:r>
              <a:rPr lang="en-US" sz="2400" b="1" dirty="0">
                <a:solidFill>
                  <a:srgbClr val="FF0000"/>
                </a:solidFill>
              </a:rPr>
              <a:t> 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predictions which we get from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majority of the models are used as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final prediction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For Example: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 you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asked 5 of your colleagues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rate your movie (out of 5); </a:t>
            </a:r>
            <a:endParaRPr lang="en-US" sz="2400" b="1" dirty="0" smtClean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we’ll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assume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three of them rated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it as 4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while 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wo of them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gave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it a 5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4608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Since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majority gave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rating of 4,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final rating will be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taken as 4.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You can consider this as taking the mode of all the predictions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The result of max voting would be something like this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2" y="2937958"/>
            <a:ext cx="8298868" cy="140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867399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Average Voting: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Similar to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max voting technique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multiple predictions are made for each data point in averaging.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method, we take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 average of predictions from all the models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use it to make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final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prediction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Averaging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be used for making predictions in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regression problems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 while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calculating probabilities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problems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For example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in the below case,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averaging method would take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average of all the values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			</a:t>
            </a:r>
            <a:r>
              <a:rPr lang="en-IN" sz="2400" b="1" dirty="0" smtClean="0">
                <a:solidFill>
                  <a:srgbClr val="FF0000"/>
                </a:solidFill>
              </a:rPr>
              <a:t>i.e</a:t>
            </a:r>
            <a:r>
              <a:rPr lang="en-IN" sz="2400" b="1" dirty="0">
                <a:solidFill>
                  <a:srgbClr val="FF0000"/>
                </a:solidFill>
              </a:rPr>
              <a:t>. (5+4+5+4+4)/5 = 4.4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9" y="1371600"/>
            <a:ext cx="6320971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0919"/>
            <a:ext cx="7924800" cy="10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4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Weighted Average: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is an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extension of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averaging method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All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models are assigned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different weights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defining the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importance of each model for prediction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instance, if two of your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colleagues are critics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while others have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no prior experience in this field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the answers by these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two friends are given more importance as compared to the other people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2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1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200400"/>
            <a:ext cx="8502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is calculated as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[(5*0.23) + (4*0.23) + (5*0.18) + (4*0.18) + (4*0.18)] =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4.41.</a:t>
            </a:r>
          </a:p>
        </p:txBody>
      </p:sp>
    </p:spTree>
    <p:extLst>
      <p:ext uri="{BB962C8B-B14F-4D97-AF65-F5344CB8AC3E}">
        <p14:creationId xmlns:p14="http://schemas.microsoft.com/office/powerpoint/2010/main" val="30241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1524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Advanced Ensemble Techniques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0282"/>
            <a:ext cx="84512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Bagging and Boosting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the two very important ensemble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methods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improve the measure of accuracy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predictive models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widely used.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While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performing a machine learning algorithm we might come across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various errors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as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noise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overcome these errors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apply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ensemble methods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7246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Bagging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Bagging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an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acronym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for </a:t>
            </a:r>
            <a:r>
              <a:rPr lang="en-US" sz="2400" b="1" i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Bootstrapped </a:t>
            </a:r>
            <a:r>
              <a:rPr lang="en-US" sz="2400" b="1" i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Aggregation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it is a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simple and very powerful ensemble method</a:t>
            </a: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mainly used in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Decision Trees.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For Eg: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analogy, each friend will take the test separately, and then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their answers will be combined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form the final answer on the exam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There are many ways of combining the answers, but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most common way is voting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Bagging is mainly used in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Random Forest Algorithm.</a:t>
            </a:r>
          </a:p>
        </p:txBody>
      </p:sp>
    </p:spTree>
    <p:extLst>
      <p:ext uri="{BB962C8B-B14F-4D97-AF65-F5344CB8AC3E}">
        <p14:creationId xmlns:p14="http://schemas.microsoft.com/office/powerpoint/2010/main" val="17677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How Bagging Works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1996,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Leo Breiman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introduced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bagging algorithm, which has three basic steps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 Bootstrapping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2. Parallel Training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3. Aggregation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63538" lvl="1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Bootstrapping: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Bootstrapping is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sampling technique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which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subsets of observations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the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original dataset are generated. </a:t>
            </a:r>
            <a:endParaRPr lang="en-US" sz="2400" b="1" dirty="0" smtClean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63538" lvl="1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means that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each time you select a data point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training dataset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you are able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select the same instance multiple times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marL="7112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870581"/>
                </a:solidFill>
              </a:rPr>
              <a:t>Ensemble Methods</a:t>
            </a:r>
          </a:p>
          <a:p>
            <a:pPr lvl="3">
              <a:lnSpc>
                <a:spcPct val="150000"/>
              </a:lnSpc>
            </a:pPr>
            <a:r>
              <a:rPr lang="en-IN" sz="2400" b="1" dirty="0" smtClean="0">
                <a:solidFill>
                  <a:srgbClr val="990000"/>
                </a:solidFill>
              </a:rPr>
              <a:t> Bagging</a:t>
            </a:r>
          </a:p>
          <a:p>
            <a:pPr lvl="3">
              <a:lnSpc>
                <a:spcPct val="150000"/>
              </a:lnSpc>
            </a:pPr>
            <a:r>
              <a:rPr lang="en-US" sz="2400" b="1" dirty="0" smtClean="0">
                <a:solidFill>
                  <a:srgbClr val="990000"/>
                </a:solidFill>
              </a:rPr>
              <a:t> Boosting</a:t>
            </a:r>
            <a:endParaRPr lang="en-IN" sz="2400" b="1" dirty="0" smtClean="0">
              <a:solidFill>
                <a:srgbClr val="990000"/>
              </a:solidFill>
            </a:endParaRPr>
          </a:p>
          <a:p>
            <a:pPr lvl="2">
              <a:lnSpc>
                <a:spcPct val="150000"/>
              </a:lnSpc>
            </a:pPr>
            <a:endParaRPr lang="en-IN" sz="2400" b="1" dirty="0"/>
          </a:p>
          <a:p>
            <a:pPr marL="153416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1280160" lvl="4" indent="0">
              <a:lnSpc>
                <a:spcPct val="150000"/>
              </a:lnSpc>
              <a:buNone/>
            </a:pPr>
            <a:endParaRPr lang="en-IN" dirty="0"/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Parallel Training: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These bootstrap samples are then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trained independently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parallel with each other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using </a:t>
            </a: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base learners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3. Aggregation: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Finally,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depending on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task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(i.e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regression or classification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), an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average or a majority of the predictions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are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taken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compute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Accurate Results.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case of regression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average is taken of all the outputs predicted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by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individual classifiers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; this is known as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soft voting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class with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highest majority of votes is accepted;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this is known as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hard voting or majority voting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81000"/>
            <a:ext cx="8001000" cy="60198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Implementation Steps of Bagging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 1: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Multiple subsets are created from the original data set with equal tuples, selecting observations with replacement.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 2: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 base model is created on each of these subsets.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 3: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Each model is learned in parallel with each training set and independent of each other.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 4: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final predictions are determined by combining the predictions from all the models.</a:t>
            </a:r>
          </a:p>
          <a:p>
            <a:pPr algn="just">
              <a:lnSpc>
                <a:spcPct val="150000"/>
              </a:lnSpc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2293" name="Picture 5" descr="https://www.kdnuggets.com/wp-content/uploads/Budzik-fig1-ensemble-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4676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4666"/>
            <a:ext cx="7391400" cy="652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Boost Your Machine Learning Models with Bagging: A Powerful Ensemble  Learning Technique | by Brijesh Soni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28600"/>
            <a:ext cx="85344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870581"/>
                </a:solidFill>
              </a:rPr>
              <a:t>Random Forest Algorithm</a:t>
            </a:r>
            <a:endParaRPr lang="en-US" sz="3600" b="1" dirty="0" smtClean="0">
              <a:solidFill>
                <a:srgbClr val="870581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Random Forest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popular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belongs to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supervised learning technique. 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be used for both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and Regression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problems in ML.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based on the concept of 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ensemble learning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 which is a process of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combining multiple classifiers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solve a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complex problem and to improve the performance of the model.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870581"/>
                </a:solidFill>
              </a:rPr>
              <a:t>Contd..</a:t>
            </a:r>
            <a:endParaRPr lang="en-US" sz="3600" b="1" dirty="0" smtClean="0">
              <a:solidFill>
                <a:srgbClr val="870581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the name suggests, 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"Random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Forest”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is a classifier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contains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number of decision trees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various subsets of the given dataset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takes the average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to improve the predictive accuracy of that dataset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random forest takes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the prediction from each tree and based on the majority votes of predictions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it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predicts the final output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main Aim is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greater number of trees in the forest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leads to higher accuracy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prevents the problem of overfitting.</a:t>
            </a:r>
          </a:p>
        </p:txBody>
      </p:sp>
    </p:spTree>
    <p:extLst>
      <p:ext uri="{BB962C8B-B14F-4D97-AF65-F5344CB8AC3E}">
        <p14:creationId xmlns:p14="http://schemas.microsoft.com/office/powerpoint/2010/main" val="29693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870581"/>
                </a:solidFill>
              </a:rPr>
              <a:t>Contd..</a:t>
            </a:r>
            <a:endParaRPr lang="en-US" sz="3600" b="1" dirty="0" smtClean="0">
              <a:solidFill>
                <a:srgbClr val="870581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Random Forest: Algorithm Steps - 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609599"/>
            <a:ext cx="8563755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3314" name="Picture 2" descr="Random Forest Algorit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914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Ensemble Methods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9246" y="912674"/>
            <a:ext cx="8639954" cy="452431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simple English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Ensemble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nothing but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group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of items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Ensemble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methods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is a machine learning technique that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combines several base models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order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produce one optimal predictive model.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a powerful method to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improve the performance of the model.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main Aim is to combine all these models , to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increase the  Accuracy.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5362" name="Picture 2" descr="Random Forest Algorit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4776"/>
            <a:ext cx="8534400" cy="61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732" y="184666"/>
            <a:ext cx="33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CC"/>
                </a:solidFill>
              </a:rPr>
              <a:t>Example:</a:t>
            </a:r>
            <a:endParaRPr lang="en-IN" sz="2000" b="1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Applications of Random Forest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There are mainly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four sectors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Random forest mostly used: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 Banking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Banking sector mostly uses this algorithm for the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identification of loan risk.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2. Medicine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With the help of this algorithm,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disease trends and risks of the disease can be identified.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3. Land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Use: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We can identify the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areas of similar land use by this algorithm.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4. Marketing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Marketing trends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be identified using this algorithm.</a:t>
            </a:r>
          </a:p>
        </p:txBody>
      </p:sp>
    </p:spTree>
    <p:extLst>
      <p:ext uri="{BB962C8B-B14F-4D97-AF65-F5344CB8AC3E}">
        <p14:creationId xmlns:p14="http://schemas.microsoft.com/office/powerpoint/2010/main" val="38909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7246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2.Boosting: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Gradient Boosting is an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ensemble learning technique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 which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models are not run independently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sequentially. </a:t>
            </a: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Boosting is a kind of algorithm that is able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convert weak learners to strong learners.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Boosting Technique, Each Algorithm. Ie,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base learners are trained sequentially and at every time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next learner is trying to reduce the error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by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updating the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parameters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perform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better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comparison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to the previous learners.</a:t>
            </a:r>
          </a:p>
        </p:txBody>
      </p:sp>
    </p:spTree>
    <p:extLst>
      <p:ext uri="{BB962C8B-B14F-4D97-AF65-F5344CB8AC3E}">
        <p14:creationId xmlns:p14="http://schemas.microsoft.com/office/powerpoint/2010/main" val="24394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How Boosting Works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Here’s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what the entire process looks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like: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Create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 subset from the original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dat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2. </a:t>
            </a:r>
            <a:r>
              <a:rPr lang="en-US" sz="2400" b="1" dirty="0" smtClean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Build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an initial model with this </a:t>
            </a:r>
            <a:r>
              <a:rPr lang="en-US" sz="2400" b="1" dirty="0" smtClean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data,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Run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predictions on the whole data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4.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Calculate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the error using the predictions and the actual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values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Assign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more weight to the incorrect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predictions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8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another model that attempts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to fix errors from the last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model,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Run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predictions on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entire dataset with the new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model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several models with each model aiming at correcting the errors generated by the previous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one, Obtain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final model by weighting the mean of all the models</a:t>
            </a:r>
            <a:r>
              <a:rPr lang="en-US" sz="2400" b="1" dirty="0" smtClean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Boosting algorithms is the family of algorithms that combine weak learners into a strong learner.</a:t>
            </a:r>
          </a:p>
        </p:txBody>
      </p:sp>
    </p:spTree>
    <p:extLst>
      <p:ext uri="{BB962C8B-B14F-4D97-AF65-F5344CB8AC3E}">
        <p14:creationId xmlns:p14="http://schemas.microsoft.com/office/powerpoint/2010/main" val="38394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" name="Picture 2" descr="Understanding Boosting in Machine Learning: A Comprehensive Guide | by  Brijesh Soni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5" y="685800"/>
            <a:ext cx="8839199" cy="4953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6386" name="Picture 2" descr="https://www.kdnuggets.com/wp-content/uploads/Budzik-fig2-ensemble-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59436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6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618" y="1"/>
            <a:ext cx="8451268" cy="914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Differences between Bagging And Boosting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328057"/>
            <a:ext cx="8226425" cy="4158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618" y="0"/>
            <a:ext cx="8451268" cy="9466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Differences between Bagging And Boosting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" name="Picture 5" descr="Bagging vs. Boosting: The Power of Ensemble Methods in Machine Learning |  by Thomas A Dorfer | Towards 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5" y="914400"/>
            <a:ext cx="8701314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618" y="0"/>
            <a:ext cx="8451268" cy="9466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Differences between Bagging And Boosting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 descr="Ensemble Methods in Machine Learning: Bagging Versus Boosting | Plurals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990600"/>
            <a:ext cx="8658225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57" y="1676400"/>
            <a:ext cx="2819400" cy="14537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16089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For Eg: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 you want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purchase a laptop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will you simply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walk up to the store and pick any laptop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? It’s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highly unlikely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Generally, You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would likely browse a few web portals where people have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posted their reviews and compare different laptop models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checking for their features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specifications and prices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You will also probably ask your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friends and colleagues for their opinion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06048"/>
            <a:ext cx="2891971" cy="161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026" name="Picture 2" descr="https://miro.medium.com/v2/resize:fit:700/1*DwvwMlOcT1T9hZwIJvMf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74676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Main Steps involved in boosting are :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Train model A on the whole set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Train the model B with exaggerated data on the regions in which A performs poorly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Instead of training the models in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we can train them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sequentially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This is the main idea of Boosting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order to provide you with an idea about mail spam detection problem.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spam detection problem can be divided into the following steps.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Detect if an email contains ‘how have earned the prize’?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the email contains only an image?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Who is the sender?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How caps lock was used in the email?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Check the subject line in the email</a:t>
            </a:r>
          </a:p>
        </p:txBody>
      </p:sp>
    </p:spTree>
    <p:extLst>
      <p:ext uri="{BB962C8B-B14F-4D97-AF65-F5344CB8AC3E}">
        <p14:creationId xmlns:p14="http://schemas.microsoft.com/office/powerpoint/2010/main" val="29937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short, you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wouldn’t directly reach a conclusion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but will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instead make a decision considering the opinions of other people as well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also we can follow the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Ensemble Learning 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/>
              <a:t>An ensemble is itself a supervised learning algorithm,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because it can be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trained and then used to make predictions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By using the Ensemble Learning, we have 2 objectives: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Reducing the Error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2. Maintaining the Generalizations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4" y="489857"/>
            <a:ext cx="7924799" cy="5666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281057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Figure: Ensemble Methods</a:t>
            </a:r>
            <a:endParaRPr lang="en-IN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Real Time Example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84280"/>
            <a:ext cx="84512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Consider the fable of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blind men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elephant depicted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 the image below.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blind men are each describing an elephant from their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own point of view. 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Their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descriptions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all correct but incomplete.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Their understanding of the elephant would be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more accurate and realistic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they came together to discuss and combined their descriptions.</a:t>
            </a:r>
          </a:p>
        </p:txBody>
      </p:sp>
    </p:spTree>
    <p:extLst>
      <p:ext uri="{BB962C8B-B14F-4D97-AF65-F5344CB8AC3E}">
        <p14:creationId xmlns:p14="http://schemas.microsoft.com/office/powerpoint/2010/main" val="16793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8194" name="Picture 2" descr="Introducti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666"/>
            <a:ext cx="8578268" cy="5465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732" y="5888058"/>
            <a:ext cx="8676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principle of ensemble methods is to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 weak and strong learners to form strong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learners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  <a:endParaRPr lang="en-IN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95161"/>
            <a:ext cx="8284028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Types of Ensemble Techniques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553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25892</TotalTime>
  <Words>1130</Words>
  <Application>Microsoft Office PowerPoint</Application>
  <PresentationFormat>On-screen Show (4:3)</PresentationFormat>
  <Paragraphs>211</Paragraphs>
  <Slides>43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Oriel</vt:lpstr>
      <vt:lpstr>  UNIT-III (Ensemble Methods)</vt:lpstr>
      <vt:lpstr>PowerPoint Presentation</vt:lpstr>
      <vt:lpstr>Ensemble Methods</vt:lpstr>
      <vt:lpstr>Contd..</vt:lpstr>
      <vt:lpstr>Contd..</vt:lpstr>
      <vt:lpstr>PowerPoint Presentation</vt:lpstr>
      <vt:lpstr>Real Time Example</vt:lpstr>
      <vt:lpstr>PowerPoint Presentation</vt:lpstr>
      <vt:lpstr>Types of Ensemble Techniques</vt:lpstr>
      <vt:lpstr>Basic Ensemble Techniques</vt:lpstr>
      <vt:lpstr>Contd..</vt:lpstr>
      <vt:lpstr>PowerPoint Presentation</vt:lpstr>
      <vt:lpstr>Contd..</vt:lpstr>
      <vt:lpstr>PowerPoint Presentation</vt:lpstr>
      <vt:lpstr>Contd..</vt:lpstr>
      <vt:lpstr>PowerPoint Presentation</vt:lpstr>
      <vt:lpstr>Advanced Ensemble Techniques</vt:lpstr>
      <vt:lpstr>Contd..</vt:lpstr>
      <vt:lpstr>How Bagging Works</vt:lpstr>
      <vt:lpstr>Contd..</vt:lpstr>
      <vt:lpstr>Contd..</vt:lpstr>
      <vt:lpstr>PowerPoint Presentation</vt:lpstr>
      <vt:lpstr>PowerPoint Presentation</vt:lpstr>
      <vt:lpstr>PowerPoint Presentation</vt:lpstr>
      <vt:lpstr>PowerPoint Presentation</vt:lpstr>
      <vt:lpstr>Random Forest Algorithm</vt:lpstr>
      <vt:lpstr>Contd..</vt:lpstr>
      <vt:lpstr>Contd..</vt:lpstr>
      <vt:lpstr>PowerPoint Presentation</vt:lpstr>
      <vt:lpstr>PowerPoint Presentation</vt:lpstr>
      <vt:lpstr>Applications of Random Forest</vt:lpstr>
      <vt:lpstr>Contd..</vt:lpstr>
      <vt:lpstr>How Boosting Works</vt:lpstr>
      <vt:lpstr>Contd..</vt:lpstr>
      <vt:lpstr>Contd..</vt:lpstr>
      <vt:lpstr>Contd..</vt:lpstr>
      <vt:lpstr>Differences between Bagging And Boosting</vt:lpstr>
      <vt:lpstr>Differences between Bagging And Boosting</vt:lpstr>
      <vt:lpstr>Differences between Bagging And Boosting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1967</cp:revision>
  <dcterms:created xsi:type="dcterms:W3CDTF">2013-11-07T06:07:38Z</dcterms:created>
  <dcterms:modified xsi:type="dcterms:W3CDTF">2024-02-07T05:13:16Z</dcterms:modified>
</cp:coreProperties>
</file>