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72" r:id="rId2"/>
    <p:sldId id="273" r:id="rId3"/>
    <p:sldId id="274" r:id="rId4"/>
    <p:sldId id="275" r:id="rId5"/>
    <p:sldId id="276" r:id="rId6"/>
    <p:sldId id="277" r:id="rId7"/>
    <p:sldId id="279" r:id="rId8"/>
    <p:sldId id="295" r:id="rId9"/>
    <p:sldId id="296" r:id="rId10"/>
    <p:sldId id="298" r:id="rId11"/>
    <p:sldId id="280" r:id="rId12"/>
    <p:sldId id="281" r:id="rId13"/>
    <p:sldId id="282" r:id="rId14"/>
    <p:sldId id="286" r:id="rId15"/>
    <p:sldId id="283" r:id="rId16"/>
    <p:sldId id="291" r:id="rId17"/>
    <p:sldId id="284" r:id="rId18"/>
    <p:sldId id="285" r:id="rId19"/>
    <p:sldId id="287" r:id="rId20"/>
    <p:sldId id="292" r:id="rId21"/>
    <p:sldId id="293" r:id="rId22"/>
    <p:sldId id="294" r:id="rId23"/>
    <p:sldId id="299" r:id="rId24"/>
    <p:sldId id="290" r:id="rId25"/>
    <p:sldId id="288" r:id="rId26"/>
    <p:sldId id="289" r:id="rId27"/>
    <p:sldId id="271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294" autoAdjust="0"/>
    <p:restoredTop sz="94660"/>
  </p:normalViewPr>
  <p:slideViewPr>
    <p:cSldViewPr>
      <p:cViewPr varScale="1">
        <p:scale>
          <a:sx n="64" d="100"/>
          <a:sy n="64" d="100"/>
        </p:scale>
        <p:origin x="-14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370A67-4E04-4D54-AAAC-4E986C4FCDA4}" type="datetimeFigureOut">
              <a:rPr lang="en-US" smtClean="0"/>
              <a:pPr/>
              <a:t>1/25/2021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FC7D5B-6E43-4D8D-901C-F9A625D857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5640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B5CE-EE7C-46AC-A686-7708B6856ADB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28267-4D2D-4A19-B823-09974A4A6FE5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FAB4C-5056-4132-817E-EB4F9B191090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1E70C-8845-4E53-9B36-96646185EA30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776ED-80EF-4561-957A-472E8E52E4E5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28F0E-EEA6-44A9-AF0B-2622ED32F5C2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51A50-2B8E-413C-964D-6F628D2B3627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191C4-A153-45D5-971C-547E9F81B12C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69D6D-3DD1-4329-B86E-7FF57F831478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F6630-FCA0-4C28-8B63-F00FE3A12D5C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0C337-72F0-4C4D-BDFF-A630314AB2B2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2C15FA-EB35-4522-A2BF-7E542AD8478F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Outline of today’s session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214974"/>
          </a:xfrm>
        </p:spPr>
        <p:txBody>
          <a:bodyPr>
            <a:normAutofit/>
          </a:bodyPr>
          <a:lstStyle/>
          <a:p>
            <a:pPr algn="just"/>
            <a:r>
              <a:rPr lang="en-US" sz="3600" dirty="0" err="1" smtClean="0"/>
              <a:t>Karnaugh</a:t>
            </a:r>
            <a:r>
              <a:rPr lang="en-US" sz="3600" dirty="0" smtClean="0"/>
              <a:t> maps</a:t>
            </a:r>
          </a:p>
          <a:p>
            <a:pPr lvl="1" algn="just"/>
            <a:r>
              <a:rPr lang="en-US" sz="3200" dirty="0" smtClean="0"/>
              <a:t>Rules for grouping</a:t>
            </a:r>
          </a:p>
          <a:p>
            <a:pPr lvl="1" algn="just"/>
            <a:r>
              <a:rPr lang="en-US" sz="3200" dirty="0" smtClean="0"/>
              <a:t>Two variable k-maps</a:t>
            </a:r>
          </a:p>
          <a:p>
            <a:pPr lvl="1" algn="just"/>
            <a:r>
              <a:rPr lang="en-US" sz="3200" dirty="0" smtClean="0"/>
              <a:t>Three variable k-maps</a:t>
            </a:r>
          </a:p>
          <a:p>
            <a:pPr lvl="1" algn="just"/>
            <a:r>
              <a:rPr lang="en-US" sz="3200" dirty="0" smtClean="0"/>
              <a:t>Four variable k-maps</a:t>
            </a:r>
          </a:p>
          <a:p>
            <a:pPr algn="just"/>
            <a:r>
              <a:rPr lang="en-US" sz="3600" dirty="0" smtClean="0"/>
              <a:t>Problems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Rules for Grouping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>
            <a:normAutofit/>
          </a:bodyPr>
          <a:lstStyle/>
          <a:p>
            <a:r>
              <a:rPr lang="en-US" dirty="0" smtClean="0"/>
              <a:t>No zeros allowed.</a:t>
            </a:r>
          </a:p>
          <a:p>
            <a:r>
              <a:rPr lang="en-US" dirty="0" smtClean="0"/>
              <a:t>No diagonals.</a:t>
            </a:r>
          </a:p>
          <a:p>
            <a:r>
              <a:rPr lang="en-US" dirty="0" smtClean="0"/>
              <a:t>Only power of 2 number of cells in each group.</a:t>
            </a:r>
          </a:p>
          <a:p>
            <a:r>
              <a:rPr lang="en-US" dirty="0" smtClean="0"/>
              <a:t>Groups should be as large as possible.</a:t>
            </a:r>
          </a:p>
          <a:p>
            <a:r>
              <a:rPr lang="en-US" dirty="0" smtClean="0"/>
              <a:t>Every one must be in at least one group.</a:t>
            </a:r>
          </a:p>
          <a:p>
            <a:r>
              <a:rPr lang="en-US" dirty="0" smtClean="0"/>
              <a:t>Overlapping allowed.</a:t>
            </a:r>
          </a:p>
          <a:p>
            <a:r>
              <a:rPr lang="en-US" dirty="0" smtClean="0"/>
              <a:t>Wrap around allowed.</a:t>
            </a:r>
          </a:p>
          <a:p>
            <a:r>
              <a:rPr lang="en-US" dirty="0" smtClean="0"/>
              <a:t>Fewest number of groups possible.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Two Variable k-Map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071546"/>
            <a:ext cx="8401080" cy="5429288"/>
          </a:xfrm>
        </p:spPr>
        <p:txBody>
          <a:bodyPr/>
          <a:lstStyle/>
          <a:p>
            <a:pPr lvl="0" algn="just"/>
            <a:r>
              <a:rPr lang="en-US" sz="2800" dirty="0" smtClean="0"/>
              <a:t>The Possible </a:t>
            </a:r>
            <a:r>
              <a:rPr lang="en-US" sz="2800" dirty="0" err="1" smtClean="0"/>
              <a:t>MinTerms</a:t>
            </a:r>
            <a:r>
              <a:rPr lang="en-US" sz="2800" dirty="0" smtClean="0"/>
              <a:t> with 2 Variables (A and B) are:  A.B, A.B’, A’.B And A’.B’.</a:t>
            </a:r>
          </a:p>
          <a:p>
            <a:pPr lvl="0" algn="just"/>
            <a:r>
              <a:rPr lang="en-US" sz="2800" dirty="0" smtClean="0"/>
              <a:t>The following table shows the positions of all the possible outputs of 2-variable Boolean function on a K-map.</a:t>
            </a:r>
          </a:p>
          <a:p>
            <a:pPr algn="just"/>
            <a:r>
              <a:rPr lang="en-US" sz="2800" dirty="0" smtClean="0"/>
              <a:t>A general representation of a 2 variable K-map plot is shown below.</a:t>
            </a:r>
          </a:p>
          <a:p>
            <a:pPr lvl="0" algn="just"/>
            <a:endParaRPr lang="en-US" sz="2800" dirty="0" smtClean="0"/>
          </a:p>
          <a:p>
            <a:pPr algn="just"/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4500570"/>
            <a:ext cx="413385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4643446"/>
            <a:ext cx="3819525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Example:2-variable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/>
          <a:lstStyle/>
          <a:p>
            <a:r>
              <a:rPr lang="en-US" dirty="0" smtClean="0"/>
              <a:t>Simplify the given 2-variable Boolean equation by using K-map. </a:t>
            </a:r>
          </a:p>
          <a:p>
            <a:pPr algn="ctr">
              <a:buNone/>
            </a:pP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F = X Y’ + X’ Y + X’Y’</a:t>
            </a:r>
          </a:p>
          <a:p>
            <a:endParaRPr lang="en-US" dirty="0" smtClean="0"/>
          </a:p>
          <a:p>
            <a:pPr lvl="0"/>
            <a:r>
              <a:rPr lang="en-US" dirty="0" smtClean="0"/>
              <a:t>The reduced equation will be : 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X’ +Y’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Three Variable k-Map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/>
          <a:lstStyle/>
          <a:p>
            <a:pPr lvl="0" algn="just"/>
            <a:r>
              <a:rPr lang="en-US" sz="2800" dirty="0" smtClean="0"/>
              <a:t>For a 3-variable Boolean function, there is a possibility of 8 output min terms. </a:t>
            </a:r>
            <a:endParaRPr lang="en-US" sz="2800" b="1" dirty="0" smtClean="0"/>
          </a:p>
          <a:p>
            <a:pPr lvl="0" algn="just"/>
            <a:endParaRPr lang="en-US" dirty="0" smtClean="0"/>
          </a:p>
          <a:p>
            <a:pPr algn="just"/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2000240"/>
            <a:ext cx="5715040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Three Variable k-Map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pPr lvl="0" algn="just"/>
            <a:r>
              <a:rPr lang="en-US" sz="2800" dirty="0" smtClean="0"/>
              <a:t>The general representation of all the min terms using 3-variables is shown below:</a:t>
            </a:r>
          </a:p>
          <a:p>
            <a:pPr algn="just"/>
            <a:endParaRPr lang="en-US" sz="2800" dirty="0" smtClean="0"/>
          </a:p>
          <a:p>
            <a:pPr algn="just"/>
            <a:endParaRPr lang="en-US" sz="2800" dirty="0" smtClean="0"/>
          </a:p>
          <a:p>
            <a:pPr algn="just"/>
            <a:endParaRPr lang="en-US" sz="2800" dirty="0" smtClean="0"/>
          </a:p>
          <a:p>
            <a:pPr algn="just"/>
            <a:endParaRPr lang="en-US" sz="2800" dirty="0" smtClean="0"/>
          </a:p>
          <a:p>
            <a:pPr algn="just"/>
            <a:endParaRPr lang="en-US" sz="2800" dirty="0" smtClean="0"/>
          </a:p>
          <a:p>
            <a:pPr algn="just"/>
            <a:endParaRPr lang="en-US" sz="2800" dirty="0" smtClean="0"/>
          </a:p>
          <a:p>
            <a:pPr algn="just"/>
            <a:r>
              <a:rPr lang="en-US" sz="2800" dirty="0" smtClean="0"/>
              <a:t>The largest group size will be 8 but we can also form the groups of size 4 and size 2, by possibility</a:t>
            </a:r>
            <a:r>
              <a:rPr lang="en-US" dirty="0" smtClean="0"/>
              <a:t>.</a:t>
            </a:r>
          </a:p>
          <a:p>
            <a:pPr lvl="0" algn="just"/>
            <a:endParaRPr lang="en-US" dirty="0" smtClean="0"/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928802"/>
            <a:ext cx="5286412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Example:3-variable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r>
              <a:rPr lang="en-US" dirty="0" smtClean="0"/>
              <a:t>Simplify the given 3-variable Boolean equation by using k-map.</a:t>
            </a:r>
          </a:p>
          <a:p>
            <a:pPr algn="ctr">
              <a:buNone/>
            </a:pP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F = X’ Y Z + X’ Y’ Z + X Y Z’ + X’ Y’ Z’ + X Y Z + X Y’ Z’</a:t>
            </a:r>
          </a:p>
          <a:p>
            <a:pPr lvl="0"/>
            <a:r>
              <a:rPr lang="en-US" dirty="0" smtClean="0"/>
              <a:t>The reduced equation will be 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X Z’ + Y’ + X’ Z. </a:t>
            </a:r>
          </a:p>
          <a:p>
            <a:pPr lvl="0"/>
            <a:r>
              <a:rPr lang="en-US" dirty="0" smtClean="0"/>
              <a:t>In this equation, </a:t>
            </a:r>
            <a:r>
              <a:rPr lang="en-US" b="1" dirty="0" smtClean="0"/>
              <a:t>no further minimization </a:t>
            </a:r>
            <a:r>
              <a:rPr lang="en-US" dirty="0" smtClean="0"/>
              <a:t>is possible.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57290" y="500042"/>
            <a:ext cx="6643734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4 variable K-maps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500726"/>
          </a:xfrm>
        </p:spPr>
        <p:txBody>
          <a:bodyPr/>
          <a:lstStyle/>
          <a:p>
            <a:pPr lvl="0" algn="just"/>
            <a:r>
              <a:rPr lang="en-US" sz="2800" dirty="0" smtClean="0"/>
              <a:t>There are 16 possible min terms in case of a 4-variable Boolean function. </a:t>
            </a:r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2214554"/>
            <a:ext cx="6143668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4 variable K-maps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715040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sz="2800" dirty="0" smtClean="0"/>
              <a:t>The general representation of </a:t>
            </a:r>
            <a:r>
              <a:rPr lang="en-US" sz="2800" dirty="0" err="1" smtClean="0"/>
              <a:t>minterms</a:t>
            </a:r>
            <a:r>
              <a:rPr lang="en-US" sz="2800" dirty="0" smtClean="0"/>
              <a:t> using 4 variables is shown below:</a:t>
            </a:r>
          </a:p>
          <a:p>
            <a:pPr lvl="0"/>
            <a:endParaRPr lang="en-US" sz="2800" dirty="0" smtClean="0"/>
          </a:p>
          <a:p>
            <a:pPr lvl="0"/>
            <a:endParaRPr lang="en-US" sz="2800" dirty="0" smtClean="0"/>
          </a:p>
          <a:p>
            <a:pPr lvl="0"/>
            <a:endParaRPr lang="en-US" sz="2800" dirty="0" smtClean="0"/>
          </a:p>
          <a:p>
            <a:pPr lvl="0"/>
            <a:endParaRPr lang="en-US" sz="2800" dirty="0" smtClean="0"/>
          </a:p>
          <a:p>
            <a:pPr lvl="0"/>
            <a:endParaRPr lang="en-US" sz="2800" dirty="0" smtClean="0"/>
          </a:p>
          <a:p>
            <a:pPr lvl="0" algn="just"/>
            <a:endParaRPr lang="en-US" sz="2800" dirty="0" smtClean="0"/>
          </a:p>
          <a:p>
            <a:pPr lvl="0" algn="just"/>
            <a:endParaRPr lang="en-US" sz="2800" dirty="0" smtClean="0"/>
          </a:p>
          <a:p>
            <a:pPr lvl="0" algn="just"/>
            <a:endParaRPr lang="en-US" sz="2800" dirty="0" smtClean="0"/>
          </a:p>
          <a:p>
            <a:pPr lvl="0" algn="just"/>
            <a:r>
              <a:rPr lang="en-US" sz="2800" dirty="0" smtClean="0"/>
              <a:t>The possible number of cells that can be grouped together are </a:t>
            </a:r>
            <a:r>
              <a:rPr lang="en-US" dirty="0" smtClean="0"/>
              <a:t>1, 2, 4, 8 and 16.</a:t>
            </a:r>
          </a:p>
          <a:p>
            <a:endParaRPr lang="en-US" dirty="0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785926"/>
            <a:ext cx="5429288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Example:4-variable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r>
              <a:rPr lang="en-US" dirty="0" smtClean="0"/>
              <a:t>Simplify the given 4-variable Boolean equation by using k-map. </a:t>
            </a:r>
          </a:p>
          <a:p>
            <a:pPr algn="ctr">
              <a:buNone/>
            </a:pP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F (W, X, Y, Z) = (1, 5, 12, 13)</a:t>
            </a:r>
          </a:p>
          <a:p>
            <a:r>
              <a:rPr lang="en-US" dirty="0" smtClean="0"/>
              <a:t>We can minimize the given Boolean equation using k-map as:</a:t>
            </a:r>
          </a:p>
          <a:p>
            <a:pPr algn="ctr">
              <a:buNone/>
            </a:pP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F = W Y’ Z + W ‘Y’ Z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What is </a:t>
            </a:r>
            <a:r>
              <a:rPr lang="en-US" b="1" dirty="0" err="1" smtClean="0">
                <a:solidFill>
                  <a:schemeClr val="bg2">
                    <a:lumMod val="50000"/>
                  </a:schemeClr>
                </a:solidFill>
              </a:rPr>
              <a:t>Karnaugh</a:t>
            </a:r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 map?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500726"/>
          </a:xfrm>
        </p:spPr>
        <p:txBody>
          <a:bodyPr>
            <a:normAutofit fontScale="85000" lnSpcReduction="20000"/>
          </a:bodyPr>
          <a:lstStyle/>
          <a:p>
            <a:pPr lvl="0" algn="just"/>
            <a:r>
              <a:rPr lang="en-US" dirty="0" smtClean="0"/>
              <a:t>The </a:t>
            </a:r>
            <a:r>
              <a:rPr lang="en-US" dirty="0" err="1" smtClean="0"/>
              <a:t>Karnaugh</a:t>
            </a:r>
            <a:r>
              <a:rPr lang="en-US" dirty="0" smtClean="0"/>
              <a:t> map provides a simple and straight-forward method of minimizing Boolean expressions. </a:t>
            </a:r>
          </a:p>
          <a:p>
            <a:r>
              <a:rPr lang="en-US" dirty="0" smtClean="0"/>
              <a:t>With the </a:t>
            </a:r>
            <a:r>
              <a:rPr lang="en-US" dirty="0" err="1" smtClean="0"/>
              <a:t>Karnaugh</a:t>
            </a:r>
            <a:r>
              <a:rPr lang="en-US" dirty="0" smtClean="0"/>
              <a:t> map Boolean expressions having up to </a:t>
            </a:r>
            <a:r>
              <a:rPr lang="en-US" b="1" dirty="0" smtClean="0"/>
              <a:t>four and even six variables </a:t>
            </a:r>
            <a:r>
              <a:rPr lang="en-US" dirty="0" smtClean="0"/>
              <a:t>can be simplified.</a:t>
            </a:r>
            <a:br>
              <a:rPr lang="en-US" dirty="0" smtClean="0"/>
            </a:br>
            <a:endParaRPr lang="en-US" dirty="0" smtClean="0"/>
          </a:p>
          <a:p>
            <a:pPr algn="just"/>
            <a:r>
              <a:rPr lang="en-US" dirty="0" smtClean="0"/>
              <a:t>A </a:t>
            </a:r>
            <a:r>
              <a:rPr lang="en-US" dirty="0" err="1" smtClean="0"/>
              <a:t>Karnaugh</a:t>
            </a:r>
            <a:r>
              <a:rPr lang="en-US" dirty="0" smtClean="0"/>
              <a:t> map provides a </a:t>
            </a:r>
            <a:r>
              <a:rPr lang="en-US" b="1" dirty="0" smtClean="0"/>
              <a:t>pictorial method </a:t>
            </a:r>
            <a:r>
              <a:rPr lang="en-US" dirty="0" smtClean="0"/>
              <a:t>of grouping together expressions with common factors and therefore eliminating unwanted variables. </a:t>
            </a:r>
          </a:p>
          <a:p>
            <a:pPr lvl="0" algn="just"/>
            <a:r>
              <a:rPr lang="en-US" dirty="0" smtClean="0"/>
              <a:t>The map is a simple table </a:t>
            </a:r>
            <a:r>
              <a:rPr lang="en-US" b="1" dirty="0" smtClean="0"/>
              <a:t>containing 1s and 0s </a:t>
            </a:r>
            <a:r>
              <a:rPr lang="en-US" dirty="0" smtClean="0"/>
              <a:t>that can express a truth table.</a:t>
            </a:r>
          </a:p>
          <a:p>
            <a:pPr lvl="0" algn="just"/>
            <a:r>
              <a:rPr lang="en-US" dirty="0" smtClean="0"/>
              <a:t>They are used to </a:t>
            </a:r>
            <a:r>
              <a:rPr lang="en-US" b="1" dirty="0" smtClean="0"/>
              <a:t>simplify S.O.M and P.O.M forms </a:t>
            </a:r>
            <a:r>
              <a:rPr lang="en-US" dirty="0" smtClean="0"/>
              <a:t>of Boolean function.</a:t>
            </a:r>
          </a:p>
          <a:p>
            <a:pPr lvl="0" algn="just"/>
            <a:r>
              <a:rPr lang="en-US" dirty="0" smtClean="0"/>
              <a:t>One </a:t>
            </a:r>
            <a:r>
              <a:rPr lang="en-US" b="1" dirty="0" smtClean="0"/>
              <a:t>map cell</a:t>
            </a:r>
            <a:r>
              <a:rPr lang="en-US" dirty="0" smtClean="0"/>
              <a:t> corresponds to a row in the truth table </a:t>
            </a:r>
            <a:r>
              <a:rPr lang="en-US" dirty="0" err="1" smtClean="0"/>
              <a:t>i.e</a:t>
            </a:r>
            <a:r>
              <a:rPr lang="en-US" dirty="0" smtClean="0"/>
              <a:t>, a </a:t>
            </a:r>
            <a:r>
              <a:rPr lang="en-US" dirty="0" err="1" smtClean="0"/>
              <a:t>minterm</a:t>
            </a:r>
            <a:r>
              <a:rPr lang="en-US" dirty="0" smtClean="0"/>
              <a:t> or a </a:t>
            </a:r>
            <a:r>
              <a:rPr lang="en-US" dirty="0" err="1" smtClean="0"/>
              <a:t>maxterm</a:t>
            </a:r>
            <a:r>
              <a:rPr lang="en-US" dirty="0" smtClean="0"/>
              <a:t> in the Boolean expression.</a:t>
            </a:r>
          </a:p>
          <a:p>
            <a:pPr lvl="0" algn="just"/>
            <a:endParaRPr lang="en-US" dirty="0" smtClean="0"/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857232"/>
            <a:ext cx="7500990" cy="4357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642918"/>
            <a:ext cx="8001056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928670"/>
            <a:ext cx="7715304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Determining the Minimum SOP Expression from the Map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 smtClean="0"/>
              <a:t>For a 3-variable map:</a:t>
            </a:r>
          </a:p>
          <a:p>
            <a:pPr lvl="1" algn="just"/>
            <a:r>
              <a:rPr lang="en-US" dirty="0" smtClean="0"/>
              <a:t>A 1-cell group yields a 3-variable product term</a:t>
            </a:r>
            <a:endParaRPr lang="en-US" sz="2600" dirty="0" smtClean="0"/>
          </a:p>
          <a:p>
            <a:pPr lvl="1" algn="just"/>
            <a:r>
              <a:rPr lang="en-US" dirty="0" smtClean="0"/>
              <a:t>A 2-cell group (pair) yields a 2-variable product term</a:t>
            </a:r>
            <a:endParaRPr lang="en-US" sz="2600" dirty="0" smtClean="0"/>
          </a:p>
          <a:p>
            <a:pPr lvl="1" algn="just"/>
            <a:r>
              <a:rPr lang="en-US" dirty="0" smtClean="0"/>
              <a:t>A 4-cell group (quad) yields a 1-variable product term</a:t>
            </a:r>
            <a:endParaRPr lang="en-US" sz="2600" dirty="0" smtClean="0"/>
          </a:p>
          <a:p>
            <a:pPr lvl="1" algn="just"/>
            <a:r>
              <a:rPr lang="en-US" dirty="0" smtClean="0"/>
              <a:t>An 8-cell group (octet) yields a value of 1 for the expression.</a:t>
            </a:r>
            <a:endParaRPr lang="en-US" sz="2600" dirty="0" smtClean="0"/>
          </a:p>
          <a:p>
            <a:r>
              <a:rPr lang="en-US" b="1" dirty="0" smtClean="0"/>
              <a:t>For a 4-variable map:</a:t>
            </a:r>
          </a:p>
          <a:p>
            <a:pPr lvl="1" algn="just"/>
            <a:r>
              <a:rPr lang="en-US" dirty="0" smtClean="0"/>
              <a:t>A 1-cell group yields a 4-variable product term</a:t>
            </a:r>
            <a:endParaRPr lang="en-US" sz="2600" dirty="0" smtClean="0"/>
          </a:p>
          <a:p>
            <a:pPr lvl="1" algn="just"/>
            <a:r>
              <a:rPr lang="en-US" dirty="0" smtClean="0"/>
              <a:t>A 2-cell group yields a 3-variable product term</a:t>
            </a:r>
            <a:endParaRPr lang="en-US" sz="2600" dirty="0" smtClean="0"/>
          </a:p>
          <a:p>
            <a:pPr lvl="1" algn="just"/>
            <a:r>
              <a:rPr lang="en-US" dirty="0" smtClean="0"/>
              <a:t>A 4-cell group yields a 2-variable product term</a:t>
            </a:r>
            <a:endParaRPr lang="en-US" sz="2600" dirty="0" smtClean="0"/>
          </a:p>
          <a:p>
            <a:pPr lvl="1" algn="just"/>
            <a:r>
              <a:rPr lang="en-US" dirty="0" smtClean="0"/>
              <a:t>An 8-cell group yields a 1-variable product term</a:t>
            </a:r>
            <a:endParaRPr lang="en-US" sz="2600" dirty="0" smtClean="0"/>
          </a:p>
          <a:p>
            <a:pPr lvl="1" algn="just"/>
            <a:r>
              <a:rPr lang="en-US" dirty="0" smtClean="0"/>
              <a:t>A 16-cell group yields a value of 1 for the expression.</a:t>
            </a:r>
            <a:endParaRPr lang="en-US" sz="26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Problems: 2-variable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143536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F(X,Y)=∑(0,1,2)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F(X,Y)=∑(0,1)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F(X,Y)=∑(0,2)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F(X,Y)=∑(1,2)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F(X,Y)=∑(2,3)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F(X,Y)=∑(0,3)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F(X,Y)=∑(1,3)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F(X,Y)=∑(0,1,3)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F(X,Y)=∑(0,2,3)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F(X,Y)=∑(1,2,3)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F(X,Y)=∑(0,1,2,3) </a:t>
            </a:r>
          </a:p>
          <a:p>
            <a:pPr marL="514350" indent="-51435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Problems: 3-variable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00108"/>
            <a:ext cx="3900486" cy="5143536"/>
          </a:xfrm>
        </p:spPr>
        <p:txBody>
          <a:bodyPr>
            <a:normAutofit fontScale="92500"/>
          </a:bodyPr>
          <a:lstStyle/>
          <a:p>
            <a:pPr marL="571500" indent="-514350">
              <a:buFont typeface="+mj-lt"/>
              <a:buAutoNum type="arabicPeriod"/>
            </a:pPr>
            <a:r>
              <a:rPr lang="en-US" sz="3000" dirty="0" smtClean="0"/>
              <a:t>F(X,Y,Z)=∑(0,1,2,5,7) </a:t>
            </a:r>
          </a:p>
          <a:p>
            <a:pPr marL="571500" indent="-514350">
              <a:buFont typeface="+mj-lt"/>
              <a:buAutoNum type="arabicPeriod"/>
            </a:pPr>
            <a:r>
              <a:rPr lang="en-US" sz="3000" dirty="0" smtClean="0"/>
              <a:t>F(X,Y,Z)=∑(2,3,4,5) </a:t>
            </a:r>
          </a:p>
          <a:p>
            <a:pPr marL="571500" indent="-514350">
              <a:buFont typeface="+mj-lt"/>
              <a:buAutoNum type="arabicPeriod"/>
            </a:pPr>
            <a:r>
              <a:rPr lang="en-US" sz="3000" dirty="0" smtClean="0"/>
              <a:t>F(X,Y,Z)=∑(3,4,6,7) </a:t>
            </a:r>
          </a:p>
          <a:p>
            <a:pPr marL="571500" indent="-514350">
              <a:buFont typeface="+mj-lt"/>
              <a:buAutoNum type="arabicPeriod"/>
            </a:pPr>
            <a:r>
              <a:rPr lang="en-US" sz="3000" dirty="0" smtClean="0"/>
              <a:t>F(X,Y,Z)=∑(0,2,4,6) </a:t>
            </a:r>
          </a:p>
          <a:p>
            <a:pPr marL="571500" indent="-514350">
              <a:buFont typeface="+mj-lt"/>
              <a:buAutoNum type="arabicPeriod"/>
            </a:pPr>
            <a:r>
              <a:rPr lang="en-US" sz="3000" dirty="0" smtClean="0"/>
              <a:t>F(X,Y,Z)=∑(0,2,4,5,6) </a:t>
            </a:r>
          </a:p>
          <a:p>
            <a:pPr marL="571500" indent="-514350">
              <a:buFont typeface="+mj-lt"/>
              <a:buAutoNum type="arabicPeriod"/>
            </a:pPr>
            <a:r>
              <a:rPr lang="en-US" sz="3000" dirty="0" smtClean="0"/>
              <a:t>F(X,Y,Z)=∑(0,2,4,5) </a:t>
            </a:r>
          </a:p>
          <a:p>
            <a:pPr marL="571500" indent="-514350">
              <a:buFont typeface="+mj-lt"/>
              <a:buAutoNum type="arabicPeriod"/>
            </a:pPr>
            <a:r>
              <a:rPr lang="en-US" sz="3000" dirty="0" smtClean="0"/>
              <a:t>F(X,Y,Z)=∑(0,1,2,4,5,6) </a:t>
            </a:r>
          </a:p>
          <a:p>
            <a:pPr marL="571500" indent="-514350">
              <a:buFont typeface="+mj-lt"/>
              <a:buAutoNum type="arabicPeriod"/>
            </a:pPr>
            <a:r>
              <a:rPr lang="en-US" sz="3000" dirty="0" smtClean="0"/>
              <a:t>F(X,Y,Z)=∑(0,1,2,3,5) </a:t>
            </a:r>
          </a:p>
          <a:p>
            <a:pPr marL="571500" indent="-514350">
              <a:buFont typeface="+mj-lt"/>
              <a:buAutoNum type="arabicPeriod"/>
            </a:pPr>
            <a:r>
              <a:rPr lang="en-US" sz="3000" dirty="0" smtClean="0"/>
              <a:t>F(X,Y,Z)=∑(0,1,5,7) </a:t>
            </a:r>
          </a:p>
          <a:p>
            <a:pPr marL="571500" indent="-514350">
              <a:buFont typeface="+mj-lt"/>
              <a:buAutoNum type="arabicPeriod"/>
            </a:pPr>
            <a:r>
              <a:rPr lang="en-US" sz="3000" dirty="0" smtClean="0"/>
              <a:t>F(X,Y,Z)=∑(1,2,3,7)</a:t>
            </a:r>
            <a:endParaRPr lang="en-US" dirty="0" smtClean="0"/>
          </a:p>
          <a:p>
            <a:pPr marL="571500" indent="-514350">
              <a:buFont typeface="+mj-lt"/>
              <a:buAutoNum type="arabicPeriod"/>
            </a:pPr>
            <a:endParaRPr lang="en-US" dirty="0" smtClean="0"/>
          </a:p>
          <a:p>
            <a:pPr marL="571500" indent="-514350">
              <a:buFont typeface="+mj-lt"/>
              <a:buAutoNum type="arabicPeriod"/>
            </a:pPr>
            <a:endParaRPr lang="en-US" dirty="0" smtClean="0"/>
          </a:p>
          <a:p>
            <a:pPr marL="571500" indent="-514350">
              <a:buFont typeface="+mj-lt"/>
              <a:buAutoNum type="arabicPeriod"/>
            </a:pPr>
            <a:endParaRPr lang="en-US" dirty="0" smtClean="0"/>
          </a:p>
          <a:p>
            <a:pPr marL="571500" indent="-514350">
              <a:buFont typeface="+mj-lt"/>
              <a:buAutoNum type="arabicPeriod"/>
            </a:pPr>
            <a:endParaRPr lang="en-US" dirty="0" smtClean="0"/>
          </a:p>
          <a:p>
            <a:pPr marL="571500" indent="-514350">
              <a:buFont typeface="+mj-lt"/>
              <a:buAutoNum type="arabicPeriod"/>
            </a:pPr>
            <a:endParaRPr lang="en-US" dirty="0" smtClean="0"/>
          </a:p>
          <a:p>
            <a:pPr marL="571500" indent="-514350">
              <a:buFont typeface="+mj-lt"/>
              <a:buAutoNum type="arabicPeriod"/>
            </a:pPr>
            <a:endParaRPr lang="en-US" dirty="0" smtClean="0"/>
          </a:p>
          <a:p>
            <a:pPr marL="571500" indent="-514350">
              <a:buFont typeface="+mj-lt"/>
              <a:buAutoNum type="arabicPeriod"/>
            </a:pPr>
            <a:endParaRPr lang="en-US" dirty="0" smtClean="0"/>
          </a:p>
          <a:p>
            <a:pPr marL="571500" indent="-514350">
              <a:buFont typeface="+mj-lt"/>
              <a:buAutoNum type="arabicPeriod"/>
            </a:pPr>
            <a:endParaRPr lang="en-US" dirty="0" smtClean="0"/>
          </a:p>
          <a:p>
            <a:pPr marL="571500" indent="-514350">
              <a:buFont typeface="+mj-lt"/>
              <a:buAutoNum type="arabicPeriod"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286248" y="1000108"/>
            <a:ext cx="4572032" cy="528641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57150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3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F(X,Y,Z)=∑(1,2,3,6,7)</a:t>
            </a:r>
          </a:p>
          <a:p>
            <a:pPr marL="571500" indent="-514350">
              <a:spcBef>
                <a:spcPct val="20000"/>
              </a:spcBef>
              <a:buFont typeface="+mj-lt"/>
              <a:buAutoNum type="arabicPeriod"/>
            </a:pPr>
            <a:r>
              <a:rPr lang="en-US" sz="3400" dirty="0" smtClean="0"/>
              <a:t>F(X,Y,Z)=∑(1,2,3,4,5,6,7)</a:t>
            </a:r>
          </a:p>
          <a:p>
            <a:pPr marL="57150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3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F(X,Y,Z)=∑(1,2,3,5,6,7)</a:t>
            </a:r>
          </a:p>
          <a:p>
            <a:pPr marL="57150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3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F(X,Y,Z)=∑(2,3,6,7)</a:t>
            </a:r>
          </a:p>
          <a:p>
            <a:pPr marL="57150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3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F(X,Y,Z)=∑(3,4,5,6,7)</a:t>
            </a:r>
          </a:p>
          <a:p>
            <a:pPr marL="57150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F(A,B,C)=A’C+A’C+AB’C+BC</a:t>
            </a:r>
          </a:p>
          <a:p>
            <a:pPr marL="57150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3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F(X,Y,Z)=XY+X’Y’Z’+X’YZ’</a:t>
            </a:r>
          </a:p>
          <a:p>
            <a:pPr marL="57150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3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F(X,Y,Z)=X’Y’+YZ+X’YZ’</a:t>
            </a:r>
          </a:p>
          <a:p>
            <a:pPr marL="57150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3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F(X,Y,Z)=X’Y+YZ’+Y’Z’</a:t>
            </a:r>
          </a:p>
          <a:p>
            <a:pPr marL="57150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F(X,Y,Z)=X’YZ+XY’Z’+XY’Z</a:t>
            </a:r>
          </a:p>
          <a:p>
            <a:pPr marL="57150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7150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7150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7150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7150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7150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7150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7150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7150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Problems: 4-variable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 fontScale="92500" lnSpcReduction="20000"/>
          </a:bodyPr>
          <a:lstStyle/>
          <a:p>
            <a:pPr marL="571500" indent="-514350">
              <a:buFont typeface="+mj-lt"/>
              <a:buAutoNum type="arabicPeriod"/>
            </a:pPr>
            <a:r>
              <a:rPr lang="en-US" dirty="0" smtClean="0"/>
              <a:t>F(A,B,C,D)= ∑(4,5,6,7,15)</a:t>
            </a:r>
          </a:p>
          <a:p>
            <a:pPr marL="571500" indent="-514350">
              <a:buFont typeface="+mj-lt"/>
              <a:buAutoNum type="arabicPeriod"/>
            </a:pPr>
            <a:r>
              <a:rPr lang="en-US" dirty="0" smtClean="0"/>
              <a:t>F(W,X,Y,Z)= ∑(0,1,2,4,5,6,8,9,12,13,14)</a:t>
            </a:r>
          </a:p>
          <a:p>
            <a:pPr marL="571500" indent="-514350">
              <a:buFont typeface="+mj-lt"/>
              <a:buAutoNum type="arabicPeriod"/>
            </a:pPr>
            <a:r>
              <a:rPr lang="en-US" dirty="0" smtClean="0"/>
              <a:t>F(A,B,C,D)=A’B’C’+B’CD’+A’BCD+AB’C’</a:t>
            </a:r>
          </a:p>
          <a:p>
            <a:pPr marL="571500" indent="-514350">
              <a:buFont typeface="+mj-lt"/>
              <a:buAutoNum type="arabicPeriod"/>
            </a:pPr>
            <a:r>
              <a:rPr lang="en-US" dirty="0" smtClean="0"/>
              <a:t>F(A,B,C,D)= ∑(3,7,11,13,14,15)</a:t>
            </a:r>
          </a:p>
          <a:p>
            <a:pPr marL="571500" indent="-514350">
              <a:buFont typeface="+mj-lt"/>
              <a:buAutoNum type="arabicPeriod"/>
            </a:pPr>
            <a:r>
              <a:rPr lang="en-US" dirty="0" smtClean="0"/>
              <a:t>F(A,B,C,D)= ∑(2,3,12,13,14,15)</a:t>
            </a:r>
          </a:p>
          <a:p>
            <a:pPr marL="571500" indent="-514350">
              <a:buFont typeface="+mj-lt"/>
              <a:buAutoNum type="arabicPeriod"/>
            </a:pPr>
            <a:r>
              <a:rPr lang="en-US" dirty="0" smtClean="0"/>
              <a:t>F(A,B,C,D)= ∑(11,12,13,14,15)</a:t>
            </a:r>
          </a:p>
          <a:p>
            <a:pPr marL="571500" indent="-514350">
              <a:buFont typeface="+mj-lt"/>
              <a:buAutoNum type="arabicPeriod"/>
            </a:pPr>
            <a:r>
              <a:rPr lang="en-US" dirty="0" smtClean="0"/>
              <a:t>F(A,B,C,D)= ∑(8,10,12,13,14)</a:t>
            </a:r>
          </a:p>
          <a:p>
            <a:pPr marL="571500" indent="-514350">
              <a:buFont typeface="+mj-lt"/>
              <a:buAutoNum type="arabicPeriod"/>
            </a:pPr>
            <a:r>
              <a:rPr lang="en-US" dirty="0" smtClean="0"/>
              <a:t>F(A,B,C,D)= ∑(1,4,5,6,12,14,15)</a:t>
            </a:r>
          </a:p>
          <a:p>
            <a:pPr marL="571500" indent="-514350">
              <a:buFont typeface="+mj-lt"/>
              <a:buAutoNum type="arabicPeriod"/>
            </a:pPr>
            <a:r>
              <a:rPr lang="en-US" dirty="0" smtClean="0"/>
              <a:t>F(A,B,C,D)= ∑(2,3,6,7,12,13,14)</a:t>
            </a:r>
          </a:p>
          <a:p>
            <a:pPr marL="571500" indent="-514350">
              <a:buFont typeface="+mj-lt"/>
              <a:buAutoNum type="arabicPeriod"/>
            </a:pPr>
            <a:r>
              <a:rPr lang="en-US" dirty="0" smtClean="0"/>
              <a:t>F(A,B,C,D)= ∑(1,3,4,5,6,7,9,11,13,15)</a:t>
            </a:r>
          </a:p>
          <a:p>
            <a:pPr marL="571500" indent="-514350">
              <a:buFont typeface="+mj-lt"/>
              <a:buAutoNum type="arabicPeriod"/>
            </a:pPr>
            <a:r>
              <a:rPr lang="en-US" dirty="0" smtClean="0"/>
              <a:t>F(A,B,C,D)= ∑(0,2,4,5,6,7,8,10,13,15)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046500" y="2996952"/>
            <a:ext cx="531158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THANK YOU</a:t>
            </a:r>
            <a:endParaRPr lang="en-US" sz="7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Requirements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/>
          <a:lstStyle/>
          <a:p>
            <a:r>
              <a:rPr lang="en-US" dirty="0" smtClean="0"/>
              <a:t>To minimize a </a:t>
            </a:r>
            <a:r>
              <a:rPr lang="en-US" dirty="0" err="1" smtClean="0"/>
              <a:t>boolean</a:t>
            </a:r>
            <a:r>
              <a:rPr lang="en-US" dirty="0" smtClean="0"/>
              <a:t> function using k-map:</a:t>
            </a:r>
          </a:p>
          <a:p>
            <a:pPr lvl="1"/>
            <a:r>
              <a:rPr lang="en-US" b="1" dirty="0" smtClean="0"/>
              <a:t>Boolean function must be expressed in </a:t>
            </a:r>
            <a:r>
              <a:rPr lang="en-US" b="1" dirty="0" err="1" smtClean="0"/>
              <a:t>SoM</a:t>
            </a:r>
            <a:r>
              <a:rPr lang="en-US" b="1" dirty="0" smtClean="0"/>
              <a:t> or </a:t>
            </a:r>
            <a:r>
              <a:rPr lang="en-US" b="1" dirty="0" err="1" smtClean="0"/>
              <a:t>PoM</a:t>
            </a:r>
            <a:r>
              <a:rPr lang="en-US" b="1" dirty="0" smtClean="0"/>
              <a:t> form.</a:t>
            </a:r>
          </a:p>
          <a:p>
            <a:r>
              <a:rPr lang="en-US" dirty="0" err="1" smtClean="0"/>
              <a:t>Minterms</a:t>
            </a:r>
            <a:r>
              <a:rPr lang="en-US" dirty="0" smtClean="0"/>
              <a:t> results in minimized </a:t>
            </a:r>
            <a:r>
              <a:rPr lang="en-US" dirty="0" err="1" smtClean="0"/>
              <a:t>SoP</a:t>
            </a:r>
            <a:r>
              <a:rPr lang="en-US" dirty="0" smtClean="0"/>
              <a:t> form.</a:t>
            </a:r>
          </a:p>
          <a:p>
            <a:r>
              <a:rPr lang="en-US" dirty="0" err="1" smtClean="0"/>
              <a:t>Maxterms</a:t>
            </a:r>
            <a:r>
              <a:rPr lang="en-US" dirty="0" smtClean="0"/>
              <a:t> results in minimized </a:t>
            </a:r>
            <a:r>
              <a:rPr lang="en-US" dirty="0" err="1" smtClean="0"/>
              <a:t>PoS</a:t>
            </a:r>
            <a:r>
              <a:rPr lang="en-US" dirty="0" smtClean="0"/>
              <a:t> form.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Rules for K-Maps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71546"/>
            <a:ext cx="8472518" cy="5054617"/>
          </a:xfrm>
        </p:spPr>
        <p:txBody>
          <a:bodyPr>
            <a:normAutofit fontScale="92500" lnSpcReduction="20000"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en-US" dirty="0" smtClean="0"/>
              <a:t>Each cell with a 1 or 0 must be included in at least one group.</a:t>
            </a:r>
          </a:p>
          <a:p>
            <a:pPr marL="971550" lvl="1" indent="-571500" algn="just">
              <a:buFont typeface="+mj-lt"/>
              <a:buAutoNum type="romanLcPeriod"/>
            </a:pPr>
            <a:r>
              <a:rPr lang="en-US" dirty="0" smtClean="0"/>
              <a:t>Groups of 1 form a product term.</a:t>
            </a:r>
          </a:p>
          <a:p>
            <a:pPr marL="971550" lvl="1" indent="-571500" algn="just">
              <a:buFont typeface="+mj-lt"/>
              <a:buAutoNum type="romanLcPeriod"/>
            </a:pPr>
            <a:r>
              <a:rPr lang="en-US" dirty="0" smtClean="0"/>
              <a:t>Groups of 0 form a sum term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US" dirty="0" smtClean="0"/>
              <a:t>Try to form the largest possible groups.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US" dirty="0" smtClean="0"/>
              <a:t>Try to end up with as few groups as possible.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US" dirty="0" smtClean="0"/>
              <a:t>Groups may be in sizes that are powers of 2: </a:t>
            </a:r>
          </a:p>
          <a:p>
            <a:pPr marL="514350" indent="-514350" algn="ctr">
              <a:buNone/>
            </a:pPr>
            <a:r>
              <a:rPr lang="en-US" b="1" dirty="0" smtClean="0"/>
              <a:t>2</a:t>
            </a:r>
            <a:r>
              <a:rPr lang="en-US" b="1" baseline="30000" dirty="0" smtClean="0"/>
              <a:t>0</a:t>
            </a:r>
            <a:r>
              <a:rPr lang="en-US" b="1" dirty="0" smtClean="0"/>
              <a:t> = 1, 2</a:t>
            </a:r>
            <a:r>
              <a:rPr lang="en-US" b="1" baseline="30000" dirty="0" smtClean="0"/>
              <a:t>1</a:t>
            </a:r>
            <a:r>
              <a:rPr lang="en-US" b="1" dirty="0" smtClean="0"/>
              <a:t>= 2, 2</a:t>
            </a:r>
            <a:r>
              <a:rPr lang="en-US" b="1" baseline="30000" dirty="0" smtClean="0"/>
              <a:t>2</a:t>
            </a:r>
            <a:r>
              <a:rPr lang="en-US" b="1" dirty="0" smtClean="0"/>
              <a:t>= 4, 2</a:t>
            </a:r>
            <a:r>
              <a:rPr lang="en-US" b="1" baseline="30000" dirty="0" smtClean="0"/>
              <a:t>3</a:t>
            </a:r>
            <a:r>
              <a:rPr lang="en-US" b="1" dirty="0" smtClean="0"/>
              <a:t>= 8, 2</a:t>
            </a:r>
            <a:r>
              <a:rPr lang="en-US" b="1" baseline="30000" dirty="0" smtClean="0"/>
              <a:t>4</a:t>
            </a:r>
            <a:r>
              <a:rPr lang="en-US" b="1" dirty="0" smtClean="0"/>
              <a:t> = 16, ...</a:t>
            </a:r>
          </a:p>
          <a:p>
            <a:pPr marL="514350" indent="-514350" algn="just">
              <a:buNone/>
            </a:pPr>
            <a:r>
              <a:rPr lang="en-US" dirty="0" smtClean="0"/>
              <a:t>5. Groups may be </a:t>
            </a:r>
            <a:r>
              <a:rPr lang="en-US" b="1" dirty="0" smtClean="0"/>
              <a:t>square or rectangular only </a:t>
            </a:r>
            <a:r>
              <a:rPr lang="en-US" dirty="0" smtClean="0"/>
              <a:t>(including wraparound at the grid edges). No diagonals or </a:t>
            </a:r>
            <a:r>
              <a:rPr lang="en-US" dirty="0" err="1" smtClean="0"/>
              <a:t>zig-zags</a:t>
            </a:r>
            <a:r>
              <a:rPr lang="en-US" dirty="0" smtClean="0"/>
              <a:t> can be used to form a group.</a:t>
            </a:r>
          </a:p>
          <a:p>
            <a:pPr marL="514350" indent="-514350" algn="ctr">
              <a:buNone/>
            </a:pPr>
            <a:endParaRPr lang="en-US" b="1" dirty="0" smtClean="0"/>
          </a:p>
          <a:p>
            <a:pPr marL="514350" indent="-514350" algn="ctr">
              <a:buNone/>
            </a:pPr>
            <a:endParaRPr lang="en-US" b="1" dirty="0" smtClean="0"/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Number of variables minimized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357850"/>
          </a:xfrm>
        </p:spPr>
        <p:txBody>
          <a:bodyPr/>
          <a:lstStyle/>
          <a:p>
            <a:r>
              <a:rPr lang="en-US" dirty="0" smtClean="0"/>
              <a:t>The larger a group is, the more inputs are minimized:</a:t>
            </a:r>
          </a:p>
          <a:p>
            <a:pPr lvl="1">
              <a:buNone/>
            </a:pPr>
            <a:r>
              <a:rPr lang="en-US" dirty="0" err="1" smtClean="0"/>
              <a:t>i</a:t>
            </a:r>
            <a:r>
              <a:rPr lang="en-US" dirty="0" smtClean="0"/>
              <a:t>. </a:t>
            </a:r>
            <a:r>
              <a:rPr lang="en-US" sz="3200" dirty="0" smtClean="0"/>
              <a:t>A group of </a:t>
            </a:r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</a:rPr>
              <a:t>1</a:t>
            </a:r>
            <a:r>
              <a:rPr lang="en-US" sz="3200" dirty="0" smtClean="0"/>
              <a:t> has </a:t>
            </a:r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</a:rPr>
              <a:t>no</a:t>
            </a:r>
            <a:r>
              <a:rPr lang="en-US" sz="3200" dirty="0" smtClean="0"/>
              <a:t> minimized inputs.</a:t>
            </a:r>
          </a:p>
          <a:p>
            <a:pPr lvl="1">
              <a:buNone/>
            </a:pPr>
            <a:r>
              <a:rPr lang="en-US" sz="3200" dirty="0" smtClean="0"/>
              <a:t>ii. A group of </a:t>
            </a:r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</a:rPr>
              <a:t>2</a:t>
            </a:r>
            <a:r>
              <a:rPr lang="en-US" sz="3200" dirty="0" smtClean="0"/>
              <a:t> has </a:t>
            </a:r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</a:rPr>
              <a:t>1</a:t>
            </a:r>
            <a:r>
              <a:rPr lang="en-US" sz="3200" dirty="0" smtClean="0"/>
              <a:t> minimized input.</a:t>
            </a:r>
          </a:p>
          <a:p>
            <a:pPr lvl="1">
              <a:buNone/>
            </a:pPr>
            <a:r>
              <a:rPr lang="en-US" sz="3200" dirty="0" smtClean="0"/>
              <a:t>iii. A group of </a:t>
            </a:r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</a:rPr>
              <a:t>4</a:t>
            </a:r>
            <a:r>
              <a:rPr lang="en-US" sz="3200" dirty="0" smtClean="0"/>
              <a:t> has </a:t>
            </a:r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</a:rPr>
              <a:t>2 </a:t>
            </a:r>
            <a:r>
              <a:rPr lang="en-US" sz="3200" dirty="0" smtClean="0"/>
              <a:t>minimized inputs.</a:t>
            </a:r>
          </a:p>
          <a:p>
            <a:pPr lvl="1">
              <a:buNone/>
            </a:pPr>
            <a:r>
              <a:rPr lang="en-US" sz="3200" dirty="0" smtClean="0"/>
              <a:t>iv. A group of </a:t>
            </a:r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</a:rPr>
              <a:t>8 </a:t>
            </a:r>
            <a:r>
              <a:rPr lang="en-US" sz="3200" dirty="0" smtClean="0"/>
              <a:t>has </a:t>
            </a:r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</a:rPr>
              <a:t>3</a:t>
            </a:r>
            <a:r>
              <a:rPr lang="en-US" sz="3200" dirty="0" smtClean="0"/>
              <a:t> minimized inputs.</a:t>
            </a:r>
          </a:p>
          <a:p>
            <a:pPr lvl="1">
              <a:buNone/>
            </a:pPr>
            <a:r>
              <a:rPr lang="en-US" sz="3200" dirty="0" smtClean="0"/>
              <a:t>v. A group of </a:t>
            </a:r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</a:rPr>
              <a:t>16</a:t>
            </a:r>
            <a:r>
              <a:rPr lang="en-US" sz="3200" dirty="0" smtClean="0"/>
              <a:t> has </a:t>
            </a:r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</a:rPr>
              <a:t>4</a:t>
            </a:r>
            <a:r>
              <a:rPr lang="en-US" sz="3200" dirty="0" smtClean="0"/>
              <a:t> minimized inputs.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Cloud 4"/>
          <p:cNvSpPr/>
          <p:nvPr/>
        </p:nvSpPr>
        <p:spPr>
          <a:xfrm>
            <a:off x="785786" y="5214950"/>
            <a:ext cx="5143536" cy="135732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</a:rPr>
              <a:t>Will be more clear with example…</a:t>
            </a:r>
            <a:endParaRPr lang="en-US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6" name="Picture 2" descr="C:\Users\PVC\AppData\Local\Microsoft\Windows\INetCache\IE\4OXSV2P2\1024px-Noto_Emoji_Oreo_1f914.svg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8082" y="1285860"/>
            <a:ext cx="1428760" cy="1071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Rules for Grouping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>
            <a:normAutofit fontScale="85000" lnSpcReduction="10000"/>
          </a:bodyPr>
          <a:lstStyle/>
          <a:p>
            <a:pPr lvl="0" algn="just"/>
            <a:r>
              <a:rPr lang="en-US" dirty="0" smtClean="0"/>
              <a:t>A group must contain either 1,2,4,8,or 16 cells (depending on number of variables in the expression)</a:t>
            </a:r>
          </a:p>
          <a:p>
            <a:pPr lvl="0" algn="just"/>
            <a:r>
              <a:rPr lang="en-US" dirty="0" smtClean="0"/>
              <a:t>Each cell in a group must be adjacent to one or more cells in that same group, but all cells in the group do not have to be adjacent to each other.</a:t>
            </a:r>
          </a:p>
          <a:p>
            <a:pPr lvl="0" algn="just"/>
            <a:r>
              <a:rPr lang="en-US" dirty="0" smtClean="0"/>
              <a:t>Always include the largest possible number of 1’s in a group in accordance with rule 1.</a:t>
            </a:r>
          </a:p>
          <a:p>
            <a:pPr lvl="0" algn="just"/>
            <a:r>
              <a:rPr lang="en-US" dirty="0" smtClean="0"/>
              <a:t>Each 1 on the map must be included in at least one group. </a:t>
            </a:r>
          </a:p>
          <a:p>
            <a:pPr lvl="0" algn="just"/>
            <a:r>
              <a:rPr lang="en-US" dirty="0" smtClean="0"/>
              <a:t>The 1’s already in a group can be included in another group as long as the overlapping groups include at least one non-common 1’s.</a:t>
            </a:r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Constructing </a:t>
            </a:r>
            <a:r>
              <a:rPr lang="en-US" b="1" dirty="0" err="1" smtClean="0">
                <a:solidFill>
                  <a:schemeClr val="bg2">
                    <a:lumMod val="50000"/>
                  </a:schemeClr>
                </a:solidFill>
              </a:rPr>
              <a:t>Karnaugh</a:t>
            </a:r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 Maps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r>
              <a:rPr lang="en-US" sz="2400" dirty="0" smtClean="0"/>
              <a:t>The shape and size of the map is dependent on the number of binary inputs in the circuit to be </a:t>
            </a:r>
            <a:r>
              <a:rPr lang="en-US" sz="2400" dirty="0" err="1" smtClean="0"/>
              <a:t>analysed</a:t>
            </a:r>
            <a:r>
              <a:rPr lang="en-US" sz="2400" dirty="0" smtClean="0"/>
              <a:t>.</a:t>
            </a:r>
          </a:p>
          <a:p>
            <a:pPr lvl="1"/>
            <a:r>
              <a:rPr lang="en-US" sz="2000" dirty="0" smtClean="0"/>
              <a:t>2 input circuits with inputs A and B require maps with 2</a:t>
            </a:r>
            <a:r>
              <a:rPr lang="en-US" sz="2000" baseline="30000" dirty="0" smtClean="0"/>
              <a:t>2</a:t>
            </a:r>
            <a:r>
              <a:rPr lang="en-US" sz="2000" dirty="0" smtClean="0"/>
              <a:t> = 4 cells </a:t>
            </a:r>
          </a:p>
          <a:p>
            <a:pPr lvl="1"/>
            <a:r>
              <a:rPr lang="en-US" sz="2000" dirty="0" smtClean="0"/>
              <a:t>3 input circuits with inputs A B and C require maps with 2</a:t>
            </a:r>
            <a:r>
              <a:rPr lang="en-US" sz="2000" baseline="30000" dirty="0" smtClean="0"/>
              <a:t>3</a:t>
            </a:r>
            <a:r>
              <a:rPr lang="en-US" sz="2000" dirty="0" smtClean="0"/>
              <a:t> = 8 cells</a:t>
            </a:r>
          </a:p>
          <a:p>
            <a:pPr lvl="1"/>
            <a:r>
              <a:rPr lang="en-US" sz="2000" dirty="0" smtClean="0"/>
              <a:t>4 input circuits with inputs A B C and D require maps with 2</a:t>
            </a:r>
            <a:r>
              <a:rPr lang="en-US" sz="2000" baseline="30000" dirty="0" smtClean="0"/>
              <a:t>4</a:t>
            </a:r>
            <a:r>
              <a:rPr lang="en-US" sz="2000" dirty="0" smtClean="0"/>
              <a:t> = 16 cells</a:t>
            </a:r>
            <a:r>
              <a:rPr lang="en-US" sz="1800" dirty="0" smtClean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3571876"/>
            <a:ext cx="607223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Groups may not include any cell containing a zero.</a:t>
            </a:r>
          </a:p>
          <a:p>
            <a:endParaRPr lang="en-US" sz="2000" b="1" dirty="0" smtClean="0"/>
          </a:p>
          <a:p>
            <a:endParaRPr lang="en-US" sz="2000" b="1" dirty="0" smtClean="0"/>
          </a:p>
          <a:p>
            <a:endParaRPr lang="en-US" sz="2000" b="1" dirty="0" smtClean="0"/>
          </a:p>
          <a:p>
            <a:endParaRPr lang="en-US" sz="2000" b="1" dirty="0" smtClean="0"/>
          </a:p>
          <a:p>
            <a:r>
              <a:rPr lang="en-US" sz="2000" b="1" dirty="0" smtClean="0"/>
              <a:t>Groups may be horizontal or vertical, but not diagonal.</a:t>
            </a:r>
          </a:p>
          <a:p>
            <a:endParaRPr lang="en-US" sz="2000" b="1" dirty="0" smtClean="0"/>
          </a:p>
          <a:p>
            <a:endParaRPr lang="en-US" sz="2000" b="1" dirty="0" smtClean="0"/>
          </a:p>
          <a:p>
            <a:endParaRPr lang="en-US" sz="2000" b="1" dirty="0" smtClean="0"/>
          </a:p>
          <a:p>
            <a:endParaRPr lang="en-US" sz="2000" b="1" dirty="0" smtClean="0"/>
          </a:p>
          <a:p>
            <a:r>
              <a:rPr lang="en-US" sz="2000" b="1" dirty="0" smtClean="0"/>
              <a:t>Each group should be as large as possible.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785794"/>
            <a:ext cx="3943350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2643182"/>
            <a:ext cx="3705225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4429132"/>
            <a:ext cx="4219575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911873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Groups may overlap.</a:t>
            </a:r>
          </a:p>
          <a:p>
            <a:endParaRPr lang="en-US" sz="2000" b="1" dirty="0" smtClean="0"/>
          </a:p>
          <a:p>
            <a:endParaRPr lang="en-US" sz="2000" b="1" dirty="0" smtClean="0"/>
          </a:p>
          <a:p>
            <a:endParaRPr lang="en-US" sz="2000" b="1" dirty="0" smtClean="0"/>
          </a:p>
          <a:p>
            <a:endParaRPr lang="en-US" sz="2000" b="1" dirty="0" smtClean="0"/>
          </a:p>
          <a:p>
            <a:pPr algn="just"/>
            <a:r>
              <a:rPr lang="en-US" sz="2000" b="1" dirty="0" smtClean="0"/>
              <a:t>Groups may wrap around the table. The leftmost cell in a row may be grouped with the rightmost cell and the top cell in a column may be grouped with the bottom cell.</a:t>
            </a:r>
          </a:p>
          <a:p>
            <a:pPr>
              <a:buNone/>
            </a:pPr>
            <a:endParaRPr lang="en-US" sz="2000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642918"/>
            <a:ext cx="3429000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714356"/>
            <a:ext cx="4048125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3286124"/>
            <a:ext cx="36195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</TotalTime>
  <Words>1256</Words>
  <Application>Microsoft Office PowerPoint</Application>
  <PresentationFormat>On-screen Show (4:3)</PresentationFormat>
  <Paragraphs>223</Paragraphs>
  <Slides>27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Outline of today’s session</vt:lpstr>
      <vt:lpstr>What is Karnaugh map?</vt:lpstr>
      <vt:lpstr>Requirements</vt:lpstr>
      <vt:lpstr>Rules for K-Maps</vt:lpstr>
      <vt:lpstr>Number of variables minimized</vt:lpstr>
      <vt:lpstr>Rules for Grouping</vt:lpstr>
      <vt:lpstr>Constructing Karnaugh Maps</vt:lpstr>
      <vt:lpstr>Slide 8</vt:lpstr>
      <vt:lpstr>Slide 9</vt:lpstr>
      <vt:lpstr>Rules for Grouping</vt:lpstr>
      <vt:lpstr>Two Variable k-Map</vt:lpstr>
      <vt:lpstr>Example:2-variable</vt:lpstr>
      <vt:lpstr>Three Variable k-Map</vt:lpstr>
      <vt:lpstr>Three Variable k-Map</vt:lpstr>
      <vt:lpstr>Example:3-variable</vt:lpstr>
      <vt:lpstr>Slide 16</vt:lpstr>
      <vt:lpstr>4 variable K-maps</vt:lpstr>
      <vt:lpstr>4 variable K-maps</vt:lpstr>
      <vt:lpstr>Example:4-variable</vt:lpstr>
      <vt:lpstr>Slide 20</vt:lpstr>
      <vt:lpstr>Slide 21</vt:lpstr>
      <vt:lpstr>Slide 22</vt:lpstr>
      <vt:lpstr>Determining the Minimum SOP Expression from the Map</vt:lpstr>
      <vt:lpstr>Problems: 2-variable</vt:lpstr>
      <vt:lpstr>Problems: 3-variable</vt:lpstr>
      <vt:lpstr>Problems: 4-variable</vt:lpstr>
      <vt:lpstr>Slide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LAB USER</dc:creator>
  <cp:lastModifiedBy>Windows User</cp:lastModifiedBy>
  <cp:revision>217</cp:revision>
  <dcterms:created xsi:type="dcterms:W3CDTF">2020-08-17T05:02:06Z</dcterms:created>
  <dcterms:modified xsi:type="dcterms:W3CDTF">2021-01-25T06:45:20Z</dcterms:modified>
</cp:coreProperties>
</file>