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5" r:id="rId6"/>
    <p:sldId id="363" r:id="rId7"/>
    <p:sldId id="362" r:id="rId8"/>
    <p:sldId id="366" r:id="rId9"/>
    <p:sldId id="365" r:id="rId10"/>
    <p:sldId id="364" r:id="rId11"/>
    <p:sldId id="361" r:id="rId12"/>
    <p:sldId id="367" r:id="rId13"/>
    <p:sldId id="369" r:id="rId14"/>
    <p:sldId id="368" r:id="rId15"/>
    <p:sldId id="370" r:id="rId16"/>
    <p:sldId id="373" r:id="rId17"/>
    <p:sldId id="375" r:id="rId18"/>
    <p:sldId id="376" r:id="rId19"/>
    <p:sldId id="372" r:id="rId20"/>
    <p:sldId id="374" r:id="rId21"/>
    <p:sldId id="377" r:id="rId22"/>
    <p:sldId id="378" r:id="rId23"/>
    <p:sldId id="379" r:id="rId24"/>
    <p:sldId id="380" r:id="rId25"/>
    <p:sldId id="381" r:id="rId26"/>
    <p:sldId id="383" r:id="rId27"/>
    <p:sldId id="382" r:id="rId28"/>
    <p:sldId id="388" r:id="rId29"/>
    <p:sldId id="389" r:id="rId30"/>
    <p:sldId id="390" r:id="rId31"/>
    <p:sldId id="384" r:id="rId32"/>
    <p:sldId id="385" r:id="rId33"/>
    <p:sldId id="386" r:id="rId34"/>
    <p:sldId id="387" r:id="rId35"/>
    <p:sldId id="392" r:id="rId36"/>
    <p:sldId id="391" r:id="rId37"/>
    <p:sldId id="2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5381252" y="4811269"/>
            <a:ext cx="1429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B0ECE5E-F552-2BB2-3674-48D6DE145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25737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E9FDDA-D3EF-D26C-D32E-92AED078E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B4D014-C7FA-8A3B-F3FE-1CFBE324CC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5FCA2-2D1C-8F85-8393-6E7C5E97A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446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Java’s Thread State Diagram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64617" y="6643312"/>
            <a:ext cx="21653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pic>
        <p:nvPicPr>
          <p:cNvPr id="49154" name="Picture 2" descr="https://www.scientecheasy.com/wp-content/uploads/2020/06/thread-life-cyc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46" y="1186789"/>
            <a:ext cx="5894328" cy="49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2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158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a Thread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18772"/>
            <a:ext cx="1124734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A thread can be created by instantiating an object of type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can be achieved in any of the following two ways :</a:t>
            </a:r>
          </a:p>
          <a:p>
            <a:pPr marL="984250" marR="5715" lvl="1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 spc="-5" dirty="0">
                <a:latin typeface="Sitka Text" panose="02000505000000020004" pitchFamily="2" charset="0"/>
                <a:cs typeface="Arial"/>
              </a:rPr>
              <a:t>Implementing the Runnable interface</a:t>
            </a:r>
          </a:p>
          <a:p>
            <a:pPr marL="984250" marR="5715" lvl="1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2800" b="1" spc="-5" dirty="0">
                <a:latin typeface="Sitka Text" pitchFamily="2" charset="0"/>
                <a:cs typeface="Arial MT"/>
              </a:rPr>
              <a:t>Extending</a:t>
            </a:r>
            <a:r>
              <a:rPr lang="en-IN" sz="2800" b="1" spc="5" dirty="0">
                <a:latin typeface="Sitka Text" pitchFamily="2" charset="0"/>
                <a:cs typeface="Arial MT"/>
              </a:rPr>
              <a:t> </a:t>
            </a:r>
            <a:r>
              <a:rPr lang="en-IN" sz="2800" b="1" dirty="0">
                <a:latin typeface="Sitka Text" pitchFamily="2" charset="0"/>
                <a:cs typeface="Arial MT"/>
              </a:rPr>
              <a:t>the</a:t>
            </a:r>
            <a:r>
              <a:rPr lang="en-IN" sz="2800" b="1" spc="-5" dirty="0">
                <a:latin typeface="Sitka Text" pitchFamily="2" charset="0"/>
                <a:cs typeface="Arial MT"/>
              </a:rPr>
              <a:t> </a:t>
            </a:r>
            <a:r>
              <a:rPr lang="en-IN" sz="28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Thread </a:t>
            </a:r>
            <a:r>
              <a:rPr lang="en-IN" sz="2800" b="1" spc="-5" dirty="0">
                <a:latin typeface="Sitka Text" pitchFamily="2" charset="0"/>
                <a:cs typeface="Arial MT"/>
              </a:rPr>
              <a:t>class</a:t>
            </a:r>
            <a:endParaRPr lang="en-IN" sz="2800" b="1" dirty="0">
              <a:latin typeface="Sitka Text" pitchFamily="2" charset="0"/>
              <a:cs typeface="Arial MT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3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158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Extending the Thread class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18772"/>
            <a:ext cx="1124734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We can also create Threads by extending the Thread  class: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Instantiate the class that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extends Thread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class must override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run()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	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code that should run as a thread will be part of  this run() method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We must call the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start()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 on this thread</a:t>
            </a:r>
          </a:p>
          <a:p>
            <a:pPr marL="927100" marR="5715" lvl="1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start( ) in turn calls the thread’s run( ) method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51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803A-7421-BE20-5210-4646602B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5BFC6-784B-8070-C973-00888589DD1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1CF9F4-3642-E2D4-5B85-ECC1A07A68AC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5617AFB-830E-0F7C-FBA7-289F821D86F4}"/>
              </a:ext>
            </a:extLst>
          </p:cNvPr>
          <p:cNvSpPr/>
          <p:nvPr/>
        </p:nvSpPr>
        <p:spPr>
          <a:xfrm>
            <a:off x="588997" y="329464"/>
            <a:ext cx="6158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Extending the Thread class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E623AD-5C80-EC78-F360-65F003CE616B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6BA18B19-8C00-7B7B-A0F5-A9007EC589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386B62-DE60-392E-8F11-91AD73DE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7E0CFB7-DA91-85B3-84D6-8C8C42001F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078D7-5DA3-BF8C-239D-2973491414B2}"/>
              </a:ext>
            </a:extLst>
          </p:cNvPr>
          <p:cNvSpPr txBox="1"/>
          <p:nvPr/>
        </p:nvSpPr>
        <p:spPr>
          <a:xfrm>
            <a:off x="653057" y="1137175"/>
            <a:ext cx="11298203" cy="490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//A very simple demo for creating threads by extending Thread class:-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400" dirty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class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35" dirty="0"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extends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Thread{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lang="en-US" sz="2400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run(){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   for</a:t>
            </a:r>
            <a:r>
              <a:rPr lang="en-US" sz="2400" dirty="0">
                <a:latin typeface="Sitka Text" pitchFamily="2" charset="0"/>
                <a:cs typeface="Courier New"/>
              </a:rPr>
              <a:t>(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int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>
                <a:latin typeface="Sitka Text" pitchFamily="2" charset="0"/>
                <a:cs typeface="Courier New"/>
              </a:rPr>
              <a:t>counter=1;counter&lt;=100;counter++){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latin typeface="Sitka Text" pitchFamily="2" charset="0"/>
                <a:cs typeface="Courier New"/>
              </a:rPr>
              <a:t>        </a:t>
            </a:r>
            <a:r>
              <a:rPr lang="en-US" sz="2400" dirty="0" err="1">
                <a:latin typeface="Sitka Text" pitchFamily="2" charset="0"/>
                <a:cs typeface="Courier New"/>
              </a:rPr>
              <a:t>System.</a:t>
            </a:r>
            <a:r>
              <a:rPr lang="en-US" sz="2400" i="1" dirty="0" err="1">
                <a:solidFill>
                  <a:srgbClr val="0000C0"/>
                </a:solidFill>
                <a:latin typeface="Sitka Text" pitchFamily="2" charset="0"/>
                <a:cs typeface="Courier New"/>
              </a:rPr>
              <a:t>out</a:t>
            </a:r>
            <a:r>
              <a:rPr lang="en-US" sz="2400" i="1" dirty="0" err="1">
                <a:latin typeface="Sitka Text" pitchFamily="2" charset="0"/>
                <a:cs typeface="Courier New"/>
              </a:rPr>
              <a:t>.println</a:t>
            </a:r>
            <a:r>
              <a:rPr lang="en-US" sz="2400" i="1" dirty="0">
                <a:latin typeface="Sitka Text" pitchFamily="2" charset="0"/>
                <a:cs typeface="Courier New"/>
              </a:rPr>
              <a:t>(</a:t>
            </a:r>
            <a:r>
              <a:rPr lang="en-US" sz="24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"thread</a:t>
            </a:r>
            <a:r>
              <a:rPr lang="en-US" sz="2400" i="1" spc="-8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is</a:t>
            </a:r>
            <a:r>
              <a:rPr lang="en-US" sz="2400" i="1" spc="-65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i="1" spc="-1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running..."</a:t>
            </a:r>
            <a:r>
              <a:rPr lang="en-US" sz="2400" i="1" spc="-10" dirty="0">
                <a:latin typeface="Sitka Text" pitchFamily="2" charset="0"/>
                <a:cs typeface="Courier New"/>
              </a:rPr>
              <a:t>+counter);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spc="-50" dirty="0">
                <a:latin typeface="Sitka Text" pitchFamily="2" charset="0"/>
                <a:cs typeface="Courier New"/>
              </a:rPr>
              <a:t>       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400" spc="-50" dirty="0">
                <a:latin typeface="Sitka Text" pitchFamily="2" charset="0"/>
                <a:cs typeface="Courier New"/>
              </a:rPr>
              <a:t>   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 marR="1833880" algn="just">
              <a:lnSpc>
                <a:spcPct val="100000"/>
              </a:lnSpc>
            </a:pP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static</a:t>
            </a:r>
            <a:r>
              <a:rPr lang="en-US" sz="24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lang="en-US" sz="2400" spc="-3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dirty="0">
                <a:latin typeface="Sitka Text" pitchFamily="2" charset="0"/>
                <a:cs typeface="Courier New"/>
              </a:rPr>
              <a:t>main(String</a:t>
            </a:r>
            <a:r>
              <a:rPr lang="en-US" sz="2400" spc="-30" dirty="0">
                <a:latin typeface="Sitka Text" pitchFamily="2" charset="0"/>
                <a:cs typeface="Courier New"/>
              </a:rPr>
              <a:t>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args</a:t>
            </a:r>
            <a:r>
              <a:rPr lang="en-US" sz="2400" spc="-10" dirty="0">
                <a:latin typeface="Sitka Text" pitchFamily="2" charset="0"/>
                <a:cs typeface="Courier New"/>
              </a:rPr>
              <a:t>[]){ </a:t>
            </a:r>
          </a:p>
          <a:p>
            <a:pPr marL="12700" marR="1833880" algn="just">
              <a:lnSpc>
                <a:spcPct val="100000"/>
              </a:lnSpc>
            </a:pPr>
            <a:r>
              <a:rPr lang="en-US" sz="2400" dirty="0">
                <a:latin typeface="Sitka Text" pitchFamily="2" charset="0"/>
                <a:cs typeface="Courier New"/>
              </a:rPr>
              <a:t>    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60" dirty="0">
                <a:latin typeface="Sitka Text" pitchFamily="2" charset="0"/>
                <a:cs typeface="Courier New"/>
              </a:rPr>
              <a:t> </a:t>
            </a:r>
            <a:r>
              <a:rPr lang="en-US" sz="240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dirty="0">
                <a:latin typeface="Sitka Text" pitchFamily="2" charset="0"/>
                <a:cs typeface="Courier New"/>
              </a:rPr>
              <a:t>=</a:t>
            </a:r>
            <a:r>
              <a:rPr lang="en-US" sz="24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lang="en-US" sz="2400" spc="-5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ThreadDemo</a:t>
            </a:r>
            <a:r>
              <a:rPr lang="en-US" sz="2400" spc="-10" dirty="0">
                <a:latin typeface="Sitka Text" pitchFamily="2" charset="0"/>
                <a:cs typeface="Courier New"/>
              </a:rPr>
              <a:t>(); </a:t>
            </a:r>
          </a:p>
          <a:p>
            <a:pPr marL="12700" marR="1833880" algn="just">
              <a:lnSpc>
                <a:spcPct val="100000"/>
              </a:lnSpc>
            </a:pPr>
            <a:r>
              <a:rPr lang="en-US" sz="2400" spc="-10" dirty="0">
                <a:latin typeface="Sitka Text" pitchFamily="2" charset="0"/>
                <a:cs typeface="Courier New"/>
              </a:rPr>
              <a:t>     </a:t>
            </a:r>
            <a:r>
              <a:rPr lang="en-US" sz="2400" spc="-10" dirty="0" err="1">
                <a:latin typeface="Sitka Text" pitchFamily="2" charset="0"/>
                <a:cs typeface="Courier New"/>
              </a:rPr>
              <a:t>threadDemo.start</a:t>
            </a:r>
            <a:r>
              <a:rPr lang="en-US" sz="2400" spc="-10" dirty="0">
                <a:latin typeface="Sitka Text" pitchFamily="2" charset="0"/>
                <a:cs typeface="Courier New"/>
              </a:rPr>
              <a:t>();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lang="en-US" sz="2400" spc="-50" dirty="0">
                <a:latin typeface="Sitka Text" pitchFamily="2" charset="0"/>
                <a:cs typeface="Courier New"/>
              </a:rPr>
              <a:t>}</a:t>
            </a:r>
            <a:endParaRPr lang="en-US" sz="24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2400" spc="-50" dirty="0">
                <a:latin typeface="Sitka Text" pitchFamily="2" charset="0"/>
                <a:cs typeface="Courier New"/>
              </a:rPr>
              <a:t>}</a:t>
            </a:r>
            <a:endParaRPr lang="en-US" sz="2400" dirty="0">
              <a:latin typeface="Sitka Text" pitchFamily="2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702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87A18-3A32-FBA6-829D-CCB4437E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CF9E8D-928D-C22E-D10D-88B6DA9F0B82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E1A00-0B89-BCD7-4F9C-01BB185377D9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A3BF1-0603-1BD8-B995-885E25AA3E53}"/>
              </a:ext>
            </a:extLst>
          </p:cNvPr>
          <p:cNvSpPr/>
          <p:nvPr/>
        </p:nvSpPr>
        <p:spPr>
          <a:xfrm>
            <a:off x="588997" y="329464"/>
            <a:ext cx="8673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Threads: Implementing Runnable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D54A7-4DF6-AD29-F0FE-81DBB558B890}"/>
              </a:ext>
            </a:extLst>
          </p:cNvPr>
          <p:cNvSpPr txBox="1"/>
          <p:nvPr/>
        </p:nvSpPr>
        <p:spPr>
          <a:xfrm>
            <a:off x="588997" y="1378132"/>
            <a:ext cx="1124734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Thread can be created by creating a class that implements Runnable interface.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7E0054"/>
                </a:solidFill>
                <a:latin typeface="Courier New"/>
                <a:cs typeface="Courier New"/>
              </a:rPr>
              <a:t>class</a:t>
            </a:r>
            <a:r>
              <a:rPr lang="en-IN" sz="2400" b="1" spc="-45" dirty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lang="en-IN" sz="2400" b="1" dirty="0" err="1">
                <a:latin typeface="Courier New"/>
                <a:cs typeface="Courier New"/>
              </a:rPr>
              <a:t>DemoThread</a:t>
            </a:r>
            <a:r>
              <a:rPr lang="en-IN" sz="2400" b="1" spc="-35" dirty="0">
                <a:latin typeface="Courier New"/>
                <a:cs typeface="Courier New"/>
              </a:rPr>
              <a:t> </a:t>
            </a:r>
            <a:r>
              <a:rPr lang="en-IN" sz="2400" b="1" dirty="0">
                <a:solidFill>
                  <a:srgbClr val="7E0054"/>
                </a:solidFill>
                <a:latin typeface="Courier New"/>
                <a:cs typeface="Courier New"/>
              </a:rPr>
              <a:t>implements</a:t>
            </a:r>
            <a:r>
              <a:rPr lang="en-IN" sz="2400" b="1" spc="-40" dirty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lang="en-IN" sz="2400" b="1" spc="-10" dirty="0">
                <a:latin typeface="Courier New"/>
                <a:cs typeface="Courier New"/>
              </a:rPr>
              <a:t>Runnable{}</a:t>
            </a:r>
            <a:endParaRPr lang="en-IN" sz="2400" dirty="0">
              <a:latin typeface="Courier New"/>
              <a:cs typeface="Courier New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After defining the class that implements  Runnable, we have to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create an object of type </a:t>
            </a:r>
            <a:r>
              <a:rPr lang="en-US" sz="2400" b="1" spc="-5" dirty="0">
                <a:solidFill>
                  <a:srgbClr val="FF0000"/>
                </a:solidFill>
                <a:latin typeface="Sitka Text" panose="02000505000000020004" pitchFamily="2" charset="0"/>
                <a:cs typeface="Arial"/>
              </a:rPr>
              <a:t>Thread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from within the object of that class. 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This thread will end when run( ) returns or terminates.</a:t>
            </a:r>
          </a:p>
          <a:p>
            <a:pPr marL="355600" marR="5715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 class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defines several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constructors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one of which is: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Thread(Runnable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threadOb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, String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threadName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8AC19B-D566-E591-981B-8C8809FF32E8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074308C-486C-2A1B-18B9-A147BC6D4F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B7C6FC-9D16-F1C3-A3C7-6CF8377D9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CE4DC7-6214-931F-879B-0607E3E4B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11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F686E-D42E-CD16-CB2D-C154A1BB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0476F2-2333-6439-D7A5-BB3CD80E4D95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FCCA62-9150-E3B1-9487-611B06E8CC75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602883D-A4D1-D37C-87CB-D09BDCE08B7D}"/>
              </a:ext>
            </a:extLst>
          </p:cNvPr>
          <p:cNvSpPr/>
          <p:nvPr/>
        </p:nvSpPr>
        <p:spPr>
          <a:xfrm>
            <a:off x="588997" y="329464"/>
            <a:ext cx="8673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Creating Threads: Implementing Runnable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59418-725E-B218-45D7-D14D36DC4277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5FD17631-5CE3-AFD0-661F-96702DED93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6BA18B19-8C00-7B7B-A0F5-A9007EC589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AF0911-7B61-3856-BEAB-F992F044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A68D27-7545-6817-4D4E-C1DCA93C0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70ED7C0-20B8-A65D-E19D-4417DCCFAFE2}"/>
              </a:ext>
            </a:extLst>
          </p:cNvPr>
          <p:cNvSpPr txBox="1"/>
          <p:nvPr/>
        </p:nvSpPr>
        <p:spPr>
          <a:xfrm>
            <a:off x="763270" y="959108"/>
            <a:ext cx="11113770" cy="5279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740">
              <a:lnSpc>
                <a:spcPts val="4800"/>
              </a:lnSpc>
              <a:spcBef>
                <a:spcPts val="380"/>
              </a:spcBef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class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ThreadDemo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implements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Runnable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spc="-50" dirty="0">
                <a:latin typeface="Sitka Text" pitchFamily="2" charset="0"/>
                <a:cs typeface="Courier New"/>
              </a:rPr>
              <a:t>{ </a:t>
            </a:r>
            <a:endParaRPr lang="en-IN" sz="2200" b="1" spc="-50" dirty="0">
              <a:latin typeface="Sitka Text" pitchFamily="2" charset="0"/>
              <a:cs typeface="Courier New"/>
            </a:endParaRPr>
          </a:p>
          <a:p>
            <a:pPr marL="12700" marR="78740">
              <a:lnSpc>
                <a:spcPts val="4800"/>
              </a:lnSpc>
              <a:spcBef>
                <a:spcPts val="380"/>
              </a:spcBef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sz="2200" b="1" spc="-2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run()</a:t>
            </a:r>
            <a:r>
              <a:rPr sz="2200" b="1" spc="-25" dirty="0">
                <a:latin typeface="Sitka Text" pitchFamily="2" charset="0"/>
                <a:cs typeface="Courier New"/>
              </a:rPr>
              <a:t> </a:t>
            </a:r>
            <a:r>
              <a:rPr sz="2200" b="1" spc="-50" dirty="0">
                <a:latin typeface="Sitka Text" pitchFamily="2" charset="0"/>
                <a:cs typeface="Courier New"/>
              </a:rPr>
              <a:t>{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 for</a:t>
            </a:r>
            <a:r>
              <a:rPr lang="en-US" sz="2000" dirty="0">
                <a:latin typeface="Sitka Text" pitchFamily="2" charset="0"/>
                <a:cs typeface="Courier New"/>
              </a:rPr>
              <a:t>(</a:t>
            </a:r>
            <a:r>
              <a:rPr lang="en-US" sz="200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int</a:t>
            </a:r>
            <a:r>
              <a:rPr lang="en-US" sz="2000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spc="-10" dirty="0">
                <a:latin typeface="Sitka Text" pitchFamily="2" charset="0"/>
                <a:cs typeface="Courier New"/>
              </a:rPr>
              <a:t>counter=1;counter&lt;=100;counter++){</a:t>
            </a:r>
            <a:endParaRPr lang="en-US" sz="20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>
                <a:latin typeface="Sitka Text" pitchFamily="2" charset="0"/>
                <a:cs typeface="Courier New"/>
              </a:rPr>
              <a:t>        </a:t>
            </a:r>
            <a:r>
              <a:rPr lang="en-US" sz="2000" dirty="0" err="1">
                <a:latin typeface="Sitka Text" pitchFamily="2" charset="0"/>
                <a:cs typeface="Courier New"/>
              </a:rPr>
              <a:t>System.</a:t>
            </a:r>
            <a:r>
              <a:rPr lang="en-US" sz="2000" i="1" dirty="0" err="1">
                <a:solidFill>
                  <a:srgbClr val="0000C0"/>
                </a:solidFill>
                <a:latin typeface="Sitka Text" pitchFamily="2" charset="0"/>
                <a:cs typeface="Courier New"/>
              </a:rPr>
              <a:t>out</a:t>
            </a:r>
            <a:r>
              <a:rPr lang="en-US" sz="2000" i="1" dirty="0" err="1">
                <a:latin typeface="Sitka Text" pitchFamily="2" charset="0"/>
                <a:cs typeface="Courier New"/>
              </a:rPr>
              <a:t>.println</a:t>
            </a:r>
            <a:r>
              <a:rPr lang="en-US" sz="2000" i="1" dirty="0">
                <a:latin typeface="Sitka Text" pitchFamily="2" charset="0"/>
                <a:cs typeface="Courier New"/>
              </a:rPr>
              <a:t>(</a:t>
            </a:r>
            <a:r>
              <a:rPr lang="en-US" sz="20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"thread</a:t>
            </a:r>
            <a:r>
              <a:rPr lang="en-US" sz="2000" i="1" spc="-8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i="1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is</a:t>
            </a:r>
            <a:r>
              <a:rPr lang="en-US" sz="2000" i="1" spc="-65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 </a:t>
            </a:r>
            <a:r>
              <a:rPr lang="en-US" sz="2000" i="1" spc="-10" dirty="0">
                <a:solidFill>
                  <a:srgbClr val="2A00FF"/>
                </a:solidFill>
                <a:latin typeface="Sitka Text" pitchFamily="2" charset="0"/>
                <a:cs typeface="Courier New"/>
              </a:rPr>
              <a:t>running..."</a:t>
            </a:r>
            <a:r>
              <a:rPr lang="en-US" sz="2000" i="1" spc="-10" dirty="0">
                <a:latin typeface="Sitka Text" pitchFamily="2" charset="0"/>
                <a:cs typeface="Courier New"/>
              </a:rPr>
              <a:t>+counter);</a:t>
            </a:r>
            <a:endParaRPr lang="en-US" sz="20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2000" spc="-50" dirty="0">
                <a:latin typeface="Sitka Text" pitchFamily="2" charset="0"/>
                <a:cs typeface="Courier New"/>
              </a:rPr>
              <a:t>       }</a:t>
            </a:r>
          </a:p>
          <a:p>
            <a:pPr marL="12700">
              <a:lnSpc>
                <a:spcPct val="100000"/>
              </a:lnSpc>
            </a:pPr>
            <a:r>
              <a:rPr lang="en-IN" sz="2200" spc="-50" dirty="0">
                <a:latin typeface="Sitka Text" pitchFamily="2" charset="0"/>
                <a:cs typeface="Courier New"/>
              </a:rPr>
              <a:t>  </a:t>
            </a: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20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public</a:t>
            </a:r>
            <a:r>
              <a:rPr sz="2200" b="1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static</a:t>
            </a:r>
            <a:r>
              <a:rPr sz="2200" b="1" spc="-35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void</a:t>
            </a:r>
            <a:r>
              <a:rPr sz="2200" b="1" spc="-4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main(String</a:t>
            </a:r>
            <a:r>
              <a:rPr sz="2200" b="1" spc="-3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latin typeface="Sitka Text" pitchFamily="2" charset="0"/>
                <a:cs typeface="Courier New"/>
              </a:rPr>
              <a:t>args[])</a:t>
            </a:r>
            <a:r>
              <a:rPr sz="2200" b="1" spc="-30" dirty="0">
                <a:latin typeface="Sitka Text" pitchFamily="2" charset="0"/>
                <a:cs typeface="Courier New"/>
              </a:rPr>
              <a:t> </a:t>
            </a:r>
            <a:endParaRPr lang="en-IN" sz="2200" b="1" spc="-3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50" dirty="0">
                <a:latin typeface="Sitka Text" pitchFamily="2" charset="0"/>
                <a:cs typeface="Courier New"/>
              </a:rPr>
              <a:t>  </a:t>
            </a:r>
            <a:r>
              <a:rPr sz="2200" b="1" spc="-50" dirty="0">
                <a:latin typeface="Sitka Text" pitchFamily="2" charset="0"/>
                <a:cs typeface="Courier New"/>
              </a:rPr>
              <a:t>{ </a:t>
            </a:r>
            <a:endParaRPr lang="en-IN" sz="2200" b="1" spc="-5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50" dirty="0">
                <a:latin typeface="Sitka Text" pitchFamily="2" charset="0"/>
                <a:cs typeface="Courier New"/>
              </a:rPr>
              <a:t>	</a:t>
            </a:r>
            <a:r>
              <a:rPr sz="2200" dirty="0" err="1">
                <a:latin typeface="Sitka Text" pitchFamily="2" charset="0"/>
                <a:cs typeface="Courier New"/>
              </a:rPr>
              <a:t>ThreadDemo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threadDemo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=</a:t>
            </a:r>
            <a:r>
              <a:rPr sz="2200" spc="-30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sz="2200" b="1" spc="-3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spc="-10" dirty="0">
                <a:latin typeface="Sitka Text" pitchFamily="2" charset="0"/>
                <a:cs typeface="Courier New"/>
              </a:rPr>
              <a:t>ThreadDemo(); </a:t>
            </a:r>
            <a:endParaRPr lang="en-IN" sz="2200" b="1" spc="-1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10" dirty="0">
                <a:latin typeface="Sitka Text" pitchFamily="2" charset="0"/>
                <a:cs typeface="Courier New"/>
              </a:rPr>
              <a:t>	</a:t>
            </a:r>
            <a:r>
              <a:rPr sz="2200" dirty="0">
                <a:latin typeface="Sitka Text" pitchFamily="2" charset="0"/>
                <a:cs typeface="Courier New"/>
              </a:rPr>
              <a:t>Thread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t1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dirty="0">
                <a:latin typeface="Sitka Text" pitchFamily="2" charset="0"/>
                <a:cs typeface="Courier New"/>
              </a:rPr>
              <a:t>=</a:t>
            </a:r>
            <a:r>
              <a:rPr sz="2200" spc="-15" dirty="0">
                <a:latin typeface="Sitka Text" pitchFamily="2" charset="0"/>
                <a:cs typeface="Courier New"/>
              </a:rPr>
              <a:t> </a:t>
            </a:r>
            <a:r>
              <a:rPr sz="2200" b="1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new</a:t>
            </a:r>
            <a:r>
              <a:rPr sz="2200" b="1" spc="-10" dirty="0">
                <a:solidFill>
                  <a:srgbClr val="7E0054"/>
                </a:solidFill>
                <a:latin typeface="Sitka Text" pitchFamily="2" charset="0"/>
                <a:cs typeface="Courier New"/>
              </a:rPr>
              <a:t> </a:t>
            </a:r>
            <a:r>
              <a:rPr sz="2200" b="1" spc="-10" dirty="0">
                <a:latin typeface="Sitka Text" pitchFamily="2" charset="0"/>
                <a:cs typeface="Courier New"/>
              </a:rPr>
              <a:t>Thread(threadDemo); </a:t>
            </a:r>
            <a:endParaRPr lang="en-IN" sz="2200" b="1" spc="-10" dirty="0">
              <a:latin typeface="Sitka Text" pitchFamily="2" charset="0"/>
              <a:cs typeface="Courier New"/>
            </a:endParaRPr>
          </a:p>
          <a:p>
            <a:pPr marL="12700" marR="687705">
              <a:lnSpc>
                <a:spcPct val="100000"/>
              </a:lnSpc>
            </a:pPr>
            <a:r>
              <a:rPr lang="en-IN" sz="2200" b="1" spc="-10" dirty="0">
                <a:latin typeface="Sitka Text" pitchFamily="2" charset="0"/>
                <a:cs typeface="Courier New"/>
              </a:rPr>
              <a:t>	</a:t>
            </a:r>
            <a:r>
              <a:rPr sz="2200" spc="-10" dirty="0">
                <a:latin typeface="Sitka Text" pitchFamily="2" charset="0"/>
                <a:cs typeface="Courier New"/>
              </a:rPr>
              <a:t>t1.start();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IN" sz="2200" spc="-50" dirty="0">
                <a:latin typeface="Sitka Text" pitchFamily="2" charset="0"/>
                <a:cs typeface="Courier New"/>
              </a:rPr>
              <a:t>   </a:t>
            </a: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spc="-50" dirty="0">
                <a:latin typeface="Sitka Text" pitchFamily="2" charset="0"/>
                <a:cs typeface="Courier New"/>
              </a:rPr>
              <a:t>}</a:t>
            </a:r>
            <a:endParaRPr sz="2200" dirty="0">
              <a:latin typeface="Sitka Text" pitchFamily="2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975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969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The main Thread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18772"/>
            <a:ext cx="1124734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When a Java program starts executing: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main thread begins running</a:t>
            </a:r>
          </a:p>
          <a:p>
            <a:pPr marL="812800" marR="5715" lvl="1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the main thread is immediately created when main() commences execution</a:t>
            </a:r>
          </a:p>
          <a:p>
            <a:pPr marL="355600" marR="571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Information  about  the  main  or  any  thread  can  be 	accessed by obtaining a reference to the thread using a public,  static  method  in  the  Thread  class  called 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currentThread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(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87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158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Extending the Thread class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6BA18B19-8C00-7B7B-A0F5-A9007EC589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020581"/>
            <a:ext cx="1129820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public class </a:t>
            </a:r>
            <a:r>
              <a:rPr lang="en-IN" sz="2400" dirty="0" err="1">
                <a:latin typeface="Sitka Text" pitchFamily="2" charset="0"/>
              </a:rPr>
              <a:t>ThreadInfo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	public static void main(String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[]) {</a:t>
            </a:r>
          </a:p>
          <a:p>
            <a:r>
              <a:rPr lang="en-IN" sz="2400" dirty="0">
                <a:latin typeface="Sitka Text" pitchFamily="2" charset="0"/>
              </a:rPr>
              <a:t>		Thread t = </a:t>
            </a:r>
            <a:r>
              <a:rPr lang="en-IN" sz="2400" dirty="0" err="1">
                <a:latin typeface="Sitka Text" pitchFamily="2" charset="0"/>
              </a:rPr>
              <a:t>Thread.currentThread</a:t>
            </a:r>
            <a:r>
              <a:rPr lang="en-IN" sz="2400" dirty="0">
                <a:latin typeface="Sitka Text" pitchFamily="2" charset="0"/>
              </a:rPr>
              <a:t>( );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("Current Thread :" +t);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t.setName</a:t>
            </a:r>
            <a:r>
              <a:rPr lang="en-IN" sz="2400" dirty="0">
                <a:latin typeface="Sitka Text" pitchFamily="2" charset="0"/>
              </a:rPr>
              <a:t>("Demo Thread");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("New name of the thread :" +t);</a:t>
            </a:r>
          </a:p>
          <a:p>
            <a:r>
              <a:rPr lang="en-IN" sz="2400" dirty="0">
                <a:latin typeface="Sitka Text" pitchFamily="2" charset="0"/>
              </a:rPr>
              <a:t>		try {</a:t>
            </a:r>
          </a:p>
          <a:p>
            <a:r>
              <a:rPr lang="en-IN" sz="2400" dirty="0">
                <a:latin typeface="Sitka Text" pitchFamily="2" charset="0"/>
              </a:rPr>
              <a:t>			</a:t>
            </a:r>
            <a:r>
              <a:rPr lang="en-IN" sz="2400" dirty="0" err="1">
                <a:latin typeface="Sitka Text" pitchFamily="2" charset="0"/>
              </a:rPr>
              <a:t>Thread.sleep</a:t>
            </a:r>
            <a:r>
              <a:rPr lang="en-IN" sz="2400" dirty="0">
                <a:latin typeface="Sitka Text" pitchFamily="2" charset="0"/>
              </a:rPr>
              <a:t>(1000);</a:t>
            </a:r>
          </a:p>
          <a:p>
            <a:r>
              <a:rPr lang="en-IN" sz="2400" dirty="0">
                <a:latin typeface="Sitka Text" pitchFamily="2" charset="0"/>
              </a:rPr>
              <a:t>		}</a:t>
            </a:r>
          </a:p>
          <a:p>
            <a:r>
              <a:rPr lang="en-IN" sz="2400" dirty="0">
                <a:latin typeface="Sitka Text" pitchFamily="2" charset="0"/>
              </a:rPr>
              <a:t>		catch (</a:t>
            </a:r>
            <a:r>
              <a:rPr lang="en-IN" sz="2400" dirty="0" err="1">
                <a:latin typeface="Sitka Text" pitchFamily="2" charset="0"/>
              </a:rPr>
              <a:t>InterruptedException</a:t>
            </a:r>
            <a:r>
              <a:rPr lang="en-IN" sz="2400" dirty="0">
                <a:latin typeface="Sitka Text" pitchFamily="2" charset="0"/>
              </a:rPr>
              <a:t> e) {</a:t>
            </a:r>
          </a:p>
          <a:p>
            <a:r>
              <a:rPr lang="en-IN" sz="2400" dirty="0">
                <a:latin typeface="Sitka Text" pitchFamily="2" charset="0"/>
              </a:rPr>
              <a:t>	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("Main Thread Interrupted");</a:t>
            </a:r>
          </a:p>
          <a:p>
            <a:r>
              <a:rPr lang="en-IN" sz="2400" dirty="0">
                <a:latin typeface="Sitka Text" pitchFamily="2" charset="0"/>
              </a:rPr>
              <a:t>		}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572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5861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Control Thread Execution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Two ways exist by which you can determine whether a thread </a:t>
            </a:r>
            <a:r>
              <a:rPr lang="en-US" sz="2400" dirty="0">
                <a:latin typeface="Sitka Text" pitchFamily="2" charset="0"/>
              </a:rPr>
              <a:t>has finished: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itka Tex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The </a:t>
            </a:r>
            <a:r>
              <a:rPr lang="en-US" sz="2400" b="1" dirty="0" err="1">
                <a:latin typeface="Sitka Text" pitchFamily="2" charset="0"/>
              </a:rPr>
              <a:t>isAlive</a:t>
            </a:r>
            <a:r>
              <a:rPr lang="en-US" sz="2400" b="1" dirty="0">
                <a:latin typeface="Sitka Text" pitchFamily="2" charset="0"/>
              </a:rPr>
              <a:t>( ) </a:t>
            </a:r>
            <a:r>
              <a:rPr lang="en-US" sz="2400" dirty="0">
                <a:latin typeface="Sitka Text" pitchFamily="2" charset="0"/>
              </a:rPr>
              <a:t>method will return </a:t>
            </a:r>
            <a:r>
              <a:rPr lang="en-US" sz="2400" b="1" dirty="0">
                <a:latin typeface="Sitka Text" pitchFamily="2" charset="0"/>
              </a:rPr>
              <a:t>true </a:t>
            </a:r>
            <a:r>
              <a:rPr lang="en-US" sz="2400" dirty="0">
                <a:latin typeface="Sitka Text" pitchFamily="2" charset="0"/>
              </a:rPr>
              <a:t>if the thread upon </a:t>
            </a:r>
            <a:r>
              <a:rPr lang="en-US" sz="2400" dirty="0" smtClean="0">
                <a:latin typeface="Sitka Text" pitchFamily="2" charset="0"/>
              </a:rPr>
              <a:t>which </a:t>
            </a:r>
            <a:r>
              <a:rPr lang="en-US" sz="2400" dirty="0">
                <a:latin typeface="Sitka Text" pitchFamily="2" charset="0"/>
              </a:rPr>
              <a:t>it is called is still </a:t>
            </a:r>
            <a:r>
              <a:rPr lang="en-US" sz="2400" dirty="0" smtClean="0">
                <a:latin typeface="Sitka Text" pitchFamily="2" charset="0"/>
              </a:rPr>
              <a:t>running; else </a:t>
            </a:r>
            <a:r>
              <a:rPr lang="en-US" sz="2400" dirty="0">
                <a:latin typeface="Sitka Text" pitchFamily="2" charset="0"/>
              </a:rPr>
              <a:t>it will return </a:t>
            </a:r>
            <a:r>
              <a:rPr lang="en-US" sz="2400" b="1" dirty="0">
                <a:latin typeface="Sitka Text" pitchFamily="2" charset="0"/>
              </a:rPr>
              <a:t>false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itka Tex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The </a:t>
            </a:r>
            <a:r>
              <a:rPr lang="en-US" sz="2400" b="1" dirty="0" smtClean="0">
                <a:latin typeface="Sitka Text" pitchFamily="2" charset="0"/>
              </a:rPr>
              <a:t>join() </a:t>
            </a:r>
            <a:r>
              <a:rPr lang="en-US" sz="2400" dirty="0" smtClean="0">
                <a:latin typeface="Sitka Text" pitchFamily="2" charset="0"/>
              </a:rPr>
              <a:t>method waits until the thread on which it is called terminates</a:t>
            </a:r>
            <a:r>
              <a:rPr lang="en-US" sz="2400" dirty="0">
                <a:latin typeface="Sitka Tex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itka Tex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Sitka Text" pitchFamily="2" charset="0"/>
              </a:rPr>
              <a:t>Syntax</a:t>
            </a:r>
            <a:r>
              <a:rPr lang="en-US" sz="2400" b="1" dirty="0">
                <a:latin typeface="Sitka Text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final </a:t>
            </a:r>
            <a:r>
              <a:rPr lang="en-US" sz="2400" dirty="0" err="1">
                <a:latin typeface="Sitka Text" pitchFamily="2" charset="0"/>
              </a:rPr>
              <a:t>boolean</a:t>
            </a:r>
            <a:r>
              <a:rPr lang="en-US" sz="2400" dirty="0">
                <a:latin typeface="Sitka Text" pitchFamily="2" charset="0"/>
              </a:rPr>
              <a:t> </a:t>
            </a:r>
            <a:r>
              <a:rPr lang="en-US" sz="2400" dirty="0" err="1">
                <a:latin typeface="Sitka Text" pitchFamily="2" charset="0"/>
              </a:rPr>
              <a:t>isAlive</a:t>
            </a:r>
            <a:r>
              <a:rPr lang="en-US" sz="2400" dirty="0">
                <a:latin typeface="Sitka Text" pitchFamily="2" charset="0"/>
              </a:rPr>
              <a:t>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final void join() throws </a:t>
            </a:r>
            <a:r>
              <a:rPr lang="en-US" sz="2400" dirty="0" err="1">
                <a:latin typeface="Sitka Text" pitchFamily="2" charset="0"/>
              </a:rPr>
              <a:t>InterruptedException</a:t>
            </a: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0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9632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Thread Priorities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33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Every thread has a priority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When a thread is created it inherits the priority of the thread  that created it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The methods for accessing and setting priority are as follows:</a:t>
            </a:r>
          </a:p>
          <a:p>
            <a:pPr marL="433388" indent="-342900" fontAlgn="t">
              <a:lnSpc>
                <a:spcPts val="2480"/>
              </a:lnSpc>
              <a:buFont typeface="Arial" panose="020B0604020202020204" pitchFamily="34" charset="0"/>
              <a:buChar char="•"/>
            </a:pPr>
            <a:r>
              <a:rPr lang="en-IN" sz="2400" b="1" spc="-5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public </a:t>
            </a:r>
            <a:r>
              <a:rPr lang="en-IN" sz="2400" b="1" spc="-10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final </a:t>
            </a:r>
            <a:r>
              <a:rPr lang="en-IN" sz="2400" b="1" spc="-10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int</a:t>
            </a:r>
            <a:r>
              <a:rPr lang="en-IN" sz="2400" b="1" spc="-10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 </a:t>
            </a:r>
            <a:r>
              <a:rPr lang="en-IN" sz="2400" b="1" spc="-5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getPr</a:t>
            </a:r>
            <a:r>
              <a:rPr lang="en-IN" sz="2400" b="1" spc="-15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io</a:t>
            </a:r>
            <a:r>
              <a:rPr lang="en-IN" sz="2400" b="1" spc="-5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rit</a:t>
            </a:r>
            <a:r>
              <a:rPr lang="en-IN" sz="2400" b="1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y</a:t>
            </a:r>
            <a:r>
              <a:rPr lang="en-IN" sz="2400" b="1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(</a:t>
            </a:r>
            <a:r>
              <a:rPr lang="en-IN" sz="2400" b="1" spc="-5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);</a:t>
            </a:r>
            <a:endParaRPr lang="en-IN" sz="2400" dirty="0">
              <a:latin typeface="Sitka Text" pitchFamily="2" charset="0"/>
            </a:endParaRPr>
          </a:p>
          <a:p>
            <a:pPr marL="433388" indent="-342900" fontAlgn="t">
              <a:lnSpc>
                <a:spcPts val="2845"/>
              </a:lnSpc>
              <a:buFont typeface="Arial" panose="020B0604020202020204" pitchFamily="34" charset="0"/>
              <a:buChar char="•"/>
            </a:pPr>
            <a:r>
              <a:rPr lang="en-IN" sz="2400" b="1" spc="-5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public </a:t>
            </a:r>
            <a:r>
              <a:rPr lang="en-IN" sz="2400" b="1" spc="-10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final </a:t>
            </a:r>
            <a:r>
              <a:rPr lang="en-IN" sz="2400" b="1" spc="-5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v</a:t>
            </a:r>
            <a:r>
              <a:rPr lang="en-IN" sz="2400" b="1" spc="-15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oi</a:t>
            </a:r>
            <a:r>
              <a:rPr lang="en-IN" sz="2400" b="1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d </a:t>
            </a:r>
            <a:r>
              <a:rPr lang="en-IN" sz="2400" b="1" spc="-10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setPriority</a:t>
            </a:r>
            <a:r>
              <a:rPr lang="en-IN" sz="2400" b="1" spc="-10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(</a:t>
            </a:r>
            <a:r>
              <a:rPr lang="en-IN" sz="2400" b="1" spc="-10" dirty="0" err="1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int</a:t>
            </a:r>
            <a:r>
              <a:rPr lang="en-IN" sz="2400" b="1" spc="-10" dirty="0" smtClean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 level</a:t>
            </a:r>
            <a:r>
              <a:rPr lang="en-IN" sz="2400" b="1" spc="-10" dirty="0">
                <a:solidFill>
                  <a:srgbClr val="000000"/>
                </a:solidFill>
                <a:latin typeface="Sitka Text" pitchFamily="2" charset="0"/>
                <a:cs typeface="Courier New" panose="02070309020205020404" pitchFamily="49" charset="0"/>
              </a:rPr>
              <a:t>);</a:t>
            </a:r>
            <a:endParaRPr lang="en-IN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0" y="959108"/>
            <a:ext cx="11357739" cy="53707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430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Multiprocessor Vs Multicore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40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78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Synchronization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It is normal for threads to be sharing objects and data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Different threads shouldn’t try to access and change the same data at  the same time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Threads must therefore be </a:t>
            </a:r>
            <a:r>
              <a:rPr lang="en-US" sz="2400" dirty="0" smtClean="0">
                <a:latin typeface="Sitka Text" pitchFamily="2" charset="0"/>
              </a:rPr>
              <a:t>synchronized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There is a need for a mechanism to</a:t>
            </a:r>
            <a:r>
              <a:rPr lang="en-US" sz="2400" dirty="0">
                <a:latin typeface="Sitka Text" pitchFamily="2" charset="0"/>
              </a:rPr>
              <a:t>	</a:t>
            </a:r>
            <a:r>
              <a:rPr lang="en-US" sz="2400" dirty="0" smtClean="0">
                <a:latin typeface="Sitka Text" pitchFamily="2" charset="0"/>
              </a:rPr>
              <a:t>ensure that the shared </a:t>
            </a:r>
            <a:r>
              <a:rPr lang="en-US" sz="2400" dirty="0">
                <a:latin typeface="Sitka Text" pitchFamily="2" charset="0"/>
              </a:rPr>
              <a:t>data will be used by only one thread at a time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This mechanism is called synchronization.</a:t>
            </a: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Sitka Text" pitchFamily="2" charset="0"/>
            </a:endParaRPr>
          </a:p>
          <a:p>
            <a:pPr marL="433388" indent="-342900"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78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Synchronization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8997" y="1423820"/>
            <a:ext cx="11368541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IN" sz="2400" spc="-5" dirty="0">
                <a:latin typeface="Sitka Text" pitchFamily="2" charset="0"/>
                <a:cs typeface="Arial"/>
              </a:rPr>
              <a:t>class</a:t>
            </a:r>
            <a:r>
              <a:rPr lang="en-IN" sz="2400" spc="-85" dirty="0">
                <a:latin typeface="Sitka Text" pitchFamily="2" charset="0"/>
                <a:cs typeface="Arial"/>
              </a:rPr>
              <a:t> </a:t>
            </a:r>
            <a:r>
              <a:rPr lang="en-IN" sz="2400" spc="-10" dirty="0">
                <a:latin typeface="Sitka Text" pitchFamily="2" charset="0"/>
                <a:cs typeface="Arial"/>
              </a:rPr>
              <a:t>Account</a:t>
            </a:r>
            <a:r>
              <a:rPr lang="en-IN" sz="2400" spc="25" dirty="0">
                <a:latin typeface="Sitka Text" pitchFamily="2" charset="0"/>
                <a:cs typeface="Arial"/>
              </a:rPr>
              <a:t> </a:t>
            </a:r>
            <a:r>
              <a:rPr lang="en-IN" sz="2400" spc="-5" dirty="0">
                <a:latin typeface="Sitka Text" pitchFamily="2" charset="0"/>
                <a:cs typeface="Arial"/>
              </a:rPr>
              <a:t>{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0"/>
              </a:spcBef>
            </a:pPr>
            <a:r>
              <a:rPr lang="en-IN" sz="2400" dirty="0" err="1">
                <a:latin typeface="Sitka Text" pitchFamily="2" charset="0"/>
                <a:cs typeface="Arial"/>
              </a:rPr>
              <a:t>int</a:t>
            </a:r>
            <a:r>
              <a:rPr lang="en-IN" sz="2400" spc="-45" dirty="0">
                <a:latin typeface="Sitka Text" pitchFamily="2" charset="0"/>
                <a:cs typeface="Arial"/>
              </a:rPr>
              <a:t> </a:t>
            </a:r>
            <a:r>
              <a:rPr lang="en-IN" sz="2400" spc="-5" dirty="0">
                <a:latin typeface="Sitka Text" pitchFamily="2" charset="0"/>
                <a:cs typeface="Arial"/>
              </a:rPr>
              <a:t>balance;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4"/>
              </a:spcBef>
            </a:pPr>
            <a:r>
              <a:rPr lang="en-IN" sz="2400" dirty="0">
                <a:latin typeface="Sitka Text" pitchFamily="2" charset="0"/>
                <a:cs typeface="Arial"/>
              </a:rPr>
              <a:t>public</a:t>
            </a:r>
            <a:r>
              <a:rPr lang="en-IN" sz="2400" spc="-120" dirty="0">
                <a:latin typeface="Sitka Text" pitchFamily="2" charset="0"/>
                <a:cs typeface="Arial"/>
              </a:rPr>
              <a:t> </a:t>
            </a:r>
            <a:r>
              <a:rPr lang="en-IN" sz="2400" spc="-10" dirty="0">
                <a:latin typeface="Sitka Text" pitchFamily="2" charset="0"/>
                <a:cs typeface="Arial"/>
              </a:rPr>
              <a:t>Account(){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2299335">
              <a:lnSpc>
                <a:spcPct val="100000"/>
              </a:lnSpc>
              <a:spcBef>
                <a:spcPts val="434"/>
              </a:spcBef>
            </a:pPr>
            <a:r>
              <a:rPr lang="en-IN" sz="2400" spc="-5" dirty="0">
                <a:latin typeface="Sitka Text" pitchFamily="2" charset="0"/>
                <a:cs typeface="Arial"/>
              </a:rPr>
              <a:t>balance=5000;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0"/>
              </a:spcBef>
            </a:pPr>
            <a:r>
              <a:rPr lang="en-IN" sz="2400" spc="-5" dirty="0" smtClean="0">
                <a:latin typeface="Sitka Text" pitchFamily="2" charset="0"/>
                <a:cs typeface="Arial"/>
              </a:rPr>
              <a:t>}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0"/>
              </a:spcBef>
            </a:pPr>
            <a:r>
              <a:rPr lang="en-IN" sz="2400" dirty="0" smtClean="0">
                <a:latin typeface="Sitka Text" pitchFamily="2" charset="0"/>
                <a:cs typeface="Arial"/>
              </a:rPr>
              <a:t>public</a:t>
            </a:r>
            <a:r>
              <a:rPr lang="en-IN" sz="2400" spc="-15" dirty="0" smtClean="0">
                <a:latin typeface="Sitka Text" pitchFamily="2" charset="0"/>
                <a:cs typeface="Arial"/>
              </a:rPr>
              <a:t> void</a:t>
            </a:r>
            <a:r>
              <a:rPr lang="en-IN" sz="2400" spc="10" dirty="0" smtClean="0">
                <a:latin typeface="Sitka Text" pitchFamily="2" charset="0"/>
                <a:cs typeface="Arial"/>
              </a:rPr>
              <a:t> </a:t>
            </a:r>
            <a:r>
              <a:rPr lang="en-IN" sz="2400" dirty="0">
                <a:latin typeface="Sitka Text" pitchFamily="2" charset="0"/>
                <a:cs typeface="Arial"/>
              </a:rPr>
              <a:t>withdraw(</a:t>
            </a:r>
            <a:r>
              <a:rPr lang="en-IN" sz="2400" dirty="0" err="1">
                <a:latin typeface="Sitka Text" pitchFamily="2" charset="0"/>
                <a:cs typeface="Arial"/>
              </a:rPr>
              <a:t>int</a:t>
            </a:r>
            <a:r>
              <a:rPr lang="en-IN" sz="2400" spc="-20" dirty="0">
                <a:latin typeface="Sitka Text" pitchFamily="2" charset="0"/>
                <a:cs typeface="Arial"/>
              </a:rPr>
              <a:t> </a:t>
            </a:r>
            <a:r>
              <a:rPr lang="en-IN" sz="2400" dirty="0" err="1">
                <a:latin typeface="Sitka Text" pitchFamily="2" charset="0"/>
                <a:cs typeface="Arial"/>
              </a:rPr>
              <a:t>bal</a:t>
            </a:r>
            <a:r>
              <a:rPr lang="en-IN" sz="2400" dirty="0" smtClean="0">
                <a:latin typeface="Sitka Text" pitchFamily="2" charset="0"/>
                <a:cs typeface="Arial"/>
              </a:rPr>
              <a:t>){</a:t>
            </a:r>
          </a:p>
          <a:p>
            <a:pPr marL="2362835" marR="2028825" indent="-979169">
              <a:lnSpc>
                <a:spcPts val="2590"/>
              </a:lnSpc>
              <a:spcBef>
                <a:spcPts val="160"/>
              </a:spcBef>
            </a:pPr>
            <a:r>
              <a:rPr lang="en-IN" sz="2400" spc="-5" dirty="0" smtClean="0">
                <a:latin typeface="Sitka Text" pitchFamily="2" charset="0"/>
                <a:cs typeface="Arial"/>
              </a:rPr>
              <a:t>balance</a:t>
            </a:r>
            <a:r>
              <a:rPr lang="en-IN" sz="2400" spc="-5" dirty="0">
                <a:latin typeface="Sitka Text" pitchFamily="2" charset="0"/>
                <a:cs typeface="Arial"/>
              </a:rPr>
              <a:t>=</a:t>
            </a:r>
            <a:r>
              <a:rPr lang="en-IN" sz="2400" spc="-15" dirty="0">
                <a:latin typeface="Sitka Text" pitchFamily="2" charset="0"/>
                <a:cs typeface="Arial"/>
              </a:rPr>
              <a:t> </a:t>
            </a:r>
            <a:r>
              <a:rPr lang="en-IN" sz="2400" spc="-5" dirty="0" smtClean="0">
                <a:latin typeface="Sitka Text" pitchFamily="2" charset="0"/>
                <a:cs typeface="Arial"/>
              </a:rPr>
              <a:t>balance-</a:t>
            </a:r>
            <a:r>
              <a:rPr lang="en-IN" sz="2400" spc="-5" dirty="0" err="1" smtClean="0">
                <a:latin typeface="Sitka Text" pitchFamily="2" charset="0"/>
                <a:cs typeface="Arial"/>
              </a:rPr>
              <a:t>bal</a:t>
            </a:r>
            <a:r>
              <a:rPr lang="en-IN" sz="2400" spc="-5" dirty="0" smtClean="0">
                <a:latin typeface="Sitka Text" pitchFamily="2" charset="0"/>
                <a:cs typeface="Arial"/>
              </a:rPr>
              <a:t>;</a:t>
            </a:r>
            <a:endParaRPr lang="en-IN" sz="2400" dirty="0" smtClean="0">
              <a:latin typeface="Sitka Text" pitchFamily="2" charset="0"/>
              <a:cs typeface="Arial"/>
            </a:endParaRPr>
          </a:p>
          <a:p>
            <a:pPr marL="2362835" marR="2028825" indent="-979169">
              <a:lnSpc>
                <a:spcPts val="2590"/>
              </a:lnSpc>
              <a:spcBef>
                <a:spcPts val="160"/>
              </a:spcBef>
            </a:pPr>
            <a:r>
              <a:rPr lang="en-IN" sz="2400" spc="-5" dirty="0" err="1" smtClean="0">
                <a:latin typeface="Sitka Text" pitchFamily="2" charset="0"/>
                <a:cs typeface="Arial"/>
              </a:rPr>
              <a:t>System.out.println</a:t>
            </a:r>
            <a:r>
              <a:rPr lang="en-IN" sz="2400" spc="-5" dirty="0">
                <a:latin typeface="Sitka Text" pitchFamily="2" charset="0"/>
                <a:cs typeface="Arial"/>
              </a:rPr>
              <a:t>("Balance</a:t>
            </a:r>
            <a:r>
              <a:rPr lang="en-IN" sz="2400" spc="15" dirty="0">
                <a:latin typeface="Sitka Text" pitchFamily="2" charset="0"/>
                <a:cs typeface="Arial"/>
              </a:rPr>
              <a:t> </a:t>
            </a:r>
            <a:r>
              <a:rPr lang="en-IN" sz="2400" spc="-5" dirty="0">
                <a:latin typeface="Sitka Text" pitchFamily="2" charset="0"/>
                <a:cs typeface="Arial"/>
              </a:rPr>
              <a:t>remaining:::"</a:t>
            </a:r>
            <a:r>
              <a:rPr lang="en-IN" sz="2400" spc="15" dirty="0">
                <a:latin typeface="Sitka Text" pitchFamily="2" charset="0"/>
                <a:cs typeface="Arial"/>
              </a:rPr>
              <a:t> </a:t>
            </a:r>
            <a:r>
              <a:rPr lang="en-IN" sz="2400" dirty="0">
                <a:latin typeface="Sitka Text" pitchFamily="2" charset="0"/>
                <a:cs typeface="Arial"/>
              </a:rPr>
              <a:t>+</a:t>
            </a:r>
            <a:r>
              <a:rPr lang="en-IN" sz="2400" spc="30" dirty="0">
                <a:latin typeface="Sitka Text" pitchFamily="2" charset="0"/>
                <a:cs typeface="Arial"/>
              </a:rPr>
              <a:t> </a:t>
            </a:r>
            <a:r>
              <a:rPr lang="en-IN" sz="2400" spc="-5" dirty="0" smtClean="0">
                <a:latin typeface="Sitka Text" pitchFamily="2" charset="0"/>
                <a:cs typeface="Arial"/>
              </a:rPr>
              <a:t>balance</a:t>
            </a:r>
            <a:r>
              <a:rPr lang="en-IN" sz="2400" spc="-5" dirty="0">
                <a:latin typeface="Sitka Text" pitchFamily="2" charset="0"/>
                <a:cs typeface="Arial"/>
              </a:rPr>
              <a:t>);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4"/>
              </a:spcBef>
            </a:pPr>
            <a:r>
              <a:rPr lang="en-IN" sz="2400" spc="-5" dirty="0">
                <a:latin typeface="Sitka Text" pitchFamily="2" charset="0"/>
                <a:cs typeface="Arial"/>
              </a:rPr>
              <a:t>}</a:t>
            </a:r>
            <a:endParaRPr lang="en-IN" sz="2400" dirty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IN" sz="2400" spc="-5" dirty="0">
                <a:latin typeface="Sitka Text" pitchFamily="2" charset="0"/>
                <a:cs typeface="Arial"/>
              </a:rPr>
              <a:t>}</a:t>
            </a:r>
            <a:endParaRPr lang="en-IN" sz="2400" dirty="0">
              <a:latin typeface="Sitka Text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74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78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Synchronization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8996" y="1392098"/>
            <a:ext cx="8988757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5" dirty="0">
                <a:latin typeface="Sitka Text" pitchFamily="2" charset="0"/>
                <a:cs typeface="Arial"/>
              </a:rPr>
              <a:t>class C</a:t>
            </a:r>
            <a:r>
              <a:rPr lang="en-US" sz="2400" spc="-10" dirty="0">
                <a:latin typeface="Sitka Text" pitchFamily="2" charset="0"/>
                <a:cs typeface="Arial"/>
              </a:rPr>
              <a:t> </a:t>
            </a:r>
            <a:r>
              <a:rPr lang="en-US" sz="2400" spc="-5" dirty="0">
                <a:latin typeface="Sitka Text" pitchFamily="2" charset="0"/>
                <a:cs typeface="Arial"/>
              </a:rPr>
              <a:t>implements </a:t>
            </a:r>
            <a:r>
              <a:rPr lang="en-US" sz="2400" dirty="0" smtClean="0">
                <a:latin typeface="Sitka Text" pitchFamily="2" charset="0"/>
                <a:cs typeface="Arial"/>
              </a:rPr>
              <a:t>Runnable{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10" dirty="0" smtClean="0">
                <a:latin typeface="Sitka Text" pitchFamily="2" charset="0"/>
                <a:cs typeface="Arial"/>
              </a:rPr>
              <a:t>Account </a:t>
            </a:r>
            <a:r>
              <a:rPr lang="en-US" sz="2400" dirty="0" err="1">
                <a:latin typeface="Sitka Text" pitchFamily="2" charset="0"/>
                <a:cs typeface="Arial"/>
              </a:rPr>
              <a:t>obj</a:t>
            </a:r>
            <a:r>
              <a:rPr lang="en-US" sz="2400" dirty="0">
                <a:latin typeface="Sitka Text" pitchFamily="2" charset="0"/>
                <a:cs typeface="Arial"/>
              </a:rPr>
              <a:t>; </a:t>
            </a:r>
            <a:r>
              <a:rPr lang="en-US" sz="2400" spc="-490" dirty="0">
                <a:latin typeface="Sitka Text" pitchFamily="2" charset="0"/>
                <a:cs typeface="Arial"/>
              </a:rPr>
              <a:t> </a:t>
            </a:r>
            <a:endParaRPr lang="en-US" sz="2400" spc="-490" dirty="0" smtClean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dirty="0" smtClean="0">
                <a:latin typeface="Sitka Text" pitchFamily="2" charset="0"/>
                <a:cs typeface="Arial"/>
              </a:rPr>
              <a:t>public</a:t>
            </a:r>
            <a:r>
              <a:rPr lang="en-US" sz="2400" spc="-35" dirty="0" smtClean="0">
                <a:latin typeface="Sitka Text" pitchFamily="2" charset="0"/>
                <a:cs typeface="Arial"/>
              </a:rPr>
              <a:t> </a:t>
            </a:r>
            <a:r>
              <a:rPr lang="en-US" sz="2400" spc="-10" dirty="0">
                <a:latin typeface="Sitka Text" pitchFamily="2" charset="0"/>
                <a:cs typeface="Arial"/>
              </a:rPr>
              <a:t>C(Account</a:t>
            </a:r>
            <a:r>
              <a:rPr lang="en-US" sz="2400" spc="20" dirty="0">
                <a:latin typeface="Sitka Text" pitchFamily="2" charset="0"/>
                <a:cs typeface="Arial"/>
              </a:rPr>
              <a:t> </a:t>
            </a:r>
            <a:r>
              <a:rPr lang="en-US" sz="2400" spc="-5" dirty="0">
                <a:latin typeface="Sitka Text" pitchFamily="2" charset="0"/>
                <a:cs typeface="Arial"/>
              </a:rPr>
              <a:t>a</a:t>
            </a:r>
            <a:r>
              <a:rPr lang="en-US" sz="2400" spc="-5" dirty="0" smtClean="0">
                <a:latin typeface="Sitka Text" pitchFamily="2" charset="0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5" dirty="0">
                <a:latin typeface="Sitka Text" pitchFamily="2" charset="0"/>
                <a:cs typeface="Arial"/>
              </a:rPr>
              <a:t> </a:t>
            </a:r>
            <a:r>
              <a:rPr lang="en-US" sz="2400" spc="-5" dirty="0" smtClean="0">
                <a:latin typeface="Sitka Text" pitchFamily="2" charset="0"/>
                <a:cs typeface="Arial"/>
              </a:rPr>
              <a:t> {</a:t>
            </a:r>
            <a:endParaRPr lang="en-US" sz="2400" dirty="0" smtClean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dirty="0" smtClean="0">
                <a:latin typeface="Sitka Text" pitchFamily="2" charset="0"/>
                <a:cs typeface="Arial"/>
              </a:rPr>
              <a:t>     </a:t>
            </a:r>
            <a:r>
              <a:rPr lang="en-US" sz="2400" dirty="0" err="1" smtClean="0">
                <a:latin typeface="Sitka Text" pitchFamily="2" charset="0"/>
                <a:cs typeface="Arial"/>
              </a:rPr>
              <a:t>obj</a:t>
            </a:r>
            <a:r>
              <a:rPr lang="en-US" sz="2400" dirty="0" smtClean="0">
                <a:latin typeface="Sitka Text" pitchFamily="2" charset="0"/>
                <a:cs typeface="Arial"/>
              </a:rPr>
              <a:t>=a;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5" dirty="0">
                <a:latin typeface="Sitka Text" pitchFamily="2" charset="0"/>
                <a:cs typeface="Arial"/>
              </a:rPr>
              <a:t> </a:t>
            </a:r>
            <a:r>
              <a:rPr lang="en-US" sz="2400" spc="-5" dirty="0" smtClean="0">
                <a:latin typeface="Sitka Text" pitchFamily="2" charset="0"/>
                <a:cs typeface="Arial"/>
              </a:rPr>
              <a:t>  }</a:t>
            </a:r>
            <a:endParaRPr lang="en-US" sz="2400" dirty="0" smtClean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dirty="0" smtClean="0">
                <a:latin typeface="Sitka Text" pitchFamily="2" charset="0"/>
                <a:cs typeface="Arial"/>
              </a:rPr>
              <a:t>public</a:t>
            </a:r>
            <a:r>
              <a:rPr lang="en-US" sz="2400" spc="-50" dirty="0" smtClean="0">
                <a:latin typeface="Sitka Text" pitchFamily="2" charset="0"/>
                <a:cs typeface="Arial"/>
              </a:rPr>
              <a:t> </a:t>
            </a:r>
            <a:r>
              <a:rPr lang="en-US" sz="2400" spc="-15" dirty="0">
                <a:latin typeface="Sitka Text" pitchFamily="2" charset="0"/>
                <a:cs typeface="Arial"/>
              </a:rPr>
              <a:t>void</a:t>
            </a:r>
            <a:r>
              <a:rPr lang="en-US" sz="2400" spc="10" dirty="0">
                <a:latin typeface="Sitka Text" pitchFamily="2" charset="0"/>
                <a:cs typeface="Arial"/>
              </a:rPr>
              <a:t> </a:t>
            </a:r>
            <a:r>
              <a:rPr lang="en-US" sz="2400" dirty="0">
                <a:latin typeface="Sitka Text" pitchFamily="2" charset="0"/>
                <a:cs typeface="Arial"/>
              </a:rPr>
              <a:t>run</a:t>
            </a:r>
            <a:r>
              <a:rPr lang="en-US" sz="2400" dirty="0" smtClean="0">
                <a:latin typeface="Sitka Text" pitchFamily="2" charset="0"/>
                <a:cs typeface="Arial"/>
              </a:rPr>
              <a:t>()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dirty="0">
                <a:latin typeface="Sitka Text" pitchFamily="2" charset="0"/>
                <a:cs typeface="Arial"/>
              </a:rPr>
              <a:t> </a:t>
            </a:r>
            <a:r>
              <a:rPr lang="en-US" sz="2400" dirty="0" smtClean="0">
                <a:latin typeface="Sitka Text" pitchFamily="2" charset="0"/>
                <a:cs typeface="Arial"/>
              </a:rPr>
              <a:t> {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dirty="0">
                <a:latin typeface="Sitka Text" pitchFamily="2" charset="0"/>
                <a:cs typeface="Arial"/>
              </a:rPr>
              <a:t> </a:t>
            </a:r>
            <a:r>
              <a:rPr lang="en-US" sz="2400" dirty="0" smtClean="0">
                <a:latin typeface="Sitka Text" pitchFamily="2" charset="0"/>
                <a:cs typeface="Arial"/>
              </a:rPr>
              <a:t>    </a:t>
            </a:r>
            <a:r>
              <a:rPr lang="en-US" sz="2400" dirty="0" err="1" smtClean="0">
                <a:latin typeface="Sitka Text" pitchFamily="2" charset="0"/>
                <a:cs typeface="Arial"/>
              </a:rPr>
              <a:t>obj.withdraw</a:t>
            </a:r>
            <a:r>
              <a:rPr lang="en-US" sz="2400" dirty="0" smtClean="0">
                <a:latin typeface="Sitka Text" pitchFamily="2" charset="0"/>
                <a:cs typeface="Arial"/>
              </a:rPr>
              <a:t>(500);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5" dirty="0">
                <a:latin typeface="Sitka Text" pitchFamily="2" charset="0"/>
                <a:cs typeface="Arial"/>
              </a:rPr>
              <a:t> </a:t>
            </a:r>
            <a:r>
              <a:rPr lang="en-US" sz="2400" spc="-5" dirty="0" smtClean="0">
                <a:latin typeface="Sitka Text" pitchFamily="2" charset="0"/>
                <a:cs typeface="Arial"/>
              </a:rPr>
              <a:t> }</a:t>
            </a:r>
            <a:r>
              <a:rPr lang="en-US" sz="2400" spc="-5" dirty="0">
                <a:latin typeface="Sitka Text" pitchFamily="2" charset="0"/>
                <a:cs typeface="Arial"/>
              </a:rPr>
              <a:t>	</a:t>
            </a:r>
            <a:endParaRPr lang="en-US" sz="2400" spc="-5" dirty="0" smtClean="0">
              <a:latin typeface="Sitka Text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400" spc="-5" dirty="0" smtClean="0">
                <a:latin typeface="Sitka Text" pitchFamily="2" charset="0"/>
                <a:cs typeface="Arial"/>
              </a:rPr>
              <a:t>}</a:t>
            </a:r>
            <a:endParaRPr lang="en-IN" sz="2400" dirty="0">
              <a:latin typeface="Sitka Tex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9998" y="1386061"/>
            <a:ext cx="55254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itka Text" pitchFamily="2" charset="0"/>
              </a:rPr>
              <a:t>class </a:t>
            </a:r>
            <a:r>
              <a:rPr lang="en-US" sz="2400" dirty="0" err="1">
                <a:latin typeface="Sitka Text" pitchFamily="2" charset="0"/>
              </a:rPr>
              <a:t>SynchEx</a:t>
            </a:r>
            <a:r>
              <a:rPr lang="en-US" sz="2400" dirty="0">
                <a:latin typeface="Sitka Text" pitchFamily="2" charset="0"/>
              </a:rPr>
              <a:t>{</a:t>
            </a:r>
          </a:p>
          <a:p>
            <a:r>
              <a:rPr lang="en-US" sz="2400" dirty="0">
                <a:latin typeface="Sitka Text" pitchFamily="2" charset="0"/>
              </a:rPr>
              <a:t>public static void main (String </a:t>
            </a:r>
            <a:r>
              <a:rPr lang="en-US" sz="2400" dirty="0" err="1">
                <a:latin typeface="Sitka Text" pitchFamily="2" charset="0"/>
              </a:rPr>
              <a:t>args</a:t>
            </a:r>
            <a:r>
              <a:rPr lang="en-US" sz="2400" dirty="0">
                <a:latin typeface="Sitka Text" pitchFamily="2" charset="0"/>
              </a:rPr>
              <a:t>[] )</a:t>
            </a:r>
          </a:p>
          <a:p>
            <a:r>
              <a:rPr lang="en-US" sz="2400" dirty="0">
                <a:latin typeface="Sitka Text" pitchFamily="2" charset="0"/>
              </a:rPr>
              <a:t>{</a:t>
            </a:r>
          </a:p>
          <a:p>
            <a:r>
              <a:rPr lang="en-US" sz="2400" dirty="0" smtClean="0">
                <a:latin typeface="Sitka Text" pitchFamily="2" charset="0"/>
              </a:rPr>
              <a:t>  Account </a:t>
            </a:r>
            <a:r>
              <a:rPr lang="en-US" sz="2400" dirty="0">
                <a:latin typeface="Sitka Text" pitchFamily="2" charset="0"/>
              </a:rPr>
              <a:t>a1=new Account();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  C </a:t>
            </a:r>
            <a:r>
              <a:rPr lang="en-US" sz="2400" dirty="0">
                <a:latin typeface="Sitka Text" pitchFamily="2" charset="0"/>
              </a:rPr>
              <a:t>c1=new C(a1);</a:t>
            </a:r>
          </a:p>
          <a:p>
            <a:r>
              <a:rPr lang="en-US" sz="2400" dirty="0" smtClean="0">
                <a:latin typeface="Sitka Text" pitchFamily="2" charset="0"/>
              </a:rPr>
              <a:t>  Thread </a:t>
            </a:r>
            <a:r>
              <a:rPr lang="en-US" sz="2400" dirty="0">
                <a:latin typeface="Sitka Text" pitchFamily="2" charset="0"/>
              </a:rPr>
              <a:t>t1=new Thread(c1); 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  Thread </a:t>
            </a:r>
            <a:r>
              <a:rPr lang="en-US" sz="2400" dirty="0">
                <a:latin typeface="Sitka Text" pitchFamily="2" charset="0"/>
              </a:rPr>
              <a:t>t2=new Thread(c1); 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  t1.start</a:t>
            </a:r>
            <a:r>
              <a:rPr lang="en-US" sz="2400" dirty="0">
                <a:latin typeface="Sitka Text" pitchFamily="2" charset="0"/>
              </a:rPr>
              <a:t>();</a:t>
            </a:r>
          </a:p>
          <a:p>
            <a:r>
              <a:rPr lang="en-US" sz="2400" dirty="0" smtClean="0">
                <a:latin typeface="Sitka Text" pitchFamily="2" charset="0"/>
              </a:rPr>
              <a:t>  t2.start</a:t>
            </a:r>
            <a:r>
              <a:rPr lang="en-US" sz="2400" dirty="0">
                <a:latin typeface="Sitka Text" pitchFamily="2" charset="0"/>
              </a:rPr>
              <a:t>();</a:t>
            </a:r>
          </a:p>
          <a:p>
            <a:r>
              <a:rPr lang="en-US" sz="2400" dirty="0" smtClean="0">
                <a:latin typeface="Sitka Text" pitchFamily="2" charset="0"/>
              </a:rPr>
              <a:t>}</a:t>
            </a:r>
          </a:p>
          <a:p>
            <a:r>
              <a:rPr lang="en-US" sz="2400" dirty="0" smtClean="0">
                <a:latin typeface="Sitka Text" pitchFamily="2" charset="0"/>
              </a:rPr>
              <a:t>}</a:t>
            </a: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8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78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Synchronization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3"/>
          <p:cNvSpPr txBox="1"/>
          <p:nvPr/>
        </p:nvSpPr>
        <p:spPr>
          <a:xfrm>
            <a:off x="759508" y="1661822"/>
            <a:ext cx="519581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itchFamily="2" charset="0"/>
                <a:cs typeface="Arial MT"/>
              </a:rPr>
              <a:t>When</a:t>
            </a:r>
            <a:r>
              <a:rPr sz="2400" spc="-2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one</a:t>
            </a:r>
            <a:r>
              <a:rPr sz="2400" spc="-1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thread</a:t>
            </a:r>
            <a:r>
              <a:rPr sz="2400" spc="-1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acquires</a:t>
            </a:r>
            <a:r>
              <a:rPr sz="2400" spc="-3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the</a:t>
            </a:r>
            <a:r>
              <a:rPr sz="2400" spc="-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lock</a:t>
            </a:r>
            <a:r>
              <a:rPr sz="2400" spc="-1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on</a:t>
            </a:r>
            <a:r>
              <a:rPr sz="2400" spc="-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the</a:t>
            </a:r>
            <a:r>
              <a:rPr sz="2400" spc="-1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shared</a:t>
            </a:r>
            <a:r>
              <a:rPr sz="2400" spc="-2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resource,</a:t>
            </a:r>
            <a:r>
              <a:rPr sz="2400" spc="-4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the</a:t>
            </a:r>
            <a:r>
              <a:rPr sz="2400" spc="-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other </a:t>
            </a:r>
            <a:r>
              <a:rPr sz="2400" spc="-54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threads</a:t>
            </a:r>
            <a:r>
              <a:rPr sz="2400" spc="-3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need</a:t>
            </a:r>
            <a:r>
              <a:rPr sz="2400" spc="-1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to</a:t>
            </a:r>
            <a:r>
              <a:rPr sz="2400" spc="-2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wait</a:t>
            </a:r>
            <a:r>
              <a:rPr sz="2400" spc="-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for</a:t>
            </a:r>
            <a:r>
              <a:rPr sz="2400" spc="-2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the</a:t>
            </a:r>
            <a:r>
              <a:rPr sz="2400" spc="-1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lock</a:t>
            </a:r>
            <a:r>
              <a:rPr sz="2400" spc="-1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to</a:t>
            </a:r>
            <a:r>
              <a:rPr sz="2400" spc="-2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be</a:t>
            </a:r>
            <a:r>
              <a:rPr sz="2400" spc="-15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released.</a:t>
            </a:r>
          </a:p>
        </p:txBody>
      </p:sp>
      <p:pic>
        <p:nvPicPr>
          <p:cNvPr id="11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0598" y="1319645"/>
            <a:ext cx="4267200" cy="46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3789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Synchronization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Synchronization can be applied to: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 method</a:t>
            </a:r>
          </a:p>
          <a:p>
            <a:pPr marL="890588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public synchronized withdraw(){…}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 block of code</a:t>
            </a:r>
          </a:p>
          <a:p>
            <a:pPr marL="890588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synchronized (</a:t>
            </a:r>
            <a:r>
              <a:rPr lang="en-US" sz="2400" b="1" dirty="0" err="1">
                <a:latin typeface="Sitka Text" pitchFamily="2" charset="0"/>
              </a:rPr>
              <a:t>objectReference</a:t>
            </a:r>
            <a:r>
              <a:rPr lang="en-US" sz="2400" b="1" dirty="0">
                <a:latin typeface="Sitka Text" pitchFamily="2" charset="0"/>
              </a:rPr>
              <a:t>){…}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Synchronized methods in subclasses use same locks as  their </a:t>
            </a:r>
            <a:r>
              <a:rPr lang="en-US" sz="2400" dirty="0" err="1">
                <a:latin typeface="Sitka Text" pitchFamily="2" charset="0"/>
              </a:rPr>
              <a:t>superclasses</a:t>
            </a: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8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Threads are often interdependent - one thread depends on another thread to complete an operation, or to service a </a:t>
            </a:r>
            <a:r>
              <a:rPr lang="en-US" sz="2400" dirty="0" smtClean="0">
                <a:latin typeface="Sitka Text" pitchFamily="2" charset="0"/>
              </a:rPr>
              <a:t>request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The words wait and notify encapsulate the two central concepts </a:t>
            </a:r>
            <a:r>
              <a:rPr lang="en-US" sz="2400" dirty="0" smtClean="0">
                <a:latin typeface="Sitka Text" pitchFamily="2" charset="0"/>
              </a:rPr>
              <a:t>to thread </a:t>
            </a:r>
            <a:r>
              <a:rPr lang="en-US" sz="2400" dirty="0">
                <a:latin typeface="Sitka Text" pitchFamily="2" charset="0"/>
              </a:rPr>
              <a:t>communication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 thread waits for some condition or event to </a:t>
            </a:r>
            <a:r>
              <a:rPr lang="en-US" sz="2400" dirty="0" smtClean="0">
                <a:latin typeface="Sitka Text" pitchFamily="2" charset="0"/>
              </a:rPr>
              <a:t>occur. You notify a waiting thread that a condition or event has occurred.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wait( ) directs the calling thread to surrender the monitor, and go to 	sleep until some other thread enters the monitor of the same object, 	and calls notify( )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notify</a:t>
            </a:r>
            <a:r>
              <a:rPr lang="en-US" sz="2400" dirty="0">
                <a:latin typeface="Sitka Text" pitchFamily="2" charset="0"/>
              </a:rPr>
              <a:t>( ) wakes up the other thread which was waiting on the same 	object(that had called wait() previously on the same object)</a:t>
            </a:r>
          </a:p>
        </p:txBody>
      </p:sp>
    </p:spTree>
    <p:extLst>
      <p:ext uri="{BB962C8B-B14F-4D97-AF65-F5344CB8AC3E}">
        <p14:creationId xmlns:p14="http://schemas.microsoft.com/office/powerpoint/2010/main" val="172005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C9FE9-2BE6-B2EB-CAC8-54A23B82210C}"/>
              </a:ext>
            </a:extLst>
          </p:cNvPr>
          <p:cNvSpPr txBox="1"/>
          <p:nvPr/>
        </p:nvSpPr>
        <p:spPr>
          <a:xfrm>
            <a:off x="588997" y="1328253"/>
            <a:ext cx="112982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Consider the situation, where one thread(Developer) is producing some data, and another thread(Client) is consuming it.</a:t>
            </a:r>
          </a:p>
          <a:p>
            <a:pPr marL="433388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tka Text" pitchFamily="2" charset="0"/>
              </a:rPr>
              <a:t>Suppose </a:t>
            </a:r>
            <a:r>
              <a:rPr lang="en-US" sz="2400" dirty="0">
                <a:latin typeface="Sitka Text" pitchFamily="2" charset="0"/>
              </a:rPr>
              <a:t>that the Developer has to wait until the Client has completed reading before it produces more data. In a polling system, the Client would waste many CPU cycles while it waits for the Developer to produce.</a:t>
            </a:r>
          </a:p>
        </p:txBody>
      </p:sp>
    </p:spTree>
    <p:extLst>
      <p:ext uri="{BB962C8B-B14F-4D97-AF65-F5344CB8AC3E}">
        <p14:creationId xmlns:p14="http://schemas.microsoft.com/office/powerpoint/2010/main" val="26144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999" y="1201394"/>
            <a:ext cx="9144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class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number;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synchronized 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get( 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 "Got: " + number);</a:t>
            </a:r>
          </a:p>
          <a:p>
            <a:r>
              <a:rPr lang="en-IN" sz="2400" dirty="0">
                <a:latin typeface="Sitka Text" pitchFamily="2" charset="0"/>
              </a:rPr>
              <a:t>		return number;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synchronized void put( 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number)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this.number</a:t>
            </a:r>
            <a:r>
              <a:rPr lang="en-IN" sz="2400" dirty="0">
                <a:latin typeface="Sitka Text" pitchFamily="2" charset="0"/>
              </a:rPr>
              <a:t> = number;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 "Put: " + number);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2063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62000" y="1037350"/>
            <a:ext cx="8170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class Developer implements Runnable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Developer (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this.queueClass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public void run( 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i</a:t>
            </a:r>
            <a:r>
              <a:rPr lang="en-IN" sz="2400" dirty="0">
                <a:latin typeface="Sitka Text" pitchFamily="2" charset="0"/>
              </a:rPr>
              <a:t> = 0;</a:t>
            </a:r>
          </a:p>
          <a:p>
            <a:r>
              <a:rPr lang="en-IN" sz="2400" dirty="0">
                <a:latin typeface="Sitka Text" pitchFamily="2" charset="0"/>
              </a:rPr>
              <a:t>		for(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j=0; j&lt;50; </a:t>
            </a:r>
            <a:r>
              <a:rPr lang="en-IN" sz="2400" dirty="0" err="1">
                <a:latin typeface="Sitka Text" pitchFamily="2" charset="0"/>
              </a:rPr>
              <a:t>j++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			</a:t>
            </a:r>
            <a:r>
              <a:rPr lang="en-IN" sz="2400" dirty="0" err="1">
                <a:latin typeface="Sitka Text" pitchFamily="2" charset="0"/>
              </a:rPr>
              <a:t>queueClass.put</a:t>
            </a:r>
            <a:r>
              <a:rPr lang="en-IN" sz="2400" dirty="0">
                <a:latin typeface="Sitka Text" pitchFamily="2" charset="0"/>
              </a:rPr>
              <a:t> (</a:t>
            </a:r>
            <a:r>
              <a:rPr lang="en-IN" sz="2400" dirty="0" err="1">
                <a:latin typeface="Sitka Text" pitchFamily="2" charset="0"/>
              </a:rPr>
              <a:t>i</a:t>
            </a:r>
            <a:r>
              <a:rPr lang="en-IN" sz="2400" dirty="0">
                <a:latin typeface="Sitka Text" pitchFamily="2" charset="0"/>
              </a:rPr>
              <a:t>++);</a:t>
            </a:r>
          </a:p>
          <a:p>
            <a:r>
              <a:rPr lang="en-IN" sz="2400" dirty="0">
                <a:latin typeface="Sitka Text" pitchFamily="2" charset="0"/>
              </a:rPr>
              <a:t>		}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828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430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Multiprocessor Vs Multicore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61394"/>
              </p:ext>
            </p:extLst>
          </p:nvPr>
        </p:nvGraphicFramePr>
        <p:xfrm>
          <a:off x="410308" y="1053541"/>
          <a:ext cx="11535508" cy="4942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7754">
                  <a:extLst>
                    <a:ext uri="{9D8B030D-6E8A-4147-A177-3AD203B41FA5}">
                      <a16:colId xmlns:a16="http://schemas.microsoft.com/office/drawing/2014/main" val="2963046982"/>
                    </a:ext>
                  </a:extLst>
                </a:gridCol>
                <a:gridCol w="5767754">
                  <a:extLst>
                    <a:ext uri="{9D8B030D-6E8A-4147-A177-3AD203B41FA5}">
                      <a16:colId xmlns:a16="http://schemas.microsoft.com/office/drawing/2014/main" val="1725043563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Multicore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Multiprocessor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074112192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Sitka Text" pitchFamily="2" charset="0"/>
                        </a:rPr>
                        <a:t>A multicore processor has a single processor with multiple cores that read and execute instructions.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Sitka Text" pitchFamily="2" charset="0"/>
                        </a:rPr>
                        <a:t>A Multiprocessor has two or more processors that allow simultaneous processing of programs.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661045711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Multicore executes a single program faster.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Multiprocessor executes multiple programs faster.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718283896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Sitka Text" pitchFamily="2" charset="0"/>
                        </a:rPr>
                        <a:t>Multicore processors are not as reliable as multiprocessors.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Sitka Text" pitchFamily="2" charset="0"/>
                        </a:rPr>
                        <a:t>Multiprocessors are more reliable as multiple processors are available and failure of one processor will not affect the others.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556851831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Multicore has a simple configuration.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Multiprocessor requires complex configuration.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53571530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Multicore has less traffic.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  <a:latin typeface="Sitka Text" pitchFamily="2" charset="0"/>
                        </a:rPr>
                        <a:t>Multiprocessor has more traffic.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810482205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Sitka Text" pitchFamily="2" charset="0"/>
                        </a:rPr>
                        <a:t>Multicore is cheap as there is a single processor.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Sitka Text" pitchFamily="2" charset="0"/>
                        </a:rPr>
                        <a:t>Multiprocessor is expensive compared to multicore.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66582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497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595" y="1037350"/>
            <a:ext cx="9847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class Client implements Runnable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</a:p>
          <a:p>
            <a:r>
              <a:rPr lang="en-IN" sz="2400" dirty="0">
                <a:latin typeface="Sitka Text" pitchFamily="2" charset="0"/>
              </a:rPr>
              <a:t>	Client (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this.queueClass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</a:p>
          <a:p>
            <a:r>
              <a:rPr lang="en-IN" sz="2400" dirty="0">
                <a:latin typeface="Sitka Text" pitchFamily="2" charset="0"/>
              </a:rPr>
              <a:t>	public void run( ) {</a:t>
            </a:r>
          </a:p>
          <a:p>
            <a:r>
              <a:rPr lang="en-IN" sz="2400" dirty="0">
                <a:latin typeface="Sitka Text" pitchFamily="2" charset="0"/>
              </a:rPr>
              <a:t>		for(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j=0; j&lt;50; </a:t>
            </a:r>
            <a:r>
              <a:rPr lang="en-IN" sz="2400" dirty="0" err="1">
                <a:latin typeface="Sitka Text" pitchFamily="2" charset="0"/>
              </a:rPr>
              <a:t>j++</a:t>
            </a:r>
            <a:r>
              <a:rPr lang="en-IN" sz="2400" dirty="0">
                <a:latin typeface="Sitka Text" pitchFamily="2" charset="0"/>
              </a:rPr>
              <a:t>)  {</a:t>
            </a:r>
          </a:p>
          <a:p>
            <a:r>
              <a:rPr lang="en-IN" sz="2400" dirty="0">
                <a:latin typeface="Sitka Text" pitchFamily="2" charset="0"/>
              </a:rPr>
              <a:t>			</a:t>
            </a:r>
            <a:r>
              <a:rPr lang="en-IN" sz="2400" dirty="0" err="1">
                <a:latin typeface="Sitka Text" pitchFamily="2" charset="0"/>
              </a:rPr>
              <a:t>queueClass.get</a:t>
            </a:r>
            <a:r>
              <a:rPr lang="en-IN" sz="2400" dirty="0">
                <a:latin typeface="Sitka Text" pitchFamily="2" charset="0"/>
              </a:rPr>
              <a:t>( );</a:t>
            </a:r>
          </a:p>
          <a:p>
            <a:r>
              <a:rPr lang="en-IN" sz="2400" dirty="0">
                <a:latin typeface="Sitka Text" pitchFamily="2" charset="0"/>
              </a:rPr>
              <a:t>		}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7405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6621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 Thread Communication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4400" y="1166843"/>
            <a:ext cx="106914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public class Caller {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public static void main(String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[]) 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( );</a:t>
            </a:r>
          </a:p>
          <a:p>
            <a:r>
              <a:rPr lang="en-IN" sz="2400" dirty="0">
                <a:latin typeface="Sitka Text" pitchFamily="2" charset="0"/>
              </a:rPr>
              <a:t>		Developer Dev = new Developer(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>
                <a:latin typeface="Sitka Text" pitchFamily="2" charset="0"/>
              </a:rPr>
              <a:t>		Client cl = new Client (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>
                <a:latin typeface="Sitka Text" pitchFamily="2" charset="0"/>
              </a:rPr>
              <a:t>		Thread t1=new Thread(Dev);</a:t>
            </a:r>
          </a:p>
          <a:p>
            <a:r>
              <a:rPr lang="en-IN" sz="2400" dirty="0">
                <a:latin typeface="Sitka Text" pitchFamily="2" charset="0"/>
              </a:rPr>
              <a:t>		Thread t2=new Thread(cl);</a:t>
            </a:r>
          </a:p>
          <a:p>
            <a:r>
              <a:rPr lang="en-IN" sz="2400" dirty="0">
                <a:latin typeface="Sitka Text" pitchFamily="2" charset="0"/>
              </a:rPr>
              <a:t>		t1.start();</a:t>
            </a:r>
          </a:p>
          <a:p>
            <a:r>
              <a:rPr lang="en-IN" sz="2400" dirty="0">
                <a:latin typeface="Sitka Text" pitchFamily="2" charset="0"/>
              </a:rPr>
              <a:t>		t2.start();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("Press Control-C to stop");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05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4332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wait() and notify()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4708" y="1096907"/>
            <a:ext cx="120825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	synchronized void put( 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number) {</a:t>
            </a:r>
          </a:p>
          <a:p>
            <a:r>
              <a:rPr lang="en-IN" sz="2400" dirty="0">
                <a:latin typeface="Sitka Text" pitchFamily="2" charset="0"/>
              </a:rPr>
              <a:t>		if (</a:t>
            </a:r>
            <a:r>
              <a:rPr lang="en-IN" sz="2400" dirty="0" err="1" smtClean="0">
                <a:latin typeface="Sitka Text" pitchFamily="2" charset="0"/>
              </a:rPr>
              <a:t>valueset</a:t>
            </a:r>
            <a:r>
              <a:rPr lang="en-IN" sz="2400" dirty="0" smtClean="0">
                <a:latin typeface="Sitka Text" pitchFamily="2" charset="0"/>
              </a:rPr>
              <a:t>==true)</a:t>
            </a:r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		try {</a:t>
            </a:r>
          </a:p>
          <a:p>
            <a:r>
              <a:rPr lang="en-IN" sz="2400" dirty="0">
                <a:latin typeface="Sitka Text" pitchFamily="2" charset="0"/>
              </a:rPr>
              <a:t>				wait( );</a:t>
            </a:r>
          </a:p>
          <a:p>
            <a:r>
              <a:rPr lang="en-IN" sz="2400" dirty="0">
                <a:latin typeface="Sitka Text" pitchFamily="2" charset="0"/>
              </a:rPr>
              <a:t>			}</a:t>
            </a:r>
          </a:p>
          <a:p>
            <a:r>
              <a:rPr lang="en-IN" sz="2400" dirty="0">
                <a:latin typeface="Sitka Text" pitchFamily="2" charset="0"/>
              </a:rPr>
              <a:t>			catch (</a:t>
            </a:r>
            <a:r>
              <a:rPr lang="en-IN" sz="2400" dirty="0" err="1">
                <a:latin typeface="Sitka Text" pitchFamily="2" charset="0"/>
              </a:rPr>
              <a:t>InterruptedException</a:t>
            </a:r>
            <a:r>
              <a:rPr lang="en-IN" sz="2400" dirty="0">
                <a:latin typeface="Sitka Text" pitchFamily="2" charset="0"/>
              </a:rPr>
              <a:t> e) {</a:t>
            </a:r>
          </a:p>
          <a:p>
            <a:r>
              <a:rPr lang="en-IN" sz="2400" dirty="0">
                <a:latin typeface="Sitka Text" pitchFamily="2" charset="0"/>
              </a:rPr>
              <a:t>		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</a:t>
            </a:r>
            <a:r>
              <a:rPr lang="en-IN" sz="2400" dirty="0" err="1">
                <a:latin typeface="Sitka Text" pitchFamily="2" charset="0"/>
              </a:rPr>
              <a:t>InterruptedException</a:t>
            </a:r>
            <a:r>
              <a:rPr lang="en-IN" sz="2400" dirty="0">
                <a:latin typeface="Sitka Text" pitchFamily="2" charset="0"/>
              </a:rPr>
              <a:t> caught");</a:t>
            </a:r>
          </a:p>
          <a:p>
            <a:r>
              <a:rPr lang="en-IN" sz="2400" dirty="0">
                <a:latin typeface="Sitka Text" pitchFamily="2" charset="0"/>
              </a:rPr>
              <a:t>			}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this.number</a:t>
            </a:r>
            <a:r>
              <a:rPr lang="en-IN" sz="2400" dirty="0">
                <a:latin typeface="Sitka Text" pitchFamily="2" charset="0"/>
              </a:rPr>
              <a:t> = number;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valueset</a:t>
            </a:r>
            <a:r>
              <a:rPr lang="en-IN" sz="2400" dirty="0">
                <a:latin typeface="Sitka Text" pitchFamily="2" charset="0"/>
              </a:rPr>
              <a:t> = true;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 "Put: " + number);</a:t>
            </a:r>
          </a:p>
          <a:p>
            <a:r>
              <a:rPr lang="en-IN" sz="2400" dirty="0">
                <a:latin typeface="Sitka Text" pitchFamily="2" charset="0"/>
              </a:rPr>
              <a:t>		notify( );</a:t>
            </a:r>
          </a:p>
          <a:p>
            <a:r>
              <a:rPr lang="en-IN" sz="2400" dirty="0">
                <a:latin typeface="Sitka Text" pitchFamily="2" charset="0"/>
              </a:rPr>
              <a:t>	}</a:t>
            </a:r>
          </a:p>
          <a:p>
            <a:r>
              <a:rPr lang="en-IN" sz="2400" dirty="0" smtClean="0">
                <a:latin typeface="Sitka Text" pitchFamily="2" charset="0"/>
              </a:rPr>
              <a:t>  }</a:t>
            </a:r>
            <a:endParaRPr lang="en-IN" sz="2400" dirty="0">
              <a:latin typeface="Sitka Tex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8184" y="1014791"/>
            <a:ext cx="5138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class </a:t>
            </a:r>
            <a:r>
              <a:rPr lang="en-IN" sz="2400" dirty="0" err="1">
                <a:latin typeface="Sitka Text" pitchFamily="2" charset="0"/>
              </a:rPr>
              <a:t>QueueClass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number;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>
                <a:latin typeface="Sitka Text" pitchFamily="2" charset="0"/>
              </a:rPr>
              <a:t>boolean</a:t>
            </a:r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err="1">
                <a:latin typeface="Sitka Text" pitchFamily="2" charset="0"/>
              </a:rPr>
              <a:t>valueset</a:t>
            </a:r>
            <a:r>
              <a:rPr lang="en-IN" sz="2400" dirty="0">
                <a:latin typeface="Sitka Text" pitchFamily="2" charset="0"/>
              </a:rPr>
              <a:t> = false;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9477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0FF-0CC0-AB78-757D-A58C39E3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AE66CC-E4C1-7738-6776-41F11E8CA7C8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C8AFC3-CB7B-06EB-3258-F297AC22D76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62528-8BFE-FF24-7F7E-2FBB5D9E3A8A}"/>
              </a:ext>
            </a:extLst>
          </p:cNvPr>
          <p:cNvSpPr/>
          <p:nvPr/>
        </p:nvSpPr>
        <p:spPr>
          <a:xfrm>
            <a:off x="588997" y="329464"/>
            <a:ext cx="4332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wait() and notify()</a:t>
            </a:r>
            <a:endParaRPr lang="en-US" sz="40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FE0B9B-E611-AFAC-3491-AFCBBE876A13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AF1FF7CC-9DBA-A508-5029-987DC056A0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AF1FF7CC-9DBA-A508-5029-987DC056A0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FAE98-70A3-5439-BE97-37FABFF4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D2B6D4-1C34-E349-AF3D-2E51768EC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6525" y="1283323"/>
            <a:ext cx="10304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synchronized </a:t>
            </a:r>
            <a:r>
              <a:rPr lang="en-IN" sz="2400" dirty="0" err="1">
                <a:latin typeface="Sitka Text" pitchFamily="2" charset="0"/>
              </a:rPr>
              <a:t>int</a:t>
            </a:r>
            <a:r>
              <a:rPr lang="en-IN" sz="2400" dirty="0">
                <a:latin typeface="Sitka Text" pitchFamily="2" charset="0"/>
              </a:rPr>
              <a:t> get( )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if (</a:t>
            </a:r>
            <a:r>
              <a:rPr lang="en-IN" sz="2400" dirty="0" err="1" smtClean="0">
                <a:latin typeface="Sitka Text" pitchFamily="2" charset="0"/>
              </a:rPr>
              <a:t>valueset</a:t>
            </a:r>
            <a:r>
              <a:rPr lang="en-IN" sz="2400" dirty="0" smtClean="0">
                <a:latin typeface="Sitka Text" pitchFamily="2" charset="0"/>
              </a:rPr>
              <a:t>==false) 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	   try </a:t>
            </a:r>
            <a:r>
              <a:rPr lang="en-IN" sz="2400" dirty="0">
                <a:latin typeface="Sitka Text" pitchFamily="2" charset="0"/>
              </a:rPr>
              <a:t>{</a:t>
            </a:r>
          </a:p>
          <a:p>
            <a:r>
              <a:rPr lang="en-IN" sz="2400" dirty="0">
                <a:latin typeface="Sitka Text" pitchFamily="2" charset="0"/>
              </a:rPr>
              <a:t>		</a:t>
            </a:r>
            <a:r>
              <a:rPr lang="en-IN" sz="2400" dirty="0" smtClean="0">
                <a:latin typeface="Sitka Text" pitchFamily="2" charset="0"/>
              </a:rPr>
              <a:t>    wait</a:t>
            </a:r>
            <a:r>
              <a:rPr lang="en-IN" sz="2400" dirty="0">
                <a:latin typeface="Sitka Text" pitchFamily="2" charset="0"/>
              </a:rPr>
              <a:t>( );</a:t>
            </a:r>
          </a:p>
          <a:p>
            <a:r>
              <a:rPr lang="en-IN" sz="2400" dirty="0">
                <a:latin typeface="Sitka Text" pitchFamily="2" charset="0"/>
              </a:rPr>
              <a:t>		}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     catch 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InterruptedException</a:t>
            </a:r>
            <a:r>
              <a:rPr lang="en-IN" sz="2400" dirty="0">
                <a:latin typeface="Sitka Text" pitchFamily="2" charset="0"/>
              </a:rPr>
              <a:t> e) {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               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</a:t>
            </a:r>
            <a:r>
              <a:rPr lang="en-IN" sz="2400" dirty="0" err="1">
                <a:latin typeface="Sitka Text" pitchFamily="2" charset="0"/>
              </a:rPr>
              <a:t>InterruptedException</a:t>
            </a:r>
            <a:r>
              <a:rPr lang="en-IN" sz="2400" dirty="0">
                <a:latin typeface="Sitka Text" pitchFamily="2" charset="0"/>
              </a:rPr>
              <a:t> caught");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	}</a:t>
            </a:r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 "Got: " + number);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err="1" smtClean="0">
                <a:latin typeface="Sitka Text" pitchFamily="2" charset="0"/>
              </a:rPr>
              <a:t>valueset</a:t>
            </a:r>
            <a:r>
              <a:rPr lang="en-IN" sz="2400" dirty="0" smtClean="0">
                <a:latin typeface="Sitka Text" pitchFamily="2" charset="0"/>
              </a:rPr>
              <a:t> </a:t>
            </a:r>
            <a:r>
              <a:rPr lang="en-IN" sz="2400" dirty="0">
                <a:latin typeface="Sitka Text" pitchFamily="2" charset="0"/>
              </a:rPr>
              <a:t>= false;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notify</a:t>
            </a:r>
            <a:r>
              <a:rPr lang="en-IN" sz="2400" dirty="0">
                <a:latin typeface="Sitka Text" pitchFamily="2" charset="0"/>
              </a:rPr>
              <a:t>( );</a:t>
            </a:r>
          </a:p>
          <a:p>
            <a:r>
              <a:rPr lang="en-IN" sz="2400" dirty="0">
                <a:latin typeface="Sitka Text" pitchFamily="2" charset="0"/>
              </a:rPr>
              <a:t>	</a:t>
            </a:r>
            <a:r>
              <a:rPr lang="en-IN" sz="2400" dirty="0" smtClean="0">
                <a:latin typeface="Sitka Text" pitchFamily="2" charset="0"/>
              </a:rPr>
              <a:t>return </a:t>
            </a:r>
            <a:r>
              <a:rPr lang="en-IN" sz="2400" dirty="0">
                <a:latin typeface="Sitka Text" pitchFamily="2" charset="0"/>
              </a:rPr>
              <a:t>number;</a:t>
            </a:r>
          </a:p>
          <a:p>
            <a:r>
              <a:rPr lang="en-IN" sz="2400" dirty="0" smtClean="0">
                <a:latin typeface="Sitka Text" pitchFamily="2" charset="0"/>
              </a:rPr>
              <a:t>}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76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1985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Threads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90763" y="1664130"/>
            <a:ext cx="112473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A process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 an instance of a program running on a computer. Each process has its memory space, system resources, and execution context. </a:t>
            </a:r>
          </a:p>
          <a:p>
            <a:pPr marL="812800" marR="5715" lvl="1" indent="-342900"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web browser or a word processor.</a:t>
            </a:r>
          </a:p>
          <a:p>
            <a:pPr marL="812800" marR="5715" lvl="1" indent="-342900"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Independent Projects in Different Departments.</a:t>
            </a:r>
          </a:p>
          <a:p>
            <a:pPr marL="355600" marR="5715" indent="-342900">
              <a:buFont typeface="Arial" panose="020B0604020202020204" pitchFamily="34" charset="0"/>
              <a:buChar char="•"/>
            </a:pPr>
            <a:endParaRPr lang="en-US" sz="2400" b="1" spc="-5" dirty="0">
              <a:latin typeface="Sitka Text" panose="02000505000000020004" pitchFamily="2" charset="0"/>
              <a:cs typeface="Arial"/>
            </a:endParaRPr>
          </a:p>
          <a:p>
            <a:pPr marL="355600" marR="5715" indent="-342900"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A thread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 a smaller unit of execution within a process. Multiple threads within the process share the same memory space and resources, allowing for more efficient communication and data sharing. Threads are often referred to as “lightweight processes.”</a:t>
            </a:r>
          </a:p>
          <a:p>
            <a:pPr marL="812800" marR="5715" lvl="1" indent="-342900"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Team Members Working on a Single Project.</a:t>
            </a:r>
          </a:p>
        </p:txBody>
      </p:sp>
    </p:spTree>
    <p:extLst>
      <p:ext uri="{BB962C8B-B14F-4D97-AF65-F5344CB8AC3E}">
        <p14:creationId xmlns:p14="http://schemas.microsoft.com/office/powerpoint/2010/main" val="63919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1985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Threads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2" name="Picture 2" descr="https://miro.medium.com/v2/resize:fit:700/1*L1smTfhD4ASAmMRI4Afd0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74" y="1431071"/>
            <a:ext cx="9821095" cy="43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2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991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Multitasking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s://miro.medium.com/v2/resize:fit:700/0*RbA9OEkJYodM7Tl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5" y="1603132"/>
            <a:ext cx="10502983" cy="41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1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991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Multitasking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Cinebench R23 sc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8" y="1552736"/>
            <a:ext cx="4984096" cy="43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GeekBench 5 benchmark score multi vs single core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14" y="1312159"/>
            <a:ext cx="4943962" cy="47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9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417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Java’s Multithreading Model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616A4-E4B0-4334-B4BF-7840C1B1AD12}"/>
              </a:ext>
            </a:extLst>
          </p:cNvPr>
          <p:cNvSpPr txBox="1"/>
          <p:nvPr/>
        </p:nvSpPr>
        <p:spPr>
          <a:xfrm>
            <a:off x="588997" y="1430495"/>
            <a:ext cx="112473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Java has completely done away with the 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event loop/  polling mechanism (Event loop/polling means- Executing one  process after another which results in CPU time wastage)</a:t>
            </a:r>
          </a:p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 Java, All the libraries and classes are designed with multithreading in mind. This enables the entire system to be asynchronous.</a:t>
            </a:r>
          </a:p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spc="-5" dirty="0">
              <a:latin typeface="Sitka Text" panose="02000505000000020004" pitchFamily="2" charset="0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In Java the </a:t>
            </a:r>
            <a:r>
              <a:rPr lang="en-US" sz="2400" b="1" spc="-5" dirty="0" err="1">
                <a:latin typeface="Sitka Text" panose="02000505000000020004" pitchFamily="2" charset="0"/>
                <a:cs typeface="Arial"/>
              </a:rPr>
              <a:t>java.lang.Thread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 is used to create thread-based code, imported into all Java applications by default.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47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5"/>
          <p:cNvSpPr txBox="1"/>
          <p:nvPr/>
        </p:nvSpPr>
        <p:spPr>
          <a:xfrm>
            <a:off x="788290" y="1407155"/>
            <a:ext cx="11052018" cy="4340932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spc="-5" dirty="0">
                <a:latin typeface="Sitka Text" pitchFamily="2" charset="0"/>
                <a:cs typeface="Arial MT"/>
              </a:rPr>
              <a:t>The</a:t>
            </a:r>
            <a:r>
              <a:rPr sz="2400" spc="15" dirty="0">
                <a:latin typeface="Sitka Text" pitchFamily="2" charset="0"/>
                <a:cs typeface="Arial MT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Thread</a:t>
            </a:r>
            <a:r>
              <a:rPr sz="2400" b="1" spc="2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class </a:t>
            </a:r>
            <a:r>
              <a:rPr sz="2400" spc="-5" dirty="0">
                <a:latin typeface="Sitka Text" pitchFamily="2" charset="0"/>
                <a:cs typeface="Arial MT"/>
              </a:rPr>
              <a:t>has</a:t>
            </a:r>
            <a:r>
              <a:rPr sz="2400" spc="1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two</a:t>
            </a:r>
            <a:r>
              <a:rPr sz="240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primary</a:t>
            </a:r>
            <a:r>
              <a:rPr sz="2400" spc="35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thread</a:t>
            </a:r>
            <a:r>
              <a:rPr sz="2400" spc="2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control</a:t>
            </a:r>
            <a:r>
              <a:rPr sz="2400" spc="5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methods:</a:t>
            </a:r>
            <a:endParaRPr lang="en-IN" sz="2400" dirty="0">
              <a:latin typeface="Sitka Text" pitchFamily="2" charset="0"/>
              <a:cs typeface="Arial MT"/>
            </a:endParaRPr>
          </a:p>
          <a:p>
            <a:pPr marL="701040" lvl="1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600" b="1" spc="-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public</a:t>
            </a:r>
            <a:r>
              <a:rPr sz="2600" b="1" spc="-10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void</a:t>
            </a:r>
            <a:r>
              <a:rPr sz="2600" b="1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 start()</a:t>
            </a:r>
            <a:r>
              <a:rPr sz="2600" b="1" spc="10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 </a:t>
            </a:r>
            <a:r>
              <a:rPr lang="en-IN" sz="2600" b="1" spc="10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: </a:t>
            </a:r>
            <a:r>
              <a:rPr sz="2600" b="1" spc="-5" dirty="0">
                <a:latin typeface="Sitka Text" pitchFamily="2" charset="0"/>
                <a:cs typeface="Arial MT"/>
              </a:rPr>
              <a:t>The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"/>
              </a:rPr>
              <a:t>start()</a:t>
            </a:r>
            <a:r>
              <a:rPr sz="2600" b="1" dirty="0">
                <a:latin typeface="Sitka Text" pitchFamily="2" charset="0"/>
                <a:cs typeface="Arial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method</a:t>
            </a:r>
            <a:r>
              <a:rPr lang="en-IN" sz="2600" b="1" spc="-5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starts</a:t>
            </a:r>
            <a:r>
              <a:rPr sz="2600" b="1" spc="-15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a</a:t>
            </a:r>
            <a:r>
              <a:rPr sz="2600" b="1" spc="-10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thread</a:t>
            </a:r>
            <a:r>
              <a:rPr sz="2600" b="1" spc="-10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execution</a:t>
            </a:r>
            <a:endParaRPr lang="en-IN" sz="2600" b="1" dirty="0">
              <a:latin typeface="Sitka Text" pitchFamily="2" charset="0"/>
              <a:cs typeface="Arial MT"/>
            </a:endParaRPr>
          </a:p>
          <a:p>
            <a:pPr marL="701040" lvl="1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600" b="1" spc="-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public </a:t>
            </a:r>
            <a:r>
              <a:rPr sz="2600" b="1" spc="-10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void</a:t>
            </a:r>
            <a:r>
              <a:rPr sz="2600" b="1" spc="-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 run()</a:t>
            </a:r>
            <a:r>
              <a:rPr sz="2600" b="1" spc="1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 </a:t>
            </a:r>
            <a:r>
              <a:rPr lang="en-IN" sz="2600" b="1" spc="15" dirty="0">
                <a:solidFill>
                  <a:srgbClr val="006FC0"/>
                </a:solidFill>
                <a:latin typeface="Sitka Text" pitchFamily="2" charset="0"/>
                <a:cs typeface="Arial MT"/>
              </a:rPr>
              <a:t>: </a:t>
            </a:r>
            <a:r>
              <a:rPr sz="2600" b="1" spc="-5" dirty="0">
                <a:latin typeface="Sitka Text" pitchFamily="2" charset="0"/>
                <a:cs typeface="Arial MT"/>
              </a:rPr>
              <a:t>The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"/>
              </a:rPr>
              <a:t>run()</a:t>
            </a:r>
            <a:r>
              <a:rPr sz="2600" b="1" spc="15" dirty="0">
                <a:latin typeface="Sitka Text" pitchFamily="2" charset="0"/>
                <a:cs typeface="Arial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method 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actually performs the work</a:t>
            </a:r>
            <a:r>
              <a:rPr sz="2600" b="1" spc="5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of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the</a:t>
            </a:r>
            <a:r>
              <a:rPr sz="2600" b="1" spc="5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thread </a:t>
            </a:r>
            <a:r>
              <a:rPr sz="2600" b="1" spc="-595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and </a:t>
            </a:r>
            <a:r>
              <a:rPr sz="2600" b="1" dirty="0">
                <a:latin typeface="Sitka Text" pitchFamily="2" charset="0"/>
                <a:cs typeface="Arial MT"/>
              </a:rPr>
              <a:t>is</a:t>
            </a:r>
            <a:r>
              <a:rPr sz="2600" b="1" spc="-5" dirty="0">
                <a:latin typeface="Sitka Text" pitchFamily="2" charset="0"/>
                <a:cs typeface="Arial MT"/>
              </a:rPr>
              <a:t> the entry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point</a:t>
            </a:r>
            <a:r>
              <a:rPr sz="2600" b="1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for the</a:t>
            </a:r>
            <a:r>
              <a:rPr sz="2600" b="1" spc="-10" dirty="0">
                <a:latin typeface="Sitka Text" pitchFamily="2" charset="0"/>
                <a:cs typeface="Arial MT"/>
              </a:rPr>
              <a:t> </a:t>
            </a:r>
            <a:r>
              <a:rPr sz="2600" b="1" spc="-5" dirty="0">
                <a:latin typeface="Sitka Text" pitchFamily="2" charset="0"/>
                <a:cs typeface="Arial MT"/>
              </a:rPr>
              <a:t>thread</a:t>
            </a:r>
            <a:endParaRPr sz="2600" b="1" dirty="0">
              <a:latin typeface="Sitka Text" pitchFamily="2" charset="0"/>
              <a:cs typeface="Arial MT"/>
            </a:endParaRPr>
          </a:p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spc="-5" dirty="0">
                <a:latin typeface="Sitka Text" pitchFamily="2" charset="0"/>
                <a:cs typeface="Arial MT"/>
              </a:rPr>
              <a:t>The</a:t>
            </a:r>
            <a:r>
              <a:rPr sz="2400" spc="1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thread</a:t>
            </a:r>
            <a:r>
              <a:rPr sz="2400" spc="20" dirty="0">
                <a:latin typeface="Sitka Text" pitchFamily="2" charset="0"/>
                <a:cs typeface="Arial MT"/>
              </a:rPr>
              <a:t> </a:t>
            </a:r>
            <a:r>
              <a:rPr sz="2400" i="1" spc="-5" dirty="0">
                <a:latin typeface="Sitka Text" pitchFamily="2" charset="0"/>
                <a:cs typeface="Arial"/>
              </a:rPr>
              <a:t>dies</a:t>
            </a:r>
            <a:r>
              <a:rPr sz="2400" i="1" spc="5" dirty="0">
                <a:latin typeface="Sitka Text" pitchFamily="2" charset="0"/>
                <a:cs typeface="Arial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when</a:t>
            </a:r>
            <a:r>
              <a:rPr sz="2400" spc="1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the</a:t>
            </a:r>
            <a:r>
              <a:rPr sz="2400" spc="15" dirty="0">
                <a:latin typeface="Sitka Text" pitchFamily="2" charset="0"/>
                <a:cs typeface="Arial MT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run(</a:t>
            </a:r>
            <a:r>
              <a:rPr sz="2400" b="1" spc="1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)</a:t>
            </a:r>
            <a:r>
              <a:rPr sz="2400" b="1" spc="2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method</a:t>
            </a:r>
            <a:r>
              <a:rPr sz="2400" spc="2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terminates</a:t>
            </a:r>
            <a:endParaRPr sz="2400" dirty="0">
              <a:latin typeface="Sitka Text" pitchFamily="2" charset="0"/>
              <a:cs typeface="Arial MT"/>
            </a:endParaRPr>
          </a:p>
          <a:p>
            <a:pPr marL="24384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spc="-75" dirty="0">
                <a:latin typeface="Sitka Text" pitchFamily="2" charset="0"/>
                <a:cs typeface="Arial MT"/>
              </a:rPr>
              <a:t>You</a:t>
            </a:r>
            <a:r>
              <a:rPr sz="240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never</a:t>
            </a:r>
            <a:r>
              <a:rPr sz="2400" spc="20" dirty="0">
                <a:latin typeface="Sitka Text" pitchFamily="2" charset="0"/>
                <a:cs typeface="Arial MT"/>
              </a:rPr>
              <a:t> </a:t>
            </a:r>
            <a:r>
              <a:rPr sz="2400" dirty="0">
                <a:latin typeface="Sitka Text" pitchFamily="2" charset="0"/>
                <a:cs typeface="Arial MT"/>
              </a:rPr>
              <a:t>call</a:t>
            </a:r>
            <a:r>
              <a:rPr sz="2400" spc="-20" dirty="0">
                <a:latin typeface="Sitka Text" pitchFamily="2" charset="0"/>
                <a:cs typeface="Arial MT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run(</a:t>
            </a:r>
            <a:r>
              <a:rPr sz="2400" b="1" spc="1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)</a:t>
            </a:r>
            <a:r>
              <a:rPr sz="2400" b="1" spc="1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explicitly</a:t>
            </a:r>
            <a:endParaRPr sz="2400" dirty="0">
              <a:latin typeface="Sitka Text" pitchFamily="2" charset="0"/>
              <a:cs typeface="Arial MT"/>
            </a:endParaRPr>
          </a:p>
          <a:p>
            <a:pPr marL="243840" marR="5080" indent="-231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  <a:tab pos="6851650" algn="l"/>
              </a:tabLst>
            </a:pPr>
            <a:r>
              <a:rPr sz="2400" spc="-5" dirty="0">
                <a:latin typeface="Sitka Text" pitchFamily="2" charset="0"/>
                <a:cs typeface="Arial MT"/>
              </a:rPr>
              <a:t>The</a:t>
            </a:r>
            <a:r>
              <a:rPr sz="2400" spc="25" dirty="0">
                <a:latin typeface="Sitka Text" pitchFamily="2" charset="0"/>
                <a:cs typeface="Arial MT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start(</a:t>
            </a:r>
            <a:r>
              <a:rPr sz="2400" b="1" spc="30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)</a:t>
            </a:r>
            <a:r>
              <a:rPr sz="2400" b="1" spc="35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method</a:t>
            </a:r>
            <a:r>
              <a:rPr sz="2400" spc="3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called</a:t>
            </a:r>
            <a:r>
              <a:rPr sz="2400" spc="15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on</a:t>
            </a:r>
            <a:r>
              <a:rPr sz="2400" spc="3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a</a:t>
            </a:r>
            <a:r>
              <a:rPr sz="2400" spc="1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thread</a:t>
            </a:r>
            <a:r>
              <a:rPr sz="2400" spc="3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automatically	initiates</a:t>
            </a:r>
            <a:r>
              <a:rPr sz="2400" spc="-8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a </a:t>
            </a:r>
            <a:r>
              <a:rPr sz="2400" spc="-595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call to</a:t>
            </a:r>
            <a:r>
              <a:rPr sz="2400" dirty="0">
                <a:latin typeface="Sitka Text" pitchFamily="2" charset="0"/>
                <a:cs typeface="Arial MT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the</a:t>
            </a:r>
            <a:r>
              <a:rPr sz="2400" dirty="0">
                <a:latin typeface="Sitka Text" pitchFamily="2" charset="0"/>
                <a:cs typeface="Arial MT"/>
              </a:rPr>
              <a:t> </a:t>
            </a:r>
            <a:r>
              <a:rPr sz="2400" spc="-10" dirty="0">
                <a:latin typeface="Sitka Text" pitchFamily="2" charset="0"/>
                <a:cs typeface="Arial MT"/>
              </a:rPr>
              <a:t>thread’s</a:t>
            </a:r>
            <a:r>
              <a:rPr sz="2400" dirty="0">
                <a:latin typeface="Sitka Text" pitchFamily="2" charset="0"/>
                <a:cs typeface="Arial MT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run(</a:t>
            </a:r>
            <a:r>
              <a:rPr sz="2400" b="1" spc="25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Sitka Text" pitchFamily="2" charset="0"/>
                <a:cs typeface="Arial"/>
              </a:rPr>
              <a:t>)</a:t>
            </a:r>
            <a:r>
              <a:rPr sz="2400" b="1" dirty="0">
                <a:solidFill>
                  <a:srgbClr val="006FC0"/>
                </a:solidFill>
                <a:latin typeface="Sitka Text" pitchFamily="2" charset="0"/>
                <a:cs typeface="Arial"/>
              </a:rPr>
              <a:t> </a:t>
            </a:r>
            <a:r>
              <a:rPr sz="2400" spc="-5" dirty="0">
                <a:latin typeface="Sitka Text" pitchFamily="2" charset="0"/>
                <a:cs typeface="Arial MT"/>
              </a:rPr>
              <a:t>method</a:t>
            </a:r>
            <a:endParaRPr sz="2400" dirty="0">
              <a:latin typeface="Sitka Text" pitchFamily="2" charset="0"/>
              <a:cs typeface="Arial M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417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Java’s Multithreading Model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64617" y="6643312"/>
            <a:ext cx="21653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620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A00FFAED0794E9D7F7C4D15F7A957" ma:contentTypeVersion="12" ma:contentTypeDescription="Create a new document." ma:contentTypeScope="" ma:versionID="a8f0e1ac7a8312d49cf205c3b7eff501">
  <xsd:schema xmlns:xsd="http://www.w3.org/2001/XMLSchema" xmlns:xs="http://www.w3.org/2001/XMLSchema" xmlns:p="http://schemas.microsoft.com/office/2006/metadata/properties" xmlns:ns2="e073f202-a0c8-468f-bcd3-98b96f0fcb46" xmlns:ns3="1e0ae068-78dd-4a0e-be70-0d8ae7669f30" targetNamespace="http://schemas.microsoft.com/office/2006/metadata/properties" ma:root="true" ma:fieldsID="4660fccb1944c74509d8013a9a514d33" ns2:_="" ns3:_="">
    <xsd:import namespace="e073f202-a0c8-468f-bcd3-98b96f0fcb46"/>
    <xsd:import namespace="1e0ae068-78dd-4a0e-be70-0d8ae7669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3f202-a0c8-468f-bcd3-98b96f0fc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ae068-78dd-4a0e-be70-0d8ae7669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23BBE-1D84-406E-A354-828D76FC2A84}">
  <ds:schemaRefs>
    <ds:schemaRef ds:uri="1e0ae068-78dd-4a0e-be70-0d8ae7669f30"/>
    <ds:schemaRef ds:uri="e073f202-a0c8-468f-bcd3-98b96f0fcb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1196A1-E45D-45F7-9669-1B7E34502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B66E2A-87E1-4916-B81D-D9D751B14F1D}">
  <ds:schemaRefs>
    <ds:schemaRef ds:uri="http://schemas.microsoft.com/office/infopath/2007/PartnerControls"/>
    <ds:schemaRef ds:uri="1e0ae068-78dd-4a0e-be70-0d8ae7669f30"/>
    <ds:schemaRef ds:uri="e073f202-a0c8-468f-bcd3-98b96f0fcb4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1169</Words>
  <Application>Microsoft Office PowerPoint</Application>
  <PresentationFormat>Widescreen</PresentationFormat>
  <Paragraphs>285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MT</vt:lpstr>
      <vt:lpstr>Calibri</vt:lpstr>
      <vt:lpstr>Calibri Light</vt:lpstr>
      <vt:lpstr>Courier New</vt:lpstr>
      <vt:lpstr>Sitka Heading Semibold</vt:lpstr>
      <vt:lpstr>Sitka Text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368</cp:revision>
  <dcterms:created xsi:type="dcterms:W3CDTF">2021-06-30T03:39:53Z</dcterms:created>
  <dcterms:modified xsi:type="dcterms:W3CDTF">2024-11-18T10:27:36Z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0x01010052DA00FFAED0794E9D7F7C4D15F7A957</vt:lpwstr>
  </property>
</Properties>
</file>