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81" r:id="rId16"/>
    <p:sldId id="273" r:id="rId17"/>
    <p:sldId id="274" r:id="rId18"/>
    <p:sldId id="270" r:id="rId19"/>
    <p:sldId id="271" r:id="rId20"/>
    <p:sldId id="280" r:id="rId21"/>
    <p:sldId id="276" r:id="rId22"/>
    <p:sldId id="275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sfca.edu/~galles/visualization/DFS.html" TargetMode="External" /><Relationship Id="rId2" Type="http://schemas.openxmlformats.org/officeDocument/2006/relationships/hyperlink" Target="https://www.cs.usfca.edu/~galles/visualization/BFS.html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www.cs.usfca.edu/~galles/visualization/DisjointSets.html" TargetMode="External" /><Relationship Id="rId4" Type="http://schemas.openxmlformats.org/officeDocument/2006/relationships/hyperlink" Target="https://www.cs.usfca.edu/~galles/visualization/ConnectedComponent.html" TargetMode="Externa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F4C7-F4BE-FA11-C673-728C0124F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172" y="1712824"/>
            <a:ext cx="11354879" cy="3133161"/>
          </a:xfrm>
        </p:spPr>
        <p:txBody>
          <a:bodyPr>
            <a:noAutofit/>
          </a:bodyPr>
          <a:lstStyle/>
          <a:p>
            <a:r>
              <a:rPr lang="en-IN" sz="8000" b="1" dirty="0"/>
              <a:t>📉 </a:t>
            </a:r>
            <a:r>
              <a:rPr lang="en-US" sz="8000" b="1" dirty="0"/>
              <a:t>Graph </a:t>
            </a:r>
            <a:r>
              <a:rPr lang="en-IN" sz="8000" b="1" dirty="0" err="1"/>
              <a:t>Colo</a:t>
            </a:r>
            <a:r>
              <a:rPr lang="en-US" sz="8000" b="1" dirty="0"/>
              <a:t>ring</a:t>
            </a:r>
            <a:r>
              <a:rPr lang="en-IN" sz="8000" b="1" dirty="0"/>
              <a:t> 📈</a:t>
            </a:r>
            <a:endParaRPr lang="en-US" sz="8000" b="1" dirty="0"/>
          </a:p>
          <a:p>
            <a:endParaRPr lang="en-US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D10DB-94B5-C879-5034-AC3F044DB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3814" y="5085436"/>
            <a:ext cx="3697238" cy="12579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IN" dirty="0"/>
              <a:t>M . </a:t>
            </a:r>
            <a:r>
              <a:rPr lang="en-US" dirty="0"/>
              <a:t>Aasritha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49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08E1-2ECB-2FD3-156E-67589DDF8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04" y="277382"/>
            <a:ext cx="11360654" cy="63436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// Function to solve the M-</a:t>
            </a:r>
            <a:r>
              <a:rPr lang="en-IN" dirty="0" err="1"/>
              <a:t>Coloring</a:t>
            </a:r>
            <a:r>
              <a:rPr lang="en-IN" dirty="0"/>
              <a:t> problem
bool </a:t>
            </a:r>
            <a:r>
              <a:rPr lang="en-IN" dirty="0" err="1"/>
              <a:t>graphColoring</a:t>
            </a:r>
            <a:r>
              <a:rPr lang="en-IN" dirty="0"/>
              <a:t>(int graph[N][N], int M) {
    int </a:t>
            </a:r>
            <a:r>
              <a:rPr lang="en-IN" dirty="0" err="1"/>
              <a:t>color</a:t>
            </a:r>
            <a:r>
              <a:rPr lang="en-IN" dirty="0"/>
              <a:t>[N] = {0}; // Initialize all vertices as </a:t>
            </a:r>
            <a:r>
              <a:rPr lang="en-IN" dirty="0" err="1"/>
              <a:t>uncolored</a:t>
            </a:r>
            <a:r>
              <a:rPr lang="en-IN" dirty="0"/>
              <a:t>
    // Start </a:t>
            </a:r>
            <a:r>
              <a:rPr lang="en-IN" dirty="0" err="1"/>
              <a:t>coloring</a:t>
            </a:r>
            <a:r>
              <a:rPr lang="en-IN" dirty="0"/>
              <a:t> from the first vertex
    if (</a:t>
            </a:r>
            <a:r>
              <a:rPr lang="en-IN" dirty="0" err="1"/>
              <a:t>graphColoringUtil</a:t>
            </a:r>
            <a:r>
              <a:rPr lang="en-IN" dirty="0"/>
              <a:t>(graph, M, </a:t>
            </a:r>
            <a:r>
              <a:rPr lang="en-IN" dirty="0" err="1"/>
              <a:t>color</a:t>
            </a:r>
            <a:r>
              <a:rPr lang="en-IN" dirty="0"/>
              <a:t>, 0)) {
        // If a solution exists, print the </a:t>
            </a:r>
            <a:r>
              <a:rPr lang="en-IN" dirty="0" err="1"/>
              <a:t>colors</a:t>
            </a:r>
            <a:r>
              <a:rPr lang="en-IN" dirty="0"/>
              <a:t>
        </a:t>
            </a:r>
            <a:r>
              <a:rPr lang="en-IN" dirty="0" err="1"/>
              <a:t>cout</a:t>
            </a:r>
            <a:r>
              <a:rPr lang="en-IN" dirty="0"/>
              <a:t> &lt;&lt; “Solution exists with the following </a:t>
            </a:r>
            <a:r>
              <a:rPr lang="en-IN" dirty="0" err="1"/>
              <a:t>color</a:t>
            </a:r>
            <a:r>
              <a:rPr lang="en-IN" dirty="0"/>
              <a:t> assignments:\n”;
        for (int </a:t>
            </a:r>
            <a:r>
              <a:rPr lang="en-IN" dirty="0" err="1"/>
              <a:t>i</a:t>
            </a:r>
            <a:r>
              <a:rPr lang="en-IN" dirty="0"/>
              <a:t> = 0; </a:t>
            </a:r>
            <a:r>
              <a:rPr lang="en-IN" dirty="0" err="1"/>
              <a:t>i</a:t>
            </a:r>
            <a:r>
              <a:rPr lang="en-IN" dirty="0"/>
              <a:t> &lt; N; </a:t>
            </a:r>
            <a:r>
              <a:rPr lang="en-IN" dirty="0" err="1"/>
              <a:t>i</a:t>
            </a:r>
            <a:r>
              <a:rPr lang="en-IN" dirty="0"/>
              <a:t>++) {
            </a:t>
            </a:r>
            <a:r>
              <a:rPr lang="en-IN" dirty="0" err="1"/>
              <a:t>cout</a:t>
            </a:r>
            <a:r>
              <a:rPr lang="en-IN" dirty="0"/>
              <a:t> &lt;&lt; “Vertex “ &lt;&lt; </a:t>
            </a:r>
            <a:r>
              <a:rPr lang="en-IN" dirty="0" err="1"/>
              <a:t>i</a:t>
            </a:r>
            <a:r>
              <a:rPr lang="en-IN" dirty="0"/>
              <a:t> &lt;&lt; “ -</a:t>
            </a:r>
            <a:r>
              <a:rPr lang="en-IN" dirty="0">
                <a:sym typeface="Wingdings" pitchFamily="2" charset="2"/>
              </a:rPr>
              <a:t></a:t>
            </a:r>
            <a:r>
              <a:rPr lang="en-IN" dirty="0"/>
              <a:t> </a:t>
            </a:r>
            <a:r>
              <a:rPr lang="en-IN" dirty="0" err="1"/>
              <a:t>Color</a:t>
            </a:r>
            <a:r>
              <a:rPr lang="en-IN" dirty="0"/>
              <a:t> “ &lt;&lt; </a:t>
            </a:r>
            <a:r>
              <a:rPr lang="en-IN" dirty="0" err="1"/>
              <a:t>color</a:t>
            </a:r>
            <a:r>
              <a:rPr lang="en-IN" dirty="0"/>
              <a:t>[</a:t>
            </a:r>
            <a:r>
              <a:rPr lang="en-IN" dirty="0" err="1"/>
              <a:t>i</a:t>
            </a:r>
            <a:r>
              <a:rPr lang="en-IN" dirty="0"/>
              <a:t>] &lt;&lt; </a:t>
            </a:r>
            <a:r>
              <a:rPr lang="en-IN" dirty="0" err="1"/>
              <a:t>endl</a:t>
            </a:r>
            <a:r>
              <a:rPr lang="en-IN" dirty="0"/>
              <a:t>;
        }
        return true;
    } else {
        </a:t>
            </a:r>
            <a:r>
              <a:rPr lang="en-IN" dirty="0" err="1"/>
              <a:t>cout</a:t>
            </a:r>
            <a:r>
              <a:rPr lang="en-IN" dirty="0"/>
              <a:t> &lt;&lt; “No solution exists.” &lt;&lt; </a:t>
            </a:r>
            <a:r>
              <a:rPr lang="en-IN" dirty="0" err="1"/>
              <a:t>endl</a:t>
            </a:r>
            <a:r>
              <a:rPr lang="en-IN" dirty="0"/>
              <a:t>;
        return false;
    }
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9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DBB5-D769-27B3-49E6-93E6801B8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669"/>
            <a:ext cx="10515600" cy="5441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/>
              <a:t>// Driver code
int main() {
    // Example graph (adjacency matrix)
    int graph[N][N] = {
        {0, 1, 1, 1},
        {1, 0, 1, 0},
        {1, 1, 0, 1},
        {1, 0, 1, 0}
    };
    int M = 3; // Number of </a:t>
            </a:r>
            <a:r>
              <a:rPr lang="en-IN" dirty="0" err="1"/>
              <a:t>colors</a:t>
            </a:r>
            <a:r>
              <a:rPr lang="en-IN" dirty="0"/>
              <a:t>
    </a:t>
            </a:r>
            <a:r>
              <a:rPr lang="en-IN" dirty="0" err="1"/>
              <a:t>graphColoring</a:t>
            </a:r>
            <a:r>
              <a:rPr lang="en-IN" dirty="0"/>
              <a:t>(graph, M);
    return 0; // Correctly place the return statement inside the main function
}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59AE8-0476-4B61-C738-FC250DB4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26" y="940691"/>
            <a:ext cx="5995293" cy="38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8B681-A12A-A905-23FB-D750AD49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466"/>
            <a:ext cx="10515600" cy="5682497"/>
          </a:xfrm>
        </p:spPr>
        <p:txBody>
          <a:bodyPr/>
          <a:lstStyle/>
          <a:p>
            <a:r>
              <a:rPr lang="en-IN" dirty="0"/>
              <a:t>Analysis of the graph given in code using adjacency matrix.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F5BAF3-1E47-3BC0-FFE0-06EB9DBD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16343"/>
              </p:ext>
            </p:extLst>
          </p:nvPr>
        </p:nvGraphicFramePr>
        <p:xfrm>
          <a:off x="838200" y="1507518"/>
          <a:ext cx="4285305" cy="4319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061">
                  <a:extLst>
                    <a:ext uri="{9D8B030D-6E8A-4147-A177-3AD203B41FA5}">
                      <a16:colId xmlns:a16="http://schemas.microsoft.com/office/drawing/2014/main" val="787078825"/>
                    </a:ext>
                  </a:extLst>
                </a:gridCol>
                <a:gridCol w="857061">
                  <a:extLst>
                    <a:ext uri="{9D8B030D-6E8A-4147-A177-3AD203B41FA5}">
                      <a16:colId xmlns:a16="http://schemas.microsoft.com/office/drawing/2014/main" val="2127243976"/>
                    </a:ext>
                  </a:extLst>
                </a:gridCol>
                <a:gridCol w="857061">
                  <a:extLst>
                    <a:ext uri="{9D8B030D-6E8A-4147-A177-3AD203B41FA5}">
                      <a16:colId xmlns:a16="http://schemas.microsoft.com/office/drawing/2014/main" val="3285684409"/>
                    </a:ext>
                  </a:extLst>
                </a:gridCol>
                <a:gridCol w="857061">
                  <a:extLst>
                    <a:ext uri="{9D8B030D-6E8A-4147-A177-3AD203B41FA5}">
                      <a16:colId xmlns:a16="http://schemas.microsoft.com/office/drawing/2014/main" val="804546992"/>
                    </a:ext>
                  </a:extLst>
                </a:gridCol>
                <a:gridCol w="857061">
                  <a:extLst>
                    <a:ext uri="{9D8B030D-6E8A-4147-A177-3AD203B41FA5}">
                      <a16:colId xmlns:a16="http://schemas.microsoft.com/office/drawing/2014/main" val="203422290"/>
                    </a:ext>
                  </a:extLst>
                </a:gridCol>
              </a:tblGrid>
              <a:tr h="851327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/>
                        <a:t>Adjacency matrix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271048"/>
                  </a:ext>
                </a:extLst>
              </a:tr>
              <a:tr h="85132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40081"/>
                  </a:ext>
                </a:extLst>
              </a:tr>
              <a:tr h="85132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680337"/>
                  </a:ext>
                </a:extLst>
              </a:tr>
              <a:tr h="85132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13845"/>
                  </a:ext>
                </a:extLst>
              </a:tr>
              <a:tr h="85132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584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C6B66DF-323E-9F4F-A8EE-F5B8D22DF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66" y="1966199"/>
            <a:ext cx="5041534" cy="39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6D53-A9FF-D102-AE89-22E4C910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62" y="365127"/>
            <a:ext cx="5120827" cy="1178572"/>
          </a:xfrm>
        </p:spPr>
        <p:txBody>
          <a:bodyPr/>
          <a:lstStyle/>
          <a:p>
            <a:pPr algn="ctr"/>
            <a:r>
              <a:rPr lang="en-IN" b="1" dirty="0"/>
              <a:t>How to colour?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18EC6-CBCC-4454-2DC2-C4C79F7A7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2" y="1857261"/>
            <a:ext cx="5205248" cy="43197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834B6-3CB3-B8D0-19B6-849936AFCAE7}"/>
              </a:ext>
            </a:extLst>
          </p:cNvPr>
          <p:cNvSpPr txBox="1"/>
          <p:nvPr/>
        </p:nvSpPr>
        <p:spPr>
          <a:xfrm>
            <a:off x="5182002" y="251671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9C068-6437-7EF5-32CC-3261DAE43013}"/>
              </a:ext>
            </a:extLst>
          </p:cNvPr>
          <p:cNvSpPr txBox="1"/>
          <p:nvPr/>
        </p:nvSpPr>
        <p:spPr>
          <a:xfrm>
            <a:off x="5182002" y="251671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ED5607-3F16-9E87-F294-31A51E37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35" y="365127"/>
            <a:ext cx="5553675" cy="1335355"/>
          </a:xfrm>
        </p:spPr>
        <p:txBody>
          <a:bodyPr/>
          <a:lstStyle/>
          <a:p>
            <a:pPr algn="ctr"/>
            <a:r>
              <a:rPr lang="en-IN" b="1" dirty="0"/>
              <a:t>Time and Space Complexity</a:t>
            </a:r>
            <a:endParaRPr lang="en-US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239FB7-63C9-5D04-27E3-15EC7B59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592" y="2110524"/>
            <a:ext cx="5091052" cy="4066438"/>
          </a:xfrm>
        </p:spPr>
        <p:txBody>
          <a:bodyPr anchor="ctr">
            <a:normAutofit/>
          </a:bodyPr>
          <a:lstStyle/>
          <a:p>
            <a:r>
              <a:rPr lang="en-IN" sz="2400" dirty="0"/>
              <a:t>Time Complexity: O(M^V). </a:t>
            </a:r>
            <a:br>
              <a:rPr lang="en-IN" sz="2400" dirty="0"/>
            </a:br>
            <a:r>
              <a:rPr lang="en-IN" sz="2400" dirty="0"/>
              <a:t>Reason: Choosing out of M given </a:t>
            </a:r>
            <a:r>
              <a:rPr lang="en-IN" sz="2400" dirty="0" err="1"/>
              <a:t>colors</a:t>
            </a:r>
            <a:r>
              <a:rPr lang="en-IN" sz="2400" dirty="0"/>
              <a:t> for V vertices will lead to an O(M^V) combination. So the time complexity is O(M^V).</a:t>
            </a:r>
            <a:br>
              <a:rPr lang="en-IN" sz="2400" dirty="0"/>
            </a:br>
            <a:br>
              <a:rPr lang="en-IN" sz="2400" dirty="0"/>
            </a:br>
            <a:r>
              <a:rPr lang="en-IN" sz="2400" dirty="0"/>
              <a:t>Space </a:t>
            </a:r>
            <a:r>
              <a:rPr lang="en-IN" sz="2400" dirty="0" err="1"/>
              <a:t>complexity:The</a:t>
            </a:r>
            <a:r>
              <a:rPr lang="en-IN" sz="2400" dirty="0"/>
              <a:t> </a:t>
            </a:r>
            <a:r>
              <a:rPr lang="en-IN" sz="2400" dirty="0" err="1"/>
              <a:t>M_coloring</a:t>
            </a:r>
            <a:r>
              <a:rPr lang="en-IN" sz="2400" dirty="0"/>
              <a:t> function will require O(V) space for the visited array.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2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E670-F6D6-538A-C153-85DDA6A5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138" y="735216"/>
            <a:ext cx="5330583" cy="3232570"/>
          </a:xfrm>
        </p:spPr>
        <p:txBody>
          <a:bodyPr anchor="ctr">
            <a:normAutofit/>
          </a:bodyPr>
          <a:lstStyle/>
          <a:p>
            <a:pPr algn="ctr"/>
            <a:r>
              <a:rPr lang="en-IN" b="1" dirty="0"/>
              <a:t>M – Colouring optimisation problem.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A011C-EEA1-AB92-1C69-AF26E2F9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79" y="599811"/>
            <a:ext cx="7302397" cy="5658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// Function to find the minimum number of </a:t>
            </a:r>
            <a:r>
              <a:rPr lang="en-IN" sz="1600" dirty="0" err="1"/>
              <a:t>colors</a:t>
            </a:r>
            <a:r>
              <a:rPr lang="en-IN" sz="1600" dirty="0"/>
              <a:t> required to </a:t>
            </a:r>
            <a:r>
              <a:rPr lang="en-IN" sz="1600" dirty="0" err="1"/>
              <a:t>color</a:t>
            </a:r>
            <a:r>
              <a:rPr lang="en-IN" sz="1600" dirty="0"/>
              <a:t> the graph
int </a:t>
            </a:r>
            <a:r>
              <a:rPr lang="en-IN" sz="1600" dirty="0" err="1"/>
              <a:t>findChromaticNumber</a:t>
            </a:r>
            <a:r>
              <a:rPr lang="en-IN" sz="1600" dirty="0"/>
              <a:t>(int graph[N][N]) {
    int </a:t>
            </a:r>
            <a:r>
              <a:rPr lang="en-IN" sz="1600" dirty="0" err="1"/>
              <a:t>color</a:t>
            </a:r>
            <a:r>
              <a:rPr lang="en-IN" sz="1600" dirty="0"/>
              <a:t>[N];
    int </a:t>
            </a:r>
            <a:r>
              <a:rPr lang="en-IN" sz="1600" dirty="0" err="1"/>
              <a:t>minColors</a:t>
            </a:r>
            <a:r>
              <a:rPr lang="en-IN" sz="1600" dirty="0"/>
              <a:t> = INT_MAX;
    // Try to </a:t>
            </a:r>
            <a:r>
              <a:rPr lang="en-IN" sz="1600" dirty="0" err="1"/>
              <a:t>color</a:t>
            </a:r>
            <a:r>
              <a:rPr lang="en-IN" sz="1600" dirty="0"/>
              <a:t> the graph with increasing number of </a:t>
            </a:r>
            <a:r>
              <a:rPr lang="en-IN" sz="1600" dirty="0" err="1"/>
              <a:t>colors</a:t>
            </a:r>
            <a:r>
              <a:rPr lang="en-IN" sz="1600" dirty="0"/>
              <a:t>
    for (int M = 1; M &lt;= N; M++) {
        fill(</a:t>
            </a:r>
            <a:r>
              <a:rPr lang="en-IN" sz="1600" dirty="0" err="1"/>
              <a:t>color</a:t>
            </a:r>
            <a:r>
              <a:rPr lang="en-IN" sz="1600" dirty="0"/>
              <a:t>, </a:t>
            </a:r>
            <a:r>
              <a:rPr lang="en-IN" sz="1600" dirty="0" err="1"/>
              <a:t>color</a:t>
            </a:r>
            <a:r>
              <a:rPr lang="en-IN" sz="1600" dirty="0"/>
              <a:t> + N, 0); // Reset </a:t>
            </a:r>
            <a:r>
              <a:rPr lang="en-IN" sz="1600" dirty="0" err="1"/>
              <a:t>color</a:t>
            </a:r>
            <a:r>
              <a:rPr lang="en-IN" sz="1600" dirty="0"/>
              <a:t> array
        if (</a:t>
            </a:r>
            <a:r>
              <a:rPr lang="en-IN" sz="1600" dirty="0" err="1"/>
              <a:t>graphColoringUtil</a:t>
            </a:r>
            <a:r>
              <a:rPr lang="en-IN" sz="1600" dirty="0"/>
              <a:t>(graph, M, </a:t>
            </a:r>
            <a:r>
              <a:rPr lang="en-IN" sz="1600" dirty="0" err="1"/>
              <a:t>color</a:t>
            </a:r>
            <a:r>
              <a:rPr lang="en-IN" sz="1600" dirty="0"/>
              <a:t>, 0)) {
            </a:t>
            </a:r>
            <a:r>
              <a:rPr lang="en-IN" sz="1600" dirty="0" err="1"/>
              <a:t>minColors</a:t>
            </a:r>
            <a:r>
              <a:rPr lang="en-IN" sz="1600" dirty="0"/>
              <a:t> = M;
            break;
        }
    }
    return </a:t>
            </a:r>
            <a:r>
              <a:rPr lang="en-IN" sz="1600" dirty="0" err="1"/>
              <a:t>minColors</a:t>
            </a:r>
            <a:r>
              <a:rPr lang="en-IN" sz="1600" dirty="0"/>
              <a:t>;
}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3455D-F74B-4098-CE7F-A9A0699D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82" y="3738644"/>
            <a:ext cx="5715939" cy="24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DA7D-5834-AA6E-BE90-98D2A9AF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112" y="1272607"/>
            <a:ext cx="10515600" cy="4351338"/>
          </a:xfrm>
        </p:spPr>
        <p:txBody>
          <a:bodyPr/>
          <a:lstStyle/>
          <a:p>
            <a:r>
              <a:rPr lang="en-IN" dirty="0"/>
              <a:t>Use state space tree and apply DFS using backtracking.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04BC1F-5753-EED4-4667-65FAA5BD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12" y="365126"/>
            <a:ext cx="10328688" cy="61626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Number of ways to colour a given graph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AA165-3FD9-0C4A-51C6-7995E994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90" y="2082462"/>
            <a:ext cx="4712219" cy="41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9F5FC-CBD9-251E-4B7E-3772BB06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55" y="875571"/>
            <a:ext cx="5667845" cy="59622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r>
              <a:rPr lang="en-IN" sz="1800" dirty="0"/>
              <a:t>// Utility function to count and print all           possible </a:t>
            </a:r>
            <a:r>
              <a:rPr lang="en-IN" sz="1800" dirty="0" err="1"/>
              <a:t>colorings</a:t>
            </a:r>
            <a:r>
              <a:rPr lang="en-IN" sz="1800" dirty="0"/>
              <a:t>
void </a:t>
            </a:r>
            <a:r>
              <a:rPr lang="en-IN" sz="1800" dirty="0" err="1"/>
              <a:t>countAndPrintColorings</a:t>
            </a:r>
            <a:r>
              <a:rPr lang="en-IN" sz="1800" dirty="0"/>
              <a:t>(int graph[N][N], int M, int </a:t>
            </a:r>
            <a:r>
              <a:rPr lang="en-IN" sz="1800" dirty="0" err="1"/>
              <a:t>color</a:t>
            </a:r>
            <a:r>
              <a:rPr lang="en-IN" sz="1800" dirty="0"/>
              <a:t>[], int vertex, int &amp;count) {
    // If all vertices are assigned a </a:t>
            </a:r>
            <a:r>
              <a:rPr lang="en-IN" sz="1800" dirty="0" err="1"/>
              <a:t>color</a:t>
            </a:r>
            <a:r>
              <a:rPr lang="en-IN" sz="1800" dirty="0"/>
              <a:t>, print the </a:t>
            </a:r>
            <a:r>
              <a:rPr lang="en-IN" sz="1800" dirty="0" err="1"/>
              <a:t>coloring</a:t>
            </a:r>
            <a:r>
              <a:rPr lang="en-IN" sz="1800" dirty="0"/>
              <a:t> and increment the count
    if (vertex == N) {
        count++;
        </a:t>
            </a:r>
            <a:r>
              <a:rPr lang="en-IN" sz="1800" dirty="0" err="1"/>
              <a:t>cout</a:t>
            </a:r>
            <a:r>
              <a:rPr lang="en-IN" sz="1800" dirty="0"/>
              <a:t> &lt;&lt; “Valid </a:t>
            </a:r>
            <a:r>
              <a:rPr lang="en-IN" sz="1800" dirty="0" err="1"/>
              <a:t>coloring</a:t>
            </a:r>
            <a:r>
              <a:rPr lang="en-IN" sz="1800" dirty="0"/>
              <a:t> “ &lt;&lt; count &lt;&lt; “: “;
        for (int </a:t>
            </a:r>
            <a:r>
              <a:rPr lang="en-IN" sz="1800" dirty="0" err="1"/>
              <a:t>i</a:t>
            </a:r>
            <a:r>
              <a:rPr lang="en-IN" sz="1800" dirty="0"/>
              <a:t> = 0; </a:t>
            </a:r>
            <a:r>
              <a:rPr lang="en-IN" sz="1800" dirty="0" err="1"/>
              <a:t>i</a:t>
            </a:r>
            <a:r>
              <a:rPr lang="en-IN" sz="1800" dirty="0"/>
              <a:t> &lt; N; </a:t>
            </a:r>
            <a:r>
              <a:rPr lang="en-IN" sz="1800" dirty="0" err="1"/>
              <a:t>i</a:t>
            </a:r>
            <a:r>
              <a:rPr lang="en-IN" sz="1800" dirty="0"/>
              <a:t>++) {
            </a:t>
            </a:r>
            <a:r>
              <a:rPr lang="en-IN" sz="1800" dirty="0" err="1"/>
              <a:t>cout</a:t>
            </a:r>
            <a:r>
              <a:rPr lang="en-IN" sz="1800" dirty="0"/>
              <a:t> &lt;&lt; </a:t>
            </a:r>
            <a:r>
              <a:rPr lang="en-IN" sz="1800" dirty="0" err="1"/>
              <a:t>color</a:t>
            </a:r>
            <a:r>
              <a:rPr lang="en-IN" sz="1800" dirty="0"/>
              <a:t>[</a:t>
            </a:r>
            <a:r>
              <a:rPr lang="en-IN" sz="1800" dirty="0" err="1"/>
              <a:t>i</a:t>
            </a:r>
            <a:r>
              <a:rPr lang="en-IN" sz="1800" dirty="0"/>
              <a:t>] &lt;&lt; “ “;
        }
        </a:t>
            </a:r>
            <a:r>
              <a:rPr lang="en-IN" sz="1800" dirty="0" err="1"/>
              <a:t>cout</a:t>
            </a:r>
            <a:r>
              <a:rPr lang="en-IN" sz="1800" dirty="0"/>
              <a:t> &lt;&lt; </a:t>
            </a:r>
            <a:r>
              <a:rPr lang="en-IN" sz="1800" dirty="0" err="1"/>
              <a:t>endl</a:t>
            </a:r>
            <a:r>
              <a:rPr lang="en-IN" sz="1800" dirty="0"/>
              <a:t>;
        return;
    }</a:t>
            </a: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F491D6-32E1-2509-B454-D539E823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143" y="863914"/>
            <a:ext cx="5667845" cy="59622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1800" dirty="0"/>
          </a:p>
          <a:p>
            <a:pPr marL="0" indent="0">
              <a:buNone/>
            </a:pPr>
            <a:r>
              <a:rPr lang="en-IN" sz="1800" dirty="0"/>
              <a:t>    // Try assigning each </a:t>
            </a:r>
            <a:r>
              <a:rPr lang="en-IN" sz="1800" dirty="0" err="1"/>
              <a:t>color</a:t>
            </a:r>
            <a:r>
              <a:rPr lang="en-IN" sz="1800" dirty="0"/>
              <a:t> from 1 to M
    for (int c = 1; c &lt;= M; </a:t>
            </a:r>
            <a:r>
              <a:rPr lang="en-IN" sz="1800" dirty="0" err="1"/>
              <a:t>c++</a:t>
            </a:r>
            <a:r>
              <a:rPr lang="en-IN" sz="1800" dirty="0"/>
              <a:t>) {
        // Check if assigning </a:t>
            </a:r>
            <a:r>
              <a:rPr lang="en-IN" sz="1800" dirty="0" err="1"/>
              <a:t>color</a:t>
            </a:r>
            <a:r>
              <a:rPr lang="en-IN" sz="1800" dirty="0"/>
              <a:t> c to vertex is safe
        if (</a:t>
            </a:r>
            <a:r>
              <a:rPr lang="en-IN" sz="1800" dirty="0" err="1"/>
              <a:t>isSafe</a:t>
            </a:r>
            <a:r>
              <a:rPr lang="en-IN" sz="1800" dirty="0"/>
              <a:t>(vertex, graph, </a:t>
            </a:r>
            <a:r>
              <a:rPr lang="en-IN" sz="1800" dirty="0" err="1"/>
              <a:t>color</a:t>
            </a:r>
            <a:r>
              <a:rPr lang="en-IN" sz="1800" dirty="0"/>
              <a:t>, c)) {
            </a:t>
            </a:r>
            <a:r>
              <a:rPr lang="en-IN" sz="1800" dirty="0" err="1"/>
              <a:t>color</a:t>
            </a:r>
            <a:r>
              <a:rPr lang="en-IN" sz="1800" dirty="0"/>
              <a:t>[vertex] = c; // Assign </a:t>
            </a:r>
            <a:r>
              <a:rPr lang="en-IN" sz="1800" dirty="0" err="1"/>
              <a:t>color</a:t>
            </a:r>
            <a:r>
              <a:rPr lang="en-IN" sz="1800" dirty="0"/>
              <a:t> c to vertex
            // Recur to assign </a:t>
            </a:r>
            <a:r>
              <a:rPr lang="en-IN" sz="1800" dirty="0" err="1"/>
              <a:t>colors</a:t>
            </a:r>
            <a:r>
              <a:rPr lang="en-IN" sz="1800" dirty="0"/>
              <a:t> to the rest of the vertices
            </a:t>
            </a:r>
            <a:r>
              <a:rPr lang="en-IN" sz="1800" dirty="0" err="1"/>
              <a:t>countAndPrintColorings</a:t>
            </a:r>
            <a:r>
              <a:rPr lang="en-IN" sz="1800" dirty="0"/>
              <a:t>(graph, M, </a:t>
            </a:r>
            <a:r>
              <a:rPr lang="en-IN" sz="1800" dirty="0" err="1"/>
              <a:t>color</a:t>
            </a:r>
            <a:r>
              <a:rPr lang="en-IN" sz="1800" dirty="0"/>
              <a:t>, vertex + 1, count);
            // Backtrack
            </a:t>
            </a:r>
            <a:r>
              <a:rPr lang="en-IN" sz="1800" dirty="0" err="1"/>
              <a:t>color</a:t>
            </a:r>
            <a:r>
              <a:rPr lang="en-IN" sz="1800" dirty="0"/>
              <a:t>[vertex] = 0;
        }
    }
}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B31C7-BF1E-D82E-1853-3CBFE4521CA7}"/>
              </a:ext>
            </a:extLst>
          </p:cNvPr>
          <p:cNvSpPr txBox="1"/>
          <p:nvPr/>
        </p:nvSpPr>
        <p:spPr>
          <a:xfrm rot="10800000" flipV="1">
            <a:off x="761990" y="217582"/>
            <a:ext cx="106680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3600" b="1" dirty="0"/>
              <a:t>Sample code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757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1150-79A7-E151-4F11-6517E6A6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25" y="337685"/>
            <a:ext cx="6741617" cy="6295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
// Function to find the total number of ways to </a:t>
            </a:r>
            <a:r>
              <a:rPr lang="en-IN" dirty="0" err="1"/>
              <a:t>color</a:t>
            </a:r>
            <a:r>
              <a:rPr lang="en-IN" dirty="0"/>
              <a:t> the graph and print them
int </a:t>
            </a:r>
            <a:r>
              <a:rPr lang="en-IN" dirty="0" err="1"/>
              <a:t>totalColorings</a:t>
            </a:r>
            <a:r>
              <a:rPr lang="en-IN" dirty="0"/>
              <a:t>(int graph[N][N], int M) {
    int </a:t>
            </a:r>
            <a:r>
              <a:rPr lang="en-IN" dirty="0" err="1"/>
              <a:t>color</a:t>
            </a:r>
            <a:r>
              <a:rPr lang="en-IN" dirty="0"/>
              <a:t>[N] = {0}; // Initialize all vertices as </a:t>
            </a:r>
            <a:r>
              <a:rPr lang="en-IN" dirty="0" err="1"/>
              <a:t>uncolored</a:t>
            </a:r>
            <a:r>
              <a:rPr lang="en-IN" dirty="0"/>
              <a:t>
    int count = 0;      // Initialize count of valid </a:t>
            </a:r>
            <a:r>
              <a:rPr lang="en-IN" dirty="0" err="1"/>
              <a:t>colorings</a:t>
            </a:r>
            <a:r>
              <a:rPr lang="en-IN" dirty="0"/>
              <a:t>
    // Start </a:t>
            </a:r>
            <a:r>
              <a:rPr lang="en-IN" dirty="0" err="1"/>
              <a:t>coloring</a:t>
            </a:r>
            <a:r>
              <a:rPr lang="en-IN" dirty="0"/>
              <a:t> from the first vertex
    </a:t>
            </a:r>
            <a:r>
              <a:rPr lang="en-IN" dirty="0" err="1"/>
              <a:t>countAndPrintColorings</a:t>
            </a:r>
            <a:r>
              <a:rPr lang="en-IN" dirty="0"/>
              <a:t>(graph, M, </a:t>
            </a:r>
            <a:r>
              <a:rPr lang="en-IN" dirty="0" err="1"/>
              <a:t>color</a:t>
            </a:r>
            <a:r>
              <a:rPr lang="en-IN" dirty="0"/>
              <a:t>, 0, count);
    return count;
}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0DEEC-C095-D578-C701-CA0ACB82A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42" y="1981759"/>
            <a:ext cx="4992094" cy="45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274-A714-CD51-231F-E85FB071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Disjoint sets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7A5D9-8AC9-D12E-2160-6B33F17F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computer science, a disjoint-set data structure, also called a union–find data structure or merge–find set, is a data structure that stores a collection of disjoint sets.</a:t>
            </a:r>
          </a:p>
          <a:p>
            <a:r>
              <a:rPr lang="en-IN" dirty="0"/>
              <a:t> Equivalently, it stores a partition of a set into disjoint subsets. </a:t>
            </a:r>
          </a:p>
          <a:p>
            <a:r>
              <a:rPr lang="en-IN" dirty="0"/>
              <a:t>Disjoint sets – Sets that don’t have any element in common.</a:t>
            </a:r>
          </a:p>
          <a:p>
            <a:r>
              <a:rPr lang="en-IN" dirty="0"/>
              <a:t>Example: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26389-9D3A-A2CA-B884-2F89F464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19" y="4112510"/>
            <a:ext cx="3333750" cy="21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1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F816-FE93-0C80-E0B7-0767C72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Find and Union</a:t>
            </a:r>
            <a:endParaRPr lang="en-US" b="1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105C36F2-D8BF-73C2-1631-D86F58232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472245"/>
              </p:ext>
            </p:extLst>
          </p:nvPr>
        </p:nvGraphicFramePr>
        <p:xfrm>
          <a:off x="838201" y="1843088"/>
          <a:ext cx="379170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27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47927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47927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47927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422531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422531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graphicFrame>
        <p:nvGraphicFramePr>
          <p:cNvPr id="20" name="Content Placeholder 11">
            <a:extLst>
              <a:ext uri="{FF2B5EF4-FFF2-40B4-BE49-F238E27FC236}">
                <a16:creationId xmlns:a16="http://schemas.microsoft.com/office/drawing/2014/main" id="{9C3443D9-30C9-0F42-8141-3CE3336A0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849044"/>
              </p:ext>
            </p:extLst>
          </p:nvPr>
        </p:nvGraphicFramePr>
        <p:xfrm>
          <a:off x="4956717" y="3429000"/>
          <a:ext cx="364698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47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graphicFrame>
        <p:nvGraphicFramePr>
          <p:cNvPr id="33" name="Content Placeholder 11">
            <a:extLst>
              <a:ext uri="{FF2B5EF4-FFF2-40B4-BE49-F238E27FC236}">
                <a16:creationId xmlns:a16="http://schemas.microsoft.com/office/drawing/2014/main" id="{AF0A0E76-8E6F-F290-FDD7-0D30D1FF1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41398"/>
              </p:ext>
            </p:extLst>
          </p:nvPr>
        </p:nvGraphicFramePr>
        <p:xfrm>
          <a:off x="787212" y="3429000"/>
          <a:ext cx="384269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674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47253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472537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graphicFrame>
        <p:nvGraphicFramePr>
          <p:cNvPr id="37" name="Content Placeholder 11">
            <a:extLst>
              <a:ext uri="{FF2B5EF4-FFF2-40B4-BE49-F238E27FC236}">
                <a16:creationId xmlns:a16="http://schemas.microsoft.com/office/drawing/2014/main" id="{B8ADAC0B-83D0-41B8-40D4-E4B3FE365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300778"/>
              </p:ext>
            </p:extLst>
          </p:nvPr>
        </p:nvGraphicFramePr>
        <p:xfrm>
          <a:off x="4956718" y="1843088"/>
          <a:ext cx="364698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47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9D1D846-1FE5-D028-949F-941BE41BA9AA}"/>
              </a:ext>
            </a:extLst>
          </p:cNvPr>
          <p:cNvSpPr txBox="1"/>
          <p:nvPr/>
        </p:nvSpPr>
        <p:spPr>
          <a:xfrm flipH="1">
            <a:off x="8843105" y="1822522"/>
            <a:ext cx="319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dirty="0"/>
              <a:t>Find 1 and 2 using find function and perform union operation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DEBCC2-B360-EFCD-EED5-E9CCB3066FBD}"/>
              </a:ext>
            </a:extLst>
          </p:cNvPr>
          <p:cNvSpPr txBox="1"/>
          <p:nvPr/>
        </p:nvSpPr>
        <p:spPr>
          <a:xfrm rot="10800000" flipH="1" flipV="1">
            <a:off x="8843105" y="3429000"/>
            <a:ext cx="349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dirty="0"/>
              <a:t>Find 3 and 4 using find function and perform union operation</a:t>
            </a:r>
            <a:endParaRPr lang="en-US" sz="2400" dirty="0"/>
          </a:p>
        </p:txBody>
      </p:sp>
      <p:graphicFrame>
        <p:nvGraphicFramePr>
          <p:cNvPr id="46" name="Content Placeholder 11">
            <a:extLst>
              <a:ext uri="{FF2B5EF4-FFF2-40B4-BE49-F238E27FC236}">
                <a16:creationId xmlns:a16="http://schemas.microsoft.com/office/drawing/2014/main" id="{A3FEFA33-52BD-4C88-2015-E352B84C5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15030"/>
              </p:ext>
            </p:extLst>
          </p:nvPr>
        </p:nvGraphicFramePr>
        <p:xfrm>
          <a:off x="787212" y="5014912"/>
          <a:ext cx="3842696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674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60674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graphicFrame>
        <p:nvGraphicFramePr>
          <p:cNvPr id="50" name="Content Placeholder 11">
            <a:extLst>
              <a:ext uri="{FF2B5EF4-FFF2-40B4-BE49-F238E27FC236}">
                <a16:creationId xmlns:a16="http://schemas.microsoft.com/office/drawing/2014/main" id="{0A13A4DB-4C8F-176A-9879-A42E48A22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795077"/>
              </p:ext>
            </p:extLst>
          </p:nvPr>
        </p:nvGraphicFramePr>
        <p:xfrm>
          <a:off x="4956717" y="5014912"/>
          <a:ext cx="364698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747">
                  <a:extLst>
                    <a:ext uri="{9D8B030D-6E8A-4147-A177-3AD203B41FA5}">
                      <a16:colId xmlns:a16="http://schemas.microsoft.com/office/drawing/2014/main" val="240306723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1832584146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2510495948"/>
                    </a:ext>
                  </a:extLst>
                </a:gridCol>
                <a:gridCol w="911747">
                  <a:extLst>
                    <a:ext uri="{9D8B030D-6E8A-4147-A177-3AD203B41FA5}">
                      <a16:colId xmlns:a16="http://schemas.microsoft.com/office/drawing/2014/main" val="3333504620"/>
                    </a:ext>
                  </a:extLst>
                </a:gridCol>
              </a:tblGrid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-4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139801"/>
                  </a:ext>
                </a:extLst>
              </a:tr>
              <a:tr h="126865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3322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3C4C4D42-834F-155C-B46F-C75A9E87CFA9}"/>
              </a:ext>
            </a:extLst>
          </p:cNvPr>
          <p:cNvSpPr txBox="1"/>
          <p:nvPr/>
        </p:nvSpPr>
        <p:spPr>
          <a:xfrm rot="10800000" flipH="1" flipV="1">
            <a:off x="8843105" y="4972823"/>
            <a:ext cx="349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dirty="0"/>
              <a:t>Find 1 and 4 using find function and perform union operation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83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809A-782D-F09C-6D8F-9A37B6B9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Graph coloring in Graph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4585-BF49-5FBD-928D-D6C964D7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Graph coloring can be described as a process of assigning colors to the vertices of a graph.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In this, the same color should not be used to fill the two adjacent vertices. 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We can also call graph coloring as Vertex Coloring. 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In graph coloring, we have to take care that a graph must not contain any edge whose end vertices are colored by the same color. 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This type of graph is known as the Properly colored graph.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48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1A1E3-5068-4782-1266-AB7CBDAD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59" y="719666"/>
            <a:ext cx="8852145" cy="5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1BB0-C391-B5F5-E620-B0003808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23" y="1308281"/>
            <a:ext cx="3212059" cy="4595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class </a:t>
            </a:r>
            <a:r>
              <a:rPr lang="en-IN" sz="1600" dirty="0" err="1"/>
              <a:t>UnionFind</a:t>
            </a:r>
            <a:r>
              <a:rPr lang="en-IN" sz="1600" dirty="0"/>
              <a:t> {
private:
    vector&lt;int&gt; parent;
    vector&lt;int&gt; rank;
public:
    </a:t>
            </a:r>
            <a:r>
              <a:rPr lang="en-IN" sz="1600" dirty="0" err="1"/>
              <a:t>UnionFind</a:t>
            </a:r>
            <a:r>
              <a:rPr lang="en-IN" sz="1600" dirty="0"/>
              <a:t>(int size) {
        </a:t>
            </a:r>
            <a:r>
              <a:rPr lang="en-IN" sz="1600" dirty="0" err="1"/>
              <a:t>parent.resize</a:t>
            </a:r>
            <a:r>
              <a:rPr lang="en-IN" sz="1600" dirty="0"/>
              <a:t>(size);
        </a:t>
            </a:r>
            <a:r>
              <a:rPr lang="en-IN" sz="1600" dirty="0" err="1"/>
              <a:t>rank.resize</a:t>
            </a:r>
            <a:r>
              <a:rPr lang="en-IN" sz="1600" dirty="0"/>
              <a:t>(size, 0);
        for (int </a:t>
            </a:r>
            <a:r>
              <a:rPr lang="en-IN" sz="1600" dirty="0" err="1"/>
              <a:t>i</a:t>
            </a:r>
            <a:r>
              <a:rPr lang="en-IN" sz="1600" dirty="0"/>
              <a:t> = 0; </a:t>
            </a:r>
            <a:r>
              <a:rPr lang="en-IN" sz="1600" dirty="0" err="1"/>
              <a:t>i</a:t>
            </a:r>
            <a:r>
              <a:rPr lang="en-IN" sz="1600" dirty="0"/>
              <a:t> &lt; size; ++</a:t>
            </a:r>
            <a:r>
              <a:rPr lang="en-IN" sz="1600" dirty="0" err="1"/>
              <a:t>i</a:t>
            </a:r>
            <a:r>
              <a:rPr lang="en-IN" sz="1600" dirty="0"/>
              <a:t>) {
            parent[</a:t>
            </a:r>
            <a:r>
              <a:rPr lang="en-IN" sz="1600" dirty="0" err="1"/>
              <a:t>i</a:t>
            </a:r>
            <a:r>
              <a:rPr lang="en-IN" sz="1600" dirty="0"/>
              <a:t>] = </a:t>
            </a:r>
            <a:r>
              <a:rPr lang="en-IN" sz="1600" dirty="0" err="1"/>
              <a:t>i</a:t>
            </a:r>
            <a:r>
              <a:rPr lang="en-IN" sz="1600" dirty="0"/>
              <a:t>;
        }
    }
</a:t>
            </a: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A4725F-D04C-2F4C-A80C-2E39A5F8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287" y="1190246"/>
            <a:ext cx="3762765" cy="4477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
       if (</a:t>
            </a:r>
            <a:r>
              <a:rPr lang="en-IN" sz="1600" dirty="0" err="1"/>
              <a:t>rootX</a:t>
            </a:r>
            <a:r>
              <a:rPr lang="en-IN" sz="1600" dirty="0"/>
              <a:t> != </a:t>
            </a:r>
            <a:r>
              <a:rPr lang="en-IN" sz="1600" dirty="0" err="1"/>
              <a:t>rootY</a:t>
            </a:r>
            <a:r>
              <a:rPr lang="en-IN" sz="1600" dirty="0"/>
              <a:t>) {
            if (rank[</a:t>
            </a:r>
            <a:r>
              <a:rPr lang="en-IN" sz="1600" dirty="0" err="1"/>
              <a:t>rootX</a:t>
            </a:r>
            <a:r>
              <a:rPr lang="en-IN" sz="1600" dirty="0"/>
              <a:t>] &gt; rank[</a:t>
            </a:r>
            <a:r>
              <a:rPr lang="en-IN" sz="1600" dirty="0" err="1"/>
              <a:t>rootY</a:t>
            </a:r>
            <a:r>
              <a:rPr lang="en-IN" sz="1600" dirty="0"/>
              <a:t>]) {
                parent[</a:t>
            </a:r>
            <a:r>
              <a:rPr lang="en-IN" sz="1600" dirty="0" err="1"/>
              <a:t>rootY</a:t>
            </a:r>
            <a:r>
              <a:rPr lang="en-IN" sz="1600" dirty="0"/>
              <a:t>] = </a:t>
            </a:r>
            <a:r>
              <a:rPr lang="en-IN" sz="1600" dirty="0" err="1"/>
              <a:t>rootX</a:t>
            </a:r>
            <a:r>
              <a:rPr lang="en-IN" sz="1600" dirty="0"/>
              <a:t>;
            } else if (rank[</a:t>
            </a:r>
            <a:r>
              <a:rPr lang="en-IN" sz="1600" dirty="0" err="1"/>
              <a:t>rootX</a:t>
            </a:r>
            <a:r>
              <a:rPr lang="en-IN" sz="1600" dirty="0"/>
              <a:t>] &lt; rank[</a:t>
            </a:r>
            <a:r>
              <a:rPr lang="en-IN" sz="1600" dirty="0" err="1"/>
              <a:t>rootY</a:t>
            </a:r>
            <a:r>
              <a:rPr lang="en-IN" sz="1600" dirty="0"/>
              <a:t>]) {
                parent[</a:t>
            </a:r>
            <a:r>
              <a:rPr lang="en-IN" sz="1600" dirty="0" err="1"/>
              <a:t>rootX</a:t>
            </a:r>
            <a:r>
              <a:rPr lang="en-IN" sz="1600" dirty="0"/>
              <a:t>] = </a:t>
            </a:r>
            <a:r>
              <a:rPr lang="en-IN" sz="1600" dirty="0" err="1"/>
              <a:t>rootY</a:t>
            </a:r>
            <a:r>
              <a:rPr lang="en-IN" sz="1600" dirty="0"/>
              <a:t>;
            } else {
                parent[</a:t>
            </a:r>
            <a:r>
              <a:rPr lang="en-IN" sz="1600" dirty="0" err="1"/>
              <a:t>rootY</a:t>
            </a:r>
            <a:r>
              <a:rPr lang="en-IN" sz="1600" dirty="0"/>
              <a:t>] = </a:t>
            </a:r>
            <a:r>
              <a:rPr lang="en-IN" sz="1600" dirty="0" err="1"/>
              <a:t>rootX</a:t>
            </a:r>
            <a:r>
              <a:rPr lang="en-IN" sz="1600" dirty="0"/>
              <a:t>;
                rank[</a:t>
            </a:r>
            <a:r>
              <a:rPr lang="en-IN" sz="1600" dirty="0" err="1"/>
              <a:t>rootX</a:t>
            </a:r>
            <a:r>
              <a:rPr lang="en-IN" sz="1600" dirty="0"/>
              <a:t>]++;
            }
        }
    }
</a:t>
            </a: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E1B0D2-6915-6B12-8877-C1292B86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652" y="1190246"/>
            <a:ext cx="3762765" cy="4477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600" dirty="0"/>
              <a:t>
    int find(int x) {
        if (parent[x] != x) {
            parent[x] = find(parent[x]); // Path compression
        }
        return parent[x];
    }</a:t>
            </a:r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r>
              <a:rPr lang="en-IN" sz="1600" dirty="0"/>
              <a:t>void </a:t>
            </a:r>
            <a:r>
              <a:rPr lang="en-IN" sz="1600" dirty="0" err="1"/>
              <a:t>unionSets</a:t>
            </a:r>
            <a:r>
              <a:rPr lang="en-IN" sz="1600" dirty="0"/>
              <a:t>(int x, int y) {
        int </a:t>
            </a:r>
            <a:r>
              <a:rPr lang="en-IN" sz="1600" dirty="0" err="1"/>
              <a:t>rootX</a:t>
            </a:r>
            <a:r>
              <a:rPr lang="en-IN" sz="1600" dirty="0"/>
              <a:t> = find(x);
        int </a:t>
            </a:r>
            <a:r>
              <a:rPr lang="en-IN" sz="1600" dirty="0" err="1"/>
              <a:t>rootY</a:t>
            </a:r>
            <a:r>
              <a:rPr lang="en-IN" sz="1600" dirty="0"/>
              <a:t> = find(y);
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131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9B95-4294-84D0-D84B-5ED4A6FBD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3909"/>
            <a:ext cx="4468263" cy="539305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N" dirty="0"/>
              <a:t>// Function to get the connected components
    vector&lt;vector&lt;int&gt;&gt; </a:t>
            </a:r>
            <a:r>
              <a:rPr lang="en-IN" dirty="0" err="1"/>
              <a:t>getConnectedComponents</a:t>
            </a:r>
            <a:r>
              <a:rPr lang="en-IN" dirty="0"/>
              <a:t>() {
        </a:t>
            </a:r>
            <a:r>
              <a:rPr lang="en-IN" dirty="0" err="1"/>
              <a:t>unordered_map</a:t>
            </a:r>
            <a:r>
              <a:rPr lang="en-IN" dirty="0"/>
              <a:t>&lt;int, vector&lt;int&gt;&gt; components;
        for (int </a:t>
            </a:r>
            <a:r>
              <a:rPr lang="en-IN" dirty="0" err="1"/>
              <a:t>i</a:t>
            </a:r>
            <a:r>
              <a:rPr lang="en-IN" dirty="0"/>
              <a:t> = 0; </a:t>
            </a:r>
            <a:r>
              <a:rPr lang="en-IN" dirty="0" err="1"/>
              <a:t>i</a:t>
            </a:r>
            <a:r>
              <a:rPr lang="en-IN" dirty="0"/>
              <a:t> &lt; </a:t>
            </a:r>
            <a:r>
              <a:rPr lang="en-IN" dirty="0" err="1"/>
              <a:t>parent.size</a:t>
            </a:r>
            <a:r>
              <a:rPr lang="en-IN" dirty="0"/>
              <a:t>(); ++</a:t>
            </a:r>
            <a:r>
              <a:rPr lang="en-IN" dirty="0" err="1"/>
              <a:t>i</a:t>
            </a:r>
            <a:r>
              <a:rPr lang="en-IN" dirty="0"/>
              <a:t>) {
            int root = find(</a:t>
            </a:r>
            <a:r>
              <a:rPr lang="en-IN" dirty="0" err="1"/>
              <a:t>i</a:t>
            </a:r>
            <a:r>
              <a:rPr lang="en-IN" dirty="0"/>
              <a:t>);
            components[root].</a:t>
            </a:r>
            <a:r>
              <a:rPr lang="en-IN" dirty="0" err="1"/>
              <a:t>push_back</a:t>
            </a:r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);
        }
        vector&lt;vector&lt;int&gt;&gt; result;
        for (</a:t>
            </a:r>
            <a:r>
              <a:rPr lang="en-IN" dirty="0" err="1"/>
              <a:t>const</a:t>
            </a:r>
            <a:r>
              <a:rPr lang="en-IN" dirty="0"/>
              <a:t> auto&amp; pair : components) {
            </a:t>
            </a:r>
            <a:r>
              <a:rPr lang="en-IN" dirty="0" err="1"/>
              <a:t>result.push_back</a:t>
            </a:r>
            <a:r>
              <a:rPr lang="en-IN" dirty="0"/>
              <a:t>(</a:t>
            </a:r>
            <a:r>
              <a:rPr lang="en-IN" dirty="0" err="1"/>
              <a:t>pair.second</a:t>
            </a:r>
            <a:r>
              <a:rPr lang="en-IN" dirty="0"/>
              <a:t>);
        }
        return result;
    }
};
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58802-826A-0670-B8E3-821BD4960AC9}"/>
              </a:ext>
            </a:extLst>
          </p:cNvPr>
          <p:cNvSpPr txBox="1"/>
          <p:nvPr/>
        </p:nvSpPr>
        <p:spPr>
          <a:xfrm>
            <a:off x="6096000" y="783909"/>
            <a:ext cx="4569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/>
              <a:t>
// Function to print the adjacency matrix of the graph
void </a:t>
            </a:r>
            <a:r>
              <a:rPr lang="en-IN" dirty="0" err="1"/>
              <a:t>printGraph</a:t>
            </a:r>
            <a:r>
              <a:rPr lang="en-IN" dirty="0"/>
              <a:t>(</a:t>
            </a:r>
            <a:r>
              <a:rPr lang="en-IN" dirty="0" err="1"/>
              <a:t>const</a:t>
            </a:r>
            <a:r>
              <a:rPr lang="en-IN" dirty="0"/>
              <a:t> vector&lt;vector&lt;int&gt;&gt;&amp; graph) {
    </a:t>
            </a:r>
            <a:r>
              <a:rPr lang="en-IN" dirty="0" err="1"/>
              <a:t>cout</a:t>
            </a:r>
            <a:r>
              <a:rPr lang="en-IN" dirty="0"/>
              <a:t> &lt;&lt; “Adjacency matrix of the graph:\n”;
    for (</a:t>
            </a:r>
            <a:r>
              <a:rPr lang="en-IN" dirty="0" err="1"/>
              <a:t>const</a:t>
            </a:r>
            <a:r>
              <a:rPr lang="en-IN" dirty="0"/>
              <a:t> auto&amp; row : graph) {
        for (int </a:t>
            </a:r>
            <a:r>
              <a:rPr lang="en-IN" dirty="0" err="1"/>
              <a:t>val</a:t>
            </a:r>
            <a:r>
              <a:rPr lang="en-IN" dirty="0"/>
              <a:t> : row) {
            </a:t>
            </a:r>
            <a:r>
              <a:rPr lang="en-IN" dirty="0" err="1"/>
              <a:t>cout</a:t>
            </a:r>
            <a:r>
              <a:rPr lang="en-IN" dirty="0"/>
              <a:t> &lt;&lt; </a:t>
            </a:r>
            <a:r>
              <a:rPr lang="en-IN" dirty="0" err="1"/>
              <a:t>val</a:t>
            </a:r>
            <a:r>
              <a:rPr lang="en-IN" dirty="0"/>
              <a:t> &lt;&lt; “ “;
        }
        </a:t>
            </a:r>
            <a:r>
              <a:rPr lang="en-IN" dirty="0" err="1"/>
              <a:t>cout</a:t>
            </a:r>
            <a:r>
              <a:rPr lang="en-IN" dirty="0"/>
              <a:t> &lt;&lt; </a:t>
            </a:r>
            <a:r>
              <a:rPr lang="en-IN" dirty="0" err="1"/>
              <a:t>endl</a:t>
            </a:r>
            <a:r>
              <a:rPr lang="en-IN" dirty="0"/>
              <a:t>;
    }
}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4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A1933-3DCE-9936-6258-709C059A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98" y="301504"/>
            <a:ext cx="5939600" cy="5429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
// Function to print the connected components
void </a:t>
            </a:r>
            <a:r>
              <a:rPr lang="en-IN" dirty="0" err="1"/>
              <a:t>printConnectedComponents</a:t>
            </a:r>
            <a:r>
              <a:rPr lang="en-IN" dirty="0"/>
              <a:t>(</a:t>
            </a:r>
            <a:r>
              <a:rPr lang="en-IN" dirty="0" err="1"/>
              <a:t>const</a:t>
            </a:r>
            <a:r>
              <a:rPr lang="en-IN" dirty="0"/>
              <a:t> vector&lt;vector&lt;int&gt;&gt;&amp; components) {
    </a:t>
            </a:r>
            <a:r>
              <a:rPr lang="en-IN" dirty="0" err="1"/>
              <a:t>cout</a:t>
            </a:r>
            <a:r>
              <a:rPr lang="en-IN" dirty="0"/>
              <a:t> &lt;&lt; “Connected components:\n”;
    for (</a:t>
            </a:r>
            <a:r>
              <a:rPr lang="en-IN" dirty="0" err="1"/>
              <a:t>const</a:t>
            </a:r>
            <a:r>
              <a:rPr lang="en-IN" dirty="0"/>
              <a:t> auto&amp; component : components) {
        for (int vertex : component) {
            </a:t>
            </a:r>
            <a:r>
              <a:rPr lang="en-IN" dirty="0" err="1"/>
              <a:t>cout</a:t>
            </a:r>
            <a:r>
              <a:rPr lang="en-IN" dirty="0"/>
              <a:t> &lt;&lt; vertex &lt;&lt; “ “;
        }
        </a:t>
            </a:r>
            <a:r>
              <a:rPr lang="en-IN" dirty="0" err="1"/>
              <a:t>cout</a:t>
            </a:r>
            <a:r>
              <a:rPr lang="en-IN" dirty="0"/>
              <a:t> &lt;&lt; </a:t>
            </a:r>
            <a:r>
              <a:rPr lang="en-IN" dirty="0" err="1"/>
              <a:t>endl</a:t>
            </a:r>
            <a:r>
              <a:rPr lang="en-IN" dirty="0"/>
              <a:t>;
    }
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FE3B3-6BD2-ED75-0D8A-1255F1FB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99" y="719666"/>
            <a:ext cx="416227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2485-8B68-105A-FBA3-7A75C549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Resources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8892A-BAC1-05C8-234A-A69A3DCD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BFS</a:t>
            </a:r>
          </a:p>
          <a:p>
            <a:pPr marL="0" indent="0">
              <a:buNone/>
            </a:pPr>
            <a:r>
              <a:rPr lang="en-IN" sz="2400" dirty="0">
                <a:hlinkClick r:id="rId2"/>
              </a:rPr>
              <a:t>https://www.cs.usfca.edu/~galles/visualization/BFS.html</a:t>
            </a:r>
            <a:endParaRPr lang="en-IN" sz="2400" dirty="0"/>
          </a:p>
          <a:p>
            <a:r>
              <a:rPr lang="en-IN" sz="2400" dirty="0"/>
              <a:t>DFS</a:t>
            </a:r>
          </a:p>
          <a:p>
            <a:pPr marL="0" indent="0">
              <a:buNone/>
            </a:pPr>
            <a:r>
              <a:rPr lang="en-IN" sz="2400" dirty="0">
                <a:hlinkClick r:id="rId3"/>
              </a:rPr>
              <a:t>https://www.cs.usfca.edu/~galles/visualization/DFS.html</a:t>
            </a:r>
            <a:endParaRPr lang="en-IN" sz="2400" dirty="0"/>
          </a:p>
          <a:p>
            <a:r>
              <a:rPr lang="en-IN" sz="2400" dirty="0"/>
              <a:t>Connected components</a:t>
            </a:r>
          </a:p>
          <a:p>
            <a:pPr marL="0" indent="0">
              <a:buNone/>
            </a:pPr>
            <a:r>
              <a:rPr lang="en-IN" sz="2400" dirty="0">
                <a:hlinkClick r:id="rId4"/>
              </a:rPr>
              <a:t>https://www.cs.usfca.edu/~galles/visualization/ConnectedComponent.html</a:t>
            </a:r>
            <a:endParaRPr lang="en-IN" sz="2400" dirty="0"/>
          </a:p>
          <a:p>
            <a:r>
              <a:rPr lang="en-IN" sz="2400" dirty="0"/>
              <a:t>Disjoint sets</a:t>
            </a:r>
          </a:p>
          <a:p>
            <a:pPr marL="0" indent="0">
              <a:buNone/>
            </a:pPr>
            <a:r>
              <a:rPr lang="en-IN" sz="2400" dirty="0">
                <a:hlinkClick r:id="rId5"/>
              </a:rPr>
              <a:t>https://www.cs.usfca.edu/~galles/visualization/DisjointSets.html</a:t>
            </a:r>
            <a:endParaRPr lang="e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13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A93E3-BEEC-FCDA-1D00-B44A63345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5" y="-1"/>
            <a:ext cx="123333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80AC-2CD3-551A-5B27-5D80AFD9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Example</a:t>
            </a:r>
          </a:p>
        </p:txBody>
      </p:sp>
      <p:pic>
        <p:nvPicPr>
          <p:cNvPr id="4" name="Content Placeholder 3" descr="Chromatic Number of graphs | Graph coloring in Graph theory">
            <a:extLst>
              <a:ext uri="{FF2B5EF4-FFF2-40B4-BE49-F238E27FC236}">
                <a16:creationId xmlns:a16="http://schemas.microsoft.com/office/drawing/2014/main" id="{15CC4CCC-1F3A-7F3F-7361-AE846853A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261" y="3234584"/>
            <a:ext cx="5099006" cy="32332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053D2-D0E3-72F6-C901-4528B65321ED}"/>
              </a:ext>
            </a:extLst>
          </p:cNvPr>
          <p:cNvSpPr txBox="1"/>
          <p:nvPr/>
        </p:nvSpPr>
        <p:spPr>
          <a:xfrm>
            <a:off x="950386" y="1552556"/>
            <a:ext cx="1043015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 Display"/>
                <a:ea typeface="inter-regular"/>
                <a:cs typeface="inter-regular"/>
              </a:rPr>
              <a:t>The same color cannot be used to color the two adjacent vertices.</a:t>
            </a:r>
            <a:endParaRPr lang="en-US" sz="3200">
              <a:latin typeface="Aptos Display"/>
            </a:endParaRPr>
          </a:p>
          <a:p>
            <a:pPr>
              <a:buFont typeface="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 Display"/>
                <a:ea typeface="inter-regular"/>
                <a:cs typeface="inter-regular"/>
              </a:rPr>
              <a:t>Hence, we can call it as a properly colored graph.</a:t>
            </a:r>
            <a:endParaRPr lang="en-US" sz="3200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8074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64A9-B32D-4E9B-11B1-6F28B62C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/>
              <a:t>Applications of Graph coloring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55E5-4834-D1F8-CFE0-EF9EF62CE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There are various applications of graph coloring. Some of their important applications are described as follows: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ea typeface="+mn-lt"/>
                <a:cs typeface="+mn-lt"/>
              </a:rPr>
              <a:t>Assignment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Map coloring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Scheduling the tasks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Sudoku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Prepare time table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Conflict resolution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AC5B-DB9D-6557-F52D-17E63A58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Chromatic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1EA8-E47D-40A4-3FD6-0FCF77C5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266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The chromatic number can be described as the minimum number of colors required to properly color any graph.</a:t>
            </a:r>
            <a:endParaRPr lang="en-US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Example of Chromatic number:</a:t>
            </a:r>
          </a:p>
          <a:p>
            <a:r>
              <a:rPr lang="en-US" dirty="0"/>
              <a:t>The same color is not used to color the two adjacent vertices.</a:t>
            </a:r>
          </a:p>
          <a:p>
            <a:r>
              <a:rPr lang="en-US" dirty="0">
                <a:ea typeface="+mn-lt"/>
                <a:cs typeface="+mn-lt"/>
              </a:rPr>
              <a:t>The minimum number of colors of this graph is 3, which is needed to properly color the vertices.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Hence, in this graph, the chromatic number = 3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If we want to properly color this graph, in this case, we are required at least 3 colors.</a:t>
            </a:r>
            <a:endParaRPr lang="en-US" dirty="0"/>
          </a:p>
        </p:txBody>
      </p:sp>
      <p:pic>
        <p:nvPicPr>
          <p:cNvPr id="5" name="Content Placeholder 3" descr="Chromatic Number of graphs | Graph coloring in Graph theory">
            <a:extLst>
              <a:ext uri="{FF2B5EF4-FFF2-40B4-BE49-F238E27FC236}">
                <a16:creationId xmlns:a16="http://schemas.microsoft.com/office/drawing/2014/main" id="{5EEC307D-EB30-404F-B111-D1AE4844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86" y="1833722"/>
            <a:ext cx="2998066" cy="40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CE34-83D4-E0A8-A39D-919F3EEF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Observe the Following Graphs</a:t>
            </a:r>
          </a:p>
        </p:txBody>
      </p:sp>
      <p:pic>
        <p:nvPicPr>
          <p:cNvPr id="4" name="Content Placeholder 3" descr="Chromatic Number of graphs | Graph coloring in Graph theory">
            <a:extLst>
              <a:ext uri="{FF2B5EF4-FFF2-40B4-BE49-F238E27FC236}">
                <a16:creationId xmlns:a16="http://schemas.microsoft.com/office/drawing/2014/main" id="{5A3DCE51-CBF2-221D-7849-FECD81F3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290" y="1916950"/>
            <a:ext cx="2446489" cy="1966196"/>
          </a:xfrm>
        </p:spPr>
      </p:pic>
      <p:pic>
        <p:nvPicPr>
          <p:cNvPr id="5" name="Picture 4" descr="Chromatic Number of graphs | Graph coloring in Graph theory">
            <a:extLst>
              <a:ext uri="{FF2B5EF4-FFF2-40B4-BE49-F238E27FC236}">
                <a16:creationId xmlns:a16="http://schemas.microsoft.com/office/drawing/2014/main" id="{32BAA314-FFD1-B1AA-F8CA-EFC47750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826" y="2027827"/>
            <a:ext cx="2743200" cy="1731264"/>
          </a:xfrm>
          <a:prstGeom prst="rect">
            <a:avLst/>
          </a:prstGeom>
        </p:spPr>
      </p:pic>
      <p:pic>
        <p:nvPicPr>
          <p:cNvPr id="6" name="Picture 5" descr="Chromatic Number of graphs | Graph coloring in Graph theory">
            <a:extLst>
              <a:ext uri="{FF2B5EF4-FFF2-40B4-BE49-F238E27FC236}">
                <a16:creationId xmlns:a16="http://schemas.microsoft.com/office/drawing/2014/main" id="{A57AA400-5EDE-C509-037B-D1B5C4EE1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5" y="1686303"/>
            <a:ext cx="2743200" cy="2423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4F8943-D757-8E7F-C00D-C9EE23171FEC}"/>
              </a:ext>
            </a:extLst>
          </p:cNvPr>
          <p:cNvSpPr txBox="1"/>
          <p:nvPr/>
        </p:nvSpPr>
        <p:spPr>
          <a:xfrm>
            <a:off x="584938" y="4464654"/>
            <a:ext cx="472944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Chromatic Number is 4 as each vertex is connected to each other so we cannot minimize the colors.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F5133-190F-D77F-D62A-831A66BB7FB1}"/>
              </a:ext>
            </a:extLst>
          </p:cNvPr>
          <p:cNvSpPr txBox="1"/>
          <p:nvPr/>
        </p:nvSpPr>
        <p:spPr>
          <a:xfrm>
            <a:off x="6416413" y="4678315"/>
            <a:ext cx="543629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For these two images there is no cross connected edges so we minimized the colors to 2.</a:t>
            </a:r>
          </a:p>
        </p:txBody>
      </p:sp>
    </p:spTree>
    <p:extLst>
      <p:ext uri="{BB962C8B-B14F-4D97-AF65-F5344CB8AC3E}">
        <p14:creationId xmlns:p14="http://schemas.microsoft.com/office/powerpoint/2010/main" val="59285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BADE-4EBD-E3E0-EB86-E9E9E276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Graph colouring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FB1A-321B-20AB-1127-5EB28A74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IN" dirty="0"/>
              <a:t>M - Colouring  decision problem.</a:t>
            </a:r>
          </a:p>
          <a:p>
            <a:pPr lvl="1"/>
            <a:r>
              <a:rPr lang="en-IN" dirty="0"/>
              <a:t>Used when we want to know whether the graph can be coloured or not.</a:t>
            </a:r>
          </a:p>
          <a:p>
            <a:pPr lvl="1"/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 M - Colouring optimisation problem.</a:t>
            </a:r>
          </a:p>
          <a:p>
            <a:pPr lvl="1"/>
            <a:r>
              <a:rPr lang="en-IN" dirty="0"/>
              <a:t>Used when we want to know the minimum colours required to colour a graph.</a:t>
            </a:r>
          </a:p>
          <a:p>
            <a:pPr lvl="1"/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Number of ways to colour a problem</a:t>
            </a:r>
          </a:p>
          <a:p>
            <a:pPr lvl="1"/>
            <a:r>
              <a:rPr lang="en-IN" dirty="0"/>
              <a:t>It is to find total number of possible ways to colour a given graph with the set of given colour 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7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6B5C-7909-0F67-67D3-E17E56407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352"/>
            <a:ext cx="10515600" cy="568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/>
              <a:t>#include &lt;</a:t>
            </a:r>
            <a:r>
              <a:rPr lang="en-IN" sz="2000" dirty="0" err="1"/>
              <a:t>iostream</a:t>
            </a:r>
            <a:r>
              <a:rPr lang="en-IN" sz="2000" dirty="0"/>
              <a:t>&gt;
using namespace </a:t>
            </a:r>
            <a:r>
              <a:rPr lang="en-IN" sz="2000" dirty="0" err="1"/>
              <a:t>std</a:t>
            </a:r>
            <a:r>
              <a:rPr lang="en-IN" sz="2000" dirty="0"/>
              <a:t>;
#define N 4 // Number of vertices in the graph
// Function to check if the </a:t>
            </a:r>
            <a:r>
              <a:rPr lang="en-IN" sz="2000" dirty="0" err="1"/>
              <a:t>color</a:t>
            </a:r>
            <a:r>
              <a:rPr lang="en-IN" sz="2000" dirty="0"/>
              <a:t> assignment is safe
bool </a:t>
            </a:r>
            <a:r>
              <a:rPr lang="en-IN" sz="2000" dirty="0" err="1"/>
              <a:t>isSafe</a:t>
            </a:r>
            <a:r>
              <a:rPr lang="en-IN" sz="2000" dirty="0"/>
              <a:t>(int vertex, int graph[N][N], int </a:t>
            </a:r>
            <a:r>
              <a:rPr lang="en-IN" sz="2000" dirty="0" err="1"/>
              <a:t>color</a:t>
            </a:r>
            <a:r>
              <a:rPr lang="en-IN" sz="2000" dirty="0"/>
              <a:t>[], int c) {
    for (int </a:t>
            </a:r>
            <a:r>
              <a:rPr lang="en-IN" sz="2000" dirty="0" err="1"/>
              <a:t>i</a:t>
            </a:r>
            <a:r>
              <a:rPr lang="en-IN" sz="2000" dirty="0"/>
              <a:t> = 0; </a:t>
            </a:r>
            <a:r>
              <a:rPr lang="en-IN" sz="2000" dirty="0" err="1"/>
              <a:t>i</a:t>
            </a:r>
            <a:r>
              <a:rPr lang="en-IN" sz="2000" dirty="0"/>
              <a:t> &lt; N; </a:t>
            </a:r>
            <a:r>
              <a:rPr lang="en-IN" sz="2000" dirty="0" err="1"/>
              <a:t>i</a:t>
            </a:r>
            <a:r>
              <a:rPr lang="en-IN" sz="2000" dirty="0"/>
              <a:t>++) {
        if (graph[vertex][</a:t>
            </a:r>
            <a:r>
              <a:rPr lang="en-IN" sz="2000" dirty="0" err="1"/>
              <a:t>i</a:t>
            </a:r>
            <a:r>
              <a:rPr lang="en-IN" sz="2000" dirty="0"/>
              <a:t>] &amp;&amp; </a:t>
            </a:r>
            <a:r>
              <a:rPr lang="en-IN" sz="2000" dirty="0" err="1"/>
              <a:t>color</a:t>
            </a:r>
            <a:r>
              <a:rPr lang="en-IN" sz="2000" dirty="0"/>
              <a:t>[</a:t>
            </a:r>
            <a:r>
              <a:rPr lang="en-IN" sz="2000" dirty="0" err="1"/>
              <a:t>i</a:t>
            </a:r>
            <a:r>
              <a:rPr lang="en-IN" sz="2000" dirty="0"/>
              <a:t>] == c) {
            return false; // If an adjacent vertex has the same </a:t>
            </a:r>
            <a:r>
              <a:rPr lang="en-IN" sz="2000" dirty="0" err="1"/>
              <a:t>color</a:t>
            </a:r>
            <a:r>
              <a:rPr lang="en-IN" sz="2000" dirty="0"/>
              <a:t>, return false
        }
    }
    return true;
}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99A7E-9AED-078F-289F-6F5B277BAC32}"/>
              </a:ext>
            </a:extLst>
          </p:cNvPr>
          <p:cNvSpPr txBox="1"/>
          <p:nvPr/>
        </p:nvSpPr>
        <p:spPr>
          <a:xfrm>
            <a:off x="500094" y="303911"/>
            <a:ext cx="1119181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4000" b="1" dirty="0"/>
              <a:t>M – colouring decision problem (sample code)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6043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78A9-2152-541C-8977-5503F1821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70345"/>
            <a:ext cx="5257800" cy="61747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dirty="0"/>
              <a:t>// Utility function to solve the M-</a:t>
            </a:r>
            <a:r>
              <a:rPr lang="en-IN" dirty="0" err="1"/>
              <a:t>Coloring</a:t>
            </a:r>
            <a:r>
              <a:rPr lang="en-IN" dirty="0"/>
              <a:t> problem
bool </a:t>
            </a:r>
            <a:r>
              <a:rPr lang="en-IN" dirty="0" err="1"/>
              <a:t>graphColoringUtil</a:t>
            </a:r>
            <a:r>
              <a:rPr lang="en-IN" dirty="0"/>
              <a:t>(int graph[N][N], int M, int </a:t>
            </a:r>
            <a:r>
              <a:rPr lang="en-IN" dirty="0" err="1"/>
              <a:t>color</a:t>
            </a:r>
            <a:r>
              <a:rPr lang="en-IN" dirty="0"/>
              <a:t>[], int vertex) {
    // If all vertices are assigned a </a:t>
            </a:r>
            <a:r>
              <a:rPr lang="en-IN" dirty="0" err="1"/>
              <a:t>color</a:t>
            </a:r>
            <a:r>
              <a:rPr lang="en-IN" dirty="0"/>
              <a:t>, return true
    if (vertex == N) {
        return true;
    }
   // Try assigning each </a:t>
            </a:r>
            <a:r>
              <a:rPr lang="en-IN" dirty="0" err="1"/>
              <a:t>color</a:t>
            </a:r>
            <a:r>
              <a:rPr lang="en-IN" dirty="0"/>
              <a:t> from 1 to M
    for (int c = 1; c &lt;= M; </a:t>
            </a:r>
            <a:r>
              <a:rPr lang="en-IN" dirty="0" err="1"/>
              <a:t>c++</a:t>
            </a:r>
            <a:r>
              <a:rPr lang="en-IN" dirty="0"/>
              <a:t>) {
        // Check if assigning </a:t>
            </a:r>
            <a:r>
              <a:rPr lang="en-IN" dirty="0" err="1"/>
              <a:t>color</a:t>
            </a:r>
            <a:r>
              <a:rPr lang="en-IN" dirty="0"/>
              <a:t> c to vertex is safe
        if (</a:t>
            </a:r>
            <a:r>
              <a:rPr lang="en-IN" dirty="0" err="1"/>
              <a:t>isSafe</a:t>
            </a:r>
            <a:r>
              <a:rPr lang="en-IN" dirty="0"/>
              <a:t>(vertex, graph, </a:t>
            </a:r>
            <a:r>
              <a:rPr lang="en-IN" dirty="0" err="1"/>
              <a:t>color</a:t>
            </a:r>
            <a:r>
              <a:rPr lang="en-IN" dirty="0"/>
              <a:t>, c)) {
            </a:t>
            </a:r>
            <a:r>
              <a:rPr lang="en-IN" dirty="0" err="1"/>
              <a:t>color</a:t>
            </a:r>
            <a:r>
              <a:rPr lang="en-IN" dirty="0"/>
              <a:t>[vertex] = c; // Assign </a:t>
            </a:r>
            <a:r>
              <a:rPr lang="en-IN" dirty="0" err="1"/>
              <a:t>color</a:t>
            </a:r>
            <a:r>
              <a:rPr lang="en-IN" dirty="0"/>
              <a:t> c to vertex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D7D1D8-F150-4471-A1C5-4E0EF8BE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536" y="470346"/>
            <a:ext cx="5078567" cy="6174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// Recur to assign </a:t>
            </a:r>
            <a:r>
              <a:rPr lang="en-IN" dirty="0" err="1"/>
              <a:t>colors</a:t>
            </a:r>
            <a:r>
              <a:rPr lang="en-IN" dirty="0"/>
              <a:t> to the rest of the vertices
            if (</a:t>
            </a:r>
            <a:r>
              <a:rPr lang="en-IN" dirty="0" err="1"/>
              <a:t>graphColoringUtil</a:t>
            </a:r>
            <a:r>
              <a:rPr lang="en-IN" dirty="0"/>
              <a:t>(graph, M, </a:t>
            </a:r>
            <a:r>
              <a:rPr lang="en-IN" dirty="0" err="1"/>
              <a:t>color</a:t>
            </a:r>
            <a:r>
              <a:rPr lang="en-IN" dirty="0"/>
              <a:t>, vertex + 1)) {
                return true;
            }
            // If assigning </a:t>
            </a:r>
            <a:r>
              <a:rPr lang="en-IN" dirty="0" err="1"/>
              <a:t>color</a:t>
            </a:r>
            <a:r>
              <a:rPr lang="en-IN" dirty="0"/>
              <a:t> c doesn’t lead to a solution, backtrack
            </a:t>
            </a:r>
            <a:r>
              <a:rPr lang="en-IN" dirty="0" err="1"/>
              <a:t>color</a:t>
            </a:r>
            <a:r>
              <a:rPr lang="en-IN" dirty="0"/>
              <a:t>[vertex] = 0;
        }
    }
    // If no </a:t>
            </a:r>
            <a:r>
              <a:rPr lang="en-IN" dirty="0" err="1"/>
              <a:t>color</a:t>
            </a:r>
            <a:r>
              <a:rPr lang="en-IN" dirty="0"/>
              <a:t> can be assigned to this vertex, return false
    return false;
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8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📉 Graph Coloring 📈 </vt:lpstr>
      <vt:lpstr>Graph coloring in Graph theory</vt:lpstr>
      <vt:lpstr>Example</vt:lpstr>
      <vt:lpstr>Applications of Graph coloring</vt:lpstr>
      <vt:lpstr>Chromatic Number</vt:lpstr>
      <vt:lpstr>Observe the Following Graphs</vt:lpstr>
      <vt:lpstr>Graph colouring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colour?</vt:lpstr>
      <vt:lpstr>M – Colouring optimisation problem.</vt:lpstr>
      <vt:lpstr>Number of ways to colour a given graph </vt:lpstr>
      <vt:lpstr>PowerPoint Presentation</vt:lpstr>
      <vt:lpstr>PowerPoint Presentation</vt:lpstr>
      <vt:lpstr>Disjoint sets </vt:lpstr>
      <vt:lpstr>Find and Union</vt:lpstr>
      <vt:lpstr>PowerPoint Presentation</vt:lpstr>
      <vt:lpstr>PowerPoint Presentation</vt:lpstr>
      <vt:lpstr>PowerPoint Presentation</vt:lpstr>
      <vt:lpstr>PowerPoint Presentation</vt:lpstr>
      <vt:lpstr>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Aasritha Mothukuri</cp:lastModifiedBy>
  <cp:revision>249</cp:revision>
  <dcterms:created xsi:type="dcterms:W3CDTF">2024-08-26T10:29:02Z</dcterms:created>
  <dcterms:modified xsi:type="dcterms:W3CDTF">2024-08-26T18:48:55Z</dcterms:modified>
</cp:coreProperties>
</file>