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1" r:id="rId3"/>
    <p:sldId id="257" r:id="rId4"/>
    <p:sldId id="258" r:id="rId5"/>
    <p:sldId id="259" r:id="rId6"/>
    <p:sldId id="322" r:id="rId7"/>
    <p:sldId id="324" r:id="rId8"/>
    <p:sldId id="323" r:id="rId9"/>
    <p:sldId id="328" r:id="rId10"/>
    <p:sldId id="329" r:id="rId11"/>
    <p:sldId id="330" r:id="rId12"/>
    <p:sldId id="325" r:id="rId13"/>
    <p:sldId id="326" r:id="rId14"/>
    <p:sldId id="327" r:id="rId15"/>
    <p:sldId id="272" r:id="rId16"/>
    <p:sldId id="273" r:id="rId17"/>
    <p:sldId id="277" r:id="rId18"/>
    <p:sldId id="278" r:id="rId19"/>
    <p:sldId id="279" r:id="rId20"/>
    <p:sldId id="281" r:id="rId21"/>
    <p:sldId id="282" r:id="rId22"/>
    <p:sldId id="283" r:id="rId23"/>
    <p:sldId id="286" r:id="rId24"/>
    <p:sldId id="289" r:id="rId25"/>
    <p:sldId id="287" r:id="rId26"/>
    <p:sldId id="288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74" autoAdjust="0"/>
    <p:restoredTop sz="88612" autoAdjust="0"/>
  </p:normalViewPr>
  <p:slideViewPr>
    <p:cSldViewPr snapToGrid="0">
      <p:cViewPr>
        <p:scale>
          <a:sx n="80" d="100"/>
          <a:sy n="80" d="100"/>
        </p:scale>
        <p:origin x="-95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20-09-22T09:06:07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32805 3220 0,'0'0'0,"0"0"15,0 0-15,0 0 16,0 0 0,10-3-16,8 3 15,-11 0 1,-3 0-16,-4 0 16,0 0-1,0 0-15</inkml:trace>
  <inkml:trace contextRef="#ctx0" brushRef="#br0" timeOffset="88910.3643">28504 12860 0,'0'0'16,"0"-10"0,8-2-16,-1-26 15,-7 38-15,0 0 16,0 0-1</inkml:trace>
  <inkml:trace contextRef="#ctx0" brushRef="#br0" timeOffset="142269.7429">30614 16999 0,'0'0'16,"0"0"-16,0 0 16,0 0-1,0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20-09-22T09:04:10.2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21770 7118 0,'0'0'0,"0"0"15,0 0-15,0 0 16,0 0-1,0 0-15,0 0 16,0 0-16,0 0 16,0 0-1,0 0-15,0 0 16</inkml:trace>
  <inkml:trace contextRef="#ctx0" brushRef="#br0" timeOffset="43577.6795">21304 10868 0,'0'0'16,"0"0"-16,0 0 15,0 0 1,0 0-16,0 0 16,0 0-16,0 0 15,0 0 1,0 0-16,4-6 15,6-3 1,8-4-16,-4 1 16,4-1-1,-4 4-15,-7 2 16,-4 1-16,1 3 16,-4 3-1,0 0-15,0 0 16,0 0-1,0 0-15,-18-6 16,-35 9 0,-38 6-16,20 1 15,11-4-15,11 3 16,3 1 0,7-1-16,11-3 15,3-3 1,11-3-16,14 0 15,0 0 1,0 0-16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AB64-4685-407C-B18F-5EB5DB3EE1F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08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AB64-4685-407C-B18F-5EB5DB3EE1F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0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AB64-4685-407C-B18F-5EB5DB3EE1F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8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AB64-4685-407C-B18F-5EB5DB3EE1F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1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AB64-4685-407C-B18F-5EB5DB3EE1F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65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AB64-4685-407C-B18F-5EB5DB3EE1F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5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AB64-4685-407C-B18F-5EB5DB3EE1F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AB64-4685-407C-B18F-5EB5DB3EE1F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2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AB64-4685-407C-B18F-5EB5DB3EE1F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7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B4AB64-4685-407C-B18F-5EB5DB3EE1F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AB64-4685-407C-B18F-5EB5DB3EE1F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0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B4AB64-4685-407C-B18F-5EB5DB3EE1F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85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sforgeeks.org/types-of-attributes-in-er-mode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aler.com/topics/candidate-key-in-dbms/" TargetMode="External"/><Relationship Id="rId2" Type="http://schemas.openxmlformats.org/officeDocument/2006/relationships/hyperlink" Target="https://www.scaler.com/topics/super-key-in-dbm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aler.com/topics/sql/foreign-key-in-sql/" TargetMode="External"/><Relationship Id="rId4" Type="http://schemas.openxmlformats.org/officeDocument/2006/relationships/hyperlink" Target="https://www.scaler.com/topics/sql/primary-key-in-sql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39" y="814142"/>
            <a:ext cx="10870387" cy="74174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UNIT III - Relational Model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293" y="1028343"/>
            <a:ext cx="1038026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en-US" sz="2400" dirty="0" smtClean="0"/>
          </a:p>
          <a:p>
            <a:pPr algn="just"/>
            <a:endParaRPr lang="en-US" alt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The relational Model of Data is based on the concept of a </a:t>
            </a:r>
            <a:r>
              <a:rPr lang="en-US" altLang="en-US" sz="2400" i="1" dirty="0" smtClean="0"/>
              <a:t>Relation.</a:t>
            </a:r>
          </a:p>
          <a:p>
            <a:pPr lvl="1" algn="just"/>
            <a:r>
              <a:rPr lang="en-US" altLang="en-US" sz="2200" dirty="0" smtClean="0"/>
              <a:t>The strength of the relational approach to data management comes from the formal foundation provided by the theory of relations.</a:t>
            </a:r>
          </a:p>
          <a:p>
            <a:pPr lvl="1" algn="just"/>
            <a:endParaRPr lang="en-US" altLang="en-US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A Relation is a mathematical concept based on the ideas of sets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The model was first proposed by Dr. E.F. </a:t>
            </a:r>
            <a:r>
              <a:rPr lang="en-US" altLang="en-US" sz="2200" dirty="0" err="1" smtClean="0"/>
              <a:t>Codd</a:t>
            </a:r>
            <a:r>
              <a:rPr lang="en-US" altLang="en-US" sz="2200" dirty="0" smtClean="0"/>
              <a:t> of IBM Research in 1970 in the following paper:</a:t>
            </a:r>
          </a:p>
          <a:p>
            <a:pPr lvl="1" algn="just"/>
            <a:r>
              <a:rPr lang="en-US" altLang="en-US" sz="2200" dirty="0" smtClean="0"/>
              <a:t>"A Relational Model for Large Shared Data Banks," Communications of the ACM, June 1970.</a:t>
            </a:r>
          </a:p>
          <a:p>
            <a:pPr lvl="1" algn="just"/>
            <a:endParaRPr lang="en-US" altLang="en-US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The above paper caused a major revolution in the field of database management and earned Dr. </a:t>
            </a:r>
            <a:r>
              <a:rPr lang="en-US" altLang="en-US" sz="2200" dirty="0" err="1" smtClean="0"/>
              <a:t>Codd</a:t>
            </a:r>
            <a:r>
              <a:rPr lang="en-US" altLang="en-US" sz="2200" dirty="0" smtClean="0"/>
              <a:t> the coveted ACM Turing Award.</a:t>
            </a:r>
          </a:p>
          <a:p>
            <a:pPr algn="just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228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593766"/>
            <a:ext cx="10058400" cy="5807034"/>
          </a:xfrm>
        </p:spPr>
        <p:txBody>
          <a:bodyPr>
            <a:normAutofit/>
          </a:bodyPr>
          <a:lstStyle/>
          <a:p>
            <a:pPr marL="0" indent="0" algn="just" fontAlgn="ctr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b="1" dirty="0" smtClean="0"/>
              <a:t>Candidate </a:t>
            </a:r>
            <a:r>
              <a:rPr lang="en-GB" b="1" dirty="0"/>
              <a:t>Key</a:t>
            </a:r>
            <a:r>
              <a:rPr lang="en-GB" b="1" dirty="0" smtClean="0"/>
              <a:t>:</a:t>
            </a:r>
          </a:p>
          <a:p>
            <a:pPr algn="just" fontAlgn="ctr"/>
            <a:r>
              <a:rPr lang="en-GB" dirty="0" smtClean="0"/>
              <a:t>It's </a:t>
            </a:r>
            <a:r>
              <a:rPr lang="en-GB" dirty="0"/>
              <a:t>a minimal </a:t>
            </a:r>
            <a:r>
              <a:rPr lang="en-GB" dirty="0" err="1"/>
              <a:t>superkey</a:t>
            </a:r>
            <a:r>
              <a:rPr lang="en-GB" dirty="0"/>
              <a:t>, meaning it's a </a:t>
            </a:r>
            <a:r>
              <a:rPr lang="en-GB" dirty="0" err="1"/>
              <a:t>superkey</a:t>
            </a:r>
            <a:r>
              <a:rPr lang="en-GB" dirty="0"/>
              <a:t> that cannot be reduced without losing its ability to uniquely identify a tuple. </a:t>
            </a:r>
          </a:p>
          <a:p>
            <a:pPr algn="just" fontAlgn="ctr"/>
            <a:r>
              <a:rPr lang="en-GB" dirty="0"/>
              <a:t>A candidate key contains only the necessary attributes for unique identification. </a:t>
            </a:r>
          </a:p>
          <a:p>
            <a:pPr algn="just" fontAlgn="ctr"/>
            <a:r>
              <a:rPr lang="en-GB" dirty="0"/>
              <a:t>A relation can have multiple candidate keys. </a:t>
            </a:r>
          </a:p>
          <a:p>
            <a:pPr algn="just"/>
            <a:r>
              <a:rPr lang="en-GB" dirty="0"/>
              <a:t>Example: In the EMPLOYEE table, {</a:t>
            </a:r>
            <a:r>
              <a:rPr lang="en-GB" dirty="0" err="1"/>
              <a:t>employeeID</a:t>
            </a:r>
            <a:r>
              <a:rPr lang="en-GB" dirty="0"/>
              <a:t>} is a candidate key because no subset of {</a:t>
            </a:r>
            <a:r>
              <a:rPr lang="en-GB" dirty="0" err="1"/>
              <a:t>employeeID</a:t>
            </a:r>
            <a:r>
              <a:rPr lang="en-GB" dirty="0"/>
              <a:t>} can uniquely identify a tuple. </a:t>
            </a:r>
            <a:endParaRPr lang="en-GB" dirty="0" smtClean="0"/>
          </a:p>
          <a:p>
            <a:endParaRPr lang="en-GB" b="1" dirty="0" smtClean="0"/>
          </a:p>
          <a:p>
            <a:r>
              <a:rPr lang="en-GB" b="1" dirty="0" smtClean="0"/>
              <a:t>Relationship </a:t>
            </a:r>
            <a:r>
              <a:rPr lang="en-GB" b="1" dirty="0"/>
              <a:t>between Super Key and Candidate Key:</a:t>
            </a:r>
          </a:p>
          <a:p>
            <a:pPr algn="just"/>
            <a:r>
              <a:rPr lang="en-GB" dirty="0"/>
              <a:t>Every candidate key is a </a:t>
            </a:r>
            <a:r>
              <a:rPr lang="en-GB" dirty="0" err="1"/>
              <a:t>superkey</a:t>
            </a:r>
            <a:r>
              <a:rPr lang="en-GB" dirty="0"/>
              <a:t>, but not every </a:t>
            </a:r>
            <a:r>
              <a:rPr lang="en-GB" dirty="0" err="1"/>
              <a:t>superkey</a:t>
            </a:r>
            <a:r>
              <a:rPr lang="en-GB" dirty="0"/>
              <a:t> is a candidate key.</a:t>
            </a:r>
          </a:p>
          <a:p>
            <a:pPr algn="just"/>
            <a:r>
              <a:rPr lang="en-GB" dirty="0"/>
              <a:t>Candidate keys are a subset of </a:t>
            </a:r>
            <a:r>
              <a:rPr lang="en-GB" dirty="0" err="1"/>
              <a:t>superkeys</a:t>
            </a:r>
            <a:r>
              <a:rPr lang="en-GB" dirty="0"/>
              <a:t> that are chosen for their uniqueness and </a:t>
            </a:r>
            <a:r>
              <a:rPr lang="en-GB" dirty="0" err="1"/>
              <a:t>minimality</a:t>
            </a:r>
            <a:r>
              <a:rPr lang="en-GB" dirty="0"/>
              <a:t>.</a:t>
            </a:r>
          </a:p>
          <a:p>
            <a:pPr algn="just"/>
            <a:r>
              <a:rPr lang="en-GB" dirty="0"/>
              <a:t>A </a:t>
            </a:r>
            <a:r>
              <a:rPr lang="en-GB" dirty="0" err="1"/>
              <a:t>superkey</a:t>
            </a:r>
            <a:r>
              <a:rPr lang="en-GB" dirty="0"/>
              <a:t> may include attributes that are not necessary for uniqueness, while a candidate key is specifically chosen to avoid such unnecessary attributes. </a:t>
            </a:r>
          </a:p>
          <a:p>
            <a:pPr algn="just"/>
            <a:endParaRPr lang="en-GB" dirty="0"/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149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252194"/>
              </p:ext>
            </p:extLst>
          </p:nvPr>
        </p:nvGraphicFramePr>
        <p:xfrm>
          <a:off x="1073212" y="261258"/>
          <a:ext cx="10058400" cy="5679868"/>
        </p:xfrm>
        <a:graphic>
          <a:graphicData uri="http://schemas.openxmlformats.org/drawingml/2006/table">
            <a:tbl>
              <a:tblPr/>
              <a:tblGrid>
                <a:gridCol w="5006954"/>
                <a:gridCol w="5051446"/>
              </a:tblGrid>
              <a:tr h="747193">
                <a:tc>
                  <a:txBody>
                    <a:bodyPr/>
                    <a:lstStyle/>
                    <a:p>
                      <a:pPr algn="ctr" fontAlgn="base"/>
                      <a:r>
                        <a:rPr lang="en-IN" sz="1400" b="1" dirty="0">
                          <a:effectLst/>
                        </a:rPr>
                        <a:t>Super Key</a:t>
                      </a:r>
                    </a:p>
                  </a:txBody>
                  <a:tcPr marL="38100" marR="38100" marT="95250" marB="952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IN" sz="1400" b="1">
                          <a:effectLst/>
                        </a:rPr>
                        <a:t>Candidate Key</a:t>
                      </a:r>
                    </a:p>
                  </a:txBody>
                  <a:tcPr marL="95250" marR="95250" marT="95250" marB="952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49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50" b="0">
                          <a:effectLst/>
                        </a:rPr>
                        <a:t>Super Key is an </a:t>
                      </a:r>
                      <a:r>
                        <a:rPr lang="en-GB" sz="1250" b="0" u="sng">
                          <a:effectLst/>
                          <a:hlinkClick r:id="rId2"/>
                        </a:rPr>
                        <a:t>attribute</a:t>
                      </a:r>
                      <a:r>
                        <a:rPr lang="en-GB" sz="1250" b="0">
                          <a:effectLst/>
                        </a:rPr>
                        <a:t> (or set of attributes) that is used to uniquely identifies all attributes in a relation.</a:t>
                      </a:r>
                    </a:p>
                  </a:txBody>
                  <a:tcPr marL="95250" marR="95250" marT="133350" marB="1333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50" b="0">
                          <a:effectLst/>
                        </a:rPr>
                        <a:t>Candidate Key is a subset of a super key.</a:t>
                      </a:r>
                    </a:p>
                  </a:txBody>
                  <a:tcPr marL="95250" marR="95250" marT="133350" marB="1333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6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50" b="0" dirty="0">
                          <a:effectLst/>
                        </a:rPr>
                        <a:t>All super keys can’t be candidate keys.</a:t>
                      </a:r>
                    </a:p>
                  </a:txBody>
                  <a:tcPr marL="95250" marR="95250" marT="133350" marB="1333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50" b="0">
                          <a:effectLst/>
                        </a:rPr>
                        <a:t>But all candidate keys are super keys.</a:t>
                      </a:r>
                    </a:p>
                  </a:txBody>
                  <a:tcPr marL="95250" marR="95250" marT="133350" marB="1333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12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50" b="0">
                          <a:effectLst/>
                        </a:rPr>
                        <a:t>Various super keys together makes the criteria to select the candidate keys.</a:t>
                      </a:r>
                    </a:p>
                  </a:txBody>
                  <a:tcPr marL="95250" marR="95250" marT="133350" marB="1333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50" b="0">
                          <a:effectLst/>
                        </a:rPr>
                        <a:t>Various candidate keys together makes the criteria to select the primary keys.</a:t>
                      </a:r>
                    </a:p>
                  </a:txBody>
                  <a:tcPr marL="95250" marR="95250" marT="133350" marB="1333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213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50" b="0">
                          <a:effectLst/>
                        </a:rPr>
                        <a:t>In a relation, number of super keys is more than number of candidate keys.</a:t>
                      </a:r>
                    </a:p>
                  </a:txBody>
                  <a:tcPr marL="95250" marR="95250" marT="133350" marB="1333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50" b="0">
                          <a:effectLst/>
                        </a:rPr>
                        <a:t>While in a relation, number of candidate keys are less than number of super keys.</a:t>
                      </a:r>
                    </a:p>
                  </a:txBody>
                  <a:tcPr marL="95250" marR="95250" marT="133350" marB="1333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7963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50" b="0" dirty="0">
                          <a:effectLst/>
                        </a:rPr>
                        <a:t>Super key attributes can contain NULL values.</a:t>
                      </a:r>
                    </a:p>
                  </a:txBody>
                  <a:tcPr marL="95250" marR="95250" marT="133350" marB="1333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50" b="0" dirty="0">
                          <a:effectLst/>
                        </a:rPr>
                        <a:t>Candidate key attributes can also contain NULL values.</a:t>
                      </a:r>
                    </a:p>
                  </a:txBody>
                  <a:tcPr marL="95250" marR="95250" marT="133350" marB="1333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91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10" y="1466252"/>
            <a:ext cx="7408985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5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Advantages of using the relational model</a:t>
            </a:r>
            <a:br>
              <a:rPr lang="en-US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advantages and reasons due to which the relational model in DBMS is widely accepted as a standard are:</a:t>
            </a:r>
          </a:p>
          <a:p>
            <a:r>
              <a:rPr lang="en-US" b="1" dirty="0"/>
              <a:t>Simple and Easy To Use -</a:t>
            </a:r>
            <a:r>
              <a:rPr lang="en-US" dirty="0"/>
              <a:t> Storing data in tables is much easier to understand and implement as compared to other storage techniques.</a:t>
            </a:r>
          </a:p>
          <a:p>
            <a:r>
              <a:rPr lang="en-US" b="1" dirty="0"/>
              <a:t>Manageability -</a:t>
            </a:r>
            <a:r>
              <a:rPr lang="en-US" dirty="0"/>
              <a:t> Because of the independent nature of each relation in a relational database, it is easy to manipulate and manage. This improves the performance of the database.</a:t>
            </a:r>
          </a:p>
          <a:p>
            <a:r>
              <a:rPr lang="en-US" b="1" dirty="0"/>
              <a:t>Query capability -</a:t>
            </a:r>
            <a:r>
              <a:rPr lang="en-US" dirty="0"/>
              <a:t> With the introduction of relational algebra, relational databases provide easy access to data via high-level query language like SQL.</a:t>
            </a:r>
          </a:p>
          <a:p>
            <a:r>
              <a:rPr lang="en-US" b="1" dirty="0"/>
              <a:t>Data integrity -</a:t>
            </a:r>
            <a:r>
              <a:rPr lang="en-US" dirty="0"/>
              <a:t> With the introduction and implementation of relational constraints, the relational model can maintain data integrity in the database.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86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Constraints in Relational Model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Relational models make use of some rules to ensure the accuracy and accessibility of the data. These rules or constraints are known as </a:t>
            </a:r>
            <a:r>
              <a:rPr lang="en-US" b="1" dirty="0"/>
              <a:t>Relational Integrity Constraints</a:t>
            </a:r>
            <a:r>
              <a:rPr lang="en-US" dirty="0"/>
              <a:t>. These constraints are checked before performing any operation like insertion, deletion, or </a:t>
            </a:r>
            <a:r>
              <a:rPr lang="en-US" dirty="0" err="1"/>
              <a:t>updation</a:t>
            </a:r>
            <a:r>
              <a:rPr lang="en-US" dirty="0"/>
              <a:t> on the data present in a relational database. These constraints include:</a:t>
            </a:r>
          </a:p>
          <a:p>
            <a:r>
              <a:rPr lang="en-US" b="1" dirty="0"/>
              <a:t>Domain Constraint :</a:t>
            </a:r>
            <a:r>
              <a:rPr lang="en-US" dirty="0"/>
              <a:t> It specifies that every attribute is bound to have a value that lies inside a specific range of values. It is implemented with the help of the Attribute Domain concept.</a:t>
            </a:r>
          </a:p>
          <a:p>
            <a:r>
              <a:rPr lang="en-US" b="1" dirty="0"/>
              <a:t>Key Constraint :</a:t>
            </a:r>
            <a:r>
              <a:rPr lang="en-US" dirty="0"/>
              <a:t> It states that every relation must contain an attribute or a set of attributes (Primary Key) that can uniquely identify a tuple in that relation. This key can never be NULL or contain the same value for two different tuples.</a:t>
            </a:r>
          </a:p>
          <a:p>
            <a:r>
              <a:rPr lang="en-US" b="1" dirty="0"/>
              <a:t>Referential Integrity Constraint :</a:t>
            </a:r>
            <a:r>
              <a:rPr lang="en-US" dirty="0"/>
              <a:t> It is defined between two inter-related tables. It states that if a given relation refers to a key attribute of a different or same table, then that key must exist in the given relation.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80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14" y="286604"/>
            <a:ext cx="10811866" cy="986242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Relational Database Schema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/>
              <a:t>Relational Database Schema:</a:t>
            </a:r>
          </a:p>
          <a:p>
            <a:pPr lvl="1"/>
            <a:r>
              <a:rPr lang="en-US" altLang="en-US" sz="3200" dirty="0"/>
              <a:t>A set S of relation schemas that belong to the same database.</a:t>
            </a:r>
          </a:p>
          <a:p>
            <a:pPr lvl="1"/>
            <a:r>
              <a:rPr lang="en-US" altLang="en-US" sz="3200" dirty="0"/>
              <a:t>S is the name of the whole </a:t>
            </a:r>
            <a:r>
              <a:rPr lang="en-US" altLang="en-US" sz="3200" b="1" dirty="0"/>
              <a:t>database schema</a:t>
            </a:r>
          </a:p>
          <a:p>
            <a:pPr lvl="1"/>
            <a:r>
              <a:rPr lang="en-US" altLang="en-US" sz="3200" dirty="0"/>
              <a:t>S = {R1, R2, ..., Rn}</a:t>
            </a:r>
          </a:p>
          <a:p>
            <a:pPr lvl="1"/>
            <a:r>
              <a:rPr lang="en-US" altLang="en-US" sz="3200" dirty="0"/>
              <a:t>R1, R2, …, Rn are the names of the individual </a:t>
            </a:r>
            <a:r>
              <a:rPr lang="en-US" altLang="en-US" sz="3200" b="1" dirty="0"/>
              <a:t>relation schemas</a:t>
            </a:r>
            <a:r>
              <a:rPr lang="en-US" altLang="en-US" sz="3200" dirty="0"/>
              <a:t> within the database 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86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467" y="287340"/>
            <a:ext cx="12111533" cy="94893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800000"/>
                </a:solidFill>
              </a:rPr>
              <a:t>COMPANY Database Schema</a:t>
            </a:r>
            <a:br>
              <a:rPr lang="en-US" altLang="en-US" dirty="0">
                <a:solidFill>
                  <a:srgbClr val="800000"/>
                </a:solidFill>
              </a:rPr>
            </a:br>
            <a:endParaRPr lang="en-US" dirty="0"/>
          </a:p>
        </p:txBody>
      </p:sp>
      <p:pic>
        <p:nvPicPr>
          <p:cNvPr id="4" name="Picture 5" descr="fig05_0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" y="848563"/>
            <a:ext cx="8734349" cy="502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3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14" y="0"/>
            <a:ext cx="10811866" cy="1450757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Displaying a relational database schema and its constraints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 Each </a:t>
            </a:r>
            <a:r>
              <a:rPr lang="en-US" altLang="en-US" sz="2800" dirty="0"/>
              <a:t>relation schema can be displayed as a row of attribute names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 The </a:t>
            </a:r>
            <a:r>
              <a:rPr lang="en-US" altLang="en-US" sz="2800" dirty="0"/>
              <a:t>name of the relation is written above the attribute names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 The </a:t>
            </a:r>
            <a:r>
              <a:rPr lang="en-US" altLang="en-US" sz="2800" dirty="0"/>
              <a:t>primary key attribute (or attributes) will be underlined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 A </a:t>
            </a:r>
            <a:r>
              <a:rPr lang="en-US" altLang="en-US" sz="2800" dirty="0"/>
              <a:t>foreign key (referential integrity) constraints is displayed as a directed arc (arrow) from the foreign key attributes to the referenced table</a:t>
            </a:r>
          </a:p>
          <a:p>
            <a:pPr marL="201168" lvl="1" indent="0">
              <a:buNone/>
            </a:pPr>
            <a:r>
              <a:rPr lang="en-US" altLang="en-US" sz="2800" dirty="0" smtClean="0"/>
              <a:t>Can </a:t>
            </a:r>
            <a:r>
              <a:rPr lang="en-US" altLang="en-US" sz="2800" dirty="0"/>
              <a:t>also point the </a:t>
            </a:r>
            <a:r>
              <a:rPr lang="en-US" altLang="en-US" sz="2800" dirty="0" err="1"/>
              <a:t>the</a:t>
            </a:r>
            <a:r>
              <a:rPr lang="en-US" altLang="en-US" sz="2800" dirty="0"/>
              <a:t> primary key of the referenced relation for </a:t>
            </a:r>
            <a:r>
              <a:rPr lang="en-US" altLang="en-US" sz="2800" dirty="0" smtClean="0"/>
              <a:t> clarity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760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0841038" cy="1449387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2"/>
                </a:solidFill>
              </a:rPr>
              <a:t>Referential Integrity Constraints for COMPANY database </a:t>
            </a:r>
            <a:r>
              <a:rPr lang="en-US" altLang="en-US" dirty="0">
                <a:solidFill>
                  <a:srgbClr val="800000"/>
                </a:solidFill>
              </a:rPr>
              <a:t/>
            </a:r>
            <a:br>
              <a:rPr lang="en-US" altLang="en-US" dirty="0">
                <a:solidFill>
                  <a:srgbClr val="800000"/>
                </a:solidFill>
              </a:rPr>
            </a:br>
            <a:endParaRPr lang="en-US" dirty="0"/>
          </a:p>
        </p:txBody>
      </p:sp>
      <p:pic>
        <p:nvPicPr>
          <p:cNvPr id="4" name="Picture 5" descr="fig05_0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4" y="1163117"/>
            <a:ext cx="10794797" cy="50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3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7" y="220767"/>
            <a:ext cx="10058400" cy="935036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COMPANY Database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The relation </a:t>
            </a:r>
            <a:r>
              <a:rPr lang="en-US" sz="2200" dirty="0" smtClean="0"/>
              <a:t>Employee </a:t>
            </a:r>
            <a:r>
              <a:rPr lang="en-US" sz="2200" dirty="0"/>
              <a:t>contains basic information about the employees at a company 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The </a:t>
            </a:r>
            <a:r>
              <a:rPr lang="en-US" sz="2200" dirty="0" smtClean="0"/>
              <a:t>relation Dependent </a:t>
            </a:r>
            <a:r>
              <a:rPr lang="en-US" sz="2200" dirty="0"/>
              <a:t>contains basic information about each employees </a:t>
            </a:r>
            <a:r>
              <a:rPr lang="en-US" sz="2200" dirty="0" smtClean="0"/>
              <a:t>dependents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The </a:t>
            </a:r>
            <a:r>
              <a:rPr lang="en-US" sz="2200" dirty="0" smtClean="0"/>
              <a:t>relation Department </a:t>
            </a:r>
            <a:r>
              <a:rPr lang="en-US" sz="2200" dirty="0"/>
              <a:t>contains basic information about the </a:t>
            </a:r>
            <a:r>
              <a:rPr lang="en-US" sz="2200" dirty="0" err="1"/>
              <a:t>dept</a:t>
            </a:r>
            <a:r>
              <a:rPr lang="en-US" sz="2200" dirty="0"/>
              <a:t> and its </a:t>
            </a:r>
            <a:r>
              <a:rPr lang="en-US" sz="2200" dirty="0" smtClean="0"/>
              <a:t>manager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The </a:t>
            </a:r>
            <a:r>
              <a:rPr lang="en-US" sz="2200" dirty="0" smtClean="0"/>
              <a:t>relation </a:t>
            </a:r>
            <a:r>
              <a:rPr lang="en-US" sz="2200" dirty="0" err="1" smtClean="0"/>
              <a:t>Dept_Locations</a:t>
            </a:r>
            <a:r>
              <a:rPr lang="en-US" sz="2200" dirty="0" smtClean="0"/>
              <a:t> </a:t>
            </a:r>
            <a:r>
              <a:rPr lang="en-US" sz="2200" dirty="0"/>
              <a:t>contains info on where each department has </a:t>
            </a:r>
            <a:r>
              <a:rPr lang="en-US" sz="2200" dirty="0" smtClean="0"/>
              <a:t>offices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The relation </a:t>
            </a:r>
            <a:r>
              <a:rPr lang="en-US" sz="2200" dirty="0" smtClean="0"/>
              <a:t>Project </a:t>
            </a:r>
            <a:r>
              <a:rPr lang="en-US" sz="2200" dirty="0"/>
              <a:t>contains basic information on each project and which </a:t>
            </a:r>
            <a:r>
              <a:rPr lang="en-US" sz="2200" dirty="0" err="1"/>
              <a:t>dept</a:t>
            </a:r>
            <a:r>
              <a:rPr lang="en-US" sz="2200" dirty="0"/>
              <a:t> it is </a:t>
            </a:r>
            <a:r>
              <a:rPr lang="en-US" sz="2200" dirty="0" smtClean="0"/>
              <a:t>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The relation </a:t>
            </a:r>
            <a:r>
              <a:rPr lang="en-US" sz="2200" dirty="0" err="1" smtClean="0"/>
              <a:t>Works_On</a:t>
            </a:r>
            <a:r>
              <a:rPr lang="en-US" sz="2200" dirty="0" smtClean="0"/>
              <a:t> </a:t>
            </a:r>
            <a:r>
              <a:rPr lang="en-US" sz="2200" dirty="0"/>
              <a:t>contains information on how much each employee works on each project</a:t>
            </a:r>
          </a:p>
        </p:txBody>
      </p:sp>
    </p:spTree>
    <p:extLst>
      <p:ext uri="{BB962C8B-B14F-4D97-AF65-F5344CB8AC3E}">
        <p14:creationId xmlns:p14="http://schemas.microsoft.com/office/powerpoint/2010/main" val="259501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the Relational Model?</a:t>
            </a:r>
            <a:br>
              <a:rPr lang="en-US" b="1" dirty="0"/>
            </a:b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1289538" y="2413338"/>
            <a:ext cx="93081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relational model for database management is an approach to logically represent and manage the data stored in a database. In this model, the data is organized into a </a:t>
            </a:r>
            <a:r>
              <a:rPr lang="en-US" sz="2800" b="1" dirty="0"/>
              <a:t>collection of two-dimensional inter-related tables</a:t>
            </a:r>
            <a:r>
              <a:rPr lang="en-US" sz="2800" dirty="0"/>
              <a:t>, also known as </a:t>
            </a:r>
            <a:r>
              <a:rPr lang="en-US" sz="2800" b="1" dirty="0"/>
              <a:t>relations</a:t>
            </a:r>
            <a:r>
              <a:rPr lang="en-US" sz="2800" dirty="0"/>
              <a:t>. Each relation is a collection of columns and rows, where the column represents the attributes of an entity and the rows (or tuples) represents the records.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7915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89" y="1272843"/>
            <a:ext cx="8412175" cy="38916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261440" y="1158120"/>
              <a:ext cx="1562760" cy="4961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800" y="142920"/>
                <a:ext cx="11874600" cy="623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83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51" y="197511"/>
            <a:ext cx="4772025" cy="23359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562" y="374979"/>
            <a:ext cx="3657599" cy="23243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51" y="2713938"/>
            <a:ext cx="4600080" cy="30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71" y="518467"/>
            <a:ext cx="2847556" cy="475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76" y="598934"/>
            <a:ext cx="4743450" cy="37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78" y="286604"/>
            <a:ext cx="10877702" cy="854568"/>
          </a:xfrm>
        </p:spPr>
        <p:txBody>
          <a:bodyPr>
            <a:normAutofit/>
          </a:bodyPr>
          <a:lstStyle/>
          <a:p>
            <a:r>
              <a:rPr lang="en-US" altLang="en-US" sz="3400" dirty="0">
                <a:solidFill>
                  <a:schemeClr val="accent2"/>
                </a:solidFill>
              </a:rPr>
              <a:t>Relational </a:t>
            </a:r>
            <a:r>
              <a:rPr lang="en-US" altLang="en-US" sz="3400" dirty="0" smtClean="0">
                <a:solidFill>
                  <a:schemeClr val="accent2"/>
                </a:solidFill>
              </a:rPr>
              <a:t>Algebra -  The formal language for Relational Model</a:t>
            </a:r>
            <a:endParaRPr lang="en-US" sz="3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The basic set of operations for the relational model is known as the relational algebra. These operations enable a user to specify basic retrieval requests. </a:t>
            </a:r>
          </a:p>
          <a:p>
            <a:pPr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The result of a retrieval is a new relation, which may have been formed from one or more relations. The </a:t>
            </a:r>
            <a:r>
              <a:rPr lang="en-US" altLang="en-US" sz="2400" b="1" dirty="0">
                <a:latin typeface="Times New Roman" panose="02020603050405020304" pitchFamily="18" charset="0"/>
              </a:rPr>
              <a:t>algebra operations</a:t>
            </a:r>
            <a:r>
              <a:rPr lang="en-US" altLang="en-US" sz="2400" dirty="0">
                <a:latin typeface="Times New Roman" panose="02020603050405020304" pitchFamily="18" charset="0"/>
              </a:rPr>
              <a:t> thus produce new relations, which can be further manipulated using operations of the same algebra. </a:t>
            </a:r>
          </a:p>
          <a:p>
            <a:pPr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A sequence of relational algebra operations forms a </a:t>
            </a:r>
            <a:r>
              <a:rPr lang="en-US" altLang="en-US" sz="2400" b="1" dirty="0">
                <a:latin typeface="Times New Roman" panose="02020603050405020304" pitchFamily="18" charset="0"/>
              </a:rPr>
              <a:t>relational algebra expression</a:t>
            </a:r>
            <a:r>
              <a:rPr lang="en-US" altLang="en-US" sz="2400" dirty="0">
                <a:latin typeface="Times New Roman" panose="02020603050405020304" pitchFamily="18" charset="0"/>
              </a:rPr>
              <a:t>, whose result will also be a relation that represents the result of a database query (or retrieval request).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96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4" y="286603"/>
            <a:ext cx="11024006" cy="10447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Relational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Relational Algebra is important for several reasons: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 It provides a formal foundation for relational model operations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It is used as a basis for implementing and optimizing queries in the query processing and  optimization modules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 Some of its concepts are incorporated into SQL.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86604"/>
            <a:ext cx="10863072" cy="92772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Relational Algebra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67942"/>
            <a:ext cx="10058400" cy="45011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Relational Algebra consists of several groups of operations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Unary Relational Operations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/>
              <a:t>SELECT (symbol: </a:t>
            </a:r>
            <a:r>
              <a:rPr lang="en-US" altLang="en-US" sz="2400" b="1" dirty="0">
                <a:latin typeface="Symbol" panose="05050102010706020507" pitchFamily="18" charset="2"/>
              </a:rPr>
              <a:t></a:t>
            </a:r>
            <a:r>
              <a:rPr lang="en-US" altLang="en-US" sz="2400" dirty="0"/>
              <a:t> (sigma))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/>
              <a:t>PROJECT (symbol: </a:t>
            </a:r>
            <a:r>
              <a:rPr lang="en-US" altLang="en-US" sz="2400" b="1" dirty="0">
                <a:latin typeface="Symbol" panose="05050102010706020507" pitchFamily="18" charset="2"/>
              </a:rPr>
              <a:t> </a:t>
            </a:r>
            <a:r>
              <a:rPr lang="en-US" altLang="en-US" sz="2400" dirty="0"/>
              <a:t>(pi))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/>
              <a:t>RENAME (symbol: </a:t>
            </a:r>
            <a:r>
              <a:rPr lang="en-US" altLang="en-US" sz="2400" b="1" dirty="0">
                <a:sym typeface="Symbol" panose="05050102010706020507" pitchFamily="18" charset="2"/>
              </a:rPr>
              <a:t>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/>
              <a:t>(rho))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Relational Algebra Operations From Set Theory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/>
              <a:t>UNION ( </a:t>
            </a:r>
            <a:r>
              <a:rPr lang="en-US" altLang="en-US" sz="2400" b="1" dirty="0">
                <a:latin typeface="Symbol" panose="05050102010706020507" pitchFamily="18" charset="2"/>
              </a:rPr>
              <a:t></a:t>
            </a:r>
            <a:r>
              <a:rPr lang="en-US" altLang="en-US" sz="2400" dirty="0"/>
              <a:t> ), INTERSECTION ( </a:t>
            </a:r>
            <a:r>
              <a:rPr lang="en-US" altLang="en-US" sz="2400" b="1" dirty="0">
                <a:latin typeface="Symbol" panose="05050102010706020507" pitchFamily="18" charset="2"/>
              </a:rPr>
              <a:t></a:t>
            </a:r>
            <a:r>
              <a:rPr lang="en-US" altLang="en-US" sz="2400" dirty="0">
                <a:latin typeface="Symbol" panose="05050102010706020507" pitchFamily="18" charset="2"/>
              </a:rPr>
              <a:t> </a:t>
            </a:r>
            <a:r>
              <a:rPr lang="en-US" altLang="en-US" sz="2400" dirty="0"/>
              <a:t>), DIFFERENCE (or MINUS, </a:t>
            </a:r>
            <a:r>
              <a:rPr lang="en-US" altLang="en-US" sz="2400" b="1" dirty="0"/>
              <a:t>–</a:t>
            </a:r>
            <a:r>
              <a:rPr lang="en-US" altLang="en-US" sz="2400" dirty="0"/>
              <a:t> )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/>
              <a:t>CARTESIAN PRODUCT ( </a:t>
            </a:r>
            <a:r>
              <a:rPr lang="en-US" altLang="en-US" sz="2400" b="1" dirty="0"/>
              <a:t>x</a:t>
            </a:r>
            <a:r>
              <a:rPr lang="en-US" altLang="en-US" sz="2400" dirty="0"/>
              <a:t> )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Binary Relational Operations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/>
              <a:t>JOIN (several variations of JOIN exist)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 smtClean="0"/>
              <a:t>DIVISION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226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1009313" cy="92710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Unary Relational Operations: SELECT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7434" y="1411288"/>
            <a:ext cx="11694566" cy="4711700"/>
          </a:xfrm>
        </p:spPr>
        <p:txBody>
          <a:bodyPr>
            <a:normAutofit/>
          </a:bodyPr>
          <a:lstStyle/>
          <a:p>
            <a:r>
              <a:rPr lang="en-US" altLang="en-US" dirty="0"/>
              <a:t>The SELECT operation (denoted by </a:t>
            </a:r>
            <a:r>
              <a:rPr lang="en-US" altLang="en-US" b="1" dirty="0">
                <a:latin typeface="Symbol" panose="05050102010706020507" pitchFamily="18" charset="2"/>
              </a:rPr>
              <a:t></a:t>
            </a:r>
            <a:r>
              <a:rPr lang="en-US" altLang="en-US" dirty="0"/>
              <a:t> (sigma)) is used to select a </a:t>
            </a:r>
            <a:r>
              <a:rPr lang="en-US" altLang="en-US" i="1" dirty="0"/>
              <a:t>subset</a:t>
            </a:r>
            <a:r>
              <a:rPr lang="en-US" altLang="en-US" dirty="0"/>
              <a:t> of the tuples from a relation based on a </a:t>
            </a:r>
            <a:r>
              <a:rPr lang="en-US" altLang="en-US" b="1" dirty="0"/>
              <a:t>selection condition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sz="2200" dirty="0"/>
              <a:t>The selection condition acts as a </a:t>
            </a:r>
            <a:r>
              <a:rPr lang="en-US" altLang="en-US" sz="2200" b="1" dirty="0"/>
              <a:t>filter</a:t>
            </a:r>
          </a:p>
          <a:p>
            <a:pPr lvl="1"/>
            <a:r>
              <a:rPr lang="en-US" altLang="en-US" sz="2200" dirty="0"/>
              <a:t>Keeps only those tuples that satisfy the qualifying condition</a:t>
            </a:r>
          </a:p>
          <a:p>
            <a:pPr lvl="1"/>
            <a:r>
              <a:rPr lang="en-US" altLang="en-US" sz="2200" dirty="0"/>
              <a:t>Tuples satisfying the condition are </a:t>
            </a:r>
            <a:r>
              <a:rPr lang="en-US" altLang="en-US" sz="2200" i="1" dirty="0"/>
              <a:t>selected</a:t>
            </a:r>
            <a:r>
              <a:rPr lang="en-US" altLang="en-US" sz="2200" dirty="0"/>
              <a:t> whereas the other tuples are discarded (</a:t>
            </a:r>
            <a:r>
              <a:rPr lang="en-US" altLang="en-US" sz="2200" i="1" dirty="0"/>
              <a:t>filtered out</a:t>
            </a:r>
            <a:r>
              <a:rPr lang="en-US" altLang="en-US" sz="2200" dirty="0"/>
              <a:t>)</a:t>
            </a:r>
          </a:p>
          <a:p>
            <a:r>
              <a:rPr lang="en-US" altLang="en-US" dirty="0"/>
              <a:t>Examples: </a:t>
            </a:r>
          </a:p>
          <a:p>
            <a:pPr lvl="1"/>
            <a:r>
              <a:rPr lang="en-US" altLang="en-US" sz="2000" dirty="0"/>
              <a:t>Select the EMPLOYEE tuples whose department number is 4:</a:t>
            </a:r>
          </a:p>
          <a:p>
            <a:pPr algn="ctr">
              <a:buNone/>
            </a:pPr>
            <a:r>
              <a:rPr lang="en-US" altLang="en-US" b="1" dirty="0">
                <a:latin typeface="Symbol" panose="05050102010706020507" pitchFamily="18" charset="2"/>
              </a:rPr>
              <a:t></a:t>
            </a:r>
            <a:r>
              <a:rPr lang="en-US" altLang="en-US" dirty="0"/>
              <a:t> </a:t>
            </a:r>
            <a:r>
              <a:rPr lang="en-US" altLang="en-US" baseline="-25000" dirty="0"/>
              <a:t>DNO = 4</a:t>
            </a:r>
            <a:r>
              <a:rPr lang="en-US" altLang="en-US" dirty="0"/>
              <a:t> (EMPLOYEE)</a:t>
            </a:r>
          </a:p>
          <a:p>
            <a:pPr lvl="1"/>
            <a:r>
              <a:rPr lang="en-US" altLang="en-US" sz="2000" dirty="0"/>
              <a:t>Select the employee tuples whose salary is greater than $30,000:</a:t>
            </a:r>
          </a:p>
          <a:p>
            <a:pPr algn="ctr">
              <a:buNone/>
            </a:pPr>
            <a:r>
              <a:rPr lang="en-US" altLang="en-US" b="1" dirty="0">
                <a:latin typeface="Symbol" panose="05050102010706020507" pitchFamily="18" charset="2"/>
              </a:rPr>
              <a:t></a:t>
            </a:r>
            <a:r>
              <a:rPr lang="en-US" altLang="en-US" dirty="0"/>
              <a:t> </a:t>
            </a:r>
            <a:r>
              <a:rPr lang="en-US" altLang="en-US" baseline="-25000" dirty="0"/>
              <a:t>SALARY &gt; 30,000</a:t>
            </a:r>
            <a:r>
              <a:rPr lang="en-US" altLang="en-US" dirty="0"/>
              <a:t> (EMPLOYEE)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683" y="1459230"/>
            <a:ext cx="103948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altLang="en-US" sz="2800" dirty="0" smtClean="0"/>
          </a:p>
          <a:p>
            <a:pPr lvl="1"/>
            <a:r>
              <a:rPr lang="en-US" altLang="en-US" sz="2800" dirty="0" smtClean="0"/>
              <a:t>In </a:t>
            </a:r>
            <a:r>
              <a:rPr lang="en-US" altLang="en-US" sz="2800" dirty="0"/>
              <a:t>general, the </a:t>
            </a:r>
            <a:r>
              <a:rPr lang="en-US" altLang="en-US" sz="2800" i="1" dirty="0"/>
              <a:t>select</a:t>
            </a:r>
            <a:r>
              <a:rPr lang="en-US" altLang="en-US" sz="2800" dirty="0"/>
              <a:t> operation is denoted by </a:t>
            </a:r>
            <a:endParaRPr lang="en-US" altLang="en-US" sz="2800" dirty="0" smtClean="0"/>
          </a:p>
          <a:p>
            <a:pPr marL="1028700" lvl="1" indent="-571500">
              <a:buFont typeface="Symbol" panose="05050102010706020507" pitchFamily="18" charset="2"/>
              <a:buChar char=" "/>
            </a:pPr>
            <a:r>
              <a:rPr lang="en-US" altLang="en-US" sz="3600" b="1" dirty="0" smtClean="0">
                <a:latin typeface="Symbol" panose="05050102010706020507" pitchFamily="18" charset="2"/>
              </a:rPr>
              <a:t></a:t>
            </a:r>
            <a:r>
              <a:rPr lang="en-US" altLang="en-US" sz="2800" dirty="0" smtClean="0"/>
              <a:t> </a:t>
            </a:r>
            <a:r>
              <a:rPr lang="en-US" altLang="en-US" sz="2800" baseline="-25000" dirty="0"/>
              <a:t>&lt;selection condition&gt;</a:t>
            </a:r>
            <a:r>
              <a:rPr lang="en-US" altLang="en-US" sz="2800" dirty="0"/>
              <a:t>(R) </a:t>
            </a:r>
            <a:r>
              <a:rPr lang="en-US" altLang="en-US" sz="2800" dirty="0" smtClean="0"/>
              <a:t>where</a:t>
            </a:r>
          </a:p>
          <a:p>
            <a:pPr marL="914400" lvl="1" indent="-457200">
              <a:buFont typeface="Symbol" panose="05050102010706020507" pitchFamily="18" charset="2"/>
              <a:buChar char=" "/>
            </a:pPr>
            <a:endParaRPr lang="en-US" altLang="en-US" sz="28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the symbol </a:t>
            </a:r>
            <a:r>
              <a:rPr lang="en-US" altLang="en-US" sz="2400" b="1" dirty="0">
                <a:latin typeface="Symbol" panose="05050102010706020507" pitchFamily="18" charset="2"/>
              </a:rPr>
              <a:t></a:t>
            </a:r>
            <a:r>
              <a:rPr lang="en-US" altLang="en-US" sz="2400" dirty="0"/>
              <a:t> (sigma) is used to denote the </a:t>
            </a:r>
            <a:r>
              <a:rPr lang="en-US" altLang="en-US" sz="2400" i="1" dirty="0"/>
              <a:t>select</a:t>
            </a:r>
            <a:r>
              <a:rPr lang="en-US" altLang="en-US" sz="2400" dirty="0"/>
              <a:t> operator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the selection condition is a Boolean (conditional) expression specified on the attributes of relation R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tuples that make the condition </a:t>
            </a:r>
            <a:r>
              <a:rPr lang="en-US" altLang="en-US" sz="2400" b="1" dirty="0"/>
              <a:t>true </a:t>
            </a:r>
            <a:r>
              <a:rPr lang="en-US" altLang="en-US" sz="2400" dirty="0"/>
              <a:t>are selected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appear in the result of the operation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tuples that make the condition </a:t>
            </a:r>
            <a:r>
              <a:rPr lang="en-US" altLang="en-US" sz="2400" b="1" dirty="0"/>
              <a:t>false </a:t>
            </a:r>
            <a:r>
              <a:rPr lang="en-US" altLang="en-US" sz="2400" dirty="0"/>
              <a:t>are filtered out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discarded from the result of the operation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4358" y="286603"/>
            <a:ext cx="11031322" cy="956981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Unary Relational Operations: SELECT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" y="-181570"/>
            <a:ext cx="10921594" cy="1450757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Unary Relational Operations: PROJECT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54" y="1845734"/>
            <a:ext cx="10841126" cy="402336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PROJECT Operation is denoted by </a:t>
            </a:r>
            <a:r>
              <a:rPr lang="en-US" altLang="en-US" sz="2400" b="1" dirty="0">
                <a:latin typeface="Symbol" panose="05050102010706020507" pitchFamily="18" charset="2"/>
              </a:rPr>
              <a:t></a:t>
            </a:r>
            <a:r>
              <a:rPr lang="en-US" altLang="en-US" sz="2400" dirty="0">
                <a:latin typeface="Symbol" panose="05050102010706020507" pitchFamily="18" charset="2"/>
              </a:rPr>
              <a:t> </a:t>
            </a:r>
            <a:r>
              <a:rPr lang="en-US" altLang="en-US" sz="2400" dirty="0"/>
              <a:t>(pi) </a:t>
            </a:r>
          </a:p>
          <a:p>
            <a:r>
              <a:rPr lang="en-US" altLang="en-US" sz="2400" dirty="0"/>
              <a:t>This operation keeps certain </a:t>
            </a:r>
            <a:r>
              <a:rPr lang="en-US" altLang="en-US" sz="2400" i="1" dirty="0"/>
              <a:t>columns</a:t>
            </a:r>
            <a:r>
              <a:rPr lang="en-US" altLang="en-US" sz="2400" dirty="0"/>
              <a:t> (attributes) from a relation and discards the other columns.</a:t>
            </a:r>
          </a:p>
          <a:p>
            <a:pPr lvl="1"/>
            <a:r>
              <a:rPr lang="en-US" altLang="en-US" sz="2400" dirty="0"/>
              <a:t>PROJECT creates a vertical partitioning</a:t>
            </a:r>
          </a:p>
          <a:p>
            <a:pPr lvl="2"/>
            <a:r>
              <a:rPr lang="en-US" altLang="en-US" sz="2400" dirty="0"/>
              <a:t>The list of specified columns (attributes) is kept in each tuple</a:t>
            </a:r>
          </a:p>
          <a:p>
            <a:pPr lvl="2"/>
            <a:r>
              <a:rPr lang="en-US" altLang="en-US" sz="2400" dirty="0"/>
              <a:t>The other attributes in each tuple are discarded</a:t>
            </a:r>
          </a:p>
          <a:p>
            <a:r>
              <a:rPr lang="en-US" altLang="en-US" sz="2400" dirty="0"/>
              <a:t>Example: To list each employee’s first and last name and salary, the following is used:</a:t>
            </a:r>
          </a:p>
          <a:p>
            <a:pPr lvl="1" algn="ctr">
              <a:buNone/>
            </a:pPr>
            <a:r>
              <a:rPr lang="en-US" altLang="en-US" sz="2400" dirty="0">
                <a:latin typeface="Symbol" panose="05050102010706020507" pitchFamily="18" charset="2"/>
              </a:rPr>
              <a:t></a:t>
            </a:r>
            <a:r>
              <a:rPr lang="en-US" altLang="en-US" sz="2400" baseline="-25000" dirty="0"/>
              <a:t>LNAME, FNAME,SALARY</a:t>
            </a:r>
            <a:r>
              <a:rPr lang="en-US" altLang="en-US" sz="2400" dirty="0"/>
              <a:t>(EMPLOYEE)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65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19" y="286604"/>
            <a:ext cx="11002061" cy="964296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Unary Relational Operations: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06" y="1845733"/>
            <a:ext cx="10767974" cy="441607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 smtClean="0"/>
              <a:t>The general form of the </a:t>
            </a:r>
            <a:r>
              <a:rPr lang="en-US" altLang="en-US" sz="2800" i="1" dirty="0" smtClean="0"/>
              <a:t>project</a:t>
            </a:r>
            <a:r>
              <a:rPr lang="en-US" altLang="en-US" sz="2800" dirty="0" smtClean="0"/>
              <a:t> operation is: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latin typeface="Symbol" panose="05050102010706020507" pitchFamily="18" charset="2"/>
              </a:rPr>
              <a:t></a:t>
            </a:r>
            <a:r>
              <a:rPr lang="en-US" altLang="en-US" sz="2800" baseline="-25000" dirty="0"/>
              <a:t>&lt;attribute list&gt;</a:t>
            </a:r>
            <a:r>
              <a:rPr lang="en-US" altLang="en-US" sz="2800" dirty="0"/>
              <a:t>(R</a:t>
            </a:r>
            <a:r>
              <a:rPr lang="en-US" altLang="en-US" sz="2800" dirty="0" smtClean="0"/>
              <a:t>)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latin typeface="Symbol" panose="05050102010706020507" pitchFamily="18" charset="2"/>
              </a:rPr>
              <a:t></a:t>
            </a:r>
            <a:r>
              <a:rPr lang="en-US" altLang="en-US" sz="2800" dirty="0"/>
              <a:t> (pi) is the symbol used to represent the </a:t>
            </a:r>
            <a:r>
              <a:rPr lang="en-US" altLang="en-US" sz="2800" i="1" dirty="0"/>
              <a:t>project</a:t>
            </a:r>
            <a:r>
              <a:rPr lang="en-US" altLang="en-US" sz="2800" dirty="0"/>
              <a:t> operation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 smtClean="0"/>
              <a:t> &lt;</a:t>
            </a:r>
            <a:r>
              <a:rPr lang="en-US" altLang="en-US" sz="2800" dirty="0"/>
              <a:t>attribute list&gt; is the desired list of attributes from relation R.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The project operation </a:t>
            </a:r>
            <a:r>
              <a:rPr lang="en-US" altLang="en-US" sz="2800" i="1" dirty="0"/>
              <a:t>removes any duplicate </a:t>
            </a:r>
            <a:r>
              <a:rPr lang="en-US" altLang="en-US" sz="2800" i="1" dirty="0" smtClean="0"/>
              <a:t>tuples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 smtClean="0"/>
              <a:t>This </a:t>
            </a:r>
            <a:r>
              <a:rPr lang="en-US" altLang="en-US" sz="2800" dirty="0"/>
              <a:t>is because the result of the </a:t>
            </a:r>
            <a:r>
              <a:rPr lang="en-US" altLang="en-US" sz="2800" i="1" dirty="0"/>
              <a:t>project</a:t>
            </a:r>
            <a:r>
              <a:rPr lang="en-US" altLang="en-US" sz="2800" dirty="0"/>
              <a:t> operation must be a </a:t>
            </a:r>
            <a:r>
              <a:rPr lang="en-US" altLang="en-US" sz="2800" i="1" dirty="0"/>
              <a:t>set of tuples</a:t>
            </a:r>
          </a:p>
          <a:p>
            <a:pPr lvl="2">
              <a:lnSpc>
                <a:spcPct val="80000"/>
              </a:lnSpc>
            </a:pPr>
            <a:r>
              <a:rPr lang="en-US" altLang="en-US" sz="2800" dirty="0"/>
              <a:t>Mathematical sets </a:t>
            </a:r>
            <a:r>
              <a:rPr lang="en-US" altLang="en-US" sz="2800" i="1" dirty="0"/>
              <a:t>do not allow</a:t>
            </a:r>
            <a:r>
              <a:rPr lang="en-US" altLang="en-US" sz="2800" dirty="0"/>
              <a:t> duplicate elements.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47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021" y="286604"/>
            <a:ext cx="10760659" cy="85456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Definitions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2098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300" dirty="0"/>
              <a:t>Informally, a </a:t>
            </a:r>
            <a:r>
              <a:rPr lang="en-US" altLang="en-US" sz="2300" b="1" dirty="0"/>
              <a:t>relation</a:t>
            </a:r>
            <a:r>
              <a:rPr lang="en-US" altLang="en-US" sz="2300" dirty="0"/>
              <a:t> looks like a </a:t>
            </a:r>
            <a:r>
              <a:rPr lang="en-US" altLang="en-US" sz="2300" b="1" dirty="0"/>
              <a:t>table</a:t>
            </a:r>
            <a:r>
              <a:rPr lang="en-US" altLang="en-US" sz="2300" dirty="0"/>
              <a:t> of values.</a:t>
            </a:r>
          </a:p>
          <a:p>
            <a:pPr>
              <a:lnSpc>
                <a:spcPct val="80000"/>
              </a:lnSpc>
            </a:pPr>
            <a:endParaRPr lang="en-US" altLang="en-US" sz="2300" dirty="0"/>
          </a:p>
          <a:p>
            <a:pPr>
              <a:lnSpc>
                <a:spcPct val="80000"/>
              </a:lnSpc>
            </a:pPr>
            <a:r>
              <a:rPr lang="en-US" altLang="en-US" sz="2300" dirty="0"/>
              <a:t>A relation typically contains a </a:t>
            </a:r>
            <a:r>
              <a:rPr lang="en-US" altLang="en-US" sz="2300" b="1" dirty="0"/>
              <a:t>set of rows</a:t>
            </a:r>
            <a:r>
              <a:rPr lang="en-US" altLang="en-US" sz="2300" dirty="0"/>
              <a:t>.</a:t>
            </a:r>
          </a:p>
          <a:p>
            <a:pPr>
              <a:lnSpc>
                <a:spcPct val="80000"/>
              </a:lnSpc>
            </a:pPr>
            <a:endParaRPr lang="en-US" altLang="en-US" sz="23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300" dirty="0"/>
              <a:t>The data elements in each </a:t>
            </a:r>
            <a:r>
              <a:rPr lang="en-US" altLang="en-US" sz="2300" b="1" dirty="0"/>
              <a:t>row</a:t>
            </a:r>
            <a:r>
              <a:rPr lang="en-US" altLang="en-US" sz="2300" dirty="0"/>
              <a:t> represent certain facts that correspond to a </a:t>
            </a:r>
            <a:r>
              <a:rPr lang="en-US" altLang="en-US" sz="2300" dirty="0" smtClean="0"/>
              <a:t>real-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300" dirty="0"/>
              <a:t> </a:t>
            </a:r>
            <a:r>
              <a:rPr lang="en-US" altLang="en-US" sz="2300" dirty="0" smtClean="0"/>
              <a:t>world </a:t>
            </a:r>
            <a:r>
              <a:rPr lang="en-US" altLang="en-US" sz="2300" b="1" dirty="0"/>
              <a:t>entity</a:t>
            </a:r>
            <a:r>
              <a:rPr lang="en-US" altLang="en-US" sz="2300" dirty="0"/>
              <a:t> or </a:t>
            </a:r>
            <a:r>
              <a:rPr lang="en-US" altLang="en-US" sz="2300" b="1" dirty="0"/>
              <a:t>relationship</a:t>
            </a:r>
            <a:endParaRPr lang="en-US" altLang="en-US" sz="2300" dirty="0"/>
          </a:p>
          <a:p>
            <a:pPr marL="201168" lvl="1" indent="0">
              <a:lnSpc>
                <a:spcPct val="80000"/>
              </a:lnSpc>
              <a:buNone/>
            </a:pPr>
            <a:r>
              <a:rPr lang="en-US" altLang="en-US" sz="2300" dirty="0"/>
              <a:t> </a:t>
            </a:r>
            <a:r>
              <a:rPr lang="en-US" altLang="en-US" sz="2300" dirty="0" smtClean="0"/>
              <a:t>   In </a:t>
            </a:r>
            <a:r>
              <a:rPr lang="en-US" altLang="en-US" sz="2300" dirty="0"/>
              <a:t>the formal model, rows are called </a:t>
            </a:r>
            <a:r>
              <a:rPr lang="en-US" altLang="en-US" sz="2100" b="1" dirty="0"/>
              <a:t>tuples</a:t>
            </a:r>
          </a:p>
          <a:p>
            <a:pPr lvl="1">
              <a:lnSpc>
                <a:spcPct val="80000"/>
              </a:lnSpc>
            </a:pPr>
            <a:endParaRPr lang="en-US" altLang="en-US" sz="2100" dirty="0"/>
          </a:p>
          <a:p>
            <a:pPr>
              <a:lnSpc>
                <a:spcPct val="80000"/>
              </a:lnSpc>
            </a:pPr>
            <a:r>
              <a:rPr lang="en-US" altLang="en-US" sz="2300" dirty="0"/>
              <a:t>Each </a:t>
            </a:r>
            <a:r>
              <a:rPr lang="en-US" altLang="en-US" sz="2300" b="1" dirty="0"/>
              <a:t>column</a:t>
            </a:r>
            <a:r>
              <a:rPr lang="en-US" altLang="en-US" sz="2300" dirty="0"/>
              <a:t> has a column header that gives an indication of the meaning of the data items in that </a:t>
            </a:r>
            <a:r>
              <a:rPr lang="en-US" altLang="en-US" sz="2300" dirty="0" smtClean="0"/>
              <a:t>column </a:t>
            </a:r>
          </a:p>
          <a:p>
            <a:pPr>
              <a:lnSpc>
                <a:spcPct val="80000"/>
              </a:lnSpc>
            </a:pPr>
            <a:r>
              <a:rPr lang="en-US" altLang="en-US" sz="2300" dirty="0"/>
              <a:t> </a:t>
            </a:r>
            <a:r>
              <a:rPr lang="en-US" altLang="en-US" sz="2300" dirty="0" smtClean="0"/>
              <a:t>   </a:t>
            </a:r>
            <a:r>
              <a:rPr lang="en-US" altLang="en-US" sz="2100" dirty="0" smtClean="0"/>
              <a:t>In </a:t>
            </a:r>
            <a:r>
              <a:rPr lang="en-US" altLang="en-US" sz="2100" dirty="0"/>
              <a:t>the formal model, the column header is called an </a:t>
            </a:r>
            <a:r>
              <a:rPr lang="en-US" altLang="en-US" sz="2100" b="1" dirty="0"/>
              <a:t>attribute name</a:t>
            </a:r>
            <a:r>
              <a:rPr lang="en-US" altLang="en-US" sz="2100" dirty="0"/>
              <a:t> (or just </a:t>
            </a:r>
            <a:r>
              <a:rPr lang="en-US" altLang="en-US" sz="2100" b="1" dirty="0" smtClean="0"/>
              <a:t>attribute</a:t>
            </a:r>
            <a:r>
              <a:rPr lang="en-US" altLang="en-US" sz="21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06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9" y="1248480"/>
            <a:ext cx="9999878" cy="462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3620" y="332884"/>
            <a:ext cx="10399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chemeClr val="accent2"/>
                </a:solidFill>
              </a:rPr>
              <a:t>Examples of applying SELECT and PROJECT operations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467" y="286604"/>
            <a:ext cx="11236147" cy="949666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Unary Relational Operations: RENAME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The RENAME operator is denoted by </a:t>
            </a:r>
            <a:r>
              <a:rPr lang="en-US" altLang="en-US" sz="3200" dirty="0">
                <a:sym typeface="Symbol" panose="05050102010706020507" pitchFamily="18" charset="2"/>
              </a:rPr>
              <a:t> (rho)</a:t>
            </a:r>
          </a:p>
          <a:p>
            <a:r>
              <a:rPr lang="en-US" altLang="en-US" sz="3200" dirty="0"/>
              <a:t>In some cases, we may want to </a:t>
            </a:r>
            <a:r>
              <a:rPr lang="en-US" altLang="en-US" sz="3200" i="1" dirty="0"/>
              <a:t>rename </a:t>
            </a:r>
            <a:r>
              <a:rPr lang="en-US" altLang="en-US" sz="3200" dirty="0"/>
              <a:t>the attributes of a relation or the relation name or both</a:t>
            </a:r>
          </a:p>
          <a:p>
            <a:pPr lvl="1"/>
            <a:r>
              <a:rPr lang="en-US" altLang="en-US" sz="3200" dirty="0"/>
              <a:t>Useful when a query requires multiple operations</a:t>
            </a:r>
          </a:p>
          <a:p>
            <a:pPr lvl="1"/>
            <a:r>
              <a:rPr lang="en-US" altLang="en-US" sz="3200" dirty="0"/>
              <a:t>Necessary in some cases (see JOIN operation later)</a:t>
            </a:r>
            <a:endParaRPr lang="en-US" altLang="en-US" sz="3200" i="1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38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604"/>
            <a:ext cx="11155680" cy="92772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Unary Relational Operations: RENAME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800" dirty="0"/>
              <a:t>The general RENAME operation </a:t>
            </a:r>
            <a:r>
              <a:rPr lang="en-US" altLang="en-US" sz="2800" dirty="0">
                <a:sym typeface="Symbol" panose="05050102010706020507" pitchFamily="18" charset="2"/>
              </a:rPr>
              <a:t> </a:t>
            </a:r>
            <a:r>
              <a:rPr lang="en-US" altLang="en-US" sz="2800" dirty="0"/>
              <a:t>can be expressed by any of the following forms:</a:t>
            </a:r>
          </a:p>
          <a:p>
            <a:pPr lvl="1"/>
            <a:r>
              <a:rPr lang="en-US" altLang="en-US" sz="2800" dirty="0">
                <a:sym typeface="Symbol" panose="05050102010706020507" pitchFamily="18" charset="2"/>
              </a:rPr>
              <a:t></a:t>
            </a:r>
            <a:r>
              <a:rPr lang="en-US" altLang="en-US" sz="2800" baseline="-25000" dirty="0">
                <a:sym typeface="Symbol" panose="05050102010706020507" pitchFamily="18" charset="2"/>
              </a:rPr>
              <a:t>S (B1, B2, …, 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Bn</a:t>
            </a:r>
            <a:r>
              <a:rPr lang="en-US" altLang="en-US" sz="2800" baseline="-25000" dirty="0">
                <a:sym typeface="Symbol" panose="05050102010706020507" pitchFamily="18" charset="2"/>
              </a:rPr>
              <a:t> )</a:t>
            </a:r>
            <a:r>
              <a:rPr lang="en-US" altLang="en-US" sz="2800" dirty="0">
                <a:sym typeface="Symbol" panose="05050102010706020507" pitchFamily="18" charset="2"/>
              </a:rPr>
              <a:t>(R) changes both:</a:t>
            </a:r>
          </a:p>
          <a:p>
            <a:pPr lvl="2"/>
            <a:r>
              <a:rPr lang="en-US" altLang="en-US" sz="2800" dirty="0">
                <a:sym typeface="Symbol" panose="05050102010706020507" pitchFamily="18" charset="2"/>
              </a:rPr>
              <a:t>the relation name to S, </a:t>
            </a:r>
            <a:r>
              <a:rPr lang="en-US" altLang="en-US" sz="2800" i="1" dirty="0">
                <a:sym typeface="Symbol" panose="05050102010706020507" pitchFamily="18" charset="2"/>
              </a:rPr>
              <a:t>and </a:t>
            </a:r>
          </a:p>
          <a:p>
            <a:pPr lvl="2"/>
            <a:r>
              <a:rPr lang="en-US" altLang="en-US" sz="2800" dirty="0">
                <a:sym typeface="Symbol" panose="05050102010706020507" pitchFamily="18" charset="2"/>
              </a:rPr>
              <a:t>the column (attribute) names to B1, B1, …..</a:t>
            </a:r>
            <a:r>
              <a:rPr lang="en-US" altLang="en-US" sz="2800" dirty="0" err="1">
                <a:sym typeface="Symbol" panose="05050102010706020507" pitchFamily="18" charset="2"/>
              </a:rPr>
              <a:t>Bn</a:t>
            </a:r>
            <a:endParaRPr lang="en-US" altLang="en-US" sz="2800" dirty="0">
              <a:sym typeface="Symbol" panose="05050102010706020507" pitchFamily="18" charset="2"/>
            </a:endParaRPr>
          </a:p>
          <a:p>
            <a:pPr lvl="1"/>
            <a:r>
              <a:rPr lang="en-US" altLang="en-US" sz="2800" dirty="0">
                <a:sym typeface="Symbol" panose="05050102010706020507" pitchFamily="18" charset="2"/>
              </a:rPr>
              <a:t></a:t>
            </a:r>
            <a:r>
              <a:rPr lang="en-US" altLang="en-US" sz="2800" baseline="-25000" dirty="0">
                <a:sym typeface="Symbol" panose="05050102010706020507" pitchFamily="18" charset="2"/>
              </a:rPr>
              <a:t>S</a:t>
            </a:r>
            <a:r>
              <a:rPr lang="en-US" altLang="en-US" sz="2800" dirty="0">
                <a:sym typeface="Symbol" panose="05050102010706020507" pitchFamily="18" charset="2"/>
              </a:rPr>
              <a:t>(R) changes:</a:t>
            </a:r>
          </a:p>
          <a:p>
            <a:pPr lvl="2"/>
            <a:r>
              <a:rPr lang="en-US" altLang="en-US" sz="2800" dirty="0">
                <a:sym typeface="Symbol" panose="05050102010706020507" pitchFamily="18" charset="2"/>
              </a:rPr>
              <a:t>the </a:t>
            </a:r>
            <a:r>
              <a:rPr lang="en-US" altLang="en-US" sz="2800" i="1" dirty="0">
                <a:sym typeface="Symbol" panose="05050102010706020507" pitchFamily="18" charset="2"/>
              </a:rPr>
              <a:t>relation name</a:t>
            </a:r>
            <a:r>
              <a:rPr lang="en-US" altLang="en-US" sz="2800" dirty="0">
                <a:sym typeface="Symbol" panose="05050102010706020507" pitchFamily="18" charset="2"/>
              </a:rPr>
              <a:t> only to S</a:t>
            </a:r>
            <a:endParaRPr lang="en-US" altLang="en-US" sz="2800" dirty="0"/>
          </a:p>
          <a:p>
            <a:pPr lvl="1"/>
            <a:r>
              <a:rPr lang="en-US" altLang="en-US" sz="2800" dirty="0">
                <a:sym typeface="Symbol" panose="05050102010706020507" pitchFamily="18" charset="2"/>
              </a:rPr>
              <a:t></a:t>
            </a:r>
            <a:r>
              <a:rPr lang="en-US" altLang="en-US" sz="2800" baseline="-25000" dirty="0">
                <a:sym typeface="Symbol" panose="05050102010706020507" pitchFamily="18" charset="2"/>
              </a:rPr>
              <a:t>(B1, B2, …, 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Bn</a:t>
            </a:r>
            <a:r>
              <a:rPr lang="en-US" altLang="en-US" sz="2800" baseline="-25000" dirty="0">
                <a:sym typeface="Symbol" panose="05050102010706020507" pitchFamily="18" charset="2"/>
              </a:rPr>
              <a:t> )</a:t>
            </a:r>
            <a:r>
              <a:rPr lang="en-US" altLang="en-US" sz="2800" dirty="0">
                <a:sym typeface="Symbol" panose="05050102010706020507" pitchFamily="18" charset="2"/>
              </a:rPr>
              <a:t>(R) changes:</a:t>
            </a:r>
          </a:p>
          <a:p>
            <a:pPr lvl="2"/>
            <a:r>
              <a:rPr lang="en-US" altLang="en-US" sz="2800" dirty="0">
                <a:sym typeface="Symbol" panose="05050102010706020507" pitchFamily="18" charset="2"/>
              </a:rPr>
              <a:t>the </a:t>
            </a:r>
            <a:r>
              <a:rPr lang="en-US" altLang="en-US" sz="2800" i="1" dirty="0">
                <a:sym typeface="Symbol" panose="05050102010706020507" pitchFamily="18" charset="2"/>
              </a:rPr>
              <a:t>column (attribute) names</a:t>
            </a:r>
            <a:r>
              <a:rPr lang="en-US" altLang="en-US" sz="2800" dirty="0">
                <a:sym typeface="Symbol" panose="05050102010706020507" pitchFamily="18" charset="2"/>
              </a:rPr>
              <a:t> only to B1, B1, …..</a:t>
            </a:r>
            <a:r>
              <a:rPr lang="en-US" altLang="en-US" sz="2800" dirty="0" err="1">
                <a:sym typeface="Symbol" panose="05050102010706020507" pitchFamily="18" charset="2"/>
              </a:rPr>
              <a:t>Bn</a:t>
            </a:r>
            <a:endParaRPr lang="en-US" altLang="en-US" sz="2800" dirty="0">
              <a:sym typeface="Symbol" panose="05050102010706020507" pitchFamily="18" charset="2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11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47" y="286603"/>
            <a:ext cx="10892333" cy="1450757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Relational Algebra Expressions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We may want to apply several relational algebra operations one after the other</a:t>
            </a:r>
          </a:p>
          <a:p>
            <a:pPr lvl="1"/>
            <a:r>
              <a:rPr lang="en-US" altLang="en-US" sz="2800" dirty="0"/>
              <a:t>Either we can write the operations as a single </a:t>
            </a:r>
            <a:r>
              <a:rPr lang="en-US" altLang="en-US" sz="2800" b="1" dirty="0"/>
              <a:t>relational algebra expression</a:t>
            </a:r>
            <a:r>
              <a:rPr lang="en-US" altLang="en-US" sz="2800" dirty="0"/>
              <a:t> by nesting the operations, or</a:t>
            </a:r>
          </a:p>
          <a:p>
            <a:pPr lvl="1"/>
            <a:r>
              <a:rPr lang="en-US" altLang="en-US" sz="2800" dirty="0"/>
              <a:t>We can apply one operation at a time and create </a:t>
            </a:r>
            <a:r>
              <a:rPr lang="en-US" altLang="en-US" sz="2800" b="1" dirty="0"/>
              <a:t>intermediate result relations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In the latter case, we must give names to the relations that hold the intermediate results. 	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36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86603"/>
            <a:ext cx="10899648" cy="1154491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2"/>
                </a:solidFill>
              </a:rPr>
              <a:t>Single expression versus sequence of relational operations (Example)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838419"/>
            <a:ext cx="10899648" cy="4023360"/>
          </a:xfrm>
        </p:spPr>
        <p:txBody>
          <a:bodyPr/>
          <a:lstStyle/>
          <a:p>
            <a:r>
              <a:rPr lang="en-US" altLang="en-US" sz="2400" dirty="0"/>
              <a:t>To retrieve the first name, last name, and salary of all employees who work in department number 5, we must apply a select and a project operation</a:t>
            </a:r>
          </a:p>
          <a:p>
            <a:r>
              <a:rPr lang="en-US" altLang="en-US" sz="2400" dirty="0"/>
              <a:t>We can write a </a:t>
            </a:r>
            <a:r>
              <a:rPr lang="en-US" altLang="en-US" sz="2400" i="1" dirty="0"/>
              <a:t>single relational algebra expression</a:t>
            </a:r>
            <a:r>
              <a:rPr lang="en-US" altLang="en-US" sz="2400" dirty="0"/>
              <a:t> as follows: </a:t>
            </a:r>
          </a:p>
          <a:p>
            <a:pPr lvl="1"/>
            <a:r>
              <a:rPr lang="en-US" altLang="en-US" sz="2400" b="1" dirty="0">
                <a:latin typeface="Symbol" panose="05050102010706020507" pitchFamily="18" charset="2"/>
              </a:rPr>
              <a:t></a:t>
            </a:r>
            <a:r>
              <a:rPr lang="en-US" altLang="en-US" sz="2400" baseline="-25000" dirty="0"/>
              <a:t>FNAME, LNAME, SALARY</a:t>
            </a:r>
            <a:r>
              <a:rPr lang="en-US" altLang="en-US" sz="2400" dirty="0"/>
              <a:t>(</a:t>
            </a:r>
            <a:r>
              <a:rPr lang="en-US" altLang="en-US" sz="2400" b="1" dirty="0">
                <a:latin typeface="Symbol" panose="05050102010706020507" pitchFamily="18" charset="2"/>
              </a:rPr>
              <a:t></a:t>
            </a:r>
            <a:r>
              <a:rPr lang="en-US" altLang="en-US" sz="2400" dirty="0"/>
              <a:t> </a:t>
            </a:r>
            <a:r>
              <a:rPr lang="en-US" altLang="en-US" sz="2400" baseline="-25000" dirty="0"/>
              <a:t>DNO=5</a:t>
            </a:r>
            <a:r>
              <a:rPr lang="en-US" altLang="en-US" sz="2400" dirty="0"/>
              <a:t>(EMPLOYEE))</a:t>
            </a:r>
          </a:p>
          <a:p>
            <a:r>
              <a:rPr lang="en-US" altLang="en-US" sz="2400" dirty="0"/>
              <a:t>OR We can explicitly show the </a:t>
            </a:r>
            <a:r>
              <a:rPr lang="en-US" altLang="en-US" sz="2400" i="1" dirty="0"/>
              <a:t>sequence of operations</a:t>
            </a:r>
            <a:r>
              <a:rPr lang="en-US" altLang="en-US" sz="2400" dirty="0"/>
              <a:t>, giving a name to each intermediate relation:</a:t>
            </a:r>
          </a:p>
          <a:p>
            <a:pPr lvl="1"/>
            <a:r>
              <a:rPr lang="en-US" altLang="en-US" sz="2400" dirty="0"/>
              <a:t>DEP5_EMPS </a:t>
            </a:r>
            <a:r>
              <a:rPr lang="en-US" altLang="en-US" sz="2400" dirty="0">
                <a:sym typeface="Symbol" panose="05050102010706020507" pitchFamily="18" charset="2"/>
              </a:rPr>
              <a:t> </a:t>
            </a:r>
            <a:r>
              <a:rPr lang="en-US" altLang="en-US" sz="2400" b="1" dirty="0">
                <a:latin typeface="Symbol" panose="05050102010706020507" pitchFamily="18" charset="2"/>
              </a:rPr>
              <a:t></a:t>
            </a:r>
            <a:r>
              <a:rPr lang="en-US" altLang="en-US" sz="2400" dirty="0"/>
              <a:t> </a:t>
            </a:r>
            <a:r>
              <a:rPr lang="en-US" altLang="en-US" sz="2400" baseline="-25000" dirty="0"/>
              <a:t>DNO=5</a:t>
            </a:r>
            <a:r>
              <a:rPr lang="en-US" altLang="en-US" sz="2400" dirty="0"/>
              <a:t>(EMPLOYEE)</a:t>
            </a:r>
          </a:p>
          <a:p>
            <a:pPr lvl="1"/>
            <a:r>
              <a:rPr lang="en-US" altLang="en-US" sz="2400" dirty="0"/>
              <a:t>RESULT </a:t>
            </a:r>
            <a:r>
              <a:rPr lang="en-US" altLang="en-US" sz="2400" dirty="0">
                <a:sym typeface="Symbol" panose="05050102010706020507" pitchFamily="18" charset="2"/>
              </a:rPr>
              <a:t> </a:t>
            </a:r>
            <a:r>
              <a:rPr lang="en-US" altLang="en-US" sz="2400" b="1" dirty="0">
                <a:latin typeface="Symbol" panose="05050102010706020507" pitchFamily="18" charset="2"/>
              </a:rPr>
              <a:t></a:t>
            </a:r>
            <a:r>
              <a:rPr lang="en-US" altLang="en-US" sz="2400" dirty="0"/>
              <a:t> </a:t>
            </a:r>
            <a:r>
              <a:rPr lang="en-US" altLang="en-US" sz="2400" baseline="-25000" dirty="0"/>
              <a:t>FNAME, LNAME, SALARY</a:t>
            </a:r>
            <a:r>
              <a:rPr lang="en-US" altLang="en-US" sz="2400" dirty="0"/>
              <a:t> (DEP5_EMPS)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78" y="286603"/>
            <a:ext cx="10877702" cy="1450757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Relational Algebra Operations from</a:t>
            </a: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dirty="0">
                <a:solidFill>
                  <a:schemeClr val="accent2"/>
                </a:solidFill>
              </a:rPr>
              <a:t>Set Theory: UNION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UNION Operation</a:t>
            </a:r>
          </a:p>
          <a:p>
            <a:pPr lvl="1"/>
            <a:r>
              <a:rPr lang="en-US" altLang="en-US" sz="2400" dirty="0"/>
              <a:t>Binary operation, denoted by </a:t>
            </a:r>
            <a:r>
              <a:rPr lang="en-US" altLang="en-US" sz="2400" dirty="0">
                <a:latin typeface="Symbol" panose="05050102010706020507" pitchFamily="18" charset="2"/>
              </a:rPr>
              <a:t></a:t>
            </a:r>
            <a:r>
              <a:rPr lang="en-US" altLang="en-US" sz="2400" dirty="0"/>
              <a:t> </a:t>
            </a:r>
          </a:p>
          <a:p>
            <a:pPr lvl="1"/>
            <a:r>
              <a:rPr lang="en-US" altLang="en-US" sz="2400" dirty="0"/>
              <a:t>The result of R </a:t>
            </a:r>
            <a:r>
              <a:rPr lang="en-US" altLang="en-US" sz="2400" dirty="0">
                <a:latin typeface="Symbol" panose="05050102010706020507" pitchFamily="18" charset="2"/>
              </a:rPr>
              <a:t></a:t>
            </a:r>
            <a:r>
              <a:rPr lang="en-US" altLang="en-US" sz="2400" dirty="0"/>
              <a:t> S, is a relation that includes all tuples that are either in R or in S or in both R and S</a:t>
            </a:r>
          </a:p>
          <a:p>
            <a:pPr lvl="1"/>
            <a:r>
              <a:rPr lang="en-US" altLang="en-US" sz="2400" dirty="0"/>
              <a:t>Duplicate tuples are eliminated</a:t>
            </a:r>
          </a:p>
          <a:p>
            <a:pPr lvl="1"/>
            <a:r>
              <a:rPr lang="en-US" altLang="en-US" sz="2400" dirty="0"/>
              <a:t>The two operand relations R and S must be “type compatible” (or UNION compatible)</a:t>
            </a:r>
          </a:p>
          <a:p>
            <a:pPr lvl="2"/>
            <a:r>
              <a:rPr lang="en-US" altLang="en-US" sz="2400" dirty="0"/>
              <a:t>R and S must have same number of attributes</a:t>
            </a:r>
          </a:p>
          <a:p>
            <a:pPr lvl="2"/>
            <a:r>
              <a:rPr lang="en-US" altLang="en-US" sz="2400" dirty="0"/>
              <a:t>Each pair of corresponding attributes must be type compatible (have same or compatible domains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150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95" y="286603"/>
            <a:ext cx="10965485" cy="1450757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Relational Algebra Operations from</a:t>
            </a: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dirty="0">
                <a:solidFill>
                  <a:schemeClr val="accent2"/>
                </a:solidFill>
              </a:rPr>
              <a:t>Set Theory: UNION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75" y="1845733"/>
            <a:ext cx="10782605" cy="436487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Example: 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/>
              <a:t>To retrieve the social security numbers of all employees who either </a:t>
            </a:r>
            <a:r>
              <a:rPr lang="en-US" altLang="en-US" sz="2100" i="1" dirty="0"/>
              <a:t>work in department 5</a:t>
            </a:r>
            <a:r>
              <a:rPr lang="en-US" altLang="en-US" sz="2100" dirty="0"/>
              <a:t> (RESULT1 below) or </a:t>
            </a:r>
            <a:r>
              <a:rPr lang="en-US" altLang="en-US" sz="2100" i="1" dirty="0"/>
              <a:t>directly supervise an employee who works in department 5</a:t>
            </a:r>
            <a:r>
              <a:rPr lang="en-US" altLang="en-US" sz="2100" dirty="0"/>
              <a:t> (RESULT2 below)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/>
              <a:t>We can use the UNION operation as follows: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DEP5_EMPS </a:t>
            </a:r>
            <a:r>
              <a:rPr lang="en-US" altLang="en-US" sz="2400" dirty="0">
                <a:sym typeface="Symbol" panose="05050102010706020507" pitchFamily="18" charset="2"/>
              </a:rPr>
              <a:t> </a:t>
            </a:r>
            <a:r>
              <a:rPr lang="en-US" altLang="en-US" sz="2400" dirty="0">
                <a:latin typeface="Symbol" panose="05050102010706020507" pitchFamily="18" charset="2"/>
              </a:rPr>
              <a:t></a:t>
            </a:r>
            <a:r>
              <a:rPr lang="en-US" altLang="en-US" sz="2400" baseline="-25000" dirty="0"/>
              <a:t>DNO=5</a:t>
            </a:r>
            <a:r>
              <a:rPr lang="en-US" altLang="en-US" sz="2400" dirty="0"/>
              <a:t> (EMPLOYEE)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RESULT1 </a:t>
            </a:r>
            <a:r>
              <a:rPr lang="en-US" altLang="en-US" sz="2400" dirty="0">
                <a:sym typeface="Symbol" panose="05050102010706020507" pitchFamily="18" charset="2"/>
              </a:rPr>
              <a:t> </a:t>
            </a:r>
            <a:r>
              <a:rPr lang="en-US" altLang="en-US" sz="2400" dirty="0">
                <a:latin typeface="Symbol" panose="05050102010706020507" pitchFamily="18" charset="2"/>
              </a:rPr>
              <a:t></a:t>
            </a:r>
            <a:r>
              <a:rPr lang="en-US" altLang="en-US" sz="2400" dirty="0"/>
              <a:t> </a:t>
            </a:r>
            <a:r>
              <a:rPr lang="en-US" altLang="en-US" sz="2400" baseline="-25000" dirty="0"/>
              <a:t>SSN</a:t>
            </a:r>
            <a:r>
              <a:rPr lang="en-US" altLang="en-US" sz="2400" dirty="0"/>
              <a:t>(DEP5_EMPS)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RESULT2(SSN) </a:t>
            </a:r>
            <a:r>
              <a:rPr lang="en-US" altLang="en-US" sz="2400" dirty="0">
                <a:sym typeface="Symbol" panose="05050102010706020507" pitchFamily="18" charset="2"/>
              </a:rPr>
              <a:t> </a:t>
            </a:r>
            <a:r>
              <a:rPr lang="en-US" altLang="en-US" sz="2400" dirty="0">
                <a:latin typeface="Symbol" panose="05050102010706020507" pitchFamily="18" charset="2"/>
              </a:rPr>
              <a:t></a:t>
            </a:r>
            <a:r>
              <a:rPr lang="en-US" altLang="en-US" sz="2400" baseline="-25000" dirty="0"/>
              <a:t>SUPERSSN</a:t>
            </a:r>
            <a:r>
              <a:rPr lang="en-US" altLang="en-US" sz="2400" dirty="0"/>
              <a:t>(DEP5_EMPS)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RESULT </a:t>
            </a:r>
            <a:r>
              <a:rPr lang="en-US" altLang="en-US" sz="2400" dirty="0">
                <a:sym typeface="Symbol" panose="05050102010706020507" pitchFamily="18" charset="2"/>
              </a:rPr>
              <a:t> RESULT</a:t>
            </a:r>
            <a:r>
              <a:rPr lang="en-US" altLang="en-US" sz="2400" dirty="0"/>
              <a:t>1 </a:t>
            </a:r>
            <a:r>
              <a:rPr lang="en-US" altLang="en-US" sz="2400" dirty="0">
                <a:latin typeface="Symbol" panose="05050102010706020507" pitchFamily="18" charset="2"/>
              </a:rPr>
              <a:t></a:t>
            </a:r>
            <a:r>
              <a:rPr lang="en-US" altLang="en-US" sz="2400" dirty="0"/>
              <a:t> RESULT2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/>
              <a:t>The union operation produces the tuples that are in either RESULT1 or RESULT2 or both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524720" y="2562480"/>
              <a:ext cx="312840" cy="1350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800" y="1446840"/>
                <a:ext cx="10292040" cy="37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41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Example of the result of a UNION operation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UNION Example</a:t>
            </a:r>
          </a:p>
          <a:p>
            <a:pPr lvl="1"/>
            <a:endParaRPr lang="en-US" altLang="en-US"/>
          </a:p>
        </p:txBody>
      </p:sp>
      <p:pic>
        <p:nvPicPr>
          <p:cNvPr id="5" name="Picture 4" descr="fig06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56" y="2331244"/>
            <a:ext cx="8294687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Relational Algebra Operations from Set Theory: INTERSECTION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INTERSECTION is denoted by </a:t>
            </a:r>
            <a:r>
              <a:rPr lang="en-US" altLang="en-US" sz="3200" dirty="0">
                <a:latin typeface="Symbol" panose="05050102010706020507" pitchFamily="18" charset="2"/>
              </a:rPr>
              <a:t></a:t>
            </a:r>
            <a:endParaRPr lang="en-US" altLang="en-US" sz="3200" dirty="0"/>
          </a:p>
          <a:p>
            <a:r>
              <a:rPr lang="en-US" altLang="en-US" sz="3200" dirty="0"/>
              <a:t>The result of the operation R </a:t>
            </a:r>
            <a:r>
              <a:rPr lang="en-US" altLang="en-US" sz="3200" dirty="0">
                <a:latin typeface="Symbol" panose="05050102010706020507" pitchFamily="18" charset="2"/>
              </a:rPr>
              <a:t></a:t>
            </a:r>
            <a:r>
              <a:rPr lang="en-US" altLang="en-US" sz="3200" dirty="0"/>
              <a:t> S, is a relation that includes all tuples that are in both R and S</a:t>
            </a:r>
          </a:p>
          <a:p>
            <a:pPr lvl="1"/>
            <a:r>
              <a:rPr lang="en-US" altLang="en-US" sz="3000" dirty="0"/>
              <a:t>The attribute names in the result will be the same as the attribute names in R</a:t>
            </a:r>
          </a:p>
          <a:p>
            <a:r>
              <a:rPr lang="en-US" altLang="en-US" sz="3200" dirty="0"/>
              <a:t>The two operand relations R and S must be “type compatible”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97" y="264658"/>
            <a:ext cx="10724083" cy="1450757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Relational Algebra Operations from Set Theory: SET DIFFERENCE </a:t>
            </a:r>
            <a:r>
              <a:rPr lang="en-US" altLang="en-US" dirty="0" smtClean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SET </a:t>
            </a:r>
            <a:r>
              <a:rPr lang="en-US" altLang="en-US" sz="2800" dirty="0"/>
              <a:t>DIFFERENCE (also called MINUS or EXCEPT) is denoted by – </a:t>
            </a:r>
          </a:p>
          <a:p>
            <a:r>
              <a:rPr lang="en-US" altLang="en-US" sz="2800" dirty="0" smtClean="0"/>
              <a:t>The </a:t>
            </a:r>
            <a:r>
              <a:rPr lang="en-US" altLang="en-US" sz="2800" dirty="0"/>
              <a:t>result of R – S, is a relation that includes all tuples that are in R but not in S</a:t>
            </a:r>
          </a:p>
          <a:p>
            <a:pPr lvl="1"/>
            <a:r>
              <a:rPr lang="en-US" altLang="en-US" sz="2800" dirty="0"/>
              <a:t>The attribute names in the result will be the same as the attribute names in R</a:t>
            </a:r>
          </a:p>
          <a:p>
            <a:r>
              <a:rPr lang="en-US" altLang="en-US" sz="2800" dirty="0"/>
              <a:t>The two operand relations R and S must be “type compatible”</a:t>
            </a:r>
          </a:p>
          <a:p>
            <a:endParaRPr lang="en-US" alt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86603"/>
            <a:ext cx="10789920" cy="847253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Example of a Relation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6" descr="fig05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034173"/>
            <a:ext cx="10058400" cy="364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9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86603"/>
            <a:ext cx="10972800" cy="1450757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Example to illustrate the result of UNION, INTERSECT, and DIFFERENCE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 descr="fig06_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89" y="1846263"/>
            <a:ext cx="762975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7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" y="286603"/>
            <a:ext cx="11075213" cy="1154491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2"/>
                </a:solidFill>
              </a:rPr>
              <a:t>Relational Algebra Operations from Set Theory: CARTESIAN PRODUCT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890" y="1845734"/>
            <a:ext cx="10438790" cy="4023360"/>
          </a:xfrm>
        </p:spPr>
        <p:txBody>
          <a:bodyPr/>
          <a:lstStyle/>
          <a:p>
            <a:r>
              <a:rPr lang="en-US" altLang="en-US" sz="2400" dirty="0"/>
              <a:t>CARTESIAN (or CROSS) PRODUCT Operation</a:t>
            </a:r>
          </a:p>
          <a:p>
            <a:pPr lvl="1"/>
            <a:r>
              <a:rPr lang="en-US" altLang="en-US" sz="2200" dirty="0"/>
              <a:t>This operation is used to combine tuples from two relations in a combinatorial fashion.</a:t>
            </a:r>
          </a:p>
          <a:p>
            <a:pPr lvl="1"/>
            <a:r>
              <a:rPr lang="en-US" altLang="en-US" sz="2200" dirty="0"/>
              <a:t>Denoted by R(A1, A2, . . ., An) x S(B1, B2, . . ., </a:t>
            </a:r>
            <a:r>
              <a:rPr lang="en-US" altLang="en-US" sz="2200" dirty="0" err="1"/>
              <a:t>Bm</a:t>
            </a:r>
            <a:r>
              <a:rPr lang="en-US" altLang="en-US" sz="2200" dirty="0"/>
              <a:t>)</a:t>
            </a:r>
          </a:p>
          <a:p>
            <a:pPr lvl="1"/>
            <a:r>
              <a:rPr lang="en-US" altLang="en-US" sz="2200" dirty="0"/>
              <a:t>Result is a relation Q with degree n + m attributes:</a:t>
            </a:r>
          </a:p>
          <a:p>
            <a:pPr lvl="2"/>
            <a:r>
              <a:rPr lang="en-US" altLang="en-US" sz="2000" dirty="0"/>
              <a:t>Q(A1, A2, . . ., An, B1, B2, . . ., </a:t>
            </a:r>
            <a:r>
              <a:rPr lang="en-US" altLang="en-US" sz="2000" dirty="0" err="1"/>
              <a:t>Bm</a:t>
            </a:r>
            <a:r>
              <a:rPr lang="en-US" altLang="en-US" sz="2000" dirty="0"/>
              <a:t>), in that order.</a:t>
            </a:r>
          </a:p>
          <a:p>
            <a:pPr lvl="1"/>
            <a:r>
              <a:rPr lang="en-US" altLang="en-US" sz="2200" dirty="0"/>
              <a:t>The resulting relation state has one tuple for each combination of tuples—one from R and one from S. </a:t>
            </a:r>
          </a:p>
          <a:p>
            <a:pPr lvl="1"/>
            <a:r>
              <a:rPr lang="en-US" altLang="en-US" sz="2200" dirty="0"/>
              <a:t>Hence, if R has </a:t>
            </a:r>
            <a:r>
              <a:rPr lang="en-US" altLang="en-US" sz="2200" dirty="0" err="1"/>
              <a:t>n</a:t>
            </a:r>
            <a:r>
              <a:rPr lang="en-US" altLang="en-US" sz="2200" baseline="-25000" dirty="0" err="1"/>
              <a:t>R</a:t>
            </a:r>
            <a:r>
              <a:rPr lang="en-US" altLang="en-US" sz="2200" dirty="0"/>
              <a:t> tuples (denoted as |R| = </a:t>
            </a:r>
            <a:r>
              <a:rPr lang="en-US" altLang="en-US" sz="2200" dirty="0" err="1"/>
              <a:t>n</a:t>
            </a:r>
            <a:r>
              <a:rPr lang="en-US" altLang="en-US" sz="2200" baseline="-25000" dirty="0" err="1"/>
              <a:t>R</a:t>
            </a:r>
            <a:r>
              <a:rPr lang="en-US" altLang="en-US" sz="2200" dirty="0"/>
              <a:t> ), and S has </a:t>
            </a:r>
            <a:r>
              <a:rPr lang="en-US" altLang="en-US" sz="2200" dirty="0" err="1"/>
              <a:t>n</a:t>
            </a:r>
            <a:r>
              <a:rPr lang="en-US" altLang="en-US" sz="2200" baseline="-25000" dirty="0" err="1"/>
              <a:t>S</a:t>
            </a:r>
            <a:r>
              <a:rPr lang="en-US" altLang="en-US" sz="2200" dirty="0"/>
              <a:t> tuples, then R x S will have </a:t>
            </a:r>
            <a:r>
              <a:rPr lang="en-US" altLang="en-US" sz="2200" dirty="0" err="1"/>
              <a:t>n</a:t>
            </a:r>
            <a:r>
              <a:rPr lang="en-US" altLang="en-US" sz="2200" baseline="-25000" dirty="0" err="1"/>
              <a:t>R</a:t>
            </a:r>
            <a:r>
              <a:rPr lang="en-US" altLang="en-US" sz="2200" dirty="0"/>
              <a:t> * </a:t>
            </a:r>
            <a:r>
              <a:rPr lang="en-US" altLang="en-US" sz="2200" dirty="0" err="1"/>
              <a:t>n</a:t>
            </a:r>
            <a:r>
              <a:rPr lang="en-US" altLang="en-US" sz="2200" baseline="-25000" dirty="0" err="1"/>
              <a:t>S</a:t>
            </a:r>
            <a:r>
              <a:rPr lang="en-US" altLang="en-US" sz="2200" dirty="0"/>
              <a:t> tuples.</a:t>
            </a:r>
          </a:p>
          <a:p>
            <a:pPr lvl="1"/>
            <a:r>
              <a:rPr lang="en-US" altLang="en-US" sz="2200" dirty="0"/>
              <a:t>The two operands do NOT have to be "type compatible”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" y="286603"/>
            <a:ext cx="11038637" cy="1103285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2"/>
                </a:solidFill>
              </a:rPr>
              <a:t>Relational Algebra Operations from Set Theory: CARTESIAN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053" y="1845734"/>
            <a:ext cx="10504627" cy="402336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Generally, CROSS PRODUCT is not a meaningful operation</a:t>
            </a:r>
          </a:p>
          <a:p>
            <a:pPr lvl="1"/>
            <a:r>
              <a:rPr lang="en-US" altLang="en-US" sz="2400" dirty="0"/>
              <a:t>Can become meaningful when followed by other operations</a:t>
            </a:r>
          </a:p>
          <a:p>
            <a:r>
              <a:rPr lang="en-US" altLang="en-US" sz="2400" dirty="0"/>
              <a:t>Example (not meaningful):</a:t>
            </a:r>
          </a:p>
          <a:p>
            <a:pPr lvl="1"/>
            <a:r>
              <a:rPr lang="en-US" altLang="en-US" sz="2400" dirty="0"/>
              <a:t>FEMALE_EMPS </a:t>
            </a:r>
            <a:r>
              <a:rPr lang="en-US" altLang="en-US" sz="2400" dirty="0">
                <a:sym typeface="Symbol" panose="05050102010706020507" pitchFamily="18" charset="2"/>
              </a:rPr>
              <a:t> </a:t>
            </a:r>
            <a:r>
              <a:rPr lang="en-US" altLang="en-US" sz="2400" b="1" dirty="0">
                <a:latin typeface="Symbol" panose="05050102010706020507" pitchFamily="18" charset="2"/>
              </a:rPr>
              <a:t></a:t>
            </a:r>
            <a:r>
              <a:rPr lang="en-US" altLang="en-US" sz="2400" dirty="0"/>
              <a:t> </a:t>
            </a:r>
            <a:r>
              <a:rPr lang="en-US" altLang="en-US" sz="2400" baseline="-25000" dirty="0" smtClean="0"/>
              <a:t>Gender=</a:t>
            </a:r>
            <a:r>
              <a:rPr lang="en-US" altLang="en-US" sz="2400" baseline="-25000" dirty="0"/>
              <a:t>’F’</a:t>
            </a:r>
            <a:r>
              <a:rPr lang="en-US" altLang="en-US" sz="2400" dirty="0"/>
              <a:t>(EMPLOYEE)</a:t>
            </a:r>
          </a:p>
          <a:p>
            <a:pPr lvl="1"/>
            <a:r>
              <a:rPr lang="en-US" altLang="en-US" sz="2400" dirty="0"/>
              <a:t>EMPNAMES </a:t>
            </a:r>
            <a:r>
              <a:rPr lang="en-US" altLang="en-US" sz="2400" dirty="0">
                <a:sym typeface="Symbol" panose="05050102010706020507" pitchFamily="18" charset="2"/>
              </a:rPr>
              <a:t> </a:t>
            </a:r>
            <a:r>
              <a:rPr lang="en-US" altLang="en-US" sz="2400" b="1" dirty="0">
                <a:latin typeface="Symbol" panose="05050102010706020507" pitchFamily="18" charset="2"/>
              </a:rPr>
              <a:t></a:t>
            </a:r>
            <a:r>
              <a:rPr lang="en-US" altLang="en-US" sz="2400" dirty="0"/>
              <a:t> </a:t>
            </a:r>
            <a:r>
              <a:rPr lang="en-US" altLang="en-US" sz="2400" baseline="-25000" dirty="0"/>
              <a:t>FNAME, LNAME, SSN </a:t>
            </a:r>
            <a:r>
              <a:rPr lang="en-US" altLang="en-US" sz="2400" dirty="0"/>
              <a:t>(FEMALE_EMPS)</a:t>
            </a:r>
          </a:p>
          <a:p>
            <a:pPr lvl="1"/>
            <a:r>
              <a:rPr lang="en-US" altLang="en-US" sz="2400" dirty="0"/>
              <a:t>EMP_DEPENDENTS </a:t>
            </a:r>
            <a:r>
              <a:rPr lang="en-US" altLang="en-US" sz="2400" dirty="0">
                <a:sym typeface="Symbol" panose="05050102010706020507" pitchFamily="18" charset="2"/>
              </a:rPr>
              <a:t> </a:t>
            </a:r>
            <a:r>
              <a:rPr lang="en-US" altLang="en-US" sz="2400" dirty="0"/>
              <a:t>EMPNAMES x DEPENDENT</a:t>
            </a:r>
          </a:p>
          <a:p>
            <a:r>
              <a:rPr lang="en-US" altLang="en-US" sz="2400" dirty="0"/>
              <a:t>EMP_DEPENDENTS will contain every combination of EMPNAMES and DEPENDENT</a:t>
            </a:r>
          </a:p>
          <a:p>
            <a:pPr lvl="1"/>
            <a:r>
              <a:rPr lang="en-US" altLang="en-US" sz="2400" dirty="0"/>
              <a:t>whether or not they are actually related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51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" y="286603"/>
            <a:ext cx="11045952" cy="1198383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2"/>
                </a:solidFill>
              </a:rPr>
              <a:t>Relational Algebra Operations from Set Theory: CARTESIAN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To keep only combinations where the DEPENDENT is related to the EMPLOYEE, we add a SELECT operation as follows</a:t>
            </a:r>
          </a:p>
          <a:p>
            <a:r>
              <a:rPr lang="en-US" altLang="en-US" dirty="0"/>
              <a:t>Example (meaningful):</a:t>
            </a:r>
          </a:p>
          <a:p>
            <a:pPr lvl="1"/>
            <a:r>
              <a:rPr lang="en-US" altLang="en-US" sz="2200" dirty="0"/>
              <a:t>FEMALE_EMPS </a:t>
            </a:r>
            <a:r>
              <a:rPr lang="en-US" altLang="en-US" sz="2200" dirty="0">
                <a:sym typeface="Symbol" panose="05050102010706020507" pitchFamily="18" charset="2"/>
              </a:rPr>
              <a:t> </a:t>
            </a:r>
            <a:r>
              <a:rPr lang="en-US" altLang="en-US" sz="2200" b="1" dirty="0">
                <a:latin typeface="Symbol" panose="05050102010706020507" pitchFamily="18" charset="2"/>
              </a:rPr>
              <a:t></a:t>
            </a:r>
            <a:r>
              <a:rPr lang="en-US" altLang="en-US" sz="2200" dirty="0"/>
              <a:t> </a:t>
            </a:r>
            <a:r>
              <a:rPr lang="en-US" altLang="en-US" sz="2200" baseline="-25000" dirty="0" smtClean="0"/>
              <a:t>Gender=</a:t>
            </a:r>
            <a:r>
              <a:rPr lang="en-US" altLang="en-US" sz="2200" baseline="-25000" dirty="0"/>
              <a:t>’F’</a:t>
            </a:r>
            <a:r>
              <a:rPr lang="en-US" altLang="en-US" sz="2200" dirty="0"/>
              <a:t>(EMPLOYEE)</a:t>
            </a:r>
          </a:p>
          <a:p>
            <a:pPr lvl="1"/>
            <a:r>
              <a:rPr lang="en-US" altLang="en-US" sz="2200" dirty="0"/>
              <a:t>EMPNAMES </a:t>
            </a:r>
            <a:r>
              <a:rPr lang="en-US" altLang="en-US" sz="2200" dirty="0">
                <a:sym typeface="Symbol" panose="05050102010706020507" pitchFamily="18" charset="2"/>
              </a:rPr>
              <a:t> </a:t>
            </a:r>
            <a:r>
              <a:rPr lang="en-US" altLang="en-US" sz="2200" b="1" dirty="0">
                <a:latin typeface="Symbol" panose="05050102010706020507" pitchFamily="18" charset="2"/>
              </a:rPr>
              <a:t></a:t>
            </a:r>
            <a:r>
              <a:rPr lang="en-US" altLang="en-US" sz="2200" dirty="0"/>
              <a:t> </a:t>
            </a:r>
            <a:r>
              <a:rPr lang="en-US" altLang="en-US" sz="2200" baseline="-25000" dirty="0"/>
              <a:t>FNAME, LNAME, SSN </a:t>
            </a:r>
            <a:r>
              <a:rPr lang="en-US" altLang="en-US" sz="2200" dirty="0"/>
              <a:t>(FEMALE_EMPS)</a:t>
            </a:r>
          </a:p>
          <a:p>
            <a:pPr lvl="1"/>
            <a:r>
              <a:rPr lang="en-US" altLang="en-US" sz="2200" dirty="0"/>
              <a:t>EMP_DEPENDENTS </a:t>
            </a:r>
            <a:r>
              <a:rPr lang="en-US" altLang="en-US" sz="2200" dirty="0">
                <a:sym typeface="Symbol" panose="05050102010706020507" pitchFamily="18" charset="2"/>
              </a:rPr>
              <a:t> </a:t>
            </a:r>
            <a:r>
              <a:rPr lang="en-US" altLang="en-US" sz="2200" dirty="0"/>
              <a:t>EMPNAMES x DEPENDENT</a:t>
            </a:r>
          </a:p>
          <a:p>
            <a:pPr lvl="1"/>
            <a:r>
              <a:rPr lang="en-US" altLang="en-US" sz="2200" dirty="0"/>
              <a:t>ACTUAL_DEPS </a:t>
            </a:r>
            <a:r>
              <a:rPr lang="en-US" altLang="en-US" sz="2200" dirty="0">
                <a:sym typeface="Symbol" panose="05050102010706020507" pitchFamily="18" charset="2"/>
              </a:rPr>
              <a:t> </a:t>
            </a:r>
            <a:r>
              <a:rPr lang="en-US" altLang="en-US" sz="2200" b="1" dirty="0">
                <a:latin typeface="Symbol" panose="05050102010706020507" pitchFamily="18" charset="2"/>
              </a:rPr>
              <a:t></a:t>
            </a:r>
            <a:r>
              <a:rPr lang="en-US" altLang="en-US" sz="2200" dirty="0"/>
              <a:t> </a:t>
            </a:r>
            <a:r>
              <a:rPr lang="en-US" altLang="en-US" sz="2200" baseline="-25000" dirty="0"/>
              <a:t>SSN=ESSN</a:t>
            </a:r>
            <a:r>
              <a:rPr lang="en-US" altLang="en-US" sz="2200" dirty="0"/>
              <a:t>(EMP_DEPENDENTS)</a:t>
            </a:r>
          </a:p>
          <a:p>
            <a:pPr lvl="1"/>
            <a:r>
              <a:rPr lang="en-US" altLang="en-US" sz="2200" dirty="0"/>
              <a:t>RESULT </a:t>
            </a:r>
            <a:r>
              <a:rPr lang="en-US" altLang="en-US" sz="2200" dirty="0">
                <a:sym typeface="Symbol" panose="05050102010706020507" pitchFamily="18" charset="2"/>
              </a:rPr>
              <a:t> </a:t>
            </a:r>
            <a:r>
              <a:rPr lang="en-US" altLang="en-US" sz="2200" b="1" dirty="0">
                <a:latin typeface="Symbol" panose="05050102010706020507" pitchFamily="18" charset="2"/>
              </a:rPr>
              <a:t></a:t>
            </a:r>
            <a:r>
              <a:rPr lang="en-US" altLang="en-US" sz="2200" dirty="0"/>
              <a:t> </a:t>
            </a:r>
            <a:r>
              <a:rPr lang="en-US" altLang="en-US" sz="2200" baseline="-25000" dirty="0"/>
              <a:t>FNAME, LNAME, DEPENDENT_NAME </a:t>
            </a:r>
            <a:r>
              <a:rPr lang="en-US" altLang="en-US" sz="2200" dirty="0"/>
              <a:t>(ACTUAL_DEPS)</a:t>
            </a:r>
          </a:p>
          <a:p>
            <a:r>
              <a:rPr lang="en-US" altLang="en-US" sz="2400" dirty="0"/>
              <a:t>RESULT will now contain the name of female employees and their dependents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00367"/>
            <a:ext cx="10804525" cy="919162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 – CARTESIAN PRODUCT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 descr="fig06_0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47" y="936346"/>
            <a:ext cx="8902599" cy="512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4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0972800" cy="708025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2"/>
                </a:solidFill>
              </a:rPr>
              <a:t>Binary Relational Operations: JOIN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0390" y="1180580"/>
            <a:ext cx="11811610" cy="40227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JOIN Operation (denoted </a:t>
            </a:r>
            <a:r>
              <a:rPr lang="en-US" altLang="en-US" sz="2800" dirty="0" smtClean="0"/>
              <a:t>by        </a:t>
            </a:r>
            <a:r>
              <a:rPr lang="en-US" altLang="en-US" sz="28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The sequence of CARTESIAN PRODECT followed by SELECT is used quite commonly to identify and select related tuples from two relations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A special operation, called JOIN combines this sequence into a single operation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This operation is very important for any relational database with more than a single relation, because it allows us </a:t>
            </a:r>
            <a:r>
              <a:rPr lang="en-US" altLang="en-US" sz="2800" i="1" dirty="0"/>
              <a:t>combine related tuples</a:t>
            </a:r>
            <a:r>
              <a:rPr lang="en-US" altLang="en-US" sz="2800" dirty="0"/>
              <a:t> from various relations 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The general form of a join operation on two relations R(A1, A2, . . ., An) and S(B1, B2, . . ., </a:t>
            </a:r>
            <a:r>
              <a:rPr lang="en-US" altLang="en-US" sz="2800" dirty="0" err="1"/>
              <a:t>Bm</a:t>
            </a:r>
            <a:r>
              <a:rPr lang="en-US" altLang="en-US" sz="2800" dirty="0"/>
              <a:t>) is:</a:t>
            </a:r>
          </a:p>
          <a:p>
            <a:pPr lvl="1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/>
              <a:t>R      </a:t>
            </a:r>
            <a:r>
              <a:rPr lang="en-US" altLang="en-US" sz="2800" baseline="-25000" dirty="0"/>
              <a:t>&lt;join condition&gt;</a:t>
            </a:r>
            <a:r>
              <a:rPr lang="en-US" altLang="en-US" sz="2800" dirty="0"/>
              <a:t>S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where R and S can be any relations that result from general </a:t>
            </a:r>
            <a:r>
              <a:rPr lang="en-US" altLang="en-US" sz="2800" i="1" dirty="0"/>
              <a:t>relational algebra expressions</a:t>
            </a:r>
            <a:r>
              <a:rPr lang="en-US" altLang="en-US" sz="2800" dirty="0"/>
              <a:t>.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endParaRPr lang="en-US" sz="28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450532" y="3341687"/>
            <a:ext cx="154" cy="174625"/>
            <a:chOff x="377" y="2904"/>
            <a:chExt cx="154" cy="110"/>
          </a:xfrm>
        </p:grpSpPr>
        <p:sp>
          <p:nvSpPr>
            <p:cNvPr id="5" name="Line 26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 flipH="1">
              <a:off x="377" y="2904"/>
              <a:ext cx="154" cy="11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602932" y="3494087"/>
            <a:ext cx="154" cy="174625"/>
            <a:chOff x="377" y="2904"/>
            <a:chExt cx="154" cy="110"/>
          </a:xfrm>
        </p:grpSpPr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 flipH="1">
              <a:off x="377" y="2904"/>
              <a:ext cx="154" cy="11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576535" y="1324051"/>
            <a:ext cx="407717" cy="233425"/>
            <a:chOff x="371" y="2904"/>
            <a:chExt cx="156" cy="110"/>
          </a:xfrm>
        </p:grpSpPr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Line 27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 flipH="1">
              <a:off x="371" y="2904"/>
              <a:ext cx="154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399073" y="4834128"/>
            <a:ext cx="407717" cy="233425"/>
            <a:chOff x="371" y="2904"/>
            <a:chExt cx="156" cy="110"/>
          </a:xfrm>
        </p:grpSpPr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 flipH="1">
              <a:off x="371" y="2904"/>
              <a:ext cx="154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5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0914063" cy="846137"/>
          </a:xfrm>
        </p:spPr>
        <p:txBody>
          <a:bodyPr/>
          <a:lstStyle/>
          <a:p>
            <a:r>
              <a:rPr lang="en-US" altLang="en-US" smtClean="0">
                <a:solidFill>
                  <a:schemeClr val="accent2"/>
                </a:solidFill>
              </a:rPr>
              <a:t>Binary Relational Operations: JOIN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55955" y="1133475"/>
            <a:ext cx="11636045" cy="47355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 smtClean="0"/>
              <a:t>Example: Suppose that we want to retrieve the name of the manager of each department.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To get the manager’s name, we need to combine each DEPARTMENT tuple with the EMPLOYEE tuple whose SSN value matches the MGRSSN value in the department tuple.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We do this by using the join           operation.</a:t>
            </a:r>
          </a:p>
          <a:p>
            <a:pPr lvl="1">
              <a:lnSpc>
                <a:spcPct val="80000"/>
              </a:lnSpc>
            </a:pPr>
            <a:endParaRPr lang="en-US" altLang="en-US" sz="2400" dirty="0" smtClean="0"/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DEPT_MGR </a:t>
            </a:r>
            <a:r>
              <a:rPr lang="en-US" altLang="en-US" sz="2400" dirty="0" smtClean="0">
                <a:sym typeface="Symbol" panose="05050102010706020507" pitchFamily="18" charset="2"/>
              </a:rPr>
              <a:t></a:t>
            </a:r>
            <a:r>
              <a:rPr lang="en-US" altLang="en-US" sz="2400" dirty="0" smtClean="0"/>
              <a:t> DEPARTMENT         </a:t>
            </a:r>
            <a:r>
              <a:rPr lang="en-US" altLang="en-US" sz="2400" baseline="-25000" dirty="0" smtClean="0"/>
              <a:t>MGRSSN=SSN </a:t>
            </a:r>
            <a:r>
              <a:rPr lang="en-US" altLang="en-US" sz="2400" dirty="0" smtClean="0"/>
              <a:t>EMPLOYEE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               MGRSSN=SSN is the join condition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Combines each department record with the employee who manages the department</a:t>
            </a:r>
          </a:p>
          <a:p>
            <a:pPr lvl="1">
              <a:lnSpc>
                <a:spcPct val="80000"/>
              </a:lnSpc>
            </a:pPr>
            <a:endParaRPr lang="en-US" altLang="en-US" sz="2400" dirty="0" smtClean="0"/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The join condition can also be specified as </a:t>
            </a:r>
          </a:p>
          <a:p>
            <a:pPr marL="201168" lvl="1" indent="0">
              <a:lnSpc>
                <a:spcPct val="80000"/>
              </a:lnSpc>
              <a:buNone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             DEPARTMENT.MGRSSN= EMPLOYEE.SSN</a:t>
            </a:r>
          </a:p>
          <a:p>
            <a:endParaRPr lang="en-US" sz="24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522353" y="2183450"/>
            <a:ext cx="407717" cy="233425"/>
            <a:chOff x="371" y="2904"/>
            <a:chExt cx="156" cy="110"/>
          </a:xfrm>
        </p:grpSpPr>
        <p:sp>
          <p:nvSpPr>
            <p:cNvPr id="6" name="Line 26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Line 27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Line 28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Line 29"/>
            <p:cNvSpPr>
              <a:spLocks noChangeShapeType="1"/>
            </p:cNvSpPr>
            <p:nvPr/>
          </p:nvSpPr>
          <p:spPr bwMode="auto">
            <a:xfrm flipH="1">
              <a:off x="371" y="2904"/>
              <a:ext cx="154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689622" y="2956656"/>
            <a:ext cx="407717" cy="233425"/>
            <a:chOff x="371" y="2904"/>
            <a:chExt cx="156" cy="110"/>
          </a:xfrm>
        </p:grpSpPr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 flipH="1">
              <a:off x="371" y="2904"/>
              <a:ext cx="154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1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86603"/>
            <a:ext cx="10789920" cy="90577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 - JOIN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5" descr="fig06_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275027"/>
            <a:ext cx="10058400" cy="278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" y="286604"/>
            <a:ext cx="11075213" cy="810676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Some properties of JOIN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93" y="1397204"/>
            <a:ext cx="10870387" cy="4828031"/>
          </a:xfrm>
        </p:spPr>
        <p:txBody>
          <a:bodyPr/>
          <a:lstStyle/>
          <a:p>
            <a:r>
              <a:rPr lang="en-US" altLang="en-US" sz="2400" dirty="0"/>
              <a:t>Consider the following JOIN operation:</a:t>
            </a:r>
          </a:p>
          <a:p>
            <a:pPr lvl="1"/>
            <a:r>
              <a:rPr lang="en-US" altLang="en-US" sz="2400" dirty="0"/>
              <a:t>R(A1, A2, . . ., An)                   S(B1, B2, . . ., </a:t>
            </a:r>
            <a:r>
              <a:rPr lang="en-US" altLang="en-US" sz="2400" dirty="0" err="1"/>
              <a:t>Bm</a:t>
            </a:r>
            <a:r>
              <a:rPr lang="en-US" altLang="en-US" sz="2400" dirty="0"/>
              <a:t>)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sz="2400" dirty="0"/>
              <a:t>                                       </a:t>
            </a:r>
            <a:r>
              <a:rPr lang="en-US" altLang="en-US" sz="2400" dirty="0" err="1"/>
              <a:t>R.Ai</a:t>
            </a:r>
            <a:r>
              <a:rPr lang="en-US" altLang="en-US" sz="2400" dirty="0"/>
              <a:t>=</a:t>
            </a:r>
            <a:r>
              <a:rPr lang="en-US" altLang="en-US" sz="2400" dirty="0" err="1"/>
              <a:t>S.Bj</a:t>
            </a:r>
            <a:endParaRPr lang="en-US" altLang="en-US" sz="2400" dirty="0"/>
          </a:p>
          <a:p>
            <a:pPr lvl="1"/>
            <a:r>
              <a:rPr lang="en-US" altLang="en-US" sz="2400" dirty="0"/>
              <a:t>Result is a relation Q with degree n + m attributes:</a:t>
            </a:r>
          </a:p>
          <a:p>
            <a:pPr lvl="2"/>
            <a:r>
              <a:rPr lang="en-US" altLang="en-US" sz="2400" dirty="0"/>
              <a:t>Q(A1, A2, . . ., An, B1, B2, . . ., </a:t>
            </a:r>
            <a:r>
              <a:rPr lang="en-US" altLang="en-US" sz="2400" dirty="0" err="1"/>
              <a:t>Bm</a:t>
            </a:r>
            <a:r>
              <a:rPr lang="en-US" altLang="en-US" sz="2400" dirty="0"/>
              <a:t>), in that order.</a:t>
            </a:r>
          </a:p>
          <a:p>
            <a:pPr lvl="1"/>
            <a:r>
              <a:rPr lang="en-US" altLang="en-US" sz="2400" dirty="0"/>
              <a:t>The resulting relation state has one tuple for each combination of tuples—r from R and s from S, but </a:t>
            </a:r>
            <a:r>
              <a:rPr lang="en-US" altLang="en-US" sz="2400" i="1" dirty="0"/>
              <a:t>only if they satisfy the join condition</a:t>
            </a:r>
            <a:r>
              <a:rPr lang="en-US" altLang="en-US" sz="2400" dirty="0"/>
              <a:t> r[Ai]=s[</a:t>
            </a:r>
            <a:r>
              <a:rPr lang="en-US" altLang="en-US" sz="2400" dirty="0" err="1"/>
              <a:t>Bj</a:t>
            </a:r>
            <a:r>
              <a:rPr lang="en-US" altLang="en-US" sz="2400" dirty="0"/>
              <a:t>]</a:t>
            </a:r>
          </a:p>
          <a:p>
            <a:pPr lvl="1"/>
            <a:r>
              <a:rPr lang="en-US" altLang="en-US" sz="2400" dirty="0"/>
              <a:t>Hence, if R has </a:t>
            </a:r>
            <a:r>
              <a:rPr lang="en-US" altLang="en-US" sz="2400" dirty="0" err="1"/>
              <a:t>n</a:t>
            </a:r>
            <a:r>
              <a:rPr lang="en-US" altLang="en-US" sz="2400" baseline="-25000" dirty="0" err="1"/>
              <a:t>R</a:t>
            </a:r>
            <a:r>
              <a:rPr lang="en-US" altLang="en-US" sz="2400" dirty="0"/>
              <a:t> tuples, and S has </a:t>
            </a:r>
            <a:r>
              <a:rPr lang="en-US" altLang="en-US" sz="2400" dirty="0" err="1"/>
              <a:t>n</a:t>
            </a:r>
            <a:r>
              <a:rPr lang="en-US" altLang="en-US" sz="2400" baseline="-25000" dirty="0" err="1"/>
              <a:t>S</a:t>
            </a:r>
            <a:r>
              <a:rPr lang="en-US" altLang="en-US" sz="2400" dirty="0"/>
              <a:t> tuples, then the join result will generally have </a:t>
            </a:r>
            <a:r>
              <a:rPr lang="en-US" altLang="en-US" sz="2400" i="1" dirty="0"/>
              <a:t>less than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</a:t>
            </a:r>
            <a:r>
              <a:rPr lang="en-US" altLang="en-US" sz="2400" baseline="-25000" dirty="0" err="1"/>
              <a:t>R</a:t>
            </a:r>
            <a:r>
              <a:rPr lang="en-US" altLang="en-US" sz="2400" dirty="0"/>
              <a:t> * </a:t>
            </a:r>
            <a:r>
              <a:rPr lang="en-US" altLang="en-US" sz="2400" dirty="0" err="1"/>
              <a:t>n</a:t>
            </a:r>
            <a:r>
              <a:rPr lang="en-US" altLang="en-US" sz="2400" baseline="-25000" dirty="0" err="1"/>
              <a:t>S</a:t>
            </a:r>
            <a:r>
              <a:rPr lang="en-US" altLang="en-US" sz="2400" dirty="0"/>
              <a:t> tuples.</a:t>
            </a:r>
          </a:p>
          <a:p>
            <a:pPr lvl="1"/>
            <a:r>
              <a:rPr lang="en-US" altLang="en-US" sz="2400" dirty="0"/>
              <a:t>Only related tuples (based on the join condition) will appear in the result</a:t>
            </a:r>
          </a:p>
          <a:p>
            <a:endParaRPr lang="en-US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55796" y="1908048"/>
            <a:ext cx="407717" cy="233425"/>
            <a:chOff x="371" y="2904"/>
            <a:chExt cx="156" cy="110"/>
          </a:xfrm>
        </p:grpSpPr>
        <p:sp>
          <p:nvSpPr>
            <p:cNvPr id="5" name="Line 26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 flipH="1">
              <a:off x="371" y="2904"/>
              <a:ext cx="154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6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227" y="286604"/>
            <a:ext cx="10709453" cy="91309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Some properties of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27" y="1845734"/>
            <a:ext cx="10709453" cy="402336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The general case of JOIN operation is called a Theta-join</a:t>
            </a:r>
            <a:r>
              <a:rPr lang="en-US" altLang="en-US" sz="2400" dirty="0" smtClean="0"/>
              <a:t>:</a:t>
            </a:r>
          </a:p>
          <a:p>
            <a:r>
              <a:rPr lang="en-US" altLang="en-US" sz="2400" dirty="0"/>
              <a:t> </a:t>
            </a:r>
            <a:r>
              <a:rPr lang="en-US" altLang="en-US" sz="2400" dirty="0" smtClean="0"/>
              <a:t>               R                   </a:t>
            </a:r>
            <a:r>
              <a:rPr lang="en-US" altLang="en-US" sz="2400" dirty="0"/>
              <a:t>S</a:t>
            </a:r>
          </a:p>
          <a:p>
            <a:pPr lvl="2">
              <a:buNone/>
            </a:pPr>
            <a:r>
              <a:rPr lang="en-US" altLang="en-US" sz="2400" dirty="0"/>
              <a:t>                        </a:t>
            </a:r>
            <a:r>
              <a:rPr lang="en-US" altLang="en-US" sz="2400" i="1" dirty="0"/>
              <a:t>theta</a:t>
            </a:r>
          </a:p>
          <a:p>
            <a:r>
              <a:rPr lang="en-US" altLang="en-US" sz="2400" dirty="0"/>
              <a:t>The join condition is called </a:t>
            </a:r>
            <a:r>
              <a:rPr lang="en-US" altLang="en-US" sz="2400" i="1" dirty="0" smtClean="0"/>
              <a:t>theta (=,&lt;,&lt;=,&gt;=,&gt;,!=)</a:t>
            </a:r>
            <a:endParaRPr lang="en-US" altLang="en-US" sz="2400" i="1" dirty="0"/>
          </a:p>
          <a:p>
            <a:r>
              <a:rPr lang="en-US" altLang="en-US" sz="2400" i="1" dirty="0"/>
              <a:t>Theta</a:t>
            </a:r>
            <a:r>
              <a:rPr lang="en-US" altLang="en-US" sz="2400" dirty="0"/>
              <a:t> can be any general </a:t>
            </a:r>
            <a:r>
              <a:rPr lang="en-US" altLang="en-US" sz="2400" dirty="0" err="1"/>
              <a:t>boolean</a:t>
            </a:r>
            <a:r>
              <a:rPr lang="en-US" altLang="en-US" sz="2400" dirty="0"/>
              <a:t> expression on the attributes of R and S; for example:</a:t>
            </a:r>
          </a:p>
          <a:p>
            <a:pPr lvl="1"/>
            <a:r>
              <a:rPr lang="en-US" altLang="en-US" sz="2400" dirty="0" err="1"/>
              <a:t>R.Ai</a:t>
            </a:r>
            <a:r>
              <a:rPr lang="en-US" altLang="en-US" sz="2400" dirty="0"/>
              <a:t>&lt;</a:t>
            </a:r>
            <a:r>
              <a:rPr lang="en-US" altLang="en-US" sz="2400" dirty="0" err="1"/>
              <a:t>S.Bj</a:t>
            </a:r>
            <a:r>
              <a:rPr lang="en-US" altLang="en-US" sz="2400" dirty="0"/>
              <a:t> AND (</a:t>
            </a:r>
            <a:r>
              <a:rPr lang="en-US" altLang="en-US" sz="2400" dirty="0" err="1"/>
              <a:t>R.Ak</a:t>
            </a:r>
            <a:r>
              <a:rPr lang="en-US" altLang="en-US" sz="2400" dirty="0"/>
              <a:t>=</a:t>
            </a:r>
            <a:r>
              <a:rPr lang="en-US" altLang="en-US" sz="2400" dirty="0" err="1"/>
              <a:t>S.Bl</a:t>
            </a:r>
            <a:r>
              <a:rPr lang="en-US" altLang="en-US" sz="2400" dirty="0"/>
              <a:t> OR </a:t>
            </a:r>
            <a:r>
              <a:rPr lang="en-US" altLang="en-US" sz="2400" dirty="0" err="1"/>
              <a:t>R.Ap</a:t>
            </a:r>
            <a:r>
              <a:rPr lang="en-US" altLang="en-US" sz="2400" dirty="0"/>
              <a:t>&lt;</a:t>
            </a:r>
            <a:r>
              <a:rPr lang="en-US" altLang="en-US" sz="2400" dirty="0" err="1"/>
              <a:t>S.Bq</a:t>
            </a:r>
            <a:r>
              <a:rPr lang="en-US" altLang="en-US" sz="2400" dirty="0"/>
              <a:t>)</a:t>
            </a:r>
          </a:p>
          <a:p>
            <a:r>
              <a:rPr lang="en-US" altLang="en-US" sz="2400" dirty="0"/>
              <a:t>Most join conditions involve one or more equality conditions “</a:t>
            </a:r>
            <a:r>
              <a:rPr lang="en-US" altLang="en-US" sz="2400" dirty="0" err="1"/>
              <a:t>AND”ed</a:t>
            </a:r>
            <a:r>
              <a:rPr lang="en-US" altLang="en-US" sz="2400" dirty="0"/>
              <a:t> together; for example:</a:t>
            </a:r>
          </a:p>
          <a:p>
            <a:pPr lvl="1"/>
            <a:r>
              <a:rPr lang="en-US" altLang="en-US" sz="2400" dirty="0" err="1"/>
              <a:t>R.Ai</a:t>
            </a:r>
            <a:r>
              <a:rPr lang="en-US" altLang="en-US" sz="2400" dirty="0"/>
              <a:t>=</a:t>
            </a:r>
            <a:r>
              <a:rPr lang="en-US" altLang="en-US" sz="2400" dirty="0" err="1"/>
              <a:t>S.Bj</a:t>
            </a:r>
            <a:r>
              <a:rPr lang="en-US" altLang="en-US" sz="2400" dirty="0"/>
              <a:t> AND </a:t>
            </a:r>
            <a:r>
              <a:rPr lang="en-US" altLang="en-US" sz="2400" dirty="0" err="1"/>
              <a:t>R.Ak</a:t>
            </a:r>
            <a:r>
              <a:rPr lang="en-US" altLang="en-US" sz="2400" dirty="0"/>
              <a:t>=</a:t>
            </a:r>
            <a:r>
              <a:rPr lang="en-US" altLang="en-US" sz="2400" dirty="0" err="1"/>
              <a:t>S.Bl</a:t>
            </a:r>
            <a:r>
              <a:rPr lang="en-US" altLang="en-US" sz="2400" dirty="0"/>
              <a:t> AND </a:t>
            </a:r>
            <a:r>
              <a:rPr lang="en-US" altLang="en-US" sz="2400" dirty="0" err="1"/>
              <a:t>R.Ap</a:t>
            </a:r>
            <a:r>
              <a:rPr lang="en-US" altLang="en-US" sz="2400" dirty="0"/>
              <a:t>=</a:t>
            </a:r>
            <a:r>
              <a:rPr lang="en-US" altLang="en-US" sz="2400" dirty="0" err="1"/>
              <a:t>S.Bq</a:t>
            </a:r>
            <a:endParaRPr lang="en-US" altLang="en-US" sz="2400" dirty="0"/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048712" y="2456688"/>
            <a:ext cx="407717" cy="233425"/>
            <a:chOff x="371" y="2904"/>
            <a:chExt cx="156" cy="110"/>
          </a:xfrm>
        </p:grpSpPr>
        <p:sp>
          <p:nvSpPr>
            <p:cNvPr id="5" name="Line 26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 flipH="1">
              <a:off x="371" y="2904"/>
              <a:ext cx="154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1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62" y="286603"/>
            <a:ext cx="10885018" cy="847253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Formal Definitions - Schema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628" y="1845734"/>
            <a:ext cx="10468051" cy="4386816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The </a:t>
            </a:r>
            <a:r>
              <a:rPr lang="en-US" altLang="en-US" sz="2400" b="1" dirty="0"/>
              <a:t>Schema</a:t>
            </a:r>
            <a:r>
              <a:rPr lang="en-US" altLang="en-US" sz="2400" dirty="0"/>
              <a:t> (or description) of a Relation:</a:t>
            </a:r>
          </a:p>
          <a:p>
            <a:pPr lvl="1"/>
            <a:r>
              <a:rPr lang="en-US" altLang="en-US" sz="2200" dirty="0"/>
              <a:t>Denoted by R(A1, A2, .....An)</a:t>
            </a:r>
          </a:p>
          <a:p>
            <a:pPr lvl="1"/>
            <a:r>
              <a:rPr lang="en-US" altLang="en-US" sz="2200" dirty="0"/>
              <a:t>R is the </a:t>
            </a:r>
            <a:r>
              <a:rPr lang="en-US" altLang="en-US" sz="2200" b="1" dirty="0"/>
              <a:t>name</a:t>
            </a:r>
            <a:r>
              <a:rPr lang="en-US" altLang="en-US" sz="2200" dirty="0"/>
              <a:t> of the relation</a:t>
            </a:r>
          </a:p>
          <a:p>
            <a:pPr lvl="1"/>
            <a:r>
              <a:rPr lang="en-US" altLang="en-US" sz="2200" dirty="0"/>
              <a:t>The </a:t>
            </a:r>
            <a:r>
              <a:rPr lang="en-US" altLang="en-US" sz="2200" b="1" dirty="0"/>
              <a:t>attributes</a:t>
            </a:r>
            <a:r>
              <a:rPr lang="en-US" altLang="en-US" sz="2200" dirty="0"/>
              <a:t> of the relation are A1, A2, ..., An</a:t>
            </a:r>
          </a:p>
          <a:p>
            <a:r>
              <a:rPr lang="en-US" altLang="en-US" sz="2400" dirty="0"/>
              <a:t>Example: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   CUSTOMER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Cust</a:t>
            </a:r>
            <a:r>
              <a:rPr lang="en-US" altLang="en-US" sz="2400" dirty="0"/>
              <a:t>-id, </a:t>
            </a:r>
            <a:r>
              <a:rPr lang="en-US" altLang="en-US" sz="2400" dirty="0" err="1"/>
              <a:t>Cust</a:t>
            </a:r>
            <a:r>
              <a:rPr lang="en-US" altLang="en-US" sz="2400" dirty="0"/>
              <a:t>-name, Address, Phone#)</a:t>
            </a:r>
          </a:p>
          <a:p>
            <a:pPr lvl="1"/>
            <a:r>
              <a:rPr lang="en-US" altLang="en-US" sz="2200" dirty="0"/>
              <a:t>CUSTOMER is the relation name</a:t>
            </a:r>
          </a:p>
          <a:p>
            <a:pPr lvl="1"/>
            <a:r>
              <a:rPr lang="en-US" altLang="en-US" sz="2200" dirty="0"/>
              <a:t>Defined over the four attributes: </a:t>
            </a:r>
            <a:r>
              <a:rPr lang="en-US" altLang="en-US" sz="2200" dirty="0" err="1"/>
              <a:t>Cust</a:t>
            </a:r>
            <a:r>
              <a:rPr lang="en-US" altLang="en-US" sz="2200" dirty="0"/>
              <a:t>-id, </a:t>
            </a:r>
            <a:r>
              <a:rPr lang="en-US" altLang="en-US" sz="2200" dirty="0" err="1"/>
              <a:t>Cust</a:t>
            </a:r>
            <a:r>
              <a:rPr lang="en-US" altLang="en-US" sz="2200" dirty="0"/>
              <a:t>-name, Address, Phone#</a:t>
            </a:r>
          </a:p>
          <a:p>
            <a:r>
              <a:rPr lang="en-US" altLang="en-US" sz="2400" dirty="0"/>
              <a:t>Each attribute has a </a:t>
            </a:r>
            <a:r>
              <a:rPr lang="en-US" altLang="en-US" sz="2400" b="1" dirty="0"/>
              <a:t>domain</a:t>
            </a:r>
            <a:r>
              <a:rPr lang="en-US" altLang="en-US" sz="2400" dirty="0"/>
              <a:t> or a set of valid values. </a:t>
            </a:r>
          </a:p>
          <a:p>
            <a:pPr lvl="1"/>
            <a:r>
              <a:rPr lang="en-US" altLang="en-US" sz="2200" dirty="0"/>
              <a:t>For example, the domain of </a:t>
            </a:r>
            <a:r>
              <a:rPr lang="en-US" altLang="en-US" sz="2200" dirty="0" err="1"/>
              <a:t>Cust</a:t>
            </a:r>
            <a:r>
              <a:rPr lang="en-US" altLang="en-US" sz="2200" dirty="0"/>
              <a:t>-id is 6 digit numbers.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75" y="286604"/>
            <a:ext cx="10782605" cy="1074024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Binary Relational Operations: EQUIJOIN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75" y="1845734"/>
            <a:ext cx="10782605" cy="402336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The most common use of join involves join conditions with </a:t>
            </a:r>
            <a:r>
              <a:rPr lang="en-US" altLang="en-US" sz="2800" i="1" dirty="0"/>
              <a:t>equality comparisons</a:t>
            </a:r>
            <a:r>
              <a:rPr lang="en-US" altLang="en-US" sz="2800" dirty="0"/>
              <a:t> only</a:t>
            </a:r>
          </a:p>
          <a:p>
            <a:r>
              <a:rPr lang="en-US" altLang="en-US" sz="2800" dirty="0"/>
              <a:t>Such a join, where the only comparison operator used is =, is called an </a:t>
            </a:r>
            <a:r>
              <a:rPr lang="en-US" altLang="en-US" sz="2800" b="1" dirty="0"/>
              <a:t>EQUIJOIN.</a:t>
            </a:r>
          </a:p>
          <a:p>
            <a:pPr lvl="1"/>
            <a:r>
              <a:rPr lang="en-US" altLang="en-US" sz="2800" dirty="0"/>
              <a:t>In the result of an EQUIJOIN we always have one or more pairs of attributes (whose names need not be  identical) that have identical values in every tuple. </a:t>
            </a:r>
          </a:p>
          <a:p>
            <a:pPr lvl="1"/>
            <a:r>
              <a:rPr lang="en-US" altLang="en-US" sz="2800" dirty="0"/>
              <a:t>The JOIN seen in the previous example was an EQUIJOIN.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72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9" y="286603"/>
            <a:ext cx="11060582" cy="898459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Binary Relational </a:t>
            </a:r>
            <a:r>
              <a:rPr lang="en-US" altLang="en-US" dirty="0" smtClean="0">
                <a:solidFill>
                  <a:schemeClr val="accent2"/>
                </a:solidFill>
              </a:rPr>
              <a:t>Operations: NATURAL JOIN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20" y="1340986"/>
            <a:ext cx="10819181" cy="4445338"/>
          </a:xfrm>
        </p:spPr>
        <p:txBody>
          <a:bodyPr>
            <a:noAutofit/>
          </a:bodyPr>
          <a:lstStyle/>
          <a:p>
            <a:pPr lvl="1"/>
            <a:r>
              <a:rPr lang="en-US" altLang="en-US" sz="2800" dirty="0"/>
              <a:t>Another variation of JOIN called NATURAL JOIN — denoted by * — was created to get rid of the second (superfluous) attribute in an EQUIJOIN condition.</a:t>
            </a:r>
          </a:p>
          <a:p>
            <a:pPr marL="384048" lvl="2" indent="0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  because </a:t>
            </a:r>
            <a:r>
              <a:rPr lang="en-US" altLang="en-US" sz="2800" dirty="0"/>
              <a:t>one of each pair of attributes with identical values is </a:t>
            </a:r>
            <a:r>
              <a:rPr lang="en-US" altLang="en-US" sz="2800" dirty="0" smtClean="0"/>
              <a:t>     superfluous</a:t>
            </a:r>
          </a:p>
          <a:p>
            <a:pPr lvl="1"/>
            <a:r>
              <a:rPr lang="en-US" altLang="en-US" sz="2800" dirty="0" smtClean="0"/>
              <a:t>The </a:t>
            </a:r>
            <a:r>
              <a:rPr lang="en-US" altLang="en-US" sz="2800" dirty="0"/>
              <a:t>standard definition of natural join requires that the two join attributes, or each pair of corresponding join attributes, </a:t>
            </a:r>
            <a:r>
              <a:rPr lang="en-US" altLang="en-US" sz="2800" i="1" dirty="0"/>
              <a:t>have the same name</a:t>
            </a:r>
            <a:r>
              <a:rPr lang="en-US" altLang="en-US" sz="2800" dirty="0"/>
              <a:t> in both </a:t>
            </a:r>
            <a:r>
              <a:rPr lang="en-US" altLang="en-US" sz="2800" dirty="0" smtClean="0"/>
              <a:t>relations</a:t>
            </a:r>
          </a:p>
          <a:p>
            <a:pPr lvl="1"/>
            <a:r>
              <a:rPr lang="en-US" altLang="en-US" sz="2800" dirty="0" smtClean="0"/>
              <a:t>If </a:t>
            </a:r>
            <a:r>
              <a:rPr lang="en-US" altLang="en-US" sz="2800" dirty="0"/>
              <a:t>this is not the case, a renaming operation is applied first.	   </a:t>
            </a:r>
            <a:endParaRPr lang="en-US" altLang="en-US" sz="2800" dirty="0" smtClean="0"/>
          </a:p>
          <a:p>
            <a:pPr marL="201168" lvl="1" indent="0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Eg</a:t>
            </a:r>
            <a:r>
              <a:rPr lang="en-US" altLang="en-US" sz="2800" dirty="0" smtClean="0"/>
              <a:t>: </a:t>
            </a:r>
            <a:r>
              <a:rPr lang="en-US" altLang="en-US" sz="2800" dirty="0" err="1" smtClean="0"/>
              <a:t>proj_dept</a:t>
            </a:r>
            <a:r>
              <a:rPr lang="en-US" altLang="en-US" sz="2800" dirty="0" smtClean="0"/>
              <a:t> &lt;- project *                                           (</a:t>
            </a:r>
            <a:r>
              <a:rPr lang="en-US" altLang="en-US" sz="2800" dirty="0" err="1" smtClean="0"/>
              <a:t>Dept</a:t>
            </a:r>
            <a:r>
              <a:rPr lang="en-US" altLang="en-US" sz="2800" dirty="0" smtClean="0"/>
              <a:t>)</a:t>
            </a:r>
          </a:p>
          <a:p>
            <a:pPr marL="201168" lvl="1" indent="0">
              <a:buNone/>
            </a:pPr>
            <a:r>
              <a:rPr lang="en-US" altLang="en-US" sz="2800" dirty="0" smtClean="0">
                <a:sym typeface="Symbol" panose="05050102010706020507" pitchFamily="18" charset="2"/>
              </a:rPr>
              <a:t>                                                </a:t>
            </a:r>
            <a:r>
              <a:rPr lang="en-US" altLang="en-US" sz="2800" dirty="0" smtClean="0"/>
              <a:t>(</a:t>
            </a:r>
            <a:r>
              <a:rPr lang="en-US" altLang="en-US" sz="2800" dirty="0" err="1" smtClean="0"/>
              <a:t>Dname,Dno,Mgr_SSN</a:t>
            </a:r>
            <a:r>
              <a:rPr lang="en-US" altLang="en-US" sz="2800" dirty="0" smtClean="0"/>
              <a:t>)               </a:t>
            </a:r>
            <a:r>
              <a:rPr lang="en-US" altLang="en-US" sz="2800" dirty="0"/>
              <a:t>	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68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86604"/>
            <a:ext cx="10972800" cy="92772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Complete Set of Relational Operations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955" y="1845734"/>
            <a:ext cx="10599725" cy="402336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The set of operations including </a:t>
            </a:r>
            <a:endParaRPr lang="en-US" altLang="en-US" sz="2400" dirty="0" smtClean="0"/>
          </a:p>
          <a:p>
            <a:r>
              <a:rPr lang="en-US" altLang="en-US" sz="2400" dirty="0" smtClean="0"/>
              <a:t>        SELECT </a:t>
            </a:r>
            <a:r>
              <a:rPr lang="en-US" altLang="en-US" sz="2400" dirty="0">
                <a:latin typeface="Symbol" panose="05050102010706020507" pitchFamily="18" charset="2"/>
              </a:rPr>
              <a:t></a:t>
            </a:r>
            <a:r>
              <a:rPr lang="en-US" altLang="en-US" sz="2400" dirty="0"/>
              <a:t>, PROJECT </a:t>
            </a:r>
            <a:r>
              <a:rPr lang="en-US" altLang="en-US" sz="2400" dirty="0">
                <a:latin typeface="Symbol" panose="05050102010706020507" pitchFamily="18" charset="2"/>
              </a:rPr>
              <a:t></a:t>
            </a:r>
            <a:r>
              <a:rPr lang="en-US" altLang="en-US" sz="2400" dirty="0"/>
              <a:t> , </a:t>
            </a:r>
            <a:r>
              <a:rPr lang="en-US" altLang="en-US" sz="2400" dirty="0" smtClean="0"/>
              <a:t> UNION </a:t>
            </a:r>
            <a:r>
              <a:rPr lang="en-US" altLang="en-US" sz="2400" dirty="0">
                <a:latin typeface="Symbol" panose="05050102010706020507" pitchFamily="18" charset="2"/>
              </a:rPr>
              <a:t></a:t>
            </a:r>
            <a:r>
              <a:rPr lang="en-US" altLang="en-US" sz="2400" dirty="0"/>
              <a:t>, DIFFERENCE </a:t>
            </a:r>
            <a:r>
              <a:rPr lang="en-US" altLang="en-US" sz="2400" dirty="0">
                <a:latin typeface="Symbol" panose="05050102010706020507" pitchFamily="18" charset="2"/>
              </a:rPr>
              <a:t>-</a:t>
            </a:r>
            <a:r>
              <a:rPr lang="en-US" altLang="en-US" sz="2400" dirty="0"/>
              <a:t> , RENAME </a:t>
            </a:r>
            <a:r>
              <a:rPr lang="en-US" altLang="en-US" sz="2400" dirty="0">
                <a:sym typeface="Symbol" panose="05050102010706020507" pitchFamily="18" charset="2"/>
              </a:rPr>
              <a:t></a:t>
            </a:r>
            <a:r>
              <a:rPr lang="en-US" altLang="en-US" sz="2400" dirty="0"/>
              <a:t>, and CARTESIAN PRODUCT X is called a </a:t>
            </a:r>
            <a:r>
              <a:rPr lang="en-US" altLang="en-US" sz="2400" i="1" dirty="0"/>
              <a:t>complete set</a:t>
            </a:r>
            <a:r>
              <a:rPr lang="en-US" altLang="en-US" sz="2400" dirty="0"/>
              <a:t> because any other relational algebra expression can be expressed by a combination of these five operations.</a:t>
            </a:r>
          </a:p>
          <a:p>
            <a:r>
              <a:rPr lang="en-US" altLang="en-US" sz="2400" dirty="0" smtClean="0"/>
              <a:t>For </a:t>
            </a:r>
            <a:r>
              <a:rPr lang="en-US" altLang="en-US" sz="2400" dirty="0"/>
              <a:t>example: </a:t>
            </a:r>
          </a:p>
          <a:p>
            <a:pPr lvl="1"/>
            <a:r>
              <a:rPr lang="en-US" altLang="en-US" sz="2400" dirty="0"/>
              <a:t>R </a:t>
            </a:r>
            <a:r>
              <a:rPr lang="en-US" altLang="en-US" sz="2400" dirty="0">
                <a:latin typeface="Symbol" panose="05050102010706020507" pitchFamily="18" charset="2"/>
              </a:rPr>
              <a:t></a:t>
            </a:r>
            <a:r>
              <a:rPr lang="en-US" altLang="en-US" sz="2400" dirty="0"/>
              <a:t> S = (R </a:t>
            </a:r>
            <a:r>
              <a:rPr lang="en-US" altLang="en-US" sz="2400" dirty="0">
                <a:latin typeface="Symbol" panose="05050102010706020507" pitchFamily="18" charset="2"/>
              </a:rPr>
              <a:t></a:t>
            </a:r>
            <a:r>
              <a:rPr lang="en-US" altLang="en-US" sz="2400" dirty="0"/>
              <a:t> S ) – ((R </a:t>
            </a:r>
            <a:r>
              <a:rPr lang="en-US" altLang="en-US" sz="2400" dirty="0">
                <a:latin typeface="Symbol" panose="05050102010706020507" pitchFamily="18" charset="2"/>
              </a:rPr>
              <a:t>-</a:t>
            </a:r>
            <a:r>
              <a:rPr lang="en-US" altLang="en-US" sz="2400" dirty="0"/>
              <a:t> S) </a:t>
            </a:r>
            <a:r>
              <a:rPr lang="en-US" altLang="en-US" sz="2400" dirty="0">
                <a:latin typeface="Symbol" panose="05050102010706020507" pitchFamily="18" charset="2"/>
              </a:rPr>
              <a:t></a:t>
            </a:r>
            <a:r>
              <a:rPr lang="en-US" altLang="en-US" sz="2400" dirty="0"/>
              <a:t> (S </a:t>
            </a:r>
            <a:r>
              <a:rPr lang="en-US" altLang="en-US" sz="2400" dirty="0">
                <a:latin typeface="Symbol" panose="05050102010706020507" pitchFamily="18" charset="2"/>
              </a:rPr>
              <a:t>-</a:t>
            </a:r>
            <a:r>
              <a:rPr lang="en-US" altLang="en-US" sz="2400" dirty="0"/>
              <a:t> R))</a:t>
            </a:r>
          </a:p>
          <a:p>
            <a:pPr lvl="1"/>
            <a:r>
              <a:rPr lang="en-US" altLang="en-US" sz="2400" dirty="0"/>
              <a:t>R       </a:t>
            </a:r>
            <a:r>
              <a:rPr lang="en-US" altLang="en-US" sz="2400" baseline="-25000" dirty="0"/>
              <a:t>&lt;join condition&gt;</a:t>
            </a:r>
            <a:r>
              <a:rPr lang="en-US" altLang="en-US" sz="2400" dirty="0"/>
              <a:t>S = </a:t>
            </a:r>
            <a:r>
              <a:rPr lang="en-US" altLang="en-US" sz="2400" dirty="0">
                <a:latin typeface="Symbol" panose="05050102010706020507" pitchFamily="18" charset="2"/>
              </a:rPr>
              <a:t></a:t>
            </a:r>
            <a:r>
              <a:rPr lang="en-US" altLang="en-US" sz="2400" dirty="0"/>
              <a:t> </a:t>
            </a:r>
            <a:r>
              <a:rPr lang="en-US" altLang="en-US" sz="2400" baseline="-25000" dirty="0"/>
              <a:t>&lt;join condition&gt;</a:t>
            </a:r>
            <a:r>
              <a:rPr lang="en-US" altLang="en-US" sz="2400" dirty="0"/>
              <a:t> (R X S)</a:t>
            </a:r>
          </a:p>
          <a:p>
            <a:endParaRPr lang="en-US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90421" y="4446422"/>
            <a:ext cx="407717" cy="233425"/>
            <a:chOff x="371" y="2904"/>
            <a:chExt cx="156" cy="110"/>
          </a:xfrm>
        </p:grpSpPr>
        <p:sp>
          <p:nvSpPr>
            <p:cNvPr id="5" name="Line 26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 flipH="1">
              <a:off x="371" y="2904"/>
              <a:ext cx="154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4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17" y="286603"/>
            <a:ext cx="10906963" cy="956981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Binary Relational Operations: DIVISION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379" y="1845734"/>
            <a:ext cx="10636301" cy="402336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DIVISION Operation</a:t>
            </a:r>
          </a:p>
          <a:p>
            <a:pPr lvl="1"/>
            <a:r>
              <a:rPr lang="en-US" altLang="en-US" sz="2200" dirty="0"/>
              <a:t>The division operation is applied to two relations </a:t>
            </a:r>
          </a:p>
          <a:p>
            <a:pPr marL="201168" lvl="1" indent="0">
              <a:buNone/>
            </a:pPr>
            <a:r>
              <a:rPr lang="en-US" altLang="en-US" sz="2200" dirty="0"/>
              <a:t>	R(Z) </a:t>
            </a:r>
            <a:r>
              <a:rPr lang="en-US" altLang="en-US" sz="2200" dirty="0">
                <a:latin typeface="Symbol" panose="05050102010706020507" pitchFamily="18" charset="2"/>
              </a:rPr>
              <a:t></a:t>
            </a:r>
            <a:r>
              <a:rPr lang="en-US" altLang="en-US" sz="2200" dirty="0"/>
              <a:t> S(X), where X subset Z. </a:t>
            </a:r>
            <a:endParaRPr lang="en-US" altLang="en-US" sz="2200" dirty="0" smtClean="0"/>
          </a:p>
          <a:p>
            <a:pPr marL="201168" lvl="1" indent="0">
              <a:buNone/>
            </a:pPr>
            <a:r>
              <a:rPr lang="en-US" altLang="en-US" sz="2200" dirty="0" smtClean="0"/>
              <a:t>Let </a:t>
            </a:r>
            <a:r>
              <a:rPr lang="en-US" altLang="en-US" sz="2200" dirty="0"/>
              <a:t>Y = Z - X (and hence Z = X </a:t>
            </a:r>
            <a:r>
              <a:rPr lang="en-US" altLang="en-US" sz="2200" dirty="0">
                <a:latin typeface="Symbol" panose="05050102010706020507" pitchFamily="18" charset="2"/>
              </a:rPr>
              <a:t></a:t>
            </a:r>
            <a:r>
              <a:rPr lang="en-US" altLang="en-US" sz="2200" dirty="0"/>
              <a:t> Y); that is, let Y be the set of attributes of R that are not attributes of S. </a:t>
            </a:r>
          </a:p>
          <a:p>
            <a:endParaRPr lang="en-US" altLang="en-US" sz="2400" dirty="0"/>
          </a:p>
          <a:p>
            <a:pPr lvl="1"/>
            <a:r>
              <a:rPr lang="en-US" altLang="en-US" sz="2200" dirty="0"/>
              <a:t>The result of DIVISION is a relation T(Y) that includes a tuple t if tuples </a:t>
            </a:r>
            <a:r>
              <a:rPr lang="en-US" altLang="en-US" sz="2200" dirty="0" err="1"/>
              <a:t>t</a:t>
            </a:r>
            <a:r>
              <a:rPr lang="en-US" altLang="en-US" sz="2200" baseline="-25000" dirty="0" err="1"/>
              <a:t>R</a:t>
            </a:r>
            <a:r>
              <a:rPr lang="en-US" altLang="en-US" sz="2200" dirty="0"/>
              <a:t> appear in R with </a:t>
            </a:r>
            <a:r>
              <a:rPr lang="en-US" altLang="en-US" sz="2200" dirty="0" err="1"/>
              <a:t>t</a:t>
            </a:r>
            <a:r>
              <a:rPr lang="en-US" altLang="en-US" sz="2200" baseline="-25000" dirty="0" err="1"/>
              <a:t>R</a:t>
            </a:r>
            <a:r>
              <a:rPr lang="en-US" altLang="en-US" sz="2200" dirty="0"/>
              <a:t> [Y] = t, and with</a:t>
            </a:r>
          </a:p>
          <a:p>
            <a:pPr lvl="2"/>
            <a:r>
              <a:rPr lang="en-US" altLang="en-US" sz="2000" dirty="0" err="1"/>
              <a:t>t</a:t>
            </a:r>
            <a:r>
              <a:rPr lang="en-US" altLang="en-US" sz="2000" baseline="-25000" dirty="0" err="1"/>
              <a:t>R</a:t>
            </a:r>
            <a:r>
              <a:rPr lang="en-US" altLang="en-US" sz="2000" dirty="0"/>
              <a:t> [X] = </a:t>
            </a:r>
            <a:r>
              <a:rPr lang="en-US" altLang="en-US" sz="2000" dirty="0" err="1"/>
              <a:t>t</a:t>
            </a:r>
            <a:r>
              <a:rPr lang="en-US" altLang="en-US" sz="2000" baseline="-25000" dirty="0" err="1"/>
              <a:t>s</a:t>
            </a:r>
            <a:r>
              <a:rPr lang="en-US" altLang="en-US" sz="2000" dirty="0"/>
              <a:t> </a:t>
            </a:r>
            <a:r>
              <a:rPr lang="en-US" altLang="en-US" sz="2000" i="1" dirty="0"/>
              <a:t>for every tuple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</a:t>
            </a:r>
            <a:r>
              <a:rPr lang="en-US" altLang="en-US" sz="2000" baseline="-25000" dirty="0" err="1"/>
              <a:t>s</a:t>
            </a:r>
            <a:r>
              <a:rPr lang="en-US" altLang="en-US" sz="2000" dirty="0"/>
              <a:t> in S. </a:t>
            </a:r>
          </a:p>
          <a:p>
            <a:pPr lvl="1"/>
            <a:endParaRPr lang="en-US" altLang="en-US" sz="2200" dirty="0"/>
          </a:p>
          <a:p>
            <a:pPr lvl="1"/>
            <a:r>
              <a:rPr lang="en-US" altLang="en-US" sz="2200" b="1" dirty="0"/>
              <a:t>For a tuple t to appear in the result T of the DIVISION, the values in t must appear in R in combination with </a:t>
            </a:r>
            <a:r>
              <a:rPr lang="en-US" altLang="en-US" sz="2200" b="1" i="1" dirty="0"/>
              <a:t>every</a:t>
            </a:r>
            <a:r>
              <a:rPr lang="en-US" altLang="en-US" sz="2200" b="1" dirty="0"/>
              <a:t> tuple in S. 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93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6771" y="287338"/>
            <a:ext cx="11965229" cy="729475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Example of DIVISION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8" descr="fig06_0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63" y="1250900"/>
            <a:ext cx="9838944" cy="45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0987088" cy="935037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Recap of Relational Algebra Operations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11" descr="tbl06_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46" y="1155802"/>
            <a:ext cx="8931859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5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86603"/>
            <a:ext cx="10899648" cy="869199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Examples of Queries in Relational Algebra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55802"/>
            <a:ext cx="10058400" cy="4713292"/>
          </a:xfrm>
        </p:spPr>
        <p:txBody>
          <a:bodyPr>
            <a:normAutofit lnSpcReduction="10000"/>
          </a:bodyPr>
          <a:lstStyle/>
          <a:p>
            <a:r>
              <a:rPr lang="en-US" altLang="en-US" b="1" dirty="0">
                <a:latin typeface="Times New Roman" panose="02020603050405020304" pitchFamily="18" charset="0"/>
              </a:rPr>
              <a:t>Q1: Retrieve the name and address of all employees who work for the ‘Research’ department.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	RESEARCH_DEPT </a:t>
            </a:r>
            <a:r>
              <a:rPr lang="en-US" altLang="en-US" sz="1800" dirty="0">
                <a:latin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latin typeface="Symbol" panose="05050102010706020507" pitchFamily="18" charset="2"/>
              </a:rPr>
              <a:t>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</a:rPr>
              <a:t>DNAME=’Research’ </a:t>
            </a:r>
            <a:r>
              <a:rPr lang="en-US" altLang="en-US" sz="1800" dirty="0">
                <a:latin typeface="Times New Roman" panose="02020603050405020304" pitchFamily="18" charset="0"/>
              </a:rPr>
              <a:t>(DEPARTMENT)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	RESEARCH_EMPS </a:t>
            </a:r>
            <a:r>
              <a:rPr lang="en-US" altLang="en-US" sz="1800" dirty="0">
                <a:latin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altLang="en-US" sz="1800" dirty="0">
                <a:latin typeface="Times New Roman" panose="02020603050405020304" pitchFamily="18" charset="0"/>
              </a:rPr>
              <a:t>(RESEARCH_DEPT        </a:t>
            </a:r>
            <a:r>
              <a:rPr lang="en-US" altLang="en-US" sz="1200" baseline="-25000" dirty="0">
                <a:latin typeface="Times New Roman" panose="02020603050405020304" pitchFamily="18" charset="0"/>
              </a:rPr>
              <a:t>DNUMBER= DNOEMPLOYEE</a:t>
            </a:r>
            <a:r>
              <a:rPr lang="en-US" altLang="en-US" sz="1800" dirty="0">
                <a:latin typeface="Times New Roman" panose="02020603050405020304" pitchFamily="18" charset="0"/>
              </a:rPr>
              <a:t>EMPLOYEE)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	RESULT </a:t>
            </a:r>
            <a:r>
              <a:rPr lang="en-US" altLang="en-US" sz="1800" dirty="0">
                <a:latin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Symbol" panose="05050102010706020507" pitchFamily="18" charset="2"/>
              </a:rPr>
              <a:t>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</a:rPr>
              <a:t>FNAME, LNAME, ADDRESS</a:t>
            </a:r>
            <a:r>
              <a:rPr lang="en-US" altLang="en-US" sz="1800" dirty="0">
                <a:latin typeface="Times New Roman" panose="02020603050405020304" pitchFamily="18" charset="0"/>
              </a:rPr>
              <a:t> (RESEARCH_EMPS)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900" dirty="0">
              <a:latin typeface="Times New Roman" panose="02020603050405020304" pitchFamily="18" charset="0"/>
            </a:endParaRPr>
          </a:p>
          <a:p>
            <a:r>
              <a:rPr lang="en-US" altLang="en-US" b="1" dirty="0" smtClean="0">
                <a:latin typeface="Times New Roman" panose="02020603050405020304" pitchFamily="18" charset="0"/>
              </a:rPr>
              <a:t>Q2: </a:t>
            </a:r>
            <a:r>
              <a:rPr lang="en-US" altLang="en-US" b="1" dirty="0">
                <a:latin typeface="Times New Roman" panose="02020603050405020304" pitchFamily="18" charset="0"/>
              </a:rPr>
              <a:t>Retrieve the names of employees who have no dependents.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	</a:t>
            </a:r>
            <a:r>
              <a:rPr lang="en-US" altLang="en-US" sz="1800" dirty="0">
                <a:latin typeface="Times New Roman" panose="02020603050405020304" pitchFamily="18" charset="0"/>
              </a:rPr>
              <a:t>ALL_EMPS </a:t>
            </a:r>
            <a:r>
              <a:rPr lang="en-US" altLang="en-US" sz="1800" dirty="0">
                <a:latin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Symbol" panose="05050102010706020507" pitchFamily="18" charset="2"/>
              </a:rPr>
              <a:t>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</a:rPr>
              <a:t>SSN</a:t>
            </a:r>
            <a:r>
              <a:rPr lang="en-US" altLang="en-US" sz="1800" dirty="0">
                <a:latin typeface="Times New Roman" panose="02020603050405020304" pitchFamily="18" charset="0"/>
              </a:rPr>
              <a:t>(EMPLOYEE)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	EMPS_WITH_DEPS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sz="1800" dirty="0">
                <a:latin typeface="Times New Roman" panose="02020603050405020304" pitchFamily="18" charset="0"/>
              </a:rPr>
              <a:t>SSN</a:t>
            </a:r>
            <a:r>
              <a:rPr lang="en-US" altLang="en-US" dirty="0">
                <a:latin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Symbol" panose="05050102010706020507" pitchFamily="18" charset="2"/>
              </a:rPr>
              <a:t>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</a:rPr>
              <a:t>ESSN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sz="1800" dirty="0">
                <a:latin typeface="Times New Roman" panose="02020603050405020304" pitchFamily="18" charset="0"/>
              </a:rPr>
              <a:t>DEPENDENT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	</a:t>
            </a:r>
            <a:r>
              <a:rPr lang="en-US" altLang="en-US" sz="1800" dirty="0">
                <a:latin typeface="Times New Roman" panose="02020603050405020304" pitchFamily="18" charset="0"/>
              </a:rPr>
              <a:t>EMPS_WITHOUT_DEPS </a:t>
            </a:r>
            <a:r>
              <a:rPr lang="en-US" altLang="en-US" sz="1800" dirty="0">
                <a:latin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1800" dirty="0">
                <a:latin typeface="Times New Roman" panose="02020603050405020304" pitchFamily="18" charset="0"/>
              </a:rPr>
              <a:t> (ALL_EMPS </a:t>
            </a:r>
            <a:r>
              <a:rPr lang="en-US" altLang="en-US" sz="1800" dirty="0"/>
              <a:t>-</a:t>
            </a:r>
            <a:r>
              <a:rPr lang="en-US" altLang="en-US" sz="1800" dirty="0">
                <a:latin typeface="Times New Roman" panose="02020603050405020304" pitchFamily="18" charset="0"/>
              </a:rPr>
              <a:t> EMPS_WITH_DEPS)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	</a:t>
            </a:r>
            <a:r>
              <a:rPr lang="en-US" altLang="en-US" sz="1800" dirty="0">
                <a:latin typeface="Times New Roman" panose="02020603050405020304" pitchFamily="18" charset="0"/>
              </a:rPr>
              <a:t>RESULT </a:t>
            </a:r>
            <a:r>
              <a:rPr lang="en-US" altLang="en-US" sz="1800" dirty="0">
                <a:latin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Symbol" panose="05050102010706020507" pitchFamily="18" charset="2"/>
              </a:rPr>
              <a:t>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</a:rPr>
              <a:t>LNAME, FNAME</a:t>
            </a:r>
            <a:r>
              <a:rPr lang="en-US" altLang="en-US" sz="1800" dirty="0">
                <a:latin typeface="Times New Roman" panose="02020603050405020304" pitchFamily="18" charset="0"/>
              </a:rPr>
              <a:t> (EMPS_WITHOUT_DEPS * EMPLOYEE)</a:t>
            </a:r>
          </a:p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84442" y="2346960"/>
            <a:ext cx="407717" cy="233425"/>
            <a:chOff x="371" y="2904"/>
            <a:chExt cx="156" cy="110"/>
          </a:xfrm>
        </p:grpSpPr>
        <p:sp>
          <p:nvSpPr>
            <p:cNvPr id="5" name="Line 26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 flipH="1">
              <a:off x="371" y="2904"/>
              <a:ext cx="154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8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Relational Model Concepts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database consists of various components based on the relational model. These include:</a:t>
            </a:r>
          </a:p>
          <a:p>
            <a:r>
              <a:rPr lang="en-US" b="1" dirty="0"/>
              <a:t>Relation :</a:t>
            </a:r>
            <a:r>
              <a:rPr lang="en-US" dirty="0"/>
              <a:t> Two-dimensional table used to store a collection of data elements.</a:t>
            </a:r>
          </a:p>
          <a:p>
            <a:r>
              <a:rPr lang="en-US" b="1" dirty="0"/>
              <a:t>Tuple :</a:t>
            </a:r>
            <a:r>
              <a:rPr lang="en-US" dirty="0"/>
              <a:t> Row of the relation, depicting a real-world entity.</a:t>
            </a:r>
          </a:p>
          <a:p>
            <a:r>
              <a:rPr lang="en-US" b="1" dirty="0"/>
              <a:t>Attribute/Field :</a:t>
            </a:r>
            <a:r>
              <a:rPr lang="en-US" dirty="0"/>
              <a:t> Column of the relation, depicting properties that define the relation.</a:t>
            </a:r>
          </a:p>
          <a:p>
            <a:r>
              <a:rPr lang="en-US" b="1" dirty="0"/>
              <a:t>Attribute Domain :</a:t>
            </a:r>
            <a:r>
              <a:rPr lang="en-US" dirty="0"/>
              <a:t> Set of pre-defined atomic values that an attribute can take i.e., it describes the legal values that an attribute can take.</a:t>
            </a:r>
          </a:p>
          <a:p>
            <a:r>
              <a:rPr lang="en-US" b="1" dirty="0"/>
              <a:t>Degree :</a:t>
            </a:r>
            <a:r>
              <a:rPr lang="en-US" dirty="0"/>
              <a:t> It is the total number of attributes present in the relation.</a:t>
            </a:r>
          </a:p>
          <a:p>
            <a:r>
              <a:rPr lang="en-US" b="1" dirty="0"/>
              <a:t>Cardinality :</a:t>
            </a:r>
            <a:r>
              <a:rPr lang="en-US" dirty="0"/>
              <a:t> It specifies the number of entities involved in the relation i.e., it is the total number of rows present in the relation.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32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Relational </a:t>
            </a:r>
            <a:r>
              <a:rPr lang="en-US" b="1" dirty="0"/>
              <a:t>Schema :</a:t>
            </a:r>
            <a:r>
              <a:rPr lang="en-US" dirty="0"/>
              <a:t> It is the logical blueprint of the relation i.e., it describes the design and the structure of the relation. It contains the table name, its attributes, and their types:</a:t>
            </a:r>
          </a:p>
          <a:p>
            <a:endParaRPr lang="en-US" dirty="0" smtClean="0"/>
          </a:p>
          <a:p>
            <a:r>
              <a:rPr lang="en-US" dirty="0" smtClean="0"/>
              <a:t>TABLE_NAME(ATTRIBUTE_1 </a:t>
            </a:r>
            <a:r>
              <a:rPr lang="en-US" dirty="0"/>
              <a:t>TYPE_1, ATTRIBUTE_2 TYPE_2, ...) For our Student relation example, the relational schema will be:</a:t>
            </a:r>
          </a:p>
          <a:p>
            <a:r>
              <a:rPr lang="en-US" dirty="0"/>
              <a:t>STUDENT(ROLL_NUMBER INTEGER, NAME VARCHAR(20), CGPA FLOAT) </a:t>
            </a:r>
            <a:endParaRPr lang="en-US" dirty="0" smtClean="0"/>
          </a:p>
          <a:p>
            <a:endParaRPr lang="en-US" b="1" dirty="0"/>
          </a:p>
          <a:p>
            <a:r>
              <a:rPr lang="en-US" b="1" dirty="0" smtClean="0"/>
              <a:t>Relational </a:t>
            </a:r>
            <a:r>
              <a:rPr lang="en-US" b="1" dirty="0"/>
              <a:t>Instance :</a:t>
            </a:r>
            <a:r>
              <a:rPr lang="en-US" dirty="0"/>
              <a:t> It is the collection of records present in the relation at a given time.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04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Relation Key :</a:t>
            </a:r>
            <a:r>
              <a:rPr lang="en-US" dirty="0"/>
              <a:t> It is an attribute or a group of attributes that can be used to uniquely identify an entity in a table or to determine the relationship between two tables. Relation keys can be of </a:t>
            </a:r>
            <a:r>
              <a:rPr lang="en-US" dirty="0" smtClean="0"/>
              <a:t> </a:t>
            </a:r>
            <a:r>
              <a:rPr lang="en-US" dirty="0"/>
              <a:t>different types:</a:t>
            </a:r>
          </a:p>
          <a:p>
            <a:pPr lvl="1"/>
            <a:r>
              <a:rPr lang="en-US" dirty="0">
                <a:hlinkClick r:id="rId2"/>
              </a:rPr>
              <a:t>Super Key</a:t>
            </a:r>
            <a:r>
              <a:rPr lang="en-US" dirty="0"/>
              <a:t>: Super key is nothing but a set of keys that can uniquely identify the tuples or rows of a table. So, all the keys present in the super key super-set are capable of uniquely identifying all the other attributes or columns of the table.</a:t>
            </a:r>
          </a:p>
          <a:p>
            <a:pPr lvl="1"/>
            <a:r>
              <a:rPr lang="en-US" dirty="0" smtClean="0">
                <a:hlinkClick r:id="rId3"/>
              </a:rPr>
              <a:t>Candidate Key</a:t>
            </a:r>
            <a:r>
              <a:rPr lang="en-US" dirty="0" smtClean="0"/>
              <a:t> : </a:t>
            </a:r>
            <a:r>
              <a:rPr lang="en-US" dirty="0"/>
              <a:t>A candidate key is a subset of the super key that can uniquely identify the other attributes of the table. A table can have more than one candidate key. The candidate key helps in determining the prime and non-prime attributes of a table and ensures the integrity of the data by preventing duplicate data. Hence, the candidate key is an important concept for designing of the schema of a database.</a:t>
            </a:r>
          </a:p>
          <a:p>
            <a:pPr lvl="1"/>
            <a:r>
              <a:rPr lang="en-US" dirty="0" smtClean="0">
                <a:hlinkClick r:id="rId4"/>
              </a:rPr>
              <a:t>Primary Key</a:t>
            </a:r>
            <a:r>
              <a:rPr lang="en-US" dirty="0" smtClean="0"/>
              <a:t> : </a:t>
            </a:r>
            <a:r>
              <a:rPr lang="en-US" dirty="0"/>
              <a:t>A Primary Key or Primary Key </a:t>
            </a:r>
            <a:r>
              <a:rPr lang="en-US" b="1" dirty="0"/>
              <a:t>Constraint</a:t>
            </a:r>
            <a:r>
              <a:rPr lang="en-US" dirty="0"/>
              <a:t> is a type of key that can uniquely identify each record (rows) of a table.</a:t>
            </a:r>
          </a:p>
          <a:p>
            <a:pPr lvl="1"/>
            <a:r>
              <a:rPr lang="en-US" dirty="0" smtClean="0">
                <a:hlinkClick r:id="rId5"/>
              </a:rPr>
              <a:t>Foreign Key</a:t>
            </a:r>
            <a:r>
              <a:rPr lang="en-US" dirty="0" smtClean="0"/>
              <a:t> : </a:t>
            </a:r>
            <a:r>
              <a:rPr lang="en-US" dirty="0"/>
              <a:t>A foreign key is a column or a group of columns in a table whose values are referenced from a primary key in another table. A primary key in SQL uniquely identifies records in a table. However, you must have a primary key for using a foreign key.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68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14400"/>
            <a:ext cx="10504912" cy="495469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GB" b="1" dirty="0"/>
              <a:t>Super Key:</a:t>
            </a:r>
          </a:p>
          <a:p>
            <a:pPr algn="just"/>
            <a:r>
              <a:rPr lang="en-GB" dirty="0" smtClean="0"/>
              <a:t>It's </a:t>
            </a:r>
            <a:r>
              <a:rPr lang="en-GB" dirty="0"/>
              <a:t>a set of one or more attributes that, taken together, can uniquely identify each tuple in a relation.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A </a:t>
            </a:r>
            <a:r>
              <a:rPr lang="en-GB" dirty="0" err="1"/>
              <a:t>superkey</a:t>
            </a:r>
            <a:r>
              <a:rPr lang="en-GB" dirty="0"/>
              <a:t> can contain redundant attributes, meaning some attributes might not be necessary for unique identification.</a:t>
            </a:r>
          </a:p>
          <a:p>
            <a:pPr algn="just"/>
            <a:r>
              <a:rPr lang="en-GB" dirty="0"/>
              <a:t>The set of all attributes in a table is always a </a:t>
            </a:r>
            <a:r>
              <a:rPr lang="en-GB" dirty="0" err="1"/>
              <a:t>superkey</a:t>
            </a:r>
            <a:r>
              <a:rPr lang="en-GB" dirty="0"/>
              <a:t>.</a:t>
            </a:r>
          </a:p>
          <a:p>
            <a:pPr algn="just"/>
            <a:r>
              <a:rPr lang="en-GB" b="1" dirty="0"/>
              <a:t>Example: </a:t>
            </a:r>
            <a:r>
              <a:rPr lang="en-GB" dirty="0"/>
              <a:t>In an EMPLOYEE table with attributes </a:t>
            </a:r>
            <a:r>
              <a:rPr lang="en-GB" dirty="0" err="1"/>
              <a:t>employeeID</a:t>
            </a:r>
            <a:r>
              <a:rPr lang="en-GB" dirty="0"/>
              <a:t>, name, job, and </a:t>
            </a:r>
            <a:r>
              <a:rPr lang="en-GB" dirty="0" err="1"/>
              <a:t>departmentID</a:t>
            </a:r>
            <a:r>
              <a:rPr lang="en-GB" dirty="0"/>
              <a:t>, if </a:t>
            </a:r>
            <a:r>
              <a:rPr lang="en-GB" dirty="0" err="1"/>
              <a:t>employeeID</a:t>
            </a:r>
            <a:r>
              <a:rPr lang="en-GB" dirty="0"/>
              <a:t> is unique, then {</a:t>
            </a:r>
            <a:r>
              <a:rPr lang="en-GB" dirty="0" err="1"/>
              <a:t>employeeID</a:t>
            </a:r>
            <a:r>
              <a:rPr lang="en-GB" dirty="0"/>
              <a:t>}, {</a:t>
            </a:r>
            <a:r>
              <a:rPr lang="en-GB" dirty="0" err="1"/>
              <a:t>employeeID</a:t>
            </a:r>
            <a:r>
              <a:rPr lang="en-GB" dirty="0"/>
              <a:t>, name}, {</a:t>
            </a:r>
            <a:r>
              <a:rPr lang="en-GB" dirty="0" err="1"/>
              <a:t>employeeID</a:t>
            </a:r>
            <a:r>
              <a:rPr lang="en-GB" dirty="0"/>
              <a:t>, name, job}, and so on are all </a:t>
            </a:r>
            <a:r>
              <a:rPr lang="en-GB" dirty="0" err="1"/>
              <a:t>superkeys</a:t>
            </a:r>
            <a:r>
              <a:rPr lang="en-GB" dirty="0"/>
              <a:t>. </a:t>
            </a:r>
          </a:p>
          <a:p>
            <a:pPr algn="just"/>
            <a:r>
              <a:rPr lang="en-GB" b="1" dirty="0"/>
              <a:t>Example:</a:t>
            </a:r>
            <a:r>
              <a:rPr lang="en-GB" dirty="0"/>
              <a:t> We have a given relation R(A, B, C, D, E, F) and we shall check for super keys by </a:t>
            </a:r>
            <a:r>
              <a:rPr lang="en-GB" dirty="0" smtClean="0"/>
              <a:t>following </a:t>
            </a:r>
            <a:r>
              <a:rPr lang="en-GB" dirty="0"/>
              <a:t>given dependencies : </a:t>
            </a:r>
          </a:p>
          <a:p>
            <a:pPr algn="just"/>
            <a:r>
              <a:rPr lang="en-GB" b="1" dirty="0" err="1" smtClean="0"/>
              <a:t>FunctionaldependenciesSuperkey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algn="just"/>
            <a:r>
              <a:rPr lang="en-GB" dirty="0" smtClean="0"/>
              <a:t>AB-&gt;CDEF	YES        </a:t>
            </a:r>
            <a:br>
              <a:rPr lang="en-GB" dirty="0" smtClean="0"/>
            </a:br>
            <a:r>
              <a:rPr lang="en-GB" dirty="0" smtClean="0"/>
              <a:t>CD-&gt;ABEF	YES </a:t>
            </a:r>
            <a:br>
              <a:rPr lang="en-GB" dirty="0" smtClean="0"/>
            </a:br>
            <a:r>
              <a:rPr lang="en-GB" dirty="0" smtClean="0"/>
              <a:t>				                CB-&gt;DF                   NO </a:t>
            </a:r>
          </a:p>
          <a:p>
            <a:pPr lvl="8" algn="just"/>
            <a:r>
              <a:rPr lang="en-GB" sz="2100" dirty="0" smtClean="0"/>
              <a:t>                                                       D-</a:t>
            </a:r>
            <a:r>
              <a:rPr lang="en-GB" sz="2100" dirty="0"/>
              <a:t>&gt;BC              </a:t>
            </a:r>
            <a:r>
              <a:rPr lang="en-GB" sz="2100" dirty="0" smtClean="0"/>
              <a:t> NO </a:t>
            </a:r>
            <a:endParaRPr lang="en-IN" sz="2100" dirty="0"/>
          </a:p>
        </p:txBody>
      </p:sp>
    </p:spTree>
    <p:extLst>
      <p:ext uri="{BB962C8B-B14F-4D97-AF65-F5344CB8AC3E}">
        <p14:creationId xmlns:p14="http://schemas.microsoft.com/office/powerpoint/2010/main" val="42901308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4932</TotalTime>
  <Words>3052</Words>
  <Application>Microsoft Office PowerPoint</Application>
  <PresentationFormat>Custom</PresentationFormat>
  <Paragraphs>349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Retrospect</vt:lpstr>
      <vt:lpstr>UNIT III - Relational Model</vt:lpstr>
      <vt:lpstr>What is the Relational Model? </vt:lpstr>
      <vt:lpstr>Definitions</vt:lpstr>
      <vt:lpstr>Example of a Relation</vt:lpstr>
      <vt:lpstr>Formal Definitions - Schema</vt:lpstr>
      <vt:lpstr>Relational Model Concepts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 of using the relational model </vt:lpstr>
      <vt:lpstr>Constraints in Relational Model </vt:lpstr>
      <vt:lpstr>Relational Database Schema</vt:lpstr>
      <vt:lpstr>COMPANY Database Schema </vt:lpstr>
      <vt:lpstr>Displaying a relational database schema and its constraints</vt:lpstr>
      <vt:lpstr>Referential Integrity Constraints for COMPANY database  </vt:lpstr>
      <vt:lpstr>COMPANY Database</vt:lpstr>
      <vt:lpstr>PowerPoint Presentation</vt:lpstr>
      <vt:lpstr>PowerPoint Presentation</vt:lpstr>
      <vt:lpstr>PowerPoint Presentation</vt:lpstr>
      <vt:lpstr>Relational Algebra -  The formal language for Relational Model</vt:lpstr>
      <vt:lpstr>Relational Algebra</vt:lpstr>
      <vt:lpstr>Relational Algebra</vt:lpstr>
      <vt:lpstr>Unary Relational Operations: SELECT</vt:lpstr>
      <vt:lpstr>Unary Relational Operations: SELECT</vt:lpstr>
      <vt:lpstr>Unary Relational Operations: PROJECT</vt:lpstr>
      <vt:lpstr>Unary Relational Operations: PROJECT</vt:lpstr>
      <vt:lpstr>PowerPoint Presentation</vt:lpstr>
      <vt:lpstr>Unary Relational Operations: RENAME</vt:lpstr>
      <vt:lpstr>Unary Relational Operations: RENAME</vt:lpstr>
      <vt:lpstr>Relational Algebra Expressions</vt:lpstr>
      <vt:lpstr>Single expression versus sequence of relational operations (Example)</vt:lpstr>
      <vt:lpstr>Relational Algebra Operations from Set Theory: UNION </vt:lpstr>
      <vt:lpstr>Relational Algebra Operations from Set Theory: UNION </vt:lpstr>
      <vt:lpstr>Example of the result of a UNION operation</vt:lpstr>
      <vt:lpstr>Relational Algebra Operations from Set Theory: INTERSECTION</vt:lpstr>
      <vt:lpstr>Relational Algebra Operations from Set Theory: SET DIFFERENCE  </vt:lpstr>
      <vt:lpstr>Example to illustrate the result of UNION, INTERSECT, and DIFFERENCE</vt:lpstr>
      <vt:lpstr>Relational Algebra Operations from Set Theory: CARTESIAN PRODUCT</vt:lpstr>
      <vt:lpstr>Relational Algebra Operations from Set Theory: CARTESIAN PRODUCT</vt:lpstr>
      <vt:lpstr>Relational Algebra Operations from Set Theory: CARTESIAN PRODUCT</vt:lpstr>
      <vt:lpstr>Example – CARTESIAN PRODUCT</vt:lpstr>
      <vt:lpstr>Binary Relational Operations: JOIN</vt:lpstr>
      <vt:lpstr>Binary Relational Operations: JOIN</vt:lpstr>
      <vt:lpstr>Example - JOIN</vt:lpstr>
      <vt:lpstr>Some properties of JOIN</vt:lpstr>
      <vt:lpstr>Some properties of JOIN</vt:lpstr>
      <vt:lpstr>Binary Relational Operations: EQUIJOIN</vt:lpstr>
      <vt:lpstr>Binary Relational Operations: NATURAL JOIN</vt:lpstr>
      <vt:lpstr>Complete Set of Relational Operations</vt:lpstr>
      <vt:lpstr>Binary Relational Operations: DIVISION</vt:lpstr>
      <vt:lpstr>Example of DIVISION</vt:lpstr>
      <vt:lpstr>Recap of Relational Algebra Operations</vt:lpstr>
      <vt:lpstr>Examples of Queries in Relational Algebra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II - Relational Model</dc:title>
  <dc:creator>Srikant</dc:creator>
  <cp:lastModifiedBy>DEDEEPYA</cp:lastModifiedBy>
  <cp:revision>107</cp:revision>
  <dcterms:created xsi:type="dcterms:W3CDTF">2020-09-07T06:52:53Z</dcterms:created>
  <dcterms:modified xsi:type="dcterms:W3CDTF">2025-03-26T06:23:25Z</dcterms:modified>
</cp:coreProperties>
</file>