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9" r:id="rId3"/>
    <p:sldId id="350"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296" r:id="rId18"/>
    <p:sldId id="297" r:id="rId19"/>
    <p:sldId id="298" r:id="rId20"/>
    <p:sldId id="364" r:id="rId21"/>
    <p:sldId id="365" r:id="rId22"/>
    <p:sldId id="366" r:id="rId23"/>
    <p:sldId id="367" r:id="rId24"/>
    <p:sldId id="368" r:id="rId25"/>
    <p:sldId id="369" r:id="rId26"/>
    <p:sldId id="370" r:id="rId27"/>
    <p:sldId id="371" r:id="rId28"/>
    <p:sldId id="372" r:id="rId29"/>
    <p:sldId id="304" r:id="rId30"/>
    <p:sldId id="373" r:id="rId31"/>
    <p:sldId id="374" r:id="rId32"/>
    <p:sldId id="315" r:id="rId33"/>
    <p:sldId id="286" r:id="rId34"/>
    <p:sldId id="375" r:id="rId35"/>
    <p:sldId id="376" r:id="rId36"/>
    <p:sldId id="291" r:id="rId37"/>
    <p:sldId id="377" r:id="rId38"/>
    <p:sldId id="292" r:id="rId39"/>
    <p:sldId id="293" r:id="rId40"/>
    <p:sldId id="294" r:id="rId41"/>
    <p:sldId id="378" r:id="rId42"/>
    <p:sldId id="295" r:id="rId43"/>
    <p:sldId id="299" r:id="rId44"/>
    <p:sldId id="300" r:id="rId45"/>
    <p:sldId id="301" r:id="rId46"/>
    <p:sldId id="302" r:id="rId47"/>
    <p:sldId id="303" r:id="rId48"/>
    <p:sldId id="305" r:id="rId49"/>
    <p:sldId id="306" r:id="rId50"/>
    <p:sldId id="307" r:id="rId51"/>
    <p:sldId id="308" r:id="rId52"/>
    <p:sldId id="309" r:id="rId53"/>
    <p:sldId id="310" r:id="rId54"/>
    <p:sldId id="311" r:id="rId55"/>
    <p:sldId id="312" r:id="rId56"/>
    <p:sldId id="313" r:id="rId57"/>
    <p:sldId id="314" r:id="rId58"/>
    <p:sldId id="316" r:id="rId59"/>
    <p:sldId id="379" r:id="rId60"/>
    <p:sldId id="384" r:id="rId61"/>
    <p:sldId id="396" r:id="rId62"/>
    <p:sldId id="391" r:id="rId63"/>
    <p:sldId id="385" r:id="rId64"/>
    <p:sldId id="386" r:id="rId65"/>
    <p:sldId id="387" r:id="rId66"/>
    <p:sldId id="397" r:id="rId67"/>
    <p:sldId id="388" r:id="rId68"/>
    <p:sldId id="390" r:id="rId69"/>
    <p:sldId id="399" r:id="rId70"/>
    <p:sldId id="39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BB5F-64F3-3316-D566-EA4AB25DD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8A2C85E-4351-ABE1-1D55-F0CF63316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FCD39A4-F69D-A411-6245-E3A310BF6838}"/>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26ACD95D-7695-A62E-FFB9-11BCF5C6B9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381F57-42EC-FE82-5755-24F7D31E8BAB}"/>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314113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411B-426F-D38E-75D6-C6049BC3D96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AB138FC-DEE7-A08B-52CA-A64F661761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4A9D9B-C280-E2AE-DBF3-6C577DAEB541}"/>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4F87CA65-BB5D-081D-EDE2-ACC5F896B5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05790D-8C34-95EC-92F1-F496FEF5E902}"/>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15923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AFBB0-804B-FCB4-AED4-38FACE09A9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F561D96-CE79-D316-2776-B72EA6DCB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BB9438-7DE3-A19B-6BC8-7E743EF0129C}"/>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80CA9E01-9C9D-3C9A-E25A-65EDEDBA8F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22FD7A-C821-AA57-34CB-15B5A3B9BCAB}"/>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125173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E160-3A02-D9CA-790F-5A39050C03A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DE42E8F-4497-5EA0-ED1B-2D0C76B7D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4EB829-1DD8-FE60-34F0-C6A8A96662B6}"/>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D12D7F00-DAAF-5254-5F57-CE11DA5600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74A146-DEE3-3A75-464F-08CE48C5B361}"/>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330596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9BE4-742F-EA62-80AD-2659C89A1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F5D7147-6E33-53DD-E2A1-E65864578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7FBF95-E5E5-1E99-00DC-B55B20A7576E}"/>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FA791C9A-7829-B81E-7F42-782367C77E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9F10E2-80FE-9D60-513F-F1E9A34D86F1}"/>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2591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0CDA-59D6-201A-F4BA-85DD23CDEA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F602AA-5E04-4F5D-9F12-9B3E354DE2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6EEC012-A290-21F2-3C92-12E8B5E0F9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D323761-5EAB-6EC8-C442-7AE66BA226A9}"/>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6" name="Footer Placeholder 5">
            <a:extLst>
              <a:ext uri="{FF2B5EF4-FFF2-40B4-BE49-F238E27FC236}">
                <a16:creationId xmlns:a16="http://schemas.microsoft.com/office/drawing/2014/main" id="{B41AA07F-6F26-70DF-0089-48A4ADEF4F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23A2843-9A86-0E07-E79F-B3A9E08EFD34}"/>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120315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DCD3-A51C-74F3-44B9-EE9F7B2F758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EF99925-DCF3-CAA4-7D3E-5D5488FCA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B16E1-67C9-07FB-3742-22C30FC57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466DE37-A8CD-4A27-F424-25CC20A19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29ACE4-E5BE-AD7E-1EC7-1648089CC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501D9AC-6444-F6E1-EA55-84B1104F53E4}"/>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8" name="Footer Placeholder 7">
            <a:extLst>
              <a:ext uri="{FF2B5EF4-FFF2-40B4-BE49-F238E27FC236}">
                <a16:creationId xmlns:a16="http://schemas.microsoft.com/office/drawing/2014/main" id="{C0B9DDA4-DD52-7618-37C8-6A9376AA714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1B5B0A5-D5B6-6DAA-2FCB-BDF2BF2C6359}"/>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262920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57FF-5426-0FA5-304F-6F5D4AD41F4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029DD6-BA8D-7861-942B-D6D95165B126}"/>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4" name="Footer Placeholder 3">
            <a:extLst>
              <a:ext uri="{FF2B5EF4-FFF2-40B4-BE49-F238E27FC236}">
                <a16:creationId xmlns:a16="http://schemas.microsoft.com/office/drawing/2014/main" id="{7134EB41-F9B9-3858-8704-DE56708D092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7018645-E6B6-4D79-3B1F-B033565AAC74}"/>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323786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9E5E7-93FF-5B16-459D-480FEA93908E}"/>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3" name="Footer Placeholder 2">
            <a:extLst>
              <a:ext uri="{FF2B5EF4-FFF2-40B4-BE49-F238E27FC236}">
                <a16:creationId xmlns:a16="http://schemas.microsoft.com/office/drawing/2014/main" id="{D53E8818-1CEC-BEF2-AE0F-E8973B890CE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A4A8F9B-49D8-9393-9DF9-06C2306BEDB0}"/>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309811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B482-5325-F364-8B40-94A021B4B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91E0459-B7BD-FB73-0021-036482C38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42FEC7B-A4CF-6CD4-1613-5BC4240E0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670BEA-DF79-E6B8-8264-426E47EC564E}"/>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6" name="Footer Placeholder 5">
            <a:extLst>
              <a:ext uri="{FF2B5EF4-FFF2-40B4-BE49-F238E27FC236}">
                <a16:creationId xmlns:a16="http://schemas.microsoft.com/office/drawing/2014/main" id="{7F8D7197-D08A-A2B6-E490-F24AEEBE59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3ACBAD2-F9DC-704B-B000-205F55B96822}"/>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175020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BA69-0639-BBD2-1C65-081724DB4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4F8C8EE-2428-56C7-2DF8-C1F3B0000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5B1F95-8B4B-B4B8-C790-2999D7C47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47537-FDA9-A6FB-3ED1-FA2643FF149F}"/>
              </a:ext>
            </a:extLst>
          </p:cNvPr>
          <p:cNvSpPr>
            <a:spLocks noGrp="1"/>
          </p:cNvSpPr>
          <p:nvPr>
            <p:ph type="dt" sz="half" idx="10"/>
          </p:nvPr>
        </p:nvSpPr>
        <p:spPr/>
        <p:txBody>
          <a:bodyPr/>
          <a:lstStyle/>
          <a:p>
            <a:fld id="{14C9B095-0A53-4B9B-BA01-F70AFE8E0491}" type="datetimeFigureOut">
              <a:rPr lang="en-IN" smtClean="0"/>
              <a:t>14-08-2025</a:t>
            </a:fld>
            <a:endParaRPr lang="en-IN"/>
          </a:p>
        </p:txBody>
      </p:sp>
      <p:sp>
        <p:nvSpPr>
          <p:cNvPr id="6" name="Footer Placeholder 5">
            <a:extLst>
              <a:ext uri="{FF2B5EF4-FFF2-40B4-BE49-F238E27FC236}">
                <a16:creationId xmlns:a16="http://schemas.microsoft.com/office/drawing/2014/main" id="{3F672057-268B-0F67-B75C-02BF4D8E9D7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9A2EF1-A5BE-1BEF-7750-A3F36986177B}"/>
              </a:ext>
            </a:extLst>
          </p:cNvPr>
          <p:cNvSpPr>
            <a:spLocks noGrp="1"/>
          </p:cNvSpPr>
          <p:nvPr>
            <p:ph type="sldNum" sz="quarter" idx="12"/>
          </p:nvPr>
        </p:nvSpPr>
        <p:spPr/>
        <p:txBody>
          <a:bodyPr/>
          <a:lstStyle/>
          <a:p>
            <a:fld id="{4C70F9C4-A1BA-4F77-BBDA-EC7F4D9D3135}" type="slidenum">
              <a:rPr lang="en-IN" smtClean="0"/>
              <a:t>‹#›</a:t>
            </a:fld>
            <a:endParaRPr lang="en-IN"/>
          </a:p>
        </p:txBody>
      </p:sp>
    </p:spTree>
    <p:extLst>
      <p:ext uri="{BB962C8B-B14F-4D97-AF65-F5344CB8AC3E}">
        <p14:creationId xmlns:p14="http://schemas.microsoft.com/office/powerpoint/2010/main" val="4258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049EB-7EF0-B2F8-BE40-31CA47318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3F57DBC-423B-372F-9739-BC921EF01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8F9683-F01A-322C-7A00-766BF19C4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B095-0A53-4B9B-BA01-F70AFE8E0491}" type="datetimeFigureOut">
              <a:rPr lang="en-IN" smtClean="0"/>
              <a:t>14-08-2025</a:t>
            </a:fld>
            <a:endParaRPr lang="en-IN"/>
          </a:p>
        </p:txBody>
      </p:sp>
      <p:sp>
        <p:nvSpPr>
          <p:cNvPr id="5" name="Footer Placeholder 4">
            <a:extLst>
              <a:ext uri="{FF2B5EF4-FFF2-40B4-BE49-F238E27FC236}">
                <a16:creationId xmlns:a16="http://schemas.microsoft.com/office/drawing/2014/main" id="{F4D7C081-4C89-1DE6-C7BE-BDE996DEE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486274C-83EA-4CB1-5C19-612007BB8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0F9C4-A1BA-4F77-BBDA-EC7F4D9D3135}" type="slidenum">
              <a:rPr lang="en-IN" smtClean="0"/>
              <a:t>‹#›</a:t>
            </a:fld>
            <a:endParaRPr lang="en-IN"/>
          </a:p>
        </p:txBody>
      </p:sp>
    </p:spTree>
    <p:extLst>
      <p:ext uri="{BB962C8B-B14F-4D97-AF65-F5344CB8AC3E}">
        <p14:creationId xmlns:p14="http://schemas.microsoft.com/office/powerpoint/2010/main" val="308188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03DF-65EA-8130-9DAF-C1EEACE11F01}"/>
              </a:ext>
            </a:extLst>
          </p:cNvPr>
          <p:cNvSpPr>
            <a:spLocks noGrp="1"/>
          </p:cNvSpPr>
          <p:nvPr>
            <p:ph type="ctrTitle"/>
          </p:nvPr>
        </p:nvSpPr>
        <p:spPr/>
        <p:txBody>
          <a:bodyPr/>
          <a:lstStyle/>
          <a:p>
            <a:r>
              <a:rPr lang="en-IN" dirty="0"/>
              <a:t>Unit- II</a:t>
            </a:r>
          </a:p>
        </p:txBody>
      </p:sp>
      <p:sp>
        <p:nvSpPr>
          <p:cNvPr id="3" name="Subtitle 2">
            <a:extLst>
              <a:ext uri="{FF2B5EF4-FFF2-40B4-BE49-F238E27FC236}">
                <a16:creationId xmlns:a16="http://schemas.microsoft.com/office/drawing/2014/main" id="{64D38C30-A4FF-561D-55F9-EE547274D9BF}"/>
              </a:ext>
            </a:extLst>
          </p:cNvPr>
          <p:cNvSpPr>
            <a:spLocks noGrp="1"/>
          </p:cNvSpPr>
          <p:nvPr>
            <p:ph type="subTitle" idx="1"/>
          </p:nvPr>
        </p:nvSpPr>
        <p:spPr/>
        <p:txBody>
          <a:bodyPr/>
          <a:lstStyle/>
          <a:p>
            <a:r>
              <a:rPr lang="en-IN"/>
              <a:t>Graphs</a:t>
            </a:r>
          </a:p>
        </p:txBody>
      </p:sp>
    </p:spTree>
    <p:extLst>
      <p:ext uri="{BB962C8B-B14F-4D97-AF65-F5344CB8AC3E}">
        <p14:creationId xmlns:p14="http://schemas.microsoft.com/office/powerpoint/2010/main" val="24928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0DECB-2B35-B0FF-2CA3-5816F0D209E9}"/>
              </a:ext>
            </a:extLst>
          </p:cNvPr>
          <p:cNvPicPr>
            <a:picLocks noChangeAspect="1"/>
          </p:cNvPicPr>
          <p:nvPr/>
        </p:nvPicPr>
        <p:blipFill>
          <a:blip r:embed="rId2"/>
          <a:stretch>
            <a:fillRect/>
          </a:stretch>
        </p:blipFill>
        <p:spPr>
          <a:xfrm>
            <a:off x="58190" y="948762"/>
            <a:ext cx="2605914" cy="2171360"/>
          </a:xfrm>
          <a:prstGeom prst="rect">
            <a:avLst/>
          </a:prstGeom>
        </p:spPr>
      </p:pic>
      <p:sp>
        <p:nvSpPr>
          <p:cNvPr id="5" name="TextBox 4">
            <a:extLst>
              <a:ext uri="{FF2B5EF4-FFF2-40B4-BE49-F238E27FC236}">
                <a16:creationId xmlns:a16="http://schemas.microsoft.com/office/drawing/2014/main" id="{5DA1E3DC-A013-94C7-63E9-61D03E018345}"/>
              </a:ext>
            </a:extLst>
          </p:cNvPr>
          <p:cNvSpPr txBox="1"/>
          <p:nvPr/>
        </p:nvSpPr>
        <p:spPr>
          <a:xfrm>
            <a:off x="3048692" y="811798"/>
            <a:ext cx="8422871" cy="2308324"/>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‘a’ and ‘d’ are the adjacent vertices, as there is a common edge ‘ad’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‘c’ and ‘b’ are the adjacent vertices, as there is a common edge ‘</a:t>
            </a:r>
            <a:r>
              <a:rPr lang="en-US" b="0" i="0" dirty="0" err="1">
                <a:solidFill>
                  <a:srgbClr val="000000"/>
                </a:solidFill>
                <a:effectLst/>
                <a:latin typeface="Verdana" panose="020B0604030504040204" pitchFamily="34" charset="0"/>
              </a:rPr>
              <a:t>cb</a:t>
            </a:r>
            <a:r>
              <a:rPr lang="en-US" b="0" i="0" dirty="0">
                <a:solidFill>
                  <a:srgbClr val="000000"/>
                </a:solidFill>
                <a:effectLst/>
                <a:latin typeface="Verdana" panose="020B0604030504040204" pitchFamily="34" charset="0"/>
              </a:rPr>
              <a:t>’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‘ad’ and ‘cd’ are the adjacent edges, as there is a common vertex ‘d’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‘ac’ and ‘cd’ are the adjacent edges, as there is a common vertex ‘c’ between them.</a:t>
            </a:r>
          </a:p>
        </p:txBody>
      </p:sp>
      <p:sp>
        <p:nvSpPr>
          <p:cNvPr id="7" name="TextBox 6">
            <a:extLst>
              <a:ext uri="{FF2B5EF4-FFF2-40B4-BE49-F238E27FC236}">
                <a16:creationId xmlns:a16="http://schemas.microsoft.com/office/drawing/2014/main" id="{AD52F9CB-D24A-171F-771D-837B56F8D144}"/>
              </a:ext>
            </a:extLst>
          </p:cNvPr>
          <p:cNvSpPr txBox="1"/>
          <p:nvPr/>
        </p:nvSpPr>
        <p:spPr>
          <a:xfrm>
            <a:off x="505001" y="3959368"/>
            <a:ext cx="10966561" cy="646331"/>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9. Parallel Edges: </a:t>
            </a:r>
            <a:r>
              <a:rPr lang="en-US" b="0" i="0" dirty="0">
                <a:solidFill>
                  <a:srgbClr val="000000"/>
                </a:solidFill>
                <a:effectLst/>
                <a:latin typeface="Verdana" panose="020B0604030504040204" pitchFamily="34" charset="0"/>
              </a:rPr>
              <a:t>In a graph, if a pair of vertices is connected by more than one edge, then those edges are called parallel edges.</a:t>
            </a:r>
          </a:p>
        </p:txBody>
      </p:sp>
      <p:pic>
        <p:nvPicPr>
          <p:cNvPr id="9" name="Picture 8">
            <a:extLst>
              <a:ext uri="{FF2B5EF4-FFF2-40B4-BE49-F238E27FC236}">
                <a16:creationId xmlns:a16="http://schemas.microsoft.com/office/drawing/2014/main" id="{5C94E261-61B5-D015-1AEB-683191D9BCF1}"/>
              </a:ext>
            </a:extLst>
          </p:cNvPr>
          <p:cNvPicPr>
            <a:picLocks noChangeAspect="1"/>
          </p:cNvPicPr>
          <p:nvPr/>
        </p:nvPicPr>
        <p:blipFill>
          <a:blip r:embed="rId3"/>
          <a:stretch>
            <a:fillRect/>
          </a:stretch>
        </p:blipFill>
        <p:spPr>
          <a:xfrm>
            <a:off x="5232355" y="5012574"/>
            <a:ext cx="1727289" cy="731884"/>
          </a:xfrm>
          <a:prstGeom prst="rect">
            <a:avLst/>
          </a:prstGeom>
        </p:spPr>
      </p:pic>
      <p:sp>
        <p:nvSpPr>
          <p:cNvPr id="11" name="TextBox 10">
            <a:extLst>
              <a:ext uri="{FF2B5EF4-FFF2-40B4-BE49-F238E27FC236}">
                <a16:creationId xmlns:a16="http://schemas.microsoft.com/office/drawing/2014/main" id="{9A52B4FC-7378-9DDB-276F-00EA6AD162F6}"/>
              </a:ext>
            </a:extLst>
          </p:cNvPr>
          <p:cNvSpPr txBox="1"/>
          <p:nvPr/>
        </p:nvSpPr>
        <p:spPr>
          <a:xfrm>
            <a:off x="1620982" y="5843534"/>
            <a:ext cx="8686800" cy="646331"/>
          </a:xfrm>
          <a:prstGeom prst="rect">
            <a:avLst/>
          </a:prstGeom>
          <a:noFill/>
        </p:spPr>
        <p:txBody>
          <a:bodyPr wrap="square">
            <a:spAutoFit/>
          </a:bodyPr>
          <a:lstStyle/>
          <a:p>
            <a:r>
              <a:rPr lang="en-US" b="0" i="0" dirty="0">
                <a:solidFill>
                  <a:srgbClr val="000000"/>
                </a:solidFill>
                <a:effectLst/>
                <a:latin typeface="Verdana" panose="020B0604030504040204" pitchFamily="34" charset="0"/>
              </a:rPr>
              <a:t> two vertices which are connected by two edges ‘ab’ and ‘ab’ between them. So it is called as a parallel edge.</a:t>
            </a:r>
            <a:endParaRPr lang="en-IN" dirty="0"/>
          </a:p>
        </p:txBody>
      </p:sp>
    </p:spTree>
    <p:extLst>
      <p:ext uri="{BB962C8B-B14F-4D97-AF65-F5344CB8AC3E}">
        <p14:creationId xmlns:p14="http://schemas.microsoft.com/office/powerpoint/2010/main" val="21401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8E04FE-F8EB-4EB9-257F-7B62DF8C0A82}"/>
              </a:ext>
            </a:extLst>
          </p:cNvPr>
          <p:cNvSpPr txBox="1"/>
          <p:nvPr/>
        </p:nvSpPr>
        <p:spPr>
          <a:xfrm>
            <a:off x="349135" y="257390"/>
            <a:ext cx="8796942" cy="369332"/>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10. Multi Graph: </a:t>
            </a:r>
            <a:r>
              <a:rPr lang="en-US" b="0" i="0" dirty="0">
                <a:solidFill>
                  <a:srgbClr val="000000"/>
                </a:solidFill>
                <a:effectLst/>
                <a:latin typeface="Verdana" panose="020B0604030504040204" pitchFamily="34" charset="0"/>
              </a:rPr>
              <a:t>A graph having parallel edges is known as a Multigraph</a:t>
            </a:r>
          </a:p>
        </p:txBody>
      </p:sp>
      <p:pic>
        <p:nvPicPr>
          <p:cNvPr id="7" name="Picture 6">
            <a:extLst>
              <a:ext uri="{FF2B5EF4-FFF2-40B4-BE49-F238E27FC236}">
                <a16:creationId xmlns:a16="http://schemas.microsoft.com/office/drawing/2014/main" id="{0EE6A77B-C70C-20D5-C690-F9E968C34C07}"/>
              </a:ext>
            </a:extLst>
          </p:cNvPr>
          <p:cNvPicPr>
            <a:picLocks noChangeAspect="1"/>
          </p:cNvPicPr>
          <p:nvPr/>
        </p:nvPicPr>
        <p:blipFill>
          <a:blip r:embed="rId2"/>
          <a:stretch>
            <a:fillRect/>
          </a:stretch>
        </p:blipFill>
        <p:spPr>
          <a:xfrm>
            <a:off x="3109215" y="957851"/>
            <a:ext cx="1961549" cy="1750207"/>
          </a:xfrm>
          <a:prstGeom prst="rect">
            <a:avLst/>
          </a:prstGeom>
        </p:spPr>
      </p:pic>
      <p:pic>
        <p:nvPicPr>
          <p:cNvPr id="9" name="Picture 8">
            <a:extLst>
              <a:ext uri="{FF2B5EF4-FFF2-40B4-BE49-F238E27FC236}">
                <a16:creationId xmlns:a16="http://schemas.microsoft.com/office/drawing/2014/main" id="{00626333-68FA-5276-9D38-B3D61D860741}"/>
              </a:ext>
            </a:extLst>
          </p:cNvPr>
          <p:cNvPicPr>
            <a:picLocks noChangeAspect="1"/>
          </p:cNvPicPr>
          <p:nvPr/>
        </p:nvPicPr>
        <p:blipFill>
          <a:blip r:embed="rId3"/>
          <a:stretch>
            <a:fillRect/>
          </a:stretch>
        </p:blipFill>
        <p:spPr>
          <a:xfrm>
            <a:off x="6336668" y="957851"/>
            <a:ext cx="2095608" cy="1606633"/>
          </a:xfrm>
          <a:prstGeom prst="rect">
            <a:avLst/>
          </a:prstGeom>
        </p:spPr>
      </p:pic>
      <p:sp>
        <p:nvSpPr>
          <p:cNvPr id="11" name="TextBox 10">
            <a:extLst>
              <a:ext uri="{FF2B5EF4-FFF2-40B4-BE49-F238E27FC236}">
                <a16:creationId xmlns:a16="http://schemas.microsoft.com/office/drawing/2014/main" id="{008A3284-6C6E-BC52-02CD-E2A5852AB313}"/>
              </a:ext>
            </a:extLst>
          </p:cNvPr>
          <p:cNvSpPr txBox="1"/>
          <p:nvPr/>
        </p:nvSpPr>
        <p:spPr>
          <a:xfrm>
            <a:off x="482138" y="2690336"/>
            <a:ext cx="10424160" cy="923330"/>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11. Degree Sequence of a Graph: </a:t>
            </a:r>
            <a:r>
              <a:rPr lang="en-US" b="0" i="0" dirty="0">
                <a:solidFill>
                  <a:srgbClr val="000000"/>
                </a:solidFill>
                <a:effectLst/>
                <a:latin typeface="Verdana" panose="020B0604030504040204" pitchFamily="34" charset="0"/>
              </a:rPr>
              <a:t>If the degrees of all vertices in a graph are arranged in descending or ascending order, then the sequence obtained is known as the degree sequence of the graph</a:t>
            </a:r>
          </a:p>
        </p:txBody>
      </p:sp>
      <p:pic>
        <p:nvPicPr>
          <p:cNvPr id="13" name="Picture 12">
            <a:extLst>
              <a:ext uri="{FF2B5EF4-FFF2-40B4-BE49-F238E27FC236}">
                <a16:creationId xmlns:a16="http://schemas.microsoft.com/office/drawing/2014/main" id="{9DFB4EFE-FB1D-1F0B-0B57-6BFBB70021DC}"/>
              </a:ext>
            </a:extLst>
          </p:cNvPr>
          <p:cNvPicPr>
            <a:picLocks noChangeAspect="1"/>
          </p:cNvPicPr>
          <p:nvPr/>
        </p:nvPicPr>
        <p:blipFill>
          <a:blip r:embed="rId4"/>
          <a:stretch>
            <a:fillRect/>
          </a:stretch>
        </p:blipFill>
        <p:spPr>
          <a:xfrm>
            <a:off x="3603429" y="3558803"/>
            <a:ext cx="6853981" cy="3241007"/>
          </a:xfrm>
          <a:prstGeom prst="rect">
            <a:avLst/>
          </a:prstGeom>
        </p:spPr>
      </p:pic>
    </p:spTree>
    <p:extLst>
      <p:ext uri="{BB962C8B-B14F-4D97-AF65-F5344CB8AC3E}">
        <p14:creationId xmlns:p14="http://schemas.microsoft.com/office/powerpoint/2010/main" val="358559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84503-293F-7BA9-1069-C2FD9168FA70}"/>
              </a:ext>
            </a:extLst>
          </p:cNvPr>
          <p:cNvSpPr txBox="1"/>
          <p:nvPr/>
        </p:nvSpPr>
        <p:spPr>
          <a:xfrm>
            <a:off x="390702" y="473830"/>
            <a:ext cx="10257902" cy="2585323"/>
          </a:xfrm>
          <a:prstGeom prst="rect">
            <a:avLst/>
          </a:prstGeom>
          <a:noFill/>
        </p:spPr>
        <p:txBody>
          <a:bodyPr wrap="square">
            <a:spAutoFit/>
          </a:bodyPr>
          <a:lstStyle/>
          <a:p>
            <a:pPr algn="l"/>
            <a:r>
              <a:rPr lang="en-IN" b="0" i="0" dirty="0">
                <a:solidFill>
                  <a:srgbClr val="FF0000"/>
                </a:solidFill>
                <a:effectLst/>
                <a:latin typeface="var(--ff-lato)"/>
              </a:rPr>
              <a:t>12. Distance between Two Vertices: I</a:t>
            </a:r>
            <a:r>
              <a:rPr lang="en-US" b="0" i="0" dirty="0">
                <a:solidFill>
                  <a:srgbClr val="000000"/>
                </a:solidFill>
                <a:effectLst/>
                <a:latin typeface="Verdana" panose="020B0604030504040204" pitchFamily="34" charset="0"/>
              </a:rPr>
              <a:t>t is number of edges in a shortest path between Vertex U and Vertex V. </a:t>
            </a:r>
          </a:p>
          <a:p>
            <a:pPr algn="l"/>
            <a:r>
              <a:rPr lang="en-US" b="0" i="0" dirty="0">
                <a:solidFill>
                  <a:srgbClr val="000000"/>
                </a:solidFill>
                <a:effectLst/>
                <a:latin typeface="Verdana" panose="020B0604030504040204" pitchFamily="34" charset="0"/>
              </a:rPr>
              <a:t>If there are multiple paths connecting two vertices, then the shortest path is considered as the distance between the two vertices.</a:t>
            </a:r>
          </a:p>
          <a:p>
            <a:pPr algn="l"/>
            <a:endParaRPr lang="en-US" b="0" i="0" dirty="0">
              <a:effectLst/>
              <a:latin typeface="Verdana" panose="020B0604030504040204" pitchFamily="34" charset="0"/>
            </a:endParaRPr>
          </a:p>
          <a:p>
            <a:pPr algn="l"/>
            <a:r>
              <a:rPr lang="en-US" b="0" i="0" dirty="0">
                <a:effectLst/>
                <a:latin typeface="Verdana" panose="020B0604030504040204" pitchFamily="34" charset="0"/>
              </a:rPr>
              <a:t>Notation − d(U,V)</a:t>
            </a:r>
          </a:p>
          <a:p>
            <a:pPr algn="l"/>
            <a:r>
              <a:rPr lang="en-US" b="0" i="0" dirty="0">
                <a:solidFill>
                  <a:srgbClr val="000000"/>
                </a:solidFill>
                <a:effectLst/>
                <a:latin typeface="Verdana" panose="020B0604030504040204" pitchFamily="34" charset="0"/>
              </a:rPr>
              <a:t>There can be any number of paths present from one vertex to other. Among those, you need to choose only the shortest one.</a:t>
            </a:r>
          </a:p>
          <a:p>
            <a:pPr algn="l"/>
            <a:endParaRPr lang="en-IN" b="0" i="0" dirty="0">
              <a:solidFill>
                <a:srgbClr val="FF0000"/>
              </a:solidFill>
              <a:effectLst/>
              <a:latin typeface="var(--ff-lato)"/>
            </a:endParaRPr>
          </a:p>
        </p:txBody>
      </p:sp>
      <p:pic>
        <p:nvPicPr>
          <p:cNvPr id="5" name="Picture 4">
            <a:extLst>
              <a:ext uri="{FF2B5EF4-FFF2-40B4-BE49-F238E27FC236}">
                <a16:creationId xmlns:a16="http://schemas.microsoft.com/office/drawing/2014/main" id="{7460E17C-1B2E-5D44-1378-6649DA3077C9}"/>
              </a:ext>
            </a:extLst>
          </p:cNvPr>
          <p:cNvPicPr>
            <a:picLocks noChangeAspect="1"/>
          </p:cNvPicPr>
          <p:nvPr/>
        </p:nvPicPr>
        <p:blipFill>
          <a:blip r:embed="rId2"/>
          <a:stretch>
            <a:fillRect/>
          </a:stretch>
        </p:blipFill>
        <p:spPr>
          <a:xfrm>
            <a:off x="191193" y="3537481"/>
            <a:ext cx="4074755" cy="2322992"/>
          </a:xfrm>
          <a:prstGeom prst="rect">
            <a:avLst/>
          </a:prstGeom>
        </p:spPr>
      </p:pic>
      <p:sp>
        <p:nvSpPr>
          <p:cNvPr id="7" name="TextBox 6">
            <a:extLst>
              <a:ext uri="{FF2B5EF4-FFF2-40B4-BE49-F238E27FC236}">
                <a16:creationId xmlns:a16="http://schemas.microsoft.com/office/drawing/2014/main" id="{22A21D60-7DD3-1B7C-1CE5-99C8C52CA867}"/>
              </a:ext>
            </a:extLst>
          </p:cNvPr>
          <p:cNvSpPr txBox="1"/>
          <p:nvPr/>
        </p:nvSpPr>
        <p:spPr>
          <a:xfrm>
            <a:off x="4844241" y="2828836"/>
            <a:ext cx="6477694" cy="3139321"/>
          </a:xfrm>
          <a:prstGeom prst="rect">
            <a:avLst/>
          </a:prstGeom>
          <a:noFill/>
        </p:spPr>
        <p:txBody>
          <a:bodyPr wrap="square">
            <a:spAutoFit/>
          </a:bodyPr>
          <a:lstStyle/>
          <a:p>
            <a:r>
              <a:rPr lang="en-US" b="0" i="0" dirty="0">
                <a:solidFill>
                  <a:srgbClr val="000000"/>
                </a:solidFill>
                <a:effectLst/>
                <a:latin typeface="Verdana" panose="020B0604030504040204" pitchFamily="34" charset="0"/>
              </a:rPr>
              <a:t>Here, the distance from vertex ‘d’ to vertex ‘e’ or simply ‘de’ is 1 as there is one edge between them. There are many paths from vertex ‘d’ to vertex ‘e’ </a:t>
            </a:r>
          </a:p>
          <a:p>
            <a:pPr algn="l">
              <a:buFont typeface="Arial" panose="020B0604020202020204" pitchFamily="34" charset="0"/>
              <a:buChar char="•"/>
            </a:pPr>
            <a:r>
              <a:rPr lang="en-US" b="0" i="0" dirty="0">
                <a:solidFill>
                  <a:srgbClr val="000000"/>
                </a:solidFill>
                <a:effectLst/>
                <a:latin typeface="Verdana" panose="020B0604030504040204" pitchFamily="34" charset="0"/>
              </a:rPr>
              <a:t>da, ab, be</a:t>
            </a:r>
          </a:p>
          <a:p>
            <a:pPr algn="l">
              <a:buFont typeface="Arial" panose="020B0604020202020204" pitchFamily="34" charset="0"/>
              <a:buChar char="•"/>
            </a:pPr>
            <a:r>
              <a:rPr lang="en-US" b="0" i="0" dirty="0" err="1">
                <a:solidFill>
                  <a:srgbClr val="000000"/>
                </a:solidFill>
                <a:effectLst/>
                <a:latin typeface="Verdana" panose="020B0604030504040204" pitchFamily="34" charset="0"/>
              </a:rPr>
              <a:t>df</a:t>
            </a:r>
            <a:r>
              <a:rPr lang="en-US" b="0" i="0" dirty="0">
                <a:solidFill>
                  <a:srgbClr val="000000"/>
                </a:solidFill>
                <a:effectLst/>
                <a:latin typeface="Verdana" panose="020B0604030504040204" pitchFamily="34" charset="0"/>
              </a:rPr>
              <a:t>, </a:t>
            </a:r>
            <a:r>
              <a:rPr lang="en-US" b="0" i="0" dirty="0" err="1">
                <a:solidFill>
                  <a:srgbClr val="000000"/>
                </a:solidFill>
                <a:effectLst/>
                <a:latin typeface="Verdana" panose="020B0604030504040204" pitchFamily="34" charset="0"/>
              </a:rPr>
              <a:t>fg</a:t>
            </a:r>
            <a:r>
              <a:rPr lang="en-US" b="0" i="0" dirty="0">
                <a:solidFill>
                  <a:srgbClr val="000000"/>
                </a:solidFill>
                <a:effectLst/>
                <a:latin typeface="Verdana" panose="020B0604030504040204" pitchFamily="34" charset="0"/>
              </a:rPr>
              <a:t>, </a:t>
            </a:r>
            <a:r>
              <a:rPr lang="en-US" b="0" i="0" dirty="0" err="1">
                <a:solidFill>
                  <a:srgbClr val="000000"/>
                </a:solidFill>
                <a:effectLst/>
                <a:latin typeface="Verdana" panose="020B0604030504040204" pitchFamily="34" charset="0"/>
              </a:rPr>
              <a:t>ge</a:t>
            </a:r>
            <a:endParaRPr lang="en-US" b="0" i="0" dirty="0">
              <a:solidFill>
                <a:srgbClr val="000000"/>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de (It is considered for distance between the vertices)</a:t>
            </a:r>
          </a:p>
          <a:p>
            <a:pPr algn="l">
              <a:buFont typeface="Arial" panose="020B0604020202020204" pitchFamily="34" charset="0"/>
              <a:buChar char="•"/>
            </a:pPr>
            <a:r>
              <a:rPr lang="en-US" b="0" i="0" dirty="0" err="1">
                <a:solidFill>
                  <a:srgbClr val="000000"/>
                </a:solidFill>
                <a:effectLst/>
                <a:latin typeface="Verdana" panose="020B0604030504040204" pitchFamily="34" charset="0"/>
              </a:rPr>
              <a:t>df</a:t>
            </a:r>
            <a:r>
              <a:rPr lang="en-US" b="0" i="0" dirty="0">
                <a:solidFill>
                  <a:srgbClr val="000000"/>
                </a:solidFill>
                <a:effectLst/>
                <a:latin typeface="Verdana" panose="020B0604030504040204" pitchFamily="34" charset="0"/>
              </a:rPr>
              <a:t>, fc, ca, ab, be</a:t>
            </a:r>
          </a:p>
          <a:p>
            <a:pPr algn="l">
              <a:buFont typeface="Arial" panose="020B0604020202020204" pitchFamily="34" charset="0"/>
              <a:buChar char="•"/>
            </a:pPr>
            <a:r>
              <a:rPr lang="en-US" b="0" i="0" dirty="0">
                <a:solidFill>
                  <a:srgbClr val="000000"/>
                </a:solidFill>
                <a:effectLst/>
                <a:latin typeface="Verdana" panose="020B0604030504040204" pitchFamily="34" charset="0"/>
              </a:rPr>
              <a:t>da, ac, </a:t>
            </a:r>
            <a:r>
              <a:rPr lang="en-US" b="0" i="0" dirty="0" err="1">
                <a:solidFill>
                  <a:srgbClr val="000000"/>
                </a:solidFill>
                <a:effectLst/>
                <a:latin typeface="Verdana" panose="020B0604030504040204" pitchFamily="34" charset="0"/>
              </a:rPr>
              <a:t>cf</a:t>
            </a:r>
            <a:r>
              <a:rPr lang="en-US" b="0" i="0" dirty="0">
                <a:solidFill>
                  <a:srgbClr val="000000"/>
                </a:solidFill>
                <a:effectLst/>
                <a:latin typeface="Verdana" panose="020B0604030504040204" pitchFamily="34" charset="0"/>
              </a:rPr>
              <a:t>, </a:t>
            </a:r>
            <a:r>
              <a:rPr lang="en-US" b="0" i="0" dirty="0" err="1">
                <a:solidFill>
                  <a:srgbClr val="000000"/>
                </a:solidFill>
                <a:effectLst/>
                <a:latin typeface="Verdana" panose="020B0604030504040204" pitchFamily="34" charset="0"/>
              </a:rPr>
              <a:t>fg</a:t>
            </a:r>
            <a:r>
              <a:rPr lang="en-US" b="0" i="0" dirty="0">
                <a:solidFill>
                  <a:srgbClr val="000000"/>
                </a:solidFill>
                <a:effectLst/>
                <a:latin typeface="Verdana" panose="020B0604030504040204" pitchFamily="34" charset="0"/>
              </a:rPr>
              <a:t>, </a:t>
            </a:r>
            <a:r>
              <a:rPr lang="en-US" b="0" i="0" dirty="0" err="1">
                <a:solidFill>
                  <a:srgbClr val="000000"/>
                </a:solidFill>
                <a:effectLst/>
                <a:latin typeface="Verdana" panose="020B0604030504040204" pitchFamily="34" charset="0"/>
              </a:rPr>
              <a:t>ge</a:t>
            </a:r>
            <a:endParaRPr lang="en-US" b="0" i="0" dirty="0">
              <a:solidFill>
                <a:srgbClr val="000000"/>
              </a:solidFill>
              <a:effectLst/>
              <a:latin typeface="Verdana" panose="020B0604030504040204" pitchFamily="34" charset="0"/>
            </a:endParaRPr>
          </a:p>
          <a:p>
            <a:br>
              <a:rPr lang="en-US" dirty="0"/>
            </a:br>
            <a:endParaRPr lang="en-IN" dirty="0"/>
          </a:p>
        </p:txBody>
      </p:sp>
    </p:spTree>
    <p:extLst>
      <p:ext uri="{BB962C8B-B14F-4D97-AF65-F5344CB8AC3E}">
        <p14:creationId xmlns:p14="http://schemas.microsoft.com/office/powerpoint/2010/main" val="268518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8F574-93D9-CC39-9382-57C898B4C06C}"/>
              </a:ext>
            </a:extLst>
          </p:cNvPr>
          <p:cNvSpPr txBox="1"/>
          <p:nvPr/>
        </p:nvSpPr>
        <p:spPr>
          <a:xfrm>
            <a:off x="606829" y="645407"/>
            <a:ext cx="10075026" cy="2031325"/>
          </a:xfrm>
          <a:prstGeom prst="rect">
            <a:avLst/>
          </a:prstGeom>
          <a:noFill/>
        </p:spPr>
        <p:txBody>
          <a:bodyPr wrap="square">
            <a:spAutoFit/>
          </a:bodyPr>
          <a:lstStyle/>
          <a:p>
            <a:pPr algn="l"/>
            <a:r>
              <a:rPr lang="en-US" b="0" i="0" dirty="0">
                <a:solidFill>
                  <a:srgbClr val="FF0000"/>
                </a:solidFill>
                <a:effectLst/>
                <a:latin typeface="var(--ff-lato)"/>
              </a:rPr>
              <a:t>13. </a:t>
            </a:r>
            <a:r>
              <a:rPr lang="en-US" b="0" i="0" dirty="0" err="1">
                <a:solidFill>
                  <a:srgbClr val="FF0000"/>
                </a:solidFill>
                <a:effectLst/>
                <a:latin typeface="var(--ff-lato)"/>
              </a:rPr>
              <a:t>Ecentricity</a:t>
            </a:r>
            <a:r>
              <a:rPr lang="en-US" b="0" i="0" dirty="0">
                <a:solidFill>
                  <a:srgbClr val="FF0000"/>
                </a:solidFill>
                <a:effectLst/>
                <a:latin typeface="var(--ff-lato)"/>
              </a:rPr>
              <a:t> of a Vertex: </a:t>
            </a:r>
            <a:r>
              <a:rPr lang="en-US" b="0" i="0" dirty="0">
                <a:solidFill>
                  <a:srgbClr val="000000"/>
                </a:solidFill>
                <a:effectLst/>
                <a:latin typeface="Verdana" panose="020B0604030504040204" pitchFamily="34" charset="0"/>
              </a:rPr>
              <a:t>The maximum distance between a vertex to all other vertices is considered as the eccentricity of vertex.</a:t>
            </a:r>
          </a:p>
          <a:p>
            <a:pPr algn="l"/>
            <a:r>
              <a:rPr lang="en-US" b="0" i="0" dirty="0">
                <a:effectLst/>
                <a:latin typeface="Verdana" panose="020B0604030504040204" pitchFamily="34" charset="0"/>
              </a:rPr>
              <a:t>Notation − e(V)</a:t>
            </a:r>
          </a:p>
          <a:p>
            <a:pPr algn="l"/>
            <a:r>
              <a:rPr lang="en-US" b="0" i="0" dirty="0">
                <a:solidFill>
                  <a:srgbClr val="000000"/>
                </a:solidFill>
                <a:effectLst/>
                <a:latin typeface="Verdana" panose="020B0604030504040204" pitchFamily="34" charset="0"/>
              </a:rPr>
              <a:t>The distance from a particular vertex to all other vertices in the graph is taken and among those distances, the eccentricity is the highest of distances.</a:t>
            </a:r>
          </a:p>
          <a:p>
            <a:br>
              <a:rPr lang="en-US" dirty="0"/>
            </a:br>
            <a:endParaRPr lang="en-US" b="0" i="0" dirty="0">
              <a:effectLst/>
              <a:latin typeface="Verdana" panose="020B0604030504040204" pitchFamily="34" charset="0"/>
            </a:endParaRPr>
          </a:p>
        </p:txBody>
      </p:sp>
      <p:pic>
        <p:nvPicPr>
          <p:cNvPr id="4" name="Picture 3">
            <a:extLst>
              <a:ext uri="{FF2B5EF4-FFF2-40B4-BE49-F238E27FC236}">
                <a16:creationId xmlns:a16="http://schemas.microsoft.com/office/drawing/2014/main" id="{E43821D2-C79D-D7AE-A52B-FE4795AB3C71}"/>
              </a:ext>
            </a:extLst>
          </p:cNvPr>
          <p:cNvPicPr>
            <a:picLocks noChangeAspect="1"/>
          </p:cNvPicPr>
          <p:nvPr/>
        </p:nvPicPr>
        <p:blipFill>
          <a:blip r:embed="rId2"/>
          <a:stretch>
            <a:fillRect/>
          </a:stretch>
        </p:blipFill>
        <p:spPr>
          <a:xfrm>
            <a:off x="149630" y="2267504"/>
            <a:ext cx="2951018" cy="2322992"/>
          </a:xfrm>
          <a:prstGeom prst="rect">
            <a:avLst/>
          </a:prstGeom>
        </p:spPr>
      </p:pic>
      <p:sp>
        <p:nvSpPr>
          <p:cNvPr id="6" name="TextBox 5">
            <a:extLst>
              <a:ext uri="{FF2B5EF4-FFF2-40B4-BE49-F238E27FC236}">
                <a16:creationId xmlns:a16="http://schemas.microsoft.com/office/drawing/2014/main" id="{A65C43E8-7155-E906-5698-75A3169CC58D}"/>
              </a:ext>
            </a:extLst>
          </p:cNvPr>
          <p:cNvSpPr txBox="1"/>
          <p:nvPr/>
        </p:nvSpPr>
        <p:spPr>
          <a:xfrm>
            <a:off x="3389514" y="2255533"/>
            <a:ext cx="8173489" cy="2585323"/>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the eccentricity of ‘a’ is 4.</a:t>
            </a:r>
          </a:p>
          <a:p>
            <a:pPr algn="l"/>
            <a:r>
              <a:rPr lang="en-US" b="0" i="0" dirty="0">
                <a:solidFill>
                  <a:srgbClr val="000000"/>
                </a:solidFill>
                <a:effectLst/>
                <a:latin typeface="Verdana" panose="020B0604030504040204" pitchFamily="34" charset="0"/>
              </a:rPr>
              <a:t>The distance from ‘a’ to ‘b’ is 1 (‘ab’),</a:t>
            </a:r>
          </a:p>
          <a:p>
            <a:pPr algn="l"/>
            <a:r>
              <a:rPr lang="en-US" b="0" i="0" dirty="0">
                <a:solidFill>
                  <a:srgbClr val="000000"/>
                </a:solidFill>
                <a:effectLst/>
                <a:latin typeface="Verdana" panose="020B0604030504040204" pitchFamily="34" charset="0"/>
              </a:rPr>
              <a:t>from ‘a’ to ‘c’ is 1 (‘ac’),</a:t>
            </a:r>
          </a:p>
          <a:p>
            <a:pPr algn="l"/>
            <a:r>
              <a:rPr lang="en-US" b="0" i="0" dirty="0">
                <a:solidFill>
                  <a:srgbClr val="000000"/>
                </a:solidFill>
                <a:effectLst/>
                <a:latin typeface="Verdana" panose="020B0604030504040204" pitchFamily="34" charset="0"/>
              </a:rPr>
              <a:t>from ‘a’ to ‘d’ is 1 (‘ad’),</a:t>
            </a:r>
          </a:p>
          <a:p>
            <a:pPr algn="l"/>
            <a:r>
              <a:rPr lang="en-US" b="0" i="0" dirty="0">
                <a:solidFill>
                  <a:srgbClr val="000000"/>
                </a:solidFill>
                <a:effectLst/>
                <a:latin typeface="Verdana" panose="020B0604030504040204" pitchFamily="34" charset="0"/>
              </a:rPr>
              <a:t>from ‘a’ to ‘e’ is 2 (‘ab’-‘be’) or (‘ad’-‘de’),</a:t>
            </a:r>
          </a:p>
          <a:p>
            <a:pPr algn="l"/>
            <a:r>
              <a:rPr lang="en-US" b="0" i="0" dirty="0">
                <a:solidFill>
                  <a:srgbClr val="000000"/>
                </a:solidFill>
                <a:effectLst/>
                <a:latin typeface="Verdana" panose="020B0604030504040204" pitchFamily="34" charset="0"/>
              </a:rPr>
              <a:t>from ‘a’ to ‘f’ is 2 (‘ac’-‘</a:t>
            </a:r>
            <a:r>
              <a:rPr lang="en-US" b="0" i="0" dirty="0" err="1">
                <a:solidFill>
                  <a:srgbClr val="000000"/>
                </a:solidFill>
                <a:effectLst/>
                <a:latin typeface="Verdana" panose="020B0604030504040204" pitchFamily="34" charset="0"/>
              </a:rPr>
              <a:t>cf</a:t>
            </a:r>
            <a:r>
              <a:rPr lang="en-US" b="0" i="0" dirty="0">
                <a:solidFill>
                  <a:srgbClr val="000000"/>
                </a:solidFill>
                <a:effectLst/>
                <a:latin typeface="Verdana" panose="020B0604030504040204" pitchFamily="34" charset="0"/>
              </a:rPr>
              <a:t>’) or (‘ad’-‘</a:t>
            </a:r>
            <a:r>
              <a:rPr lang="en-US" b="0" i="0" dirty="0" err="1">
                <a:solidFill>
                  <a:srgbClr val="000000"/>
                </a:solidFill>
                <a:effectLst/>
                <a:latin typeface="Verdana" panose="020B0604030504040204" pitchFamily="34" charset="0"/>
              </a:rPr>
              <a:t>df</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from ‘a’ to ‘g’ is 3 (‘ac’-‘</a:t>
            </a:r>
            <a:r>
              <a:rPr lang="en-US" b="0" i="0" dirty="0" err="1">
                <a:solidFill>
                  <a:srgbClr val="000000"/>
                </a:solidFill>
                <a:effectLst/>
                <a:latin typeface="Verdana" panose="020B0604030504040204" pitchFamily="34" charset="0"/>
              </a:rPr>
              <a:t>cf</a:t>
            </a:r>
            <a:r>
              <a:rPr lang="en-US" b="0" i="0" dirty="0">
                <a:solidFill>
                  <a:srgbClr val="000000"/>
                </a:solidFill>
                <a:effectLst/>
                <a:latin typeface="Verdana" panose="020B0604030504040204" pitchFamily="34" charset="0"/>
              </a:rPr>
              <a:t>’-‘</a:t>
            </a:r>
            <a:r>
              <a:rPr lang="en-US" b="0" i="0" dirty="0" err="1">
                <a:solidFill>
                  <a:srgbClr val="000000"/>
                </a:solidFill>
                <a:effectLst/>
                <a:latin typeface="Verdana" panose="020B0604030504040204" pitchFamily="34" charset="0"/>
              </a:rPr>
              <a:t>fg</a:t>
            </a:r>
            <a:r>
              <a:rPr lang="en-US" b="0" i="0" dirty="0">
                <a:solidFill>
                  <a:srgbClr val="000000"/>
                </a:solidFill>
                <a:effectLst/>
                <a:latin typeface="Verdana" panose="020B0604030504040204" pitchFamily="34" charset="0"/>
              </a:rPr>
              <a:t>’) or (‘ad’-‘</a:t>
            </a:r>
            <a:r>
              <a:rPr lang="en-US" b="0" i="0" dirty="0" err="1">
                <a:solidFill>
                  <a:srgbClr val="000000"/>
                </a:solidFill>
                <a:effectLst/>
                <a:latin typeface="Verdana" panose="020B0604030504040204" pitchFamily="34" charset="0"/>
              </a:rPr>
              <a:t>df</a:t>
            </a:r>
            <a:r>
              <a:rPr lang="en-US" b="0" i="0" dirty="0">
                <a:solidFill>
                  <a:srgbClr val="000000"/>
                </a:solidFill>
                <a:effectLst/>
                <a:latin typeface="Verdana" panose="020B0604030504040204" pitchFamily="34" charset="0"/>
              </a:rPr>
              <a:t>’-‘</a:t>
            </a:r>
            <a:r>
              <a:rPr lang="en-US" b="0" i="0" dirty="0" err="1">
                <a:solidFill>
                  <a:srgbClr val="000000"/>
                </a:solidFill>
                <a:effectLst/>
                <a:latin typeface="Verdana" panose="020B0604030504040204" pitchFamily="34" charset="0"/>
              </a:rPr>
              <a:t>fg</a:t>
            </a:r>
            <a:r>
              <a:rPr lang="en-US" b="0" i="0" dirty="0">
                <a:solidFill>
                  <a:srgbClr val="000000"/>
                </a:solidFill>
                <a:effectLst/>
                <a:latin typeface="Verdana" panose="020B0604030504040204" pitchFamily="34" charset="0"/>
              </a:rPr>
              <a:t>’).</a:t>
            </a:r>
          </a:p>
          <a:p>
            <a:pPr algn="l"/>
            <a:r>
              <a:rPr lang="en-US" dirty="0">
                <a:solidFill>
                  <a:srgbClr val="000000"/>
                </a:solidFill>
                <a:latin typeface="Verdana" panose="020B0604030504040204" pitchFamily="34" charset="0"/>
              </a:rPr>
              <a:t>From ;a’ to ‘f’ is 4 (‘ab’ –’be’ – ‘</a:t>
            </a:r>
            <a:r>
              <a:rPr lang="en-US" dirty="0" err="1">
                <a:solidFill>
                  <a:srgbClr val="000000"/>
                </a:solidFill>
                <a:latin typeface="Verdana" panose="020B0604030504040204" pitchFamily="34" charset="0"/>
              </a:rPr>
              <a:t>eg</a:t>
            </a:r>
            <a:r>
              <a:rPr lang="en-US" dirty="0">
                <a:solidFill>
                  <a:srgbClr val="000000"/>
                </a:solidFill>
                <a:latin typeface="Verdana" panose="020B0604030504040204" pitchFamily="34" charset="0"/>
              </a:rPr>
              <a:t>’- ‘gf’</a:t>
            </a:r>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So the eccentricity is 4,.</a:t>
            </a:r>
          </a:p>
        </p:txBody>
      </p:sp>
      <p:pic>
        <p:nvPicPr>
          <p:cNvPr id="8" name="Picture 7">
            <a:extLst>
              <a:ext uri="{FF2B5EF4-FFF2-40B4-BE49-F238E27FC236}">
                <a16:creationId xmlns:a16="http://schemas.microsoft.com/office/drawing/2014/main" id="{58328819-DA25-E3CC-A170-CEB38ED51A78}"/>
              </a:ext>
            </a:extLst>
          </p:cNvPr>
          <p:cNvPicPr>
            <a:picLocks noChangeAspect="1"/>
          </p:cNvPicPr>
          <p:nvPr/>
        </p:nvPicPr>
        <p:blipFill>
          <a:blip r:embed="rId3"/>
          <a:stretch>
            <a:fillRect/>
          </a:stretch>
        </p:blipFill>
        <p:spPr>
          <a:xfrm>
            <a:off x="1512916" y="4676788"/>
            <a:ext cx="1213850" cy="1727289"/>
          </a:xfrm>
          <a:prstGeom prst="rect">
            <a:avLst/>
          </a:prstGeom>
        </p:spPr>
      </p:pic>
    </p:spTree>
    <p:extLst>
      <p:ext uri="{BB962C8B-B14F-4D97-AF65-F5344CB8AC3E}">
        <p14:creationId xmlns:p14="http://schemas.microsoft.com/office/powerpoint/2010/main" val="21006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EAC83C-20B1-016A-D506-FB01B61CCD28}"/>
              </a:ext>
            </a:extLst>
          </p:cNvPr>
          <p:cNvSpPr txBox="1"/>
          <p:nvPr/>
        </p:nvSpPr>
        <p:spPr>
          <a:xfrm>
            <a:off x="374073" y="902965"/>
            <a:ext cx="8772004" cy="369332"/>
          </a:xfrm>
          <a:prstGeom prst="rect">
            <a:avLst/>
          </a:prstGeom>
          <a:noFill/>
        </p:spPr>
        <p:txBody>
          <a:bodyPr wrap="square">
            <a:spAutoFit/>
          </a:bodyPr>
          <a:lstStyle/>
          <a:p>
            <a:pPr algn="l"/>
            <a:r>
              <a:rPr lang="en-US" b="0" i="0" dirty="0">
                <a:solidFill>
                  <a:srgbClr val="FF0000"/>
                </a:solidFill>
                <a:effectLst/>
                <a:latin typeface="var(--ff-lato)"/>
              </a:rPr>
              <a:t>Null </a:t>
            </a:r>
            <a:r>
              <a:rPr lang="en-US" b="0" i="0" dirty="0" err="1">
                <a:solidFill>
                  <a:srgbClr val="FF0000"/>
                </a:solidFill>
                <a:effectLst/>
                <a:latin typeface="var(--ff-lato)"/>
              </a:rPr>
              <a:t>Graph:</a:t>
            </a:r>
            <a:r>
              <a:rPr lang="en-US" b="1" i="0" dirty="0" err="1">
                <a:solidFill>
                  <a:srgbClr val="000000"/>
                </a:solidFill>
                <a:effectLst/>
                <a:latin typeface="inherit"/>
              </a:rPr>
              <a:t>A</a:t>
            </a:r>
            <a:r>
              <a:rPr lang="en-US" b="1" i="0" dirty="0">
                <a:solidFill>
                  <a:srgbClr val="000000"/>
                </a:solidFill>
                <a:effectLst/>
                <a:latin typeface="inherit"/>
              </a:rPr>
              <a:t> graph having no edges</a:t>
            </a:r>
            <a:r>
              <a:rPr lang="en-US" b="0" i="0" dirty="0">
                <a:solidFill>
                  <a:srgbClr val="000000"/>
                </a:solidFill>
                <a:effectLst/>
                <a:latin typeface="Verdana" panose="020B0604030504040204" pitchFamily="34" charset="0"/>
              </a:rPr>
              <a:t> is called a Null Graph.</a:t>
            </a:r>
          </a:p>
        </p:txBody>
      </p:sp>
      <p:pic>
        <p:nvPicPr>
          <p:cNvPr id="5" name="Picture 4">
            <a:extLst>
              <a:ext uri="{FF2B5EF4-FFF2-40B4-BE49-F238E27FC236}">
                <a16:creationId xmlns:a16="http://schemas.microsoft.com/office/drawing/2014/main" id="{9D380331-B2BC-5E3D-1B07-17EDEE75949D}"/>
              </a:ext>
            </a:extLst>
          </p:cNvPr>
          <p:cNvPicPr>
            <a:picLocks noChangeAspect="1"/>
          </p:cNvPicPr>
          <p:nvPr/>
        </p:nvPicPr>
        <p:blipFill>
          <a:blip r:embed="rId2"/>
          <a:stretch>
            <a:fillRect/>
          </a:stretch>
        </p:blipFill>
        <p:spPr>
          <a:xfrm>
            <a:off x="5064492" y="1272297"/>
            <a:ext cx="1447874" cy="1238314"/>
          </a:xfrm>
          <a:prstGeom prst="rect">
            <a:avLst/>
          </a:prstGeom>
        </p:spPr>
      </p:pic>
      <p:sp>
        <p:nvSpPr>
          <p:cNvPr id="7" name="TextBox 6">
            <a:extLst>
              <a:ext uri="{FF2B5EF4-FFF2-40B4-BE49-F238E27FC236}">
                <a16:creationId xmlns:a16="http://schemas.microsoft.com/office/drawing/2014/main" id="{1AE3BD5D-D869-E485-AACB-76FF1E94DEB0}"/>
              </a:ext>
            </a:extLst>
          </p:cNvPr>
          <p:cNvSpPr txBox="1"/>
          <p:nvPr/>
        </p:nvSpPr>
        <p:spPr>
          <a:xfrm>
            <a:off x="266012" y="2768139"/>
            <a:ext cx="8412479" cy="369332"/>
          </a:xfrm>
          <a:prstGeom prst="rect">
            <a:avLst/>
          </a:prstGeom>
          <a:noFill/>
        </p:spPr>
        <p:txBody>
          <a:bodyPr wrap="square">
            <a:spAutoFit/>
          </a:bodyPr>
          <a:lstStyle/>
          <a:p>
            <a:pPr algn="l"/>
            <a:r>
              <a:rPr lang="en-US" b="0" i="0" dirty="0">
                <a:solidFill>
                  <a:srgbClr val="FF0000"/>
                </a:solidFill>
                <a:effectLst/>
                <a:latin typeface="var(--ff-lato)"/>
              </a:rPr>
              <a:t>Trivial Graph: </a:t>
            </a:r>
            <a:r>
              <a:rPr lang="en-US" b="0" i="0" dirty="0">
                <a:solidFill>
                  <a:srgbClr val="000000"/>
                </a:solidFill>
                <a:effectLst/>
                <a:latin typeface="Verdana" panose="020B0604030504040204" pitchFamily="34" charset="0"/>
              </a:rPr>
              <a:t>A </a:t>
            </a:r>
            <a:r>
              <a:rPr lang="en-US" b="1" i="0" dirty="0">
                <a:solidFill>
                  <a:srgbClr val="000000"/>
                </a:solidFill>
                <a:effectLst/>
                <a:latin typeface="inherit"/>
              </a:rPr>
              <a:t>graph with only one vertex</a:t>
            </a:r>
            <a:r>
              <a:rPr lang="en-US" b="0" i="0" dirty="0">
                <a:solidFill>
                  <a:srgbClr val="000000"/>
                </a:solidFill>
                <a:effectLst/>
                <a:latin typeface="Verdana" panose="020B0604030504040204" pitchFamily="34" charset="0"/>
              </a:rPr>
              <a:t> is called a Trivial Graph.</a:t>
            </a:r>
          </a:p>
        </p:txBody>
      </p:sp>
      <p:sp>
        <p:nvSpPr>
          <p:cNvPr id="9" name="TextBox 8">
            <a:extLst>
              <a:ext uri="{FF2B5EF4-FFF2-40B4-BE49-F238E27FC236}">
                <a16:creationId xmlns:a16="http://schemas.microsoft.com/office/drawing/2014/main" id="{0BC1BB72-D6E2-B8B2-9F70-DCBBD9DF8640}"/>
              </a:ext>
            </a:extLst>
          </p:cNvPr>
          <p:cNvSpPr txBox="1"/>
          <p:nvPr/>
        </p:nvSpPr>
        <p:spPr>
          <a:xfrm>
            <a:off x="3048693" y="152005"/>
            <a:ext cx="6097384" cy="523220"/>
          </a:xfrm>
          <a:prstGeom prst="rect">
            <a:avLst/>
          </a:prstGeom>
          <a:noFill/>
        </p:spPr>
        <p:txBody>
          <a:bodyPr wrap="square">
            <a:spAutoFit/>
          </a:bodyPr>
          <a:lstStyle/>
          <a:p>
            <a:pPr algn="ctr"/>
            <a:r>
              <a:rPr lang="en-IN" sz="2800" b="1" i="0" dirty="0">
                <a:solidFill>
                  <a:srgbClr val="00B050"/>
                </a:solidFill>
                <a:effectLst/>
                <a:latin typeface="var(--ff-lato)"/>
              </a:rPr>
              <a:t>Types of Graphs</a:t>
            </a:r>
          </a:p>
        </p:txBody>
      </p:sp>
      <p:sp>
        <p:nvSpPr>
          <p:cNvPr id="11" name="TextBox 10">
            <a:extLst>
              <a:ext uri="{FF2B5EF4-FFF2-40B4-BE49-F238E27FC236}">
                <a16:creationId xmlns:a16="http://schemas.microsoft.com/office/drawing/2014/main" id="{890B3A95-BCD8-B6B3-9585-BFEEB4BBC735}"/>
              </a:ext>
            </a:extLst>
          </p:cNvPr>
          <p:cNvSpPr txBox="1"/>
          <p:nvPr/>
        </p:nvSpPr>
        <p:spPr>
          <a:xfrm>
            <a:off x="374073" y="3499349"/>
            <a:ext cx="10382596" cy="3139321"/>
          </a:xfrm>
          <a:prstGeom prst="rect">
            <a:avLst/>
          </a:prstGeom>
          <a:noFill/>
        </p:spPr>
        <p:txBody>
          <a:bodyPr wrap="square">
            <a:spAutoFit/>
          </a:bodyPr>
          <a:lstStyle/>
          <a:p>
            <a:pPr algn="l"/>
            <a:r>
              <a:rPr lang="en-US" b="0" i="0" dirty="0">
                <a:solidFill>
                  <a:srgbClr val="FF0000"/>
                </a:solidFill>
                <a:effectLst/>
                <a:latin typeface="var(--ff-lato)"/>
              </a:rPr>
              <a:t>Non-Directed Graph: </a:t>
            </a:r>
            <a:r>
              <a:rPr lang="en-US" b="0" i="0" dirty="0">
                <a:solidFill>
                  <a:srgbClr val="000000"/>
                </a:solidFill>
                <a:effectLst/>
                <a:latin typeface="Verdana" panose="020B0604030504040204" pitchFamily="34" charset="0"/>
              </a:rPr>
              <a:t>A non-directed graph contains edges but the edges are not directed ones.</a:t>
            </a:r>
          </a:p>
          <a:p>
            <a:pPr algn="l"/>
            <a:r>
              <a:rPr lang="en-US" b="0" i="0" dirty="0">
                <a:solidFill>
                  <a:srgbClr val="FF0000"/>
                </a:solidFill>
                <a:effectLst/>
                <a:latin typeface="var(--ff-lato)"/>
              </a:rPr>
              <a:t>Directed Graph: </a:t>
            </a:r>
            <a:r>
              <a:rPr lang="en-US" b="0" i="0" dirty="0">
                <a:solidFill>
                  <a:srgbClr val="000000"/>
                </a:solidFill>
                <a:effectLst/>
                <a:latin typeface="Verdana" panose="020B0604030504040204" pitchFamily="34" charset="0"/>
              </a:rPr>
              <a:t>In a directed graph, each edge has a direction</a:t>
            </a:r>
          </a:p>
          <a:p>
            <a:pPr algn="l"/>
            <a:r>
              <a:rPr lang="en-US" b="0" i="0" dirty="0">
                <a:solidFill>
                  <a:srgbClr val="FF0000"/>
                </a:solidFill>
                <a:effectLst/>
                <a:latin typeface="var(--ff-lato)"/>
              </a:rPr>
              <a:t>Simple Graph: </a:t>
            </a:r>
            <a:r>
              <a:rPr lang="en-US" b="0" i="0" dirty="0">
                <a:solidFill>
                  <a:srgbClr val="000000"/>
                </a:solidFill>
                <a:effectLst/>
                <a:latin typeface="Verdana" panose="020B0604030504040204" pitchFamily="34" charset="0"/>
              </a:rPr>
              <a:t>A graph </a:t>
            </a:r>
            <a:r>
              <a:rPr lang="en-US" b="1" i="0" dirty="0">
                <a:solidFill>
                  <a:srgbClr val="000000"/>
                </a:solidFill>
                <a:effectLst/>
                <a:latin typeface="inherit"/>
              </a:rPr>
              <a:t>with no loops</a:t>
            </a:r>
            <a:r>
              <a:rPr lang="en-US" b="0" i="0" dirty="0">
                <a:solidFill>
                  <a:srgbClr val="000000"/>
                </a:solidFill>
                <a:effectLst/>
                <a:latin typeface="Verdana" panose="020B0604030504040204" pitchFamily="34" charset="0"/>
              </a:rPr>
              <a:t> and no </a:t>
            </a:r>
            <a:r>
              <a:rPr lang="en-US" b="1" i="0" dirty="0">
                <a:solidFill>
                  <a:srgbClr val="000000"/>
                </a:solidFill>
                <a:effectLst/>
                <a:latin typeface="inherit"/>
              </a:rPr>
              <a:t>parallel edges</a:t>
            </a:r>
            <a:r>
              <a:rPr lang="en-US" b="0" i="0" dirty="0">
                <a:solidFill>
                  <a:srgbClr val="000000"/>
                </a:solidFill>
                <a:effectLst/>
                <a:latin typeface="Verdana" panose="020B0604030504040204" pitchFamily="34" charset="0"/>
              </a:rPr>
              <a:t> is called a simple graph.</a:t>
            </a:r>
          </a:p>
          <a:p>
            <a:pPr lvl="1">
              <a:buFont typeface="Arial" panose="020B0604020202020204" pitchFamily="34" charset="0"/>
              <a:buChar char="•"/>
            </a:pPr>
            <a:endParaRPr lang="en-US" b="0" i="0" dirty="0">
              <a:solidFill>
                <a:srgbClr val="000000"/>
              </a:solidFill>
              <a:effectLst/>
              <a:latin typeface="Verdana" panose="020B0604030504040204" pitchFamily="34" charset="0"/>
            </a:endParaRPr>
          </a:p>
          <a:p>
            <a:pPr lvl="1">
              <a:buFont typeface="Arial" panose="020B0604020202020204" pitchFamily="34" charset="0"/>
              <a:buChar char="•"/>
            </a:pPr>
            <a:r>
              <a:rPr lang="en-US" b="0" i="0" dirty="0">
                <a:solidFill>
                  <a:srgbClr val="000000"/>
                </a:solidFill>
                <a:effectLst/>
                <a:latin typeface="Verdana" panose="020B0604030504040204" pitchFamily="34" charset="0"/>
              </a:rPr>
              <a:t>The maximum number of edges possible in a si</a:t>
            </a:r>
            <a:r>
              <a:rPr lang="en-US" dirty="0">
                <a:solidFill>
                  <a:srgbClr val="000000"/>
                </a:solidFill>
                <a:latin typeface="Verdana" panose="020B0604030504040204" pitchFamily="34" charset="0"/>
              </a:rPr>
              <a:t>m</a:t>
            </a:r>
            <a:r>
              <a:rPr lang="en-US" b="0" i="0" dirty="0">
                <a:solidFill>
                  <a:srgbClr val="000000"/>
                </a:solidFill>
                <a:effectLst/>
                <a:latin typeface="Verdana" panose="020B0604030504040204" pitchFamily="34" charset="0"/>
              </a:rPr>
              <a:t>ple graph with ‘n’ vertices is </a:t>
            </a:r>
            <a:r>
              <a:rPr lang="en-US" b="0" i="0" baseline="30000" dirty="0">
                <a:solidFill>
                  <a:srgbClr val="000000"/>
                </a:solidFill>
                <a:effectLst/>
                <a:latin typeface="Verdana" panose="020B0604030504040204" pitchFamily="34" charset="0"/>
              </a:rPr>
              <a:t>n</a:t>
            </a:r>
            <a:r>
              <a:rPr lang="en-US" b="0" i="0" dirty="0">
                <a:solidFill>
                  <a:srgbClr val="000000"/>
                </a:solidFill>
                <a:effectLst/>
                <a:latin typeface="Verdana" panose="020B0604030504040204" pitchFamily="34" charset="0"/>
              </a:rPr>
              <a:t>C</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 where </a:t>
            </a:r>
            <a:r>
              <a:rPr lang="en-US" b="0" i="0" baseline="30000" dirty="0">
                <a:solidFill>
                  <a:srgbClr val="000000"/>
                </a:solidFill>
                <a:effectLst/>
                <a:latin typeface="Verdana" panose="020B0604030504040204" pitchFamily="34" charset="0"/>
              </a:rPr>
              <a:t>n</a:t>
            </a:r>
            <a:r>
              <a:rPr lang="en-US" b="0" i="0" dirty="0">
                <a:solidFill>
                  <a:srgbClr val="000000"/>
                </a:solidFill>
                <a:effectLst/>
                <a:latin typeface="Verdana" panose="020B0604030504040204" pitchFamily="34" charset="0"/>
              </a:rPr>
              <a:t>C</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 = n(n – 1)/2.</a:t>
            </a:r>
          </a:p>
          <a:p>
            <a:pPr lvl="1">
              <a:buFont typeface="Arial" panose="020B0604020202020204" pitchFamily="34" charset="0"/>
              <a:buChar char="•"/>
            </a:pPr>
            <a:r>
              <a:rPr lang="en-US" b="0" i="0" dirty="0">
                <a:solidFill>
                  <a:srgbClr val="000000"/>
                </a:solidFill>
                <a:effectLst/>
                <a:latin typeface="Verdana" panose="020B0604030504040204" pitchFamily="34" charset="0"/>
              </a:rPr>
              <a:t>The number of simple graphs possible with ‘n’ vertices = 2</a:t>
            </a:r>
            <a:r>
              <a:rPr lang="en-US" b="0" i="0" baseline="30000" dirty="0">
                <a:solidFill>
                  <a:srgbClr val="000000"/>
                </a:solidFill>
                <a:effectLst/>
                <a:latin typeface="Verdana" panose="020B0604030504040204" pitchFamily="34" charset="0"/>
              </a:rPr>
              <a:t>n</a:t>
            </a:r>
            <a:r>
              <a:rPr lang="en-US" b="0" i="0" baseline="-25000" dirty="0">
                <a:solidFill>
                  <a:srgbClr val="000000"/>
                </a:solidFill>
                <a:effectLst/>
                <a:latin typeface="Verdana" panose="020B0604030504040204" pitchFamily="34" charset="0"/>
              </a:rPr>
              <a:t>c2</a:t>
            </a:r>
            <a:r>
              <a:rPr lang="en-US" b="0" i="0" dirty="0">
                <a:solidFill>
                  <a:srgbClr val="000000"/>
                </a:solidFill>
                <a:effectLst/>
                <a:latin typeface="Verdana" panose="020B0604030504040204" pitchFamily="34" charset="0"/>
              </a:rPr>
              <a:t> = 2</a:t>
            </a:r>
            <a:r>
              <a:rPr lang="en-US" b="0" i="0" baseline="30000" dirty="0">
                <a:solidFill>
                  <a:srgbClr val="000000"/>
                </a:solidFill>
                <a:effectLst/>
                <a:latin typeface="Verdana" panose="020B0604030504040204" pitchFamily="34" charset="0"/>
              </a:rPr>
              <a:t>n(n-1)/2</a:t>
            </a:r>
            <a:r>
              <a:rPr lang="en-US" b="0" i="0" dirty="0">
                <a:solidFill>
                  <a:srgbClr val="000000"/>
                </a:solidFill>
                <a:effectLst/>
                <a:latin typeface="Verdana" panose="020B0604030504040204" pitchFamily="34" charset="0"/>
              </a:rPr>
              <a:t>.</a:t>
            </a:r>
          </a:p>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88375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FD4C3-3FFC-7655-B4B0-61B21A980344}"/>
              </a:ext>
            </a:extLst>
          </p:cNvPr>
          <p:cNvSpPr txBox="1"/>
          <p:nvPr/>
        </p:nvSpPr>
        <p:spPr>
          <a:xfrm>
            <a:off x="390698" y="340517"/>
            <a:ext cx="10241280" cy="646331"/>
          </a:xfrm>
          <a:prstGeom prst="rect">
            <a:avLst/>
          </a:prstGeom>
          <a:noFill/>
        </p:spPr>
        <p:txBody>
          <a:bodyPr wrap="square">
            <a:spAutoFit/>
          </a:bodyPr>
          <a:lstStyle/>
          <a:p>
            <a:pPr algn="l"/>
            <a:r>
              <a:rPr lang="en-US" b="0" i="0" dirty="0">
                <a:solidFill>
                  <a:srgbClr val="FF0000"/>
                </a:solidFill>
                <a:effectLst/>
                <a:latin typeface="var(--ff-lato)"/>
              </a:rPr>
              <a:t>Connected Graph: </a:t>
            </a:r>
            <a:r>
              <a:rPr lang="en-US" b="0" i="0" dirty="0">
                <a:solidFill>
                  <a:srgbClr val="000000"/>
                </a:solidFill>
                <a:effectLst/>
                <a:latin typeface="Verdana" panose="020B0604030504040204" pitchFamily="34" charset="0"/>
              </a:rPr>
              <a:t>A graph G is said to be connected </a:t>
            </a:r>
            <a:r>
              <a:rPr lang="en-US" b="1" i="0" dirty="0">
                <a:solidFill>
                  <a:srgbClr val="000000"/>
                </a:solidFill>
                <a:effectLst/>
                <a:latin typeface="inherit"/>
              </a:rPr>
              <a:t>if there exists a path between every pair of vertices</a:t>
            </a:r>
            <a:r>
              <a:rPr lang="en-US" b="0" i="0" dirty="0">
                <a:solidFill>
                  <a:srgbClr val="000000"/>
                </a:solidFill>
                <a:effectLst/>
                <a:latin typeface="Verdana" panose="020B0604030504040204" pitchFamily="34" charset="0"/>
              </a:rPr>
              <a:t>. </a:t>
            </a:r>
          </a:p>
        </p:txBody>
      </p:sp>
      <p:pic>
        <p:nvPicPr>
          <p:cNvPr id="5" name="Picture 4">
            <a:extLst>
              <a:ext uri="{FF2B5EF4-FFF2-40B4-BE49-F238E27FC236}">
                <a16:creationId xmlns:a16="http://schemas.microsoft.com/office/drawing/2014/main" id="{FCF5FE7D-83AB-B083-D8C2-069D06A86754}"/>
              </a:ext>
            </a:extLst>
          </p:cNvPr>
          <p:cNvPicPr>
            <a:picLocks noChangeAspect="1"/>
          </p:cNvPicPr>
          <p:nvPr/>
        </p:nvPicPr>
        <p:blipFill>
          <a:blip r:embed="rId2"/>
          <a:stretch>
            <a:fillRect/>
          </a:stretch>
        </p:blipFill>
        <p:spPr>
          <a:xfrm>
            <a:off x="3661820" y="986848"/>
            <a:ext cx="4286470" cy="2698889"/>
          </a:xfrm>
          <a:prstGeom prst="rect">
            <a:avLst/>
          </a:prstGeom>
        </p:spPr>
      </p:pic>
      <p:sp>
        <p:nvSpPr>
          <p:cNvPr id="7" name="TextBox 6">
            <a:extLst>
              <a:ext uri="{FF2B5EF4-FFF2-40B4-BE49-F238E27FC236}">
                <a16:creationId xmlns:a16="http://schemas.microsoft.com/office/drawing/2014/main" id="{C1B85F02-3582-6954-2824-E05BD641F0C4}"/>
              </a:ext>
            </a:extLst>
          </p:cNvPr>
          <p:cNvSpPr txBox="1"/>
          <p:nvPr/>
        </p:nvSpPr>
        <p:spPr>
          <a:xfrm>
            <a:off x="390698" y="3740418"/>
            <a:ext cx="10482349" cy="646331"/>
          </a:xfrm>
          <a:prstGeom prst="rect">
            <a:avLst/>
          </a:prstGeom>
          <a:noFill/>
        </p:spPr>
        <p:txBody>
          <a:bodyPr wrap="square">
            <a:spAutoFit/>
          </a:bodyPr>
          <a:lstStyle/>
          <a:p>
            <a:pPr algn="l"/>
            <a:r>
              <a:rPr lang="en-US" b="0" i="0" dirty="0">
                <a:solidFill>
                  <a:srgbClr val="FF0000"/>
                </a:solidFill>
                <a:effectLst/>
                <a:latin typeface="var(--ff-lato)"/>
              </a:rPr>
              <a:t>Disconnected Graph: </a:t>
            </a:r>
            <a:r>
              <a:rPr lang="en-US" b="0" i="0" dirty="0">
                <a:solidFill>
                  <a:srgbClr val="000000"/>
                </a:solidFill>
                <a:effectLst/>
                <a:latin typeface="Verdana" panose="020B0604030504040204" pitchFamily="34" charset="0"/>
              </a:rPr>
              <a:t>A graph G is disconnected, if it does not contain at least two connected vertices</a:t>
            </a:r>
          </a:p>
        </p:txBody>
      </p:sp>
      <p:pic>
        <p:nvPicPr>
          <p:cNvPr id="9" name="Picture 8">
            <a:extLst>
              <a:ext uri="{FF2B5EF4-FFF2-40B4-BE49-F238E27FC236}">
                <a16:creationId xmlns:a16="http://schemas.microsoft.com/office/drawing/2014/main" id="{77BFE32F-4EAB-9796-E98A-6A83DF4F416B}"/>
              </a:ext>
            </a:extLst>
          </p:cNvPr>
          <p:cNvPicPr>
            <a:picLocks noChangeAspect="1"/>
          </p:cNvPicPr>
          <p:nvPr/>
        </p:nvPicPr>
        <p:blipFill>
          <a:blip r:embed="rId3"/>
          <a:stretch>
            <a:fillRect/>
          </a:stretch>
        </p:blipFill>
        <p:spPr>
          <a:xfrm>
            <a:off x="4518054" y="4332068"/>
            <a:ext cx="3372023" cy="1606633"/>
          </a:xfrm>
          <a:prstGeom prst="rect">
            <a:avLst/>
          </a:prstGeom>
        </p:spPr>
      </p:pic>
    </p:spTree>
    <p:extLst>
      <p:ext uri="{BB962C8B-B14F-4D97-AF65-F5344CB8AC3E}">
        <p14:creationId xmlns:p14="http://schemas.microsoft.com/office/powerpoint/2010/main" val="352318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02752-6B22-4849-9AC6-05141FE115D8}"/>
              </a:ext>
            </a:extLst>
          </p:cNvPr>
          <p:cNvSpPr txBox="1"/>
          <p:nvPr/>
        </p:nvSpPr>
        <p:spPr>
          <a:xfrm>
            <a:off x="216131" y="589898"/>
            <a:ext cx="8929946" cy="369332"/>
          </a:xfrm>
          <a:prstGeom prst="rect">
            <a:avLst/>
          </a:prstGeom>
          <a:noFill/>
        </p:spPr>
        <p:txBody>
          <a:bodyPr wrap="square">
            <a:spAutoFit/>
          </a:bodyPr>
          <a:lstStyle/>
          <a:p>
            <a:pPr algn="l"/>
            <a:r>
              <a:rPr lang="en-US" b="0" i="0" dirty="0">
                <a:solidFill>
                  <a:srgbClr val="FF0000"/>
                </a:solidFill>
                <a:effectLst/>
                <a:latin typeface="var(--ff-lato)"/>
              </a:rPr>
              <a:t>Regular Graph: </a:t>
            </a:r>
            <a:r>
              <a:rPr lang="en-US" b="0" i="0" dirty="0">
                <a:solidFill>
                  <a:srgbClr val="000000"/>
                </a:solidFill>
                <a:effectLst/>
                <a:latin typeface="Verdana" panose="020B0604030504040204" pitchFamily="34" charset="0"/>
              </a:rPr>
              <a:t>A graph G is said to be regular, </a:t>
            </a:r>
            <a:r>
              <a:rPr lang="en-US" b="1" i="0" dirty="0">
                <a:solidFill>
                  <a:srgbClr val="000000"/>
                </a:solidFill>
                <a:effectLst/>
                <a:latin typeface="inherit"/>
              </a:rPr>
              <a:t>if all its vertices have the same degree</a:t>
            </a:r>
            <a:endParaRPr lang="en-US" b="0" i="0" dirty="0">
              <a:solidFill>
                <a:srgbClr val="000000"/>
              </a:solidFill>
              <a:effectLst/>
              <a:latin typeface="Verdana" panose="020B0604030504040204" pitchFamily="34" charset="0"/>
            </a:endParaRPr>
          </a:p>
        </p:txBody>
      </p:sp>
      <p:pic>
        <p:nvPicPr>
          <p:cNvPr id="5" name="Picture 4">
            <a:extLst>
              <a:ext uri="{FF2B5EF4-FFF2-40B4-BE49-F238E27FC236}">
                <a16:creationId xmlns:a16="http://schemas.microsoft.com/office/drawing/2014/main" id="{FA8C195A-5AAD-8ECC-8E5F-8858870A0A5F}"/>
              </a:ext>
            </a:extLst>
          </p:cNvPr>
          <p:cNvPicPr>
            <a:picLocks noChangeAspect="1"/>
          </p:cNvPicPr>
          <p:nvPr/>
        </p:nvPicPr>
        <p:blipFill>
          <a:blip r:embed="rId2"/>
          <a:stretch>
            <a:fillRect/>
          </a:stretch>
        </p:blipFill>
        <p:spPr>
          <a:xfrm>
            <a:off x="3180278" y="1744424"/>
            <a:ext cx="3537132" cy="1390721"/>
          </a:xfrm>
          <a:prstGeom prst="rect">
            <a:avLst/>
          </a:prstGeom>
        </p:spPr>
      </p:pic>
      <p:sp>
        <p:nvSpPr>
          <p:cNvPr id="7" name="TextBox 6">
            <a:extLst>
              <a:ext uri="{FF2B5EF4-FFF2-40B4-BE49-F238E27FC236}">
                <a16:creationId xmlns:a16="http://schemas.microsoft.com/office/drawing/2014/main" id="{1E65C136-AE1D-239A-B47C-7E6BC119620D}"/>
              </a:ext>
            </a:extLst>
          </p:cNvPr>
          <p:cNvSpPr txBox="1"/>
          <p:nvPr/>
        </p:nvSpPr>
        <p:spPr>
          <a:xfrm>
            <a:off x="473824" y="3463419"/>
            <a:ext cx="10266219" cy="1200329"/>
          </a:xfrm>
          <a:prstGeom prst="rect">
            <a:avLst/>
          </a:prstGeom>
          <a:noFill/>
        </p:spPr>
        <p:txBody>
          <a:bodyPr wrap="square">
            <a:spAutoFit/>
          </a:bodyPr>
          <a:lstStyle/>
          <a:p>
            <a:pPr algn="l"/>
            <a:r>
              <a:rPr lang="en-US" b="0" i="0" dirty="0">
                <a:solidFill>
                  <a:srgbClr val="FF0000"/>
                </a:solidFill>
                <a:effectLst/>
                <a:latin typeface="var(--ff-lato)"/>
              </a:rPr>
              <a:t>Complete Graph: </a:t>
            </a:r>
            <a:r>
              <a:rPr lang="en-US" b="0" i="0" dirty="0">
                <a:solidFill>
                  <a:srgbClr val="000000"/>
                </a:solidFill>
                <a:effectLst/>
                <a:latin typeface="Verdana" panose="020B0604030504040204" pitchFamily="34" charset="0"/>
              </a:rPr>
              <a:t>A simple graph with ‘n’ mutual vertices is called a complete graph and it is </a:t>
            </a:r>
            <a:r>
              <a:rPr lang="en-US" b="1" i="0" dirty="0">
                <a:solidFill>
                  <a:srgbClr val="000000"/>
                </a:solidFill>
                <a:effectLst/>
                <a:latin typeface="inherit"/>
              </a:rPr>
              <a:t>denoted by ‘</a:t>
            </a:r>
            <a:r>
              <a:rPr lang="en-US" b="1" i="0" dirty="0" err="1">
                <a:solidFill>
                  <a:srgbClr val="000000"/>
                </a:solidFill>
                <a:effectLst/>
                <a:latin typeface="inherit"/>
              </a:rPr>
              <a:t>K</a:t>
            </a:r>
            <a:r>
              <a:rPr lang="en-US" b="1" i="0" baseline="-25000" dirty="0" err="1">
                <a:solidFill>
                  <a:srgbClr val="000000"/>
                </a:solidFill>
                <a:effectLst/>
                <a:latin typeface="inherit"/>
              </a:rPr>
              <a:t>n</a:t>
            </a:r>
            <a:r>
              <a:rPr lang="en-US" b="1" i="0" dirty="0">
                <a:solidFill>
                  <a:srgbClr val="000000"/>
                </a:solidFill>
                <a:effectLst/>
                <a:latin typeface="inherit"/>
              </a:rPr>
              <a:t>’</a:t>
            </a:r>
            <a:r>
              <a:rPr lang="en-US" b="0" i="0" dirty="0">
                <a:solidFill>
                  <a:srgbClr val="000000"/>
                </a:solidFill>
                <a:effectLst/>
                <a:latin typeface="Verdana" panose="020B0604030504040204" pitchFamily="34" charset="0"/>
              </a:rPr>
              <a:t>. </a:t>
            </a:r>
          </a:p>
          <a:p>
            <a:pPr algn="l"/>
            <a:r>
              <a:rPr lang="en-US" b="0" i="0" dirty="0">
                <a:solidFill>
                  <a:srgbClr val="000000"/>
                </a:solidFill>
                <a:effectLst/>
                <a:latin typeface="Verdana" panose="020B0604030504040204" pitchFamily="34" charset="0"/>
              </a:rPr>
              <a:t>In the graph, </a:t>
            </a:r>
            <a:r>
              <a:rPr lang="en-US" b="1" i="0" dirty="0">
                <a:solidFill>
                  <a:srgbClr val="000000"/>
                </a:solidFill>
                <a:effectLst/>
                <a:latin typeface="inherit"/>
              </a:rPr>
              <a:t>a vertex should have edges with all other vertices</a:t>
            </a:r>
            <a:r>
              <a:rPr lang="en-US" b="0" i="0" dirty="0">
                <a:solidFill>
                  <a:srgbClr val="000000"/>
                </a:solidFill>
                <a:effectLst/>
                <a:latin typeface="Verdana" panose="020B0604030504040204" pitchFamily="34" charset="0"/>
              </a:rPr>
              <a:t>, then it called a complete graph.</a:t>
            </a:r>
          </a:p>
        </p:txBody>
      </p:sp>
      <p:pic>
        <p:nvPicPr>
          <p:cNvPr id="9" name="Picture 8">
            <a:extLst>
              <a:ext uri="{FF2B5EF4-FFF2-40B4-BE49-F238E27FC236}">
                <a16:creationId xmlns:a16="http://schemas.microsoft.com/office/drawing/2014/main" id="{F877E563-3867-E8A3-DF0B-7044E821BF86}"/>
              </a:ext>
            </a:extLst>
          </p:cNvPr>
          <p:cNvPicPr>
            <a:picLocks noChangeAspect="1"/>
          </p:cNvPicPr>
          <p:nvPr/>
        </p:nvPicPr>
        <p:blipFill>
          <a:blip r:embed="rId3"/>
          <a:stretch>
            <a:fillRect/>
          </a:stretch>
        </p:blipFill>
        <p:spPr>
          <a:xfrm>
            <a:off x="4434066" y="5078848"/>
            <a:ext cx="3124361" cy="1355202"/>
          </a:xfrm>
          <a:prstGeom prst="rect">
            <a:avLst/>
          </a:prstGeom>
        </p:spPr>
      </p:pic>
    </p:spTree>
    <p:extLst>
      <p:ext uri="{BB962C8B-B14F-4D97-AF65-F5344CB8AC3E}">
        <p14:creationId xmlns:p14="http://schemas.microsoft.com/office/powerpoint/2010/main" val="84268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878C9-A062-DF3E-6616-7D6530CED585}"/>
              </a:ext>
            </a:extLst>
          </p:cNvPr>
          <p:cNvPicPr>
            <a:picLocks noChangeAspect="1"/>
          </p:cNvPicPr>
          <p:nvPr/>
        </p:nvPicPr>
        <p:blipFill>
          <a:blip r:embed="rId2"/>
          <a:stretch>
            <a:fillRect/>
          </a:stretch>
        </p:blipFill>
        <p:spPr>
          <a:xfrm>
            <a:off x="1828800" y="1429790"/>
            <a:ext cx="8204662" cy="4862946"/>
          </a:xfrm>
          <a:prstGeom prst="rect">
            <a:avLst/>
          </a:prstGeom>
        </p:spPr>
      </p:pic>
      <p:sp>
        <p:nvSpPr>
          <p:cNvPr id="5" name="TextBox 4">
            <a:extLst>
              <a:ext uri="{FF2B5EF4-FFF2-40B4-BE49-F238E27FC236}">
                <a16:creationId xmlns:a16="http://schemas.microsoft.com/office/drawing/2014/main" id="{57D8559C-BC26-C278-315F-6296A2D54AF1}"/>
              </a:ext>
            </a:extLst>
          </p:cNvPr>
          <p:cNvSpPr txBox="1"/>
          <p:nvPr/>
        </p:nvSpPr>
        <p:spPr>
          <a:xfrm>
            <a:off x="656705" y="728398"/>
            <a:ext cx="10947862" cy="369332"/>
          </a:xfrm>
          <a:prstGeom prst="rect">
            <a:avLst/>
          </a:prstGeom>
          <a:noFill/>
        </p:spPr>
        <p:txBody>
          <a:bodyPr wrap="square">
            <a:spAutoFit/>
          </a:bodyPr>
          <a:lstStyle/>
          <a:p>
            <a:r>
              <a:rPr lang="en-US" dirty="0"/>
              <a:t>If an undirected graph of n vertices consists of n(n-1)/2 number of edges then the graph is called complete graph. </a:t>
            </a:r>
            <a:endParaRPr lang="en-IN" dirty="0"/>
          </a:p>
        </p:txBody>
      </p:sp>
    </p:spTree>
    <p:extLst>
      <p:ext uri="{BB962C8B-B14F-4D97-AF65-F5344CB8AC3E}">
        <p14:creationId xmlns:p14="http://schemas.microsoft.com/office/powerpoint/2010/main" val="322788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D2FE9-5CD9-D488-3AC9-6CC9DB4858EE}"/>
              </a:ext>
            </a:extLst>
          </p:cNvPr>
          <p:cNvPicPr>
            <a:picLocks noChangeAspect="1"/>
          </p:cNvPicPr>
          <p:nvPr/>
        </p:nvPicPr>
        <p:blipFill>
          <a:blip r:embed="rId2"/>
          <a:stretch>
            <a:fillRect/>
          </a:stretch>
        </p:blipFill>
        <p:spPr>
          <a:xfrm>
            <a:off x="1255222" y="182880"/>
            <a:ext cx="9842269" cy="6567055"/>
          </a:xfrm>
          <a:prstGeom prst="rect">
            <a:avLst/>
          </a:prstGeom>
        </p:spPr>
      </p:pic>
    </p:spTree>
    <p:extLst>
      <p:ext uri="{BB962C8B-B14F-4D97-AF65-F5344CB8AC3E}">
        <p14:creationId xmlns:p14="http://schemas.microsoft.com/office/powerpoint/2010/main" val="5604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08CE5-744B-A838-DD40-58575A803114}"/>
              </a:ext>
            </a:extLst>
          </p:cNvPr>
          <p:cNvPicPr>
            <a:picLocks noChangeAspect="1"/>
          </p:cNvPicPr>
          <p:nvPr/>
        </p:nvPicPr>
        <p:blipFill>
          <a:blip r:embed="rId2"/>
          <a:stretch>
            <a:fillRect/>
          </a:stretch>
        </p:blipFill>
        <p:spPr>
          <a:xfrm>
            <a:off x="1155469" y="174567"/>
            <a:ext cx="9376755" cy="6026728"/>
          </a:xfrm>
          <a:prstGeom prst="rect">
            <a:avLst/>
          </a:prstGeom>
        </p:spPr>
      </p:pic>
    </p:spTree>
    <p:extLst>
      <p:ext uri="{BB962C8B-B14F-4D97-AF65-F5344CB8AC3E}">
        <p14:creationId xmlns:p14="http://schemas.microsoft.com/office/powerpoint/2010/main" val="227905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13D17-A7A0-7A10-FD0D-C0DF19A640E9}"/>
              </a:ext>
            </a:extLst>
          </p:cNvPr>
          <p:cNvSpPr txBox="1"/>
          <p:nvPr/>
        </p:nvSpPr>
        <p:spPr>
          <a:xfrm>
            <a:off x="3744686" y="2246811"/>
            <a:ext cx="4676503" cy="1446550"/>
          </a:xfrm>
          <a:prstGeom prst="rect">
            <a:avLst/>
          </a:prstGeom>
          <a:noFill/>
        </p:spPr>
        <p:txBody>
          <a:bodyPr wrap="square" rtlCol="0">
            <a:spAutoFit/>
          </a:bodyPr>
          <a:lstStyle/>
          <a:p>
            <a:pPr algn="ctr"/>
            <a:r>
              <a:rPr lang="en-IN" sz="8800" dirty="0">
                <a:solidFill>
                  <a:srgbClr val="FF0000"/>
                </a:solidFill>
              </a:rPr>
              <a:t>Graphs</a:t>
            </a:r>
          </a:p>
        </p:txBody>
      </p:sp>
    </p:spTree>
    <p:extLst>
      <p:ext uri="{BB962C8B-B14F-4D97-AF65-F5344CB8AC3E}">
        <p14:creationId xmlns:p14="http://schemas.microsoft.com/office/powerpoint/2010/main" val="53716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785F8-EFCE-A32C-E16D-4555B2BDA906}"/>
              </a:ext>
            </a:extLst>
          </p:cNvPr>
          <p:cNvSpPr txBox="1"/>
          <p:nvPr/>
        </p:nvSpPr>
        <p:spPr>
          <a:xfrm>
            <a:off x="191193" y="285282"/>
            <a:ext cx="11912138" cy="1477328"/>
          </a:xfrm>
          <a:prstGeom prst="rect">
            <a:avLst/>
          </a:prstGeom>
          <a:noFill/>
        </p:spPr>
        <p:txBody>
          <a:bodyPr wrap="square">
            <a:spAutoFit/>
          </a:bodyPr>
          <a:lstStyle/>
          <a:p>
            <a:pPr algn="l"/>
            <a:r>
              <a:rPr lang="en-US" b="0" i="0" dirty="0">
                <a:solidFill>
                  <a:srgbClr val="FF0000"/>
                </a:solidFill>
                <a:effectLst/>
                <a:latin typeface="var(--ff-lato)"/>
              </a:rPr>
              <a:t>Cycle Graph: </a:t>
            </a:r>
          </a:p>
          <a:p>
            <a:pPr algn="l"/>
            <a:r>
              <a:rPr lang="en-US" b="0" i="0" dirty="0">
                <a:solidFill>
                  <a:srgbClr val="000000"/>
                </a:solidFill>
                <a:effectLst/>
                <a:latin typeface="Verdana" panose="020B0604030504040204" pitchFamily="34" charset="0"/>
              </a:rPr>
              <a:t>A simple graph with ‘n’ vertices (n &gt;= 3) and ‘n’ edges is called a cycle graph if all its edges form a cycle of length ‘n’.</a:t>
            </a:r>
          </a:p>
          <a:p>
            <a:pPr algn="l"/>
            <a:r>
              <a:rPr lang="en-US" b="0" i="0" dirty="0">
                <a:solidFill>
                  <a:srgbClr val="000000"/>
                </a:solidFill>
                <a:effectLst/>
                <a:latin typeface="Verdana" panose="020B0604030504040204" pitchFamily="34" charset="0"/>
              </a:rPr>
              <a:t>If the degree of each vertex in the graph is two, then it is called a Cycle Graph.</a:t>
            </a:r>
          </a:p>
          <a:p>
            <a:pPr algn="l"/>
            <a:r>
              <a:rPr lang="en-US" b="1" i="0" dirty="0">
                <a:solidFill>
                  <a:srgbClr val="000000"/>
                </a:solidFill>
                <a:effectLst/>
                <a:latin typeface="inherit"/>
              </a:rPr>
              <a:t>Notation</a:t>
            </a:r>
            <a:r>
              <a:rPr lang="en-US" b="0" i="0" dirty="0">
                <a:solidFill>
                  <a:srgbClr val="000000"/>
                </a:solidFill>
                <a:effectLst/>
                <a:latin typeface="Verdana" panose="020B0604030504040204" pitchFamily="34" charset="0"/>
              </a:rPr>
              <a:t> − C</a:t>
            </a:r>
            <a:r>
              <a:rPr lang="en-US" b="0" i="0" baseline="-25000" dirty="0">
                <a:solidFill>
                  <a:srgbClr val="000000"/>
                </a:solidFill>
                <a:effectLst/>
                <a:latin typeface="Verdana" panose="020B0604030504040204" pitchFamily="34" charset="0"/>
              </a:rPr>
              <a:t>n</a:t>
            </a:r>
            <a:endParaRPr lang="en-US" b="0" i="0" dirty="0">
              <a:solidFill>
                <a:srgbClr val="000000"/>
              </a:solidFill>
              <a:effectLst/>
              <a:latin typeface="Verdana" panose="020B0604030504040204" pitchFamily="34" charset="0"/>
            </a:endParaRPr>
          </a:p>
        </p:txBody>
      </p:sp>
      <p:pic>
        <p:nvPicPr>
          <p:cNvPr id="5" name="Picture 4">
            <a:extLst>
              <a:ext uri="{FF2B5EF4-FFF2-40B4-BE49-F238E27FC236}">
                <a16:creationId xmlns:a16="http://schemas.microsoft.com/office/drawing/2014/main" id="{8FD0057B-D3DF-01C5-5AC4-380DBF420DB9}"/>
              </a:ext>
            </a:extLst>
          </p:cNvPr>
          <p:cNvPicPr>
            <a:picLocks noChangeAspect="1"/>
          </p:cNvPicPr>
          <p:nvPr/>
        </p:nvPicPr>
        <p:blipFill>
          <a:blip r:embed="rId2"/>
          <a:stretch>
            <a:fillRect/>
          </a:stretch>
        </p:blipFill>
        <p:spPr>
          <a:xfrm>
            <a:off x="3527139" y="1861949"/>
            <a:ext cx="4356324" cy="1720938"/>
          </a:xfrm>
          <a:prstGeom prst="rect">
            <a:avLst/>
          </a:prstGeom>
        </p:spPr>
      </p:pic>
      <p:sp>
        <p:nvSpPr>
          <p:cNvPr id="7" name="TextBox 6">
            <a:extLst>
              <a:ext uri="{FF2B5EF4-FFF2-40B4-BE49-F238E27FC236}">
                <a16:creationId xmlns:a16="http://schemas.microsoft.com/office/drawing/2014/main" id="{AAAC8090-F20F-8C39-9FAA-738715E1EF2B}"/>
              </a:ext>
            </a:extLst>
          </p:cNvPr>
          <p:cNvSpPr txBox="1"/>
          <p:nvPr/>
        </p:nvSpPr>
        <p:spPr>
          <a:xfrm>
            <a:off x="1288472" y="4098004"/>
            <a:ext cx="10191403" cy="923330"/>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Graph I has 3 vertices with 3 edges which is forming a cycle ‘ab-</a:t>
            </a:r>
            <a:r>
              <a:rPr lang="en-US" b="0" i="0" dirty="0" err="1">
                <a:solidFill>
                  <a:srgbClr val="000000"/>
                </a:solidFill>
                <a:effectLst/>
                <a:latin typeface="Verdana" panose="020B0604030504040204" pitchFamily="34" charset="0"/>
              </a:rPr>
              <a:t>bc</a:t>
            </a:r>
            <a:r>
              <a:rPr lang="en-US" b="0" i="0" dirty="0">
                <a:solidFill>
                  <a:srgbClr val="000000"/>
                </a:solidFill>
                <a:effectLst/>
                <a:latin typeface="Verdana" panose="020B0604030504040204" pitchFamily="34" charset="0"/>
              </a:rPr>
              <a:t>-ca’.</a:t>
            </a:r>
          </a:p>
          <a:p>
            <a:pPr algn="l">
              <a:buFont typeface="Arial" panose="020B0604020202020204" pitchFamily="34" charset="0"/>
              <a:buChar char="•"/>
            </a:pPr>
            <a:r>
              <a:rPr lang="en-US" b="0" i="0" dirty="0">
                <a:solidFill>
                  <a:srgbClr val="000000"/>
                </a:solidFill>
                <a:effectLst/>
                <a:latin typeface="Verdana" panose="020B0604030504040204" pitchFamily="34" charset="0"/>
              </a:rPr>
              <a:t>Graph II has 4 vertices with 4 edges which is forming a cycle ‘</a:t>
            </a:r>
            <a:r>
              <a:rPr lang="en-US" b="0" i="0" dirty="0" err="1">
                <a:solidFill>
                  <a:srgbClr val="000000"/>
                </a:solidFill>
                <a:effectLst/>
                <a:latin typeface="Verdana" panose="020B0604030504040204" pitchFamily="34" charset="0"/>
              </a:rPr>
              <a:t>pq-qs-sr-rp</a:t>
            </a:r>
            <a:r>
              <a:rPr lang="en-US" b="0" i="0" dirty="0">
                <a:solidFill>
                  <a:srgbClr val="000000"/>
                </a:solidFill>
                <a:effectLst/>
                <a:latin typeface="Verdana" panose="020B0604030504040204" pitchFamily="34" charset="0"/>
              </a:rPr>
              <a:t>’.</a:t>
            </a:r>
          </a:p>
          <a:p>
            <a:pPr algn="l">
              <a:buFont typeface="Arial" panose="020B0604020202020204" pitchFamily="34" charset="0"/>
              <a:buChar char="•"/>
            </a:pPr>
            <a:r>
              <a:rPr lang="en-US" b="0" i="0" dirty="0">
                <a:solidFill>
                  <a:srgbClr val="000000"/>
                </a:solidFill>
                <a:effectLst/>
                <a:latin typeface="Verdana" panose="020B0604030504040204" pitchFamily="34" charset="0"/>
              </a:rPr>
              <a:t>Graph III has 5 vertices with 5 edges which is forming a cycle ‘</a:t>
            </a:r>
            <a:r>
              <a:rPr lang="en-US" b="0" i="0" dirty="0" err="1">
                <a:solidFill>
                  <a:srgbClr val="000000"/>
                </a:solidFill>
                <a:effectLst/>
                <a:latin typeface="Verdana" panose="020B0604030504040204" pitchFamily="34" charset="0"/>
              </a:rPr>
              <a:t>ik</a:t>
            </a:r>
            <a:r>
              <a:rPr lang="en-US" b="0" i="0" dirty="0">
                <a:solidFill>
                  <a:srgbClr val="000000"/>
                </a:solidFill>
                <a:effectLst/>
                <a:latin typeface="Verdana" panose="020B0604030504040204" pitchFamily="34" charset="0"/>
              </a:rPr>
              <a:t>-km-ml-</a:t>
            </a:r>
            <a:r>
              <a:rPr lang="en-US" b="0" i="0" dirty="0" err="1">
                <a:solidFill>
                  <a:srgbClr val="000000"/>
                </a:solidFill>
                <a:effectLst/>
                <a:latin typeface="Verdana" panose="020B0604030504040204" pitchFamily="34" charset="0"/>
              </a:rPr>
              <a:t>lj</a:t>
            </a:r>
            <a:r>
              <a:rPr lang="en-US" b="0" i="0" dirty="0">
                <a:solidFill>
                  <a:srgbClr val="000000"/>
                </a:solidFill>
                <a:effectLst/>
                <a:latin typeface="Verdana" panose="020B0604030504040204" pitchFamily="34" charset="0"/>
              </a:rPr>
              <a:t>-ji’.</a:t>
            </a:r>
          </a:p>
        </p:txBody>
      </p:sp>
    </p:spTree>
    <p:extLst>
      <p:ext uri="{BB962C8B-B14F-4D97-AF65-F5344CB8AC3E}">
        <p14:creationId xmlns:p14="http://schemas.microsoft.com/office/powerpoint/2010/main" val="383239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FA7C4B-B27A-AA73-E4D4-2564A7876137}"/>
              </a:ext>
            </a:extLst>
          </p:cNvPr>
          <p:cNvSpPr txBox="1"/>
          <p:nvPr/>
        </p:nvSpPr>
        <p:spPr>
          <a:xfrm>
            <a:off x="124691" y="811661"/>
            <a:ext cx="11130742" cy="923330"/>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Wheel graph: </a:t>
            </a:r>
            <a:r>
              <a:rPr lang="en-US" b="0" i="0" dirty="0">
                <a:solidFill>
                  <a:srgbClr val="000000"/>
                </a:solidFill>
                <a:effectLst/>
                <a:latin typeface="Verdana" panose="020B0604030504040204" pitchFamily="34" charset="0"/>
              </a:rPr>
              <a:t>A wheel graph is obtained from a cycle graph by adding a new vertex. That new vertex is called a </a:t>
            </a:r>
            <a:r>
              <a:rPr lang="en-US" b="1" i="0" dirty="0">
                <a:solidFill>
                  <a:srgbClr val="000000"/>
                </a:solidFill>
                <a:effectLst/>
                <a:latin typeface="inherit"/>
              </a:rPr>
              <a:t>Hub</a:t>
            </a:r>
            <a:r>
              <a:rPr lang="en-US" b="0" i="0" dirty="0">
                <a:solidFill>
                  <a:srgbClr val="000000"/>
                </a:solidFill>
                <a:effectLst/>
                <a:latin typeface="Verdana" panose="020B0604030504040204" pitchFamily="34" charset="0"/>
              </a:rPr>
              <a:t> which is connected to all the vertices of C</a:t>
            </a:r>
            <a:r>
              <a:rPr lang="en-US" b="0" i="0" baseline="-25000" dirty="0">
                <a:solidFill>
                  <a:srgbClr val="000000"/>
                </a:solidFill>
                <a:effectLst/>
                <a:latin typeface="Verdana" panose="020B0604030504040204" pitchFamily="34" charset="0"/>
              </a:rPr>
              <a:t>n</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Notation − </a:t>
            </a:r>
            <a:r>
              <a:rPr lang="en-US" b="0" i="0" dirty="0" err="1">
                <a:solidFill>
                  <a:srgbClr val="000000"/>
                </a:solidFill>
                <a:effectLst/>
                <a:latin typeface="Verdana" panose="020B0604030504040204" pitchFamily="34" charset="0"/>
              </a:rPr>
              <a:t>W</a:t>
            </a:r>
            <a:r>
              <a:rPr lang="en-US" b="0" i="0" baseline="-25000" dirty="0" err="1">
                <a:solidFill>
                  <a:srgbClr val="000000"/>
                </a:solidFill>
                <a:effectLst/>
                <a:latin typeface="Verdana" panose="020B0604030504040204" pitchFamily="34" charset="0"/>
              </a:rPr>
              <a:t>n</a:t>
            </a:r>
            <a:endParaRPr lang="en-US" b="0"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E01A9E9A-CE52-7593-7619-83F49FF8D7B8}"/>
              </a:ext>
            </a:extLst>
          </p:cNvPr>
          <p:cNvSpPr txBox="1"/>
          <p:nvPr/>
        </p:nvSpPr>
        <p:spPr>
          <a:xfrm>
            <a:off x="656705" y="1778754"/>
            <a:ext cx="9551324" cy="1200329"/>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No. of edges in </a:t>
            </a:r>
            <a:r>
              <a:rPr lang="en-US" b="0" i="0" dirty="0" err="1">
                <a:solidFill>
                  <a:srgbClr val="000000"/>
                </a:solidFill>
                <a:effectLst/>
                <a:latin typeface="Verdana" panose="020B0604030504040204" pitchFamily="34" charset="0"/>
              </a:rPr>
              <a:t>W</a:t>
            </a:r>
            <a:r>
              <a:rPr lang="en-US" b="0" i="0" baseline="-25000" dirty="0" err="1">
                <a:solidFill>
                  <a:srgbClr val="000000"/>
                </a:solidFill>
                <a:effectLst/>
                <a:latin typeface="Verdana" panose="020B0604030504040204" pitchFamily="34" charset="0"/>
              </a:rPr>
              <a:t>n</a:t>
            </a:r>
            <a:r>
              <a:rPr lang="en-US" b="0" i="0" dirty="0">
                <a:solidFill>
                  <a:srgbClr val="000000"/>
                </a:solidFill>
                <a:effectLst/>
                <a:latin typeface="Verdana" panose="020B0604030504040204" pitchFamily="34" charset="0"/>
              </a:rPr>
              <a:t> = No. of edges from hub to all other vertices +</a:t>
            </a:r>
          </a:p>
          <a:p>
            <a:pPr algn="l"/>
            <a:r>
              <a:rPr lang="en-US" b="0" i="0" dirty="0">
                <a:solidFill>
                  <a:srgbClr val="000000"/>
                </a:solidFill>
                <a:effectLst/>
                <a:latin typeface="Verdana" panose="020B0604030504040204" pitchFamily="34" charset="0"/>
              </a:rPr>
              <a:t>No. of edges from all other nodes in cycle graph without a hub.</a:t>
            </a:r>
          </a:p>
          <a:p>
            <a:pPr algn="l"/>
            <a:r>
              <a:rPr lang="en-US" b="0" i="0" dirty="0">
                <a:solidFill>
                  <a:srgbClr val="000000"/>
                </a:solidFill>
                <a:effectLst/>
                <a:latin typeface="Verdana" panose="020B0604030504040204" pitchFamily="34" charset="0"/>
              </a:rPr>
              <a:t>= (n–1) + (n–1)</a:t>
            </a:r>
          </a:p>
          <a:p>
            <a:pPr algn="l"/>
            <a:r>
              <a:rPr lang="en-US" b="0" i="0" dirty="0">
                <a:solidFill>
                  <a:srgbClr val="000000"/>
                </a:solidFill>
                <a:effectLst/>
                <a:latin typeface="Verdana" panose="020B0604030504040204" pitchFamily="34" charset="0"/>
              </a:rPr>
              <a:t>= 2(n–1)</a:t>
            </a:r>
          </a:p>
        </p:txBody>
      </p:sp>
      <p:pic>
        <p:nvPicPr>
          <p:cNvPr id="7" name="Picture 6">
            <a:extLst>
              <a:ext uri="{FF2B5EF4-FFF2-40B4-BE49-F238E27FC236}">
                <a16:creationId xmlns:a16="http://schemas.microsoft.com/office/drawing/2014/main" id="{2972B75C-1CE8-8796-5857-6CD11645912B}"/>
              </a:ext>
            </a:extLst>
          </p:cNvPr>
          <p:cNvPicPr>
            <a:picLocks noChangeAspect="1"/>
          </p:cNvPicPr>
          <p:nvPr/>
        </p:nvPicPr>
        <p:blipFill>
          <a:blip r:embed="rId2"/>
          <a:stretch>
            <a:fillRect/>
          </a:stretch>
        </p:blipFill>
        <p:spPr>
          <a:xfrm>
            <a:off x="4541822" y="2526297"/>
            <a:ext cx="5117567" cy="1829571"/>
          </a:xfrm>
          <a:prstGeom prst="rect">
            <a:avLst/>
          </a:prstGeom>
        </p:spPr>
      </p:pic>
      <p:sp>
        <p:nvSpPr>
          <p:cNvPr id="9" name="TextBox 8">
            <a:extLst>
              <a:ext uri="{FF2B5EF4-FFF2-40B4-BE49-F238E27FC236}">
                <a16:creationId xmlns:a16="http://schemas.microsoft.com/office/drawing/2014/main" id="{132BC3F8-AE41-BB3C-2AAA-37C524044428}"/>
              </a:ext>
            </a:extLst>
          </p:cNvPr>
          <p:cNvSpPr txBox="1"/>
          <p:nvPr/>
        </p:nvSpPr>
        <p:spPr>
          <a:xfrm>
            <a:off x="182880" y="4605353"/>
            <a:ext cx="12111644" cy="1754326"/>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In graph I, it is obtained from C</a:t>
            </a:r>
            <a:r>
              <a:rPr lang="en-US" b="0" i="0" baseline="-25000" dirty="0">
                <a:solidFill>
                  <a:srgbClr val="000000"/>
                </a:solidFill>
                <a:effectLst/>
                <a:latin typeface="Verdana" panose="020B0604030504040204" pitchFamily="34" charset="0"/>
              </a:rPr>
              <a:t>3</a:t>
            </a:r>
            <a:r>
              <a:rPr lang="en-US" b="0" i="0" dirty="0">
                <a:solidFill>
                  <a:srgbClr val="000000"/>
                </a:solidFill>
                <a:effectLst/>
                <a:latin typeface="Verdana" panose="020B0604030504040204" pitchFamily="34" charset="0"/>
              </a:rPr>
              <a:t> by adding an vertex at the middle named as ‘d’. It is denoted as W</a:t>
            </a:r>
            <a:r>
              <a:rPr lang="en-US" b="0" i="0" baseline="-25000" dirty="0">
                <a:solidFill>
                  <a:srgbClr val="000000"/>
                </a:solidFill>
                <a:effectLst/>
                <a:latin typeface="Verdana" panose="020B0604030504040204" pitchFamily="34" charset="0"/>
              </a:rPr>
              <a:t>4</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Number of edges in W4 = 2(n-1) = 2(3) = 6</a:t>
            </a:r>
          </a:p>
          <a:p>
            <a:pPr algn="l"/>
            <a:r>
              <a:rPr lang="en-US" b="0" i="0" dirty="0">
                <a:solidFill>
                  <a:srgbClr val="000000"/>
                </a:solidFill>
                <a:effectLst/>
                <a:latin typeface="Verdana" panose="020B0604030504040204" pitchFamily="34" charset="0"/>
              </a:rPr>
              <a:t>In graph II, it is obtained from C4 by adding a vertex at the middle named as ‘t’. It is denoted as W</a:t>
            </a:r>
            <a:r>
              <a:rPr lang="en-US" b="0" i="0" baseline="-25000" dirty="0">
                <a:solidFill>
                  <a:srgbClr val="000000"/>
                </a:solidFill>
                <a:effectLst/>
                <a:latin typeface="Verdana" panose="020B0604030504040204" pitchFamily="34" charset="0"/>
              </a:rPr>
              <a:t>5</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Number of edges in W5 = 2(n-1) = 2(4) = 8</a:t>
            </a:r>
          </a:p>
          <a:p>
            <a:pPr algn="l"/>
            <a:r>
              <a:rPr lang="en-US" b="0" i="0" dirty="0">
                <a:solidFill>
                  <a:srgbClr val="000000"/>
                </a:solidFill>
                <a:effectLst/>
                <a:latin typeface="Verdana" panose="020B0604030504040204" pitchFamily="34" charset="0"/>
              </a:rPr>
              <a:t>In graph III, it is obtained from C</a:t>
            </a:r>
            <a:r>
              <a:rPr lang="en-US" b="0" i="0" baseline="-25000" dirty="0">
                <a:solidFill>
                  <a:srgbClr val="000000"/>
                </a:solidFill>
                <a:effectLst/>
                <a:latin typeface="Verdana" panose="020B0604030504040204" pitchFamily="34" charset="0"/>
              </a:rPr>
              <a:t>6</a:t>
            </a:r>
            <a:r>
              <a:rPr lang="en-US" b="0" i="0" dirty="0">
                <a:solidFill>
                  <a:srgbClr val="000000"/>
                </a:solidFill>
                <a:effectLst/>
                <a:latin typeface="Verdana" panose="020B0604030504040204" pitchFamily="34" charset="0"/>
              </a:rPr>
              <a:t> by adding a vertex at the middle named as ‘o’. It is denoted as W</a:t>
            </a:r>
            <a:r>
              <a:rPr lang="en-US" b="0" i="0" baseline="-25000" dirty="0">
                <a:solidFill>
                  <a:srgbClr val="000000"/>
                </a:solidFill>
                <a:effectLst/>
                <a:latin typeface="Verdana" panose="020B0604030504040204" pitchFamily="34" charset="0"/>
              </a:rPr>
              <a:t>7</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Number of edges in W4 = 2(n-1) = 2(6) = 12</a:t>
            </a:r>
          </a:p>
        </p:txBody>
      </p:sp>
    </p:spTree>
    <p:extLst>
      <p:ext uri="{BB962C8B-B14F-4D97-AF65-F5344CB8AC3E}">
        <p14:creationId xmlns:p14="http://schemas.microsoft.com/office/powerpoint/2010/main" val="293467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9BC2A7-AFB9-D191-BA00-DA1233E75122}"/>
              </a:ext>
            </a:extLst>
          </p:cNvPr>
          <p:cNvSpPr txBox="1"/>
          <p:nvPr/>
        </p:nvSpPr>
        <p:spPr>
          <a:xfrm>
            <a:off x="324196" y="324197"/>
            <a:ext cx="8821881" cy="369332"/>
          </a:xfrm>
          <a:prstGeom prst="rect">
            <a:avLst/>
          </a:prstGeom>
          <a:noFill/>
        </p:spPr>
        <p:txBody>
          <a:bodyPr wrap="square">
            <a:spAutoFit/>
          </a:bodyPr>
          <a:lstStyle/>
          <a:p>
            <a:pPr algn="l"/>
            <a:r>
              <a:rPr lang="en-US" b="0" i="0" dirty="0">
                <a:solidFill>
                  <a:srgbClr val="FF0000"/>
                </a:solidFill>
                <a:effectLst/>
                <a:latin typeface="var(--ff-lato)"/>
              </a:rPr>
              <a:t>Cyclic Graph: </a:t>
            </a:r>
            <a:r>
              <a:rPr lang="en-US" b="0" i="0" dirty="0">
                <a:solidFill>
                  <a:srgbClr val="000000"/>
                </a:solidFill>
                <a:effectLst/>
                <a:latin typeface="Verdana" panose="020B0604030504040204" pitchFamily="34" charset="0"/>
              </a:rPr>
              <a:t>A graph </a:t>
            </a:r>
            <a:r>
              <a:rPr lang="en-US" b="1" i="0" dirty="0">
                <a:solidFill>
                  <a:srgbClr val="000000"/>
                </a:solidFill>
                <a:effectLst/>
                <a:latin typeface="inherit"/>
              </a:rPr>
              <a:t>with at least one</a:t>
            </a:r>
            <a:r>
              <a:rPr lang="en-US" b="0" i="0" dirty="0">
                <a:solidFill>
                  <a:srgbClr val="000000"/>
                </a:solidFill>
                <a:effectLst/>
                <a:latin typeface="Verdana" panose="020B0604030504040204" pitchFamily="34" charset="0"/>
              </a:rPr>
              <a:t> cycle is called a cyclic graph.</a:t>
            </a:r>
          </a:p>
        </p:txBody>
      </p:sp>
      <p:pic>
        <p:nvPicPr>
          <p:cNvPr id="5" name="Picture 4">
            <a:extLst>
              <a:ext uri="{FF2B5EF4-FFF2-40B4-BE49-F238E27FC236}">
                <a16:creationId xmlns:a16="http://schemas.microsoft.com/office/drawing/2014/main" id="{87BA014A-772F-09E4-2460-5505883102EE}"/>
              </a:ext>
            </a:extLst>
          </p:cNvPr>
          <p:cNvPicPr>
            <a:picLocks noChangeAspect="1"/>
          </p:cNvPicPr>
          <p:nvPr/>
        </p:nvPicPr>
        <p:blipFill>
          <a:blip r:embed="rId2"/>
          <a:stretch>
            <a:fillRect/>
          </a:stretch>
        </p:blipFill>
        <p:spPr>
          <a:xfrm>
            <a:off x="4512916" y="1049837"/>
            <a:ext cx="3365673" cy="1898748"/>
          </a:xfrm>
          <a:prstGeom prst="rect">
            <a:avLst/>
          </a:prstGeom>
        </p:spPr>
      </p:pic>
      <p:sp>
        <p:nvSpPr>
          <p:cNvPr id="7" name="TextBox 6">
            <a:extLst>
              <a:ext uri="{FF2B5EF4-FFF2-40B4-BE49-F238E27FC236}">
                <a16:creationId xmlns:a16="http://schemas.microsoft.com/office/drawing/2014/main" id="{22C1E476-40BE-509D-D291-5AD699C03FFC}"/>
              </a:ext>
            </a:extLst>
          </p:cNvPr>
          <p:cNvSpPr txBox="1"/>
          <p:nvPr/>
        </p:nvSpPr>
        <p:spPr>
          <a:xfrm>
            <a:off x="390698" y="3105835"/>
            <a:ext cx="8755379" cy="369332"/>
          </a:xfrm>
          <a:prstGeom prst="rect">
            <a:avLst/>
          </a:prstGeom>
          <a:noFill/>
        </p:spPr>
        <p:txBody>
          <a:bodyPr wrap="square">
            <a:spAutoFit/>
          </a:bodyPr>
          <a:lstStyle/>
          <a:p>
            <a:pPr algn="l"/>
            <a:r>
              <a:rPr lang="en-US" b="0" i="0" dirty="0">
                <a:solidFill>
                  <a:srgbClr val="FF0000"/>
                </a:solidFill>
                <a:effectLst/>
                <a:latin typeface="var(--ff-lato)"/>
              </a:rPr>
              <a:t>Acyclic Graph: </a:t>
            </a:r>
            <a:r>
              <a:rPr lang="en-US" b="0" i="0" dirty="0">
                <a:solidFill>
                  <a:srgbClr val="000000"/>
                </a:solidFill>
                <a:effectLst/>
                <a:latin typeface="Verdana" panose="020B0604030504040204" pitchFamily="34" charset="0"/>
              </a:rPr>
              <a:t>A graph </a:t>
            </a:r>
            <a:r>
              <a:rPr lang="en-US" b="1" i="0" dirty="0">
                <a:solidFill>
                  <a:srgbClr val="000000"/>
                </a:solidFill>
                <a:effectLst/>
                <a:latin typeface="inherit"/>
              </a:rPr>
              <a:t>with no cycles</a:t>
            </a:r>
            <a:r>
              <a:rPr lang="en-US" b="0" i="0" dirty="0">
                <a:solidFill>
                  <a:srgbClr val="000000"/>
                </a:solidFill>
                <a:effectLst/>
                <a:latin typeface="Verdana" panose="020B0604030504040204" pitchFamily="34" charset="0"/>
              </a:rPr>
              <a:t> is called an acyclic graph.</a:t>
            </a:r>
          </a:p>
        </p:txBody>
      </p:sp>
      <p:pic>
        <p:nvPicPr>
          <p:cNvPr id="9" name="Picture 8">
            <a:extLst>
              <a:ext uri="{FF2B5EF4-FFF2-40B4-BE49-F238E27FC236}">
                <a16:creationId xmlns:a16="http://schemas.microsoft.com/office/drawing/2014/main" id="{C0F079D9-EE58-8141-173B-69B2FC0B3B05}"/>
              </a:ext>
            </a:extLst>
          </p:cNvPr>
          <p:cNvPicPr>
            <a:picLocks noChangeAspect="1"/>
          </p:cNvPicPr>
          <p:nvPr/>
        </p:nvPicPr>
        <p:blipFill>
          <a:blip r:embed="rId3"/>
          <a:stretch>
            <a:fillRect/>
          </a:stretch>
        </p:blipFill>
        <p:spPr>
          <a:xfrm>
            <a:off x="4512916" y="3632417"/>
            <a:ext cx="3467278" cy="1962251"/>
          </a:xfrm>
          <a:prstGeom prst="rect">
            <a:avLst/>
          </a:prstGeom>
        </p:spPr>
      </p:pic>
    </p:spTree>
    <p:extLst>
      <p:ext uri="{BB962C8B-B14F-4D97-AF65-F5344CB8AC3E}">
        <p14:creationId xmlns:p14="http://schemas.microsoft.com/office/powerpoint/2010/main" val="112578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6A6EA3-824B-6DA9-0639-1B1FCE2221A0}"/>
              </a:ext>
            </a:extLst>
          </p:cNvPr>
          <p:cNvSpPr txBox="1"/>
          <p:nvPr/>
        </p:nvSpPr>
        <p:spPr>
          <a:xfrm>
            <a:off x="338748" y="451262"/>
            <a:ext cx="6097384" cy="369332"/>
          </a:xfrm>
          <a:prstGeom prst="rect">
            <a:avLst/>
          </a:prstGeom>
          <a:noFill/>
        </p:spPr>
        <p:txBody>
          <a:bodyPr wrap="square">
            <a:spAutoFit/>
          </a:bodyPr>
          <a:lstStyle/>
          <a:p>
            <a:r>
              <a:rPr lang="en-IN" dirty="0">
                <a:solidFill>
                  <a:srgbClr val="FF0000"/>
                </a:solidFill>
              </a:rPr>
              <a:t>Weighted Graph</a:t>
            </a:r>
          </a:p>
        </p:txBody>
      </p:sp>
      <p:sp>
        <p:nvSpPr>
          <p:cNvPr id="5" name="TextBox 4">
            <a:extLst>
              <a:ext uri="{FF2B5EF4-FFF2-40B4-BE49-F238E27FC236}">
                <a16:creationId xmlns:a16="http://schemas.microsoft.com/office/drawing/2014/main" id="{66C23985-48C4-23B8-D233-1D008F6C6FA7}"/>
              </a:ext>
            </a:extLst>
          </p:cNvPr>
          <p:cNvSpPr txBox="1"/>
          <p:nvPr/>
        </p:nvSpPr>
        <p:spPr>
          <a:xfrm>
            <a:off x="507076" y="1033288"/>
            <a:ext cx="9784080" cy="923330"/>
          </a:xfrm>
          <a:prstGeom prst="rect">
            <a:avLst/>
          </a:prstGeom>
          <a:noFill/>
        </p:spPr>
        <p:txBody>
          <a:bodyPr wrap="square">
            <a:spAutoFit/>
          </a:bodyPr>
          <a:lstStyle/>
          <a:p>
            <a:r>
              <a:rPr lang="en-US" dirty="0"/>
              <a:t>A graph is said to be weighted if there are some non negative value assigned to each edges of the graph. </a:t>
            </a:r>
          </a:p>
          <a:p>
            <a:r>
              <a:rPr lang="en-US" dirty="0"/>
              <a:t>The value is equal to the length between two vertices. Weighted graph is also called a network. </a:t>
            </a:r>
            <a:endParaRPr lang="en-IN" dirty="0"/>
          </a:p>
        </p:txBody>
      </p:sp>
      <p:pic>
        <p:nvPicPr>
          <p:cNvPr id="7" name="Picture 6">
            <a:extLst>
              <a:ext uri="{FF2B5EF4-FFF2-40B4-BE49-F238E27FC236}">
                <a16:creationId xmlns:a16="http://schemas.microsoft.com/office/drawing/2014/main" id="{B1C1A5E4-B710-7093-DC8B-E2E23C096B39}"/>
              </a:ext>
            </a:extLst>
          </p:cNvPr>
          <p:cNvPicPr>
            <a:picLocks noChangeAspect="1"/>
          </p:cNvPicPr>
          <p:nvPr/>
        </p:nvPicPr>
        <p:blipFill>
          <a:blip r:embed="rId2"/>
          <a:stretch>
            <a:fillRect/>
          </a:stretch>
        </p:blipFill>
        <p:spPr>
          <a:xfrm>
            <a:off x="2768138" y="2233156"/>
            <a:ext cx="4339244" cy="1881644"/>
          </a:xfrm>
          <a:prstGeom prst="rect">
            <a:avLst/>
          </a:prstGeom>
        </p:spPr>
      </p:pic>
    </p:spTree>
    <p:extLst>
      <p:ext uri="{BB962C8B-B14F-4D97-AF65-F5344CB8AC3E}">
        <p14:creationId xmlns:p14="http://schemas.microsoft.com/office/powerpoint/2010/main" val="295493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23126-6AF8-AB80-68BA-725164915B5B}"/>
              </a:ext>
            </a:extLst>
          </p:cNvPr>
          <p:cNvSpPr txBox="1"/>
          <p:nvPr/>
        </p:nvSpPr>
        <p:spPr>
          <a:xfrm>
            <a:off x="340822" y="229909"/>
            <a:ext cx="11155680" cy="2585323"/>
          </a:xfrm>
          <a:prstGeom prst="rect">
            <a:avLst/>
          </a:prstGeom>
          <a:noFill/>
        </p:spPr>
        <p:txBody>
          <a:bodyPr wrap="square">
            <a:spAutoFit/>
          </a:bodyPr>
          <a:lstStyle/>
          <a:p>
            <a:pPr algn="l"/>
            <a:r>
              <a:rPr lang="en-US" sz="2400" b="0" i="0" dirty="0">
                <a:solidFill>
                  <a:srgbClr val="FF0000"/>
                </a:solidFill>
                <a:effectLst/>
                <a:latin typeface="var(--ff-lato)"/>
              </a:rPr>
              <a:t>Bipartite Graph: </a:t>
            </a:r>
          </a:p>
          <a:p>
            <a:pPr algn="l"/>
            <a:endParaRPr lang="en-US" b="0" i="0" dirty="0">
              <a:solidFill>
                <a:srgbClr val="FF0000"/>
              </a:solidFill>
              <a:effectLst/>
              <a:latin typeface="var(--ff-lato)"/>
            </a:endParaRPr>
          </a:p>
          <a:p>
            <a:pPr algn="l"/>
            <a:r>
              <a:rPr lang="en-US" b="0" i="0" dirty="0">
                <a:solidFill>
                  <a:srgbClr val="282828"/>
                </a:solidFill>
                <a:effectLst/>
                <a:latin typeface="Roboto" panose="02000000000000000000" pitchFamily="2" charset="0"/>
              </a:rPr>
              <a:t> </a:t>
            </a:r>
            <a:r>
              <a:rPr lang="en-US" sz="2400" b="0" i="0" dirty="0">
                <a:solidFill>
                  <a:srgbClr val="282828"/>
                </a:solidFill>
                <a:effectLst/>
                <a:latin typeface="Roboto" panose="02000000000000000000" pitchFamily="2" charset="0"/>
              </a:rPr>
              <a:t>Bipartite Graph is a type of graph in which we can partition the whole graph into two Bipartite Sets such that edges connect vertices present in one set to vertices in another set. </a:t>
            </a:r>
          </a:p>
          <a:p>
            <a:pPr algn="l"/>
            <a:r>
              <a:rPr lang="en-US" sz="2400" b="0" i="0" dirty="0">
                <a:solidFill>
                  <a:srgbClr val="282828"/>
                </a:solidFill>
                <a:effectLst/>
                <a:latin typeface="Roboto" panose="02000000000000000000" pitchFamily="2" charset="0"/>
              </a:rPr>
              <a:t>A bipartite Graph does not have any edge which connects the vertex of one set to the vertex present in the same set.</a:t>
            </a:r>
            <a:endParaRPr lang="en-US" sz="2400" b="0" i="0" dirty="0">
              <a:solidFill>
                <a:srgbClr val="000000"/>
              </a:solidFill>
              <a:effectLst/>
              <a:latin typeface="Verdana" panose="020B0604030504040204" pitchFamily="34" charset="0"/>
            </a:endParaRPr>
          </a:p>
        </p:txBody>
      </p:sp>
      <p:pic>
        <p:nvPicPr>
          <p:cNvPr id="4" name="Picture 3">
            <a:extLst>
              <a:ext uri="{FF2B5EF4-FFF2-40B4-BE49-F238E27FC236}">
                <a16:creationId xmlns:a16="http://schemas.microsoft.com/office/drawing/2014/main" id="{59282C1D-4180-F39E-1792-0C69E84AF040}"/>
              </a:ext>
            </a:extLst>
          </p:cNvPr>
          <p:cNvPicPr>
            <a:picLocks noChangeAspect="1"/>
          </p:cNvPicPr>
          <p:nvPr/>
        </p:nvPicPr>
        <p:blipFill>
          <a:blip r:embed="rId2"/>
          <a:stretch>
            <a:fillRect/>
          </a:stretch>
        </p:blipFill>
        <p:spPr>
          <a:xfrm>
            <a:off x="7995608" y="2422692"/>
            <a:ext cx="2597283" cy="1974951"/>
          </a:xfrm>
          <a:prstGeom prst="rect">
            <a:avLst/>
          </a:prstGeom>
        </p:spPr>
      </p:pic>
      <p:pic>
        <p:nvPicPr>
          <p:cNvPr id="8" name="Picture 7">
            <a:extLst>
              <a:ext uri="{FF2B5EF4-FFF2-40B4-BE49-F238E27FC236}">
                <a16:creationId xmlns:a16="http://schemas.microsoft.com/office/drawing/2014/main" id="{703A3478-8E7A-067F-A45A-51135DD03D44}"/>
              </a:ext>
            </a:extLst>
          </p:cNvPr>
          <p:cNvPicPr>
            <a:picLocks noChangeAspect="1"/>
          </p:cNvPicPr>
          <p:nvPr/>
        </p:nvPicPr>
        <p:blipFill>
          <a:blip r:embed="rId3"/>
          <a:stretch>
            <a:fillRect/>
          </a:stretch>
        </p:blipFill>
        <p:spPr>
          <a:xfrm>
            <a:off x="247689" y="3031742"/>
            <a:ext cx="5226229" cy="3682325"/>
          </a:xfrm>
          <a:prstGeom prst="rect">
            <a:avLst/>
          </a:prstGeom>
        </p:spPr>
      </p:pic>
      <p:sp>
        <p:nvSpPr>
          <p:cNvPr id="10" name="TextBox 9">
            <a:extLst>
              <a:ext uri="{FF2B5EF4-FFF2-40B4-BE49-F238E27FC236}">
                <a16:creationId xmlns:a16="http://schemas.microsoft.com/office/drawing/2014/main" id="{83AC3C26-7895-DEA7-9FE7-70E47D73EB65}"/>
              </a:ext>
            </a:extLst>
          </p:cNvPr>
          <p:cNvSpPr txBox="1"/>
          <p:nvPr/>
        </p:nvSpPr>
        <p:spPr>
          <a:xfrm>
            <a:off x="5691514" y="4302039"/>
            <a:ext cx="6297285" cy="2308324"/>
          </a:xfrm>
          <a:prstGeom prst="rect">
            <a:avLst/>
          </a:prstGeom>
          <a:noFill/>
        </p:spPr>
        <p:txBody>
          <a:bodyPr wrap="square">
            <a:spAutoFit/>
          </a:bodyPr>
          <a:lstStyle/>
          <a:p>
            <a:pPr algn="l"/>
            <a:r>
              <a:rPr lang="en-US" sz="2400" b="0" i="0" dirty="0">
                <a:solidFill>
                  <a:srgbClr val="282828"/>
                </a:solidFill>
                <a:effectLst/>
                <a:latin typeface="Roboto" panose="02000000000000000000" pitchFamily="2" charset="0"/>
              </a:rPr>
              <a:t>each color node is connected to a different color node.</a:t>
            </a:r>
          </a:p>
          <a:p>
            <a:pPr algn="l"/>
            <a:r>
              <a:rPr lang="en-US" sz="2400" b="0" i="0" dirty="0">
                <a:solidFill>
                  <a:srgbClr val="282828"/>
                </a:solidFill>
                <a:effectLst/>
                <a:latin typeface="Roboto" panose="02000000000000000000" pitchFamily="2" charset="0"/>
              </a:rPr>
              <a:t>The Bipartite Graph is also known as Two Colorable Graphs i.e., no two consecutive nodes in a Bipartite Graph are colored the same.</a:t>
            </a:r>
          </a:p>
        </p:txBody>
      </p:sp>
    </p:spTree>
    <p:extLst>
      <p:ext uri="{BB962C8B-B14F-4D97-AF65-F5344CB8AC3E}">
        <p14:creationId xmlns:p14="http://schemas.microsoft.com/office/powerpoint/2010/main" val="39242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E129E-017B-E8E2-AB86-783BF75CE82E}"/>
              </a:ext>
            </a:extLst>
          </p:cNvPr>
          <p:cNvSpPr txBox="1"/>
          <p:nvPr/>
        </p:nvSpPr>
        <p:spPr>
          <a:xfrm>
            <a:off x="440258" y="440260"/>
            <a:ext cx="6079067" cy="369332"/>
          </a:xfrm>
          <a:prstGeom prst="rect">
            <a:avLst/>
          </a:prstGeom>
          <a:noFill/>
        </p:spPr>
        <p:txBody>
          <a:bodyPr wrap="square">
            <a:spAutoFit/>
          </a:bodyPr>
          <a:lstStyle/>
          <a:p>
            <a:pPr algn="l"/>
            <a:r>
              <a:rPr lang="en-IN" b="1" i="0" dirty="0">
                <a:solidFill>
                  <a:srgbClr val="000000"/>
                </a:solidFill>
                <a:effectLst/>
                <a:latin typeface="Fira Sans" panose="020B0503050000020004" pitchFamily="34" charset="0"/>
              </a:rPr>
              <a:t>Properties of Bipartite Graphs</a:t>
            </a:r>
          </a:p>
        </p:txBody>
      </p:sp>
      <p:sp>
        <p:nvSpPr>
          <p:cNvPr id="5" name="TextBox 4">
            <a:extLst>
              <a:ext uri="{FF2B5EF4-FFF2-40B4-BE49-F238E27FC236}">
                <a16:creationId xmlns:a16="http://schemas.microsoft.com/office/drawing/2014/main" id="{38D9E126-D11D-F722-D605-39BBEB5965C9}"/>
              </a:ext>
            </a:extLst>
          </p:cNvPr>
          <p:cNvSpPr txBox="1"/>
          <p:nvPr/>
        </p:nvSpPr>
        <p:spPr>
          <a:xfrm>
            <a:off x="228600" y="1123371"/>
            <a:ext cx="11734799" cy="2308324"/>
          </a:xfrm>
          <a:prstGeom prst="rect">
            <a:avLst/>
          </a:prstGeom>
          <a:noFill/>
        </p:spPr>
        <p:txBody>
          <a:bodyPr wrap="square">
            <a:spAutoFit/>
          </a:bodyPr>
          <a:lstStyle/>
          <a:p>
            <a:pPr algn="l">
              <a:buFont typeface="Arial" panose="020B0604020202020204" pitchFamily="34" charset="0"/>
              <a:buChar char="•"/>
            </a:pPr>
            <a:r>
              <a:rPr lang="en-US" sz="2400" b="0" i="0" dirty="0">
                <a:solidFill>
                  <a:srgbClr val="282828"/>
                </a:solidFill>
                <a:effectLst/>
                <a:latin typeface="Roboto" panose="02000000000000000000" pitchFamily="2" charset="0"/>
              </a:rPr>
              <a:t>The vertices present in one set are not connected to the vertex present in the same set.</a:t>
            </a:r>
          </a:p>
          <a:p>
            <a:pPr algn="l">
              <a:buFont typeface="Arial" panose="020B0604020202020204" pitchFamily="34" charset="0"/>
              <a:buChar char="•"/>
            </a:pPr>
            <a:r>
              <a:rPr lang="en-US" sz="2400" b="0" i="0" dirty="0">
                <a:solidFill>
                  <a:srgbClr val="282828"/>
                </a:solidFill>
                <a:effectLst/>
                <a:latin typeface="Roboto" panose="02000000000000000000" pitchFamily="2" charset="0"/>
              </a:rPr>
              <a:t>A Bipartite graph is a simple graph, which means that there are no self-loops or multiple edges between the same pair of vertices.</a:t>
            </a:r>
          </a:p>
          <a:p>
            <a:pPr algn="l">
              <a:buFont typeface="Arial" panose="020B0604020202020204" pitchFamily="34" charset="0"/>
              <a:buChar char="•"/>
            </a:pPr>
            <a:r>
              <a:rPr lang="en-US" sz="2400" b="0" i="0" dirty="0">
                <a:solidFill>
                  <a:srgbClr val="282828"/>
                </a:solidFill>
                <a:effectLst/>
                <a:latin typeface="Roboto" panose="02000000000000000000" pitchFamily="2" charset="0"/>
              </a:rPr>
              <a:t>It may or may not be connected.</a:t>
            </a:r>
          </a:p>
          <a:p>
            <a:pPr algn="l">
              <a:buFont typeface="Arial" panose="020B0604020202020204" pitchFamily="34" charset="0"/>
              <a:buChar char="•"/>
            </a:pPr>
            <a:r>
              <a:rPr lang="en-US" sz="2400" b="0" i="0" dirty="0">
                <a:solidFill>
                  <a:srgbClr val="282828"/>
                </a:solidFill>
                <a:effectLst/>
                <a:latin typeface="Roboto" panose="02000000000000000000" pitchFamily="2" charset="0"/>
              </a:rPr>
              <a:t>For a graph to be Bipartite, it should not contain any cycle of odd length.</a:t>
            </a:r>
          </a:p>
        </p:txBody>
      </p:sp>
      <p:pic>
        <p:nvPicPr>
          <p:cNvPr id="7" name="Picture 6">
            <a:extLst>
              <a:ext uri="{FF2B5EF4-FFF2-40B4-BE49-F238E27FC236}">
                <a16:creationId xmlns:a16="http://schemas.microsoft.com/office/drawing/2014/main" id="{2B599978-BB14-AA0C-8068-C080F094F4A8}"/>
              </a:ext>
            </a:extLst>
          </p:cNvPr>
          <p:cNvPicPr>
            <a:picLocks noChangeAspect="1"/>
          </p:cNvPicPr>
          <p:nvPr/>
        </p:nvPicPr>
        <p:blipFill>
          <a:blip r:embed="rId2"/>
          <a:stretch>
            <a:fillRect/>
          </a:stretch>
        </p:blipFill>
        <p:spPr>
          <a:xfrm>
            <a:off x="575733" y="3718941"/>
            <a:ext cx="2698801" cy="2114592"/>
          </a:xfrm>
          <a:prstGeom prst="rect">
            <a:avLst/>
          </a:prstGeom>
        </p:spPr>
      </p:pic>
      <p:sp>
        <p:nvSpPr>
          <p:cNvPr id="9" name="TextBox 8">
            <a:extLst>
              <a:ext uri="{FF2B5EF4-FFF2-40B4-BE49-F238E27FC236}">
                <a16:creationId xmlns:a16="http://schemas.microsoft.com/office/drawing/2014/main" id="{40846713-721F-5848-D66B-4A8F63906F5E}"/>
              </a:ext>
            </a:extLst>
          </p:cNvPr>
          <p:cNvSpPr txBox="1"/>
          <p:nvPr/>
        </p:nvSpPr>
        <p:spPr>
          <a:xfrm>
            <a:off x="3191933" y="4351865"/>
            <a:ext cx="6079068" cy="523220"/>
          </a:xfrm>
          <a:prstGeom prst="rect">
            <a:avLst/>
          </a:prstGeom>
          <a:noFill/>
        </p:spPr>
        <p:txBody>
          <a:bodyPr wrap="square">
            <a:spAutoFit/>
          </a:bodyPr>
          <a:lstStyle/>
          <a:p>
            <a:r>
              <a:rPr lang="en-US" sz="2800" b="0" i="0" dirty="0">
                <a:solidFill>
                  <a:srgbClr val="282828"/>
                </a:solidFill>
                <a:effectLst/>
                <a:latin typeface="Roboto" panose="02000000000000000000" pitchFamily="2" charset="0"/>
              </a:rPr>
              <a:t>two disjoint sets, {A, D} and {B, C}</a:t>
            </a:r>
            <a:endParaRPr lang="en-IN" sz="2800" dirty="0"/>
          </a:p>
        </p:txBody>
      </p:sp>
    </p:spTree>
    <p:extLst>
      <p:ext uri="{BB962C8B-B14F-4D97-AF65-F5344CB8AC3E}">
        <p14:creationId xmlns:p14="http://schemas.microsoft.com/office/powerpoint/2010/main" val="372657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61A89-E41D-7967-33B1-C6FC70D9C4CE}"/>
              </a:ext>
            </a:extLst>
          </p:cNvPr>
          <p:cNvPicPr>
            <a:picLocks noChangeAspect="1"/>
          </p:cNvPicPr>
          <p:nvPr/>
        </p:nvPicPr>
        <p:blipFill>
          <a:blip r:embed="rId2"/>
          <a:stretch>
            <a:fillRect/>
          </a:stretch>
        </p:blipFill>
        <p:spPr>
          <a:xfrm>
            <a:off x="995824" y="642341"/>
            <a:ext cx="3499976" cy="3023725"/>
          </a:xfrm>
          <a:prstGeom prst="rect">
            <a:avLst/>
          </a:prstGeom>
        </p:spPr>
      </p:pic>
      <p:sp>
        <p:nvSpPr>
          <p:cNvPr id="5" name="TextBox 4">
            <a:extLst>
              <a:ext uri="{FF2B5EF4-FFF2-40B4-BE49-F238E27FC236}">
                <a16:creationId xmlns:a16="http://schemas.microsoft.com/office/drawing/2014/main" id="{816518CA-0538-194B-C469-7F7B857C66BC}"/>
              </a:ext>
            </a:extLst>
          </p:cNvPr>
          <p:cNvSpPr txBox="1"/>
          <p:nvPr/>
        </p:nvSpPr>
        <p:spPr>
          <a:xfrm>
            <a:off x="4614335" y="2008200"/>
            <a:ext cx="6096000" cy="461665"/>
          </a:xfrm>
          <a:prstGeom prst="rect">
            <a:avLst/>
          </a:prstGeom>
          <a:noFill/>
        </p:spPr>
        <p:txBody>
          <a:bodyPr wrap="square">
            <a:spAutoFit/>
          </a:bodyPr>
          <a:lstStyle/>
          <a:p>
            <a:r>
              <a:rPr lang="en-US" sz="2400" dirty="0">
                <a:solidFill>
                  <a:srgbClr val="282828"/>
                </a:solidFill>
                <a:latin typeface="Roboto" panose="02000000000000000000" pitchFamily="2" charset="0"/>
              </a:rPr>
              <a:t>T</a:t>
            </a:r>
            <a:r>
              <a:rPr lang="en-US" sz="2400" b="0" i="0" dirty="0">
                <a:solidFill>
                  <a:srgbClr val="282828"/>
                </a:solidFill>
                <a:effectLst/>
                <a:latin typeface="Roboto" panose="02000000000000000000" pitchFamily="2" charset="0"/>
              </a:rPr>
              <a:t>wo sets i.e., {A, C, E} and {B, D, F}</a:t>
            </a:r>
            <a:endParaRPr lang="en-IN" sz="2400" dirty="0"/>
          </a:p>
        </p:txBody>
      </p:sp>
      <p:pic>
        <p:nvPicPr>
          <p:cNvPr id="7" name="Picture 6">
            <a:extLst>
              <a:ext uri="{FF2B5EF4-FFF2-40B4-BE49-F238E27FC236}">
                <a16:creationId xmlns:a16="http://schemas.microsoft.com/office/drawing/2014/main" id="{DBF98738-7D38-DEA5-32C2-88A589080228}"/>
              </a:ext>
            </a:extLst>
          </p:cNvPr>
          <p:cNvPicPr>
            <a:picLocks noChangeAspect="1"/>
          </p:cNvPicPr>
          <p:nvPr/>
        </p:nvPicPr>
        <p:blipFill>
          <a:blip r:embed="rId3"/>
          <a:stretch>
            <a:fillRect/>
          </a:stretch>
        </p:blipFill>
        <p:spPr>
          <a:xfrm>
            <a:off x="1261533" y="3995152"/>
            <a:ext cx="3107267" cy="2152761"/>
          </a:xfrm>
          <a:prstGeom prst="rect">
            <a:avLst/>
          </a:prstGeom>
        </p:spPr>
      </p:pic>
      <p:sp>
        <p:nvSpPr>
          <p:cNvPr id="9" name="TextBox 8">
            <a:extLst>
              <a:ext uri="{FF2B5EF4-FFF2-40B4-BE49-F238E27FC236}">
                <a16:creationId xmlns:a16="http://schemas.microsoft.com/office/drawing/2014/main" id="{681D8F11-A9C1-49C3-E7B8-8847961D8AEF}"/>
              </a:ext>
            </a:extLst>
          </p:cNvPr>
          <p:cNvSpPr txBox="1"/>
          <p:nvPr/>
        </p:nvSpPr>
        <p:spPr>
          <a:xfrm>
            <a:off x="4783669" y="4056503"/>
            <a:ext cx="6096000" cy="1200329"/>
          </a:xfrm>
          <a:prstGeom prst="rect">
            <a:avLst/>
          </a:prstGeom>
          <a:noFill/>
        </p:spPr>
        <p:txBody>
          <a:bodyPr wrap="square">
            <a:spAutoFit/>
          </a:bodyPr>
          <a:lstStyle/>
          <a:p>
            <a:r>
              <a:rPr lang="en-US" b="0" i="0" dirty="0">
                <a:solidFill>
                  <a:srgbClr val="282828"/>
                </a:solidFill>
                <a:effectLst/>
                <a:latin typeface="Roboto" panose="02000000000000000000" pitchFamily="2" charset="0"/>
              </a:rPr>
              <a:t>In this graph, cannot divide the vertices into two sets such that every edge connects a vertex in one set to a vertex in the other set. </a:t>
            </a:r>
          </a:p>
          <a:p>
            <a:r>
              <a:rPr lang="en-US" b="0" i="0" dirty="0">
                <a:solidFill>
                  <a:srgbClr val="282828"/>
                </a:solidFill>
                <a:effectLst/>
                <a:latin typeface="Roboto" panose="02000000000000000000" pitchFamily="2" charset="0"/>
              </a:rPr>
              <a:t>Therefore, this graph is not a bipartite graph</a:t>
            </a:r>
            <a:endParaRPr lang="en-IN" dirty="0"/>
          </a:p>
        </p:txBody>
      </p:sp>
    </p:spTree>
    <p:extLst>
      <p:ext uri="{BB962C8B-B14F-4D97-AF65-F5344CB8AC3E}">
        <p14:creationId xmlns:p14="http://schemas.microsoft.com/office/powerpoint/2010/main" val="10248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3156C8-ABF3-8DE2-6B29-12EB426DE31C}"/>
              </a:ext>
            </a:extLst>
          </p:cNvPr>
          <p:cNvPicPr>
            <a:picLocks noChangeAspect="1"/>
          </p:cNvPicPr>
          <p:nvPr/>
        </p:nvPicPr>
        <p:blipFill>
          <a:blip r:embed="rId2"/>
          <a:stretch>
            <a:fillRect/>
          </a:stretch>
        </p:blipFill>
        <p:spPr>
          <a:xfrm>
            <a:off x="1341284" y="556953"/>
            <a:ext cx="3480098" cy="2726573"/>
          </a:xfrm>
          <a:prstGeom prst="rect">
            <a:avLst/>
          </a:prstGeom>
        </p:spPr>
      </p:pic>
    </p:spTree>
    <p:extLst>
      <p:ext uri="{BB962C8B-B14F-4D97-AF65-F5344CB8AC3E}">
        <p14:creationId xmlns:p14="http://schemas.microsoft.com/office/powerpoint/2010/main" val="216966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86F4A-ED4F-3930-799C-ABA5A0168998}"/>
              </a:ext>
            </a:extLst>
          </p:cNvPr>
          <p:cNvSpPr txBox="1"/>
          <p:nvPr/>
        </p:nvSpPr>
        <p:spPr>
          <a:xfrm>
            <a:off x="365760" y="728671"/>
            <a:ext cx="10465724" cy="1477328"/>
          </a:xfrm>
          <a:prstGeom prst="rect">
            <a:avLst/>
          </a:prstGeom>
          <a:noFill/>
        </p:spPr>
        <p:txBody>
          <a:bodyPr wrap="square">
            <a:spAutoFit/>
          </a:bodyPr>
          <a:lstStyle/>
          <a:p>
            <a:pPr algn="l"/>
            <a:r>
              <a:rPr lang="en-US" b="0" i="0" dirty="0">
                <a:solidFill>
                  <a:srgbClr val="FF0000"/>
                </a:solidFill>
                <a:effectLst/>
                <a:latin typeface="var(--ff-lato)"/>
              </a:rPr>
              <a:t>Complete Bipartite Graph: </a:t>
            </a:r>
            <a:r>
              <a:rPr lang="en-US" b="0" i="0" dirty="0">
                <a:solidFill>
                  <a:srgbClr val="000000"/>
                </a:solidFill>
                <a:effectLst/>
                <a:latin typeface="Verdana" panose="020B0604030504040204" pitchFamily="34" charset="0"/>
              </a:rPr>
              <a:t>A bipartite graph ‘G’, G = (V, E) with partition V = {V</a:t>
            </a:r>
            <a:r>
              <a:rPr lang="en-US" b="0" i="0" baseline="-25000" dirty="0">
                <a:solidFill>
                  <a:srgbClr val="000000"/>
                </a:solidFill>
                <a:effectLst/>
                <a:latin typeface="Verdana" panose="020B0604030504040204" pitchFamily="34" charset="0"/>
              </a:rPr>
              <a:t>1</a:t>
            </a:r>
            <a:r>
              <a:rPr lang="en-US" b="0" i="0" dirty="0">
                <a:solidFill>
                  <a:srgbClr val="000000"/>
                </a:solidFill>
                <a:effectLst/>
                <a:latin typeface="Verdana" panose="020B0604030504040204" pitchFamily="34" charset="0"/>
              </a:rPr>
              <a:t>, V</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 is said to be a complete bipartite graph if every vertex in V</a:t>
            </a:r>
            <a:r>
              <a:rPr lang="en-US" b="0" i="0" baseline="-25000" dirty="0">
                <a:solidFill>
                  <a:srgbClr val="000000"/>
                </a:solidFill>
                <a:effectLst/>
                <a:latin typeface="Verdana" panose="020B0604030504040204" pitchFamily="34" charset="0"/>
              </a:rPr>
              <a:t>1</a:t>
            </a:r>
            <a:r>
              <a:rPr lang="en-US" b="0" i="0" dirty="0">
                <a:solidFill>
                  <a:srgbClr val="000000"/>
                </a:solidFill>
                <a:effectLst/>
                <a:latin typeface="Verdana" panose="020B0604030504040204" pitchFamily="34" charset="0"/>
              </a:rPr>
              <a:t> is connected to every vertex of V</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a:t>
            </a:r>
          </a:p>
          <a:p>
            <a:pPr algn="l"/>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In general, a complete bipartite graph connects each vertex from set V</a:t>
            </a:r>
            <a:r>
              <a:rPr lang="en-US" b="0" i="0" baseline="-25000" dirty="0">
                <a:solidFill>
                  <a:srgbClr val="000000"/>
                </a:solidFill>
                <a:effectLst/>
                <a:latin typeface="Verdana" panose="020B0604030504040204" pitchFamily="34" charset="0"/>
              </a:rPr>
              <a:t>1</a:t>
            </a:r>
            <a:r>
              <a:rPr lang="en-US" b="0" i="0" dirty="0">
                <a:solidFill>
                  <a:srgbClr val="000000"/>
                </a:solidFill>
                <a:effectLst/>
                <a:latin typeface="Verdana" panose="020B0604030504040204" pitchFamily="34" charset="0"/>
              </a:rPr>
              <a:t> to each vertex from set V</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a:t>
            </a:r>
          </a:p>
        </p:txBody>
      </p:sp>
      <p:pic>
        <p:nvPicPr>
          <p:cNvPr id="5" name="Picture 4">
            <a:extLst>
              <a:ext uri="{FF2B5EF4-FFF2-40B4-BE49-F238E27FC236}">
                <a16:creationId xmlns:a16="http://schemas.microsoft.com/office/drawing/2014/main" id="{1A2B6A6C-6F32-ACB6-BC01-2064198BB957}"/>
              </a:ext>
            </a:extLst>
          </p:cNvPr>
          <p:cNvPicPr>
            <a:picLocks noChangeAspect="1"/>
          </p:cNvPicPr>
          <p:nvPr/>
        </p:nvPicPr>
        <p:blipFill>
          <a:blip r:embed="rId2"/>
          <a:stretch>
            <a:fillRect/>
          </a:stretch>
        </p:blipFill>
        <p:spPr>
          <a:xfrm>
            <a:off x="5254582" y="2549480"/>
            <a:ext cx="2243498" cy="2102522"/>
          </a:xfrm>
          <a:prstGeom prst="rect">
            <a:avLst/>
          </a:prstGeom>
        </p:spPr>
      </p:pic>
    </p:spTree>
    <p:extLst>
      <p:ext uri="{BB962C8B-B14F-4D97-AF65-F5344CB8AC3E}">
        <p14:creationId xmlns:p14="http://schemas.microsoft.com/office/powerpoint/2010/main" val="420242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C97CA-943D-77F4-C68D-49CDF72F9B90}"/>
              </a:ext>
            </a:extLst>
          </p:cNvPr>
          <p:cNvSpPr txBox="1"/>
          <p:nvPr/>
        </p:nvSpPr>
        <p:spPr>
          <a:xfrm>
            <a:off x="548640" y="440575"/>
            <a:ext cx="5353396" cy="461665"/>
          </a:xfrm>
          <a:prstGeom prst="rect">
            <a:avLst/>
          </a:prstGeom>
          <a:noFill/>
        </p:spPr>
        <p:txBody>
          <a:bodyPr wrap="square" rtlCol="0">
            <a:spAutoFit/>
          </a:bodyPr>
          <a:lstStyle/>
          <a:p>
            <a:r>
              <a:rPr lang="en-IN" sz="2400" dirty="0">
                <a:solidFill>
                  <a:srgbClr val="FF0000"/>
                </a:solidFill>
              </a:rPr>
              <a:t>Spanning tree: </a:t>
            </a:r>
          </a:p>
        </p:txBody>
      </p:sp>
      <p:sp>
        <p:nvSpPr>
          <p:cNvPr id="4" name="TextBox 3">
            <a:extLst>
              <a:ext uri="{FF2B5EF4-FFF2-40B4-BE49-F238E27FC236}">
                <a16:creationId xmlns:a16="http://schemas.microsoft.com/office/drawing/2014/main" id="{41586921-26D2-25DA-CEC7-00C88DDD643F}"/>
              </a:ext>
            </a:extLst>
          </p:cNvPr>
          <p:cNvSpPr txBox="1"/>
          <p:nvPr/>
        </p:nvSpPr>
        <p:spPr>
          <a:xfrm>
            <a:off x="390698" y="1357621"/>
            <a:ext cx="11039302" cy="2308324"/>
          </a:xfrm>
          <a:prstGeom prst="rect">
            <a:avLst/>
          </a:prstGeom>
          <a:noFill/>
        </p:spPr>
        <p:txBody>
          <a:bodyPr wrap="square">
            <a:spAutoFit/>
          </a:bodyPr>
          <a:lstStyle/>
          <a:p>
            <a:pPr marL="342900" indent="-342900">
              <a:buFont typeface="Arial" panose="020B0604020202020204" pitchFamily="34" charset="0"/>
              <a:buChar char="•"/>
            </a:pPr>
            <a:r>
              <a:rPr lang="en-US" sz="2400" dirty="0"/>
              <a:t>A spanning tree for a connected graph is a tree whose vertex set is the same as the vertex set of the given graph, and whose edge set is a subset of the edge set of the given graph. </a:t>
            </a:r>
          </a:p>
          <a:p>
            <a:pPr marL="342900" indent="-342900">
              <a:buFont typeface="Arial" panose="020B0604020202020204" pitchFamily="34" charset="0"/>
              <a:buChar char="•"/>
            </a:pPr>
            <a:r>
              <a:rPr lang="en-US" sz="2400" dirty="0"/>
              <a:t>i.e., any connected graph will have a spanning tree. </a:t>
            </a:r>
          </a:p>
          <a:p>
            <a:pPr marL="342900" indent="-342900">
              <a:buFont typeface="Arial" panose="020B0604020202020204" pitchFamily="34" charset="0"/>
              <a:buChar char="•"/>
            </a:pPr>
            <a:r>
              <a:rPr lang="en-US" sz="2400" dirty="0"/>
              <a:t>Weight of a spanning tree w(T) is the sum of weights of all edges in T. </a:t>
            </a:r>
          </a:p>
          <a:p>
            <a:pPr marL="342900" indent="-342900">
              <a:buFont typeface="Arial" panose="020B0604020202020204" pitchFamily="34" charset="0"/>
              <a:buChar char="•"/>
            </a:pPr>
            <a:r>
              <a:rPr lang="en-US" sz="2400" dirty="0"/>
              <a:t>Minimum spanning tree (MST) is a spanning tree with the smallest possible weight</a:t>
            </a:r>
            <a:endParaRPr lang="en-IN" sz="2400" dirty="0"/>
          </a:p>
        </p:txBody>
      </p:sp>
      <p:pic>
        <p:nvPicPr>
          <p:cNvPr id="6" name="Picture 5">
            <a:extLst>
              <a:ext uri="{FF2B5EF4-FFF2-40B4-BE49-F238E27FC236}">
                <a16:creationId xmlns:a16="http://schemas.microsoft.com/office/drawing/2014/main" id="{808A7EF3-7F4F-5E54-8B4C-07E66DA96EAB}"/>
              </a:ext>
            </a:extLst>
          </p:cNvPr>
          <p:cNvPicPr>
            <a:picLocks noChangeAspect="1"/>
          </p:cNvPicPr>
          <p:nvPr/>
        </p:nvPicPr>
        <p:blipFill>
          <a:blip r:embed="rId2"/>
          <a:stretch>
            <a:fillRect/>
          </a:stretch>
        </p:blipFill>
        <p:spPr>
          <a:xfrm>
            <a:off x="1620983" y="3958938"/>
            <a:ext cx="8495606" cy="2957251"/>
          </a:xfrm>
          <a:prstGeom prst="rect">
            <a:avLst/>
          </a:prstGeom>
        </p:spPr>
      </p:pic>
    </p:spTree>
    <p:extLst>
      <p:ext uri="{BB962C8B-B14F-4D97-AF65-F5344CB8AC3E}">
        <p14:creationId xmlns:p14="http://schemas.microsoft.com/office/powerpoint/2010/main" val="260475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4D8D-3B48-D682-1D3A-8C0A22A469F4}"/>
              </a:ext>
            </a:extLst>
          </p:cNvPr>
          <p:cNvSpPr txBox="1"/>
          <p:nvPr/>
        </p:nvSpPr>
        <p:spPr>
          <a:xfrm>
            <a:off x="864524" y="395890"/>
            <a:ext cx="10715105" cy="1938992"/>
          </a:xfrm>
          <a:prstGeom prst="rect">
            <a:avLst/>
          </a:prstGeom>
          <a:noFill/>
        </p:spPr>
        <p:txBody>
          <a:bodyPr wrap="square">
            <a:spAutoFit/>
          </a:bodyPr>
          <a:lstStyle/>
          <a:p>
            <a:r>
              <a:rPr lang="en-US" sz="2400" b="0" i="0" dirty="0">
                <a:solidFill>
                  <a:srgbClr val="273239"/>
                </a:solidFill>
                <a:effectLst/>
                <a:latin typeface="Nunito" pitchFamily="2" charset="0"/>
              </a:rPr>
              <a:t>A Graph is a non-linear data structure consisting of vertices and edges</a:t>
            </a:r>
            <a:r>
              <a:rPr lang="en-US" sz="2400" b="0" i="0">
                <a:solidFill>
                  <a:srgbClr val="273239"/>
                </a:solidFill>
                <a:effectLst/>
                <a:latin typeface="Nunito" pitchFamily="2" charset="0"/>
              </a:rPr>
              <a:t>. </a:t>
            </a:r>
          </a:p>
          <a:p>
            <a:r>
              <a:rPr lang="en-US" sz="2400" b="0" i="0">
                <a:solidFill>
                  <a:srgbClr val="273239"/>
                </a:solidFill>
                <a:effectLst/>
                <a:latin typeface="Nunito" pitchFamily="2" charset="0"/>
              </a:rPr>
              <a:t>The </a:t>
            </a:r>
            <a:r>
              <a:rPr lang="en-US" sz="2400" b="0" i="0" dirty="0">
                <a:solidFill>
                  <a:srgbClr val="273239"/>
                </a:solidFill>
                <a:effectLst/>
                <a:latin typeface="Nunito" pitchFamily="2" charset="0"/>
              </a:rPr>
              <a:t>vertices are sometimes also referred to as nodes and the edges are lines or arcs that connect any two nodes in the graph.</a:t>
            </a:r>
            <a:endParaRPr lang="en-US" sz="2400" dirty="0"/>
          </a:p>
          <a:p>
            <a:r>
              <a:rPr lang="en-US" sz="2400" dirty="0"/>
              <a:t>Graph G is a pair (V, E), where V is a finite set of vertices and E is a finite set of edges. We will often denote n = |V|, e = |E|</a:t>
            </a:r>
            <a:endParaRPr lang="en-IN" sz="2400" dirty="0"/>
          </a:p>
        </p:txBody>
      </p:sp>
      <p:pic>
        <p:nvPicPr>
          <p:cNvPr id="5" name="Picture 4">
            <a:extLst>
              <a:ext uri="{FF2B5EF4-FFF2-40B4-BE49-F238E27FC236}">
                <a16:creationId xmlns:a16="http://schemas.microsoft.com/office/drawing/2014/main" id="{E29C4A95-57E6-F322-A7E7-CC2D11EE6EDF}"/>
              </a:ext>
            </a:extLst>
          </p:cNvPr>
          <p:cNvPicPr>
            <a:picLocks noChangeAspect="1"/>
          </p:cNvPicPr>
          <p:nvPr/>
        </p:nvPicPr>
        <p:blipFill>
          <a:blip r:embed="rId2"/>
          <a:stretch>
            <a:fillRect/>
          </a:stretch>
        </p:blipFill>
        <p:spPr>
          <a:xfrm>
            <a:off x="2244436" y="2527069"/>
            <a:ext cx="7647709" cy="2768138"/>
          </a:xfrm>
          <a:prstGeom prst="rect">
            <a:avLst/>
          </a:prstGeom>
        </p:spPr>
      </p:pic>
    </p:spTree>
    <p:extLst>
      <p:ext uri="{BB962C8B-B14F-4D97-AF65-F5344CB8AC3E}">
        <p14:creationId xmlns:p14="http://schemas.microsoft.com/office/powerpoint/2010/main" val="387082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8BE5A-A5CF-CCCB-C77C-956F128F8C73}"/>
              </a:ext>
            </a:extLst>
          </p:cNvPr>
          <p:cNvSpPr txBox="1"/>
          <p:nvPr/>
        </p:nvSpPr>
        <p:spPr>
          <a:xfrm>
            <a:off x="631767" y="1753676"/>
            <a:ext cx="8514310" cy="2246769"/>
          </a:xfrm>
          <a:prstGeom prst="rect">
            <a:avLst/>
          </a:prstGeom>
          <a:noFill/>
        </p:spPr>
        <p:txBody>
          <a:bodyPr wrap="square">
            <a:spAutoFit/>
          </a:bodyPr>
          <a:lstStyle/>
          <a:p>
            <a:r>
              <a:rPr lang="en-US" sz="2800" dirty="0"/>
              <a:t>Graph data structure is represented using following representations </a:t>
            </a:r>
          </a:p>
          <a:p>
            <a:pPr marL="342900" indent="-342900">
              <a:buAutoNum type="arabicPeriod"/>
            </a:pPr>
            <a:r>
              <a:rPr lang="en-US" sz="2800" dirty="0"/>
              <a:t>Adjacency Matrix </a:t>
            </a:r>
          </a:p>
          <a:p>
            <a:pPr marL="342900" indent="-342900">
              <a:buAutoNum type="arabicPeriod"/>
            </a:pPr>
            <a:r>
              <a:rPr lang="en-US" sz="2800" dirty="0"/>
              <a:t>Adjacency List </a:t>
            </a:r>
          </a:p>
          <a:p>
            <a:pPr marL="342900" indent="-342900">
              <a:buAutoNum type="arabicPeriod"/>
            </a:pPr>
            <a:r>
              <a:rPr lang="en-US" sz="2800" dirty="0"/>
              <a:t>Incidence matrix</a:t>
            </a:r>
          </a:p>
        </p:txBody>
      </p:sp>
      <p:sp>
        <p:nvSpPr>
          <p:cNvPr id="4" name="TextBox 3">
            <a:extLst>
              <a:ext uri="{FF2B5EF4-FFF2-40B4-BE49-F238E27FC236}">
                <a16:creationId xmlns:a16="http://schemas.microsoft.com/office/drawing/2014/main" id="{D1CB10C9-EC44-4890-771D-018FDDE8D058}"/>
              </a:ext>
            </a:extLst>
          </p:cNvPr>
          <p:cNvSpPr txBox="1"/>
          <p:nvPr/>
        </p:nvSpPr>
        <p:spPr>
          <a:xfrm>
            <a:off x="839585" y="681644"/>
            <a:ext cx="6051666" cy="584775"/>
          </a:xfrm>
          <a:prstGeom prst="rect">
            <a:avLst/>
          </a:prstGeom>
          <a:noFill/>
        </p:spPr>
        <p:txBody>
          <a:bodyPr wrap="square" rtlCol="0">
            <a:spAutoFit/>
          </a:bodyPr>
          <a:lstStyle/>
          <a:p>
            <a:pPr algn="ctr"/>
            <a:r>
              <a:rPr lang="en-IN" sz="3200" dirty="0">
                <a:solidFill>
                  <a:srgbClr val="FF0000"/>
                </a:solidFill>
              </a:rPr>
              <a:t>Representation</a:t>
            </a:r>
            <a:r>
              <a:rPr lang="en-IN" sz="2800" dirty="0">
                <a:solidFill>
                  <a:srgbClr val="FF0000"/>
                </a:solidFill>
              </a:rPr>
              <a:t> </a:t>
            </a:r>
            <a:r>
              <a:rPr lang="en-IN" sz="3200" dirty="0">
                <a:solidFill>
                  <a:srgbClr val="FF0000"/>
                </a:solidFill>
              </a:rPr>
              <a:t>of a graph</a:t>
            </a:r>
          </a:p>
        </p:txBody>
      </p:sp>
    </p:spTree>
    <p:extLst>
      <p:ext uri="{BB962C8B-B14F-4D97-AF65-F5344CB8AC3E}">
        <p14:creationId xmlns:p14="http://schemas.microsoft.com/office/powerpoint/2010/main" val="443021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B1FA3-919E-53D3-7444-F6992548F8CB}"/>
              </a:ext>
            </a:extLst>
          </p:cNvPr>
          <p:cNvSpPr txBox="1"/>
          <p:nvPr/>
        </p:nvSpPr>
        <p:spPr>
          <a:xfrm>
            <a:off x="307571" y="479426"/>
            <a:ext cx="10515600" cy="4154984"/>
          </a:xfrm>
          <a:prstGeom prst="rect">
            <a:avLst/>
          </a:prstGeom>
          <a:noFill/>
        </p:spPr>
        <p:txBody>
          <a:bodyPr wrap="square">
            <a:spAutoFit/>
          </a:bodyPr>
          <a:lstStyle/>
          <a:p>
            <a:pPr marL="285750" indent="-285750">
              <a:buFont typeface="Arial" panose="020B0604020202020204" pitchFamily="34" charset="0"/>
              <a:buChar char="•"/>
            </a:pPr>
            <a:r>
              <a:rPr lang="en-US" sz="2400" dirty="0"/>
              <a:t>In this representation, graph can be represented using a matrix of size total number of vertices by total number of vertices; </a:t>
            </a:r>
          </a:p>
          <a:p>
            <a:pPr marL="285750" indent="-285750">
              <a:buFont typeface="Arial" panose="020B0604020202020204" pitchFamily="34" charset="0"/>
              <a:buChar char="•"/>
            </a:pPr>
            <a:r>
              <a:rPr lang="en-US" sz="2400" dirty="0"/>
              <a:t>means if a graph with 4 vertices can be represented using a matrix of 4X4 size.</a:t>
            </a:r>
          </a:p>
          <a:p>
            <a:pPr marL="285750" indent="-285750">
              <a:buFont typeface="Arial" panose="020B0604020202020204" pitchFamily="34" charset="0"/>
              <a:buChar char="•"/>
            </a:pPr>
            <a:r>
              <a:rPr lang="en-US" sz="2400" dirty="0"/>
              <a:t> In this matrix, rows and columns both represent vertices. </a:t>
            </a:r>
          </a:p>
          <a:p>
            <a:pPr marL="285750" indent="-285750">
              <a:buFont typeface="Arial" panose="020B0604020202020204" pitchFamily="34" charset="0"/>
              <a:buChar char="•"/>
            </a:pPr>
            <a:r>
              <a:rPr lang="en-US" sz="2400" dirty="0"/>
              <a:t>This matrix is filled with either 1 or 0.</a:t>
            </a:r>
          </a:p>
          <a:p>
            <a:pPr marL="285750" indent="-285750">
              <a:buFont typeface="Arial" panose="020B0604020202020204" pitchFamily="34" charset="0"/>
              <a:buChar char="•"/>
            </a:pPr>
            <a:r>
              <a:rPr lang="en-US" sz="2400" dirty="0"/>
              <a:t> Here, 1 represents there is an edge from row vertex to column vertex and </a:t>
            </a:r>
          </a:p>
          <a:p>
            <a:r>
              <a:rPr lang="en-US" sz="2400" dirty="0"/>
              <a:t>     0 represents there is no edge from row vertex to column vertex. </a:t>
            </a:r>
          </a:p>
          <a:p>
            <a:pPr marL="342900" indent="-342900">
              <a:buFont typeface="Arial" panose="020B0604020202020204" pitchFamily="34" charset="0"/>
              <a:buChar char="•"/>
            </a:pPr>
            <a:r>
              <a:rPr lang="en-US" sz="2400" dirty="0"/>
              <a:t>Adjacency Matrix : let G = (V, E) with n vertices, n ≥ 1. The adjacency matrix of G is a 2-dimensional n × n matrix, A,</a:t>
            </a:r>
          </a:p>
          <a:p>
            <a:r>
              <a:rPr lang="en-US" sz="2400" dirty="0"/>
              <a:t>    </a:t>
            </a:r>
            <a:r>
              <a:rPr lang="en-US" sz="2400" dirty="0">
                <a:solidFill>
                  <a:srgbClr val="00B0F0"/>
                </a:solidFill>
              </a:rPr>
              <a:t>A(</a:t>
            </a:r>
            <a:r>
              <a:rPr lang="en-US" sz="2400" dirty="0" err="1">
                <a:solidFill>
                  <a:srgbClr val="00B0F0"/>
                </a:solidFill>
              </a:rPr>
              <a:t>i</a:t>
            </a:r>
            <a:r>
              <a:rPr lang="en-US" sz="2400" dirty="0">
                <a:solidFill>
                  <a:srgbClr val="00B0F0"/>
                </a:solidFill>
              </a:rPr>
              <a:t>, j) = 1 </a:t>
            </a:r>
            <a:r>
              <a:rPr lang="en-US" sz="2400" dirty="0" err="1">
                <a:solidFill>
                  <a:srgbClr val="00B0F0"/>
                </a:solidFill>
              </a:rPr>
              <a:t>iff</a:t>
            </a:r>
            <a:r>
              <a:rPr lang="en-US" sz="2400" dirty="0">
                <a:solidFill>
                  <a:srgbClr val="00B0F0"/>
                </a:solidFill>
              </a:rPr>
              <a:t> (vi , </a:t>
            </a:r>
            <a:r>
              <a:rPr lang="en-US" sz="2400" dirty="0" err="1">
                <a:solidFill>
                  <a:srgbClr val="00B0F0"/>
                </a:solidFill>
              </a:rPr>
              <a:t>vj</a:t>
            </a:r>
            <a:r>
              <a:rPr lang="en-US" sz="2400" dirty="0">
                <a:solidFill>
                  <a:srgbClr val="00B0F0"/>
                </a:solidFill>
              </a:rPr>
              <a:t>) € E(G) ((vi , </a:t>
            </a:r>
            <a:r>
              <a:rPr lang="en-US" sz="2400" dirty="0" err="1">
                <a:solidFill>
                  <a:srgbClr val="00B0F0"/>
                </a:solidFill>
              </a:rPr>
              <a:t>vj</a:t>
            </a:r>
            <a:r>
              <a:rPr lang="en-US" sz="2400" dirty="0">
                <a:solidFill>
                  <a:srgbClr val="00B0F0"/>
                </a:solidFill>
              </a:rPr>
              <a:t>) for a diagraph), </a:t>
            </a:r>
          </a:p>
          <a:p>
            <a:r>
              <a:rPr lang="en-US" sz="2400" dirty="0">
                <a:solidFill>
                  <a:srgbClr val="00B0F0"/>
                </a:solidFill>
              </a:rPr>
              <a:t>    A(</a:t>
            </a:r>
            <a:r>
              <a:rPr lang="en-US" sz="2400" dirty="0" err="1">
                <a:solidFill>
                  <a:srgbClr val="00B0F0"/>
                </a:solidFill>
              </a:rPr>
              <a:t>i</a:t>
            </a:r>
            <a:r>
              <a:rPr lang="en-US" sz="2400" dirty="0">
                <a:solidFill>
                  <a:srgbClr val="00B0F0"/>
                </a:solidFill>
              </a:rPr>
              <a:t>, j) = 0 otherwise</a:t>
            </a:r>
            <a:r>
              <a:rPr lang="en-US" sz="2400" dirty="0"/>
              <a:t>.</a:t>
            </a:r>
            <a:endParaRPr lang="en-IN" sz="2400" dirty="0"/>
          </a:p>
        </p:txBody>
      </p:sp>
      <p:sp>
        <p:nvSpPr>
          <p:cNvPr id="5" name="TextBox 4">
            <a:extLst>
              <a:ext uri="{FF2B5EF4-FFF2-40B4-BE49-F238E27FC236}">
                <a16:creationId xmlns:a16="http://schemas.microsoft.com/office/drawing/2014/main" id="{55ADC4E8-615D-3DAD-7A12-EAC3052BB26F}"/>
              </a:ext>
            </a:extLst>
          </p:cNvPr>
          <p:cNvSpPr txBox="1"/>
          <p:nvPr/>
        </p:nvSpPr>
        <p:spPr>
          <a:xfrm>
            <a:off x="421875" y="68876"/>
            <a:ext cx="6097384" cy="369332"/>
          </a:xfrm>
          <a:prstGeom prst="rect">
            <a:avLst/>
          </a:prstGeom>
          <a:noFill/>
        </p:spPr>
        <p:txBody>
          <a:bodyPr wrap="square">
            <a:spAutoFit/>
          </a:bodyPr>
          <a:lstStyle/>
          <a:p>
            <a:pPr marL="342900" indent="-342900">
              <a:buAutoNum type="arabicPeriod"/>
            </a:pPr>
            <a:r>
              <a:rPr lang="en-US" sz="1800" dirty="0">
                <a:solidFill>
                  <a:srgbClr val="FF0000"/>
                </a:solidFill>
              </a:rPr>
              <a:t>Adjacency Matrix </a:t>
            </a:r>
          </a:p>
        </p:txBody>
      </p:sp>
      <p:pic>
        <p:nvPicPr>
          <p:cNvPr id="7" name="Picture 6">
            <a:extLst>
              <a:ext uri="{FF2B5EF4-FFF2-40B4-BE49-F238E27FC236}">
                <a16:creationId xmlns:a16="http://schemas.microsoft.com/office/drawing/2014/main" id="{EE676042-A398-F093-2237-5938F1672310}"/>
              </a:ext>
            </a:extLst>
          </p:cNvPr>
          <p:cNvPicPr>
            <a:picLocks noChangeAspect="1"/>
          </p:cNvPicPr>
          <p:nvPr/>
        </p:nvPicPr>
        <p:blipFill>
          <a:blip r:embed="rId2"/>
          <a:stretch>
            <a:fillRect/>
          </a:stretch>
        </p:blipFill>
        <p:spPr>
          <a:xfrm>
            <a:off x="711440" y="4722277"/>
            <a:ext cx="4932902" cy="2152347"/>
          </a:xfrm>
          <a:prstGeom prst="rect">
            <a:avLst/>
          </a:prstGeom>
        </p:spPr>
      </p:pic>
      <p:pic>
        <p:nvPicPr>
          <p:cNvPr id="9" name="Picture 8">
            <a:extLst>
              <a:ext uri="{FF2B5EF4-FFF2-40B4-BE49-F238E27FC236}">
                <a16:creationId xmlns:a16="http://schemas.microsoft.com/office/drawing/2014/main" id="{AD725883-D7CC-C804-605A-EADFBE58DA13}"/>
              </a:ext>
            </a:extLst>
          </p:cNvPr>
          <p:cNvPicPr>
            <a:picLocks noChangeAspect="1"/>
          </p:cNvPicPr>
          <p:nvPr/>
        </p:nvPicPr>
        <p:blipFill>
          <a:blip r:embed="rId3"/>
          <a:stretch>
            <a:fillRect/>
          </a:stretch>
        </p:blipFill>
        <p:spPr>
          <a:xfrm>
            <a:off x="5837968" y="4929447"/>
            <a:ext cx="4852199" cy="1766487"/>
          </a:xfrm>
          <a:prstGeom prst="rect">
            <a:avLst/>
          </a:prstGeom>
        </p:spPr>
      </p:pic>
    </p:spTree>
    <p:extLst>
      <p:ext uri="{BB962C8B-B14F-4D97-AF65-F5344CB8AC3E}">
        <p14:creationId xmlns:p14="http://schemas.microsoft.com/office/powerpoint/2010/main" val="901353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CA3B7-9FBF-CDE9-FBAE-651486A9CA0A}"/>
              </a:ext>
            </a:extLst>
          </p:cNvPr>
          <p:cNvPicPr>
            <a:picLocks noChangeAspect="1"/>
          </p:cNvPicPr>
          <p:nvPr/>
        </p:nvPicPr>
        <p:blipFill>
          <a:blip r:embed="rId2"/>
          <a:stretch>
            <a:fillRect/>
          </a:stretch>
        </p:blipFill>
        <p:spPr>
          <a:xfrm>
            <a:off x="166255" y="310907"/>
            <a:ext cx="5929745" cy="6247835"/>
          </a:xfrm>
          <a:prstGeom prst="rect">
            <a:avLst/>
          </a:prstGeom>
        </p:spPr>
      </p:pic>
      <p:pic>
        <p:nvPicPr>
          <p:cNvPr id="5" name="Picture 4">
            <a:extLst>
              <a:ext uri="{FF2B5EF4-FFF2-40B4-BE49-F238E27FC236}">
                <a16:creationId xmlns:a16="http://schemas.microsoft.com/office/drawing/2014/main" id="{34B3BEBF-C64B-2730-5598-854AE9B403C6}"/>
              </a:ext>
            </a:extLst>
          </p:cNvPr>
          <p:cNvPicPr>
            <a:picLocks noChangeAspect="1"/>
          </p:cNvPicPr>
          <p:nvPr/>
        </p:nvPicPr>
        <p:blipFill>
          <a:blip r:embed="rId3"/>
          <a:stretch>
            <a:fillRect/>
          </a:stretch>
        </p:blipFill>
        <p:spPr>
          <a:xfrm>
            <a:off x="6344119" y="310907"/>
            <a:ext cx="5534768" cy="6081580"/>
          </a:xfrm>
          <a:prstGeom prst="rect">
            <a:avLst/>
          </a:prstGeom>
        </p:spPr>
      </p:pic>
    </p:spTree>
    <p:extLst>
      <p:ext uri="{BB962C8B-B14F-4D97-AF65-F5344CB8AC3E}">
        <p14:creationId xmlns:p14="http://schemas.microsoft.com/office/powerpoint/2010/main" val="4006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5BA97-4FCF-9E57-89FD-3029D068ADC1}"/>
              </a:ext>
            </a:extLst>
          </p:cNvPr>
          <p:cNvPicPr>
            <a:picLocks noChangeAspect="1"/>
          </p:cNvPicPr>
          <p:nvPr/>
        </p:nvPicPr>
        <p:blipFill>
          <a:blip r:embed="rId2"/>
          <a:stretch>
            <a:fillRect/>
          </a:stretch>
        </p:blipFill>
        <p:spPr>
          <a:xfrm>
            <a:off x="965984" y="841952"/>
            <a:ext cx="3194214" cy="2248016"/>
          </a:xfrm>
          <a:prstGeom prst="rect">
            <a:avLst/>
          </a:prstGeom>
        </p:spPr>
      </p:pic>
      <p:pic>
        <p:nvPicPr>
          <p:cNvPr id="5" name="Picture 4">
            <a:extLst>
              <a:ext uri="{FF2B5EF4-FFF2-40B4-BE49-F238E27FC236}">
                <a16:creationId xmlns:a16="http://schemas.microsoft.com/office/drawing/2014/main" id="{DE3B21F5-D308-84F6-52A1-E8F9E0D858E9}"/>
              </a:ext>
            </a:extLst>
          </p:cNvPr>
          <p:cNvPicPr>
            <a:picLocks noChangeAspect="1"/>
          </p:cNvPicPr>
          <p:nvPr/>
        </p:nvPicPr>
        <p:blipFill>
          <a:blip r:embed="rId3"/>
          <a:stretch>
            <a:fillRect/>
          </a:stretch>
        </p:blipFill>
        <p:spPr>
          <a:xfrm>
            <a:off x="5570972" y="1264249"/>
            <a:ext cx="5011130" cy="1944464"/>
          </a:xfrm>
          <a:prstGeom prst="rect">
            <a:avLst/>
          </a:prstGeom>
        </p:spPr>
      </p:pic>
      <p:sp>
        <p:nvSpPr>
          <p:cNvPr id="7" name="TextBox 6">
            <a:extLst>
              <a:ext uri="{FF2B5EF4-FFF2-40B4-BE49-F238E27FC236}">
                <a16:creationId xmlns:a16="http://schemas.microsoft.com/office/drawing/2014/main" id="{3BEFE4DF-F732-0635-BCB8-B687B0EE9C54}"/>
              </a:ext>
            </a:extLst>
          </p:cNvPr>
          <p:cNvSpPr txBox="1"/>
          <p:nvPr/>
        </p:nvSpPr>
        <p:spPr>
          <a:xfrm>
            <a:off x="754383" y="3244334"/>
            <a:ext cx="6097384" cy="369332"/>
          </a:xfrm>
          <a:prstGeom prst="rect">
            <a:avLst/>
          </a:prstGeom>
          <a:noFill/>
        </p:spPr>
        <p:txBody>
          <a:bodyPr wrap="square">
            <a:spAutoFit/>
          </a:bodyPr>
          <a:lstStyle/>
          <a:p>
            <a:r>
              <a:rPr lang="en-IN" b="0" i="0" dirty="0">
                <a:solidFill>
                  <a:srgbClr val="444444"/>
                </a:solidFill>
                <a:effectLst/>
                <a:latin typeface="Poppins" panose="00000500000000000000" pitchFamily="2" charset="0"/>
              </a:rPr>
              <a:t>undirected weighted graph</a:t>
            </a:r>
            <a:endParaRPr lang="en-IN" dirty="0"/>
          </a:p>
        </p:txBody>
      </p:sp>
      <p:pic>
        <p:nvPicPr>
          <p:cNvPr id="9" name="Picture 8">
            <a:extLst>
              <a:ext uri="{FF2B5EF4-FFF2-40B4-BE49-F238E27FC236}">
                <a16:creationId xmlns:a16="http://schemas.microsoft.com/office/drawing/2014/main" id="{914D0F91-2852-E398-3FD6-6C2DFC31EBDD}"/>
              </a:ext>
            </a:extLst>
          </p:cNvPr>
          <p:cNvPicPr>
            <a:picLocks noChangeAspect="1"/>
          </p:cNvPicPr>
          <p:nvPr/>
        </p:nvPicPr>
        <p:blipFill>
          <a:blip r:embed="rId4"/>
          <a:stretch>
            <a:fillRect/>
          </a:stretch>
        </p:blipFill>
        <p:spPr>
          <a:xfrm>
            <a:off x="881149" y="3905370"/>
            <a:ext cx="10931235" cy="2952630"/>
          </a:xfrm>
          <a:prstGeom prst="rect">
            <a:avLst/>
          </a:prstGeom>
        </p:spPr>
      </p:pic>
    </p:spTree>
    <p:extLst>
      <p:ext uri="{BB962C8B-B14F-4D97-AF65-F5344CB8AC3E}">
        <p14:creationId xmlns:p14="http://schemas.microsoft.com/office/powerpoint/2010/main" val="331811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37C05-09C9-C070-EC25-FD6CE22FF4D8}"/>
              </a:ext>
            </a:extLst>
          </p:cNvPr>
          <p:cNvPicPr>
            <a:picLocks noChangeAspect="1"/>
          </p:cNvPicPr>
          <p:nvPr/>
        </p:nvPicPr>
        <p:blipFill>
          <a:blip r:embed="rId2"/>
          <a:stretch>
            <a:fillRect/>
          </a:stretch>
        </p:blipFill>
        <p:spPr>
          <a:xfrm>
            <a:off x="99753" y="141317"/>
            <a:ext cx="11163992" cy="6616930"/>
          </a:xfrm>
          <a:prstGeom prst="rect">
            <a:avLst/>
          </a:prstGeom>
        </p:spPr>
      </p:pic>
    </p:spTree>
    <p:extLst>
      <p:ext uri="{BB962C8B-B14F-4D97-AF65-F5344CB8AC3E}">
        <p14:creationId xmlns:p14="http://schemas.microsoft.com/office/powerpoint/2010/main" val="942074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391EF-421F-1125-7C69-183E81EAC405}"/>
              </a:ext>
            </a:extLst>
          </p:cNvPr>
          <p:cNvPicPr>
            <a:picLocks noChangeAspect="1"/>
          </p:cNvPicPr>
          <p:nvPr/>
        </p:nvPicPr>
        <p:blipFill>
          <a:blip r:embed="rId2"/>
          <a:stretch>
            <a:fillRect/>
          </a:stretch>
        </p:blipFill>
        <p:spPr>
          <a:xfrm>
            <a:off x="465513" y="744867"/>
            <a:ext cx="10673542" cy="2605162"/>
          </a:xfrm>
          <a:prstGeom prst="rect">
            <a:avLst/>
          </a:prstGeom>
        </p:spPr>
      </p:pic>
      <p:pic>
        <p:nvPicPr>
          <p:cNvPr id="5" name="Picture 4">
            <a:extLst>
              <a:ext uri="{FF2B5EF4-FFF2-40B4-BE49-F238E27FC236}">
                <a16:creationId xmlns:a16="http://schemas.microsoft.com/office/drawing/2014/main" id="{6642DE42-E5C9-217F-B5EB-1CB34668471E}"/>
              </a:ext>
            </a:extLst>
          </p:cNvPr>
          <p:cNvPicPr>
            <a:picLocks noChangeAspect="1"/>
          </p:cNvPicPr>
          <p:nvPr/>
        </p:nvPicPr>
        <p:blipFill>
          <a:blip r:embed="rId3"/>
          <a:stretch>
            <a:fillRect/>
          </a:stretch>
        </p:blipFill>
        <p:spPr>
          <a:xfrm>
            <a:off x="1155469" y="3782762"/>
            <a:ext cx="8736676" cy="2734416"/>
          </a:xfrm>
          <a:prstGeom prst="rect">
            <a:avLst/>
          </a:prstGeom>
        </p:spPr>
      </p:pic>
    </p:spTree>
    <p:extLst>
      <p:ext uri="{BB962C8B-B14F-4D97-AF65-F5344CB8AC3E}">
        <p14:creationId xmlns:p14="http://schemas.microsoft.com/office/powerpoint/2010/main" val="240895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djacency List (With Code in C, C++, Java and Python) | Learn DSA">
            <a:extLst>
              <a:ext uri="{FF2B5EF4-FFF2-40B4-BE49-F238E27FC236}">
                <a16:creationId xmlns:a16="http://schemas.microsoft.com/office/drawing/2014/main" id="{AACA2582-A566-E18F-336F-A002B318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6" y="299258"/>
            <a:ext cx="10565477" cy="61514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AB24C-86CF-DAF8-6D68-190AC7AB8939}"/>
              </a:ext>
            </a:extLst>
          </p:cNvPr>
          <p:cNvSpPr txBox="1"/>
          <p:nvPr/>
        </p:nvSpPr>
        <p:spPr>
          <a:xfrm>
            <a:off x="4156365" y="681643"/>
            <a:ext cx="906087" cy="523220"/>
          </a:xfrm>
          <a:prstGeom prst="rect">
            <a:avLst/>
          </a:prstGeom>
          <a:noFill/>
        </p:spPr>
        <p:txBody>
          <a:bodyPr wrap="square" rtlCol="0">
            <a:spAutoFit/>
          </a:bodyPr>
          <a:lstStyle/>
          <a:p>
            <a:r>
              <a:rPr lang="en-IN" sz="2800" dirty="0">
                <a:solidFill>
                  <a:schemeClr val="bg1"/>
                </a:solidFill>
              </a:rPr>
              <a:t>head</a:t>
            </a:r>
          </a:p>
        </p:txBody>
      </p:sp>
    </p:spTree>
    <p:extLst>
      <p:ext uri="{BB962C8B-B14F-4D97-AF65-F5344CB8AC3E}">
        <p14:creationId xmlns:p14="http://schemas.microsoft.com/office/powerpoint/2010/main" val="252189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EBD35E-8CF7-15C7-4549-DB845E74BD5D}"/>
              </a:ext>
            </a:extLst>
          </p:cNvPr>
          <p:cNvSpPr txBox="1"/>
          <p:nvPr/>
        </p:nvSpPr>
        <p:spPr>
          <a:xfrm>
            <a:off x="4754880" y="1213658"/>
            <a:ext cx="2909455" cy="369332"/>
          </a:xfrm>
          <a:prstGeom prst="rect">
            <a:avLst/>
          </a:prstGeom>
          <a:noFill/>
        </p:spPr>
        <p:txBody>
          <a:bodyPr wrap="square" rtlCol="0">
            <a:spAutoFit/>
          </a:bodyPr>
          <a:lstStyle/>
          <a:p>
            <a:r>
              <a:rPr lang="en-IN" dirty="0"/>
              <a:t>Node  representation </a:t>
            </a:r>
          </a:p>
        </p:txBody>
      </p:sp>
      <p:pic>
        <p:nvPicPr>
          <p:cNvPr id="10" name="Picture 9">
            <a:extLst>
              <a:ext uri="{FF2B5EF4-FFF2-40B4-BE49-F238E27FC236}">
                <a16:creationId xmlns:a16="http://schemas.microsoft.com/office/drawing/2014/main" id="{2A6E0D68-F33B-9CEF-DD2A-5AF48EB68648}"/>
              </a:ext>
            </a:extLst>
          </p:cNvPr>
          <p:cNvPicPr>
            <a:picLocks noChangeAspect="1"/>
          </p:cNvPicPr>
          <p:nvPr/>
        </p:nvPicPr>
        <p:blipFill>
          <a:blip r:embed="rId2"/>
          <a:stretch>
            <a:fillRect/>
          </a:stretch>
        </p:blipFill>
        <p:spPr>
          <a:xfrm>
            <a:off x="4962698" y="1602095"/>
            <a:ext cx="1213658" cy="517650"/>
          </a:xfrm>
          <a:prstGeom prst="rect">
            <a:avLst/>
          </a:prstGeom>
        </p:spPr>
      </p:pic>
      <p:sp>
        <p:nvSpPr>
          <p:cNvPr id="13" name="TextBox 12">
            <a:extLst>
              <a:ext uri="{FF2B5EF4-FFF2-40B4-BE49-F238E27FC236}">
                <a16:creationId xmlns:a16="http://schemas.microsoft.com/office/drawing/2014/main" id="{D7C95A91-8F67-9660-F690-D6EF56C144CC}"/>
              </a:ext>
            </a:extLst>
          </p:cNvPr>
          <p:cNvSpPr txBox="1"/>
          <p:nvPr/>
        </p:nvSpPr>
        <p:spPr>
          <a:xfrm>
            <a:off x="4322618" y="2896986"/>
            <a:ext cx="4871258" cy="369332"/>
          </a:xfrm>
          <a:prstGeom prst="rect">
            <a:avLst/>
          </a:prstGeom>
          <a:noFill/>
        </p:spPr>
        <p:txBody>
          <a:bodyPr wrap="square" rtlCol="0">
            <a:spAutoFit/>
          </a:bodyPr>
          <a:lstStyle/>
          <a:p>
            <a:r>
              <a:rPr lang="en-IN" dirty="0"/>
              <a:t>List of head nodes (address of the first node)</a:t>
            </a:r>
          </a:p>
        </p:txBody>
      </p:sp>
      <p:pic>
        <p:nvPicPr>
          <p:cNvPr id="15" name="Picture 14">
            <a:extLst>
              <a:ext uri="{FF2B5EF4-FFF2-40B4-BE49-F238E27FC236}">
                <a16:creationId xmlns:a16="http://schemas.microsoft.com/office/drawing/2014/main" id="{2CBDF57D-64B3-DD98-54CA-97489C704430}"/>
              </a:ext>
            </a:extLst>
          </p:cNvPr>
          <p:cNvPicPr>
            <a:picLocks noChangeAspect="1"/>
          </p:cNvPicPr>
          <p:nvPr/>
        </p:nvPicPr>
        <p:blipFill>
          <a:blip r:embed="rId3"/>
          <a:stretch>
            <a:fillRect/>
          </a:stretch>
        </p:blipFill>
        <p:spPr>
          <a:xfrm>
            <a:off x="4150970" y="3543317"/>
            <a:ext cx="4012128" cy="978806"/>
          </a:xfrm>
          <a:prstGeom prst="rect">
            <a:avLst/>
          </a:prstGeom>
        </p:spPr>
      </p:pic>
      <p:sp>
        <p:nvSpPr>
          <p:cNvPr id="18" name="TextBox 17">
            <a:extLst>
              <a:ext uri="{FF2B5EF4-FFF2-40B4-BE49-F238E27FC236}">
                <a16:creationId xmlns:a16="http://schemas.microsoft.com/office/drawing/2014/main" id="{6EF7D162-F388-D8D2-3DA4-1419369695AF}"/>
              </a:ext>
            </a:extLst>
          </p:cNvPr>
          <p:cNvSpPr txBox="1"/>
          <p:nvPr/>
        </p:nvSpPr>
        <p:spPr>
          <a:xfrm>
            <a:off x="4422371" y="5586153"/>
            <a:ext cx="3449782" cy="369332"/>
          </a:xfrm>
          <a:prstGeom prst="rect">
            <a:avLst/>
          </a:prstGeom>
          <a:noFill/>
        </p:spPr>
        <p:txBody>
          <a:bodyPr wrap="square" rtlCol="0">
            <a:spAutoFit/>
          </a:bodyPr>
          <a:lstStyle/>
          <a:p>
            <a:r>
              <a:rPr lang="en-IN" dirty="0"/>
              <a:t>Array of head nodes</a:t>
            </a:r>
          </a:p>
        </p:txBody>
      </p:sp>
      <p:sp>
        <p:nvSpPr>
          <p:cNvPr id="21" name="TextBox 20">
            <a:extLst>
              <a:ext uri="{FF2B5EF4-FFF2-40B4-BE49-F238E27FC236}">
                <a16:creationId xmlns:a16="http://schemas.microsoft.com/office/drawing/2014/main" id="{4C88845C-DECA-26B6-E6C1-FEBEAD7AA80A}"/>
              </a:ext>
            </a:extLst>
          </p:cNvPr>
          <p:cNvSpPr txBox="1"/>
          <p:nvPr/>
        </p:nvSpPr>
        <p:spPr>
          <a:xfrm>
            <a:off x="4322618" y="4904509"/>
            <a:ext cx="3217026" cy="369332"/>
          </a:xfrm>
          <a:prstGeom prst="rect">
            <a:avLst/>
          </a:prstGeom>
          <a:noFill/>
        </p:spPr>
        <p:txBody>
          <a:bodyPr wrap="square" rtlCol="0">
            <a:spAutoFit/>
          </a:bodyPr>
          <a:lstStyle/>
          <a:p>
            <a:r>
              <a:rPr lang="en-IN" dirty="0"/>
              <a:t>Number of nodes</a:t>
            </a:r>
          </a:p>
        </p:txBody>
      </p:sp>
      <p:pic>
        <p:nvPicPr>
          <p:cNvPr id="23" name="Picture 22">
            <a:extLst>
              <a:ext uri="{FF2B5EF4-FFF2-40B4-BE49-F238E27FC236}">
                <a16:creationId xmlns:a16="http://schemas.microsoft.com/office/drawing/2014/main" id="{5E3FE3C0-7485-B7C8-DF5B-CF80AB19E591}"/>
              </a:ext>
            </a:extLst>
          </p:cNvPr>
          <p:cNvPicPr>
            <a:picLocks noChangeAspect="1"/>
          </p:cNvPicPr>
          <p:nvPr/>
        </p:nvPicPr>
        <p:blipFill>
          <a:blip r:embed="rId4"/>
          <a:stretch>
            <a:fillRect/>
          </a:stretch>
        </p:blipFill>
        <p:spPr>
          <a:xfrm>
            <a:off x="6733153" y="4736245"/>
            <a:ext cx="806491" cy="1816193"/>
          </a:xfrm>
          <a:prstGeom prst="rect">
            <a:avLst/>
          </a:prstGeom>
        </p:spPr>
      </p:pic>
      <p:sp>
        <p:nvSpPr>
          <p:cNvPr id="5" name="TextBox 4">
            <a:extLst>
              <a:ext uri="{FF2B5EF4-FFF2-40B4-BE49-F238E27FC236}">
                <a16:creationId xmlns:a16="http://schemas.microsoft.com/office/drawing/2014/main" id="{55408AC8-804B-A92B-CB60-E4000C00C9E5}"/>
              </a:ext>
            </a:extLst>
          </p:cNvPr>
          <p:cNvSpPr txBox="1"/>
          <p:nvPr/>
        </p:nvSpPr>
        <p:spPr>
          <a:xfrm>
            <a:off x="8147006" y="5019305"/>
            <a:ext cx="3449782" cy="1015663"/>
          </a:xfrm>
          <a:prstGeom prst="rect">
            <a:avLst/>
          </a:prstGeom>
          <a:noFill/>
        </p:spPr>
        <p:txBody>
          <a:bodyPr wrap="square">
            <a:spAutoFit/>
          </a:bodyPr>
          <a:lstStyle/>
          <a:p>
            <a:r>
              <a:rPr lang="en-US" sz="2000" b="0" i="0" dirty="0" err="1">
                <a:solidFill>
                  <a:srgbClr val="00B050"/>
                </a:solidFill>
                <a:effectLst/>
                <a:latin typeface="Open Sans" panose="020B0606030504020204" pitchFamily="34" charset="0"/>
              </a:rPr>
              <a:t>Adjlist</a:t>
            </a:r>
            <a:r>
              <a:rPr lang="en-US" sz="2000" b="0" i="0" dirty="0">
                <a:solidFill>
                  <a:srgbClr val="00B050"/>
                </a:solidFill>
                <a:effectLst/>
                <a:latin typeface="Open Sans" panose="020B0606030504020204" pitchFamily="34" charset="0"/>
              </a:rPr>
              <a:t>[0] will have all the nodes which are connected to vertex 0.</a:t>
            </a:r>
            <a:endParaRPr lang="en-IN" sz="2000" dirty="0">
              <a:solidFill>
                <a:srgbClr val="00B050"/>
              </a:solidFill>
            </a:endParaRPr>
          </a:p>
        </p:txBody>
      </p:sp>
      <p:sp>
        <p:nvSpPr>
          <p:cNvPr id="6" name="TextBox 5">
            <a:extLst>
              <a:ext uri="{FF2B5EF4-FFF2-40B4-BE49-F238E27FC236}">
                <a16:creationId xmlns:a16="http://schemas.microsoft.com/office/drawing/2014/main" id="{751E8B7D-1837-1B9A-60F9-F8D2C5E1A1A1}"/>
              </a:ext>
            </a:extLst>
          </p:cNvPr>
          <p:cNvSpPr txBox="1"/>
          <p:nvPr/>
        </p:nvSpPr>
        <p:spPr>
          <a:xfrm>
            <a:off x="491067" y="736600"/>
            <a:ext cx="3132666" cy="1754326"/>
          </a:xfrm>
          <a:prstGeom prst="rect">
            <a:avLst/>
          </a:prstGeom>
          <a:noFill/>
        </p:spPr>
        <p:txBody>
          <a:bodyPr wrap="square" rtlCol="0">
            <a:spAutoFit/>
          </a:bodyPr>
          <a:lstStyle/>
          <a:p>
            <a:r>
              <a:rPr lang="en-IN" dirty="0"/>
              <a:t>Struct node</a:t>
            </a:r>
          </a:p>
          <a:p>
            <a:r>
              <a:rPr lang="en-IN" dirty="0"/>
              <a:t>{</a:t>
            </a:r>
          </a:p>
          <a:p>
            <a:r>
              <a:rPr lang="en-IN" dirty="0"/>
              <a:t>	int vertex;</a:t>
            </a:r>
          </a:p>
          <a:p>
            <a:r>
              <a:rPr lang="en-IN" dirty="0"/>
              <a:t>	struct node *next;</a:t>
            </a:r>
          </a:p>
          <a:p>
            <a:r>
              <a:rPr lang="en-IN" dirty="0"/>
              <a:t>}</a:t>
            </a:r>
          </a:p>
          <a:p>
            <a:r>
              <a:rPr lang="en-IN" dirty="0"/>
              <a:t>Typedef struct node </a:t>
            </a:r>
            <a:r>
              <a:rPr lang="en-IN" dirty="0" err="1"/>
              <a:t>Node</a:t>
            </a:r>
            <a:r>
              <a:rPr lang="en-IN" dirty="0"/>
              <a:t>;</a:t>
            </a:r>
          </a:p>
        </p:txBody>
      </p:sp>
      <p:sp>
        <p:nvSpPr>
          <p:cNvPr id="7" name="Rectangle 6">
            <a:extLst>
              <a:ext uri="{FF2B5EF4-FFF2-40B4-BE49-F238E27FC236}">
                <a16:creationId xmlns:a16="http://schemas.microsoft.com/office/drawing/2014/main" id="{A8BD7574-9BCF-DBD4-5CFA-FB0FE9960637}"/>
              </a:ext>
            </a:extLst>
          </p:cNvPr>
          <p:cNvSpPr/>
          <p:nvPr/>
        </p:nvSpPr>
        <p:spPr>
          <a:xfrm>
            <a:off x="6324600" y="1613763"/>
            <a:ext cx="84667" cy="71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DB42566-FA1D-66C7-8E6B-06D64AD7BB02}"/>
              </a:ext>
            </a:extLst>
          </p:cNvPr>
          <p:cNvSpPr txBox="1"/>
          <p:nvPr/>
        </p:nvSpPr>
        <p:spPr>
          <a:xfrm>
            <a:off x="499533" y="2826977"/>
            <a:ext cx="3183467" cy="1754326"/>
          </a:xfrm>
          <a:prstGeom prst="rect">
            <a:avLst/>
          </a:prstGeom>
          <a:noFill/>
        </p:spPr>
        <p:txBody>
          <a:bodyPr wrap="square" rtlCol="0">
            <a:spAutoFit/>
          </a:bodyPr>
          <a:lstStyle/>
          <a:p>
            <a:r>
              <a:rPr lang="en-IN" dirty="0"/>
              <a:t>Struct list</a:t>
            </a:r>
          </a:p>
          <a:p>
            <a:r>
              <a:rPr lang="en-IN" dirty="0"/>
              <a:t>{</a:t>
            </a:r>
          </a:p>
          <a:p>
            <a:r>
              <a:rPr lang="en-IN" dirty="0"/>
              <a:t>	Node *head:</a:t>
            </a:r>
          </a:p>
          <a:p>
            <a:r>
              <a:rPr lang="en-IN" dirty="0"/>
              <a:t>}</a:t>
            </a:r>
          </a:p>
          <a:p>
            <a:r>
              <a:rPr lang="en-IN" dirty="0"/>
              <a:t>Typedef struct list </a:t>
            </a:r>
            <a:r>
              <a:rPr lang="en-IN" dirty="0" err="1"/>
              <a:t>List</a:t>
            </a:r>
            <a:r>
              <a:rPr lang="en-IN" dirty="0"/>
              <a:t>;</a:t>
            </a:r>
          </a:p>
          <a:p>
            <a:endParaRPr lang="en-IN" dirty="0"/>
          </a:p>
        </p:txBody>
      </p:sp>
      <p:sp>
        <p:nvSpPr>
          <p:cNvPr id="9" name="TextBox 8">
            <a:extLst>
              <a:ext uri="{FF2B5EF4-FFF2-40B4-BE49-F238E27FC236}">
                <a16:creationId xmlns:a16="http://schemas.microsoft.com/office/drawing/2014/main" id="{86779A48-B84C-C5CF-2817-16F6B4320CC5}"/>
              </a:ext>
            </a:extLst>
          </p:cNvPr>
          <p:cNvSpPr txBox="1"/>
          <p:nvPr/>
        </p:nvSpPr>
        <p:spPr>
          <a:xfrm>
            <a:off x="364067" y="4736245"/>
            <a:ext cx="3351189" cy="369332"/>
          </a:xfrm>
          <a:prstGeom prst="rect">
            <a:avLst/>
          </a:prstGeom>
          <a:noFill/>
        </p:spPr>
        <p:txBody>
          <a:bodyPr wrap="square" rtlCol="0">
            <a:spAutoFit/>
          </a:bodyPr>
          <a:lstStyle/>
          <a:p>
            <a:r>
              <a:rPr lang="en-IN" dirty="0"/>
              <a:t>#define </a:t>
            </a:r>
            <a:r>
              <a:rPr lang="en-IN" dirty="0" err="1"/>
              <a:t>maxNode</a:t>
            </a:r>
            <a:r>
              <a:rPr lang="en-IN" dirty="0"/>
              <a:t> 4;</a:t>
            </a:r>
          </a:p>
        </p:txBody>
      </p:sp>
      <p:sp>
        <p:nvSpPr>
          <p:cNvPr id="11" name="TextBox 10">
            <a:extLst>
              <a:ext uri="{FF2B5EF4-FFF2-40B4-BE49-F238E27FC236}">
                <a16:creationId xmlns:a16="http://schemas.microsoft.com/office/drawing/2014/main" id="{E96C4EDC-3CA3-C40E-3F51-AD19A1BB9D98}"/>
              </a:ext>
            </a:extLst>
          </p:cNvPr>
          <p:cNvSpPr txBox="1"/>
          <p:nvPr/>
        </p:nvSpPr>
        <p:spPr>
          <a:xfrm>
            <a:off x="364067" y="5644341"/>
            <a:ext cx="3005666" cy="369332"/>
          </a:xfrm>
          <a:prstGeom prst="rect">
            <a:avLst/>
          </a:prstGeom>
          <a:noFill/>
        </p:spPr>
        <p:txBody>
          <a:bodyPr wrap="square" rtlCol="0">
            <a:spAutoFit/>
          </a:bodyPr>
          <a:lstStyle/>
          <a:p>
            <a:r>
              <a:rPr lang="en-IN" dirty="0"/>
              <a:t>List *</a:t>
            </a:r>
            <a:r>
              <a:rPr lang="en-IN" dirty="0" err="1"/>
              <a:t>adjlist</a:t>
            </a:r>
            <a:r>
              <a:rPr lang="en-IN" dirty="0"/>
              <a:t>[</a:t>
            </a:r>
            <a:r>
              <a:rPr lang="en-IN" dirty="0" err="1"/>
              <a:t>maxNode</a:t>
            </a:r>
            <a:r>
              <a:rPr lang="en-IN" dirty="0"/>
              <a:t>]={0};</a:t>
            </a:r>
          </a:p>
        </p:txBody>
      </p:sp>
    </p:spTree>
    <p:extLst>
      <p:ext uri="{BB962C8B-B14F-4D97-AF65-F5344CB8AC3E}">
        <p14:creationId xmlns:p14="http://schemas.microsoft.com/office/powerpoint/2010/main" val="12519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8" grpId="0"/>
      <p:bldP spid="21" grpId="0"/>
      <p:bldP spid="5" grpId="0"/>
      <p:bldP spid="6"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1C129F-FDA4-D690-523A-240E1BC3E630}"/>
              </a:ext>
            </a:extLst>
          </p:cNvPr>
          <p:cNvSpPr txBox="1"/>
          <p:nvPr/>
        </p:nvSpPr>
        <p:spPr>
          <a:xfrm>
            <a:off x="5835535" y="1138844"/>
            <a:ext cx="3374967" cy="369332"/>
          </a:xfrm>
          <a:prstGeom prst="rect">
            <a:avLst/>
          </a:prstGeom>
          <a:noFill/>
        </p:spPr>
        <p:txBody>
          <a:bodyPr wrap="square" rtlCol="0">
            <a:spAutoFit/>
          </a:bodyPr>
          <a:lstStyle/>
          <a:p>
            <a:r>
              <a:rPr lang="en-IN" dirty="0"/>
              <a:t>Creation of header list</a:t>
            </a:r>
          </a:p>
        </p:txBody>
      </p:sp>
      <p:sp>
        <p:nvSpPr>
          <p:cNvPr id="7" name="TextBox 6">
            <a:extLst>
              <a:ext uri="{FF2B5EF4-FFF2-40B4-BE49-F238E27FC236}">
                <a16:creationId xmlns:a16="http://schemas.microsoft.com/office/drawing/2014/main" id="{F40703F8-022C-E322-B121-8BD07D1B1EBB}"/>
              </a:ext>
            </a:extLst>
          </p:cNvPr>
          <p:cNvSpPr txBox="1"/>
          <p:nvPr/>
        </p:nvSpPr>
        <p:spPr>
          <a:xfrm>
            <a:off x="5237018" y="3915295"/>
            <a:ext cx="3374967" cy="369332"/>
          </a:xfrm>
          <a:prstGeom prst="rect">
            <a:avLst/>
          </a:prstGeom>
          <a:noFill/>
        </p:spPr>
        <p:txBody>
          <a:bodyPr wrap="square" rtlCol="0">
            <a:spAutoFit/>
          </a:bodyPr>
          <a:lstStyle/>
          <a:p>
            <a:r>
              <a:rPr lang="en-IN" dirty="0"/>
              <a:t>Adding nodes to  header </a:t>
            </a:r>
          </a:p>
        </p:txBody>
      </p:sp>
      <p:sp>
        <p:nvSpPr>
          <p:cNvPr id="4" name="TextBox 3">
            <a:extLst>
              <a:ext uri="{FF2B5EF4-FFF2-40B4-BE49-F238E27FC236}">
                <a16:creationId xmlns:a16="http://schemas.microsoft.com/office/drawing/2014/main" id="{56265F4C-D4C1-3C4F-EA19-788549B176AE}"/>
              </a:ext>
            </a:extLst>
          </p:cNvPr>
          <p:cNvSpPr txBox="1"/>
          <p:nvPr/>
        </p:nvSpPr>
        <p:spPr>
          <a:xfrm>
            <a:off x="282633" y="415636"/>
            <a:ext cx="5284601" cy="2308324"/>
          </a:xfrm>
          <a:prstGeom prst="rect">
            <a:avLst/>
          </a:prstGeom>
          <a:noFill/>
        </p:spPr>
        <p:txBody>
          <a:bodyPr wrap="square" rtlCol="0">
            <a:spAutoFit/>
          </a:bodyPr>
          <a:lstStyle/>
          <a:p>
            <a:r>
              <a:rPr lang="en-IN" dirty="0"/>
              <a:t>Void main()</a:t>
            </a:r>
          </a:p>
          <a:p>
            <a:r>
              <a:rPr lang="en-IN" dirty="0"/>
              <a:t>{</a:t>
            </a:r>
          </a:p>
          <a:p>
            <a:r>
              <a:rPr lang="en-IN" dirty="0"/>
              <a:t>	int I;</a:t>
            </a:r>
          </a:p>
          <a:p>
            <a:r>
              <a:rPr lang="en-IN" dirty="0"/>
              <a:t>	for(</a:t>
            </a:r>
            <a:r>
              <a:rPr lang="en-IN" dirty="0" err="1"/>
              <a:t>i</a:t>
            </a:r>
            <a:r>
              <a:rPr lang="en-IN" dirty="0"/>
              <a:t>=0;i&lt;</a:t>
            </a:r>
            <a:r>
              <a:rPr lang="en-IN" dirty="0" err="1"/>
              <a:t>maxNode;i</a:t>
            </a:r>
            <a:r>
              <a:rPr lang="en-IN" dirty="0"/>
              <a:t>++)</a:t>
            </a:r>
          </a:p>
          <a:p>
            <a:r>
              <a:rPr lang="en-IN" dirty="0"/>
              <a:t>	{</a:t>
            </a:r>
          </a:p>
          <a:p>
            <a:r>
              <a:rPr lang="en-IN" dirty="0"/>
              <a:t>		</a:t>
            </a:r>
            <a:r>
              <a:rPr lang="en-IN" dirty="0" err="1"/>
              <a:t>adjlist</a:t>
            </a:r>
            <a:r>
              <a:rPr lang="en-IN" dirty="0"/>
              <a:t>[</a:t>
            </a:r>
            <a:r>
              <a:rPr lang="en-IN" dirty="0" err="1"/>
              <a:t>i</a:t>
            </a:r>
            <a:r>
              <a:rPr lang="en-IN" dirty="0"/>
              <a:t>]=(List*)malloc(</a:t>
            </a:r>
            <a:r>
              <a:rPr lang="en-IN" dirty="0" err="1"/>
              <a:t>sizeof</a:t>
            </a:r>
            <a:r>
              <a:rPr lang="en-IN" dirty="0"/>
              <a:t>(List));</a:t>
            </a:r>
          </a:p>
          <a:p>
            <a:r>
              <a:rPr lang="en-IN" dirty="0"/>
              <a:t>	</a:t>
            </a:r>
            <a:r>
              <a:rPr lang="en-IN" dirty="0" err="1"/>
              <a:t>adjList</a:t>
            </a:r>
            <a:r>
              <a:rPr lang="en-IN" dirty="0"/>
              <a:t>[</a:t>
            </a:r>
            <a:r>
              <a:rPr lang="en-IN" dirty="0" err="1"/>
              <a:t>i</a:t>
            </a:r>
            <a:r>
              <a:rPr lang="en-IN" dirty="0"/>
              <a:t>]=head-&gt; NULL:</a:t>
            </a:r>
          </a:p>
          <a:p>
            <a:r>
              <a:rPr lang="en-IN" dirty="0"/>
              <a:t>}</a:t>
            </a:r>
          </a:p>
        </p:txBody>
      </p:sp>
      <p:pic>
        <p:nvPicPr>
          <p:cNvPr id="9" name="Picture 8">
            <a:extLst>
              <a:ext uri="{FF2B5EF4-FFF2-40B4-BE49-F238E27FC236}">
                <a16:creationId xmlns:a16="http://schemas.microsoft.com/office/drawing/2014/main" id="{E7FCEB00-83BB-79B4-334F-B6FA4E5CD410}"/>
              </a:ext>
            </a:extLst>
          </p:cNvPr>
          <p:cNvPicPr>
            <a:picLocks noChangeAspect="1"/>
          </p:cNvPicPr>
          <p:nvPr/>
        </p:nvPicPr>
        <p:blipFill>
          <a:blip r:embed="rId2"/>
          <a:stretch>
            <a:fillRect/>
          </a:stretch>
        </p:blipFill>
        <p:spPr>
          <a:xfrm>
            <a:off x="6624767" y="1578486"/>
            <a:ext cx="660434" cy="1422473"/>
          </a:xfrm>
          <a:prstGeom prst="rect">
            <a:avLst/>
          </a:prstGeom>
        </p:spPr>
      </p:pic>
      <p:sp>
        <p:nvSpPr>
          <p:cNvPr id="10" name="TextBox 9">
            <a:extLst>
              <a:ext uri="{FF2B5EF4-FFF2-40B4-BE49-F238E27FC236}">
                <a16:creationId xmlns:a16="http://schemas.microsoft.com/office/drawing/2014/main" id="{AEE6E52B-B47A-0572-AA2E-5A9176B8BE93}"/>
              </a:ext>
            </a:extLst>
          </p:cNvPr>
          <p:cNvSpPr txBox="1"/>
          <p:nvPr/>
        </p:nvSpPr>
        <p:spPr>
          <a:xfrm>
            <a:off x="473825" y="3632662"/>
            <a:ext cx="4172989" cy="1631216"/>
          </a:xfrm>
          <a:prstGeom prst="rect">
            <a:avLst/>
          </a:prstGeom>
          <a:noFill/>
        </p:spPr>
        <p:txBody>
          <a:bodyPr wrap="square" rtlCol="0">
            <a:spAutoFit/>
          </a:bodyPr>
          <a:lstStyle/>
          <a:p>
            <a:r>
              <a:rPr lang="en-IN" sz="2000" dirty="0" err="1"/>
              <a:t>addNode</a:t>
            </a:r>
            <a:r>
              <a:rPr lang="en-IN" sz="2000" dirty="0"/>
              <a:t>(0,1)</a:t>
            </a:r>
          </a:p>
          <a:p>
            <a:r>
              <a:rPr lang="en-IN" sz="2000" dirty="0" err="1"/>
              <a:t>addNode</a:t>
            </a:r>
            <a:r>
              <a:rPr lang="en-IN" sz="2000" dirty="0"/>
              <a:t>((0,3);</a:t>
            </a:r>
          </a:p>
          <a:p>
            <a:r>
              <a:rPr lang="en-IN" sz="2000" dirty="0" err="1"/>
              <a:t>addNode</a:t>
            </a:r>
            <a:r>
              <a:rPr lang="en-IN" sz="2000" dirty="0"/>
              <a:t>(1,2);</a:t>
            </a:r>
          </a:p>
          <a:p>
            <a:r>
              <a:rPr lang="en-IN" sz="2000" dirty="0" err="1"/>
              <a:t>Printlist</a:t>
            </a:r>
            <a:r>
              <a:rPr lang="en-IN" sz="2000" dirty="0"/>
              <a:t>();</a:t>
            </a:r>
          </a:p>
          <a:p>
            <a:endParaRPr lang="en-IN" sz="2000" dirty="0"/>
          </a:p>
        </p:txBody>
      </p:sp>
    </p:spTree>
    <p:extLst>
      <p:ext uri="{BB962C8B-B14F-4D97-AF65-F5344CB8AC3E}">
        <p14:creationId xmlns:p14="http://schemas.microsoft.com/office/powerpoint/2010/main" val="21690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9FC64-1E15-3949-BBA0-DF7F52C8EC76}"/>
              </a:ext>
            </a:extLst>
          </p:cNvPr>
          <p:cNvPicPr>
            <a:picLocks noChangeAspect="1"/>
          </p:cNvPicPr>
          <p:nvPr/>
        </p:nvPicPr>
        <p:blipFill>
          <a:blip r:embed="rId2"/>
          <a:stretch>
            <a:fillRect/>
          </a:stretch>
        </p:blipFill>
        <p:spPr>
          <a:xfrm>
            <a:off x="1140085" y="3591619"/>
            <a:ext cx="2370042" cy="701456"/>
          </a:xfrm>
          <a:prstGeom prst="rect">
            <a:avLst/>
          </a:prstGeom>
        </p:spPr>
      </p:pic>
      <p:pic>
        <p:nvPicPr>
          <p:cNvPr id="7" name="Picture 6">
            <a:extLst>
              <a:ext uri="{FF2B5EF4-FFF2-40B4-BE49-F238E27FC236}">
                <a16:creationId xmlns:a16="http://schemas.microsoft.com/office/drawing/2014/main" id="{8B5F232F-EFF1-C8F1-6C48-82511F266972}"/>
              </a:ext>
            </a:extLst>
          </p:cNvPr>
          <p:cNvPicPr>
            <a:picLocks noChangeAspect="1"/>
          </p:cNvPicPr>
          <p:nvPr/>
        </p:nvPicPr>
        <p:blipFill>
          <a:blip r:embed="rId3"/>
          <a:stretch>
            <a:fillRect/>
          </a:stretch>
        </p:blipFill>
        <p:spPr>
          <a:xfrm>
            <a:off x="1155356" y="4514701"/>
            <a:ext cx="2178162" cy="1270065"/>
          </a:xfrm>
          <a:prstGeom prst="rect">
            <a:avLst/>
          </a:prstGeom>
        </p:spPr>
      </p:pic>
      <p:pic>
        <p:nvPicPr>
          <p:cNvPr id="9" name="Picture 8">
            <a:extLst>
              <a:ext uri="{FF2B5EF4-FFF2-40B4-BE49-F238E27FC236}">
                <a16:creationId xmlns:a16="http://schemas.microsoft.com/office/drawing/2014/main" id="{992BB447-8429-7A27-0B08-41FF4C9DD9B9}"/>
              </a:ext>
            </a:extLst>
          </p:cNvPr>
          <p:cNvPicPr>
            <a:picLocks noChangeAspect="1"/>
          </p:cNvPicPr>
          <p:nvPr/>
        </p:nvPicPr>
        <p:blipFill>
          <a:blip r:embed="rId4"/>
          <a:stretch>
            <a:fillRect/>
          </a:stretch>
        </p:blipFill>
        <p:spPr>
          <a:xfrm>
            <a:off x="7096412" y="3881987"/>
            <a:ext cx="2460567" cy="698536"/>
          </a:xfrm>
          <a:prstGeom prst="rect">
            <a:avLst/>
          </a:prstGeom>
        </p:spPr>
      </p:pic>
      <p:sp>
        <p:nvSpPr>
          <p:cNvPr id="10" name="TextBox 9">
            <a:extLst>
              <a:ext uri="{FF2B5EF4-FFF2-40B4-BE49-F238E27FC236}">
                <a16:creationId xmlns:a16="http://schemas.microsoft.com/office/drawing/2014/main" id="{A5909E5F-9D25-B51F-EEA2-18A97B306435}"/>
              </a:ext>
            </a:extLst>
          </p:cNvPr>
          <p:cNvSpPr txBox="1"/>
          <p:nvPr/>
        </p:nvSpPr>
        <p:spPr>
          <a:xfrm>
            <a:off x="2244437" y="141317"/>
            <a:ext cx="324196" cy="369332"/>
          </a:xfrm>
          <a:prstGeom prst="rect">
            <a:avLst/>
          </a:prstGeom>
          <a:noFill/>
        </p:spPr>
        <p:txBody>
          <a:bodyPr wrap="square" rtlCol="0">
            <a:spAutoFit/>
          </a:bodyPr>
          <a:lstStyle/>
          <a:p>
            <a:r>
              <a:rPr lang="en-IN" dirty="0"/>
              <a:t>0</a:t>
            </a:r>
          </a:p>
        </p:txBody>
      </p:sp>
      <p:sp>
        <p:nvSpPr>
          <p:cNvPr id="11" name="TextBox 10">
            <a:extLst>
              <a:ext uri="{FF2B5EF4-FFF2-40B4-BE49-F238E27FC236}">
                <a16:creationId xmlns:a16="http://schemas.microsoft.com/office/drawing/2014/main" id="{CEFB9F70-BC15-226B-F5EA-3E8C453336BC}"/>
              </a:ext>
            </a:extLst>
          </p:cNvPr>
          <p:cNvSpPr txBox="1"/>
          <p:nvPr/>
        </p:nvSpPr>
        <p:spPr>
          <a:xfrm>
            <a:off x="2737659" y="135776"/>
            <a:ext cx="324196" cy="369332"/>
          </a:xfrm>
          <a:prstGeom prst="rect">
            <a:avLst/>
          </a:prstGeom>
          <a:noFill/>
        </p:spPr>
        <p:txBody>
          <a:bodyPr wrap="square" rtlCol="0">
            <a:spAutoFit/>
          </a:bodyPr>
          <a:lstStyle/>
          <a:p>
            <a:r>
              <a:rPr lang="en-IN" dirty="0"/>
              <a:t>1</a:t>
            </a:r>
          </a:p>
        </p:txBody>
      </p:sp>
      <p:pic>
        <p:nvPicPr>
          <p:cNvPr id="19" name="Picture 18">
            <a:extLst>
              <a:ext uri="{FF2B5EF4-FFF2-40B4-BE49-F238E27FC236}">
                <a16:creationId xmlns:a16="http://schemas.microsoft.com/office/drawing/2014/main" id="{12BD40D6-D12A-5058-C5E4-7FF1037A4DC5}"/>
              </a:ext>
            </a:extLst>
          </p:cNvPr>
          <p:cNvPicPr>
            <a:picLocks noChangeAspect="1"/>
          </p:cNvPicPr>
          <p:nvPr/>
        </p:nvPicPr>
        <p:blipFill>
          <a:blip r:embed="rId5"/>
          <a:stretch>
            <a:fillRect/>
          </a:stretch>
        </p:blipFill>
        <p:spPr>
          <a:xfrm>
            <a:off x="6096000" y="4681883"/>
            <a:ext cx="4800600" cy="1573315"/>
          </a:xfrm>
          <a:prstGeom prst="rect">
            <a:avLst/>
          </a:prstGeom>
        </p:spPr>
      </p:pic>
      <p:sp>
        <p:nvSpPr>
          <p:cNvPr id="2" name="TextBox 1">
            <a:extLst>
              <a:ext uri="{FF2B5EF4-FFF2-40B4-BE49-F238E27FC236}">
                <a16:creationId xmlns:a16="http://schemas.microsoft.com/office/drawing/2014/main" id="{26BA45AE-1686-715C-9E30-34FC99ADF02F}"/>
              </a:ext>
            </a:extLst>
          </p:cNvPr>
          <p:cNvSpPr txBox="1"/>
          <p:nvPr/>
        </p:nvSpPr>
        <p:spPr>
          <a:xfrm>
            <a:off x="694266" y="465667"/>
            <a:ext cx="6316135" cy="3416320"/>
          </a:xfrm>
          <a:prstGeom prst="rect">
            <a:avLst/>
          </a:prstGeom>
          <a:noFill/>
        </p:spPr>
        <p:txBody>
          <a:bodyPr wrap="square" rtlCol="0">
            <a:spAutoFit/>
          </a:bodyPr>
          <a:lstStyle/>
          <a:p>
            <a:r>
              <a:rPr lang="en-IN"/>
              <a:t>Void addNode</a:t>
            </a:r>
            <a:r>
              <a:rPr lang="en-IN" dirty="0"/>
              <a:t>(int s, int d)</a:t>
            </a:r>
          </a:p>
          <a:p>
            <a:r>
              <a:rPr lang="en-IN" dirty="0"/>
              <a:t>{	Node *</a:t>
            </a:r>
            <a:r>
              <a:rPr lang="en-IN" dirty="0" err="1"/>
              <a:t>dest</a:t>
            </a:r>
            <a:r>
              <a:rPr lang="en-IN" dirty="0"/>
              <a:t>,*temp,&amp;</a:t>
            </a:r>
            <a:r>
              <a:rPr lang="en-IN" dirty="0" err="1"/>
              <a:t>src</a:t>
            </a:r>
            <a:r>
              <a:rPr lang="en-IN" dirty="0"/>
              <a:t>;</a:t>
            </a:r>
          </a:p>
          <a:p>
            <a:r>
              <a:rPr lang="en-IN" dirty="0"/>
              <a:t>	if(</a:t>
            </a:r>
            <a:r>
              <a:rPr lang="en-IN" dirty="0" err="1"/>
              <a:t>adjList</a:t>
            </a:r>
            <a:r>
              <a:rPr lang="en-IN" dirty="0"/>
              <a:t>[</a:t>
            </a:r>
            <a:r>
              <a:rPr lang="en-IN" dirty="0" err="1"/>
              <a:t>i</a:t>
            </a:r>
            <a:r>
              <a:rPr lang="en-IN" dirty="0"/>
              <a:t>]-&gt;head ==NULL)</a:t>
            </a:r>
          </a:p>
          <a:p>
            <a:r>
              <a:rPr lang="en-IN" dirty="0"/>
              <a:t>	{</a:t>
            </a:r>
          </a:p>
          <a:p>
            <a:r>
              <a:rPr lang="en-IN" dirty="0"/>
              <a:t>		</a:t>
            </a:r>
            <a:r>
              <a:rPr lang="en-IN" dirty="0" err="1"/>
              <a:t>src</a:t>
            </a:r>
            <a:r>
              <a:rPr lang="en-IN" dirty="0"/>
              <a:t>=(Node *) malloc(</a:t>
            </a:r>
            <a:r>
              <a:rPr lang="en-IN" dirty="0" err="1"/>
              <a:t>sizeof</a:t>
            </a:r>
            <a:r>
              <a:rPr lang="en-IN" dirty="0"/>
              <a:t>(Node));</a:t>
            </a:r>
          </a:p>
          <a:p>
            <a:r>
              <a:rPr lang="en-IN" dirty="0"/>
              <a:t>		</a:t>
            </a:r>
            <a:r>
              <a:rPr lang="en-IN" dirty="0" err="1"/>
              <a:t>scr</a:t>
            </a:r>
            <a:r>
              <a:rPr lang="en-IN" dirty="0"/>
              <a:t>-&gt;vertex=s;</a:t>
            </a:r>
          </a:p>
          <a:p>
            <a:r>
              <a:rPr lang="en-IN" dirty="0"/>
              <a:t>		</a:t>
            </a:r>
            <a:r>
              <a:rPr lang="en-IN" dirty="0" err="1"/>
              <a:t>src</a:t>
            </a:r>
            <a:r>
              <a:rPr lang="en-IN" dirty="0"/>
              <a:t>-&gt;next= NULL:</a:t>
            </a:r>
          </a:p>
          <a:p>
            <a:r>
              <a:rPr lang="en-IN" dirty="0"/>
              <a:t>		</a:t>
            </a:r>
            <a:r>
              <a:rPr lang="en-IN" dirty="0" err="1"/>
              <a:t>adjList</a:t>
            </a:r>
            <a:r>
              <a:rPr lang="en-IN" dirty="0"/>
              <a:t>-&gt;head=</a:t>
            </a:r>
            <a:r>
              <a:rPr lang="en-IN" dirty="0" err="1"/>
              <a:t>src</a:t>
            </a:r>
            <a:r>
              <a:rPr lang="en-IN" dirty="0"/>
              <a:t>;</a:t>
            </a:r>
          </a:p>
          <a:p>
            <a:r>
              <a:rPr lang="en-IN" dirty="0"/>
              <a:t>	}</a:t>
            </a:r>
          </a:p>
          <a:p>
            <a:endParaRPr lang="en-IN" dirty="0"/>
          </a:p>
          <a:p>
            <a:r>
              <a:rPr lang="en-IN" dirty="0"/>
              <a:t>	</a:t>
            </a:r>
          </a:p>
          <a:p>
            <a:r>
              <a:rPr lang="en-IN" dirty="0"/>
              <a:t>	</a:t>
            </a:r>
          </a:p>
        </p:txBody>
      </p:sp>
      <p:sp>
        <p:nvSpPr>
          <p:cNvPr id="4" name="TextBox 3">
            <a:extLst>
              <a:ext uri="{FF2B5EF4-FFF2-40B4-BE49-F238E27FC236}">
                <a16:creationId xmlns:a16="http://schemas.microsoft.com/office/drawing/2014/main" id="{A9893843-E431-41C3-10F8-CD671214F3C9}"/>
              </a:ext>
            </a:extLst>
          </p:cNvPr>
          <p:cNvSpPr txBox="1"/>
          <p:nvPr/>
        </p:nvSpPr>
        <p:spPr>
          <a:xfrm>
            <a:off x="6824749" y="274320"/>
            <a:ext cx="4364182" cy="3970318"/>
          </a:xfrm>
          <a:prstGeom prst="rect">
            <a:avLst/>
          </a:prstGeom>
          <a:noFill/>
        </p:spPr>
        <p:txBody>
          <a:bodyPr wrap="square" rtlCol="0">
            <a:spAutoFit/>
          </a:bodyPr>
          <a:lstStyle/>
          <a:p>
            <a:r>
              <a:rPr lang="en-IN" dirty="0" err="1"/>
              <a:t>dest</a:t>
            </a:r>
            <a:r>
              <a:rPr lang="en-IN" dirty="0"/>
              <a:t>=(Node *) malloc(</a:t>
            </a:r>
            <a:r>
              <a:rPr lang="en-IN" dirty="0" err="1"/>
              <a:t>sizeof</a:t>
            </a:r>
            <a:r>
              <a:rPr lang="en-IN" dirty="0"/>
              <a:t>(Node));</a:t>
            </a:r>
          </a:p>
          <a:p>
            <a:r>
              <a:rPr lang="en-IN" dirty="0" err="1"/>
              <a:t>dest</a:t>
            </a:r>
            <a:r>
              <a:rPr lang="en-IN" dirty="0"/>
              <a:t>-&gt;vertex=d;</a:t>
            </a:r>
          </a:p>
          <a:p>
            <a:r>
              <a:rPr lang="en-IN" dirty="0" err="1"/>
              <a:t>dest</a:t>
            </a:r>
            <a:r>
              <a:rPr lang="en-IN" dirty="0"/>
              <a:t>-&gt;next=NULL:</a:t>
            </a:r>
          </a:p>
          <a:p>
            <a:r>
              <a:rPr lang="en-IN" dirty="0"/>
              <a:t>Temp=</a:t>
            </a:r>
            <a:r>
              <a:rPr lang="en-IN" dirty="0" err="1"/>
              <a:t>adjList</a:t>
            </a:r>
            <a:r>
              <a:rPr lang="en-IN" dirty="0"/>
              <a:t>[s]-&gt;head;</a:t>
            </a:r>
          </a:p>
          <a:p>
            <a:endParaRPr lang="en-IN" dirty="0"/>
          </a:p>
          <a:p>
            <a:r>
              <a:rPr lang="en-IN" dirty="0"/>
              <a:t>While(temp-&gt;next!=NULL)</a:t>
            </a:r>
          </a:p>
          <a:p>
            <a:r>
              <a:rPr lang="en-IN" dirty="0"/>
              <a:t>{</a:t>
            </a:r>
          </a:p>
          <a:p>
            <a:r>
              <a:rPr lang="en-IN" dirty="0"/>
              <a:t>	temp-= temp-&gt;next;</a:t>
            </a:r>
          </a:p>
          <a:p>
            <a:r>
              <a:rPr lang="en-IN" dirty="0"/>
              <a:t>}</a:t>
            </a:r>
          </a:p>
          <a:p>
            <a:r>
              <a:rPr lang="en-IN" dirty="0"/>
              <a:t>Temp-&gt;next=</a:t>
            </a:r>
            <a:r>
              <a:rPr lang="en-IN" dirty="0" err="1"/>
              <a:t>dest</a:t>
            </a:r>
            <a:r>
              <a:rPr lang="en-IN" dirty="0"/>
              <a:t>;</a:t>
            </a:r>
          </a:p>
          <a:p>
            <a:r>
              <a:rPr lang="en-IN" dirty="0"/>
              <a:t>}</a:t>
            </a:r>
          </a:p>
          <a:p>
            <a:endParaRPr lang="en-IN" dirty="0"/>
          </a:p>
          <a:p>
            <a:r>
              <a:rPr lang="en-IN" dirty="0"/>
              <a:t>	</a:t>
            </a:r>
          </a:p>
          <a:p>
            <a:endParaRPr lang="en-IN" dirty="0"/>
          </a:p>
        </p:txBody>
      </p:sp>
    </p:spTree>
    <p:extLst>
      <p:ext uri="{BB962C8B-B14F-4D97-AF65-F5344CB8AC3E}">
        <p14:creationId xmlns:p14="http://schemas.microsoft.com/office/powerpoint/2010/main" val="29566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58A54-A12B-AF07-8A94-7AB162CDAEB2}"/>
              </a:ext>
            </a:extLst>
          </p:cNvPr>
          <p:cNvSpPr txBox="1"/>
          <p:nvPr/>
        </p:nvSpPr>
        <p:spPr>
          <a:xfrm>
            <a:off x="3048693" y="285008"/>
            <a:ext cx="6097384" cy="523220"/>
          </a:xfrm>
          <a:prstGeom prst="rect">
            <a:avLst/>
          </a:prstGeom>
          <a:noFill/>
        </p:spPr>
        <p:txBody>
          <a:bodyPr wrap="square">
            <a:spAutoFit/>
          </a:bodyPr>
          <a:lstStyle/>
          <a:p>
            <a:pPr algn="ctr"/>
            <a:r>
              <a:rPr lang="en-IN" sz="2800" b="0" i="0" dirty="0">
                <a:solidFill>
                  <a:srgbClr val="00B050"/>
                </a:solidFill>
                <a:effectLst/>
                <a:latin typeface="Verdana" panose="020B0604030504040204" pitchFamily="34" charset="0"/>
              </a:rPr>
              <a:t>Graph terminology</a:t>
            </a:r>
          </a:p>
        </p:txBody>
      </p:sp>
      <p:sp>
        <p:nvSpPr>
          <p:cNvPr id="4" name="TextBox 3">
            <a:extLst>
              <a:ext uri="{FF2B5EF4-FFF2-40B4-BE49-F238E27FC236}">
                <a16:creationId xmlns:a16="http://schemas.microsoft.com/office/drawing/2014/main" id="{FCA89B3B-BCDB-B155-E21A-D517C293D49B}"/>
              </a:ext>
            </a:extLst>
          </p:cNvPr>
          <p:cNvSpPr txBox="1"/>
          <p:nvPr/>
        </p:nvSpPr>
        <p:spPr>
          <a:xfrm>
            <a:off x="390698" y="1113905"/>
            <a:ext cx="9401695" cy="646331"/>
          </a:xfrm>
          <a:prstGeom prst="rect">
            <a:avLst/>
          </a:prstGeom>
          <a:noFill/>
        </p:spPr>
        <p:txBody>
          <a:bodyPr wrap="square" rtlCol="0">
            <a:spAutoFit/>
          </a:bodyPr>
          <a:lstStyle/>
          <a:p>
            <a:r>
              <a:rPr lang="en-IN" dirty="0">
                <a:solidFill>
                  <a:srgbClr val="FF0000"/>
                </a:solidFill>
              </a:rPr>
              <a:t>1Vertex:</a:t>
            </a:r>
            <a:r>
              <a:rPr lang="en-IN" dirty="0"/>
              <a:t> </a:t>
            </a:r>
            <a:r>
              <a:rPr lang="en-US" b="0" i="0" dirty="0">
                <a:solidFill>
                  <a:srgbClr val="000000"/>
                </a:solidFill>
                <a:effectLst/>
                <a:latin typeface="Verdana" panose="020B0604030504040204" pitchFamily="34" charset="0"/>
              </a:rPr>
              <a:t> vertex is a point where multiple lines meet. It is also called a </a:t>
            </a:r>
            <a:r>
              <a:rPr lang="en-US" b="1" i="0" dirty="0">
                <a:solidFill>
                  <a:srgbClr val="000000"/>
                </a:solidFill>
                <a:effectLst/>
                <a:latin typeface="Verdana" panose="020B0604030504040204" pitchFamily="34" charset="0"/>
              </a:rPr>
              <a:t>node</a:t>
            </a:r>
            <a:r>
              <a:rPr lang="en-US" b="0" i="0" dirty="0">
                <a:solidFill>
                  <a:srgbClr val="000000"/>
                </a:solidFill>
                <a:effectLst/>
                <a:latin typeface="Verdana" panose="020B0604030504040204" pitchFamily="34" charset="0"/>
              </a:rPr>
              <a:t>. A vertex is also denoted by an alphabet.</a:t>
            </a:r>
            <a:endParaRPr lang="en-IN" dirty="0"/>
          </a:p>
        </p:txBody>
      </p:sp>
      <p:pic>
        <p:nvPicPr>
          <p:cNvPr id="6" name="Picture 5">
            <a:extLst>
              <a:ext uri="{FF2B5EF4-FFF2-40B4-BE49-F238E27FC236}">
                <a16:creationId xmlns:a16="http://schemas.microsoft.com/office/drawing/2014/main" id="{B226DE3C-503D-9057-7EE1-B261D382E2F7}"/>
              </a:ext>
            </a:extLst>
          </p:cNvPr>
          <p:cNvPicPr>
            <a:picLocks noChangeAspect="1"/>
          </p:cNvPicPr>
          <p:nvPr/>
        </p:nvPicPr>
        <p:blipFill>
          <a:blip r:embed="rId2"/>
          <a:stretch>
            <a:fillRect/>
          </a:stretch>
        </p:blipFill>
        <p:spPr>
          <a:xfrm>
            <a:off x="4837531" y="2064217"/>
            <a:ext cx="657181" cy="421287"/>
          </a:xfrm>
          <a:prstGeom prst="rect">
            <a:avLst/>
          </a:prstGeom>
        </p:spPr>
      </p:pic>
      <p:sp>
        <p:nvSpPr>
          <p:cNvPr id="8" name="TextBox 7">
            <a:extLst>
              <a:ext uri="{FF2B5EF4-FFF2-40B4-BE49-F238E27FC236}">
                <a16:creationId xmlns:a16="http://schemas.microsoft.com/office/drawing/2014/main" id="{6586EC79-DDE0-8859-35DE-29B3E471DE99}"/>
              </a:ext>
            </a:extLst>
          </p:cNvPr>
          <p:cNvSpPr txBox="1"/>
          <p:nvPr/>
        </p:nvSpPr>
        <p:spPr>
          <a:xfrm>
            <a:off x="390698" y="2551837"/>
            <a:ext cx="11363498" cy="923330"/>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2.Edge: </a:t>
            </a:r>
            <a:r>
              <a:rPr lang="en-US" b="0" i="0" dirty="0">
                <a:solidFill>
                  <a:srgbClr val="000000"/>
                </a:solidFill>
                <a:effectLst/>
                <a:latin typeface="Verdana" panose="020B0604030504040204" pitchFamily="34" charset="0"/>
              </a:rPr>
              <a:t>An edge is the mathematical term for a line that connects two vertices. Many edges can be formed from a single vertex. Without a vertex, an edge cannot be formed. There must be a starting vertex and an ending vertex for an edge.</a:t>
            </a:r>
          </a:p>
        </p:txBody>
      </p:sp>
      <p:pic>
        <p:nvPicPr>
          <p:cNvPr id="10" name="Picture 9">
            <a:extLst>
              <a:ext uri="{FF2B5EF4-FFF2-40B4-BE49-F238E27FC236}">
                <a16:creationId xmlns:a16="http://schemas.microsoft.com/office/drawing/2014/main" id="{10F3D3F5-DC90-17C8-1448-F323CB644476}"/>
              </a:ext>
            </a:extLst>
          </p:cNvPr>
          <p:cNvPicPr>
            <a:picLocks noChangeAspect="1"/>
          </p:cNvPicPr>
          <p:nvPr/>
        </p:nvPicPr>
        <p:blipFill>
          <a:blip r:embed="rId3"/>
          <a:stretch>
            <a:fillRect/>
          </a:stretch>
        </p:blipFill>
        <p:spPr>
          <a:xfrm>
            <a:off x="4536115" y="3602287"/>
            <a:ext cx="1390721" cy="368319"/>
          </a:xfrm>
          <a:prstGeom prst="rect">
            <a:avLst/>
          </a:prstGeom>
        </p:spPr>
      </p:pic>
      <p:sp>
        <p:nvSpPr>
          <p:cNvPr id="12" name="TextBox 11">
            <a:extLst>
              <a:ext uri="{FF2B5EF4-FFF2-40B4-BE49-F238E27FC236}">
                <a16:creationId xmlns:a16="http://schemas.microsoft.com/office/drawing/2014/main" id="{75C7D1B5-D3AF-0C31-D780-79C5CF0CED51}"/>
              </a:ext>
            </a:extLst>
          </p:cNvPr>
          <p:cNvSpPr txBox="1"/>
          <p:nvPr/>
        </p:nvSpPr>
        <p:spPr>
          <a:xfrm>
            <a:off x="390698" y="3917805"/>
            <a:ext cx="11197244" cy="646331"/>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3.Graph: </a:t>
            </a:r>
            <a:r>
              <a:rPr lang="en-US" b="0" i="0" dirty="0">
                <a:solidFill>
                  <a:srgbClr val="000000"/>
                </a:solidFill>
                <a:effectLst/>
                <a:latin typeface="Verdana" panose="020B0604030504040204" pitchFamily="34" charset="0"/>
              </a:rPr>
              <a:t>A graph ‘G’ is defined as G = (V, E) Where V is a set of all vertices and E is a set of all edges in the graph.</a:t>
            </a:r>
          </a:p>
        </p:txBody>
      </p:sp>
      <p:pic>
        <p:nvPicPr>
          <p:cNvPr id="14" name="Picture 13">
            <a:extLst>
              <a:ext uri="{FF2B5EF4-FFF2-40B4-BE49-F238E27FC236}">
                <a16:creationId xmlns:a16="http://schemas.microsoft.com/office/drawing/2014/main" id="{82266C4C-4CC1-A1BD-A689-F5A0A83F2880}"/>
              </a:ext>
            </a:extLst>
          </p:cNvPr>
          <p:cNvPicPr>
            <a:picLocks noChangeAspect="1"/>
          </p:cNvPicPr>
          <p:nvPr/>
        </p:nvPicPr>
        <p:blipFill>
          <a:blip r:embed="rId4"/>
          <a:stretch>
            <a:fillRect/>
          </a:stretch>
        </p:blipFill>
        <p:spPr>
          <a:xfrm>
            <a:off x="4837531" y="4696291"/>
            <a:ext cx="1416123" cy="1047804"/>
          </a:xfrm>
          <a:prstGeom prst="rect">
            <a:avLst/>
          </a:prstGeom>
        </p:spPr>
      </p:pic>
      <p:sp>
        <p:nvSpPr>
          <p:cNvPr id="16" name="TextBox 15">
            <a:extLst>
              <a:ext uri="{FF2B5EF4-FFF2-40B4-BE49-F238E27FC236}">
                <a16:creationId xmlns:a16="http://schemas.microsoft.com/office/drawing/2014/main" id="{C5C874E4-739E-74DB-1F7D-F721D0B7EC42}"/>
              </a:ext>
            </a:extLst>
          </p:cNvPr>
          <p:cNvSpPr txBox="1"/>
          <p:nvPr/>
        </p:nvSpPr>
        <p:spPr>
          <a:xfrm>
            <a:off x="513314" y="5744095"/>
            <a:ext cx="10501050" cy="369332"/>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4.Loop: </a:t>
            </a:r>
            <a:r>
              <a:rPr lang="en-US" b="0" i="0" dirty="0">
                <a:solidFill>
                  <a:srgbClr val="000000"/>
                </a:solidFill>
                <a:effectLst/>
                <a:latin typeface="Verdana" panose="020B0604030504040204" pitchFamily="34" charset="0"/>
              </a:rPr>
              <a:t>In a graph, if an edge is drawn from vertex to itself, it is called a loop.</a:t>
            </a:r>
          </a:p>
        </p:txBody>
      </p:sp>
      <p:pic>
        <p:nvPicPr>
          <p:cNvPr id="18" name="Picture 17">
            <a:extLst>
              <a:ext uri="{FF2B5EF4-FFF2-40B4-BE49-F238E27FC236}">
                <a16:creationId xmlns:a16="http://schemas.microsoft.com/office/drawing/2014/main" id="{D79BB193-FC69-E4E8-CBE9-EC6822FA9257}"/>
              </a:ext>
            </a:extLst>
          </p:cNvPr>
          <p:cNvPicPr>
            <a:picLocks noChangeAspect="1"/>
          </p:cNvPicPr>
          <p:nvPr/>
        </p:nvPicPr>
        <p:blipFill>
          <a:blip r:embed="rId5"/>
          <a:stretch>
            <a:fillRect/>
          </a:stretch>
        </p:blipFill>
        <p:spPr>
          <a:xfrm>
            <a:off x="5091545" y="6099678"/>
            <a:ext cx="698536" cy="666784"/>
          </a:xfrm>
          <a:prstGeom prst="rect">
            <a:avLst/>
          </a:prstGeom>
        </p:spPr>
      </p:pic>
      <p:pic>
        <p:nvPicPr>
          <p:cNvPr id="20" name="Picture 19">
            <a:extLst>
              <a:ext uri="{FF2B5EF4-FFF2-40B4-BE49-F238E27FC236}">
                <a16:creationId xmlns:a16="http://schemas.microsoft.com/office/drawing/2014/main" id="{E78F9FDC-D154-57F8-B659-D7D82940FA73}"/>
              </a:ext>
            </a:extLst>
          </p:cNvPr>
          <p:cNvPicPr>
            <a:picLocks noChangeAspect="1"/>
          </p:cNvPicPr>
          <p:nvPr/>
        </p:nvPicPr>
        <p:blipFill>
          <a:blip r:embed="rId6"/>
          <a:stretch>
            <a:fillRect/>
          </a:stretch>
        </p:blipFill>
        <p:spPr>
          <a:xfrm>
            <a:off x="6253654" y="6131465"/>
            <a:ext cx="2971953" cy="660434"/>
          </a:xfrm>
          <a:prstGeom prst="rect">
            <a:avLst/>
          </a:prstGeom>
        </p:spPr>
      </p:pic>
    </p:spTree>
    <p:extLst>
      <p:ext uri="{BB962C8B-B14F-4D97-AF65-F5344CB8AC3E}">
        <p14:creationId xmlns:p14="http://schemas.microsoft.com/office/powerpoint/2010/main" val="149669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D0063-170C-07AC-1EE7-7B7C8D68B888}"/>
              </a:ext>
            </a:extLst>
          </p:cNvPr>
          <p:cNvPicPr>
            <a:picLocks noChangeAspect="1"/>
          </p:cNvPicPr>
          <p:nvPr/>
        </p:nvPicPr>
        <p:blipFill>
          <a:blip r:embed="rId2"/>
          <a:stretch>
            <a:fillRect/>
          </a:stretch>
        </p:blipFill>
        <p:spPr>
          <a:xfrm>
            <a:off x="850929" y="539808"/>
            <a:ext cx="6200775" cy="1771650"/>
          </a:xfrm>
          <a:prstGeom prst="rect">
            <a:avLst/>
          </a:prstGeom>
        </p:spPr>
      </p:pic>
      <p:sp>
        <p:nvSpPr>
          <p:cNvPr id="2" name="TextBox 1">
            <a:extLst>
              <a:ext uri="{FF2B5EF4-FFF2-40B4-BE49-F238E27FC236}">
                <a16:creationId xmlns:a16="http://schemas.microsoft.com/office/drawing/2014/main" id="{57205C88-0C05-10B6-B976-A3DB5E7F7792}"/>
              </a:ext>
            </a:extLst>
          </p:cNvPr>
          <p:cNvSpPr txBox="1"/>
          <p:nvPr/>
        </p:nvSpPr>
        <p:spPr>
          <a:xfrm>
            <a:off x="1180407" y="2743200"/>
            <a:ext cx="6200774" cy="4801314"/>
          </a:xfrm>
          <a:prstGeom prst="rect">
            <a:avLst/>
          </a:prstGeom>
          <a:noFill/>
        </p:spPr>
        <p:txBody>
          <a:bodyPr wrap="square" rtlCol="0">
            <a:spAutoFit/>
          </a:bodyPr>
          <a:lstStyle/>
          <a:p>
            <a:r>
              <a:rPr lang="en-IN" dirty="0"/>
              <a:t>Void </a:t>
            </a:r>
            <a:r>
              <a:rPr lang="en-IN" dirty="0" err="1"/>
              <a:t>printList</a:t>
            </a:r>
            <a:r>
              <a:rPr lang="en-IN" dirty="0"/>
              <a:t>()</a:t>
            </a:r>
          </a:p>
          <a:p>
            <a:r>
              <a:rPr lang="en-IN" dirty="0"/>
              <a:t>{</a:t>
            </a:r>
          </a:p>
          <a:p>
            <a:r>
              <a:rPr lang="en-IN" dirty="0"/>
              <a:t>	int l;</a:t>
            </a:r>
          </a:p>
          <a:p>
            <a:r>
              <a:rPr lang="en-IN" dirty="0"/>
              <a:t>	for(</a:t>
            </a:r>
            <a:r>
              <a:rPr lang="en-IN" dirty="0" err="1"/>
              <a:t>i</a:t>
            </a:r>
            <a:r>
              <a:rPr lang="en-IN" dirty="0"/>
              <a:t>=1;i&lt;</a:t>
            </a:r>
            <a:r>
              <a:rPr lang="en-IN" dirty="0" err="1"/>
              <a:t>maxNode</a:t>
            </a:r>
            <a:r>
              <a:rPr lang="en-IN" dirty="0"/>
              <a:t>;++</a:t>
            </a:r>
            <a:r>
              <a:rPr lang="en-IN" dirty="0" err="1"/>
              <a:t>i</a:t>
            </a:r>
            <a:r>
              <a:rPr lang="en-IN" dirty="0"/>
              <a:t>)</a:t>
            </a:r>
          </a:p>
          <a:p>
            <a:r>
              <a:rPr lang="en-IN" dirty="0"/>
              <a:t>	{</a:t>
            </a:r>
          </a:p>
          <a:p>
            <a:r>
              <a:rPr lang="en-IN" dirty="0"/>
              <a:t>		Node *p=</a:t>
            </a:r>
            <a:r>
              <a:rPr lang="en-IN" dirty="0" err="1"/>
              <a:t>adjList</a:t>
            </a:r>
            <a:r>
              <a:rPr lang="en-IN" dirty="0"/>
              <a:t>-&gt;head’</a:t>
            </a:r>
          </a:p>
          <a:p>
            <a:r>
              <a:rPr lang="en-IN" dirty="0"/>
              <a:t>		</a:t>
            </a:r>
            <a:r>
              <a:rPr lang="en-IN" dirty="0" err="1"/>
              <a:t>printf</a:t>
            </a:r>
            <a:r>
              <a:rPr lang="en-IN" dirty="0"/>
              <a:t>(“adjacency list for vertex %d\n”, </a:t>
            </a:r>
            <a:r>
              <a:rPr lang="en-IN" dirty="0" err="1"/>
              <a:t>i</a:t>
            </a:r>
            <a:r>
              <a:rPr lang="en-IN" dirty="0"/>
              <a:t>)</a:t>
            </a:r>
          </a:p>
          <a:p>
            <a:r>
              <a:rPr lang="en-IN" dirty="0"/>
              <a:t>		</a:t>
            </a:r>
            <a:r>
              <a:rPr lang="en-IN" dirty="0" err="1"/>
              <a:t>whikle</a:t>
            </a:r>
            <a:r>
              <a:rPr lang="en-IN" dirty="0"/>
              <a:t>(p)</a:t>
            </a:r>
          </a:p>
          <a:p>
            <a:r>
              <a:rPr lang="en-IN" dirty="0"/>
              <a:t>		{</a:t>
            </a:r>
          </a:p>
          <a:p>
            <a:r>
              <a:rPr lang="en-IN" dirty="0"/>
              <a:t>			</a:t>
            </a:r>
            <a:r>
              <a:rPr lang="en-IN" dirty="0" err="1"/>
              <a:t>printf</a:t>
            </a:r>
            <a:r>
              <a:rPr lang="en-IN" dirty="0"/>
              <a:t>(“%d”, p-&gt;vertex);</a:t>
            </a:r>
          </a:p>
          <a:p>
            <a:r>
              <a:rPr lang="en-IN" dirty="0"/>
              <a:t>			p=p-&gt;next;</a:t>
            </a:r>
          </a:p>
          <a:p>
            <a:r>
              <a:rPr lang="en-IN" dirty="0"/>
              <a:t>		}</a:t>
            </a:r>
          </a:p>
          <a:p>
            <a:r>
              <a:rPr lang="en-IN" dirty="0"/>
              <a:t>		</a:t>
            </a:r>
            <a:r>
              <a:rPr lang="en-IN" dirty="0" err="1"/>
              <a:t>printf</a:t>
            </a:r>
            <a:r>
              <a:rPr lang="en-IN" dirty="0"/>
              <a:t>(“\n”);</a:t>
            </a:r>
          </a:p>
          <a:p>
            <a:r>
              <a:rPr lang="en-IN" dirty="0"/>
              <a:t>}</a:t>
            </a:r>
          </a:p>
          <a:p>
            <a:r>
              <a:rPr lang="en-IN" dirty="0"/>
              <a:t>	</a:t>
            </a:r>
          </a:p>
          <a:p>
            <a:endParaRPr lang="en-IN" dirty="0"/>
          </a:p>
          <a:p>
            <a:r>
              <a:rPr lang="en-IN" dirty="0"/>
              <a:t>	</a:t>
            </a:r>
          </a:p>
        </p:txBody>
      </p:sp>
    </p:spTree>
    <p:extLst>
      <p:ext uri="{BB962C8B-B14F-4D97-AF65-F5344CB8AC3E}">
        <p14:creationId xmlns:p14="http://schemas.microsoft.com/office/powerpoint/2010/main" val="254300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99831-E2F1-9861-7723-F9D74D073615}"/>
              </a:ext>
            </a:extLst>
          </p:cNvPr>
          <p:cNvPicPr>
            <a:picLocks noChangeAspect="1"/>
          </p:cNvPicPr>
          <p:nvPr/>
        </p:nvPicPr>
        <p:blipFill>
          <a:blip r:embed="rId2"/>
          <a:stretch>
            <a:fillRect/>
          </a:stretch>
        </p:blipFill>
        <p:spPr>
          <a:xfrm>
            <a:off x="207818" y="174568"/>
            <a:ext cx="11870575" cy="6517178"/>
          </a:xfrm>
          <a:prstGeom prst="rect">
            <a:avLst/>
          </a:prstGeom>
        </p:spPr>
      </p:pic>
    </p:spTree>
    <p:extLst>
      <p:ext uri="{BB962C8B-B14F-4D97-AF65-F5344CB8AC3E}">
        <p14:creationId xmlns:p14="http://schemas.microsoft.com/office/powerpoint/2010/main" val="318759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EE1371-D08B-C9CC-EAC6-29DE2ADE28CC}"/>
              </a:ext>
            </a:extLst>
          </p:cNvPr>
          <p:cNvSpPr txBox="1"/>
          <p:nvPr/>
        </p:nvSpPr>
        <p:spPr>
          <a:xfrm>
            <a:off x="440575" y="490451"/>
            <a:ext cx="4164676" cy="523220"/>
          </a:xfrm>
          <a:prstGeom prst="rect">
            <a:avLst/>
          </a:prstGeom>
          <a:noFill/>
        </p:spPr>
        <p:txBody>
          <a:bodyPr wrap="square" rtlCol="0">
            <a:spAutoFit/>
          </a:bodyPr>
          <a:lstStyle/>
          <a:p>
            <a:r>
              <a:rPr lang="en-IN" sz="2800" dirty="0">
                <a:solidFill>
                  <a:srgbClr val="FF0000"/>
                </a:solidFill>
              </a:rPr>
              <a:t>3. Incidence matrix:</a:t>
            </a:r>
          </a:p>
        </p:txBody>
      </p:sp>
      <p:pic>
        <p:nvPicPr>
          <p:cNvPr id="5" name="Picture 4">
            <a:extLst>
              <a:ext uri="{FF2B5EF4-FFF2-40B4-BE49-F238E27FC236}">
                <a16:creationId xmlns:a16="http://schemas.microsoft.com/office/drawing/2014/main" id="{46EBF56C-FE46-EE2C-CA74-17099644FF9E}"/>
              </a:ext>
            </a:extLst>
          </p:cNvPr>
          <p:cNvPicPr>
            <a:picLocks noChangeAspect="1"/>
          </p:cNvPicPr>
          <p:nvPr/>
        </p:nvPicPr>
        <p:blipFill>
          <a:blip r:embed="rId2"/>
          <a:stretch>
            <a:fillRect/>
          </a:stretch>
        </p:blipFill>
        <p:spPr>
          <a:xfrm>
            <a:off x="255180" y="1105786"/>
            <a:ext cx="10940903" cy="5261763"/>
          </a:xfrm>
          <a:prstGeom prst="rect">
            <a:avLst/>
          </a:prstGeom>
        </p:spPr>
      </p:pic>
    </p:spTree>
    <p:extLst>
      <p:ext uri="{BB962C8B-B14F-4D97-AF65-F5344CB8AC3E}">
        <p14:creationId xmlns:p14="http://schemas.microsoft.com/office/powerpoint/2010/main" val="4151683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5E4972-695C-A327-C8EF-6527CF80C0C6}"/>
              </a:ext>
            </a:extLst>
          </p:cNvPr>
          <p:cNvSpPr txBox="1"/>
          <p:nvPr/>
        </p:nvSpPr>
        <p:spPr>
          <a:xfrm>
            <a:off x="631767" y="440575"/>
            <a:ext cx="7705898" cy="984885"/>
          </a:xfrm>
          <a:prstGeom prst="rect">
            <a:avLst/>
          </a:prstGeom>
          <a:noFill/>
        </p:spPr>
        <p:txBody>
          <a:bodyPr wrap="square" rtlCol="0">
            <a:spAutoFit/>
          </a:bodyPr>
          <a:lstStyle/>
          <a:p>
            <a:r>
              <a:rPr lang="en-IN" sz="4000" dirty="0">
                <a:solidFill>
                  <a:srgbClr val="FF0000"/>
                </a:solidFill>
              </a:rPr>
              <a:t>Operations on Graphs:</a:t>
            </a:r>
          </a:p>
          <a:p>
            <a:endParaRPr lang="en-IN" dirty="0"/>
          </a:p>
        </p:txBody>
      </p:sp>
      <p:sp>
        <p:nvSpPr>
          <p:cNvPr id="3" name="TextBox 2">
            <a:extLst>
              <a:ext uri="{FF2B5EF4-FFF2-40B4-BE49-F238E27FC236}">
                <a16:creationId xmlns:a16="http://schemas.microsoft.com/office/drawing/2014/main" id="{0057AD3A-9031-6129-DA03-FC30CE90C594}"/>
              </a:ext>
            </a:extLst>
          </p:cNvPr>
          <p:cNvSpPr txBox="1"/>
          <p:nvPr/>
        </p:nvSpPr>
        <p:spPr>
          <a:xfrm>
            <a:off x="482138" y="1305098"/>
            <a:ext cx="6392487" cy="3416320"/>
          </a:xfrm>
          <a:prstGeom prst="rect">
            <a:avLst/>
          </a:prstGeom>
          <a:noFill/>
        </p:spPr>
        <p:txBody>
          <a:bodyPr wrap="square" rtlCol="0">
            <a:spAutoFit/>
          </a:bodyPr>
          <a:lstStyle/>
          <a:p>
            <a:pPr marL="342900" indent="-342900">
              <a:buAutoNum type="arabicPeriod"/>
            </a:pPr>
            <a:r>
              <a:rPr lang="en-IN" sz="3600" dirty="0"/>
              <a:t>Storing or creating a Graph</a:t>
            </a:r>
          </a:p>
          <a:p>
            <a:pPr marL="342900" indent="-342900">
              <a:buAutoNum type="arabicPeriod"/>
            </a:pPr>
            <a:r>
              <a:rPr lang="en-IN" sz="3600" dirty="0"/>
              <a:t>Insert vertex</a:t>
            </a:r>
          </a:p>
          <a:p>
            <a:pPr marL="342900" indent="-342900">
              <a:buAutoNum type="arabicPeriod"/>
            </a:pPr>
            <a:r>
              <a:rPr lang="en-IN" sz="3600" dirty="0"/>
              <a:t>Delete vertex</a:t>
            </a:r>
          </a:p>
          <a:p>
            <a:pPr marL="342900" indent="-342900">
              <a:buAutoNum type="arabicPeriod"/>
            </a:pPr>
            <a:r>
              <a:rPr lang="en-IN" sz="3600" dirty="0"/>
              <a:t>Insert edge</a:t>
            </a:r>
          </a:p>
          <a:p>
            <a:pPr marL="342900" indent="-342900">
              <a:buAutoNum type="arabicPeriod"/>
            </a:pPr>
            <a:r>
              <a:rPr lang="en-IN" sz="3600" dirty="0"/>
              <a:t>Delete edge</a:t>
            </a:r>
          </a:p>
          <a:p>
            <a:pPr marL="342900" indent="-342900">
              <a:buAutoNum type="arabicPeriod"/>
            </a:pPr>
            <a:r>
              <a:rPr lang="en-IN" sz="3600" dirty="0"/>
              <a:t>Traverse the graph</a:t>
            </a:r>
          </a:p>
        </p:txBody>
      </p:sp>
    </p:spTree>
    <p:extLst>
      <p:ext uri="{BB962C8B-B14F-4D97-AF65-F5344CB8AC3E}">
        <p14:creationId xmlns:p14="http://schemas.microsoft.com/office/powerpoint/2010/main" val="3183948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AFCE1-7877-B7DF-3272-6155AE5FB776}"/>
              </a:ext>
            </a:extLst>
          </p:cNvPr>
          <p:cNvSpPr txBox="1"/>
          <p:nvPr/>
        </p:nvSpPr>
        <p:spPr>
          <a:xfrm>
            <a:off x="754383" y="368135"/>
            <a:ext cx="6097384" cy="461665"/>
          </a:xfrm>
          <a:prstGeom prst="rect">
            <a:avLst/>
          </a:prstGeom>
          <a:noFill/>
        </p:spPr>
        <p:txBody>
          <a:bodyPr wrap="square">
            <a:spAutoFit/>
          </a:bodyPr>
          <a:lstStyle/>
          <a:p>
            <a:pPr marL="342900" indent="-342900">
              <a:buAutoNum type="arabicPeriod"/>
            </a:pPr>
            <a:r>
              <a:rPr lang="en-IN" sz="2400" dirty="0">
                <a:solidFill>
                  <a:srgbClr val="FF0000"/>
                </a:solidFill>
              </a:rPr>
              <a:t>Storing or creating a Graph</a:t>
            </a:r>
          </a:p>
        </p:txBody>
      </p:sp>
      <p:sp>
        <p:nvSpPr>
          <p:cNvPr id="5" name="TextBox 4">
            <a:extLst>
              <a:ext uri="{FF2B5EF4-FFF2-40B4-BE49-F238E27FC236}">
                <a16:creationId xmlns:a16="http://schemas.microsoft.com/office/drawing/2014/main" id="{F15E5E28-9D4C-7722-0B72-D28B49701FC8}"/>
              </a:ext>
            </a:extLst>
          </p:cNvPr>
          <p:cNvSpPr txBox="1"/>
          <p:nvPr/>
        </p:nvSpPr>
        <p:spPr>
          <a:xfrm>
            <a:off x="623455" y="1238596"/>
            <a:ext cx="8470669" cy="1600438"/>
          </a:xfrm>
          <a:prstGeom prst="rect">
            <a:avLst/>
          </a:prstGeom>
          <a:noFill/>
        </p:spPr>
        <p:txBody>
          <a:bodyPr wrap="square" rtlCol="0">
            <a:spAutoFit/>
          </a:bodyPr>
          <a:lstStyle/>
          <a:p>
            <a:r>
              <a:rPr lang="en-IN" sz="2000" dirty="0"/>
              <a:t>The methods to create or storing a graph:</a:t>
            </a:r>
          </a:p>
          <a:p>
            <a:pPr marL="342900" indent="-342900">
              <a:buAutoNum type="arabicPeriod"/>
            </a:pPr>
            <a:r>
              <a:rPr lang="en-IN" sz="2000" dirty="0"/>
              <a:t>Adjacency matrix</a:t>
            </a:r>
          </a:p>
          <a:p>
            <a:pPr marL="342900" indent="-342900">
              <a:buAutoNum type="arabicPeriod"/>
            </a:pPr>
            <a:r>
              <a:rPr lang="en-IN" sz="2000" dirty="0"/>
              <a:t>Adjacency list</a:t>
            </a:r>
          </a:p>
          <a:p>
            <a:pPr marL="342900" indent="-342900">
              <a:buAutoNum type="arabicPeriod"/>
            </a:pPr>
            <a:r>
              <a:rPr lang="en-IN" sz="2000" dirty="0"/>
              <a:t>Incidence matrix</a:t>
            </a:r>
          </a:p>
          <a:p>
            <a:pPr marL="342900" indent="-342900">
              <a:buAutoNum type="arabicPeriod"/>
            </a:pPr>
            <a:endParaRPr lang="en-IN" dirty="0"/>
          </a:p>
        </p:txBody>
      </p:sp>
      <p:pic>
        <p:nvPicPr>
          <p:cNvPr id="3074" name="Picture 2" descr="What is Graph in Data Structure &amp; Types of Graph?">
            <a:extLst>
              <a:ext uri="{FF2B5EF4-FFF2-40B4-BE49-F238E27FC236}">
                <a16:creationId xmlns:a16="http://schemas.microsoft.com/office/drawing/2014/main" id="{7A815C74-1CE2-FBD2-CF88-1CFE10557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322" y="1297023"/>
            <a:ext cx="6687936" cy="3657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61A06C-29C3-B81A-300D-9167DCD6C52F}"/>
              </a:ext>
            </a:extLst>
          </p:cNvPr>
          <p:cNvSpPr txBox="1"/>
          <p:nvPr/>
        </p:nvSpPr>
        <p:spPr>
          <a:xfrm>
            <a:off x="307572" y="3358342"/>
            <a:ext cx="4048298" cy="369332"/>
          </a:xfrm>
          <a:prstGeom prst="rect">
            <a:avLst/>
          </a:prstGeom>
          <a:noFill/>
        </p:spPr>
        <p:txBody>
          <a:bodyPr wrap="square" rtlCol="0">
            <a:spAutoFit/>
          </a:bodyPr>
          <a:lstStyle/>
          <a:p>
            <a:r>
              <a:rPr lang="en-IN" dirty="0">
                <a:solidFill>
                  <a:srgbClr val="FF0000"/>
                </a:solidFill>
              </a:rPr>
              <a:t>2. Insert vertex: </a:t>
            </a:r>
          </a:p>
        </p:txBody>
      </p:sp>
      <p:sp>
        <p:nvSpPr>
          <p:cNvPr id="9" name="TextBox 8">
            <a:extLst>
              <a:ext uri="{FF2B5EF4-FFF2-40B4-BE49-F238E27FC236}">
                <a16:creationId xmlns:a16="http://schemas.microsoft.com/office/drawing/2014/main" id="{636B924F-DF1F-128C-CAA8-8A3BFE293473}"/>
              </a:ext>
            </a:extLst>
          </p:cNvPr>
          <p:cNvSpPr txBox="1"/>
          <p:nvPr/>
        </p:nvSpPr>
        <p:spPr>
          <a:xfrm>
            <a:off x="249382" y="5068922"/>
            <a:ext cx="11812384" cy="1569660"/>
          </a:xfrm>
          <a:prstGeom prst="rect">
            <a:avLst/>
          </a:prstGeom>
          <a:noFill/>
        </p:spPr>
        <p:txBody>
          <a:bodyPr wrap="square" rtlCol="0">
            <a:spAutoFit/>
          </a:bodyPr>
          <a:lstStyle/>
          <a:p>
            <a:r>
              <a:rPr lang="en-IN" sz="2400" dirty="0"/>
              <a:t>This function inserted one more node into the graph. After insertion, the graph size increases by one. </a:t>
            </a:r>
          </a:p>
          <a:p>
            <a:r>
              <a:rPr lang="en-IN" sz="2400" dirty="0"/>
              <a:t>Therefore  the size of matrix increases by 1 at column level &amp; row level. </a:t>
            </a:r>
          </a:p>
          <a:p>
            <a:r>
              <a:rPr lang="en-IN" sz="2400" dirty="0"/>
              <a:t>The newly inserted vertex not have indegree &amp; out degree</a:t>
            </a:r>
          </a:p>
        </p:txBody>
      </p:sp>
    </p:spTree>
    <p:extLst>
      <p:ext uri="{BB962C8B-B14F-4D97-AF65-F5344CB8AC3E}">
        <p14:creationId xmlns:p14="http://schemas.microsoft.com/office/powerpoint/2010/main" val="26237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Graph in Data Structure &amp; Types of Graph?">
            <a:extLst>
              <a:ext uri="{FF2B5EF4-FFF2-40B4-BE49-F238E27FC236}">
                <a16:creationId xmlns:a16="http://schemas.microsoft.com/office/drawing/2014/main" id="{CBC9D210-4335-2CE4-2FA5-5780AAA0D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0" y="733598"/>
            <a:ext cx="6217920" cy="2695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E13424-7956-27A2-626B-CF43341F0F2E}"/>
              </a:ext>
            </a:extLst>
          </p:cNvPr>
          <p:cNvSpPr txBox="1"/>
          <p:nvPr/>
        </p:nvSpPr>
        <p:spPr>
          <a:xfrm>
            <a:off x="307572" y="897778"/>
            <a:ext cx="4048298" cy="369332"/>
          </a:xfrm>
          <a:prstGeom prst="rect">
            <a:avLst/>
          </a:prstGeom>
          <a:noFill/>
        </p:spPr>
        <p:txBody>
          <a:bodyPr wrap="square" rtlCol="0">
            <a:spAutoFit/>
          </a:bodyPr>
          <a:lstStyle/>
          <a:p>
            <a:r>
              <a:rPr lang="en-IN" dirty="0">
                <a:solidFill>
                  <a:srgbClr val="FF0000"/>
                </a:solidFill>
              </a:rPr>
              <a:t>3. Delete  vertex: </a:t>
            </a:r>
          </a:p>
        </p:txBody>
      </p:sp>
      <p:sp>
        <p:nvSpPr>
          <p:cNvPr id="5" name="TextBox 4">
            <a:extLst>
              <a:ext uri="{FF2B5EF4-FFF2-40B4-BE49-F238E27FC236}">
                <a16:creationId xmlns:a16="http://schemas.microsoft.com/office/drawing/2014/main" id="{328DD7A5-36E8-D4A4-FB25-E39142FB39FB}"/>
              </a:ext>
            </a:extLst>
          </p:cNvPr>
          <p:cNvSpPr txBox="1"/>
          <p:nvPr/>
        </p:nvSpPr>
        <p:spPr>
          <a:xfrm>
            <a:off x="307572" y="3084022"/>
            <a:ext cx="3241963" cy="369332"/>
          </a:xfrm>
          <a:prstGeom prst="rect">
            <a:avLst/>
          </a:prstGeom>
          <a:noFill/>
        </p:spPr>
        <p:txBody>
          <a:bodyPr wrap="square" rtlCol="0">
            <a:spAutoFit/>
          </a:bodyPr>
          <a:lstStyle/>
          <a:p>
            <a:r>
              <a:rPr lang="en-IN" dirty="0">
                <a:solidFill>
                  <a:srgbClr val="FF0000"/>
                </a:solidFill>
              </a:rPr>
              <a:t>4. Insert edge:</a:t>
            </a:r>
          </a:p>
        </p:txBody>
      </p:sp>
      <p:sp>
        <p:nvSpPr>
          <p:cNvPr id="6" name="TextBox 5">
            <a:extLst>
              <a:ext uri="{FF2B5EF4-FFF2-40B4-BE49-F238E27FC236}">
                <a16:creationId xmlns:a16="http://schemas.microsoft.com/office/drawing/2014/main" id="{2CE9F9AD-6783-B95C-7FCF-89C2013E396D}"/>
              </a:ext>
            </a:extLst>
          </p:cNvPr>
          <p:cNvSpPr txBox="1"/>
          <p:nvPr/>
        </p:nvSpPr>
        <p:spPr>
          <a:xfrm>
            <a:off x="382385" y="3923607"/>
            <a:ext cx="4048298" cy="1200329"/>
          </a:xfrm>
          <a:prstGeom prst="rect">
            <a:avLst/>
          </a:prstGeom>
          <a:noFill/>
        </p:spPr>
        <p:txBody>
          <a:bodyPr wrap="square" rtlCol="0">
            <a:spAutoFit/>
          </a:bodyPr>
          <a:lstStyle/>
          <a:p>
            <a:r>
              <a:rPr lang="en-IN" dirty="0" err="1"/>
              <a:t>addEdge</a:t>
            </a:r>
            <a:r>
              <a:rPr lang="en-IN" dirty="0"/>
              <a:t>(</a:t>
            </a:r>
            <a:r>
              <a:rPr lang="en-IN" dirty="0" err="1"/>
              <a:t>Vs,Vd</a:t>
            </a:r>
            <a:r>
              <a:rPr lang="en-IN" dirty="0"/>
              <a:t>);</a:t>
            </a:r>
          </a:p>
          <a:p>
            <a:r>
              <a:rPr lang="en-IN" dirty="0"/>
              <a:t>Where, Vs -&gt; starting vertex</a:t>
            </a:r>
          </a:p>
          <a:p>
            <a:r>
              <a:rPr lang="en-IN" dirty="0"/>
              <a:t>              </a:t>
            </a:r>
            <a:r>
              <a:rPr lang="en-IN" dirty="0" err="1"/>
              <a:t>Vd</a:t>
            </a:r>
            <a:r>
              <a:rPr lang="en-IN" dirty="0"/>
              <a:t> -&gt; ending vertex</a:t>
            </a:r>
          </a:p>
          <a:p>
            <a:endParaRPr lang="en-IN" dirty="0"/>
          </a:p>
        </p:txBody>
      </p:sp>
      <p:pic>
        <p:nvPicPr>
          <p:cNvPr id="8" name="Picture 7">
            <a:extLst>
              <a:ext uri="{FF2B5EF4-FFF2-40B4-BE49-F238E27FC236}">
                <a16:creationId xmlns:a16="http://schemas.microsoft.com/office/drawing/2014/main" id="{9E27FFB3-1C34-163F-B64A-657331EC88B6}"/>
              </a:ext>
            </a:extLst>
          </p:cNvPr>
          <p:cNvPicPr>
            <a:picLocks noChangeAspect="1"/>
          </p:cNvPicPr>
          <p:nvPr/>
        </p:nvPicPr>
        <p:blipFill>
          <a:blip r:embed="rId3"/>
          <a:stretch>
            <a:fillRect/>
          </a:stretch>
        </p:blipFill>
        <p:spPr>
          <a:xfrm>
            <a:off x="5707919" y="3453354"/>
            <a:ext cx="4608175" cy="1525970"/>
          </a:xfrm>
          <a:prstGeom prst="rect">
            <a:avLst/>
          </a:prstGeom>
        </p:spPr>
      </p:pic>
      <p:grpSp>
        <p:nvGrpSpPr>
          <p:cNvPr id="3" name="Group 2">
            <a:extLst>
              <a:ext uri="{FF2B5EF4-FFF2-40B4-BE49-F238E27FC236}">
                <a16:creationId xmlns:a16="http://schemas.microsoft.com/office/drawing/2014/main" id="{FEAFAEED-867E-96B5-8F84-1D2B46086FE7}"/>
              </a:ext>
            </a:extLst>
          </p:cNvPr>
          <p:cNvGrpSpPr/>
          <p:nvPr/>
        </p:nvGrpSpPr>
        <p:grpSpPr>
          <a:xfrm>
            <a:off x="5707919" y="5123936"/>
            <a:ext cx="4608175" cy="1525970"/>
            <a:chOff x="5707919" y="5123936"/>
            <a:chExt cx="4608175" cy="1525970"/>
          </a:xfrm>
        </p:grpSpPr>
        <p:pic>
          <p:nvPicPr>
            <p:cNvPr id="9" name="Picture 8">
              <a:extLst>
                <a:ext uri="{FF2B5EF4-FFF2-40B4-BE49-F238E27FC236}">
                  <a16:creationId xmlns:a16="http://schemas.microsoft.com/office/drawing/2014/main" id="{8AEAFDC7-EBD7-996C-3D7B-F0B6FB0F843F}"/>
                </a:ext>
              </a:extLst>
            </p:cNvPr>
            <p:cNvPicPr>
              <a:picLocks noChangeAspect="1"/>
            </p:cNvPicPr>
            <p:nvPr/>
          </p:nvPicPr>
          <p:blipFill>
            <a:blip r:embed="rId3"/>
            <a:stretch>
              <a:fillRect/>
            </a:stretch>
          </p:blipFill>
          <p:spPr>
            <a:xfrm>
              <a:off x="5707919" y="5123936"/>
              <a:ext cx="4608175" cy="1525970"/>
            </a:xfrm>
            <a:prstGeom prst="rect">
              <a:avLst/>
            </a:prstGeom>
          </p:spPr>
        </p:pic>
        <p:cxnSp>
          <p:nvCxnSpPr>
            <p:cNvPr id="11" name="Straight Arrow Connector 10">
              <a:extLst>
                <a:ext uri="{FF2B5EF4-FFF2-40B4-BE49-F238E27FC236}">
                  <a16:creationId xmlns:a16="http://schemas.microsoft.com/office/drawing/2014/main" id="{74D476A3-9D85-E785-277A-6013330D6520}"/>
                </a:ext>
              </a:extLst>
            </p:cNvPr>
            <p:cNvCxnSpPr/>
            <p:nvPr/>
          </p:nvCxnSpPr>
          <p:spPr>
            <a:xfrm flipH="1">
              <a:off x="6325987" y="5336771"/>
              <a:ext cx="9725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22190B-91E7-83B0-DEC5-354E34BD231F}"/>
                </a:ext>
              </a:extLst>
            </p:cNvPr>
            <p:cNvSpPr txBox="1"/>
            <p:nvPr/>
          </p:nvSpPr>
          <p:spPr>
            <a:xfrm>
              <a:off x="8877993" y="5787167"/>
              <a:ext cx="349134" cy="369332"/>
            </a:xfrm>
            <a:prstGeom prst="rect">
              <a:avLst/>
            </a:prstGeom>
            <a:noFill/>
          </p:spPr>
          <p:txBody>
            <a:bodyPr wrap="square" rtlCol="0">
              <a:spAutoFit/>
            </a:bodyPr>
            <a:lstStyle/>
            <a:p>
              <a:r>
                <a:rPr lang="en-IN" dirty="0">
                  <a:solidFill>
                    <a:srgbClr val="FF0000"/>
                  </a:solidFill>
                </a:rPr>
                <a:t>1</a:t>
              </a:r>
            </a:p>
          </p:txBody>
        </p:sp>
      </p:grpSp>
    </p:spTree>
    <p:extLst>
      <p:ext uri="{BB962C8B-B14F-4D97-AF65-F5344CB8AC3E}">
        <p14:creationId xmlns:p14="http://schemas.microsoft.com/office/powerpoint/2010/main" val="25143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B27C2-343C-E94E-5375-AB3F2C8F536D}"/>
              </a:ext>
            </a:extLst>
          </p:cNvPr>
          <p:cNvSpPr txBox="1"/>
          <p:nvPr/>
        </p:nvSpPr>
        <p:spPr>
          <a:xfrm>
            <a:off x="307572" y="315884"/>
            <a:ext cx="3241964" cy="377644"/>
          </a:xfrm>
          <a:prstGeom prst="rect">
            <a:avLst/>
          </a:prstGeom>
          <a:noFill/>
        </p:spPr>
        <p:txBody>
          <a:bodyPr wrap="square" rtlCol="0">
            <a:spAutoFit/>
          </a:bodyPr>
          <a:lstStyle/>
          <a:p>
            <a:r>
              <a:rPr lang="en-IN" dirty="0">
                <a:solidFill>
                  <a:srgbClr val="FF0000"/>
                </a:solidFill>
              </a:rPr>
              <a:t>5. delete edge:</a:t>
            </a:r>
          </a:p>
        </p:txBody>
      </p:sp>
      <p:sp>
        <p:nvSpPr>
          <p:cNvPr id="3" name="TextBox 2">
            <a:extLst>
              <a:ext uri="{FF2B5EF4-FFF2-40B4-BE49-F238E27FC236}">
                <a16:creationId xmlns:a16="http://schemas.microsoft.com/office/drawing/2014/main" id="{D5B9C4A6-1EA8-5DF1-D8F0-66950C5B6E3F}"/>
              </a:ext>
            </a:extLst>
          </p:cNvPr>
          <p:cNvSpPr txBox="1"/>
          <p:nvPr/>
        </p:nvSpPr>
        <p:spPr>
          <a:xfrm>
            <a:off x="382385" y="1213662"/>
            <a:ext cx="4048298" cy="1200329"/>
          </a:xfrm>
          <a:prstGeom prst="rect">
            <a:avLst/>
          </a:prstGeom>
          <a:noFill/>
        </p:spPr>
        <p:txBody>
          <a:bodyPr wrap="square" rtlCol="0">
            <a:spAutoFit/>
          </a:bodyPr>
          <a:lstStyle/>
          <a:p>
            <a:r>
              <a:rPr lang="en-IN" dirty="0" err="1"/>
              <a:t>deletEdge</a:t>
            </a:r>
            <a:r>
              <a:rPr lang="en-IN" dirty="0"/>
              <a:t>(Vs, </a:t>
            </a:r>
            <a:r>
              <a:rPr lang="en-IN" dirty="0" err="1"/>
              <a:t>Vd</a:t>
            </a:r>
            <a:r>
              <a:rPr lang="en-IN" dirty="0"/>
              <a:t>);</a:t>
            </a:r>
          </a:p>
          <a:p>
            <a:r>
              <a:rPr lang="en-IN" dirty="0"/>
              <a:t>Where, Vs -&gt; starting vertex</a:t>
            </a:r>
          </a:p>
          <a:p>
            <a:r>
              <a:rPr lang="en-IN" dirty="0"/>
              <a:t>              </a:t>
            </a:r>
            <a:r>
              <a:rPr lang="en-IN" dirty="0" err="1"/>
              <a:t>Vd</a:t>
            </a:r>
            <a:r>
              <a:rPr lang="en-IN" dirty="0"/>
              <a:t> -&gt; ending vertex</a:t>
            </a:r>
          </a:p>
          <a:p>
            <a:endParaRPr lang="en-IN" dirty="0"/>
          </a:p>
        </p:txBody>
      </p:sp>
      <p:pic>
        <p:nvPicPr>
          <p:cNvPr id="4" name="Picture 3">
            <a:extLst>
              <a:ext uri="{FF2B5EF4-FFF2-40B4-BE49-F238E27FC236}">
                <a16:creationId xmlns:a16="http://schemas.microsoft.com/office/drawing/2014/main" id="{AD836964-8079-3077-DF52-C42E4EF67FD9}"/>
              </a:ext>
            </a:extLst>
          </p:cNvPr>
          <p:cNvPicPr>
            <a:picLocks noChangeAspect="1"/>
          </p:cNvPicPr>
          <p:nvPr/>
        </p:nvPicPr>
        <p:blipFill>
          <a:blip r:embed="rId2"/>
          <a:stretch>
            <a:fillRect/>
          </a:stretch>
        </p:blipFill>
        <p:spPr>
          <a:xfrm>
            <a:off x="5724544" y="668590"/>
            <a:ext cx="4608175" cy="1525970"/>
          </a:xfrm>
          <a:prstGeom prst="rect">
            <a:avLst/>
          </a:prstGeom>
        </p:spPr>
      </p:pic>
      <p:grpSp>
        <p:nvGrpSpPr>
          <p:cNvPr id="6" name="Group 5">
            <a:extLst>
              <a:ext uri="{FF2B5EF4-FFF2-40B4-BE49-F238E27FC236}">
                <a16:creationId xmlns:a16="http://schemas.microsoft.com/office/drawing/2014/main" id="{7B54AC92-6682-6235-D074-8B57D5A1D33B}"/>
              </a:ext>
            </a:extLst>
          </p:cNvPr>
          <p:cNvGrpSpPr/>
          <p:nvPr/>
        </p:nvGrpSpPr>
        <p:grpSpPr>
          <a:xfrm>
            <a:off x="5724543" y="2413991"/>
            <a:ext cx="4608175" cy="1525970"/>
            <a:chOff x="5724543" y="2413991"/>
            <a:chExt cx="4608175" cy="1525970"/>
          </a:xfrm>
        </p:grpSpPr>
        <p:pic>
          <p:nvPicPr>
            <p:cNvPr id="5" name="Picture 4">
              <a:extLst>
                <a:ext uri="{FF2B5EF4-FFF2-40B4-BE49-F238E27FC236}">
                  <a16:creationId xmlns:a16="http://schemas.microsoft.com/office/drawing/2014/main" id="{07FE4507-643D-0ED9-B5F0-3690E01DCA2E}"/>
                </a:ext>
              </a:extLst>
            </p:cNvPr>
            <p:cNvPicPr>
              <a:picLocks noChangeAspect="1"/>
            </p:cNvPicPr>
            <p:nvPr/>
          </p:nvPicPr>
          <p:blipFill>
            <a:blip r:embed="rId2"/>
            <a:stretch>
              <a:fillRect/>
            </a:stretch>
          </p:blipFill>
          <p:spPr>
            <a:xfrm>
              <a:off x="5724543" y="2413991"/>
              <a:ext cx="4608175" cy="1525970"/>
            </a:xfrm>
            <a:prstGeom prst="rect">
              <a:avLst/>
            </a:prstGeom>
          </p:spPr>
        </p:pic>
        <p:cxnSp>
          <p:nvCxnSpPr>
            <p:cNvPr id="7" name="Straight Connector 6">
              <a:extLst>
                <a:ext uri="{FF2B5EF4-FFF2-40B4-BE49-F238E27FC236}">
                  <a16:creationId xmlns:a16="http://schemas.microsoft.com/office/drawing/2014/main" id="{A635E88A-A994-E4CA-954C-600B04B36C7E}"/>
                </a:ext>
              </a:extLst>
            </p:cNvPr>
            <p:cNvCxnSpPr/>
            <p:nvPr/>
          </p:nvCxnSpPr>
          <p:spPr>
            <a:xfrm>
              <a:off x="6749935" y="2635135"/>
              <a:ext cx="0" cy="2244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42351F-0A46-182C-B9FA-42B11799B06A}"/>
                </a:ext>
              </a:extLst>
            </p:cNvPr>
            <p:cNvSpPr txBox="1"/>
            <p:nvPr/>
          </p:nvSpPr>
          <p:spPr>
            <a:xfrm>
              <a:off x="9185563" y="2867891"/>
              <a:ext cx="448887" cy="369332"/>
            </a:xfrm>
            <a:prstGeom prst="rect">
              <a:avLst/>
            </a:prstGeom>
            <a:noFill/>
          </p:spPr>
          <p:txBody>
            <a:bodyPr wrap="square" rtlCol="0">
              <a:spAutoFit/>
            </a:bodyPr>
            <a:lstStyle/>
            <a:p>
              <a:r>
                <a:rPr lang="en-IN" dirty="0">
                  <a:solidFill>
                    <a:srgbClr val="FF0000"/>
                  </a:solidFill>
                </a:rPr>
                <a:t>0</a:t>
              </a:r>
            </a:p>
          </p:txBody>
        </p:sp>
      </p:grpSp>
      <p:sp>
        <p:nvSpPr>
          <p:cNvPr id="9" name="TextBox 8">
            <a:extLst>
              <a:ext uri="{FF2B5EF4-FFF2-40B4-BE49-F238E27FC236}">
                <a16:creationId xmlns:a16="http://schemas.microsoft.com/office/drawing/2014/main" id="{871B632D-7C86-B2E7-DF28-4F4FC31AA035}"/>
              </a:ext>
            </a:extLst>
          </p:cNvPr>
          <p:cNvSpPr txBox="1"/>
          <p:nvPr/>
        </p:nvSpPr>
        <p:spPr>
          <a:xfrm>
            <a:off x="293718" y="4450072"/>
            <a:ext cx="3241964" cy="377644"/>
          </a:xfrm>
          <a:prstGeom prst="rect">
            <a:avLst/>
          </a:prstGeom>
          <a:noFill/>
        </p:spPr>
        <p:txBody>
          <a:bodyPr wrap="square" rtlCol="0">
            <a:spAutoFit/>
          </a:bodyPr>
          <a:lstStyle/>
          <a:p>
            <a:r>
              <a:rPr lang="en-IN" dirty="0">
                <a:solidFill>
                  <a:srgbClr val="FF0000"/>
                </a:solidFill>
              </a:rPr>
              <a:t>6. Graph traversing:</a:t>
            </a:r>
          </a:p>
        </p:txBody>
      </p:sp>
      <p:sp>
        <p:nvSpPr>
          <p:cNvPr id="12" name="TextBox 11">
            <a:extLst>
              <a:ext uri="{FF2B5EF4-FFF2-40B4-BE49-F238E27FC236}">
                <a16:creationId xmlns:a16="http://schemas.microsoft.com/office/drawing/2014/main" id="{82FDBB9A-758C-7433-FF29-139D762F749D}"/>
              </a:ext>
            </a:extLst>
          </p:cNvPr>
          <p:cNvSpPr txBox="1"/>
          <p:nvPr/>
        </p:nvSpPr>
        <p:spPr>
          <a:xfrm>
            <a:off x="307572" y="4779818"/>
            <a:ext cx="11296995" cy="646331"/>
          </a:xfrm>
          <a:prstGeom prst="rect">
            <a:avLst/>
          </a:prstGeom>
          <a:noFill/>
        </p:spPr>
        <p:txBody>
          <a:bodyPr wrap="square" rtlCol="0">
            <a:spAutoFit/>
          </a:bodyPr>
          <a:lstStyle/>
          <a:p>
            <a:r>
              <a:rPr lang="en-IN" dirty="0"/>
              <a:t>Graph traversing is the process of visiting every node (vertex) exactly once.</a:t>
            </a:r>
          </a:p>
          <a:p>
            <a:r>
              <a:rPr lang="en-IN" dirty="0"/>
              <a:t>Also, graph traversing is used for finding a particular node available or not in a given graph</a:t>
            </a:r>
          </a:p>
        </p:txBody>
      </p:sp>
    </p:spTree>
    <p:extLst>
      <p:ext uri="{BB962C8B-B14F-4D97-AF65-F5344CB8AC3E}">
        <p14:creationId xmlns:p14="http://schemas.microsoft.com/office/powerpoint/2010/main" val="315841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0DA84-3F2A-18F0-CE5E-728B33CF58B2}"/>
              </a:ext>
            </a:extLst>
          </p:cNvPr>
          <p:cNvSpPr txBox="1"/>
          <p:nvPr/>
        </p:nvSpPr>
        <p:spPr>
          <a:xfrm>
            <a:off x="515389" y="199506"/>
            <a:ext cx="5461462" cy="800219"/>
          </a:xfrm>
          <a:prstGeom prst="rect">
            <a:avLst/>
          </a:prstGeom>
          <a:noFill/>
        </p:spPr>
        <p:txBody>
          <a:bodyPr wrap="square" rtlCol="0">
            <a:spAutoFit/>
          </a:bodyPr>
          <a:lstStyle/>
          <a:p>
            <a:r>
              <a:rPr lang="en-IN" sz="2800" dirty="0">
                <a:solidFill>
                  <a:srgbClr val="FF0000"/>
                </a:solidFill>
              </a:rPr>
              <a:t>Graph traversal techniques:</a:t>
            </a:r>
          </a:p>
          <a:p>
            <a:endParaRPr lang="en-IN" dirty="0"/>
          </a:p>
        </p:txBody>
      </p:sp>
      <p:sp>
        <p:nvSpPr>
          <p:cNvPr id="3" name="TextBox 2">
            <a:extLst>
              <a:ext uri="{FF2B5EF4-FFF2-40B4-BE49-F238E27FC236}">
                <a16:creationId xmlns:a16="http://schemas.microsoft.com/office/drawing/2014/main" id="{4D8D3BE2-A7FF-9F77-0152-0D8A72687E19}"/>
              </a:ext>
            </a:extLst>
          </p:cNvPr>
          <p:cNvSpPr txBox="1"/>
          <p:nvPr/>
        </p:nvSpPr>
        <p:spPr>
          <a:xfrm>
            <a:off x="706582" y="839585"/>
            <a:ext cx="5810596" cy="954107"/>
          </a:xfrm>
          <a:prstGeom prst="rect">
            <a:avLst/>
          </a:prstGeom>
          <a:noFill/>
        </p:spPr>
        <p:txBody>
          <a:bodyPr wrap="square" rtlCol="0">
            <a:spAutoFit/>
          </a:bodyPr>
          <a:lstStyle/>
          <a:p>
            <a:pPr marL="342900" indent="-342900">
              <a:buAutoNum type="arabicPeriod"/>
            </a:pPr>
            <a:r>
              <a:rPr lang="en-IN" sz="2800" dirty="0"/>
              <a:t>Breadth Fist Search (BFS)</a:t>
            </a:r>
          </a:p>
          <a:p>
            <a:pPr marL="342900" indent="-342900">
              <a:buAutoNum type="arabicPeriod"/>
            </a:pPr>
            <a:r>
              <a:rPr lang="en-IN" sz="2800" dirty="0"/>
              <a:t>Depth First Search (DFS)</a:t>
            </a:r>
          </a:p>
        </p:txBody>
      </p:sp>
      <p:sp>
        <p:nvSpPr>
          <p:cNvPr id="5" name="TextBox 4">
            <a:extLst>
              <a:ext uri="{FF2B5EF4-FFF2-40B4-BE49-F238E27FC236}">
                <a16:creationId xmlns:a16="http://schemas.microsoft.com/office/drawing/2014/main" id="{69C49067-8B4F-6F82-9F6A-FC31238FCF37}"/>
              </a:ext>
            </a:extLst>
          </p:cNvPr>
          <p:cNvSpPr txBox="1"/>
          <p:nvPr/>
        </p:nvSpPr>
        <p:spPr>
          <a:xfrm>
            <a:off x="166254" y="1970117"/>
            <a:ext cx="12086705" cy="4893647"/>
          </a:xfrm>
          <a:prstGeom prst="rect">
            <a:avLst/>
          </a:prstGeom>
          <a:noFill/>
        </p:spPr>
        <p:txBody>
          <a:bodyPr wrap="square">
            <a:spAutoFit/>
          </a:bodyPr>
          <a:lstStyle/>
          <a:p>
            <a:r>
              <a:rPr lang="en-US" sz="2400" dirty="0"/>
              <a:t>The BFS will use a queue as an auxiliary structure to hold nodes for future processing and the DFS will use a STACK. </a:t>
            </a:r>
          </a:p>
          <a:p>
            <a:r>
              <a:rPr lang="en-US" sz="2400" dirty="0"/>
              <a:t>During the execution of these algorithms, each node N of G will be in one of three states, called the status of N, as follows: </a:t>
            </a:r>
          </a:p>
          <a:p>
            <a:pPr marL="457200" indent="-457200">
              <a:buAutoNum type="arabicPeriod"/>
            </a:pPr>
            <a:r>
              <a:rPr lang="en-US" sz="2400" dirty="0"/>
              <a:t>STATUS = 1 (Ready state): The initial state of the node N. </a:t>
            </a:r>
          </a:p>
          <a:p>
            <a:pPr marL="457200" indent="-457200">
              <a:buAutoNum type="arabicPeriod"/>
            </a:pPr>
            <a:r>
              <a:rPr lang="en-US" sz="2400" dirty="0"/>
              <a:t>STATUS = 2 (Waiting state): The node N is on the QUEUE or STACK, waiting to be processed. </a:t>
            </a:r>
          </a:p>
          <a:p>
            <a:pPr marL="457200" indent="-457200">
              <a:buAutoNum type="arabicPeriod"/>
            </a:pPr>
            <a:r>
              <a:rPr lang="en-US" sz="2400" dirty="0"/>
              <a:t>STATUS = 3 (Processed state): The node N has been processed. </a:t>
            </a:r>
          </a:p>
          <a:p>
            <a:r>
              <a:rPr lang="en-US" sz="2400" dirty="0"/>
              <a:t>Both BFS and DFS impose a tree (the BFS/DFS tree) on the structure of graph. So, we can compute a spanning tree in a graph. </a:t>
            </a:r>
          </a:p>
          <a:p>
            <a:pPr marL="342900" indent="-342900">
              <a:buFont typeface="Arial" panose="020B0604020202020204" pitchFamily="34" charset="0"/>
              <a:buChar char="•"/>
            </a:pPr>
            <a:r>
              <a:rPr lang="en-US" sz="2400" dirty="0"/>
              <a:t>The computed spanning tree is not a minimum spanning tree. </a:t>
            </a:r>
          </a:p>
          <a:p>
            <a:pPr marL="342900" indent="-342900">
              <a:buFont typeface="Arial" panose="020B0604020202020204" pitchFamily="34" charset="0"/>
              <a:buChar char="•"/>
            </a:pPr>
            <a:r>
              <a:rPr lang="en-US" sz="2400" dirty="0"/>
              <a:t>The spanning trees obtained using depth first search are called depth first spanning trees.</a:t>
            </a:r>
          </a:p>
          <a:p>
            <a:pPr marL="342900" indent="-342900">
              <a:buFont typeface="Arial" panose="020B0604020202020204" pitchFamily="34" charset="0"/>
              <a:buChar char="•"/>
            </a:pPr>
            <a:r>
              <a:rPr lang="en-US" sz="2400" dirty="0"/>
              <a:t> The spanning trees obtained using breadth first search are called Breadth first spanning trees. </a:t>
            </a:r>
            <a:endParaRPr lang="en-IN" sz="2400" dirty="0"/>
          </a:p>
        </p:txBody>
      </p:sp>
    </p:spTree>
    <p:extLst>
      <p:ext uri="{BB962C8B-B14F-4D97-AF65-F5344CB8AC3E}">
        <p14:creationId xmlns:p14="http://schemas.microsoft.com/office/powerpoint/2010/main" val="292031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D636D7-4B3B-7F77-EE8A-88045360C0B2}"/>
              </a:ext>
            </a:extLst>
          </p:cNvPr>
          <p:cNvSpPr txBox="1"/>
          <p:nvPr/>
        </p:nvSpPr>
        <p:spPr>
          <a:xfrm>
            <a:off x="382384" y="645681"/>
            <a:ext cx="11554691" cy="5262979"/>
          </a:xfrm>
          <a:prstGeom prst="rect">
            <a:avLst/>
          </a:prstGeom>
          <a:noFill/>
        </p:spPr>
        <p:txBody>
          <a:bodyPr wrap="square">
            <a:spAutoFit/>
          </a:bodyPr>
          <a:lstStyle/>
          <a:p>
            <a:r>
              <a:rPr lang="en-US" sz="2800" dirty="0">
                <a:solidFill>
                  <a:srgbClr val="FF0000"/>
                </a:solidFill>
              </a:rPr>
              <a:t>Breadth first search and traversal: </a:t>
            </a:r>
          </a:p>
          <a:p>
            <a:pPr marL="457200" indent="-457200">
              <a:buFont typeface="Arial" panose="020B0604020202020204" pitchFamily="34" charset="0"/>
              <a:buChar char="•"/>
            </a:pPr>
            <a:r>
              <a:rPr lang="en-US" sz="2800" dirty="0"/>
              <a:t>The general idea behind a breadth first traversal beginning at a starting node A is as follows.</a:t>
            </a:r>
          </a:p>
          <a:p>
            <a:pPr marL="457200" indent="-457200">
              <a:buFont typeface="Arial" panose="020B0604020202020204" pitchFamily="34" charset="0"/>
              <a:buChar char="•"/>
            </a:pPr>
            <a:r>
              <a:rPr lang="en-US" sz="2800" dirty="0"/>
              <a:t> First we examine the starting node A. Then we examine all the neighbors of A. Then we examine all the neighbors of neighbors of A. And so on. </a:t>
            </a:r>
          </a:p>
          <a:p>
            <a:pPr marL="457200" indent="-457200">
              <a:buFont typeface="Arial" panose="020B0604020202020204" pitchFamily="34" charset="0"/>
              <a:buChar char="•"/>
            </a:pPr>
            <a:r>
              <a:rPr lang="en-US" sz="2800" dirty="0"/>
              <a:t>We need to keep track of the neighbors of a node, and we need to guarantee that no node is processed more than once.</a:t>
            </a:r>
          </a:p>
          <a:p>
            <a:pPr marL="457200" indent="-457200">
              <a:buFont typeface="Arial" panose="020B0604020202020204" pitchFamily="34" charset="0"/>
              <a:buChar char="•"/>
            </a:pPr>
            <a:r>
              <a:rPr lang="en-US" sz="2800" dirty="0"/>
              <a:t> This is accomplished by using a QUEUE to hold nodes that are waiting to be processed, and by using a field STATUS that tells us the current status of any node. </a:t>
            </a:r>
          </a:p>
          <a:p>
            <a:pPr marL="457200" indent="-457200">
              <a:buFont typeface="Arial" panose="020B0604020202020204" pitchFamily="34" charset="0"/>
              <a:buChar char="•"/>
            </a:pPr>
            <a:r>
              <a:rPr lang="en-US" sz="2800" dirty="0"/>
              <a:t>The spanning trees obtained using BFS are called Breadth first spanning trees</a:t>
            </a:r>
            <a:r>
              <a:rPr lang="en-US" dirty="0"/>
              <a:t>. </a:t>
            </a:r>
            <a:endParaRPr lang="en-IN" dirty="0"/>
          </a:p>
        </p:txBody>
      </p:sp>
    </p:spTree>
    <p:extLst>
      <p:ext uri="{BB962C8B-B14F-4D97-AF65-F5344CB8AC3E}">
        <p14:creationId xmlns:p14="http://schemas.microsoft.com/office/powerpoint/2010/main" val="484217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A58AC-B8CF-E4EF-83B0-3FC7EFE1AE97}"/>
              </a:ext>
            </a:extLst>
          </p:cNvPr>
          <p:cNvPicPr>
            <a:picLocks noChangeAspect="1"/>
          </p:cNvPicPr>
          <p:nvPr/>
        </p:nvPicPr>
        <p:blipFill>
          <a:blip r:embed="rId2"/>
          <a:stretch>
            <a:fillRect/>
          </a:stretch>
        </p:blipFill>
        <p:spPr>
          <a:xfrm>
            <a:off x="897775" y="299259"/>
            <a:ext cx="9725890" cy="6143106"/>
          </a:xfrm>
          <a:prstGeom prst="rect">
            <a:avLst/>
          </a:prstGeom>
        </p:spPr>
      </p:pic>
    </p:spTree>
    <p:extLst>
      <p:ext uri="{BB962C8B-B14F-4D97-AF65-F5344CB8AC3E}">
        <p14:creationId xmlns:p14="http://schemas.microsoft.com/office/powerpoint/2010/main" val="191227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255C32-3E5F-5383-DCB2-60DBD9F30486}"/>
              </a:ext>
            </a:extLst>
          </p:cNvPr>
          <p:cNvSpPr txBox="1"/>
          <p:nvPr/>
        </p:nvSpPr>
        <p:spPr>
          <a:xfrm>
            <a:off x="324196" y="395890"/>
            <a:ext cx="11637819" cy="2031325"/>
          </a:xfrm>
          <a:prstGeom prst="rect">
            <a:avLst/>
          </a:prstGeom>
          <a:noFill/>
        </p:spPr>
        <p:txBody>
          <a:bodyPr wrap="square">
            <a:spAutoFit/>
          </a:bodyPr>
          <a:lstStyle/>
          <a:p>
            <a:pPr algn="l"/>
            <a:r>
              <a:rPr lang="en-US" b="0" i="0" dirty="0">
                <a:solidFill>
                  <a:srgbClr val="FF0000"/>
                </a:solidFill>
                <a:effectLst/>
                <a:latin typeface="var(--ff-lato)"/>
              </a:rPr>
              <a:t>5.Degree of Vertex: </a:t>
            </a:r>
            <a:r>
              <a:rPr lang="en-US" b="0" i="0" dirty="0">
                <a:solidFill>
                  <a:srgbClr val="000000"/>
                </a:solidFill>
                <a:effectLst/>
                <a:latin typeface="Verdana" panose="020B0604030504040204" pitchFamily="34" charset="0"/>
              </a:rPr>
              <a:t>It is the number of vertices adjacent to a vertex V Or number of edges </a:t>
            </a:r>
            <a:r>
              <a:rPr lang="en-US" dirty="0">
                <a:solidFill>
                  <a:srgbClr val="000000"/>
                </a:solidFill>
                <a:latin typeface="Verdana" panose="020B0604030504040204" pitchFamily="34" charset="0"/>
              </a:rPr>
              <a:t>incident from the node</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		Degree of vertex can be considered under two cases of graphs </a:t>
            </a:r>
          </a:p>
          <a:p>
            <a:pPr lvl="6">
              <a:buFont typeface="Arial" panose="020B0604020202020204" pitchFamily="34" charset="0"/>
              <a:buChar char="•"/>
            </a:pPr>
            <a:r>
              <a:rPr lang="en-IN" b="0" i="0" dirty="0">
                <a:solidFill>
                  <a:srgbClr val="000000"/>
                </a:solidFill>
                <a:effectLst/>
                <a:latin typeface="Verdana" panose="020B0604030504040204" pitchFamily="34" charset="0"/>
              </a:rPr>
              <a:t>Undirected Graph: </a:t>
            </a:r>
            <a:r>
              <a:rPr lang="en-US" b="0" i="0" dirty="0">
                <a:solidFill>
                  <a:srgbClr val="000000"/>
                </a:solidFill>
                <a:effectLst/>
                <a:latin typeface="Verdana" panose="020B0604030504040204" pitchFamily="34" charset="0"/>
              </a:rPr>
              <a:t>A Un-directed graph contains edges but the edges are 			not directed ones.</a:t>
            </a:r>
            <a:endParaRPr lang="en-IN" b="0" i="0" dirty="0">
              <a:solidFill>
                <a:srgbClr val="000000"/>
              </a:solidFill>
              <a:effectLst/>
              <a:latin typeface="Verdana" panose="020B0604030504040204" pitchFamily="34" charset="0"/>
            </a:endParaRPr>
          </a:p>
          <a:p>
            <a:pPr lvl="6">
              <a:buFont typeface="Arial" panose="020B0604020202020204" pitchFamily="34" charset="0"/>
              <a:buChar char="•"/>
            </a:pPr>
            <a:r>
              <a:rPr lang="en-IN" b="0" i="0" dirty="0">
                <a:solidFill>
                  <a:srgbClr val="000000"/>
                </a:solidFill>
                <a:effectLst/>
                <a:latin typeface="Verdana" panose="020B0604030504040204" pitchFamily="34" charset="0"/>
              </a:rPr>
              <a:t>Directed Graph: </a:t>
            </a:r>
            <a:r>
              <a:rPr lang="en-US" b="0" i="0" dirty="0">
                <a:solidFill>
                  <a:srgbClr val="000000"/>
                </a:solidFill>
                <a:effectLst/>
                <a:latin typeface="Verdana" panose="020B0604030504040204" pitchFamily="34" charset="0"/>
              </a:rPr>
              <a:t>each edge has a direction.</a:t>
            </a:r>
            <a:endParaRPr lang="en-IN"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8BF56D55-4F3E-7AE1-777A-A9CBE776DE9E}"/>
              </a:ext>
            </a:extLst>
          </p:cNvPr>
          <p:cNvSpPr txBox="1"/>
          <p:nvPr/>
        </p:nvSpPr>
        <p:spPr>
          <a:xfrm>
            <a:off x="16625" y="2610196"/>
            <a:ext cx="11745885" cy="1384995"/>
          </a:xfrm>
          <a:prstGeom prst="rect">
            <a:avLst/>
          </a:prstGeom>
          <a:noFill/>
        </p:spPr>
        <p:txBody>
          <a:bodyPr wrap="square">
            <a:spAutoFit/>
          </a:bodyPr>
          <a:lstStyle/>
          <a:p>
            <a:r>
              <a:rPr lang="en-US" sz="2800" dirty="0"/>
              <a:t>An edge with an orientation (i.e., arrow head) is a directed edge, while an edge with no orientation is our undirected edge.</a:t>
            </a:r>
          </a:p>
          <a:p>
            <a:r>
              <a:rPr lang="en-US" sz="2800" dirty="0"/>
              <a:t> A directed graph is also called as digraph.</a:t>
            </a:r>
            <a:endParaRPr lang="en-IN" sz="2800" dirty="0"/>
          </a:p>
        </p:txBody>
      </p:sp>
      <p:pic>
        <p:nvPicPr>
          <p:cNvPr id="6" name="Picture 4">
            <a:extLst>
              <a:ext uri="{FF2B5EF4-FFF2-40B4-BE49-F238E27FC236}">
                <a16:creationId xmlns:a16="http://schemas.microsoft.com/office/drawing/2014/main" id="{5C2CA44D-9427-BC0E-D949-94F6FE0EE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898" y="3990110"/>
            <a:ext cx="6402359" cy="2344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96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A97AE6-DCCB-8514-D9A5-8DEE25C88866}"/>
              </a:ext>
            </a:extLst>
          </p:cNvPr>
          <p:cNvPicPr>
            <a:picLocks noChangeAspect="1"/>
          </p:cNvPicPr>
          <p:nvPr/>
        </p:nvPicPr>
        <p:blipFill>
          <a:blip r:embed="rId2"/>
          <a:stretch>
            <a:fillRect/>
          </a:stretch>
        </p:blipFill>
        <p:spPr>
          <a:xfrm>
            <a:off x="1504603" y="285638"/>
            <a:ext cx="8179723" cy="2690317"/>
          </a:xfrm>
          <a:prstGeom prst="rect">
            <a:avLst/>
          </a:prstGeom>
        </p:spPr>
      </p:pic>
      <p:pic>
        <p:nvPicPr>
          <p:cNvPr id="5" name="Picture 4">
            <a:extLst>
              <a:ext uri="{FF2B5EF4-FFF2-40B4-BE49-F238E27FC236}">
                <a16:creationId xmlns:a16="http://schemas.microsoft.com/office/drawing/2014/main" id="{FCA03697-50BA-5DB6-2B3D-7F02457E4E4D}"/>
              </a:ext>
            </a:extLst>
          </p:cNvPr>
          <p:cNvPicPr>
            <a:picLocks noChangeAspect="1"/>
          </p:cNvPicPr>
          <p:nvPr/>
        </p:nvPicPr>
        <p:blipFill>
          <a:blip r:embed="rId3"/>
          <a:stretch>
            <a:fillRect/>
          </a:stretch>
        </p:blipFill>
        <p:spPr>
          <a:xfrm>
            <a:off x="1596044" y="3125585"/>
            <a:ext cx="9410007" cy="3790604"/>
          </a:xfrm>
          <a:prstGeom prst="rect">
            <a:avLst/>
          </a:prstGeom>
        </p:spPr>
      </p:pic>
      <p:pic>
        <p:nvPicPr>
          <p:cNvPr id="4" name="Picture 3">
            <a:extLst>
              <a:ext uri="{FF2B5EF4-FFF2-40B4-BE49-F238E27FC236}">
                <a16:creationId xmlns:a16="http://schemas.microsoft.com/office/drawing/2014/main" id="{0624E466-EEAB-6A60-F205-B30599AC44B4}"/>
              </a:ext>
            </a:extLst>
          </p:cNvPr>
          <p:cNvPicPr>
            <a:picLocks noChangeAspect="1"/>
          </p:cNvPicPr>
          <p:nvPr/>
        </p:nvPicPr>
        <p:blipFill>
          <a:blip r:embed="rId4"/>
          <a:stretch>
            <a:fillRect/>
          </a:stretch>
        </p:blipFill>
        <p:spPr>
          <a:xfrm>
            <a:off x="1190567" y="285638"/>
            <a:ext cx="4725059" cy="2638793"/>
          </a:xfrm>
          <a:prstGeom prst="rect">
            <a:avLst/>
          </a:prstGeom>
        </p:spPr>
      </p:pic>
    </p:spTree>
    <p:extLst>
      <p:ext uri="{BB962C8B-B14F-4D97-AF65-F5344CB8AC3E}">
        <p14:creationId xmlns:p14="http://schemas.microsoft.com/office/powerpoint/2010/main" val="98696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80B51-6E4A-7202-2EDF-741B4688D2E8}"/>
              </a:ext>
            </a:extLst>
          </p:cNvPr>
          <p:cNvPicPr>
            <a:picLocks noChangeAspect="1"/>
          </p:cNvPicPr>
          <p:nvPr/>
        </p:nvPicPr>
        <p:blipFill>
          <a:blip r:embed="rId2"/>
          <a:stretch>
            <a:fillRect/>
          </a:stretch>
        </p:blipFill>
        <p:spPr>
          <a:xfrm>
            <a:off x="1886989" y="571336"/>
            <a:ext cx="8113222" cy="2321493"/>
          </a:xfrm>
          <a:prstGeom prst="rect">
            <a:avLst/>
          </a:prstGeom>
        </p:spPr>
      </p:pic>
      <p:sp>
        <p:nvSpPr>
          <p:cNvPr id="5" name="TextBox 4">
            <a:extLst>
              <a:ext uri="{FF2B5EF4-FFF2-40B4-BE49-F238E27FC236}">
                <a16:creationId xmlns:a16="http://schemas.microsoft.com/office/drawing/2014/main" id="{E113DCFC-EF0A-F960-37F7-DF55F4333C1F}"/>
              </a:ext>
            </a:extLst>
          </p:cNvPr>
          <p:cNvSpPr txBox="1"/>
          <p:nvPr/>
        </p:nvSpPr>
        <p:spPr>
          <a:xfrm>
            <a:off x="755073" y="2967334"/>
            <a:ext cx="10681854" cy="646331"/>
          </a:xfrm>
          <a:prstGeom prst="rect">
            <a:avLst/>
          </a:prstGeom>
          <a:noFill/>
        </p:spPr>
        <p:txBody>
          <a:bodyPr wrap="square">
            <a:spAutoFit/>
          </a:bodyPr>
          <a:lstStyle/>
          <a:p>
            <a:r>
              <a:rPr lang="en-US" dirty="0"/>
              <a:t>If the breadth first traversal is initiated from vertex A, then the vertices of graph G are visited in the order: </a:t>
            </a:r>
          </a:p>
          <a:p>
            <a:r>
              <a:rPr lang="en-US" dirty="0"/>
              <a:t>				A F B C G E D L H J M I K</a:t>
            </a:r>
            <a:endParaRPr lang="en-IN" dirty="0"/>
          </a:p>
        </p:txBody>
      </p:sp>
      <p:pic>
        <p:nvPicPr>
          <p:cNvPr id="7" name="Picture 6">
            <a:extLst>
              <a:ext uri="{FF2B5EF4-FFF2-40B4-BE49-F238E27FC236}">
                <a16:creationId xmlns:a16="http://schemas.microsoft.com/office/drawing/2014/main" id="{96503DD9-3C0B-C9C8-3BFF-7789E0C08041}"/>
              </a:ext>
            </a:extLst>
          </p:cNvPr>
          <p:cNvPicPr>
            <a:picLocks noChangeAspect="1"/>
          </p:cNvPicPr>
          <p:nvPr/>
        </p:nvPicPr>
        <p:blipFill>
          <a:blip r:embed="rId3"/>
          <a:stretch>
            <a:fillRect/>
          </a:stretch>
        </p:blipFill>
        <p:spPr>
          <a:xfrm>
            <a:off x="2775064" y="3688172"/>
            <a:ext cx="6591993" cy="3169828"/>
          </a:xfrm>
          <a:prstGeom prst="rect">
            <a:avLst/>
          </a:prstGeom>
        </p:spPr>
      </p:pic>
    </p:spTree>
    <p:extLst>
      <p:ext uri="{BB962C8B-B14F-4D97-AF65-F5344CB8AC3E}">
        <p14:creationId xmlns:p14="http://schemas.microsoft.com/office/powerpoint/2010/main" val="156026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EE156-D36A-E42D-D133-CA413B7A7CF7}"/>
              </a:ext>
            </a:extLst>
          </p:cNvPr>
          <p:cNvPicPr>
            <a:picLocks noChangeAspect="1"/>
          </p:cNvPicPr>
          <p:nvPr/>
        </p:nvPicPr>
        <p:blipFill>
          <a:blip r:embed="rId2"/>
          <a:stretch>
            <a:fillRect/>
          </a:stretch>
        </p:blipFill>
        <p:spPr>
          <a:xfrm>
            <a:off x="363388" y="396550"/>
            <a:ext cx="3668285" cy="1822948"/>
          </a:xfrm>
          <a:prstGeom prst="rect">
            <a:avLst/>
          </a:prstGeom>
        </p:spPr>
      </p:pic>
      <p:pic>
        <p:nvPicPr>
          <p:cNvPr id="5" name="Picture 4">
            <a:extLst>
              <a:ext uri="{FF2B5EF4-FFF2-40B4-BE49-F238E27FC236}">
                <a16:creationId xmlns:a16="http://schemas.microsoft.com/office/drawing/2014/main" id="{D711EFAE-C3CA-9C6B-6B1B-F5B5AF4B0ACE}"/>
              </a:ext>
            </a:extLst>
          </p:cNvPr>
          <p:cNvPicPr>
            <a:picLocks noChangeAspect="1"/>
          </p:cNvPicPr>
          <p:nvPr/>
        </p:nvPicPr>
        <p:blipFill>
          <a:blip r:embed="rId3"/>
          <a:stretch>
            <a:fillRect/>
          </a:stretch>
        </p:blipFill>
        <p:spPr>
          <a:xfrm>
            <a:off x="5519651" y="396549"/>
            <a:ext cx="5178829" cy="2512905"/>
          </a:xfrm>
          <a:prstGeom prst="rect">
            <a:avLst/>
          </a:prstGeom>
        </p:spPr>
      </p:pic>
      <p:sp>
        <p:nvSpPr>
          <p:cNvPr id="7" name="TextBox 6">
            <a:extLst>
              <a:ext uri="{FF2B5EF4-FFF2-40B4-BE49-F238E27FC236}">
                <a16:creationId xmlns:a16="http://schemas.microsoft.com/office/drawing/2014/main" id="{5A80ACCF-B3F7-9BCC-9B0F-94C0F6A9F69E}"/>
              </a:ext>
            </a:extLst>
          </p:cNvPr>
          <p:cNvSpPr txBox="1"/>
          <p:nvPr/>
        </p:nvSpPr>
        <p:spPr>
          <a:xfrm>
            <a:off x="1305098" y="2967335"/>
            <a:ext cx="9218815" cy="923330"/>
          </a:xfrm>
          <a:prstGeom prst="rect">
            <a:avLst/>
          </a:prstGeom>
          <a:noFill/>
        </p:spPr>
        <p:txBody>
          <a:bodyPr wrap="square">
            <a:spAutoFit/>
          </a:bodyPr>
          <a:lstStyle/>
          <a:p>
            <a:r>
              <a:rPr lang="en-US" dirty="0"/>
              <a:t>If the breadth first search is initiated from vertex 1, then the vertices of G are visited in the order: 					1, 2, 3, 4, 5, 6, 7, 8. </a:t>
            </a:r>
          </a:p>
          <a:p>
            <a:r>
              <a:rPr lang="en-US" dirty="0"/>
              <a:t>The breadth first spanning tree is as follows:</a:t>
            </a:r>
            <a:endParaRPr lang="en-IN" dirty="0"/>
          </a:p>
        </p:txBody>
      </p:sp>
      <p:pic>
        <p:nvPicPr>
          <p:cNvPr id="9" name="Picture 8">
            <a:extLst>
              <a:ext uri="{FF2B5EF4-FFF2-40B4-BE49-F238E27FC236}">
                <a16:creationId xmlns:a16="http://schemas.microsoft.com/office/drawing/2014/main" id="{582A592F-6E4E-B2E4-D944-9D9286EEFD25}"/>
              </a:ext>
            </a:extLst>
          </p:cNvPr>
          <p:cNvPicPr>
            <a:picLocks noChangeAspect="1"/>
          </p:cNvPicPr>
          <p:nvPr/>
        </p:nvPicPr>
        <p:blipFill>
          <a:blip r:embed="rId4"/>
          <a:stretch>
            <a:fillRect/>
          </a:stretch>
        </p:blipFill>
        <p:spPr>
          <a:xfrm>
            <a:off x="3840480" y="4289794"/>
            <a:ext cx="3599411" cy="2268947"/>
          </a:xfrm>
          <a:prstGeom prst="rect">
            <a:avLst/>
          </a:prstGeom>
        </p:spPr>
      </p:pic>
    </p:spTree>
    <p:extLst>
      <p:ext uri="{BB962C8B-B14F-4D97-AF65-F5344CB8AC3E}">
        <p14:creationId xmlns:p14="http://schemas.microsoft.com/office/powerpoint/2010/main" val="20790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8FA46-78A8-B504-D5B1-F11DDFBDCC63}"/>
              </a:ext>
            </a:extLst>
          </p:cNvPr>
          <p:cNvSpPr txBox="1"/>
          <p:nvPr/>
        </p:nvSpPr>
        <p:spPr>
          <a:xfrm>
            <a:off x="332509" y="676254"/>
            <a:ext cx="11222182" cy="5693866"/>
          </a:xfrm>
          <a:prstGeom prst="rect">
            <a:avLst/>
          </a:prstGeom>
          <a:noFill/>
        </p:spPr>
        <p:txBody>
          <a:bodyPr wrap="square">
            <a:spAutoFit/>
          </a:bodyPr>
          <a:lstStyle/>
          <a:p>
            <a:r>
              <a:rPr lang="en-US" sz="2800" dirty="0">
                <a:solidFill>
                  <a:srgbClr val="FF0000"/>
                </a:solidFill>
              </a:rPr>
              <a:t>Depth first search and traversal: </a:t>
            </a:r>
          </a:p>
          <a:p>
            <a:r>
              <a:rPr lang="en-US" sz="2800" dirty="0"/>
              <a:t>Depth first search of undirected graph proceeds as follows:</a:t>
            </a:r>
          </a:p>
          <a:p>
            <a:pPr marL="457200" indent="-457200">
              <a:buFont typeface="Arial" panose="020B0604020202020204" pitchFamily="34" charset="0"/>
              <a:buChar char="•"/>
            </a:pPr>
            <a:r>
              <a:rPr lang="en-US" sz="2800" dirty="0"/>
              <a:t>First we examine the starting node V. Next an unvisited vertex 'W' adjacent to 'V' is selected and a depth first search from 'W' is initiated.</a:t>
            </a:r>
          </a:p>
          <a:p>
            <a:pPr marL="457200" indent="-457200">
              <a:buFont typeface="Arial" panose="020B0604020202020204" pitchFamily="34" charset="0"/>
              <a:buChar char="•"/>
            </a:pPr>
            <a:r>
              <a:rPr lang="en-US" sz="2800" dirty="0"/>
              <a:t>When a vertex 'U' is reached such that all its adjacent vertices have been visited, we back up to the last vertex visited, which has an unvisited vertex 'W' adjacent to it and initiate a depth first search from W.</a:t>
            </a:r>
          </a:p>
          <a:p>
            <a:pPr marL="457200" indent="-457200">
              <a:buFont typeface="Arial" panose="020B0604020202020204" pitchFamily="34" charset="0"/>
              <a:buChar char="•"/>
            </a:pPr>
            <a:r>
              <a:rPr lang="en-US" sz="2800" dirty="0"/>
              <a:t> The search terminates when no unvisited vertex can be reached from any of the visited ones. </a:t>
            </a:r>
          </a:p>
          <a:p>
            <a:pPr marL="457200" indent="-457200">
              <a:buFont typeface="Arial" panose="020B0604020202020204" pitchFamily="34" charset="0"/>
              <a:buChar char="•"/>
            </a:pPr>
            <a:r>
              <a:rPr lang="en-US" sz="2800" dirty="0"/>
              <a:t>This algorithm is similar to the </a:t>
            </a:r>
            <a:r>
              <a:rPr lang="en-US" sz="2800" dirty="0" err="1"/>
              <a:t>inorder</a:t>
            </a:r>
            <a:r>
              <a:rPr lang="en-US" sz="2800" dirty="0"/>
              <a:t> traversal of binary tree. </a:t>
            </a:r>
          </a:p>
          <a:p>
            <a:pPr marL="457200" indent="-457200">
              <a:buFont typeface="Arial" panose="020B0604020202020204" pitchFamily="34" charset="0"/>
              <a:buChar char="•"/>
            </a:pPr>
            <a:r>
              <a:rPr lang="en-US" sz="2800" dirty="0"/>
              <a:t>DFS algorithm is similar to BFS except now use a STACK instead of the QUEUE. </a:t>
            </a:r>
          </a:p>
          <a:p>
            <a:pPr marL="457200" indent="-457200">
              <a:buFont typeface="Arial" panose="020B0604020202020204" pitchFamily="34" charset="0"/>
              <a:buChar char="•"/>
            </a:pPr>
            <a:r>
              <a:rPr lang="en-US" sz="2800" dirty="0"/>
              <a:t>Again field STATUS is used to tell us the current status of a node. </a:t>
            </a:r>
            <a:endParaRPr lang="en-IN" sz="2800" dirty="0"/>
          </a:p>
        </p:txBody>
      </p:sp>
    </p:spTree>
    <p:extLst>
      <p:ext uri="{BB962C8B-B14F-4D97-AF65-F5344CB8AC3E}">
        <p14:creationId xmlns:p14="http://schemas.microsoft.com/office/powerpoint/2010/main" val="4270901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083ED-F3B2-7744-0533-BE79CEA44655}"/>
              </a:ext>
            </a:extLst>
          </p:cNvPr>
          <p:cNvPicPr>
            <a:picLocks noChangeAspect="1"/>
          </p:cNvPicPr>
          <p:nvPr/>
        </p:nvPicPr>
        <p:blipFill>
          <a:blip r:embed="rId2"/>
          <a:stretch>
            <a:fillRect/>
          </a:stretch>
        </p:blipFill>
        <p:spPr>
          <a:xfrm>
            <a:off x="1205344" y="656705"/>
            <a:ext cx="10091651" cy="5087390"/>
          </a:xfrm>
          <a:prstGeom prst="rect">
            <a:avLst/>
          </a:prstGeom>
        </p:spPr>
      </p:pic>
    </p:spTree>
    <p:extLst>
      <p:ext uri="{BB962C8B-B14F-4D97-AF65-F5344CB8AC3E}">
        <p14:creationId xmlns:p14="http://schemas.microsoft.com/office/powerpoint/2010/main" val="2253415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5EB90-122C-E5E4-0423-DFDA7696D304}"/>
              </a:ext>
            </a:extLst>
          </p:cNvPr>
          <p:cNvPicPr>
            <a:picLocks noChangeAspect="1"/>
          </p:cNvPicPr>
          <p:nvPr/>
        </p:nvPicPr>
        <p:blipFill>
          <a:blip r:embed="rId2"/>
          <a:stretch>
            <a:fillRect/>
          </a:stretch>
        </p:blipFill>
        <p:spPr>
          <a:xfrm>
            <a:off x="1504603" y="285638"/>
            <a:ext cx="8179723" cy="2690317"/>
          </a:xfrm>
          <a:prstGeom prst="rect">
            <a:avLst/>
          </a:prstGeom>
        </p:spPr>
      </p:pic>
      <p:pic>
        <p:nvPicPr>
          <p:cNvPr id="4" name="Picture 3">
            <a:extLst>
              <a:ext uri="{FF2B5EF4-FFF2-40B4-BE49-F238E27FC236}">
                <a16:creationId xmlns:a16="http://schemas.microsoft.com/office/drawing/2014/main" id="{2B350FC1-94D6-EC26-A9D9-D2955EC1C242}"/>
              </a:ext>
            </a:extLst>
          </p:cNvPr>
          <p:cNvPicPr>
            <a:picLocks noChangeAspect="1"/>
          </p:cNvPicPr>
          <p:nvPr/>
        </p:nvPicPr>
        <p:blipFill>
          <a:blip r:embed="rId3"/>
          <a:stretch>
            <a:fillRect/>
          </a:stretch>
        </p:blipFill>
        <p:spPr>
          <a:xfrm>
            <a:off x="1745673" y="3034880"/>
            <a:ext cx="8711738" cy="3537482"/>
          </a:xfrm>
          <a:prstGeom prst="rect">
            <a:avLst/>
          </a:prstGeom>
        </p:spPr>
      </p:pic>
    </p:spTree>
    <p:extLst>
      <p:ext uri="{BB962C8B-B14F-4D97-AF65-F5344CB8AC3E}">
        <p14:creationId xmlns:p14="http://schemas.microsoft.com/office/powerpoint/2010/main" val="6631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70DDDE-5F36-5D99-C69E-C2CA90E111DA}"/>
              </a:ext>
            </a:extLst>
          </p:cNvPr>
          <p:cNvPicPr>
            <a:picLocks noChangeAspect="1"/>
          </p:cNvPicPr>
          <p:nvPr/>
        </p:nvPicPr>
        <p:blipFill>
          <a:blip r:embed="rId2"/>
          <a:stretch>
            <a:fillRect/>
          </a:stretch>
        </p:blipFill>
        <p:spPr>
          <a:xfrm>
            <a:off x="1886989" y="571336"/>
            <a:ext cx="8113222" cy="2321493"/>
          </a:xfrm>
          <a:prstGeom prst="rect">
            <a:avLst/>
          </a:prstGeom>
        </p:spPr>
      </p:pic>
      <p:pic>
        <p:nvPicPr>
          <p:cNvPr id="4" name="Picture 3">
            <a:extLst>
              <a:ext uri="{FF2B5EF4-FFF2-40B4-BE49-F238E27FC236}">
                <a16:creationId xmlns:a16="http://schemas.microsoft.com/office/drawing/2014/main" id="{2040AB4B-1AA0-C9D5-76ED-5EDE56C7F1E9}"/>
              </a:ext>
            </a:extLst>
          </p:cNvPr>
          <p:cNvPicPr>
            <a:picLocks noChangeAspect="1"/>
          </p:cNvPicPr>
          <p:nvPr/>
        </p:nvPicPr>
        <p:blipFill>
          <a:blip r:embed="rId3"/>
          <a:stretch>
            <a:fillRect/>
          </a:stretch>
        </p:blipFill>
        <p:spPr>
          <a:xfrm>
            <a:off x="1330036" y="2892829"/>
            <a:ext cx="10099964" cy="3965171"/>
          </a:xfrm>
          <a:prstGeom prst="rect">
            <a:avLst/>
          </a:prstGeom>
        </p:spPr>
      </p:pic>
    </p:spTree>
    <p:extLst>
      <p:ext uri="{BB962C8B-B14F-4D97-AF65-F5344CB8AC3E}">
        <p14:creationId xmlns:p14="http://schemas.microsoft.com/office/powerpoint/2010/main" val="33451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C7CFAD-2323-D857-912F-F88DC6E401AB}"/>
              </a:ext>
            </a:extLst>
          </p:cNvPr>
          <p:cNvPicPr>
            <a:picLocks noChangeAspect="1"/>
          </p:cNvPicPr>
          <p:nvPr/>
        </p:nvPicPr>
        <p:blipFill>
          <a:blip r:embed="rId2"/>
          <a:stretch>
            <a:fillRect/>
          </a:stretch>
        </p:blipFill>
        <p:spPr>
          <a:xfrm>
            <a:off x="363388" y="396550"/>
            <a:ext cx="3668285" cy="1822948"/>
          </a:xfrm>
          <a:prstGeom prst="rect">
            <a:avLst/>
          </a:prstGeom>
        </p:spPr>
      </p:pic>
      <p:pic>
        <p:nvPicPr>
          <p:cNvPr id="3" name="Picture 2">
            <a:extLst>
              <a:ext uri="{FF2B5EF4-FFF2-40B4-BE49-F238E27FC236}">
                <a16:creationId xmlns:a16="http://schemas.microsoft.com/office/drawing/2014/main" id="{01F69D5C-D0CD-E297-11C8-1AB3243637D1}"/>
              </a:ext>
            </a:extLst>
          </p:cNvPr>
          <p:cNvPicPr>
            <a:picLocks noChangeAspect="1"/>
          </p:cNvPicPr>
          <p:nvPr/>
        </p:nvPicPr>
        <p:blipFill>
          <a:blip r:embed="rId3"/>
          <a:stretch>
            <a:fillRect/>
          </a:stretch>
        </p:blipFill>
        <p:spPr>
          <a:xfrm>
            <a:off x="5519651" y="396549"/>
            <a:ext cx="5178829" cy="2512905"/>
          </a:xfrm>
          <a:prstGeom prst="rect">
            <a:avLst/>
          </a:prstGeom>
        </p:spPr>
      </p:pic>
      <p:pic>
        <p:nvPicPr>
          <p:cNvPr id="5" name="Picture 4">
            <a:extLst>
              <a:ext uri="{FF2B5EF4-FFF2-40B4-BE49-F238E27FC236}">
                <a16:creationId xmlns:a16="http://schemas.microsoft.com/office/drawing/2014/main" id="{9AD7C90A-069B-231B-0300-18490CA4BFE2}"/>
              </a:ext>
            </a:extLst>
          </p:cNvPr>
          <p:cNvPicPr>
            <a:picLocks noChangeAspect="1"/>
          </p:cNvPicPr>
          <p:nvPr/>
        </p:nvPicPr>
        <p:blipFill>
          <a:blip r:embed="rId4"/>
          <a:stretch>
            <a:fillRect/>
          </a:stretch>
        </p:blipFill>
        <p:spPr>
          <a:xfrm>
            <a:off x="1787237" y="3308465"/>
            <a:ext cx="7797338" cy="3449781"/>
          </a:xfrm>
          <a:prstGeom prst="rect">
            <a:avLst/>
          </a:prstGeom>
        </p:spPr>
      </p:pic>
    </p:spTree>
    <p:extLst>
      <p:ext uri="{BB962C8B-B14F-4D97-AF65-F5344CB8AC3E}">
        <p14:creationId xmlns:p14="http://schemas.microsoft.com/office/powerpoint/2010/main" val="41957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B4E2C-4AF4-38EF-5880-D89C1A77B639}"/>
              </a:ext>
            </a:extLst>
          </p:cNvPr>
          <p:cNvSpPr txBox="1"/>
          <p:nvPr/>
        </p:nvSpPr>
        <p:spPr>
          <a:xfrm>
            <a:off x="584791" y="542006"/>
            <a:ext cx="11334307" cy="6124754"/>
          </a:xfrm>
          <a:prstGeom prst="rect">
            <a:avLst/>
          </a:prstGeom>
          <a:noFill/>
        </p:spPr>
        <p:txBody>
          <a:bodyPr wrap="square">
            <a:spAutoFit/>
          </a:bodyPr>
          <a:lstStyle/>
          <a:p>
            <a:r>
              <a:rPr lang="en-US" sz="2800" b="1" dirty="0"/>
              <a:t>Disadvantages: </a:t>
            </a:r>
          </a:p>
          <a:p>
            <a:pPr marL="514350" indent="-514350">
              <a:buAutoNum type="arabicPeriod"/>
            </a:pPr>
            <a:r>
              <a:rPr lang="en-US" sz="2800" dirty="0"/>
              <a:t>It works very fine when search graphs are trees or lattices, but can get struck in an infinite loop on graphs. This is because depth first search can travel around a cycle in the graph forever. To eliminate this keep a list of states previously visited, and never permit search to return to any of them. </a:t>
            </a:r>
          </a:p>
          <a:p>
            <a:pPr marL="514350" indent="-514350">
              <a:buAutoNum type="arabicPeriod"/>
            </a:pPr>
            <a:r>
              <a:rPr lang="en-US" sz="2800" dirty="0"/>
              <a:t>We cannot come up with shortest solution to the problem.</a:t>
            </a:r>
          </a:p>
          <a:p>
            <a:endParaRPr lang="en-US" sz="2800" dirty="0">
              <a:highlight>
                <a:srgbClr val="FFFFFF"/>
              </a:highlight>
            </a:endParaRPr>
          </a:p>
          <a:p>
            <a:r>
              <a:rPr lang="en-US" sz="2800" b="0" i="0" dirty="0">
                <a:solidFill>
                  <a:srgbClr val="273239"/>
                </a:solidFill>
                <a:effectLst/>
                <a:highlight>
                  <a:srgbClr val="FFFFFF"/>
                </a:highlight>
                <a:latin typeface="Nunito" pitchFamily="2" charset="0"/>
              </a:rPr>
              <a:t>The time complexity of DFS and BFS is </a:t>
            </a:r>
            <a:r>
              <a:rPr lang="en-US" sz="2800" b="1" i="0" dirty="0">
                <a:solidFill>
                  <a:srgbClr val="273239"/>
                </a:solidFill>
                <a:effectLst/>
                <a:highlight>
                  <a:srgbClr val="FFFFFF"/>
                </a:highlight>
                <a:latin typeface="Nunito" pitchFamily="2" charset="0"/>
              </a:rPr>
              <a:t>O(V + E),</a:t>
            </a:r>
            <a:r>
              <a:rPr lang="en-US" sz="2800" b="0" i="0" dirty="0">
                <a:solidFill>
                  <a:srgbClr val="273239"/>
                </a:solidFill>
                <a:effectLst/>
                <a:highlight>
                  <a:srgbClr val="FFFFFF"/>
                </a:highlight>
                <a:latin typeface="Nunito" pitchFamily="2" charset="0"/>
              </a:rPr>
              <a:t> where </a:t>
            </a:r>
            <a:r>
              <a:rPr lang="en-US" sz="2800" b="1" i="0" dirty="0">
                <a:solidFill>
                  <a:srgbClr val="273239"/>
                </a:solidFill>
                <a:effectLst/>
                <a:highlight>
                  <a:srgbClr val="FFFFFF"/>
                </a:highlight>
                <a:latin typeface="Nunito" pitchFamily="2" charset="0"/>
              </a:rPr>
              <a:t>V</a:t>
            </a:r>
            <a:r>
              <a:rPr lang="en-US" sz="2800" b="0" i="0" dirty="0">
                <a:solidFill>
                  <a:srgbClr val="273239"/>
                </a:solidFill>
                <a:effectLst/>
                <a:highlight>
                  <a:srgbClr val="FFFFFF"/>
                </a:highlight>
                <a:latin typeface="Nunito" pitchFamily="2" charset="0"/>
              </a:rPr>
              <a:t> is the number of vertices and</a:t>
            </a:r>
            <a:r>
              <a:rPr lang="en-US" sz="2800" b="1" i="0" dirty="0">
                <a:solidFill>
                  <a:srgbClr val="273239"/>
                </a:solidFill>
                <a:effectLst/>
                <a:highlight>
                  <a:srgbClr val="FFFFFF"/>
                </a:highlight>
                <a:latin typeface="Nunito" pitchFamily="2" charset="0"/>
              </a:rPr>
              <a:t> E</a:t>
            </a:r>
            <a:r>
              <a:rPr lang="en-US" sz="2800" b="0" i="0" dirty="0">
                <a:solidFill>
                  <a:srgbClr val="273239"/>
                </a:solidFill>
                <a:effectLst/>
                <a:highlight>
                  <a:srgbClr val="FFFFFF"/>
                </a:highlight>
                <a:latin typeface="Nunito" pitchFamily="2" charset="0"/>
              </a:rPr>
              <a:t> is the number of edges in the graph. This is because every vertex and every edge will be explored in the worst-case scenario.</a:t>
            </a:r>
          </a:p>
          <a:p>
            <a:r>
              <a:rPr lang="en-US" sz="2800" dirty="0">
                <a:solidFill>
                  <a:srgbClr val="273239"/>
                </a:solidFill>
                <a:highlight>
                  <a:srgbClr val="FFFFFF"/>
                </a:highlight>
                <a:latin typeface="Nunito" pitchFamily="2" charset="0"/>
              </a:rPr>
              <a:t> Space complexity </a:t>
            </a:r>
            <a:r>
              <a:rPr lang="en-US" sz="2800" b="1" i="0" dirty="0">
                <a:solidFill>
                  <a:srgbClr val="273239"/>
                </a:solidFill>
                <a:effectLst/>
                <a:highlight>
                  <a:srgbClr val="FFFFFF"/>
                </a:highlight>
                <a:latin typeface="Nunito" pitchFamily="2" charset="0"/>
              </a:rPr>
              <a:t>space </a:t>
            </a:r>
            <a:r>
              <a:rPr lang="en-US" sz="2800" b="0" i="0" dirty="0">
                <a:solidFill>
                  <a:srgbClr val="273239"/>
                </a:solidFill>
                <a:effectLst/>
                <a:highlight>
                  <a:srgbClr val="FFFFFF"/>
                </a:highlight>
                <a:latin typeface="Nunito" pitchFamily="2" charset="0"/>
              </a:rPr>
              <a:t>of </a:t>
            </a:r>
            <a:r>
              <a:rPr lang="en-US" sz="2800" b="1" i="0" dirty="0">
                <a:solidFill>
                  <a:srgbClr val="273239"/>
                </a:solidFill>
                <a:effectLst/>
                <a:highlight>
                  <a:srgbClr val="FFFFFF"/>
                </a:highlight>
                <a:latin typeface="Nunito" pitchFamily="2" charset="0"/>
              </a:rPr>
              <a:t> DFS</a:t>
            </a:r>
            <a:r>
              <a:rPr lang="en-US" sz="2800" b="1" dirty="0">
                <a:solidFill>
                  <a:srgbClr val="273239"/>
                </a:solidFill>
                <a:highlight>
                  <a:srgbClr val="FFFFFF"/>
                </a:highlight>
                <a:latin typeface="Nunito" pitchFamily="2" charset="0"/>
              </a:rPr>
              <a:t> and BFS </a:t>
            </a:r>
            <a:r>
              <a:rPr lang="en-US" sz="2800" b="0" i="0" dirty="0">
                <a:solidFill>
                  <a:srgbClr val="273239"/>
                </a:solidFill>
                <a:effectLst/>
                <a:highlight>
                  <a:srgbClr val="FFFFFF"/>
                </a:highlight>
                <a:latin typeface="Nunito" pitchFamily="2" charset="0"/>
              </a:rPr>
              <a:t> algorithm is </a:t>
            </a:r>
            <a:r>
              <a:rPr lang="en-US" sz="2800" b="1" i="0" dirty="0">
                <a:solidFill>
                  <a:srgbClr val="273239"/>
                </a:solidFill>
                <a:effectLst/>
                <a:highlight>
                  <a:srgbClr val="FFFFFF"/>
                </a:highlight>
                <a:latin typeface="Nunito" pitchFamily="2" charset="0"/>
              </a:rPr>
              <a:t>O(V)</a:t>
            </a:r>
            <a:r>
              <a:rPr lang="en-US" sz="2800" b="0" i="0" dirty="0">
                <a:solidFill>
                  <a:srgbClr val="273239"/>
                </a:solidFill>
                <a:effectLst/>
                <a:highlight>
                  <a:srgbClr val="FFFFFF"/>
                </a:highlight>
                <a:latin typeface="Nunito" pitchFamily="2" charset="0"/>
              </a:rPr>
              <a:t>, where </a:t>
            </a:r>
            <a:r>
              <a:rPr lang="en-US" sz="2800" b="1" i="0" dirty="0">
                <a:solidFill>
                  <a:srgbClr val="273239"/>
                </a:solidFill>
                <a:effectLst/>
                <a:highlight>
                  <a:srgbClr val="FFFFFF"/>
                </a:highlight>
                <a:latin typeface="Nunito" pitchFamily="2" charset="0"/>
              </a:rPr>
              <a:t>V </a:t>
            </a:r>
            <a:r>
              <a:rPr lang="en-US" sz="2800" b="0" i="0" dirty="0">
                <a:solidFill>
                  <a:srgbClr val="273239"/>
                </a:solidFill>
                <a:effectLst/>
                <a:highlight>
                  <a:srgbClr val="FFFFFF"/>
                </a:highlight>
                <a:latin typeface="Nunito" pitchFamily="2" charset="0"/>
              </a:rPr>
              <a:t>is the number of vertices in the graph</a:t>
            </a:r>
            <a:endParaRPr lang="en-IN" sz="2800" dirty="0"/>
          </a:p>
        </p:txBody>
      </p:sp>
    </p:spTree>
    <p:extLst>
      <p:ext uri="{BB962C8B-B14F-4D97-AF65-F5344CB8AC3E}">
        <p14:creationId xmlns:p14="http://schemas.microsoft.com/office/powerpoint/2010/main" val="1115464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1BE37-171D-498F-0FF4-B7E1CE574E5B}"/>
              </a:ext>
            </a:extLst>
          </p:cNvPr>
          <p:cNvSpPr txBox="1"/>
          <p:nvPr/>
        </p:nvSpPr>
        <p:spPr>
          <a:xfrm>
            <a:off x="191193" y="1459008"/>
            <a:ext cx="11571316" cy="1620444"/>
          </a:xfrm>
          <a:prstGeom prst="rect">
            <a:avLst/>
          </a:prstGeom>
          <a:noFill/>
        </p:spPr>
        <p:txBody>
          <a:bodyPr wrap="square">
            <a:spAutoFit/>
          </a:bodyPr>
          <a:lstStyle/>
          <a:p>
            <a:pPr algn="just">
              <a:lnSpc>
                <a:spcPct val="115000"/>
              </a:lnSpc>
              <a:spcBef>
                <a:spcPts val="600"/>
              </a:spcBef>
              <a:spcAft>
                <a:spcPts val="600"/>
              </a:spcAft>
            </a:pPr>
            <a:r>
              <a:rPr lang="en-US" sz="4000" b="1" dirty="0">
                <a:effectLst/>
                <a:latin typeface="Times New Roman" panose="02020603050405020304" pitchFamily="18" charset="0"/>
                <a:ea typeface="Calibri" panose="020F0502020204030204" pitchFamily="34" charset="0"/>
              </a:rPr>
              <a:t>Disjoint Sets –</a:t>
            </a:r>
            <a:r>
              <a:rPr lang="en-US" sz="4000" dirty="0">
                <a:effectLst/>
                <a:latin typeface="Times New Roman" panose="02020603050405020304" pitchFamily="18" charset="0"/>
                <a:ea typeface="Calibri" panose="020F0502020204030204" pitchFamily="34" charset="0"/>
              </a:rPr>
              <a:t> Simple Union and Find algorithms, </a:t>
            </a:r>
          </a:p>
          <a:p>
            <a:pPr algn="just">
              <a:lnSpc>
                <a:spcPct val="115000"/>
              </a:lnSpc>
              <a:spcBef>
                <a:spcPts val="600"/>
              </a:spcBef>
              <a:spcAft>
                <a:spcPts val="600"/>
              </a:spcAft>
            </a:pPr>
            <a:endParaRPr lang="en-IN" sz="4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535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A733F1-7144-A53B-B608-EB5CD69F8725}"/>
              </a:ext>
            </a:extLst>
          </p:cNvPr>
          <p:cNvSpPr txBox="1"/>
          <p:nvPr/>
        </p:nvSpPr>
        <p:spPr>
          <a:xfrm>
            <a:off x="421875" y="368135"/>
            <a:ext cx="6097384" cy="369332"/>
          </a:xfrm>
          <a:prstGeom prst="rect">
            <a:avLst/>
          </a:prstGeom>
          <a:noFill/>
        </p:spPr>
        <p:txBody>
          <a:bodyPr wrap="square">
            <a:spAutoFit/>
          </a:bodyPr>
          <a:lstStyle/>
          <a:p>
            <a:pPr algn="l"/>
            <a:r>
              <a:rPr lang="en-US" b="0" i="0" dirty="0">
                <a:solidFill>
                  <a:srgbClr val="FF0000"/>
                </a:solidFill>
                <a:effectLst/>
                <a:latin typeface="var(--ff-lato)"/>
              </a:rPr>
              <a:t>Degree of Vertex in an Undirected Graph</a:t>
            </a:r>
          </a:p>
        </p:txBody>
      </p:sp>
      <p:sp>
        <p:nvSpPr>
          <p:cNvPr id="5" name="TextBox 4">
            <a:extLst>
              <a:ext uri="{FF2B5EF4-FFF2-40B4-BE49-F238E27FC236}">
                <a16:creationId xmlns:a16="http://schemas.microsoft.com/office/drawing/2014/main" id="{812597FF-C94D-BACD-9B79-8C55F1900E26}"/>
              </a:ext>
            </a:extLst>
          </p:cNvPr>
          <p:cNvSpPr txBox="1"/>
          <p:nvPr/>
        </p:nvSpPr>
        <p:spPr>
          <a:xfrm>
            <a:off x="266007" y="1144033"/>
            <a:ext cx="8880070" cy="307777"/>
          </a:xfrm>
          <a:prstGeom prst="rect">
            <a:avLst/>
          </a:prstGeom>
          <a:noFill/>
        </p:spPr>
        <p:txBody>
          <a:bodyPr wrap="square">
            <a:spAutoFit/>
          </a:bodyPr>
          <a:lstStyle/>
          <a:p>
            <a:r>
              <a:rPr lang="en-US" sz="1400" b="0" i="0" dirty="0">
                <a:solidFill>
                  <a:srgbClr val="000000"/>
                </a:solidFill>
                <a:effectLst/>
                <a:latin typeface="Verdana" panose="020B0604030504040204" pitchFamily="34" charset="0"/>
              </a:rPr>
              <a:t>An undirected graph has no directed edges. </a:t>
            </a:r>
            <a:endParaRPr lang="en-IN" sz="1400" dirty="0"/>
          </a:p>
        </p:txBody>
      </p:sp>
      <p:pic>
        <p:nvPicPr>
          <p:cNvPr id="7" name="Picture 6">
            <a:extLst>
              <a:ext uri="{FF2B5EF4-FFF2-40B4-BE49-F238E27FC236}">
                <a16:creationId xmlns:a16="http://schemas.microsoft.com/office/drawing/2014/main" id="{51B84D14-6AFE-6012-D6AB-80F0F8C70E4B}"/>
              </a:ext>
            </a:extLst>
          </p:cNvPr>
          <p:cNvPicPr>
            <a:picLocks noChangeAspect="1"/>
          </p:cNvPicPr>
          <p:nvPr/>
        </p:nvPicPr>
        <p:blipFill>
          <a:blip r:embed="rId2"/>
          <a:stretch>
            <a:fillRect/>
          </a:stretch>
        </p:blipFill>
        <p:spPr>
          <a:xfrm>
            <a:off x="614293" y="1758777"/>
            <a:ext cx="2095656" cy="2663594"/>
          </a:xfrm>
          <a:prstGeom prst="rect">
            <a:avLst/>
          </a:prstGeom>
        </p:spPr>
      </p:pic>
      <p:sp>
        <p:nvSpPr>
          <p:cNvPr id="9" name="TextBox 8">
            <a:extLst>
              <a:ext uri="{FF2B5EF4-FFF2-40B4-BE49-F238E27FC236}">
                <a16:creationId xmlns:a16="http://schemas.microsoft.com/office/drawing/2014/main" id="{EEB26BF6-3340-0C4A-CB37-9A5A68CF7CEB}"/>
              </a:ext>
            </a:extLst>
          </p:cNvPr>
          <p:cNvSpPr txBox="1"/>
          <p:nvPr/>
        </p:nvSpPr>
        <p:spPr>
          <a:xfrm>
            <a:off x="3048693" y="1859340"/>
            <a:ext cx="7749540"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deg(a) = 2, as there are 2 edges meeting at vertex ‘a’.</a:t>
            </a:r>
          </a:p>
          <a:p>
            <a:pPr algn="l">
              <a:buFont typeface="Arial" panose="020B0604020202020204" pitchFamily="34" charset="0"/>
              <a:buChar char="•"/>
            </a:pPr>
            <a:r>
              <a:rPr lang="en-US" b="0" i="0" dirty="0">
                <a:solidFill>
                  <a:srgbClr val="000000"/>
                </a:solidFill>
                <a:effectLst/>
                <a:latin typeface="Verdana" panose="020B0604030504040204" pitchFamily="34" charset="0"/>
              </a:rPr>
              <a:t>deg(b) = 3, as there are 3 edges meeting at vertex ‘b’.</a:t>
            </a:r>
          </a:p>
          <a:p>
            <a:pPr algn="l">
              <a:buFont typeface="Arial" panose="020B0604020202020204" pitchFamily="34" charset="0"/>
              <a:buChar char="•"/>
            </a:pPr>
            <a:r>
              <a:rPr lang="en-US" b="0" i="0" dirty="0">
                <a:solidFill>
                  <a:srgbClr val="000000"/>
                </a:solidFill>
                <a:effectLst/>
                <a:latin typeface="Verdana" panose="020B0604030504040204" pitchFamily="34" charset="0"/>
              </a:rPr>
              <a:t>deg(c) = 1, as there is 1 edge formed at vertex ‘c’</a:t>
            </a:r>
          </a:p>
          <a:p>
            <a:pPr algn="l">
              <a:buFont typeface="Arial" panose="020B0604020202020204" pitchFamily="34" charset="0"/>
              <a:buChar char="•"/>
            </a:pPr>
            <a:r>
              <a:rPr lang="en-US" b="0" i="0" dirty="0">
                <a:solidFill>
                  <a:srgbClr val="000000"/>
                </a:solidFill>
                <a:effectLst/>
                <a:latin typeface="Verdana" panose="020B0604030504040204" pitchFamily="34" charset="0"/>
              </a:rPr>
              <a:t>So ‘c’ is a </a:t>
            </a:r>
            <a:r>
              <a:rPr lang="en-US" b="1" i="0" dirty="0">
                <a:solidFill>
                  <a:srgbClr val="000000"/>
                </a:solidFill>
                <a:effectLst/>
                <a:latin typeface="inherit"/>
              </a:rPr>
              <a:t>pendent vertex</a:t>
            </a:r>
            <a:r>
              <a:rPr lang="en-US" b="0" i="0" dirty="0">
                <a:solidFill>
                  <a:srgbClr val="000000"/>
                </a:solidFill>
                <a:effectLst/>
                <a:latin typeface="Verdana" panose="020B0604030504040204" pitchFamily="34" charset="0"/>
              </a:rPr>
              <a:t>.</a:t>
            </a:r>
          </a:p>
          <a:p>
            <a:pPr algn="l">
              <a:buFont typeface="Arial" panose="020B0604020202020204" pitchFamily="34" charset="0"/>
              <a:buChar char="•"/>
            </a:pPr>
            <a:r>
              <a:rPr lang="en-US" b="0" i="0" dirty="0">
                <a:solidFill>
                  <a:srgbClr val="000000"/>
                </a:solidFill>
                <a:effectLst/>
                <a:latin typeface="Verdana" panose="020B0604030504040204" pitchFamily="34" charset="0"/>
              </a:rPr>
              <a:t>deg(d) = 2, as there are 2 edges meeting at vertex ‘d’.</a:t>
            </a:r>
          </a:p>
          <a:p>
            <a:pPr algn="l">
              <a:buFont typeface="Arial" panose="020B0604020202020204" pitchFamily="34" charset="0"/>
              <a:buChar char="•"/>
            </a:pPr>
            <a:r>
              <a:rPr lang="en-US" b="0" i="0" dirty="0">
                <a:solidFill>
                  <a:srgbClr val="000000"/>
                </a:solidFill>
                <a:effectLst/>
                <a:latin typeface="Verdana" panose="020B0604030504040204" pitchFamily="34" charset="0"/>
              </a:rPr>
              <a:t>deg(e) = 0, as there are 0 edges formed at vertex ‘e’.</a:t>
            </a:r>
          </a:p>
          <a:p>
            <a:pPr algn="l">
              <a:buFont typeface="Arial" panose="020B0604020202020204" pitchFamily="34" charset="0"/>
              <a:buChar char="•"/>
            </a:pPr>
            <a:r>
              <a:rPr lang="en-US" b="0" i="0" dirty="0">
                <a:solidFill>
                  <a:srgbClr val="000000"/>
                </a:solidFill>
                <a:effectLst/>
                <a:latin typeface="Verdana" panose="020B0604030504040204" pitchFamily="34" charset="0"/>
              </a:rPr>
              <a:t>So ‘e’ is an </a:t>
            </a:r>
            <a:r>
              <a:rPr lang="en-US" b="1" i="0" dirty="0">
                <a:solidFill>
                  <a:srgbClr val="000000"/>
                </a:solidFill>
                <a:effectLst/>
                <a:latin typeface="inherit"/>
              </a:rPr>
              <a:t>isolated vertex</a:t>
            </a:r>
            <a:r>
              <a:rPr lang="en-US" b="0" i="0" dirty="0">
                <a:solidFill>
                  <a:srgbClr val="000000"/>
                </a:solidFill>
                <a:effectLst/>
                <a:latin typeface="Verdana" panose="020B0604030504040204" pitchFamily="34" charset="0"/>
              </a:rPr>
              <a:t>.</a:t>
            </a:r>
          </a:p>
        </p:txBody>
      </p:sp>
      <p:pic>
        <p:nvPicPr>
          <p:cNvPr id="11" name="Picture 10">
            <a:extLst>
              <a:ext uri="{FF2B5EF4-FFF2-40B4-BE49-F238E27FC236}">
                <a16:creationId xmlns:a16="http://schemas.microsoft.com/office/drawing/2014/main" id="{F8BE8D8A-91EB-4004-C25D-B920A17F815E}"/>
              </a:ext>
            </a:extLst>
          </p:cNvPr>
          <p:cNvPicPr>
            <a:picLocks noChangeAspect="1"/>
          </p:cNvPicPr>
          <p:nvPr/>
        </p:nvPicPr>
        <p:blipFill>
          <a:blip r:embed="rId3"/>
          <a:stretch>
            <a:fillRect/>
          </a:stretch>
        </p:blipFill>
        <p:spPr>
          <a:xfrm>
            <a:off x="614293" y="4916711"/>
            <a:ext cx="1574881" cy="1397072"/>
          </a:xfrm>
          <a:prstGeom prst="rect">
            <a:avLst/>
          </a:prstGeom>
        </p:spPr>
      </p:pic>
      <p:sp>
        <p:nvSpPr>
          <p:cNvPr id="13" name="TextBox 12">
            <a:extLst>
              <a:ext uri="{FF2B5EF4-FFF2-40B4-BE49-F238E27FC236}">
                <a16:creationId xmlns:a16="http://schemas.microsoft.com/office/drawing/2014/main" id="{101E3DFF-F1FB-93F2-5271-2B1CA7A9EE46}"/>
              </a:ext>
            </a:extLst>
          </p:cNvPr>
          <p:cNvSpPr txBox="1"/>
          <p:nvPr/>
        </p:nvSpPr>
        <p:spPr>
          <a:xfrm>
            <a:off x="3048693" y="5067637"/>
            <a:ext cx="6097384" cy="1477328"/>
          </a:xfrm>
          <a:prstGeom prst="rect">
            <a:avLst/>
          </a:prstGeom>
          <a:noFill/>
        </p:spPr>
        <p:txBody>
          <a:bodyPr wrap="square">
            <a:spAutoFit/>
          </a:bodyPr>
          <a:lstStyle/>
          <a:p>
            <a:r>
              <a:rPr lang="en-IN" b="0" i="0" dirty="0" err="1">
                <a:solidFill>
                  <a:srgbClr val="000000"/>
                </a:solidFill>
                <a:effectLst/>
                <a:latin typeface="Verdana" panose="020B0604030504040204" pitchFamily="34" charset="0"/>
              </a:rPr>
              <a:t>deg</a:t>
            </a:r>
            <a:r>
              <a:rPr lang="en-IN" b="0" i="0" dirty="0">
                <a:solidFill>
                  <a:srgbClr val="000000"/>
                </a:solidFill>
                <a:effectLst/>
                <a:latin typeface="Verdana" panose="020B0604030504040204" pitchFamily="34" charset="0"/>
              </a:rPr>
              <a:t>(a) = 2, </a:t>
            </a:r>
          </a:p>
          <a:p>
            <a:r>
              <a:rPr lang="en-IN" b="0" i="0" dirty="0" err="1">
                <a:solidFill>
                  <a:srgbClr val="000000"/>
                </a:solidFill>
                <a:effectLst/>
                <a:latin typeface="Verdana" panose="020B0604030504040204" pitchFamily="34" charset="0"/>
              </a:rPr>
              <a:t>deg</a:t>
            </a:r>
            <a:r>
              <a:rPr lang="en-IN" b="0" i="0" dirty="0">
                <a:solidFill>
                  <a:srgbClr val="000000"/>
                </a:solidFill>
                <a:effectLst/>
                <a:latin typeface="Verdana" panose="020B0604030504040204" pitchFamily="34" charset="0"/>
              </a:rPr>
              <a:t>(b) = 2, </a:t>
            </a:r>
          </a:p>
          <a:p>
            <a:r>
              <a:rPr lang="en-IN" b="0" i="0" dirty="0" err="1">
                <a:solidFill>
                  <a:srgbClr val="000000"/>
                </a:solidFill>
                <a:effectLst/>
                <a:latin typeface="Verdana" panose="020B0604030504040204" pitchFamily="34" charset="0"/>
              </a:rPr>
              <a:t>deg</a:t>
            </a:r>
            <a:r>
              <a:rPr lang="en-IN" b="0" i="0" dirty="0">
                <a:solidFill>
                  <a:srgbClr val="000000"/>
                </a:solidFill>
                <a:effectLst/>
                <a:latin typeface="Verdana" panose="020B0604030504040204" pitchFamily="34" charset="0"/>
              </a:rPr>
              <a:t>(c) = 2, </a:t>
            </a:r>
          </a:p>
          <a:p>
            <a:r>
              <a:rPr lang="en-IN" b="0" i="0" dirty="0" err="1">
                <a:solidFill>
                  <a:srgbClr val="000000"/>
                </a:solidFill>
                <a:effectLst/>
                <a:latin typeface="Verdana" panose="020B0604030504040204" pitchFamily="34" charset="0"/>
              </a:rPr>
              <a:t>deg</a:t>
            </a:r>
            <a:r>
              <a:rPr lang="en-IN" b="0" i="0" dirty="0">
                <a:solidFill>
                  <a:srgbClr val="000000"/>
                </a:solidFill>
                <a:effectLst/>
                <a:latin typeface="Verdana" panose="020B0604030504040204" pitchFamily="34" charset="0"/>
              </a:rPr>
              <a:t>(d) = 2, </a:t>
            </a:r>
          </a:p>
          <a:p>
            <a:r>
              <a:rPr lang="en-IN" b="0" i="0" dirty="0">
                <a:solidFill>
                  <a:srgbClr val="000000"/>
                </a:solidFill>
                <a:effectLst/>
                <a:latin typeface="Verdana" panose="020B0604030504040204" pitchFamily="34" charset="0"/>
              </a:rPr>
              <a:t>and </a:t>
            </a:r>
            <a:r>
              <a:rPr lang="en-IN" b="0" i="0" dirty="0" err="1">
                <a:solidFill>
                  <a:srgbClr val="000000"/>
                </a:solidFill>
                <a:effectLst/>
                <a:latin typeface="Verdana" panose="020B0604030504040204" pitchFamily="34" charset="0"/>
              </a:rPr>
              <a:t>deg</a:t>
            </a:r>
            <a:r>
              <a:rPr lang="en-IN" b="0" i="0" dirty="0">
                <a:solidFill>
                  <a:srgbClr val="000000"/>
                </a:solidFill>
                <a:effectLst/>
                <a:latin typeface="Verdana" panose="020B0604030504040204" pitchFamily="34" charset="0"/>
              </a:rPr>
              <a:t>(e) = 0.</a:t>
            </a:r>
            <a:endParaRPr lang="en-IN" dirty="0"/>
          </a:p>
        </p:txBody>
      </p:sp>
      <p:pic>
        <p:nvPicPr>
          <p:cNvPr id="14" name="Picture 2" descr="The degree of a vertex in an undirected graph - MathBootCamps">
            <a:extLst>
              <a:ext uri="{FF2B5EF4-FFF2-40B4-BE49-F238E27FC236}">
                <a16:creationId xmlns:a16="http://schemas.microsoft.com/office/drawing/2014/main" id="{E03473E9-B78A-01C5-4585-18F647627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463" y="4025008"/>
            <a:ext cx="3815541" cy="243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BE272-1E3B-9E46-62B5-2D81AC44763E}"/>
              </a:ext>
            </a:extLst>
          </p:cNvPr>
          <p:cNvSpPr txBox="1"/>
          <p:nvPr/>
        </p:nvSpPr>
        <p:spPr>
          <a:xfrm>
            <a:off x="3048802" y="301403"/>
            <a:ext cx="6097604" cy="461665"/>
          </a:xfrm>
          <a:prstGeom prst="rect">
            <a:avLst/>
          </a:prstGeom>
          <a:noFill/>
        </p:spPr>
        <p:txBody>
          <a:bodyPr wrap="square">
            <a:spAutoFit/>
          </a:bodyPr>
          <a:lstStyle/>
          <a:p>
            <a:pPr algn="ctr" fontAlgn="base"/>
            <a:r>
              <a:rPr lang="en-IN" sz="2400" b="1" i="0" dirty="0">
                <a:solidFill>
                  <a:srgbClr val="273239"/>
                </a:solidFill>
                <a:effectLst/>
                <a:latin typeface="Source Sans 3"/>
              </a:rPr>
              <a:t>Disjoint Set (Union-Find Algorithm)</a:t>
            </a:r>
          </a:p>
        </p:txBody>
      </p:sp>
      <p:sp>
        <p:nvSpPr>
          <p:cNvPr id="5" name="TextBox 4">
            <a:extLst>
              <a:ext uri="{FF2B5EF4-FFF2-40B4-BE49-F238E27FC236}">
                <a16:creationId xmlns:a16="http://schemas.microsoft.com/office/drawing/2014/main" id="{826095B4-4FA3-E1DA-A782-00385D37F581}"/>
              </a:ext>
            </a:extLst>
          </p:cNvPr>
          <p:cNvSpPr txBox="1"/>
          <p:nvPr/>
        </p:nvSpPr>
        <p:spPr>
          <a:xfrm>
            <a:off x="385011" y="1125434"/>
            <a:ext cx="11473313" cy="1938992"/>
          </a:xfrm>
          <a:prstGeom prst="rect">
            <a:avLst/>
          </a:prstGeom>
          <a:noFill/>
        </p:spPr>
        <p:txBody>
          <a:bodyPr wrap="square">
            <a:spAutoFit/>
          </a:bodyPr>
          <a:lstStyle/>
          <a:p>
            <a:r>
              <a:rPr lang="en-US" sz="2400" b="0" i="1" dirty="0">
                <a:solidFill>
                  <a:srgbClr val="273239"/>
                </a:solidFill>
                <a:effectLst/>
                <a:latin typeface="Nunito" pitchFamily="2" charset="0"/>
              </a:rPr>
              <a:t>Two sets are called </a:t>
            </a:r>
            <a:r>
              <a:rPr lang="en-US" sz="2400" b="1" i="1" dirty="0">
                <a:solidFill>
                  <a:srgbClr val="273239"/>
                </a:solidFill>
                <a:effectLst/>
                <a:latin typeface="Nunito" pitchFamily="2" charset="0"/>
              </a:rPr>
              <a:t>disjoint sets</a:t>
            </a:r>
            <a:r>
              <a:rPr lang="en-US" sz="2400" b="0" i="1" dirty="0">
                <a:solidFill>
                  <a:srgbClr val="273239"/>
                </a:solidFill>
                <a:effectLst/>
                <a:latin typeface="Nunito" pitchFamily="2" charset="0"/>
              </a:rPr>
              <a:t> if they don’t have any element in common, the intersection of sets is a null set.</a:t>
            </a:r>
          </a:p>
          <a:p>
            <a:endParaRPr lang="en-US" sz="2400" b="0" i="1" dirty="0">
              <a:solidFill>
                <a:srgbClr val="273239"/>
              </a:solidFill>
              <a:effectLst/>
              <a:latin typeface="Nunito" pitchFamily="2" charset="0"/>
            </a:endParaRPr>
          </a:p>
          <a:p>
            <a:pPr algn="l" rtl="0" fontAlgn="base"/>
            <a:endParaRPr lang="en-US" sz="2400" b="0" i="0" dirty="0">
              <a:solidFill>
                <a:srgbClr val="273239"/>
              </a:solidFill>
              <a:effectLst/>
              <a:latin typeface="Nunito" pitchFamily="2" charset="0"/>
            </a:endParaRPr>
          </a:p>
          <a:p>
            <a:pPr algn="l" rtl="0" fontAlgn="base"/>
            <a:r>
              <a:rPr lang="en-US" sz="2400" b="0" i="0" dirty="0">
                <a:solidFill>
                  <a:srgbClr val="273239"/>
                </a:solidFill>
                <a:effectLst/>
                <a:latin typeface="Nunito" pitchFamily="2" charset="0"/>
              </a:rPr>
              <a:t> </a:t>
            </a:r>
            <a:endParaRPr lang="en-IN" sz="2400" dirty="0"/>
          </a:p>
        </p:txBody>
      </p:sp>
      <p:pic>
        <p:nvPicPr>
          <p:cNvPr id="1026" name="Picture 2" descr="Disjoint Set | Union-Find Algorithm - Union by rank and path compression">
            <a:extLst>
              <a:ext uri="{FF2B5EF4-FFF2-40B4-BE49-F238E27FC236}">
                <a16:creationId xmlns:a16="http://schemas.microsoft.com/office/drawing/2014/main" id="{2957BD92-739D-2CDE-84B2-3D043C7F3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924" y="2574893"/>
            <a:ext cx="45148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5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B59BA-653D-D4E6-3719-D4BCD915F1DB}"/>
              </a:ext>
            </a:extLst>
          </p:cNvPr>
          <p:cNvSpPr txBox="1"/>
          <p:nvPr/>
        </p:nvSpPr>
        <p:spPr>
          <a:xfrm>
            <a:off x="0" y="766749"/>
            <a:ext cx="11982994" cy="5262979"/>
          </a:xfrm>
          <a:prstGeom prst="rect">
            <a:avLst/>
          </a:prstGeom>
          <a:noFill/>
        </p:spPr>
        <p:txBody>
          <a:bodyPr wrap="square">
            <a:spAutoFit/>
          </a:bodyPr>
          <a:lstStyle/>
          <a:p>
            <a:pPr algn="l" rtl="0" fontAlgn="base"/>
            <a:r>
              <a:rPr lang="en-US" sz="2800" b="0" i="0" dirty="0">
                <a:solidFill>
                  <a:srgbClr val="273239"/>
                </a:solidFill>
                <a:effectLst/>
                <a:latin typeface="Nunito" pitchFamily="2" charset="0"/>
              </a:rPr>
              <a:t>A data structure that stores non overlapping or disjoint subset of elements is called disjoint set data structure.</a:t>
            </a:r>
            <a:endParaRPr lang="en-US" sz="2800" dirty="0">
              <a:solidFill>
                <a:srgbClr val="273239"/>
              </a:solidFill>
              <a:latin typeface="Nunito" pitchFamily="2" charset="0"/>
            </a:endParaRPr>
          </a:p>
          <a:p>
            <a:pPr algn="l" rtl="0" fontAlgn="base"/>
            <a:r>
              <a:rPr lang="en-US" sz="2800" b="0" i="0" dirty="0">
                <a:solidFill>
                  <a:srgbClr val="252C33"/>
                </a:solidFill>
                <a:effectLst/>
                <a:highlight>
                  <a:srgbClr val="FFFFFF"/>
                </a:highlight>
                <a:latin typeface="proxima-nova"/>
              </a:rPr>
              <a:t>Let’s say, you have a set of N elements which are partitioned into further subsets, and you have to keep track of connectivity of each element in a particular subset or connectivity of subsets with each other. To do this operation efficiently, you can use Union-Find Data Structure.</a:t>
            </a:r>
          </a:p>
          <a:p>
            <a:pPr algn="l" rtl="0" fontAlgn="base"/>
            <a:endParaRPr lang="en-US" sz="2800" dirty="0">
              <a:solidFill>
                <a:srgbClr val="252C33"/>
              </a:solidFill>
              <a:highlight>
                <a:srgbClr val="FFFFFF"/>
              </a:highlight>
              <a:latin typeface="proxima-nova"/>
            </a:endParaRPr>
          </a:p>
          <a:p>
            <a:pPr algn="l"/>
            <a:r>
              <a:rPr lang="en-US" sz="2800" b="0" i="0" dirty="0">
                <a:solidFill>
                  <a:srgbClr val="252C33"/>
                </a:solidFill>
                <a:effectLst/>
                <a:highlight>
                  <a:srgbClr val="FFFFFF"/>
                </a:highlight>
                <a:latin typeface="proxima-nova"/>
              </a:rPr>
              <a:t>Let’s say there are 5 people A, B, C, D E. A is a friend of B, B is a friend of C and D is a friend of E. </a:t>
            </a:r>
          </a:p>
          <a:p>
            <a:pPr algn="l"/>
            <a:r>
              <a:rPr lang="en-US" sz="2800" b="0" i="0" dirty="0">
                <a:solidFill>
                  <a:srgbClr val="252C33"/>
                </a:solidFill>
                <a:effectLst/>
                <a:highlight>
                  <a:srgbClr val="FFFFFF"/>
                </a:highlight>
                <a:latin typeface="proxima-nova"/>
              </a:rPr>
              <a:t>As we can see:</a:t>
            </a:r>
          </a:p>
          <a:p>
            <a:pPr algn="l"/>
            <a:r>
              <a:rPr lang="en-US" sz="2800" b="0" i="0" dirty="0">
                <a:solidFill>
                  <a:srgbClr val="252C33"/>
                </a:solidFill>
                <a:effectLst/>
                <a:highlight>
                  <a:srgbClr val="FFFFFF"/>
                </a:highlight>
                <a:latin typeface="proxima-nova"/>
              </a:rPr>
              <a:t>1) A, B and C are connected to each other.</a:t>
            </a:r>
            <a:br>
              <a:rPr lang="en-US" sz="2800" b="0" i="0" dirty="0">
                <a:solidFill>
                  <a:srgbClr val="252C33"/>
                </a:solidFill>
                <a:effectLst/>
                <a:highlight>
                  <a:srgbClr val="FFFFFF"/>
                </a:highlight>
                <a:latin typeface="proxima-nova"/>
              </a:rPr>
            </a:br>
            <a:r>
              <a:rPr lang="en-US" sz="2800" b="0" i="0" dirty="0">
                <a:solidFill>
                  <a:srgbClr val="252C33"/>
                </a:solidFill>
                <a:effectLst/>
                <a:highlight>
                  <a:srgbClr val="FFFFFF"/>
                </a:highlight>
                <a:latin typeface="proxima-nova"/>
              </a:rPr>
              <a:t>2) D and E are connected to each other. 2 different subsets are {A, B, C} and {D, E}.</a:t>
            </a:r>
          </a:p>
        </p:txBody>
      </p:sp>
    </p:spTree>
    <p:extLst>
      <p:ext uri="{BB962C8B-B14F-4D97-AF65-F5344CB8AC3E}">
        <p14:creationId xmlns:p14="http://schemas.microsoft.com/office/powerpoint/2010/main" val="499526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4605F-EA57-9F0D-AEF8-9A651C5A8917}"/>
              </a:ext>
            </a:extLst>
          </p:cNvPr>
          <p:cNvSpPr txBox="1"/>
          <p:nvPr/>
        </p:nvSpPr>
        <p:spPr>
          <a:xfrm>
            <a:off x="696685" y="1398287"/>
            <a:ext cx="10920549" cy="2677656"/>
          </a:xfrm>
          <a:prstGeom prst="rect">
            <a:avLst/>
          </a:prstGeom>
          <a:noFill/>
        </p:spPr>
        <p:txBody>
          <a:bodyPr wrap="square">
            <a:spAutoFit/>
          </a:bodyPr>
          <a:lstStyle/>
          <a:p>
            <a:pPr algn="l" rtl="0" fontAlgn="base"/>
            <a:r>
              <a:rPr lang="en-US" sz="2800" b="0" i="0" dirty="0">
                <a:solidFill>
                  <a:srgbClr val="273239"/>
                </a:solidFill>
                <a:effectLst/>
                <a:latin typeface="Nunito" pitchFamily="2" charset="0"/>
              </a:rPr>
              <a:t>The disjoint set data structure supports following operations:</a:t>
            </a:r>
          </a:p>
          <a:p>
            <a:pPr algn="l" rtl="0" fontAlgn="base"/>
            <a:endParaRPr lang="en-US" sz="2800" b="0" i="0" dirty="0">
              <a:solidFill>
                <a:srgbClr val="273239"/>
              </a:solidFill>
              <a:effectLst/>
              <a:latin typeface="Nunito" pitchFamily="2" charset="0"/>
            </a:endParaRPr>
          </a:p>
          <a:p>
            <a:pPr algn="l" fontAlgn="base">
              <a:buFont typeface="Arial" panose="020B0604020202020204" pitchFamily="34" charset="0"/>
              <a:buChar char="•"/>
            </a:pPr>
            <a:r>
              <a:rPr lang="en-US" sz="2800" b="0" i="0" dirty="0">
                <a:solidFill>
                  <a:srgbClr val="273239"/>
                </a:solidFill>
                <a:effectLst/>
                <a:latin typeface="Nunito" pitchFamily="2" charset="0"/>
              </a:rPr>
              <a:t>Adding new sets to the disjoint set.</a:t>
            </a:r>
          </a:p>
          <a:p>
            <a:pPr algn="l" fontAlgn="base">
              <a:buFont typeface="Arial" panose="020B0604020202020204" pitchFamily="34" charset="0"/>
              <a:buChar char="•"/>
            </a:pPr>
            <a:r>
              <a:rPr lang="en-US" sz="2800" b="0" i="0" dirty="0">
                <a:solidFill>
                  <a:srgbClr val="273239"/>
                </a:solidFill>
                <a:effectLst/>
                <a:latin typeface="Nunito" pitchFamily="2" charset="0"/>
              </a:rPr>
              <a:t>Merging disjoint sets to a single disjoint </a:t>
            </a:r>
            <a:r>
              <a:rPr lang="en-US" sz="2800" b="0" i="0" dirty="0" err="1">
                <a:solidFill>
                  <a:srgbClr val="273239"/>
                </a:solidFill>
                <a:effectLst/>
                <a:latin typeface="Nunito" pitchFamily="2" charset="0"/>
              </a:rPr>
              <a:t>setusing</a:t>
            </a:r>
            <a:r>
              <a:rPr lang="en-US" sz="2800" b="0" i="0" dirty="0">
                <a:solidFill>
                  <a:srgbClr val="273239"/>
                </a:solidFill>
                <a:effectLst/>
                <a:latin typeface="Nunito" pitchFamily="2" charset="0"/>
              </a:rPr>
              <a:t> </a:t>
            </a:r>
            <a:r>
              <a:rPr lang="en-US" sz="2800" b="1" i="0" dirty="0">
                <a:solidFill>
                  <a:srgbClr val="273239"/>
                </a:solidFill>
                <a:effectLst/>
                <a:latin typeface="Nunito" pitchFamily="2" charset="0"/>
              </a:rPr>
              <a:t>Union </a:t>
            </a:r>
            <a:r>
              <a:rPr lang="en-US" sz="2800" b="0" i="0" dirty="0">
                <a:solidFill>
                  <a:srgbClr val="273239"/>
                </a:solidFill>
                <a:effectLst/>
                <a:latin typeface="Nunito" pitchFamily="2" charset="0"/>
              </a:rPr>
              <a:t>operation.</a:t>
            </a:r>
          </a:p>
          <a:p>
            <a:pPr algn="l" fontAlgn="base">
              <a:buFont typeface="Arial" panose="020B0604020202020204" pitchFamily="34" charset="0"/>
              <a:buChar char="•"/>
            </a:pPr>
            <a:r>
              <a:rPr lang="en-US" sz="2800" b="0" i="0" dirty="0">
                <a:solidFill>
                  <a:srgbClr val="273239"/>
                </a:solidFill>
                <a:effectLst/>
                <a:latin typeface="Nunito" pitchFamily="2" charset="0"/>
              </a:rPr>
              <a:t>Finding representative of a disjoint set using </a:t>
            </a:r>
            <a:r>
              <a:rPr lang="en-US" sz="2800" b="1" i="0" dirty="0">
                <a:solidFill>
                  <a:srgbClr val="273239"/>
                </a:solidFill>
                <a:effectLst/>
                <a:latin typeface="Nunito" pitchFamily="2" charset="0"/>
              </a:rPr>
              <a:t>Find</a:t>
            </a:r>
            <a:r>
              <a:rPr lang="en-US" sz="2800" b="0" i="0" dirty="0">
                <a:solidFill>
                  <a:srgbClr val="273239"/>
                </a:solidFill>
                <a:effectLst/>
                <a:latin typeface="Nunito" pitchFamily="2" charset="0"/>
              </a:rPr>
              <a:t> operation.</a:t>
            </a:r>
          </a:p>
          <a:p>
            <a:pPr algn="l" fontAlgn="base">
              <a:buFont typeface="Arial" panose="020B0604020202020204" pitchFamily="34" charset="0"/>
              <a:buChar char="•"/>
            </a:pPr>
            <a:r>
              <a:rPr lang="en-US" sz="2800" b="0" i="0" dirty="0">
                <a:solidFill>
                  <a:srgbClr val="273239"/>
                </a:solidFill>
                <a:effectLst/>
                <a:latin typeface="Nunito" pitchFamily="2" charset="0"/>
              </a:rPr>
              <a:t>Check if two sets are disjoint or not. </a:t>
            </a:r>
          </a:p>
        </p:txBody>
      </p:sp>
    </p:spTree>
    <p:extLst>
      <p:ext uri="{BB962C8B-B14F-4D97-AF65-F5344CB8AC3E}">
        <p14:creationId xmlns:p14="http://schemas.microsoft.com/office/powerpoint/2010/main" val="3116234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2ADF9-B9B1-9E81-0CAC-4AE052BAF4D7}"/>
              </a:ext>
            </a:extLst>
          </p:cNvPr>
          <p:cNvSpPr txBox="1"/>
          <p:nvPr/>
        </p:nvSpPr>
        <p:spPr>
          <a:xfrm>
            <a:off x="125128" y="529190"/>
            <a:ext cx="11944951" cy="5016758"/>
          </a:xfrm>
          <a:prstGeom prst="rect">
            <a:avLst/>
          </a:prstGeom>
          <a:noFill/>
        </p:spPr>
        <p:txBody>
          <a:bodyPr wrap="square">
            <a:spAutoFit/>
          </a:bodyPr>
          <a:lstStyle/>
          <a:p>
            <a:pPr algn="l">
              <a:buFont typeface="Arial" panose="020B0604020202020204" pitchFamily="34" charset="0"/>
              <a:buChar char="•"/>
            </a:pPr>
            <a:r>
              <a:rPr lang="en-US" sz="4000" b="1" i="0" dirty="0">
                <a:effectLst/>
                <a:latin typeface="var(--font-sans)"/>
              </a:rPr>
              <a:t>Find operation</a:t>
            </a:r>
            <a:r>
              <a:rPr lang="en-US" sz="4000" b="0" i="0" dirty="0">
                <a:effectLst/>
                <a:latin typeface="var(--font-sans)"/>
              </a:rPr>
              <a:t>: This operation is used to determine which subset a particular element belongs to. It can also be used to determine whether two elements belong to the same set.</a:t>
            </a:r>
          </a:p>
          <a:p>
            <a:pPr algn="l">
              <a:buFont typeface="Arial" panose="020B0604020202020204" pitchFamily="34" charset="0"/>
              <a:buChar char="•"/>
            </a:pPr>
            <a:r>
              <a:rPr lang="en-US" sz="4000" b="1" i="0" dirty="0">
                <a:effectLst/>
                <a:latin typeface="var(--font-sans)"/>
              </a:rPr>
              <a:t>Union operation</a:t>
            </a:r>
            <a:r>
              <a:rPr lang="en-US" sz="4000" b="0" i="0" dirty="0">
                <a:effectLst/>
                <a:latin typeface="var(--font-sans)"/>
              </a:rPr>
              <a:t>: The union operation is used to join two elements or subsets in a single subset. But before performing union operations we need to find whether two subsets belong to the same set.</a:t>
            </a:r>
          </a:p>
        </p:txBody>
      </p:sp>
    </p:spTree>
    <p:extLst>
      <p:ext uri="{BB962C8B-B14F-4D97-AF65-F5344CB8AC3E}">
        <p14:creationId xmlns:p14="http://schemas.microsoft.com/office/powerpoint/2010/main" val="1100455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2FC46-F22B-C2D3-7083-71696E00C624}"/>
              </a:ext>
            </a:extLst>
          </p:cNvPr>
          <p:cNvSpPr txBox="1"/>
          <p:nvPr/>
        </p:nvSpPr>
        <p:spPr>
          <a:xfrm>
            <a:off x="324196" y="822960"/>
            <a:ext cx="10748357" cy="5016758"/>
          </a:xfrm>
          <a:prstGeom prst="rect">
            <a:avLst/>
          </a:prstGeom>
          <a:noFill/>
        </p:spPr>
        <p:txBody>
          <a:bodyPr wrap="square" rtlCol="0">
            <a:spAutoFit/>
          </a:bodyPr>
          <a:lstStyle/>
          <a:p>
            <a:r>
              <a:rPr lang="en-IN" sz="4000" dirty="0"/>
              <a:t>Procedure: </a:t>
            </a:r>
          </a:p>
          <a:p>
            <a:pPr marL="742950" indent="-742950">
              <a:buFont typeface="+mj-lt"/>
              <a:buAutoNum type="arabicPeriod"/>
            </a:pPr>
            <a:r>
              <a:rPr lang="en-IN" sz="4000" dirty="0"/>
              <a:t>Initialize every element as considered as separate tree</a:t>
            </a:r>
          </a:p>
          <a:p>
            <a:pPr marL="742950" indent="-742950">
              <a:buFont typeface="+mj-lt"/>
              <a:buAutoNum type="arabicPeriod"/>
            </a:pPr>
            <a:r>
              <a:rPr lang="en-IN" sz="4000" dirty="0"/>
              <a:t>P[</a:t>
            </a:r>
            <a:r>
              <a:rPr lang="en-IN" sz="4000" dirty="0" err="1"/>
              <a:t>i</a:t>
            </a:r>
            <a:r>
              <a:rPr lang="en-IN" sz="4000" dirty="0"/>
              <a:t>], </a:t>
            </a:r>
            <a:r>
              <a:rPr lang="en-IN" sz="4000" dirty="0" err="1"/>
              <a:t>easch</a:t>
            </a:r>
            <a:r>
              <a:rPr lang="en-IN" sz="4000" dirty="0"/>
              <a:t> and every node has to maintain parent node address.</a:t>
            </a:r>
          </a:p>
          <a:p>
            <a:r>
              <a:rPr lang="en-IN" sz="4000" dirty="0"/>
              <a:t>				P[</a:t>
            </a:r>
            <a:r>
              <a:rPr lang="en-IN" sz="4000" dirty="0" err="1"/>
              <a:t>i</a:t>
            </a:r>
            <a:r>
              <a:rPr lang="en-IN" sz="4000" dirty="0"/>
              <a:t>] – Parent of Node[</a:t>
            </a:r>
            <a:r>
              <a:rPr lang="en-IN" sz="4000" dirty="0" err="1"/>
              <a:t>i</a:t>
            </a:r>
            <a:r>
              <a:rPr lang="en-IN" sz="4000" dirty="0"/>
              <a:t>]</a:t>
            </a:r>
          </a:p>
          <a:p>
            <a:r>
              <a:rPr lang="en-IN" sz="4000" dirty="0"/>
              <a:t>3. Root node P[</a:t>
            </a:r>
            <a:r>
              <a:rPr lang="en-IN" sz="4000" dirty="0" err="1"/>
              <a:t>i</a:t>
            </a:r>
            <a:r>
              <a:rPr lang="en-IN" sz="4000" dirty="0"/>
              <a:t>]=-1</a:t>
            </a:r>
          </a:p>
          <a:p>
            <a:r>
              <a:rPr lang="en-IN" sz="4000" dirty="0"/>
              <a:t>4. Perform Union and update P[</a:t>
            </a:r>
            <a:r>
              <a:rPr lang="en-IN" sz="4000" dirty="0" err="1"/>
              <a:t>i</a:t>
            </a:r>
            <a:r>
              <a:rPr lang="en-IN" sz="4000" dirty="0"/>
              <a:t>] value</a:t>
            </a:r>
          </a:p>
        </p:txBody>
      </p:sp>
    </p:spTree>
    <p:extLst>
      <p:ext uri="{BB962C8B-B14F-4D97-AF65-F5344CB8AC3E}">
        <p14:creationId xmlns:p14="http://schemas.microsoft.com/office/powerpoint/2010/main" val="2236500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9D89A-B6A1-07F1-470A-915DCA131E5B}"/>
              </a:ext>
            </a:extLst>
          </p:cNvPr>
          <p:cNvSpPr txBox="1"/>
          <p:nvPr/>
        </p:nvSpPr>
        <p:spPr>
          <a:xfrm>
            <a:off x="773084" y="856211"/>
            <a:ext cx="4247803" cy="1477328"/>
          </a:xfrm>
          <a:prstGeom prst="rect">
            <a:avLst/>
          </a:prstGeom>
          <a:noFill/>
        </p:spPr>
        <p:txBody>
          <a:bodyPr wrap="square" rtlCol="0">
            <a:spAutoFit/>
          </a:bodyPr>
          <a:lstStyle/>
          <a:p>
            <a:r>
              <a:rPr lang="en-IN" dirty="0"/>
              <a:t>Set S= {1,2,3,4,5,6}</a:t>
            </a:r>
          </a:p>
          <a:p>
            <a:endParaRPr lang="en-IN" dirty="0"/>
          </a:p>
          <a:p>
            <a:r>
              <a:rPr lang="en-IN" dirty="0"/>
              <a:t>Unio(3,4)</a:t>
            </a:r>
          </a:p>
          <a:p>
            <a:endParaRPr lang="en-IN" dirty="0"/>
          </a:p>
          <a:p>
            <a:endParaRPr lang="en-IN" dirty="0"/>
          </a:p>
        </p:txBody>
      </p:sp>
      <p:sp>
        <p:nvSpPr>
          <p:cNvPr id="5" name="TextBox 4">
            <a:extLst>
              <a:ext uri="{FF2B5EF4-FFF2-40B4-BE49-F238E27FC236}">
                <a16:creationId xmlns:a16="http://schemas.microsoft.com/office/drawing/2014/main" id="{C02B1FBD-F844-81F0-7F6D-314872F2BBE7}"/>
              </a:ext>
            </a:extLst>
          </p:cNvPr>
          <p:cNvSpPr txBox="1"/>
          <p:nvPr/>
        </p:nvSpPr>
        <p:spPr>
          <a:xfrm>
            <a:off x="5095702" y="856211"/>
            <a:ext cx="6483927" cy="646331"/>
          </a:xfrm>
          <a:prstGeom prst="rect">
            <a:avLst/>
          </a:prstGeom>
          <a:noFill/>
        </p:spPr>
        <p:txBody>
          <a:bodyPr wrap="square" rtlCol="0">
            <a:spAutoFit/>
          </a:bodyPr>
          <a:lstStyle/>
          <a:p>
            <a:r>
              <a:rPr lang="en-IN" dirty="0"/>
              <a:t>I = 	 1	2 	3	4	5	6</a:t>
            </a:r>
          </a:p>
          <a:p>
            <a:r>
              <a:rPr lang="en-IN" dirty="0"/>
              <a:t>P[</a:t>
            </a:r>
            <a:r>
              <a:rPr lang="en-IN" dirty="0" err="1"/>
              <a:t>i</a:t>
            </a:r>
            <a:r>
              <a:rPr lang="en-IN" dirty="0"/>
              <a:t>]= 	-1	1	-1	3	-1	5   </a:t>
            </a:r>
          </a:p>
        </p:txBody>
      </p:sp>
      <p:pic>
        <p:nvPicPr>
          <p:cNvPr id="3" name="Picture 2">
            <a:extLst>
              <a:ext uri="{FF2B5EF4-FFF2-40B4-BE49-F238E27FC236}">
                <a16:creationId xmlns:a16="http://schemas.microsoft.com/office/drawing/2014/main" id="{70EC2A97-4E6E-4829-6DE0-C1F65F0B94B5}"/>
              </a:ext>
            </a:extLst>
          </p:cNvPr>
          <p:cNvPicPr>
            <a:picLocks noChangeAspect="1"/>
          </p:cNvPicPr>
          <p:nvPr/>
        </p:nvPicPr>
        <p:blipFill>
          <a:blip r:embed="rId2"/>
          <a:stretch>
            <a:fillRect/>
          </a:stretch>
        </p:blipFill>
        <p:spPr>
          <a:xfrm>
            <a:off x="5815694" y="2190363"/>
            <a:ext cx="5917831" cy="3113157"/>
          </a:xfrm>
          <a:prstGeom prst="rect">
            <a:avLst/>
          </a:prstGeom>
        </p:spPr>
      </p:pic>
      <p:pic>
        <p:nvPicPr>
          <p:cNvPr id="7" name="Picture 6">
            <a:extLst>
              <a:ext uri="{FF2B5EF4-FFF2-40B4-BE49-F238E27FC236}">
                <a16:creationId xmlns:a16="http://schemas.microsoft.com/office/drawing/2014/main" id="{DB409E95-CFF2-F04F-D04C-C8BEDA01A3D8}"/>
              </a:ext>
            </a:extLst>
          </p:cNvPr>
          <p:cNvPicPr>
            <a:picLocks noChangeAspect="1"/>
          </p:cNvPicPr>
          <p:nvPr/>
        </p:nvPicPr>
        <p:blipFill>
          <a:blip r:embed="rId3"/>
          <a:stretch>
            <a:fillRect/>
          </a:stretch>
        </p:blipFill>
        <p:spPr>
          <a:xfrm>
            <a:off x="458474" y="2057889"/>
            <a:ext cx="5144218" cy="3943900"/>
          </a:xfrm>
          <a:prstGeom prst="rect">
            <a:avLst/>
          </a:prstGeom>
        </p:spPr>
      </p:pic>
    </p:spTree>
    <p:extLst>
      <p:ext uri="{BB962C8B-B14F-4D97-AF65-F5344CB8AC3E}">
        <p14:creationId xmlns:p14="http://schemas.microsoft.com/office/powerpoint/2010/main" val="110204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DA617-AC03-4E68-0DB0-CA92381748E0}"/>
              </a:ext>
            </a:extLst>
          </p:cNvPr>
          <p:cNvPicPr>
            <a:picLocks noChangeAspect="1"/>
          </p:cNvPicPr>
          <p:nvPr/>
        </p:nvPicPr>
        <p:blipFill>
          <a:blip r:embed="rId2"/>
          <a:stretch>
            <a:fillRect/>
          </a:stretch>
        </p:blipFill>
        <p:spPr>
          <a:xfrm>
            <a:off x="620665" y="1174287"/>
            <a:ext cx="5220429" cy="4039164"/>
          </a:xfrm>
          <a:prstGeom prst="rect">
            <a:avLst/>
          </a:prstGeom>
        </p:spPr>
      </p:pic>
      <p:sp>
        <p:nvSpPr>
          <p:cNvPr id="5" name="TextBox 4">
            <a:extLst>
              <a:ext uri="{FF2B5EF4-FFF2-40B4-BE49-F238E27FC236}">
                <a16:creationId xmlns:a16="http://schemas.microsoft.com/office/drawing/2014/main" id="{E490E645-5651-0879-D7B4-8CCA880D6B6C}"/>
              </a:ext>
            </a:extLst>
          </p:cNvPr>
          <p:cNvSpPr txBox="1"/>
          <p:nvPr/>
        </p:nvSpPr>
        <p:spPr>
          <a:xfrm>
            <a:off x="470257" y="668768"/>
            <a:ext cx="6096000" cy="369332"/>
          </a:xfrm>
          <a:prstGeom prst="rect">
            <a:avLst/>
          </a:prstGeom>
          <a:noFill/>
        </p:spPr>
        <p:txBody>
          <a:bodyPr wrap="square">
            <a:spAutoFit/>
          </a:bodyPr>
          <a:lstStyle/>
          <a:p>
            <a:r>
              <a:rPr lang="en-IN" dirty="0"/>
              <a:t>Unio(1,2)</a:t>
            </a:r>
          </a:p>
        </p:txBody>
      </p:sp>
      <p:sp>
        <p:nvSpPr>
          <p:cNvPr id="6" name="TextBox 5">
            <a:extLst>
              <a:ext uri="{FF2B5EF4-FFF2-40B4-BE49-F238E27FC236}">
                <a16:creationId xmlns:a16="http://schemas.microsoft.com/office/drawing/2014/main" id="{B8E52F8E-82E7-89D9-6018-D2E86E4A1689}"/>
              </a:ext>
            </a:extLst>
          </p:cNvPr>
          <p:cNvSpPr txBox="1"/>
          <p:nvPr/>
        </p:nvSpPr>
        <p:spPr>
          <a:xfrm>
            <a:off x="5987152" y="455406"/>
            <a:ext cx="6096000" cy="369332"/>
          </a:xfrm>
          <a:prstGeom prst="rect">
            <a:avLst/>
          </a:prstGeom>
          <a:noFill/>
        </p:spPr>
        <p:txBody>
          <a:bodyPr wrap="square">
            <a:spAutoFit/>
          </a:bodyPr>
          <a:lstStyle/>
          <a:p>
            <a:r>
              <a:rPr lang="en-IN" dirty="0"/>
              <a:t>Unio(3,1)</a:t>
            </a:r>
          </a:p>
        </p:txBody>
      </p:sp>
      <p:pic>
        <p:nvPicPr>
          <p:cNvPr id="8" name="Picture 7">
            <a:extLst>
              <a:ext uri="{FF2B5EF4-FFF2-40B4-BE49-F238E27FC236}">
                <a16:creationId xmlns:a16="http://schemas.microsoft.com/office/drawing/2014/main" id="{64AC9486-2467-E43F-A71E-01FBC1A7E555}"/>
              </a:ext>
            </a:extLst>
          </p:cNvPr>
          <p:cNvPicPr>
            <a:picLocks noChangeAspect="1"/>
          </p:cNvPicPr>
          <p:nvPr/>
        </p:nvPicPr>
        <p:blipFill>
          <a:blip r:embed="rId3"/>
          <a:stretch>
            <a:fillRect/>
          </a:stretch>
        </p:blipFill>
        <p:spPr>
          <a:xfrm>
            <a:off x="5727446" y="1326709"/>
            <a:ext cx="4934639" cy="3886742"/>
          </a:xfrm>
          <a:prstGeom prst="rect">
            <a:avLst/>
          </a:prstGeom>
        </p:spPr>
      </p:pic>
    </p:spTree>
    <p:extLst>
      <p:ext uri="{BB962C8B-B14F-4D97-AF65-F5344CB8AC3E}">
        <p14:creationId xmlns:p14="http://schemas.microsoft.com/office/powerpoint/2010/main" val="2187277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C959F3-79A5-39B2-EF82-ED436D5EDC73}"/>
              </a:ext>
            </a:extLst>
          </p:cNvPr>
          <p:cNvSpPr txBox="1"/>
          <p:nvPr/>
        </p:nvSpPr>
        <p:spPr>
          <a:xfrm>
            <a:off x="1396538" y="897775"/>
            <a:ext cx="8171411" cy="2062103"/>
          </a:xfrm>
          <a:prstGeom prst="rect">
            <a:avLst/>
          </a:prstGeom>
          <a:noFill/>
        </p:spPr>
        <p:txBody>
          <a:bodyPr wrap="square" rtlCol="0">
            <a:spAutoFit/>
          </a:bodyPr>
          <a:lstStyle/>
          <a:p>
            <a:r>
              <a:rPr lang="en-IN" sz="3200" dirty="0"/>
              <a:t>Algorithm </a:t>
            </a:r>
            <a:r>
              <a:rPr lang="en-IN" sz="3200" dirty="0" err="1"/>
              <a:t>SimpleUnion</a:t>
            </a:r>
            <a:r>
              <a:rPr lang="en-IN" sz="3200" dirty="0"/>
              <a:t>(</a:t>
            </a:r>
            <a:r>
              <a:rPr lang="en-IN" sz="3200" dirty="0" err="1"/>
              <a:t>I,j</a:t>
            </a:r>
            <a:r>
              <a:rPr lang="en-IN" sz="3200" dirty="0"/>
              <a:t>)</a:t>
            </a:r>
          </a:p>
          <a:p>
            <a:r>
              <a:rPr lang="en-IN" sz="3200" dirty="0"/>
              <a:t>{</a:t>
            </a:r>
          </a:p>
          <a:p>
            <a:r>
              <a:rPr lang="en-IN" sz="3200" dirty="0"/>
              <a:t>	P[j]=I;</a:t>
            </a:r>
          </a:p>
          <a:p>
            <a:r>
              <a:rPr lang="en-IN" sz="3200" dirty="0"/>
              <a:t>}</a:t>
            </a:r>
          </a:p>
        </p:txBody>
      </p:sp>
      <p:sp>
        <p:nvSpPr>
          <p:cNvPr id="3" name="TextBox 2">
            <a:extLst>
              <a:ext uri="{FF2B5EF4-FFF2-40B4-BE49-F238E27FC236}">
                <a16:creationId xmlns:a16="http://schemas.microsoft.com/office/drawing/2014/main" id="{D2090EB0-0F06-E344-6006-1981AC0CAB35}"/>
              </a:ext>
            </a:extLst>
          </p:cNvPr>
          <p:cNvSpPr txBox="1"/>
          <p:nvPr/>
        </p:nvSpPr>
        <p:spPr>
          <a:xfrm>
            <a:off x="1288473" y="3092335"/>
            <a:ext cx="8803178" cy="3539430"/>
          </a:xfrm>
          <a:prstGeom prst="rect">
            <a:avLst/>
          </a:prstGeom>
          <a:noFill/>
        </p:spPr>
        <p:txBody>
          <a:bodyPr wrap="square" rtlCol="0">
            <a:spAutoFit/>
          </a:bodyPr>
          <a:lstStyle/>
          <a:p>
            <a:r>
              <a:rPr lang="en-IN" sz="3200" dirty="0"/>
              <a:t>Algorithm </a:t>
            </a:r>
            <a:r>
              <a:rPr lang="en-IN" sz="3200" dirty="0" err="1"/>
              <a:t>SimpleFind</a:t>
            </a:r>
            <a:r>
              <a:rPr lang="en-IN" sz="3200" dirty="0"/>
              <a:t>(</a:t>
            </a:r>
            <a:r>
              <a:rPr lang="en-IN" sz="3200" dirty="0" err="1"/>
              <a:t>i</a:t>
            </a:r>
            <a:r>
              <a:rPr lang="en-IN" sz="3200" dirty="0"/>
              <a:t>)</a:t>
            </a:r>
          </a:p>
          <a:p>
            <a:r>
              <a:rPr lang="en-IN" sz="3200" dirty="0"/>
              <a:t>{</a:t>
            </a:r>
          </a:p>
          <a:p>
            <a:r>
              <a:rPr lang="en-IN" sz="3200" dirty="0"/>
              <a:t>	while(P[</a:t>
            </a:r>
            <a:r>
              <a:rPr lang="en-IN" sz="3200" dirty="0" err="1"/>
              <a:t>i</a:t>
            </a:r>
            <a:r>
              <a:rPr lang="en-IN" sz="3200" dirty="0"/>
              <a:t>]&gt;=0)</a:t>
            </a:r>
          </a:p>
          <a:p>
            <a:r>
              <a:rPr lang="en-IN" sz="3200" dirty="0"/>
              <a:t>	{</a:t>
            </a:r>
          </a:p>
          <a:p>
            <a:r>
              <a:rPr lang="en-IN" sz="3200" dirty="0"/>
              <a:t>		</a:t>
            </a:r>
            <a:r>
              <a:rPr lang="en-IN" sz="3200" dirty="0" err="1"/>
              <a:t>i</a:t>
            </a:r>
            <a:r>
              <a:rPr lang="en-IN" sz="3200" dirty="0"/>
              <a:t>=P[</a:t>
            </a:r>
            <a:r>
              <a:rPr lang="en-IN" sz="3200" dirty="0" err="1"/>
              <a:t>i</a:t>
            </a:r>
            <a:r>
              <a:rPr lang="en-IN" sz="3200" dirty="0"/>
              <a:t>];</a:t>
            </a:r>
          </a:p>
          <a:p>
            <a:r>
              <a:rPr lang="en-IN" sz="3200" dirty="0"/>
              <a:t>	}</a:t>
            </a:r>
          </a:p>
          <a:p>
            <a:r>
              <a:rPr lang="en-IN" sz="3200" dirty="0"/>
              <a:t>	return i;</a:t>
            </a:r>
          </a:p>
        </p:txBody>
      </p:sp>
      <p:pic>
        <p:nvPicPr>
          <p:cNvPr id="5" name="Picture 4">
            <a:extLst>
              <a:ext uri="{FF2B5EF4-FFF2-40B4-BE49-F238E27FC236}">
                <a16:creationId xmlns:a16="http://schemas.microsoft.com/office/drawing/2014/main" id="{DE263D4B-8554-8337-06C6-1525CECBAE1C}"/>
              </a:ext>
            </a:extLst>
          </p:cNvPr>
          <p:cNvPicPr>
            <a:picLocks noChangeAspect="1"/>
          </p:cNvPicPr>
          <p:nvPr/>
        </p:nvPicPr>
        <p:blipFill>
          <a:blip r:embed="rId2"/>
          <a:stretch>
            <a:fillRect/>
          </a:stretch>
        </p:blipFill>
        <p:spPr>
          <a:xfrm>
            <a:off x="6337921" y="3314800"/>
            <a:ext cx="5035809" cy="2838596"/>
          </a:xfrm>
          <a:prstGeom prst="rect">
            <a:avLst/>
          </a:prstGeom>
        </p:spPr>
      </p:pic>
    </p:spTree>
    <p:extLst>
      <p:ext uri="{BB962C8B-B14F-4D97-AF65-F5344CB8AC3E}">
        <p14:creationId xmlns:p14="http://schemas.microsoft.com/office/powerpoint/2010/main" val="1962892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8C81B-9278-9429-7C5B-D64C7EB8D2BE}"/>
              </a:ext>
            </a:extLst>
          </p:cNvPr>
          <p:cNvSpPr txBox="1"/>
          <p:nvPr/>
        </p:nvSpPr>
        <p:spPr>
          <a:xfrm>
            <a:off x="287383" y="1723017"/>
            <a:ext cx="11416937" cy="3785652"/>
          </a:xfrm>
          <a:prstGeom prst="rect">
            <a:avLst/>
          </a:prstGeom>
          <a:noFill/>
        </p:spPr>
        <p:txBody>
          <a:bodyPr wrap="square">
            <a:spAutoFit/>
          </a:bodyPr>
          <a:lstStyle/>
          <a:p>
            <a:pPr algn="l"/>
            <a:r>
              <a:rPr lang="en-US" sz="2400" b="0" i="0" dirty="0">
                <a:solidFill>
                  <a:srgbClr val="252C33"/>
                </a:solidFill>
                <a:effectLst/>
                <a:highlight>
                  <a:srgbClr val="FFFFFF"/>
                </a:highlight>
                <a:latin typeface="proxima-nova"/>
              </a:rPr>
              <a:t>Applications: </a:t>
            </a:r>
          </a:p>
          <a:p>
            <a:pPr marL="342900" indent="-342900" algn="l">
              <a:buFont typeface="Arial" panose="020B0604020202020204" pitchFamily="34" charset="0"/>
              <a:buChar char="•"/>
            </a:pPr>
            <a:r>
              <a:rPr lang="en-US" sz="2400" b="0" i="0" dirty="0">
                <a:solidFill>
                  <a:srgbClr val="252C33"/>
                </a:solidFill>
                <a:effectLst/>
                <a:highlight>
                  <a:srgbClr val="FFFFFF"/>
                </a:highlight>
                <a:latin typeface="proxima-nova"/>
              </a:rPr>
              <a:t>Union-Find is used to determine the connected components in a graph. We can determine whether 2 nodes are in the same connected component or not in the graph. We can also determine that by adding an edge between 2 nodes whether it leads to cycle in the graph or not.</a:t>
            </a:r>
            <a:br>
              <a:rPr lang="en-US" sz="2400" b="0" i="0" dirty="0">
                <a:solidFill>
                  <a:srgbClr val="252C33"/>
                </a:solidFill>
                <a:effectLst/>
                <a:highlight>
                  <a:srgbClr val="FFFFFF"/>
                </a:highlight>
                <a:latin typeface="proxima-nova"/>
              </a:rPr>
            </a:br>
            <a:r>
              <a:rPr lang="en-US" sz="2400" b="0" i="0" dirty="0">
                <a:solidFill>
                  <a:srgbClr val="252C33"/>
                </a:solidFill>
                <a:effectLst/>
                <a:highlight>
                  <a:srgbClr val="FFFFFF"/>
                </a:highlight>
                <a:latin typeface="proxima-nova"/>
              </a:rPr>
              <a:t>in case of very large and dense graph, we can use this data structure.</a:t>
            </a:r>
          </a:p>
          <a:p>
            <a:pPr marL="342900" indent="-342900" algn="l">
              <a:buFont typeface="Arial" panose="020B0604020202020204" pitchFamily="34" charset="0"/>
              <a:buChar char="•"/>
            </a:pPr>
            <a:r>
              <a:rPr lang="en-US" sz="2400" b="0" i="0" dirty="0">
                <a:solidFill>
                  <a:srgbClr val="252C33"/>
                </a:solidFill>
                <a:effectLst/>
                <a:highlight>
                  <a:srgbClr val="FFFFFF"/>
                </a:highlight>
                <a:latin typeface="proxima-nova"/>
              </a:rPr>
              <a:t> It is used to determine the cycles in the graph. In the </a:t>
            </a:r>
            <a:r>
              <a:rPr lang="en-US" sz="2400" b="1" i="0" dirty="0">
                <a:solidFill>
                  <a:srgbClr val="252C33"/>
                </a:solidFill>
                <a:effectLst/>
                <a:highlight>
                  <a:srgbClr val="FFFFFF"/>
                </a:highlight>
                <a:latin typeface="proxima-nova"/>
              </a:rPr>
              <a:t>Kruskal’s Algorithm</a:t>
            </a:r>
            <a:r>
              <a:rPr lang="en-US" sz="2400" b="0" i="0" dirty="0">
                <a:solidFill>
                  <a:srgbClr val="252C33"/>
                </a:solidFill>
                <a:effectLst/>
                <a:highlight>
                  <a:srgbClr val="FFFFFF"/>
                </a:highlight>
                <a:latin typeface="proxima-nova"/>
              </a:rPr>
              <a:t>, Union Find Data Structure is used as a subroutine to find the cycles in the graph, which helps in finding the minimum spanning tree</a:t>
            </a:r>
          </a:p>
          <a:p>
            <a:pPr marL="342900" indent="-342900" algn="l">
              <a:buFont typeface="Arial" panose="020B0604020202020204" pitchFamily="34" charset="0"/>
              <a:buChar char="•"/>
            </a:pPr>
            <a:r>
              <a:rPr lang="en-US" sz="2400" dirty="0">
                <a:solidFill>
                  <a:srgbClr val="252C33"/>
                </a:solidFill>
                <a:highlight>
                  <a:srgbClr val="FFFFFF"/>
                </a:highlight>
                <a:latin typeface="proxima-nova"/>
              </a:rPr>
              <a:t>Checking the given graph is bipartite graph or not using Union and find</a:t>
            </a:r>
            <a:endParaRPr lang="en-US" sz="2400" b="0" i="0" dirty="0">
              <a:solidFill>
                <a:srgbClr val="252C33"/>
              </a:solidFill>
              <a:effectLst/>
              <a:highlight>
                <a:srgbClr val="FFFFFF"/>
              </a:highlight>
              <a:latin typeface="proxima-nova"/>
            </a:endParaRPr>
          </a:p>
        </p:txBody>
      </p:sp>
    </p:spTree>
    <p:extLst>
      <p:ext uri="{BB962C8B-B14F-4D97-AF65-F5344CB8AC3E}">
        <p14:creationId xmlns:p14="http://schemas.microsoft.com/office/powerpoint/2010/main" val="4060159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93162C-8957-EE66-2F5E-B924535F3120}"/>
              </a:ext>
            </a:extLst>
          </p:cNvPr>
          <p:cNvSpPr>
            <a:spLocks noChangeArrowheads="1"/>
          </p:cNvSpPr>
          <p:nvPr/>
        </p:nvSpPr>
        <p:spPr bwMode="auto">
          <a:xfrm rot="10800000" flipV="1">
            <a:off x="418011" y="1390189"/>
            <a:ext cx="11573692" cy="2954655"/>
          </a:xfrm>
          <a:prstGeom prst="rect">
            <a:avLst/>
          </a:prstGeom>
          <a:solidFill>
            <a:srgbClr val="F8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D3D3D"/>
                </a:solidFill>
                <a:effectLst/>
                <a:latin typeface="Helvetica" panose="020B0604020202020204" pitchFamily="34" charset="0"/>
              </a:rPr>
              <a:t>The </a:t>
            </a:r>
            <a:r>
              <a:rPr kumimoji="0" lang="en-US" altLang="en-US" sz="3200" b="0" i="0" u="none" strike="noStrike" cap="none" normalizeH="0" baseline="0" dirty="0" err="1">
                <a:ln>
                  <a:noFill/>
                </a:ln>
                <a:solidFill>
                  <a:srgbClr val="3D3D3D"/>
                </a:solidFill>
                <a:effectLst/>
                <a:latin typeface="Monaco"/>
              </a:rPr>
              <a:t>is_bipartite_union_find</a:t>
            </a:r>
            <a:r>
              <a:rPr kumimoji="0" lang="en-US" altLang="en-US" sz="3200" b="0" i="0" u="none" strike="noStrike" cap="none" normalizeH="0" baseline="0" dirty="0">
                <a:ln>
                  <a:noFill/>
                </a:ln>
                <a:solidFill>
                  <a:srgbClr val="3D3D3D"/>
                </a:solidFill>
                <a:effectLst/>
                <a:latin typeface="Monaco"/>
              </a:rPr>
              <a:t>()</a:t>
            </a:r>
            <a:r>
              <a:rPr kumimoji="0" lang="en-US" altLang="en-US" sz="3200" b="0" i="0" u="none" strike="noStrike" cap="none" normalizeH="0" baseline="0" dirty="0">
                <a:ln>
                  <a:noFill/>
                </a:ln>
                <a:solidFill>
                  <a:srgbClr val="3D3D3D"/>
                </a:solidFill>
                <a:effectLst/>
                <a:latin typeface="Helvetica" panose="020B0604020202020204" pitchFamily="34" charset="0"/>
              </a:rPr>
              <a:t> function checks the graph bipartiteness using the Union-Find algorithm.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D3D3D"/>
                </a:solidFill>
                <a:effectLst/>
                <a:latin typeface="Helvetica" panose="020B0604020202020204" pitchFamily="34" charset="0"/>
              </a:rPr>
              <a:t>It iteratively applies Find to determine the roots of the vertices and Union to merge the sets.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D3D3D"/>
                </a:solidFill>
                <a:effectLst/>
                <a:latin typeface="Helvetica" panose="020B0604020202020204" pitchFamily="34" charset="0"/>
              </a:rPr>
              <a:t>If two vertices connected by an edge share the same root, there’s a cycle which makes the graph not bipartite</a:t>
            </a:r>
            <a:r>
              <a:rPr kumimoji="0" lang="en-US" altLang="en-US" sz="3200"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868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102DC-EE53-8BE4-67FA-58EB7ECB6AED}"/>
              </a:ext>
            </a:extLst>
          </p:cNvPr>
          <p:cNvSpPr txBox="1"/>
          <p:nvPr/>
        </p:nvSpPr>
        <p:spPr>
          <a:xfrm>
            <a:off x="421875" y="326570"/>
            <a:ext cx="6097384" cy="400110"/>
          </a:xfrm>
          <a:prstGeom prst="rect">
            <a:avLst/>
          </a:prstGeom>
          <a:noFill/>
        </p:spPr>
        <p:txBody>
          <a:bodyPr wrap="square">
            <a:spAutoFit/>
          </a:bodyPr>
          <a:lstStyle/>
          <a:p>
            <a:pPr algn="l"/>
            <a:r>
              <a:rPr lang="en-US" sz="2000" b="0" i="0" dirty="0">
                <a:solidFill>
                  <a:srgbClr val="FF0000"/>
                </a:solidFill>
                <a:effectLst/>
                <a:latin typeface="var(--ff-lato)"/>
              </a:rPr>
              <a:t>Degree of Vertex in a Directed Graph</a:t>
            </a:r>
          </a:p>
        </p:txBody>
      </p:sp>
      <p:sp>
        <p:nvSpPr>
          <p:cNvPr id="5" name="TextBox 4">
            <a:extLst>
              <a:ext uri="{FF2B5EF4-FFF2-40B4-BE49-F238E27FC236}">
                <a16:creationId xmlns:a16="http://schemas.microsoft.com/office/drawing/2014/main" id="{881F32C0-EEEA-15D9-3C67-E3412FE60DF6}"/>
              </a:ext>
            </a:extLst>
          </p:cNvPr>
          <p:cNvSpPr txBox="1"/>
          <p:nvPr/>
        </p:nvSpPr>
        <p:spPr>
          <a:xfrm>
            <a:off x="573578" y="1227160"/>
            <a:ext cx="8572499" cy="369332"/>
          </a:xfrm>
          <a:prstGeom prst="rect">
            <a:avLst/>
          </a:prstGeom>
          <a:noFill/>
        </p:spPr>
        <p:txBody>
          <a:bodyPr wrap="square">
            <a:spAutoFit/>
          </a:bodyPr>
          <a:lstStyle/>
          <a:p>
            <a:r>
              <a:rPr lang="en-US" sz="1600" b="0" i="0" dirty="0">
                <a:solidFill>
                  <a:srgbClr val="000000"/>
                </a:solidFill>
                <a:effectLst/>
                <a:latin typeface="Verdana" panose="020B0604030504040204" pitchFamily="34" charset="0"/>
              </a:rPr>
              <a:t>In a directed graph, each vertex has an </a:t>
            </a:r>
            <a:r>
              <a:rPr lang="en-US" sz="1600" b="1" i="0" dirty="0">
                <a:solidFill>
                  <a:srgbClr val="000000"/>
                </a:solidFill>
                <a:effectLst/>
                <a:latin typeface="Verdana" panose="020B0604030504040204" pitchFamily="34" charset="0"/>
              </a:rPr>
              <a:t>indegree</a:t>
            </a:r>
            <a:r>
              <a:rPr lang="en-US" sz="1600" b="0" i="0" dirty="0">
                <a:solidFill>
                  <a:srgbClr val="000000"/>
                </a:solidFill>
                <a:effectLst/>
                <a:latin typeface="Verdana" panose="020B0604030504040204" pitchFamily="34" charset="0"/>
              </a:rPr>
              <a:t> and an </a:t>
            </a:r>
            <a:r>
              <a:rPr lang="en-US" sz="1600" b="1" i="0" dirty="0">
                <a:solidFill>
                  <a:srgbClr val="000000"/>
                </a:solidFill>
                <a:effectLst/>
                <a:latin typeface="Verdana" panose="020B0604030504040204" pitchFamily="34" charset="0"/>
              </a:rPr>
              <a:t>outdegree</a:t>
            </a:r>
            <a:r>
              <a:rPr lang="en-US" b="0" i="0" dirty="0">
                <a:solidFill>
                  <a:srgbClr val="000000"/>
                </a:solidFill>
                <a:effectLst/>
                <a:latin typeface="Verdana" panose="020B0604030504040204" pitchFamily="34" charset="0"/>
              </a:rPr>
              <a:t>.</a:t>
            </a:r>
            <a:endParaRPr lang="en-IN" dirty="0"/>
          </a:p>
        </p:txBody>
      </p:sp>
      <p:sp>
        <p:nvSpPr>
          <p:cNvPr id="7" name="TextBox 6">
            <a:extLst>
              <a:ext uri="{FF2B5EF4-FFF2-40B4-BE49-F238E27FC236}">
                <a16:creationId xmlns:a16="http://schemas.microsoft.com/office/drawing/2014/main" id="{9D36B307-31A2-C5AD-4A6F-0BA63495C4E0}"/>
              </a:ext>
            </a:extLst>
          </p:cNvPr>
          <p:cNvSpPr txBox="1"/>
          <p:nvPr/>
        </p:nvSpPr>
        <p:spPr>
          <a:xfrm>
            <a:off x="596441" y="1648292"/>
            <a:ext cx="10093725" cy="2308324"/>
          </a:xfrm>
          <a:prstGeom prst="rect">
            <a:avLst/>
          </a:prstGeom>
          <a:noFill/>
        </p:spPr>
        <p:txBody>
          <a:bodyPr wrap="square">
            <a:spAutoFit/>
          </a:bodyPr>
          <a:lstStyle/>
          <a:p>
            <a:pPr algn="l">
              <a:buFont typeface="Arial" panose="020B0604020202020204" pitchFamily="34" charset="0"/>
              <a:buChar char="•"/>
            </a:pPr>
            <a:r>
              <a:rPr lang="en-IN" sz="1600" b="0" i="0" dirty="0">
                <a:solidFill>
                  <a:srgbClr val="FF0000"/>
                </a:solidFill>
                <a:effectLst/>
                <a:latin typeface="Verdana" panose="020B0604030504040204" pitchFamily="34" charset="0"/>
              </a:rPr>
              <a:t>Indegree of a Graph: </a:t>
            </a:r>
            <a:r>
              <a:rPr lang="en-US" sz="1600" b="0" i="0" dirty="0">
                <a:solidFill>
                  <a:srgbClr val="000000"/>
                </a:solidFill>
                <a:effectLst/>
                <a:latin typeface="Verdana" panose="020B0604030504040204" pitchFamily="34" charset="0"/>
              </a:rPr>
              <a:t>Indegree of vertex V is the number of edges which are coming into the 			vertex V.</a:t>
            </a:r>
          </a:p>
          <a:p>
            <a:pPr algn="l">
              <a:buFont typeface="Arial" panose="020B0604020202020204" pitchFamily="34" charset="0"/>
              <a:buChar char="•"/>
            </a:pPr>
            <a:r>
              <a:rPr lang="en-US" sz="1600" b="1" i="0" dirty="0">
                <a:solidFill>
                  <a:srgbClr val="000000"/>
                </a:solidFill>
                <a:effectLst/>
                <a:latin typeface="inherit"/>
              </a:rPr>
              <a:t>Notation</a:t>
            </a:r>
            <a:r>
              <a:rPr lang="en-US" sz="1600" b="0" i="0" dirty="0">
                <a:solidFill>
                  <a:srgbClr val="000000"/>
                </a:solidFill>
                <a:effectLst/>
                <a:latin typeface="Verdana" panose="020B0604030504040204" pitchFamily="34" charset="0"/>
              </a:rPr>
              <a:t> − deg−(V).</a:t>
            </a:r>
          </a:p>
          <a:p>
            <a:pPr algn="l">
              <a:buFont typeface="Arial" panose="020B0604020202020204" pitchFamily="34" charset="0"/>
              <a:buChar char="•"/>
            </a:pPr>
            <a:r>
              <a:rPr lang="en-IN" sz="1600" b="0" i="0" dirty="0">
                <a:solidFill>
                  <a:srgbClr val="FF0000"/>
                </a:solidFill>
                <a:effectLst/>
                <a:latin typeface="Verdana" panose="020B0604030504040204" pitchFamily="34" charset="0"/>
              </a:rPr>
              <a:t>Outdegree of a Graph: </a:t>
            </a:r>
            <a:r>
              <a:rPr lang="en-US" sz="1600" b="0" i="0" dirty="0">
                <a:solidFill>
                  <a:srgbClr val="000000"/>
                </a:solidFill>
                <a:effectLst/>
                <a:latin typeface="Verdana" panose="020B0604030504040204" pitchFamily="34" charset="0"/>
              </a:rPr>
              <a:t>Outdegree of vertex V is the number of edges which are going out from 			the vertex V.</a:t>
            </a:r>
          </a:p>
          <a:p>
            <a:pPr algn="l">
              <a:buFont typeface="Arial" panose="020B0604020202020204" pitchFamily="34" charset="0"/>
              <a:buChar char="•"/>
            </a:pPr>
            <a:r>
              <a:rPr lang="en-US" sz="1600" b="1" i="0" dirty="0">
                <a:solidFill>
                  <a:srgbClr val="000000"/>
                </a:solidFill>
                <a:effectLst/>
                <a:latin typeface="inherit"/>
              </a:rPr>
              <a:t>Notation</a:t>
            </a:r>
            <a:r>
              <a:rPr lang="en-US" sz="1600" b="0" i="0" dirty="0">
                <a:solidFill>
                  <a:srgbClr val="000000"/>
                </a:solidFill>
                <a:effectLst/>
                <a:latin typeface="Verdana" panose="020B0604030504040204" pitchFamily="34" charset="0"/>
              </a:rPr>
              <a:t> − deg+(V).</a:t>
            </a:r>
          </a:p>
          <a:p>
            <a:pPr>
              <a:buFont typeface="Arial" panose="020B0604020202020204" pitchFamily="34" charset="0"/>
              <a:buChar char="•"/>
            </a:pPr>
            <a:endParaRPr lang="en-IN" sz="1600" b="0" i="0" dirty="0">
              <a:solidFill>
                <a:srgbClr val="FF0000"/>
              </a:solidFill>
              <a:effectLst/>
              <a:latin typeface="Verdana" panose="020B0604030504040204" pitchFamily="34" charset="0"/>
            </a:endParaRPr>
          </a:p>
          <a:p>
            <a:pPr algn="l">
              <a:buFont typeface="Arial" panose="020B0604020202020204" pitchFamily="34" charset="0"/>
              <a:buChar char="•"/>
            </a:pPr>
            <a:endParaRPr lang="en-US" sz="1600" b="0" i="0" dirty="0">
              <a:solidFill>
                <a:srgbClr val="000000"/>
              </a:solidFill>
              <a:effectLst/>
              <a:latin typeface="Verdana" panose="020B0604030504040204" pitchFamily="34" charset="0"/>
            </a:endParaRPr>
          </a:p>
          <a:p>
            <a:pPr algn="l"/>
            <a:endParaRPr lang="en-IN" sz="1600" b="0" i="0" dirty="0">
              <a:solidFill>
                <a:srgbClr val="FF0000"/>
              </a:solidFill>
              <a:effectLst/>
              <a:latin typeface="Verdana" panose="020B0604030504040204" pitchFamily="34" charset="0"/>
            </a:endParaRPr>
          </a:p>
        </p:txBody>
      </p:sp>
      <p:pic>
        <p:nvPicPr>
          <p:cNvPr id="9" name="Picture 8">
            <a:extLst>
              <a:ext uri="{FF2B5EF4-FFF2-40B4-BE49-F238E27FC236}">
                <a16:creationId xmlns:a16="http://schemas.microsoft.com/office/drawing/2014/main" id="{41394AFF-FE02-565C-83BE-3ADE0C336456}"/>
              </a:ext>
            </a:extLst>
          </p:cNvPr>
          <p:cNvPicPr>
            <a:picLocks noChangeAspect="1"/>
          </p:cNvPicPr>
          <p:nvPr/>
        </p:nvPicPr>
        <p:blipFill>
          <a:blip r:embed="rId2"/>
          <a:stretch>
            <a:fillRect/>
          </a:stretch>
        </p:blipFill>
        <p:spPr>
          <a:xfrm>
            <a:off x="214420" y="3429000"/>
            <a:ext cx="3683189" cy="2533780"/>
          </a:xfrm>
          <a:prstGeom prst="rect">
            <a:avLst/>
          </a:prstGeom>
        </p:spPr>
      </p:pic>
      <p:pic>
        <p:nvPicPr>
          <p:cNvPr id="11" name="Picture 10">
            <a:extLst>
              <a:ext uri="{FF2B5EF4-FFF2-40B4-BE49-F238E27FC236}">
                <a16:creationId xmlns:a16="http://schemas.microsoft.com/office/drawing/2014/main" id="{2453DD23-D733-7248-F7C9-F050E4414A65}"/>
              </a:ext>
            </a:extLst>
          </p:cNvPr>
          <p:cNvPicPr>
            <a:picLocks noChangeAspect="1"/>
          </p:cNvPicPr>
          <p:nvPr/>
        </p:nvPicPr>
        <p:blipFill>
          <a:blip r:embed="rId3"/>
          <a:stretch>
            <a:fillRect/>
          </a:stretch>
        </p:blipFill>
        <p:spPr>
          <a:xfrm>
            <a:off x="4439527" y="3429000"/>
            <a:ext cx="4159464" cy="2476627"/>
          </a:xfrm>
          <a:prstGeom prst="rect">
            <a:avLst/>
          </a:prstGeom>
        </p:spPr>
      </p:pic>
    </p:spTree>
    <p:extLst>
      <p:ext uri="{BB962C8B-B14F-4D97-AF65-F5344CB8AC3E}">
        <p14:creationId xmlns:p14="http://schemas.microsoft.com/office/powerpoint/2010/main" val="2419676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F6D2A2-1D14-7BF7-879F-0D36292B53F9}"/>
              </a:ext>
            </a:extLst>
          </p:cNvPr>
          <p:cNvPicPr>
            <a:picLocks noChangeAspect="1"/>
          </p:cNvPicPr>
          <p:nvPr/>
        </p:nvPicPr>
        <p:blipFill>
          <a:blip r:embed="rId2"/>
          <a:stretch>
            <a:fillRect/>
          </a:stretch>
        </p:blipFill>
        <p:spPr>
          <a:xfrm>
            <a:off x="670561" y="1357023"/>
            <a:ext cx="9039496" cy="4799937"/>
          </a:xfrm>
          <a:prstGeom prst="rect">
            <a:avLst/>
          </a:prstGeom>
        </p:spPr>
      </p:pic>
      <p:sp>
        <p:nvSpPr>
          <p:cNvPr id="5" name="TextBox 4">
            <a:extLst>
              <a:ext uri="{FF2B5EF4-FFF2-40B4-BE49-F238E27FC236}">
                <a16:creationId xmlns:a16="http://schemas.microsoft.com/office/drawing/2014/main" id="{FB7BB821-29CA-02B1-09E6-5EF8D5E683D6}"/>
              </a:ext>
            </a:extLst>
          </p:cNvPr>
          <p:cNvSpPr txBox="1"/>
          <p:nvPr/>
        </p:nvSpPr>
        <p:spPr>
          <a:xfrm>
            <a:off x="984069" y="661851"/>
            <a:ext cx="7811588" cy="369332"/>
          </a:xfrm>
          <a:prstGeom prst="rect">
            <a:avLst/>
          </a:prstGeom>
          <a:noFill/>
        </p:spPr>
        <p:txBody>
          <a:bodyPr wrap="square" rtlCol="0">
            <a:spAutoFit/>
          </a:bodyPr>
          <a:lstStyle/>
          <a:p>
            <a:r>
              <a:rPr lang="en-IN" dirty="0"/>
              <a:t>Finding the given graph is bipartite  graph or not </a:t>
            </a:r>
            <a:r>
              <a:rPr lang="en-IN"/>
              <a:t>using  </a:t>
            </a:r>
            <a:r>
              <a:rPr lang="en-IN" dirty="0"/>
              <a:t>union and find </a:t>
            </a:r>
          </a:p>
        </p:txBody>
      </p:sp>
    </p:spTree>
    <p:extLst>
      <p:ext uri="{BB962C8B-B14F-4D97-AF65-F5344CB8AC3E}">
        <p14:creationId xmlns:p14="http://schemas.microsoft.com/office/powerpoint/2010/main" val="191090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F5CF0-1F37-5095-F67C-46DCFBC5C3CE}"/>
              </a:ext>
            </a:extLst>
          </p:cNvPr>
          <p:cNvPicPr>
            <a:picLocks noChangeAspect="1"/>
          </p:cNvPicPr>
          <p:nvPr/>
        </p:nvPicPr>
        <p:blipFill>
          <a:blip r:embed="rId2"/>
          <a:stretch>
            <a:fillRect/>
          </a:stretch>
        </p:blipFill>
        <p:spPr>
          <a:xfrm>
            <a:off x="807029" y="636692"/>
            <a:ext cx="3523902" cy="2131445"/>
          </a:xfrm>
          <a:prstGeom prst="rect">
            <a:avLst/>
          </a:prstGeom>
        </p:spPr>
      </p:pic>
      <p:pic>
        <p:nvPicPr>
          <p:cNvPr id="5" name="Picture 4">
            <a:extLst>
              <a:ext uri="{FF2B5EF4-FFF2-40B4-BE49-F238E27FC236}">
                <a16:creationId xmlns:a16="http://schemas.microsoft.com/office/drawing/2014/main" id="{E9990D2F-530E-F5F3-3D4B-50E18AF92A8D}"/>
              </a:ext>
            </a:extLst>
          </p:cNvPr>
          <p:cNvPicPr>
            <a:picLocks noChangeAspect="1"/>
          </p:cNvPicPr>
          <p:nvPr/>
        </p:nvPicPr>
        <p:blipFill>
          <a:blip r:embed="rId3"/>
          <a:stretch>
            <a:fillRect/>
          </a:stretch>
        </p:blipFill>
        <p:spPr>
          <a:xfrm>
            <a:off x="4895277" y="726390"/>
            <a:ext cx="5171435" cy="2764955"/>
          </a:xfrm>
          <a:prstGeom prst="rect">
            <a:avLst/>
          </a:prstGeom>
        </p:spPr>
      </p:pic>
      <p:sp>
        <p:nvSpPr>
          <p:cNvPr id="7" name="TextBox 6">
            <a:extLst>
              <a:ext uri="{FF2B5EF4-FFF2-40B4-BE49-F238E27FC236}">
                <a16:creationId xmlns:a16="http://schemas.microsoft.com/office/drawing/2014/main" id="{3E13CA5A-C025-09FB-3AB9-90542ADD1AA3}"/>
              </a:ext>
            </a:extLst>
          </p:cNvPr>
          <p:cNvSpPr txBox="1"/>
          <p:nvPr/>
        </p:nvSpPr>
        <p:spPr>
          <a:xfrm>
            <a:off x="446812" y="4083919"/>
            <a:ext cx="9112823" cy="369332"/>
          </a:xfrm>
          <a:prstGeom prst="rect">
            <a:avLst/>
          </a:prstGeom>
          <a:noFill/>
        </p:spPr>
        <p:txBody>
          <a:bodyPr wrap="square">
            <a:spAutoFit/>
          </a:bodyPr>
          <a:lstStyle/>
          <a:p>
            <a:pPr algn="l"/>
            <a:r>
              <a:rPr lang="en-IN" b="0" i="0" dirty="0">
                <a:solidFill>
                  <a:srgbClr val="FF0000"/>
                </a:solidFill>
                <a:effectLst/>
                <a:latin typeface="Verdana" panose="020B0604030504040204" pitchFamily="34" charset="0"/>
              </a:rPr>
              <a:t>6.Pendent Vertex: </a:t>
            </a:r>
            <a:r>
              <a:rPr lang="en-US" b="0" i="0" dirty="0">
                <a:solidFill>
                  <a:srgbClr val="000000"/>
                </a:solidFill>
                <a:effectLst/>
                <a:latin typeface="Verdana" panose="020B0604030504040204" pitchFamily="34" charset="0"/>
              </a:rPr>
              <a:t>A vertex with degree one is called a pendent vertex.</a:t>
            </a:r>
            <a:endParaRPr lang="en-IN" b="0" i="0" dirty="0">
              <a:solidFill>
                <a:srgbClr val="FF0000"/>
              </a:solidFill>
              <a:effectLst/>
              <a:latin typeface="Verdana" panose="020B0604030504040204" pitchFamily="34" charset="0"/>
            </a:endParaRPr>
          </a:p>
        </p:txBody>
      </p:sp>
      <p:pic>
        <p:nvPicPr>
          <p:cNvPr id="9" name="Picture 8">
            <a:extLst>
              <a:ext uri="{FF2B5EF4-FFF2-40B4-BE49-F238E27FC236}">
                <a16:creationId xmlns:a16="http://schemas.microsoft.com/office/drawing/2014/main" id="{BF549F0E-F021-4FBA-657B-CD7F48EB4683}"/>
              </a:ext>
            </a:extLst>
          </p:cNvPr>
          <p:cNvPicPr>
            <a:picLocks noChangeAspect="1"/>
          </p:cNvPicPr>
          <p:nvPr/>
        </p:nvPicPr>
        <p:blipFill>
          <a:blip r:embed="rId4"/>
          <a:stretch>
            <a:fillRect/>
          </a:stretch>
        </p:blipFill>
        <p:spPr>
          <a:xfrm>
            <a:off x="5003223" y="4578515"/>
            <a:ext cx="1593932" cy="457223"/>
          </a:xfrm>
          <a:prstGeom prst="rect">
            <a:avLst/>
          </a:prstGeom>
        </p:spPr>
      </p:pic>
      <p:sp>
        <p:nvSpPr>
          <p:cNvPr id="11" name="TextBox 10">
            <a:extLst>
              <a:ext uri="{FF2B5EF4-FFF2-40B4-BE49-F238E27FC236}">
                <a16:creationId xmlns:a16="http://schemas.microsoft.com/office/drawing/2014/main" id="{4EE8E5FF-C4A3-62D4-9180-A2FE5AF6C559}"/>
              </a:ext>
            </a:extLst>
          </p:cNvPr>
          <p:cNvSpPr txBox="1"/>
          <p:nvPr/>
        </p:nvSpPr>
        <p:spPr>
          <a:xfrm>
            <a:off x="3048693" y="5341957"/>
            <a:ext cx="6097384" cy="646331"/>
          </a:xfrm>
          <a:prstGeom prst="rect">
            <a:avLst/>
          </a:prstGeom>
          <a:noFill/>
        </p:spPr>
        <p:txBody>
          <a:bodyPr wrap="square">
            <a:spAutoFit/>
          </a:bodyPr>
          <a:lstStyle/>
          <a:p>
            <a:r>
              <a:rPr lang="en-US" b="0" i="0" dirty="0">
                <a:solidFill>
                  <a:srgbClr val="000000"/>
                </a:solidFill>
                <a:effectLst/>
                <a:latin typeface="Verdana" panose="020B0604030504040204" pitchFamily="34" charset="0"/>
              </a:rPr>
              <a:t>vertex ‘a’ and vertex ‘b’ has degree as one which are also called as the pendent vertex</a:t>
            </a:r>
            <a:endParaRPr lang="en-IN" dirty="0"/>
          </a:p>
        </p:txBody>
      </p:sp>
    </p:spTree>
    <p:extLst>
      <p:ext uri="{BB962C8B-B14F-4D97-AF65-F5344CB8AC3E}">
        <p14:creationId xmlns:p14="http://schemas.microsoft.com/office/powerpoint/2010/main" val="31932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77978-B250-2BBA-826D-6391B7F36650}"/>
              </a:ext>
            </a:extLst>
          </p:cNvPr>
          <p:cNvSpPr txBox="1"/>
          <p:nvPr/>
        </p:nvSpPr>
        <p:spPr>
          <a:xfrm>
            <a:off x="540327" y="673025"/>
            <a:ext cx="8605750" cy="369332"/>
          </a:xfrm>
          <a:prstGeom prst="rect">
            <a:avLst/>
          </a:prstGeom>
          <a:noFill/>
        </p:spPr>
        <p:txBody>
          <a:bodyPr wrap="square">
            <a:spAutoFit/>
          </a:bodyPr>
          <a:lstStyle/>
          <a:p>
            <a:pPr algn="l"/>
            <a:r>
              <a:rPr lang="en-US" b="0" i="0" dirty="0">
                <a:solidFill>
                  <a:srgbClr val="FF0000"/>
                </a:solidFill>
                <a:effectLst/>
                <a:latin typeface="Verdana" panose="020B0604030504040204" pitchFamily="34" charset="0"/>
              </a:rPr>
              <a:t>7. Isolated Vertex: </a:t>
            </a:r>
            <a:r>
              <a:rPr lang="en-US" b="0" i="0" dirty="0">
                <a:solidFill>
                  <a:srgbClr val="000000"/>
                </a:solidFill>
                <a:effectLst/>
                <a:latin typeface="Verdana" panose="020B0604030504040204" pitchFamily="34" charset="0"/>
              </a:rPr>
              <a:t>A vertex with degree zero is called an isolated vertex</a:t>
            </a:r>
          </a:p>
        </p:txBody>
      </p:sp>
      <p:pic>
        <p:nvPicPr>
          <p:cNvPr id="5" name="Picture 4">
            <a:extLst>
              <a:ext uri="{FF2B5EF4-FFF2-40B4-BE49-F238E27FC236}">
                <a16:creationId xmlns:a16="http://schemas.microsoft.com/office/drawing/2014/main" id="{E45BB8D9-BCB0-F213-A352-82F981D82DD7}"/>
              </a:ext>
            </a:extLst>
          </p:cNvPr>
          <p:cNvPicPr>
            <a:picLocks noChangeAspect="1"/>
          </p:cNvPicPr>
          <p:nvPr/>
        </p:nvPicPr>
        <p:blipFill>
          <a:blip r:embed="rId2"/>
          <a:stretch>
            <a:fillRect/>
          </a:stretch>
        </p:blipFill>
        <p:spPr>
          <a:xfrm>
            <a:off x="4565155" y="1513831"/>
            <a:ext cx="1282766" cy="355618"/>
          </a:xfrm>
          <a:prstGeom prst="rect">
            <a:avLst/>
          </a:prstGeom>
        </p:spPr>
      </p:pic>
      <p:sp>
        <p:nvSpPr>
          <p:cNvPr id="7" name="TextBox 6">
            <a:extLst>
              <a:ext uri="{FF2B5EF4-FFF2-40B4-BE49-F238E27FC236}">
                <a16:creationId xmlns:a16="http://schemas.microsoft.com/office/drawing/2014/main" id="{87B58B3B-6222-8A8E-195F-636FD253B53C}"/>
              </a:ext>
            </a:extLst>
          </p:cNvPr>
          <p:cNvSpPr txBox="1"/>
          <p:nvPr/>
        </p:nvSpPr>
        <p:spPr>
          <a:xfrm>
            <a:off x="662943" y="2329935"/>
            <a:ext cx="11141130" cy="1754326"/>
          </a:xfrm>
          <a:prstGeom prst="rect">
            <a:avLst/>
          </a:prstGeom>
          <a:noFill/>
        </p:spPr>
        <p:txBody>
          <a:bodyPr wrap="square">
            <a:spAutoFit/>
          </a:bodyPr>
          <a:lstStyle/>
          <a:p>
            <a:pPr algn="l">
              <a:buFont typeface="Arial" panose="020B0604020202020204" pitchFamily="34" charset="0"/>
              <a:buChar char="•"/>
            </a:pPr>
            <a:r>
              <a:rPr lang="en-IN" b="0" i="0" dirty="0">
                <a:solidFill>
                  <a:srgbClr val="FF0000"/>
                </a:solidFill>
                <a:effectLst/>
                <a:latin typeface="Verdana" panose="020B0604030504040204" pitchFamily="34" charset="0"/>
              </a:rPr>
              <a:t>8. Adjacency: </a:t>
            </a:r>
            <a:r>
              <a:rPr lang="en-US" b="0" i="0" dirty="0">
                <a:solidFill>
                  <a:srgbClr val="000000"/>
                </a:solidFill>
                <a:effectLst/>
                <a:latin typeface="Verdana" panose="020B0604030504040204" pitchFamily="34" charset="0"/>
              </a:rPr>
              <a:t>In a graph, two vertices are said to be </a:t>
            </a:r>
            <a:r>
              <a:rPr lang="en-US" b="1" i="0" dirty="0">
                <a:solidFill>
                  <a:srgbClr val="000000"/>
                </a:solidFill>
                <a:effectLst/>
                <a:latin typeface="inherit"/>
              </a:rPr>
              <a:t>adjacent</a:t>
            </a:r>
            <a:r>
              <a:rPr lang="en-US" b="0" i="0" dirty="0">
                <a:solidFill>
                  <a:srgbClr val="000000"/>
                </a:solidFill>
                <a:effectLst/>
                <a:latin typeface="Verdana" panose="020B0604030504040204" pitchFamily="34" charset="0"/>
              </a:rPr>
              <a:t>, if there is an edge between the two vertices. </a:t>
            </a:r>
          </a:p>
          <a:p>
            <a:pPr algn="l"/>
            <a:r>
              <a:rPr lang="en-US" b="0" i="0" dirty="0">
                <a:solidFill>
                  <a:srgbClr val="000000"/>
                </a:solidFill>
                <a:effectLst/>
                <a:latin typeface="Verdana" panose="020B0604030504040204" pitchFamily="34" charset="0"/>
              </a:rPr>
              <a:t>.</a:t>
            </a:r>
          </a:p>
          <a:p>
            <a:pPr algn="l">
              <a:buFont typeface="Arial" panose="020B0604020202020204" pitchFamily="34" charset="0"/>
              <a:buChar char="•"/>
            </a:pPr>
            <a:r>
              <a:rPr lang="en-US" b="0" i="0" dirty="0">
                <a:solidFill>
                  <a:srgbClr val="000000"/>
                </a:solidFill>
                <a:effectLst/>
                <a:latin typeface="Verdana" panose="020B0604030504040204" pitchFamily="34" charset="0"/>
              </a:rPr>
              <a:t>In a graph, two edges are said to be adjacent, if there is a common vertex between the two edges. </a:t>
            </a:r>
          </a:p>
          <a:p>
            <a:pPr algn="l"/>
            <a:endParaRPr lang="en-IN" b="0" i="0" dirty="0">
              <a:solidFill>
                <a:srgbClr val="FF0000"/>
              </a:solidFill>
              <a:effectLst/>
              <a:latin typeface="Verdana" panose="020B0604030504040204" pitchFamily="34" charset="0"/>
            </a:endParaRPr>
          </a:p>
        </p:txBody>
      </p:sp>
      <p:pic>
        <p:nvPicPr>
          <p:cNvPr id="9" name="Picture 8">
            <a:extLst>
              <a:ext uri="{FF2B5EF4-FFF2-40B4-BE49-F238E27FC236}">
                <a16:creationId xmlns:a16="http://schemas.microsoft.com/office/drawing/2014/main" id="{019826D5-26A7-1960-62C5-1AD43C611A30}"/>
              </a:ext>
            </a:extLst>
          </p:cNvPr>
          <p:cNvPicPr>
            <a:picLocks noChangeAspect="1"/>
          </p:cNvPicPr>
          <p:nvPr/>
        </p:nvPicPr>
        <p:blipFill>
          <a:blip r:embed="rId3"/>
          <a:stretch>
            <a:fillRect/>
          </a:stretch>
        </p:blipFill>
        <p:spPr>
          <a:xfrm>
            <a:off x="837744" y="4292969"/>
            <a:ext cx="2503971" cy="2024703"/>
          </a:xfrm>
          <a:prstGeom prst="rect">
            <a:avLst/>
          </a:prstGeom>
        </p:spPr>
      </p:pic>
      <p:sp>
        <p:nvSpPr>
          <p:cNvPr id="11" name="TextBox 10">
            <a:extLst>
              <a:ext uri="{FF2B5EF4-FFF2-40B4-BE49-F238E27FC236}">
                <a16:creationId xmlns:a16="http://schemas.microsoft.com/office/drawing/2014/main" id="{072E13E7-7F31-D40C-FAAA-795632D6A55E}"/>
              </a:ext>
            </a:extLst>
          </p:cNvPr>
          <p:cNvSpPr txBox="1"/>
          <p:nvPr/>
        </p:nvSpPr>
        <p:spPr>
          <a:xfrm>
            <a:off x="3954779" y="3987259"/>
            <a:ext cx="8123613" cy="2308324"/>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‘a’ and ‘b’ are the adjacent vertices, as there is a common edge ‘ab’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‘a’ and ‘d’ are the adjacent vertices, as there is a common edge ‘ad’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ab’ and ‘be’ are the adjacent edges, as there is a common vertex ‘b’ between them.</a:t>
            </a:r>
          </a:p>
          <a:p>
            <a:pPr algn="l">
              <a:buFont typeface="Arial" panose="020B0604020202020204" pitchFamily="34" charset="0"/>
              <a:buChar char="•"/>
            </a:pPr>
            <a:r>
              <a:rPr lang="en-US" b="0" i="0" dirty="0">
                <a:solidFill>
                  <a:srgbClr val="000000"/>
                </a:solidFill>
                <a:effectLst/>
                <a:latin typeface="Verdana" panose="020B0604030504040204" pitchFamily="34" charset="0"/>
              </a:rPr>
              <a:t>be’ and ‘de’ are the adjacent edges, as there is a common vertex ‘e’ between them.</a:t>
            </a:r>
          </a:p>
        </p:txBody>
      </p:sp>
    </p:spTree>
    <p:extLst>
      <p:ext uri="{BB962C8B-B14F-4D97-AF65-F5344CB8AC3E}">
        <p14:creationId xmlns:p14="http://schemas.microsoft.com/office/powerpoint/2010/main" val="294504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4539</Words>
  <Application>Microsoft Office PowerPoint</Application>
  <PresentationFormat>Widescreen</PresentationFormat>
  <Paragraphs>356</Paragraphs>
  <Slides>70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70</vt:i4>
      </vt:variant>
    </vt:vector>
  </HeadingPairs>
  <TitlesOfParts>
    <vt:vector size="88" baseType="lpstr">
      <vt:lpstr>Arial</vt:lpstr>
      <vt:lpstr>Calibri</vt:lpstr>
      <vt:lpstr>Calibri Light</vt:lpstr>
      <vt:lpstr>Fira Sans</vt:lpstr>
      <vt:lpstr>Helvetica</vt:lpstr>
      <vt:lpstr>inherit</vt:lpstr>
      <vt:lpstr>Monaco</vt:lpstr>
      <vt:lpstr>Nunito</vt:lpstr>
      <vt:lpstr>Open Sans</vt:lpstr>
      <vt:lpstr>Poppins</vt:lpstr>
      <vt:lpstr>proxima-nova</vt:lpstr>
      <vt:lpstr>Roboto</vt:lpstr>
      <vt:lpstr>Source Sans 3</vt:lpstr>
      <vt:lpstr>Times New Roman</vt:lpstr>
      <vt:lpstr>var(--ff-lato)</vt:lpstr>
      <vt:lpstr>var(--font-sans)</vt:lpstr>
      <vt:lpstr>Verdana</vt:lpstr>
      <vt:lpstr>Office Theme</vt:lpstr>
      <vt:lpstr>Unit-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2025-08-14T07:57:50Z</dcterms:created>
  <dcterms:modified xsi:type="dcterms:W3CDTF">2025-08-14T07:57:57Z</dcterms:modified>
</cp:coreProperties>
</file>