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7" r:id="rId3"/>
    <p:sldId id="737" r:id="rId4"/>
    <p:sldId id="742" r:id="rId5"/>
    <p:sldId id="763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804" r:id="rId14"/>
    <p:sldId id="805" r:id="rId15"/>
    <p:sldId id="807" r:id="rId16"/>
    <p:sldId id="809" r:id="rId17"/>
    <p:sldId id="810" r:id="rId18"/>
    <p:sldId id="811" r:id="rId19"/>
    <p:sldId id="812" r:id="rId20"/>
    <p:sldId id="813" r:id="rId21"/>
    <p:sldId id="814" r:id="rId22"/>
    <p:sldId id="815" r:id="rId23"/>
    <p:sldId id="817" r:id="rId24"/>
    <p:sldId id="820" r:id="rId25"/>
    <p:sldId id="818" r:id="rId26"/>
    <p:sldId id="819" r:id="rId27"/>
    <p:sldId id="821" r:id="rId28"/>
    <p:sldId id="822" r:id="rId29"/>
    <p:sldId id="823" r:id="rId30"/>
    <p:sldId id="62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70581"/>
    <a:srgbClr val="0000FF"/>
    <a:srgbClr val="009900"/>
    <a:srgbClr val="990000"/>
    <a:srgbClr val="0000CC"/>
    <a:srgbClr val="FF0066"/>
    <a:srgbClr val="005024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videntlyai.com/classification-metrics/accuracy-precision-recall#what-is-precisi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80010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</a:t>
            </a:r>
            <a:r>
              <a:rPr lang="en-US" sz="7200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I</a:t>
            </a: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(Measuring Classifier Accuracy)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Scenario-4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3058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 Since it </a:t>
            </a:r>
            <a:r>
              <a:rPr lang="en-US" sz="2400" b="1" dirty="0">
                <a:solidFill>
                  <a:srgbClr val="870581"/>
                </a:solidFill>
              </a:rPr>
              <a:t>shows the errors </a:t>
            </a:r>
            <a:r>
              <a:rPr lang="en-US" sz="2400" dirty="0"/>
              <a:t>in the model performance in the </a:t>
            </a:r>
            <a:r>
              <a:rPr lang="en-US" sz="2400" b="1" dirty="0">
                <a:solidFill>
                  <a:srgbClr val="FF0000"/>
                </a:solidFill>
              </a:rPr>
              <a:t>form of a matrix</a:t>
            </a:r>
            <a:r>
              <a:rPr lang="en-US" sz="2400" dirty="0"/>
              <a:t>, hence also known as an </a:t>
            </a:r>
            <a:r>
              <a:rPr lang="en-US" sz="2400" b="1" dirty="0" smtClean="0">
                <a:solidFill>
                  <a:srgbClr val="0000CC"/>
                </a:solidFill>
              </a:rPr>
              <a:t>Error </a:t>
            </a:r>
            <a:r>
              <a:rPr lang="en-US" sz="2400" b="1" dirty="0">
                <a:solidFill>
                  <a:srgbClr val="0000CC"/>
                </a:solidFill>
              </a:rPr>
              <a:t>M</a:t>
            </a:r>
            <a:r>
              <a:rPr lang="en-US" sz="2400" b="1" dirty="0" smtClean="0">
                <a:solidFill>
                  <a:srgbClr val="0000CC"/>
                </a:solidFill>
              </a:rPr>
              <a:t>atrix</a:t>
            </a:r>
            <a:r>
              <a:rPr lang="en-US" sz="2400" dirty="0"/>
              <a:t>. Some features of Confusion matrix are given </a:t>
            </a:r>
            <a:r>
              <a:rPr lang="en-US" sz="2400" dirty="0" smtClean="0"/>
              <a:t>below: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870581"/>
                </a:solidFill>
              </a:rPr>
              <a:t>2 prediction classes of classifiers</a:t>
            </a:r>
            <a:r>
              <a:rPr lang="en-US" sz="2400" dirty="0"/>
              <a:t>, the matrix is of </a:t>
            </a:r>
            <a:r>
              <a:rPr lang="en-US" sz="2400" b="1" dirty="0">
                <a:solidFill>
                  <a:srgbClr val="0000CC"/>
                </a:solidFill>
              </a:rPr>
              <a:t>2*2 table</a:t>
            </a:r>
            <a:r>
              <a:rPr lang="en-US" sz="2400" dirty="0"/>
              <a:t>, for </a:t>
            </a:r>
            <a:r>
              <a:rPr lang="en-US" sz="2400" b="1" dirty="0">
                <a:solidFill>
                  <a:srgbClr val="0000FF"/>
                </a:solidFill>
              </a:rPr>
              <a:t>3 classes, it is 3*3 table</a:t>
            </a:r>
            <a:r>
              <a:rPr lang="en-US" sz="2400" dirty="0"/>
              <a:t>, and so on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/>
              <a:t>matrix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870581"/>
                </a:solidFill>
              </a:rPr>
              <a:t>divided into </a:t>
            </a:r>
            <a:r>
              <a:rPr lang="en-US" sz="2400" b="1" dirty="0">
                <a:solidFill>
                  <a:srgbClr val="FF0000"/>
                </a:solidFill>
              </a:rPr>
              <a:t>two dimensions, </a:t>
            </a:r>
            <a:r>
              <a:rPr lang="en-US" sz="2400" dirty="0"/>
              <a:t>that are </a:t>
            </a:r>
            <a:r>
              <a:rPr lang="en-US" sz="2400" b="1" dirty="0">
                <a:solidFill>
                  <a:srgbClr val="0000CC"/>
                </a:solidFill>
              </a:rPr>
              <a:t>predicted values</a:t>
            </a:r>
            <a:r>
              <a:rPr lang="en-US" sz="2400" dirty="0"/>
              <a:t> and </a:t>
            </a:r>
            <a:r>
              <a:rPr lang="en-US" sz="2400" b="1" dirty="0">
                <a:solidFill>
                  <a:srgbClr val="0000CC"/>
                </a:solidFill>
              </a:rPr>
              <a:t>actual values</a:t>
            </a:r>
            <a:r>
              <a:rPr lang="en-US" sz="2400" dirty="0"/>
              <a:t> along with the </a:t>
            </a:r>
            <a:r>
              <a:rPr lang="en-US" sz="2400" b="1" dirty="0">
                <a:solidFill>
                  <a:srgbClr val="990000"/>
                </a:solidFill>
              </a:rPr>
              <a:t>total number of predictions</a:t>
            </a:r>
            <a:r>
              <a:rPr lang="en-US" sz="2400" b="1" dirty="0" smtClean="0">
                <a:solidFill>
                  <a:srgbClr val="990000"/>
                </a:solidFill>
              </a:rPr>
              <a:t>.</a:t>
            </a:r>
            <a:endParaRPr lang="en-US" sz="2400" b="1" dirty="0">
              <a:solidFill>
                <a:srgbClr val="99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95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458200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3.</a:t>
            </a:r>
            <a:r>
              <a:rPr lang="en-US" sz="2400" dirty="0" smtClean="0"/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Predicted </a:t>
            </a:r>
            <a:r>
              <a:rPr lang="en-US" sz="2200" b="1" dirty="0">
                <a:solidFill>
                  <a:srgbClr val="009900"/>
                </a:solidFill>
              </a:rPr>
              <a:t>values are those values</a:t>
            </a:r>
            <a:r>
              <a:rPr lang="en-US" sz="2200" dirty="0"/>
              <a:t>, which are </a:t>
            </a:r>
            <a:r>
              <a:rPr lang="en-US" sz="2200" b="1" dirty="0">
                <a:solidFill>
                  <a:srgbClr val="990000"/>
                </a:solidFill>
              </a:rPr>
              <a:t>predicted by the model</a:t>
            </a:r>
            <a:r>
              <a:rPr lang="en-US" sz="2200" dirty="0"/>
              <a:t>, and </a:t>
            </a:r>
            <a:r>
              <a:rPr lang="en-US" sz="2200" b="1" dirty="0">
                <a:solidFill>
                  <a:srgbClr val="0000CC"/>
                </a:solidFill>
              </a:rPr>
              <a:t>actual values </a:t>
            </a:r>
            <a:r>
              <a:rPr lang="en-US" sz="2200" dirty="0"/>
              <a:t>are the </a:t>
            </a:r>
            <a:r>
              <a:rPr lang="en-US" sz="2200" b="1" dirty="0">
                <a:solidFill>
                  <a:srgbClr val="870581"/>
                </a:solidFill>
              </a:rPr>
              <a:t>true values for the given </a:t>
            </a:r>
            <a:r>
              <a:rPr lang="en-US" sz="2200" b="1" dirty="0" smtClean="0">
                <a:solidFill>
                  <a:srgbClr val="870581"/>
                </a:solidFill>
              </a:rPr>
              <a:t>observations</a:t>
            </a:r>
            <a:r>
              <a:rPr lang="en-US" sz="22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0000CC"/>
                </a:solidFill>
              </a:rPr>
              <a:t>It </a:t>
            </a:r>
            <a:r>
              <a:rPr lang="en-US" sz="2200" b="1" u="sng" dirty="0">
                <a:solidFill>
                  <a:srgbClr val="0000CC"/>
                </a:solidFill>
              </a:rPr>
              <a:t>looks like the below table</a:t>
            </a:r>
            <a:r>
              <a:rPr lang="en-US" sz="2200" b="1" u="sng" dirty="0" smtClean="0">
                <a:solidFill>
                  <a:srgbClr val="0000CC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For a </a:t>
            </a:r>
            <a:r>
              <a:rPr lang="en-US" sz="2200" b="1" dirty="0">
                <a:solidFill>
                  <a:srgbClr val="FF0000"/>
                </a:solidFill>
              </a:rPr>
              <a:t>binary classification problem, </a:t>
            </a:r>
            <a:r>
              <a:rPr lang="en-US" sz="2200" b="1" dirty="0"/>
              <a:t>we would have a </a:t>
            </a:r>
            <a:r>
              <a:rPr lang="en-US" sz="2200" b="1" dirty="0" smtClean="0"/>
              <a:t>   </a:t>
            </a:r>
            <a:r>
              <a:rPr lang="en-US" sz="2200" b="1" dirty="0" smtClean="0">
                <a:solidFill>
                  <a:srgbClr val="0000CC"/>
                </a:solidFill>
              </a:rPr>
              <a:t>2 </a:t>
            </a:r>
            <a:r>
              <a:rPr lang="en-US" sz="2200" b="1" dirty="0">
                <a:solidFill>
                  <a:srgbClr val="0000CC"/>
                </a:solidFill>
              </a:rPr>
              <a:t>x 2 matrix </a:t>
            </a:r>
            <a:r>
              <a:rPr lang="en-US" sz="2200" b="1" dirty="0"/>
              <a:t>as shown below with 4 </a:t>
            </a:r>
            <a:r>
              <a:rPr lang="en-US" sz="2200" b="1" dirty="0" smtClean="0"/>
              <a:t>values</a:t>
            </a:r>
            <a:r>
              <a:rPr lang="en-US" sz="22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target variable has two values: </a:t>
            </a:r>
            <a:r>
              <a:rPr lang="en-US" sz="2200" b="1" dirty="0">
                <a:solidFill>
                  <a:srgbClr val="990000"/>
                </a:solidFill>
              </a:rPr>
              <a:t>Positive </a:t>
            </a:r>
            <a:r>
              <a:rPr lang="en-US" sz="2200" dirty="0">
                <a:solidFill>
                  <a:srgbClr val="990000"/>
                </a:solidFill>
              </a:rPr>
              <a:t>or </a:t>
            </a:r>
            <a:r>
              <a:rPr lang="en-US" sz="2200" b="1" dirty="0" smtClean="0">
                <a:solidFill>
                  <a:srgbClr val="990000"/>
                </a:solidFill>
              </a:rPr>
              <a:t>Negative</a:t>
            </a:r>
            <a:endParaRPr lang="en-US" sz="2200" dirty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The</a:t>
            </a:r>
            <a:r>
              <a:rPr lang="en-US" sz="2200" dirty="0"/>
              <a:t> </a:t>
            </a:r>
            <a:r>
              <a:rPr lang="en-US" sz="2200" b="1" dirty="0">
                <a:solidFill>
                  <a:srgbClr val="FF0000"/>
                </a:solidFill>
              </a:rPr>
              <a:t>columns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actual values</a:t>
            </a:r>
            <a:r>
              <a:rPr lang="en-US" sz="2200" dirty="0"/>
              <a:t> of the target </a:t>
            </a:r>
            <a:r>
              <a:rPr lang="en-US" sz="2200" dirty="0" smtClean="0"/>
              <a:t>variable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The</a:t>
            </a:r>
            <a:r>
              <a:rPr lang="en-US" sz="2200" dirty="0"/>
              <a:t> </a:t>
            </a:r>
            <a:r>
              <a:rPr lang="en-US" sz="2200" b="1" dirty="0">
                <a:solidFill>
                  <a:srgbClr val="FF0000"/>
                </a:solidFill>
              </a:rPr>
              <a:t>rows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predicted values</a:t>
            </a:r>
            <a:r>
              <a:rPr lang="en-US" sz="2200" b="1" dirty="0"/>
              <a:t> </a:t>
            </a:r>
            <a:r>
              <a:rPr lang="en-US" sz="2200" dirty="0"/>
              <a:t>of the target </a:t>
            </a:r>
            <a:r>
              <a:rPr lang="en-US" sz="2200" dirty="0" smtClean="0"/>
              <a:t>variable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2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Example-1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6148" name="Picture 4" descr="r/ProgrammerHumor - 1 Actual Values 0 TRUE POSITIVE FALSE POSITIVE wm I 1 You're pregnant FALSE NEGATIVE 0 You're not pregnant TYPE 2 ERROR You're pregnant EYPE 1 ERROR TRUE NEGATIVE You're not preg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553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71691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 following </a:t>
            </a:r>
            <a:r>
              <a:rPr lang="en-US" sz="2000" b="1" dirty="0">
                <a:solidFill>
                  <a:srgbClr val="0000CC"/>
                </a:solidFill>
              </a:rPr>
              <a:t>4 are the basic terminology </a:t>
            </a:r>
            <a:r>
              <a:rPr lang="en-US" sz="2000" dirty="0"/>
              <a:t>which will help us in </a:t>
            </a:r>
            <a:r>
              <a:rPr lang="en-US" sz="2000" b="1" dirty="0">
                <a:solidFill>
                  <a:srgbClr val="00B050"/>
                </a:solidFill>
              </a:rPr>
              <a:t>determining the </a:t>
            </a:r>
            <a:r>
              <a:rPr lang="en-US" sz="2000" b="1" dirty="0" smtClean="0">
                <a:solidFill>
                  <a:srgbClr val="00B050"/>
                </a:solidFill>
              </a:rPr>
              <a:t>metrics</a:t>
            </a:r>
            <a:r>
              <a:rPr lang="en-US" sz="2000" dirty="0" smtClean="0"/>
              <a:t>. Those are</a:t>
            </a:r>
            <a:r>
              <a:rPr lang="en-US" sz="24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FF0066"/>
                </a:solidFill>
              </a:rPr>
              <a:t>1</a:t>
            </a:r>
            <a:r>
              <a:rPr lang="en-US" sz="2200" b="1" u="sng" dirty="0" smtClean="0">
                <a:solidFill>
                  <a:srgbClr val="FF0066"/>
                </a:solidFill>
              </a:rPr>
              <a:t>. </a:t>
            </a:r>
            <a:r>
              <a:rPr lang="en-US" sz="2200" b="1" u="sng" dirty="0">
                <a:solidFill>
                  <a:srgbClr val="FF0066"/>
                </a:solidFill>
              </a:rPr>
              <a:t>True Positives (TP):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Positive and predicted is also </a:t>
            </a:r>
            <a:r>
              <a:rPr lang="en-US" sz="2200" b="1" dirty="0" smtClean="0">
                <a:solidFill>
                  <a:srgbClr val="0000CC"/>
                </a:solidFill>
              </a:rPr>
              <a:t>Positive.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FF0066"/>
                </a:solidFill>
              </a:rPr>
              <a:t>2. True </a:t>
            </a:r>
            <a:r>
              <a:rPr lang="en-US" sz="2200" b="1" u="sng" dirty="0">
                <a:solidFill>
                  <a:srgbClr val="FF0066"/>
                </a:solidFill>
              </a:rPr>
              <a:t>negatives (TN)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Negative and prediction is also </a:t>
            </a:r>
            <a:r>
              <a:rPr lang="en-US" sz="2200" b="1" dirty="0" smtClean="0">
                <a:solidFill>
                  <a:srgbClr val="0000CC"/>
                </a:solidFill>
              </a:rPr>
              <a:t>Negative.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FF0066"/>
                </a:solidFill>
              </a:rPr>
              <a:t>3. False </a:t>
            </a:r>
            <a:r>
              <a:rPr lang="en-US" sz="2200" b="1" u="sng" dirty="0">
                <a:solidFill>
                  <a:srgbClr val="FF0066"/>
                </a:solidFill>
              </a:rPr>
              <a:t>positives (FP)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negative but prediction is Positive.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1 </a:t>
            </a:r>
            <a:r>
              <a:rPr lang="en-US" sz="2200" b="1" dirty="0" smtClean="0">
                <a:solidFill>
                  <a:srgbClr val="FF0000"/>
                </a:solidFill>
              </a:rPr>
              <a:t>error</a:t>
            </a:r>
            <a:endParaRPr lang="en-US" sz="22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FF0066"/>
                </a:solidFill>
              </a:rPr>
              <a:t>4. False </a:t>
            </a:r>
            <a:r>
              <a:rPr lang="en-US" sz="2200" b="1" u="sng" dirty="0">
                <a:solidFill>
                  <a:srgbClr val="FF0066"/>
                </a:solidFill>
              </a:rPr>
              <a:t>negatives (FN)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Positive but the prediction is Negative.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</a:t>
            </a:r>
            <a:r>
              <a:rPr lang="en-US" sz="2200" b="1" dirty="0" smtClean="0">
                <a:solidFill>
                  <a:srgbClr val="FF0000"/>
                </a:solidFill>
              </a:rPr>
              <a:t>2 error.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84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76201"/>
            <a:ext cx="8458200" cy="5333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  <a:endParaRPr lang="en-US" sz="36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Based on the </a:t>
            </a:r>
            <a:r>
              <a:rPr lang="en-US" sz="2400" b="1" dirty="0" smtClean="0">
                <a:solidFill>
                  <a:srgbClr val="FF0066"/>
                </a:solidFill>
              </a:rPr>
              <a:t>Confusion Matrix</a:t>
            </a:r>
            <a:r>
              <a:rPr lang="en-US" sz="2400" dirty="0" smtClean="0"/>
              <a:t>, We have to </a:t>
            </a:r>
            <a:r>
              <a:rPr lang="en-US" sz="2400" b="1" dirty="0" smtClean="0">
                <a:solidFill>
                  <a:srgbClr val="0000CC"/>
                </a:solidFill>
              </a:rPr>
              <a:t>calculate the Measures.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</a:rPr>
              <a:t>In this Example</a:t>
            </a:r>
            <a:r>
              <a:rPr lang="en-US" sz="2400" dirty="0" smtClean="0"/>
              <a:t>, </a:t>
            </a:r>
            <a:r>
              <a:rPr lang="en-US" sz="2400" dirty="0"/>
              <a:t>We have a </a:t>
            </a:r>
            <a:r>
              <a:rPr lang="en-US" sz="2400" b="1" dirty="0">
                <a:solidFill>
                  <a:srgbClr val="FF0000"/>
                </a:solidFill>
              </a:rPr>
              <a:t>total of 20 cats and dogs 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00CC"/>
                </a:solidFill>
              </a:rPr>
              <a:t>our model predicts</a:t>
            </a:r>
            <a:r>
              <a:rPr lang="en-US" sz="2400" dirty="0"/>
              <a:t> whether </a:t>
            </a:r>
            <a:r>
              <a:rPr lang="en-US" sz="2400" b="1" dirty="0">
                <a:solidFill>
                  <a:srgbClr val="870581"/>
                </a:solidFill>
              </a:rPr>
              <a:t>it is a cat or not</a:t>
            </a:r>
            <a:r>
              <a:rPr lang="en-US" sz="2400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00CC"/>
                </a:solidFill>
              </a:rPr>
              <a:t>Actual values = </a:t>
            </a:r>
            <a:r>
              <a:rPr lang="en-IN" sz="2400" b="1" dirty="0"/>
              <a:t>[‘dog’, ‘cat’, ‘dog’, ‘cat’, ‘dog’, ‘dog’, ‘cat’, ‘dog’, ‘cat’, ‘dog’, ‘dog’, ‘dog’, ‘dog’, ‘cat’, ‘dog’, ‘dog’, ‘cat’, ‘dog’, ‘dog’, ‘cat</a:t>
            </a:r>
            <a:r>
              <a:rPr lang="en-IN" sz="2400" b="1" dirty="0" smtClean="0"/>
              <a:t>’]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0000CC"/>
                </a:solidFill>
              </a:rPr>
              <a:t>Predicted </a:t>
            </a:r>
            <a:r>
              <a:rPr lang="en-IN" sz="2400" b="1" dirty="0">
                <a:solidFill>
                  <a:srgbClr val="0000CC"/>
                </a:solidFill>
              </a:rPr>
              <a:t>values = </a:t>
            </a:r>
            <a:r>
              <a:rPr lang="en-IN" sz="2400" b="1" dirty="0"/>
              <a:t>[‘dog’, ‘dog’, ‘dog’, ‘cat’, ‘dog’, ‘dog’, ‘cat’, ‘cat’, ‘cat’, ‘cat’, ‘dog’, ‘dog’, ‘dog’, ‘cat’, ‘dog’, ‘dog’, ‘cat’, ‘dog’, ‘dog’, ‘cat</a:t>
            </a:r>
            <a:r>
              <a:rPr lang="en-IN" sz="2400" b="1" dirty="0" smtClean="0"/>
              <a:t>’].</a:t>
            </a:r>
            <a:endParaRPr lang="en-US" sz="2400" b="1" dirty="0" smtClean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8196" name="Picture 4" descr="What is a confusion matrix?. Everything you Should Know about… | by  Anuganti Suresh | Analytics Vidhya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458200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1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True </a:t>
            </a:r>
            <a:r>
              <a:rPr lang="en-US" sz="2400" b="1" dirty="0">
                <a:solidFill>
                  <a:srgbClr val="0000CC"/>
                </a:solidFill>
              </a:rPr>
              <a:t>Positive (TP) =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positive and it’s true. You predicted that an animal is a cat and it actually is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2.</a:t>
            </a:r>
            <a:r>
              <a:rPr lang="en-US" sz="2400" dirty="0" smtClean="0"/>
              <a:t> </a:t>
            </a:r>
            <a:r>
              <a:rPr lang="en-IN" sz="2400" b="1" dirty="0">
                <a:solidFill>
                  <a:srgbClr val="0000CC"/>
                </a:solidFill>
              </a:rPr>
              <a:t>True Negative (TN) = </a:t>
            </a:r>
            <a:r>
              <a:rPr lang="en-IN" sz="2400" b="1" i="1" dirty="0" smtClean="0">
                <a:solidFill>
                  <a:srgbClr val="FF0000"/>
                </a:solidFill>
              </a:rPr>
              <a:t>11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true. You predicted that animal is not a cat and it actually is not (it’s a dog</a:t>
            </a:r>
            <a:r>
              <a:rPr lang="en-US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3.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IN" sz="2400" b="1" dirty="0">
                <a:solidFill>
                  <a:srgbClr val="0000CC"/>
                </a:solidFill>
              </a:rPr>
              <a:t>False Positive (Type 1 Error) (FP) = </a:t>
            </a:r>
            <a:r>
              <a:rPr lang="en-IN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You </a:t>
            </a:r>
            <a:r>
              <a:rPr lang="en-US" sz="2000" dirty="0"/>
              <a:t>predicted positive and it’s false. You predicted that animal is a cat but it actually is not (it’s a dog</a:t>
            </a:r>
            <a:r>
              <a:rPr lang="en-US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4. </a:t>
            </a:r>
            <a:r>
              <a:rPr lang="en-US" sz="2400" b="1" dirty="0">
                <a:solidFill>
                  <a:srgbClr val="0000CC"/>
                </a:solidFill>
              </a:rPr>
              <a:t>False Negative (Type 2 Error) (FN)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1</a:t>
            </a:r>
            <a:endParaRPr lang="en-US" sz="2400" i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false. You predicted that animal is not a cat but it actually is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Classification Measures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11810"/>
            <a:ext cx="84582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Basically, it is an </a:t>
            </a:r>
            <a:r>
              <a:rPr lang="en-US" sz="2400" b="1" dirty="0">
                <a:solidFill>
                  <a:srgbClr val="FF0000"/>
                </a:solidFill>
              </a:rPr>
              <a:t>extended version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870581"/>
                </a:solidFill>
              </a:rPr>
              <a:t>confusion matrix. </a:t>
            </a:r>
            <a:r>
              <a:rPr lang="en-US" sz="2400" dirty="0"/>
              <a:t>There are </a:t>
            </a:r>
            <a:r>
              <a:rPr lang="en-US" sz="2400" b="1" dirty="0">
                <a:solidFill>
                  <a:srgbClr val="009900"/>
                </a:solidFill>
              </a:rPr>
              <a:t>measures </a:t>
            </a:r>
            <a:r>
              <a:rPr lang="en-US" sz="2400" dirty="0"/>
              <a:t>other than the confusion matrix which can help </a:t>
            </a:r>
            <a:r>
              <a:rPr lang="en-US" sz="2400" b="1" dirty="0">
                <a:solidFill>
                  <a:srgbClr val="870581"/>
                </a:solidFill>
              </a:rPr>
              <a:t>achieve better understanding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analysis of our model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00FF"/>
                </a:solidFill>
              </a:rPr>
              <a:t>its performance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</a:rPr>
              <a:t>Those are: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F-Score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b="1" dirty="0" smtClean="0">
                <a:solidFill>
                  <a:srgbClr val="870581"/>
                </a:solidFill>
              </a:rPr>
              <a:t>Measuring Classifier 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Confusion Matrix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 F-Score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Accuracy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50017"/>
            <a:ext cx="8458200" cy="443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is one of the </a:t>
            </a:r>
            <a:r>
              <a:rPr lang="en-US" sz="2400" b="1" dirty="0">
                <a:solidFill>
                  <a:srgbClr val="C00000"/>
                </a:solidFill>
              </a:rPr>
              <a:t>important parameters </a:t>
            </a:r>
            <a:r>
              <a:rPr lang="en-US" sz="2400" dirty="0"/>
              <a:t>to determine the </a:t>
            </a:r>
            <a:r>
              <a:rPr lang="en-US" sz="2400" b="1" dirty="0">
                <a:solidFill>
                  <a:srgbClr val="FF0000"/>
                </a:solidFill>
              </a:rPr>
              <a:t>accuracy</a:t>
            </a:r>
            <a:r>
              <a:rPr lang="en-US" sz="2400" dirty="0"/>
              <a:t> of the </a:t>
            </a:r>
            <a:r>
              <a:rPr lang="en-US" sz="2400" b="1" dirty="0">
                <a:solidFill>
                  <a:srgbClr val="0000CC"/>
                </a:solidFill>
              </a:rPr>
              <a:t>classification problems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defines how often the </a:t>
            </a:r>
            <a:r>
              <a:rPr lang="en-US" sz="2400" b="1" dirty="0">
                <a:solidFill>
                  <a:srgbClr val="FF0000"/>
                </a:solidFill>
              </a:rPr>
              <a:t>model predicts the correct output.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can be calculated as the It’s the </a:t>
            </a:r>
            <a:r>
              <a:rPr lang="en-US" sz="2400" b="1" dirty="0">
                <a:solidFill>
                  <a:srgbClr val="0000CC"/>
                </a:solidFill>
              </a:rPr>
              <a:t>ratio between the number of correct predictions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870581"/>
                </a:solidFill>
              </a:rPr>
              <a:t>the total number of predictions</a:t>
            </a:r>
            <a:r>
              <a:rPr lang="en-US" sz="2400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87058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4793715"/>
            <a:ext cx="6248400" cy="150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5157"/>
            <a:ext cx="8534400" cy="2520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4" name="Picture 4" descr="https://miro.medium.com/max/1400/1*ICP55HLZ6xxXaUysUU8s2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2. Precision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‍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Precision</a:t>
            </a:r>
            <a:r>
              <a:rPr lang="en-US" b="1" dirty="0"/>
              <a:t> </a:t>
            </a:r>
            <a:r>
              <a:rPr lang="en-US" dirty="0"/>
              <a:t>is the share of </a:t>
            </a:r>
            <a:r>
              <a:rPr lang="en-US" b="1" dirty="0">
                <a:solidFill>
                  <a:srgbClr val="FF0000"/>
                </a:solidFill>
              </a:rPr>
              <a:t>true positive predictions </a:t>
            </a:r>
            <a:r>
              <a:rPr lang="en-US" dirty="0"/>
              <a:t>in </a:t>
            </a:r>
            <a:r>
              <a:rPr lang="en-US" b="1" dirty="0">
                <a:solidFill>
                  <a:srgbClr val="870581"/>
                </a:solidFill>
              </a:rPr>
              <a:t>all positive predictions</a:t>
            </a:r>
            <a:r>
              <a:rPr lang="en-US" dirty="0"/>
              <a:t>. In other words, it shows how often the </a:t>
            </a:r>
            <a:r>
              <a:rPr lang="en-US" b="1" dirty="0"/>
              <a:t>model is right </a:t>
            </a:r>
            <a:r>
              <a:rPr lang="en-US" dirty="0"/>
              <a:t>when </a:t>
            </a:r>
            <a:r>
              <a:rPr lang="en-US" b="1" dirty="0">
                <a:solidFill>
                  <a:srgbClr val="870581"/>
                </a:solidFill>
              </a:rPr>
              <a:t>it predicts the target class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2771"/>
            <a:ext cx="7138987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2" descr="Accuracy, Recall &amp; Precision. When it comes to evaluating how well a… | by  Erika 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562600" cy="16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blog.nillsf.com/wp-content/uploads/2020/05/image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886200"/>
            <a:ext cx="4076700" cy="99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4" name="Picture 6" descr="https://miro.medium.com/max/1170/1*vzCv0_sP9S0OE07wA9wIE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914"/>
            <a:ext cx="8382000" cy="577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3. Recall or Sensitivity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870581"/>
                </a:solidFill>
              </a:rPr>
              <a:t>Recall</a:t>
            </a:r>
            <a:r>
              <a:rPr lang="en-US" dirty="0"/>
              <a:t> shows the share of </a:t>
            </a:r>
            <a:r>
              <a:rPr lang="en-US" b="1" dirty="0">
                <a:solidFill>
                  <a:srgbClr val="FF0000"/>
                </a:solidFill>
              </a:rPr>
              <a:t>true positive predictions made by the model</a:t>
            </a:r>
            <a:r>
              <a:rPr lang="en-US" dirty="0"/>
              <a:t> out </a:t>
            </a:r>
            <a:r>
              <a:rPr lang="en-US" b="1" dirty="0">
                <a:solidFill>
                  <a:srgbClr val="7030A0"/>
                </a:solidFill>
              </a:rPr>
              <a:t>of all positive samples in the dataset.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91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Should you optimize for Accuracy, Precision, or Recall in your models -  Anchormen | Data activ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" y="1371600"/>
            <a:ext cx="7941582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all, Specificity, Precision, F1 Scores and Accu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0" y="3657600"/>
            <a:ext cx="7000875" cy="1924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6" name="Picture 10" descr="https://miro.medium.com/max/1360/1*QU9h_Ye6YGrs6wtE94V3W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4399"/>
            <a:ext cx="8531225" cy="571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4. F- Score / F- Measure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F-Score</a:t>
            </a:r>
            <a:r>
              <a:rPr lang="en-US" dirty="0" smtClean="0"/>
              <a:t> </a:t>
            </a:r>
            <a:r>
              <a:rPr lang="en-US" dirty="0"/>
              <a:t>is a way to </a:t>
            </a:r>
            <a:r>
              <a:rPr lang="en-US" b="1" dirty="0">
                <a:solidFill>
                  <a:srgbClr val="870581"/>
                </a:solidFill>
              </a:rPr>
              <a:t>measure a model’s accuracy </a:t>
            </a:r>
            <a:r>
              <a:rPr lang="en-US" dirty="0"/>
              <a:t>based on </a:t>
            </a:r>
            <a:r>
              <a:rPr lang="en-US" b="1" u="sng" dirty="0">
                <a:solidFill>
                  <a:srgbClr val="0000FF"/>
                </a:solidFill>
              </a:rPr>
              <a:t>recall and precision</a:t>
            </a:r>
            <a:r>
              <a:rPr lang="en-US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 </a:t>
            </a:r>
            <a:r>
              <a:rPr lang="en-US" b="1" dirty="0"/>
              <a:t>F1 score</a:t>
            </a:r>
            <a:r>
              <a:rPr lang="en-US" dirty="0"/>
              <a:t> is a number between </a:t>
            </a:r>
            <a:r>
              <a:rPr lang="en-US" b="1" dirty="0">
                <a:solidFill>
                  <a:srgbClr val="FF0000"/>
                </a:solidFill>
              </a:rPr>
              <a:t>0 and 1</a:t>
            </a:r>
            <a:r>
              <a:rPr lang="en-US" dirty="0"/>
              <a:t> and is the </a:t>
            </a:r>
            <a:r>
              <a:rPr lang="en-US" b="1" i="1" dirty="0">
                <a:solidFill>
                  <a:srgbClr val="7030A0"/>
                </a:solidFill>
              </a:rPr>
              <a:t>harmonic mean of precision and recall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315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Measuring Classifier Accuracy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Accuracy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one metric for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evaluating classification models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Accuracy is perhaps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best-known machine learning model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used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 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Every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task can be broken down to either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Regression or 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many performance measures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calculate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the Accuracy.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Some of them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609600"/>
            <a:ext cx="8603668" cy="39703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870581"/>
                </a:solidFill>
              </a:rPr>
              <a:t>Measuring Classifier 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Matrix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F-Score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Confusion Matrix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870581"/>
                </a:solidFill>
              </a:rPr>
              <a:t>confusion matrix </a:t>
            </a:r>
            <a:r>
              <a:rPr lang="en-US" sz="2400" dirty="0"/>
              <a:t>is one of the </a:t>
            </a:r>
            <a:r>
              <a:rPr lang="en-US" sz="2400" dirty="0">
                <a:solidFill>
                  <a:schemeClr val="tx1"/>
                </a:solidFill>
              </a:rPr>
              <a:t>most popular and widely used</a:t>
            </a:r>
            <a:r>
              <a:rPr lang="en-US" sz="2400" b="1" dirty="0">
                <a:solidFill>
                  <a:srgbClr val="FF0000"/>
                </a:solidFill>
              </a:rPr>
              <a:t> performance measurement techniques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rgbClr val="0000FF"/>
                </a:solidFill>
              </a:rPr>
              <a:t>classification models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Confusion Matrix as the name suggests gives us a </a:t>
            </a:r>
            <a:r>
              <a:rPr lang="en-US" sz="2400" b="1" dirty="0">
                <a:solidFill>
                  <a:srgbClr val="C00000"/>
                </a:solidFill>
              </a:rPr>
              <a:t>matrix as output </a:t>
            </a:r>
            <a:r>
              <a:rPr lang="en-US" sz="2400" dirty="0"/>
              <a:t>and describes the </a:t>
            </a:r>
            <a:r>
              <a:rPr lang="en-US" sz="2400" b="1" dirty="0"/>
              <a:t>complete performance of the model.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And </a:t>
            </a:r>
            <a:r>
              <a:rPr lang="en-US" sz="2400" dirty="0"/>
              <a:t>it also used to determine the </a:t>
            </a:r>
            <a:r>
              <a:rPr lang="en-US" sz="2400" b="1" dirty="0">
                <a:solidFill>
                  <a:srgbClr val="870581"/>
                </a:solidFill>
              </a:rPr>
              <a:t>performance of the classification models</a:t>
            </a:r>
            <a:r>
              <a:rPr lang="en-US" sz="2400" dirty="0"/>
              <a:t> for a </a:t>
            </a:r>
            <a:r>
              <a:rPr lang="en-US" sz="2400" b="1" u="sng" dirty="0">
                <a:solidFill>
                  <a:srgbClr val="FF0000"/>
                </a:solidFill>
              </a:rPr>
              <a:t>given set of test data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Example </a:t>
            </a:r>
            <a:r>
              <a:rPr lang="en-US" sz="4000" b="1" dirty="0" smtClean="0">
                <a:solidFill>
                  <a:srgbClr val="C00000"/>
                </a:solidFill>
                <a:latin typeface="Book Antiqua" pitchFamily="18" charset="0"/>
                <a:ea typeface="+mn-ea"/>
                <a:cs typeface="Arial" pitchFamily="34" charset="0"/>
              </a:rPr>
              <a:t>(Scenario)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To consider is if </a:t>
            </a:r>
            <a:r>
              <a:rPr lang="en-US" sz="2400" b="1" dirty="0" smtClean="0">
                <a:solidFill>
                  <a:srgbClr val="C00000"/>
                </a:solidFill>
              </a:rPr>
              <a:t>a person is Pregnant or Not Pregnant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So here </a:t>
            </a:r>
            <a:r>
              <a:rPr lang="en-US" sz="2400" b="1" dirty="0">
                <a:solidFill>
                  <a:srgbClr val="0000FF"/>
                </a:solidFill>
              </a:rPr>
              <a:t>Machine Leaning </a:t>
            </a:r>
            <a:r>
              <a:rPr lang="en-US" sz="2400" dirty="0"/>
              <a:t>is just need to </a:t>
            </a:r>
            <a:r>
              <a:rPr lang="en-US" sz="2400" b="1" dirty="0">
                <a:solidFill>
                  <a:srgbClr val="870581"/>
                </a:solidFill>
              </a:rPr>
              <a:t>classify</a:t>
            </a:r>
            <a:r>
              <a:rPr lang="en-US" sz="2400" dirty="0"/>
              <a:t> the </a:t>
            </a:r>
            <a:r>
              <a:rPr lang="en-US" sz="2400" b="1" dirty="0"/>
              <a:t>person is Pregnant or Not </a:t>
            </a:r>
            <a:r>
              <a:rPr lang="en-US" sz="2400" b="1" dirty="0" smtClean="0"/>
              <a:t>Pregnant.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Here, we have tak</a:t>
            </a:r>
            <a:r>
              <a:rPr lang="en-US" sz="2400" b="1" dirty="0" smtClean="0">
                <a:solidFill>
                  <a:srgbClr val="870581"/>
                </a:solidFill>
              </a:rPr>
              <a:t>en more scenarios</a:t>
            </a:r>
            <a:r>
              <a:rPr lang="en-US" sz="2400" dirty="0" smtClean="0"/>
              <a:t>, ie, we gave taken </a:t>
            </a:r>
            <a:r>
              <a:rPr lang="en-US" sz="2400" b="1" dirty="0" smtClean="0">
                <a:solidFill>
                  <a:srgbClr val="FF0000"/>
                </a:solidFill>
              </a:rPr>
              <a:t>4 scenarios. </a:t>
            </a:r>
            <a:r>
              <a:rPr lang="en-US" sz="2400" dirty="0" smtClean="0"/>
              <a:t>And how do we put these </a:t>
            </a:r>
            <a:r>
              <a:rPr lang="en-US" sz="2400" b="1" dirty="0" smtClean="0">
                <a:solidFill>
                  <a:srgbClr val="0000CC"/>
                </a:solidFill>
              </a:rPr>
              <a:t>4 scenarios into the Confusion Matrix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So, Let’s see the scenarios one by one.</a:t>
            </a: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Scenario-1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502068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Scenario-2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9" y="823686"/>
            <a:ext cx="84867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Scenario-3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582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24522</TotalTime>
  <Words>713</Words>
  <Application>Microsoft Office PowerPoint</Application>
  <PresentationFormat>On-screen Show (4:3)</PresentationFormat>
  <Paragraphs>129</Paragraphs>
  <Slides>30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  UNIT-III (Measuring Classifier Accuracy)</vt:lpstr>
      <vt:lpstr>PowerPoint Presentation</vt:lpstr>
      <vt:lpstr>Measuring Classifier Accuracy</vt:lpstr>
      <vt:lpstr>Contd..</vt:lpstr>
      <vt:lpstr>Confusion Matrix</vt:lpstr>
      <vt:lpstr>Real Time Example (Scenario)</vt:lpstr>
      <vt:lpstr>Scenario-1</vt:lpstr>
      <vt:lpstr>Scenario-2</vt:lpstr>
      <vt:lpstr>Scenario-3</vt:lpstr>
      <vt:lpstr>Scenario-4</vt:lpstr>
      <vt:lpstr>Contd..</vt:lpstr>
      <vt:lpstr>Contd..</vt:lpstr>
      <vt:lpstr>Contd..</vt:lpstr>
      <vt:lpstr>Example-1</vt:lpstr>
      <vt:lpstr>Contd..</vt:lpstr>
      <vt:lpstr>Example-2</vt:lpstr>
      <vt:lpstr>Contd..</vt:lpstr>
      <vt:lpstr>Contd..</vt:lpstr>
      <vt:lpstr>Classification Measures</vt:lpstr>
      <vt:lpstr>1. Accuracy</vt:lpstr>
      <vt:lpstr>Contd..</vt:lpstr>
      <vt:lpstr>Contd..</vt:lpstr>
      <vt:lpstr>2. Precision</vt:lpstr>
      <vt:lpstr>Contd..</vt:lpstr>
      <vt:lpstr>Contd..</vt:lpstr>
      <vt:lpstr>3. Recall or Sensitivity</vt:lpstr>
      <vt:lpstr>Contd..</vt:lpstr>
      <vt:lpstr>Contd..</vt:lpstr>
      <vt:lpstr>4. F- Score / F- Measure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1830</cp:revision>
  <dcterms:created xsi:type="dcterms:W3CDTF">2013-11-07T06:07:38Z</dcterms:created>
  <dcterms:modified xsi:type="dcterms:W3CDTF">2025-05-19T14:07:43Z</dcterms:modified>
</cp:coreProperties>
</file>