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48" r:id="rId6"/>
    <p:sldId id="381" r:id="rId7"/>
    <p:sldId id="379" r:id="rId8"/>
    <p:sldId id="385" r:id="rId9"/>
    <p:sldId id="386" r:id="rId10"/>
    <p:sldId id="388" r:id="rId11"/>
    <p:sldId id="387" r:id="rId12"/>
    <p:sldId id="384" r:id="rId13"/>
    <p:sldId id="383" r:id="rId14"/>
    <p:sldId id="389" r:id="rId15"/>
    <p:sldId id="372" r:id="rId16"/>
    <p:sldId id="382" r:id="rId17"/>
    <p:sldId id="397" r:id="rId18"/>
    <p:sldId id="380" r:id="rId19"/>
    <p:sldId id="390" r:id="rId20"/>
    <p:sldId id="391" r:id="rId21"/>
    <p:sldId id="393" r:id="rId22"/>
    <p:sldId id="394" r:id="rId23"/>
    <p:sldId id="392" r:id="rId24"/>
    <p:sldId id="395" r:id="rId25"/>
    <p:sldId id="396" r:id="rId26"/>
    <p:sldId id="398" r:id="rId27"/>
    <p:sldId id="368" r:id="rId28"/>
    <p:sldId id="378" r:id="rId29"/>
    <p:sldId id="399"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A"/>
    <a:srgbClr val="B8BADA"/>
    <a:srgbClr val="384397"/>
    <a:srgbClr val="555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C202-F45B-4379-9D7D-58A04B833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8A057A-63D7-452D-9C28-99E386E07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E9126-5A90-4163-86FA-6E157E1614D9}"/>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8DCEF288-D50E-481F-91AC-1FADF324D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4E76-4623-4C17-AA84-65A47D2F0E88}"/>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42584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2CEF-C756-464B-AD9E-6A95AA25E7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6B7AA6-2793-4A89-811F-EB03A3198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45B55-9801-4BA6-9DE1-4D22F276082F}"/>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0EF54393-219B-471F-A700-2C6687FA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A811A-6F6C-462A-9A6E-9E5B9803F47B}"/>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9788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53002-F874-4E55-BE79-BCCD3CD09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C6BF-E13F-4F0F-BFF1-80A833FEA4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793AB-6975-446A-A4E8-B84453677AC5}"/>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A0609122-9CB6-4237-A5FB-AF4BAF476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81CC2-54FC-4D65-A701-8DDADA3C29D5}"/>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69950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D701-B865-44DD-896B-A6D5471E3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CFC3A-2C8F-4EBB-A1D0-550D1A8A4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200E2-2613-4DD1-B352-37969D44CE99}"/>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8178FD99-09D8-40FB-AC90-9295EE4A1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F43EA-DDC2-4295-BC0F-AFF96339A45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22723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D9A5-1D09-4017-BC2A-6C4C484BA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5B2D7-B9A7-4C52-B075-0E295992B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485AF-864D-46CC-AC23-CA29A1219C8A}"/>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D89EE6F4-D660-4ADB-9245-65E235265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47C91-C6B3-47EE-911F-CEE48810AD0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0428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1AB2-9EB1-44EC-85E4-AF3032434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5981C-8C8F-4FC6-A2A9-B6DABB9D3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A5CE9-F0CB-4536-BEC1-E8F0E9B158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0D234D-4C2E-4235-B457-6225732C62B8}"/>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6" name="Footer Placeholder 5">
            <a:extLst>
              <a:ext uri="{FF2B5EF4-FFF2-40B4-BE49-F238E27FC236}">
                <a16:creationId xmlns:a16="http://schemas.microsoft.com/office/drawing/2014/main" id="{DDF124A9-1BA2-428A-90D5-5E1B601E7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BE2BB-F17C-4B93-97C0-235A99A84C52}"/>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115081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FE99-B852-4D29-AB3D-A8FD41A1E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AC6D5A-27E7-4B08-B412-E54A89C47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210B5-0EDA-49AF-9C24-EA12CFDBF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28BC0-5873-4550-8550-9287B46D9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95490-2E95-4B2F-85AE-12203F3C7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EA2BFD-AF77-4A31-8482-FB113BF36740}"/>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8" name="Footer Placeholder 7">
            <a:extLst>
              <a:ext uri="{FF2B5EF4-FFF2-40B4-BE49-F238E27FC236}">
                <a16:creationId xmlns:a16="http://schemas.microsoft.com/office/drawing/2014/main" id="{E90EA46E-C91F-49EE-AA7A-EAF23BA924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EBAA6-C0BE-4DD9-A041-ABF3B5EADE0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287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1DE6-6EC5-4087-816C-BC09C23E3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51188-5BA2-40FC-8091-63A8D5D5C649}"/>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4" name="Footer Placeholder 3">
            <a:extLst>
              <a:ext uri="{FF2B5EF4-FFF2-40B4-BE49-F238E27FC236}">
                <a16:creationId xmlns:a16="http://schemas.microsoft.com/office/drawing/2014/main" id="{0FB154DD-64D7-4E76-8CDB-EDEE1FB677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C3018-9A72-429F-9BD0-B061C0F3497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9542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6A263-0BBA-4A19-985E-3E0638D5F585}"/>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3" name="Footer Placeholder 2">
            <a:extLst>
              <a:ext uri="{FF2B5EF4-FFF2-40B4-BE49-F238E27FC236}">
                <a16:creationId xmlns:a16="http://schemas.microsoft.com/office/drawing/2014/main" id="{F78262D8-4BA8-4A47-B230-6D78DB743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70DD7-D21F-4D3A-A76E-DA67017B979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8082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BA5D-4070-4876-8F47-8B30CF6EA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AB339-3929-417F-AF56-035BFDD7F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84ECF-0C16-4BBA-B04A-648D40EA7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25270-55B1-4F82-B13B-EA9CF274919A}"/>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6" name="Footer Placeholder 5">
            <a:extLst>
              <a:ext uri="{FF2B5EF4-FFF2-40B4-BE49-F238E27FC236}">
                <a16:creationId xmlns:a16="http://schemas.microsoft.com/office/drawing/2014/main" id="{53F125A2-BA75-4A03-A158-AEE71D335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48D07-E640-4249-99F8-25DE46F1E22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348289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A673-A30B-4620-BFE3-12711D96C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31B1B-99AB-4542-98C5-1CD074E1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676131-855A-4FB2-9066-1B9F6CDBC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08FC6-C61A-4F0D-B87C-523E8DCB12B5}"/>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6" name="Footer Placeholder 5">
            <a:extLst>
              <a:ext uri="{FF2B5EF4-FFF2-40B4-BE49-F238E27FC236}">
                <a16:creationId xmlns:a16="http://schemas.microsoft.com/office/drawing/2014/main" id="{FE3C75F8-B99C-4C42-95E8-52A1449AD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E0AF8-9481-4288-AAEE-E405EB3BED80}"/>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58074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DC5E2-C97D-4EFD-8830-1580BBAC9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78019-960A-44DD-970E-002EF0D27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0F4E8-72D3-4000-B65E-9BCEF776E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07E6459E-C48F-4D6D-891E-08039C519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7BE852-1BDF-4B7E-8B44-568DDB0C0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68EC-D516-4680-BE6D-868173A94E1B}" type="slidenum">
              <a:rPr lang="en-US" smtClean="0"/>
              <a:t>‹#›</a:t>
            </a:fld>
            <a:endParaRPr lang="en-US"/>
          </a:p>
        </p:txBody>
      </p:sp>
    </p:spTree>
    <p:extLst>
      <p:ext uri="{BB962C8B-B14F-4D97-AF65-F5344CB8AC3E}">
        <p14:creationId xmlns:p14="http://schemas.microsoft.com/office/powerpoint/2010/main" val="228975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ountain&#10;&#10;Description generated with very high confidence">
            <a:extLst>
              <a:ext uri="{FF2B5EF4-FFF2-40B4-BE49-F238E27FC236}">
                <a16:creationId xmlns:a16="http://schemas.microsoft.com/office/drawing/2014/main" id="{1834B4B6-757B-413F-8617-B560E7F99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727" y="1123401"/>
            <a:ext cx="8650546" cy="4865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id="{A3EE6F1C-A67E-45D6-A6AD-21BE05011FEF}"/>
              </a:ext>
            </a:extLst>
          </p:cNvPr>
          <p:cNvSpPr/>
          <p:nvPr/>
        </p:nvSpPr>
        <p:spPr>
          <a:xfrm>
            <a:off x="4623701" y="4811269"/>
            <a:ext cx="2944588" cy="923330"/>
          </a:xfrm>
          <a:prstGeom prst="rect">
            <a:avLst/>
          </a:prstGeom>
          <a:noFill/>
        </p:spPr>
        <p:txBody>
          <a:bodyPr wrap="none" lIns="91440" tIns="45720" rIns="91440" bIns="45720">
            <a:spAutoFit/>
          </a:bodyPr>
          <a:lstStyle/>
          <a:p>
            <a:pPr algn="ctr"/>
            <a:r>
              <a:rPr lang="en-US" sz="5400" b="1" spc="50">
                <a:ln w="0"/>
                <a:solidFill>
                  <a:schemeClr val="bg2"/>
                </a:solidFill>
                <a:effectLst>
                  <a:innerShdw blurRad="63500" dist="50800" dir="13500000">
                    <a:srgbClr val="000000">
                      <a:alpha val="50000"/>
                    </a:srgbClr>
                  </a:innerShdw>
                </a:effectLst>
              </a:rPr>
              <a:t>Core </a:t>
            </a:r>
            <a:r>
              <a:rPr lang="en-US" sz="5400" b="1" spc="50" dirty="0">
                <a:ln w="0"/>
                <a:solidFill>
                  <a:schemeClr val="bg2"/>
                </a:solidFill>
                <a:effectLst>
                  <a:innerShdw blurRad="63500" dist="50800" dir="13500000">
                    <a:srgbClr val="000000">
                      <a:alpha val="50000"/>
                    </a:srgbClr>
                  </a:innerShdw>
                </a:effectLst>
              </a:rPr>
              <a:t>Java</a:t>
            </a:r>
          </a:p>
        </p:txBody>
      </p:sp>
      <p:cxnSp>
        <p:nvCxnSpPr>
          <p:cNvPr id="13" name="Straight Connector 12">
            <a:extLst>
              <a:ext uri="{FF2B5EF4-FFF2-40B4-BE49-F238E27FC236}">
                <a16:creationId xmlns:a16="http://schemas.microsoft.com/office/drawing/2014/main" id="{B57F8C97-A877-489C-A294-6A4CF5E0EEB9}"/>
              </a:ext>
            </a:extLst>
          </p:cNvPr>
          <p:cNvCxnSpPr>
            <a:cxnSpLocks/>
          </p:cNvCxnSpPr>
          <p:nvPr/>
        </p:nvCxnSpPr>
        <p:spPr>
          <a:xfrm>
            <a:off x="0" y="1123401"/>
            <a:ext cx="166977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A2319B-21CB-40E0-B7C8-AA5821247EAB}"/>
              </a:ext>
            </a:extLst>
          </p:cNvPr>
          <p:cNvCxnSpPr>
            <a:cxnSpLocks/>
          </p:cNvCxnSpPr>
          <p:nvPr/>
        </p:nvCxnSpPr>
        <p:spPr>
          <a:xfrm>
            <a:off x="10522226" y="5989333"/>
            <a:ext cx="1669774"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 name="Object 1">
            <a:extLst>
              <a:ext uri="{FF2B5EF4-FFF2-40B4-BE49-F238E27FC236}">
                <a16:creationId xmlns:a16="http://schemas.microsoft.com/office/drawing/2014/main" id="{68E9FDDA-D3EF-D26C-D32E-92AED078E9FC}"/>
              </a:ext>
            </a:extLst>
          </p:cNvPr>
          <p:cNvGraphicFramePr>
            <a:graphicFrameLocks noChangeAspect="1"/>
          </p:cNvGraphicFramePr>
          <p:nvPr>
            <p:extLst>
              <p:ext uri="{D42A27DB-BD31-4B8C-83A1-F6EECF244321}">
                <p14:modId xmlns:p14="http://schemas.microsoft.com/office/powerpoint/2010/main" val="3330008821"/>
              </p:ext>
            </p:extLst>
          </p:nvPr>
        </p:nvGraphicFramePr>
        <p:xfrm>
          <a:off x="9017623" y="33453"/>
          <a:ext cx="3120715" cy="945270"/>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7" name="Object 6"/>
                      <p:cNvPicPr/>
                      <p:nvPr/>
                    </p:nvPicPr>
                    <p:blipFill>
                      <a:blip r:embed="rId4"/>
                      <a:stretch>
                        <a:fillRect/>
                      </a:stretch>
                    </p:blipFill>
                    <p:spPr>
                      <a:xfrm>
                        <a:off x="9017623" y="33453"/>
                        <a:ext cx="3120715" cy="94527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DC455B7B-CE36-D298-E2CE-D55D279F290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51142" y="4623373"/>
            <a:ext cx="975419" cy="1231084"/>
          </a:xfrm>
          <a:prstGeom prst="rect">
            <a:avLst/>
          </a:prstGeom>
        </p:spPr>
      </p:pic>
      <p:pic>
        <p:nvPicPr>
          <p:cNvPr id="4" name="Picture 3">
            <a:extLst>
              <a:ext uri="{FF2B5EF4-FFF2-40B4-BE49-F238E27FC236}">
                <a16:creationId xmlns:a16="http://schemas.microsoft.com/office/drawing/2014/main" id="{B2094773-FE9F-BC19-5D1A-947822C3F8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91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616995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Benefits of Overloading</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13" name="TextBox 12">
            <a:extLst>
              <a:ext uri="{FF2B5EF4-FFF2-40B4-BE49-F238E27FC236}">
                <a16:creationId xmlns:a16="http://schemas.microsoft.com/office/drawing/2014/main" id="{05AA2BF4-9A76-4BEE-89E5-C1CBFCE12235}"/>
              </a:ext>
            </a:extLst>
          </p:cNvPr>
          <p:cNvSpPr txBox="1"/>
          <p:nvPr/>
        </p:nvSpPr>
        <p:spPr>
          <a:xfrm>
            <a:off x="787181" y="1696512"/>
            <a:ext cx="10755246" cy="2554545"/>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2800" dirty="0">
                <a:latin typeface="Sitka Text" panose="02000505000000020004" pitchFamily="2" charset="0"/>
              </a:rPr>
              <a:t>Method overloading increases the readability of the program.</a:t>
            </a:r>
          </a:p>
          <a:p>
            <a:pPr marL="457200" indent="-457200">
              <a:spcBef>
                <a:spcPts val="600"/>
              </a:spcBef>
              <a:spcAft>
                <a:spcPts val="600"/>
              </a:spcAft>
              <a:buFont typeface="Arial" panose="020B0604020202020204" pitchFamily="34" charset="0"/>
              <a:buChar char="•"/>
            </a:pPr>
            <a:r>
              <a:rPr lang="en-US" sz="2800" dirty="0">
                <a:latin typeface="Sitka Text" panose="02000505000000020004" pitchFamily="2" charset="0"/>
              </a:rPr>
              <a:t>This provides flexibility to programmers so that they can call the same method for different types of data.</a:t>
            </a:r>
          </a:p>
          <a:p>
            <a:pPr marL="457200" indent="-457200">
              <a:spcBef>
                <a:spcPts val="600"/>
              </a:spcBef>
              <a:spcAft>
                <a:spcPts val="600"/>
              </a:spcAft>
              <a:buFont typeface="Arial" panose="020B0604020202020204" pitchFamily="34" charset="0"/>
              <a:buChar char="•"/>
            </a:pPr>
            <a:r>
              <a:rPr lang="en-US" sz="2800" dirty="0">
                <a:latin typeface="Sitka Text" panose="02000505000000020004" pitchFamily="2" charset="0"/>
              </a:rPr>
              <a:t>This makes the code look clean.</a:t>
            </a:r>
          </a:p>
        </p:txBody>
      </p:sp>
      <p:grpSp>
        <p:nvGrpSpPr>
          <p:cNvPr id="2" name="Group 1">
            <a:extLst>
              <a:ext uri="{FF2B5EF4-FFF2-40B4-BE49-F238E27FC236}">
                <a16:creationId xmlns:a16="http://schemas.microsoft.com/office/drawing/2014/main" id="{D7746FFD-E32B-1D50-1C1D-054D9322F5BF}"/>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17D4C19A-2320-28B6-E948-C61655CE4D8C}"/>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7351ABB-0914-8B7D-9300-C058E8ABF74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B149EADE-2308-DE97-217D-1C0E937632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896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4251485" cy="707886"/>
          </a:xfrm>
          <a:prstGeom prst="rect">
            <a:avLst/>
          </a:prstGeom>
          <a:noFill/>
        </p:spPr>
        <p:txBody>
          <a:bodyPr wrap="none" lIns="91440" tIns="45720" rIns="91440" bIns="45720">
            <a:spAutoFit/>
          </a:bodyPr>
          <a:lstStyle/>
          <a:p>
            <a:pPr algn="l" fontAlgn="base"/>
            <a:r>
              <a:rPr lang="en-US" sz="4000" b="1" i="0" dirty="0">
                <a:solidFill>
                  <a:srgbClr val="000000"/>
                </a:solidFill>
                <a:effectLst>
                  <a:outerShdw blurRad="38100" dist="38100" dir="2700000" algn="tl">
                    <a:srgbClr val="000000">
                      <a:alpha val="43137"/>
                    </a:srgbClr>
                  </a:outerShdw>
                </a:effectLst>
                <a:latin typeface="Sitka Text" panose="02000505000000020004" pitchFamily="2" charset="0"/>
              </a:rPr>
              <a:t>Type Promotion</a:t>
            </a:r>
            <a:endParaRPr lang="en-US" sz="40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14" name="TextBox 13">
            <a:extLst>
              <a:ext uri="{FF2B5EF4-FFF2-40B4-BE49-F238E27FC236}">
                <a16:creationId xmlns:a16="http://schemas.microsoft.com/office/drawing/2014/main" id="{6B1C5512-D478-4E63-AEB2-8E42813BB54F}"/>
              </a:ext>
            </a:extLst>
          </p:cNvPr>
          <p:cNvSpPr txBox="1"/>
          <p:nvPr/>
        </p:nvSpPr>
        <p:spPr>
          <a:xfrm>
            <a:off x="6210307" y="1190175"/>
            <a:ext cx="5981693" cy="4708981"/>
          </a:xfrm>
          <a:prstGeom prst="rect">
            <a:avLst/>
          </a:prstGeom>
          <a:noFill/>
        </p:spPr>
        <p:txBody>
          <a:bodyPr wrap="square">
            <a:spAutoFit/>
          </a:bodyPr>
          <a:lstStyle/>
          <a:p>
            <a:r>
              <a:rPr lang="en-US" sz="2000" dirty="0">
                <a:latin typeface="Sitka Text" panose="02000505000000020004" pitchFamily="2" charset="0"/>
              </a:rPr>
              <a:t>class Demo{</a:t>
            </a:r>
          </a:p>
          <a:p>
            <a:r>
              <a:rPr lang="en-US" sz="2000" dirty="0">
                <a:latin typeface="Sitka Text" panose="02000505000000020004" pitchFamily="2" charset="0"/>
              </a:rPr>
              <a:t>   void </a:t>
            </a:r>
            <a:r>
              <a:rPr lang="en-US" sz="2000" dirty="0" err="1">
                <a:latin typeface="Sitka Text" panose="02000505000000020004" pitchFamily="2" charset="0"/>
              </a:rPr>
              <a:t>disp</a:t>
            </a:r>
            <a:r>
              <a:rPr lang="en-US" sz="2000" dirty="0">
                <a:latin typeface="Sitka Text" panose="02000505000000020004" pitchFamily="2" charset="0"/>
              </a:rPr>
              <a:t>(int a, double b){</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("Method A");</a:t>
            </a:r>
          </a:p>
          <a:p>
            <a:r>
              <a:rPr lang="en-US" sz="2000" dirty="0">
                <a:latin typeface="Sitka Text" panose="02000505000000020004" pitchFamily="2" charset="0"/>
              </a:rPr>
              <a:t>   }</a:t>
            </a:r>
          </a:p>
          <a:p>
            <a:r>
              <a:rPr lang="en-US" sz="2000" dirty="0">
                <a:latin typeface="Sitka Text" panose="02000505000000020004" pitchFamily="2" charset="0"/>
              </a:rPr>
              <a:t>   void </a:t>
            </a:r>
            <a:r>
              <a:rPr lang="en-US" sz="2000" dirty="0" err="1">
                <a:latin typeface="Sitka Text" panose="02000505000000020004" pitchFamily="2" charset="0"/>
              </a:rPr>
              <a:t>disp</a:t>
            </a:r>
            <a:r>
              <a:rPr lang="en-US" sz="2000" dirty="0">
                <a:latin typeface="Sitka Text" panose="02000505000000020004" pitchFamily="2" charset="0"/>
              </a:rPr>
              <a:t>(double a, double b){</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("Method B");</a:t>
            </a:r>
          </a:p>
          <a:p>
            <a:r>
              <a:rPr lang="en-US" sz="2000" dirty="0">
                <a:latin typeface="Sitka Text" panose="02000505000000020004" pitchFamily="2" charset="0"/>
              </a:rPr>
              <a:t>   }</a:t>
            </a:r>
          </a:p>
          <a:p>
            <a:endParaRPr lang="en-US" sz="2000" dirty="0">
              <a:latin typeface="Sitka Text" panose="02000505000000020004" pitchFamily="2" charset="0"/>
            </a:endParaRP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Demo obj=new Demo();</a:t>
            </a:r>
          </a:p>
          <a:p>
            <a:r>
              <a:rPr lang="en-US" sz="2000" dirty="0">
                <a:latin typeface="Sitka Text" panose="02000505000000020004" pitchFamily="2" charset="0"/>
              </a:rPr>
              <a:t>	</a:t>
            </a:r>
            <a:r>
              <a:rPr lang="en-US" sz="2000" dirty="0" err="1">
                <a:latin typeface="Sitka Text" panose="02000505000000020004" pitchFamily="2" charset="0"/>
              </a:rPr>
              <a:t>obj.disp</a:t>
            </a:r>
            <a:r>
              <a:rPr lang="en-US" sz="2000" dirty="0">
                <a:latin typeface="Sitka Text" panose="02000505000000020004" pitchFamily="2" charset="0"/>
              </a:rPr>
              <a:t>(100.0, 20);</a:t>
            </a:r>
          </a:p>
          <a:p>
            <a:r>
              <a:rPr lang="en-US" sz="2000" dirty="0">
                <a:latin typeface="Sitka Text" panose="02000505000000020004" pitchFamily="2" charset="0"/>
              </a:rPr>
              <a:t>	</a:t>
            </a:r>
            <a:r>
              <a:rPr lang="en-US" sz="2000" dirty="0" err="1">
                <a:latin typeface="Sitka Text" panose="02000505000000020004" pitchFamily="2" charset="0"/>
              </a:rPr>
              <a:t>obj.disp</a:t>
            </a:r>
            <a:r>
              <a:rPr lang="en-US" sz="2000" dirty="0">
                <a:latin typeface="Sitka Text" panose="02000505000000020004" pitchFamily="2" charset="0"/>
              </a:rPr>
              <a:t>(100, 20);</a:t>
            </a:r>
          </a:p>
          <a:p>
            <a:r>
              <a:rPr lang="en-US" sz="2000" dirty="0">
                <a:latin typeface="Sitka Text" panose="02000505000000020004" pitchFamily="2" charset="0"/>
              </a:rPr>
              <a:t>	</a:t>
            </a:r>
            <a:r>
              <a:rPr lang="en-US" sz="2000" dirty="0" err="1">
                <a:latin typeface="Sitka Text" panose="02000505000000020004" pitchFamily="2" charset="0"/>
              </a:rPr>
              <a:t>obj.disp</a:t>
            </a:r>
            <a:r>
              <a:rPr lang="en-US" sz="2000" dirty="0">
                <a:latin typeface="Sitka Text" panose="02000505000000020004" pitchFamily="2" charset="0"/>
              </a:rPr>
              <a:t>(100, 20.0);</a:t>
            </a:r>
          </a:p>
          <a:p>
            <a:r>
              <a:rPr lang="en-US" sz="2000" dirty="0">
                <a:latin typeface="Sitka Text" panose="02000505000000020004" pitchFamily="2" charset="0"/>
              </a:rPr>
              <a:t>   }</a:t>
            </a:r>
          </a:p>
          <a:p>
            <a:r>
              <a:rPr lang="en-US" sz="2000" dirty="0">
                <a:latin typeface="Sitka Text" panose="02000505000000020004" pitchFamily="2" charset="0"/>
              </a:rPr>
              <a:t>}</a:t>
            </a:r>
          </a:p>
        </p:txBody>
      </p:sp>
      <p:sp>
        <p:nvSpPr>
          <p:cNvPr id="10" name="TextBox 9">
            <a:extLst>
              <a:ext uri="{FF2B5EF4-FFF2-40B4-BE49-F238E27FC236}">
                <a16:creationId xmlns:a16="http://schemas.microsoft.com/office/drawing/2014/main" id="{30E1D5C1-077E-46B0-B015-A5F23968FAB3}"/>
              </a:ext>
            </a:extLst>
          </p:cNvPr>
          <p:cNvSpPr txBox="1"/>
          <p:nvPr/>
        </p:nvSpPr>
        <p:spPr>
          <a:xfrm>
            <a:off x="622921" y="1350532"/>
            <a:ext cx="5043361" cy="3416320"/>
          </a:xfrm>
          <a:prstGeom prst="rect">
            <a:avLst/>
          </a:prstGeom>
          <a:noFill/>
        </p:spPr>
        <p:txBody>
          <a:bodyPr wrap="square">
            <a:spAutoFit/>
          </a:bodyPr>
          <a:lstStyle/>
          <a:p>
            <a:r>
              <a:rPr lang="en-US" sz="2400" b="0" i="0" dirty="0">
                <a:solidFill>
                  <a:srgbClr val="222426"/>
                </a:solidFill>
                <a:effectLst/>
                <a:latin typeface="Sitka Text" panose="02000505000000020004" pitchFamily="2" charset="0"/>
              </a:rPr>
              <a:t>When a data type of smaller size is promoted to the data type of bigger size than this is called type promotion, </a:t>
            </a:r>
          </a:p>
          <a:p>
            <a:endParaRPr lang="en-US" sz="2400" dirty="0">
              <a:solidFill>
                <a:srgbClr val="222426"/>
              </a:solidFill>
              <a:latin typeface="Sitka Text" panose="02000505000000020004" pitchFamily="2" charset="0"/>
            </a:endParaRPr>
          </a:p>
          <a:p>
            <a:r>
              <a:rPr lang="en-US" sz="2400" b="0" i="0" dirty="0">
                <a:solidFill>
                  <a:srgbClr val="222426"/>
                </a:solidFill>
                <a:effectLst/>
                <a:latin typeface="Sitka Text" panose="02000505000000020004" pitchFamily="2" charset="0"/>
              </a:rPr>
              <a:t>for example: byte data type can be promoted to short, a short data type can be promoted to int, long, double etc.</a:t>
            </a:r>
            <a:endParaRPr lang="en-US" sz="2400" dirty="0">
              <a:latin typeface="Sitka Text" panose="02000505000000020004" pitchFamily="2" charset="0"/>
            </a:endParaRPr>
          </a:p>
        </p:txBody>
      </p:sp>
      <p:grpSp>
        <p:nvGrpSpPr>
          <p:cNvPr id="2" name="Group 1">
            <a:extLst>
              <a:ext uri="{FF2B5EF4-FFF2-40B4-BE49-F238E27FC236}">
                <a16:creationId xmlns:a16="http://schemas.microsoft.com/office/drawing/2014/main" id="{9DDB69AC-8CEA-E061-9AAF-F692A253D05D}"/>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62C85EFE-01CC-F71B-3549-E98C0E7D66DA}"/>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D3D672E-3673-FD0C-2148-CCD5AA0D469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6B1CA469-27E6-CDF8-6BB7-05F273945C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681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419425" y="256582"/>
            <a:ext cx="3781805"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Is it Valid???</a:t>
            </a:r>
            <a:endParaRPr lang="en-US" sz="4400" b="1" i="0" dirty="0">
              <a:solidFill>
                <a:srgbClr val="273239"/>
              </a:solidFill>
              <a:effectLst/>
              <a:latin typeface="Sitka Heading Semibold" pitchFamily="2" charset="0"/>
            </a:endParaRPr>
          </a:p>
        </p:txBody>
      </p:sp>
      <p:pic>
        <p:nvPicPr>
          <p:cNvPr id="18" name="Picture 2" descr="Question mark PNG">
            <a:extLst>
              <a:ext uri="{FF2B5EF4-FFF2-40B4-BE49-F238E27FC236}">
                <a16:creationId xmlns:a16="http://schemas.microsoft.com/office/drawing/2014/main" id="{47D64161-6599-4BA2-93E6-536FE946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334" y="2205693"/>
            <a:ext cx="3361359" cy="33613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9F565E-7F2A-4D0E-8538-AA41D71CDC62}"/>
              </a:ext>
            </a:extLst>
          </p:cNvPr>
          <p:cNvSpPr txBox="1"/>
          <p:nvPr/>
        </p:nvSpPr>
        <p:spPr>
          <a:xfrm>
            <a:off x="640829" y="1157300"/>
            <a:ext cx="610849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Sitka Text" panose="02000505000000020004" pitchFamily="2" charset="0"/>
              </a:rPr>
              <a:t>int </a:t>
            </a:r>
            <a:r>
              <a:rPr lang="en-US" sz="2000" dirty="0" err="1">
                <a:latin typeface="Sitka Text" panose="02000505000000020004" pitchFamily="2" charset="0"/>
              </a:rPr>
              <a:t>mymethod</a:t>
            </a:r>
            <a:r>
              <a:rPr lang="en-US" sz="2000" dirty="0">
                <a:latin typeface="Sitka Text" panose="02000505000000020004" pitchFamily="2" charset="0"/>
              </a:rPr>
              <a:t>(int a, int b, float c)</a:t>
            </a:r>
          </a:p>
          <a:p>
            <a:r>
              <a:rPr lang="en-US" sz="2000" dirty="0">
                <a:latin typeface="Sitka Text" panose="02000505000000020004" pitchFamily="2" charset="0"/>
              </a:rPr>
              <a:t>int </a:t>
            </a:r>
            <a:r>
              <a:rPr lang="en-US" sz="2000" dirty="0" err="1">
                <a:latin typeface="Sitka Text" panose="02000505000000020004" pitchFamily="2" charset="0"/>
              </a:rPr>
              <a:t>mymethod</a:t>
            </a:r>
            <a:r>
              <a:rPr lang="en-US" sz="2000" dirty="0">
                <a:latin typeface="Sitka Text" panose="02000505000000020004" pitchFamily="2" charset="0"/>
              </a:rPr>
              <a:t>(int var1, int var2, float var3)</a:t>
            </a:r>
          </a:p>
        </p:txBody>
      </p:sp>
      <p:sp>
        <p:nvSpPr>
          <p:cNvPr id="11" name="TextBox 10">
            <a:extLst>
              <a:ext uri="{FF2B5EF4-FFF2-40B4-BE49-F238E27FC236}">
                <a16:creationId xmlns:a16="http://schemas.microsoft.com/office/drawing/2014/main" id="{DCBC66BE-F535-44C9-8BD0-7A9BEBF79B35}"/>
              </a:ext>
            </a:extLst>
          </p:cNvPr>
          <p:cNvSpPr txBox="1"/>
          <p:nvPr/>
        </p:nvSpPr>
        <p:spPr>
          <a:xfrm>
            <a:off x="640829" y="2163262"/>
            <a:ext cx="610849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Sitka Text" panose="02000505000000020004" pitchFamily="2" charset="0"/>
              </a:rPr>
              <a:t>int </a:t>
            </a:r>
            <a:r>
              <a:rPr lang="en-US" sz="2000" dirty="0" err="1">
                <a:latin typeface="Sitka Text" panose="02000505000000020004" pitchFamily="2" charset="0"/>
              </a:rPr>
              <a:t>mymethod</a:t>
            </a:r>
            <a:r>
              <a:rPr lang="en-US" sz="2000" dirty="0">
                <a:latin typeface="Sitka Text" panose="02000505000000020004" pitchFamily="2" charset="0"/>
              </a:rPr>
              <a:t>(int a, int b)</a:t>
            </a:r>
          </a:p>
          <a:p>
            <a:r>
              <a:rPr lang="en-US" sz="2000" dirty="0">
                <a:latin typeface="Sitka Text" panose="02000505000000020004" pitchFamily="2" charset="0"/>
              </a:rPr>
              <a:t>int </a:t>
            </a:r>
            <a:r>
              <a:rPr lang="en-US" sz="2000" dirty="0" err="1">
                <a:latin typeface="Sitka Text" panose="02000505000000020004" pitchFamily="2" charset="0"/>
              </a:rPr>
              <a:t>mymethod</a:t>
            </a:r>
            <a:r>
              <a:rPr lang="en-US" sz="2000" dirty="0">
                <a:latin typeface="Sitka Text" panose="02000505000000020004" pitchFamily="2" charset="0"/>
              </a:rPr>
              <a:t>(float var1, float var2)</a:t>
            </a:r>
          </a:p>
        </p:txBody>
      </p:sp>
      <p:sp>
        <p:nvSpPr>
          <p:cNvPr id="14" name="TextBox 13">
            <a:extLst>
              <a:ext uri="{FF2B5EF4-FFF2-40B4-BE49-F238E27FC236}">
                <a16:creationId xmlns:a16="http://schemas.microsoft.com/office/drawing/2014/main" id="{CD8B2D5A-845E-4248-8880-490C48284CB2}"/>
              </a:ext>
            </a:extLst>
          </p:cNvPr>
          <p:cNvSpPr txBox="1"/>
          <p:nvPr/>
        </p:nvSpPr>
        <p:spPr>
          <a:xfrm>
            <a:off x="640829" y="3129067"/>
            <a:ext cx="610849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Sitka Text" panose="02000505000000020004" pitchFamily="2" charset="0"/>
              </a:rPr>
              <a:t>int </a:t>
            </a:r>
            <a:r>
              <a:rPr lang="en-US" sz="2000" dirty="0" err="1">
                <a:latin typeface="Sitka Text" panose="02000505000000020004" pitchFamily="2" charset="0"/>
              </a:rPr>
              <a:t>mymethod</a:t>
            </a:r>
            <a:r>
              <a:rPr lang="en-US" sz="2000" dirty="0">
                <a:latin typeface="Sitka Text" panose="02000505000000020004" pitchFamily="2" charset="0"/>
              </a:rPr>
              <a:t>(int a, int b)</a:t>
            </a:r>
          </a:p>
          <a:p>
            <a:r>
              <a:rPr lang="en-US" sz="2000" dirty="0">
                <a:latin typeface="Sitka Text" panose="02000505000000020004" pitchFamily="2" charset="0"/>
              </a:rPr>
              <a:t>int </a:t>
            </a:r>
            <a:r>
              <a:rPr lang="en-US" sz="2000" dirty="0" err="1">
                <a:latin typeface="Sitka Text" panose="02000505000000020004" pitchFamily="2" charset="0"/>
              </a:rPr>
              <a:t>mymethod</a:t>
            </a:r>
            <a:r>
              <a:rPr lang="en-US" sz="2000" dirty="0">
                <a:latin typeface="Sitka Text" panose="02000505000000020004" pitchFamily="2" charset="0"/>
              </a:rPr>
              <a:t>(int num)</a:t>
            </a:r>
          </a:p>
        </p:txBody>
      </p:sp>
      <p:sp>
        <p:nvSpPr>
          <p:cNvPr id="17" name="TextBox 16">
            <a:extLst>
              <a:ext uri="{FF2B5EF4-FFF2-40B4-BE49-F238E27FC236}">
                <a16:creationId xmlns:a16="http://schemas.microsoft.com/office/drawing/2014/main" id="{FAE075F4-9BAF-42C6-A69E-0BEA408804DC}"/>
              </a:ext>
            </a:extLst>
          </p:cNvPr>
          <p:cNvSpPr txBox="1"/>
          <p:nvPr/>
        </p:nvSpPr>
        <p:spPr>
          <a:xfrm>
            <a:off x="640829" y="4093840"/>
            <a:ext cx="610849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Sitka Text" panose="02000505000000020004" pitchFamily="2" charset="0"/>
              </a:rPr>
              <a:t>float </a:t>
            </a:r>
            <a:r>
              <a:rPr lang="en-US" sz="2000" dirty="0" err="1">
                <a:latin typeface="Sitka Text" panose="02000505000000020004" pitchFamily="2" charset="0"/>
              </a:rPr>
              <a:t>mymethod</a:t>
            </a:r>
            <a:r>
              <a:rPr lang="en-US" sz="2000" dirty="0">
                <a:latin typeface="Sitka Text" panose="02000505000000020004" pitchFamily="2" charset="0"/>
              </a:rPr>
              <a:t>(int a, float b)</a:t>
            </a:r>
          </a:p>
          <a:p>
            <a:r>
              <a:rPr lang="en-US" sz="2000" dirty="0">
                <a:latin typeface="Sitka Text" panose="02000505000000020004" pitchFamily="2" charset="0"/>
              </a:rPr>
              <a:t>float </a:t>
            </a:r>
            <a:r>
              <a:rPr lang="en-US" sz="2000" dirty="0" err="1">
                <a:latin typeface="Sitka Text" panose="02000505000000020004" pitchFamily="2" charset="0"/>
              </a:rPr>
              <a:t>mymethod</a:t>
            </a:r>
            <a:r>
              <a:rPr lang="en-US" sz="2000" dirty="0">
                <a:latin typeface="Sitka Text" panose="02000505000000020004" pitchFamily="2" charset="0"/>
              </a:rPr>
              <a:t>(float var1, int var2)</a:t>
            </a:r>
          </a:p>
        </p:txBody>
      </p:sp>
      <p:sp>
        <p:nvSpPr>
          <p:cNvPr id="19" name="TextBox 18">
            <a:extLst>
              <a:ext uri="{FF2B5EF4-FFF2-40B4-BE49-F238E27FC236}">
                <a16:creationId xmlns:a16="http://schemas.microsoft.com/office/drawing/2014/main" id="{B2376A13-9E52-4CE4-A4F7-FB58142F1EED}"/>
              </a:ext>
            </a:extLst>
          </p:cNvPr>
          <p:cNvSpPr txBox="1"/>
          <p:nvPr/>
        </p:nvSpPr>
        <p:spPr>
          <a:xfrm>
            <a:off x="640829" y="5179535"/>
            <a:ext cx="610849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Sitka Text" panose="02000505000000020004" pitchFamily="2" charset="0"/>
              </a:rPr>
              <a:t>int </a:t>
            </a:r>
            <a:r>
              <a:rPr lang="en-US" sz="2000" dirty="0" err="1">
                <a:latin typeface="Sitka Text" panose="02000505000000020004" pitchFamily="2" charset="0"/>
              </a:rPr>
              <a:t>mymethod</a:t>
            </a:r>
            <a:r>
              <a:rPr lang="en-US" sz="2000" dirty="0">
                <a:latin typeface="Sitka Text" panose="02000505000000020004" pitchFamily="2" charset="0"/>
              </a:rPr>
              <a:t>(int a, int b)</a:t>
            </a:r>
          </a:p>
          <a:p>
            <a:r>
              <a:rPr lang="en-US" sz="2000" dirty="0">
                <a:latin typeface="Sitka Text" panose="02000505000000020004" pitchFamily="2" charset="0"/>
              </a:rPr>
              <a:t>float </a:t>
            </a:r>
            <a:r>
              <a:rPr lang="en-US" sz="2000" dirty="0" err="1">
                <a:latin typeface="Sitka Text" panose="02000505000000020004" pitchFamily="2" charset="0"/>
              </a:rPr>
              <a:t>mymethod</a:t>
            </a:r>
            <a:r>
              <a:rPr lang="en-US" sz="2000" dirty="0">
                <a:latin typeface="Sitka Text" panose="02000505000000020004" pitchFamily="2" charset="0"/>
              </a:rPr>
              <a:t>(int var1, int var2)</a:t>
            </a:r>
          </a:p>
        </p:txBody>
      </p:sp>
      <p:grpSp>
        <p:nvGrpSpPr>
          <p:cNvPr id="2" name="Group 1">
            <a:extLst>
              <a:ext uri="{FF2B5EF4-FFF2-40B4-BE49-F238E27FC236}">
                <a16:creationId xmlns:a16="http://schemas.microsoft.com/office/drawing/2014/main" id="{3D0A657D-CB94-A83B-AF5E-CBBAC238C4BF}"/>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E8394D84-8DA3-58F0-DF9C-7C84F1285256}"/>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02266DD-7C06-D2B4-E0BE-21608A0451B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55B49EF3-4F86-AF74-095D-77F827383A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400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499816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Method</a:t>
            </a:r>
            <a:r>
              <a:rPr lang="en-US" sz="4000" b="1" spc="-35" dirty="0">
                <a:effectLst>
                  <a:outerShdw blurRad="38100" dist="38100" dir="2700000" algn="tl">
                    <a:srgbClr val="000000">
                      <a:alpha val="43137"/>
                    </a:srgbClr>
                  </a:outerShdw>
                </a:effectLst>
                <a:latin typeface="Sitka Text" panose="02000505000000020004" pitchFamily="2" charset="0"/>
              </a:rPr>
              <a:t> </a:t>
            </a:r>
            <a:r>
              <a:rPr lang="en-US" sz="4000" b="1" spc="-5" dirty="0">
                <a:effectLst>
                  <a:outerShdw blurRad="38100" dist="38100" dir="2700000" algn="tl">
                    <a:srgbClr val="000000">
                      <a:alpha val="43137"/>
                    </a:srgbClr>
                  </a:outerShdw>
                </a:effectLst>
                <a:latin typeface="Sitka Text" panose="02000505000000020004" pitchFamily="2" charset="0"/>
              </a:rPr>
              <a:t>Overriding</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87608" y="1490007"/>
            <a:ext cx="10616784" cy="3877985"/>
          </a:xfrm>
          <a:prstGeom prst="rect">
            <a:avLst/>
          </a:prstGeom>
          <a:noFill/>
        </p:spPr>
        <p:txBody>
          <a:bodyPr wrap="square">
            <a:spAutoFit/>
          </a:bodyPr>
          <a:lstStyle/>
          <a:p>
            <a:pPr marL="355600" marR="6350" indent="-342900" algn="just">
              <a:lnSpc>
                <a:spcPct val="100000"/>
              </a:lnSpc>
              <a:spcBef>
                <a:spcPts val="600"/>
              </a:spcBef>
              <a:spcAft>
                <a:spcPts val="600"/>
              </a:spcAft>
              <a:buFont typeface="Arial" panose="020B0604020202020204" pitchFamily="34" charset="0"/>
              <a:buChar char="•"/>
              <a:tabLst>
                <a:tab pos="244475" algn="l"/>
              </a:tabLst>
            </a:pPr>
            <a:r>
              <a:rPr lang="en-US" sz="2400" dirty="0">
                <a:latin typeface="Sitka Text" panose="02000505000000020004" pitchFamily="2" charset="0"/>
                <a:cs typeface="Arial"/>
              </a:rPr>
              <a:t>Declaring a method in sub class which is already present in parent class(Same Prototype) is known as method overriding. </a:t>
            </a:r>
          </a:p>
          <a:p>
            <a:pPr marL="355600" marR="6350" indent="-342900" algn="just">
              <a:lnSpc>
                <a:spcPct val="100000"/>
              </a:lnSpc>
              <a:spcBef>
                <a:spcPts val="600"/>
              </a:spcBef>
              <a:spcAft>
                <a:spcPts val="600"/>
              </a:spcAft>
              <a:buFont typeface="Arial" panose="020B0604020202020204" pitchFamily="34" charset="0"/>
              <a:buChar char="•"/>
              <a:tabLst>
                <a:tab pos="244475" algn="l"/>
              </a:tabLst>
            </a:pPr>
            <a:r>
              <a:rPr lang="en-US" sz="2400" dirty="0">
                <a:latin typeface="Sitka Text" panose="02000505000000020004" pitchFamily="2" charset="0"/>
                <a:cs typeface="Arial"/>
              </a:rPr>
              <a:t>Overriding is done so that a child class can give its own implementation to a method which is already provided by the parent class. </a:t>
            </a:r>
          </a:p>
          <a:p>
            <a:pPr marL="355600" marR="6350" indent="-342900" algn="just">
              <a:lnSpc>
                <a:spcPct val="100000"/>
              </a:lnSpc>
              <a:spcBef>
                <a:spcPts val="600"/>
              </a:spcBef>
              <a:spcAft>
                <a:spcPts val="600"/>
              </a:spcAft>
              <a:buFont typeface="Arial" panose="020B0604020202020204" pitchFamily="34" charset="0"/>
              <a:buChar char="•"/>
              <a:tabLst>
                <a:tab pos="244475" algn="l"/>
              </a:tabLst>
            </a:pPr>
            <a:r>
              <a:rPr lang="en-US" sz="2400" dirty="0">
                <a:latin typeface="Sitka Text" panose="02000505000000020004" pitchFamily="2" charset="0"/>
                <a:cs typeface="Arial"/>
              </a:rPr>
              <a:t>In this case the method in parent class is called overridden method and the method in child class is called overriding method.</a:t>
            </a:r>
          </a:p>
          <a:p>
            <a:pPr marL="355600" marR="5080" indent="-342900" algn="just">
              <a:lnSpc>
                <a:spcPct val="100000"/>
              </a:lnSpc>
              <a:spcBef>
                <a:spcPts val="600"/>
              </a:spcBef>
              <a:spcAft>
                <a:spcPts val="600"/>
              </a:spcAft>
              <a:buFont typeface="Arial" panose="020B0604020202020204" pitchFamily="34" charset="0"/>
              <a:buChar char="•"/>
              <a:tabLst>
                <a:tab pos="244475" algn="l"/>
              </a:tabLst>
            </a:pPr>
            <a:r>
              <a:rPr lang="en-US" sz="2400" dirty="0">
                <a:latin typeface="Sitka Text" panose="02000505000000020004" pitchFamily="2" charset="0"/>
                <a:cs typeface="Arial"/>
              </a:rPr>
              <a:t>When </a:t>
            </a:r>
            <a:r>
              <a:rPr lang="en-US" sz="2400" spc="-10" dirty="0">
                <a:latin typeface="Sitka Text" panose="02000505000000020004" pitchFamily="2" charset="0"/>
                <a:cs typeface="Arial"/>
              </a:rPr>
              <a:t>an </a:t>
            </a:r>
            <a:r>
              <a:rPr lang="en-US" sz="2400" spc="-5" dirty="0">
                <a:latin typeface="Sitka Text" panose="02000505000000020004" pitchFamily="2" charset="0"/>
                <a:cs typeface="Arial"/>
              </a:rPr>
              <a:t>overridden method is </a:t>
            </a:r>
            <a:r>
              <a:rPr lang="en-US" sz="2400" dirty="0">
                <a:latin typeface="Sitka Text" panose="02000505000000020004" pitchFamily="2" charset="0"/>
                <a:cs typeface="Arial"/>
              </a:rPr>
              <a:t>called </a:t>
            </a:r>
            <a:r>
              <a:rPr lang="en-US" sz="2400" spc="-5" dirty="0">
                <a:latin typeface="Sitka Text" panose="02000505000000020004" pitchFamily="2" charset="0"/>
                <a:cs typeface="Arial"/>
              </a:rPr>
              <a:t>from </a:t>
            </a:r>
            <a:r>
              <a:rPr lang="en-US" sz="2400" spc="-10" dirty="0">
                <a:latin typeface="Sitka Text" panose="02000505000000020004" pitchFamily="2" charset="0"/>
                <a:cs typeface="Arial"/>
              </a:rPr>
              <a:t>an </a:t>
            </a:r>
            <a:r>
              <a:rPr lang="en-US" sz="2400" dirty="0">
                <a:latin typeface="Sitka Text" panose="02000505000000020004" pitchFamily="2" charset="0"/>
                <a:cs typeface="Arial"/>
              </a:rPr>
              <a:t>object of </a:t>
            </a:r>
            <a:r>
              <a:rPr lang="en-US" sz="2400" spc="-5" dirty="0">
                <a:latin typeface="Sitka Text" panose="02000505000000020004" pitchFamily="2" charset="0"/>
                <a:cs typeface="Arial"/>
              </a:rPr>
              <a:t>the </a:t>
            </a:r>
            <a:r>
              <a:rPr lang="en-US" sz="2400" dirty="0">
                <a:latin typeface="Sitka Text" panose="02000505000000020004" pitchFamily="2" charset="0"/>
                <a:cs typeface="Arial"/>
              </a:rPr>
              <a:t>subclass,  </a:t>
            </a:r>
            <a:r>
              <a:rPr lang="en-US" sz="2400" spc="-5" dirty="0">
                <a:latin typeface="Sitka Text" panose="02000505000000020004" pitchFamily="2" charset="0"/>
                <a:cs typeface="Arial"/>
              </a:rPr>
              <a:t>it </a:t>
            </a:r>
            <a:r>
              <a:rPr lang="en-US" sz="2400" dirty="0">
                <a:latin typeface="Sitka Text" panose="02000505000000020004" pitchFamily="2" charset="0"/>
                <a:cs typeface="Arial"/>
              </a:rPr>
              <a:t>will always refer </a:t>
            </a:r>
            <a:r>
              <a:rPr lang="en-US" sz="2400" spc="-5" dirty="0">
                <a:latin typeface="Sitka Text" panose="02000505000000020004" pitchFamily="2" charset="0"/>
                <a:cs typeface="Arial"/>
              </a:rPr>
              <a:t>to </a:t>
            </a:r>
            <a:r>
              <a:rPr lang="en-US" sz="2400" dirty="0">
                <a:latin typeface="Sitka Text" panose="02000505000000020004" pitchFamily="2" charset="0"/>
                <a:cs typeface="Arial"/>
              </a:rPr>
              <a:t>the version defined by the</a:t>
            </a:r>
            <a:r>
              <a:rPr lang="en-US" sz="2400" spc="-125" dirty="0">
                <a:latin typeface="Sitka Text" panose="02000505000000020004" pitchFamily="2" charset="0"/>
                <a:cs typeface="Arial"/>
              </a:rPr>
              <a:t> </a:t>
            </a:r>
            <a:r>
              <a:rPr lang="en-US" sz="2400" dirty="0">
                <a:latin typeface="Sitka Text" panose="02000505000000020004" pitchFamily="2" charset="0"/>
                <a:cs typeface="Arial"/>
              </a:rPr>
              <a:t>subclass</a:t>
            </a:r>
          </a:p>
        </p:txBody>
      </p:sp>
      <p:grpSp>
        <p:nvGrpSpPr>
          <p:cNvPr id="2" name="Group 1">
            <a:extLst>
              <a:ext uri="{FF2B5EF4-FFF2-40B4-BE49-F238E27FC236}">
                <a16:creationId xmlns:a16="http://schemas.microsoft.com/office/drawing/2014/main" id="{5EFAE185-E56C-BEAC-2A9E-04E775DAE01F}"/>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88BF16E5-B01C-E463-CE59-91E1D92D76BF}"/>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032450A-F28A-1900-DDB3-066E47DCD79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02E458F6-4FAD-D451-5D14-9F72885913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361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499816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Method</a:t>
            </a:r>
            <a:r>
              <a:rPr lang="en-US" sz="4000" b="1" spc="-35" dirty="0">
                <a:effectLst>
                  <a:outerShdw blurRad="38100" dist="38100" dir="2700000" algn="tl">
                    <a:srgbClr val="000000">
                      <a:alpha val="43137"/>
                    </a:srgbClr>
                  </a:outerShdw>
                </a:effectLst>
                <a:latin typeface="Sitka Text" panose="02000505000000020004" pitchFamily="2" charset="0"/>
              </a:rPr>
              <a:t> </a:t>
            </a:r>
            <a:r>
              <a:rPr lang="en-US" sz="4000" b="1" spc="-5" dirty="0">
                <a:effectLst>
                  <a:outerShdw blurRad="38100" dist="38100" dir="2700000" algn="tl">
                    <a:srgbClr val="000000">
                      <a:alpha val="43137"/>
                    </a:srgbClr>
                  </a:outerShdw>
                </a:effectLst>
                <a:latin typeface="Sitka Text" panose="02000505000000020004" pitchFamily="2" charset="0"/>
              </a:rPr>
              <a:t>Overriding</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pic>
        <p:nvPicPr>
          <p:cNvPr id="5122" name="Picture 2">
            <a:extLst>
              <a:ext uri="{FF2B5EF4-FFF2-40B4-BE49-F238E27FC236}">
                <a16:creationId xmlns:a16="http://schemas.microsoft.com/office/drawing/2014/main" id="{EE26D4CC-58CD-46D4-BA1D-99D9AE357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420" y="1995487"/>
            <a:ext cx="8201025" cy="28670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4C4CC68-817B-2255-DF44-B3B0FC18F641}"/>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5165E457-CA78-C441-F948-7AD53C6C8BE6}"/>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E72778C8-F336-9315-89DB-221BB3FD9A5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F3987496-975B-E276-599B-4A8AA630BC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416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499816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Method</a:t>
            </a:r>
            <a:r>
              <a:rPr lang="en-US" sz="4000" b="1" spc="-35" dirty="0">
                <a:effectLst>
                  <a:outerShdw blurRad="38100" dist="38100" dir="2700000" algn="tl">
                    <a:srgbClr val="000000">
                      <a:alpha val="43137"/>
                    </a:srgbClr>
                  </a:outerShdw>
                </a:effectLst>
                <a:latin typeface="Sitka Text" panose="02000505000000020004" pitchFamily="2" charset="0"/>
              </a:rPr>
              <a:t> </a:t>
            </a:r>
            <a:r>
              <a:rPr lang="en-US" sz="4000" b="1" spc="-5" dirty="0">
                <a:effectLst>
                  <a:outerShdw blurRad="38100" dist="38100" dir="2700000" algn="tl">
                    <a:srgbClr val="000000">
                      <a:alpha val="43137"/>
                    </a:srgbClr>
                  </a:outerShdw>
                </a:effectLst>
                <a:latin typeface="Sitka Text" panose="02000505000000020004" pitchFamily="2" charset="0"/>
              </a:rPr>
              <a:t>Overriding</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9" name="TextBox 8">
            <a:extLst>
              <a:ext uri="{FF2B5EF4-FFF2-40B4-BE49-F238E27FC236}">
                <a16:creationId xmlns:a16="http://schemas.microsoft.com/office/drawing/2014/main" id="{76F78103-A239-4B7E-922D-B81C6D1939C6}"/>
              </a:ext>
            </a:extLst>
          </p:cNvPr>
          <p:cNvSpPr txBox="1"/>
          <p:nvPr/>
        </p:nvSpPr>
        <p:spPr>
          <a:xfrm>
            <a:off x="293660" y="1226806"/>
            <a:ext cx="7281369" cy="3170099"/>
          </a:xfrm>
          <a:prstGeom prst="rect">
            <a:avLst/>
          </a:prstGeom>
          <a:noFill/>
        </p:spPr>
        <p:txBody>
          <a:bodyPr wrap="square">
            <a:spAutoFit/>
          </a:bodyPr>
          <a:lstStyle/>
          <a:p>
            <a:r>
              <a:rPr lang="en-US" sz="2000" dirty="0">
                <a:latin typeface="Sitka Text" panose="02000505000000020004" pitchFamily="2" charset="0"/>
              </a:rPr>
              <a:t>class Shapes {</a:t>
            </a:r>
          </a:p>
          <a:p>
            <a:r>
              <a:rPr lang="en-US" sz="2000" dirty="0">
                <a:latin typeface="Sitka Text" panose="02000505000000020004" pitchFamily="2" charset="0"/>
              </a:rPr>
              <a:t>  public void area()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("The formula for area of ");</a:t>
            </a:r>
          </a:p>
          <a:p>
            <a:r>
              <a:rPr lang="en-US" sz="2000" dirty="0">
                <a:latin typeface="Sitka Text" panose="02000505000000020004" pitchFamily="2" charset="0"/>
              </a:rPr>
              <a:t>  }</a:t>
            </a:r>
          </a:p>
          <a:p>
            <a:r>
              <a:rPr lang="en-US" sz="2000" dirty="0">
                <a:latin typeface="Sitka Text" panose="02000505000000020004" pitchFamily="2" charset="0"/>
              </a:rPr>
              <a:t>}</a:t>
            </a:r>
          </a:p>
          <a:p>
            <a:r>
              <a:rPr lang="en-US" sz="2000" dirty="0">
                <a:latin typeface="Sitka Text" panose="02000505000000020004" pitchFamily="2" charset="0"/>
              </a:rPr>
              <a:t>class Triangle extends Shapes {</a:t>
            </a:r>
          </a:p>
          <a:p>
            <a:r>
              <a:rPr lang="en-US" sz="2000" dirty="0">
                <a:latin typeface="Sitka Text" panose="02000505000000020004" pitchFamily="2" charset="0"/>
              </a:rPr>
              <a:t>  public void area()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("Triangle is ½ * base * height ");</a:t>
            </a:r>
          </a:p>
          <a:p>
            <a:r>
              <a:rPr lang="en-US" sz="2000" dirty="0">
                <a:latin typeface="Sitka Text" panose="02000505000000020004" pitchFamily="2" charset="0"/>
              </a:rPr>
              <a:t>  }</a:t>
            </a:r>
          </a:p>
          <a:p>
            <a:r>
              <a:rPr lang="en-US" sz="2000" dirty="0">
                <a:latin typeface="Sitka Text" panose="02000505000000020004" pitchFamily="2" charset="0"/>
              </a:rPr>
              <a:t>}</a:t>
            </a:r>
          </a:p>
        </p:txBody>
      </p:sp>
      <p:sp>
        <p:nvSpPr>
          <p:cNvPr id="11" name="TextBox 10">
            <a:extLst>
              <a:ext uri="{FF2B5EF4-FFF2-40B4-BE49-F238E27FC236}">
                <a16:creationId xmlns:a16="http://schemas.microsoft.com/office/drawing/2014/main" id="{DA614448-C10D-4C06-86F7-E6C622287A2B}"/>
              </a:ext>
            </a:extLst>
          </p:cNvPr>
          <p:cNvSpPr txBox="1"/>
          <p:nvPr/>
        </p:nvSpPr>
        <p:spPr>
          <a:xfrm>
            <a:off x="120644" y="4669042"/>
            <a:ext cx="7229533" cy="1477328"/>
          </a:xfrm>
          <a:prstGeom prst="rect">
            <a:avLst/>
          </a:prstGeom>
          <a:noFill/>
        </p:spPr>
        <p:txBody>
          <a:bodyPr wrap="square">
            <a:spAutoFit/>
          </a:bodyPr>
          <a:lstStyle/>
          <a:p>
            <a:r>
              <a:rPr lang="en-US" sz="1800" dirty="0">
                <a:latin typeface="Sitka Text" panose="02000505000000020004" pitchFamily="2" charset="0"/>
              </a:rPr>
              <a:t>class Circle extends Shapes {</a:t>
            </a:r>
          </a:p>
          <a:p>
            <a:r>
              <a:rPr lang="en-US" sz="1800" dirty="0">
                <a:latin typeface="Sitka Text" panose="02000505000000020004" pitchFamily="2" charset="0"/>
              </a:rPr>
              <a:t>  public void area() {</a:t>
            </a:r>
          </a:p>
          <a:p>
            <a:r>
              <a:rPr lang="en-US" sz="1800" dirty="0">
                <a:latin typeface="Sitka Text" panose="02000505000000020004" pitchFamily="2" charset="0"/>
              </a:rPr>
              <a:t>    </a:t>
            </a:r>
            <a:r>
              <a:rPr lang="en-US" sz="1800" dirty="0" err="1">
                <a:latin typeface="Sitka Text" panose="02000505000000020004" pitchFamily="2" charset="0"/>
              </a:rPr>
              <a:t>System.out.println</a:t>
            </a:r>
            <a:r>
              <a:rPr lang="en-US" sz="1800" dirty="0">
                <a:latin typeface="Sitka Text" panose="02000505000000020004" pitchFamily="2" charset="0"/>
              </a:rPr>
              <a:t>("Circle is 3.14 * radius * radius ");</a:t>
            </a:r>
          </a:p>
          <a:p>
            <a:r>
              <a:rPr lang="en-US" sz="1800" dirty="0">
                <a:latin typeface="Sitka Text" panose="02000505000000020004" pitchFamily="2" charset="0"/>
              </a:rPr>
              <a:t>  }</a:t>
            </a:r>
          </a:p>
          <a:p>
            <a:r>
              <a:rPr lang="en-US" sz="1800" dirty="0">
                <a:latin typeface="Sitka Text" panose="02000505000000020004" pitchFamily="2" charset="0"/>
              </a:rPr>
              <a:t>}</a:t>
            </a:r>
          </a:p>
        </p:txBody>
      </p:sp>
      <p:sp>
        <p:nvSpPr>
          <p:cNvPr id="14" name="TextBox 13">
            <a:extLst>
              <a:ext uri="{FF2B5EF4-FFF2-40B4-BE49-F238E27FC236}">
                <a16:creationId xmlns:a16="http://schemas.microsoft.com/office/drawing/2014/main" id="{846E890F-541B-4A6D-851C-E5CA21F81789}"/>
              </a:ext>
            </a:extLst>
          </p:cNvPr>
          <p:cNvSpPr txBox="1"/>
          <p:nvPr/>
        </p:nvSpPr>
        <p:spPr>
          <a:xfrm>
            <a:off x="7575029" y="1500825"/>
            <a:ext cx="6108492" cy="3139321"/>
          </a:xfrm>
          <a:prstGeom prst="rect">
            <a:avLst/>
          </a:prstGeom>
          <a:noFill/>
        </p:spPr>
        <p:txBody>
          <a:bodyPr wrap="square">
            <a:spAutoFit/>
          </a:bodyPr>
          <a:lstStyle/>
          <a:p>
            <a:r>
              <a:rPr lang="en-US" dirty="0">
                <a:latin typeface="Sitka Text" panose="02000505000000020004" pitchFamily="2" charset="0"/>
              </a:rPr>
              <a:t>class Main {</a:t>
            </a:r>
          </a:p>
          <a:p>
            <a:r>
              <a:rPr lang="en-US" dirty="0">
                <a:latin typeface="Sitka Text" panose="02000505000000020004" pitchFamily="2" charset="0"/>
              </a:rPr>
              <a:t>  public static void main(String[] </a:t>
            </a:r>
            <a:r>
              <a:rPr lang="en-US" dirty="0" err="1">
                <a:latin typeface="Sitka Text" panose="02000505000000020004" pitchFamily="2" charset="0"/>
              </a:rPr>
              <a:t>args</a:t>
            </a:r>
            <a:r>
              <a:rPr lang="en-US" dirty="0">
                <a:latin typeface="Sitka Text" panose="02000505000000020004" pitchFamily="2" charset="0"/>
              </a:rPr>
              <a:t>) {</a:t>
            </a:r>
          </a:p>
          <a:p>
            <a:r>
              <a:rPr lang="en-US" dirty="0">
                <a:latin typeface="Sitka Text" panose="02000505000000020004" pitchFamily="2" charset="0"/>
              </a:rPr>
              <a:t>    Shapes </a:t>
            </a:r>
            <a:r>
              <a:rPr lang="en-US" dirty="0" err="1">
                <a:latin typeface="Sitka Text" panose="02000505000000020004" pitchFamily="2" charset="0"/>
              </a:rPr>
              <a:t>myShape</a:t>
            </a:r>
            <a:r>
              <a:rPr lang="en-US" dirty="0">
                <a:latin typeface="Sitka Text" panose="02000505000000020004" pitchFamily="2" charset="0"/>
              </a:rPr>
              <a:t> = new Shapes();  </a:t>
            </a:r>
          </a:p>
          <a:p>
            <a:r>
              <a:rPr lang="en-US" dirty="0">
                <a:latin typeface="Sitka Text" panose="02000505000000020004" pitchFamily="2" charset="0"/>
              </a:rPr>
              <a:t>    Shapes </a:t>
            </a:r>
            <a:r>
              <a:rPr lang="en-US" dirty="0" err="1">
                <a:latin typeface="Sitka Text" panose="02000505000000020004" pitchFamily="2" charset="0"/>
              </a:rPr>
              <a:t>myTriangle</a:t>
            </a:r>
            <a:r>
              <a:rPr lang="en-US" dirty="0">
                <a:latin typeface="Sitka Text" panose="02000505000000020004" pitchFamily="2" charset="0"/>
              </a:rPr>
              <a:t> = new Triangle();  </a:t>
            </a:r>
          </a:p>
          <a:p>
            <a:r>
              <a:rPr lang="en-US" dirty="0">
                <a:latin typeface="Sitka Text" panose="02000505000000020004" pitchFamily="2" charset="0"/>
              </a:rPr>
              <a:t>    Shapes </a:t>
            </a:r>
            <a:r>
              <a:rPr lang="en-US" dirty="0" err="1">
                <a:latin typeface="Sitka Text" panose="02000505000000020004" pitchFamily="2" charset="0"/>
              </a:rPr>
              <a:t>myCircle</a:t>
            </a:r>
            <a:r>
              <a:rPr lang="en-US" dirty="0">
                <a:latin typeface="Sitka Text" panose="02000505000000020004" pitchFamily="2" charset="0"/>
              </a:rPr>
              <a:t> = new Circle(); </a:t>
            </a:r>
          </a:p>
          <a:p>
            <a:r>
              <a:rPr lang="en-US" dirty="0">
                <a:latin typeface="Sitka Text" panose="02000505000000020004" pitchFamily="2" charset="0"/>
              </a:rPr>
              <a:t>    </a:t>
            </a:r>
            <a:r>
              <a:rPr lang="en-US" dirty="0" err="1">
                <a:latin typeface="Sitka Text" panose="02000505000000020004" pitchFamily="2" charset="0"/>
              </a:rPr>
              <a:t>myShape.area</a:t>
            </a:r>
            <a:r>
              <a:rPr lang="en-US" dirty="0">
                <a:latin typeface="Sitka Text" panose="02000505000000020004" pitchFamily="2" charset="0"/>
              </a:rPr>
              <a:t>();</a:t>
            </a:r>
          </a:p>
          <a:p>
            <a:r>
              <a:rPr lang="en-US" dirty="0">
                <a:latin typeface="Sitka Text" panose="02000505000000020004" pitchFamily="2" charset="0"/>
              </a:rPr>
              <a:t>    </a:t>
            </a:r>
            <a:r>
              <a:rPr lang="en-US" dirty="0" err="1">
                <a:latin typeface="Sitka Text" panose="02000505000000020004" pitchFamily="2" charset="0"/>
              </a:rPr>
              <a:t>myTriangle.area</a:t>
            </a:r>
            <a:r>
              <a:rPr lang="en-US" dirty="0">
                <a:latin typeface="Sitka Text" panose="02000505000000020004" pitchFamily="2" charset="0"/>
              </a:rPr>
              <a:t>();</a:t>
            </a:r>
          </a:p>
          <a:p>
            <a:r>
              <a:rPr lang="en-US" dirty="0">
                <a:latin typeface="Sitka Text" panose="02000505000000020004" pitchFamily="2" charset="0"/>
              </a:rPr>
              <a:t>    </a:t>
            </a:r>
            <a:r>
              <a:rPr lang="en-US" dirty="0" err="1">
                <a:latin typeface="Sitka Text" panose="02000505000000020004" pitchFamily="2" charset="0"/>
              </a:rPr>
              <a:t>myShape.area</a:t>
            </a:r>
            <a:r>
              <a:rPr lang="en-US" dirty="0">
                <a:latin typeface="Sitka Text" panose="02000505000000020004" pitchFamily="2" charset="0"/>
              </a:rPr>
              <a:t>();</a:t>
            </a:r>
          </a:p>
          <a:p>
            <a:r>
              <a:rPr lang="en-US" dirty="0">
                <a:latin typeface="Sitka Text" panose="02000505000000020004" pitchFamily="2" charset="0"/>
              </a:rPr>
              <a:t>    </a:t>
            </a:r>
            <a:r>
              <a:rPr lang="en-US" dirty="0" err="1">
                <a:latin typeface="Sitka Text" panose="02000505000000020004" pitchFamily="2" charset="0"/>
              </a:rPr>
              <a:t>myCircle.area</a:t>
            </a:r>
            <a:r>
              <a:rPr lang="en-US" dirty="0">
                <a:latin typeface="Sitka Text" panose="02000505000000020004" pitchFamily="2" charset="0"/>
              </a:rPr>
              <a:t>();</a:t>
            </a:r>
          </a:p>
          <a:p>
            <a:r>
              <a:rPr lang="en-US" dirty="0">
                <a:latin typeface="Sitka Text" panose="02000505000000020004" pitchFamily="2" charset="0"/>
              </a:rPr>
              <a:t>  }</a:t>
            </a:r>
          </a:p>
          <a:p>
            <a:r>
              <a:rPr lang="en-US" dirty="0">
                <a:latin typeface="Sitka Text" panose="02000505000000020004" pitchFamily="2" charset="0"/>
              </a:rPr>
              <a:t>}</a:t>
            </a:r>
          </a:p>
        </p:txBody>
      </p:sp>
      <p:grpSp>
        <p:nvGrpSpPr>
          <p:cNvPr id="2" name="Group 1">
            <a:extLst>
              <a:ext uri="{FF2B5EF4-FFF2-40B4-BE49-F238E27FC236}">
                <a16:creationId xmlns:a16="http://schemas.microsoft.com/office/drawing/2014/main" id="{CAE1C9BA-2431-A2A9-957B-CFF48B87572E}"/>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5E6D3D0F-8056-0D14-888D-7ADAE31DB021}"/>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D71BC99-B380-EE2C-1776-7BEB6ADC7C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6AEC1762-97F0-173F-CD55-092ADE52EE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393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780021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Advantage Method</a:t>
            </a:r>
            <a:r>
              <a:rPr lang="en-US" sz="4000" b="1" spc="-35" dirty="0">
                <a:effectLst>
                  <a:outerShdw blurRad="38100" dist="38100" dir="2700000" algn="tl">
                    <a:srgbClr val="000000">
                      <a:alpha val="43137"/>
                    </a:srgbClr>
                  </a:outerShdw>
                </a:effectLst>
                <a:latin typeface="Sitka Text" panose="02000505000000020004" pitchFamily="2" charset="0"/>
              </a:rPr>
              <a:t> </a:t>
            </a:r>
            <a:r>
              <a:rPr lang="en-US" sz="4000" b="1" spc="-5" dirty="0">
                <a:effectLst>
                  <a:outerShdw blurRad="38100" dist="38100" dir="2700000" algn="tl">
                    <a:srgbClr val="000000">
                      <a:alpha val="43137"/>
                    </a:srgbClr>
                  </a:outerShdw>
                </a:effectLst>
                <a:latin typeface="Sitka Text" panose="02000505000000020004" pitchFamily="2" charset="0"/>
              </a:rPr>
              <a:t>Overriding</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87608" y="1490007"/>
            <a:ext cx="10616784" cy="3693319"/>
          </a:xfrm>
          <a:prstGeom prst="rect">
            <a:avLst/>
          </a:prstGeom>
          <a:noFill/>
        </p:spPr>
        <p:txBody>
          <a:bodyPr wrap="square">
            <a:spAutoFit/>
          </a:bodyPr>
          <a:lstStyle/>
          <a:p>
            <a:pPr marL="457200" indent="-457200" algn="l">
              <a:spcBef>
                <a:spcPts val="600"/>
              </a:spcBef>
              <a:spcAft>
                <a:spcPts val="600"/>
              </a:spcAft>
              <a:buFont typeface="Arial" panose="020B0604020202020204" pitchFamily="34" charset="0"/>
              <a:buChar char="•"/>
            </a:pPr>
            <a:r>
              <a:rPr lang="en-US" sz="2800" b="0" i="0" dirty="0">
                <a:solidFill>
                  <a:srgbClr val="222426"/>
                </a:solidFill>
                <a:effectLst/>
                <a:latin typeface="Sitka Text" panose="02000505000000020004" pitchFamily="2" charset="0"/>
              </a:rPr>
              <a:t>The main advantage of method overriding is that the class can give its own specific implementation to an inherited method </a:t>
            </a:r>
            <a:r>
              <a:rPr lang="en-US" sz="2800" b="1" i="0" dirty="0">
                <a:solidFill>
                  <a:srgbClr val="222426"/>
                </a:solidFill>
                <a:effectLst/>
                <a:latin typeface="Sitka Text" panose="02000505000000020004" pitchFamily="2" charset="0"/>
              </a:rPr>
              <a:t>without even modifying the parent class code</a:t>
            </a:r>
            <a:r>
              <a:rPr lang="en-US" sz="2800" b="0" i="0" dirty="0">
                <a:solidFill>
                  <a:srgbClr val="222426"/>
                </a:solidFill>
                <a:effectLst/>
                <a:latin typeface="Sitka Text" panose="02000505000000020004" pitchFamily="2" charset="0"/>
              </a:rPr>
              <a:t>.</a:t>
            </a:r>
          </a:p>
          <a:p>
            <a:pPr marL="457200" indent="-457200" algn="l">
              <a:spcBef>
                <a:spcPts val="600"/>
              </a:spcBef>
              <a:spcAft>
                <a:spcPts val="600"/>
              </a:spcAft>
              <a:buFont typeface="Arial" panose="020B0604020202020204" pitchFamily="34" charset="0"/>
              <a:buChar char="•"/>
            </a:pPr>
            <a:r>
              <a:rPr lang="en-US" sz="2800" b="0" i="0" dirty="0">
                <a:solidFill>
                  <a:srgbClr val="222426"/>
                </a:solidFill>
                <a:effectLst/>
                <a:latin typeface="Sitka Text" panose="02000505000000020004" pitchFamily="2" charset="0"/>
              </a:rPr>
              <a:t>This is helpful when a class has several child classes, so if a child class needs to use the parent class method, it can use it and the other classes that want to have different implementation can use overriding feature to make changes without touching the parent class code.</a:t>
            </a:r>
          </a:p>
        </p:txBody>
      </p:sp>
      <p:grpSp>
        <p:nvGrpSpPr>
          <p:cNvPr id="2" name="Group 1">
            <a:extLst>
              <a:ext uri="{FF2B5EF4-FFF2-40B4-BE49-F238E27FC236}">
                <a16:creationId xmlns:a16="http://schemas.microsoft.com/office/drawing/2014/main" id="{22F87357-62F6-DD25-4E3C-7CEA4B902C0C}"/>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CFEC831F-1168-5308-72D9-64AEC09D2C07}"/>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3E0D587-4EBE-3464-2AB6-1078D20AE4B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ADB80B0F-A0B7-B62E-3A27-6E93535DFD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156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48571" y="398369"/>
            <a:ext cx="2656496" cy="707886"/>
          </a:xfrm>
          <a:prstGeom prst="rect">
            <a:avLst/>
          </a:prstGeom>
          <a:noFill/>
        </p:spPr>
        <p:txBody>
          <a:bodyPr wrap="none" lIns="91440" tIns="45720" rIns="91440" bIns="45720">
            <a:spAutoFit/>
          </a:bodyPr>
          <a:lstStyle/>
          <a:p>
            <a:pPr algn="l" fontAlgn="base"/>
            <a:r>
              <a:rPr lang="en-US" sz="4000" b="1" i="0" dirty="0">
                <a:solidFill>
                  <a:srgbClr val="273239"/>
                </a:solidFill>
                <a:effectLst>
                  <a:outerShdw blurRad="38100" dist="38100" dir="2700000" algn="tl">
                    <a:srgbClr val="000000">
                      <a:alpha val="43137"/>
                    </a:srgbClr>
                  </a:outerShdw>
                </a:effectLst>
                <a:latin typeface="Sitka Text" panose="02000505000000020004" pitchFamily="2" charset="0"/>
              </a:rPr>
              <a:t>upcasting</a:t>
            </a:r>
          </a:p>
        </p:txBody>
      </p:sp>
      <p:sp>
        <p:nvSpPr>
          <p:cNvPr id="26" name="TextBox 25">
            <a:extLst>
              <a:ext uri="{FF2B5EF4-FFF2-40B4-BE49-F238E27FC236}">
                <a16:creationId xmlns:a16="http://schemas.microsoft.com/office/drawing/2014/main" id="{5FBAE271-D148-4742-ADD2-0A799FEB2BEE}"/>
              </a:ext>
            </a:extLst>
          </p:cNvPr>
          <p:cNvSpPr txBox="1"/>
          <p:nvPr/>
        </p:nvSpPr>
        <p:spPr>
          <a:xfrm>
            <a:off x="748571" y="1640940"/>
            <a:ext cx="10694858" cy="2923877"/>
          </a:xfrm>
          <a:prstGeom prst="rect">
            <a:avLst/>
          </a:prstGeom>
          <a:noFill/>
        </p:spPr>
        <p:txBody>
          <a:bodyPr wrap="square">
            <a:spAutoFit/>
          </a:bodyPr>
          <a:lstStyle/>
          <a:p>
            <a:pPr marL="342900" indent="-342900" algn="l" fontAlgn="base">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A superclass reference variable can refer to a subclass object. This is also known as upcasting. </a:t>
            </a:r>
          </a:p>
          <a:p>
            <a:pPr marL="342900" indent="-342900" algn="l" fontAlgn="base">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Java uses this fact to resolve calls to overridden methods at run time.</a:t>
            </a:r>
          </a:p>
          <a:p>
            <a:pPr marL="342900" indent="-342900" algn="l" fontAlgn="base">
              <a:spcBef>
                <a:spcPts val="1200"/>
              </a:spcBef>
              <a:spcAft>
                <a:spcPts val="1200"/>
              </a:spcAft>
              <a:buFont typeface="Arial" panose="020B0604020202020204" pitchFamily="34" charset="0"/>
              <a:buChar char="•"/>
            </a:pPr>
            <a:r>
              <a:rPr lang="en-US" sz="2400" b="0" i="0" dirty="0">
                <a:effectLst/>
                <a:latin typeface="Sitka Text" panose="02000505000000020004" pitchFamily="2" charset="0"/>
              </a:rPr>
              <a:t>In dynamic method dispatch the object can call the overriding methods of child class and all the non-overridden methods of base class but it cannot call the methods which are newly declared in the child class. </a:t>
            </a:r>
          </a:p>
        </p:txBody>
      </p:sp>
      <p:grpSp>
        <p:nvGrpSpPr>
          <p:cNvPr id="2" name="Group 1">
            <a:extLst>
              <a:ext uri="{FF2B5EF4-FFF2-40B4-BE49-F238E27FC236}">
                <a16:creationId xmlns:a16="http://schemas.microsoft.com/office/drawing/2014/main" id="{610B1A94-AAF0-9FF9-A5CE-D8206BEAA546}"/>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EDE38899-E4D3-A1D4-5804-507222DE05A8}"/>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B92F09C-D4BA-80B7-80DE-3AD4FCB086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058AC9F7-8D82-F4F4-7F77-D1A3A758FD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870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48571" y="398369"/>
            <a:ext cx="2656496" cy="707886"/>
          </a:xfrm>
          <a:prstGeom prst="rect">
            <a:avLst/>
          </a:prstGeom>
          <a:noFill/>
        </p:spPr>
        <p:txBody>
          <a:bodyPr wrap="none" lIns="91440" tIns="45720" rIns="91440" bIns="45720">
            <a:spAutoFit/>
          </a:bodyPr>
          <a:lstStyle/>
          <a:p>
            <a:pPr algn="l" fontAlgn="base"/>
            <a:r>
              <a:rPr lang="en-US" sz="4000" b="1" i="0" dirty="0">
                <a:solidFill>
                  <a:srgbClr val="273239"/>
                </a:solidFill>
                <a:effectLst>
                  <a:outerShdw blurRad="38100" dist="38100" dir="2700000" algn="tl">
                    <a:srgbClr val="000000">
                      <a:alpha val="43137"/>
                    </a:srgbClr>
                  </a:outerShdw>
                </a:effectLst>
                <a:latin typeface="Sitka Text" panose="02000505000000020004" pitchFamily="2" charset="0"/>
              </a:rPr>
              <a:t>upcasting</a:t>
            </a:r>
          </a:p>
        </p:txBody>
      </p:sp>
      <p:sp>
        <p:nvSpPr>
          <p:cNvPr id="8" name="TextBox 7">
            <a:extLst>
              <a:ext uri="{FF2B5EF4-FFF2-40B4-BE49-F238E27FC236}">
                <a16:creationId xmlns:a16="http://schemas.microsoft.com/office/drawing/2014/main" id="{F7A08C1C-3D48-4AF4-9DDF-292D4B5481F0}"/>
              </a:ext>
            </a:extLst>
          </p:cNvPr>
          <p:cNvSpPr txBox="1"/>
          <p:nvPr/>
        </p:nvSpPr>
        <p:spPr>
          <a:xfrm>
            <a:off x="487208" y="1106255"/>
            <a:ext cx="6618129" cy="5632311"/>
          </a:xfrm>
          <a:prstGeom prst="rect">
            <a:avLst/>
          </a:prstGeom>
          <a:noFill/>
        </p:spPr>
        <p:txBody>
          <a:bodyPr wrap="square">
            <a:spAutoFit/>
          </a:bodyPr>
          <a:lstStyle/>
          <a:p>
            <a:r>
              <a:rPr lang="en-US" sz="2000" dirty="0">
                <a:latin typeface="Sitka Text" panose="02000505000000020004" pitchFamily="2" charset="0"/>
              </a:rPr>
              <a:t>class A</a:t>
            </a:r>
          </a:p>
          <a:p>
            <a:r>
              <a:rPr lang="en-US" sz="2000" dirty="0">
                <a:latin typeface="Sitka Text" panose="02000505000000020004" pitchFamily="2" charset="0"/>
              </a:rPr>
              <a:t>{</a:t>
            </a:r>
          </a:p>
          <a:p>
            <a:r>
              <a:rPr lang="en-US" sz="2000" dirty="0">
                <a:latin typeface="Sitka Text" panose="02000505000000020004" pitchFamily="2" charset="0"/>
              </a:rPr>
              <a:t>    void m1()</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("Inside A's m1 method");</a:t>
            </a:r>
          </a:p>
          <a:p>
            <a:r>
              <a:rPr lang="en-US" sz="2000" dirty="0">
                <a:latin typeface="Sitka Text" panose="02000505000000020004" pitchFamily="2" charset="0"/>
              </a:rPr>
              <a:t>    }</a:t>
            </a:r>
          </a:p>
          <a:p>
            <a:r>
              <a:rPr lang="en-US" sz="2000" dirty="0">
                <a:latin typeface="Sitka Text" panose="02000505000000020004" pitchFamily="2" charset="0"/>
              </a:rPr>
              <a:t>}</a:t>
            </a:r>
          </a:p>
          <a:p>
            <a:r>
              <a:rPr lang="en-US" sz="2000" dirty="0">
                <a:latin typeface="Sitka Text" panose="02000505000000020004" pitchFamily="2" charset="0"/>
              </a:rPr>
              <a:t>class B extends A</a:t>
            </a:r>
          </a:p>
          <a:p>
            <a:r>
              <a:rPr lang="en-US" sz="2000" dirty="0">
                <a:latin typeface="Sitka Text" panose="02000505000000020004" pitchFamily="2" charset="0"/>
              </a:rPr>
              <a:t>{</a:t>
            </a:r>
          </a:p>
          <a:p>
            <a:r>
              <a:rPr lang="en-US" sz="2000" dirty="0">
                <a:latin typeface="Sitka Text" panose="02000505000000020004" pitchFamily="2" charset="0"/>
              </a:rPr>
              <a:t>  void m1()</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("Inside B's m1 method");</a:t>
            </a:r>
          </a:p>
          <a:p>
            <a:r>
              <a:rPr lang="en-US" sz="2000" dirty="0">
                <a:latin typeface="Sitka Text" panose="02000505000000020004" pitchFamily="2" charset="0"/>
              </a:rPr>
              <a:t>    }</a:t>
            </a:r>
          </a:p>
          <a:p>
            <a:r>
              <a:rPr lang="en-US" sz="2000" dirty="0">
                <a:latin typeface="Sitka Text" panose="02000505000000020004" pitchFamily="2" charset="0"/>
              </a:rPr>
              <a:t>   void </a:t>
            </a:r>
            <a:r>
              <a:rPr lang="en-US" sz="2000" dirty="0" err="1">
                <a:latin typeface="Sitka Text" panose="02000505000000020004" pitchFamily="2" charset="0"/>
              </a:rPr>
              <a:t>disp</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("Inside </a:t>
            </a:r>
            <a:r>
              <a:rPr lang="en-US" sz="2000" dirty="0" err="1">
                <a:latin typeface="Sitka Text" panose="02000505000000020004" pitchFamily="2" charset="0"/>
              </a:rPr>
              <a:t>Disp</a:t>
            </a:r>
            <a:r>
              <a:rPr lang="en-US" sz="2000" dirty="0">
                <a:latin typeface="Sitka Text" panose="02000505000000020004" pitchFamily="2" charset="0"/>
              </a:rPr>
              <a:t> Method");</a:t>
            </a:r>
          </a:p>
          <a:p>
            <a:r>
              <a:rPr lang="en-US" sz="2000" dirty="0">
                <a:latin typeface="Sitka Text" panose="02000505000000020004" pitchFamily="2" charset="0"/>
              </a:rPr>
              <a:t>    }</a:t>
            </a:r>
          </a:p>
          <a:p>
            <a:r>
              <a:rPr lang="en-US" sz="2000" dirty="0">
                <a:latin typeface="Sitka Text" panose="02000505000000020004" pitchFamily="2" charset="0"/>
              </a:rPr>
              <a:t>}</a:t>
            </a:r>
          </a:p>
        </p:txBody>
      </p:sp>
      <p:sp>
        <p:nvSpPr>
          <p:cNvPr id="10" name="TextBox 9">
            <a:extLst>
              <a:ext uri="{FF2B5EF4-FFF2-40B4-BE49-F238E27FC236}">
                <a16:creationId xmlns:a16="http://schemas.microsoft.com/office/drawing/2014/main" id="{DC615023-1CD4-4FAA-A8C1-CB0F61F89DFC}"/>
              </a:ext>
            </a:extLst>
          </p:cNvPr>
          <p:cNvSpPr txBox="1"/>
          <p:nvPr/>
        </p:nvSpPr>
        <p:spPr>
          <a:xfrm>
            <a:off x="7367027" y="1414180"/>
            <a:ext cx="4824973"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Sitka Text" panose="02000505000000020004" pitchFamily="2" charset="0"/>
              </a:rPr>
              <a:t>class Dispatch</a:t>
            </a:r>
          </a:p>
          <a:p>
            <a:r>
              <a:rPr lang="en-US" dirty="0">
                <a:latin typeface="Sitka Text" panose="02000505000000020004" pitchFamily="2" charset="0"/>
              </a:rPr>
              <a:t>{</a:t>
            </a:r>
          </a:p>
          <a:p>
            <a:r>
              <a:rPr lang="en-US" dirty="0">
                <a:latin typeface="Sitka Text" panose="02000505000000020004" pitchFamily="2" charset="0"/>
              </a:rPr>
              <a:t>    public static void main(String </a:t>
            </a:r>
            <a:r>
              <a:rPr lang="en-US" dirty="0" err="1">
                <a:latin typeface="Sitka Text" panose="02000505000000020004" pitchFamily="2" charset="0"/>
              </a:rPr>
              <a:t>args</a:t>
            </a:r>
            <a:r>
              <a:rPr lang="en-US" dirty="0">
                <a:latin typeface="Sitka Text" panose="02000505000000020004" pitchFamily="2" charset="0"/>
              </a:rPr>
              <a:t>[])</a:t>
            </a:r>
          </a:p>
          <a:p>
            <a:r>
              <a:rPr lang="en-US" dirty="0">
                <a:latin typeface="Sitka Text" panose="02000505000000020004" pitchFamily="2" charset="0"/>
              </a:rPr>
              <a:t>    {</a:t>
            </a:r>
          </a:p>
          <a:p>
            <a:r>
              <a:rPr lang="en-US" dirty="0">
                <a:latin typeface="Sitka Text" panose="02000505000000020004" pitchFamily="2" charset="0"/>
              </a:rPr>
              <a:t>        A </a:t>
            </a:r>
            <a:r>
              <a:rPr lang="en-US" dirty="0" err="1">
                <a:latin typeface="Sitka Text" panose="02000505000000020004" pitchFamily="2" charset="0"/>
              </a:rPr>
              <a:t>a</a:t>
            </a:r>
            <a:r>
              <a:rPr lang="en-US" dirty="0">
                <a:latin typeface="Sitka Text" panose="02000505000000020004" pitchFamily="2" charset="0"/>
              </a:rPr>
              <a:t> = new A();</a:t>
            </a:r>
          </a:p>
          <a:p>
            <a:r>
              <a:rPr lang="en-US" dirty="0">
                <a:latin typeface="Sitka Text" panose="02000505000000020004" pitchFamily="2" charset="0"/>
              </a:rPr>
              <a:t>        B </a:t>
            </a:r>
            <a:r>
              <a:rPr lang="en-US" dirty="0" err="1">
                <a:latin typeface="Sitka Text" panose="02000505000000020004" pitchFamily="2" charset="0"/>
              </a:rPr>
              <a:t>b</a:t>
            </a:r>
            <a:r>
              <a:rPr lang="en-US" dirty="0">
                <a:latin typeface="Sitka Text" panose="02000505000000020004" pitchFamily="2" charset="0"/>
              </a:rPr>
              <a:t> = new B();</a:t>
            </a:r>
          </a:p>
          <a:p>
            <a:r>
              <a:rPr lang="en-US" dirty="0">
                <a:latin typeface="Sitka Text" panose="02000505000000020004" pitchFamily="2" charset="0"/>
              </a:rPr>
              <a:t>        A ref;</a:t>
            </a:r>
          </a:p>
          <a:p>
            <a:r>
              <a:rPr lang="en-US" dirty="0">
                <a:latin typeface="Sitka Text" panose="02000505000000020004" pitchFamily="2" charset="0"/>
              </a:rPr>
              <a:t>        ref = a;</a:t>
            </a:r>
          </a:p>
          <a:p>
            <a:r>
              <a:rPr lang="en-US" dirty="0">
                <a:latin typeface="Sitka Text" panose="02000505000000020004" pitchFamily="2" charset="0"/>
              </a:rPr>
              <a:t>        ref.m1();</a:t>
            </a:r>
          </a:p>
          <a:p>
            <a:r>
              <a:rPr lang="en-US" dirty="0">
                <a:latin typeface="Sitka Text" panose="02000505000000020004" pitchFamily="2" charset="0"/>
              </a:rPr>
              <a:t>        ref = b;</a:t>
            </a:r>
          </a:p>
          <a:p>
            <a:r>
              <a:rPr lang="en-US" dirty="0">
                <a:latin typeface="Sitka Text" panose="02000505000000020004" pitchFamily="2" charset="0"/>
              </a:rPr>
              <a:t>        ref.m1();</a:t>
            </a:r>
          </a:p>
          <a:p>
            <a:r>
              <a:rPr lang="en-US" dirty="0">
                <a:latin typeface="Sitka Text" panose="02000505000000020004" pitchFamily="2" charset="0"/>
              </a:rPr>
              <a:t>         </a:t>
            </a:r>
          </a:p>
          <a:p>
            <a:r>
              <a:rPr lang="en-US" dirty="0">
                <a:latin typeface="Sitka Text" panose="02000505000000020004" pitchFamily="2" charset="0"/>
              </a:rPr>
              <a:t>     }</a:t>
            </a:r>
          </a:p>
          <a:p>
            <a:r>
              <a:rPr lang="en-US" dirty="0">
                <a:latin typeface="Sitka Text" panose="02000505000000020004" pitchFamily="2" charset="0"/>
              </a:rPr>
              <a:t>}</a:t>
            </a:r>
          </a:p>
        </p:txBody>
      </p:sp>
      <p:grpSp>
        <p:nvGrpSpPr>
          <p:cNvPr id="2" name="Group 1">
            <a:extLst>
              <a:ext uri="{FF2B5EF4-FFF2-40B4-BE49-F238E27FC236}">
                <a16:creationId xmlns:a16="http://schemas.microsoft.com/office/drawing/2014/main" id="{2A671310-E36C-C386-5414-CB158A512ADD}"/>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9AF19EE5-28A5-477E-E674-895ECEB373A7}"/>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D04DCDA-B529-E534-D4AC-488C1E4498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24068122-E322-AFE7-E7CF-DAF29EB51F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571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48571" y="398369"/>
            <a:ext cx="2656496" cy="707886"/>
          </a:xfrm>
          <a:prstGeom prst="rect">
            <a:avLst/>
          </a:prstGeom>
          <a:noFill/>
        </p:spPr>
        <p:txBody>
          <a:bodyPr wrap="none" lIns="91440" tIns="45720" rIns="91440" bIns="45720">
            <a:spAutoFit/>
          </a:bodyPr>
          <a:lstStyle/>
          <a:p>
            <a:pPr algn="l" fontAlgn="base"/>
            <a:r>
              <a:rPr lang="en-US" sz="4000" b="1" i="0" dirty="0">
                <a:solidFill>
                  <a:srgbClr val="273239"/>
                </a:solidFill>
                <a:effectLst>
                  <a:outerShdw blurRad="38100" dist="38100" dir="2700000" algn="tl">
                    <a:srgbClr val="000000">
                      <a:alpha val="43137"/>
                    </a:srgbClr>
                  </a:outerShdw>
                </a:effectLst>
                <a:latin typeface="Sitka Text" panose="02000505000000020004" pitchFamily="2" charset="0"/>
              </a:rPr>
              <a:t>upcasting</a:t>
            </a:r>
          </a:p>
        </p:txBody>
      </p:sp>
      <p:sp>
        <p:nvSpPr>
          <p:cNvPr id="8" name="TextBox 7">
            <a:extLst>
              <a:ext uri="{FF2B5EF4-FFF2-40B4-BE49-F238E27FC236}">
                <a16:creationId xmlns:a16="http://schemas.microsoft.com/office/drawing/2014/main" id="{F7A08C1C-3D48-4AF4-9DDF-292D4B5481F0}"/>
              </a:ext>
            </a:extLst>
          </p:cNvPr>
          <p:cNvSpPr txBox="1"/>
          <p:nvPr/>
        </p:nvSpPr>
        <p:spPr>
          <a:xfrm>
            <a:off x="487208" y="1106255"/>
            <a:ext cx="6618129" cy="5632311"/>
          </a:xfrm>
          <a:prstGeom prst="rect">
            <a:avLst/>
          </a:prstGeom>
          <a:noFill/>
        </p:spPr>
        <p:txBody>
          <a:bodyPr wrap="square">
            <a:spAutoFit/>
          </a:bodyPr>
          <a:lstStyle/>
          <a:p>
            <a:r>
              <a:rPr lang="en-US" sz="2000" dirty="0">
                <a:latin typeface="Sitka Text" panose="02000505000000020004" pitchFamily="2" charset="0"/>
              </a:rPr>
              <a:t>class A</a:t>
            </a:r>
          </a:p>
          <a:p>
            <a:r>
              <a:rPr lang="en-US" sz="2000" dirty="0">
                <a:latin typeface="Sitka Text" panose="02000505000000020004" pitchFamily="2" charset="0"/>
              </a:rPr>
              <a:t>{</a:t>
            </a:r>
          </a:p>
          <a:p>
            <a:r>
              <a:rPr lang="en-US" sz="2000" dirty="0">
                <a:latin typeface="Sitka Text" panose="02000505000000020004" pitchFamily="2" charset="0"/>
              </a:rPr>
              <a:t>    void m1()</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("Inside A's m1 method");</a:t>
            </a:r>
          </a:p>
          <a:p>
            <a:r>
              <a:rPr lang="en-US" sz="2000" dirty="0">
                <a:latin typeface="Sitka Text" panose="02000505000000020004" pitchFamily="2" charset="0"/>
              </a:rPr>
              <a:t>    }</a:t>
            </a:r>
          </a:p>
          <a:p>
            <a:r>
              <a:rPr lang="en-US" sz="2000" dirty="0">
                <a:latin typeface="Sitka Text" panose="02000505000000020004" pitchFamily="2" charset="0"/>
              </a:rPr>
              <a:t>}</a:t>
            </a:r>
          </a:p>
          <a:p>
            <a:r>
              <a:rPr lang="en-US" sz="2000" dirty="0">
                <a:latin typeface="Sitka Text" panose="02000505000000020004" pitchFamily="2" charset="0"/>
              </a:rPr>
              <a:t>class B extends A</a:t>
            </a:r>
          </a:p>
          <a:p>
            <a:r>
              <a:rPr lang="en-US" sz="2000" dirty="0">
                <a:latin typeface="Sitka Text" panose="02000505000000020004" pitchFamily="2" charset="0"/>
              </a:rPr>
              <a:t>{</a:t>
            </a:r>
          </a:p>
          <a:p>
            <a:r>
              <a:rPr lang="en-US" sz="2000" dirty="0">
                <a:latin typeface="Sitka Text" panose="02000505000000020004" pitchFamily="2" charset="0"/>
              </a:rPr>
              <a:t>  void m1()</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("Inside B's m1 method");</a:t>
            </a:r>
          </a:p>
          <a:p>
            <a:r>
              <a:rPr lang="en-US" sz="2000" dirty="0">
                <a:latin typeface="Sitka Text" panose="02000505000000020004" pitchFamily="2" charset="0"/>
              </a:rPr>
              <a:t>    }</a:t>
            </a:r>
          </a:p>
          <a:p>
            <a:r>
              <a:rPr lang="en-US" sz="2000" dirty="0">
                <a:latin typeface="Sitka Text" panose="02000505000000020004" pitchFamily="2" charset="0"/>
              </a:rPr>
              <a:t>   void </a:t>
            </a:r>
            <a:r>
              <a:rPr lang="en-US" sz="2000" dirty="0" err="1">
                <a:latin typeface="Sitka Text" panose="02000505000000020004" pitchFamily="2" charset="0"/>
              </a:rPr>
              <a:t>disp</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("Inside </a:t>
            </a:r>
            <a:r>
              <a:rPr lang="en-US" sz="2000" dirty="0" err="1">
                <a:latin typeface="Sitka Text" panose="02000505000000020004" pitchFamily="2" charset="0"/>
              </a:rPr>
              <a:t>Disp</a:t>
            </a:r>
            <a:r>
              <a:rPr lang="en-US" sz="2000" dirty="0">
                <a:latin typeface="Sitka Text" panose="02000505000000020004" pitchFamily="2" charset="0"/>
              </a:rPr>
              <a:t> Method");</a:t>
            </a:r>
          </a:p>
          <a:p>
            <a:r>
              <a:rPr lang="en-US" sz="2000" dirty="0">
                <a:latin typeface="Sitka Text" panose="02000505000000020004" pitchFamily="2" charset="0"/>
              </a:rPr>
              <a:t>    }</a:t>
            </a:r>
          </a:p>
          <a:p>
            <a:r>
              <a:rPr lang="en-US" sz="2000" dirty="0">
                <a:latin typeface="Sitka Text" panose="02000505000000020004" pitchFamily="2" charset="0"/>
              </a:rPr>
              <a:t>}</a:t>
            </a:r>
          </a:p>
        </p:txBody>
      </p:sp>
      <p:sp>
        <p:nvSpPr>
          <p:cNvPr id="10" name="TextBox 9">
            <a:extLst>
              <a:ext uri="{FF2B5EF4-FFF2-40B4-BE49-F238E27FC236}">
                <a16:creationId xmlns:a16="http://schemas.microsoft.com/office/drawing/2014/main" id="{DC615023-1CD4-4FAA-A8C1-CB0F61F89DFC}"/>
              </a:ext>
            </a:extLst>
          </p:cNvPr>
          <p:cNvSpPr txBox="1"/>
          <p:nvPr/>
        </p:nvSpPr>
        <p:spPr>
          <a:xfrm>
            <a:off x="7367027" y="1414180"/>
            <a:ext cx="4824973"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Sitka Text" panose="02000505000000020004" pitchFamily="2" charset="0"/>
              </a:rPr>
              <a:t>class Dispatch</a:t>
            </a:r>
          </a:p>
          <a:p>
            <a:r>
              <a:rPr lang="en-US" dirty="0">
                <a:latin typeface="Sitka Text" panose="02000505000000020004" pitchFamily="2" charset="0"/>
              </a:rPr>
              <a:t>{</a:t>
            </a:r>
          </a:p>
          <a:p>
            <a:r>
              <a:rPr lang="en-US" dirty="0">
                <a:latin typeface="Sitka Text" panose="02000505000000020004" pitchFamily="2" charset="0"/>
              </a:rPr>
              <a:t>    public static void main(String </a:t>
            </a:r>
            <a:r>
              <a:rPr lang="en-US" dirty="0" err="1">
                <a:latin typeface="Sitka Text" panose="02000505000000020004" pitchFamily="2" charset="0"/>
              </a:rPr>
              <a:t>args</a:t>
            </a:r>
            <a:r>
              <a:rPr lang="en-US" dirty="0">
                <a:latin typeface="Sitka Text" panose="02000505000000020004" pitchFamily="2" charset="0"/>
              </a:rPr>
              <a:t>[])</a:t>
            </a:r>
          </a:p>
          <a:p>
            <a:r>
              <a:rPr lang="en-US" dirty="0">
                <a:latin typeface="Sitka Text" panose="02000505000000020004" pitchFamily="2" charset="0"/>
              </a:rPr>
              <a:t>    {</a:t>
            </a:r>
          </a:p>
          <a:p>
            <a:r>
              <a:rPr lang="en-US" dirty="0">
                <a:latin typeface="Sitka Text" panose="02000505000000020004" pitchFamily="2" charset="0"/>
              </a:rPr>
              <a:t>        A </a:t>
            </a:r>
            <a:r>
              <a:rPr lang="en-US" dirty="0" err="1">
                <a:latin typeface="Sitka Text" panose="02000505000000020004" pitchFamily="2" charset="0"/>
              </a:rPr>
              <a:t>a</a:t>
            </a:r>
            <a:r>
              <a:rPr lang="en-US" dirty="0">
                <a:latin typeface="Sitka Text" panose="02000505000000020004" pitchFamily="2" charset="0"/>
              </a:rPr>
              <a:t> = new A();</a:t>
            </a:r>
          </a:p>
          <a:p>
            <a:r>
              <a:rPr lang="en-US" dirty="0">
                <a:latin typeface="Sitka Text" panose="02000505000000020004" pitchFamily="2" charset="0"/>
              </a:rPr>
              <a:t>        B </a:t>
            </a:r>
            <a:r>
              <a:rPr lang="en-US" dirty="0" err="1">
                <a:latin typeface="Sitka Text" panose="02000505000000020004" pitchFamily="2" charset="0"/>
              </a:rPr>
              <a:t>b</a:t>
            </a:r>
            <a:r>
              <a:rPr lang="en-US" dirty="0">
                <a:latin typeface="Sitka Text" panose="02000505000000020004" pitchFamily="2" charset="0"/>
              </a:rPr>
              <a:t> = new B();</a:t>
            </a:r>
          </a:p>
          <a:p>
            <a:r>
              <a:rPr lang="en-US" dirty="0">
                <a:latin typeface="Sitka Text" panose="02000505000000020004" pitchFamily="2" charset="0"/>
              </a:rPr>
              <a:t>        A ref;</a:t>
            </a:r>
          </a:p>
          <a:p>
            <a:r>
              <a:rPr lang="en-US" dirty="0">
                <a:latin typeface="Sitka Text" panose="02000505000000020004" pitchFamily="2" charset="0"/>
              </a:rPr>
              <a:t>        ref = a;</a:t>
            </a:r>
          </a:p>
          <a:p>
            <a:r>
              <a:rPr lang="en-US" dirty="0">
                <a:latin typeface="Sitka Text" panose="02000505000000020004" pitchFamily="2" charset="0"/>
              </a:rPr>
              <a:t>        ref.m1();</a:t>
            </a:r>
          </a:p>
          <a:p>
            <a:r>
              <a:rPr lang="en-US" dirty="0">
                <a:latin typeface="Sitka Text" panose="02000505000000020004" pitchFamily="2" charset="0"/>
              </a:rPr>
              <a:t>        ref = b;</a:t>
            </a:r>
          </a:p>
          <a:p>
            <a:r>
              <a:rPr lang="en-US" dirty="0">
                <a:latin typeface="Sitka Text" panose="02000505000000020004" pitchFamily="2" charset="0"/>
              </a:rPr>
              <a:t>        ref.m1();</a:t>
            </a:r>
          </a:p>
          <a:p>
            <a:r>
              <a:rPr lang="en-US" dirty="0"/>
              <a:t>          </a:t>
            </a:r>
            <a:r>
              <a:rPr lang="en-US" dirty="0" err="1">
                <a:solidFill>
                  <a:srgbClr val="FF0000"/>
                </a:solidFill>
                <a:latin typeface="Sitka Text" panose="02000505000000020004" pitchFamily="2" charset="0"/>
              </a:rPr>
              <a:t>ref.disp</a:t>
            </a:r>
            <a:r>
              <a:rPr lang="en-US" dirty="0">
                <a:solidFill>
                  <a:srgbClr val="FF0000"/>
                </a:solidFill>
                <a:latin typeface="Sitka Text" panose="02000505000000020004" pitchFamily="2" charset="0"/>
              </a:rPr>
              <a:t>();</a:t>
            </a:r>
          </a:p>
          <a:p>
            <a:r>
              <a:rPr lang="en-US" dirty="0">
                <a:latin typeface="Sitka Text" panose="02000505000000020004" pitchFamily="2" charset="0"/>
              </a:rPr>
              <a:t>    }</a:t>
            </a:r>
          </a:p>
          <a:p>
            <a:r>
              <a:rPr lang="en-US" dirty="0">
                <a:latin typeface="Sitka Text" panose="02000505000000020004" pitchFamily="2" charset="0"/>
              </a:rPr>
              <a:t>}</a:t>
            </a:r>
          </a:p>
        </p:txBody>
      </p:sp>
      <p:grpSp>
        <p:nvGrpSpPr>
          <p:cNvPr id="2" name="Group 1">
            <a:extLst>
              <a:ext uri="{FF2B5EF4-FFF2-40B4-BE49-F238E27FC236}">
                <a16:creationId xmlns:a16="http://schemas.microsoft.com/office/drawing/2014/main" id="{9CA7648E-B19D-D1C6-1E3E-4E6A727A4DFB}"/>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B676AE3E-4CCD-6F35-C90C-14562D9F1F41}"/>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20B5CC9-D39E-B030-90D2-47C1EB13EB4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FABE1BD0-25F8-AEE6-09E5-AB748ED5E9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783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388471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Polymorphism</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87608" y="1674673"/>
            <a:ext cx="10616784" cy="3508653"/>
          </a:xfrm>
          <a:prstGeom prst="rect">
            <a:avLst/>
          </a:prstGeom>
          <a:noFill/>
        </p:spPr>
        <p:txBody>
          <a:bodyPr wrap="square">
            <a:spAutoFit/>
          </a:bodyPr>
          <a:lstStyle/>
          <a:p>
            <a:pPr marL="457200" marR="8890" indent="-457200">
              <a:spcBef>
                <a:spcPts val="600"/>
              </a:spcBef>
              <a:spcAft>
                <a:spcPts val="600"/>
              </a:spcAft>
              <a:buFont typeface="Arial" panose="020B0604020202020204" pitchFamily="34" charset="0"/>
              <a:buChar char="•"/>
              <a:tabLst>
                <a:tab pos="244475" algn="l"/>
              </a:tabLst>
            </a:pPr>
            <a:r>
              <a:rPr lang="en-US" sz="2400" b="0" i="0" dirty="0">
                <a:effectLst/>
                <a:latin typeface="Sitka Text" panose="02000505000000020004" pitchFamily="2" charset="0"/>
              </a:rPr>
              <a:t>Polymorphism means "many forms“</a:t>
            </a:r>
          </a:p>
          <a:p>
            <a:pPr marL="457200" marR="8890" indent="-457200">
              <a:spcBef>
                <a:spcPts val="600"/>
              </a:spcBef>
              <a:spcAft>
                <a:spcPts val="600"/>
              </a:spcAft>
              <a:buFont typeface="Arial" panose="020B0604020202020204" pitchFamily="34" charset="0"/>
              <a:buChar char="•"/>
              <a:tabLst>
                <a:tab pos="244475" algn="l"/>
              </a:tabLst>
            </a:pPr>
            <a:r>
              <a:rPr lang="en-US" sz="2400" b="1" i="0" dirty="0">
                <a:effectLst/>
                <a:latin typeface="Sitka Text" panose="02000505000000020004" pitchFamily="2" charset="0"/>
              </a:rPr>
              <a:t>Polymorphism in Java</a:t>
            </a:r>
            <a:r>
              <a:rPr lang="en-US" sz="2400" b="0" i="0" dirty="0">
                <a:effectLst/>
                <a:latin typeface="Sitka Text" panose="02000505000000020004" pitchFamily="2" charset="0"/>
              </a:rPr>
              <a:t> is a concept by which we can perform a </a:t>
            </a:r>
            <a:r>
              <a:rPr lang="en-US" sz="2400" b="0" i="1" dirty="0">
                <a:effectLst/>
                <a:latin typeface="Sitka Text" panose="02000505000000020004" pitchFamily="2" charset="0"/>
              </a:rPr>
              <a:t>single action in different ways</a:t>
            </a:r>
            <a:r>
              <a:rPr lang="en-US" sz="2400" b="0" i="0" dirty="0">
                <a:effectLst/>
                <a:latin typeface="Sitka Text" panose="02000505000000020004" pitchFamily="2" charset="0"/>
              </a:rPr>
              <a:t>.</a:t>
            </a:r>
            <a:endParaRPr lang="en-US" sz="2400" dirty="0">
              <a:latin typeface="Sitka Text" panose="02000505000000020004" pitchFamily="2" charset="0"/>
            </a:endParaRPr>
          </a:p>
          <a:p>
            <a:pPr marL="457200" marR="8890" indent="-457200">
              <a:spcBef>
                <a:spcPts val="600"/>
              </a:spcBef>
              <a:spcAft>
                <a:spcPts val="600"/>
              </a:spcAft>
              <a:buFont typeface="Arial" panose="020B0604020202020204" pitchFamily="34" charset="0"/>
              <a:buChar char="•"/>
              <a:tabLst>
                <a:tab pos="244475" algn="l"/>
              </a:tabLst>
            </a:pPr>
            <a:r>
              <a:rPr lang="en-US" sz="2400" b="1" i="0" dirty="0">
                <a:effectLst/>
                <a:latin typeface="Sitka Text" panose="02000505000000020004" pitchFamily="2" charset="0"/>
              </a:rPr>
              <a:t>Polymorphism in Java</a:t>
            </a:r>
            <a:r>
              <a:rPr lang="en-US" sz="2400" b="0" i="0" dirty="0">
                <a:effectLst/>
                <a:latin typeface="Sitka Text" panose="02000505000000020004" pitchFamily="2" charset="0"/>
              </a:rPr>
              <a:t> is the ability of an object to take many forms. </a:t>
            </a:r>
          </a:p>
          <a:p>
            <a:pPr marL="457200" marR="8890" indent="-457200">
              <a:spcBef>
                <a:spcPts val="600"/>
              </a:spcBef>
              <a:spcAft>
                <a:spcPts val="600"/>
              </a:spcAft>
              <a:buFont typeface="Arial" panose="020B0604020202020204" pitchFamily="34" charset="0"/>
              <a:buChar char="•"/>
              <a:tabLst>
                <a:tab pos="244475" algn="l"/>
              </a:tabLst>
            </a:pPr>
            <a:r>
              <a:rPr lang="en-US" sz="2400" b="0" i="0" dirty="0">
                <a:effectLst/>
                <a:latin typeface="Sitka Text" panose="02000505000000020004" pitchFamily="2" charset="0"/>
              </a:rPr>
              <a:t>The human body has different organs. Every organ has a different function to perform. So we have a standard method function that performs differently depending upon the organ of the body. </a:t>
            </a:r>
            <a:endParaRPr lang="en-US" sz="2400" dirty="0">
              <a:latin typeface="Sitka Text" panose="02000505000000020004" pitchFamily="2" charset="0"/>
            </a:endParaRPr>
          </a:p>
        </p:txBody>
      </p:sp>
      <p:grpSp>
        <p:nvGrpSpPr>
          <p:cNvPr id="2" name="Group 1">
            <a:extLst>
              <a:ext uri="{FF2B5EF4-FFF2-40B4-BE49-F238E27FC236}">
                <a16:creationId xmlns:a16="http://schemas.microsoft.com/office/drawing/2014/main" id="{C8F5D1D0-494F-FB0E-F287-155A002AD31C}"/>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8E62CAB5-2E11-87F5-8E77-008FC46465A7}"/>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995534FE-921B-45C1-ACBB-1937467B5D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5C7DC80D-EB06-D0A4-23E4-3D005B21B6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037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FBAE271-D148-4742-ADD2-0A799FEB2BEE}"/>
              </a:ext>
            </a:extLst>
          </p:cNvPr>
          <p:cNvSpPr txBox="1"/>
          <p:nvPr/>
        </p:nvSpPr>
        <p:spPr>
          <a:xfrm>
            <a:off x="748571" y="1730881"/>
            <a:ext cx="10694858" cy="3724096"/>
          </a:xfrm>
          <a:prstGeom prst="rect">
            <a:avLst/>
          </a:prstGeom>
          <a:noFill/>
        </p:spPr>
        <p:txBody>
          <a:bodyPr wrap="square">
            <a:spAutoFit/>
          </a:bodyPr>
          <a:lstStyle/>
          <a:p>
            <a:pPr marL="342900" indent="-342900" algn="l">
              <a:spcBef>
                <a:spcPts val="600"/>
              </a:spcBef>
              <a:spcAft>
                <a:spcPts val="600"/>
              </a:spcAft>
              <a:buFont typeface="Arial" panose="020B0604020202020204" pitchFamily="34" charset="0"/>
              <a:buChar char="•"/>
            </a:pPr>
            <a:r>
              <a:rPr lang="en-US" sz="2400" b="1" i="0" dirty="0">
                <a:solidFill>
                  <a:srgbClr val="273239"/>
                </a:solidFill>
                <a:effectLst/>
                <a:latin typeface="Sitka Text" panose="02000505000000020004" pitchFamily="2" charset="0"/>
              </a:rPr>
              <a:t>Dynamic method dispatch</a:t>
            </a:r>
            <a:r>
              <a:rPr lang="en-US" sz="2400" b="0" i="0" dirty="0">
                <a:solidFill>
                  <a:srgbClr val="273239"/>
                </a:solidFill>
                <a:effectLst/>
                <a:latin typeface="Sitka Text" panose="02000505000000020004" pitchFamily="2" charset="0"/>
              </a:rPr>
              <a:t> is the mechanism by which a call to an overridden method is resolved at run time, rather than compile time.</a:t>
            </a:r>
          </a:p>
          <a:p>
            <a:pPr marL="342900" indent="-342900" algn="l" fontAlgn="base">
              <a:spcBef>
                <a:spcPts val="600"/>
              </a:spcBef>
              <a:spcAft>
                <a:spcPts val="600"/>
              </a:spcAft>
              <a:buFont typeface="Arial" panose="020B0604020202020204" pitchFamily="34" charset="0"/>
              <a:buChar char="•"/>
            </a:pPr>
            <a:r>
              <a:rPr lang="en-US" sz="2400" b="0" i="0" dirty="0">
                <a:solidFill>
                  <a:srgbClr val="273239"/>
                </a:solidFill>
                <a:effectLst/>
                <a:latin typeface="Sitka Text" panose="02000505000000020004" pitchFamily="2" charset="0"/>
              </a:rPr>
              <a:t>When an overridden method is called through a superclass reference, Java determines which version(superclass/subclasses) of that method is to be executed based upon the type of the object being referred to at the time the call occurs. Thus, this determination is made at run time.</a:t>
            </a:r>
          </a:p>
          <a:p>
            <a:pPr marL="342900" indent="-342900" algn="l" fontAlgn="base">
              <a:spcBef>
                <a:spcPts val="600"/>
              </a:spcBef>
              <a:spcAft>
                <a:spcPts val="600"/>
              </a:spcAft>
              <a:buFont typeface="Arial" panose="020B0604020202020204" pitchFamily="34" charset="0"/>
              <a:buChar char="•"/>
            </a:pPr>
            <a:r>
              <a:rPr lang="en-US" sz="2400" b="0" i="0" dirty="0">
                <a:solidFill>
                  <a:srgbClr val="273239"/>
                </a:solidFill>
                <a:effectLst/>
                <a:latin typeface="Sitka Text" panose="02000505000000020004" pitchFamily="2" charset="0"/>
              </a:rPr>
              <a:t>At run-time, it depends on the type of the object being referred to (not the type of the reference variable) that determines which version of an overridden method will be executed.</a:t>
            </a:r>
            <a:endParaRPr lang="en-US" sz="2400" b="0" i="0" dirty="0">
              <a:solidFill>
                <a:srgbClr val="222426"/>
              </a:solidFill>
              <a:effectLst/>
              <a:latin typeface="Sitka Text" panose="02000505000000020004" pitchFamily="2" charset="0"/>
            </a:endParaRPr>
          </a:p>
        </p:txBody>
      </p:sp>
      <p:grpSp>
        <p:nvGrpSpPr>
          <p:cNvPr id="2" name="Group 1">
            <a:extLst>
              <a:ext uri="{FF2B5EF4-FFF2-40B4-BE49-F238E27FC236}">
                <a16:creationId xmlns:a16="http://schemas.microsoft.com/office/drawing/2014/main" id="{EEC84367-9B04-8CDD-CD21-BC370E196AB7}"/>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94F58814-C980-996A-DEA5-3581610FF457}"/>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B81870F-0B88-EA3F-94F1-225707534F7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50921FE8-9BA7-6F7D-08B9-502BB4069D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
        <p:nvSpPr>
          <p:cNvPr id="25" name="Rectangle 24">
            <a:extLst>
              <a:ext uri="{FF2B5EF4-FFF2-40B4-BE49-F238E27FC236}">
                <a16:creationId xmlns:a16="http://schemas.microsoft.com/office/drawing/2014/main" id="{F89A3FC9-142F-440A-B1DF-42B7FCBE6598}"/>
              </a:ext>
            </a:extLst>
          </p:cNvPr>
          <p:cNvSpPr/>
          <p:nvPr/>
        </p:nvSpPr>
        <p:spPr>
          <a:xfrm>
            <a:off x="638787" y="438385"/>
            <a:ext cx="9782486" cy="584775"/>
          </a:xfrm>
          <a:prstGeom prst="rect">
            <a:avLst/>
          </a:prstGeom>
          <a:noFill/>
        </p:spPr>
        <p:txBody>
          <a:bodyPr wrap="none" lIns="91440" tIns="45720" rIns="91440" bIns="45720">
            <a:spAutoFit/>
          </a:bodyPr>
          <a:lstStyle/>
          <a:p>
            <a:pPr algn="l" fontAlgn="base"/>
            <a:r>
              <a:rPr lang="en-US" sz="3200" b="1" spc="-5" dirty="0">
                <a:effectLst>
                  <a:outerShdw blurRad="38100" dist="38100" dir="2700000" algn="tl">
                    <a:srgbClr val="000000">
                      <a:alpha val="43137"/>
                    </a:srgbClr>
                  </a:outerShdw>
                </a:effectLst>
                <a:latin typeface="Sitka Text" panose="02000505000000020004" pitchFamily="2" charset="0"/>
              </a:rPr>
              <a:t>Method</a:t>
            </a:r>
            <a:r>
              <a:rPr lang="en-US" sz="3200" b="1" spc="-35" dirty="0">
                <a:effectLst>
                  <a:outerShdw blurRad="38100" dist="38100" dir="2700000" algn="tl">
                    <a:srgbClr val="000000">
                      <a:alpha val="43137"/>
                    </a:srgbClr>
                  </a:outerShdw>
                </a:effectLst>
                <a:latin typeface="Sitka Text" panose="02000505000000020004" pitchFamily="2" charset="0"/>
              </a:rPr>
              <a:t> </a:t>
            </a:r>
            <a:r>
              <a:rPr lang="en-US" sz="3200" b="1" spc="-5" dirty="0">
                <a:effectLst>
                  <a:outerShdw blurRad="38100" dist="38100" dir="2700000" algn="tl">
                    <a:srgbClr val="000000">
                      <a:alpha val="43137"/>
                    </a:srgbClr>
                  </a:outerShdw>
                </a:effectLst>
                <a:latin typeface="Sitka Text" panose="02000505000000020004" pitchFamily="2" charset="0"/>
              </a:rPr>
              <a:t>Overriding – Dynamic Method Dispatch</a:t>
            </a:r>
            <a:endParaRPr lang="en-US"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Tree>
    <p:extLst>
      <p:ext uri="{BB962C8B-B14F-4D97-AF65-F5344CB8AC3E}">
        <p14:creationId xmlns:p14="http://schemas.microsoft.com/office/powerpoint/2010/main" val="198087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38787" y="438385"/>
            <a:ext cx="9782486" cy="584775"/>
          </a:xfrm>
          <a:prstGeom prst="rect">
            <a:avLst/>
          </a:prstGeom>
          <a:noFill/>
        </p:spPr>
        <p:txBody>
          <a:bodyPr wrap="none" lIns="91440" tIns="45720" rIns="91440" bIns="45720">
            <a:spAutoFit/>
          </a:bodyPr>
          <a:lstStyle/>
          <a:p>
            <a:pPr algn="l" fontAlgn="base"/>
            <a:r>
              <a:rPr lang="en-US" sz="3200" b="1" spc="-5" dirty="0">
                <a:effectLst>
                  <a:outerShdw blurRad="38100" dist="38100" dir="2700000" algn="tl">
                    <a:srgbClr val="000000">
                      <a:alpha val="43137"/>
                    </a:srgbClr>
                  </a:outerShdw>
                </a:effectLst>
                <a:latin typeface="Sitka Text" panose="02000505000000020004" pitchFamily="2" charset="0"/>
              </a:rPr>
              <a:t>Method</a:t>
            </a:r>
            <a:r>
              <a:rPr lang="en-US" sz="3200" b="1" spc="-35" dirty="0">
                <a:effectLst>
                  <a:outerShdw blurRad="38100" dist="38100" dir="2700000" algn="tl">
                    <a:srgbClr val="000000">
                      <a:alpha val="43137"/>
                    </a:srgbClr>
                  </a:outerShdw>
                </a:effectLst>
                <a:latin typeface="Sitka Text" panose="02000505000000020004" pitchFamily="2" charset="0"/>
              </a:rPr>
              <a:t> </a:t>
            </a:r>
            <a:r>
              <a:rPr lang="en-US" sz="3200" b="1" spc="-5" dirty="0">
                <a:effectLst>
                  <a:outerShdw blurRad="38100" dist="38100" dir="2700000" algn="tl">
                    <a:srgbClr val="000000">
                      <a:alpha val="43137"/>
                    </a:srgbClr>
                  </a:outerShdw>
                </a:effectLst>
                <a:latin typeface="Sitka Text" panose="02000505000000020004" pitchFamily="2" charset="0"/>
              </a:rPr>
              <a:t>Overriding – Dynamic Method Dispatch</a:t>
            </a:r>
            <a:endParaRPr lang="en-US"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8" name="TextBox 7">
            <a:extLst>
              <a:ext uri="{FF2B5EF4-FFF2-40B4-BE49-F238E27FC236}">
                <a16:creationId xmlns:a16="http://schemas.microsoft.com/office/drawing/2014/main" id="{F1FBCB62-DD4B-4CCB-BD0B-0402E256107E}"/>
              </a:ext>
            </a:extLst>
          </p:cNvPr>
          <p:cNvSpPr txBox="1"/>
          <p:nvPr/>
        </p:nvSpPr>
        <p:spPr>
          <a:xfrm>
            <a:off x="0" y="1172913"/>
            <a:ext cx="6108492"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Sitka Text" panose="02000505000000020004" pitchFamily="2" charset="0"/>
              </a:rPr>
              <a:t>class A</a:t>
            </a:r>
          </a:p>
          <a:p>
            <a:r>
              <a:rPr lang="en-US" sz="2000" dirty="0">
                <a:latin typeface="Sitka Text" panose="02000505000000020004" pitchFamily="2" charset="0"/>
              </a:rPr>
              <a:t>{</a:t>
            </a:r>
          </a:p>
          <a:p>
            <a:r>
              <a:rPr lang="en-US" sz="2000" dirty="0">
                <a:latin typeface="Sitka Text" panose="02000505000000020004" pitchFamily="2" charset="0"/>
              </a:rPr>
              <a:t>    void m1()</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("Inside A's m1 method");</a:t>
            </a:r>
          </a:p>
          <a:p>
            <a:r>
              <a:rPr lang="en-US" sz="2000" dirty="0">
                <a:latin typeface="Sitka Text" panose="02000505000000020004" pitchFamily="2" charset="0"/>
              </a:rPr>
              <a:t>    }</a:t>
            </a:r>
          </a:p>
          <a:p>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class B extends A</a:t>
            </a:r>
          </a:p>
          <a:p>
            <a:r>
              <a:rPr lang="en-US" sz="2000" dirty="0">
                <a:latin typeface="Sitka Text" panose="02000505000000020004" pitchFamily="2" charset="0"/>
              </a:rPr>
              <a:t>{</a:t>
            </a:r>
          </a:p>
          <a:p>
            <a:r>
              <a:rPr lang="en-US" sz="2000" dirty="0">
                <a:latin typeface="Sitka Text" panose="02000505000000020004" pitchFamily="2" charset="0"/>
              </a:rPr>
              <a:t>   void m1()</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("Inside B's m1 method");</a:t>
            </a:r>
          </a:p>
          <a:p>
            <a:r>
              <a:rPr lang="en-US" sz="2000" dirty="0">
                <a:latin typeface="Sitka Text" panose="02000505000000020004" pitchFamily="2" charset="0"/>
              </a:rPr>
              <a:t>    }</a:t>
            </a:r>
          </a:p>
          <a:p>
            <a:r>
              <a:rPr lang="en-US" sz="2000" dirty="0">
                <a:latin typeface="Sitka Text" panose="02000505000000020004" pitchFamily="2" charset="0"/>
              </a:rPr>
              <a:t>}</a:t>
            </a:r>
          </a:p>
        </p:txBody>
      </p:sp>
      <p:sp>
        <p:nvSpPr>
          <p:cNvPr id="10" name="TextBox 9">
            <a:extLst>
              <a:ext uri="{FF2B5EF4-FFF2-40B4-BE49-F238E27FC236}">
                <a16:creationId xmlns:a16="http://schemas.microsoft.com/office/drawing/2014/main" id="{D918DB66-BC51-41F5-9F43-ED06A57E68FB}"/>
              </a:ext>
            </a:extLst>
          </p:cNvPr>
          <p:cNvSpPr txBox="1"/>
          <p:nvPr/>
        </p:nvSpPr>
        <p:spPr>
          <a:xfrm>
            <a:off x="6096000" y="2684064"/>
            <a:ext cx="6108492"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Sitka Text" panose="02000505000000020004" pitchFamily="2" charset="0"/>
              </a:rPr>
              <a:t>class C extends B</a:t>
            </a:r>
          </a:p>
          <a:p>
            <a:r>
              <a:rPr lang="en-US" sz="2000" dirty="0">
                <a:latin typeface="Sitka Text" panose="02000505000000020004" pitchFamily="2" charset="0"/>
              </a:rPr>
              <a:t>{</a:t>
            </a:r>
          </a:p>
          <a:p>
            <a:r>
              <a:rPr lang="en-US" sz="2000" dirty="0">
                <a:latin typeface="Sitka Text" panose="02000505000000020004" pitchFamily="2" charset="0"/>
              </a:rPr>
              <a:t>void m1()</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("Inside C's m1 method");</a:t>
            </a:r>
          </a:p>
          <a:p>
            <a:r>
              <a:rPr lang="en-US" sz="2000" dirty="0">
                <a:latin typeface="Sitka Text" panose="02000505000000020004" pitchFamily="2" charset="0"/>
              </a:rPr>
              <a:t>    }</a:t>
            </a:r>
          </a:p>
          <a:p>
            <a:r>
              <a:rPr lang="en-US" sz="2000" dirty="0">
                <a:latin typeface="Sitka Text" panose="02000505000000020004" pitchFamily="2" charset="0"/>
              </a:rPr>
              <a:t>}</a:t>
            </a:r>
          </a:p>
        </p:txBody>
      </p:sp>
      <p:grpSp>
        <p:nvGrpSpPr>
          <p:cNvPr id="2" name="Group 1">
            <a:extLst>
              <a:ext uri="{FF2B5EF4-FFF2-40B4-BE49-F238E27FC236}">
                <a16:creationId xmlns:a16="http://schemas.microsoft.com/office/drawing/2014/main" id="{3DA6FFFB-9810-53B7-FE45-13D9F8AB493A}"/>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4DE595E4-19A5-613A-0702-D4F2BDE7A881}"/>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B4AC4290-7131-7424-B899-B55A1EDD02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FEB53E8C-D920-B215-3B64-5F4247403B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219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38787" y="438385"/>
            <a:ext cx="9782486" cy="584775"/>
          </a:xfrm>
          <a:prstGeom prst="rect">
            <a:avLst/>
          </a:prstGeom>
          <a:noFill/>
        </p:spPr>
        <p:txBody>
          <a:bodyPr wrap="none" lIns="91440" tIns="45720" rIns="91440" bIns="45720">
            <a:spAutoFit/>
          </a:bodyPr>
          <a:lstStyle/>
          <a:p>
            <a:pPr algn="l" fontAlgn="base"/>
            <a:r>
              <a:rPr lang="en-US" sz="3200" b="1" spc="-5" dirty="0">
                <a:effectLst>
                  <a:outerShdw blurRad="38100" dist="38100" dir="2700000" algn="tl">
                    <a:srgbClr val="000000">
                      <a:alpha val="43137"/>
                    </a:srgbClr>
                  </a:outerShdw>
                </a:effectLst>
                <a:latin typeface="Sitka Text" panose="02000505000000020004" pitchFamily="2" charset="0"/>
              </a:rPr>
              <a:t>Method</a:t>
            </a:r>
            <a:r>
              <a:rPr lang="en-US" sz="3200" b="1" spc="-35" dirty="0">
                <a:effectLst>
                  <a:outerShdw blurRad="38100" dist="38100" dir="2700000" algn="tl">
                    <a:srgbClr val="000000">
                      <a:alpha val="43137"/>
                    </a:srgbClr>
                  </a:outerShdw>
                </a:effectLst>
                <a:latin typeface="Sitka Text" panose="02000505000000020004" pitchFamily="2" charset="0"/>
              </a:rPr>
              <a:t> </a:t>
            </a:r>
            <a:r>
              <a:rPr lang="en-US" sz="3200" b="1" spc="-5" dirty="0">
                <a:effectLst>
                  <a:outerShdw blurRad="38100" dist="38100" dir="2700000" algn="tl">
                    <a:srgbClr val="000000">
                      <a:alpha val="43137"/>
                    </a:srgbClr>
                  </a:outerShdw>
                </a:effectLst>
                <a:latin typeface="Sitka Text" panose="02000505000000020004" pitchFamily="2" charset="0"/>
              </a:rPr>
              <a:t>Overriding – Dynamic Method Dispatch</a:t>
            </a:r>
            <a:endParaRPr lang="en-US"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9" name="TextBox 8">
            <a:extLst>
              <a:ext uri="{FF2B5EF4-FFF2-40B4-BE49-F238E27FC236}">
                <a16:creationId xmlns:a16="http://schemas.microsoft.com/office/drawing/2014/main" id="{E0C95D99-B71C-4D68-A30B-D440E26A7D2E}"/>
              </a:ext>
            </a:extLst>
          </p:cNvPr>
          <p:cNvSpPr txBox="1"/>
          <p:nvPr/>
        </p:nvSpPr>
        <p:spPr>
          <a:xfrm>
            <a:off x="413934" y="1277966"/>
            <a:ext cx="6108492" cy="5016758"/>
          </a:xfrm>
          <a:prstGeom prst="rect">
            <a:avLst/>
          </a:prstGeom>
          <a:noFill/>
        </p:spPr>
        <p:txBody>
          <a:bodyPr wrap="square">
            <a:spAutoFit/>
          </a:bodyPr>
          <a:lstStyle/>
          <a:p>
            <a:r>
              <a:rPr lang="en-US" sz="2000" dirty="0">
                <a:latin typeface="Sitka Text" panose="02000505000000020004" pitchFamily="2" charset="0"/>
              </a:rPr>
              <a:t>class Dispatch</a:t>
            </a:r>
          </a:p>
          <a:p>
            <a:r>
              <a:rPr lang="en-US" sz="2000" dirty="0">
                <a:latin typeface="Sitka Text" panose="02000505000000020004" pitchFamily="2" charset="0"/>
              </a:rPr>
              <a:t>{</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 </a:t>
            </a:r>
            <a:r>
              <a:rPr lang="en-US" sz="2000" dirty="0" err="1">
                <a:latin typeface="Sitka Text" panose="02000505000000020004" pitchFamily="2" charset="0"/>
              </a:rPr>
              <a:t>a</a:t>
            </a:r>
            <a:r>
              <a:rPr lang="en-US" sz="2000" dirty="0">
                <a:latin typeface="Sitka Text" panose="02000505000000020004" pitchFamily="2" charset="0"/>
              </a:rPr>
              <a:t> = new A();</a:t>
            </a:r>
          </a:p>
          <a:p>
            <a:r>
              <a:rPr lang="en-US" sz="2000" dirty="0">
                <a:latin typeface="Sitka Text" panose="02000505000000020004" pitchFamily="2" charset="0"/>
              </a:rPr>
              <a:t>       B </a:t>
            </a:r>
            <a:r>
              <a:rPr lang="en-US" sz="2000" dirty="0" err="1">
                <a:latin typeface="Sitka Text" panose="02000505000000020004" pitchFamily="2" charset="0"/>
              </a:rPr>
              <a:t>b</a:t>
            </a:r>
            <a:r>
              <a:rPr lang="en-US" sz="2000" dirty="0">
                <a:latin typeface="Sitka Text" panose="02000505000000020004" pitchFamily="2" charset="0"/>
              </a:rPr>
              <a:t> = new B();</a:t>
            </a:r>
          </a:p>
          <a:p>
            <a:r>
              <a:rPr lang="en-US" sz="2000" dirty="0">
                <a:latin typeface="Sitka Text" panose="02000505000000020004" pitchFamily="2" charset="0"/>
              </a:rPr>
              <a:t>       C </a:t>
            </a:r>
            <a:r>
              <a:rPr lang="en-US" sz="2000" dirty="0" err="1">
                <a:latin typeface="Sitka Text" panose="02000505000000020004" pitchFamily="2" charset="0"/>
              </a:rPr>
              <a:t>c</a:t>
            </a:r>
            <a:r>
              <a:rPr lang="en-US" sz="2000" dirty="0">
                <a:latin typeface="Sitka Text" panose="02000505000000020004" pitchFamily="2" charset="0"/>
              </a:rPr>
              <a:t> = new C();</a:t>
            </a:r>
          </a:p>
          <a:p>
            <a:r>
              <a:rPr lang="en-US" sz="2000" dirty="0">
                <a:latin typeface="Sitka Text" panose="02000505000000020004" pitchFamily="2" charset="0"/>
              </a:rPr>
              <a:t>       A ref;</a:t>
            </a:r>
          </a:p>
          <a:p>
            <a:r>
              <a:rPr lang="en-US" sz="2000" dirty="0">
                <a:latin typeface="Sitka Text" panose="02000505000000020004" pitchFamily="2" charset="0"/>
              </a:rPr>
              <a:t>       ref = a;</a:t>
            </a:r>
          </a:p>
          <a:p>
            <a:r>
              <a:rPr lang="en-US" sz="2000" dirty="0">
                <a:latin typeface="Sitka Text" panose="02000505000000020004" pitchFamily="2" charset="0"/>
              </a:rPr>
              <a:t>       ref.m1();</a:t>
            </a:r>
          </a:p>
          <a:p>
            <a:r>
              <a:rPr lang="en-US" sz="2000" dirty="0">
                <a:latin typeface="Sitka Text" panose="02000505000000020004" pitchFamily="2" charset="0"/>
              </a:rPr>
              <a:t>       ref = b;</a:t>
            </a:r>
          </a:p>
          <a:p>
            <a:r>
              <a:rPr lang="en-US" sz="2000" dirty="0">
                <a:latin typeface="Sitka Text" panose="02000505000000020004" pitchFamily="2" charset="0"/>
              </a:rPr>
              <a:t>       ref.m1();</a:t>
            </a:r>
          </a:p>
          <a:p>
            <a:r>
              <a:rPr lang="en-US" sz="2000" dirty="0">
                <a:latin typeface="Sitka Text" panose="02000505000000020004" pitchFamily="2" charset="0"/>
              </a:rPr>
              <a:t>       ref=c;</a:t>
            </a:r>
          </a:p>
          <a:p>
            <a:r>
              <a:rPr lang="en-US" sz="2000" dirty="0">
                <a:latin typeface="Sitka Text" panose="02000505000000020004" pitchFamily="2" charset="0"/>
              </a:rPr>
              <a:t>       ref.m1();</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4100" name="Picture 4" descr="Blank Diagram - Page 1 (1)">
            <a:extLst>
              <a:ext uri="{FF2B5EF4-FFF2-40B4-BE49-F238E27FC236}">
                <a16:creationId xmlns:a16="http://schemas.microsoft.com/office/drawing/2014/main" id="{2270ADEA-AEC6-4D35-B68D-5F74BC80F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715" y="1023160"/>
            <a:ext cx="5204498" cy="19862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q">
            <a:extLst>
              <a:ext uri="{FF2B5EF4-FFF2-40B4-BE49-F238E27FC236}">
                <a16:creationId xmlns:a16="http://schemas.microsoft.com/office/drawing/2014/main" id="{AA4F0852-571C-42CD-8C92-4F175F087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810" y="3455741"/>
            <a:ext cx="2830720" cy="212429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Blank Diagram - Page 1 (3)">
            <a:extLst>
              <a:ext uri="{FF2B5EF4-FFF2-40B4-BE49-F238E27FC236}">
                <a16:creationId xmlns:a16="http://schemas.microsoft.com/office/drawing/2014/main" id="{031FF7B7-427B-4174-88B2-C917D6B89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0348" y="3558179"/>
            <a:ext cx="3861652" cy="238437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q">
            <a:extLst>
              <a:ext uri="{FF2B5EF4-FFF2-40B4-BE49-F238E27FC236}">
                <a16:creationId xmlns:a16="http://schemas.microsoft.com/office/drawing/2014/main" id="{9CCD17B4-3F97-4D3A-9DDD-7708032F1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954" y="3539121"/>
            <a:ext cx="3158741" cy="20252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DAC0AE2-0B0D-555C-32A0-49D47BB7DFDE}"/>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A6749BA8-08FC-1251-8098-35C10919C3A3}"/>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6" imgW="6412680" imgH="1942560" progId="Photoshop.Image.12">
                    <p:embed/>
                  </p:oleObj>
                </mc:Choice>
                <mc:Fallback>
                  <p:oleObj name="Image" r:id="rId6" imgW="6412680" imgH="1942560" progId="Photoshop.Image.12">
                    <p:embed/>
                    <p:pic>
                      <p:nvPicPr>
                        <p:cNvPr id="8" name="Object 7"/>
                        <p:cNvPicPr/>
                        <p:nvPr/>
                      </p:nvPicPr>
                      <p:blipFill>
                        <a:blip r:embed="rId7"/>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A8E6DDF-CE30-A096-BF08-2636F4693AC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C86307F7-53E9-069A-3BFB-85812EB2D3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382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419425" y="256582"/>
            <a:ext cx="3781805"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Is it Valid???</a:t>
            </a:r>
            <a:endParaRPr lang="en-US" sz="4400" b="1" i="0" dirty="0">
              <a:solidFill>
                <a:srgbClr val="273239"/>
              </a:solidFill>
              <a:effectLst/>
              <a:latin typeface="Sitka Heading Semibold" pitchFamily="2" charset="0"/>
            </a:endParaRPr>
          </a:p>
        </p:txBody>
      </p:sp>
      <p:pic>
        <p:nvPicPr>
          <p:cNvPr id="18" name="Picture 2" descr="Question mark PNG">
            <a:extLst>
              <a:ext uri="{FF2B5EF4-FFF2-40B4-BE49-F238E27FC236}">
                <a16:creationId xmlns:a16="http://schemas.microsoft.com/office/drawing/2014/main" id="{47D64161-6599-4BA2-93E6-536FE946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334" y="2205693"/>
            <a:ext cx="3361359" cy="33613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68FD622-7B88-401B-86D6-1ED8129B0201}"/>
              </a:ext>
            </a:extLst>
          </p:cNvPr>
          <p:cNvSpPr txBox="1"/>
          <p:nvPr/>
        </p:nvSpPr>
        <p:spPr>
          <a:xfrm>
            <a:off x="805720" y="1738787"/>
            <a:ext cx="7637613" cy="2677656"/>
          </a:xfrm>
          <a:prstGeom prst="rect">
            <a:avLst/>
          </a:prstGeom>
          <a:noFill/>
        </p:spPr>
        <p:txBody>
          <a:bodyPr wrap="square">
            <a:spAutoFit/>
          </a:bodyPr>
          <a:lstStyle/>
          <a:p>
            <a:r>
              <a:rPr lang="en-US" sz="2800" b="1" dirty="0">
                <a:latin typeface="Sitka Text" panose="02000505000000020004" pitchFamily="2" charset="0"/>
              </a:rPr>
              <a:t>Can we override static method?</a:t>
            </a:r>
          </a:p>
          <a:p>
            <a:endParaRPr lang="en-US" sz="2800" dirty="0">
              <a:latin typeface="Sitka Text" panose="02000505000000020004" pitchFamily="2" charset="0"/>
            </a:endParaRPr>
          </a:p>
          <a:p>
            <a:r>
              <a:rPr lang="en-US" sz="2800" dirty="0">
                <a:latin typeface="Sitka Text" panose="02000505000000020004" pitchFamily="2" charset="0"/>
              </a:rPr>
              <a:t>No, a static method cannot be overridden.</a:t>
            </a:r>
          </a:p>
          <a:p>
            <a:r>
              <a:rPr lang="en-US" sz="2800" b="0" i="0" dirty="0">
                <a:effectLst/>
                <a:latin typeface="Sitka Text" panose="02000505000000020004" pitchFamily="2" charset="0"/>
              </a:rPr>
              <a:t>It is because the static method is bound with class whereas instance method is bound with an object.</a:t>
            </a:r>
            <a:endParaRPr lang="en-US" sz="2800" dirty="0">
              <a:latin typeface="Sitka Text" panose="02000505000000020004" pitchFamily="2" charset="0"/>
            </a:endParaRPr>
          </a:p>
        </p:txBody>
      </p:sp>
      <p:grpSp>
        <p:nvGrpSpPr>
          <p:cNvPr id="2" name="Group 1">
            <a:extLst>
              <a:ext uri="{FF2B5EF4-FFF2-40B4-BE49-F238E27FC236}">
                <a16:creationId xmlns:a16="http://schemas.microsoft.com/office/drawing/2014/main" id="{AA5BC04F-85E0-F89E-B998-8700FC14C48A}"/>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110552E3-BFAA-89B9-F02B-C60B064C0A4A}"/>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CAE1968-076C-7DA4-A31D-E285562B24B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32194A97-C5AD-2668-70CF-0D74C249F1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6700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96746" y="271572"/>
            <a:ext cx="3089307"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Difference</a:t>
            </a:r>
            <a:endParaRPr lang="en-US" sz="4400" b="1" i="0" dirty="0">
              <a:solidFill>
                <a:srgbClr val="273239"/>
              </a:solidFill>
              <a:effectLst/>
              <a:latin typeface="Sitka Heading Semibold" pitchFamily="2" charset="0"/>
            </a:endParaRPr>
          </a:p>
        </p:txBody>
      </p:sp>
      <p:graphicFrame>
        <p:nvGraphicFramePr>
          <p:cNvPr id="3" name="Table 2">
            <a:extLst>
              <a:ext uri="{FF2B5EF4-FFF2-40B4-BE49-F238E27FC236}">
                <a16:creationId xmlns:a16="http://schemas.microsoft.com/office/drawing/2014/main" id="{FD5F1D6B-8A6F-4048-8F3F-C7FAA01E55A2}"/>
              </a:ext>
            </a:extLst>
          </p:cNvPr>
          <p:cNvGraphicFramePr>
            <a:graphicFrameLocks noGrp="1"/>
          </p:cNvGraphicFramePr>
          <p:nvPr>
            <p:extLst>
              <p:ext uri="{D42A27DB-BD31-4B8C-83A1-F6EECF244321}">
                <p14:modId xmlns:p14="http://schemas.microsoft.com/office/powerpoint/2010/main" val="3722383869"/>
              </p:ext>
            </p:extLst>
          </p:nvPr>
        </p:nvGraphicFramePr>
        <p:xfrm>
          <a:off x="660389" y="1041013"/>
          <a:ext cx="11262086" cy="5131006"/>
        </p:xfrm>
        <a:graphic>
          <a:graphicData uri="http://schemas.openxmlformats.org/drawingml/2006/table">
            <a:tbl>
              <a:tblPr/>
              <a:tblGrid>
                <a:gridCol w="5230745">
                  <a:extLst>
                    <a:ext uri="{9D8B030D-6E8A-4147-A177-3AD203B41FA5}">
                      <a16:colId xmlns:a16="http://schemas.microsoft.com/office/drawing/2014/main" val="1930007"/>
                    </a:ext>
                  </a:extLst>
                </a:gridCol>
                <a:gridCol w="6031341">
                  <a:extLst>
                    <a:ext uri="{9D8B030D-6E8A-4147-A177-3AD203B41FA5}">
                      <a16:colId xmlns:a16="http://schemas.microsoft.com/office/drawing/2014/main" val="393845605"/>
                    </a:ext>
                  </a:extLst>
                </a:gridCol>
              </a:tblGrid>
              <a:tr h="244624">
                <a:tc>
                  <a:txBody>
                    <a:bodyPr/>
                    <a:lstStyle/>
                    <a:p>
                      <a:pPr marL="91440" algn="l" fontAlgn="t"/>
                      <a:r>
                        <a:rPr lang="en-US" sz="2000" i="1" normalizeH="0" baseline="0" dirty="0">
                          <a:solidFill>
                            <a:srgbClr val="000000"/>
                          </a:solidFill>
                          <a:effectLst/>
                          <a:latin typeface="Sitka Text" panose="02000505000000020004" pitchFamily="2" charset="0"/>
                        </a:rPr>
                        <a:t>Method Overloading</a:t>
                      </a:r>
                    </a:p>
                  </a:txBody>
                  <a:tcPr marL="55596" marR="55596" marT="55596" marB="55596">
                    <a:lnL w="9525" cap="flat" cmpd="sng" algn="ctr">
                      <a:solidFill>
                        <a:srgbClr val="3046B2"/>
                      </a:solidFill>
                      <a:prstDash val="solid"/>
                      <a:round/>
                      <a:headEnd type="none" w="med" len="med"/>
                      <a:tailEnd type="none" w="med" len="med"/>
                    </a:lnL>
                    <a:lnR w="9525" cap="flat" cmpd="sng" algn="ctr">
                      <a:solidFill>
                        <a:srgbClr val="3046B2"/>
                      </a:solidFill>
                      <a:prstDash val="solid"/>
                      <a:round/>
                      <a:headEnd type="none" w="med" len="med"/>
                      <a:tailEnd type="none" w="med" len="med"/>
                    </a:lnR>
                    <a:lnT w="9525" cap="flat" cmpd="sng" algn="ctr">
                      <a:solidFill>
                        <a:srgbClr val="3046B2"/>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marL="91440" algn="l" fontAlgn="t"/>
                      <a:r>
                        <a:rPr lang="en-US" sz="2000" i="1" normalizeH="0" baseline="0" dirty="0">
                          <a:solidFill>
                            <a:srgbClr val="000000"/>
                          </a:solidFill>
                          <a:effectLst/>
                          <a:latin typeface="Sitka Text" panose="02000505000000020004" pitchFamily="2" charset="0"/>
                        </a:rPr>
                        <a:t>Method Overriding</a:t>
                      </a:r>
                    </a:p>
                  </a:txBody>
                  <a:tcPr marL="55596" marR="55596" marT="55596" marB="55596">
                    <a:lnL w="9525" cap="flat" cmpd="sng" algn="ctr">
                      <a:solidFill>
                        <a:srgbClr val="3046B2"/>
                      </a:solidFill>
                      <a:prstDash val="solid"/>
                      <a:round/>
                      <a:headEnd type="none" w="med" len="med"/>
                      <a:tailEnd type="none" w="med" len="med"/>
                    </a:lnL>
                    <a:lnR w="9525" cap="flat" cmpd="sng" algn="ctr">
                      <a:solidFill>
                        <a:srgbClr val="3046B2"/>
                      </a:solidFill>
                      <a:prstDash val="solid"/>
                      <a:round/>
                      <a:headEnd type="none" w="med" len="med"/>
                      <a:tailEnd type="none" w="med" len="med"/>
                    </a:lnR>
                    <a:lnT w="9525" cap="flat" cmpd="sng" algn="ctr">
                      <a:solidFill>
                        <a:srgbClr val="3046B2"/>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472034312"/>
                  </a:ext>
                </a:extLst>
              </a:tr>
              <a:tr h="1008146">
                <a:tc>
                  <a:txBody>
                    <a:bodyPr/>
                    <a:lstStyle/>
                    <a:p>
                      <a:pPr marL="91440" algn="l" fontAlgn="t"/>
                      <a:r>
                        <a:rPr lang="en-US" sz="2000" i="1" normalizeH="0" baseline="0" dirty="0">
                          <a:solidFill>
                            <a:srgbClr val="333333"/>
                          </a:solidFill>
                          <a:effectLst/>
                          <a:latin typeface="Sitka Text" panose="02000505000000020004" pitchFamily="2" charset="0"/>
                        </a:rPr>
                        <a:t>Method overloading is used to increase the readability of the program.</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91440" algn="l" fontAlgn="t"/>
                      <a:r>
                        <a:rPr lang="en-US" sz="2000" i="1" normalizeH="0" baseline="0">
                          <a:solidFill>
                            <a:srgbClr val="333333"/>
                          </a:solidFill>
                          <a:effectLst/>
                          <a:latin typeface="Sitka Text" panose="02000505000000020004" pitchFamily="2" charset="0"/>
                        </a:rPr>
                        <a:t>Method overriding is used to provide the specific implementation of the method that is already provided by its super class.</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243370970"/>
                  </a:ext>
                </a:extLst>
              </a:tr>
              <a:tr h="741284">
                <a:tc>
                  <a:txBody>
                    <a:bodyPr/>
                    <a:lstStyle/>
                    <a:p>
                      <a:pPr marL="91440" algn="l" fontAlgn="t"/>
                      <a:r>
                        <a:rPr lang="en-US" sz="2000" i="1" normalizeH="0" baseline="0">
                          <a:solidFill>
                            <a:srgbClr val="333333"/>
                          </a:solidFill>
                          <a:effectLst/>
                          <a:latin typeface="Sitka Text" panose="02000505000000020004" pitchFamily="2" charset="0"/>
                        </a:rPr>
                        <a:t>Method overloading is performed within class.</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marL="91440" algn="l" fontAlgn="t"/>
                      <a:r>
                        <a:rPr lang="en-US" sz="2000" i="1" normalizeH="0" baseline="0">
                          <a:solidFill>
                            <a:srgbClr val="333333"/>
                          </a:solidFill>
                          <a:effectLst/>
                          <a:latin typeface="Sitka Text" panose="02000505000000020004" pitchFamily="2" charset="0"/>
                        </a:rPr>
                        <a:t>Method overriding occurs in two classes that have IS-A (inheritance) relationship.</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89215761"/>
                  </a:ext>
                </a:extLst>
              </a:tr>
              <a:tr h="474422">
                <a:tc>
                  <a:txBody>
                    <a:bodyPr/>
                    <a:lstStyle/>
                    <a:p>
                      <a:pPr marL="91440" algn="l" fontAlgn="t"/>
                      <a:r>
                        <a:rPr lang="en-US" sz="2000" i="1" normalizeH="0" baseline="0">
                          <a:solidFill>
                            <a:srgbClr val="333333"/>
                          </a:solidFill>
                          <a:effectLst/>
                          <a:latin typeface="Sitka Text" panose="02000505000000020004" pitchFamily="2" charset="0"/>
                        </a:rPr>
                        <a:t>In case of method overloading, parameter must be different.</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91440" algn="l" fontAlgn="t"/>
                      <a:r>
                        <a:rPr lang="en-US" sz="2000" i="1" normalizeH="0" baseline="0" dirty="0">
                          <a:solidFill>
                            <a:srgbClr val="333333"/>
                          </a:solidFill>
                          <a:effectLst/>
                          <a:latin typeface="Sitka Text" panose="02000505000000020004" pitchFamily="2" charset="0"/>
                        </a:rPr>
                        <a:t>In case of method overriding, parameter must be same.</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54792382"/>
                  </a:ext>
                </a:extLst>
              </a:tr>
              <a:tr h="474422">
                <a:tc>
                  <a:txBody>
                    <a:bodyPr/>
                    <a:lstStyle/>
                    <a:p>
                      <a:pPr marL="91440" algn="l" fontAlgn="t"/>
                      <a:r>
                        <a:rPr lang="en-US" sz="2000" i="1" normalizeH="0" baseline="0">
                          <a:solidFill>
                            <a:srgbClr val="333333"/>
                          </a:solidFill>
                          <a:effectLst/>
                          <a:latin typeface="Sitka Text" panose="02000505000000020004" pitchFamily="2" charset="0"/>
                        </a:rPr>
                        <a:t>Method overloading is the example of compile time polymorphism.</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marL="91440" algn="l" fontAlgn="t"/>
                      <a:r>
                        <a:rPr lang="en-US" sz="2000" i="1" normalizeH="0" baseline="0">
                          <a:solidFill>
                            <a:srgbClr val="333333"/>
                          </a:solidFill>
                          <a:effectLst/>
                          <a:latin typeface="Sitka Text" panose="02000505000000020004" pitchFamily="2" charset="0"/>
                        </a:rPr>
                        <a:t>Method overriding is the example of run time polymorphism.</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850913232"/>
                  </a:ext>
                </a:extLst>
              </a:tr>
              <a:tr h="1408440">
                <a:tc>
                  <a:txBody>
                    <a:bodyPr/>
                    <a:lstStyle/>
                    <a:p>
                      <a:pPr marL="91440" algn="l" fontAlgn="t"/>
                      <a:r>
                        <a:rPr lang="en-US" sz="2000" i="1" normalizeH="0" baseline="0" dirty="0">
                          <a:solidFill>
                            <a:srgbClr val="333333"/>
                          </a:solidFill>
                          <a:effectLst/>
                          <a:latin typeface="Sitka Text" panose="02000505000000020004" pitchFamily="2" charset="0"/>
                        </a:rPr>
                        <a:t>In java, method overloading can't be performed by changing return type of the method only. Return type can be same or different in method overloading. But you must have to change the parameter.</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marL="91440" algn="l" fontAlgn="t"/>
                      <a:r>
                        <a:rPr lang="en-US" sz="2000" i="1" normalizeH="0" baseline="0" dirty="0">
                          <a:solidFill>
                            <a:srgbClr val="333333"/>
                          </a:solidFill>
                          <a:effectLst/>
                          <a:latin typeface="Sitka Text" panose="02000505000000020004" pitchFamily="2" charset="0"/>
                        </a:rPr>
                        <a:t>Return type must be same or covariant in method overriding.</a:t>
                      </a:r>
                    </a:p>
                  </a:txBody>
                  <a:tcPr marL="37064" marR="37064" marT="37064" marB="3706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569832470"/>
                  </a:ext>
                </a:extLst>
              </a:tr>
            </a:tbl>
          </a:graphicData>
        </a:graphic>
      </p:graphicFrame>
      <p:grpSp>
        <p:nvGrpSpPr>
          <p:cNvPr id="2" name="Group 1">
            <a:extLst>
              <a:ext uri="{FF2B5EF4-FFF2-40B4-BE49-F238E27FC236}">
                <a16:creationId xmlns:a16="http://schemas.microsoft.com/office/drawing/2014/main" id="{2FD2B046-3274-3FED-4E89-BD8BF09C579D}"/>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E98167FA-AC82-0F45-33A0-9F9035E45EFA}"/>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F2E23B9-43A9-7D05-CCB8-EBAECC0607F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6" name="Picture 5">
            <a:extLst>
              <a:ext uri="{FF2B5EF4-FFF2-40B4-BE49-F238E27FC236}">
                <a16:creationId xmlns:a16="http://schemas.microsoft.com/office/drawing/2014/main" id="{2C21B08A-43A9-EE25-1981-42617570BD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18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561037" y="876992"/>
            <a:ext cx="106309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62046" y="396478"/>
            <a:ext cx="998991" cy="707886"/>
          </a:xfrm>
          <a:prstGeom prst="rect">
            <a:avLst/>
          </a:prstGeom>
          <a:noFill/>
        </p:spPr>
        <p:txBody>
          <a:bodyPr wrap="none" lIns="91440" tIns="45720" rIns="91440" bIns="45720">
            <a:spAutoFit/>
          </a:bodyPr>
          <a:lstStyle/>
          <a:p>
            <a:pPr algn="just"/>
            <a:r>
              <a:rPr lang="en-US" sz="4000" b="1" i="0" dirty="0">
                <a:effectLst>
                  <a:outerShdw blurRad="38100" dist="38100" dir="2700000" algn="tl">
                    <a:srgbClr val="000000">
                      <a:alpha val="43137"/>
                    </a:srgbClr>
                  </a:outerShdw>
                </a:effectLst>
                <a:latin typeface="Sitka Heading Semibold" pitchFamily="2" charset="0"/>
              </a:rPr>
              <a:t>DIY</a:t>
            </a:r>
          </a:p>
        </p:txBody>
      </p:sp>
      <p:sp>
        <p:nvSpPr>
          <p:cNvPr id="11" name="TextBox 10">
            <a:extLst>
              <a:ext uri="{FF2B5EF4-FFF2-40B4-BE49-F238E27FC236}">
                <a16:creationId xmlns:a16="http://schemas.microsoft.com/office/drawing/2014/main" id="{9E8D718E-53B1-4726-9130-1FB9A9237BEE}"/>
              </a:ext>
            </a:extLst>
          </p:cNvPr>
          <p:cNvSpPr txBox="1"/>
          <p:nvPr/>
        </p:nvSpPr>
        <p:spPr>
          <a:xfrm>
            <a:off x="562046" y="1331734"/>
            <a:ext cx="11190243" cy="2246449"/>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Create  a base class Fruit which has name ,taste and size as its attributes.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 method called eat() is created which describes the name of the fruit and its taste.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Inherit the same in 2 other class Apple and Orange and override the eat() method to represent each fruit taste.</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9" name="Picture 2">
            <a:extLst>
              <a:ext uri="{FF2B5EF4-FFF2-40B4-BE49-F238E27FC236}">
                <a16:creationId xmlns:a16="http://schemas.microsoft.com/office/drawing/2014/main" id="{018E74C0-0757-4CB8-BD29-CE802F50B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408666" y="4470867"/>
            <a:ext cx="3603452" cy="14081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B658DE8-AD4C-FF47-50EE-886DA9446D30}"/>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10F99034-132D-F089-72E8-F399C9F1F231}"/>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8CDE449-A757-92DA-D794-50D0864D851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E15F5B0B-341D-9041-F6CF-0E9E211E02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692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561037" y="876992"/>
            <a:ext cx="106309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62046" y="396478"/>
            <a:ext cx="998991" cy="707886"/>
          </a:xfrm>
          <a:prstGeom prst="rect">
            <a:avLst/>
          </a:prstGeom>
          <a:noFill/>
        </p:spPr>
        <p:txBody>
          <a:bodyPr wrap="none" lIns="91440" tIns="45720" rIns="91440" bIns="45720">
            <a:spAutoFit/>
          </a:bodyPr>
          <a:lstStyle/>
          <a:p>
            <a:pPr algn="just"/>
            <a:r>
              <a:rPr lang="en-US" sz="4000" b="1" i="0" dirty="0">
                <a:effectLst>
                  <a:outerShdw blurRad="38100" dist="38100" dir="2700000" algn="tl">
                    <a:srgbClr val="000000">
                      <a:alpha val="43137"/>
                    </a:srgbClr>
                  </a:outerShdw>
                </a:effectLst>
                <a:latin typeface="Sitka Heading Semibold" pitchFamily="2" charset="0"/>
              </a:rPr>
              <a:t>DIY</a:t>
            </a:r>
          </a:p>
        </p:txBody>
      </p:sp>
      <p:sp>
        <p:nvSpPr>
          <p:cNvPr id="11" name="TextBox 10">
            <a:extLst>
              <a:ext uri="{FF2B5EF4-FFF2-40B4-BE49-F238E27FC236}">
                <a16:creationId xmlns:a16="http://schemas.microsoft.com/office/drawing/2014/main" id="{9E8D718E-53B1-4726-9130-1FB9A9237BEE}"/>
              </a:ext>
            </a:extLst>
          </p:cNvPr>
          <p:cNvSpPr txBox="1"/>
          <p:nvPr/>
        </p:nvSpPr>
        <p:spPr>
          <a:xfrm>
            <a:off x="642811" y="1171627"/>
            <a:ext cx="11190243" cy="5069145"/>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to create a class named shape. It should contain 2 methods- draw() and erase() which should print “Drawing Shape” and “Erasing Shape” respectively.</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For this class we have three sub classes- Circle, Triangle and Square and each class override the parent class functions- draw () and erase ().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The draw() method should print “Drawing Circle”, “Drawing Triangle”, “Drawing Square” respectively.</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The erase() method should print “Erasing Circle”, “Erasing Triangle”, “Erasing Square” respectively.</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Create objects of Circle, Triangle and Square in the following way and observe the polymorphic nature of the class by calling draw() and erase() method using each object.</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Shape c=new Circle();</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Shape t=new Triangle();</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Shape s=new Square();</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9" name="Picture 2">
            <a:extLst>
              <a:ext uri="{FF2B5EF4-FFF2-40B4-BE49-F238E27FC236}">
                <a16:creationId xmlns:a16="http://schemas.microsoft.com/office/drawing/2014/main" id="{018E74C0-0757-4CB8-BD29-CE802F50B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408666" y="4470867"/>
            <a:ext cx="3603452" cy="14081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8C5B268-CB75-3471-9901-0081BA069B25}"/>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D69E30FE-12A5-636F-3E99-D84CFE98CAF0}"/>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B54097EC-BBDE-6774-D638-054544AD2EB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42167BCE-95EF-A369-848F-1E16440C87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1572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CAF5E9-2E63-4AA1-BCE0-6696D5C991BD}"/>
              </a:ext>
            </a:extLst>
          </p:cNvPr>
          <p:cNvSpPr/>
          <p:nvPr/>
        </p:nvSpPr>
        <p:spPr>
          <a:xfrm>
            <a:off x="6909701" y="2967335"/>
            <a:ext cx="3951723" cy="923330"/>
          </a:xfrm>
          <a:prstGeom prst="rect">
            <a:avLst/>
          </a:prstGeom>
          <a:noFill/>
        </p:spPr>
        <p:txBody>
          <a:bodyPr wrap="none" lIns="91440" tIns="45720" rIns="91440" bIns="45720">
            <a:spAutoFit/>
          </a:bodyPr>
          <a:lstStyle/>
          <a:p>
            <a:pPr algn="ctr"/>
            <a:r>
              <a:rPr lang="en-US" sz="5400" b="0" cap="none" spc="0">
                <a:ln w="0"/>
                <a:solidFill>
                  <a:schemeClr val="accent5">
                    <a:lumMod val="50000"/>
                  </a:schemeClr>
                </a:solidFill>
                <a:effectLst>
                  <a:outerShdw blurRad="38100" dist="38100" dir="2700000" algn="tl">
                    <a:srgbClr val="000000">
                      <a:alpha val="43137"/>
                    </a:srgbClr>
                  </a:outerShdw>
                  <a:reflection blurRad="6350" stA="53000" endA="300" endPos="35500" dir="5400000" sy="-90000" algn="bl" rotWithShape="0"/>
                </a:effectLst>
                <a:latin typeface="Sitka Heading Semibold" panose="020B0604020202020204" pitchFamily="2" charset="0"/>
              </a:rPr>
              <a:t>THANK YOU</a:t>
            </a:r>
          </a:p>
        </p:txBody>
      </p:sp>
      <p:pic>
        <p:nvPicPr>
          <p:cNvPr id="3074" name="Picture 2">
            <a:extLst>
              <a:ext uri="{FF2B5EF4-FFF2-40B4-BE49-F238E27FC236}">
                <a16:creationId xmlns:a16="http://schemas.microsoft.com/office/drawing/2014/main" id="{F26F6EC7-F803-435B-A96E-37F4A6456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8794"/>
            <a:ext cx="4470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AB88C20-FB96-DE8C-4EB8-16B8462CB46C}"/>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913B48EB-BC64-21BE-6FD7-96C3904F519D}"/>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F7461A11-2546-04B8-4F42-17B0CAFCDF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0A0ABC04-124E-907C-7488-D105B7441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092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6172844"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Types of Polymorphism</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87608" y="1674673"/>
            <a:ext cx="10616784" cy="4308872"/>
          </a:xfrm>
          <a:prstGeom prst="rect">
            <a:avLst/>
          </a:prstGeom>
          <a:noFill/>
        </p:spPr>
        <p:txBody>
          <a:bodyPr wrap="square">
            <a:spAutoFit/>
          </a:bodyPr>
          <a:lstStyle/>
          <a:p>
            <a:pPr algn="l">
              <a:spcBef>
                <a:spcPts val="600"/>
              </a:spcBef>
              <a:spcAft>
                <a:spcPts val="600"/>
              </a:spcAft>
            </a:pPr>
            <a:r>
              <a:rPr lang="en-US" sz="2800" b="0" i="0" dirty="0">
                <a:solidFill>
                  <a:srgbClr val="000000"/>
                </a:solidFill>
                <a:effectLst/>
                <a:latin typeface="Sitka Text" panose="02000505000000020004" pitchFamily="2" charset="0"/>
              </a:rPr>
              <a:t>Polymorphism in Java can be performed by two different methods:</a:t>
            </a:r>
          </a:p>
          <a:p>
            <a:pPr marL="457200" indent="-457200" algn="l">
              <a:spcBef>
                <a:spcPts val="600"/>
              </a:spcBef>
              <a:spcAft>
                <a:spcPts val="600"/>
              </a:spcAft>
              <a:buFont typeface="+mj-lt"/>
              <a:buAutoNum type="arabicPeriod"/>
            </a:pPr>
            <a:r>
              <a:rPr lang="en-US" sz="2800" b="0" i="0" dirty="0">
                <a:solidFill>
                  <a:srgbClr val="000000"/>
                </a:solidFill>
                <a:effectLst/>
                <a:latin typeface="Sitka Text" panose="02000505000000020004" pitchFamily="2" charset="0"/>
              </a:rPr>
              <a:t>Method Overloading</a:t>
            </a:r>
          </a:p>
          <a:p>
            <a:pPr marL="457200" indent="-457200" algn="l">
              <a:spcBef>
                <a:spcPts val="600"/>
              </a:spcBef>
              <a:spcAft>
                <a:spcPts val="600"/>
              </a:spcAft>
              <a:buFont typeface="+mj-lt"/>
              <a:buAutoNum type="arabicPeriod"/>
            </a:pPr>
            <a:r>
              <a:rPr lang="en-US" sz="2800" b="0" i="0" dirty="0">
                <a:solidFill>
                  <a:srgbClr val="000000"/>
                </a:solidFill>
                <a:effectLst/>
                <a:latin typeface="Sitka Text" panose="02000505000000020004" pitchFamily="2" charset="0"/>
              </a:rPr>
              <a:t>Method Overriding</a:t>
            </a:r>
          </a:p>
          <a:p>
            <a:pPr algn="l">
              <a:spcBef>
                <a:spcPts val="600"/>
              </a:spcBef>
              <a:spcAft>
                <a:spcPts val="600"/>
              </a:spcAft>
            </a:pPr>
            <a:endParaRPr lang="en-US" sz="2800" dirty="0">
              <a:solidFill>
                <a:srgbClr val="000000"/>
              </a:solidFill>
              <a:latin typeface="Sitka Text" panose="02000505000000020004" pitchFamily="2" charset="0"/>
            </a:endParaRPr>
          </a:p>
          <a:p>
            <a:pPr algn="l">
              <a:spcBef>
                <a:spcPts val="600"/>
              </a:spcBef>
              <a:spcAft>
                <a:spcPts val="600"/>
              </a:spcAft>
            </a:pPr>
            <a:r>
              <a:rPr lang="en-US" sz="2800" b="1" i="0" dirty="0">
                <a:effectLst/>
                <a:latin typeface="Sitka Text" panose="02000505000000020004" pitchFamily="2" charset="0"/>
              </a:rPr>
              <a:t>Method overloading</a:t>
            </a:r>
            <a:r>
              <a:rPr lang="en-US" sz="2800" b="0" i="0" dirty="0">
                <a:effectLst/>
                <a:latin typeface="Sitka Text" panose="02000505000000020004" pitchFamily="2" charset="0"/>
              </a:rPr>
              <a:t> is an example of </a:t>
            </a:r>
            <a:r>
              <a:rPr lang="en-US" sz="2800" b="1" i="0" u="none" strike="noStrike" dirty="0">
                <a:effectLst/>
                <a:latin typeface="Sitka Text" panose="02000505000000020004" pitchFamily="2" charset="0"/>
              </a:rPr>
              <a:t>Static Polymorphism</a:t>
            </a:r>
            <a:r>
              <a:rPr lang="en-US" sz="2800" b="0" i="0" dirty="0">
                <a:effectLst/>
                <a:latin typeface="Sitka Text" panose="02000505000000020004" pitchFamily="2" charset="0"/>
              </a:rPr>
              <a:t>. </a:t>
            </a:r>
          </a:p>
          <a:p>
            <a:pPr algn="l">
              <a:spcBef>
                <a:spcPts val="600"/>
              </a:spcBef>
              <a:spcAft>
                <a:spcPts val="600"/>
              </a:spcAft>
            </a:pPr>
            <a:r>
              <a:rPr lang="en-US" sz="2800" dirty="0">
                <a:latin typeface="Sitka Text" panose="02000505000000020004" pitchFamily="2" charset="0"/>
              </a:rPr>
              <a:t>Method Overriding is an example of </a:t>
            </a:r>
            <a:r>
              <a:rPr lang="en-US" sz="2800" b="1" dirty="0">
                <a:latin typeface="Sitka Text" panose="02000505000000020004" pitchFamily="2" charset="0"/>
              </a:rPr>
              <a:t>Dynamic/Runtime  Polymorphism.</a:t>
            </a:r>
            <a:endParaRPr lang="en-US" sz="2800" b="0" i="0" dirty="0">
              <a:solidFill>
                <a:srgbClr val="000000"/>
              </a:solidFill>
              <a:effectLst/>
              <a:latin typeface="Sitka Text" panose="02000505000000020004" pitchFamily="2" charset="0"/>
            </a:endParaRPr>
          </a:p>
        </p:txBody>
      </p:sp>
      <p:grpSp>
        <p:nvGrpSpPr>
          <p:cNvPr id="2" name="Group 1">
            <a:extLst>
              <a:ext uri="{FF2B5EF4-FFF2-40B4-BE49-F238E27FC236}">
                <a16:creationId xmlns:a16="http://schemas.microsoft.com/office/drawing/2014/main" id="{98762A15-A05C-CB36-B489-D3F205D220A4}"/>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0B212E90-E0F6-C437-E7D4-56F6B1ACC4B7}"/>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EA31ACF2-F2A4-C14A-FB29-F4D18D4BC1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0DF50178-A197-CBC7-0733-68C57F3386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935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533896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Method</a:t>
            </a:r>
            <a:r>
              <a:rPr lang="en-US" sz="4000" b="1" spc="-35" dirty="0">
                <a:effectLst>
                  <a:outerShdw blurRad="38100" dist="38100" dir="2700000" algn="tl">
                    <a:srgbClr val="000000">
                      <a:alpha val="43137"/>
                    </a:srgbClr>
                  </a:outerShdw>
                </a:effectLst>
                <a:latin typeface="Sitka Text" panose="02000505000000020004" pitchFamily="2" charset="0"/>
              </a:rPr>
              <a:t> </a:t>
            </a:r>
            <a:r>
              <a:rPr lang="en-US" sz="4000" b="1" spc="-5" dirty="0">
                <a:effectLst>
                  <a:outerShdw blurRad="38100" dist="38100" dir="2700000" algn="tl">
                    <a:srgbClr val="000000">
                      <a:alpha val="43137"/>
                    </a:srgbClr>
                  </a:outerShdw>
                </a:effectLst>
                <a:latin typeface="Sitka Text" panose="02000505000000020004" pitchFamily="2" charset="0"/>
              </a:rPr>
              <a:t>Overloading</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87608" y="1674673"/>
            <a:ext cx="10616784" cy="2616101"/>
          </a:xfrm>
          <a:prstGeom prst="rect">
            <a:avLst/>
          </a:prstGeom>
          <a:noFill/>
        </p:spPr>
        <p:txBody>
          <a:bodyPr wrap="square">
            <a:spAutoFit/>
          </a:bodyPr>
          <a:lstStyle/>
          <a:p>
            <a:pPr algn="l">
              <a:spcBef>
                <a:spcPts val="600"/>
              </a:spcBef>
              <a:spcAft>
                <a:spcPts val="600"/>
              </a:spcAft>
            </a:pPr>
            <a:r>
              <a:rPr lang="en-US" sz="2400" b="1" i="0" u="none" strike="noStrike" dirty="0">
                <a:effectLst/>
                <a:latin typeface="Sitka Text" panose="02000505000000020004" pitchFamily="2" charset="0"/>
              </a:rPr>
              <a:t>Method overloading</a:t>
            </a:r>
            <a:r>
              <a:rPr lang="en-US" sz="2400" b="0" i="0" u="none" strike="noStrike" dirty="0">
                <a:effectLst/>
                <a:latin typeface="Sitka Text" panose="02000505000000020004" pitchFamily="2" charset="0"/>
              </a:rPr>
              <a:t> </a:t>
            </a:r>
            <a:r>
              <a:rPr lang="en-US" sz="2400" b="0" i="0" dirty="0">
                <a:effectLst/>
                <a:latin typeface="Sitka Text" panose="02000505000000020004" pitchFamily="2" charset="0"/>
              </a:rPr>
              <a:t>is defined as a process that can create multiple methods of the same name in the same class, and all the methods work in different ways. </a:t>
            </a:r>
          </a:p>
          <a:p>
            <a:pPr algn="l">
              <a:spcBef>
                <a:spcPts val="600"/>
              </a:spcBef>
              <a:spcAft>
                <a:spcPts val="600"/>
              </a:spcAft>
            </a:pPr>
            <a:r>
              <a:rPr lang="en-US" sz="2400" b="0" i="0" dirty="0">
                <a:effectLst/>
                <a:latin typeface="Sitka Text" panose="02000505000000020004" pitchFamily="2" charset="0"/>
              </a:rPr>
              <a:t>Method overloading occurs when there is more than one method of the same name in the class.</a:t>
            </a:r>
          </a:p>
          <a:p>
            <a:pPr algn="l">
              <a:spcBef>
                <a:spcPts val="600"/>
              </a:spcBef>
              <a:spcAft>
                <a:spcPts val="600"/>
              </a:spcAft>
            </a:pPr>
            <a:endParaRPr lang="en-US" sz="2400" dirty="0">
              <a:latin typeface="Sitka Text" panose="02000505000000020004" pitchFamily="2" charset="0"/>
            </a:endParaRPr>
          </a:p>
        </p:txBody>
      </p:sp>
      <p:sp>
        <p:nvSpPr>
          <p:cNvPr id="9" name="TextBox 8">
            <a:extLst>
              <a:ext uri="{FF2B5EF4-FFF2-40B4-BE49-F238E27FC236}">
                <a16:creationId xmlns:a16="http://schemas.microsoft.com/office/drawing/2014/main" id="{4F7D77D9-984E-4AAB-B8EC-5E5F02FFD250}"/>
              </a:ext>
            </a:extLst>
          </p:cNvPr>
          <p:cNvSpPr txBox="1"/>
          <p:nvPr/>
        </p:nvSpPr>
        <p:spPr>
          <a:xfrm>
            <a:off x="787181" y="4068298"/>
            <a:ext cx="5338962" cy="1323439"/>
          </a:xfrm>
          <a:prstGeom prst="rect">
            <a:avLst/>
          </a:prstGeom>
          <a:noFill/>
        </p:spPr>
        <p:txBody>
          <a:bodyPr wrap="square">
            <a:spAutoFit/>
          </a:bodyPr>
          <a:lstStyle/>
          <a:p>
            <a:pPr algn="l">
              <a:spcBef>
                <a:spcPts val="600"/>
              </a:spcBef>
              <a:spcAft>
                <a:spcPts val="600"/>
              </a:spcAft>
            </a:pPr>
            <a:r>
              <a:rPr lang="en-US" sz="2000" dirty="0">
                <a:latin typeface="Sitka Text" panose="02000505000000020004" pitchFamily="2" charset="0"/>
              </a:rPr>
              <a:t>public void </a:t>
            </a:r>
            <a:r>
              <a:rPr lang="en-US" sz="2000" dirty="0" err="1">
                <a:latin typeface="Sitka Text" panose="02000505000000020004" pitchFamily="2" charset="0"/>
              </a:rPr>
              <a:t>intSquare</a:t>
            </a:r>
            <a:r>
              <a:rPr lang="en-US" sz="2000" dirty="0">
                <a:latin typeface="Sitka Text" panose="02000505000000020004" pitchFamily="2" charset="0"/>
              </a:rPr>
              <a:t> ( int number ) </a:t>
            </a:r>
          </a:p>
          <a:p>
            <a:pPr algn="l">
              <a:spcBef>
                <a:spcPts val="600"/>
              </a:spcBef>
              <a:spcAft>
                <a:spcPts val="600"/>
              </a:spcAft>
            </a:pPr>
            <a:r>
              <a:rPr lang="en-US" sz="2000" dirty="0">
                <a:latin typeface="Sitka Text" panose="02000505000000020004" pitchFamily="2" charset="0"/>
              </a:rPr>
              <a:t>public void </a:t>
            </a:r>
            <a:r>
              <a:rPr lang="en-US" sz="2000" dirty="0" err="1">
                <a:latin typeface="Sitka Text" panose="02000505000000020004" pitchFamily="2" charset="0"/>
              </a:rPr>
              <a:t>doubleSquare</a:t>
            </a:r>
            <a:r>
              <a:rPr lang="en-US" sz="2000" dirty="0">
                <a:latin typeface="Sitka Text" panose="02000505000000020004" pitchFamily="2" charset="0"/>
              </a:rPr>
              <a:t>(double number)</a:t>
            </a:r>
          </a:p>
          <a:p>
            <a:pPr algn="l">
              <a:spcBef>
                <a:spcPts val="600"/>
              </a:spcBef>
              <a:spcAft>
                <a:spcPts val="600"/>
              </a:spcAft>
            </a:pPr>
            <a:r>
              <a:rPr lang="en-US" sz="2000" dirty="0">
                <a:latin typeface="Sitka Text" panose="02000505000000020004" pitchFamily="2" charset="0"/>
              </a:rPr>
              <a:t>public void </a:t>
            </a:r>
            <a:r>
              <a:rPr lang="en-US" sz="2000" dirty="0" err="1">
                <a:latin typeface="Sitka Text" panose="02000505000000020004" pitchFamily="2" charset="0"/>
              </a:rPr>
              <a:t>longSquare</a:t>
            </a:r>
            <a:r>
              <a:rPr lang="en-US" sz="2000" dirty="0">
                <a:latin typeface="Sitka Text" panose="02000505000000020004" pitchFamily="2" charset="0"/>
              </a:rPr>
              <a:t>(long number)</a:t>
            </a:r>
          </a:p>
        </p:txBody>
      </p:sp>
      <p:sp>
        <p:nvSpPr>
          <p:cNvPr id="12" name="TextBox 11">
            <a:extLst>
              <a:ext uri="{FF2B5EF4-FFF2-40B4-BE49-F238E27FC236}">
                <a16:creationId xmlns:a16="http://schemas.microsoft.com/office/drawing/2014/main" id="{44E6925D-4E64-440B-B2A1-570096625C76}"/>
              </a:ext>
            </a:extLst>
          </p:cNvPr>
          <p:cNvSpPr txBox="1"/>
          <p:nvPr/>
        </p:nvSpPr>
        <p:spPr>
          <a:xfrm>
            <a:off x="6566941" y="4072297"/>
            <a:ext cx="5625059" cy="1323439"/>
          </a:xfrm>
          <a:prstGeom prst="rect">
            <a:avLst/>
          </a:prstGeom>
          <a:noFill/>
        </p:spPr>
        <p:txBody>
          <a:bodyPr wrap="square">
            <a:spAutoFit/>
          </a:bodyPr>
          <a:lstStyle/>
          <a:p>
            <a:pPr>
              <a:spcBef>
                <a:spcPts val="600"/>
              </a:spcBef>
              <a:spcAft>
                <a:spcPts val="600"/>
              </a:spcAft>
            </a:pPr>
            <a:r>
              <a:rPr lang="en-US" sz="2000" dirty="0">
                <a:latin typeface="Sitka Text" panose="02000505000000020004" pitchFamily="2" charset="0"/>
              </a:rPr>
              <a:t>public void Square ( int number )</a:t>
            </a:r>
          </a:p>
          <a:p>
            <a:pPr>
              <a:spcBef>
                <a:spcPts val="600"/>
              </a:spcBef>
              <a:spcAft>
                <a:spcPts val="600"/>
              </a:spcAft>
            </a:pPr>
            <a:r>
              <a:rPr lang="en-US" sz="2000" dirty="0">
                <a:latin typeface="Sitka Text" panose="02000505000000020004" pitchFamily="2" charset="0"/>
              </a:rPr>
              <a:t>public void Square(double number)</a:t>
            </a:r>
          </a:p>
          <a:p>
            <a:pPr>
              <a:spcBef>
                <a:spcPts val="600"/>
              </a:spcBef>
              <a:spcAft>
                <a:spcPts val="600"/>
              </a:spcAft>
            </a:pPr>
            <a:r>
              <a:rPr lang="en-US" sz="2000" dirty="0">
                <a:latin typeface="Sitka Text" panose="02000505000000020004" pitchFamily="2" charset="0"/>
              </a:rPr>
              <a:t>public void Square(long number)</a:t>
            </a:r>
          </a:p>
        </p:txBody>
      </p:sp>
      <p:grpSp>
        <p:nvGrpSpPr>
          <p:cNvPr id="2" name="Group 1">
            <a:extLst>
              <a:ext uri="{FF2B5EF4-FFF2-40B4-BE49-F238E27FC236}">
                <a16:creationId xmlns:a16="http://schemas.microsoft.com/office/drawing/2014/main" id="{4AAD7C42-5E4E-D6C8-A627-3167EDCC938A}"/>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B15CB016-E91A-BF87-E172-31495BFF4B50}"/>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9087A8A-327E-AA83-67C5-57123173FF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374CD724-7A12-44DB-D410-31D3E8FDCB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266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442300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How to Overload</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13" name="TextBox 12">
            <a:extLst>
              <a:ext uri="{FF2B5EF4-FFF2-40B4-BE49-F238E27FC236}">
                <a16:creationId xmlns:a16="http://schemas.microsoft.com/office/drawing/2014/main" id="{05AA2BF4-9A76-4BEE-89E5-C1CBFCE12235}"/>
              </a:ext>
            </a:extLst>
          </p:cNvPr>
          <p:cNvSpPr txBox="1"/>
          <p:nvPr/>
        </p:nvSpPr>
        <p:spPr>
          <a:xfrm>
            <a:off x="832151" y="1708727"/>
            <a:ext cx="10755246" cy="4462760"/>
          </a:xfrm>
          <a:prstGeom prst="rect">
            <a:avLst/>
          </a:prstGeom>
          <a:noFill/>
        </p:spPr>
        <p:txBody>
          <a:bodyPr wrap="square">
            <a:spAutoFit/>
          </a:bodyPr>
          <a:lstStyle/>
          <a:p>
            <a:pPr algn="l">
              <a:spcBef>
                <a:spcPts val="600"/>
              </a:spcBef>
              <a:spcAft>
                <a:spcPts val="600"/>
              </a:spcAft>
            </a:pPr>
            <a:r>
              <a:rPr lang="en-US" sz="2800" b="0" i="0" dirty="0">
                <a:effectLst/>
                <a:latin typeface="Sitka Text" panose="02000505000000020004" pitchFamily="2" charset="0"/>
              </a:rPr>
              <a:t>In java, we do method overloading in three ways: –</a:t>
            </a:r>
          </a:p>
          <a:p>
            <a:pPr marL="514350" indent="-514350" algn="l">
              <a:spcBef>
                <a:spcPts val="600"/>
              </a:spcBef>
              <a:spcAft>
                <a:spcPts val="600"/>
              </a:spcAft>
              <a:buFont typeface="+mj-lt"/>
              <a:buAutoNum type="arabicPeriod"/>
            </a:pPr>
            <a:r>
              <a:rPr lang="en-US" sz="2800" b="0" i="0" dirty="0">
                <a:effectLst/>
                <a:latin typeface="Sitka Text" panose="02000505000000020004" pitchFamily="2" charset="0"/>
              </a:rPr>
              <a:t>By changing the number of parameters.</a:t>
            </a:r>
          </a:p>
          <a:p>
            <a:pPr marL="514350" indent="-514350" algn="l">
              <a:spcBef>
                <a:spcPts val="600"/>
              </a:spcBef>
              <a:spcAft>
                <a:spcPts val="600"/>
              </a:spcAft>
              <a:buFont typeface="+mj-lt"/>
              <a:buAutoNum type="arabicPeriod"/>
            </a:pPr>
            <a:r>
              <a:rPr lang="en-US" sz="2800" b="0" i="0" dirty="0">
                <a:effectLst/>
                <a:latin typeface="Sitka Text" panose="02000505000000020004" pitchFamily="2" charset="0"/>
              </a:rPr>
              <a:t>By changing data types.</a:t>
            </a:r>
          </a:p>
          <a:p>
            <a:pPr marL="514350" indent="-514350" algn="l">
              <a:spcBef>
                <a:spcPts val="600"/>
              </a:spcBef>
              <a:spcAft>
                <a:spcPts val="600"/>
              </a:spcAft>
              <a:buFont typeface="+mj-lt"/>
              <a:buAutoNum type="arabicPeriod"/>
            </a:pPr>
            <a:r>
              <a:rPr lang="en-US" sz="2800" b="0" i="0" dirty="0">
                <a:effectLst/>
                <a:latin typeface="Sitka Text" panose="02000505000000020004" pitchFamily="2" charset="0"/>
              </a:rPr>
              <a:t>Sequence of Data type of parameters.</a:t>
            </a:r>
          </a:p>
          <a:p>
            <a:pPr algn="l">
              <a:spcBef>
                <a:spcPts val="600"/>
              </a:spcBef>
              <a:spcAft>
                <a:spcPts val="600"/>
              </a:spcAft>
            </a:pPr>
            <a:endParaRPr lang="en-US" sz="2800" dirty="0">
              <a:latin typeface="Sitka Text" panose="02000505000000020004" pitchFamily="2" charset="0"/>
            </a:endParaRPr>
          </a:p>
          <a:p>
            <a:pPr>
              <a:spcBef>
                <a:spcPts val="600"/>
              </a:spcBef>
              <a:spcAft>
                <a:spcPts val="600"/>
              </a:spcAft>
            </a:pPr>
            <a:r>
              <a:rPr lang="en-US" sz="2800" b="0" i="0" dirty="0">
                <a:effectLst/>
                <a:latin typeface="Sitka Text" panose="02000505000000020004" pitchFamily="2" charset="0"/>
              </a:rPr>
              <a:t>Method overloading </a:t>
            </a:r>
            <a:r>
              <a:rPr lang="en-US" sz="2800" b="1" i="0" dirty="0">
                <a:effectLst/>
                <a:latin typeface="Sitka Text" panose="02000505000000020004" pitchFamily="2" charset="0"/>
              </a:rPr>
              <a:t>cannot</a:t>
            </a:r>
            <a:r>
              <a:rPr lang="en-US" sz="2800" b="0" i="0" dirty="0">
                <a:effectLst/>
                <a:latin typeface="Sitka Text" panose="02000505000000020004" pitchFamily="2" charset="0"/>
              </a:rPr>
              <a:t> be done by changing the return type of methods.</a:t>
            </a:r>
          </a:p>
          <a:p>
            <a:pPr marL="514350" indent="-514350" algn="l">
              <a:spcBef>
                <a:spcPts val="600"/>
              </a:spcBef>
              <a:spcAft>
                <a:spcPts val="600"/>
              </a:spcAft>
              <a:buFont typeface="+mj-lt"/>
              <a:buAutoNum type="arabicPeriod"/>
            </a:pPr>
            <a:endParaRPr lang="en-US" sz="2800" b="0" i="0" dirty="0">
              <a:effectLst/>
              <a:latin typeface="Sitka Text" panose="02000505000000020004" pitchFamily="2" charset="0"/>
            </a:endParaRPr>
          </a:p>
        </p:txBody>
      </p:sp>
      <p:grpSp>
        <p:nvGrpSpPr>
          <p:cNvPr id="2" name="Group 1">
            <a:extLst>
              <a:ext uri="{FF2B5EF4-FFF2-40B4-BE49-F238E27FC236}">
                <a16:creationId xmlns:a16="http://schemas.microsoft.com/office/drawing/2014/main" id="{E50ECA83-6A77-DDAA-157B-06DABF804CAF}"/>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9D398B8B-57E8-9AC0-A627-05B588EE8979}"/>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C7ABE7C-1519-8E94-B60E-450F0850987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F1A44F81-20A8-E734-8BDD-5C08DB370B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300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AD734E-AFD7-41D6-8A76-3251A9E3F3A7}"/>
              </a:ext>
            </a:extLst>
          </p:cNvPr>
          <p:cNvSpPr txBox="1"/>
          <p:nvPr/>
        </p:nvSpPr>
        <p:spPr>
          <a:xfrm>
            <a:off x="6065494" y="3753490"/>
            <a:ext cx="6108492"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Sitka Text" panose="02000505000000020004" pitchFamily="2" charset="0"/>
              </a:rPr>
              <a:t>class TestOverloading2</a:t>
            </a:r>
          </a:p>
          <a:p>
            <a:r>
              <a:rPr lang="en-US" sz="2000" dirty="0">
                <a:latin typeface="Sitka Text" panose="02000505000000020004" pitchFamily="2" charset="0"/>
              </a:rPr>
              <a:t> {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Sum.add</a:t>
            </a:r>
            <a:r>
              <a:rPr lang="en-US" sz="2000" dirty="0">
                <a:latin typeface="Sitka Text" panose="02000505000000020004" pitchFamily="2" charset="0"/>
              </a:rPr>
              <a:t>(17,13));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Sum.add</a:t>
            </a:r>
            <a:r>
              <a:rPr lang="en-US" sz="2000" dirty="0">
                <a:latin typeface="Sitka Text" panose="02000505000000020004" pitchFamily="2" charset="0"/>
              </a:rPr>
              <a:t>(10.4,10.6));  </a:t>
            </a:r>
          </a:p>
          <a:p>
            <a:r>
              <a:rPr lang="en-US" sz="2000" dirty="0">
                <a:latin typeface="Sitka Text" panose="02000505000000020004" pitchFamily="2" charset="0"/>
              </a:rPr>
              <a:t>     }</a:t>
            </a:r>
          </a:p>
          <a:p>
            <a:r>
              <a:rPr lang="en-US" sz="2000" dirty="0">
                <a:latin typeface="Sitka Text" panose="02000505000000020004" pitchFamily="2" charset="0"/>
              </a:rPr>
              <a:t> }</a:t>
            </a:r>
          </a:p>
        </p:txBody>
      </p:sp>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6647974" cy="707886"/>
          </a:xfrm>
          <a:prstGeom prst="rect">
            <a:avLst/>
          </a:prstGeom>
          <a:noFill/>
        </p:spPr>
        <p:txBody>
          <a:bodyPr wrap="none" lIns="91440" tIns="45720" rIns="91440" bIns="45720">
            <a:spAutoFit/>
          </a:bodyPr>
          <a:lstStyle/>
          <a:p>
            <a:pPr algn="l" fontAlgn="base"/>
            <a:r>
              <a:rPr lang="en-US" sz="4000" b="1" i="0" dirty="0">
                <a:solidFill>
                  <a:srgbClr val="000000"/>
                </a:solidFill>
                <a:effectLst>
                  <a:outerShdw blurRad="38100" dist="38100" dir="2700000" algn="tl">
                    <a:srgbClr val="000000">
                      <a:alpha val="43137"/>
                    </a:srgbClr>
                  </a:outerShdw>
                </a:effectLst>
                <a:latin typeface="Sitka Text" panose="02000505000000020004" pitchFamily="2" charset="0"/>
              </a:rPr>
              <a:t>Changing the data types: </a:t>
            </a:r>
            <a:endParaRPr lang="en-US" sz="40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14" name="TextBox 13">
            <a:extLst>
              <a:ext uri="{FF2B5EF4-FFF2-40B4-BE49-F238E27FC236}">
                <a16:creationId xmlns:a16="http://schemas.microsoft.com/office/drawing/2014/main" id="{6B1C5512-D478-4E63-AEB2-8E42813BB54F}"/>
              </a:ext>
            </a:extLst>
          </p:cNvPr>
          <p:cNvSpPr txBox="1"/>
          <p:nvPr/>
        </p:nvSpPr>
        <p:spPr>
          <a:xfrm>
            <a:off x="394123" y="1151277"/>
            <a:ext cx="6108492" cy="4524315"/>
          </a:xfrm>
          <a:prstGeom prst="rect">
            <a:avLst/>
          </a:prstGeom>
          <a:noFill/>
        </p:spPr>
        <p:txBody>
          <a:bodyPr wrap="square">
            <a:spAutoFit/>
          </a:bodyPr>
          <a:lstStyle/>
          <a:p>
            <a:r>
              <a:rPr lang="en-US" sz="2400" dirty="0">
                <a:latin typeface="Sitka Text" panose="02000505000000020004" pitchFamily="2" charset="0"/>
              </a:rPr>
              <a:t>class Sum</a:t>
            </a:r>
          </a:p>
          <a:p>
            <a:r>
              <a:rPr lang="en-US" sz="2400" dirty="0">
                <a:latin typeface="Sitka Text" panose="02000505000000020004" pitchFamily="2" charset="0"/>
              </a:rPr>
              <a:t> {  </a:t>
            </a:r>
          </a:p>
          <a:p>
            <a:r>
              <a:rPr lang="en-US" sz="2400" dirty="0">
                <a:latin typeface="Sitka Text" panose="02000505000000020004" pitchFamily="2" charset="0"/>
              </a:rPr>
              <a:t>    static int add(int a, int b)</a:t>
            </a:r>
          </a:p>
          <a:p>
            <a:r>
              <a:rPr lang="en-US" sz="2400" dirty="0">
                <a:latin typeface="Sitka Text" panose="02000505000000020004" pitchFamily="2" charset="0"/>
              </a:rPr>
              <a:t>     {</a:t>
            </a:r>
          </a:p>
          <a:p>
            <a:r>
              <a:rPr lang="en-US" sz="2400" dirty="0">
                <a:latin typeface="Sitka Text" panose="02000505000000020004" pitchFamily="2" charset="0"/>
              </a:rPr>
              <a:t>        return </a:t>
            </a:r>
            <a:r>
              <a:rPr lang="en-US" sz="2400" dirty="0" err="1">
                <a:latin typeface="Sitka Text" panose="02000505000000020004" pitchFamily="2" charset="0"/>
              </a:rPr>
              <a:t>a+b</a:t>
            </a:r>
            <a:r>
              <a:rPr lang="en-US" sz="2400" dirty="0">
                <a:latin typeface="Sitka Text" panose="02000505000000020004" pitchFamily="2" charset="0"/>
              </a:rPr>
              <a:t>;</a:t>
            </a:r>
          </a:p>
          <a:p>
            <a:r>
              <a:rPr lang="en-US" sz="2400" dirty="0">
                <a:latin typeface="Sitka Text" panose="02000505000000020004" pitchFamily="2" charset="0"/>
              </a:rPr>
              <a:t>     }  </a:t>
            </a:r>
          </a:p>
          <a:p>
            <a:r>
              <a:rPr lang="en-US" sz="2400" dirty="0">
                <a:latin typeface="Sitka Text" panose="02000505000000020004" pitchFamily="2" charset="0"/>
              </a:rPr>
              <a:t>   static double add(double a, double b)</a:t>
            </a:r>
          </a:p>
          <a:p>
            <a:r>
              <a:rPr lang="en-US" sz="2400" dirty="0">
                <a:latin typeface="Sitka Text" panose="02000505000000020004" pitchFamily="2" charset="0"/>
              </a:rPr>
              <a:t>     {</a:t>
            </a:r>
          </a:p>
          <a:p>
            <a:r>
              <a:rPr lang="en-US" sz="2400" dirty="0">
                <a:latin typeface="Sitka Text" panose="02000505000000020004" pitchFamily="2" charset="0"/>
              </a:rPr>
              <a:t>        return </a:t>
            </a:r>
            <a:r>
              <a:rPr lang="en-US" sz="2400" dirty="0" err="1">
                <a:latin typeface="Sitka Text" panose="02000505000000020004" pitchFamily="2" charset="0"/>
              </a:rPr>
              <a:t>a+b</a:t>
            </a:r>
            <a:r>
              <a:rPr lang="en-US" sz="2400" dirty="0">
                <a:latin typeface="Sitka Text" panose="02000505000000020004" pitchFamily="2" charset="0"/>
              </a:rPr>
              <a:t>;</a:t>
            </a:r>
          </a:p>
          <a:p>
            <a:r>
              <a:rPr lang="en-US" sz="2400" dirty="0">
                <a:latin typeface="Sitka Text" panose="02000505000000020004" pitchFamily="2" charset="0"/>
              </a:rPr>
              <a:t>     }  </a:t>
            </a:r>
          </a:p>
          <a:p>
            <a:r>
              <a:rPr lang="en-US" sz="2400" dirty="0">
                <a:latin typeface="Sitka Text" panose="02000505000000020004" pitchFamily="2" charset="0"/>
              </a:rPr>
              <a:t>  }  </a:t>
            </a:r>
          </a:p>
          <a:p>
            <a:endParaRPr lang="en-US" sz="2400" dirty="0">
              <a:latin typeface="Sitka Text" panose="02000505000000020004" pitchFamily="2" charset="0"/>
            </a:endParaRPr>
          </a:p>
        </p:txBody>
      </p:sp>
      <p:grpSp>
        <p:nvGrpSpPr>
          <p:cNvPr id="2" name="Group 1">
            <a:extLst>
              <a:ext uri="{FF2B5EF4-FFF2-40B4-BE49-F238E27FC236}">
                <a16:creationId xmlns:a16="http://schemas.microsoft.com/office/drawing/2014/main" id="{933D87A7-DBA8-D45B-7467-683422419C05}"/>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5E300BE5-BA21-F188-C380-FEE9E2BDE415}"/>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B1766F9-1B28-B1F5-3585-A0DA3A97BC7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5E8567D4-870F-00F8-1551-FB0ECED0F8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38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AD734E-AFD7-41D6-8A76-3251A9E3F3A7}"/>
              </a:ext>
            </a:extLst>
          </p:cNvPr>
          <p:cNvSpPr txBox="1"/>
          <p:nvPr/>
        </p:nvSpPr>
        <p:spPr>
          <a:xfrm>
            <a:off x="6065494" y="3753490"/>
            <a:ext cx="6108492"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latin typeface="Sitka Text" panose="02000505000000020004" pitchFamily="2" charset="0"/>
              </a:rPr>
              <a:t>class TestOverloading2</a:t>
            </a:r>
          </a:p>
          <a:p>
            <a:r>
              <a:rPr lang="en-US" sz="2000" dirty="0">
                <a:latin typeface="Sitka Text" panose="02000505000000020004" pitchFamily="2" charset="0"/>
              </a:rPr>
              <a:t> {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Divi.divide</a:t>
            </a:r>
            <a:r>
              <a:rPr lang="en-US" sz="2000" dirty="0">
                <a:latin typeface="Sitka Text" panose="02000505000000020004" pitchFamily="2" charset="0"/>
              </a:rPr>
              <a:t>(17,2.0));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Divi.divide</a:t>
            </a:r>
            <a:r>
              <a:rPr lang="en-US" sz="2000" dirty="0">
                <a:latin typeface="Sitka Text" panose="02000505000000020004" pitchFamily="2" charset="0"/>
              </a:rPr>
              <a:t>(10.4,2));  </a:t>
            </a:r>
          </a:p>
          <a:p>
            <a:r>
              <a:rPr lang="en-US" sz="2000" dirty="0">
                <a:latin typeface="Sitka Text" panose="02000505000000020004" pitchFamily="2" charset="0"/>
              </a:rPr>
              <a:t>     }</a:t>
            </a:r>
          </a:p>
          <a:p>
            <a:r>
              <a:rPr lang="en-US" sz="2000" dirty="0">
                <a:latin typeface="Sitka Text" panose="02000505000000020004" pitchFamily="2" charset="0"/>
              </a:rPr>
              <a:t> }</a:t>
            </a:r>
          </a:p>
        </p:txBody>
      </p:sp>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9759403" cy="707886"/>
          </a:xfrm>
          <a:prstGeom prst="rect">
            <a:avLst/>
          </a:prstGeom>
          <a:noFill/>
        </p:spPr>
        <p:txBody>
          <a:bodyPr wrap="none" lIns="91440" tIns="45720" rIns="91440" bIns="45720">
            <a:spAutoFit/>
          </a:bodyPr>
          <a:lstStyle/>
          <a:p>
            <a:pPr algn="l" fontAlgn="base"/>
            <a:r>
              <a:rPr lang="en-US" sz="4000" b="1" i="0" dirty="0">
                <a:solidFill>
                  <a:srgbClr val="000000"/>
                </a:solidFill>
                <a:effectLst>
                  <a:outerShdw blurRad="38100" dist="38100" dir="2700000" algn="tl">
                    <a:srgbClr val="000000">
                      <a:alpha val="43137"/>
                    </a:srgbClr>
                  </a:outerShdw>
                </a:effectLst>
                <a:latin typeface="Sitka Text" panose="02000505000000020004" pitchFamily="2" charset="0"/>
              </a:rPr>
              <a:t>Changing the sequence of data types: </a:t>
            </a:r>
            <a:endParaRPr lang="en-US" sz="40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14" name="TextBox 13">
            <a:extLst>
              <a:ext uri="{FF2B5EF4-FFF2-40B4-BE49-F238E27FC236}">
                <a16:creationId xmlns:a16="http://schemas.microsoft.com/office/drawing/2014/main" id="{6B1C5512-D478-4E63-AEB2-8E42813BB54F}"/>
              </a:ext>
            </a:extLst>
          </p:cNvPr>
          <p:cNvSpPr txBox="1"/>
          <p:nvPr/>
        </p:nvSpPr>
        <p:spPr>
          <a:xfrm>
            <a:off x="394123" y="1151277"/>
            <a:ext cx="6108492" cy="4154984"/>
          </a:xfrm>
          <a:prstGeom prst="rect">
            <a:avLst/>
          </a:prstGeom>
          <a:noFill/>
        </p:spPr>
        <p:txBody>
          <a:bodyPr wrap="square">
            <a:spAutoFit/>
          </a:bodyPr>
          <a:lstStyle/>
          <a:p>
            <a:r>
              <a:rPr lang="en-US" sz="2400" dirty="0">
                <a:latin typeface="Sitka Text" panose="02000505000000020004" pitchFamily="2" charset="0"/>
              </a:rPr>
              <a:t>class Divi</a:t>
            </a:r>
          </a:p>
          <a:p>
            <a:r>
              <a:rPr lang="en-US" sz="2400" dirty="0">
                <a:latin typeface="Sitka Text" panose="02000505000000020004" pitchFamily="2" charset="0"/>
              </a:rPr>
              <a:t> {  </a:t>
            </a:r>
          </a:p>
          <a:p>
            <a:r>
              <a:rPr lang="en-US" sz="2400" dirty="0">
                <a:latin typeface="Sitka Text" panose="02000505000000020004" pitchFamily="2" charset="0"/>
              </a:rPr>
              <a:t>    static double divide(int a, double b)</a:t>
            </a:r>
          </a:p>
          <a:p>
            <a:r>
              <a:rPr lang="en-US" sz="2400" dirty="0">
                <a:latin typeface="Sitka Text" panose="02000505000000020004" pitchFamily="2" charset="0"/>
              </a:rPr>
              <a:t>     {</a:t>
            </a:r>
          </a:p>
          <a:p>
            <a:r>
              <a:rPr lang="en-US" sz="2400" dirty="0">
                <a:latin typeface="Sitka Text" panose="02000505000000020004" pitchFamily="2" charset="0"/>
              </a:rPr>
              <a:t>        return (a/b);</a:t>
            </a:r>
          </a:p>
          <a:p>
            <a:r>
              <a:rPr lang="en-US" sz="2400" dirty="0">
                <a:latin typeface="Sitka Text" panose="02000505000000020004" pitchFamily="2" charset="0"/>
              </a:rPr>
              <a:t>     }  </a:t>
            </a:r>
          </a:p>
          <a:p>
            <a:r>
              <a:rPr lang="en-US" sz="2400" dirty="0">
                <a:latin typeface="Sitka Text" panose="02000505000000020004" pitchFamily="2" charset="0"/>
              </a:rPr>
              <a:t>   static double divide(double a, int b)</a:t>
            </a:r>
          </a:p>
          <a:p>
            <a:r>
              <a:rPr lang="en-US" sz="2400" dirty="0">
                <a:latin typeface="Sitka Text" panose="02000505000000020004" pitchFamily="2" charset="0"/>
              </a:rPr>
              <a:t>     {</a:t>
            </a:r>
          </a:p>
          <a:p>
            <a:r>
              <a:rPr lang="en-US" sz="2400" dirty="0">
                <a:latin typeface="Sitka Text" panose="02000505000000020004" pitchFamily="2" charset="0"/>
              </a:rPr>
              <a:t>        return (a/b);</a:t>
            </a:r>
          </a:p>
          <a:p>
            <a:r>
              <a:rPr lang="en-US" sz="2400" dirty="0">
                <a:latin typeface="Sitka Text" panose="02000505000000020004" pitchFamily="2" charset="0"/>
              </a:rPr>
              <a:t>     }  </a:t>
            </a:r>
          </a:p>
          <a:p>
            <a:r>
              <a:rPr lang="en-US" sz="2400" dirty="0">
                <a:latin typeface="Sitka Text" panose="02000505000000020004" pitchFamily="2" charset="0"/>
              </a:rPr>
              <a:t>  } </a:t>
            </a:r>
          </a:p>
        </p:txBody>
      </p:sp>
      <p:grpSp>
        <p:nvGrpSpPr>
          <p:cNvPr id="2" name="Group 1">
            <a:extLst>
              <a:ext uri="{FF2B5EF4-FFF2-40B4-BE49-F238E27FC236}">
                <a16:creationId xmlns:a16="http://schemas.microsoft.com/office/drawing/2014/main" id="{95B8BD7D-5EAE-E70F-008F-49BB3567BE7C}"/>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2F942443-9ACD-0E25-6922-322201616582}"/>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EBF7C928-79D9-311E-8CA8-126A8264FB5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41C22B93-07D7-A51F-61FE-7625A6F0A9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494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7292381" cy="707886"/>
          </a:xfrm>
          <a:prstGeom prst="rect">
            <a:avLst/>
          </a:prstGeom>
          <a:noFill/>
        </p:spPr>
        <p:txBody>
          <a:bodyPr wrap="none" lIns="91440" tIns="45720" rIns="91440" bIns="45720">
            <a:spAutoFit/>
          </a:bodyPr>
          <a:lstStyle/>
          <a:p>
            <a:pPr algn="l" fontAlgn="base"/>
            <a:r>
              <a:rPr lang="en-US" sz="4000" b="1" i="0" dirty="0">
                <a:solidFill>
                  <a:srgbClr val="000000"/>
                </a:solidFill>
                <a:effectLst>
                  <a:outerShdw blurRad="38100" dist="38100" dir="2700000" algn="tl">
                    <a:srgbClr val="000000">
                      <a:alpha val="43137"/>
                    </a:srgbClr>
                  </a:outerShdw>
                </a:effectLst>
                <a:latin typeface="Sitka Text" panose="02000505000000020004" pitchFamily="2" charset="0"/>
              </a:rPr>
              <a:t>Changing the Return types: </a:t>
            </a:r>
            <a:endParaRPr lang="en-US" sz="40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14" name="TextBox 13">
            <a:extLst>
              <a:ext uri="{FF2B5EF4-FFF2-40B4-BE49-F238E27FC236}">
                <a16:creationId xmlns:a16="http://schemas.microsoft.com/office/drawing/2014/main" id="{6B1C5512-D478-4E63-AEB2-8E42813BB54F}"/>
              </a:ext>
            </a:extLst>
          </p:cNvPr>
          <p:cNvSpPr txBox="1"/>
          <p:nvPr/>
        </p:nvSpPr>
        <p:spPr>
          <a:xfrm>
            <a:off x="723907" y="1365904"/>
            <a:ext cx="6108492" cy="3046988"/>
          </a:xfrm>
          <a:prstGeom prst="rect">
            <a:avLst/>
          </a:prstGeom>
          <a:noFill/>
        </p:spPr>
        <p:txBody>
          <a:bodyPr wrap="square">
            <a:spAutoFit/>
          </a:bodyPr>
          <a:lstStyle/>
          <a:p>
            <a:r>
              <a:rPr lang="en-US" sz="2400" dirty="0">
                <a:latin typeface="Sitka Text" panose="02000505000000020004" pitchFamily="2" charset="0"/>
              </a:rPr>
              <a:t>class Sample{</a:t>
            </a:r>
          </a:p>
          <a:p>
            <a:r>
              <a:rPr lang="en-US" sz="2400" dirty="0">
                <a:latin typeface="Sitka Text" panose="02000505000000020004" pitchFamily="2" charset="0"/>
              </a:rPr>
              <a:t>    int </a:t>
            </a:r>
            <a:r>
              <a:rPr lang="en-US" sz="2400" dirty="0" err="1">
                <a:latin typeface="Sitka Text" panose="02000505000000020004" pitchFamily="2" charset="0"/>
              </a:rPr>
              <a:t>disp</a:t>
            </a:r>
            <a:r>
              <a:rPr lang="en-US" sz="2400" dirty="0">
                <a:latin typeface="Sitka Text" panose="02000505000000020004" pitchFamily="2" charset="0"/>
              </a:rPr>
              <a:t>(int x){</a:t>
            </a:r>
          </a:p>
          <a:p>
            <a:r>
              <a:rPr lang="en-US" sz="2400" dirty="0">
                <a:latin typeface="Sitka Text" panose="02000505000000020004" pitchFamily="2" charset="0"/>
              </a:rPr>
              <a:t>        return x;   </a:t>
            </a:r>
          </a:p>
          <a:p>
            <a:r>
              <a:rPr lang="en-US" sz="2400" dirty="0">
                <a:latin typeface="Sitka Text" panose="02000505000000020004" pitchFamily="2" charset="0"/>
              </a:rPr>
              <a:t>    }</a:t>
            </a:r>
          </a:p>
          <a:p>
            <a:r>
              <a:rPr lang="en-US" sz="2400" dirty="0">
                <a:latin typeface="Sitka Text" panose="02000505000000020004" pitchFamily="2" charset="0"/>
              </a:rPr>
              <a:t>    double </a:t>
            </a:r>
            <a:r>
              <a:rPr lang="en-US" sz="2400" dirty="0" err="1">
                <a:latin typeface="Sitka Text" panose="02000505000000020004" pitchFamily="2" charset="0"/>
              </a:rPr>
              <a:t>disp</a:t>
            </a:r>
            <a:r>
              <a:rPr lang="en-US" sz="2400" dirty="0">
                <a:latin typeface="Sitka Text" panose="02000505000000020004" pitchFamily="2" charset="0"/>
              </a:rPr>
              <a:t>(int y){</a:t>
            </a:r>
          </a:p>
          <a:p>
            <a:r>
              <a:rPr lang="en-US" sz="2400" dirty="0">
                <a:latin typeface="Sitka Text" panose="02000505000000020004" pitchFamily="2" charset="0"/>
              </a:rPr>
              <a:t>        return y;</a:t>
            </a:r>
          </a:p>
          <a:p>
            <a:r>
              <a:rPr lang="en-US" sz="2400" dirty="0">
                <a:latin typeface="Sitka Text" panose="02000505000000020004" pitchFamily="2" charset="0"/>
              </a:rPr>
              <a:t>    }</a:t>
            </a:r>
          </a:p>
          <a:p>
            <a:r>
              <a:rPr lang="en-US" sz="2400" dirty="0">
                <a:latin typeface="Sitka Text" panose="02000505000000020004" pitchFamily="2" charset="0"/>
              </a:rPr>
              <a:t>    </a:t>
            </a:r>
          </a:p>
        </p:txBody>
      </p:sp>
      <p:sp>
        <p:nvSpPr>
          <p:cNvPr id="9" name="TextBox 8">
            <a:extLst>
              <a:ext uri="{FF2B5EF4-FFF2-40B4-BE49-F238E27FC236}">
                <a16:creationId xmlns:a16="http://schemas.microsoft.com/office/drawing/2014/main" id="{B5832822-3D12-4DFF-A10C-735C05C41507}"/>
              </a:ext>
            </a:extLst>
          </p:cNvPr>
          <p:cNvSpPr txBox="1"/>
          <p:nvPr/>
        </p:nvSpPr>
        <p:spPr>
          <a:xfrm>
            <a:off x="4572000" y="3534871"/>
            <a:ext cx="7620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latin typeface="Sitka Text" panose="02000505000000020004" pitchFamily="2" charset="0"/>
              </a:rPr>
              <a:t>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a:t>
            </a:r>
          </a:p>
          <a:p>
            <a:r>
              <a:rPr lang="en-US" sz="2400" dirty="0">
                <a:latin typeface="Sitka Text" panose="02000505000000020004" pitchFamily="2" charset="0"/>
              </a:rPr>
              <a:t>    Sample s = new Sample();</a:t>
            </a:r>
          </a:p>
          <a:p>
            <a:r>
              <a:rPr lang="en-US" sz="2400" dirty="0">
                <a:latin typeface="Sitka Text" panose="02000505000000020004" pitchFamily="2" charset="0"/>
              </a:rPr>
              <a:t>    </a:t>
            </a:r>
            <a:r>
              <a:rPr lang="en-US" sz="2400" dirty="0" err="1">
                <a:latin typeface="Sitka Text" panose="02000505000000020004" pitchFamily="2" charset="0"/>
              </a:rPr>
              <a:t>System.out.printIn</a:t>
            </a:r>
            <a:r>
              <a:rPr lang="en-US" sz="2400" dirty="0">
                <a:latin typeface="Sitka Text" panose="02000505000000020004" pitchFamily="2" charset="0"/>
              </a:rPr>
              <a:t>("Value of x : " + </a:t>
            </a:r>
            <a:r>
              <a:rPr lang="en-US" sz="2400" dirty="0" err="1">
                <a:latin typeface="Sitka Text" panose="02000505000000020004" pitchFamily="2" charset="0"/>
              </a:rPr>
              <a:t>s.disp</a:t>
            </a:r>
            <a:r>
              <a:rPr lang="en-US" sz="2400" dirty="0">
                <a:latin typeface="Sitka Text" panose="02000505000000020004" pitchFamily="2" charset="0"/>
              </a:rPr>
              <a:t>(5));</a:t>
            </a:r>
          </a:p>
          <a:p>
            <a:r>
              <a:rPr lang="en-US" sz="2400" dirty="0">
                <a:latin typeface="Sitka Text" panose="02000505000000020004" pitchFamily="2" charset="0"/>
              </a:rPr>
              <a:t>    </a:t>
            </a:r>
            <a:r>
              <a:rPr lang="en-US" sz="2400" dirty="0" err="1">
                <a:latin typeface="Sitka Text" panose="02000505000000020004" pitchFamily="2" charset="0"/>
              </a:rPr>
              <a:t>System.out.printIn</a:t>
            </a:r>
            <a:r>
              <a:rPr lang="en-US" sz="2400" dirty="0">
                <a:latin typeface="Sitka Text" panose="02000505000000020004" pitchFamily="2" charset="0"/>
              </a:rPr>
              <a:t>("Value of y : " + </a:t>
            </a:r>
            <a:r>
              <a:rPr lang="en-US" sz="2400" dirty="0" err="1">
                <a:latin typeface="Sitka Text" panose="02000505000000020004" pitchFamily="2" charset="0"/>
              </a:rPr>
              <a:t>s.disp</a:t>
            </a:r>
            <a:r>
              <a:rPr lang="en-US" sz="2400" dirty="0">
                <a:latin typeface="Sitka Text" panose="02000505000000020004" pitchFamily="2" charset="0"/>
              </a:rPr>
              <a:t>(6.5));</a:t>
            </a:r>
          </a:p>
          <a:p>
            <a:r>
              <a:rPr lang="en-US" sz="2400" dirty="0">
                <a:latin typeface="Sitka Text" panose="02000505000000020004" pitchFamily="2" charset="0"/>
              </a:rPr>
              <a:t>    }  </a:t>
            </a:r>
          </a:p>
          <a:p>
            <a:r>
              <a:rPr lang="en-US" sz="2400" dirty="0">
                <a:latin typeface="Sitka Text" panose="02000505000000020004" pitchFamily="2" charset="0"/>
              </a:rPr>
              <a:t>}</a:t>
            </a:r>
          </a:p>
        </p:txBody>
      </p:sp>
      <p:grpSp>
        <p:nvGrpSpPr>
          <p:cNvPr id="2" name="Group 1">
            <a:extLst>
              <a:ext uri="{FF2B5EF4-FFF2-40B4-BE49-F238E27FC236}">
                <a16:creationId xmlns:a16="http://schemas.microsoft.com/office/drawing/2014/main" id="{A80706E6-BDCC-1002-547A-6195E2405F09}"/>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5B575FD2-40DF-1ED6-6E9A-BDCD91396DCD}"/>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E9A0AB46-CCEB-BE1B-9B20-C92E591C417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CB6650DC-FF42-FCA1-19DD-670330973B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927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533896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Method</a:t>
            </a:r>
            <a:r>
              <a:rPr lang="en-US" sz="4000" b="1" spc="-35" dirty="0">
                <a:effectLst>
                  <a:outerShdw blurRad="38100" dist="38100" dir="2700000" algn="tl">
                    <a:srgbClr val="000000">
                      <a:alpha val="43137"/>
                    </a:srgbClr>
                  </a:outerShdw>
                </a:effectLst>
                <a:latin typeface="Sitka Text" panose="02000505000000020004" pitchFamily="2" charset="0"/>
              </a:rPr>
              <a:t> </a:t>
            </a:r>
            <a:r>
              <a:rPr lang="en-US" sz="4000" b="1" spc="-5" dirty="0">
                <a:effectLst>
                  <a:outerShdw blurRad="38100" dist="38100" dir="2700000" algn="tl">
                    <a:srgbClr val="000000">
                      <a:alpha val="43137"/>
                    </a:srgbClr>
                  </a:outerShdw>
                </a:effectLst>
                <a:latin typeface="Sitka Text" panose="02000505000000020004" pitchFamily="2" charset="0"/>
              </a:rPr>
              <a:t>Overloading</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10" name="TextBox 9">
            <a:extLst>
              <a:ext uri="{FF2B5EF4-FFF2-40B4-BE49-F238E27FC236}">
                <a16:creationId xmlns:a16="http://schemas.microsoft.com/office/drawing/2014/main" id="{9622CDD3-37E5-4396-B388-85B02E100024}"/>
              </a:ext>
            </a:extLst>
          </p:cNvPr>
          <p:cNvSpPr txBox="1"/>
          <p:nvPr/>
        </p:nvSpPr>
        <p:spPr>
          <a:xfrm>
            <a:off x="127712" y="1025619"/>
            <a:ext cx="7427429" cy="5016758"/>
          </a:xfrm>
          <a:prstGeom prst="rect">
            <a:avLst/>
          </a:prstGeom>
          <a:noFill/>
        </p:spPr>
        <p:txBody>
          <a:bodyPr wrap="square">
            <a:spAutoFit/>
          </a:bodyPr>
          <a:lstStyle/>
          <a:p>
            <a:r>
              <a:rPr lang="en-US" sz="2000" dirty="0">
                <a:latin typeface="Sitka Text" panose="02000505000000020004" pitchFamily="2" charset="0"/>
              </a:rPr>
              <a:t>class </a:t>
            </a:r>
            <a:r>
              <a:rPr lang="en-US" sz="2000" dirty="0" err="1">
                <a:latin typeface="Sitka Text" panose="02000505000000020004" pitchFamily="2" charset="0"/>
              </a:rPr>
              <a:t>CalculateSquare</a:t>
            </a:r>
            <a:endParaRPr lang="en-US" sz="2000" dirty="0">
              <a:latin typeface="Sitka Text" panose="02000505000000020004" pitchFamily="2" charset="0"/>
            </a:endParaRPr>
          </a:p>
          <a:p>
            <a:r>
              <a:rPr lang="en-US" sz="2000" dirty="0">
                <a:latin typeface="Sitka Text" panose="02000505000000020004" pitchFamily="2" charset="0"/>
              </a:rPr>
              <a:t> { </a:t>
            </a:r>
          </a:p>
          <a:p>
            <a:r>
              <a:rPr lang="en-US" sz="2000" dirty="0">
                <a:latin typeface="Sitka Text" panose="02000505000000020004" pitchFamily="2" charset="0"/>
              </a:rPr>
              <a:t>     public void square()    {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("No Parameter Method Called");</a:t>
            </a:r>
          </a:p>
          <a:p>
            <a:r>
              <a:rPr lang="en-US" sz="2000" dirty="0">
                <a:latin typeface="Sitka Text" panose="02000505000000020004" pitchFamily="2" charset="0"/>
              </a:rPr>
              <a:t>     } </a:t>
            </a:r>
          </a:p>
          <a:p>
            <a:r>
              <a:rPr lang="en-US" sz="2000" dirty="0">
                <a:latin typeface="Sitka Text" panose="02000505000000020004" pitchFamily="2" charset="0"/>
              </a:rPr>
              <a:t>    public int square( int number )  {</a:t>
            </a:r>
          </a:p>
          <a:p>
            <a:r>
              <a:rPr lang="en-US" sz="2000" dirty="0">
                <a:latin typeface="Sitka Text" panose="02000505000000020004" pitchFamily="2" charset="0"/>
              </a:rPr>
              <a:t>      int square = number * number;</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("Method with Integer Argument  	Called:"+square); </a:t>
            </a:r>
          </a:p>
          <a:p>
            <a:r>
              <a:rPr lang="en-US" sz="2000" dirty="0">
                <a:latin typeface="Sitka Text" panose="02000505000000020004" pitchFamily="2" charset="0"/>
              </a:rPr>
              <a:t>     }</a:t>
            </a:r>
          </a:p>
          <a:p>
            <a:r>
              <a:rPr lang="en-US" sz="2000" dirty="0">
                <a:latin typeface="Sitka Text" panose="02000505000000020004" pitchFamily="2" charset="0"/>
              </a:rPr>
              <a:t>    public float square( float number ) {</a:t>
            </a:r>
          </a:p>
          <a:p>
            <a:r>
              <a:rPr lang="en-US" sz="2000" dirty="0">
                <a:latin typeface="Sitka Text" panose="02000505000000020004" pitchFamily="2" charset="0"/>
              </a:rPr>
              <a:t>       float square = number * number;</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("Method with float Argument 	Called:"+square); </a:t>
            </a:r>
          </a:p>
          <a:p>
            <a:r>
              <a:rPr lang="en-US" sz="2000" dirty="0">
                <a:latin typeface="Sitka Text" panose="02000505000000020004" pitchFamily="2" charset="0"/>
              </a:rPr>
              <a:t>     }</a:t>
            </a:r>
          </a:p>
          <a:p>
            <a:endParaRPr lang="en-US" sz="2000" dirty="0">
              <a:latin typeface="Sitka Text" panose="02000505000000020004" pitchFamily="2" charset="0"/>
            </a:endParaRPr>
          </a:p>
        </p:txBody>
      </p:sp>
      <p:sp>
        <p:nvSpPr>
          <p:cNvPr id="13" name="TextBox 12">
            <a:extLst>
              <a:ext uri="{FF2B5EF4-FFF2-40B4-BE49-F238E27FC236}">
                <a16:creationId xmlns:a16="http://schemas.microsoft.com/office/drawing/2014/main" id="{82603AD6-40B3-4511-A1C0-4DDB4E45BFA9}"/>
              </a:ext>
            </a:extLst>
          </p:cNvPr>
          <p:cNvSpPr txBox="1"/>
          <p:nvPr/>
        </p:nvSpPr>
        <p:spPr>
          <a:xfrm>
            <a:off x="6726836" y="3789057"/>
            <a:ext cx="5465164"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Sitka Text" panose="02000505000000020004" pitchFamily="2" charset="0"/>
              </a:rPr>
              <a:t>public static void main(String[] </a:t>
            </a:r>
            <a:r>
              <a:rPr lang="en-US" dirty="0" err="1">
                <a:latin typeface="Sitka Text" panose="02000505000000020004" pitchFamily="2" charset="0"/>
              </a:rPr>
              <a:t>args</a:t>
            </a:r>
            <a:r>
              <a:rPr lang="en-US" dirty="0">
                <a:latin typeface="Sitka Text" panose="02000505000000020004" pitchFamily="2" charset="0"/>
              </a:rPr>
              <a:t>)</a:t>
            </a:r>
          </a:p>
          <a:p>
            <a:r>
              <a:rPr lang="en-US" dirty="0">
                <a:latin typeface="Sitka Text" panose="02000505000000020004" pitchFamily="2" charset="0"/>
              </a:rPr>
              <a:t>  {</a:t>
            </a:r>
          </a:p>
          <a:p>
            <a:r>
              <a:rPr lang="en-US" dirty="0">
                <a:latin typeface="Sitka Text" panose="02000505000000020004" pitchFamily="2" charset="0"/>
              </a:rPr>
              <a:t>    </a:t>
            </a:r>
            <a:r>
              <a:rPr lang="en-US" dirty="0" err="1">
                <a:latin typeface="Sitka Text" panose="02000505000000020004" pitchFamily="2" charset="0"/>
              </a:rPr>
              <a:t>CalculateSquare</a:t>
            </a:r>
            <a:r>
              <a:rPr lang="en-US" dirty="0">
                <a:latin typeface="Sitka Text" panose="02000505000000020004" pitchFamily="2" charset="0"/>
              </a:rPr>
              <a:t> obj = new </a:t>
            </a:r>
            <a:r>
              <a:rPr lang="en-US" dirty="0" err="1">
                <a:latin typeface="Sitka Text" panose="02000505000000020004" pitchFamily="2" charset="0"/>
              </a:rPr>
              <a:t>CalculateSquare</a:t>
            </a:r>
            <a:r>
              <a:rPr lang="en-US" dirty="0">
                <a:latin typeface="Sitka Text" panose="02000505000000020004" pitchFamily="2" charset="0"/>
              </a:rPr>
              <a:t>();</a:t>
            </a:r>
          </a:p>
          <a:p>
            <a:r>
              <a:rPr lang="en-US" dirty="0">
                <a:latin typeface="Sitka Text" panose="02000505000000020004" pitchFamily="2" charset="0"/>
              </a:rPr>
              <a:t>    </a:t>
            </a:r>
            <a:r>
              <a:rPr lang="en-US" dirty="0" err="1">
                <a:latin typeface="Sitka Text" panose="02000505000000020004" pitchFamily="2" charset="0"/>
              </a:rPr>
              <a:t>obj.square</a:t>
            </a:r>
            <a:r>
              <a:rPr lang="en-US" dirty="0">
                <a:latin typeface="Sitka Text" panose="02000505000000020004" pitchFamily="2" charset="0"/>
              </a:rPr>
              <a:t>();</a:t>
            </a:r>
          </a:p>
          <a:p>
            <a:r>
              <a:rPr lang="en-US" dirty="0">
                <a:latin typeface="Sitka Text" panose="02000505000000020004" pitchFamily="2" charset="0"/>
              </a:rPr>
              <a:t>    </a:t>
            </a:r>
            <a:r>
              <a:rPr lang="en-US" dirty="0" err="1">
                <a:latin typeface="Sitka Text" panose="02000505000000020004" pitchFamily="2" charset="0"/>
              </a:rPr>
              <a:t>obj.square</a:t>
            </a:r>
            <a:r>
              <a:rPr lang="en-US" dirty="0">
                <a:latin typeface="Sitka Text" panose="02000505000000020004" pitchFamily="2" charset="0"/>
              </a:rPr>
              <a:t>(5);   </a:t>
            </a:r>
          </a:p>
          <a:p>
            <a:r>
              <a:rPr lang="en-US" dirty="0">
                <a:latin typeface="Sitka Text" panose="02000505000000020004" pitchFamily="2" charset="0"/>
              </a:rPr>
              <a:t>    </a:t>
            </a:r>
            <a:r>
              <a:rPr lang="en-US" dirty="0" err="1">
                <a:latin typeface="Sitka Text" panose="02000505000000020004" pitchFamily="2" charset="0"/>
              </a:rPr>
              <a:t>obj.square</a:t>
            </a:r>
            <a:r>
              <a:rPr lang="en-US" dirty="0">
                <a:latin typeface="Sitka Text" panose="02000505000000020004" pitchFamily="2" charset="0"/>
              </a:rPr>
              <a:t>(2.5);   </a:t>
            </a:r>
          </a:p>
          <a:p>
            <a:r>
              <a:rPr lang="en-US" dirty="0">
                <a:latin typeface="Sitka Text" panose="02000505000000020004" pitchFamily="2" charset="0"/>
              </a:rPr>
              <a:t>  }</a:t>
            </a:r>
          </a:p>
          <a:p>
            <a:r>
              <a:rPr lang="en-US" dirty="0">
                <a:latin typeface="Sitka Text" panose="02000505000000020004" pitchFamily="2" charset="0"/>
              </a:rPr>
              <a:t> }</a:t>
            </a:r>
          </a:p>
        </p:txBody>
      </p:sp>
      <p:grpSp>
        <p:nvGrpSpPr>
          <p:cNvPr id="2" name="Group 1">
            <a:extLst>
              <a:ext uri="{FF2B5EF4-FFF2-40B4-BE49-F238E27FC236}">
                <a16:creationId xmlns:a16="http://schemas.microsoft.com/office/drawing/2014/main" id="{DEF6679F-05FC-9DD6-4AF6-1B51DB7B19C4}"/>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0362EFCF-C0F0-868D-DBDE-8EBD7E202423}"/>
                </a:ext>
              </a:extLst>
            </p:cNvPr>
            <p:cNvGraphicFramePr>
              <a:graphicFrameLocks noChangeAspect="1"/>
            </p:cNvGraphicFramePr>
            <p:nvPr>
              <p:extLst>
                <p:ext uri="{D42A27DB-BD31-4B8C-83A1-F6EECF244321}">
                  <p14:modId xmlns:p14="http://schemas.microsoft.com/office/powerpoint/2010/main" val="3323952991"/>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BBB3D11-AAFF-399A-F4F7-1872E4BB9F4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EBC524C8-4F62-91DE-C620-BB93488E32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8223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DA00FFAED0794E9D7F7C4D15F7A957" ma:contentTypeVersion="12" ma:contentTypeDescription="Create a new document." ma:contentTypeScope="" ma:versionID="a8f0e1ac7a8312d49cf205c3b7eff501">
  <xsd:schema xmlns:xsd="http://www.w3.org/2001/XMLSchema" xmlns:xs="http://www.w3.org/2001/XMLSchema" xmlns:p="http://schemas.microsoft.com/office/2006/metadata/properties" xmlns:ns2="e073f202-a0c8-468f-bcd3-98b96f0fcb46" xmlns:ns3="1e0ae068-78dd-4a0e-be70-0d8ae7669f30" targetNamespace="http://schemas.microsoft.com/office/2006/metadata/properties" ma:root="true" ma:fieldsID="4660fccb1944c74509d8013a9a514d33" ns2:_="" ns3:_="">
    <xsd:import namespace="e073f202-a0c8-468f-bcd3-98b96f0fcb46"/>
    <xsd:import namespace="1e0ae068-78dd-4a0e-be70-0d8ae7669f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3f202-a0c8-468f-bcd3-98b96f0fcb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0ae068-78dd-4a0e-be70-0d8ae7669f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23BBE-1D84-406E-A354-828D76FC2A84}">
  <ds:schemaRefs>
    <ds:schemaRef ds:uri="1e0ae068-78dd-4a0e-be70-0d8ae7669f30"/>
    <ds:schemaRef ds:uri="e073f202-a0c8-468f-bcd3-98b96f0fcb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B66E2A-87E1-4916-B81D-D9D751B14F1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1196A1-E45D-45F7-9669-1B7E34502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2236</TotalTime>
  <Words>2292</Words>
  <Application>Microsoft Office PowerPoint</Application>
  <PresentationFormat>Widescreen</PresentationFormat>
  <Paragraphs>323</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Sitka Heading Semibold</vt:lpstr>
      <vt:lpstr>Sitka Text</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Sai Kiran Pasupuleti</dc:creator>
  <cp:lastModifiedBy>Dr. Sai Kiran Pasupuleti</cp:lastModifiedBy>
  <cp:revision>348</cp:revision>
  <dcterms:created xsi:type="dcterms:W3CDTF">2021-06-30T03:39:53Z</dcterms:created>
  <dcterms:modified xsi:type="dcterms:W3CDTF">2024-10-13T17:22:36Z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0x01010052DA00FFAED0794E9D7F7C4D15F7A957</vt:lpwstr>
  </property>
</Properties>
</file>