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5" r:id="rId9"/>
    <p:sldId id="266" r:id="rId10"/>
    <p:sldId id="263" r:id="rId11"/>
    <p:sldId id="276" r:id="rId12"/>
    <p:sldId id="264" r:id="rId13"/>
    <p:sldId id="267" r:id="rId14"/>
    <p:sldId id="268" r:id="rId15"/>
    <p:sldId id="269" r:id="rId16"/>
    <p:sldId id="270" r:id="rId17"/>
    <p:sldId id="271" r:id="rId18"/>
    <p:sldId id="277" r:id="rId19"/>
    <p:sldId id="278" r:id="rId20"/>
    <p:sldId id="272" r:id="rId21"/>
    <p:sldId id="273" r:id="rId22"/>
    <p:sldId id="274" r:id="rId23"/>
    <p:sldId id="275" r:id="rId24"/>
    <p:sldId id="279" r:id="rId25"/>
    <p:sldId id="280" r:id="rId26"/>
    <p:sldId id="288" r:id="rId27"/>
    <p:sldId id="289" r:id="rId28"/>
    <p:sldId id="290" r:id="rId29"/>
    <p:sldId id="291" r:id="rId30"/>
    <p:sldId id="292" r:id="rId31"/>
    <p:sldId id="293" r:id="rId32"/>
    <p:sldId id="281" r:id="rId33"/>
    <p:sldId id="282" r:id="rId34"/>
    <p:sldId id="283" r:id="rId35"/>
    <p:sldId id="284" r:id="rId36"/>
    <p:sldId id="294" r:id="rId37"/>
    <p:sldId id="295" r:id="rId38"/>
    <p:sldId id="296" r:id="rId39"/>
    <p:sldId id="297" r:id="rId40"/>
    <p:sldId id="298" r:id="rId41"/>
    <p:sldId id="285" r:id="rId42"/>
    <p:sldId id="286" r:id="rId43"/>
    <p:sldId id="299" r:id="rId44"/>
    <p:sldId id="300" r:id="rId45"/>
    <p:sldId id="287"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8"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4/15/2023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4/15/2023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4/15/2023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4/15/2023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4/15/2023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4/15/2023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smtClean="0"/>
              <a:t>VECTOR VISUALIZATION</a:t>
            </a:r>
            <a:endParaRPr lang="en-IN" dirty="0"/>
          </a:p>
        </p:txBody>
      </p:sp>
      <p:sp>
        <p:nvSpPr>
          <p:cNvPr id="3" name="Subtitle 2"/>
          <p:cNvSpPr>
            <a:spLocks noGrp="1"/>
          </p:cNvSpPr>
          <p:nvPr>
            <p:ph type="subTitle" idx="1"/>
          </p:nvPr>
        </p:nvSpPr>
        <p:spPr/>
        <p:txBody>
          <a:bodyPr/>
          <a:lstStyle/>
          <a:p>
            <a:r>
              <a:rPr lang="en-IN" dirty="0" smtClean="0"/>
              <a:t>UNIT-3</a:t>
            </a:r>
            <a:endParaRPr lang="en-IN" dirty="0"/>
          </a:p>
        </p:txBody>
      </p:sp>
    </p:spTree>
    <p:extLst>
      <p:ext uri="{BB962C8B-B14F-4D97-AF65-F5344CB8AC3E}">
        <p14:creationId xmlns:p14="http://schemas.microsoft.com/office/powerpoint/2010/main" val="25147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304800"/>
            <a:ext cx="8686800" cy="838200"/>
          </a:xfrm>
        </p:spPr>
        <p:txBody>
          <a:bodyPr>
            <a:normAutofit fontScale="90000"/>
          </a:bodyPr>
          <a:lstStyle/>
          <a:p>
            <a:r>
              <a:rPr lang="en-IN" dirty="0" smtClean="0"/>
              <a:t>VECTOR GLYPHS: CONE and arrow glyphs</a:t>
            </a:r>
            <a:endParaRPr lang="en-IN" dirty="0"/>
          </a:p>
        </p:txBody>
      </p:sp>
      <p:sp>
        <p:nvSpPr>
          <p:cNvPr id="3" name="Content Placeholder 2"/>
          <p:cNvSpPr>
            <a:spLocks noGrp="1"/>
          </p:cNvSpPr>
          <p:nvPr>
            <p:ph idx="1"/>
          </p:nvPr>
        </p:nvSpPr>
        <p:spPr>
          <a:xfrm>
            <a:off x="0" y="1219200"/>
            <a:ext cx="8991600" cy="5638800"/>
          </a:xfrm>
        </p:spPr>
        <p:txBody>
          <a:bodyPr>
            <a:normAutofit fontScale="77500" lnSpcReduction="20000"/>
          </a:bodyPr>
          <a:lstStyle/>
          <a:p>
            <a:r>
              <a:rPr lang="en-IN" dirty="0" smtClean="0"/>
              <a:t>Complex shapes like cones and arrow can be used as glyphs.</a:t>
            </a:r>
          </a:p>
          <a:p>
            <a:r>
              <a:rPr lang="en-IN" dirty="0" smtClean="0"/>
              <a:t>Advantage-convey signed direction</a:t>
            </a:r>
          </a:p>
          <a:p>
            <a:r>
              <a:rPr lang="en-IN" dirty="0" smtClean="0"/>
              <a:t>Line glyphs convey unsigned direction.</a:t>
            </a:r>
          </a:p>
          <a:p>
            <a:r>
              <a:rPr lang="en-IN" dirty="0" smtClean="0"/>
              <a:t>Takes more space to draw but require low resolution data set.</a:t>
            </a:r>
          </a:p>
          <a:p>
            <a:r>
              <a:rPr lang="en-IN" dirty="0" smtClean="0"/>
              <a:t>Can encode more attributes than vector field.</a:t>
            </a:r>
          </a:p>
          <a:p>
            <a:r>
              <a:rPr lang="en-IN" dirty="0" smtClean="0"/>
              <a:t>Used in situations where correlations between several scalar and vector fields-CFD Simulations.</a:t>
            </a:r>
          </a:p>
          <a:p>
            <a:r>
              <a:rPr lang="en-IN" dirty="0"/>
              <a:t>By shading the line glyph from full </a:t>
            </a:r>
            <a:r>
              <a:rPr lang="en-IN" dirty="0" err="1"/>
              <a:t>color</a:t>
            </a:r>
            <a:r>
              <a:rPr lang="en-IN" dirty="0"/>
              <a:t> </a:t>
            </a:r>
            <a:r>
              <a:rPr lang="en-IN" dirty="0" smtClean="0"/>
              <a:t>at </a:t>
            </a:r>
            <a:r>
              <a:rPr lang="en-IN" dirty="0"/>
              <a:t>the glyph origin to the background </a:t>
            </a:r>
            <a:r>
              <a:rPr lang="en-IN" dirty="0" err="1"/>
              <a:t>color</a:t>
            </a:r>
            <a:r>
              <a:rPr lang="en-IN" dirty="0"/>
              <a:t> </a:t>
            </a:r>
            <a:r>
              <a:rPr lang="en-IN" dirty="0" smtClean="0"/>
              <a:t>at </a:t>
            </a:r>
            <a:r>
              <a:rPr lang="en-IN" dirty="0"/>
              <a:t>the line tip, a visual effect similar to a thin arrow can be obtained without the need for extra screen space </a:t>
            </a:r>
            <a:r>
              <a:rPr lang="en-IN" dirty="0" smtClean="0"/>
              <a:t>.</a:t>
            </a:r>
          </a:p>
          <a:p>
            <a:r>
              <a:rPr lang="en-IN" dirty="0"/>
              <a:t>A 3D CFD solution consisting of flow velocity, </a:t>
            </a:r>
            <a:r>
              <a:rPr lang="en-IN" dirty="0" err="1"/>
              <a:t>vorticity</a:t>
            </a:r>
            <a:r>
              <a:rPr lang="en-IN" dirty="0"/>
              <a:t>, divergence and material density, pressure, and temperature offers 3 + 3 + 1 + 1 + 1 + 1 = 10 attributes per dataset point.</a:t>
            </a:r>
          </a:p>
          <a:p>
            <a:endParaRPr lang="en-IN" dirty="0" smtClean="0"/>
          </a:p>
          <a:p>
            <a:endParaRPr lang="en-IN" dirty="0"/>
          </a:p>
        </p:txBody>
      </p:sp>
    </p:spTree>
    <p:extLst>
      <p:ext uri="{BB962C8B-B14F-4D97-AF65-F5344CB8AC3E}">
        <p14:creationId xmlns:p14="http://schemas.microsoft.com/office/powerpoint/2010/main" val="55287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IN" dirty="0" smtClean="0"/>
              <a:t>Cone and arrow glyphs</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219200"/>
            <a:ext cx="92000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9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VECtor</a:t>
            </a:r>
            <a:r>
              <a:rPr lang="en-IN" dirty="0" smtClean="0"/>
              <a:t> glyphs in 2d surfaces</a:t>
            </a:r>
            <a:endParaRPr lang="en-IN" dirty="0"/>
          </a:p>
        </p:txBody>
      </p:sp>
      <p:sp>
        <p:nvSpPr>
          <p:cNvPr id="3" name="Content Placeholder 2"/>
          <p:cNvSpPr>
            <a:spLocks noGrp="1"/>
          </p:cNvSpPr>
          <p:nvPr>
            <p:ph idx="1"/>
          </p:nvPr>
        </p:nvSpPr>
        <p:spPr>
          <a:xfrm>
            <a:off x="304800" y="1371600"/>
            <a:ext cx="8686800" cy="4708525"/>
          </a:xfrm>
        </p:spPr>
        <p:txBody>
          <a:bodyPr>
            <a:normAutofit fontScale="85000" lnSpcReduction="20000"/>
          </a:bodyPr>
          <a:lstStyle/>
          <a:p>
            <a:r>
              <a:rPr lang="en-IN" dirty="0"/>
              <a:t>Consider a zoomed-in detail showing a hedgehog plot over a single cell of a 2D vector </a:t>
            </a:r>
            <a:r>
              <a:rPr lang="en-IN" dirty="0" smtClean="0"/>
              <a:t>field.</a:t>
            </a:r>
          </a:p>
          <a:p>
            <a:r>
              <a:rPr lang="en-IN" dirty="0"/>
              <a:t>the vector field variation over the displayed cell is quite </a:t>
            </a:r>
            <a:r>
              <a:rPr lang="en-IN" dirty="0" smtClean="0"/>
              <a:t>small, the </a:t>
            </a:r>
            <a:r>
              <a:rPr lang="en-IN" dirty="0"/>
              <a:t>displayed arrow glyphs and arrive at the </a:t>
            </a:r>
            <a:r>
              <a:rPr lang="en-IN" dirty="0" smtClean="0"/>
              <a:t>conclusion </a:t>
            </a:r>
            <a:r>
              <a:rPr lang="en-IN" dirty="0"/>
              <a:t>that the vector field has an upper-right direction and orientation, and increases in magnitude in this </a:t>
            </a:r>
            <a:r>
              <a:rPr lang="en-IN" dirty="0" smtClean="0"/>
              <a:t>direction.</a:t>
            </a:r>
          </a:p>
          <a:p>
            <a:r>
              <a:rPr lang="en-IN" dirty="0"/>
              <a:t>Glyph techniques produce a purely discrete visualization</a:t>
            </a:r>
            <a:r>
              <a:rPr lang="en-IN" dirty="0" smtClean="0"/>
              <a:t>.</a:t>
            </a:r>
          </a:p>
          <a:p>
            <a:r>
              <a:rPr lang="en-IN" dirty="0"/>
              <a:t>The task is made more difficult when we have to interpolate between directions and orientations, as in the case of vector glyphs</a:t>
            </a:r>
          </a:p>
        </p:txBody>
      </p:sp>
    </p:spTree>
    <p:extLst>
      <p:ext uri="{BB962C8B-B14F-4D97-AF65-F5344CB8AC3E}">
        <p14:creationId xmlns:p14="http://schemas.microsoft.com/office/powerpoint/2010/main" val="88790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IN" dirty="0"/>
              <a:t>Vector </a:t>
            </a:r>
            <a:r>
              <a:rPr lang="en-IN" dirty="0" err="1"/>
              <a:t>Color</a:t>
            </a:r>
            <a:r>
              <a:rPr lang="en-IN" dirty="0"/>
              <a:t> Coding</a:t>
            </a:r>
          </a:p>
        </p:txBody>
      </p:sp>
      <p:sp>
        <p:nvSpPr>
          <p:cNvPr id="3" name="Content Placeholder 2"/>
          <p:cNvSpPr>
            <a:spLocks noGrp="1"/>
          </p:cNvSpPr>
          <p:nvPr>
            <p:ph idx="1"/>
          </p:nvPr>
        </p:nvSpPr>
        <p:spPr>
          <a:xfrm>
            <a:off x="0" y="1066801"/>
            <a:ext cx="9144000" cy="5791200"/>
          </a:xfrm>
        </p:spPr>
        <p:txBody>
          <a:bodyPr>
            <a:normAutofit fontScale="77500" lnSpcReduction="20000"/>
          </a:bodyPr>
          <a:lstStyle/>
          <a:p>
            <a:r>
              <a:rPr lang="en-IN" dirty="0" smtClean="0"/>
              <a:t>Vector </a:t>
            </a:r>
            <a:r>
              <a:rPr lang="en-IN" dirty="0" err="1"/>
              <a:t>color</a:t>
            </a:r>
            <a:r>
              <a:rPr lang="en-IN" dirty="0"/>
              <a:t> </a:t>
            </a:r>
            <a:r>
              <a:rPr lang="en-IN" dirty="0" smtClean="0"/>
              <a:t>coding: Develop </a:t>
            </a:r>
            <a:r>
              <a:rPr lang="en-IN" dirty="0"/>
              <a:t>dense visualizations for vector fields, similar to the </a:t>
            </a:r>
            <a:r>
              <a:rPr lang="en-IN" dirty="0" err="1"/>
              <a:t>color</a:t>
            </a:r>
            <a:r>
              <a:rPr lang="en-IN" dirty="0"/>
              <a:t>-mapped surfaces used for scalar fields.</a:t>
            </a:r>
          </a:p>
          <a:p>
            <a:r>
              <a:rPr lang="en-IN" dirty="0"/>
              <a:t>Similar to scalar </a:t>
            </a:r>
            <a:r>
              <a:rPr lang="en-IN" dirty="0" err="1"/>
              <a:t>color</a:t>
            </a:r>
            <a:r>
              <a:rPr lang="en-IN" dirty="0"/>
              <a:t> mapping, vector </a:t>
            </a:r>
            <a:r>
              <a:rPr lang="en-IN" dirty="0" err="1"/>
              <a:t>color</a:t>
            </a:r>
            <a:r>
              <a:rPr lang="en-IN" dirty="0"/>
              <a:t> coding associates a </a:t>
            </a:r>
            <a:r>
              <a:rPr lang="en-IN" dirty="0" err="1"/>
              <a:t>color</a:t>
            </a:r>
            <a:r>
              <a:rPr lang="en-IN" dirty="0"/>
              <a:t> with every point of a given </a:t>
            </a:r>
            <a:r>
              <a:rPr lang="en-IN" dirty="0" smtClean="0"/>
              <a:t>surface on defined dataset.</a:t>
            </a:r>
          </a:p>
          <a:p>
            <a:r>
              <a:rPr lang="en-IN" dirty="0"/>
              <a:t>The </a:t>
            </a:r>
            <a:r>
              <a:rPr lang="en-IN" dirty="0" err="1"/>
              <a:t>color</a:t>
            </a:r>
            <a:r>
              <a:rPr lang="en-IN" dirty="0"/>
              <a:t> is used to encode the vector orientation and direction attributes</a:t>
            </a:r>
            <a:r>
              <a:rPr lang="en-IN" dirty="0" smtClean="0"/>
              <a:t>.</a:t>
            </a:r>
          </a:p>
          <a:p>
            <a:r>
              <a:rPr lang="en-IN" dirty="0" err="1"/>
              <a:t>Colors</a:t>
            </a:r>
            <a:r>
              <a:rPr lang="en-IN" dirty="0"/>
              <a:t> in the HSV system can be visualized using a so-called </a:t>
            </a:r>
            <a:r>
              <a:rPr lang="en-IN" dirty="0" err="1"/>
              <a:t>color</a:t>
            </a:r>
            <a:r>
              <a:rPr lang="en-IN" dirty="0"/>
              <a:t> wheel</a:t>
            </a:r>
            <a:r>
              <a:rPr lang="en-IN" dirty="0" smtClean="0"/>
              <a:t>,</a:t>
            </a:r>
          </a:p>
          <a:p>
            <a:r>
              <a:rPr lang="en-IN" dirty="0"/>
              <a:t>Every distinct hue corresponds to a different angle of the </a:t>
            </a:r>
            <a:r>
              <a:rPr lang="en-IN" dirty="0" err="1"/>
              <a:t>color</a:t>
            </a:r>
            <a:r>
              <a:rPr lang="en-IN" dirty="0"/>
              <a:t> wheel: red is 0◦, magenta is 60◦, blue is 120◦, cyan is 180◦, green is 240◦, and yellow is 300</a:t>
            </a:r>
            <a:r>
              <a:rPr lang="en-IN" dirty="0" smtClean="0"/>
              <a:t>◦.</a:t>
            </a:r>
          </a:p>
          <a:p>
            <a:r>
              <a:rPr lang="en-IN" dirty="0"/>
              <a:t>Saturation is represented as the distance from the wheel </a:t>
            </a:r>
            <a:r>
              <a:rPr lang="en-IN" dirty="0" err="1"/>
              <a:t>center</a:t>
            </a:r>
            <a:r>
              <a:rPr lang="en-IN" dirty="0"/>
              <a:t> to a given </a:t>
            </a:r>
            <a:r>
              <a:rPr lang="en-IN" dirty="0" err="1"/>
              <a:t>color</a:t>
            </a:r>
            <a:r>
              <a:rPr lang="en-IN" dirty="0"/>
              <a:t> </a:t>
            </a:r>
            <a:r>
              <a:rPr lang="en-IN" dirty="0" smtClean="0"/>
              <a:t>point.</a:t>
            </a:r>
          </a:p>
          <a:p>
            <a:r>
              <a:rPr lang="en-IN" dirty="0"/>
              <a:t>Value is usually represented as a separate one-dimensional “luminance” parameter, since the </a:t>
            </a:r>
            <a:r>
              <a:rPr lang="en-IN" dirty="0" err="1"/>
              <a:t>color</a:t>
            </a:r>
            <a:r>
              <a:rPr lang="en-IN" dirty="0"/>
              <a:t> wheel can encode only two distinct parameters</a:t>
            </a:r>
          </a:p>
          <a:p>
            <a:endParaRPr lang="en-IN" dirty="0" smtClean="0">
              <a:solidFill>
                <a:srgbClr val="FF0000"/>
              </a:solidFill>
            </a:endParaRPr>
          </a:p>
        </p:txBody>
      </p:sp>
    </p:spTree>
    <p:extLst>
      <p:ext uri="{BB962C8B-B14F-4D97-AF65-F5344CB8AC3E}">
        <p14:creationId xmlns:p14="http://schemas.microsoft.com/office/powerpoint/2010/main" val="4045518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Color</a:t>
            </a:r>
            <a:r>
              <a:rPr lang="en-IN" dirty="0"/>
              <a:t> coding on 2D surfaces</a:t>
            </a:r>
          </a:p>
        </p:txBody>
      </p:sp>
      <p:sp>
        <p:nvSpPr>
          <p:cNvPr id="3" name="Content Placeholder 2"/>
          <p:cNvSpPr>
            <a:spLocks noGrp="1"/>
          </p:cNvSpPr>
          <p:nvPr>
            <p:ph idx="1"/>
          </p:nvPr>
        </p:nvSpPr>
        <p:spPr>
          <a:xfrm>
            <a:off x="381000" y="1219200"/>
            <a:ext cx="8610600" cy="5257800"/>
          </a:xfrm>
        </p:spPr>
        <p:txBody>
          <a:bodyPr>
            <a:normAutofit fontScale="92500" lnSpcReduction="20000"/>
          </a:bodyPr>
          <a:lstStyle/>
          <a:p>
            <a:r>
              <a:rPr lang="en-IN" dirty="0"/>
              <a:t>Vector </a:t>
            </a:r>
            <a:r>
              <a:rPr lang="en-IN" dirty="0" err="1"/>
              <a:t>color</a:t>
            </a:r>
            <a:r>
              <a:rPr lang="en-IN" dirty="0"/>
              <a:t> coding for 2D vector fields proceeds </a:t>
            </a:r>
            <a:r>
              <a:rPr lang="en-IN" dirty="0" smtClean="0"/>
              <a:t>by assuming  a </a:t>
            </a:r>
            <a:r>
              <a:rPr lang="en-IN" dirty="0" err="1"/>
              <a:t>color</a:t>
            </a:r>
            <a:r>
              <a:rPr lang="en-IN" dirty="0"/>
              <a:t> wheel of unit </a:t>
            </a:r>
            <a:r>
              <a:rPr lang="en-IN" dirty="0" smtClean="0"/>
              <a:t>radius.</a:t>
            </a:r>
          </a:p>
          <a:p>
            <a:r>
              <a:rPr lang="en-IN" dirty="0"/>
              <a:t>Under these conditions, every vector is represented by the </a:t>
            </a:r>
            <a:r>
              <a:rPr lang="en-IN" dirty="0" err="1"/>
              <a:t>color</a:t>
            </a:r>
            <a:r>
              <a:rPr lang="en-IN" dirty="0"/>
              <a:t> it points </a:t>
            </a:r>
            <a:r>
              <a:rPr lang="en-IN" dirty="0" smtClean="0"/>
              <a:t>to, </a:t>
            </a:r>
            <a:r>
              <a:rPr lang="en-IN" dirty="0"/>
              <a:t>if we place it at the </a:t>
            </a:r>
            <a:r>
              <a:rPr lang="en-IN" dirty="0" err="1"/>
              <a:t>center</a:t>
            </a:r>
            <a:r>
              <a:rPr lang="en-IN" dirty="0"/>
              <a:t> of the </a:t>
            </a:r>
            <a:r>
              <a:rPr lang="en-IN" dirty="0" err="1"/>
              <a:t>color</a:t>
            </a:r>
            <a:r>
              <a:rPr lang="en-IN" dirty="0"/>
              <a:t> wheel</a:t>
            </a:r>
            <a:endParaRPr lang="en-IN" dirty="0" smtClean="0"/>
          </a:p>
          <a:p>
            <a:r>
              <a:rPr lang="en-IN" dirty="0"/>
              <a:t>The vector orientation is encoded in the hue and the vector length in the </a:t>
            </a:r>
            <a:r>
              <a:rPr lang="en-IN" dirty="0" smtClean="0"/>
              <a:t>value.</a:t>
            </a:r>
          </a:p>
          <a:p>
            <a:r>
              <a:rPr lang="en-IN" dirty="0"/>
              <a:t>The saturation parameter is set to one, i.e., we use only fully saturated </a:t>
            </a:r>
            <a:r>
              <a:rPr lang="en-IN" dirty="0" err="1"/>
              <a:t>colors</a:t>
            </a:r>
            <a:r>
              <a:rPr lang="en-IN" dirty="0"/>
              <a:t>. The </a:t>
            </a:r>
            <a:r>
              <a:rPr lang="en-IN" dirty="0" err="1"/>
              <a:t>color</a:t>
            </a:r>
            <a:r>
              <a:rPr lang="en-IN" dirty="0"/>
              <a:t> coding process is applied for every point of the dataset, similarly to the scalar </a:t>
            </a:r>
            <a:r>
              <a:rPr lang="en-IN" dirty="0" err="1"/>
              <a:t>color</a:t>
            </a:r>
            <a:r>
              <a:rPr lang="en-IN" dirty="0"/>
              <a:t> coding, either via texture or polygon </a:t>
            </a:r>
            <a:r>
              <a:rPr lang="en-IN" dirty="0" err="1"/>
              <a:t>color</a:t>
            </a:r>
            <a:r>
              <a:rPr lang="en-IN" dirty="0"/>
              <a:t> </a:t>
            </a:r>
            <a:r>
              <a:rPr lang="en-IN" dirty="0" smtClean="0"/>
              <a:t>interpolation</a:t>
            </a:r>
            <a:endParaRPr lang="en-IN" dirty="0"/>
          </a:p>
        </p:txBody>
      </p:sp>
    </p:spTree>
    <p:extLst>
      <p:ext uri="{BB962C8B-B14F-4D97-AF65-F5344CB8AC3E}">
        <p14:creationId xmlns:p14="http://schemas.microsoft.com/office/powerpoint/2010/main" val="4287766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Color</a:t>
            </a:r>
            <a:r>
              <a:rPr lang="en-IN" dirty="0"/>
              <a:t> coding on 2D surfaces.</a:t>
            </a:r>
          </a:p>
        </p:txBody>
      </p:sp>
      <p:sp>
        <p:nvSpPr>
          <p:cNvPr id="3" name="Content Placeholder 2"/>
          <p:cNvSpPr>
            <a:spLocks noGrp="1"/>
          </p:cNvSpPr>
          <p:nvPr>
            <p:ph idx="1"/>
          </p:nvPr>
        </p:nvSpPr>
        <p:spPr>
          <a:xfrm>
            <a:off x="304800" y="1295400"/>
            <a:ext cx="8686800" cy="5562600"/>
          </a:xfrm>
        </p:spPr>
        <p:txBody>
          <a:bodyPr>
            <a:normAutofit fontScale="77500" lnSpcReduction="20000"/>
          </a:bodyPr>
          <a:lstStyle/>
          <a:p>
            <a:r>
              <a:rPr lang="en-IN" dirty="0"/>
              <a:t>Low-vector-magnitude regions can be easily detected as dark (low value) areas, whereas high-vector-magnitude regions show up as brightly </a:t>
            </a:r>
            <a:r>
              <a:rPr lang="en-IN" dirty="0" err="1"/>
              <a:t>colored</a:t>
            </a:r>
            <a:r>
              <a:rPr lang="en-IN" dirty="0"/>
              <a:t> </a:t>
            </a:r>
            <a:r>
              <a:rPr lang="en-IN" dirty="0" smtClean="0"/>
              <a:t>areas.</a:t>
            </a:r>
          </a:p>
          <a:p>
            <a:r>
              <a:rPr lang="en-IN" dirty="0"/>
              <a:t>The inverse mapping from hue to vector orientation takes quite some time to be learned, so users have to be trained extensively to interpret such images</a:t>
            </a:r>
            <a:r>
              <a:rPr lang="en-IN" dirty="0" smtClean="0"/>
              <a:t>.</a:t>
            </a:r>
          </a:p>
          <a:p>
            <a:r>
              <a:rPr lang="en-IN" dirty="0" smtClean="0"/>
              <a:t>The </a:t>
            </a:r>
            <a:r>
              <a:rPr lang="en-IN" dirty="0"/>
              <a:t>directional </a:t>
            </a:r>
            <a:r>
              <a:rPr lang="en-IN" dirty="0" err="1"/>
              <a:t>color</a:t>
            </a:r>
            <a:r>
              <a:rPr lang="en-IN" dirty="0"/>
              <a:t> coding, we can also directly encode the vector components </a:t>
            </a:r>
            <a:r>
              <a:rPr lang="en-IN" dirty="0" err="1"/>
              <a:t>v</a:t>
            </a:r>
            <a:r>
              <a:rPr lang="en-IN" baseline="-25000" dirty="0" err="1"/>
              <a:t>x</a:t>
            </a:r>
            <a:r>
              <a:rPr lang="en-IN" dirty="0"/>
              <a:t>, </a:t>
            </a:r>
            <a:r>
              <a:rPr lang="en-IN" dirty="0" err="1" smtClean="0"/>
              <a:t>v</a:t>
            </a:r>
            <a:r>
              <a:rPr lang="en-IN" baseline="-25000" dirty="0" err="1" smtClean="0"/>
              <a:t>y</a:t>
            </a:r>
            <a:r>
              <a:rPr lang="en-IN" dirty="0" smtClean="0"/>
              <a:t>, </a:t>
            </a:r>
            <a:r>
              <a:rPr lang="en-IN" dirty="0" err="1" smtClean="0"/>
              <a:t>v</a:t>
            </a:r>
            <a:r>
              <a:rPr lang="en-IN" baseline="-25000" dirty="0" err="1" smtClean="0"/>
              <a:t>z</a:t>
            </a:r>
            <a:r>
              <a:rPr lang="en-IN" dirty="0" smtClean="0"/>
              <a:t> </a:t>
            </a:r>
            <a:r>
              <a:rPr lang="en-IN" dirty="0"/>
              <a:t>into </a:t>
            </a:r>
            <a:r>
              <a:rPr lang="en-IN" dirty="0" err="1"/>
              <a:t>colors</a:t>
            </a:r>
            <a:r>
              <a:rPr lang="en-IN" dirty="0"/>
              <a:t>. In this setting, a 3D vector field is visualized by </a:t>
            </a:r>
            <a:r>
              <a:rPr lang="en-IN" dirty="0" smtClean="0"/>
              <a:t>three </a:t>
            </a:r>
            <a:r>
              <a:rPr lang="en-IN" dirty="0"/>
              <a:t>separate scalar </a:t>
            </a:r>
            <a:r>
              <a:rPr lang="en-IN" dirty="0" err="1"/>
              <a:t>color</a:t>
            </a:r>
            <a:r>
              <a:rPr lang="en-IN" dirty="0"/>
              <a:t>-mapped </a:t>
            </a:r>
            <a:r>
              <a:rPr lang="en-IN" dirty="0" smtClean="0"/>
              <a:t>fields.</a:t>
            </a:r>
          </a:p>
          <a:p>
            <a:r>
              <a:rPr lang="en-IN" dirty="0"/>
              <a:t>The user must visually </a:t>
            </a:r>
            <a:r>
              <a:rPr lang="en-IN" dirty="0">
                <a:solidFill>
                  <a:srgbClr val="FF0000"/>
                </a:solidFill>
              </a:rPr>
              <a:t>correlate</a:t>
            </a:r>
            <a:r>
              <a:rPr lang="en-IN" dirty="0"/>
              <a:t> the </a:t>
            </a:r>
            <a:r>
              <a:rPr lang="en-IN" dirty="0">
                <a:solidFill>
                  <a:srgbClr val="FF0000"/>
                </a:solidFill>
              </a:rPr>
              <a:t>same locations in three </a:t>
            </a:r>
            <a:r>
              <a:rPr lang="en-IN" dirty="0" err="1">
                <a:solidFill>
                  <a:srgbClr val="FF0000"/>
                </a:solidFill>
              </a:rPr>
              <a:t>color</a:t>
            </a:r>
            <a:r>
              <a:rPr lang="en-IN" dirty="0">
                <a:solidFill>
                  <a:srgbClr val="FF0000"/>
                </a:solidFill>
              </a:rPr>
              <a:t> images</a:t>
            </a:r>
            <a:r>
              <a:rPr lang="en-IN" dirty="0"/>
              <a:t> to get insight into the vector data at that </a:t>
            </a:r>
            <a:r>
              <a:rPr lang="en-IN" dirty="0" smtClean="0"/>
              <a:t>location</a:t>
            </a:r>
          </a:p>
          <a:p>
            <a:r>
              <a:rPr lang="en-IN" dirty="0" smtClean="0"/>
              <a:t>Identify </a:t>
            </a:r>
            <a:r>
              <a:rPr lang="en-IN" dirty="0"/>
              <a:t>the location of the </a:t>
            </a:r>
            <a:r>
              <a:rPr lang="en-IN" dirty="0">
                <a:solidFill>
                  <a:srgbClr val="FF0000"/>
                </a:solidFill>
              </a:rPr>
              <a:t>same spatial point</a:t>
            </a:r>
            <a:r>
              <a:rPr lang="en-IN" dirty="0"/>
              <a:t> in three different images, mentally performing </a:t>
            </a:r>
            <a:r>
              <a:rPr lang="en-IN" dirty="0">
                <a:solidFill>
                  <a:srgbClr val="FF0000"/>
                </a:solidFill>
              </a:rPr>
              <a:t>three separate </a:t>
            </a:r>
            <a:r>
              <a:rPr lang="en-IN" dirty="0" err="1">
                <a:solidFill>
                  <a:srgbClr val="FF0000"/>
                </a:solidFill>
              </a:rPr>
              <a:t>color</a:t>
            </a:r>
            <a:r>
              <a:rPr lang="en-IN" dirty="0">
                <a:solidFill>
                  <a:srgbClr val="FF0000"/>
                </a:solidFill>
              </a:rPr>
              <a:t>-to-scalar mappings</a:t>
            </a:r>
            <a:r>
              <a:rPr lang="en-IN" dirty="0"/>
              <a:t> independently</a:t>
            </a:r>
          </a:p>
        </p:txBody>
      </p:sp>
    </p:spTree>
    <p:extLst>
      <p:ext uri="{BB962C8B-B14F-4D97-AF65-F5344CB8AC3E}">
        <p14:creationId xmlns:p14="http://schemas.microsoft.com/office/powerpoint/2010/main" val="411686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Displacement Plots</a:t>
            </a:r>
            <a:endParaRPr lang="en-IN" dirty="0"/>
          </a:p>
        </p:txBody>
      </p:sp>
      <p:sp>
        <p:nvSpPr>
          <p:cNvPr id="3" name="Content Placeholder 2"/>
          <p:cNvSpPr>
            <a:spLocks noGrp="1"/>
          </p:cNvSpPr>
          <p:nvPr>
            <p:ph idx="1"/>
          </p:nvPr>
        </p:nvSpPr>
        <p:spPr>
          <a:xfrm>
            <a:off x="304800" y="1646237"/>
            <a:ext cx="8686800" cy="4525963"/>
          </a:xfrm>
        </p:spPr>
        <p:txBody>
          <a:bodyPr>
            <a:normAutofit fontScale="85000" lnSpcReduction="10000"/>
          </a:bodyPr>
          <a:lstStyle/>
          <a:p>
            <a:r>
              <a:rPr lang="en-IN" dirty="0"/>
              <a:t>The vector glyph with the origin at some point p can be seen as the trajectory p would follow in v(p) over a short time interval </a:t>
            </a:r>
            <a:r>
              <a:rPr lang="en-IN" dirty="0" err="1"/>
              <a:t>Δt</a:t>
            </a:r>
            <a:r>
              <a:rPr lang="en-IN" dirty="0"/>
              <a:t>. The vector glyph shows both the start and end points of the trajectory, i.e., p and p + v(p)</a:t>
            </a:r>
            <a:r>
              <a:rPr lang="en-IN" dirty="0" err="1"/>
              <a:t>Δt</a:t>
            </a:r>
            <a:r>
              <a:rPr lang="en-IN" dirty="0"/>
              <a:t>, respectively. </a:t>
            </a:r>
            <a:endParaRPr lang="en-IN" dirty="0" smtClean="0"/>
          </a:p>
          <a:p>
            <a:r>
              <a:rPr lang="en-IN" dirty="0" smtClean="0"/>
              <a:t>Displacement </a:t>
            </a:r>
            <a:r>
              <a:rPr lang="en-IN" dirty="0"/>
              <a:t>plots take a different approach by showing only the end points of such trajectories. Given a surface S ∈ D inside the domain D of a vector field, where S is discretized as a set of sample points p</a:t>
            </a:r>
            <a:r>
              <a:rPr lang="en-IN" baseline="-25000" dirty="0"/>
              <a:t>i</a:t>
            </a:r>
            <a:r>
              <a:rPr lang="en-IN" dirty="0"/>
              <a:t>, a displacement plot of S is a new surface </a:t>
            </a:r>
            <a:r>
              <a:rPr lang="en-IN" dirty="0" smtClean="0"/>
              <a:t>S` </a:t>
            </a:r>
            <a:r>
              <a:rPr lang="en-IN" dirty="0"/>
              <a:t>given by the set of sample points </a:t>
            </a:r>
            <a:r>
              <a:rPr lang="en-IN" dirty="0" smtClean="0"/>
              <a:t>p</a:t>
            </a:r>
            <a:r>
              <a:rPr lang="en-IN" baseline="-25000" dirty="0" smtClean="0"/>
              <a:t>i</a:t>
            </a:r>
            <a:r>
              <a:rPr lang="en-IN" baseline="30000" dirty="0" smtClean="0"/>
              <a:t>`</a:t>
            </a:r>
            <a:r>
              <a:rPr lang="en-IN" dirty="0" smtClean="0"/>
              <a:t> </a:t>
            </a:r>
            <a:r>
              <a:rPr lang="en-IN" dirty="0"/>
              <a:t>= p</a:t>
            </a:r>
            <a:r>
              <a:rPr lang="en-IN" baseline="-25000" dirty="0"/>
              <a:t>i</a:t>
            </a:r>
            <a:r>
              <a:rPr lang="en-IN" dirty="0"/>
              <a:t> + </a:t>
            </a:r>
            <a:r>
              <a:rPr lang="en-IN" dirty="0" err="1" smtClean="0"/>
              <a:t>kv</a:t>
            </a:r>
            <a:r>
              <a:rPr lang="en-IN" dirty="0" smtClean="0"/>
              <a:t>`(</a:t>
            </a:r>
            <a:r>
              <a:rPr lang="en-IN" dirty="0"/>
              <a:t>p</a:t>
            </a:r>
            <a:r>
              <a:rPr lang="en-IN" baseline="-25000" dirty="0"/>
              <a:t>i</a:t>
            </a:r>
            <a:r>
              <a:rPr lang="en-IN" dirty="0"/>
              <a:t>)</a:t>
            </a:r>
          </a:p>
        </p:txBody>
      </p:sp>
    </p:spTree>
    <p:extLst>
      <p:ext uri="{BB962C8B-B14F-4D97-AF65-F5344CB8AC3E}">
        <p14:creationId xmlns:p14="http://schemas.microsoft.com/office/powerpoint/2010/main" val="209027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Displacement plots</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dirty="0" smtClean="0"/>
              <a:t>Natural interpretation:</a:t>
            </a:r>
          </a:p>
          <a:p>
            <a:pPr marL="0" indent="0">
              <a:buNone/>
            </a:pPr>
            <a:r>
              <a:rPr lang="en-IN" dirty="0" smtClean="0"/>
              <a:t>The effect of displacing, or </a:t>
            </a:r>
            <a:r>
              <a:rPr lang="en-IN" dirty="0" err="1" smtClean="0"/>
              <a:t>wraping</a:t>
            </a:r>
            <a:r>
              <a:rPr lang="en-IN" dirty="0" smtClean="0"/>
              <a:t> a given surface in the vector field – </a:t>
            </a:r>
            <a:r>
              <a:rPr lang="en-IN" dirty="0" err="1" smtClean="0"/>
              <a:t>wraped</a:t>
            </a:r>
            <a:r>
              <a:rPr lang="en-IN" dirty="0" smtClean="0"/>
              <a:t> plots.</a:t>
            </a:r>
          </a:p>
          <a:p>
            <a:pPr marL="0" indent="0">
              <a:buNone/>
            </a:pPr>
            <a:r>
              <a:rPr lang="en-IN" dirty="0" smtClean="0"/>
              <a:t>Parameter settings</a:t>
            </a:r>
          </a:p>
          <a:p>
            <a:r>
              <a:rPr lang="en-IN" dirty="0" smtClean="0"/>
              <a:t>Values </a:t>
            </a:r>
            <a:r>
              <a:rPr lang="en-IN" dirty="0"/>
              <a:t>that are too small, on the other hand, do not show the warping effect strongly enough so that it is recognizable in the visualization and it lets the users map it back visually to a displacement value</a:t>
            </a:r>
          </a:p>
        </p:txBody>
      </p:sp>
    </p:spTree>
    <p:extLst>
      <p:ext uri="{BB962C8B-B14F-4D97-AF65-F5344CB8AC3E}">
        <p14:creationId xmlns:p14="http://schemas.microsoft.com/office/powerpoint/2010/main" val="50931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Displacement plots</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3603724"/>
            <a:ext cx="7792213" cy="310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295400"/>
            <a:ext cx="8458200" cy="2308324"/>
          </a:xfrm>
          <a:prstGeom prst="rect">
            <a:avLst/>
          </a:prstGeom>
          <a:noFill/>
        </p:spPr>
        <p:txBody>
          <a:bodyPr wrap="square" rtlCol="0">
            <a:spAutoFit/>
          </a:bodyPr>
          <a:lstStyle/>
          <a:p>
            <a:r>
              <a:rPr lang="en-IN" dirty="0" smtClean="0"/>
              <a:t>Red areas warped forward in the direction of x-axis indicate the regions where fluid strongly flows from inlet-outlet direction</a:t>
            </a:r>
          </a:p>
          <a:p>
            <a:r>
              <a:rPr lang="en-IN" dirty="0" smtClean="0"/>
              <a:t>Blue areas indicate backward flow against  mainstream.</a:t>
            </a:r>
          </a:p>
          <a:p>
            <a:r>
              <a:rPr lang="en-IN" dirty="0"/>
              <a:t>In such regions, phenomena such as vortices can occur. </a:t>
            </a:r>
            <a:r>
              <a:rPr lang="en-IN" dirty="0" smtClean="0"/>
              <a:t>Figure (b</a:t>
            </a:r>
            <a:r>
              <a:rPr lang="en-IN" dirty="0"/>
              <a:t>) tells a similar story, but now from the perspective of the </a:t>
            </a:r>
            <a:r>
              <a:rPr lang="en-IN" dirty="0" smtClean="0"/>
              <a:t>y-axis</a:t>
            </a:r>
          </a:p>
          <a:p>
            <a:r>
              <a:rPr lang="en-IN" dirty="0" smtClean="0"/>
              <a:t>The </a:t>
            </a:r>
            <a:r>
              <a:rPr lang="en-IN" dirty="0"/>
              <a:t>front surface is warped outside the box-shaped flow domain in the area of the outlet. Similarly, the back surface is warped inside the flow domain in the area of the inlet.</a:t>
            </a:r>
          </a:p>
        </p:txBody>
      </p:sp>
    </p:spTree>
    <p:extLst>
      <p:ext uri="{BB962C8B-B14F-4D97-AF65-F5344CB8AC3E}">
        <p14:creationId xmlns:p14="http://schemas.microsoft.com/office/powerpoint/2010/main" val="227070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IN" dirty="0" smtClean="0"/>
              <a:t>Displacement plots</a:t>
            </a:r>
            <a:endParaRPr lang="en-IN" dirty="0"/>
          </a:p>
        </p:txBody>
      </p:sp>
      <p:sp>
        <p:nvSpPr>
          <p:cNvPr id="3" name="Content Placeholder 2"/>
          <p:cNvSpPr>
            <a:spLocks noGrp="1"/>
          </p:cNvSpPr>
          <p:nvPr>
            <p:ph idx="1"/>
          </p:nvPr>
        </p:nvSpPr>
        <p:spPr>
          <a:xfrm>
            <a:off x="304800" y="1066800"/>
            <a:ext cx="8534400" cy="5791200"/>
          </a:xfrm>
        </p:spPr>
        <p:txBody>
          <a:bodyPr>
            <a:normAutofit fontScale="85000" lnSpcReduction="20000"/>
          </a:bodyPr>
          <a:lstStyle/>
          <a:p>
            <a:pPr marL="0" indent="0">
              <a:buNone/>
            </a:pPr>
            <a:r>
              <a:rPr lang="en-IN" dirty="0" smtClean="0"/>
              <a:t>			</a:t>
            </a:r>
            <a:r>
              <a:rPr lang="en-IN" b="1" dirty="0" smtClean="0"/>
              <a:t>Parameter settings</a:t>
            </a:r>
          </a:p>
          <a:p>
            <a:r>
              <a:rPr lang="en-IN" dirty="0" smtClean="0"/>
              <a:t>First set the displacement factor k.</a:t>
            </a:r>
          </a:p>
          <a:p>
            <a:pPr lvl="1"/>
            <a:r>
              <a:rPr lang="en-IN" dirty="0"/>
              <a:t>Values that are too large would warp the input surface too much, which can easily lead to self-intersecting </a:t>
            </a:r>
            <a:r>
              <a:rPr lang="en-IN" dirty="0" smtClean="0"/>
              <a:t>surfaces. Large warp factors shift the displaced surface far away from its actual location.</a:t>
            </a:r>
          </a:p>
          <a:p>
            <a:pPr lvl="1"/>
            <a:r>
              <a:rPr lang="en-IN" dirty="0" smtClean="0"/>
              <a:t>Values too small do not show the warping effect strongly which recognizable in the visualization</a:t>
            </a:r>
          </a:p>
          <a:p>
            <a:r>
              <a:rPr lang="en-IN" dirty="0" smtClean="0"/>
              <a:t>Second is the shape and position of the surface to be warped.</a:t>
            </a:r>
          </a:p>
          <a:p>
            <a:pPr lvl="1"/>
            <a:r>
              <a:rPr lang="en-IN" dirty="0" smtClean="0"/>
              <a:t>Planar surfaces choice is for displacement plots</a:t>
            </a:r>
          </a:p>
          <a:p>
            <a:pPr lvl="1"/>
            <a:r>
              <a:rPr lang="en-IN" dirty="0"/>
              <a:t>geometric objects can be used to create displacement </a:t>
            </a:r>
            <a:r>
              <a:rPr lang="en-IN" dirty="0" smtClean="0"/>
              <a:t>plots</a:t>
            </a:r>
          </a:p>
          <a:p>
            <a:pPr lvl="1"/>
            <a:r>
              <a:rPr lang="en-IN" dirty="0"/>
              <a:t>The visual difference between the expected shape of the original object and the perceived (deformed) shape serves as a cue for the vector magnitude.</a:t>
            </a:r>
          </a:p>
          <a:p>
            <a:endParaRPr lang="en-IN" dirty="0"/>
          </a:p>
        </p:txBody>
      </p:sp>
    </p:spTree>
    <p:extLst>
      <p:ext uri="{BB962C8B-B14F-4D97-AF65-F5344CB8AC3E}">
        <p14:creationId xmlns:p14="http://schemas.microsoft.com/office/powerpoint/2010/main" val="386012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29200"/>
            <a:ext cx="6781800" cy="1600200"/>
          </a:xfrm>
        </p:spPr>
        <p:txBody>
          <a:bodyPr/>
          <a:lstStyle/>
          <a:p>
            <a:r>
              <a:rPr lang="en-IN" dirty="0" smtClean="0"/>
              <a:t>Contents</a:t>
            </a:r>
            <a:endParaRPr lang="en-IN" dirty="0"/>
          </a:p>
        </p:txBody>
      </p:sp>
      <p:sp>
        <p:nvSpPr>
          <p:cNvPr id="3" name="Content Placeholder 2"/>
          <p:cNvSpPr>
            <a:spLocks noGrp="1"/>
          </p:cNvSpPr>
          <p:nvPr>
            <p:ph idx="1"/>
          </p:nvPr>
        </p:nvSpPr>
        <p:spPr>
          <a:xfrm>
            <a:off x="381000" y="381000"/>
            <a:ext cx="8229600" cy="5181600"/>
          </a:xfrm>
        </p:spPr>
        <p:txBody>
          <a:bodyPr>
            <a:normAutofit fontScale="77500" lnSpcReduction="20000"/>
          </a:bodyPr>
          <a:lstStyle/>
          <a:p>
            <a:pPr marL="0" indent="0">
              <a:buNone/>
            </a:pPr>
            <a:r>
              <a:rPr lang="en-US" b="1" dirty="0"/>
              <a:t>Vector	Visualization:	</a:t>
            </a:r>
            <a:endParaRPr lang="en-IN" dirty="0"/>
          </a:p>
          <a:p>
            <a:r>
              <a:rPr lang="en-US" dirty="0"/>
              <a:t>Vector Glyphs: Line glyphs, Cone and arrow glyphs, Vector glyphs in 2D</a:t>
            </a:r>
            <a:endParaRPr lang="en-IN" dirty="0"/>
          </a:p>
          <a:p>
            <a:r>
              <a:rPr lang="en-US" dirty="0"/>
              <a:t>Vector Color Coding: Color coding on 2D surfaces, Displacement Plots</a:t>
            </a:r>
            <a:endParaRPr lang="en-IN" dirty="0"/>
          </a:p>
          <a:p>
            <a:r>
              <a:rPr lang="en-US" dirty="0"/>
              <a:t>Texture-Based Vector Visualization: Line integral convolution</a:t>
            </a:r>
            <a:endParaRPr lang="en-IN" dirty="0"/>
          </a:p>
          <a:p>
            <a:pPr marL="0" indent="0">
              <a:buNone/>
            </a:pPr>
            <a:r>
              <a:rPr lang="en-US" b="1" dirty="0"/>
              <a:t>Domain- Modeling Techniques:</a:t>
            </a:r>
            <a:r>
              <a:rPr lang="en-US" dirty="0"/>
              <a:t> </a:t>
            </a:r>
            <a:endParaRPr lang="en-US" dirty="0" smtClean="0"/>
          </a:p>
          <a:p>
            <a:r>
              <a:rPr lang="en-US" dirty="0" smtClean="0"/>
              <a:t>Cutting</a:t>
            </a:r>
            <a:r>
              <a:rPr lang="en-US" dirty="0"/>
              <a:t>: Extracting a Brick, Slicing in Structured Datasets, Implicit Function Cutting, Generalized Cutting</a:t>
            </a:r>
            <a:endParaRPr lang="en-IN" dirty="0"/>
          </a:p>
          <a:p>
            <a:r>
              <a:rPr lang="en-US" dirty="0"/>
              <a:t>Selection: Selecting cells, </a:t>
            </a:r>
            <a:r>
              <a:rPr lang="en-US" dirty="0" err="1"/>
              <a:t>Thresholding</a:t>
            </a:r>
            <a:r>
              <a:rPr lang="en-US" dirty="0"/>
              <a:t>, segmentation, and contouring, </a:t>
            </a:r>
            <a:endParaRPr lang="en-US" dirty="0" smtClean="0"/>
          </a:p>
          <a:p>
            <a:r>
              <a:rPr lang="en-US" dirty="0" smtClean="0"/>
              <a:t>Grid </a:t>
            </a:r>
            <a:r>
              <a:rPr lang="en-US" dirty="0"/>
              <a:t>Construction from Scattered Points: Triangulation Methods- Delaunay triangulations, </a:t>
            </a:r>
            <a:r>
              <a:rPr lang="en-US" dirty="0" err="1"/>
              <a:t>Voronoi</a:t>
            </a:r>
            <a:r>
              <a:rPr lang="en-US" dirty="0"/>
              <a:t> diagrams</a:t>
            </a:r>
            <a:endParaRPr lang="en-IN" dirty="0"/>
          </a:p>
        </p:txBody>
      </p:sp>
    </p:spTree>
    <p:extLst>
      <p:ext uri="{BB962C8B-B14F-4D97-AF65-F5344CB8AC3E}">
        <p14:creationId xmlns:p14="http://schemas.microsoft.com/office/powerpoint/2010/main" val="6075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Texture-Based Vector Visualization</a:t>
            </a:r>
          </a:p>
        </p:txBody>
      </p:sp>
      <p:sp>
        <p:nvSpPr>
          <p:cNvPr id="3" name="Content Placeholder 2"/>
          <p:cNvSpPr>
            <a:spLocks noGrp="1"/>
          </p:cNvSpPr>
          <p:nvPr>
            <p:ph idx="1"/>
          </p:nvPr>
        </p:nvSpPr>
        <p:spPr/>
        <p:txBody>
          <a:bodyPr>
            <a:normAutofit lnSpcReduction="10000"/>
          </a:bodyPr>
          <a:lstStyle/>
          <a:p>
            <a:r>
              <a:rPr lang="en-IN" dirty="0" smtClean="0"/>
              <a:t>Discrete </a:t>
            </a:r>
            <a:r>
              <a:rPr lang="en-IN" dirty="0"/>
              <a:t>visualizations cannot convey information about every point of a given dataset </a:t>
            </a:r>
            <a:r>
              <a:rPr lang="en-IN" dirty="0" smtClean="0"/>
              <a:t>domain-Texture-based visualization.</a:t>
            </a:r>
          </a:p>
          <a:p>
            <a:r>
              <a:rPr lang="en-IN" dirty="0" smtClean="0"/>
              <a:t>Create a texture signal that encodes the direction and magnitude of vector field in various parameters like luminance, graininess, </a:t>
            </a:r>
            <a:r>
              <a:rPr lang="en-IN" dirty="0" err="1" smtClean="0"/>
              <a:t>color</a:t>
            </a:r>
            <a:r>
              <a:rPr lang="en-IN" dirty="0" smtClean="0"/>
              <a:t> and pattern structure.</a:t>
            </a:r>
          </a:p>
          <a:p>
            <a:r>
              <a:rPr lang="en-IN" dirty="0" smtClean="0"/>
              <a:t>To </a:t>
            </a:r>
            <a:r>
              <a:rPr lang="en-IN" dirty="0"/>
              <a:t>encode the vector direction in the texture </a:t>
            </a:r>
            <a:r>
              <a:rPr lang="en-IN" dirty="0" smtClean="0"/>
              <a:t>parameters is to </a:t>
            </a:r>
            <a:r>
              <a:rPr lang="en-IN" dirty="0"/>
              <a:t>use the texture </a:t>
            </a:r>
            <a:r>
              <a:rPr lang="en-IN" dirty="0" smtClean="0"/>
              <a:t>graininess.</a:t>
            </a:r>
          </a:p>
          <a:p>
            <a:endParaRPr lang="en-IN" dirty="0"/>
          </a:p>
        </p:txBody>
      </p:sp>
    </p:spTree>
    <p:extLst>
      <p:ext uri="{BB962C8B-B14F-4D97-AF65-F5344CB8AC3E}">
        <p14:creationId xmlns:p14="http://schemas.microsoft.com/office/powerpoint/2010/main" val="269937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Line integral convolution</a:t>
            </a:r>
            <a:endParaRPr lang="en-IN" dirty="0"/>
          </a:p>
        </p:txBody>
      </p:sp>
      <p:sp>
        <p:nvSpPr>
          <p:cNvPr id="3" name="Content Placeholder 2"/>
          <p:cNvSpPr>
            <a:spLocks noGrp="1"/>
          </p:cNvSpPr>
          <p:nvPr>
            <p:ph idx="1"/>
          </p:nvPr>
        </p:nvSpPr>
        <p:spPr>
          <a:xfrm>
            <a:off x="304800" y="1143000"/>
            <a:ext cx="8686800" cy="5486400"/>
          </a:xfrm>
        </p:spPr>
        <p:txBody>
          <a:bodyPr>
            <a:normAutofit fontScale="77500" lnSpcReduction="20000"/>
          </a:bodyPr>
          <a:lstStyle/>
          <a:p>
            <a:r>
              <a:rPr lang="en-IN" dirty="0" smtClean="0"/>
              <a:t>Consider </a:t>
            </a:r>
            <a:r>
              <a:rPr lang="en-IN" dirty="0"/>
              <a:t>an input texture N consisting of small-scale black-and-white noise defined over the domain of the 2D vector </a:t>
            </a:r>
            <a:r>
              <a:rPr lang="en-IN" dirty="0" smtClean="0"/>
              <a:t>field.</a:t>
            </a:r>
          </a:p>
          <a:p>
            <a:r>
              <a:rPr lang="en-IN" dirty="0" smtClean="0"/>
              <a:t> </a:t>
            </a:r>
            <a:r>
              <a:rPr lang="en-IN" dirty="0"/>
              <a:t>For each pixel p of this domain, we trace a streamline S(p, s) upstream and downstream through p for some maximal distance L</a:t>
            </a:r>
            <a:r>
              <a:rPr lang="en-IN" dirty="0" smtClean="0"/>
              <a:t>.</a:t>
            </a:r>
          </a:p>
          <a:p>
            <a:r>
              <a:rPr lang="en-IN" dirty="0" smtClean="0"/>
              <a:t> </a:t>
            </a:r>
            <a:r>
              <a:rPr lang="en-IN" dirty="0"/>
              <a:t>Here, s parameterizes the streamline. Next, we set the value T (p) of the output texture T at the current location p to be the weighted sum of the values of the input noise texture N measured along the streamline S(p) that passes through p. </a:t>
            </a:r>
            <a:endParaRPr lang="en-IN" dirty="0" smtClean="0"/>
          </a:p>
          <a:p>
            <a:endParaRPr lang="en-IN" dirty="0"/>
          </a:p>
          <a:p>
            <a:r>
              <a:rPr lang="en-IN" dirty="0" smtClean="0"/>
              <a:t>As </a:t>
            </a:r>
            <a:r>
              <a:rPr lang="en-IN" dirty="0"/>
              <a:t>a weighting function k(s) : R → R+, we can use a Gaussian k(s) = e−</a:t>
            </a:r>
            <a:r>
              <a:rPr lang="en-IN" baseline="30000" dirty="0"/>
              <a:t>s2</a:t>
            </a:r>
            <a:r>
              <a:rPr lang="en-IN" dirty="0"/>
              <a:t> , or other functions that are 1 at the origin and decay smoothly and symmetrically from the origin until they reach near-zero values at the maximal distance L. The obtained value T (p) is T (p) =  </a:t>
            </a:r>
          </a:p>
        </p:txBody>
      </p:sp>
    </p:spTree>
    <p:extLst>
      <p:ext uri="{BB962C8B-B14F-4D97-AF65-F5344CB8AC3E}">
        <p14:creationId xmlns:p14="http://schemas.microsoft.com/office/powerpoint/2010/main" val="166551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3"/>
            <a:ext cx="8686800" cy="838200"/>
          </a:xfrm>
        </p:spPr>
        <p:txBody>
          <a:bodyPr/>
          <a:lstStyle/>
          <a:p>
            <a:r>
              <a:rPr lang="en-IN" dirty="0" smtClean="0"/>
              <a:t>Line integral convolution</a:t>
            </a:r>
            <a:endParaRPr lang="en-IN" dirty="0"/>
          </a:p>
        </p:txBody>
      </p:sp>
      <p:sp>
        <p:nvSpPr>
          <p:cNvPr id="3" name="Content Placeholder 2"/>
          <p:cNvSpPr>
            <a:spLocks noGrp="1"/>
          </p:cNvSpPr>
          <p:nvPr>
            <p:ph idx="1"/>
          </p:nvPr>
        </p:nvSpPr>
        <p:spPr>
          <a:xfrm>
            <a:off x="0" y="685800"/>
            <a:ext cx="8915400" cy="6172200"/>
          </a:xfrm>
        </p:spPr>
        <p:txBody>
          <a:bodyPr>
            <a:normAutofit/>
          </a:bodyPr>
          <a:lstStyle/>
          <a:p>
            <a:endParaRPr lang="en-IN" sz="2400" dirty="0" smtClean="0"/>
          </a:p>
          <a:p>
            <a:r>
              <a:rPr lang="en-IN" sz="2400" dirty="0" smtClean="0"/>
              <a:t>The </a:t>
            </a:r>
            <a:r>
              <a:rPr lang="en-IN" sz="2400" dirty="0"/>
              <a:t>obtained value T (p) is T (p) </a:t>
            </a:r>
            <a:r>
              <a:rPr lang="en-IN" sz="2400" dirty="0" smtClean="0"/>
              <a:t>=</a:t>
            </a:r>
          </a:p>
          <a:p>
            <a:r>
              <a:rPr lang="en-IN" sz="2400" dirty="0" smtClean="0"/>
              <a:t>The denominator normalizes the weight factors for an arbitrary value of L  </a:t>
            </a:r>
          </a:p>
          <a:p>
            <a:r>
              <a:rPr lang="en-IN" sz="2400" dirty="0" smtClean="0"/>
              <a:t>Applying this equation for all pixels using streamline lengths L of several pixels then we obtain a texture T whose </a:t>
            </a:r>
            <a:r>
              <a:rPr lang="en-IN" sz="2400" dirty="0" err="1" smtClean="0"/>
              <a:t>pxel</a:t>
            </a:r>
            <a:r>
              <a:rPr lang="en-IN" sz="2400" dirty="0" smtClean="0"/>
              <a:t> </a:t>
            </a:r>
            <a:r>
              <a:rPr lang="en-IN" sz="2400" dirty="0" err="1" smtClean="0"/>
              <a:t>colors</a:t>
            </a:r>
            <a:r>
              <a:rPr lang="en-IN" sz="2400" dirty="0" smtClean="0"/>
              <a:t> exhibit little </a:t>
            </a:r>
            <a:r>
              <a:rPr lang="en-IN" sz="2400" dirty="0" err="1" smtClean="0"/>
              <a:t>variatoon</a:t>
            </a:r>
            <a:r>
              <a:rPr lang="en-IN" sz="2400" dirty="0" smtClean="0"/>
              <a:t> among streamline and strong variation between </a:t>
            </a:r>
            <a:r>
              <a:rPr lang="en-IN" sz="2400" dirty="0" err="1" smtClean="0"/>
              <a:t>neighboring</a:t>
            </a:r>
            <a:r>
              <a:rPr lang="en-IN" sz="2400" dirty="0" smtClean="0"/>
              <a:t> stream lines</a:t>
            </a:r>
          </a:p>
          <a:p>
            <a:endParaRPr lang="en-IN" sz="2400" dirty="0"/>
          </a:p>
          <a:p>
            <a:endParaRPr lang="en-IN" sz="2400" dirty="0" smtClean="0"/>
          </a:p>
          <a:p>
            <a:endParaRPr lang="en-I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08276"/>
            <a:ext cx="6629400" cy="303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40357"/>
            <a:ext cx="4038599"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24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Line integral convolution</a:t>
            </a:r>
            <a:endParaRPr lang="en-IN" dirty="0"/>
          </a:p>
        </p:txBody>
      </p:sp>
      <p:sp>
        <p:nvSpPr>
          <p:cNvPr id="3" name="Content Placeholder 2"/>
          <p:cNvSpPr>
            <a:spLocks noGrp="1"/>
          </p:cNvSpPr>
          <p:nvPr>
            <p:ph idx="1"/>
          </p:nvPr>
        </p:nvSpPr>
        <p:spPr/>
        <p:txBody>
          <a:bodyPr>
            <a:normAutofit/>
          </a:bodyPr>
          <a:lstStyle/>
          <a:p>
            <a:r>
              <a:rPr lang="en-IN" dirty="0"/>
              <a:t>Intuitively, we can think of this process as blurring, or filtering, the noise image along the streamlines with a set of filters k(s) that are aligned with the </a:t>
            </a:r>
            <a:r>
              <a:rPr lang="en-IN" dirty="0" smtClean="0"/>
              <a:t>streamlines</a:t>
            </a:r>
          </a:p>
          <a:p>
            <a:r>
              <a:rPr lang="en-IN" dirty="0"/>
              <a:t>the filtering </a:t>
            </a:r>
            <a:r>
              <a:rPr lang="en-IN" dirty="0" smtClean="0"/>
              <a:t>operation </a:t>
            </a:r>
            <a:r>
              <a:rPr lang="en-IN" dirty="0"/>
              <a:t>can be seen as a convolution of the noise and filter functions N and k. Hence, this process is also known in the visualization field as line integral </a:t>
            </a:r>
            <a:r>
              <a:rPr lang="en-IN" dirty="0" smtClean="0"/>
              <a:t>convolution.</a:t>
            </a:r>
            <a:endParaRPr lang="en-IN" dirty="0"/>
          </a:p>
        </p:txBody>
      </p:sp>
    </p:spTree>
    <p:extLst>
      <p:ext uri="{BB962C8B-B14F-4D97-AF65-F5344CB8AC3E}">
        <p14:creationId xmlns:p14="http://schemas.microsoft.com/office/powerpoint/2010/main" val="301280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Domain- Modeling </a:t>
            </a:r>
            <a:r>
              <a:rPr lang="en-US" b="1" dirty="0" err="1" smtClean="0"/>
              <a:t>TechniqueS</a:t>
            </a:r>
            <a:r>
              <a:rPr lang="en-US" dirty="0"/>
              <a:t/>
            </a:r>
            <a:br>
              <a:rPr lang="en-US" dirty="0"/>
            </a:br>
            <a:endParaRPr lang="en-IN" dirty="0"/>
          </a:p>
        </p:txBody>
      </p:sp>
      <p:sp>
        <p:nvSpPr>
          <p:cNvPr id="3" name="Content Placeholder 2"/>
          <p:cNvSpPr>
            <a:spLocks noGrp="1"/>
          </p:cNvSpPr>
          <p:nvPr>
            <p:ph idx="1"/>
          </p:nvPr>
        </p:nvSpPr>
        <p:spPr/>
        <p:txBody>
          <a:bodyPr>
            <a:normAutofit/>
          </a:bodyPr>
          <a:lstStyle/>
          <a:p>
            <a:r>
              <a:rPr lang="en-US" dirty="0" smtClean="0"/>
              <a:t>Cutting</a:t>
            </a:r>
            <a:r>
              <a:rPr lang="en-US" dirty="0"/>
              <a:t>: Extracting a Brick, Slicing in Structured Datasets, Implicit Function Cutting, Generalized Cutting</a:t>
            </a:r>
            <a:endParaRPr lang="en-IN" dirty="0"/>
          </a:p>
          <a:p>
            <a:r>
              <a:rPr lang="en-US" dirty="0"/>
              <a:t>Selection: Selecting cells, </a:t>
            </a:r>
            <a:r>
              <a:rPr lang="en-US" dirty="0" err="1"/>
              <a:t>Thresholding</a:t>
            </a:r>
            <a:r>
              <a:rPr lang="en-US" dirty="0"/>
              <a:t>, segmentation, and contouring, </a:t>
            </a:r>
          </a:p>
          <a:p>
            <a:r>
              <a:rPr lang="en-US" dirty="0"/>
              <a:t>Grid Construction from Scattered Points: Triangulation Methods- Delaunay triangulations, </a:t>
            </a:r>
            <a:r>
              <a:rPr lang="en-US" dirty="0" err="1"/>
              <a:t>Voronoi</a:t>
            </a:r>
            <a:r>
              <a:rPr lang="en-US" dirty="0"/>
              <a:t> diagrams</a:t>
            </a:r>
            <a:endParaRPr lang="en-IN" dirty="0"/>
          </a:p>
          <a:p>
            <a:endParaRPr lang="en-IN" dirty="0"/>
          </a:p>
        </p:txBody>
      </p:sp>
    </p:spTree>
    <p:extLst>
      <p:ext uri="{BB962C8B-B14F-4D97-AF65-F5344CB8AC3E}">
        <p14:creationId xmlns:p14="http://schemas.microsoft.com/office/powerpoint/2010/main" val="3751100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Domain- Modeling </a:t>
            </a:r>
            <a:r>
              <a:rPr lang="en-US" b="1" dirty="0" err="1" smtClean="0"/>
              <a:t>TechniqueS</a:t>
            </a:r>
            <a:endParaRPr lang="en-IN" dirty="0"/>
          </a:p>
        </p:txBody>
      </p:sp>
      <p:sp>
        <p:nvSpPr>
          <p:cNvPr id="3" name="Content Placeholder 2"/>
          <p:cNvSpPr>
            <a:spLocks noGrp="1"/>
          </p:cNvSpPr>
          <p:nvPr>
            <p:ph idx="1"/>
          </p:nvPr>
        </p:nvSpPr>
        <p:spPr/>
        <p:txBody>
          <a:bodyPr>
            <a:normAutofit fontScale="92500"/>
          </a:bodyPr>
          <a:lstStyle/>
          <a:p>
            <a:r>
              <a:rPr lang="en-IN" dirty="0"/>
              <a:t>By domain-</a:t>
            </a:r>
            <a:r>
              <a:rPr lang="en-IN" dirty="0" err="1"/>
              <a:t>modeling</a:t>
            </a:r>
            <a:r>
              <a:rPr lang="en-IN" dirty="0"/>
              <a:t> </a:t>
            </a:r>
            <a:r>
              <a:rPr lang="en-IN" dirty="0" smtClean="0"/>
              <a:t>techniques-operations </a:t>
            </a:r>
            <a:r>
              <a:rPr lang="en-IN" dirty="0"/>
              <a:t>on datasets that modify the sampling domain </a:t>
            </a:r>
            <a:r>
              <a:rPr lang="en-IN" dirty="0" smtClean="0"/>
              <a:t>representation-grid</a:t>
            </a:r>
          </a:p>
          <a:p>
            <a:r>
              <a:rPr lang="en-IN" dirty="0" smtClean="0"/>
              <a:t>This </a:t>
            </a:r>
            <a:r>
              <a:rPr lang="en-IN" dirty="0"/>
              <a:t>modification does not change the reconstructed function, so the meaning of the data attributes stays the same, even though their internal representation may change</a:t>
            </a:r>
            <a:r>
              <a:rPr lang="en-IN" dirty="0" smtClean="0"/>
              <a:t>.</a:t>
            </a:r>
          </a:p>
          <a:p>
            <a:r>
              <a:rPr lang="en-IN" dirty="0"/>
              <a:t>can modify the </a:t>
            </a:r>
            <a:r>
              <a:rPr lang="en-IN" dirty="0" smtClean="0"/>
              <a:t>actual </a:t>
            </a:r>
            <a:r>
              <a:rPr lang="en-IN" dirty="0"/>
              <a:t>values of the data attributes stored on a given </a:t>
            </a:r>
            <a:r>
              <a:rPr lang="en-IN" dirty="0" smtClean="0"/>
              <a:t>grid-for example-resampling</a:t>
            </a:r>
            <a:endParaRPr lang="en-IN" dirty="0"/>
          </a:p>
        </p:txBody>
      </p:sp>
    </p:spTree>
    <p:extLst>
      <p:ext uri="{BB962C8B-B14F-4D97-AF65-F5344CB8AC3E}">
        <p14:creationId xmlns:p14="http://schemas.microsoft.com/office/powerpoint/2010/main" val="2314110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Cutting</a:t>
            </a:r>
            <a:endParaRPr lang="en-IN" dirty="0"/>
          </a:p>
        </p:txBody>
      </p:sp>
      <p:sp>
        <p:nvSpPr>
          <p:cNvPr id="3" name="Content Placeholder 2"/>
          <p:cNvSpPr>
            <a:spLocks noGrp="1"/>
          </p:cNvSpPr>
          <p:nvPr>
            <p:ph idx="1"/>
          </p:nvPr>
        </p:nvSpPr>
        <p:spPr/>
        <p:txBody>
          <a:bodyPr>
            <a:normAutofit fontScale="92500"/>
          </a:bodyPr>
          <a:lstStyle/>
          <a:p>
            <a:r>
              <a:rPr lang="en-IN" dirty="0"/>
              <a:t>Cutting methods are domain-</a:t>
            </a:r>
            <a:r>
              <a:rPr lang="en-IN" dirty="0" err="1"/>
              <a:t>modeling</a:t>
            </a:r>
            <a:r>
              <a:rPr lang="en-IN" dirty="0"/>
              <a:t> techniques that map the data from a given source domain to a target subdomain</a:t>
            </a:r>
            <a:r>
              <a:rPr lang="en-IN" dirty="0" smtClean="0"/>
              <a:t>.</a:t>
            </a:r>
          </a:p>
          <a:p>
            <a:r>
              <a:rPr lang="en-IN" dirty="0"/>
              <a:t>Consider some function f defined on a domain </a:t>
            </a:r>
            <a:r>
              <a:rPr lang="en-IN" dirty="0" smtClean="0"/>
              <a:t>D is </a:t>
            </a:r>
            <a:r>
              <a:rPr lang="en-IN" dirty="0"/>
              <a:t>represented by a sampled “source” dataset D</a:t>
            </a:r>
            <a:r>
              <a:rPr lang="en-IN" baseline="-25000" dirty="0"/>
              <a:t>s</a:t>
            </a:r>
            <a:r>
              <a:rPr lang="en-IN" dirty="0"/>
              <a:t> = ({p</a:t>
            </a:r>
            <a:r>
              <a:rPr lang="en-IN" baseline="-25000" dirty="0"/>
              <a:t>i</a:t>
            </a:r>
            <a:r>
              <a:rPr lang="en-IN" dirty="0"/>
              <a:t>}, {</a:t>
            </a:r>
            <a:r>
              <a:rPr lang="en-IN" dirty="0" smtClean="0"/>
              <a:t>c</a:t>
            </a:r>
            <a:r>
              <a:rPr lang="en-IN" baseline="-25000" dirty="0" smtClean="0"/>
              <a:t>i</a:t>
            </a:r>
            <a:r>
              <a:rPr lang="en-IN" dirty="0" smtClean="0"/>
              <a:t>}, </a:t>
            </a:r>
            <a:r>
              <a:rPr lang="en-IN" dirty="0"/>
              <a:t>{</a:t>
            </a:r>
            <a:r>
              <a:rPr lang="en-IN" dirty="0" smtClean="0"/>
              <a:t>f</a:t>
            </a:r>
            <a:r>
              <a:rPr lang="en-IN" baseline="-25000" dirty="0" smtClean="0"/>
              <a:t>i</a:t>
            </a:r>
            <a:r>
              <a:rPr lang="en-IN" dirty="0" smtClean="0"/>
              <a:t>}, </a:t>
            </a:r>
            <a:r>
              <a:rPr lang="en-IN" dirty="0"/>
              <a:t>{</a:t>
            </a:r>
            <a:r>
              <a:rPr lang="en-IN" dirty="0" err="1" smtClean="0"/>
              <a:t>Φ</a:t>
            </a:r>
            <a:r>
              <a:rPr lang="en-IN" baseline="-25000" dirty="0" err="1"/>
              <a:t>i</a:t>
            </a:r>
            <a:r>
              <a:rPr lang="en-IN" dirty="0" smtClean="0"/>
              <a:t>})</a:t>
            </a:r>
          </a:p>
          <a:p>
            <a:r>
              <a:rPr lang="en-IN" dirty="0"/>
              <a:t>Cutting the domain D with the domain </a:t>
            </a:r>
            <a:r>
              <a:rPr lang="en-IN" dirty="0" smtClean="0"/>
              <a:t>D’ </a:t>
            </a:r>
            <a:r>
              <a:rPr lang="en-IN" dirty="0"/>
              <a:t>means, </a:t>
            </a:r>
            <a:r>
              <a:rPr lang="en-IN" dirty="0" smtClean="0"/>
              <a:t> </a:t>
            </a:r>
            <a:r>
              <a:rPr lang="en-IN" dirty="0"/>
              <a:t>resampling f from D to </a:t>
            </a:r>
            <a:r>
              <a:rPr lang="en-IN" dirty="0" smtClean="0"/>
              <a:t>D’. </a:t>
            </a:r>
            <a:r>
              <a:rPr lang="en-IN" dirty="0"/>
              <a:t>This implies creating a new “target” dataset </a:t>
            </a:r>
            <a:r>
              <a:rPr lang="en-IN" dirty="0" smtClean="0"/>
              <a:t>D’</a:t>
            </a:r>
            <a:r>
              <a:rPr lang="en-IN" baseline="-25000" dirty="0" smtClean="0"/>
              <a:t>s</a:t>
            </a:r>
            <a:r>
              <a:rPr lang="en-IN" dirty="0" smtClean="0"/>
              <a:t> </a:t>
            </a:r>
            <a:r>
              <a:rPr lang="en-IN" dirty="0"/>
              <a:t>= </a:t>
            </a:r>
            <a:r>
              <a:rPr lang="en-IN" dirty="0" smtClean="0"/>
              <a:t>({p</a:t>
            </a:r>
            <a:r>
              <a:rPr lang="en-IN" baseline="-25000" dirty="0"/>
              <a:t>i</a:t>
            </a:r>
            <a:r>
              <a:rPr lang="en-IN" dirty="0" smtClean="0"/>
              <a:t>’}, </a:t>
            </a:r>
            <a:r>
              <a:rPr lang="en-IN" dirty="0"/>
              <a:t>{</a:t>
            </a:r>
            <a:r>
              <a:rPr lang="en-IN" dirty="0" err="1" smtClean="0"/>
              <a:t>c’</a:t>
            </a:r>
            <a:r>
              <a:rPr lang="en-IN" baseline="-25000" dirty="0" err="1" smtClean="0"/>
              <a:t>i</a:t>
            </a:r>
            <a:r>
              <a:rPr lang="en-IN" dirty="0" smtClean="0"/>
              <a:t>}, </a:t>
            </a:r>
            <a:r>
              <a:rPr lang="en-IN" dirty="0"/>
              <a:t>{</a:t>
            </a:r>
            <a:r>
              <a:rPr lang="en-IN" dirty="0" err="1" smtClean="0"/>
              <a:t>f’</a:t>
            </a:r>
            <a:r>
              <a:rPr lang="en-IN" baseline="-25000" dirty="0" err="1" smtClean="0"/>
              <a:t>i</a:t>
            </a:r>
            <a:r>
              <a:rPr lang="en-IN" dirty="0" smtClean="0"/>
              <a:t>}, </a:t>
            </a:r>
            <a:r>
              <a:rPr lang="en-IN" dirty="0"/>
              <a:t>{</a:t>
            </a:r>
            <a:r>
              <a:rPr lang="en-IN" dirty="0" err="1" smtClean="0"/>
              <a:t>Φ’</a:t>
            </a:r>
            <a:r>
              <a:rPr lang="en-IN" baseline="-25000" dirty="0" err="1" smtClean="0"/>
              <a:t>i</a:t>
            </a:r>
            <a:r>
              <a:rPr lang="en-IN" dirty="0" smtClean="0"/>
              <a:t>})</a:t>
            </a:r>
            <a:endParaRPr lang="en-IN" dirty="0"/>
          </a:p>
        </p:txBody>
      </p:sp>
    </p:spTree>
    <p:extLst>
      <p:ext uri="{BB962C8B-B14F-4D97-AF65-F5344CB8AC3E}">
        <p14:creationId xmlns:p14="http://schemas.microsoft.com/office/powerpoint/2010/main" val="2099966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Cutting</a:t>
            </a:r>
            <a:endParaRPr lang="en-IN" dirty="0"/>
          </a:p>
        </p:txBody>
      </p:sp>
      <p:sp>
        <p:nvSpPr>
          <p:cNvPr id="3" name="Content Placeholder 2"/>
          <p:cNvSpPr>
            <a:spLocks noGrp="1"/>
          </p:cNvSpPr>
          <p:nvPr>
            <p:ph idx="1"/>
          </p:nvPr>
        </p:nvSpPr>
        <p:spPr>
          <a:xfrm>
            <a:off x="304800" y="1554162"/>
            <a:ext cx="8686800" cy="4922838"/>
          </a:xfrm>
        </p:spPr>
        <p:txBody>
          <a:bodyPr>
            <a:normAutofit fontScale="85000" lnSpcReduction="20000"/>
          </a:bodyPr>
          <a:lstStyle/>
          <a:p>
            <a:r>
              <a:rPr lang="en-IN" dirty="0"/>
              <a:t>D’</a:t>
            </a:r>
            <a:r>
              <a:rPr lang="en-IN" baseline="-25000" dirty="0"/>
              <a:t>s</a:t>
            </a:r>
            <a:r>
              <a:rPr lang="en-IN" dirty="0"/>
              <a:t> = ({p</a:t>
            </a:r>
            <a:r>
              <a:rPr lang="en-IN" baseline="-25000" dirty="0"/>
              <a:t>i</a:t>
            </a:r>
            <a:r>
              <a:rPr lang="en-IN" dirty="0"/>
              <a:t>’}, {</a:t>
            </a:r>
            <a:r>
              <a:rPr lang="en-IN" dirty="0" err="1"/>
              <a:t>c’</a:t>
            </a:r>
            <a:r>
              <a:rPr lang="en-IN" baseline="-25000" dirty="0" err="1"/>
              <a:t>i</a:t>
            </a:r>
            <a:r>
              <a:rPr lang="en-IN" dirty="0"/>
              <a:t>}, {</a:t>
            </a:r>
            <a:r>
              <a:rPr lang="en-IN" dirty="0" err="1"/>
              <a:t>f’</a:t>
            </a:r>
            <a:r>
              <a:rPr lang="en-IN" baseline="-25000" dirty="0" err="1"/>
              <a:t>i</a:t>
            </a:r>
            <a:r>
              <a:rPr lang="en-IN" dirty="0"/>
              <a:t>}, {</a:t>
            </a:r>
            <a:r>
              <a:rPr lang="en-IN" dirty="0" err="1"/>
              <a:t>Φ’</a:t>
            </a:r>
            <a:r>
              <a:rPr lang="en-IN" baseline="-25000" dirty="0" err="1"/>
              <a:t>i</a:t>
            </a:r>
            <a:r>
              <a:rPr lang="en-IN" dirty="0"/>
              <a:t>})</a:t>
            </a:r>
          </a:p>
          <a:p>
            <a:r>
              <a:rPr lang="en-IN" dirty="0"/>
              <a:t>The grid points {</a:t>
            </a:r>
            <a:r>
              <a:rPr lang="en-IN" dirty="0" err="1" smtClean="0"/>
              <a:t>p’</a:t>
            </a:r>
            <a:r>
              <a:rPr lang="en-IN" baseline="-25000" dirty="0" err="1" smtClean="0"/>
              <a:t>i</a:t>
            </a:r>
            <a:r>
              <a:rPr lang="en-IN" dirty="0" smtClean="0"/>
              <a:t>}, </a:t>
            </a:r>
            <a:r>
              <a:rPr lang="en-IN" dirty="0"/>
              <a:t>cells {</a:t>
            </a:r>
            <a:r>
              <a:rPr lang="en-IN" dirty="0" err="1"/>
              <a:t>c’</a:t>
            </a:r>
            <a:r>
              <a:rPr lang="en-IN" baseline="-25000" dirty="0" err="1"/>
              <a:t>i</a:t>
            </a:r>
            <a:r>
              <a:rPr lang="en-IN" dirty="0"/>
              <a:t>}, </a:t>
            </a:r>
            <a:r>
              <a:rPr lang="en-IN" dirty="0" smtClean="0"/>
              <a:t>and </a:t>
            </a:r>
            <a:r>
              <a:rPr lang="en-IN" dirty="0"/>
              <a:t>interpolation functions {</a:t>
            </a:r>
            <a:r>
              <a:rPr lang="en-IN" dirty="0" err="1" smtClean="0"/>
              <a:t>Φ’</a:t>
            </a:r>
            <a:r>
              <a:rPr lang="en-IN" baseline="-25000" dirty="0" err="1" smtClean="0"/>
              <a:t>i</a:t>
            </a:r>
            <a:r>
              <a:rPr lang="en-IN" dirty="0" smtClean="0"/>
              <a:t>} </a:t>
            </a:r>
            <a:r>
              <a:rPr lang="en-IN" dirty="0"/>
              <a:t>of the target dataset are all user specified, the user to say where to resample the source </a:t>
            </a:r>
            <a:r>
              <a:rPr lang="en-IN" dirty="0" smtClean="0"/>
              <a:t>dataset.</a:t>
            </a:r>
          </a:p>
          <a:p>
            <a:r>
              <a:rPr lang="en-IN" dirty="0"/>
              <a:t>The cutting operation has several properties. </a:t>
            </a:r>
            <a:endParaRPr lang="en-IN" dirty="0" smtClean="0"/>
          </a:p>
          <a:p>
            <a:r>
              <a:rPr lang="en-IN" b="1" dirty="0" smtClean="0"/>
              <a:t>First</a:t>
            </a:r>
            <a:r>
              <a:rPr lang="en-IN" b="1" dirty="0"/>
              <a:t>,</a:t>
            </a:r>
            <a:r>
              <a:rPr lang="en-IN" dirty="0"/>
              <a:t> the target domain is assumed to be a subset of the source domain. More exactly, we assume the points </a:t>
            </a:r>
            <a:r>
              <a:rPr lang="en-IN" dirty="0" smtClean="0"/>
              <a:t>{</a:t>
            </a:r>
            <a:r>
              <a:rPr lang="en-IN" dirty="0"/>
              <a:t>p</a:t>
            </a:r>
            <a:r>
              <a:rPr lang="en-IN" baseline="-25000" dirty="0"/>
              <a:t>i</a:t>
            </a:r>
            <a:r>
              <a:rPr lang="en-IN" dirty="0"/>
              <a:t>’</a:t>
            </a:r>
            <a:r>
              <a:rPr lang="en-IN" dirty="0" smtClean="0"/>
              <a:t>} </a:t>
            </a:r>
            <a:r>
              <a:rPr lang="en-IN" dirty="0"/>
              <a:t>of the target dataset to be contained in the cells </a:t>
            </a:r>
            <a:r>
              <a:rPr lang="en-IN" dirty="0" smtClean="0"/>
              <a:t>{c</a:t>
            </a:r>
            <a:r>
              <a:rPr lang="en-IN" baseline="-25000" dirty="0" smtClean="0"/>
              <a:t>i</a:t>
            </a:r>
            <a:r>
              <a:rPr lang="en-IN" dirty="0"/>
              <a:t>’</a:t>
            </a:r>
            <a:r>
              <a:rPr lang="en-IN" dirty="0" smtClean="0"/>
              <a:t>} </a:t>
            </a:r>
            <a:r>
              <a:rPr lang="en-IN" dirty="0"/>
              <a:t>of the source dataset</a:t>
            </a:r>
            <a:r>
              <a:rPr lang="en-IN" dirty="0" smtClean="0"/>
              <a:t>.</a:t>
            </a:r>
          </a:p>
          <a:p>
            <a:r>
              <a:rPr lang="en-IN" dirty="0"/>
              <a:t>use convex cells in our </a:t>
            </a:r>
            <a:r>
              <a:rPr lang="en-IN" dirty="0" smtClean="0"/>
              <a:t>datasets </a:t>
            </a:r>
            <a:r>
              <a:rPr lang="en-IN" dirty="0" smtClean="0">
                <a:solidFill>
                  <a:srgbClr val="FF0000"/>
                </a:solidFill>
              </a:rPr>
              <a:t>(see Section 3.4</a:t>
            </a:r>
            <a:r>
              <a:rPr lang="en-IN" dirty="0" smtClean="0"/>
              <a:t>), this means that all cells {</a:t>
            </a:r>
            <a:r>
              <a:rPr lang="en-IN" dirty="0" err="1" smtClean="0"/>
              <a:t>c’</a:t>
            </a:r>
            <a:r>
              <a:rPr lang="en-IN" baseline="-25000" dirty="0" err="1" smtClean="0"/>
              <a:t>i</a:t>
            </a:r>
            <a:r>
              <a:rPr lang="en-IN" dirty="0" smtClean="0"/>
              <a:t>} in the target dataset are also contained in the cells {c</a:t>
            </a:r>
            <a:r>
              <a:rPr lang="en-IN" baseline="-25000" dirty="0" smtClean="0"/>
              <a:t>i</a:t>
            </a:r>
            <a:r>
              <a:rPr lang="en-IN" dirty="0" smtClean="0"/>
              <a:t>} of the source dataset</a:t>
            </a:r>
            <a:endParaRPr lang="en-IN" dirty="0"/>
          </a:p>
          <a:p>
            <a:endParaRPr lang="en-IN" dirty="0"/>
          </a:p>
        </p:txBody>
      </p:sp>
    </p:spTree>
    <p:extLst>
      <p:ext uri="{BB962C8B-B14F-4D97-AF65-F5344CB8AC3E}">
        <p14:creationId xmlns:p14="http://schemas.microsoft.com/office/powerpoint/2010/main" val="2236928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Cutting</a:t>
            </a:r>
            <a:endParaRPr lang="en-IN" dirty="0"/>
          </a:p>
        </p:txBody>
      </p:sp>
      <p:sp>
        <p:nvSpPr>
          <p:cNvPr id="3" name="Content Placeholder 2"/>
          <p:cNvSpPr>
            <a:spLocks noGrp="1"/>
          </p:cNvSpPr>
          <p:nvPr>
            <p:ph idx="1"/>
          </p:nvPr>
        </p:nvSpPr>
        <p:spPr/>
        <p:txBody>
          <a:bodyPr/>
          <a:lstStyle/>
          <a:p>
            <a:r>
              <a:rPr lang="en-IN" dirty="0"/>
              <a:t>A second property of cutting is that the dimensionality of the source and target datasets, and hence the interpolation functions </a:t>
            </a:r>
            <a:r>
              <a:rPr lang="en-IN" dirty="0" err="1"/>
              <a:t>Φ</a:t>
            </a:r>
            <a:r>
              <a:rPr lang="en-IN" baseline="-25000" dirty="0" err="1"/>
              <a:t>i</a:t>
            </a:r>
            <a:r>
              <a:rPr lang="en-IN" dirty="0"/>
              <a:t> and </a:t>
            </a:r>
            <a:r>
              <a:rPr lang="en-IN" dirty="0" smtClean="0"/>
              <a:t>Φ’</a:t>
            </a:r>
            <a:r>
              <a:rPr lang="en-IN" baseline="-25000" dirty="0" smtClean="0"/>
              <a:t>I </a:t>
            </a:r>
            <a:r>
              <a:rPr lang="en-IN" dirty="0" smtClean="0"/>
              <a:t>of </a:t>
            </a:r>
            <a:r>
              <a:rPr lang="en-IN" dirty="0"/>
              <a:t>the two, need not be the same</a:t>
            </a:r>
            <a:r>
              <a:rPr lang="en-IN" dirty="0" smtClean="0"/>
              <a:t>.</a:t>
            </a:r>
          </a:p>
          <a:p>
            <a:r>
              <a:rPr lang="en-IN" dirty="0" err="1" smtClean="0"/>
              <a:t>Target</a:t>
            </a:r>
            <a:r>
              <a:rPr lang="en-IN" baseline="-25000" dirty="0" err="1" smtClean="0"/>
              <a:t>dim</a:t>
            </a:r>
            <a:r>
              <a:rPr lang="en-IN" dirty="0" smtClean="0"/>
              <a:t>&lt;= </a:t>
            </a:r>
            <a:r>
              <a:rPr lang="en-IN" dirty="0" err="1" smtClean="0"/>
              <a:t>Source</a:t>
            </a:r>
            <a:r>
              <a:rPr lang="en-IN" baseline="-25000" dirty="0" err="1" smtClean="0"/>
              <a:t>dim</a:t>
            </a:r>
            <a:endParaRPr lang="en-IN" baseline="-25000" dirty="0"/>
          </a:p>
        </p:txBody>
      </p:sp>
    </p:spTree>
    <p:extLst>
      <p:ext uri="{BB962C8B-B14F-4D97-AF65-F5344CB8AC3E}">
        <p14:creationId xmlns:p14="http://schemas.microsoft.com/office/powerpoint/2010/main" val="191010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Cutting: Extracting a Brick</a:t>
            </a:r>
            <a:endParaRPr lang="en-IN" dirty="0"/>
          </a:p>
        </p:txBody>
      </p:sp>
      <p:sp>
        <p:nvSpPr>
          <p:cNvPr id="3" name="Content Placeholder 2"/>
          <p:cNvSpPr>
            <a:spLocks noGrp="1"/>
          </p:cNvSpPr>
          <p:nvPr>
            <p:ph idx="1"/>
          </p:nvPr>
        </p:nvSpPr>
        <p:spPr/>
        <p:txBody>
          <a:bodyPr>
            <a:normAutofit fontScale="92500" lnSpcReduction="10000"/>
          </a:bodyPr>
          <a:lstStyle/>
          <a:p>
            <a:r>
              <a:rPr lang="en-IN" dirty="0"/>
              <a:t>Extracting a brick, also called bricking or extracting a volume of interest (VOI), is a cutting operation that produces a target dataset with the same </a:t>
            </a:r>
            <a:r>
              <a:rPr lang="en-IN" dirty="0" smtClean="0"/>
              <a:t>dimensionality </a:t>
            </a:r>
            <a:r>
              <a:rPr lang="en-IN" dirty="0"/>
              <a:t>as the source </a:t>
            </a:r>
            <a:r>
              <a:rPr lang="en-IN" dirty="0" smtClean="0"/>
              <a:t>dataset.</a:t>
            </a:r>
          </a:p>
          <a:p>
            <a:r>
              <a:rPr lang="en-IN" dirty="0"/>
              <a:t>the target grid points are a subset of the source grid points, {</a:t>
            </a:r>
            <a:r>
              <a:rPr lang="en-IN" dirty="0" err="1" smtClean="0"/>
              <a:t>p’</a:t>
            </a:r>
            <a:r>
              <a:rPr lang="en-IN" baseline="-25000" dirty="0" err="1" smtClean="0"/>
              <a:t>i</a:t>
            </a:r>
            <a:r>
              <a:rPr lang="en-IN" dirty="0" smtClean="0"/>
              <a:t>}</a:t>
            </a:r>
            <a:r>
              <a:rPr lang="en-IN" dirty="0"/>
              <a:t>∈{</a:t>
            </a:r>
            <a:r>
              <a:rPr lang="en-IN" dirty="0" smtClean="0"/>
              <a:t>p</a:t>
            </a:r>
            <a:r>
              <a:rPr lang="en-IN" baseline="-25000" dirty="0"/>
              <a:t>i</a:t>
            </a:r>
            <a:r>
              <a:rPr lang="en-IN" dirty="0" smtClean="0"/>
              <a:t>}.</a:t>
            </a:r>
          </a:p>
          <a:p>
            <a:r>
              <a:rPr lang="en-IN" dirty="0" smtClean="0"/>
              <a:t>Uniform</a:t>
            </a:r>
            <a:r>
              <a:rPr lang="en-IN" dirty="0"/>
              <a:t>, structured, and rectilinear grids arrange their sample points in a regular axis-aligned </a:t>
            </a:r>
            <a:r>
              <a:rPr lang="en-IN" dirty="0" smtClean="0"/>
              <a:t>lattice where bricking takes advantage to implement </a:t>
            </a:r>
            <a:r>
              <a:rPr lang="en-IN" dirty="0" err="1" smtClean="0"/>
              <a:t>cuttng</a:t>
            </a:r>
            <a:r>
              <a:rPr lang="en-IN" dirty="0" smtClean="0"/>
              <a:t> operation.</a:t>
            </a:r>
          </a:p>
          <a:p>
            <a:endParaRPr lang="en-IN" dirty="0"/>
          </a:p>
        </p:txBody>
      </p:sp>
    </p:spTree>
    <p:extLst>
      <p:ext uri="{BB962C8B-B14F-4D97-AF65-F5344CB8AC3E}">
        <p14:creationId xmlns:p14="http://schemas.microsoft.com/office/powerpoint/2010/main" val="9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Vector Visualization</a:t>
            </a:r>
            <a:endParaRPr lang="en-IN" dirty="0"/>
          </a:p>
        </p:txBody>
      </p:sp>
      <p:sp>
        <p:nvSpPr>
          <p:cNvPr id="3" name="Content Placeholder 2"/>
          <p:cNvSpPr>
            <a:spLocks noGrp="1"/>
          </p:cNvSpPr>
          <p:nvPr>
            <p:ph idx="1"/>
          </p:nvPr>
        </p:nvSpPr>
        <p:spPr/>
        <p:txBody>
          <a:bodyPr>
            <a:normAutofit lnSpcReduction="10000"/>
          </a:bodyPr>
          <a:lstStyle/>
          <a:p>
            <a:r>
              <a:rPr lang="en-IN" dirty="0" smtClean="0"/>
              <a:t>A </a:t>
            </a:r>
            <a:r>
              <a:rPr lang="en-IN" dirty="0"/>
              <a:t>vector is a tuple of n scalar components v = (v1,...,</a:t>
            </a:r>
            <a:r>
              <a:rPr lang="en-IN" dirty="0" err="1"/>
              <a:t>vn</a:t>
            </a:r>
            <a:r>
              <a:rPr lang="en-IN" dirty="0"/>
              <a:t>), vi ∈ R. </a:t>
            </a:r>
            <a:endParaRPr lang="en-IN" dirty="0" smtClean="0"/>
          </a:p>
          <a:p>
            <a:r>
              <a:rPr lang="en-IN" dirty="0" smtClean="0"/>
              <a:t>An </a:t>
            </a:r>
            <a:r>
              <a:rPr lang="en-IN" dirty="0"/>
              <a:t>n-dimensional vector describes, for example, a position, direction, rate of change, or force in </a:t>
            </a:r>
            <a:r>
              <a:rPr lang="en-IN" dirty="0" err="1" smtClean="0"/>
              <a:t>R</a:t>
            </a:r>
            <a:r>
              <a:rPr lang="en-IN" baseline="30000" dirty="0" err="1" smtClean="0"/>
              <a:t>n</a:t>
            </a:r>
            <a:r>
              <a:rPr lang="en-IN" baseline="30000" dirty="0" smtClean="0"/>
              <a:t>.</a:t>
            </a:r>
          </a:p>
          <a:p>
            <a:r>
              <a:rPr lang="en-IN" dirty="0"/>
              <a:t>visualization software defines all vectors to have three components. 2D vectors are </a:t>
            </a:r>
            <a:r>
              <a:rPr lang="en-IN" dirty="0" err="1"/>
              <a:t>modeled</a:t>
            </a:r>
            <a:r>
              <a:rPr lang="en-IN" dirty="0"/>
              <a:t> as 3D vectors with the third (z) component equal to null</a:t>
            </a:r>
            <a:endParaRPr lang="en-IN" baseline="30000" dirty="0"/>
          </a:p>
        </p:txBody>
      </p:sp>
    </p:spTree>
    <p:extLst>
      <p:ext uri="{BB962C8B-B14F-4D97-AF65-F5344CB8AC3E}">
        <p14:creationId xmlns:p14="http://schemas.microsoft.com/office/powerpoint/2010/main" val="910579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Cutting:extracting</a:t>
            </a:r>
            <a:r>
              <a:rPr lang="en-IN" dirty="0" smtClean="0"/>
              <a:t> a brick</a:t>
            </a:r>
            <a:endParaRPr lang="en-IN" dirty="0"/>
          </a:p>
        </p:txBody>
      </p:sp>
      <p:sp>
        <p:nvSpPr>
          <p:cNvPr id="3" name="Content Placeholder 2"/>
          <p:cNvSpPr>
            <a:spLocks noGrp="1"/>
          </p:cNvSpPr>
          <p:nvPr>
            <p:ph idx="1"/>
          </p:nvPr>
        </p:nvSpPr>
        <p:spPr>
          <a:xfrm>
            <a:off x="304800" y="1295400"/>
            <a:ext cx="8839200" cy="2332038"/>
          </a:xfrm>
        </p:spPr>
        <p:txBody>
          <a:bodyPr>
            <a:normAutofit fontScale="77500" lnSpcReduction="20000"/>
          </a:bodyPr>
          <a:lstStyle/>
          <a:p>
            <a:r>
              <a:rPr lang="en-IN" dirty="0"/>
              <a:t>For a d-dimensional dataset, we can identify every sample point by d integers n1,...,</a:t>
            </a:r>
            <a:r>
              <a:rPr lang="en-IN" dirty="0" err="1"/>
              <a:t>nd</a:t>
            </a:r>
            <a:r>
              <a:rPr lang="en-IN" dirty="0"/>
              <a:t>, called structured coordinates. Hence, we can easily specify the target domain as an axis-aligned “brick” contained in the source dataset, defined by its minimum and maximum integer coordinates (m1, M1),...,(md, </a:t>
            </a:r>
            <a:r>
              <a:rPr lang="en-IN" dirty="0" err="1"/>
              <a:t>Md</a:t>
            </a:r>
            <a:r>
              <a:rPr lang="en-IN" dirty="0"/>
              <a:t>), where 1 &lt; mi &lt; </a:t>
            </a:r>
            <a:r>
              <a:rPr lang="en-IN" dirty="0" err="1"/>
              <a:t>Mi</a:t>
            </a:r>
            <a:r>
              <a:rPr lang="en-IN" dirty="0"/>
              <a:t> &lt; </a:t>
            </a:r>
            <a:r>
              <a:rPr lang="en-IN" dirty="0" err="1"/>
              <a:t>ni</a:t>
            </a:r>
            <a:r>
              <a:rPr lang="en-IN" dirty="0"/>
              <a:t> for all i ∈ [1, d]. This set of structured coordinates is called the brick extent</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6629400" cy="326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228600" y="3733800"/>
            <a:ext cx="1828800" cy="914400"/>
          </a:xfrm>
          <a:prstGeom prst="wedgeRoundRectCallout">
            <a:avLst>
              <a:gd name="adj1" fmla="val 82433"/>
              <a:gd name="adj2" fmla="val 379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Brick extraction MRI scan of human head</a:t>
            </a:r>
            <a:endParaRPr lang="en-IN" dirty="0"/>
          </a:p>
        </p:txBody>
      </p:sp>
    </p:spTree>
    <p:extLst>
      <p:ext uri="{BB962C8B-B14F-4D97-AF65-F5344CB8AC3E}">
        <p14:creationId xmlns:p14="http://schemas.microsoft.com/office/powerpoint/2010/main" val="4259903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Cutting:extracting</a:t>
            </a:r>
            <a:r>
              <a:rPr lang="en-IN" dirty="0" smtClean="0"/>
              <a:t> a brick</a:t>
            </a:r>
            <a:endParaRPr lang="en-IN" dirty="0"/>
          </a:p>
        </p:txBody>
      </p:sp>
      <p:sp>
        <p:nvSpPr>
          <p:cNvPr id="3" name="Content Placeholder 2"/>
          <p:cNvSpPr>
            <a:spLocks noGrp="1"/>
          </p:cNvSpPr>
          <p:nvPr>
            <p:ph idx="1"/>
          </p:nvPr>
        </p:nvSpPr>
        <p:spPr/>
        <p:txBody>
          <a:bodyPr/>
          <a:lstStyle/>
          <a:p>
            <a:r>
              <a:rPr lang="en-IN" dirty="0" smtClean="0"/>
              <a:t>Given a dataset that has uniform, structured and rectilinear grid that produce a new dataset that has the same grid type.</a:t>
            </a:r>
          </a:p>
          <a:p>
            <a:r>
              <a:rPr lang="en-IN" dirty="0" smtClean="0"/>
              <a:t>In the target dataset, copy all points , cells and corresponding data attributes that fall within the specified brick extent.</a:t>
            </a:r>
          </a:p>
          <a:p>
            <a:endParaRPr lang="en-IN" dirty="0"/>
          </a:p>
        </p:txBody>
      </p:sp>
    </p:spTree>
    <p:extLst>
      <p:ext uri="{BB962C8B-B14F-4D97-AF65-F5344CB8AC3E}">
        <p14:creationId xmlns:p14="http://schemas.microsoft.com/office/powerpoint/2010/main" val="2514751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a:t>
            </a:r>
            <a:r>
              <a:rPr lang="en-US" dirty="0" smtClean="0"/>
              <a:t>: </a:t>
            </a:r>
            <a:r>
              <a:rPr lang="en-US" dirty="0"/>
              <a:t>Slicing in Structured Datasets</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00399"/>
            <a:ext cx="8305800" cy="29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371600"/>
            <a:ext cx="8686800" cy="1477328"/>
          </a:xfrm>
          <a:prstGeom prst="rect">
            <a:avLst/>
          </a:prstGeom>
          <a:noFill/>
        </p:spPr>
        <p:txBody>
          <a:bodyPr wrap="square" rtlCol="0">
            <a:spAutoFit/>
          </a:bodyPr>
          <a:lstStyle/>
          <a:p>
            <a:r>
              <a:rPr lang="en-IN" dirty="0"/>
              <a:t>we define a slice as all grid points that have one of the structured integer coordinates n1,...,</a:t>
            </a:r>
            <a:r>
              <a:rPr lang="en-IN" dirty="0" err="1"/>
              <a:t>nd</a:t>
            </a:r>
            <a:r>
              <a:rPr lang="en-IN" dirty="0"/>
              <a:t> equal. Extracting a slice can be seen as a bricking operation where the brick extent (m1, M1),...,(md, </a:t>
            </a:r>
            <a:r>
              <a:rPr lang="en-IN" dirty="0" err="1"/>
              <a:t>Md</a:t>
            </a:r>
            <a:r>
              <a:rPr lang="en-IN" dirty="0"/>
              <a:t>) is equal to the grid extent for d − 1 of the dimensions, except for the slicing axis s, where </a:t>
            </a:r>
            <a:r>
              <a:rPr lang="en-IN" dirty="0" err="1"/>
              <a:t>ms</a:t>
            </a:r>
            <a:r>
              <a:rPr lang="en-IN" dirty="0"/>
              <a:t> = </a:t>
            </a:r>
            <a:r>
              <a:rPr lang="en-IN" dirty="0" err="1"/>
              <a:t>Ms.</a:t>
            </a:r>
            <a:r>
              <a:rPr lang="en-IN" dirty="0"/>
              <a:t> Slicing a d-dimensional dataset generates a d − 1 dimensional dataset.</a:t>
            </a:r>
          </a:p>
        </p:txBody>
      </p:sp>
    </p:spTree>
    <p:extLst>
      <p:ext uri="{BB962C8B-B14F-4D97-AF65-F5344CB8AC3E}">
        <p14:creationId xmlns:p14="http://schemas.microsoft.com/office/powerpoint/2010/main" val="3856250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 </a:t>
            </a:r>
            <a:r>
              <a:rPr lang="en-US" dirty="0" smtClean="0"/>
              <a:t> </a:t>
            </a:r>
            <a:r>
              <a:rPr lang="en-US" dirty="0"/>
              <a:t>Implicit Function </a:t>
            </a:r>
            <a:r>
              <a:rPr lang="en-US" dirty="0" smtClean="0"/>
              <a:t>Cutting</a:t>
            </a:r>
            <a:r>
              <a:rPr lang="en-IN" dirty="0"/>
              <a:t/>
            </a:r>
            <a:br>
              <a:rPr lang="en-IN" dirty="0"/>
            </a:br>
            <a:endParaRPr lang="en-IN" dirty="0"/>
          </a:p>
        </p:txBody>
      </p:sp>
      <p:sp>
        <p:nvSpPr>
          <p:cNvPr id="3" name="Content Placeholder 2"/>
          <p:cNvSpPr>
            <a:spLocks noGrp="1"/>
          </p:cNvSpPr>
          <p:nvPr>
            <p:ph idx="1"/>
          </p:nvPr>
        </p:nvSpPr>
        <p:spPr>
          <a:xfrm>
            <a:off x="0" y="1066800"/>
            <a:ext cx="8991600" cy="5791200"/>
          </a:xfrm>
        </p:spPr>
        <p:txBody>
          <a:bodyPr>
            <a:normAutofit fontScale="85000" lnSpcReduction="10000"/>
          </a:bodyPr>
          <a:lstStyle/>
          <a:p>
            <a:r>
              <a:rPr lang="en-IN" dirty="0" smtClean="0"/>
              <a:t>To </a:t>
            </a:r>
            <a:r>
              <a:rPr lang="en-IN" dirty="0"/>
              <a:t>cut an arbitrary dataset with a given lower-dimensional domain. A simple, yet powerful way to specify the cutting domain is to use implicit functions. Given some function φ : D → R, where D is the domain of the source dataset, we define the target, or cutting, domain as all points p ∈ D for which φ(p) = 0</a:t>
            </a:r>
            <a:r>
              <a:rPr lang="en-IN" dirty="0" smtClean="0"/>
              <a:t>.</a:t>
            </a:r>
          </a:p>
          <a:p>
            <a:r>
              <a:rPr lang="en-IN" dirty="0"/>
              <a:t>First, we compute a scalar dataset </a:t>
            </a:r>
            <a:r>
              <a:rPr lang="en-IN" dirty="0" err="1"/>
              <a:t>D</a:t>
            </a:r>
            <a:r>
              <a:rPr lang="en-IN" baseline="-25000" dirty="0" err="1"/>
              <a:t>cut</a:t>
            </a:r>
            <a:r>
              <a:rPr lang="en-IN" dirty="0"/>
              <a:t> that has the same grid as the source dataset and that evaluates φ. </a:t>
            </a:r>
            <a:endParaRPr lang="en-IN" dirty="0" smtClean="0"/>
          </a:p>
          <a:p>
            <a:r>
              <a:rPr lang="en-IN" dirty="0" smtClean="0"/>
              <a:t>Second</a:t>
            </a:r>
            <a:r>
              <a:rPr lang="en-IN" dirty="0"/>
              <a:t>, we compute a contour of </a:t>
            </a:r>
            <a:r>
              <a:rPr lang="en-IN" dirty="0" err="1" smtClean="0"/>
              <a:t>D</a:t>
            </a:r>
            <a:r>
              <a:rPr lang="en-IN" baseline="-25000" dirty="0" err="1" smtClean="0"/>
              <a:t>cut</a:t>
            </a:r>
            <a:r>
              <a:rPr lang="en-IN" dirty="0" smtClean="0"/>
              <a:t> </a:t>
            </a:r>
            <a:r>
              <a:rPr lang="en-IN" dirty="0"/>
              <a:t>for the value </a:t>
            </a:r>
            <a:r>
              <a:rPr lang="en-IN" dirty="0" smtClean="0"/>
              <a:t>zero</a:t>
            </a:r>
          </a:p>
          <a:p>
            <a:r>
              <a:rPr lang="en-IN" dirty="0" smtClean="0"/>
              <a:t>Implicit </a:t>
            </a:r>
            <a:r>
              <a:rPr lang="en-IN" dirty="0"/>
              <a:t>equation of a plane </a:t>
            </a:r>
            <a:r>
              <a:rPr lang="en-IN" dirty="0" err="1"/>
              <a:t>Ax+By</a:t>
            </a:r>
            <a:r>
              <a:rPr lang="en-IN" dirty="0"/>
              <a:t>+ </a:t>
            </a:r>
            <a:r>
              <a:rPr lang="en-IN" dirty="0" err="1"/>
              <a:t>Cz+D</a:t>
            </a:r>
            <a:r>
              <a:rPr lang="en-IN" dirty="0"/>
              <a:t> = 0 with appropriate coefficients A, B, C, and D. By changing the coefficients, we can obtain slice planes oriented at arbitrary angles</a:t>
            </a:r>
          </a:p>
        </p:txBody>
      </p:sp>
    </p:spTree>
    <p:extLst>
      <p:ext uri="{BB962C8B-B14F-4D97-AF65-F5344CB8AC3E}">
        <p14:creationId xmlns:p14="http://schemas.microsoft.com/office/powerpoint/2010/main" val="4280987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Cutting: </a:t>
            </a:r>
            <a:r>
              <a:rPr lang="en-US" dirty="0" smtClean="0"/>
              <a:t>Generalized </a:t>
            </a:r>
            <a:r>
              <a:rPr lang="en-US" dirty="0"/>
              <a:t>Cutting</a:t>
            </a:r>
            <a:endParaRPr lang="en-IN" dirty="0"/>
          </a:p>
        </p:txBody>
      </p:sp>
      <p:sp>
        <p:nvSpPr>
          <p:cNvPr id="3" name="Content Placeholder 2"/>
          <p:cNvSpPr>
            <a:spLocks noGrp="1"/>
          </p:cNvSpPr>
          <p:nvPr>
            <p:ph idx="1"/>
          </p:nvPr>
        </p:nvSpPr>
        <p:spPr/>
        <p:txBody>
          <a:bodyPr>
            <a:normAutofit lnSpcReduction="10000"/>
          </a:bodyPr>
          <a:lstStyle/>
          <a:p>
            <a:r>
              <a:rPr lang="en-IN" dirty="0"/>
              <a:t>R</a:t>
            </a:r>
            <a:r>
              <a:rPr lang="en-IN" dirty="0" smtClean="0"/>
              <a:t>esample </a:t>
            </a:r>
            <a:r>
              <a:rPr lang="en-IN" dirty="0"/>
              <a:t>the source dataset attributes on this unstructured grid, using one of the available forms of interpolation (e.g., constant or linear), and we obtain the desired </a:t>
            </a:r>
            <a:r>
              <a:rPr lang="en-IN" dirty="0" smtClean="0"/>
              <a:t>result</a:t>
            </a:r>
            <a:endParaRPr lang="en-IN" dirty="0"/>
          </a:p>
          <a:p>
            <a:r>
              <a:rPr lang="en-IN" dirty="0" smtClean="0"/>
              <a:t>The </a:t>
            </a:r>
            <a:r>
              <a:rPr lang="en-IN" dirty="0"/>
              <a:t>source attributes are interpolated at the locations of the target grid vertices (if the target dataset uses linear interpolation) or target grid cell </a:t>
            </a:r>
            <a:r>
              <a:rPr lang="en-IN" dirty="0" err="1"/>
              <a:t>centers</a:t>
            </a:r>
            <a:r>
              <a:rPr lang="en-IN" dirty="0"/>
              <a:t> (if the target dataset uses constant interpolation)</a:t>
            </a:r>
            <a:endParaRPr lang="en-IN" dirty="0"/>
          </a:p>
        </p:txBody>
      </p:sp>
    </p:spTree>
    <p:extLst>
      <p:ext uri="{BB962C8B-B14F-4D97-AF65-F5344CB8AC3E}">
        <p14:creationId xmlns:p14="http://schemas.microsoft.com/office/powerpoint/2010/main" val="1698449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Selection</a:t>
            </a:r>
            <a:endParaRPr lang="en-IN" dirty="0"/>
          </a:p>
        </p:txBody>
      </p:sp>
      <p:sp>
        <p:nvSpPr>
          <p:cNvPr id="3" name="Content Placeholder 2"/>
          <p:cNvSpPr>
            <a:spLocks noGrp="1"/>
          </p:cNvSpPr>
          <p:nvPr>
            <p:ph idx="1"/>
          </p:nvPr>
        </p:nvSpPr>
        <p:spPr/>
        <p:txBody>
          <a:bodyPr/>
          <a:lstStyle/>
          <a:p>
            <a:r>
              <a:rPr lang="en-IN" dirty="0"/>
              <a:t>selection methods extract the data from a source dataset based on data </a:t>
            </a:r>
            <a:r>
              <a:rPr lang="en-IN" dirty="0" smtClean="0"/>
              <a:t>properties.</a:t>
            </a:r>
          </a:p>
          <a:p>
            <a:r>
              <a:rPr lang="en-IN" dirty="0"/>
              <a:t>Cutting </a:t>
            </a:r>
            <a:r>
              <a:rPr lang="en-IN" b="1" dirty="0">
                <a:solidFill>
                  <a:srgbClr val="FF0000"/>
                </a:solidFill>
              </a:rPr>
              <a:t>enforces various geometrical and/or topological properties </a:t>
            </a:r>
            <a:r>
              <a:rPr lang="en-IN" dirty="0"/>
              <a:t>on the target domain, since the target grid is specified by the user, but cannot explicitly enforce any properties on the data values, as these are fully specified by the source dataset</a:t>
            </a:r>
            <a:endParaRPr lang="en-IN" dirty="0"/>
          </a:p>
        </p:txBody>
      </p:sp>
    </p:spTree>
    <p:extLst>
      <p:ext uri="{BB962C8B-B14F-4D97-AF65-F5344CB8AC3E}">
        <p14:creationId xmlns:p14="http://schemas.microsoft.com/office/powerpoint/2010/main" val="1039953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Selection</a:t>
            </a:r>
            <a:endParaRPr lang="en-IN" dirty="0"/>
          </a:p>
        </p:txBody>
      </p:sp>
      <p:sp>
        <p:nvSpPr>
          <p:cNvPr id="3" name="Content Placeholder 2"/>
          <p:cNvSpPr>
            <a:spLocks noGrp="1"/>
          </p:cNvSpPr>
          <p:nvPr>
            <p:ph idx="1"/>
          </p:nvPr>
        </p:nvSpPr>
        <p:spPr>
          <a:xfrm>
            <a:off x="304800" y="1295400"/>
            <a:ext cx="8686800" cy="5562600"/>
          </a:xfrm>
        </p:spPr>
        <p:txBody>
          <a:bodyPr>
            <a:normAutofit fontScale="92500" lnSpcReduction="20000"/>
          </a:bodyPr>
          <a:lstStyle/>
          <a:p>
            <a:r>
              <a:rPr lang="en-IN" dirty="0"/>
              <a:t>selection explicitly specifies which data values </a:t>
            </a:r>
            <a:r>
              <a:rPr lang="en-IN" b="1" dirty="0">
                <a:solidFill>
                  <a:srgbClr val="FF0000"/>
                </a:solidFill>
              </a:rPr>
              <a:t>we are interested in</a:t>
            </a:r>
            <a:r>
              <a:rPr lang="en-IN" dirty="0"/>
              <a:t>, but cannot </a:t>
            </a:r>
            <a:r>
              <a:rPr lang="en-IN" dirty="0" smtClean="0"/>
              <a:t>enforce, </a:t>
            </a:r>
            <a:r>
              <a:rPr lang="en-IN" dirty="0"/>
              <a:t>a certain topology and/or geometry of the shape or connectivity of the extracted dataset domain</a:t>
            </a:r>
            <a:r>
              <a:rPr lang="en-IN" dirty="0" smtClean="0"/>
              <a:t>.</a:t>
            </a:r>
          </a:p>
          <a:p>
            <a:r>
              <a:rPr lang="en-IN" dirty="0"/>
              <a:t>selection produces just a set of sample points and/or cells from the source dataset for which the data-based </a:t>
            </a:r>
            <a:r>
              <a:rPr lang="en-IN" b="1" dirty="0">
                <a:solidFill>
                  <a:srgbClr val="FF0000"/>
                </a:solidFill>
              </a:rPr>
              <a:t>selection criterion</a:t>
            </a:r>
            <a:r>
              <a:rPr lang="en-IN" dirty="0"/>
              <a:t> holds</a:t>
            </a:r>
            <a:r>
              <a:rPr lang="en-IN" dirty="0" smtClean="0"/>
              <a:t>.</a:t>
            </a:r>
          </a:p>
          <a:p>
            <a:r>
              <a:rPr lang="en-IN" dirty="0"/>
              <a:t>The simplest variant of selection produces a domain </a:t>
            </a:r>
            <a:r>
              <a:rPr lang="en-IN" dirty="0" smtClean="0"/>
              <a:t>D’ </a:t>
            </a:r>
            <a:r>
              <a:rPr lang="en-IN" dirty="0"/>
              <a:t>that contains just the sample points whose </a:t>
            </a:r>
            <a:r>
              <a:rPr lang="en-IN" dirty="0">
                <a:solidFill>
                  <a:srgbClr val="FF0000"/>
                </a:solidFill>
              </a:rPr>
              <a:t>data values meet the selection criterion</a:t>
            </a:r>
            <a:r>
              <a:rPr lang="en-IN" dirty="0"/>
              <a:t> </a:t>
            </a:r>
            <a:endParaRPr lang="en-IN" dirty="0" smtClean="0"/>
          </a:p>
          <a:p>
            <a:pPr marL="457200" lvl="1" indent="0">
              <a:buNone/>
            </a:pPr>
            <a:r>
              <a:rPr lang="en-IN" dirty="0"/>
              <a:t>	</a:t>
            </a:r>
            <a:r>
              <a:rPr lang="en-IN" dirty="0" smtClean="0"/>
              <a:t>	D’= </a:t>
            </a:r>
            <a:r>
              <a:rPr lang="en-IN" dirty="0"/>
              <a:t>{p ∈ D|s(p) = true</a:t>
            </a:r>
            <a:r>
              <a:rPr lang="en-IN" dirty="0" smtClean="0"/>
              <a:t>}.</a:t>
            </a:r>
          </a:p>
          <a:p>
            <a:pPr marL="457200" lvl="1" indent="0">
              <a:buNone/>
            </a:pPr>
            <a:r>
              <a:rPr lang="en-IN" dirty="0" smtClean="0"/>
              <a:t> </a:t>
            </a:r>
            <a:r>
              <a:rPr lang="en-IN" dirty="0"/>
              <a:t>Here, s : D → B is a </a:t>
            </a:r>
            <a:r>
              <a:rPr lang="en-IN" dirty="0" err="1"/>
              <a:t>boolean</a:t>
            </a:r>
            <a:r>
              <a:rPr lang="en-IN" dirty="0"/>
              <a:t> function representing the user-specified selection operation based on the attributes of the point p</a:t>
            </a:r>
          </a:p>
        </p:txBody>
      </p:sp>
    </p:spTree>
    <p:extLst>
      <p:ext uri="{BB962C8B-B14F-4D97-AF65-F5344CB8AC3E}">
        <p14:creationId xmlns:p14="http://schemas.microsoft.com/office/powerpoint/2010/main" val="70138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Selecting cells</a:t>
            </a:r>
            <a:endParaRPr lang="en-IN" dirty="0"/>
          </a:p>
        </p:txBody>
      </p:sp>
      <p:sp>
        <p:nvSpPr>
          <p:cNvPr id="3" name="Content Placeholder 2"/>
          <p:cNvSpPr>
            <a:spLocks noGrp="1"/>
          </p:cNvSpPr>
          <p:nvPr>
            <p:ph idx="1"/>
          </p:nvPr>
        </p:nvSpPr>
        <p:spPr>
          <a:xfrm>
            <a:off x="304800" y="1295400"/>
            <a:ext cx="8686800" cy="5562600"/>
          </a:xfrm>
        </p:spPr>
        <p:txBody>
          <a:bodyPr>
            <a:normAutofit fontScale="92500"/>
          </a:bodyPr>
          <a:lstStyle/>
          <a:p>
            <a:r>
              <a:rPr lang="en-IN" dirty="0" smtClean="0"/>
              <a:t>To </a:t>
            </a:r>
            <a:r>
              <a:rPr lang="en-IN" dirty="0"/>
              <a:t>extract cells, there are several ways to apply the selection criterion on a cell. </a:t>
            </a:r>
            <a:endParaRPr lang="en-IN" dirty="0" smtClean="0"/>
          </a:p>
          <a:p>
            <a:r>
              <a:rPr lang="en-IN" dirty="0" smtClean="0"/>
              <a:t>A </a:t>
            </a:r>
            <a:r>
              <a:rPr lang="en-IN" dirty="0"/>
              <a:t>cell can meet the selection criterion if one of its vertices, all vertices, or its </a:t>
            </a:r>
            <a:r>
              <a:rPr lang="en-IN" dirty="0" err="1"/>
              <a:t>center</a:t>
            </a:r>
            <a:r>
              <a:rPr lang="en-IN" dirty="0"/>
              <a:t> point meet the selection criterion as defined for a point</a:t>
            </a:r>
            <a:r>
              <a:rPr lang="en-IN" dirty="0" smtClean="0"/>
              <a:t>.</a:t>
            </a:r>
          </a:p>
          <a:p>
            <a:r>
              <a:rPr lang="en-IN" dirty="0"/>
              <a:t>The one-vertex criterion produces more cells, essentially selecting cells that are </a:t>
            </a:r>
            <a:r>
              <a:rPr lang="en-IN" dirty="0" err="1"/>
              <a:t>neighbors</a:t>
            </a:r>
            <a:r>
              <a:rPr lang="en-IN" dirty="0"/>
              <a:t> of the ones produced by the all-vertex selection criterion. </a:t>
            </a:r>
            <a:endParaRPr lang="en-IN" dirty="0" smtClean="0"/>
          </a:p>
          <a:p>
            <a:r>
              <a:rPr lang="en-IN" dirty="0" smtClean="0"/>
              <a:t>The </a:t>
            </a:r>
            <a:r>
              <a:rPr lang="en-IN" dirty="0" err="1"/>
              <a:t>center</a:t>
            </a:r>
            <a:r>
              <a:rPr lang="en-IN" dirty="0"/>
              <a:t> point criterion is equivalent to applying the one-point selection criterion on a slightly different sampling grid</a:t>
            </a:r>
            <a:r>
              <a:rPr lang="en-IN" dirty="0" smtClean="0"/>
              <a:t>.</a:t>
            </a:r>
            <a:endParaRPr lang="en-IN" dirty="0"/>
          </a:p>
        </p:txBody>
      </p:sp>
    </p:spTree>
    <p:extLst>
      <p:ext uri="{BB962C8B-B14F-4D97-AF65-F5344CB8AC3E}">
        <p14:creationId xmlns:p14="http://schemas.microsoft.com/office/powerpoint/2010/main" val="229506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Selecting cells</a:t>
            </a:r>
            <a:endParaRPr lang="en-IN" dirty="0"/>
          </a:p>
        </p:txBody>
      </p:sp>
      <p:sp>
        <p:nvSpPr>
          <p:cNvPr id="3" name="Content Placeholder 2"/>
          <p:cNvSpPr>
            <a:spLocks noGrp="1"/>
          </p:cNvSpPr>
          <p:nvPr>
            <p:ph idx="1"/>
          </p:nvPr>
        </p:nvSpPr>
        <p:spPr>
          <a:xfrm>
            <a:off x="304800" y="1371600"/>
            <a:ext cx="8686800" cy="5486400"/>
          </a:xfrm>
        </p:spPr>
        <p:txBody>
          <a:bodyPr>
            <a:normAutofit fontScale="92500" lnSpcReduction="20000"/>
          </a:bodyPr>
          <a:lstStyle/>
          <a:p>
            <a:r>
              <a:rPr lang="en-IN" dirty="0"/>
              <a:t>If cells are selected in the output dataset, we assume these to have the same interpolation functions as in the input dataset, since we just copied them from the input </a:t>
            </a:r>
            <a:r>
              <a:rPr lang="en-IN" dirty="0" smtClean="0"/>
              <a:t>dataset.</a:t>
            </a:r>
          </a:p>
          <a:p>
            <a:r>
              <a:rPr lang="en-IN" dirty="0" smtClean="0"/>
              <a:t>The </a:t>
            </a:r>
            <a:r>
              <a:rPr lang="en-IN" dirty="0"/>
              <a:t>output dataset is assumed to have the same interpolation functions as the input dataset, since it is essentially just a subset of the input points and/or </a:t>
            </a:r>
            <a:r>
              <a:rPr lang="en-IN" dirty="0" smtClean="0"/>
              <a:t>cells.</a:t>
            </a:r>
          </a:p>
          <a:p>
            <a:r>
              <a:rPr lang="en-IN" dirty="0"/>
              <a:t>Depending on what we want to select (points or cells), we iterate over all the input dataset’s points or cells, apply the selection criterion, and copy the elements that pass the criterion to the output dataset, including their data attributes as well</a:t>
            </a:r>
          </a:p>
          <a:p>
            <a:endParaRPr lang="en-IN" dirty="0"/>
          </a:p>
          <a:p>
            <a:endParaRPr lang="en-IN" dirty="0"/>
          </a:p>
        </p:txBody>
      </p:sp>
    </p:spTree>
    <p:extLst>
      <p:ext uri="{BB962C8B-B14F-4D97-AF65-F5344CB8AC3E}">
        <p14:creationId xmlns:p14="http://schemas.microsoft.com/office/powerpoint/2010/main" val="1369586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Selection: </a:t>
            </a:r>
            <a:r>
              <a:rPr lang="en-IN" dirty="0" err="1" smtClean="0"/>
              <a:t>Thresholding</a:t>
            </a:r>
            <a:r>
              <a:rPr lang="en-IN" dirty="0"/>
              <a:t>, segmentation</a:t>
            </a:r>
          </a:p>
        </p:txBody>
      </p:sp>
      <p:sp>
        <p:nvSpPr>
          <p:cNvPr id="3" name="Content Placeholder 2"/>
          <p:cNvSpPr>
            <a:spLocks noGrp="1"/>
          </p:cNvSpPr>
          <p:nvPr>
            <p:ph idx="1"/>
          </p:nvPr>
        </p:nvSpPr>
        <p:spPr/>
        <p:txBody>
          <a:bodyPr>
            <a:normAutofit fontScale="85000" lnSpcReduction="10000"/>
          </a:bodyPr>
          <a:lstStyle/>
          <a:p>
            <a:r>
              <a:rPr lang="en-IN" dirty="0"/>
              <a:t>Selection based on the scalar value being larger or equal (or smaller or equal) than a given threshold s</a:t>
            </a:r>
            <a:r>
              <a:rPr lang="en-IN" baseline="-25000" dirty="0"/>
              <a:t>0</a:t>
            </a:r>
            <a:r>
              <a:rPr lang="en-IN" dirty="0"/>
              <a:t> produces one (or more, depending on the data monotonicity) compact subsets of the input dataset, also called threshold sets. Such an operation is also known as </a:t>
            </a:r>
            <a:r>
              <a:rPr lang="en-IN" dirty="0" err="1"/>
              <a:t>thresholding</a:t>
            </a:r>
            <a:r>
              <a:rPr lang="en-IN" dirty="0"/>
              <a:t> or segmentation</a:t>
            </a:r>
            <a:r>
              <a:rPr lang="en-IN" dirty="0" smtClean="0"/>
              <a:t>.</a:t>
            </a:r>
          </a:p>
          <a:p>
            <a:r>
              <a:rPr lang="en-IN" dirty="0"/>
              <a:t>A variant of segmentation tests the scalar value against a given value range [</a:t>
            </a:r>
            <a:r>
              <a:rPr lang="en-IN" dirty="0" err="1"/>
              <a:t>s</a:t>
            </a:r>
            <a:r>
              <a:rPr lang="en-IN" baseline="-25000" dirty="0" err="1"/>
              <a:t>min</a:t>
            </a:r>
            <a:r>
              <a:rPr lang="en-IN" dirty="0"/>
              <a:t>, </a:t>
            </a:r>
            <a:r>
              <a:rPr lang="en-IN" dirty="0" err="1"/>
              <a:t>s</a:t>
            </a:r>
            <a:r>
              <a:rPr lang="en-IN" baseline="-25000" dirty="0" err="1"/>
              <a:t>max</a:t>
            </a:r>
            <a:r>
              <a:rPr lang="en-IN" dirty="0" smtClean="0"/>
              <a:t>].</a:t>
            </a:r>
          </a:p>
          <a:p>
            <a:r>
              <a:rPr lang="en-IN" dirty="0"/>
              <a:t>scalar values that represent the luminance, or intensity, of an image, selecting data points based on the derivative values is related to edge-detection methods</a:t>
            </a:r>
          </a:p>
        </p:txBody>
      </p:sp>
    </p:spTree>
    <p:extLst>
      <p:ext uri="{BB962C8B-B14F-4D97-AF65-F5344CB8AC3E}">
        <p14:creationId xmlns:p14="http://schemas.microsoft.com/office/powerpoint/2010/main" val="70291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52728"/>
          </a:xfrm>
        </p:spPr>
        <p:txBody>
          <a:bodyPr>
            <a:normAutofit/>
          </a:bodyPr>
          <a:lstStyle/>
          <a:p>
            <a:r>
              <a:rPr lang="en-IN" dirty="0" smtClean="0"/>
              <a:t>Computational </a:t>
            </a:r>
            <a:r>
              <a:rPr lang="en-IN" dirty="0"/>
              <a:t>F</a:t>
            </a:r>
            <a:r>
              <a:rPr lang="en-IN" dirty="0" smtClean="0"/>
              <a:t>luid Dynamics</a:t>
            </a:r>
            <a:endParaRPr lang="en-IN" dirty="0"/>
          </a:p>
        </p:txBody>
      </p:sp>
      <p:sp>
        <p:nvSpPr>
          <p:cNvPr id="3" name="Content Placeholder 2"/>
          <p:cNvSpPr>
            <a:spLocks noGrp="1"/>
          </p:cNvSpPr>
          <p:nvPr>
            <p:ph idx="1"/>
          </p:nvPr>
        </p:nvSpPr>
        <p:spPr>
          <a:xfrm>
            <a:off x="533400" y="1219200"/>
            <a:ext cx="8229600" cy="5334000"/>
          </a:xfrm>
        </p:spPr>
        <p:txBody>
          <a:bodyPr>
            <a:normAutofit fontScale="92500" lnSpcReduction="10000"/>
          </a:bodyPr>
          <a:lstStyle/>
          <a:p>
            <a:r>
              <a:rPr lang="en-IN" dirty="0" smtClean="0"/>
              <a:t>Application for vector visualization is CFD.</a:t>
            </a:r>
          </a:p>
          <a:p>
            <a:r>
              <a:rPr lang="en-IN" dirty="0"/>
              <a:t>. CFD simulations are able to predict the time-dependent </a:t>
            </a:r>
            <a:r>
              <a:rPr lang="en-IN" dirty="0" err="1"/>
              <a:t>behavior</a:t>
            </a:r>
            <a:r>
              <a:rPr lang="en-IN" dirty="0"/>
              <a:t> of compressible 3D fluid flows </a:t>
            </a:r>
            <a:r>
              <a:rPr lang="en-IN" dirty="0" smtClean="0"/>
              <a:t>interacting </a:t>
            </a:r>
            <a:r>
              <a:rPr lang="en-IN" dirty="0"/>
              <a:t>substances, or species, having different densities and pressures, over complex spatial geometries. </a:t>
            </a:r>
            <a:endParaRPr lang="en-IN" dirty="0" smtClean="0"/>
          </a:p>
          <a:p>
            <a:r>
              <a:rPr lang="en-IN" dirty="0" smtClean="0"/>
              <a:t>The </a:t>
            </a:r>
            <a:r>
              <a:rPr lang="en-IN" dirty="0"/>
              <a:t>solution of a CFD simulation consists of several datasets, each for a different time step. For each time step, several attributes are </a:t>
            </a:r>
            <a:r>
              <a:rPr lang="en-IN" dirty="0" smtClean="0"/>
              <a:t>computed </a:t>
            </a:r>
            <a:r>
              <a:rPr lang="en-IN" dirty="0"/>
              <a:t>and stored into the solution dataset, such as velocity, pressure, density, flow divergence, and </a:t>
            </a:r>
            <a:r>
              <a:rPr lang="en-IN" dirty="0" err="1"/>
              <a:t>vorticity</a:t>
            </a:r>
            <a:r>
              <a:rPr lang="en-IN" dirty="0"/>
              <a:t>.</a:t>
            </a:r>
          </a:p>
        </p:txBody>
      </p:sp>
    </p:spTree>
    <p:extLst>
      <p:ext uri="{BB962C8B-B14F-4D97-AF65-F5344CB8AC3E}">
        <p14:creationId xmlns:p14="http://schemas.microsoft.com/office/powerpoint/2010/main" val="1385832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Thresholding</a:t>
            </a:r>
            <a:r>
              <a:rPr lang="en-IN" dirty="0"/>
              <a:t>, segmentation</a:t>
            </a:r>
          </a:p>
        </p:txBody>
      </p:sp>
      <p:sp>
        <p:nvSpPr>
          <p:cNvPr id="3" name="Content Placeholder 2"/>
          <p:cNvSpPr>
            <a:spLocks noGrp="1"/>
          </p:cNvSpPr>
          <p:nvPr>
            <p:ph idx="1"/>
          </p:nvPr>
        </p:nvSpPr>
        <p:spPr/>
        <p:txBody>
          <a:bodyPr>
            <a:normAutofit fontScale="85000" lnSpcReduction="20000"/>
          </a:bodyPr>
          <a:lstStyle/>
          <a:p>
            <a:r>
              <a:rPr lang="en-IN" dirty="0"/>
              <a:t>Selection methods that implement </a:t>
            </a:r>
            <a:r>
              <a:rPr lang="en-IN" dirty="0" smtClean="0"/>
              <a:t>are </a:t>
            </a:r>
            <a:r>
              <a:rPr lang="en-IN" dirty="0"/>
              <a:t>essentially local methods, in the sense that they treat each point or cell of the dataset </a:t>
            </a:r>
            <a:r>
              <a:rPr lang="en-IN" dirty="0" smtClean="0"/>
              <a:t>separately.</a:t>
            </a:r>
          </a:p>
          <a:p>
            <a:r>
              <a:rPr lang="en-IN" dirty="0" smtClean="0"/>
              <a:t>Nonlocal </a:t>
            </a:r>
            <a:r>
              <a:rPr lang="en-IN" dirty="0"/>
              <a:t>selection function can be described as a function s : </a:t>
            </a:r>
            <a:r>
              <a:rPr lang="en-IN" dirty="0" smtClean="0"/>
              <a:t>D →D</a:t>
            </a:r>
            <a:r>
              <a:rPr lang="en-IN" dirty="0"/>
              <a:t>, where s(D) = </a:t>
            </a:r>
            <a:r>
              <a:rPr lang="en-IN" dirty="0" smtClean="0"/>
              <a:t>D’⊂ </a:t>
            </a:r>
            <a:r>
              <a:rPr lang="en-IN" dirty="0"/>
              <a:t>D is the result of the selection applied on the domain D </a:t>
            </a:r>
            <a:endParaRPr lang="en-IN" dirty="0" smtClean="0"/>
          </a:p>
          <a:p>
            <a:r>
              <a:rPr lang="en-IN" dirty="0" smtClean="0"/>
              <a:t>Nonlocal </a:t>
            </a:r>
            <a:r>
              <a:rPr lang="en-IN" dirty="0"/>
              <a:t>selection operations occur when we must enforce the connectivity of the resulting domain </a:t>
            </a:r>
            <a:r>
              <a:rPr lang="en-IN" dirty="0" smtClean="0"/>
              <a:t>D’.</a:t>
            </a:r>
          </a:p>
          <a:p>
            <a:r>
              <a:rPr lang="en-IN" dirty="0"/>
              <a:t>“select all connected components </a:t>
            </a:r>
            <a:r>
              <a:rPr lang="en-IN" dirty="0" err="1" smtClean="0"/>
              <a:t>D’</a:t>
            </a:r>
            <a:r>
              <a:rPr lang="en-IN" baseline="-25000" dirty="0" err="1" smtClean="0"/>
              <a:t>i</a:t>
            </a:r>
            <a:r>
              <a:rPr lang="en-IN" dirty="0" smtClean="0"/>
              <a:t> </a:t>
            </a:r>
            <a:r>
              <a:rPr lang="en-IN" dirty="0"/>
              <a:t>⊂ D from an input domain D where the scalar values exceed some threshold </a:t>
            </a:r>
            <a:r>
              <a:rPr lang="en-IN" dirty="0" err="1"/>
              <a:t>s</a:t>
            </a:r>
            <a:r>
              <a:rPr lang="en-IN" baseline="-25000" dirty="0" err="1"/>
              <a:t>min</a:t>
            </a:r>
            <a:r>
              <a:rPr lang="en-IN" dirty="0"/>
              <a:t> and whose size |</a:t>
            </a:r>
            <a:r>
              <a:rPr lang="en-IN" dirty="0" err="1" smtClean="0"/>
              <a:t>D’</a:t>
            </a:r>
            <a:r>
              <a:rPr lang="en-IN" baseline="-25000" dirty="0" err="1" smtClean="0"/>
              <a:t>i</a:t>
            </a:r>
            <a:r>
              <a:rPr lang="en-IN" dirty="0"/>
              <a:t>| exceeds some minimal size </a:t>
            </a:r>
            <a:r>
              <a:rPr lang="en-IN" dirty="0" err="1" smtClean="0"/>
              <a:t>τ</a:t>
            </a:r>
            <a:r>
              <a:rPr lang="en-IN" baseline="-25000" dirty="0" err="1" smtClean="0"/>
              <a:t>min</a:t>
            </a:r>
            <a:endParaRPr lang="en-IN" baseline="-25000" dirty="0" smtClean="0"/>
          </a:p>
          <a:p>
            <a:endParaRPr lang="en-IN" dirty="0"/>
          </a:p>
          <a:p>
            <a:endParaRPr lang="en-IN" dirty="0"/>
          </a:p>
        </p:txBody>
      </p:sp>
    </p:spTree>
    <p:extLst>
      <p:ext uri="{BB962C8B-B14F-4D97-AF65-F5344CB8AC3E}">
        <p14:creationId xmlns:p14="http://schemas.microsoft.com/office/powerpoint/2010/main" val="428049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Selection: </a:t>
            </a:r>
            <a:r>
              <a:rPr lang="en-US" dirty="0" smtClean="0"/>
              <a:t>contouring</a:t>
            </a:r>
            <a:endParaRPr lang="en-IN" dirty="0"/>
          </a:p>
        </p:txBody>
      </p:sp>
      <p:sp>
        <p:nvSpPr>
          <p:cNvPr id="3" name="Content Placeholder 2"/>
          <p:cNvSpPr>
            <a:spLocks noGrp="1"/>
          </p:cNvSpPr>
          <p:nvPr>
            <p:ph idx="1"/>
          </p:nvPr>
        </p:nvSpPr>
        <p:spPr>
          <a:xfrm>
            <a:off x="228600" y="1295400"/>
            <a:ext cx="8686800" cy="4525963"/>
          </a:xfrm>
        </p:spPr>
        <p:txBody>
          <a:bodyPr>
            <a:normAutofit fontScale="85000" lnSpcReduction="20000"/>
          </a:bodyPr>
          <a:lstStyle/>
          <a:p>
            <a:r>
              <a:rPr lang="en-IN" dirty="0"/>
              <a:t>selecting all cells in a dataset whose data values are equal to a given target value τ is conceptually equivalent to producing a piecewise constant approximation of the contour at value τ</a:t>
            </a:r>
            <a:r>
              <a:rPr lang="en-IN" dirty="0" smtClean="0"/>
              <a:t>.</a:t>
            </a:r>
          </a:p>
          <a:p>
            <a:r>
              <a:rPr lang="en-IN" dirty="0"/>
              <a:t>the contour is approximated by a set of cells, which gives it the blocky appearance visible in </a:t>
            </a:r>
            <a:r>
              <a:rPr lang="en-IN" dirty="0" smtClean="0"/>
              <a:t>Figure.</a:t>
            </a:r>
          </a:p>
          <a:p>
            <a:r>
              <a:rPr lang="en-IN" dirty="0"/>
              <a:t>The marching squares and marching cubes algorithms </a:t>
            </a:r>
            <a:r>
              <a:rPr lang="en-IN" dirty="0" smtClean="0"/>
              <a:t>will </a:t>
            </a:r>
            <a:r>
              <a:rPr lang="en-IN" dirty="0"/>
              <a:t>compute the same </a:t>
            </a:r>
            <a:r>
              <a:rPr lang="en-IN" dirty="0" err="1"/>
              <a:t>isosurface</a:t>
            </a:r>
            <a:r>
              <a:rPr lang="en-IN" dirty="0"/>
              <a:t>, but use a piecewise linear approximation</a:t>
            </a:r>
            <a:r>
              <a:rPr lang="en-IN" dirty="0" smtClean="0"/>
              <a:t>.</a:t>
            </a:r>
          </a:p>
          <a:p>
            <a:r>
              <a:rPr lang="en-IN" dirty="0" smtClean="0"/>
              <a:t>The </a:t>
            </a:r>
            <a:r>
              <a:rPr lang="en-IN" dirty="0"/>
              <a:t>contour is approximated </a:t>
            </a:r>
            <a:endParaRPr lang="en-IN" dirty="0" smtClean="0"/>
          </a:p>
          <a:p>
            <a:pPr marL="0" indent="0">
              <a:buNone/>
            </a:pPr>
            <a:r>
              <a:rPr lang="en-IN" dirty="0" smtClean="0"/>
              <a:t>by </a:t>
            </a:r>
            <a:r>
              <a:rPr lang="en-IN" dirty="0"/>
              <a:t>a set of </a:t>
            </a:r>
            <a:r>
              <a:rPr lang="en-IN" dirty="0" smtClean="0"/>
              <a:t>planes (</a:t>
            </a:r>
            <a:r>
              <a:rPr lang="en-IN" dirty="0"/>
              <a:t>in 3D) </a:t>
            </a:r>
            <a:r>
              <a:rPr lang="en-IN" dirty="0" smtClean="0"/>
              <a:t>or</a:t>
            </a:r>
          </a:p>
          <a:p>
            <a:pPr marL="0" indent="0">
              <a:buNone/>
            </a:pPr>
            <a:r>
              <a:rPr lang="en-IN" dirty="0" smtClean="0"/>
              <a:t> </a:t>
            </a:r>
            <a:r>
              <a:rPr lang="en-IN" dirty="0"/>
              <a:t>lines (in 2D)</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39082"/>
            <a:ext cx="3479052" cy="261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05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524000"/>
          </a:xfrm>
        </p:spPr>
        <p:txBody>
          <a:bodyPr>
            <a:normAutofit fontScale="90000"/>
          </a:bodyPr>
          <a:lstStyle/>
          <a:p>
            <a:r>
              <a:rPr lang="en-US" dirty="0"/>
              <a:t>Grid Construction from Scattered Points: Triangulation Methods- Delaunay </a:t>
            </a:r>
            <a:r>
              <a:rPr lang="en-US" dirty="0" smtClean="0"/>
              <a:t>triangulations</a:t>
            </a:r>
            <a:r>
              <a:rPr lang="en-IN" dirty="0"/>
              <a:t/>
            </a:r>
            <a:br>
              <a:rPr lang="en-IN" dirty="0"/>
            </a:br>
            <a:endParaRPr lang="en-IN" dirty="0"/>
          </a:p>
        </p:txBody>
      </p:sp>
      <p:sp>
        <p:nvSpPr>
          <p:cNvPr id="3" name="Content Placeholder 2"/>
          <p:cNvSpPr>
            <a:spLocks noGrp="1"/>
          </p:cNvSpPr>
          <p:nvPr>
            <p:ph idx="1"/>
          </p:nvPr>
        </p:nvSpPr>
        <p:spPr>
          <a:xfrm>
            <a:off x="304800" y="2133600"/>
            <a:ext cx="8686800" cy="4419600"/>
          </a:xfrm>
        </p:spPr>
        <p:txBody>
          <a:bodyPr>
            <a:normAutofit fontScale="85000" lnSpcReduction="10000"/>
          </a:bodyPr>
          <a:lstStyle/>
          <a:p>
            <a:r>
              <a:rPr lang="en-IN" dirty="0"/>
              <a:t>Triangulation methods are </a:t>
            </a:r>
            <a:r>
              <a:rPr lang="en-IN" dirty="0" smtClean="0"/>
              <a:t>most-used </a:t>
            </a:r>
            <a:r>
              <a:rPr lang="en-IN" dirty="0"/>
              <a:t>class of methods for </a:t>
            </a:r>
            <a:r>
              <a:rPr lang="en-IN" dirty="0" smtClean="0"/>
              <a:t>constructing </a:t>
            </a:r>
            <a:r>
              <a:rPr lang="en-IN" dirty="0"/>
              <a:t>grids from scattered points</a:t>
            </a:r>
            <a:r>
              <a:rPr lang="en-IN" dirty="0" smtClean="0"/>
              <a:t>.</a:t>
            </a:r>
          </a:p>
          <a:p>
            <a:r>
              <a:rPr lang="en-IN" dirty="0"/>
              <a:t>Given a set of points </a:t>
            </a:r>
            <a:r>
              <a:rPr lang="en-IN" dirty="0" smtClean="0"/>
              <a:t>p</a:t>
            </a:r>
            <a:r>
              <a:rPr lang="en-IN" baseline="-25000" dirty="0" smtClean="0"/>
              <a:t>i</a:t>
            </a:r>
            <a:r>
              <a:rPr lang="en-IN" dirty="0" smtClean="0"/>
              <a:t> </a:t>
            </a:r>
            <a:r>
              <a:rPr lang="en-IN" dirty="0"/>
              <a:t>(sometimes also called sites), a triangulation method produces a grid (p</a:t>
            </a:r>
            <a:r>
              <a:rPr lang="en-IN" baseline="-25000" dirty="0"/>
              <a:t>i</a:t>
            </a:r>
            <a:r>
              <a:rPr lang="en-IN" dirty="0"/>
              <a:t>, </a:t>
            </a:r>
            <a:r>
              <a:rPr lang="en-IN" dirty="0" smtClean="0"/>
              <a:t>c</a:t>
            </a:r>
            <a:r>
              <a:rPr lang="en-IN" baseline="-25000" dirty="0" smtClean="0"/>
              <a:t>i</a:t>
            </a:r>
            <a:r>
              <a:rPr lang="en-IN" dirty="0" smtClean="0"/>
              <a:t>) </a:t>
            </a:r>
            <a:r>
              <a:rPr lang="en-IN" dirty="0"/>
              <a:t>by generating a set of cells </a:t>
            </a:r>
            <a:r>
              <a:rPr lang="en-IN" dirty="0" smtClean="0"/>
              <a:t>c</a:t>
            </a:r>
            <a:r>
              <a:rPr lang="en-IN" baseline="-25000" dirty="0" smtClean="0"/>
              <a:t>i</a:t>
            </a:r>
            <a:r>
              <a:rPr lang="en-IN" dirty="0" smtClean="0"/>
              <a:t> </a:t>
            </a:r>
            <a:r>
              <a:rPr lang="en-IN" dirty="0"/>
              <a:t>that have the sample points pi as vertices. </a:t>
            </a:r>
            <a:endParaRPr lang="en-IN" dirty="0" smtClean="0"/>
          </a:p>
          <a:p>
            <a:r>
              <a:rPr lang="en-IN" dirty="0" smtClean="0"/>
              <a:t>The </a:t>
            </a:r>
            <a:r>
              <a:rPr lang="en-IN" dirty="0"/>
              <a:t>cells </a:t>
            </a:r>
            <a:r>
              <a:rPr lang="en-IN" dirty="0" smtClean="0"/>
              <a:t>c</a:t>
            </a:r>
            <a:r>
              <a:rPr lang="en-IN" baseline="-25000" dirty="0" smtClean="0"/>
              <a:t>i</a:t>
            </a:r>
            <a:r>
              <a:rPr lang="en-IN" dirty="0" smtClean="0"/>
              <a:t> </a:t>
            </a:r>
            <a:r>
              <a:rPr lang="en-IN" dirty="0"/>
              <a:t>form a tiling of the convex hull of the point set {</a:t>
            </a:r>
            <a:r>
              <a:rPr lang="en-IN" dirty="0" smtClean="0"/>
              <a:t>p</a:t>
            </a:r>
            <a:r>
              <a:rPr lang="en-IN" baseline="-25000" dirty="0" smtClean="0"/>
              <a:t>i</a:t>
            </a:r>
            <a:r>
              <a:rPr lang="en-IN" dirty="0" smtClean="0"/>
              <a:t>}. </a:t>
            </a:r>
            <a:r>
              <a:rPr lang="en-IN" dirty="0"/>
              <a:t>In other words, triangulation </a:t>
            </a:r>
            <a:r>
              <a:rPr lang="en-IN" dirty="0" smtClean="0"/>
              <a:t>methods </a:t>
            </a:r>
            <a:r>
              <a:rPr lang="en-IN" dirty="0"/>
              <a:t>produce a grid that samples a domain D identical to the convex hull of the triangulated point set.</a:t>
            </a:r>
            <a:endParaRPr lang="en-IN" dirty="0"/>
          </a:p>
        </p:txBody>
      </p:sp>
    </p:spTree>
    <p:extLst>
      <p:ext uri="{BB962C8B-B14F-4D97-AF65-F5344CB8AC3E}">
        <p14:creationId xmlns:p14="http://schemas.microsoft.com/office/powerpoint/2010/main" val="277598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Delaunay </a:t>
            </a:r>
            <a:r>
              <a:rPr lang="en-US" dirty="0"/>
              <a:t>triangulations</a:t>
            </a:r>
            <a:endParaRPr lang="en-IN" dirty="0"/>
          </a:p>
        </p:txBody>
      </p:sp>
      <p:sp>
        <p:nvSpPr>
          <p:cNvPr id="3" name="Content Placeholder 2"/>
          <p:cNvSpPr>
            <a:spLocks noGrp="1"/>
          </p:cNvSpPr>
          <p:nvPr>
            <p:ph idx="1"/>
          </p:nvPr>
        </p:nvSpPr>
        <p:spPr/>
        <p:txBody>
          <a:bodyPr>
            <a:normAutofit fontScale="85000" lnSpcReduction="10000"/>
          </a:bodyPr>
          <a:lstStyle/>
          <a:p>
            <a:r>
              <a:rPr lang="en-IN" dirty="0"/>
              <a:t>This method generates triangular cells </a:t>
            </a:r>
            <a:r>
              <a:rPr lang="en-IN" dirty="0" smtClean="0"/>
              <a:t>c</a:t>
            </a:r>
            <a:r>
              <a:rPr lang="en-IN" baseline="-25000" dirty="0" smtClean="0"/>
              <a:t>i</a:t>
            </a:r>
            <a:r>
              <a:rPr lang="en-IN" dirty="0" smtClean="0"/>
              <a:t> </a:t>
            </a:r>
            <a:r>
              <a:rPr lang="en-IN" dirty="0"/>
              <a:t>for a set of 2D points p</a:t>
            </a:r>
            <a:r>
              <a:rPr lang="en-IN" baseline="-25000" dirty="0"/>
              <a:t>i</a:t>
            </a:r>
            <a:r>
              <a:rPr lang="en-IN" dirty="0"/>
              <a:t> ∈ R</a:t>
            </a:r>
            <a:r>
              <a:rPr lang="en-IN" baseline="30000" dirty="0"/>
              <a:t>2</a:t>
            </a:r>
            <a:r>
              <a:rPr lang="en-IN" dirty="0"/>
              <a:t> and </a:t>
            </a:r>
            <a:r>
              <a:rPr lang="en-IN" dirty="0" err="1"/>
              <a:t>tetrahedra</a:t>
            </a:r>
            <a:r>
              <a:rPr lang="en-IN" dirty="0"/>
              <a:t> for a set of 3D points </a:t>
            </a:r>
            <a:r>
              <a:rPr lang="en-IN" dirty="0" smtClean="0"/>
              <a:t>p</a:t>
            </a:r>
            <a:r>
              <a:rPr lang="en-IN" baseline="-25000" dirty="0" smtClean="0"/>
              <a:t>i</a:t>
            </a:r>
            <a:r>
              <a:rPr lang="en-IN" dirty="0" smtClean="0"/>
              <a:t> </a:t>
            </a:r>
            <a:r>
              <a:rPr lang="en-IN" dirty="0"/>
              <a:t>∈ </a:t>
            </a:r>
            <a:r>
              <a:rPr lang="en-IN" dirty="0" smtClean="0"/>
              <a:t>R</a:t>
            </a:r>
            <a:r>
              <a:rPr lang="en-IN" baseline="30000" dirty="0" smtClean="0"/>
              <a:t>3</a:t>
            </a:r>
            <a:endParaRPr lang="en-IN" dirty="0" smtClean="0"/>
          </a:p>
          <a:p>
            <a:r>
              <a:rPr lang="en-IN" dirty="0" smtClean="0"/>
              <a:t>A </a:t>
            </a:r>
            <a:r>
              <a:rPr lang="en-IN" dirty="0"/>
              <a:t>Delaunay triangulation of a point set consists of a set of triangles that covers the convex hull of the point set. </a:t>
            </a:r>
            <a:endParaRPr lang="en-IN" dirty="0" smtClean="0"/>
          </a:p>
          <a:p>
            <a:r>
              <a:rPr lang="en-IN" dirty="0" smtClean="0"/>
              <a:t>An </a:t>
            </a:r>
            <a:r>
              <a:rPr lang="en-IN" dirty="0"/>
              <a:t>important property of a Delaunay triangulation is that no point from the input point set {p</a:t>
            </a:r>
            <a:r>
              <a:rPr lang="en-IN" baseline="-25000" dirty="0"/>
              <a:t>i</a:t>
            </a:r>
            <a:r>
              <a:rPr lang="en-IN" dirty="0"/>
              <a:t>} lies in the circumscribed circle of any triangle in the triangulation. </a:t>
            </a:r>
            <a:endParaRPr lang="en-IN" dirty="0" smtClean="0"/>
          </a:p>
          <a:p>
            <a:r>
              <a:rPr lang="en-IN" dirty="0" smtClean="0"/>
              <a:t>Triangulations </a:t>
            </a:r>
            <a:r>
              <a:rPr lang="en-IN" dirty="0"/>
              <a:t>that obey this property are called conforming Delaunay triangulations</a:t>
            </a:r>
            <a:r>
              <a:rPr lang="en-IN" dirty="0" smtClean="0"/>
              <a:t>.</a:t>
            </a:r>
          </a:p>
          <a:p>
            <a:endParaRPr lang="en-IN" dirty="0"/>
          </a:p>
        </p:txBody>
      </p:sp>
    </p:spTree>
    <p:extLst>
      <p:ext uri="{BB962C8B-B14F-4D97-AF65-F5344CB8AC3E}">
        <p14:creationId xmlns:p14="http://schemas.microsoft.com/office/powerpoint/2010/main" val="145119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Delaunay triangulation</a:t>
            </a:r>
            <a:endParaRPr lang="en-IN" dirty="0"/>
          </a:p>
        </p:txBody>
      </p:sp>
      <p:sp>
        <p:nvSpPr>
          <p:cNvPr id="3" name="Content Placeholder 2"/>
          <p:cNvSpPr>
            <a:spLocks noGrp="1"/>
          </p:cNvSpPr>
          <p:nvPr>
            <p:ph idx="1"/>
          </p:nvPr>
        </p:nvSpPr>
        <p:spPr>
          <a:xfrm>
            <a:off x="228600" y="1219200"/>
            <a:ext cx="8686800" cy="4525963"/>
          </a:xfrm>
        </p:spPr>
        <p:txBody>
          <a:bodyPr>
            <a:normAutofit lnSpcReduction="10000"/>
          </a:bodyPr>
          <a:lstStyle/>
          <a:p>
            <a:r>
              <a:rPr lang="en-IN" dirty="0" smtClean="0"/>
              <a:t>We </a:t>
            </a:r>
            <a:r>
              <a:rPr lang="en-IN" dirty="0"/>
              <a:t>define piecewise linear basis functions over the triangles contained in the unstructured grid generated by the Delaunay triangulation, and use these functions to interpolate the vertex data values. </a:t>
            </a:r>
            <a:endParaRPr lang="en-IN" dirty="0" smtClean="0"/>
          </a:p>
          <a:p>
            <a:r>
              <a:rPr lang="en-IN" dirty="0" smtClean="0"/>
              <a:t>The </a:t>
            </a:r>
            <a:r>
              <a:rPr lang="en-IN" dirty="0"/>
              <a:t>point density is higher </a:t>
            </a:r>
            <a:endParaRPr lang="en-IN" dirty="0" smtClean="0"/>
          </a:p>
          <a:p>
            <a:pPr marL="0" indent="0">
              <a:buNone/>
            </a:pPr>
            <a:r>
              <a:rPr lang="en-IN" dirty="0" smtClean="0"/>
              <a:t>in </a:t>
            </a:r>
            <a:r>
              <a:rPr lang="en-IN" dirty="0"/>
              <a:t>the </a:t>
            </a:r>
            <a:r>
              <a:rPr lang="en-IN" dirty="0" err="1"/>
              <a:t>center</a:t>
            </a:r>
            <a:r>
              <a:rPr lang="en-IN" dirty="0"/>
              <a:t>, which causes </a:t>
            </a:r>
            <a:endParaRPr lang="en-IN" dirty="0" smtClean="0"/>
          </a:p>
          <a:p>
            <a:pPr marL="0" indent="0">
              <a:buNone/>
            </a:pPr>
            <a:r>
              <a:rPr lang="en-IN" dirty="0" smtClean="0"/>
              <a:t>the </a:t>
            </a:r>
            <a:r>
              <a:rPr lang="en-IN" dirty="0"/>
              <a:t>creation of smaller </a:t>
            </a:r>
            <a:r>
              <a:rPr lang="en-IN" dirty="0" smtClean="0"/>
              <a:t>triangles</a:t>
            </a:r>
          </a:p>
          <a:p>
            <a:pPr marL="0" indent="0">
              <a:buNone/>
            </a:pPr>
            <a:r>
              <a:rPr lang="en-IN" dirty="0" smtClean="0"/>
              <a:t>in </a:t>
            </a:r>
            <a:r>
              <a:rPr lang="en-IN" dirty="0"/>
              <a:t>that area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81935"/>
            <a:ext cx="3276600" cy="37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888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Grid Construction from Scattered Points: </a:t>
            </a:r>
            <a:r>
              <a:rPr lang="en-US" dirty="0" err="1" smtClean="0"/>
              <a:t>Voronoi</a:t>
            </a:r>
            <a:r>
              <a:rPr lang="en-US" dirty="0" smtClean="0"/>
              <a:t> </a:t>
            </a:r>
            <a:r>
              <a:rPr lang="en-US" dirty="0"/>
              <a:t>diagrams</a:t>
            </a:r>
            <a:r>
              <a:rPr lang="en-IN" dirty="0"/>
              <a:t/>
            </a:r>
            <a:br>
              <a:rPr lang="en-IN" dirty="0"/>
            </a:br>
            <a:endParaRPr lang="en-IN" dirty="0"/>
          </a:p>
        </p:txBody>
      </p:sp>
      <p:sp>
        <p:nvSpPr>
          <p:cNvPr id="3" name="Content Placeholder 2"/>
          <p:cNvSpPr>
            <a:spLocks noGrp="1"/>
          </p:cNvSpPr>
          <p:nvPr>
            <p:ph idx="1"/>
          </p:nvPr>
        </p:nvSpPr>
        <p:spPr>
          <a:xfrm>
            <a:off x="304800" y="1524000"/>
            <a:ext cx="8686800" cy="5227638"/>
          </a:xfrm>
        </p:spPr>
        <p:txBody>
          <a:bodyPr>
            <a:normAutofit fontScale="92500" lnSpcReduction="20000"/>
          </a:bodyPr>
          <a:lstStyle/>
          <a:p>
            <a:r>
              <a:rPr lang="en-IN" dirty="0"/>
              <a:t>For every Delaunay triangulation, there exists an associated geometric structure called a </a:t>
            </a:r>
            <a:r>
              <a:rPr lang="en-IN" dirty="0" err="1"/>
              <a:t>Voronoi</a:t>
            </a:r>
            <a:r>
              <a:rPr lang="en-IN" dirty="0"/>
              <a:t> </a:t>
            </a:r>
            <a:r>
              <a:rPr lang="en-IN" dirty="0" smtClean="0"/>
              <a:t>diagram.</a:t>
            </a:r>
          </a:p>
          <a:p>
            <a:r>
              <a:rPr lang="en-IN" dirty="0"/>
              <a:t>A </a:t>
            </a:r>
            <a:r>
              <a:rPr lang="en-IN" dirty="0" err="1"/>
              <a:t>Voronoi</a:t>
            </a:r>
            <a:r>
              <a:rPr lang="en-IN" dirty="0"/>
              <a:t> diagram consists of a set of convex polygonal cells in 2D and polyhedral cells in </a:t>
            </a:r>
            <a:r>
              <a:rPr lang="en-IN" dirty="0" smtClean="0"/>
              <a:t>3D.</a:t>
            </a:r>
          </a:p>
          <a:p>
            <a:r>
              <a:rPr lang="en-IN" dirty="0"/>
              <a:t>The vertices of the </a:t>
            </a:r>
            <a:r>
              <a:rPr lang="en-IN" dirty="0" err="1"/>
              <a:t>Voronoi</a:t>
            </a:r>
            <a:r>
              <a:rPr lang="en-IN" dirty="0"/>
              <a:t> cells are the </a:t>
            </a:r>
            <a:r>
              <a:rPr lang="en-IN" dirty="0" err="1"/>
              <a:t>centers</a:t>
            </a:r>
            <a:r>
              <a:rPr lang="en-IN" dirty="0"/>
              <a:t> of the circumscribed circles of the triangles present in the associated Delaunay triangulation. </a:t>
            </a:r>
            <a:endParaRPr lang="en-IN" dirty="0" smtClean="0"/>
          </a:p>
          <a:p>
            <a:r>
              <a:rPr lang="en-IN" dirty="0" smtClean="0"/>
              <a:t>The </a:t>
            </a:r>
            <a:r>
              <a:rPr lang="en-IN" dirty="0"/>
              <a:t>edges of the </a:t>
            </a:r>
            <a:r>
              <a:rPr lang="en-IN" dirty="0" err="1"/>
              <a:t>Voronoi</a:t>
            </a:r>
            <a:r>
              <a:rPr lang="en-IN" dirty="0"/>
              <a:t> cells are line segments contained in the lines perpendicular to, and </a:t>
            </a:r>
            <a:r>
              <a:rPr lang="en-IN" dirty="0" smtClean="0"/>
              <a:t>passing </a:t>
            </a:r>
            <a:r>
              <a:rPr lang="en-IN" dirty="0"/>
              <a:t>through, the midpoints of the edges of the triangles present in the associated Delaunay triangulation</a:t>
            </a:r>
            <a:endParaRPr lang="en-IN" dirty="0"/>
          </a:p>
        </p:txBody>
      </p:sp>
    </p:spTree>
    <p:extLst>
      <p:ext uri="{BB962C8B-B14F-4D97-AF65-F5344CB8AC3E}">
        <p14:creationId xmlns:p14="http://schemas.microsoft.com/office/powerpoint/2010/main" val="281022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Voronoi</a:t>
            </a:r>
            <a:r>
              <a:rPr lang="en-US" dirty="0"/>
              <a:t> diagrams</a:t>
            </a:r>
            <a:endParaRPr lang="en-IN" dirty="0"/>
          </a:p>
        </p:txBody>
      </p:sp>
      <p:sp>
        <p:nvSpPr>
          <p:cNvPr id="3" name="Content Placeholder 2"/>
          <p:cNvSpPr>
            <a:spLocks noGrp="1"/>
          </p:cNvSpPr>
          <p:nvPr>
            <p:ph idx="1"/>
          </p:nvPr>
        </p:nvSpPr>
        <p:spPr/>
        <p:txBody>
          <a:bodyPr>
            <a:normAutofit fontScale="92500"/>
          </a:bodyPr>
          <a:lstStyle/>
          <a:p>
            <a:r>
              <a:rPr lang="en-IN" dirty="0"/>
              <a:t>The </a:t>
            </a:r>
            <a:r>
              <a:rPr lang="en-IN" dirty="0" err="1"/>
              <a:t>centers</a:t>
            </a:r>
            <a:r>
              <a:rPr lang="en-IN" dirty="0"/>
              <a:t> of the </a:t>
            </a:r>
            <a:r>
              <a:rPr lang="en-IN" dirty="0" err="1"/>
              <a:t>Voronoi</a:t>
            </a:r>
            <a:r>
              <a:rPr lang="en-IN" dirty="0"/>
              <a:t> cells are the vertices of the Delaunay triangulation, i.e., the given scattered </a:t>
            </a:r>
            <a:r>
              <a:rPr lang="en-IN" dirty="0" smtClean="0"/>
              <a:t>points.</a:t>
            </a:r>
          </a:p>
          <a:p>
            <a:r>
              <a:rPr lang="en-IN" dirty="0"/>
              <a:t>Every location x in a </a:t>
            </a:r>
            <a:r>
              <a:rPr lang="en-IN" dirty="0" err="1"/>
              <a:t>Voronoi</a:t>
            </a:r>
            <a:r>
              <a:rPr lang="en-IN" dirty="0"/>
              <a:t> diagram is included in the </a:t>
            </a:r>
            <a:r>
              <a:rPr lang="en-IN" dirty="0" err="1"/>
              <a:t>Voronoi</a:t>
            </a:r>
            <a:r>
              <a:rPr lang="en-IN" dirty="0"/>
              <a:t> cell that has as </a:t>
            </a:r>
            <a:r>
              <a:rPr lang="en-IN" dirty="0" err="1"/>
              <a:t>center</a:t>
            </a:r>
            <a:r>
              <a:rPr lang="en-IN" dirty="0"/>
              <a:t> </a:t>
            </a:r>
            <a:r>
              <a:rPr lang="en-IN" dirty="0" err="1" smtClean="0"/>
              <a:t>th</a:t>
            </a:r>
            <a:endParaRPr lang="en-IN" dirty="0" smtClean="0"/>
          </a:p>
          <a:p>
            <a:r>
              <a:rPr lang="en-IN" dirty="0" err="1"/>
              <a:t>Voronoi</a:t>
            </a:r>
            <a:r>
              <a:rPr lang="en-IN"/>
              <a:t> diagrams can be used to quickly find the closest point p from a given scattered point set to a given test location x e </a:t>
            </a:r>
            <a:r>
              <a:rPr lang="en-IN" dirty="0"/>
              <a:t>closest point p in the input point set {p</a:t>
            </a:r>
            <a:r>
              <a:rPr lang="en-IN" baseline="-25000" dirty="0"/>
              <a:t>i</a:t>
            </a:r>
            <a:r>
              <a:rPr lang="en-IN" dirty="0"/>
              <a:t>}.</a:t>
            </a:r>
          </a:p>
        </p:txBody>
      </p:sp>
    </p:spTree>
    <p:extLst>
      <p:ext uri="{BB962C8B-B14F-4D97-AF65-F5344CB8AC3E}">
        <p14:creationId xmlns:p14="http://schemas.microsoft.com/office/powerpoint/2010/main" val="107225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62" y="-228600"/>
            <a:ext cx="8229600" cy="1143000"/>
          </a:xfrm>
        </p:spPr>
        <p:txBody>
          <a:bodyPr/>
          <a:lstStyle/>
          <a:p>
            <a:r>
              <a:rPr lang="en-IN" dirty="0" smtClean="0"/>
              <a:t>CFD</a:t>
            </a:r>
            <a:endParaRPr lang="en-IN" dirty="0"/>
          </a:p>
        </p:txBody>
      </p:sp>
      <p:sp>
        <p:nvSpPr>
          <p:cNvPr id="3" name="Content Placeholder 2"/>
          <p:cNvSpPr>
            <a:spLocks noGrp="1"/>
          </p:cNvSpPr>
          <p:nvPr>
            <p:ph idx="1"/>
          </p:nvPr>
        </p:nvSpPr>
        <p:spPr>
          <a:xfrm>
            <a:off x="304800" y="990600"/>
            <a:ext cx="8458200" cy="5629275"/>
          </a:xfrm>
        </p:spPr>
        <p:txBody>
          <a:bodyPr/>
          <a:lstStyle/>
          <a:p>
            <a:r>
              <a:rPr lang="en-IN" dirty="0"/>
              <a:t>Divergence</a:t>
            </a:r>
            <a:r>
              <a:rPr lang="en-IN" dirty="0" smtClean="0"/>
              <a:t>: Given </a:t>
            </a:r>
            <a:r>
              <a:rPr lang="en-IN" dirty="0"/>
              <a:t>a vector field v : R3 → R3, the divergence of v = (</a:t>
            </a:r>
            <a:r>
              <a:rPr lang="en-IN" dirty="0" err="1"/>
              <a:t>v</a:t>
            </a:r>
            <a:r>
              <a:rPr lang="en-IN" baseline="-25000" dirty="0" err="1"/>
              <a:t>x</a:t>
            </a:r>
            <a:r>
              <a:rPr lang="en-IN" dirty="0"/>
              <a:t>, </a:t>
            </a:r>
            <a:r>
              <a:rPr lang="en-IN" dirty="0" err="1" smtClean="0"/>
              <a:t>v</a:t>
            </a:r>
            <a:r>
              <a:rPr lang="en-IN" baseline="-25000" dirty="0" err="1" smtClean="0"/>
              <a:t>y</a:t>
            </a:r>
            <a:r>
              <a:rPr lang="en-IN" dirty="0" smtClean="0"/>
              <a:t>, </a:t>
            </a:r>
            <a:r>
              <a:rPr lang="en-IN" dirty="0" err="1" smtClean="0"/>
              <a:t>v</a:t>
            </a:r>
            <a:r>
              <a:rPr lang="en-IN" baseline="-25000" dirty="0" err="1" smtClean="0"/>
              <a:t>z</a:t>
            </a:r>
            <a:r>
              <a:rPr lang="en-IN" dirty="0" smtClean="0"/>
              <a:t>)</a:t>
            </a:r>
            <a:r>
              <a:rPr lang="en-IN" baseline="30000" dirty="0" smtClean="0"/>
              <a:t>1</a:t>
            </a:r>
            <a:r>
              <a:rPr lang="en-IN" dirty="0" smtClean="0"/>
              <a:t> </a:t>
            </a:r>
            <a:r>
              <a:rPr lang="en-IN" dirty="0"/>
              <a:t>is the scalar quantity</a:t>
            </a:r>
            <a:endParaRPr lang="en-IN" dirty="0" smtClean="0"/>
          </a:p>
          <a:p>
            <a:endParaRPr lang="en-IN" dirty="0" smtClean="0"/>
          </a:p>
          <a:p>
            <a:r>
              <a:rPr lang="en-IN" dirty="0" smtClean="0"/>
              <a:t>if </a:t>
            </a:r>
            <a:r>
              <a:rPr lang="en-IN" dirty="0"/>
              <a:t>v is a flow field that transports mass, div v characterizes the increase or loss of mass at a given point p </a:t>
            </a:r>
            <a:r>
              <a:rPr lang="en-IN" dirty="0" smtClean="0"/>
              <a:t>in </a:t>
            </a:r>
            <a:r>
              <a:rPr lang="en-IN" dirty="0"/>
              <a:t>the vector field in unit time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181" y="2476500"/>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82589"/>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1905000" y="6382789"/>
            <a:ext cx="1600200" cy="609600"/>
          </a:xfrm>
          <a:prstGeom prst="wedgeRoundRectCallout">
            <a:avLst>
              <a:gd name="adj1" fmla="val -9404"/>
              <a:gd name="adj2" fmla="val -902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n>
                  <a:solidFill>
                    <a:schemeClr val="tx1"/>
                  </a:solidFill>
                </a:ln>
              </a:rPr>
              <a:t>+</a:t>
            </a:r>
            <a:r>
              <a:rPr lang="en-IN" dirty="0" err="1" smtClean="0">
                <a:ln>
                  <a:solidFill>
                    <a:schemeClr val="tx1"/>
                  </a:solidFill>
                </a:ln>
              </a:rPr>
              <a:t>ve</a:t>
            </a:r>
            <a:r>
              <a:rPr lang="en-IN" dirty="0" smtClean="0">
                <a:ln>
                  <a:solidFill>
                    <a:schemeClr val="tx1"/>
                  </a:solidFill>
                </a:ln>
              </a:rPr>
              <a:t> div , source point</a:t>
            </a:r>
            <a:endParaRPr lang="en-IN" dirty="0">
              <a:ln>
                <a:solidFill>
                  <a:schemeClr val="tx1"/>
                </a:solidFill>
              </a:ln>
            </a:endParaRPr>
          </a:p>
        </p:txBody>
      </p:sp>
      <p:sp>
        <p:nvSpPr>
          <p:cNvPr id="9" name="Rounded Rectangular Callout 8"/>
          <p:cNvSpPr/>
          <p:nvPr/>
        </p:nvSpPr>
        <p:spPr>
          <a:xfrm>
            <a:off x="4038600" y="4648200"/>
            <a:ext cx="1600200" cy="609600"/>
          </a:xfrm>
          <a:prstGeom prst="wedgeRoundRectCallout">
            <a:avLst>
              <a:gd name="adj1" fmla="val 4103"/>
              <a:gd name="adj2" fmla="val 1061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rPr>
              <a:t>-</a:t>
            </a:r>
            <a:r>
              <a:rPr lang="en-IN" dirty="0" err="1" smtClean="0">
                <a:ln>
                  <a:solidFill>
                    <a:schemeClr val="tx1"/>
                  </a:solidFill>
                </a:ln>
              </a:rPr>
              <a:t>ve</a:t>
            </a:r>
            <a:r>
              <a:rPr lang="en-IN" dirty="0" smtClean="0">
                <a:ln>
                  <a:solidFill>
                    <a:schemeClr val="tx1"/>
                  </a:solidFill>
                </a:ln>
              </a:rPr>
              <a:t> div , sink point</a:t>
            </a:r>
            <a:endParaRPr lang="en-IN" dirty="0">
              <a:ln>
                <a:solidFill>
                  <a:schemeClr val="tx1"/>
                </a:solidFill>
              </a:ln>
            </a:endParaRPr>
          </a:p>
        </p:txBody>
      </p:sp>
    </p:spTree>
    <p:extLst>
      <p:ext uri="{BB962C8B-B14F-4D97-AF65-F5344CB8AC3E}">
        <p14:creationId xmlns:p14="http://schemas.microsoft.com/office/powerpoint/2010/main" val="269426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Divergence and </a:t>
            </a:r>
            <a:r>
              <a:rPr lang="en-IN" dirty="0" err="1" smtClean="0"/>
              <a:t>vorticity</a:t>
            </a:r>
            <a:endParaRPr lang="en-IN" dirty="0"/>
          </a:p>
        </p:txBody>
      </p:sp>
      <p:sp>
        <p:nvSpPr>
          <p:cNvPr id="3" name="Content Placeholder 2"/>
          <p:cNvSpPr>
            <a:spLocks noGrp="1"/>
          </p:cNvSpPr>
          <p:nvPr>
            <p:ph idx="1"/>
          </p:nvPr>
        </p:nvSpPr>
        <p:spPr>
          <a:xfrm>
            <a:off x="457200" y="1524000"/>
            <a:ext cx="8458200" cy="4953000"/>
          </a:xfrm>
        </p:spPr>
        <p:txBody>
          <a:bodyPr>
            <a:normAutofit lnSpcReduction="10000"/>
          </a:bodyPr>
          <a:lstStyle/>
          <a:p>
            <a:r>
              <a:rPr lang="en-IN" dirty="0"/>
              <a:t>the </a:t>
            </a:r>
            <a:r>
              <a:rPr lang="en-IN" dirty="0" err="1"/>
              <a:t>vorticity</a:t>
            </a:r>
            <a:r>
              <a:rPr lang="en-IN" dirty="0"/>
              <a:t> vector characterizes the speed and direction of rotation of a given vector field at every point</a:t>
            </a:r>
            <a:r>
              <a:rPr lang="en-IN" dirty="0" smtClean="0"/>
              <a:t>. Curl v</a:t>
            </a:r>
          </a:p>
          <a:p>
            <a:r>
              <a:rPr lang="en-IN" dirty="0"/>
              <a:t>Given a vector field v : R</a:t>
            </a:r>
            <a:r>
              <a:rPr lang="en-IN" baseline="30000" dirty="0"/>
              <a:t>3</a:t>
            </a:r>
            <a:r>
              <a:rPr lang="en-IN" dirty="0"/>
              <a:t> → R</a:t>
            </a:r>
            <a:r>
              <a:rPr lang="en-IN" baseline="30000" dirty="0"/>
              <a:t>3</a:t>
            </a:r>
            <a:r>
              <a:rPr lang="en-IN" dirty="0" smtClean="0"/>
              <a:t>, </a:t>
            </a:r>
            <a:r>
              <a:rPr lang="en-IN" dirty="0"/>
              <a:t>the </a:t>
            </a:r>
            <a:r>
              <a:rPr lang="en-IN" dirty="0" err="1"/>
              <a:t>vorticity</a:t>
            </a:r>
            <a:r>
              <a:rPr lang="en-IN" dirty="0"/>
              <a:t> of v, also called the curl or rotor of v2, is the vector </a:t>
            </a:r>
            <a:r>
              <a:rPr lang="en-IN" dirty="0" smtClean="0"/>
              <a:t>quantity.</a:t>
            </a:r>
          </a:p>
          <a:p>
            <a:endParaRPr lang="en-IN" dirty="0" smtClean="0"/>
          </a:p>
          <a:p>
            <a:r>
              <a:rPr lang="en-IN" dirty="0" smtClean="0"/>
              <a:t>a </a:t>
            </a:r>
            <a:r>
              <a:rPr lang="en-IN" dirty="0"/>
              <a:t>vortex is a region where the vector field locally circles around a point called the vortex </a:t>
            </a:r>
            <a:r>
              <a:rPr lang="en-IN" dirty="0" err="1"/>
              <a:t>center</a:t>
            </a:r>
            <a:endParaRPr lang="en-IN" dirty="0" smtClean="0"/>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93126"/>
            <a:ext cx="4495800" cy="9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2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Vector </a:t>
            </a:r>
            <a:r>
              <a:rPr lang="en-IN" dirty="0" smtClean="0"/>
              <a:t>Glyphs</a:t>
            </a:r>
            <a:endParaRPr lang="en-IN"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Vector Glyphs or vector icon: to visualize vector fields.</a:t>
            </a:r>
          </a:p>
          <a:p>
            <a:pPr>
              <a:buFont typeface="Wingdings" pitchFamily="2" charset="2"/>
              <a:buChar char="Ø"/>
            </a:pPr>
            <a:r>
              <a:rPr lang="en-US" dirty="0" smtClean="0"/>
              <a:t>Mapping technique associates with every sample point of vector dataset.</a:t>
            </a:r>
          </a:p>
          <a:p>
            <a:pPr marL="0" indent="0">
              <a:buNone/>
            </a:pPr>
            <a:r>
              <a:rPr lang="en-US" dirty="0" smtClean="0"/>
              <a:t>Properties of icon-vector attributes</a:t>
            </a:r>
          </a:p>
          <a:p>
            <a:pPr>
              <a:buFont typeface="Wingdings" pitchFamily="2" charset="2"/>
              <a:buChar char="Ø"/>
            </a:pPr>
            <a:r>
              <a:rPr lang="en-US" dirty="0" smtClean="0"/>
              <a:t>Location</a:t>
            </a:r>
          </a:p>
          <a:p>
            <a:pPr>
              <a:buFont typeface="Wingdings" pitchFamily="2" charset="2"/>
              <a:buChar char="Ø"/>
            </a:pPr>
            <a:r>
              <a:rPr lang="en-US" dirty="0" smtClean="0"/>
              <a:t>Direction </a:t>
            </a:r>
          </a:p>
          <a:p>
            <a:pPr>
              <a:buFont typeface="Wingdings" pitchFamily="2" charset="2"/>
              <a:buChar char="Ø"/>
            </a:pPr>
            <a:r>
              <a:rPr lang="en-US" dirty="0" smtClean="0"/>
              <a:t>Orientation</a:t>
            </a:r>
          </a:p>
          <a:p>
            <a:pPr>
              <a:buFont typeface="Wingdings" pitchFamily="2" charset="2"/>
              <a:buChar char="Ø"/>
            </a:pPr>
            <a:r>
              <a:rPr lang="en-US" dirty="0" smtClean="0"/>
              <a:t>Size and color</a:t>
            </a:r>
          </a:p>
          <a:p>
            <a:pPr>
              <a:buFont typeface="Wingdings" pitchFamily="2" charset="2"/>
              <a:buChar char="Ø"/>
            </a:pPr>
            <a:r>
              <a:rPr lang="en-US" dirty="0" smtClean="0"/>
              <a:t>Every Glyph is a sign conveys the properties represented by vector</a:t>
            </a:r>
            <a:endParaRPr lang="en-IN" dirty="0"/>
          </a:p>
        </p:txBody>
      </p:sp>
    </p:spTree>
    <p:extLst>
      <p:ext uri="{BB962C8B-B14F-4D97-AF65-F5344CB8AC3E}">
        <p14:creationId xmlns:p14="http://schemas.microsoft.com/office/powerpoint/2010/main" val="401993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Vector Glyphs :LINE GLYPHS</a:t>
            </a:r>
          </a:p>
        </p:txBody>
      </p:sp>
      <p:sp>
        <p:nvSpPr>
          <p:cNvPr id="3" name="Content Placeholder 2"/>
          <p:cNvSpPr>
            <a:spLocks noGrp="1"/>
          </p:cNvSpPr>
          <p:nvPr>
            <p:ph idx="1"/>
          </p:nvPr>
        </p:nvSpPr>
        <p:spPr>
          <a:xfrm>
            <a:off x="304800" y="1554162"/>
            <a:ext cx="8686800" cy="4922838"/>
          </a:xfrm>
        </p:spPr>
        <p:txBody>
          <a:bodyPr>
            <a:normAutofit fontScale="85000" lnSpcReduction="20000"/>
          </a:bodyPr>
          <a:lstStyle/>
          <a:p>
            <a:r>
              <a:rPr lang="en-IN" dirty="0" smtClean="0"/>
              <a:t>Variations of vector glyphs based on the </a:t>
            </a:r>
          </a:p>
          <a:p>
            <a:pPr lvl="1"/>
            <a:r>
              <a:rPr lang="en-IN" dirty="0" smtClean="0"/>
              <a:t>How many number of glyphs can be displayed on screen area</a:t>
            </a:r>
          </a:p>
          <a:p>
            <a:pPr lvl="1"/>
            <a:r>
              <a:rPr lang="en-IN" dirty="0" smtClean="0"/>
              <a:t>How many attributes can displayed per glyph.</a:t>
            </a:r>
          </a:p>
          <a:p>
            <a:r>
              <a:rPr lang="en-IN" dirty="0" smtClean="0"/>
              <a:t>Lines show the position, direction and magnitude of a set of vectors</a:t>
            </a:r>
          </a:p>
          <a:p>
            <a:r>
              <a:rPr lang="en-IN" dirty="0" smtClean="0"/>
              <a:t>Given dataset with a sampled domain D we associate </a:t>
            </a:r>
            <a:r>
              <a:rPr lang="en-IN" dirty="0" err="1" smtClean="0"/>
              <a:t>linel</a:t>
            </a:r>
            <a:r>
              <a:rPr lang="en-IN" dirty="0" smtClean="0"/>
              <a:t>=(x, </a:t>
            </a:r>
            <a:r>
              <a:rPr lang="en-IN" dirty="0" err="1" smtClean="0"/>
              <a:t>x+kv</a:t>
            </a:r>
            <a:r>
              <a:rPr lang="en-IN" dirty="0" smtClean="0"/>
              <a:t>(x)) with every sample point x</a:t>
            </a:r>
            <a:r>
              <a:rPr lang="el-GR" dirty="0" smtClean="0">
                <a:latin typeface="Calibri"/>
                <a:cs typeface="Calibri"/>
              </a:rPr>
              <a:t>ϵ</a:t>
            </a:r>
            <a:r>
              <a:rPr lang="en-IN" dirty="0" smtClean="0"/>
              <a:t>D that has a vector attribute v(x) and k represents the scaling factor used to map the vector magnitude to the geometric domain.</a:t>
            </a:r>
          </a:p>
          <a:p>
            <a:r>
              <a:rPr lang="en-IN" dirty="0" smtClean="0"/>
              <a:t>Oriented line glyphs with spiky appearance are called hedgehogs</a:t>
            </a:r>
          </a:p>
          <a:p>
            <a:endParaRPr lang="en-IN" dirty="0"/>
          </a:p>
        </p:txBody>
      </p:sp>
    </p:spTree>
    <p:extLst>
      <p:ext uri="{BB962C8B-B14F-4D97-AF65-F5344CB8AC3E}">
        <p14:creationId xmlns:p14="http://schemas.microsoft.com/office/powerpoint/2010/main" val="3943407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Vector glyphs: line glyphs</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4102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1281190"/>
            <a:ext cx="3200400" cy="5078313"/>
          </a:xfrm>
          <a:prstGeom prst="rect">
            <a:avLst/>
          </a:prstGeom>
          <a:noFill/>
        </p:spPr>
        <p:txBody>
          <a:bodyPr wrap="square" rtlCol="0">
            <a:spAutoFit/>
          </a:bodyPr>
          <a:lstStyle/>
          <a:p>
            <a:r>
              <a:rPr lang="en-IN" dirty="0" smtClean="0"/>
              <a:t>Line </a:t>
            </a:r>
            <a:r>
              <a:rPr lang="en-IN" dirty="0"/>
              <a:t>glyphs are scaled proportionally to the vector field magnitude, the scaling factor k being proportional to the subsampling </a:t>
            </a:r>
            <a:r>
              <a:rPr lang="en-IN" dirty="0" smtClean="0"/>
              <a:t>rate</a:t>
            </a:r>
          </a:p>
          <a:p>
            <a:r>
              <a:rPr lang="en-IN" dirty="0"/>
              <a:t>First, </a:t>
            </a:r>
            <a:r>
              <a:rPr lang="en-IN" dirty="0" smtClean="0"/>
              <a:t>high-resolution </a:t>
            </a:r>
            <a:r>
              <a:rPr lang="en-IN" dirty="0"/>
              <a:t>vector datasets must be </a:t>
            </a:r>
            <a:r>
              <a:rPr lang="en-IN" dirty="0" smtClean="0"/>
              <a:t>subsample </a:t>
            </a:r>
            <a:r>
              <a:rPr lang="en-IN" dirty="0"/>
              <a:t>to </a:t>
            </a:r>
            <a:r>
              <a:rPr lang="en-IN" dirty="0" smtClean="0"/>
              <a:t>visualize </a:t>
            </a:r>
            <a:r>
              <a:rPr lang="en-IN" dirty="0"/>
              <a:t>hedgehogs. Comparing Figures </a:t>
            </a:r>
            <a:r>
              <a:rPr lang="en-IN" dirty="0" smtClean="0"/>
              <a:t>(a</a:t>
            </a:r>
            <a:r>
              <a:rPr lang="en-IN" dirty="0"/>
              <a:t>), (b), and (c), </a:t>
            </a:r>
            <a:r>
              <a:rPr lang="en-IN" dirty="0" smtClean="0"/>
              <a:t>the last image is </a:t>
            </a:r>
            <a:r>
              <a:rPr lang="en-IN" dirty="0"/>
              <a:t>easier to comprehend the vector field </a:t>
            </a:r>
            <a:r>
              <a:rPr lang="en-IN" dirty="0" smtClean="0"/>
              <a:t>where </a:t>
            </a:r>
            <a:r>
              <a:rPr lang="en-IN" dirty="0"/>
              <a:t>all glyphs have the same, relatively </a:t>
            </a:r>
            <a:r>
              <a:rPr lang="en-IN" dirty="0" smtClean="0"/>
              <a:t>large size</a:t>
            </a:r>
            <a:r>
              <a:rPr lang="en-IN" dirty="0"/>
              <a:t> </a:t>
            </a:r>
            <a:r>
              <a:rPr lang="en-IN" dirty="0" smtClean="0"/>
              <a:t>are easily perceivable.</a:t>
            </a:r>
          </a:p>
          <a:p>
            <a:r>
              <a:rPr lang="en-IN" dirty="0"/>
              <a:t>use a unique glyph scaling factor k so that all glyphs are locally smaller than the cell size</a:t>
            </a:r>
            <a:r>
              <a:rPr lang="en-IN" dirty="0" smtClean="0"/>
              <a:t>.</a:t>
            </a:r>
          </a:p>
        </p:txBody>
      </p:sp>
      <p:sp>
        <p:nvSpPr>
          <p:cNvPr id="5" name="TextBox 4"/>
          <p:cNvSpPr txBox="1"/>
          <p:nvPr/>
        </p:nvSpPr>
        <p:spPr>
          <a:xfrm>
            <a:off x="228600" y="6032182"/>
            <a:ext cx="5257800" cy="923330"/>
          </a:xfrm>
          <a:prstGeom prst="rect">
            <a:avLst/>
          </a:prstGeom>
          <a:noFill/>
        </p:spPr>
        <p:txBody>
          <a:bodyPr wrap="square" rtlCol="0">
            <a:spAutoFit/>
          </a:bodyPr>
          <a:lstStyle/>
          <a:p>
            <a:r>
              <a:rPr lang="en-IN" dirty="0" smtClean="0"/>
              <a:t>Guarantee glyph visibility-constrained </a:t>
            </a:r>
            <a:r>
              <a:rPr lang="en-IN" dirty="0"/>
              <a:t>minimal and maximal values or has a logarithmic, instead of linear, variation with |v</a:t>
            </a:r>
            <a:r>
              <a:rPr lang="en-IN" dirty="0" smtClean="0"/>
              <a:t>|.</a:t>
            </a:r>
            <a:endParaRPr lang="en-IN" dirty="0"/>
          </a:p>
        </p:txBody>
      </p:sp>
    </p:spTree>
    <p:extLst>
      <p:ext uri="{BB962C8B-B14F-4D97-AF65-F5344CB8AC3E}">
        <p14:creationId xmlns:p14="http://schemas.microsoft.com/office/powerpoint/2010/main" val="2853302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1242</TotalTime>
  <Words>3833</Words>
  <Application>Microsoft Office PowerPoint</Application>
  <PresentationFormat>On-screen Show (4:3)</PresentationFormat>
  <Paragraphs>225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Trek</vt:lpstr>
      <vt:lpstr>VECTOR VISUALIZATION</vt:lpstr>
      <vt:lpstr>Contents</vt:lpstr>
      <vt:lpstr>Vector Visualization</vt:lpstr>
      <vt:lpstr>Computational Fluid Dynamics</vt:lpstr>
      <vt:lpstr>CFD</vt:lpstr>
      <vt:lpstr>Divergence and vorticity</vt:lpstr>
      <vt:lpstr>Vector Glyphs</vt:lpstr>
      <vt:lpstr>Vector Glyphs :LINE GLYPHS</vt:lpstr>
      <vt:lpstr>Vector glyphs: line glyphs</vt:lpstr>
      <vt:lpstr>VECTOR GLYPHS: CONE and arrow glyphs</vt:lpstr>
      <vt:lpstr>Cone and arrow glyphs</vt:lpstr>
      <vt:lpstr>VECtor glyphs in 2d surfaces</vt:lpstr>
      <vt:lpstr>Vector Color Coding</vt:lpstr>
      <vt:lpstr>Color coding on 2D surfaces</vt:lpstr>
      <vt:lpstr>Color coding on 2D surfaces.</vt:lpstr>
      <vt:lpstr>Displacement Plots</vt:lpstr>
      <vt:lpstr>Displacement plots</vt:lpstr>
      <vt:lpstr>Displacement plots</vt:lpstr>
      <vt:lpstr>Displacement plots</vt:lpstr>
      <vt:lpstr>Texture-Based Vector Visualization</vt:lpstr>
      <vt:lpstr>Line integral convolution</vt:lpstr>
      <vt:lpstr>Line integral convolution</vt:lpstr>
      <vt:lpstr>Line integral convolution</vt:lpstr>
      <vt:lpstr>Domain- Modeling TechniqueS </vt:lpstr>
      <vt:lpstr>Domain- Modeling TechniqueS</vt:lpstr>
      <vt:lpstr>Cutting</vt:lpstr>
      <vt:lpstr>Cutting</vt:lpstr>
      <vt:lpstr>Cutting</vt:lpstr>
      <vt:lpstr>Cutting: Extracting a Brick</vt:lpstr>
      <vt:lpstr>Cutting:extracting a brick</vt:lpstr>
      <vt:lpstr>Cutting:extracting a brick</vt:lpstr>
      <vt:lpstr>Cutting: Slicing in Structured Datasets</vt:lpstr>
      <vt:lpstr>Cutting:  Implicit Function Cutting </vt:lpstr>
      <vt:lpstr>Cutting: Generalized Cutting</vt:lpstr>
      <vt:lpstr>Selection</vt:lpstr>
      <vt:lpstr>Selection</vt:lpstr>
      <vt:lpstr>Selection: Selecting cells</vt:lpstr>
      <vt:lpstr>Selecting cells</vt:lpstr>
      <vt:lpstr>Selection: Thresholding, segmentation</vt:lpstr>
      <vt:lpstr>Thresholding, segmentation</vt:lpstr>
      <vt:lpstr>Selection: contouring</vt:lpstr>
      <vt:lpstr>Grid Construction from Scattered Points: Triangulation Methods- Delaunay triangulations </vt:lpstr>
      <vt:lpstr>Delaunay triangulations</vt:lpstr>
      <vt:lpstr>Delaunay triangulation</vt:lpstr>
      <vt:lpstr>Grid Construction from Scattered Points: Voronoi diagrams </vt:lpstr>
      <vt:lpstr>Voronoi diagrams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VISUALIZATION</dc:title>
  <dc:creator>A.MADHURI</dc:creator>
  <cp:lastModifiedBy>A.MADHURI</cp:lastModifiedBy>
  <cp:revision>58</cp:revision>
  <dcterms:created xsi:type="dcterms:W3CDTF">2006-08-16T00:00:00Z</dcterms:created>
  <dcterms:modified xsi:type="dcterms:W3CDTF">2023-04-15T11:20:22Z</dcterms:modified>
</cp:coreProperties>
</file>