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85" r:id="rId3"/>
    <p:sldId id="258" r:id="rId4"/>
    <p:sldId id="259" r:id="rId5"/>
    <p:sldId id="260" r:id="rId6"/>
    <p:sldId id="282" r:id="rId7"/>
    <p:sldId id="261" r:id="rId8"/>
    <p:sldId id="262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8" r:id="rId22"/>
    <p:sldId id="279" r:id="rId23"/>
    <p:sldId id="280" r:id="rId24"/>
    <p:sldId id="281" r:id="rId25"/>
    <p:sldId id="283" r:id="rId26"/>
    <p:sldId id="284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69" d="100"/>
          <a:sy n="69" d="100"/>
        </p:scale>
        <p:origin x="-696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E102C7-3825-44C0-93D0-92ACDEC27B77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AA511-ABBD-4593-9321-860B8C067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217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35EE73-870F-49E6-A77A-C7CC6BDFE0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BC7767C-4683-4E3D-8A45-B7CE10D7DE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CE50F6D-391E-44B8-9666-CE2F939CF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178D592-EEF2-47F7-8548-58FFCD087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6F4E863-E862-48D7-9085-EA9B79F44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021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0044C8-EDF2-49EC-957C-9ADA524A0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E371EA4-E41D-47BF-972D-5A6769188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55B85A2-75D3-4A8D-9041-0E83D1DBE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8ACF63E-D6CA-4208-AE31-C13AF6565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9931784-D11B-421B-A639-E33F041A5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955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8A07D2B-416B-4B89-948A-140C38CEFE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7258C67-E2EA-4154-983A-6D300E3C51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61C5DCB-9E54-42D0-AB05-8A638908D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C6C2544-0D6C-4851-B9A0-62CFD20D5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0990A45-98D7-47F6-BBE7-C2A48EED1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654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B9D589-CECE-4ACD-8630-F45196D74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81AE09F-B933-41EF-9D84-DFF1ED7E7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89B21CD-0FB3-4E3B-8F92-63CC0D1A7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93BA925-5BE5-47D7-9E53-116E6417F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D548E43-5393-4537-9DF3-58214CA8F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673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043E2C-69B6-424F-97B2-A11089550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6A4D427-CE65-4FBF-B00D-C86E87BA3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FFD2CB1-6048-4472-A9D1-CCDB35C2F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F82C04A-829C-4C07-9D3F-5186FF941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9E3C645-81CC-4D79-9443-538D60827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813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493E80-9873-40A9-AC03-66573F75B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6DDF143-A287-4487-BB3F-81A318BCB8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E92047A-BF90-41DB-9E21-A0B9065A8B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6E2580A-D7CF-42E9-91A0-F51C08987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AD91BB1-77FF-442C-97C2-57142D536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5C2B7E8-7BE9-4149-9727-46484C047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484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4241E8E-3B37-40F3-B995-8C24F6525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D8BADDF-2C43-495F-B2D3-2ED6FD6E8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A085AE3-A683-47D1-9DD7-43725EB95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B3A421C-E695-4028-8C66-A65E74DD34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DB2F082-C4C4-469A-B350-611A0BD65D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B0922C8E-508B-4F34-8850-CE23DF845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115EA92-2BB4-4562-8956-BC362DA83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A09C39F-A5C0-41BC-819D-9E78533AC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19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0397EA-730A-4DB4-A40D-A5AC93BB8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32DF6C0-E614-4347-B1A7-705CA1F9A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5724058-E0DA-4D86-9FD5-BD32CC010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CFDA8EC-E5D8-46CA-8FF7-B37C45D8B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33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9AF13D1-5AD0-4011-9C42-EDCC2CAEF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F8C8843-CE9A-4079-8141-2ABECD439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B48B9E2-FBBD-41F2-BAA9-4A4D355EB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53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40AE03-C126-4B93-BB3F-2AEB64395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FCCBD7B-B532-4D5F-8845-909E9F14C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1B3BA19-739A-4DCA-A495-E596571F37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E44DB81-34A0-42E9-BC27-7FB8231D0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74CA181-7502-47A3-8769-F3459AA8B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8E74C94-D622-434F-B93E-2F496E536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55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3647FC-A0A7-47AA-A491-42B5A2C8A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AD4BD29-0FAD-48DB-8A79-09F3A865E0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A4469BF-262C-4FFF-8902-3E0E9621CF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A35489D-8C07-4FE6-8CC3-5EA881E15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2506CA8-700B-45F4-BCB9-6579D46B7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617A152-FBAC-4B90-A133-620BE2DEE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128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CAAEDD05-31E1-4825-A2E5-7F42AAA8F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7E5CB41-B347-4DAE-A6F4-8BA50679E2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37539BB-C829-40D6-BB71-122DCCEB21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F5050-A595-4EDB-AE45-1930DC000E16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8D10839-8621-46A0-BA22-D3F46F5CB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0CCF90-CF1E-4993-A2F5-0F75D027C1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00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-37872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471055"/>
            <a:ext cx="11526982" cy="3150902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574969"/>
            <a:ext cx="115269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Baskerville Old Face" pitchFamily="18" charset="0"/>
              </a:rPr>
              <a:t>IV CSE I SEM</a:t>
            </a:r>
          </a:p>
          <a:p>
            <a:pPr algn="ctr"/>
            <a:r>
              <a:rPr lang="en-US" sz="4800" b="1" dirty="0" smtClean="0">
                <a:latin typeface="Baskerville Old Face" pitchFamily="18" charset="0"/>
              </a:rPr>
              <a:t>DEEP LEARNING QUIZ</a:t>
            </a:r>
          </a:p>
          <a:p>
            <a:pPr algn="ctr"/>
            <a:r>
              <a:rPr lang="en-US" sz="4400" b="1" dirty="0" smtClean="0">
                <a:solidFill>
                  <a:schemeClr val="accent6">
                    <a:lumMod val="75000"/>
                  </a:schemeClr>
                </a:solidFill>
                <a:latin typeface="Baskerville Old Face" pitchFamily="18" charset="0"/>
              </a:rPr>
              <a:t>Subject Code: 20CS4701A</a:t>
            </a:r>
          </a:p>
          <a:p>
            <a:pPr algn="ctr"/>
            <a:r>
              <a:rPr lang="en-US" sz="48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lgerian" pitchFamily="82" charset="0"/>
              </a:rPr>
              <a:t>(UNIT-I &amp; UNIT - II)</a:t>
            </a:r>
            <a:endParaRPr lang="en-US" sz="4800" b="1" dirty="0">
              <a:solidFill>
                <a:schemeClr val="accent5">
                  <a:lumMod val="60000"/>
                  <a:lumOff val="40000"/>
                </a:schemeClr>
              </a:solidFill>
              <a:latin typeface="Algerian" pitchFamily="82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3815" y="3801130"/>
            <a:ext cx="3608952" cy="3253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8288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1" y="-428"/>
            <a:ext cx="12250266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912025" y="2460430"/>
            <a:ext cx="4588228" cy="118436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xmlns="" id="{BB6DFE9F-01F0-4908-868F-9D0DB2961EC6}"/>
              </a:ext>
            </a:extLst>
          </p:cNvPr>
          <p:cNvSpPr/>
          <p:nvPr/>
        </p:nvSpPr>
        <p:spPr>
          <a:xfrm flipH="1">
            <a:off x="6492886" y="2568872"/>
            <a:ext cx="4923258" cy="1097888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 </a:t>
            </a:r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2341820" y="2843344"/>
            <a:ext cx="1898699" cy="5489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>
                <a:latin typeface="Bahnschrift SemiBold" panose="020B0502040204020203" pitchFamily="34" charset="0"/>
              </a:rPr>
              <a:t>50</a:t>
            </a:r>
            <a:endParaRPr lang="de-DE" sz="4000" b="1" dirty="0">
              <a:latin typeface="Bahnschrift SemiBold" panose="020B0502040204020203" pitchFamily="34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xmlns="" id="{582740D1-666A-4E3F-AFB9-B52B6E616E66}"/>
              </a:ext>
            </a:extLst>
          </p:cNvPr>
          <p:cNvSpPr/>
          <p:nvPr/>
        </p:nvSpPr>
        <p:spPr>
          <a:xfrm flipH="1">
            <a:off x="858510" y="4424749"/>
            <a:ext cx="4865321" cy="1186843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xmlns="" id="{452344E3-D020-45E1-ACB0-E5ACE1CF9335}"/>
              </a:ext>
            </a:extLst>
          </p:cNvPr>
          <p:cNvSpPr/>
          <p:nvPr/>
        </p:nvSpPr>
        <p:spPr>
          <a:xfrm flipH="1">
            <a:off x="6642686" y="4424749"/>
            <a:ext cx="4925858" cy="1176104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Bahnschrift SemiBold" panose="020B0502040204020203" pitchFamily="34" charset="0"/>
              </a:rPr>
              <a:t>A</a:t>
            </a:r>
          </a:p>
        </p:txBody>
      </p:sp>
      <p:sp>
        <p:nvSpPr>
          <p:cNvPr id="19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536142" y="4489349"/>
            <a:ext cx="3244137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600" b="1" dirty="0" smtClean="0">
                <a:latin typeface="Bahnschrift SemiBold" panose="020B0502040204020203" pitchFamily="34" charset="0"/>
              </a:rPr>
              <a:t>Less than 50</a:t>
            </a:r>
            <a:endParaRPr lang="de-DE" sz="36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446550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282581"/>
            <a:ext cx="1152698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8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. The </a:t>
            </a:r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number of nodes in the input layer is 10 and the hidden layer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</a:p>
          <a:p>
            <a:pPr algn="just"/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   is 5</a:t>
            </a:r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. The maximum number of connections from the input layer to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</a:p>
          <a:p>
            <a:pPr algn="just"/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   the </a:t>
            </a:r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hidden layer are :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65209" y="256887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1490" y="260407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7474257" y="2715317"/>
            <a:ext cx="3207590" cy="888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sz="3200" b="1" dirty="0">
                <a:latin typeface="Bahnschrift SemiBold" panose="020B0502040204020203" pitchFamily="34" charset="0"/>
              </a:rPr>
              <a:t>It is an arbitrary value</a:t>
            </a:r>
            <a:endParaRPr lang="de-DE" sz="3200" b="1" dirty="0">
              <a:latin typeface="Bahnschrift SemiBold" panose="020B0502040204020203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9719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042588" y="4424750"/>
            <a:ext cx="3172691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20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509158" y="4569125"/>
            <a:ext cx="3519059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600" b="1" dirty="0">
                <a:latin typeface="Bahnschrift SemiBold" panose="020B0502040204020203" pitchFamily="34" charset="0"/>
              </a:rPr>
              <a:t>Greater than 50</a:t>
            </a:r>
            <a:endParaRPr lang="de-DE" sz="36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891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1" y="-428"/>
            <a:ext cx="12250266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912025" y="2460430"/>
            <a:ext cx="4588228" cy="118436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xmlns="" id="{BB6DFE9F-01F0-4908-868F-9D0DB2961EC6}"/>
              </a:ext>
            </a:extLst>
          </p:cNvPr>
          <p:cNvSpPr/>
          <p:nvPr/>
        </p:nvSpPr>
        <p:spPr>
          <a:xfrm flipH="1">
            <a:off x="6492886" y="2568872"/>
            <a:ext cx="4923258" cy="1097888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 </a:t>
            </a:r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2341820" y="2843344"/>
            <a:ext cx="1898699" cy="5489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>
                <a:latin typeface="Bahnschrift SemiBold" panose="020B0502040204020203" pitchFamily="34" charset="0"/>
              </a:rPr>
              <a:t>GAN</a:t>
            </a:r>
            <a:endParaRPr lang="de-DE" sz="5400" b="1" dirty="0">
              <a:latin typeface="Bahnschrift SemiBold" panose="020B0502040204020203" pitchFamily="34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xmlns="" id="{582740D1-666A-4E3F-AFB9-B52B6E616E66}"/>
              </a:ext>
            </a:extLst>
          </p:cNvPr>
          <p:cNvSpPr/>
          <p:nvPr/>
        </p:nvSpPr>
        <p:spPr>
          <a:xfrm flipH="1">
            <a:off x="858510" y="4424749"/>
            <a:ext cx="4865321" cy="1186843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xmlns="" id="{452344E3-D020-45E1-ACB0-E5ACE1CF9335}"/>
              </a:ext>
            </a:extLst>
          </p:cNvPr>
          <p:cNvSpPr/>
          <p:nvPr/>
        </p:nvSpPr>
        <p:spPr>
          <a:xfrm flipH="1">
            <a:off x="6642686" y="4424749"/>
            <a:ext cx="4925858" cy="1176104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Bahnschrift SemiBold" panose="020B0502040204020203" pitchFamily="34" charset="0"/>
              </a:rPr>
              <a:t>A</a:t>
            </a:r>
          </a:p>
        </p:txBody>
      </p:sp>
      <p:sp>
        <p:nvSpPr>
          <p:cNvPr id="19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536142" y="4489349"/>
            <a:ext cx="3244137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5400" b="1" dirty="0">
                <a:latin typeface="Bahnschrift SemiBold" panose="020B0502040204020203" pitchFamily="34" charset="0"/>
              </a:rPr>
              <a:t>RNN</a:t>
            </a:r>
            <a:endParaRPr lang="de-DE" sz="54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954107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282581"/>
            <a:ext cx="115269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9. </a:t>
            </a:r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Which deep learning architecture is well-suited for processing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  </a:t>
            </a:r>
          </a:p>
          <a:p>
            <a:pPr algn="just"/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   sequential </a:t>
            </a:r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data like natural language?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65209" y="256887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1490" y="260407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7474257" y="2715317"/>
            <a:ext cx="3207590" cy="888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5400" b="1" dirty="0">
                <a:latin typeface="Bahnschrift SemiBold" panose="020B0502040204020203" pitchFamily="34" charset="0"/>
              </a:rPr>
              <a:t>CNN</a:t>
            </a:r>
            <a:endParaRPr lang="de-DE" sz="5400" b="1" dirty="0">
              <a:latin typeface="Bahnschrift SemiBold" panose="020B0502040204020203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9719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042588" y="4424750"/>
            <a:ext cx="3172691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20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509158" y="4569125"/>
            <a:ext cx="3519059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5400" b="1" dirty="0">
                <a:latin typeface="Bahnschrift SemiBold" panose="020B0502040204020203" pitchFamily="34" charset="0"/>
              </a:rPr>
              <a:t>FFNN</a:t>
            </a:r>
            <a:endParaRPr lang="de-DE" sz="54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98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24090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304800" y="1736129"/>
            <a:ext cx="6927273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191185" y="1785870"/>
            <a:ext cx="5320451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 </a:t>
            </a:r>
            <a:r>
              <a:rPr lang="en-US" sz="2800" b="1" dirty="0">
                <a:latin typeface="Bahnschrift SemiBold" panose="020B0502040204020203" pitchFamily="34" charset="0"/>
              </a:rPr>
              <a:t>Mean Squared Error (MSE)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077218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282581"/>
            <a:ext cx="115269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10. </a:t>
            </a:r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Which loss function is commonly used for multi-class   </a:t>
            </a:r>
          </a:p>
          <a:p>
            <a:pPr algn="just"/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       classification problems in deep learning?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09599" y="171659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2947045"/>
            <a:ext cx="6973832" cy="79867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7084668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5879216"/>
            <a:ext cx="7084668" cy="74325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53025"/>
            <a:ext cx="71093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2962418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46119"/>
            <a:ext cx="7246233" cy="611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2800" b="1" dirty="0">
                <a:latin typeface="Bahnschrift SemiBold" panose="020B0502040204020203" pitchFamily="34" charset="0"/>
              </a:rPr>
              <a:t>Mean Absolute Error (MAE)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5597545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</a:t>
            </a:r>
            <a:r>
              <a:rPr lang="en-US" sz="2800" b="1" dirty="0">
                <a:latin typeface="Bahnschrift SemiBold" panose="020B0502040204020203" pitchFamily="34" charset="0"/>
              </a:rPr>
              <a:t>Cross-Entropy Loss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5" y="5977944"/>
            <a:ext cx="5389725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Huber Loss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43342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1" y="-428"/>
            <a:ext cx="12250266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912025" y="2460430"/>
            <a:ext cx="4588228" cy="118436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xmlns="" id="{BB6DFE9F-01F0-4908-868F-9D0DB2961EC6}"/>
              </a:ext>
            </a:extLst>
          </p:cNvPr>
          <p:cNvSpPr/>
          <p:nvPr/>
        </p:nvSpPr>
        <p:spPr>
          <a:xfrm flipH="1">
            <a:off x="6492886" y="2568872"/>
            <a:ext cx="4341369" cy="1097888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 </a:t>
            </a:r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2341820" y="2843344"/>
            <a:ext cx="1898699" cy="5489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err="1" smtClean="0">
                <a:latin typeface="Bahnschrift SemiBold" panose="020B0502040204020203" pitchFamily="34" charset="0"/>
              </a:rPr>
              <a:t>ReLu</a:t>
            </a:r>
            <a:endParaRPr lang="de-DE" sz="5400" b="1" dirty="0">
              <a:latin typeface="Bahnschrift SemiBold" panose="020B0502040204020203" pitchFamily="34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xmlns="" id="{582740D1-666A-4E3F-AFB9-B52B6E616E66}"/>
              </a:ext>
            </a:extLst>
          </p:cNvPr>
          <p:cNvSpPr/>
          <p:nvPr/>
        </p:nvSpPr>
        <p:spPr>
          <a:xfrm flipH="1">
            <a:off x="858510" y="4424749"/>
            <a:ext cx="4865321" cy="1186843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xmlns="" id="{452344E3-D020-45E1-ACB0-E5ACE1CF9335}"/>
              </a:ext>
            </a:extLst>
          </p:cNvPr>
          <p:cNvSpPr/>
          <p:nvPr/>
        </p:nvSpPr>
        <p:spPr>
          <a:xfrm flipH="1">
            <a:off x="6642684" y="4424749"/>
            <a:ext cx="4094588" cy="1176104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Bahnschrift SemiBold" panose="020B0502040204020203" pitchFamily="34" charset="0"/>
              </a:rPr>
              <a:t>A</a:t>
            </a:r>
          </a:p>
        </p:txBody>
      </p:sp>
      <p:sp>
        <p:nvSpPr>
          <p:cNvPr id="19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536142" y="4489349"/>
            <a:ext cx="3244137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5400" b="1" dirty="0" smtClean="0">
                <a:latin typeface="Bahnschrift SemiBold" panose="020B0502040204020203" pitchFamily="34" charset="0"/>
              </a:rPr>
              <a:t>Sigmoid</a:t>
            </a:r>
            <a:endParaRPr lang="de-DE" sz="54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954107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254871"/>
            <a:ext cx="115269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11. Which </a:t>
            </a:r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of the following activation functions is zero 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  </a:t>
            </a:r>
          </a:p>
          <a:p>
            <a:pPr algn="just"/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     centered</a:t>
            </a:r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? 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65209" y="256887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1490" y="260407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7474257" y="2715317"/>
            <a:ext cx="3013634" cy="888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5400" b="1" dirty="0" err="1" smtClean="0">
                <a:latin typeface="Bahnschrift SemiBold" panose="020B0502040204020203" pitchFamily="34" charset="0"/>
              </a:rPr>
              <a:t>Softmax</a:t>
            </a:r>
            <a:endParaRPr lang="de-DE" sz="5400" b="1" dirty="0">
              <a:latin typeface="Bahnschrift SemiBold" panose="020B0502040204020203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9719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042588" y="4424750"/>
            <a:ext cx="3172691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20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079657" y="4502964"/>
            <a:ext cx="3519059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 err="1" smtClean="0">
                <a:latin typeface="Bahnschrift SemiBold" panose="020B0502040204020203" pitchFamily="34" charset="0"/>
              </a:rPr>
              <a:t>Tanh</a:t>
            </a:r>
            <a:endParaRPr lang="de-DE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239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-20323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399283" y="1785870"/>
            <a:ext cx="9698183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191184" y="1785870"/>
            <a:ext cx="8368451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 </a:t>
            </a:r>
            <a:r>
              <a:rPr lang="en-US" sz="3300" b="1" dirty="0">
                <a:latin typeface="Bahnschrift SemiBold" panose="020B0502040204020203" pitchFamily="34" charset="0"/>
              </a:rPr>
              <a:t>To generate new data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737180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365711"/>
            <a:ext cx="115269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12. </a:t>
            </a:r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What is the primary role of the 'discriminator' in a GAN?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09599" y="171659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39" y="2988610"/>
            <a:ext cx="10077252" cy="812524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9980268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5817877"/>
            <a:ext cx="9980268" cy="80459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17877"/>
            <a:ext cx="71093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2962418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04554"/>
            <a:ext cx="8894925" cy="8331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300" b="1" dirty="0">
                <a:latin typeface="Bahnschrift SemiBold" panose="020B0502040204020203" pitchFamily="34" charset="0"/>
              </a:rPr>
              <a:t>To classify data as real or generated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8008233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lang="en-US" sz="3300" b="1" dirty="0">
                <a:latin typeface="Bahnschrift SemiBold" panose="020B0502040204020203" pitchFamily="34" charset="0"/>
              </a:rPr>
              <a:t> To store data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4" y="5977944"/>
            <a:ext cx="8132926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300" b="1" dirty="0" smtClean="0">
                <a:latin typeface="Bahnschrift SemiBold" panose="020B0502040204020203" pitchFamily="34" charset="0"/>
              </a:rPr>
              <a:t>To Optimize network Speed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5121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-20323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399283" y="1785870"/>
            <a:ext cx="9698183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191184" y="1785870"/>
            <a:ext cx="8368451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 </a:t>
            </a:r>
            <a:r>
              <a:rPr lang="en-US" sz="3300" b="1" noProof="0" dirty="0" smtClean="0">
                <a:latin typeface="Bahnschrift SemiBold" panose="020B0502040204020203" pitchFamily="34" charset="0"/>
              </a:rPr>
              <a:t> </a:t>
            </a:r>
            <a:r>
              <a:rPr lang="en-US" sz="2800" b="1" dirty="0">
                <a:latin typeface="Bahnschrift SemiBold" panose="020B0502040204020203" pitchFamily="34" charset="0"/>
              </a:rPr>
              <a:t>A data encryption tool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737180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365711"/>
            <a:ext cx="11526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Book Antiqua" pitchFamily="18" charset="0"/>
              </a:rPr>
              <a:t>13. </a:t>
            </a:r>
            <a:r>
              <a:rPr lang="en-US" sz="3600" b="1" dirty="0">
                <a:solidFill>
                  <a:srgbClr val="FF0000"/>
                </a:solidFill>
                <a:latin typeface="Book Antiqua" pitchFamily="18" charset="0"/>
              </a:rPr>
              <a:t>What is </a:t>
            </a:r>
            <a:r>
              <a:rPr lang="en-US" sz="3600" b="1" dirty="0" smtClean="0">
                <a:solidFill>
                  <a:srgbClr val="FF0000"/>
                </a:solidFill>
                <a:latin typeface="Book Antiqua" pitchFamily="18" charset="0"/>
              </a:rPr>
              <a:t>Variational Autoencoders (VAE) ?</a:t>
            </a:r>
            <a:endParaRPr lang="en-US" sz="36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09599" y="171659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39" y="2988610"/>
            <a:ext cx="10077252" cy="812524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0" y="4485247"/>
            <a:ext cx="10215796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5817877"/>
            <a:ext cx="9980268" cy="80459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17877"/>
            <a:ext cx="71093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2962418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04554"/>
            <a:ext cx="8894925" cy="8331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A </a:t>
            </a:r>
            <a:r>
              <a:rPr lang="en-US" sz="2800" b="1" dirty="0">
                <a:latin typeface="Bahnschrift SemiBold" panose="020B0502040204020203" pitchFamily="34" charset="0"/>
              </a:rPr>
              <a:t>type of autoencoder used for data compression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8" y="4568378"/>
            <a:ext cx="8795447" cy="6547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lang="en-US" sz="3300" b="1" dirty="0">
                <a:latin typeface="Bahnschrift SemiBold" panose="020B0502040204020203" pitchFamily="34" charset="0"/>
              </a:rPr>
              <a:t> </a:t>
            </a:r>
            <a:r>
              <a:rPr lang="en-US" sz="3600" dirty="0"/>
              <a:t> </a:t>
            </a:r>
            <a:r>
              <a:rPr lang="en-US" sz="3600" dirty="0" smtClean="0"/>
              <a:t> </a:t>
            </a:r>
            <a:r>
              <a:rPr lang="en-US" sz="11200" b="1" dirty="0" smtClean="0">
                <a:latin typeface="Bahnschrift SemiBold" panose="020B0502040204020203" pitchFamily="34" charset="0"/>
              </a:rPr>
              <a:t>A </a:t>
            </a:r>
            <a:r>
              <a:rPr lang="en-US" sz="11200" b="1" dirty="0">
                <a:latin typeface="Bahnschrift SemiBold" panose="020B0502040204020203" pitchFamily="34" charset="0"/>
              </a:rPr>
              <a:t>generative model that uses probabilistic encoders </a:t>
            </a:r>
            <a:r>
              <a:rPr lang="en-US" sz="11200" b="1" dirty="0" smtClean="0">
                <a:latin typeface="Bahnschrift SemiBold" panose="020B0502040204020203" pitchFamily="34" charset="0"/>
              </a:rPr>
              <a:t>   </a:t>
            </a:r>
          </a:p>
          <a:p>
            <a:pPr lvl="0" algn="l">
              <a:defRPr/>
            </a:pPr>
            <a:r>
              <a:rPr lang="en-US" sz="11200" b="1" dirty="0">
                <a:latin typeface="Bahnschrift SemiBold" panose="020B0502040204020203" pitchFamily="34" charset="0"/>
              </a:rPr>
              <a:t> </a:t>
            </a:r>
            <a:r>
              <a:rPr lang="en-US" sz="11200" b="1" dirty="0" smtClean="0">
                <a:latin typeface="Bahnschrift SemiBold" panose="020B0502040204020203" pitchFamily="34" charset="0"/>
              </a:rPr>
              <a:t>and </a:t>
            </a:r>
            <a:r>
              <a:rPr lang="en-US" sz="11200" b="1" dirty="0">
                <a:latin typeface="Bahnschrift SemiBold" panose="020B0502040204020203" pitchFamily="34" charset="0"/>
              </a:rPr>
              <a:t>decoders</a:t>
            </a:r>
            <a:endParaRPr lang="de-DE" sz="11200" b="1" dirty="0">
              <a:latin typeface="Bahnschrift SemiBold" panose="020B0502040204020203" pitchFamily="34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4" y="5977944"/>
            <a:ext cx="8132926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600" dirty="0"/>
              <a:t> </a:t>
            </a:r>
            <a:r>
              <a:rPr lang="en-US" sz="2800" b="1" dirty="0">
                <a:latin typeface="Bahnschrift SemiBold" panose="020B0502040204020203" pitchFamily="34" charset="0"/>
              </a:rPr>
              <a:t>A model for visual data only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87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-20323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399283" y="1785870"/>
            <a:ext cx="9698183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246604" y="1827435"/>
            <a:ext cx="8368451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 </a:t>
            </a:r>
            <a:r>
              <a:rPr lang="en-US" sz="4300" b="1" dirty="0">
                <a:latin typeface="Bahnschrift SemiBold" panose="020B0502040204020203" pitchFamily="34" charset="0"/>
              </a:rPr>
              <a:t>Adjusting the parameters of a network to improve </a:t>
            </a:r>
            <a:r>
              <a:rPr lang="en-US" sz="4300" b="1" dirty="0" smtClean="0">
                <a:latin typeface="Bahnschrift SemiBold" panose="020B0502040204020203" pitchFamily="34" charset="0"/>
              </a:rPr>
              <a:t>    </a:t>
            </a:r>
          </a:p>
          <a:p>
            <a:pPr lvl="0" algn="l">
              <a:defRPr/>
            </a:pPr>
            <a:r>
              <a:rPr lang="en-US" sz="4300" b="1" dirty="0">
                <a:latin typeface="Bahnschrift SemiBold" panose="020B0502040204020203" pitchFamily="34" charset="0"/>
              </a:rPr>
              <a:t> </a:t>
            </a:r>
            <a:r>
              <a:rPr lang="en-US" sz="4300" b="1" dirty="0" smtClean="0">
                <a:latin typeface="Bahnschrift SemiBold" panose="020B0502040204020203" pitchFamily="34" charset="0"/>
              </a:rPr>
              <a:t> performance</a:t>
            </a:r>
            <a:endParaRPr lang="de-DE" sz="43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737180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365711"/>
            <a:ext cx="115269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14. </a:t>
            </a:r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What is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Fine-tuning in the context of Deep Learning Models? </a:t>
            </a:r>
            <a:endParaRPr lang="en-US" sz="32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09599" y="1716595"/>
            <a:ext cx="853835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  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39" y="2988610"/>
            <a:ext cx="10077252" cy="812524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9980268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5817877"/>
            <a:ext cx="9980268" cy="80459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17877"/>
            <a:ext cx="71093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2962418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04554"/>
            <a:ext cx="8894925" cy="8331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2700" b="1" dirty="0">
                <a:latin typeface="Bahnschrift SemiBold" panose="020B0502040204020203" pitchFamily="34" charset="0"/>
              </a:rPr>
              <a:t>Reducing the size of a model</a:t>
            </a:r>
            <a:endParaRPr lang="de-DE" sz="2700" b="1" dirty="0">
              <a:latin typeface="Bahnschrift SemiBold" panose="020B0502040204020203" pitchFamily="34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8008233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lang="en-US" sz="3300" b="1" dirty="0">
                <a:latin typeface="Bahnschrift SemiBold" panose="020B0502040204020203" pitchFamily="34" charset="0"/>
              </a:rPr>
              <a:t> </a:t>
            </a:r>
            <a:r>
              <a:rPr lang="en-US" sz="2700" b="1" dirty="0">
                <a:latin typeface="Bahnschrift SemiBold" panose="020B0502040204020203" pitchFamily="34" charset="0"/>
              </a:rPr>
              <a:t>Increasing the speed of model training</a:t>
            </a:r>
            <a:endParaRPr lang="de-DE" sz="2700" b="1" dirty="0">
              <a:latin typeface="Bahnschrift SemiBold" panose="020B0502040204020203" pitchFamily="34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4" y="5977944"/>
            <a:ext cx="8132926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2700" b="1" dirty="0">
                <a:latin typeface="Bahnschrift SemiBold" panose="020B0502040204020203" pitchFamily="34" charset="0"/>
              </a:rPr>
              <a:t>Changing the model's architecture</a:t>
            </a:r>
            <a:endParaRPr lang="de-DE" sz="27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0248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1" y="-428"/>
            <a:ext cx="12250266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912025" y="2460430"/>
            <a:ext cx="4588228" cy="118436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xmlns="" id="{BB6DFE9F-01F0-4908-868F-9D0DB2961EC6}"/>
              </a:ext>
            </a:extLst>
          </p:cNvPr>
          <p:cNvSpPr/>
          <p:nvPr/>
        </p:nvSpPr>
        <p:spPr>
          <a:xfrm flipH="1">
            <a:off x="6492886" y="2568872"/>
            <a:ext cx="4341369" cy="1097888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 </a:t>
            </a:r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2131428" y="2843344"/>
            <a:ext cx="2911628" cy="5489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err="1" smtClean="0">
                <a:latin typeface="Bahnschrift SemiBold" panose="020B0502040204020203" pitchFamily="34" charset="0"/>
              </a:rPr>
              <a:t>Softmax</a:t>
            </a:r>
            <a:endParaRPr lang="de-DE" sz="5400" b="1" dirty="0">
              <a:latin typeface="Bahnschrift SemiBold" panose="020B0502040204020203" pitchFamily="34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xmlns="" id="{582740D1-666A-4E3F-AFB9-B52B6E616E66}"/>
              </a:ext>
            </a:extLst>
          </p:cNvPr>
          <p:cNvSpPr/>
          <p:nvPr/>
        </p:nvSpPr>
        <p:spPr>
          <a:xfrm flipH="1">
            <a:off x="858510" y="4424749"/>
            <a:ext cx="4865321" cy="1186843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xmlns="" id="{452344E3-D020-45E1-ACB0-E5ACE1CF9335}"/>
              </a:ext>
            </a:extLst>
          </p:cNvPr>
          <p:cNvSpPr/>
          <p:nvPr/>
        </p:nvSpPr>
        <p:spPr>
          <a:xfrm flipH="1">
            <a:off x="6642684" y="4424749"/>
            <a:ext cx="4094588" cy="1176104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Bahnschrift SemiBold" panose="020B0502040204020203" pitchFamily="34" charset="0"/>
              </a:rPr>
              <a:t>A</a:t>
            </a:r>
          </a:p>
        </p:txBody>
      </p:sp>
      <p:sp>
        <p:nvSpPr>
          <p:cNvPr id="19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536142" y="4489349"/>
            <a:ext cx="3244137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5400" b="1" dirty="0" smtClean="0">
                <a:latin typeface="Bahnschrift SemiBold" panose="020B0502040204020203" pitchFamily="34" charset="0"/>
              </a:rPr>
              <a:t>Sigmoid</a:t>
            </a:r>
            <a:endParaRPr lang="de-DE" sz="54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954107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254871"/>
            <a:ext cx="115269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15. Which activation </a:t>
            </a:r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functions 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commonly used in Deep  </a:t>
            </a:r>
          </a:p>
          <a:p>
            <a:pPr algn="just"/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      Learning Networks?     </a:t>
            </a:r>
            <a:endParaRPr lang="en-US" sz="32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65209" y="256887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1490" y="260407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7474257" y="2715317"/>
            <a:ext cx="3013634" cy="888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5400" b="1" dirty="0" err="1" smtClean="0">
                <a:latin typeface="Bahnschrift SemiBold" panose="020B0502040204020203" pitchFamily="34" charset="0"/>
              </a:rPr>
              <a:t>ReLu</a:t>
            </a:r>
            <a:endParaRPr lang="de-DE" sz="5400" b="1" dirty="0">
              <a:latin typeface="Bahnschrift SemiBold" panose="020B0502040204020203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9719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042588" y="4424750"/>
            <a:ext cx="3172691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20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079657" y="4502964"/>
            <a:ext cx="3519059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 err="1" smtClean="0">
                <a:latin typeface="Bahnschrift SemiBold" panose="020B0502040204020203" pitchFamily="34" charset="0"/>
              </a:rPr>
              <a:t>Tanh</a:t>
            </a:r>
            <a:endParaRPr lang="de-DE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30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0" y="0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399283" y="1785870"/>
            <a:ext cx="9698183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191184" y="1785870"/>
            <a:ext cx="8368451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 </a:t>
            </a:r>
            <a:r>
              <a:rPr lang="en-US" sz="3300" b="1" dirty="0">
                <a:latin typeface="Bahnschrift SemiBold" panose="020B0502040204020203" pitchFamily="34" charset="0"/>
              </a:rPr>
              <a:t>Autoencoder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160348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324146"/>
            <a:ext cx="11526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16. </a:t>
            </a:r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Which deep learning algorithm is used for learning 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</a:p>
          <a:p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     hierarchical </a:t>
            </a:r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representations of data?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78874" y="174430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39" y="2988610"/>
            <a:ext cx="10077252" cy="812524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9980268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5817877"/>
            <a:ext cx="9980268" cy="80459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17877"/>
            <a:ext cx="71093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3003983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04554"/>
            <a:ext cx="8894925" cy="8331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300" b="1" dirty="0">
                <a:latin typeface="Bahnschrift SemiBold" panose="020B0502040204020203" pitchFamily="34" charset="0"/>
              </a:rPr>
              <a:t>Restricted Boltzmann Machine (RBM)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8008233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lang="en-US" sz="3300" b="1" dirty="0">
                <a:latin typeface="Bahnschrift SemiBold" panose="020B0502040204020203" pitchFamily="34" charset="0"/>
              </a:rPr>
              <a:t> Long Short-Term Memory (LSTM)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4" y="5977944"/>
            <a:ext cx="8132926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300" b="1" dirty="0">
                <a:latin typeface="Bahnschrift SemiBold" panose="020B0502040204020203" pitchFamily="34" charset="0"/>
              </a:rPr>
              <a:t>Multilayer Perceptron (MLP)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720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1" y="13427"/>
            <a:ext cx="12250266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912025" y="2515850"/>
            <a:ext cx="4588228" cy="118436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xmlns="" id="{BB6DFE9F-01F0-4908-868F-9D0DB2961EC6}"/>
              </a:ext>
            </a:extLst>
          </p:cNvPr>
          <p:cNvSpPr/>
          <p:nvPr/>
        </p:nvSpPr>
        <p:spPr>
          <a:xfrm flipH="1">
            <a:off x="6492886" y="2568872"/>
            <a:ext cx="4923258" cy="1097888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 </a:t>
            </a:r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2230582" y="2701059"/>
            <a:ext cx="2743200" cy="7882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indent="0" fontAlgn="auto">
              <a:spcAft>
                <a:spcPts val="0"/>
              </a:spcAft>
              <a:buClrTx/>
              <a:buSzTx/>
              <a:tabLst/>
              <a:defRPr/>
            </a:pPr>
            <a:r>
              <a:rPr lang="en-US" sz="5400" b="1" dirty="0">
                <a:latin typeface="Bahnschrift SemiBold" panose="020B0502040204020203" pitchFamily="34" charset="0"/>
              </a:rPr>
              <a:t>Sigmoid</a:t>
            </a:r>
            <a:endParaRPr lang="de-DE" sz="5400" b="1" dirty="0">
              <a:latin typeface="Bahnschrift SemiBold" panose="020B0502040204020203" pitchFamily="34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xmlns="" id="{582740D1-666A-4E3F-AFB9-B52B6E616E66}"/>
              </a:ext>
            </a:extLst>
          </p:cNvPr>
          <p:cNvSpPr/>
          <p:nvPr/>
        </p:nvSpPr>
        <p:spPr>
          <a:xfrm flipH="1">
            <a:off x="858510" y="4424749"/>
            <a:ext cx="4865321" cy="1186843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xmlns="" id="{452344E3-D020-45E1-ACB0-E5ACE1CF9335}"/>
              </a:ext>
            </a:extLst>
          </p:cNvPr>
          <p:cNvSpPr/>
          <p:nvPr/>
        </p:nvSpPr>
        <p:spPr>
          <a:xfrm flipH="1">
            <a:off x="6642686" y="4424749"/>
            <a:ext cx="4925858" cy="1176104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Bahnschrift SemiBold" panose="020B0502040204020203" pitchFamily="34" charset="0"/>
              </a:rPr>
              <a:t>A</a:t>
            </a:r>
          </a:p>
        </p:txBody>
      </p:sp>
      <p:sp>
        <p:nvSpPr>
          <p:cNvPr id="19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536142" y="4489349"/>
            <a:ext cx="3244137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5400" b="1" dirty="0" err="1">
                <a:latin typeface="Bahnschrift SemiBold" panose="020B0502040204020203" pitchFamily="34" charset="0"/>
              </a:rPr>
              <a:t>Tanh</a:t>
            </a:r>
            <a:endParaRPr lang="de-DE" sz="54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446550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282581"/>
            <a:ext cx="1152698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17. </a:t>
            </a:r>
            <a:r>
              <a:rPr lang="en-US" sz="2800" b="1" dirty="0">
                <a:solidFill>
                  <a:srgbClr val="FF0000"/>
                </a:solidFill>
                <a:latin typeface="Baskerville Old Face" pitchFamily="18" charset="0"/>
              </a:rPr>
              <a:t>Which of the following functions can be used as an activation function in </a:t>
            </a:r>
            <a:r>
              <a:rPr lang="en-US" sz="2800" b="1" dirty="0" smtClean="0">
                <a:solidFill>
                  <a:srgbClr val="FF0000"/>
                </a:solidFill>
                <a:latin typeface="Baskerville Old Face" pitchFamily="18" charset="0"/>
              </a:rPr>
              <a:t>the   </a:t>
            </a:r>
          </a:p>
          <a:p>
            <a:pPr algn="just"/>
            <a:r>
              <a:rPr lang="en-US" sz="2800" b="1" dirty="0">
                <a:solidFill>
                  <a:srgbClr val="FF0000"/>
                </a:solidFill>
                <a:latin typeface="Baskerville Old Face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Baskerville Old Face" pitchFamily="18" charset="0"/>
              </a:rPr>
              <a:t>      output </a:t>
            </a:r>
            <a:r>
              <a:rPr lang="en-US" sz="2800" b="1" dirty="0">
                <a:solidFill>
                  <a:srgbClr val="FF0000"/>
                </a:solidFill>
                <a:latin typeface="Baskerville Old Face" pitchFamily="18" charset="0"/>
              </a:rPr>
              <a:t>layer if we wish to predict the probabilities of </a:t>
            </a:r>
            <a:r>
              <a:rPr lang="en-US" sz="2800" b="1" dirty="0">
                <a:solidFill>
                  <a:srgbClr val="00B050"/>
                </a:solidFill>
                <a:latin typeface="Baskerville Old Face" pitchFamily="18" charset="0"/>
              </a:rPr>
              <a:t>n classes </a:t>
            </a:r>
            <a:r>
              <a:rPr lang="en-US" sz="2800" b="1" dirty="0">
                <a:solidFill>
                  <a:srgbClr val="7030A0"/>
                </a:solidFill>
                <a:latin typeface="Baskerville Old Face" pitchFamily="18" charset="0"/>
              </a:rPr>
              <a:t>(p1, p2, </a:t>
            </a:r>
            <a:r>
              <a:rPr lang="en-US" sz="2800" b="1" dirty="0" smtClean="0">
                <a:solidFill>
                  <a:srgbClr val="7030A0"/>
                </a:solidFill>
                <a:latin typeface="Baskerville Old Face" pitchFamily="18" charset="0"/>
              </a:rPr>
              <a:t>, </a:t>
            </a:r>
            <a:r>
              <a:rPr lang="en-US" sz="2800" b="1" dirty="0" err="1">
                <a:solidFill>
                  <a:srgbClr val="7030A0"/>
                </a:solidFill>
                <a:latin typeface="Baskerville Old Face" pitchFamily="18" charset="0"/>
              </a:rPr>
              <a:t>pk</a:t>
            </a:r>
            <a:r>
              <a:rPr lang="en-US" sz="2800" b="1" dirty="0">
                <a:solidFill>
                  <a:srgbClr val="7030A0"/>
                </a:solidFill>
                <a:latin typeface="Baskerville Old Face" pitchFamily="18" charset="0"/>
              </a:rPr>
              <a:t>) </a:t>
            </a:r>
            <a:r>
              <a:rPr lang="en-US" sz="2800" b="1" dirty="0" smtClean="0">
                <a:solidFill>
                  <a:srgbClr val="7030A0"/>
                </a:solidFill>
                <a:latin typeface="Baskerville Old Face" pitchFamily="18" charset="0"/>
              </a:rPr>
              <a:t> </a:t>
            </a:r>
          </a:p>
          <a:p>
            <a:pPr algn="just"/>
            <a:r>
              <a:rPr lang="en-US" sz="2800" b="1" dirty="0">
                <a:solidFill>
                  <a:srgbClr val="FF0000"/>
                </a:solidFill>
                <a:latin typeface="Baskerville Old Face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Baskerville Old Face" pitchFamily="18" charset="0"/>
              </a:rPr>
              <a:t>      such </a:t>
            </a:r>
            <a:r>
              <a:rPr lang="en-US" sz="2800" b="1" dirty="0">
                <a:solidFill>
                  <a:srgbClr val="FF0000"/>
                </a:solidFill>
                <a:latin typeface="Baskerville Old Face" pitchFamily="18" charset="0"/>
              </a:rPr>
              <a:t>that </a:t>
            </a:r>
            <a:r>
              <a:rPr lang="en-US" sz="2800" b="1" dirty="0">
                <a:solidFill>
                  <a:srgbClr val="00B050"/>
                </a:solidFill>
                <a:latin typeface="Baskerville Old Face" pitchFamily="18" charset="0"/>
              </a:rPr>
              <a:t>sum of p </a:t>
            </a:r>
            <a:r>
              <a:rPr lang="en-US" sz="2800" b="1" dirty="0">
                <a:solidFill>
                  <a:srgbClr val="FF0000"/>
                </a:solidFill>
                <a:latin typeface="Baskerville Old Face" pitchFamily="18" charset="0"/>
              </a:rPr>
              <a:t>over all </a:t>
            </a:r>
            <a:r>
              <a:rPr lang="en-US" sz="2800" b="1" dirty="0">
                <a:solidFill>
                  <a:srgbClr val="7030A0"/>
                </a:solidFill>
                <a:latin typeface="Baskerville Old Face" pitchFamily="18" charset="0"/>
              </a:rPr>
              <a:t>n equals to 1?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65209" y="256887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1490" y="260407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7474257" y="2646042"/>
            <a:ext cx="3207590" cy="888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sz="5400" b="1" dirty="0" err="1">
                <a:latin typeface="Bahnschrift SemiBold" panose="020B0502040204020203" pitchFamily="34" charset="0"/>
              </a:rPr>
              <a:t>ReLu</a:t>
            </a:r>
            <a:endParaRPr lang="de-DE" sz="5400" b="1" dirty="0">
              <a:latin typeface="Bahnschrift SemiBold" panose="020B0502040204020203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9719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042588" y="4424750"/>
            <a:ext cx="3172691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20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509158" y="4569125"/>
            <a:ext cx="3519059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5400" b="1" dirty="0" err="1">
                <a:latin typeface="Bahnschrift SemiBold" panose="020B0502040204020203" pitchFamily="34" charset="0"/>
              </a:rPr>
              <a:t>Softmax</a:t>
            </a:r>
            <a:endParaRPr lang="de-DE" sz="54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391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-37871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912025" y="2372352"/>
            <a:ext cx="4588228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xmlns="" id="{BB6DFE9F-01F0-4908-868F-9D0DB2961EC6}"/>
              </a:ext>
            </a:extLst>
          </p:cNvPr>
          <p:cNvSpPr/>
          <p:nvPr/>
        </p:nvSpPr>
        <p:spPr>
          <a:xfrm flipH="1">
            <a:off x="6492889" y="2394314"/>
            <a:ext cx="445220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 </a:t>
            </a:r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2124131" y="2626894"/>
            <a:ext cx="2722338" cy="7259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latin typeface="Bahnschrift SemiBold" panose="020B0502040204020203" pitchFamily="34" charset="0"/>
              </a:rPr>
              <a:t>Autoencoder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xmlns="" id="{582740D1-666A-4E3F-AFB9-B52B6E616E66}"/>
              </a:ext>
            </a:extLst>
          </p:cNvPr>
          <p:cNvSpPr/>
          <p:nvPr/>
        </p:nvSpPr>
        <p:spPr>
          <a:xfrm flipH="1">
            <a:off x="858511" y="4339147"/>
            <a:ext cx="486532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xmlns="" id="{452344E3-D020-45E1-ACB0-E5ACE1CF9335}"/>
              </a:ext>
            </a:extLst>
          </p:cNvPr>
          <p:cNvSpPr/>
          <p:nvPr/>
        </p:nvSpPr>
        <p:spPr>
          <a:xfrm flipH="1">
            <a:off x="6642688" y="4328407"/>
            <a:ext cx="4302402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19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698318" y="4372446"/>
            <a:ext cx="3677246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800" b="1" dirty="0">
                <a:latin typeface="Bahnschrift SemiBold" panose="020B0502040204020203" pitchFamily="34" charset="0"/>
              </a:rPr>
              <a:t>Generative Adversarial Networks (GAN)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077218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282581"/>
            <a:ext cx="11526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Arial Rounded MT Bold" pitchFamily="34" charset="0"/>
              </a:rPr>
              <a:t>1.</a:t>
            </a:r>
            <a:r>
              <a:rPr lang="en-US" sz="3200" dirty="0" smtClean="0">
                <a:latin typeface="Arial Rounded MT Bold" pitchFamily="34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Which </a:t>
            </a:r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deep learning model is used for 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generating realistic    </a:t>
            </a:r>
          </a:p>
          <a:p>
            <a:pPr algn="just"/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   </a:t>
            </a:r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images from random noise?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65209" y="256887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1490" y="260407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7647708" y="2460431"/>
            <a:ext cx="2549237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latin typeface="Bahnschrift SemiBold" panose="020B0502040204020203" pitchFamily="34" charset="0"/>
              </a:rPr>
              <a:t>Variational </a:t>
            </a:r>
            <a:r>
              <a:rPr lang="en-US" sz="2800" b="1" dirty="0" smtClean="0">
                <a:latin typeface="Bahnschrift SemiBold" panose="020B0502040204020203" pitchFamily="34" charset="0"/>
              </a:rPr>
              <a:t>  Autoencoder     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9719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042588" y="4424750"/>
            <a:ext cx="3172691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latin typeface="Bahnschrift SemiBold" panose="020B0502040204020203" pitchFamily="34" charset="0"/>
              </a:rPr>
              <a:t>Boltzmann Machine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6807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0" y="0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399283" y="1785870"/>
            <a:ext cx="9698183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191184" y="1785870"/>
            <a:ext cx="8368451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 </a:t>
            </a:r>
            <a:r>
              <a:rPr lang="en-US" sz="3300" b="1" noProof="0" dirty="0">
                <a:latin typeface="Bahnschrift SemiBold" panose="020B0502040204020203" pitchFamily="34" charset="0"/>
              </a:rPr>
              <a:t> </a:t>
            </a:r>
            <a:r>
              <a:rPr lang="en-US" sz="3300" b="1" noProof="0" dirty="0" smtClean="0">
                <a:latin typeface="Bahnschrift SemiBold" panose="020B0502040204020203" pitchFamily="34" charset="0"/>
              </a:rPr>
              <a:t>Input and Output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160348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324146"/>
            <a:ext cx="11526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18. </a:t>
            </a:r>
            <a:r>
              <a:rPr lang="en-US" sz="3600" b="1" dirty="0" smtClean="0">
                <a:solidFill>
                  <a:srgbClr val="FF0000"/>
                </a:solidFill>
                <a:latin typeface="Book Antiqua" pitchFamily="18" charset="0"/>
              </a:rPr>
              <a:t>Prediction accuracy of a Neural Network depends  </a:t>
            </a:r>
          </a:p>
          <a:p>
            <a:r>
              <a:rPr lang="en-US" sz="3600" b="1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Book Antiqua" pitchFamily="18" charset="0"/>
              </a:rPr>
              <a:t>    on</a:t>
            </a:r>
            <a:endParaRPr lang="en-US" sz="36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78874" y="174430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39" y="2988610"/>
            <a:ext cx="10077252" cy="812524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9980268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5817877"/>
            <a:ext cx="9980268" cy="80459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17877"/>
            <a:ext cx="71093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3003983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04554"/>
            <a:ext cx="8894925" cy="8331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300" b="1" dirty="0" smtClean="0">
                <a:latin typeface="Bahnschrift SemiBold" panose="020B0502040204020203" pitchFamily="34" charset="0"/>
              </a:rPr>
              <a:t>Activation and Threshold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8008233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lang="en-US" sz="3300" b="1" dirty="0">
                <a:latin typeface="Bahnschrift SemiBold" panose="020B0502040204020203" pitchFamily="34" charset="0"/>
              </a:rPr>
              <a:t> </a:t>
            </a:r>
            <a:r>
              <a:rPr lang="en-US" sz="3300" b="1" dirty="0" smtClean="0">
                <a:latin typeface="Bahnschrift SemiBold" panose="020B0502040204020203" pitchFamily="34" charset="0"/>
              </a:rPr>
              <a:t>Weights and Biases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4" y="5977944"/>
            <a:ext cx="8132926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300" b="1" dirty="0" smtClean="0">
                <a:latin typeface="Bahnschrift SemiBold" panose="020B0502040204020203" pitchFamily="34" charset="0"/>
              </a:rPr>
              <a:t>No. of Hidden Layers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47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0" y="0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399283" y="1785870"/>
            <a:ext cx="9698183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24" y="1841290"/>
            <a:ext cx="8368451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</a:t>
            </a:r>
            <a:r>
              <a:rPr lang="en-US" sz="3300" b="1" dirty="0" smtClean="0">
                <a:latin typeface="Bahnschrift SemiBold" panose="020B0502040204020203" pitchFamily="34" charset="0"/>
              </a:rPr>
              <a:t>Rectified Linear Unit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055927" cy="687896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324146"/>
            <a:ext cx="110559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Book Antiqua" pitchFamily="18" charset="0"/>
              </a:rPr>
              <a:t>20. </a:t>
            </a:r>
            <a:r>
              <a:rPr lang="en-US" sz="4000" b="1" dirty="0" err="1" smtClean="0">
                <a:solidFill>
                  <a:srgbClr val="FF0000"/>
                </a:solidFill>
                <a:latin typeface="Book Antiqua" pitchFamily="18" charset="0"/>
              </a:rPr>
              <a:t>ReLu</a:t>
            </a:r>
            <a:r>
              <a:rPr lang="en-US" sz="4000" b="1" dirty="0" smtClean="0">
                <a:solidFill>
                  <a:srgbClr val="FF0000"/>
                </a:solidFill>
                <a:latin typeface="Book Antiqua" pitchFamily="18" charset="0"/>
              </a:rPr>
              <a:t> Stands for</a:t>
            </a:r>
            <a:endParaRPr lang="en-US" sz="40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78874" y="174430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39" y="2988610"/>
            <a:ext cx="10077252" cy="812524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9980268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5817877"/>
            <a:ext cx="9980268" cy="80459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17877"/>
            <a:ext cx="71093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3003983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04554"/>
            <a:ext cx="8894925" cy="8331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300" b="1" dirty="0" smtClean="0">
                <a:latin typeface="Bahnschrift SemiBold" panose="020B0502040204020203" pitchFamily="34" charset="0"/>
              </a:rPr>
              <a:t>Regressive Linear Unit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8008233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lang="en-US" sz="3300" b="1" dirty="0">
                <a:latin typeface="Bahnschrift SemiBold" panose="020B0502040204020203" pitchFamily="34" charset="0"/>
              </a:rPr>
              <a:t> </a:t>
            </a:r>
            <a:r>
              <a:rPr lang="en-US" sz="3300" b="1" dirty="0" smtClean="0">
                <a:latin typeface="Bahnschrift SemiBold" panose="020B0502040204020203" pitchFamily="34" charset="0"/>
              </a:rPr>
              <a:t>Rectified Lagrangian Unit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4" y="5977944"/>
            <a:ext cx="8132926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4100" b="1" dirty="0" smtClean="0">
                <a:latin typeface="Bahnschrift SemiBold" panose="020B0502040204020203" pitchFamily="34" charset="0"/>
              </a:rPr>
              <a:t>Regressive </a:t>
            </a:r>
            <a:r>
              <a:rPr lang="en-US" sz="4100" b="1" dirty="0">
                <a:latin typeface="Bahnschrift SemiBold" panose="020B0502040204020203" pitchFamily="34" charset="0"/>
              </a:rPr>
              <a:t>Lagrangian Unit</a:t>
            </a:r>
            <a:endParaRPr lang="de-DE" sz="41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297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0" y="0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399283" y="1785870"/>
            <a:ext cx="9698183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24" y="1841290"/>
            <a:ext cx="8368451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</a:t>
            </a:r>
            <a:r>
              <a:rPr lang="en-US" sz="3300" b="1" dirty="0" smtClean="0">
                <a:latin typeface="Bahnschrift SemiBold" panose="020B0502040204020203" pitchFamily="34" charset="0"/>
              </a:rPr>
              <a:t>Input and Output Layers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055927" cy="687896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324146"/>
            <a:ext cx="11055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Book Antiqua" pitchFamily="18" charset="0"/>
              </a:rPr>
              <a:t>21. Layers in Restricted Boltzmann Machine Called</a:t>
            </a:r>
            <a:endParaRPr lang="en-US" sz="36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78874" y="174430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39" y="2988610"/>
            <a:ext cx="10077252" cy="812524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9980268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5817877"/>
            <a:ext cx="9980268" cy="80459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17877"/>
            <a:ext cx="71093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3003983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04554"/>
            <a:ext cx="8894925" cy="8331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300" b="1" dirty="0" smtClean="0">
                <a:latin typeface="Bahnschrift SemiBold" panose="020B0502040204020203" pitchFamily="34" charset="0"/>
              </a:rPr>
              <a:t>Recurrent and Convolution Layers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8008233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lang="en-US" sz="3300" b="1" dirty="0">
                <a:latin typeface="Bahnschrift SemiBold" panose="020B0502040204020203" pitchFamily="34" charset="0"/>
              </a:rPr>
              <a:t> </a:t>
            </a:r>
            <a:r>
              <a:rPr lang="en-US" sz="3300" b="1" dirty="0" smtClean="0">
                <a:latin typeface="Bahnschrift SemiBold" panose="020B0502040204020203" pitchFamily="34" charset="0"/>
              </a:rPr>
              <a:t>Activation and Threshold Layers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4" y="5977944"/>
            <a:ext cx="8132926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4100" b="1" dirty="0" smtClean="0">
                <a:latin typeface="Bahnschrift SemiBold" panose="020B0502040204020203" pitchFamily="34" charset="0"/>
              </a:rPr>
              <a:t>Visible and Hidden Layers</a:t>
            </a:r>
            <a:endParaRPr lang="de-DE" sz="41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46527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1" y="-428"/>
            <a:ext cx="12250266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692727" y="2460430"/>
            <a:ext cx="4807526" cy="118436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xmlns="" id="{BB6DFE9F-01F0-4908-868F-9D0DB2961EC6}"/>
              </a:ext>
            </a:extLst>
          </p:cNvPr>
          <p:cNvSpPr/>
          <p:nvPr/>
        </p:nvSpPr>
        <p:spPr>
          <a:xfrm flipH="1">
            <a:off x="6492887" y="2568872"/>
            <a:ext cx="4784711" cy="1097888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 </a:t>
            </a:r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653738" y="2568872"/>
            <a:ext cx="3638696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latin typeface="Bahnschrift SemiBold" panose="020B0502040204020203" pitchFamily="34" charset="0"/>
              </a:rPr>
              <a:t>Probability Difference</a:t>
            </a:r>
            <a:endParaRPr lang="de-DE" sz="3200" b="1" dirty="0">
              <a:latin typeface="Bahnschrift SemiBold" panose="020B0502040204020203" pitchFamily="34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xmlns="" id="{582740D1-666A-4E3F-AFB9-B52B6E616E66}"/>
              </a:ext>
            </a:extLst>
          </p:cNvPr>
          <p:cNvSpPr/>
          <p:nvPr/>
        </p:nvSpPr>
        <p:spPr>
          <a:xfrm flipH="1">
            <a:off x="858510" y="4424749"/>
            <a:ext cx="4865321" cy="1186843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xmlns="" id="{452344E3-D020-45E1-ACB0-E5ACE1CF9335}"/>
              </a:ext>
            </a:extLst>
          </p:cNvPr>
          <p:cNvSpPr/>
          <p:nvPr/>
        </p:nvSpPr>
        <p:spPr>
          <a:xfrm flipH="1">
            <a:off x="6642686" y="4424749"/>
            <a:ext cx="4925858" cy="1176104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latin typeface="Bahnschrift SemiBold" panose="020B0502040204020203" pitchFamily="34" charset="0"/>
              </a:rPr>
              <a:t>A</a:t>
            </a:r>
          </a:p>
        </p:txBody>
      </p:sp>
      <p:sp>
        <p:nvSpPr>
          <p:cNvPr id="19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518202" y="4599949"/>
            <a:ext cx="3801935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  </a:t>
            </a:r>
            <a:r>
              <a:rPr lang="en-US" sz="4000" b="1" dirty="0">
                <a:latin typeface="Bahnschrift SemiBold" panose="020B0502040204020203" pitchFamily="34" charset="0"/>
              </a:rPr>
              <a:t>KL Divergence</a:t>
            </a:r>
            <a:endParaRPr lang="de-DE" sz="40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077218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282581"/>
            <a:ext cx="11526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Arial Rounded MT Bold" pitchFamily="34" charset="0"/>
              </a:rPr>
              <a:t>22.</a:t>
            </a:r>
            <a:r>
              <a:rPr lang="en-US" sz="3200" dirty="0">
                <a:latin typeface="Arial Rounded MT Bold" pitchFamily="34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The measure of difference between Two Probability  </a:t>
            </a:r>
          </a:p>
          <a:p>
            <a:pPr algn="just"/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       Distributions is known as_____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_</a:t>
            </a:r>
            <a:endParaRPr lang="en-US" sz="28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870650" y="256887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1490" y="260407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7695937" y="2673752"/>
            <a:ext cx="2549237" cy="888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>
                <a:latin typeface="Bahnschrift SemiBold" panose="020B0502040204020203" pitchFamily="34" charset="0"/>
              </a:rPr>
              <a:t>Cost  </a:t>
            </a:r>
            <a:r>
              <a:rPr lang="en-US" sz="2800" b="1" dirty="0" smtClean="0">
                <a:latin typeface="Bahnschrift SemiBold" panose="020B0502040204020203" pitchFamily="34" charset="0"/>
              </a:rPr>
              <a:t>  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9719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042588" y="4424750"/>
            <a:ext cx="3172691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20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301333" y="4569125"/>
            <a:ext cx="3422074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>
                <a:latin typeface="Bahnschrift SemiBold" panose="020B0502040204020203" pitchFamily="34" charset="0"/>
              </a:rPr>
              <a:t> </a:t>
            </a:r>
            <a:r>
              <a:rPr lang="en-US" sz="2800" b="1" dirty="0" smtClean="0">
                <a:latin typeface="Bahnschrift SemiBold" panose="020B0502040204020203" pitchFamily="34" charset="0"/>
              </a:rPr>
              <a:t>   </a:t>
            </a:r>
            <a:r>
              <a:rPr lang="en-US" sz="4000" b="1" dirty="0">
                <a:latin typeface="Bahnschrift SemiBold" panose="020B0502040204020203" pitchFamily="34" charset="0"/>
              </a:rPr>
              <a:t>Error</a:t>
            </a:r>
            <a:endParaRPr lang="de-DE" sz="40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650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1" y="-428"/>
            <a:ext cx="12250266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692727" y="2460430"/>
            <a:ext cx="4807526" cy="118436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xmlns="" id="{BB6DFE9F-01F0-4908-868F-9D0DB2961EC6}"/>
              </a:ext>
            </a:extLst>
          </p:cNvPr>
          <p:cNvSpPr/>
          <p:nvPr/>
        </p:nvSpPr>
        <p:spPr>
          <a:xfrm flipH="1">
            <a:off x="6492887" y="2568872"/>
            <a:ext cx="4784711" cy="1097888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 </a:t>
            </a:r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653738" y="2568872"/>
            <a:ext cx="3638696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>
                <a:latin typeface="Bahnschrift SemiBold" panose="020B0502040204020203" pitchFamily="34" charset="0"/>
              </a:rPr>
              <a:t>Derivative</a:t>
            </a:r>
            <a:endParaRPr lang="de-DE" sz="4000" b="1" dirty="0">
              <a:latin typeface="Bahnschrift SemiBold" panose="020B0502040204020203" pitchFamily="34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xmlns="" id="{582740D1-666A-4E3F-AFB9-B52B6E616E66}"/>
              </a:ext>
            </a:extLst>
          </p:cNvPr>
          <p:cNvSpPr/>
          <p:nvPr/>
        </p:nvSpPr>
        <p:spPr>
          <a:xfrm flipH="1">
            <a:off x="858510" y="4424749"/>
            <a:ext cx="4865321" cy="1186843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xmlns="" id="{452344E3-D020-45E1-ACB0-E5ACE1CF9335}"/>
              </a:ext>
            </a:extLst>
          </p:cNvPr>
          <p:cNvSpPr/>
          <p:nvPr/>
        </p:nvSpPr>
        <p:spPr>
          <a:xfrm flipH="1">
            <a:off x="6642686" y="4424749"/>
            <a:ext cx="4925858" cy="1176104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latin typeface="Bahnschrift SemiBold" panose="020B0502040204020203" pitchFamily="34" charset="0"/>
              </a:rPr>
              <a:t>A</a:t>
            </a:r>
          </a:p>
        </p:txBody>
      </p:sp>
      <p:sp>
        <p:nvSpPr>
          <p:cNvPr id="19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462782" y="4599949"/>
            <a:ext cx="3982051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  </a:t>
            </a:r>
            <a:r>
              <a:rPr lang="en-US" sz="4000" b="1" dirty="0" smtClean="0">
                <a:latin typeface="Bahnschrift SemiBold" panose="020B0502040204020203" pitchFamily="34" charset="0"/>
              </a:rPr>
              <a:t>Rate of Change</a:t>
            </a:r>
            <a:endParaRPr lang="de-DE" sz="40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077218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282581"/>
            <a:ext cx="11526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Arial Rounded MT Bold" pitchFamily="34" charset="0"/>
              </a:rPr>
              <a:t>23.</a:t>
            </a:r>
            <a:r>
              <a:rPr lang="en-US" sz="3200" dirty="0" smtClean="0">
                <a:latin typeface="Arial Rounded MT Bold" pitchFamily="34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The rate at which cost changes with respect to weight or  </a:t>
            </a:r>
          </a:p>
          <a:p>
            <a:pPr algn="just"/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      bias is called________</a:t>
            </a:r>
            <a:endParaRPr lang="en-US" sz="28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870650" y="256887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1490" y="260407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7695937" y="2673752"/>
            <a:ext cx="2549237" cy="888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>
                <a:latin typeface="Bahnschrift SemiBold" panose="020B0502040204020203" pitchFamily="34" charset="0"/>
              </a:rPr>
              <a:t>Gradient</a:t>
            </a:r>
            <a:r>
              <a:rPr lang="en-US" sz="2800" b="1" dirty="0" smtClean="0">
                <a:latin typeface="Bahnschrift SemiBold" panose="020B0502040204020203" pitchFamily="34" charset="0"/>
              </a:rPr>
              <a:t>  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9719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042588" y="4424750"/>
            <a:ext cx="3172691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20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301333" y="4569125"/>
            <a:ext cx="3422074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>
                <a:latin typeface="Bahnschrift SemiBold" panose="020B0502040204020203" pitchFamily="34" charset="0"/>
              </a:rPr>
              <a:t> </a:t>
            </a:r>
            <a:r>
              <a:rPr lang="en-US" sz="2800" b="1" dirty="0" smtClean="0">
                <a:latin typeface="Bahnschrift SemiBold" panose="020B0502040204020203" pitchFamily="34" charset="0"/>
              </a:rPr>
              <a:t>   </a:t>
            </a:r>
            <a:r>
              <a:rPr lang="en-US" sz="4000" b="1" dirty="0" smtClean="0">
                <a:latin typeface="Bahnschrift SemiBold" panose="020B0502040204020203" pitchFamily="34" charset="0"/>
              </a:rPr>
              <a:t>Loss</a:t>
            </a:r>
            <a:endParaRPr lang="de-DE" sz="40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258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0" y="0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399283" y="1785870"/>
            <a:ext cx="9698183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24" y="1841290"/>
            <a:ext cx="8368451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</a:t>
            </a:r>
            <a:r>
              <a:rPr lang="en-US" sz="3300" b="1" dirty="0" smtClean="0">
                <a:latin typeface="Bahnschrift SemiBold" panose="020B0502040204020203" pitchFamily="34" charset="0"/>
              </a:rPr>
              <a:t>Mean Square Error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180108"/>
            <a:ext cx="11191974" cy="1024577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440847" y="65913"/>
            <a:ext cx="110559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Book Antiqua" pitchFamily="18" charset="0"/>
              </a:rPr>
              <a:t>24. </a:t>
            </a:r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It calculates the average absolute difference between the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  </a:t>
            </a:r>
          </a:p>
          <a:p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       actual </a:t>
            </a:r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value and the model prediction across the dataset.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78874" y="174430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39" y="2988610"/>
            <a:ext cx="10077252" cy="812524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9980268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5817877"/>
            <a:ext cx="9980268" cy="80459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17877"/>
            <a:ext cx="71093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3003983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04554"/>
            <a:ext cx="8894925" cy="8331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300" b="1" dirty="0" smtClean="0">
                <a:latin typeface="Bahnschrift SemiBold" panose="020B0502040204020203" pitchFamily="34" charset="0"/>
              </a:rPr>
              <a:t>Mean Absolute Error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8008233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lang="en-US" sz="3300" b="1" dirty="0">
                <a:latin typeface="Bahnschrift SemiBold" panose="020B0502040204020203" pitchFamily="34" charset="0"/>
              </a:rPr>
              <a:t> </a:t>
            </a:r>
            <a:r>
              <a:rPr lang="en-US" sz="3300" b="1" dirty="0" smtClean="0">
                <a:latin typeface="Bahnschrift SemiBold" panose="020B0502040204020203" pitchFamily="34" charset="0"/>
              </a:rPr>
              <a:t>Root Mean Square Error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4" y="5977944"/>
            <a:ext cx="8132926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4100" b="1" dirty="0" smtClean="0">
                <a:latin typeface="Bahnschrift SemiBold" panose="020B0502040204020203" pitchFamily="34" charset="0"/>
              </a:rPr>
              <a:t>None of the Above</a:t>
            </a:r>
            <a:endParaRPr lang="de-DE" sz="41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925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-37871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912025" y="2372352"/>
            <a:ext cx="4588228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xmlns="" id="{BB6DFE9F-01F0-4908-868F-9D0DB2961EC6}"/>
              </a:ext>
            </a:extLst>
          </p:cNvPr>
          <p:cNvSpPr/>
          <p:nvPr/>
        </p:nvSpPr>
        <p:spPr>
          <a:xfrm flipH="1">
            <a:off x="6492889" y="2394314"/>
            <a:ext cx="445220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 </a:t>
            </a:r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2124130" y="2626894"/>
            <a:ext cx="2946633" cy="7259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latin typeface="Bahnschrift SemiBold" panose="020B0502040204020203" pitchFamily="34" charset="0"/>
              </a:rPr>
              <a:t>f(x) = max(0,x)</a:t>
            </a:r>
            <a:endParaRPr lang="de-DE" sz="3200" b="1" dirty="0">
              <a:latin typeface="Bahnschrift SemiBold" panose="020B0502040204020203" pitchFamily="34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xmlns="" id="{582740D1-666A-4E3F-AFB9-B52B6E616E66}"/>
              </a:ext>
            </a:extLst>
          </p:cNvPr>
          <p:cNvSpPr/>
          <p:nvPr/>
        </p:nvSpPr>
        <p:spPr>
          <a:xfrm flipH="1">
            <a:off x="858511" y="4339147"/>
            <a:ext cx="486532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xmlns="" id="{452344E3-D020-45E1-ACB0-E5ACE1CF9335}"/>
              </a:ext>
            </a:extLst>
          </p:cNvPr>
          <p:cNvSpPr/>
          <p:nvPr/>
        </p:nvSpPr>
        <p:spPr>
          <a:xfrm flipH="1">
            <a:off x="6642688" y="4328407"/>
            <a:ext cx="4302402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19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442762" y="4372446"/>
            <a:ext cx="3489442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b="1" dirty="0" smtClean="0">
                <a:latin typeface="Bahnschrift SemiBold" panose="020B0502040204020203" pitchFamily="34" charset="0"/>
              </a:rPr>
              <a:t>     f(x</a:t>
            </a:r>
            <a:r>
              <a:rPr lang="en-US" sz="3200" b="1" dirty="0">
                <a:latin typeface="Bahnschrift SemiBold" panose="020B0502040204020203" pitchFamily="34" charset="0"/>
              </a:rPr>
              <a:t>) = </a:t>
            </a:r>
            <a:r>
              <a:rPr lang="en-US" sz="3200" b="1" dirty="0" smtClean="0">
                <a:latin typeface="Bahnschrift SemiBold" panose="020B0502040204020203" pitchFamily="34" charset="0"/>
              </a:rPr>
              <a:t>max(1, 0)</a:t>
            </a:r>
            <a:endParaRPr lang="de-DE" sz="32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753440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282581"/>
            <a:ext cx="115269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Arial Rounded MT Bold" pitchFamily="34" charset="0"/>
              </a:rPr>
              <a:t>25.</a:t>
            </a:r>
            <a:r>
              <a:rPr lang="en-US" sz="3200" dirty="0" smtClean="0">
                <a:latin typeface="Arial Rounded MT Bold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Book Antiqua" pitchFamily="18" charset="0"/>
              </a:rPr>
              <a:t>ReLu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 Activation Function Formula is _________</a:t>
            </a:r>
            <a:endParaRPr lang="en-US" sz="32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 flipV="1">
            <a:off x="3777086" y="867356"/>
            <a:ext cx="4637824" cy="33733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65209" y="256887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1490" y="260407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7647708" y="2460431"/>
            <a:ext cx="3034147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b="1" dirty="0">
                <a:latin typeface="Bahnschrift SemiBold" panose="020B0502040204020203" pitchFamily="34" charset="0"/>
              </a:rPr>
              <a:t>f(x) = max(x</a:t>
            </a:r>
            <a:r>
              <a:rPr lang="en-US" sz="3200" b="1" dirty="0" smtClean="0">
                <a:latin typeface="Bahnschrift SemiBold" panose="020B0502040204020203" pitchFamily="34" charset="0"/>
              </a:rPr>
              <a:t>, y</a:t>
            </a:r>
            <a:r>
              <a:rPr lang="en-US" sz="3200" b="1" dirty="0">
                <a:latin typeface="Bahnschrift SemiBold" panose="020B0502040204020203" pitchFamily="34" charset="0"/>
              </a:rPr>
              <a:t>)</a:t>
            </a:r>
            <a:endParaRPr lang="de-DE" sz="3200" b="1" dirty="0">
              <a:latin typeface="Bahnschrift SemiBold" panose="020B0502040204020203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9719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 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042588" y="4424750"/>
            <a:ext cx="3172691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Bahnschrift SemiBold" panose="020B0502040204020203" pitchFamily="34" charset="0"/>
              </a:rPr>
              <a:t>   f(x) = 1/1+e</a:t>
            </a:r>
            <a:endParaRPr lang="de-DE" sz="36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894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24090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304800" y="1736129"/>
            <a:ext cx="8968886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191185" y="1785870"/>
            <a:ext cx="7107688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 The no. of Hidden Layer</a:t>
            </a:r>
            <a:r>
              <a:rPr lang="en-US" sz="2800" b="1" dirty="0" smtClean="0">
                <a:latin typeface="Bahnschrift SemiBold" panose="020B0502040204020203" pitchFamily="34" charset="0"/>
              </a:rPr>
              <a:t>s in the Network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077218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282581"/>
            <a:ext cx="11526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2. What is an Epoch in the context of training a Neural  </a:t>
            </a:r>
          </a:p>
          <a:p>
            <a:pPr algn="just"/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     Network?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09599" y="171659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2947045"/>
            <a:ext cx="8968886" cy="79867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9093576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5879216"/>
            <a:ext cx="8968886" cy="74325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53025"/>
            <a:ext cx="71093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2962418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46119"/>
            <a:ext cx="7246233" cy="611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A </a:t>
            </a:r>
            <a:r>
              <a:rPr lang="en-US" sz="2800" b="1" dirty="0">
                <a:latin typeface="Bahnschrift SemiBold" panose="020B0502040204020203" pitchFamily="34" charset="0"/>
              </a:rPr>
              <a:t>measure of the Networks Complexity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8008233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One Complete pass through the entire dataset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ahnschrift SemiBold" panose="020B0502040204020203" pitchFamily="34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5" y="5977944"/>
            <a:ext cx="6955288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A </a:t>
            </a:r>
            <a:r>
              <a:rPr lang="en-US" sz="2800" b="1" dirty="0">
                <a:latin typeface="Bahnschrift SemiBold" panose="020B0502040204020203" pitchFamily="34" charset="0"/>
              </a:rPr>
              <a:t>Specific type of Activation Function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754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24090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304800" y="1736129"/>
            <a:ext cx="8968886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191185" y="1785870"/>
            <a:ext cx="7107688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 To initialize the Network Weights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077218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282581"/>
            <a:ext cx="11526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3. What is the primary purpose of an Activation Function in a  </a:t>
            </a:r>
          </a:p>
          <a:p>
            <a:pPr algn="just"/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    Neural Network?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09599" y="171659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2947045"/>
            <a:ext cx="8968886" cy="79867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9093576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5879216"/>
            <a:ext cx="8968886" cy="74325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53025"/>
            <a:ext cx="71093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2962418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46119"/>
            <a:ext cx="7246233" cy="611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To decide the Learning Rate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8008233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To choose the Number of Hidden Layers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ahnschrift SemiBold" panose="020B0502040204020203" pitchFamily="34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5" y="5977944"/>
            <a:ext cx="6955288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To introduce Non-Linearity into the Model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3220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-20323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304798" y="1736129"/>
            <a:ext cx="9698183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191184" y="1785870"/>
            <a:ext cx="8368451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 </a:t>
            </a:r>
            <a:r>
              <a:rPr lang="en-US" sz="2800" b="1" dirty="0">
                <a:latin typeface="Bahnschrift SemiBold" panose="020B0502040204020203" pitchFamily="34" charset="0"/>
              </a:rPr>
              <a:t>They determine the No. of Neurons in each Layer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077218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282581"/>
            <a:ext cx="11526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4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. </a:t>
            </a:r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What is the 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role of the weights and biases in a Neural  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    Network?</a:t>
            </a:r>
            <a:endParaRPr lang="en-US" sz="32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09599" y="171659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39" y="2919335"/>
            <a:ext cx="10077252" cy="932228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9980268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5817877"/>
            <a:ext cx="9980268" cy="80459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17877"/>
            <a:ext cx="71093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2962418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04554"/>
            <a:ext cx="8894925" cy="8331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000" b="1" dirty="0">
                <a:latin typeface="Bahnschrift SemiBold" panose="020B0502040204020203" pitchFamily="34" charset="0"/>
              </a:rPr>
              <a:t>They are adjusted during training to control the flow of   </a:t>
            </a:r>
          </a:p>
          <a:p>
            <a:pPr algn="l">
              <a:defRPr/>
            </a:pPr>
            <a:r>
              <a:rPr lang="en-US" sz="3000" b="1" dirty="0">
                <a:latin typeface="Bahnschrift SemiBold" panose="020B0502040204020203" pitchFamily="34" charset="0"/>
              </a:rPr>
              <a:t> </a:t>
            </a:r>
            <a:r>
              <a:rPr lang="en-US" sz="3000" b="1" dirty="0" smtClean="0">
                <a:latin typeface="Bahnschrift SemiBold" panose="020B0502040204020203" pitchFamily="34" charset="0"/>
              </a:rPr>
              <a:t>information </a:t>
            </a:r>
            <a:r>
              <a:rPr lang="en-US" sz="3000" b="1" dirty="0">
                <a:latin typeface="Bahnschrift SemiBold" panose="020B0502040204020203" pitchFamily="34" charset="0"/>
              </a:rPr>
              <a:t>and make predictions</a:t>
            </a:r>
            <a:endParaRPr lang="de-DE" sz="3000" b="1" dirty="0">
              <a:latin typeface="Bahnschrift SemiBold" panose="020B0502040204020203" pitchFamily="34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8008233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To are used to calculate the Loss Function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ahnschrift SemiBold" panose="020B0502040204020203" pitchFamily="34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4" y="5977944"/>
            <a:ext cx="8132926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300" b="1" dirty="0">
                <a:latin typeface="Bahnschrift SemiBold" panose="020B0502040204020203" pitchFamily="34" charset="0"/>
              </a:rPr>
              <a:t>They are fixed and do not change during training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2448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0" y="0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399283" y="1785870"/>
            <a:ext cx="9698183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24" y="1841290"/>
            <a:ext cx="8368451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</a:t>
            </a:r>
            <a:r>
              <a:rPr lang="en-US" sz="3300" b="1" dirty="0">
                <a:latin typeface="Bahnschrift SemiBold" panose="020B0502040204020203" pitchFamily="34" charset="0"/>
              </a:rPr>
              <a:t>Gradient Processing Unit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055927" cy="687896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324146"/>
            <a:ext cx="110559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Book Antiqua" pitchFamily="18" charset="0"/>
              </a:rPr>
              <a:t>19. </a:t>
            </a:r>
            <a:r>
              <a:rPr lang="en-US" sz="4000" b="1" dirty="0" smtClean="0">
                <a:solidFill>
                  <a:srgbClr val="FF0000"/>
                </a:solidFill>
                <a:latin typeface="Book Antiqua" pitchFamily="18" charset="0"/>
              </a:rPr>
              <a:t>GPU Stands for</a:t>
            </a:r>
            <a:endParaRPr lang="en-US" sz="40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78874" y="174430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39" y="2988610"/>
            <a:ext cx="10077252" cy="812524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9980268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5817877"/>
            <a:ext cx="9980268" cy="80459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17877"/>
            <a:ext cx="71093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3003983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04554"/>
            <a:ext cx="8894925" cy="8331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300" b="1" dirty="0">
                <a:latin typeface="Bahnschrift SemiBold" panose="020B0502040204020203" pitchFamily="34" charset="0"/>
              </a:rPr>
              <a:t>General Processing Unit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8008233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lang="en-US" sz="3300" b="1" dirty="0">
                <a:latin typeface="Bahnschrift SemiBold" panose="020B0502040204020203" pitchFamily="34" charset="0"/>
              </a:rPr>
              <a:t> </a:t>
            </a:r>
            <a:r>
              <a:rPr lang="en-US" sz="3300" b="1" dirty="0" smtClean="0">
                <a:latin typeface="Bahnschrift SemiBold" panose="020B0502040204020203" pitchFamily="34" charset="0"/>
              </a:rPr>
              <a:t>Good </a:t>
            </a:r>
            <a:r>
              <a:rPr lang="en-US" sz="3300" b="1" dirty="0">
                <a:latin typeface="Bahnschrift SemiBold" panose="020B0502040204020203" pitchFamily="34" charset="0"/>
              </a:rPr>
              <a:t>Processing Unit</a:t>
            </a:r>
            <a:endParaRPr lang="de-DE" sz="3300" b="1" dirty="0">
              <a:latin typeface="Bahnschrift SemiBold" panose="020B0502040204020203" pitchFamily="34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4" y="5977944"/>
            <a:ext cx="8132926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900" b="1" dirty="0" smtClean="0">
                <a:latin typeface="Bahnschrift SemiBold" panose="020B0502040204020203" pitchFamily="34" charset="0"/>
              </a:rPr>
              <a:t>Graphics Processing Unit</a:t>
            </a:r>
            <a:endParaRPr lang="de-DE" sz="39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1082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24090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304800" y="1736129"/>
            <a:ext cx="8968886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191184" y="1785870"/>
            <a:ext cx="7495615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 To measure the performance Model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077218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799" y="282581"/>
            <a:ext cx="115269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5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. During Training , What is the purpose of the Loss  </a:t>
            </a:r>
          </a:p>
          <a:p>
            <a:pPr algn="just"/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   Function in a Neural Network?</a:t>
            </a:r>
            <a:endParaRPr lang="en-US" sz="32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09599" y="171659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2947045"/>
            <a:ext cx="8968886" cy="79867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9093576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258240" y="5879216"/>
            <a:ext cx="9232123" cy="74325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53025"/>
            <a:ext cx="71093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2962418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46119"/>
            <a:ext cx="7246233" cy="611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To Control the Rate of Learning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20" y="4583976"/>
            <a:ext cx="7925108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lang="en-US" sz="2800" b="1" dirty="0">
                <a:latin typeface="Bahnschrift SemiBold" panose="020B0502040204020203" pitchFamily="34" charset="0"/>
              </a:rPr>
              <a:t> To decide the Number of Layers in the Network</a:t>
            </a:r>
            <a:endParaRPr lang="de-DE" sz="2400" b="1" dirty="0">
              <a:latin typeface="Bahnschrift SemiBold" panose="020B0502040204020203" pitchFamily="34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4" y="5977944"/>
            <a:ext cx="7370925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To activate the neurons in the Output Layer 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4535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1" y="-428"/>
            <a:ext cx="12250266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912025" y="2460430"/>
            <a:ext cx="4588228" cy="118436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xmlns="" id="{BB6DFE9F-01F0-4908-868F-9D0DB2961EC6}"/>
              </a:ext>
            </a:extLst>
          </p:cNvPr>
          <p:cNvSpPr/>
          <p:nvPr/>
        </p:nvSpPr>
        <p:spPr>
          <a:xfrm flipH="1">
            <a:off x="6492887" y="2568872"/>
            <a:ext cx="4784711" cy="1097888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 </a:t>
            </a:r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2124131" y="2568872"/>
            <a:ext cx="2932778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Convolutional Neural Network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xmlns="" id="{582740D1-666A-4E3F-AFB9-B52B6E616E66}"/>
              </a:ext>
            </a:extLst>
          </p:cNvPr>
          <p:cNvSpPr/>
          <p:nvPr/>
        </p:nvSpPr>
        <p:spPr>
          <a:xfrm flipH="1">
            <a:off x="858510" y="4424749"/>
            <a:ext cx="4865321" cy="1186843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xmlns="" id="{452344E3-D020-45E1-ACB0-E5ACE1CF9335}"/>
              </a:ext>
            </a:extLst>
          </p:cNvPr>
          <p:cNvSpPr/>
          <p:nvPr/>
        </p:nvSpPr>
        <p:spPr>
          <a:xfrm flipH="1">
            <a:off x="6642686" y="4424749"/>
            <a:ext cx="4925858" cy="1176104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Bahnschrift SemiBold" panose="020B0502040204020203" pitchFamily="34" charset="0"/>
              </a:rPr>
              <a:t>A</a:t>
            </a:r>
          </a:p>
        </p:txBody>
      </p:sp>
      <p:sp>
        <p:nvSpPr>
          <p:cNvPr id="19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698318" y="4599949"/>
            <a:ext cx="3677246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Restricted Boltzmann Machine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077218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282581"/>
            <a:ext cx="115269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FF0000"/>
                </a:solidFill>
                <a:latin typeface="Arial Rounded MT Bold" pitchFamily="34" charset="0"/>
              </a:rPr>
              <a:t>6</a:t>
            </a:r>
            <a:r>
              <a:rPr lang="en-US" sz="3200" b="1" dirty="0" smtClean="0">
                <a:solidFill>
                  <a:srgbClr val="FF0000"/>
                </a:solidFill>
                <a:latin typeface="Arial Rounded MT Bold" pitchFamily="34" charset="0"/>
              </a:rPr>
              <a:t>.</a:t>
            </a:r>
            <a:r>
              <a:rPr lang="en-US" sz="3200" dirty="0" smtClean="0">
                <a:latin typeface="Arial Rounded MT Bold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Which type of deep learning model is used for dimensionality    </a:t>
            </a:r>
          </a:p>
          <a:p>
            <a:pPr algn="just"/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      reduction and visualization of high-dimensional data?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65209" y="256887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1490" y="260407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7695937" y="2673752"/>
            <a:ext cx="2549237" cy="888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Autoencoder     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9719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042588" y="4424750"/>
            <a:ext cx="3172691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20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301333" y="4569125"/>
            <a:ext cx="3422074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Artificial Neural Network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54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:a16="http://schemas.microsoft.com/office/drawing/2014/main" xmlns="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A5BD470-9B7C-4AAA-9BBF-960DA993DE66}"/>
              </a:ext>
            </a:extLst>
          </p:cNvPr>
          <p:cNvSpPr/>
          <p:nvPr/>
        </p:nvSpPr>
        <p:spPr>
          <a:xfrm>
            <a:off x="1" y="-428"/>
            <a:ext cx="12250266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FFB33505-E1B1-4EF8-93CB-1165F939ED89}"/>
              </a:ext>
            </a:extLst>
          </p:cNvPr>
          <p:cNvSpPr/>
          <p:nvPr/>
        </p:nvSpPr>
        <p:spPr>
          <a:xfrm flipH="1">
            <a:off x="912025" y="2460430"/>
            <a:ext cx="4588228" cy="118436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xmlns="" id="{BB6DFE9F-01F0-4908-868F-9D0DB2961EC6}"/>
              </a:ext>
            </a:extLst>
          </p:cNvPr>
          <p:cNvSpPr/>
          <p:nvPr/>
        </p:nvSpPr>
        <p:spPr>
          <a:xfrm flipH="1">
            <a:off x="6492886" y="2568872"/>
            <a:ext cx="4923258" cy="1097888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 </a:t>
            </a:r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2124131" y="2568872"/>
            <a:ext cx="2932778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Wide Network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xmlns="" id="{582740D1-666A-4E3F-AFB9-B52B6E616E66}"/>
              </a:ext>
            </a:extLst>
          </p:cNvPr>
          <p:cNvSpPr/>
          <p:nvPr/>
        </p:nvSpPr>
        <p:spPr>
          <a:xfrm flipH="1">
            <a:off x="858510" y="4424749"/>
            <a:ext cx="4865321" cy="1186843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xmlns="" id="{452344E3-D020-45E1-ACB0-E5ACE1CF9335}"/>
              </a:ext>
            </a:extLst>
          </p:cNvPr>
          <p:cNvSpPr/>
          <p:nvPr/>
        </p:nvSpPr>
        <p:spPr>
          <a:xfrm flipH="1">
            <a:off x="6642686" y="4424749"/>
            <a:ext cx="4925858" cy="1176104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Bahnschrift SemiBold" panose="020B0502040204020203" pitchFamily="34" charset="0"/>
              </a:rPr>
              <a:t>A</a:t>
            </a:r>
          </a:p>
        </p:txBody>
      </p:sp>
      <p:sp>
        <p:nvSpPr>
          <p:cNvPr id="19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698318" y="4599949"/>
            <a:ext cx="3677246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800" b="1" dirty="0">
                <a:latin typeface="Bahnschrift SemiBold" panose="020B0502040204020203" pitchFamily="34" charset="0"/>
              </a:rPr>
              <a:t>Shallow</a:t>
            </a:r>
            <a:r>
              <a:rPr lang="en-US" sz="2800" b="1" dirty="0" smtClean="0">
                <a:latin typeface="Bahnschrift SemiBold" panose="020B0502040204020203" pitchFamily="34" charset="0"/>
              </a:rPr>
              <a:t> Network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:a16="http://schemas.microsoft.com/office/drawing/2014/main" xmlns="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077218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DD1B2C-B7F8-45B9-93FD-23C0E68915D0}"/>
              </a:ext>
            </a:extLst>
          </p:cNvPr>
          <p:cNvSpPr txBox="1"/>
          <p:nvPr/>
        </p:nvSpPr>
        <p:spPr>
          <a:xfrm>
            <a:off x="304800" y="282581"/>
            <a:ext cx="115269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Arial Rounded MT Bold" pitchFamily="34" charset="0"/>
              </a:rPr>
              <a:t>7.</a:t>
            </a:r>
            <a:r>
              <a:rPr lang="en-US" sz="3200" dirty="0" smtClean="0">
                <a:latin typeface="Arial Rounded MT Bold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What is the term for an artificial neural network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with multiple   </a:t>
            </a:r>
          </a:p>
          <a:p>
            <a:pPr algn="just"/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    hidden </a:t>
            </a:r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layers?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65209" y="256887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1490" y="260407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:a16="http://schemas.microsoft.com/office/drawing/2014/main" xmlns="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7509158" y="2673752"/>
            <a:ext cx="3643747" cy="888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Deep Neural Network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9719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042588" y="4424750"/>
            <a:ext cx="3172691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2800" b="1" dirty="0">
              <a:latin typeface="Bahnschrift SemiBold" panose="020B0502040204020203" pitchFamily="34" charset="0"/>
            </a:endParaRPr>
          </a:p>
        </p:txBody>
      </p:sp>
      <p:sp>
        <p:nvSpPr>
          <p:cNvPr id="20" name="#sl-pollanswer(0)">
            <a:extLst>
              <a:ext uri="{FF2B5EF4-FFF2-40B4-BE49-F238E27FC236}">
                <a16:creationId xmlns:a16="http://schemas.microsoft.com/office/drawing/2014/main" xmlns="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509158" y="4569125"/>
            <a:ext cx="3519059" cy="923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Feed Forward Neural Network</a:t>
            </a:r>
            <a:endParaRPr lang="de-DE" sz="2800" b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7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Best 2">
      <a:dk1>
        <a:sysClr val="windowText" lastClr="000000"/>
      </a:dk1>
      <a:lt1>
        <a:sysClr val="window" lastClr="FFFFFF"/>
      </a:lt1>
      <a:dk2>
        <a:srgbClr val="44546A"/>
      </a:dk2>
      <a:lt2>
        <a:srgbClr val="BF2424"/>
      </a:lt2>
      <a:accent1>
        <a:srgbClr val="286D94"/>
      </a:accent1>
      <a:accent2>
        <a:srgbClr val="941358"/>
      </a:accent2>
      <a:accent3>
        <a:srgbClr val="2CACB8"/>
      </a:accent3>
      <a:accent4>
        <a:srgbClr val="E74B59"/>
      </a:accent4>
      <a:accent5>
        <a:srgbClr val="591959"/>
      </a:accent5>
      <a:accent6>
        <a:srgbClr val="FE9E50"/>
      </a:accent6>
      <a:hlink>
        <a:srgbClr val="BF2424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1083</TotalTime>
  <Words>1106</Words>
  <Application>Microsoft Office PowerPoint</Application>
  <PresentationFormat>Custom</PresentationFormat>
  <Paragraphs>277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</dc:creator>
  <cp:lastModifiedBy>Y.Surekha</cp:lastModifiedBy>
  <cp:revision>71</cp:revision>
  <dcterms:created xsi:type="dcterms:W3CDTF">2021-02-12T09:15:46Z</dcterms:created>
  <dcterms:modified xsi:type="dcterms:W3CDTF">2024-07-04T09:19:07Z</dcterms:modified>
</cp:coreProperties>
</file>