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7" r:id="rId22"/>
    <p:sldId id="278" r:id="rId23"/>
    <p:sldId id="279" r:id="rId24"/>
    <p:sldId id="280" r:id="rId25"/>
    <p:sldId id="281" r:id="rId26"/>
    <p:sldId id="282" r:id="rId27"/>
    <p:sldId id="283" r:id="rId28"/>
    <p:sldId id="284" r:id="rId29"/>
    <p:sldId id="285" r:id="rId30"/>
    <p:sldId id="286" r:id="rId31"/>
    <p:sldId id="287" r:id="rId32"/>
    <p:sldId id="289" r:id="rId33"/>
    <p:sldId id="290" r:id="rId34"/>
    <p:sldId id="291" r:id="rId35"/>
    <p:sldId id="292" r:id="rId36"/>
    <p:sldId id="293" r:id="rId37"/>
    <p:sldId id="294" r:id="rId38"/>
    <p:sldId id="295" r:id="rId39"/>
    <p:sldId id="300" r:id="rId40"/>
    <p:sldId id="298" r:id="rId41"/>
    <p:sldId id="299"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2" autoAdjust="0"/>
  </p:normalViewPr>
  <p:slideViewPr>
    <p:cSldViewPr snapToGrid="0">
      <p:cViewPr>
        <p:scale>
          <a:sx n="70" d="100"/>
          <a:sy n="70" d="100"/>
        </p:scale>
        <p:origin x="-744"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E6F8A4C7-AF4D-4C5F-BAAD-D749A334CF89}" type="datetimeFigureOut">
              <a:rPr lang="en-US" smtClean="0"/>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1773FD-AAF1-4EE9-8E9E-7A97B8E57054}" type="slidenum">
              <a:rPr lang="en-US" smtClean="0"/>
              <a:t>‹#›</a:t>
            </a:fld>
            <a:endParaRPr lang="en-US"/>
          </a:p>
        </p:txBody>
      </p:sp>
    </p:spTree>
    <p:extLst>
      <p:ext uri="{BB962C8B-B14F-4D97-AF65-F5344CB8AC3E}">
        <p14:creationId xmlns:p14="http://schemas.microsoft.com/office/powerpoint/2010/main" val="3659894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E6F8A4C7-AF4D-4C5F-BAAD-D749A334CF89}" type="datetimeFigureOut">
              <a:rPr lang="en-US" smtClean="0"/>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1773FD-AAF1-4EE9-8E9E-7A97B8E57054}" type="slidenum">
              <a:rPr lang="en-US" smtClean="0"/>
              <a:t>‹#›</a:t>
            </a:fld>
            <a:endParaRPr lang="en-US"/>
          </a:p>
        </p:txBody>
      </p:sp>
    </p:spTree>
    <p:extLst>
      <p:ext uri="{BB962C8B-B14F-4D97-AF65-F5344CB8AC3E}">
        <p14:creationId xmlns:p14="http://schemas.microsoft.com/office/powerpoint/2010/main" val="2504076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274641"/>
            <a:ext cx="36576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12800" y="274641"/>
            <a:ext cx="10769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E6F8A4C7-AF4D-4C5F-BAAD-D749A334CF89}" type="datetimeFigureOut">
              <a:rPr lang="en-US" smtClean="0"/>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1773FD-AAF1-4EE9-8E9E-7A97B8E57054}" type="slidenum">
              <a:rPr lang="en-US" smtClean="0"/>
              <a:t>‹#›</a:t>
            </a:fld>
            <a:endParaRPr lang="en-US"/>
          </a:p>
        </p:txBody>
      </p:sp>
    </p:spTree>
    <p:extLst>
      <p:ext uri="{BB962C8B-B14F-4D97-AF65-F5344CB8AC3E}">
        <p14:creationId xmlns:p14="http://schemas.microsoft.com/office/powerpoint/2010/main" val="1170976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E6F8A4C7-AF4D-4C5F-BAAD-D749A334CF89}" type="datetimeFigureOut">
              <a:rPr lang="en-US" smtClean="0"/>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1773FD-AAF1-4EE9-8E9E-7A97B8E57054}" type="slidenum">
              <a:rPr lang="en-US" smtClean="0"/>
              <a:t>‹#›</a:t>
            </a:fld>
            <a:endParaRPr lang="en-US"/>
          </a:p>
        </p:txBody>
      </p:sp>
    </p:spTree>
    <p:extLst>
      <p:ext uri="{BB962C8B-B14F-4D97-AF65-F5344CB8AC3E}">
        <p14:creationId xmlns:p14="http://schemas.microsoft.com/office/powerpoint/2010/main" val="2871549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6F8A4C7-AF4D-4C5F-BAAD-D749A334CF89}" type="datetimeFigureOut">
              <a:rPr lang="en-US" smtClean="0"/>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1773FD-AAF1-4EE9-8E9E-7A97B8E57054}" type="slidenum">
              <a:rPr lang="en-US" smtClean="0"/>
              <a:t>‹#›</a:t>
            </a:fld>
            <a:endParaRPr lang="en-US"/>
          </a:p>
        </p:txBody>
      </p:sp>
    </p:spTree>
    <p:extLst>
      <p:ext uri="{BB962C8B-B14F-4D97-AF65-F5344CB8AC3E}">
        <p14:creationId xmlns:p14="http://schemas.microsoft.com/office/powerpoint/2010/main" val="2695644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E6F8A4C7-AF4D-4C5F-BAAD-D749A334CF89}" type="datetimeFigureOut">
              <a:rPr lang="en-US" smtClean="0"/>
              <a:t>4/22/2025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1773FD-AAF1-4EE9-8E9E-7A97B8E57054}" type="slidenum">
              <a:rPr lang="en-US" smtClean="0"/>
              <a:t>‹#›</a:t>
            </a:fld>
            <a:endParaRPr lang="en-US"/>
          </a:p>
        </p:txBody>
      </p:sp>
    </p:spTree>
    <p:extLst>
      <p:ext uri="{BB962C8B-B14F-4D97-AF65-F5344CB8AC3E}">
        <p14:creationId xmlns:p14="http://schemas.microsoft.com/office/powerpoint/2010/main" val="543076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E6F8A4C7-AF4D-4C5F-BAAD-D749A334CF89}" type="datetimeFigureOut">
              <a:rPr lang="en-US" smtClean="0"/>
              <a:t>4/22/2025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1773FD-AAF1-4EE9-8E9E-7A97B8E57054}" type="slidenum">
              <a:rPr lang="en-US" smtClean="0"/>
              <a:t>‹#›</a:t>
            </a:fld>
            <a:endParaRPr lang="en-US"/>
          </a:p>
        </p:txBody>
      </p:sp>
    </p:spTree>
    <p:extLst>
      <p:ext uri="{BB962C8B-B14F-4D97-AF65-F5344CB8AC3E}">
        <p14:creationId xmlns:p14="http://schemas.microsoft.com/office/powerpoint/2010/main" val="1886597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E6F8A4C7-AF4D-4C5F-BAAD-D749A334CF89}" type="datetimeFigureOut">
              <a:rPr lang="en-US" smtClean="0"/>
              <a:t>4/22/2025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1773FD-AAF1-4EE9-8E9E-7A97B8E57054}" type="slidenum">
              <a:rPr lang="en-US" smtClean="0"/>
              <a:t>‹#›</a:t>
            </a:fld>
            <a:endParaRPr lang="en-US"/>
          </a:p>
        </p:txBody>
      </p:sp>
    </p:spTree>
    <p:extLst>
      <p:ext uri="{BB962C8B-B14F-4D97-AF65-F5344CB8AC3E}">
        <p14:creationId xmlns:p14="http://schemas.microsoft.com/office/powerpoint/2010/main" val="2243845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F8A4C7-AF4D-4C5F-BAAD-D749A334CF89}" type="datetimeFigureOut">
              <a:rPr lang="en-US" smtClean="0"/>
              <a:t>4/22/2025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1773FD-AAF1-4EE9-8E9E-7A97B8E57054}" type="slidenum">
              <a:rPr lang="en-US" smtClean="0"/>
              <a:t>‹#›</a:t>
            </a:fld>
            <a:endParaRPr lang="en-US"/>
          </a:p>
        </p:txBody>
      </p:sp>
    </p:spTree>
    <p:extLst>
      <p:ext uri="{BB962C8B-B14F-4D97-AF65-F5344CB8AC3E}">
        <p14:creationId xmlns:p14="http://schemas.microsoft.com/office/powerpoint/2010/main" val="1087933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F8A4C7-AF4D-4C5F-BAAD-D749A334CF89}" type="datetimeFigureOut">
              <a:rPr lang="en-US" smtClean="0"/>
              <a:t>4/22/2025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1773FD-AAF1-4EE9-8E9E-7A97B8E57054}" type="slidenum">
              <a:rPr lang="en-US" smtClean="0"/>
              <a:t>‹#›</a:t>
            </a:fld>
            <a:endParaRPr lang="en-US"/>
          </a:p>
        </p:txBody>
      </p:sp>
    </p:spTree>
    <p:extLst>
      <p:ext uri="{BB962C8B-B14F-4D97-AF65-F5344CB8AC3E}">
        <p14:creationId xmlns:p14="http://schemas.microsoft.com/office/powerpoint/2010/main" val="3249403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F8A4C7-AF4D-4C5F-BAAD-D749A334CF89}" type="datetimeFigureOut">
              <a:rPr lang="en-US" smtClean="0"/>
              <a:t>4/22/2025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1773FD-AAF1-4EE9-8E9E-7A97B8E57054}" type="slidenum">
              <a:rPr lang="en-US" smtClean="0"/>
              <a:t>‹#›</a:t>
            </a:fld>
            <a:endParaRPr lang="en-US"/>
          </a:p>
        </p:txBody>
      </p:sp>
    </p:spTree>
    <p:extLst>
      <p:ext uri="{BB962C8B-B14F-4D97-AF65-F5344CB8AC3E}">
        <p14:creationId xmlns:p14="http://schemas.microsoft.com/office/powerpoint/2010/main" val="1922748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F8A4C7-AF4D-4C5F-BAAD-D749A334CF89}" type="datetimeFigureOut">
              <a:rPr lang="en-US" smtClean="0"/>
              <a:t>4/22/2025</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1773FD-AAF1-4EE9-8E9E-7A97B8E57054}" type="slidenum">
              <a:rPr lang="en-US" smtClean="0"/>
              <a:t>‹#›</a:t>
            </a:fld>
            <a:endParaRPr lang="en-US"/>
          </a:p>
        </p:txBody>
      </p:sp>
    </p:spTree>
    <p:extLst>
      <p:ext uri="{BB962C8B-B14F-4D97-AF65-F5344CB8AC3E}">
        <p14:creationId xmlns:p14="http://schemas.microsoft.com/office/powerpoint/2010/main" val="1599397979"/>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453CE56-43BE-4CD8-19F9-742AFFF838CC}"/>
              </a:ext>
            </a:extLst>
          </p:cNvPr>
          <p:cNvSpPr>
            <a:spLocks noGrp="1"/>
          </p:cNvSpPr>
          <p:nvPr>
            <p:ph type="title"/>
          </p:nvPr>
        </p:nvSpPr>
        <p:spPr>
          <a:xfrm>
            <a:off x="986530" y="2906349"/>
            <a:ext cx="10363200" cy="1362075"/>
          </a:xfrm>
        </p:spPr>
        <p:txBody>
          <a:bodyPr/>
          <a:lstStyle/>
          <a:p>
            <a:r>
              <a:rPr lang="en-US" b="1" i="0" dirty="0">
                <a:effectLst/>
                <a:latin typeface="Source Sans Pro" panose="020B0604020202020204" pitchFamily="34" charset="0"/>
              </a:rPr>
              <a:t>Functional Dependency in DBMS</a:t>
            </a:r>
            <a:endParaRPr lang="en-US" dirty="0"/>
          </a:p>
        </p:txBody>
      </p:sp>
      <p:sp>
        <p:nvSpPr>
          <p:cNvPr id="4" name="Text Placeholder 3">
            <a:extLst>
              <a:ext uri="{FF2B5EF4-FFF2-40B4-BE49-F238E27FC236}">
                <a16:creationId xmlns="" xmlns:a16="http://schemas.microsoft.com/office/drawing/2014/main" id="{06098A99-9CF1-6948-4812-EDF6591F4974}"/>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627646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605CB6B-6A88-5EFF-7F56-F10053EE8322}"/>
              </a:ext>
            </a:extLst>
          </p:cNvPr>
          <p:cNvSpPr>
            <a:spLocks noGrp="1"/>
          </p:cNvSpPr>
          <p:nvPr>
            <p:ph type="title"/>
          </p:nvPr>
        </p:nvSpPr>
        <p:spPr/>
        <p:txBody>
          <a:bodyPr/>
          <a:lstStyle/>
          <a:p>
            <a:r>
              <a:rPr lang="en-US" b="1" i="0" dirty="0">
                <a:effectLst/>
                <a:latin typeface="Source Sans Pro" panose="020B0503030403020204" pitchFamily="34" charset="0"/>
              </a:rPr>
              <a:t>Non-Trivial Functional Dependency</a:t>
            </a:r>
            <a:endParaRPr lang="en-US" dirty="0"/>
          </a:p>
        </p:txBody>
      </p:sp>
      <p:sp>
        <p:nvSpPr>
          <p:cNvPr id="3" name="Content Placeholder 2">
            <a:extLst>
              <a:ext uri="{FF2B5EF4-FFF2-40B4-BE49-F238E27FC236}">
                <a16:creationId xmlns="" xmlns:a16="http://schemas.microsoft.com/office/drawing/2014/main" id="{B8E00386-5EC0-F6B8-4872-8B7F938E23D8}"/>
              </a:ext>
            </a:extLst>
          </p:cNvPr>
          <p:cNvSpPr>
            <a:spLocks noGrp="1"/>
          </p:cNvSpPr>
          <p:nvPr>
            <p:ph idx="1"/>
          </p:nvPr>
        </p:nvSpPr>
        <p:spPr/>
        <p:txBody>
          <a:bodyPr/>
          <a:lstStyle/>
          <a:p>
            <a:pPr algn="l">
              <a:buFont typeface="Arial" panose="020B0604020202020204" pitchFamily="34" charset="0"/>
              <a:buChar char="•"/>
            </a:pPr>
            <a:r>
              <a:rPr lang="en-US" sz="2200" b="0" i="0" dirty="0">
                <a:solidFill>
                  <a:srgbClr val="61738E"/>
                </a:solidFill>
                <a:effectLst/>
                <a:latin typeface="Source Sans Pro" panose="020B0503030403020204" pitchFamily="34" charset="0"/>
              </a:rPr>
              <a:t>It is the opposite of Trivial functional dependency. Formally speaking, in </a:t>
            </a:r>
            <a:r>
              <a:rPr lang="en-US" sz="2200" b="1" i="0" dirty="0">
                <a:solidFill>
                  <a:srgbClr val="61738E"/>
                </a:solidFill>
                <a:effectLst/>
                <a:latin typeface="Source Sans Pro" panose="020B0503030403020204" pitchFamily="34" charset="0"/>
              </a:rPr>
              <a:t>Non-Trivial functional dependency</a:t>
            </a:r>
            <a:r>
              <a:rPr lang="en-US" sz="2200" b="0" i="0" dirty="0">
                <a:solidFill>
                  <a:srgbClr val="61738E"/>
                </a:solidFill>
                <a:effectLst/>
                <a:latin typeface="Source Sans Pro" panose="020B0503030403020204" pitchFamily="34" charset="0"/>
              </a:rPr>
              <a:t>, dependent if </a:t>
            </a:r>
            <a:r>
              <a:rPr lang="en-US" sz="2200" b="1" i="0" dirty="0">
                <a:solidFill>
                  <a:srgbClr val="61738E"/>
                </a:solidFill>
                <a:effectLst/>
                <a:latin typeface="Source Sans Pro" panose="020B0503030403020204" pitchFamily="34" charset="0"/>
              </a:rPr>
              <a:t>not a subset</a:t>
            </a:r>
            <a:r>
              <a:rPr lang="en-US" sz="2200" b="0" i="0" dirty="0">
                <a:solidFill>
                  <a:srgbClr val="61738E"/>
                </a:solidFill>
                <a:effectLst/>
                <a:latin typeface="Source Sans Pro" panose="020B0503030403020204" pitchFamily="34" charset="0"/>
              </a:rPr>
              <a:t> of the determinant.</a:t>
            </a:r>
          </a:p>
          <a:p>
            <a:pPr algn="l">
              <a:buFont typeface="Arial" panose="020B0604020202020204" pitchFamily="34" charset="0"/>
              <a:buChar char="•"/>
            </a:pPr>
            <a:r>
              <a:rPr lang="en-US" sz="2200" b="1" i="0" dirty="0">
                <a:solidFill>
                  <a:srgbClr val="61738E"/>
                </a:solidFill>
                <a:effectLst/>
                <a:latin typeface="Source Sans Pro" panose="020B0503030403020204" pitchFamily="34" charset="0"/>
              </a:rPr>
              <a:t>X → Y</a:t>
            </a:r>
            <a:r>
              <a:rPr lang="en-US" sz="2200" b="0" i="0" dirty="0">
                <a:solidFill>
                  <a:srgbClr val="61738E"/>
                </a:solidFill>
                <a:effectLst/>
                <a:latin typeface="Source Sans Pro" panose="020B0503030403020204" pitchFamily="34" charset="0"/>
              </a:rPr>
              <a:t> is called a Non-trivial functional dependency if </a:t>
            </a:r>
            <a:r>
              <a:rPr lang="en-US" sz="2200" b="1" i="0" dirty="0">
                <a:solidFill>
                  <a:srgbClr val="61738E"/>
                </a:solidFill>
                <a:effectLst/>
                <a:latin typeface="Source Sans Pro" panose="020B0503030403020204" pitchFamily="34" charset="0"/>
              </a:rPr>
              <a:t>Y</a:t>
            </a:r>
            <a:r>
              <a:rPr lang="en-US" sz="2200" b="0" i="0" dirty="0">
                <a:solidFill>
                  <a:srgbClr val="61738E"/>
                </a:solidFill>
                <a:effectLst/>
                <a:latin typeface="Source Sans Pro" panose="020B0503030403020204" pitchFamily="34" charset="0"/>
              </a:rPr>
              <a:t> is </a:t>
            </a:r>
            <a:r>
              <a:rPr lang="en-US" sz="2200" b="1" i="0" dirty="0">
                <a:solidFill>
                  <a:srgbClr val="61738E"/>
                </a:solidFill>
                <a:effectLst/>
                <a:latin typeface="Source Sans Pro" panose="020B0503030403020204" pitchFamily="34" charset="0"/>
              </a:rPr>
              <a:t>not a subset</a:t>
            </a:r>
            <a:r>
              <a:rPr lang="en-US" sz="2200" b="0" i="0" dirty="0">
                <a:solidFill>
                  <a:srgbClr val="61738E"/>
                </a:solidFill>
                <a:effectLst/>
                <a:latin typeface="Source Sans Pro" panose="020B0503030403020204" pitchFamily="34" charset="0"/>
              </a:rPr>
              <a:t> of </a:t>
            </a:r>
            <a:r>
              <a:rPr lang="en-US" sz="2200" b="1" i="0" dirty="0">
                <a:solidFill>
                  <a:srgbClr val="61738E"/>
                </a:solidFill>
                <a:effectLst/>
                <a:latin typeface="Source Sans Pro" panose="020B0503030403020204" pitchFamily="34" charset="0"/>
              </a:rPr>
              <a:t>X</a:t>
            </a:r>
            <a:r>
              <a:rPr lang="en-US" sz="2200" b="0" i="0" dirty="0">
                <a:solidFill>
                  <a:srgbClr val="61738E"/>
                </a:solidFill>
                <a:effectLst/>
                <a:latin typeface="Source Sans Pro" panose="020B0503030403020204" pitchFamily="34" charset="0"/>
              </a:rPr>
              <a:t>. So, a functional dependency </a:t>
            </a:r>
            <a:r>
              <a:rPr lang="en-US" sz="2200" b="1" i="0" dirty="0">
                <a:solidFill>
                  <a:srgbClr val="61738E"/>
                </a:solidFill>
                <a:effectLst/>
                <a:latin typeface="Source Sans Pro" panose="020B0503030403020204" pitchFamily="34" charset="0"/>
              </a:rPr>
              <a:t>X → Y</a:t>
            </a:r>
            <a:r>
              <a:rPr lang="en-US" sz="2200" b="0" i="0" dirty="0">
                <a:solidFill>
                  <a:srgbClr val="61738E"/>
                </a:solidFill>
                <a:effectLst/>
                <a:latin typeface="Source Sans Pro" panose="020B0503030403020204" pitchFamily="34" charset="0"/>
              </a:rPr>
              <a:t> where </a:t>
            </a:r>
            <a:r>
              <a:rPr lang="en-US" sz="2200" b="1" i="0" dirty="0">
                <a:solidFill>
                  <a:srgbClr val="61738E"/>
                </a:solidFill>
                <a:effectLst/>
                <a:latin typeface="Source Sans Pro" panose="020B0503030403020204" pitchFamily="34" charset="0"/>
              </a:rPr>
              <a:t>X</a:t>
            </a:r>
            <a:r>
              <a:rPr lang="en-US" sz="2200" b="0" i="0" dirty="0">
                <a:solidFill>
                  <a:srgbClr val="61738E"/>
                </a:solidFill>
                <a:effectLst/>
                <a:latin typeface="Source Sans Pro" panose="020B0503030403020204" pitchFamily="34" charset="0"/>
              </a:rPr>
              <a:t> is a set of attributes and </a:t>
            </a:r>
            <a:r>
              <a:rPr lang="en-US" sz="2200" b="1" i="0" dirty="0">
                <a:solidFill>
                  <a:srgbClr val="61738E"/>
                </a:solidFill>
                <a:effectLst/>
                <a:latin typeface="Source Sans Pro" panose="020B0503030403020204" pitchFamily="34" charset="0"/>
              </a:rPr>
              <a:t>Y</a:t>
            </a:r>
            <a:r>
              <a:rPr lang="en-US" sz="2200" b="0" i="0" dirty="0">
                <a:solidFill>
                  <a:srgbClr val="61738E"/>
                </a:solidFill>
                <a:effectLst/>
                <a:latin typeface="Source Sans Pro" panose="020B0503030403020204" pitchFamily="34" charset="0"/>
              </a:rPr>
              <a:t> is also a set of the attribute but not a subset of </a:t>
            </a:r>
            <a:r>
              <a:rPr lang="en-US" sz="2200" b="1" i="0" dirty="0">
                <a:solidFill>
                  <a:srgbClr val="61738E"/>
                </a:solidFill>
                <a:effectLst/>
                <a:latin typeface="Source Sans Pro" panose="020B0503030403020204" pitchFamily="34" charset="0"/>
              </a:rPr>
              <a:t>X</a:t>
            </a:r>
            <a:r>
              <a:rPr lang="en-US" sz="2200" b="0" i="0" dirty="0">
                <a:solidFill>
                  <a:srgbClr val="61738E"/>
                </a:solidFill>
                <a:effectLst/>
                <a:latin typeface="Source Sans Pro" panose="020B0503030403020204" pitchFamily="34" charset="0"/>
              </a:rPr>
              <a:t>, then it is called </a:t>
            </a:r>
            <a:r>
              <a:rPr lang="en-US" sz="2200" b="0" i="1" dirty="0">
                <a:solidFill>
                  <a:srgbClr val="61738E"/>
                </a:solidFill>
                <a:effectLst/>
                <a:latin typeface="Source Sans Pro" panose="020B0503030403020204" pitchFamily="34" charset="0"/>
              </a:rPr>
              <a:t>Non-trivial functional dependency</a:t>
            </a:r>
            <a:r>
              <a:rPr lang="en-US" sz="2200" b="0" i="0" dirty="0">
                <a:solidFill>
                  <a:srgbClr val="61738E"/>
                </a:solidFill>
                <a:effectLst/>
                <a:latin typeface="Source Sans Pro" panose="020B0503030403020204" pitchFamily="34" charset="0"/>
              </a:rPr>
              <a:t>.</a:t>
            </a:r>
          </a:p>
          <a:p>
            <a:endParaRPr lang="en-US" dirty="0"/>
          </a:p>
        </p:txBody>
      </p:sp>
    </p:spTree>
    <p:extLst>
      <p:ext uri="{BB962C8B-B14F-4D97-AF65-F5344CB8AC3E}">
        <p14:creationId xmlns:p14="http://schemas.microsoft.com/office/powerpoint/2010/main" val="37142198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 xmlns:a16="http://schemas.microsoft.com/office/drawing/2014/main" id="{4EE8FE9E-8A3D-4CA7-92ED-B113E19031B3}"/>
              </a:ext>
            </a:extLst>
          </p:cNvPr>
          <p:cNvSpPr txBox="1"/>
          <p:nvPr/>
        </p:nvSpPr>
        <p:spPr>
          <a:xfrm>
            <a:off x="1066800" y="653534"/>
            <a:ext cx="6096000" cy="430887"/>
          </a:xfrm>
          <a:prstGeom prst="rect">
            <a:avLst/>
          </a:prstGeom>
          <a:noFill/>
        </p:spPr>
        <p:txBody>
          <a:bodyPr wrap="square">
            <a:spAutoFit/>
          </a:bodyPr>
          <a:lstStyle/>
          <a:p>
            <a:r>
              <a:rPr lang="en-US" sz="2200" dirty="0">
                <a:solidFill>
                  <a:srgbClr val="61738E"/>
                </a:solidFill>
                <a:latin typeface="Source Sans Pro" panose="020B0503030403020204" pitchFamily="34" charset="0"/>
              </a:rPr>
              <a:t>C</a:t>
            </a:r>
            <a:r>
              <a:rPr lang="en-US" sz="2200" b="0" i="0" dirty="0">
                <a:solidFill>
                  <a:srgbClr val="61738E"/>
                </a:solidFill>
                <a:effectLst/>
                <a:latin typeface="Source Sans Pro" panose="020B0503030403020204" pitchFamily="34" charset="0"/>
              </a:rPr>
              <a:t>onsider the </a:t>
            </a:r>
            <a:r>
              <a:rPr lang="en-US" sz="2200" b="0" i="1" dirty="0">
                <a:solidFill>
                  <a:srgbClr val="61738E"/>
                </a:solidFill>
                <a:effectLst/>
                <a:latin typeface="Source Sans Pro" panose="020B0503030403020204" pitchFamily="34" charset="0"/>
              </a:rPr>
              <a:t>Employee</a:t>
            </a:r>
            <a:r>
              <a:rPr lang="en-US" sz="2200" b="0" i="0" dirty="0">
                <a:solidFill>
                  <a:srgbClr val="61738E"/>
                </a:solidFill>
                <a:effectLst/>
                <a:latin typeface="Source Sans Pro" panose="020B0503030403020204" pitchFamily="34" charset="0"/>
              </a:rPr>
              <a:t> table below.</a:t>
            </a:r>
            <a:endParaRPr lang="en-US" sz="2200" dirty="0"/>
          </a:p>
        </p:txBody>
      </p:sp>
      <p:graphicFrame>
        <p:nvGraphicFramePr>
          <p:cNvPr id="7" name="Table 6">
            <a:extLst>
              <a:ext uri="{FF2B5EF4-FFF2-40B4-BE49-F238E27FC236}">
                <a16:creationId xmlns="" xmlns:a16="http://schemas.microsoft.com/office/drawing/2014/main" id="{1CBCB95D-8322-51F0-6DA7-FBDE1540E2D7}"/>
              </a:ext>
            </a:extLst>
          </p:cNvPr>
          <p:cNvGraphicFramePr>
            <a:graphicFrameLocks noGrp="1"/>
          </p:cNvGraphicFramePr>
          <p:nvPr>
            <p:extLst>
              <p:ext uri="{D42A27DB-BD31-4B8C-83A1-F6EECF244321}">
                <p14:modId xmlns:p14="http://schemas.microsoft.com/office/powerpoint/2010/main" val="3405390374"/>
              </p:ext>
            </p:extLst>
          </p:nvPr>
        </p:nvGraphicFramePr>
        <p:xfrm>
          <a:off x="3342640" y="1730851"/>
          <a:ext cx="5274627" cy="1828800"/>
        </p:xfrm>
        <a:graphic>
          <a:graphicData uri="http://schemas.openxmlformats.org/drawingml/2006/table">
            <a:tbl>
              <a:tblPr/>
              <a:tblGrid>
                <a:gridCol w="1758209">
                  <a:extLst>
                    <a:ext uri="{9D8B030D-6E8A-4147-A177-3AD203B41FA5}">
                      <a16:colId xmlns="" xmlns:a16="http://schemas.microsoft.com/office/drawing/2014/main" val="2114059131"/>
                    </a:ext>
                  </a:extLst>
                </a:gridCol>
                <a:gridCol w="1758209">
                  <a:extLst>
                    <a:ext uri="{9D8B030D-6E8A-4147-A177-3AD203B41FA5}">
                      <a16:colId xmlns="" xmlns:a16="http://schemas.microsoft.com/office/drawing/2014/main" val="370002103"/>
                    </a:ext>
                  </a:extLst>
                </a:gridCol>
                <a:gridCol w="1758209">
                  <a:extLst>
                    <a:ext uri="{9D8B030D-6E8A-4147-A177-3AD203B41FA5}">
                      <a16:colId xmlns="" xmlns:a16="http://schemas.microsoft.com/office/drawing/2014/main" val="2856783386"/>
                    </a:ext>
                  </a:extLst>
                </a:gridCol>
              </a:tblGrid>
              <a:tr h="0">
                <a:tc>
                  <a:txBody>
                    <a:bodyPr/>
                    <a:lstStyle/>
                    <a:p>
                      <a:pPr algn="ctr"/>
                      <a:r>
                        <a:rPr lang="en-US" b="1" dirty="0" err="1">
                          <a:effectLst/>
                        </a:rPr>
                        <a:t>Employee_Id</a:t>
                      </a:r>
                      <a:endParaRPr lang="en-US" b="1" dirty="0">
                        <a:effectLst/>
                      </a:endParaRPr>
                    </a:p>
                  </a:txBody>
                  <a:tcPr anchor="ctr">
                    <a:lnL>
                      <a:noFill/>
                    </a:lnL>
                    <a:lnR>
                      <a:noFill/>
                    </a:lnR>
                    <a:lnT>
                      <a:noFill/>
                    </a:lnT>
                    <a:lnB>
                      <a:noFill/>
                    </a:lnB>
                  </a:tcPr>
                </a:tc>
                <a:tc>
                  <a:txBody>
                    <a:bodyPr/>
                    <a:lstStyle/>
                    <a:p>
                      <a:pPr algn="ctr"/>
                      <a:r>
                        <a:rPr lang="en-US" b="1" dirty="0">
                          <a:effectLst/>
                        </a:rPr>
                        <a:t>Name</a:t>
                      </a:r>
                    </a:p>
                  </a:txBody>
                  <a:tcPr anchor="ctr">
                    <a:lnL>
                      <a:noFill/>
                    </a:lnL>
                    <a:lnR>
                      <a:noFill/>
                    </a:lnR>
                    <a:lnT>
                      <a:noFill/>
                    </a:lnT>
                    <a:lnB>
                      <a:noFill/>
                    </a:lnB>
                  </a:tcPr>
                </a:tc>
                <a:tc>
                  <a:txBody>
                    <a:bodyPr/>
                    <a:lstStyle/>
                    <a:p>
                      <a:pPr algn="ctr"/>
                      <a:r>
                        <a:rPr lang="en-US" b="1" dirty="0">
                          <a:effectLst/>
                        </a:rPr>
                        <a:t>Age</a:t>
                      </a:r>
                    </a:p>
                  </a:txBody>
                  <a:tcPr anchor="ctr">
                    <a:lnL>
                      <a:noFill/>
                    </a:lnL>
                    <a:lnR>
                      <a:noFill/>
                    </a:lnR>
                    <a:lnT>
                      <a:noFill/>
                    </a:lnT>
                    <a:lnB>
                      <a:noFill/>
                    </a:lnB>
                  </a:tcPr>
                </a:tc>
                <a:extLst>
                  <a:ext uri="{0D108BD9-81ED-4DB2-BD59-A6C34878D82A}">
                    <a16:rowId xmlns="" xmlns:a16="http://schemas.microsoft.com/office/drawing/2014/main" val="46522718"/>
                  </a:ext>
                </a:extLst>
              </a:tr>
              <a:tr h="0">
                <a:tc>
                  <a:txBody>
                    <a:bodyPr/>
                    <a:lstStyle/>
                    <a:p>
                      <a:pPr algn="ctr"/>
                      <a:r>
                        <a:rPr lang="en-US">
                          <a:effectLst/>
                        </a:rPr>
                        <a:t>1</a:t>
                      </a:r>
                    </a:p>
                  </a:txBody>
                  <a:tcPr anchor="ctr">
                    <a:lnL>
                      <a:noFill/>
                    </a:lnL>
                    <a:lnR>
                      <a:noFill/>
                    </a:lnR>
                    <a:lnT>
                      <a:noFill/>
                    </a:lnT>
                    <a:lnB>
                      <a:noFill/>
                    </a:lnB>
                  </a:tcPr>
                </a:tc>
                <a:tc>
                  <a:txBody>
                    <a:bodyPr/>
                    <a:lstStyle/>
                    <a:p>
                      <a:pPr algn="ctr"/>
                      <a:r>
                        <a:rPr lang="en-US">
                          <a:effectLst/>
                        </a:rPr>
                        <a:t>Zayn</a:t>
                      </a:r>
                    </a:p>
                  </a:txBody>
                  <a:tcPr anchor="ctr">
                    <a:lnL>
                      <a:noFill/>
                    </a:lnL>
                    <a:lnR>
                      <a:noFill/>
                    </a:lnR>
                    <a:lnT>
                      <a:noFill/>
                    </a:lnT>
                    <a:lnB>
                      <a:noFill/>
                    </a:lnB>
                  </a:tcPr>
                </a:tc>
                <a:tc>
                  <a:txBody>
                    <a:bodyPr/>
                    <a:lstStyle/>
                    <a:p>
                      <a:pPr algn="ctr"/>
                      <a:r>
                        <a:rPr lang="en-US">
                          <a:effectLst/>
                        </a:rPr>
                        <a:t>24</a:t>
                      </a:r>
                    </a:p>
                  </a:txBody>
                  <a:tcPr anchor="ctr">
                    <a:lnL>
                      <a:noFill/>
                    </a:lnL>
                    <a:lnR>
                      <a:noFill/>
                    </a:lnR>
                    <a:lnT>
                      <a:noFill/>
                    </a:lnT>
                    <a:lnB>
                      <a:noFill/>
                    </a:lnB>
                  </a:tcPr>
                </a:tc>
                <a:extLst>
                  <a:ext uri="{0D108BD9-81ED-4DB2-BD59-A6C34878D82A}">
                    <a16:rowId xmlns="" xmlns:a16="http://schemas.microsoft.com/office/drawing/2014/main" val="1025111731"/>
                  </a:ext>
                </a:extLst>
              </a:tr>
              <a:tr h="0">
                <a:tc>
                  <a:txBody>
                    <a:bodyPr/>
                    <a:lstStyle/>
                    <a:p>
                      <a:pPr algn="ctr"/>
                      <a:r>
                        <a:rPr lang="en-US">
                          <a:effectLst/>
                        </a:rPr>
                        <a:t>2</a:t>
                      </a:r>
                    </a:p>
                  </a:txBody>
                  <a:tcPr anchor="ctr">
                    <a:lnL>
                      <a:noFill/>
                    </a:lnL>
                    <a:lnR>
                      <a:noFill/>
                    </a:lnR>
                    <a:lnT>
                      <a:noFill/>
                    </a:lnT>
                    <a:lnB>
                      <a:noFill/>
                    </a:lnB>
                  </a:tcPr>
                </a:tc>
                <a:tc>
                  <a:txBody>
                    <a:bodyPr/>
                    <a:lstStyle/>
                    <a:p>
                      <a:pPr algn="ctr"/>
                      <a:r>
                        <a:rPr lang="en-US">
                          <a:effectLst/>
                        </a:rPr>
                        <a:t>Phobe</a:t>
                      </a:r>
                    </a:p>
                  </a:txBody>
                  <a:tcPr anchor="ctr">
                    <a:lnL>
                      <a:noFill/>
                    </a:lnL>
                    <a:lnR>
                      <a:noFill/>
                    </a:lnR>
                    <a:lnT>
                      <a:noFill/>
                    </a:lnT>
                    <a:lnB>
                      <a:noFill/>
                    </a:lnB>
                  </a:tcPr>
                </a:tc>
                <a:tc>
                  <a:txBody>
                    <a:bodyPr/>
                    <a:lstStyle/>
                    <a:p>
                      <a:pPr algn="ctr"/>
                      <a:r>
                        <a:rPr lang="en-US">
                          <a:effectLst/>
                        </a:rPr>
                        <a:t>34</a:t>
                      </a:r>
                    </a:p>
                  </a:txBody>
                  <a:tcPr anchor="ctr">
                    <a:lnL>
                      <a:noFill/>
                    </a:lnL>
                    <a:lnR>
                      <a:noFill/>
                    </a:lnR>
                    <a:lnT>
                      <a:noFill/>
                    </a:lnT>
                    <a:lnB>
                      <a:noFill/>
                    </a:lnB>
                  </a:tcPr>
                </a:tc>
                <a:extLst>
                  <a:ext uri="{0D108BD9-81ED-4DB2-BD59-A6C34878D82A}">
                    <a16:rowId xmlns="" xmlns:a16="http://schemas.microsoft.com/office/drawing/2014/main" val="3213115074"/>
                  </a:ext>
                </a:extLst>
              </a:tr>
              <a:tr h="0">
                <a:tc>
                  <a:txBody>
                    <a:bodyPr/>
                    <a:lstStyle/>
                    <a:p>
                      <a:pPr algn="ctr"/>
                      <a:r>
                        <a:rPr lang="en-US">
                          <a:effectLst/>
                        </a:rPr>
                        <a:t>3</a:t>
                      </a:r>
                    </a:p>
                  </a:txBody>
                  <a:tcPr anchor="ctr">
                    <a:lnL>
                      <a:noFill/>
                    </a:lnL>
                    <a:lnR>
                      <a:noFill/>
                    </a:lnR>
                    <a:lnT>
                      <a:noFill/>
                    </a:lnT>
                    <a:lnB>
                      <a:noFill/>
                    </a:lnB>
                  </a:tcPr>
                </a:tc>
                <a:tc>
                  <a:txBody>
                    <a:bodyPr/>
                    <a:lstStyle/>
                    <a:p>
                      <a:pPr algn="ctr"/>
                      <a:r>
                        <a:rPr lang="en-US">
                          <a:effectLst/>
                        </a:rPr>
                        <a:t>Hikki</a:t>
                      </a:r>
                    </a:p>
                  </a:txBody>
                  <a:tcPr anchor="ctr">
                    <a:lnL>
                      <a:noFill/>
                    </a:lnL>
                    <a:lnR>
                      <a:noFill/>
                    </a:lnR>
                    <a:lnT>
                      <a:noFill/>
                    </a:lnT>
                    <a:lnB>
                      <a:noFill/>
                    </a:lnB>
                  </a:tcPr>
                </a:tc>
                <a:tc>
                  <a:txBody>
                    <a:bodyPr/>
                    <a:lstStyle/>
                    <a:p>
                      <a:pPr algn="ctr"/>
                      <a:r>
                        <a:rPr lang="en-US">
                          <a:effectLst/>
                        </a:rPr>
                        <a:t>26</a:t>
                      </a:r>
                    </a:p>
                  </a:txBody>
                  <a:tcPr anchor="ctr">
                    <a:lnL>
                      <a:noFill/>
                    </a:lnL>
                    <a:lnR>
                      <a:noFill/>
                    </a:lnR>
                    <a:lnT>
                      <a:noFill/>
                    </a:lnT>
                    <a:lnB>
                      <a:noFill/>
                    </a:lnB>
                  </a:tcPr>
                </a:tc>
                <a:extLst>
                  <a:ext uri="{0D108BD9-81ED-4DB2-BD59-A6C34878D82A}">
                    <a16:rowId xmlns="" xmlns:a16="http://schemas.microsoft.com/office/drawing/2014/main" val="1643624095"/>
                  </a:ext>
                </a:extLst>
              </a:tr>
              <a:tr h="0">
                <a:tc>
                  <a:txBody>
                    <a:bodyPr/>
                    <a:lstStyle/>
                    <a:p>
                      <a:pPr algn="ctr"/>
                      <a:r>
                        <a:rPr lang="en-US">
                          <a:effectLst/>
                        </a:rPr>
                        <a:t>4</a:t>
                      </a:r>
                    </a:p>
                  </a:txBody>
                  <a:tcPr anchor="ctr">
                    <a:lnL>
                      <a:noFill/>
                    </a:lnL>
                    <a:lnR>
                      <a:noFill/>
                    </a:lnR>
                    <a:lnT>
                      <a:noFill/>
                    </a:lnT>
                    <a:lnB>
                      <a:noFill/>
                    </a:lnB>
                  </a:tcPr>
                </a:tc>
                <a:tc>
                  <a:txBody>
                    <a:bodyPr/>
                    <a:lstStyle/>
                    <a:p>
                      <a:pPr algn="ctr"/>
                      <a:r>
                        <a:rPr lang="en-US">
                          <a:effectLst/>
                        </a:rPr>
                        <a:t>David</a:t>
                      </a:r>
                    </a:p>
                  </a:txBody>
                  <a:tcPr anchor="ctr">
                    <a:lnL>
                      <a:noFill/>
                    </a:lnL>
                    <a:lnR>
                      <a:noFill/>
                    </a:lnR>
                    <a:lnT>
                      <a:noFill/>
                    </a:lnT>
                    <a:lnB>
                      <a:noFill/>
                    </a:lnB>
                  </a:tcPr>
                </a:tc>
                <a:tc>
                  <a:txBody>
                    <a:bodyPr/>
                    <a:lstStyle/>
                    <a:p>
                      <a:pPr algn="ctr"/>
                      <a:r>
                        <a:rPr lang="en-US" dirty="0">
                          <a:effectLst/>
                        </a:rPr>
                        <a:t>29</a:t>
                      </a:r>
                    </a:p>
                  </a:txBody>
                  <a:tcPr anchor="ctr">
                    <a:lnL>
                      <a:noFill/>
                    </a:lnL>
                    <a:lnR>
                      <a:noFill/>
                    </a:lnR>
                    <a:lnT>
                      <a:noFill/>
                    </a:lnT>
                    <a:lnB>
                      <a:noFill/>
                    </a:lnB>
                  </a:tcPr>
                </a:tc>
                <a:extLst>
                  <a:ext uri="{0D108BD9-81ED-4DB2-BD59-A6C34878D82A}">
                    <a16:rowId xmlns="" xmlns:a16="http://schemas.microsoft.com/office/drawing/2014/main" val="2551532867"/>
                  </a:ext>
                </a:extLst>
              </a:tr>
            </a:tbl>
          </a:graphicData>
        </a:graphic>
      </p:graphicFrame>
      <p:sp>
        <p:nvSpPr>
          <p:cNvPr id="9" name="TextBox 8">
            <a:extLst>
              <a:ext uri="{FF2B5EF4-FFF2-40B4-BE49-F238E27FC236}">
                <a16:creationId xmlns="" xmlns:a16="http://schemas.microsoft.com/office/drawing/2014/main" id="{E2CB7E9E-9A22-A71B-6A62-6641A50C4232}"/>
              </a:ext>
            </a:extLst>
          </p:cNvPr>
          <p:cNvSpPr txBox="1"/>
          <p:nvPr/>
        </p:nvSpPr>
        <p:spPr>
          <a:xfrm>
            <a:off x="1066800" y="4387056"/>
            <a:ext cx="10281920" cy="2070182"/>
          </a:xfrm>
          <a:prstGeom prst="rect">
            <a:avLst/>
          </a:prstGeom>
          <a:noFill/>
        </p:spPr>
        <p:txBody>
          <a:bodyPr wrap="square">
            <a:spAutoFit/>
          </a:bodyPr>
          <a:lstStyle/>
          <a:p>
            <a:pPr marL="285750" indent="-285750" algn="l">
              <a:lnSpc>
                <a:spcPct val="150000"/>
              </a:lnSpc>
              <a:buFont typeface="Courier New" panose="02070309020205020404" pitchFamily="49" charset="0"/>
              <a:buChar char="o"/>
            </a:pPr>
            <a:r>
              <a:rPr lang="en-US" sz="2200" b="0" i="0" dirty="0">
                <a:solidFill>
                  <a:srgbClr val="61738E"/>
                </a:solidFill>
                <a:effectLst/>
                <a:latin typeface="Source Sans Pro" panose="020B0503030403020204" pitchFamily="34" charset="0"/>
              </a:rPr>
              <a:t>Here, </a:t>
            </a:r>
            <a:r>
              <a:rPr lang="en-US" sz="2200" b="1" i="0" dirty="0">
                <a:solidFill>
                  <a:srgbClr val="61738E"/>
                </a:solidFill>
                <a:effectLst/>
                <a:latin typeface="Source Sans Pro" panose="020B0503030403020204" pitchFamily="34" charset="0"/>
              </a:rPr>
              <a:t>{ </a:t>
            </a:r>
            <a:r>
              <a:rPr lang="en-US" sz="2200" b="1" i="0" dirty="0" err="1">
                <a:solidFill>
                  <a:srgbClr val="61738E"/>
                </a:solidFill>
                <a:effectLst/>
                <a:latin typeface="Source Sans Pro" panose="020B0503030403020204" pitchFamily="34" charset="0"/>
              </a:rPr>
              <a:t>Employee_Id</a:t>
            </a:r>
            <a:r>
              <a:rPr lang="en-US" sz="2200" b="1" i="0" dirty="0">
                <a:solidFill>
                  <a:srgbClr val="61738E"/>
                </a:solidFill>
                <a:effectLst/>
                <a:latin typeface="Source Sans Pro" panose="020B0503030403020204" pitchFamily="34" charset="0"/>
              </a:rPr>
              <a:t> } → { Name }</a:t>
            </a:r>
            <a:r>
              <a:rPr lang="en-US" sz="2200" b="0" i="0" dirty="0">
                <a:solidFill>
                  <a:srgbClr val="61738E"/>
                </a:solidFill>
                <a:effectLst/>
                <a:latin typeface="Source Sans Pro" panose="020B0503030403020204" pitchFamily="34" charset="0"/>
              </a:rPr>
              <a:t> is a non-trivial functional dependency because </a:t>
            </a:r>
            <a:r>
              <a:rPr lang="en-US" sz="2200" b="1" i="0" dirty="0">
                <a:solidFill>
                  <a:srgbClr val="61738E"/>
                </a:solidFill>
                <a:effectLst/>
                <a:latin typeface="Source Sans Pro" panose="020B0503030403020204" pitchFamily="34" charset="0"/>
              </a:rPr>
              <a:t>Name</a:t>
            </a:r>
            <a:r>
              <a:rPr lang="en-US" sz="2200" b="0" i="0" dirty="0">
                <a:solidFill>
                  <a:srgbClr val="61738E"/>
                </a:solidFill>
                <a:effectLst/>
                <a:latin typeface="Source Sans Pro" panose="020B0503030403020204" pitchFamily="34" charset="0"/>
              </a:rPr>
              <a:t>(</a:t>
            </a:r>
            <a:r>
              <a:rPr lang="en-US" sz="2200" b="0" i="1" dirty="0">
                <a:solidFill>
                  <a:srgbClr val="61738E"/>
                </a:solidFill>
                <a:effectLst/>
                <a:latin typeface="Source Sans Pro" panose="020B0503030403020204" pitchFamily="34" charset="0"/>
              </a:rPr>
              <a:t>dependent</a:t>
            </a:r>
            <a:r>
              <a:rPr lang="en-US" sz="2200" b="0" i="0" dirty="0">
                <a:solidFill>
                  <a:srgbClr val="61738E"/>
                </a:solidFill>
                <a:effectLst/>
                <a:latin typeface="Source Sans Pro" panose="020B0503030403020204" pitchFamily="34" charset="0"/>
              </a:rPr>
              <a:t>) is </a:t>
            </a:r>
            <a:r>
              <a:rPr lang="en-US" sz="2200" b="1" i="0" dirty="0">
                <a:solidFill>
                  <a:srgbClr val="61738E"/>
                </a:solidFill>
                <a:effectLst/>
                <a:latin typeface="Source Sans Pro" panose="020B0503030403020204" pitchFamily="34" charset="0"/>
              </a:rPr>
              <a:t>not a subset</a:t>
            </a:r>
            <a:r>
              <a:rPr lang="en-US" sz="2200" b="0" i="0" dirty="0">
                <a:solidFill>
                  <a:srgbClr val="61738E"/>
                </a:solidFill>
                <a:effectLst/>
                <a:latin typeface="Source Sans Pro" panose="020B0503030403020204" pitchFamily="34" charset="0"/>
              </a:rPr>
              <a:t> of </a:t>
            </a:r>
            <a:r>
              <a:rPr lang="en-US" sz="2200" b="1" i="0" dirty="0" err="1">
                <a:solidFill>
                  <a:srgbClr val="61738E"/>
                </a:solidFill>
                <a:effectLst/>
                <a:latin typeface="Source Sans Pro" panose="020B0503030403020204" pitchFamily="34" charset="0"/>
              </a:rPr>
              <a:t>Employee_Id</a:t>
            </a:r>
            <a:r>
              <a:rPr lang="en-US" sz="2200" b="0" i="0" dirty="0">
                <a:solidFill>
                  <a:srgbClr val="61738E"/>
                </a:solidFill>
                <a:effectLst/>
                <a:latin typeface="Source Sans Pro" panose="020B0503030403020204" pitchFamily="34" charset="0"/>
              </a:rPr>
              <a:t>(</a:t>
            </a:r>
            <a:r>
              <a:rPr lang="en-US" sz="2200" b="0" i="1" dirty="0">
                <a:solidFill>
                  <a:srgbClr val="61738E"/>
                </a:solidFill>
                <a:effectLst/>
                <a:latin typeface="Source Sans Pro" panose="020B0503030403020204" pitchFamily="34" charset="0"/>
              </a:rPr>
              <a:t>determinant</a:t>
            </a:r>
            <a:r>
              <a:rPr lang="en-US" sz="2200" b="0" i="0" dirty="0">
                <a:solidFill>
                  <a:srgbClr val="61738E"/>
                </a:solidFill>
                <a:effectLst/>
                <a:latin typeface="Source Sans Pro" panose="020B0503030403020204" pitchFamily="34" charset="0"/>
              </a:rPr>
              <a:t>).</a:t>
            </a:r>
          </a:p>
          <a:p>
            <a:pPr marL="285750" indent="-285750" algn="l">
              <a:lnSpc>
                <a:spcPct val="150000"/>
              </a:lnSpc>
              <a:buFont typeface="Courier New" panose="02070309020205020404" pitchFamily="49" charset="0"/>
              <a:buChar char="o"/>
            </a:pPr>
            <a:r>
              <a:rPr lang="en-US" sz="2200" b="0" i="0" dirty="0">
                <a:solidFill>
                  <a:srgbClr val="61738E"/>
                </a:solidFill>
                <a:effectLst/>
                <a:latin typeface="Source Sans Pro" panose="020B0503030403020204" pitchFamily="34" charset="0"/>
              </a:rPr>
              <a:t>Similarly, </a:t>
            </a:r>
            <a:r>
              <a:rPr lang="en-US" sz="2200" b="1" i="0" dirty="0">
                <a:solidFill>
                  <a:srgbClr val="61738E"/>
                </a:solidFill>
                <a:effectLst/>
                <a:latin typeface="Source Sans Pro" panose="020B0503030403020204" pitchFamily="34" charset="0"/>
              </a:rPr>
              <a:t>{ </a:t>
            </a:r>
            <a:r>
              <a:rPr lang="en-US" sz="2200" b="1" i="0" dirty="0" err="1">
                <a:solidFill>
                  <a:srgbClr val="61738E"/>
                </a:solidFill>
                <a:effectLst/>
                <a:latin typeface="Source Sans Pro" panose="020B0503030403020204" pitchFamily="34" charset="0"/>
              </a:rPr>
              <a:t>Employee_Id</a:t>
            </a:r>
            <a:r>
              <a:rPr lang="en-US" sz="2200" b="1" i="0" dirty="0">
                <a:solidFill>
                  <a:srgbClr val="61738E"/>
                </a:solidFill>
                <a:effectLst/>
                <a:latin typeface="Source Sans Pro" panose="020B0503030403020204" pitchFamily="34" charset="0"/>
              </a:rPr>
              <a:t>, Name } → { Age }</a:t>
            </a:r>
            <a:r>
              <a:rPr lang="en-US" sz="2200" b="0" i="0" dirty="0">
                <a:solidFill>
                  <a:srgbClr val="61738E"/>
                </a:solidFill>
                <a:effectLst/>
                <a:latin typeface="Source Sans Pro" panose="020B0503030403020204" pitchFamily="34" charset="0"/>
              </a:rPr>
              <a:t> is also a non-trivial functional dependency.</a:t>
            </a:r>
          </a:p>
        </p:txBody>
      </p:sp>
    </p:spTree>
    <p:extLst>
      <p:ext uri="{BB962C8B-B14F-4D97-AF65-F5344CB8AC3E}">
        <p14:creationId xmlns:p14="http://schemas.microsoft.com/office/powerpoint/2010/main" val="27867120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C841B2A-CF70-C63F-1938-7F9CA537C8FA}"/>
              </a:ext>
            </a:extLst>
          </p:cNvPr>
          <p:cNvSpPr>
            <a:spLocks noGrp="1"/>
          </p:cNvSpPr>
          <p:nvPr>
            <p:ph type="title"/>
          </p:nvPr>
        </p:nvSpPr>
        <p:spPr/>
        <p:txBody>
          <a:bodyPr/>
          <a:lstStyle/>
          <a:p>
            <a:r>
              <a:rPr lang="en-US" b="1" i="0" dirty="0">
                <a:effectLst/>
                <a:latin typeface="Source Sans Pro" panose="020B0503030403020204" pitchFamily="34" charset="0"/>
              </a:rPr>
              <a:t>Multivalued Functional Dependency:</a:t>
            </a:r>
            <a:endParaRPr lang="en-US" dirty="0"/>
          </a:p>
        </p:txBody>
      </p:sp>
      <p:sp>
        <p:nvSpPr>
          <p:cNvPr id="3" name="Content Placeholder 2">
            <a:extLst>
              <a:ext uri="{FF2B5EF4-FFF2-40B4-BE49-F238E27FC236}">
                <a16:creationId xmlns="" xmlns:a16="http://schemas.microsoft.com/office/drawing/2014/main" id="{4670E560-F353-9BD8-E40D-BFDF08B6D8A4}"/>
              </a:ext>
            </a:extLst>
          </p:cNvPr>
          <p:cNvSpPr>
            <a:spLocks noGrp="1"/>
          </p:cNvSpPr>
          <p:nvPr>
            <p:ph idx="1"/>
          </p:nvPr>
        </p:nvSpPr>
        <p:spPr/>
        <p:txBody>
          <a:bodyPr/>
          <a:lstStyle/>
          <a:p>
            <a:pPr algn="l">
              <a:buFont typeface="Arial" panose="020B0604020202020204" pitchFamily="34" charset="0"/>
              <a:buChar char="•"/>
            </a:pPr>
            <a:r>
              <a:rPr lang="en-US" sz="2200" b="0" i="0" dirty="0">
                <a:solidFill>
                  <a:srgbClr val="61738E"/>
                </a:solidFill>
                <a:effectLst/>
                <a:latin typeface="Source Sans Pro" panose="020B0503030403020204" pitchFamily="34" charset="0"/>
              </a:rPr>
              <a:t>In </a:t>
            </a:r>
            <a:r>
              <a:rPr lang="en-US" sz="2200" b="1" i="0" dirty="0">
                <a:solidFill>
                  <a:srgbClr val="61738E"/>
                </a:solidFill>
                <a:effectLst/>
                <a:latin typeface="Source Sans Pro" panose="020B0503030403020204" pitchFamily="34" charset="0"/>
              </a:rPr>
              <a:t>Multivalued functional dependency</a:t>
            </a:r>
            <a:r>
              <a:rPr lang="en-US" sz="2200" b="0" i="0" dirty="0">
                <a:solidFill>
                  <a:srgbClr val="61738E"/>
                </a:solidFill>
                <a:effectLst/>
                <a:latin typeface="Source Sans Pro" panose="020B0503030403020204" pitchFamily="34" charset="0"/>
              </a:rPr>
              <a:t>, attributes in the dependent set are </a:t>
            </a:r>
            <a:r>
              <a:rPr lang="en-US" sz="2200" b="1" i="0" dirty="0">
                <a:solidFill>
                  <a:srgbClr val="61738E"/>
                </a:solidFill>
                <a:effectLst/>
                <a:latin typeface="Source Sans Pro" panose="020B0503030403020204" pitchFamily="34" charset="0"/>
              </a:rPr>
              <a:t>not dependent</a:t>
            </a:r>
            <a:r>
              <a:rPr lang="en-US" sz="2200" b="0" i="0" dirty="0">
                <a:solidFill>
                  <a:srgbClr val="61738E"/>
                </a:solidFill>
                <a:effectLst/>
                <a:latin typeface="Source Sans Pro" panose="020B0503030403020204" pitchFamily="34" charset="0"/>
              </a:rPr>
              <a:t> on each other.</a:t>
            </a:r>
          </a:p>
          <a:p>
            <a:pPr algn="l">
              <a:buFont typeface="Arial" panose="020B0604020202020204" pitchFamily="34" charset="0"/>
              <a:buChar char="•"/>
            </a:pPr>
            <a:r>
              <a:rPr lang="en-US" sz="2200" b="0" i="0" dirty="0">
                <a:solidFill>
                  <a:srgbClr val="61738E"/>
                </a:solidFill>
                <a:effectLst/>
                <a:latin typeface="Source Sans Pro" panose="020B0503030403020204" pitchFamily="34" charset="0"/>
              </a:rPr>
              <a:t>For example, </a:t>
            </a:r>
            <a:r>
              <a:rPr lang="en-US" sz="2200" b="1" i="0" dirty="0">
                <a:solidFill>
                  <a:srgbClr val="61738E"/>
                </a:solidFill>
                <a:effectLst/>
                <a:latin typeface="Source Sans Pro" panose="020B0503030403020204" pitchFamily="34" charset="0"/>
              </a:rPr>
              <a:t>X → { Y, Z }</a:t>
            </a:r>
            <a:r>
              <a:rPr lang="en-US" sz="2200" b="0" i="0" dirty="0">
                <a:solidFill>
                  <a:srgbClr val="61738E"/>
                </a:solidFill>
                <a:effectLst/>
                <a:latin typeface="Source Sans Pro" panose="020B0503030403020204" pitchFamily="34" charset="0"/>
              </a:rPr>
              <a:t>, if there exists is </a:t>
            </a:r>
            <a:r>
              <a:rPr lang="en-US" sz="2200" b="1" i="0" dirty="0">
                <a:solidFill>
                  <a:srgbClr val="61738E"/>
                </a:solidFill>
                <a:effectLst/>
                <a:latin typeface="Source Sans Pro" panose="020B0503030403020204" pitchFamily="34" charset="0"/>
              </a:rPr>
              <a:t>no functional dependency</a:t>
            </a:r>
            <a:r>
              <a:rPr lang="en-US" sz="2200" b="0" i="0" dirty="0">
                <a:solidFill>
                  <a:srgbClr val="61738E"/>
                </a:solidFill>
                <a:effectLst/>
                <a:latin typeface="Source Sans Pro" panose="020B0503030403020204" pitchFamily="34" charset="0"/>
              </a:rPr>
              <a:t> between </a:t>
            </a:r>
            <a:r>
              <a:rPr lang="en-US" sz="2200" b="1" i="0" dirty="0">
                <a:solidFill>
                  <a:srgbClr val="61738E"/>
                </a:solidFill>
                <a:effectLst/>
                <a:latin typeface="Source Sans Pro" panose="020B0503030403020204" pitchFamily="34" charset="0"/>
              </a:rPr>
              <a:t>Y and Z</a:t>
            </a:r>
            <a:r>
              <a:rPr lang="en-US" sz="2200" b="0" i="0" dirty="0">
                <a:solidFill>
                  <a:srgbClr val="61738E"/>
                </a:solidFill>
                <a:effectLst/>
                <a:latin typeface="Source Sans Pro" panose="020B0503030403020204" pitchFamily="34" charset="0"/>
              </a:rPr>
              <a:t>, then it is called as </a:t>
            </a:r>
            <a:r>
              <a:rPr lang="en-US" sz="2200" b="0" i="1" dirty="0">
                <a:solidFill>
                  <a:srgbClr val="61738E"/>
                </a:solidFill>
                <a:effectLst/>
                <a:latin typeface="Source Sans Pro" panose="020B0503030403020204" pitchFamily="34" charset="0"/>
              </a:rPr>
              <a:t>Multivalued functional dependency</a:t>
            </a:r>
            <a:r>
              <a:rPr lang="en-US" sz="2200" b="0" i="0" dirty="0">
                <a:solidFill>
                  <a:srgbClr val="61738E"/>
                </a:solidFill>
                <a:effectLst/>
                <a:latin typeface="Source Sans Pro" panose="020B0503030403020204" pitchFamily="34" charset="0"/>
              </a:rPr>
              <a:t>.</a:t>
            </a:r>
          </a:p>
          <a:p>
            <a:endParaRPr lang="en-US" dirty="0"/>
          </a:p>
        </p:txBody>
      </p:sp>
    </p:spTree>
    <p:extLst>
      <p:ext uri="{BB962C8B-B14F-4D97-AF65-F5344CB8AC3E}">
        <p14:creationId xmlns:p14="http://schemas.microsoft.com/office/powerpoint/2010/main" val="4556682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D2D51383-D8C2-A2C8-4704-B1E906552E9A}"/>
              </a:ext>
            </a:extLst>
          </p:cNvPr>
          <p:cNvSpPr txBox="1"/>
          <p:nvPr/>
        </p:nvSpPr>
        <p:spPr>
          <a:xfrm>
            <a:off x="1056640" y="795774"/>
            <a:ext cx="6096000" cy="430887"/>
          </a:xfrm>
          <a:prstGeom prst="rect">
            <a:avLst/>
          </a:prstGeom>
          <a:noFill/>
        </p:spPr>
        <p:txBody>
          <a:bodyPr wrap="square">
            <a:spAutoFit/>
          </a:bodyPr>
          <a:lstStyle/>
          <a:p>
            <a:r>
              <a:rPr lang="en-US" sz="2200" dirty="0">
                <a:solidFill>
                  <a:srgbClr val="61738E"/>
                </a:solidFill>
                <a:latin typeface="Source Sans Pro" panose="020B0503030403020204" pitchFamily="34" charset="0"/>
              </a:rPr>
              <a:t>C</a:t>
            </a:r>
            <a:r>
              <a:rPr lang="en-US" sz="2200" b="0" i="0" dirty="0">
                <a:solidFill>
                  <a:srgbClr val="61738E"/>
                </a:solidFill>
                <a:effectLst/>
                <a:latin typeface="Source Sans Pro" panose="020B0503030403020204" pitchFamily="34" charset="0"/>
              </a:rPr>
              <a:t>onsider the </a:t>
            </a:r>
            <a:r>
              <a:rPr lang="en-US" sz="2200" b="0" i="1" dirty="0">
                <a:solidFill>
                  <a:srgbClr val="61738E"/>
                </a:solidFill>
                <a:effectLst/>
                <a:latin typeface="Source Sans Pro" panose="020B0503030403020204" pitchFamily="34" charset="0"/>
              </a:rPr>
              <a:t>Employee</a:t>
            </a:r>
            <a:r>
              <a:rPr lang="en-US" sz="2200" b="0" i="0" dirty="0">
                <a:solidFill>
                  <a:srgbClr val="61738E"/>
                </a:solidFill>
                <a:effectLst/>
                <a:latin typeface="Source Sans Pro" panose="020B0503030403020204" pitchFamily="34" charset="0"/>
              </a:rPr>
              <a:t> table below</a:t>
            </a:r>
            <a:endParaRPr lang="en-US" sz="2200" dirty="0"/>
          </a:p>
        </p:txBody>
      </p:sp>
      <p:graphicFrame>
        <p:nvGraphicFramePr>
          <p:cNvPr id="4" name="Table 3">
            <a:extLst>
              <a:ext uri="{FF2B5EF4-FFF2-40B4-BE49-F238E27FC236}">
                <a16:creationId xmlns="" xmlns:a16="http://schemas.microsoft.com/office/drawing/2014/main" id="{BE443DF7-18FB-6CD6-E704-C673897ED508}"/>
              </a:ext>
            </a:extLst>
          </p:cNvPr>
          <p:cNvGraphicFramePr>
            <a:graphicFrameLocks noGrp="1"/>
          </p:cNvGraphicFramePr>
          <p:nvPr>
            <p:extLst>
              <p:ext uri="{D42A27DB-BD31-4B8C-83A1-F6EECF244321}">
                <p14:modId xmlns:p14="http://schemas.microsoft.com/office/powerpoint/2010/main" val="1066916016"/>
              </p:ext>
            </p:extLst>
          </p:nvPr>
        </p:nvGraphicFramePr>
        <p:xfrm>
          <a:off x="3291840" y="1812131"/>
          <a:ext cx="5091747" cy="2194560"/>
        </p:xfrm>
        <a:graphic>
          <a:graphicData uri="http://schemas.openxmlformats.org/drawingml/2006/table">
            <a:tbl>
              <a:tblPr/>
              <a:tblGrid>
                <a:gridCol w="1697249">
                  <a:extLst>
                    <a:ext uri="{9D8B030D-6E8A-4147-A177-3AD203B41FA5}">
                      <a16:colId xmlns="" xmlns:a16="http://schemas.microsoft.com/office/drawing/2014/main" val="949015055"/>
                    </a:ext>
                  </a:extLst>
                </a:gridCol>
                <a:gridCol w="1697249">
                  <a:extLst>
                    <a:ext uri="{9D8B030D-6E8A-4147-A177-3AD203B41FA5}">
                      <a16:colId xmlns="" xmlns:a16="http://schemas.microsoft.com/office/drawing/2014/main" val="456825142"/>
                    </a:ext>
                  </a:extLst>
                </a:gridCol>
                <a:gridCol w="1697249">
                  <a:extLst>
                    <a:ext uri="{9D8B030D-6E8A-4147-A177-3AD203B41FA5}">
                      <a16:colId xmlns="" xmlns:a16="http://schemas.microsoft.com/office/drawing/2014/main" val="3110492517"/>
                    </a:ext>
                  </a:extLst>
                </a:gridCol>
              </a:tblGrid>
              <a:tr h="0">
                <a:tc>
                  <a:txBody>
                    <a:bodyPr/>
                    <a:lstStyle/>
                    <a:p>
                      <a:pPr algn="ctr"/>
                      <a:r>
                        <a:rPr lang="en-US" b="1" dirty="0" err="1">
                          <a:effectLst/>
                        </a:rPr>
                        <a:t>Employee_Id</a:t>
                      </a:r>
                      <a:endParaRPr lang="en-US" b="1" dirty="0">
                        <a:effectLst/>
                      </a:endParaRPr>
                    </a:p>
                  </a:txBody>
                  <a:tcPr anchor="ctr">
                    <a:lnL>
                      <a:noFill/>
                    </a:lnL>
                    <a:lnR>
                      <a:noFill/>
                    </a:lnR>
                    <a:lnT>
                      <a:noFill/>
                    </a:lnT>
                    <a:lnB>
                      <a:noFill/>
                    </a:lnB>
                  </a:tcPr>
                </a:tc>
                <a:tc>
                  <a:txBody>
                    <a:bodyPr/>
                    <a:lstStyle/>
                    <a:p>
                      <a:pPr algn="ctr"/>
                      <a:r>
                        <a:rPr lang="en-US" b="1" dirty="0">
                          <a:effectLst/>
                        </a:rPr>
                        <a:t>Name</a:t>
                      </a:r>
                    </a:p>
                  </a:txBody>
                  <a:tcPr anchor="ctr">
                    <a:lnL>
                      <a:noFill/>
                    </a:lnL>
                    <a:lnR>
                      <a:noFill/>
                    </a:lnR>
                    <a:lnT>
                      <a:noFill/>
                    </a:lnT>
                    <a:lnB>
                      <a:noFill/>
                    </a:lnB>
                  </a:tcPr>
                </a:tc>
                <a:tc>
                  <a:txBody>
                    <a:bodyPr/>
                    <a:lstStyle/>
                    <a:p>
                      <a:pPr algn="ctr"/>
                      <a:r>
                        <a:rPr lang="en-US" b="1" dirty="0">
                          <a:effectLst/>
                        </a:rPr>
                        <a:t>Age</a:t>
                      </a:r>
                    </a:p>
                  </a:txBody>
                  <a:tcPr anchor="ctr">
                    <a:lnL>
                      <a:noFill/>
                    </a:lnL>
                    <a:lnR>
                      <a:noFill/>
                    </a:lnR>
                    <a:lnT>
                      <a:noFill/>
                    </a:lnT>
                    <a:lnB>
                      <a:noFill/>
                    </a:lnB>
                  </a:tcPr>
                </a:tc>
                <a:extLst>
                  <a:ext uri="{0D108BD9-81ED-4DB2-BD59-A6C34878D82A}">
                    <a16:rowId xmlns="" xmlns:a16="http://schemas.microsoft.com/office/drawing/2014/main" val="3930727550"/>
                  </a:ext>
                </a:extLst>
              </a:tr>
              <a:tr h="0">
                <a:tc>
                  <a:txBody>
                    <a:bodyPr/>
                    <a:lstStyle/>
                    <a:p>
                      <a:pPr algn="ctr"/>
                      <a:r>
                        <a:rPr lang="en-US">
                          <a:effectLst/>
                        </a:rPr>
                        <a:t>1</a:t>
                      </a:r>
                    </a:p>
                  </a:txBody>
                  <a:tcPr anchor="ctr">
                    <a:lnL>
                      <a:noFill/>
                    </a:lnL>
                    <a:lnR>
                      <a:noFill/>
                    </a:lnR>
                    <a:lnT>
                      <a:noFill/>
                    </a:lnT>
                    <a:lnB>
                      <a:noFill/>
                    </a:lnB>
                  </a:tcPr>
                </a:tc>
                <a:tc>
                  <a:txBody>
                    <a:bodyPr/>
                    <a:lstStyle/>
                    <a:p>
                      <a:pPr algn="ctr"/>
                      <a:r>
                        <a:rPr lang="en-US" dirty="0">
                          <a:effectLst/>
                        </a:rPr>
                        <a:t>Zayn</a:t>
                      </a:r>
                    </a:p>
                  </a:txBody>
                  <a:tcPr anchor="ctr">
                    <a:lnL>
                      <a:noFill/>
                    </a:lnL>
                    <a:lnR>
                      <a:noFill/>
                    </a:lnR>
                    <a:lnT>
                      <a:noFill/>
                    </a:lnT>
                    <a:lnB>
                      <a:noFill/>
                    </a:lnB>
                  </a:tcPr>
                </a:tc>
                <a:tc>
                  <a:txBody>
                    <a:bodyPr/>
                    <a:lstStyle/>
                    <a:p>
                      <a:pPr algn="ctr"/>
                      <a:r>
                        <a:rPr lang="en-US">
                          <a:effectLst/>
                        </a:rPr>
                        <a:t>24</a:t>
                      </a:r>
                    </a:p>
                  </a:txBody>
                  <a:tcPr anchor="ctr">
                    <a:lnL>
                      <a:noFill/>
                    </a:lnL>
                    <a:lnR>
                      <a:noFill/>
                    </a:lnR>
                    <a:lnT>
                      <a:noFill/>
                    </a:lnT>
                    <a:lnB>
                      <a:noFill/>
                    </a:lnB>
                  </a:tcPr>
                </a:tc>
                <a:extLst>
                  <a:ext uri="{0D108BD9-81ED-4DB2-BD59-A6C34878D82A}">
                    <a16:rowId xmlns="" xmlns:a16="http://schemas.microsoft.com/office/drawing/2014/main" val="1652699039"/>
                  </a:ext>
                </a:extLst>
              </a:tr>
              <a:tr h="0">
                <a:tc>
                  <a:txBody>
                    <a:bodyPr/>
                    <a:lstStyle/>
                    <a:p>
                      <a:pPr algn="ctr"/>
                      <a:r>
                        <a:rPr lang="en-US">
                          <a:effectLst/>
                        </a:rPr>
                        <a:t>2</a:t>
                      </a:r>
                    </a:p>
                  </a:txBody>
                  <a:tcPr anchor="ctr">
                    <a:lnL>
                      <a:noFill/>
                    </a:lnL>
                    <a:lnR>
                      <a:noFill/>
                    </a:lnR>
                    <a:lnT>
                      <a:noFill/>
                    </a:lnT>
                    <a:lnB>
                      <a:noFill/>
                    </a:lnB>
                  </a:tcPr>
                </a:tc>
                <a:tc>
                  <a:txBody>
                    <a:bodyPr/>
                    <a:lstStyle/>
                    <a:p>
                      <a:pPr algn="ctr"/>
                      <a:r>
                        <a:rPr lang="en-US">
                          <a:effectLst/>
                        </a:rPr>
                        <a:t>Phobe</a:t>
                      </a:r>
                    </a:p>
                  </a:txBody>
                  <a:tcPr anchor="ctr">
                    <a:lnL>
                      <a:noFill/>
                    </a:lnL>
                    <a:lnR>
                      <a:noFill/>
                    </a:lnR>
                    <a:lnT>
                      <a:noFill/>
                    </a:lnT>
                    <a:lnB>
                      <a:noFill/>
                    </a:lnB>
                  </a:tcPr>
                </a:tc>
                <a:tc>
                  <a:txBody>
                    <a:bodyPr/>
                    <a:lstStyle/>
                    <a:p>
                      <a:pPr algn="ctr"/>
                      <a:r>
                        <a:rPr lang="en-US">
                          <a:effectLst/>
                        </a:rPr>
                        <a:t>34</a:t>
                      </a:r>
                    </a:p>
                  </a:txBody>
                  <a:tcPr anchor="ctr">
                    <a:lnL>
                      <a:noFill/>
                    </a:lnL>
                    <a:lnR>
                      <a:noFill/>
                    </a:lnR>
                    <a:lnT>
                      <a:noFill/>
                    </a:lnT>
                    <a:lnB>
                      <a:noFill/>
                    </a:lnB>
                  </a:tcPr>
                </a:tc>
                <a:extLst>
                  <a:ext uri="{0D108BD9-81ED-4DB2-BD59-A6C34878D82A}">
                    <a16:rowId xmlns="" xmlns:a16="http://schemas.microsoft.com/office/drawing/2014/main" val="1834919883"/>
                  </a:ext>
                </a:extLst>
              </a:tr>
              <a:tr h="0">
                <a:tc>
                  <a:txBody>
                    <a:bodyPr/>
                    <a:lstStyle/>
                    <a:p>
                      <a:pPr algn="ctr"/>
                      <a:r>
                        <a:rPr lang="en-US">
                          <a:effectLst/>
                        </a:rPr>
                        <a:t>3</a:t>
                      </a:r>
                    </a:p>
                  </a:txBody>
                  <a:tcPr anchor="ctr">
                    <a:lnL>
                      <a:noFill/>
                    </a:lnL>
                    <a:lnR>
                      <a:noFill/>
                    </a:lnR>
                    <a:lnT>
                      <a:noFill/>
                    </a:lnT>
                    <a:lnB>
                      <a:noFill/>
                    </a:lnB>
                  </a:tcPr>
                </a:tc>
                <a:tc>
                  <a:txBody>
                    <a:bodyPr/>
                    <a:lstStyle/>
                    <a:p>
                      <a:pPr algn="ctr"/>
                      <a:r>
                        <a:rPr lang="en-US">
                          <a:effectLst/>
                        </a:rPr>
                        <a:t>Hikki</a:t>
                      </a:r>
                    </a:p>
                  </a:txBody>
                  <a:tcPr anchor="ctr">
                    <a:lnL>
                      <a:noFill/>
                    </a:lnL>
                    <a:lnR>
                      <a:noFill/>
                    </a:lnR>
                    <a:lnT>
                      <a:noFill/>
                    </a:lnT>
                    <a:lnB>
                      <a:noFill/>
                    </a:lnB>
                  </a:tcPr>
                </a:tc>
                <a:tc>
                  <a:txBody>
                    <a:bodyPr/>
                    <a:lstStyle/>
                    <a:p>
                      <a:pPr algn="ctr"/>
                      <a:r>
                        <a:rPr lang="en-US">
                          <a:effectLst/>
                        </a:rPr>
                        <a:t>26</a:t>
                      </a:r>
                    </a:p>
                  </a:txBody>
                  <a:tcPr anchor="ctr">
                    <a:lnL>
                      <a:noFill/>
                    </a:lnL>
                    <a:lnR>
                      <a:noFill/>
                    </a:lnR>
                    <a:lnT>
                      <a:noFill/>
                    </a:lnT>
                    <a:lnB>
                      <a:noFill/>
                    </a:lnB>
                  </a:tcPr>
                </a:tc>
                <a:extLst>
                  <a:ext uri="{0D108BD9-81ED-4DB2-BD59-A6C34878D82A}">
                    <a16:rowId xmlns="" xmlns:a16="http://schemas.microsoft.com/office/drawing/2014/main" val="1064462185"/>
                  </a:ext>
                </a:extLst>
              </a:tr>
              <a:tr h="0">
                <a:tc>
                  <a:txBody>
                    <a:bodyPr/>
                    <a:lstStyle/>
                    <a:p>
                      <a:pPr algn="ctr"/>
                      <a:r>
                        <a:rPr lang="en-US">
                          <a:effectLst/>
                        </a:rPr>
                        <a:t>4</a:t>
                      </a:r>
                    </a:p>
                  </a:txBody>
                  <a:tcPr anchor="ctr">
                    <a:lnL>
                      <a:noFill/>
                    </a:lnL>
                    <a:lnR>
                      <a:noFill/>
                    </a:lnR>
                    <a:lnT>
                      <a:noFill/>
                    </a:lnT>
                    <a:lnB>
                      <a:noFill/>
                    </a:lnB>
                  </a:tcPr>
                </a:tc>
                <a:tc>
                  <a:txBody>
                    <a:bodyPr/>
                    <a:lstStyle/>
                    <a:p>
                      <a:pPr algn="ctr"/>
                      <a:r>
                        <a:rPr lang="en-US">
                          <a:effectLst/>
                        </a:rPr>
                        <a:t>David</a:t>
                      </a:r>
                    </a:p>
                  </a:txBody>
                  <a:tcPr anchor="ctr">
                    <a:lnL>
                      <a:noFill/>
                    </a:lnL>
                    <a:lnR>
                      <a:noFill/>
                    </a:lnR>
                    <a:lnT>
                      <a:noFill/>
                    </a:lnT>
                    <a:lnB>
                      <a:noFill/>
                    </a:lnB>
                  </a:tcPr>
                </a:tc>
                <a:tc>
                  <a:txBody>
                    <a:bodyPr/>
                    <a:lstStyle/>
                    <a:p>
                      <a:pPr algn="ctr"/>
                      <a:r>
                        <a:rPr lang="en-US">
                          <a:effectLst/>
                        </a:rPr>
                        <a:t>29</a:t>
                      </a:r>
                    </a:p>
                  </a:txBody>
                  <a:tcPr anchor="ctr">
                    <a:lnL>
                      <a:noFill/>
                    </a:lnL>
                    <a:lnR>
                      <a:noFill/>
                    </a:lnR>
                    <a:lnT>
                      <a:noFill/>
                    </a:lnT>
                    <a:lnB>
                      <a:noFill/>
                    </a:lnB>
                  </a:tcPr>
                </a:tc>
                <a:extLst>
                  <a:ext uri="{0D108BD9-81ED-4DB2-BD59-A6C34878D82A}">
                    <a16:rowId xmlns="" xmlns:a16="http://schemas.microsoft.com/office/drawing/2014/main" val="2504073593"/>
                  </a:ext>
                </a:extLst>
              </a:tr>
              <a:tr h="0">
                <a:tc>
                  <a:txBody>
                    <a:bodyPr/>
                    <a:lstStyle/>
                    <a:p>
                      <a:pPr algn="ctr"/>
                      <a:r>
                        <a:rPr lang="en-US">
                          <a:effectLst/>
                        </a:rPr>
                        <a:t>4</a:t>
                      </a:r>
                    </a:p>
                  </a:txBody>
                  <a:tcPr anchor="ctr">
                    <a:lnL>
                      <a:noFill/>
                    </a:lnL>
                    <a:lnR>
                      <a:noFill/>
                    </a:lnR>
                    <a:lnT>
                      <a:noFill/>
                    </a:lnT>
                    <a:lnB>
                      <a:noFill/>
                    </a:lnB>
                  </a:tcPr>
                </a:tc>
                <a:tc>
                  <a:txBody>
                    <a:bodyPr/>
                    <a:lstStyle/>
                    <a:p>
                      <a:pPr algn="ctr"/>
                      <a:r>
                        <a:rPr lang="en-US">
                          <a:effectLst/>
                        </a:rPr>
                        <a:t>Phobe</a:t>
                      </a:r>
                    </a:p>
                  </a:txBody>
                  <a:tcPr anchor="ctr">
                    <a:lnL>
                      <a:noFill/>
                    </a:lnL>
                    <a:lnR>
                      <a:noFill/>
                    </a:lnR>
                    <a:lnT>
                      <a:noFill/>
                    </a:lnT>
                    <a:lnB>
                      <a:noFill/>
                    </a:lnB>
                  </a:tcPr>
                </a:tc>
                <a:tc>
                  <a:txBody>
                    <a:bodyPr/>
                    <a:lstStyle/>
                    <a:p>
                      <a:pPr algn="ctr"/>
                      <a:r>
                        <a:rPr lang="en-US" dirty="0">
                          <a:effectLst/>
                        </a:rPr>
                        <a:t>24</a:t>
                      </a:r>
                    </a:p>
                  </a:txBody>
                  <a:tcPr anchor="ctr">
                    <a:lnL>
                      <a:noFill/>
                    </a:lnL>
                    <a:lnR>
                      <a:noFill/>
                    </a:lnR>
                    <a:lnT>
                      <a:noFill/>
                    </a:lnT>
                    <a:lnB>
                      <a:noFill/>
                    </a:lnB>
                  </a:tcPr>
                </a:tc>
                <a:extLst>
                  <a:ext uri="{0D108BD9-81ED-4DB2-BD59-A6C34878D82A}">
                    <a16:rowId xmlns="" xmlns:a16="http://schemas.microsoft.com/office/drawing/2014/main" val="1223700603"/>
                  </a:ext>
                </a:extLst>
              </a:tr>
            </a:tbl>
          </a:graphicData>
        </a:graphic>
      </p:graphicFrame>
      <p:sp>
        <p:nvSpPr>
          <p:cNvPr id="6" name="TextBox 5">
            <a:extLst>
              <a:ext uri="{FF2B5EF4-FFF2-40B4-BE49-F238E27FC236}">
                <a16:creationId xmlns="" xmlns:a16="http://schemas.microsoft.com/office/drawing/2014/main" id="{08C1FBF2-6C74-ADFE-9883-DACF670F6B30}"/>
              </a:ext>
            </a:extLst>
          </p:cNvPr>
          <p:cNvSpPr txBox="1"/>
          <p:nvPr/>
        </p:nvSpPr>
        <p:spPr>
          <a:xfrm>
            <a:off x="1056640" y="4749076"/>
            <a:ext cx="9743440" cy="1107996"/>
          </a:xfrm>
          <a:prstGeom prst="rect">
            <a:avLst/>
          </a:prstGeom>
          <a:noFill/>
        </p:spPr>
        <p:txBody>
          <a:bodyPr wrap="square">
            <a:spAutoFit/>
          </a:bodyPr>
          <a:lstStyle/>
          <a:p>
            <a:pPr marL="285750" indent="-285750" algn="l">
              <a:buFont typeface="Arial" panose="020B0604020202020204" pitchFamily="34" charset="0"/>
              <a:buChar char="•"/>
            </a:pPr>
            <a:r>
              <a:rPr lang="en-US" sz="2200" b="0" i="0" dirty="0">
                <a:solidFill>
                  <a:srgbClr val="61738E"/>
                </a:solidFill>
                <a:effectLst/>
                <a:latin typeface="Source Sans Pro" panose="020B0503030403020204" pitchFamily="34" charset="0"/>
              </a:rPr>
              <a:t>Here, </a:t>
            </a:r>
            <a:r>
              <a:rPr lang="en-US" sz="2200" b="1" i="0" dirty="0">
                <a:solidFill>
                  <a:srgbClr val="61738E"/>
                </a:solidFill>
                <a:effectLst/>
                <a:latin typeface="Source Sans Pro" panose="020B0503030403020204" pitchFamily="34" charset="0"/>
              </a:rPr>
              <a:t>{ </a:t>
            </a:r>
            <a:r>
              <a:rPr lang="en-US" sz="2200" b="1" i="0" dirty="0" err="1">
                <a:solidFill>
                  <a:srgbClr val="61738E"/>
                </a:solidFill>
                <a:effectLst/>
                <a:latin typeface="Source Sans Pro" panose="020B0503030403020204" pitchFamily="34" charset="0"/>
              </a:rPr>
              <a:t>Employee_Id</a:t>
            </a:r>
            <a:r>
              <a:rPr lang="en-US" sz="2200" b="1" i="0" dirty="0">
                <a:solidFill>
                  <a:srgbClr val="61738E"/>
                </a:solidFill>
                <a:effectLst/>
                <a:latin typeface="Source Sans Pro" panose="020B0503030403020204" pitchFamily="34" charset="0"/>
              </a:rPr>
              <a:t> } → { Name, Age }</a:t>
            </a:r>
            <a:r>
              <a:rPr lang="en-US" sz="2200" b="0" i="0" dirty="0">
                <a:solidFill>
                  <a:srgbClr val="61738E"/>
                </a:solidFill>
                <a:effectLst/>
                <a:latin typeface="Source Sans Pro" panose="020B0503030403020204" pitchFamily="34" charset="0"/>
              </a:rPr>
              <a:t> is a Multivalued functional dependency, since the dependent attributes </a:t>
            </a:r>
            <a:r>
              <a:rPr lang="en-US" sz="2200" b="1" i="0" dirty="0">
                <a:solidFill>
                  <a:srgbClr val="61738E"/>
                </a:solidFill>
                <a:effectLst/>
                <a:latin typeface="Source Sans Pro" panose="020B0503030403020204" pitchFamily="34" charset="0"/>
              </a:rPr>
              <a:t>Name, Age</a:t>
            </a:r>
            <a:r>
              <a:rPr lang="en-US" sz="2200" b="0" i="0" dirty="0">
                <a:solidFill>
                  <a:srgbClr val="61738E"/>
                </a:solidFill>
                <a:effectLst/>
                <a:latin typeface="Source Sans Pro" panose="020B0503030403020204" pitchFamily="34" charset="0"/>
              </a:rPr>
              <a:t> are not </a:t>
            </a:r>
            <a:r>
              <a:rPr lang="en-US" sz="2200" b="0" i="1" dirty="0">
                <a:solidFill>
                  <a:srgbClr val="61738E"/>
                </a:solidFill>
                <a:effectLst/>
                <a:latin typeface="Source Sans Pro" panose="020B0503030403020204" pitchFamily="34" charset="0"/>
              </a:rPr>
              <a:t>functionally dependent</a:t>
            </a:r>
            <a:r>
              <a:rPr lang="en-US" sz="2200" b="0" i="0" dirty="0">
                <a:solidFill>
                  <a:srgbClr val="61738E"/>
                </a:solidFill>
                <a:effectLst/>
                <a:latin typeface="Source Sans Pro" panose="020B0503030403020204" pitchFamily="34" charset="0"/>
              </a:rPr>
              <a:t>(</a:t>
            </a:r>
            <a:r>
              <a:rPr lang="en-US" sz="2200" b="1" i="0" dirty="0">
                <a:solidFill>
                  <a:srgbClr val="61738E"/>
                </a:solidFill>
                <a:effectLst/>
                <a:latin typeface="Source Sans Pro" panose="020B0503030403020204" pitchFamily="34" charset="0"/>
              </a:rPr>
              <a:t>i.e. Name → Age or Age → Name doesn’t exist !</a:t>
            </a:r>
            <a:r>
              <a:rPr lang="en-US" sz="2200" b="0" i="0" dirty="0">
                <a:solidFill>
                  <a:srgbClr val="61738E"/>
                </a:solidFill>
                <a:effectLst/>
                <a:latin typeface="Source Sans Pro" panose="020B0503030403020204" pitchFamily="34" charset="0"/>
              </a:rPr>
              <a:t>).</a:t>
            </a:r>
          </a:p>
        </p:txBody>
      </p:sp>
    </p:spTree>
    <p:extLst>
      <p:ext uri="{BB962C8B-B14F-4D97-AF65-F5344CB8AC3E}">
        <p14:creationId xmlns:p14="http://schemas.microsoft.com/office/powerpoint/2010/main" val="2799789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760A45B-DF99-DCBC-970C-49BC33BF218C}"/>
              </a:ext>
            </a:extLst>
          </p:cNvPr>
          <p:cNvSpPr>
            <a:spLocks noGrp="1"/>
          </p:cNvSpPr>
          <p:nvPr>
            <p:ph type="title"/>
          </p:nvPr>
        </p:nvSpPr>
        <p:spPr/>
        <p:txBody>
          <a:bodyPr/>
          <a:lstStyle/>
          <a:p>
            <a:r>
              <a:rPr lang="en-US" b="1" i="0" dirty="0">
                <a:effectLst/>
                <a:latin typeface="Source Sans Pro" panose="020B0503030403020204" pitchFamily="34" charset="0"/>
              </a:rPr>
              <a:t>Transitive Functional Dependency:</a:t>
            </a:r>
            <a:endParaRPr lang="en-US" dirty="0"/>
          </a:p>
        </p:txBody>
      </p:sp>
      <p:sp>
        <p:nvSpPr>
          <p:cNvPr id="3" name="Content Placeholder 2">
            <a:extLst>
              <a:ext uri="{FF2B5EF4-FFF2-40B4-BE49-F238E27FC236}">
                <a16:creationId xmlns="" xmlns:a16="http://schemas.microsoft.com/office/drawing/2014/main" id="{56E02A4D-801E-CBD8-9048-F8444A11AC66}"/>
              </a:ext>
            </a:extLst>
          </p:cNvPr>
          <p:cNvSpPr>
            <a:spLocks noGrp="1"/>
          </p:cNvSpPr>
          <p:nvPr>
            <p:ph idx="1"/>
          </p:nvPr>
        </p:nvSpPr>
        <p:spPr/>
        <p:txBody>
          <a:bodyPr/>
          <a:lstStyle/>
          <a:p>
            <a:pPr algn="l">
              <a:buFont typeface="Arial" panose="020B0604020202020204" pitchFamily="34" charset="0"/>
              <a:buChar char="•"/>
            </a:pPr>
            <a:r>
              <a:rPr lang="en-US" sz="2200" b="0" i="0" dirty="0">
                <a:solidFill>
                  <a:srgbClr val="61738E"/>
                </a:solidFill>
                <a:effectLst/>
                <a:latin typeface="Source Sans Pro" panose="020B0503030403020204" pitchFamily="34" charset="0"/>
              </a:rPr>
              <a:t>Consider two functional dependencies </a:t>
            </a:r>
            <a:r>
              <a:rPr lang="en-US" sz="2200" b="1" i="0" dirty="0">
                <a:solidFill>
                  <a:srgbClr val="61738E"/>
                </a:solidFill>
                <a:effectLst/>
                <a:latin typeface="Source Sans Pro" panose="020B0503030403020204" pitchFamily="34" charset="0"/>
              </a:rPr>
              <a:t>A → B</a:t>
            </a:r>
            <a:r>
              <a:rPr lang="en-US" sz="2200" b="0" i="0" dirty="0">
                <a:solidFill>
                  <a:srgbClr val="61738E"/>
                </a:solidFill>
                <a:effectLst/>
                <a:latin typeface="Source Sans Pro" panose="020B0503030403020204" pitchFamily="34" charset="0"/>
              </a:rPr>
              <a:t> and </a:t>
            </a:r>
            <a:r>
              <a:rPr lang="en-US" sz="2200" b="1" i="0" dirty="0">
                <a:solidFill>
                  <a:srgbClr val="61738E"/>
                </a:solidFill>
                <a:effectLst/>
                <a:latin typeface="Source Sans Pro" panose="020B0503030403020204" pitchFamily="34" charset="0"/>
              </a:rPr>
              <a:t>B → C</a:t>
            </a:r>
            <a:r>
              <a:rPr lang="en-US" sz="2200" b="0" i="0" dirty="0">
                <a:solidFill>
                  <a:srgbClr val="61738E"/>
                </a:solidFill>
                <a:effectLst/>
                <a:latin typeface="Source Sans Pro" panose="020B0503030403020204" pitchFamily="34" charset="0"/>
              </a:rPr>
              <a:t> then according to the </a:t>
            </a:r>
            <a:r>
              <a:rPr lang="en-US" sz="2200" b="0" i="1" dirty="0">
                <a:solidFill>
                  <a:srgbClr val="61738E"/>
                </a:solidFill>
                <a:effectLst/>
                <a:latin typeface="Source Sans Pro" panose="020B0503030403020204" pitchFamily="34" charset="0"/>
              </a:rPr>
              <a:t>transitivity axiom</a:t>
            </a:r>
            <a:r>
              <a:rPr lang="en-US" sz="2200" b="0" i="0" dirty="0">
                <a:solidFill>
                  <a:srgbClr val="61738E"/>
                </a:solidFill>
                <a:effectLst/>
                <a:latin typeface="Source Sans Pro" panose="020B0503030403020204" pitchFamily="34" charset="0"/>
              </a:rPr>
              <a:t> </a:t>
            </a:r>
            <a:r>
              <a:rPr lang="en-US" sz="2200" b="1" i="0" dirty="0">
                <a:solidFill>
                  <a:srgbClr val="61738E"/>
                </a:solidFill>
                <a:effectLst/>
                <a:latin typeface="Source Sans Pro" panose="020B0503030403020204" pitchFamily="34" charset="0"/>
              </a:rPr>
              <a:t>A → C</a:t>
            </a:r>
            <a:r>
              <a:rPr lang="en-US" sz="2200" b="0" i="0" dirty="0">
                <a:solidFill>
                  <a:srgbClr val="61738E"/>
                </a:solidFill>
                <a:effectLst/>
                <a:latin typeface="Source Sans Pro" panose="020B0503030403020204" pitchFamily="34" charset="0"/>
              </a:rPr>
              <a:t> must also exist. This is called a transitive functional dependency.</a:t>
            </a:r>
          </a:p>
          <a:p>
            <a:pPr algn="l">
              <a:buFont typeface="Arial" panose="020B0604020202020204" pitchFamily="34" charset="0"/>
              <a:buChar char="•"/>
            </a:pPr>
            <a:r>
              <a:rPr lang="en-US" sz="2200" b="0" i="0" dirty="0">
                <a:solidFill>
                  <a:srgbClr val="61738E"/>
                </a:solidFill>
                <a:effectLst/>
                <a:latin typeface="Source Sans Pro" panose="020B0503030403020204" pitchFamily="34" charset="0"/>
              </a:rPr>
              <a:t>In other words, </a:t>
            </a:r>
            <a:r>
              <a:rPr lang="en-US" sz="2200" b="0" i="1" dirty="0">
                <a:solidFill>
                  <a:srgbClr val="61738E"/>
                </a:solidFill>
                <a:effectLst/>
                <a:latin typeface="Source Sans Pro" panose="020B0503030403020204" pitchFamily="34" charset="0"/>
              </a:rPr>
              <a:t>dependent is indirectly dependent on determinant in Transitive functional dependency</a:t>
            </a:r>
            <a:r>
              <a:rPr lang="en-US" b="0" i="1" dirty="0">
                <a:solidFill>
                  <a:srgbClr val="61738E"/>
                </a:solidFill>
                <a:effectLst/>
                <a:latin typeface="Source Sans Pro" panose="020B0503030403020204" pitchFamily="34" charset="0"/>
              </a:rPr>
              <a:t>.</a:t>
            </a:r>
            <a:endParaRPr lang="en-US" b="0" i="0" dirty="0">
              <a:solidFill>
                <a:srgbClr val="61738E"/>
              </a:solidFill>
              <a:effectLst/>
              <a:latin typeface="Source Sans Pro" panose="020B0503030403020204" pitchFamily="34" charset="0"/>
            </a:endParaRPr>
          </a:p>
          <a:p>
            <a:endParaRPr lang="en-US" dirty="0"/>
          </a:p>
        </p:txBody>
      </p:sp>
    </p:spTree>
    <p:extLst>
      <p:ext uri="{BB962C8B-B14F-4D97-AF65-F5344CB8AC3E}">
        <p14:creationId xmlns:p14="http://schemas.microsoft.com/office/powerpoint/2010/main" val="2205629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2016E526-22CD-07A3-EC35-17742FD7A97E}"/>
              </a:ext>
            </a:extLst>
          </p:cNvPr>
          <p:cNvSpPr txBox="1"/>
          <p:nvPr/>
        </p:nvSpPr>
        <p:spPr>
          <a:xfrm>
            <a:off x="1148080" y="582414"/>
            <a:ext cx="6096000" cy="430887"/>
          </a:xfrm>
          <a:prstGeom prst="rect">
            <a:avLst/>
          </a:prstGeom>
          <a:noFill/>
        </p:spPr>
        <p:txBody>
          <a:bodyPr wrap="square">
            <a:spAutoFit/>
          </a:bodyPr>
          <a:lstStyle/>
          <a:p>
            <a:r>
              <a:rPr lang="en-US" sz="2200" dirty="0">
                <a:solidFill>
                  <a:srgbClr val="61738E"/>
                </a:solidFill>
                <a:latin typeface="Source Sans Pro" panose="020B0503030403020204" pitchFamily="34" charset="0"/>
              </a:rPr>
              <a:t>C</a:t>
            </a:r>
            <a:r>
              <a:rPr lang="en-US" sz="2200" b="0" i="0" dirty="0">
                <a:solidFill>
                  <a:srgbClr val="61738E"/>
                </a:solidFill>
                <a:effectLst/>
                <a:latin typeface="Source Sans Pro" panose="020B0503030403020204" pitchFamily="34" charset="0"/>
              </a:rPr>
              <a:t>onsider the </a:t>
            </a:r>
            <a:r>
              <a:rPr lang="en-US" sz="2200" b="0" i="1" dirty="0">
                <a:solidFill>
                  <a:srgbClr val="61738E"/>
                </a:solidFill>
                <a:effectLst/>
                <a:latin typeface="Source Sans Pro" panose="020B0503030403020204" pitchFamily="34" charset="0"/>
              </a:rPr>
              <a:t>Employee</a:t>
            </a:r>
            <a:r>
              <a:rPr lang="en-US" sz="2200" b="0" i="0" dirty="0">
                <a:solidFill>
                  <a:srgbClr val="61738E"/>
                </a:solidFill>
                <a:effectLst/>
                <a:latin typeface="Source Sans Pro" panose="020B0503030403020204" pitchFamily="34" charset="0"/>
              </a:rPr>
              <a:t> table below.</a:t>
            </a:r>
            <a:endParaRPr lang="en-US" sz="2200" dirty="0"/>
          </a:p>
        </p:txBody>
      </p:sp>
      <p:graphicFrame>
        <p:nvGraphicFramePr>
          <p:cNvPr id="5" name="Table 4">
            <a:extLst>
              <a:ext uri="{FF2B5EF4-FFF2-40B4-BE49-F238E27FC236}">
                <a16:creationId xmlns="" xmlns:a16="http://schemas.microsoft.com/office/drawing/2014/main" id="{344025D3-436C-66B9-04FC-487731A20AA7}"/>
              </a:ext>
            </a:extLst>
          </p:cNvPr>
          <p:cNvGraphicFramePr>
            <a:graphicFrameLocks noGrp="1"/>
          </p:cNvGraphicFramePr>
          <p:nvPr>
            <p:extLst>
              <p:ext uri="{D42A27DB-BD31-4B8C-83A1-F6EECF244321}">
                <p14:modId xmlns:p14="http://schemas.microsoft.com/office/powerpoint/2010/main" val="230189541"/>
              </p:ext>
            </p:extLst>
          </p:nvPr>
        </p:nvGraphicFramePr>
        <p:xfrm>
          <a:off x="2717800" y="1431131"/>
          <a:ext cx="6756400" cy="2194560"/>
        </p:xfrm>
        <a:graphic>
          <a:graphicData uri="http://schemas.openxmlformats.org/drawingml/2006/table">
            <a:tbl>
              <a:tblPr/>
              <a:tblGrid>
                <a:gridCol w="1689100">
                  <a:extLst>
                    <a:ext uri="{9D8B030D-6E8A-4147-A177-3AD203B41FA5}">
                      <a16:colId xmlns="" xmlns:a16="http://schemas.microsoft.com/office/drawing/2014/main" val="3726248467"/>
                    </a:ext>
                  </a:extLst>
                </a:gridCol>
                <a:gridCol w="1689100">
                  <a:extLst>
                    <a:ext uri="{9D8B030D-6E8A-4147-A177-3AD203B41FA5}">
                      <a16:colId xmlns="" xmlns:a16="http://schemas.microsoft.com/office/drawing/2014/main" val="1957526253"/>
                    </a:ext>
                  </a:extLst>
                </a:gridCol>
                <a:gridCol w="1689100">
                  <a:extLst>
                    <a:ext uri="{9D8B030D-6E8A-4147-A177-3AD203B41FA5}">
                      <a16:colId xmlns="" xmlns:a16="http://schemas.microsoft.com/office/drawing/2014/main" val="3376772784"/>
                    </a:ext>
                  </a:extLst>
                </a:gridCol>
                <a:gridCol w="1689100">
                  <a:extLst>
                    <a:ext uri="{9D8B030D-6E8A-4147-A177-3AD203B41FA5}">
                      <a16:colId xmlns="" xmlns:a16="http://schemas.microsoft.com/office/drawing/2014/main" val="3971671503"/>
                    </a:ext>
                  </a:extLst>
                </a:gridCol>
              </a:tblGrid>
              <a:tr h="0">
                <a:tc>
                  <a:txBody>
                    <a:bodyPr/>
                    <a:lstStyle/>
                    <a:p>
                      <a:pPr algn="ctr"/>
                      <a:r>
                        <a:rPr lang="en-US" b="1" dirty="0" err="1">
                          <a:effectLst/>
                        </a:rPr>
                        <a:t>Employee_Id</a:t>
                      </a:r>
                      <a:endParaRPr lang="en-US" b="1" dirty="0">
                        <a:effectLst/>
                      </a:endParaRPr>
                    </a:p>
                  </a:txBody>
                  <a:tcPr anchor="ctr">
                    <a:lnL>
                      <a:noFill/>
                    </a:lnL>
                    <a:lnR>
                      <a:noFill/>
                    </a:lnR>
                    <a:lnT>
                      <a:noFill/>
                    </a:lnT>
                    <a:lnB>
                      <a:noFill/>
                    </a:lnB>
                  </a:tcPr>
                </a:tc>
                <a:tc>
                  <a:txBody>
                    <a:bodyPr/>
                    <a:lstStyle/>
                    <a:p>
                      <a:pPr algn="ctr"/>
                      <a:r>
                        <a:rPr lang="en-US" b="1" dirty="0">
                          <a:effectLst/>
                        </a:rPr>
                        <a:t>Name</a:t>
                      </a:r>
                    </a:p>
                  </a:txBody>
                  <a:tcPr anchor="ctr">
                    <a:lnL>
                      <a:noFill/>
                    </a:lnL>
                    <a:lnR>
                      <a:noFill/>
                    </a:lnR>
                    <a:lnT>
                      <a:noFill/>
                    </a:lnT>
                    <a:lnB>
                      <a:noFill/>
                    </a:lnB>
                  </a:tcPr>
                </a:tc>
                <a:tc>
                  <a:txBody>
                    <a:bodyPr/>
                    <a:lstStyle/>
                    <a:p>
                      <a:pPr algn="ctr"/>
                      <a:r>
                        <a:rPr lang="en-US" b="1" dirty="0">
                          <a:effectLst/>
                        </a:rPr>
                        <a:t>Department</a:t>
                      </a:r>
                    </a:p>
                  </a:txBody>
                  <a:tcPr anchor="ctr">
                    <a:lnL>
                      <a:noFill/>
                    </a:lnL>
                    <a:lnR>
                      <a:noFill/>
                    </a:lnR>
                    <a:lnT>
                      <a:noFill/>
                    </a:lnT>
                    <a:lnB>
                      <a:noFill/>
                    </a:lnB>
                  </a:tcPr>
                </a:tc>
                <a:tc>
                  <a:txBody>
                    <a:bodyPr/>
                    <a:lstStyle/>
                    <a:p>
                      <a:pPr algn="ctr"/>
                      <a:r>
                        <a:rPr lang="en-US" b="1" dirty="0">
                          <a:effectLst/>
                        </a:rPr>
                        <a:t>Street Number</a:t>
                      </a:r>
                    </a:p>
                  </a:txBody>
                  <a:tcPr anchor="ctr">
                    <a:lnL>
                      <a:noFill/>
                    </a:lnL>
                    <a:lnR>
                      <a:noFill/>
                    </a:lnR>
                    <a:lnT>
                      <a:noFill/>
                    </a:lnT>
                    <a:lnB>
                      <a:noFill/>
                    </a:lnB>
                  </a:tcPr>
                </a:tc>
                <a:extLst>
                  <a:ext uri="{0D108BD9-81ED-4DB2-BD59-A6C34878D82A}">
                    <a16:rowId xmlns="" xmlns:a16="http://schemas.microsoft.com/office/drawing/2014/main" val="1453481585"/>
                  </a:ext>
                </a:extLst>
              </a:tr>
              <a:tr h="0">
                <a:tc>
                  <a:txBody>
                    <a:bodyPr/>
                    <a:lstStyle/>
                    <a:p>
                      <a:pPr algn="ctr"/>
                      <a:r>
                        <a:rPr lang="en-US">
                          <a:effectLst/>
                        </a:rPr>
                        <a:t>1</a:t>
                      </a:r>
                    </a:p>
                  </a:txBody>
                  <a:tcPr anchor="ctr">
                    <a:lnL>
                      <a:noFill/>
                    </a:lnL>
                    <a:lnR>
                      <a:noFill/>
                    </a:lnR>
                    <a:lnT>
                      <a:noFill/>
                    </a:lnT>
                    <a:lnB>
                      <a:noFill/>
                    </a:lnB>
                  </a:tcPr>
                </a:tc>
                <a:tc>
                  <a:txBody>
                    <a:bodyPr/>
                    <a:lstStyle/>
                    <a:p>
                      <a:pPr algn="ctr"/>
                      <a:r>
                        <a:rPr lang="en-US" dirty="0">
                          <a:effectLst/>
                        </a:rPr>
                        <a:t>Zayn</a:t>
                      </a:r>
                    </a:p>
                  </a:txBody>
                  <a:tcPr anchor="ctr">
                    <a:lnL>
                      <a:noFill/>
                    </a:lnL>
                    <a:lnR>
                      <a:noFill/>
                    </a:lnR>
                    <a:lnT>
                      <a:noFill/>
                    </a:lnT>
                    <a:lnB>
                      <a:noFill/>
                    </a:lnB>
                  </a:tcPr>
                </a:tc>
                <a:tc>
                  <a:txBody>
                    <a:bodyPr/>
                    <a:lstStyle/>
                    <a:p>
                      <a:pPr algn="ctr"/>
                      <a:r>
                        <a:rPr lang="en-US">
                          <a:effectLst/>
                        </a:rPr>
                        <a:t>CD</a:t>
                      </a:r>
                    </a:p>
                  </a:txBody>
                  <a:tcPr anchor="ctr">
                    <a:lnL>
                      <a:noFill/>
                    </a:lnL>
                    <a:lnR>
                      <a:noFill/>
                    </a:lnR>
                    <a:lnT>
                      <a:noFill/>
                    </a:lnT>
                    <a:lnB>
                      <a:noFill/>
                    </a:lnB>
                  </a:tcPr>
                </a:tc>
                <a:tc>
                  <a:txBody>
                    <a:bodyPr/>
                    <a:lstStyle/>
                    <a:p>
                      <a:pPr algn="ctr"/>
                      <a:r>
                        <a:rPr lang="en-US" dirty="0">
                          <a:effectLst/>
                        </a:rPr>
                        <a:t>11</a:t>
                      </a:r>
                    </a:p>
                  </a:txBody>
                  <a:tcPr anchor="ctr">
                    <a:lnL>
                      <a:noFill/>
                    </a:lnL>
                    <a:lnR>
                      <a:noFill/>
                    </a:lnR>
                    <a:lnT>
                      <a:noFill/>
                    </a:lnT>
                    <a:lnB>
                      <a:noFill/>
                    </a:lnB>
                  </a:tcPr>
                </a:tc>
                <a:extLst>
                  <a:ext uri="{0D108BD9-81ED-4DB2-BD59-A6C34878D82A}">
                    <a16:rowId xmlns="" xmlns:a16="http://schemas.microsoft.com/office/drawing/2014/main" val="2115133304"/>
                  </a:ext>
                </a:extLst>
              </a:tr>
              <a:tr h="0">
                <a:tc>
                  <a:txBody>
                    <a:bodyPr/>
                    <a:lstStyle/>
                    <a:p>
                      <a:pPr algn="ctr"/>
                      <a:r>
                        <a:rPr lang="en-US">
                          <a:effectLst/>
                        </a:rPr>
                        <a:t>2</a:t>
                      </a:r>
                    </a:p>
                  </a:txBody>
                  <a:tcPr anchor="ctr">
                    <a:lnL>
                      <a:noFill/>
                    </a:lnL>
                    <a:lnR>
                      <a:noFill/>
                    </a:lnR>
                    <a:lnT>
                      <a:noFill/>
                    </a:lnT>
                    <a:lnB>
                      <a:noFill/>
                    </a:lnB>
                  </a:tcPr>
                </a:tc>
                <a:tc>
                  <a:txBody>
                    <a:bodyPr/>
                    <a:lstStyle/>
                    <a:p>
                      <a:pPr algn="ctr"/>
                      <a:r>
                        <a:rPr lang="en-US">
                          <a:effectLst/>
                        </a:rPr>
                        <a:t>Phobe</a:t>
                      </a:r>
                    </a:p>
                  </a:txBody>
                  <a:tcPr anchor="ctr">
                    <a:lnL>
                      <a:noFill/>
                    </a:lnL>
                    <a:lnR>
                      <a:noFill/>
                    </a:lnR>
                    <a:lnT>
                      <a:noFill/>
                    </a:lnT>
                    <a:lnB>
                      <a:noFill/>
                    </a:lnB>
                  </a:tcPr>
                </a:tc>
                <a:tc>
                  <a:txBody>
                    <a:bodyPr/>
                    <a:lstStyle/>
                    <a:p>
                      <a:pPr algn="ctr"/>
                      <a:r>
                        <a:rPr lang="en-US">
                          <a:effectLst/>
                        </a:rPr>
                        <a:t>AB</a:t>
                      </a:r>
                    </a:p>
                  </a:txBody>
                  <a:tcPr anchor="ctr">
                    <a:lnL>
                      <a:noFill/>
                    </a:lnL>
                    <a:lnR>
                      <a:noFill/>
                    </a:lnR>
                    <a:lnT>
                      <a:noFill/>
                    </a:lnT>
                    <a:lnB>
                      <a:noFill/>
                    </a:lnB>
                  </a:tcPr>
                </a:tc>
                <a:tc>
                  <a:txBody>
                    <a:bodyPr/>
                    <a:lstStyle/>
                    <a:p>
                      <a:pPr algn="ctr"/>
                      <a:r>
                        <a:rPr lang="en-US" dirty="0">
                          <a:effectLst/>
                        </a:rPr>
                        <a:t>24</a:t>
                      </a:r>
                    </a:p>
                  </a:txBody>
                  <a:tcPr anchor="ctr">
                    <a:lnL>
                      <a:noFill/>
                    </a:lnL>
                    <a:lnR>
                      <a:noFill/>
                    </a:lnR>
                    <a:lnT>
                      <a:noFill/>
                    </a:lnT>
                    <a:lnB>
                      <a:noFill/>
                    </a:lnB>
                  </a:tcPr>
                </a:tc>
                <a:extLst>
                  <a:ext uri="{0D108BD9-81ED-4DB2-BD59-A6C34878D82A}">
                    <a16:rowId xmlns="" xmlns:a16="http://schemas.microsoft.com/office/drawing/2014/main" val="4153832568"/>
                  </a:ext>
                </a:extLst>
              </a:tr>
              <a:tr h="0">
                <a:tc>
                  <a:txBody>
                    <a:bodyPr/>
                    <a:lstStyle/>
                    <a:p>
                      <a:pPr algn="ctr"/>
                      <a:r>
                        <a:rPr lang="en-US">
                          <a:effectLst/>
                        </a:rPr>
                        <a:t>3</a:t>
                      </a:r>
                    </a:p>
                  </a:txBody>
                  <a:tcPr anchor="ctr">
                    <a:lnL>
                      <a:noFill/>
                    </a:lnL>
                    <a:lnR>
                      <a:noFill/>
                    </a:lnR>
                    <a:lnT>
                      <a:noFill/>
                    </a:lnT>
                    <a:lnB>
                      <a:noFill/>
                    </a:lnB>
                  </a:tcPr>
                </a:tc>
                <a:tc>
                  <a:txBody>
                    <a:bodyPr/>
                    <a:lstStyle/>
                    <a:p>
                      <a:pPr algn="ctr"/>
                      <a:r>
                        <a:rPr lang="en-US">
                          <a:effectLst/>
                        </a:rPr>
                        <a:t>Hikki</a:t>
                      </a:r>
                    </a:p>
                  </a:txBody>
                  <a:tcPr anchor="ctr">
                    <a:lnL>
                      <a:noFill/>
                    </a:lnL>
                    <a:lnR>
                      <a:noFill/>
                    </a:lnR>
                    <a:lnT>
                      <a:noFill/>
                    </a:lnT>
                    <a:lnB>
                      <a:noFill/>
                    </a:lnB>
                  </a:tcPr>
                </a:tc>
                <a:tc>
                  <a:txBody>
                    <a:bodyPr/>
                    <a:lstStyle/>
                    <a:p>
                      <a:pPr algn="ctr"/>
                      <a:r>
                        <a:rPr lang="en-US">
                          <a:effectLst/>
                        </a:rPr>
                        <a:t>CD</a:t>
                      </a:r>
                    </a:p>
                  </a:txBody>
                  <a:tcPr anchor="ctr">
                    <a:lnL>
                      <a:noFill/>
                    </a:lnL>
                    <a:lnR>
                      <a:noFill/>
                    </a:lnR>
                    <a:lnT>
                      <a:noFill/>
                    </a:lnT>
                    <a:lnB>
                      <a:noFill/>
                    </a:lnB>
                  </a:tcPr>
                </a:tc>
                <a:tc>
                  <a:txBody>
                    <a:bodyPr/>
                    <a:lstStyle/>
                    <a:p>
                      <a:pPr algn="ctr"/>
                      <a:r>
                        <a:rPr lang="en-US" dirty="0">
                          <a:effectLst/>
                        </a:rPr>
                        <a:t>11</a:t>
                      </a:r>
                    </a:p>
                  </a:txBody>
                  <a:tcPr anchor="ctr">
                    <a:lnL>
                      <a:noFill/>
                    </a:lnL>
                    <a:lnR>
                      <a:noFill/>
                    </a:lnR>
                    <a:lnT>
                      <a:noFill/>
                    </a:lnT>
                    <a:lnB>
                      <a:noFill/>
                    </a:lnB>
                  </a:tcPr>
                </a:tc>
                <a:extLst>
                  <a:ext uri="{0D108BD9-81ED-4DB2-BD59-A6C34878D82A}">
                    <a16:rowId xmlns="" xmlns:a16="http://schemas.microsoft.com/office/drawing/2014/main" val="218889922"/>
                  </a:ext>
                </a:extLst>
              </a:tr>
              <a:tr h="0">
                <a:tc>
                  <a:txBody>
                    <a:bodyPr/>
                    <a:lstStyle/>
                    <a:p>
                      <a:pPr algn="ctr"/>
                      <a:r>
                        <a:rPr lang="en-US">
                          <a:effectLst/>
                        </a:rPr>
                        <a:t>4</a:t>
                      </a:r>
                    </a:p>
                  </a:txBody>
                  <a:tcPr anchor="ctr">
                    <a:lnL>
                      <a:noFill/>
                    </a:lnL>
                    <a:lnR>
                      <a:noFill/>
                    </a:lnR>
                    <a:lnT>
                      <a:noFill/>
                    </a:lnT>
                    <a:lnB>
                      <a:noFill/>
                    </a:lnB>
                  </a:tcPr>
                </a:tc>
                <a:tc>
                  <a:txBody>
                    <a:bodyPr/>
                    <a:lstStyle/>
                    <a:p>
                      <a:pPr algn="ctr"/>
                      <a:r>
                        <a:rPr lang="en-US">
                          <a:effectLst/>
                        </a:rPr>
                        <a:t>David</a:t>
                      </a:r>
                    </a:p>
                  </a:txBody>
                  <a:tcPr anchor="ctr">
                    <a:lnL>
                      <a:noFill/>
                    </a:lnL>
                    <a:lnR>
                      <a:noFill/>
                    </a:lnR>
                    <a:lnT>
                      <a:noFill/>
                    </a:lnT>
                    <a:lnB>
                      <a:noFill/>
                    </a:lnB>
                  </a:tcPr>
                </a:tc>
                <a:tc>
                  <a:txBody>
                    <a:bodyPr/>
                    <a:lstStyle/>
                    <a:p>
                      <a:pPr algn="ctr"/>
                      <a:r>
                        <a:rPr lang="en-US">
                          <a:effectLst/>
                        </a:rPr>
                        <a:t>PQ</a:t>
                      </a:r>
                    </a:p>
                  </a:txBody>
                  <a:tcPr anchor="ctr">
                    <a:lnL>
                      <a:noFill/>
                    </a:lnL>
                    <a:lnR>
                      <a:noFill/>
                    </a:lnR>
                    <a:lnT>
                      <a:noFill/>
                    </a:lnT>
                    <a:lnB>
                      <a:noFill/>
                    </a:lnB>
                  </a:tcPr>
                </a:tc>
                <a:tc>
                  <a:txBody>
                    <a:bodyPr/>
                    <a:lstStyle/>
                    <a:p>
                      <a:pPr algn="ctr"/>
                      <a:r>
                        <a:rPr lang="en-US" dirty="0">
                          <a:effectLst/>
                        </a:rPr>
                        <a:t>71</a:t>
                      </a:r>
                    </a:p>
                  </a:txBody>
                  <a:tcPr anchor="ctr">
                    <a:lnL>
                      <a:noFill/>
                    </a:lnL>
                    <a:lnR>
                      <a:noFill/>
                    </a:lnR>
                    <a:lnT>
                      <a:noFill/>
                    </a:lnT>
                    <a:lnB>
                      <a:noFill/>
                    </a:lnB>
                  </a:tcPr>
                </a:tc>
                <a:extLst>
                  <a:ext uri="{0D108BD9-81ED-4DB2-BD59-A6C34878D82A}">
                    <a16:rowId xmlns="" xmlns:a16="http://schemas.microsoft.com/office/drawing/2014/main" val="381996929"/>
                  </a:ext>
                </a:extLst>
              </a:tr>
              <a:tr h="0">
                <a:tc>
                  <a:txBody>
                    <a:bodyPr/>
                    <a:lstStyle/>
                    <a:p>
                      <a:pPr algn="ctr"/>
                      <a:r>
                        <a:rPr lang="en-US">
                          <a:effectLst/>
                        </a:rPr>
                        <a:t>5</a:t>
                      </a:r>
                    </a:p>
                  </a:txBody>
                  <a:tcPr anchor="ctr">
                    <a:lnL>
                      <a:noFill/>
                    </a:lnL>
                    <a:lnR>
                      <a:noFill/>
                    </a:lnR>
                    <a:lnT>
                      <a:noFill/>
                    </a:lnT>
                    <a:lnB>
                      <a:noFill/>
                    </a:lnB>
                  </a:tcPr>
                </a:tc>
                <a:tc>
                  <a:txBody>
                    <a:bodyPr/>
                    <a:lstStyle/>
                    <a:p>
                      <a:pPr algn="ctr"/>
                      <a:r>
                        <a:rPr lang="en-US">
                          <a:effectLst/>
                        </a:rPr>
                        <a:t>Phobe</a:t>
                      </a:r>
                    </a:p>
                  </a:txBody>
                  <a:tcPr anchor="ctr">
                    <a:lnL>
                      <a:noFill/>
                    </a:lnL>
                    <a:lnR>
                      <a:noFill/>
                    </a:lnR>
                    <a:lnT>
                      <a:noFill/>
                    </a:lnT>
                    <a:lnB>
                      <a:noFill/>
                    </a:lnB>
                  </a:tcPr>
                </a:tc>
                <a:tc>
                  <a:txBody>
                    <a:bodyPr/>
                    <a:lstStyle/>
                    <a:p>
                      <a:pPr algn="ctr"/>
                      <a:r>
                        <a:rPr lang="en-US">
                          <a:effectLst/>
                        </a:rPr>
                        <a:t>LM</a:t>
                      </a:r>
                    </a:p>
                  </a:txBody>
                  <a:tcPr anchor="ctr">
                    <a:lnL>
                      <a:noFill/>
                    </a:lnL>
                    <a:lnR>
                      <a:noFill/>
                    </a:lnR>
                    <a:lnT>
                      <a:noFill/>
                    </a:lnT>
                    <a:lnB>
                      <a:noFill/>
                    </a:lnB>
                  </a:tcPr>
                </a:tc>
                <a:tc>
                  <a:txBody>
                    <a:bodyPr/>
                    <a:lstStyle/>
                    <a:p>
                      <a:pPr algn="ctr"/>
                      <a:r>
                        <a:rPr lang="en-US" dirty="0">
                          <a:effectLst/>
                        </a:rPr>
                        <a:t>21</a:t>
                      </a:r>
                    </a:p>
                  </a:txBody>
                  <a:tcPr anchor="ctr">
                    <a:lnL>
                      <a:noFill/>
                    </a:lnL>
                    <a:lnR>
                      <a:noFill/>
                    </a:lnR>
                    <a:lnT>
                      <a:noFill/>
                    </a:lnT>
                    <a:lnB>
                      <a:noFill/>
                    </a:lnB>
                  </a:tcPr>
                </a:tc>
                <a:extLst>
                  <a:ext uri="{0D108BD9-81ED-4DB2-BD59-A6C34878D82A}">
                    <a16:rowId xmlns="" xmlns:a16="http://schemas.microsoft.com/office/drawing/2014/main" val="2409552496"/>
                  </a:ext>
                </a:extLst>
              </a:tr>
            </a:tbl>
          </a:graphicData>
        </a:graphic>
      </p:graphicFrame>
      <p:sp>
        <p:nvSpPr>
          <p:cNvPr id="7" name="TextBox 6">
            <a:extLst>
              <a:ext uri="{FF2B5EF4-FFF2-40B4-BE49-F238E27FC236}">
                <a16:creationId xmlns="" xmlns:a16="http://schemas.microsoft.com/office/drawing/2014/main" id="{DF901225-7A84-E965-8093-DBB25A2326EB}"/>
              </a:ext>
            </a:extLst>
          </p:cNvPr>
          <p:cNvSpPr txBox="1"/>
          <p:nvPr/>
        </p:nvSpPr>
        <p:spPr>
          <a:xfrm>
            <a:off x="1148080" y="4826704"/>
            <a:ext cx="9895840" cy="1107996"/>
          </a:xfrm>
          <a:prstGeom prst="rect">
            <a:avLst/>
          </a:prstGeom>
          <a:noFill/>
        </p:spPr>
        <p:txBody>
          <a:bodyPr wrap="square">
            <a:spAutoFit/>
          </a:bodyPr>
          <a:lstStyle/>
          <a:p>
            <a:pPr marL="342900" indent="-342900" algn="l">
              <a:buFont typeface="Arial" panose="020B0604020202020204" pitchFamily="34" charset="0"/>
              <a:buChar char="•"/>
            </a:pPr>
            <a:r>
              <a:rPr lang="en-US" sz="2200" b="0" i="0" dirty="0">
                <a:solidFill>
                  <a:srgbClr val="61738E"/>
                </a:solidFill>
                <a:effectLst/>
                <a:latin typeface="Source Sans Pro" panose="020B0503030403020204" pitchFamily="34" charset="0"/>
              </a:rPr>
              <a:t>Here, </a:t>
            </a:r>
            <a:r>
              <a:rPr lang="en-US" sz="2200" b="1" i="0" dirty="0">
                <a:solidFill>
                  <a:srgbClr val="61738E"/>
                </a:solidFill>
                <a:effectLst/>
                <a:latin typeface="Source Sans Pro" panose="020B0503030403020204" pitchFamily="34" charset="0"/>
              </a:rPr>
              <a:t>{ </a:t>
            </a:r>
            <a:r>
              <a:rPr lang="en-US" sz="2200" b="1" i="0" dirty="0" err="1">
                <a:solidFill>
                  <a:srgbClr val="61738E"/>
                </a:solidFill>
                <a:effectLst/>
                <a:latin typeface="Source Sans Pro" panose="020B0503030403020204" pitchFamily="34" charset="0"/>
              </a:rPr>
              <a:t>Employee_Id</a:t>
            </a:r>
            <a:r>
              <a:rPr lang="en-US" sz="2200" b="1" i="0" dirty="0">
                <a:solidFill>
                  <a:srgbClr val="61738E"/>
                </a:solidFill>
                <a:effectLst/>
                <a:latin typeface="Source Sans Pro" panose="020B0503030403020204" pitchFamily="34" charset="0"/>
              </a:rPr>
              <a:t> → Department }</a:t>
            </a:r>
            <a:r>
              <a:rPr lang="en-US" sz="2200" b="0" i="0" dirty="0">
                <a:solidFill>
                  <a:srgbClr val="61738E"/>
                </a:solidFill>
                <a:effectLst/>
                <a:latin typeface="Source Sans Pro" panose="020B0503030403020204" pitchFamily="34" charset="0"/>
              </a:rPr>
              <a:t> and </a:t>
            </a:r>
            <a:r>
              <a:rPr lang="en-US" sz="2200" b="1" i="0" dirty="0">
                <a:solidFill>
                  <a:srgbClr val="61738E"/>
                </a:solidFill>
                <a:effectLst/>
                <a:latin typeface="Source Sans Pro" panose="020B0503030403020204" pitchFamily="34" charset="0"/>
              </a:rPr>
              <a:t>{ Department → Street Number }</a:t>
            </a:r>
            <a:r>
              <a:rPr lang="en-US" sz="2200" b="0" i="0" dirty="0">
                <a:solidFill>
                  <a:srgbClr val="61738E"/>
                </a:solidFill>
                <a:effectLst/>
                <a:latin typeface="Source Sans Pro" panose="020B0503030403020204" pitchFamily="34" charset="0"/>
              </a:rPr>
              <a:t> holds true. </a:t>
            </a:r>
            <a:r>
              <a:rPr lang="en-US" sz="2200" b="0" i="1" dirty="0">
                <a:solidFill>
                  <a:srgbClr val="61738E"/>
                </a:solidFill>
                <a:effectLst/>
                <a:latin typeface="Source Sans Pro" panose="020B0503030403020204" pitchFamily="34" charset="0"/>
              </a:rPr>
              <a:t>Hence</a:t>
            </a:r>
            <a:r>
              <a:rPr lang="en-US" sz="2200" b="0" i="0" dirty="0">
                <a:solidFill>
                  <a:srgbClr val="61738E"/>
                </a:solidFill>
                <a:effectLst/>
                <a:latin typeface="Source Sans Pro" panose="020B0503030403020204" pitchFamily="34" charset="0"/>
              </a:rPr>
              <a:t>, according to the </a:t>
            </a:r>
            <a:r>
              <a:rPr lang="en-US" sz="2200" b="1" i="0" dirty="0">
                <a:solidFill>
                  <a:srgbClr val="61738E"/>
                </a:solidFill>
                <a:effectLst/>
                <a:latin typeface="Source Sans Pro" panose="020B0503030403020204" pitchFamily="34" charset="0"/>
              </a:rPr>
              <a:t>axiom of transitivity</a:t>
            </a:r>
            <a:r>
              <a:rPr lang="en-US" sz="2200" b="0" i="0" dirty="0">
                <a:solidFill>
                  <a:srgbClr val="61738E"/>
                </a:solidFill>
                <a:effectLst/>
                <a:latin typeface="Source Sans Pro" panose="020B0503030403020204" pitchFamily="34" charset="0"/>
              </a:rPr>
              <a:t>, </a:t>
            </a:r>
            <a:r>
              <a:rPr lang="en-US" sz="2200" b="1" i="0" dirty="0">
                <a:solidFill>
                  <a:srgbClr val="61738E"/>
                </a:solidFill>
                <a:effectLst/>
                <a:latin typeface="Source Sans Pro" panose="020B0503030403020204" pitchFamily="34" charset="0"/>
              </a:rPr>
              <a:t>{ </a:t>
            </a:r>
            <a:r>
              <a:rPr lang="en-US" sz="2200" b="1" i="0" dirty="0" err="1">
                <a:solidFill>
                  <a:srgbClr val="61738E"/>
                </a:solidFill>
                <a:effectLst/>
                <a:latin typeface="Source Sans Pro" panose="020B0503030403020204" pitchFamily="34" charset="0"/>
              </a:rPr>
              <a:t>Employee_Id</a:t>
            </a:r>
            <a:r>
              <a:rPr lang="en-US" sz="2200" b="1" i="0" dirty="0">
                <a:solidFill>
                  <a:srgbClr val="61738E"/>
                </a:solidFill>
                <a:effectLst/>
                <a:latin typeface="Source Sans Pro" panose="020B0503030403020204" pitchFamily="34" charset="0"/>
              </a:rPr>
              <a:t> → Street Number }</a:t>
            </a:r>
            <a:r>
              <a:rPr lang="en-US" sz="2200" b="0" i="0" dirty="0">
                <a:solidFill>
                  <a:srgbClr val="61738E"/>
                </a:solidFill>
                <a:effectLst/>
                <a:latin typeface="Source Sans Pro" panose="020B0503030403020204" pitchFamily="34" charset="0"/>
              </a:rPr>
              <a:t> is a valid functional dependency.</a:t>
            </a:r>
          </a:p>
        </p:txBody>
      </p:sp>
    </p:spTree>
    <p:extLst>
      <p:ext uri="{BB962C8B-B14F-4D97-AF65-F5344CB8AC3E}">
        <p14:creationId xmlns:p14="http://schemas.microsoft.com/office/powerpoint/2010/main" val="15589473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07EFDF5-16EE-F532-0D5D-EA0E9A9CD7C0}"/>
              </a:ext>
            </a:extLst>
          </p:cNvPr>
          <p:cNvSpPr>
            <a:spLocks noGrp="1"/>
          </p:cNvSpPr>
          <p:nvPr>
            <p:ph type="title"/>
          </p:nvPr>
        </p:nvSpPr>
        <p:spPr/>
        <p:txBody>
          <a:bodyPr/>
          <a:lstStyle/>
          <a:p>
            <a:r>
              <a:rPr lang="en-US" b="1" i="0" dirty="0">
                <a:effectLst/>
                <a:latin typeface="Source Sans Pro" panose="020B0503030403020204" pitchFamily="34" charset="0"/>
              </a:rPr>
              <a:t>Advantages of Functional Dependency:</a:t>
            </a:r>
            <a:endParaRPr lang="en-US" dirty="0"/>
          </a:p>
        </p:txBody>
      </p:sp>
      <p:sp>
        <p:nvSpPr>
          <p:cNvPr id="3" name="Content Placeholder 2">
            <a:extLst>
              <a:ext uri="{FF2B5EF4-FFF2-40B4-BE49-F238E27FC236}">
                <a16:creationId xmlns="" xmlns:a16="http://schemas.microsoft.com/office/drawing/2014/main" id="{93DA0300-696B-629A-3765-CDA6F1125203}"/>
              </a:ext>
            </a:extLst>
          </p:cNvPr>
          <p:cNvSpPr>
            <a:spLocks noGrp="1"/>
          </p:cNvSpPr>
          <p:nvPr>
            <p:ph idx="1"/>
          </p:nvPr>
        </p:nvSpPr>
        <p:spPr>
          <a:xfrm>
            <a:off x="827424" y="2628687"/>
            <a:ext cx="10554574" cy="3636511"/>
          </a:xfrm>
        </p:spPr>
        <p:txBody>
          <a:bodyPr>
            <a:normAutofit/>
          </a:bodyPr>
          <a:lstStyle/>
          <a:p>
            <a:r>
              <a:rPr lang="en-US" sz="2200" b="0" i="0" dirty="0">
                <a:solidFill>
                  <a:srgbClr val="61738E"/>
                </a:solidFill>
                <a:effectLst/>
                <a:latin typeface="Source Sans Pro" panose="020B0503030403020204" pitchFamily="34" charset="0"/>
              </a:rPr>
              <a:t>It is used to </a:t>
            </a:r>
            <a:r>
              <a:rPr lang="en-US" sz="2200" b="1" i="0" dirty="0">
                <a:solidFill>
                  <a:srgbClr val="61738E"/>
                </a:solidFill>
                <a:effectLst/>
                <a:latin typeface="Source Sans Pro" panose="020B0503030403020204" pitchFamily="34" charset="0"/>
              </a:rPr>
              <a:t>maintain the quality of data in the database</a:t>
            </a:r>
            <a:r>
              <a:rPr lang="en-US" sz="2200" b="0" i="0" dirty="0">
                <a:solidFill>
                  <a:srgbClr val="61738E"/>
                </a:solidFill>
                <a:effectLst/>
                <a:latin typeface="Source Sans Pro" panose="020B0503030403020204" pitchFamily="34" charset="0"/>
              </a:rPr>
              <a:t>.</a:t>
            </a:r>
          </a:p>
          <a:p>
            <a:r>
              <a:rPr lang="en-US" sz="2200" b="0" i="0" dirty="0">
                <a:solidFill>
                  <a:srgbClr val="61738E"/>
                </a:solidFill>
                <a:effectLst/>
                <a:latin typeface="Source Sans Pro" panose="020B0503030403020204" pitchFamily="34" charset="0"/>
              </a:rPr>
              <a:t>It </a:t>
            </a:r>
            <a:r>
              <a:rPr lang="en-US" sz="2200" b="1" i="0" dirty="0">
                <a:solidFill>
                  <a:srgbClr val="61738E"/>
                </a:solidFill>
                <a:effectLst/>
                <a:latin typeface="Source Sans Pro" panose="020B0503030403020204" pitchFamily="34" charset="0"/>
              </a:rPr>
              <a:t>expresses the facts about the database design</a:t>
            </a:r>
            <a:r>
              <a:rPr lang="en-US" sz="2200" b="0" i="0" dirty="0">
                <a:solidFill>
                  <a:srgbClr val="61738E"/>
                </a:solidFill>
                <a:effectLst/>
                <a:latin typeface="Source Sans Pro" panose="020B0503030403020204" pitchFamily="34" charset="0"/>
              </a:rPr>
              <a:t>.</a:t>
            </a:r>
          </a:p>
          <a:p>
            <a:r>
              <a:rPr lang="en-US" sz="2200" b="0" i="0" dirty="0">
                <a:solidFill>
                  <a:srgbClr val="61738E"/>
                </a:solidFill>
                <a:effectLst/>
                <a:latin typeface="Source Sans Pro" panose="020B0503030403020204" pitchFamily="34" charset="0"/>
              </a:rPr>
              <a:t>It </a:t>
            </a:r>
            <a:r>
              <a:rPr lang="en-US" sz="2200" b="1" i="0" dirty="0">
                <a:solidFill>
                  <a:srgbClr val="61738E"/>
                </a:solidFill>
                <a:effectLst/>
                <a:latin typeface="Source Sans Pro" panose="020B0503030403020204" pitchFamily="34" charset="0"/>
              </a:rPr>
              <a:t>helps in clearly defining the meanings and constraints of databases.</a:t>
            </a:r>
            <a:endParaRPr lang="en-US" sz="2200" b="0" i="0" dirty="0">
              <a:solidFill>
                <a:srgbClr val="61738E"/>
              </a:solidFill>
              <a:effectLst/>
              <a:latin typeface="Source Sans Pro" panose="020B0503030403020204" pitchFamily="34" charset="0"/>
            </a:endParaRPr>
          </a:p>
          <a:p>
            <a:r>
              <a:rPr lang="en-US" sz="2200" b="0" i="0" dirty="0">
                <a:solidFill>
                  <a:srgbClr val="61738E"/>
                </a:solidFill>
                <a:effectLst/>
                <a:latin typeface="Source Sans Pro" panose="020B0503030403020204" pitchFamily="34" charset="0"/>
              </a:rPr>
              <a:t>It </a:t>
            </a:r>
            <a:r>
              <a:rPr lang="en-US" sz="2200" b="1" i="0" dirty="0">
                <a:solidFill>
                  <a:srgbClr val="61738E"/>
                </a:solidFill>
                <a:effectLst/>
                <a:latin typeface="Source Sans Pro" panose="020B0503030403020204" pitchFamily="34" charset="0"/>
              </a:rPr>
              <a:t>helps to identify bad designs.</a:t>
            </a:r>
            <a:endParaRPr lang="en-US" sz="2200" b="0" i="0" dirty="0">
              <a:solidFill>
                <a:srgbClr val="61738E"/>
              </a:solidFill>
              <a:effectLst/>
              <a:latin typeface="Source Sans Pro" panose="020B0503030403020204" pitchFamily="34" charset="0"/>
            </a:endParaRPr>
          </a:p>
          <a:p>
            <a:r>
              <a:rPr lang="en-US" sz="2200" b="0" i="0" dirty="0">
                <a:solidFill>
                  <a:srgbClr val="61738E"/>
                </a:solidFill>
                <a:effectLst/>
                <a:latin typeface="Source Sans Pro" panose="020B0503030403020204" pitchFamily="34" charset="0"/>
              </a:rPr>
              <a:t>Functional Dependency </a:t>
            </a:r>
            <a:r>
              <a:rPr lang="en-US" sz="2200" b="1" i="0" dirty="0">
                <a:solidFill>
                  <a:srgbClr val="61738E"/>
                </a:solidFill>
                <a:effectLst/>
                <a:latin typeface="Source Sans Pro" panose="020B0503030403020204" pitchFamily="34" charset="0"/>
              </a:rPr>
              <a:t>removes data redundancy</a:t>
            </a:r>
            <a:r>
              <a:rPr lang="en-US" sz="2200" b="0" i="0" dirty="0">
                <a:solidFill>
                  <a:srgbClr val="61738E"/>
                </a:solidFill>
                <a:effectLst/>
                <a:latin typeface="Source Sans Pro" panose="020B0503030403020204" pitchFamily="34" charset="0"/>
              </a:rPr>
              <a:t> where the same values should not be repeated at multiple locations in the same database table.</a:t>
            </a:r>
          </a:p>
          <a:p>
            <a:r>
              <a:rPr lang="en-US" sz="2200" b="0" i="0" dirty="0">
                <a:solidFill>
                  <a:srgbClr val="61738E"/>
                </a:solidFill>
                <a:effectLst/>
                <a:latin typeface="Source Sans Pro" panose="020B0503030403020204" pitchFamily="34" charset="0"/>
              </a:rPr>
              <a:t>The process of Normalization starts with identifying the candidate keys in the relation. </a:t>
            </a:r>
            <a:r>
              <a:rPr lang="en-US" sz="2200" b="1" i="0" dirty="0">
                <a:solidFill>
                  <a:srgbClr val="61738E"/>
                </a:solidFill>
                <a:effectLst/>
                <a:latin typeface="Source Sans Pro" panose="020B0503030403020204" pitchFamily="34" charset="0"/>
              </a:rPr>
              <a:t>Without functional dependency, it's impossible to find candidate keys and normalize the database.</a:t>
            </a:r>
            <a:endParaRPr lang="en-US" sz="2200" b="0" i="0" dirty="0">
              <a:solidFill>
                <a:srgbClr val="61738E"/>
              </a:solidFill>
              <a:effectLst/>
              <a:latin typeface="Source Sans Pro" panose="020B0503030403020204" pitchFamily="34" charset="0"/>
            </a:endParaRPr>
          </a:p>
          <a:p>
            <a:endParaRPr lang="en-US" dirty="0"/>
          </a:p>
        </p:txBody>
      </p:sp>
    </p:spTree>
    <p:extLst>
      <p:ext uri="{BB962C8B-B14F-4D97-AF65-F5344CB8AC3E}">
        <p14:creationId xmlns:p14="http://schemas.microsoft.com/office/powerpoint/2010/main" val="273976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3757F7C-2B13-1A09-3341-69C056E4582C}"/>
              </a:ext>
            </a:extLst>
          </p:cNvPr>
          <p:cNvSpPr>
            <a:spLocks noGrp="1"/>
          </p:cNvSpPr>
          <p:nvPr>
            <p:ph type="title"/>
          </p:nvPr>
        </p:nvSpPr>
        <p:spPr/>
        <p:txBody>
          <a:bodyPr/>
          <a:lstStyle/>
          <a:p>
            <a:r>
              <a:rPr lang="en-US" b="1" i="0" dirty="0">
                <a:effectLst/>
                <a:latin typeface="Source Sans Pro" panose="020B0503030403020204" pitchFamily="34" charset="0"/>
              </a:rPr>
              <a:t>Conclusion:</a:t>
            </a:r>
            <a:endParaRPr lang="en-US" dirty="0"/>
          </a:p>
        </p:txBody>
      </p:sp>
      <p:sp>
        <p:nvSpPr>
          <p:cNvPr id="3" name="Content Placeholder 2">
            <a:extLst>
              <a:ext uri="{FF2B5EF4-FFF2-40B4-BE49-F238E27FC236}">
                <a16:creationId xmlns="" xmlns:a16="http://schemas.microsoft.com/office/drawing/2014/main" id="{D828DA3B-F406-5887-9A48-6A94047DB994}"/>
              </a:ext>
            </a:extLst>
          </p:cNvPr>
          <p:cNvSpPr>
            <a:spLocks noGrp="1"/>
          </p:cNvSpPr>
          <p:nvPr>
            <p:ph idx="1"/>
          </p:nvPr>
        </p:nvSpPr>
        <p:spPr>
          <a:xfrm>
            <a:off x="678035" y="1214102"/>
            <a:ext cx="10554574" cy="4473153"/>
          </a:xfrm>
        </p:spPr>
        <p:txBody>
          <a:bodyPr>
            <a:normAutofit fontScale="92500"/>
          </a:bodyPr>
          <a:lstStyle/>
          <a:p>
            <a:pPr>
              <a:buFont typeface="Courier New" panose="02070309020205020404" pitchFamily="49" charset="0"/>
              <a:buChar char="o"/>
            </a:pPr>
            <a:r>
              <a:rPr lang="en-US" sz="2200" b="0" i="0" dirty="0">
                <a:solidFill>
                  <a:srgbClr val="61738E"/>
                </a:solidFill>
                <a:effectLst/>
                <a:latin typeface="Source Sans Pro" panose="020B0503030403020204" pitchFamily="34" charset="0"/>
              </a:rPr>
              <a:t>Functional dependency defines how the attributes of a relation are related to each other. It helps in maintaining the quality of data in the database. It is denoted by an arrow “→”.</a:t>
            </a:r>
          </a:p>
          <a:p>
            <a:pPr>
              <a:buFont typeface="Courier New" panose="02070309020205020404" pitchFamily="49" charset="0"/>
              <a:buChar char="o"/>
            </a:pPr>
            <a:r>
              <a:rPr lang="en-US" sz="2200" b="0" i="0" dirty="0">
                <a:solidFill>
                  <a:srgbClr val="61738E"/>
                </a:solidFill>
                <a:effectLst/>
                <a:latin typeface="Source Sans Pro" panose="020B0503030403020204" pitchFamily="34" charset="0"/>
              </a:rPr>
              <a:t>The functional dependency of </a:t>
            </a:r>
            <a:r>
              <a:rPr lang="en-US" sz="2200" b="1" i="0" dirty="0">
                <a:solidFill>
                  <a:srgbClr val="61738E"/>
                </a:solidFill>
                <a:effectLst/>
                <a:latin typeface="Source Sans Pro" panose="020B0503030403020204" pitchFamily="34" charset="0"/>
              </a:rPr>
              <a:t>A</a:t>
            </a:r>
            <a:r>
              <a:rPr lang="en-US" sz="2200" b="0" i="0" dirty="0">
                <a:solidFill>
                  <a:srgbClr val="61738E"/>
                </a:solidFill>
                <a:effectLst/>
                <a:latin typeface="Source Sans Pro" panose="020B0503030403020204" pitchFamily="34" charset="0"/>
              </a:rPr>
              <a:t> on </a:t>
            </a:r>
            <a:r>
              <a:rPr lang="en-US" sz="2200" b="1" i="0" dirty="0">
                <a:solidFill>
                  <a:srgbClr val="61738E"/>
                </a:solidFill>
                <a:effectLst/>
                <a:latin typeface="Source Sans Pro" panose="020B0503030403020204" pitchFamily="34" charset="0"/>
              </a:rPr>
              <a:t>B</a:t>
            </a:r>
            <a:r>
              <a:rPr lang="en-US" sz="2200" b="0" i="0" dirty="0">
                <a:solidFill>
                  <a:srgbClr val="61738E"/>
                </a:solidFill>
                <a:effectLst/>
                <a:latin typeface="Source Sans Pro" panose="020B0503030403020204" pitchFamily="34" charset="0"/>
              </a:rPr>
              <a:t> is represented by </a:t>
            </a:r>
            <a:r>
              <a:rPr lang="en-US" sz="2200" b="0" i="0" dirty="0">
                <a:effectLst/>
                <a:latin typeface="Source Sans Pro" panose="020B0503030403020204" pitchFamily="34" charset="0"/>
              </a:rPr>
              <a:t>A → B</a:t>
            </a:r>
            <a:r>
              <a:rPr lang="en-US" sz="2200" b="0" i="0" dirty="0">
                <a:solidFill>
                  <a:srgbClr val="61738E"/>
                </a:solidFill>
                <a:effectLst/>
                <a:latin typeface="Source Sans Pro" panose="020B0503030403020204" pitchFamily="34" charset="0"/>
              </a:rPr>
              <a:t>. </a:t>
            </a:r>
            <a:r>
              <a:rPr lang="en-US" sz="2200" b="1" i="0" dirty="0">
                <a:solidFill>
                  <a:srgbClr val="61738E"/>
                </a:solidFill>
                <a:effectLst/>
                <a:latin typeface="Source Sans Pro" panose="020B0503030403020204" pitchFamily="34" charset="0"/>
              </a:rPr>
              <a:t>William Armstrong</a:t>
            </a:r>
            <a:r>
              <a:rPr lang="en-US" sz="2200" b="0" i="0" dirty="0">
                <a:solidFill>
                  <a:srgbClr val="61738E"/>
                </a:solidFill>
                <a:effectLst/>
                <a:latin typeface="Source Sans Pro" panose="020B0503030403020204" pitchFamily="34" charset="0"/>
              </a:rPr>
              <a:t> in </a:t>
            </a:r>
            <a:r>
              <a:rPr lang="en-US" sz="2200" b="0" i="1" dirty="0">
                <a:solidFill>
                  <a:srgbClr val="61738E"/>
                </a:solidFill>
                <a:effectLst/>
                <a:latin typeface="Source Sans Pro" panose="020B0503030403020204" pitchFamily="34" charset="0"/>
              </a:rPr>
              <a:t>1974</a:t>
            </a:r>
            <a:r>
              <a:rPr lang="en-US" sz="2200" b="0" i="0" dirty="0">
                <a:solidFill>
                  <a:srgbClr val="61738E"/>
                </a:solidFill>
                <a:effectLst/>
                <a:latin typeface="Source Sans Pro" panose="020B0503030403020204" pitchFamily="34" charset="0"/>
              </a:rPr>
              <a:t> suggested a few axioms or rules related to functional dependency. They are</a:t>
            </a:r>
          </a:p>
          <a:p>
            <a:pPr marL="800100" lvl="1" indent="-342900">
              <a:buFont typeface="+mj-lt"/>
              <a:buAutoNum type="arabicPeriod"/>
            </a:pPr>
            <a:r>
              <a:rPr lang="en-US" sz="2200" b="0" i="1" dirty="0">
                <a:solidFill>
                  <a:srgbClr val="61738E"/>
                </a:solidFill>
                <a:effectLst/>
                <a:latin typeface="Source Sans Pro" panose="020B0503030403020204" pitchFamily="34" charset="0"/>
              </a:rPr>
              <a:t>Rule of Reflexivity</a:t>
            </a:r>
            <a:endParaRPr lang="en-US" sz="2200" b="0" i="0" dirty="0">
              <a:solidFill>
                <a:srgbClr val="61738E"/>
              </a:solidFill>
              <a:effectLst/>
              <a:latin typeface="Source Sans Pro" panose="020B0503030403020204" pitchFamily="34" charset="0"/>
            </a:endParaRPr>
          </a:p>
          <a:p>
            <a:pPr marL="800100" lvl="1" indent="-342900">
              <a:buFont typeface="+mj-lt"/>
              <a:buAutoNum type="arabicPeriod"/>
            </a:pPr>
            <a:r>
              <a:rPr lang="en-US" sz="2200" b="0" i="1" dirty="0">
                <a:solidFill>
                  <a:srgbClr val="61738E"/>
                </a:solidFill>
                <a:effectLst/>
                <a:latin typeface="Source Sans Pro" panose="020B0503030403020204" pitchFamily="34" charset="0"/>
              </a:rPr>
              <a:t>Rule of Augmentation</a:t>
            </a:r>
            <a:endParaRPr lang="en-US" sz="2200" b="0" i="0" dirty="0">
              <a:solidFill>
                <a:srgbClr val="61738E"/>
              </a:solidFill>
              <a:effectLst/>
              <a:latin typeface="Source Sans Pro" panose="020B0503030403020204" pitchFamily="34" charset="0"/>
            </a:endParaRPr>
          </a:p>
          <a:p>
            <a:pPr marL="800100" lvl="1" indent="-342900">
              <a:buFont typeface="+mj-lt"/>
              <a:buAutoNum type="arabicPeriod"/>
            </a:pPr>
            <a:r>
              <a:rPr lang="en-US" sz="2200" b="0" i="1" dirty="0">
                <a:solidFill>
                  <a:srgbClr val="61738E"/>
                </a:solidFill>
                <a:effectLst/>
                <a:latin typeface="Source Sans Pro" panose="020B0503030403020204" pitchFamily="34" charset="0"/>
              </a:rPr>
              <a:t>Rule of Transitivity</a:t>
            </a:r>
            <a:endParaRPr lang="en-US" sz="2200" dirty="0">
              <a:solidFill>
                <a:srgbClr val="61738E"/>
              </a:solidFill>
              <a:latin typeface="Source Sans Pro" panose="020B0503030403020204" pitchFamily="34" charset="0"/>
            </a:endParaRPr>
          </a:p>
          <a:p>
            <a:pPr indent="-285750">
              <a:buFont typeface="Courier New" panose="02070309020205020404" pitchFamily="49" charset="0"/>
              <a:buChar char="o"/>
            </a:pPr>
            <a:r>
              <a:rPr lang="en-US" sz="2200" b="0" i="0" dirty="0">
                <a:solidFill>
                  <a:srgbClr val="61738E"/>
                </a:solidFill>
                <a:effectLst/>
                <a:latin typeface="Source Sans Pro" panose="020B0503030403020204" pitchFamily="34" charset="0"/>
              </a:rPr>
              <a:t>There are four types of functional dependencies </a:t>
            </a:r>
            <a:r>
              <a:rPr lang="en-US" sz="2200" b="1" i="0" dirty="0">
                <a:solidFill>
                  <a:srgbClr val="61738E"/>
                </a:solidFill>
                <a:effectLst/>
                <a:latin typeface="Source Sans Pro" panose="020B0503030403020204" pitchFamily="34" charset="0"/>
              </a:rPr>
              <a:t>Trivial</a:t>
            </a:r>
            <a:r>
              <a:rPr lang="en-US" sz="2200" b="0" i="0" dirty="0">
                <a:solidFill>
                  <a:srgbClr val="61738E"/>
                </a:solidFill>
                <a:effectLst/>
                <a:latin typeface="Source Sans Pro" panose="020B0503030403020204" pitchFamily="34" charset="0"/>
              </a:rPr>
              <a:t>, </a:t>
            </a:r>
            <a:r>
              <a:rPr lang="en-US" sz="2200" b="1" i="0" dirty="0">
                <a:solidFill>
                  <a:srgbClr val="61738E"/>
                </a:solidFill>
                <a:effectLst/>
                <a:latin typeface="Source Sans Pro" panose="020B0503030403020204" pitchFamily="34" charset="0"/>
              </a:rPr>
              <a:t>Non-Trivial</a:t>
            </a:r>
            <a:r>
              <a:rPr lang="en-US" sz="2200" b="0" i="0" dirty="0">
                <a:solidFill>
                  <a:srgbClr val="61738E"/>
                </a:solidFill>
                <a:effectLst/>
                <a:latin typeface="Source Sans Pro" panose="020B0503030403020204" pitchFamily="34" charset="0"/>
              </a:rPr>
              <a:t>, </a:t>
            </a:r>
            <a:r>
              <a:rPr lang="en-US" sz="2200" b="1" i="0" dirty="0">
                <a:solidFill>
                  <a:srgbClr val="61738E"/>
                </a:solidFill>
                <a:effectLst/>
                <a:latin typeface="Source Sans Pro" panose="020B0503030403020204" pitchFamily="34" charset="0"/>
              </a:rPr>
              <a:t>Multivalued</a:t>
            </a:r>
            <a:r>
              <a:rPr lang="en-US" sz="2200" b="0" i="0" dirty="0">
                <a:solidFill>
                  <a:srgbClr val="61738E"/>
                </a:solidFill>
                <a:effectLst/>
                <a:latin typeface="Source Sans Pro" panose="020B0503030403020204" pitchFamily="34" charset="0"/>
              </a:rPr>
              <a:t> and </a:t>
            </a:r>
            <a:r>
              <a:rPr lang="en-US" sz="2200" b="1" i="0" dirty="0">
                <a:solidFill>
                  <a:srgbClr val="61738E"/>
                </a:solidFill>
                <a:effectLst/>
                <a:latin typeface="Source Sans Pro" panose="020B0503030403020204" pitchFamily="34" charset="0"/>
              </a:rPr>
              <a:t>Transitive functional dependency</a:t>
            </a:r>
            <a:r>
              <a:rPr lang="en-US" sz="2200" b="0" i="0" dirty="0">
                <a:solidFill>
                  <a:srgbClr val="61738E"/>
                </a:solidFill>
                <a:effectLst/>
                <a:latin typeface="Source Sans Pro" panose="020B0503030403020204" pitchFamily="34" charset="0"/>
              </a:rPr>
              <a:t>.</a:t>
            </a:r>
          </a:p>
          <a:p>
            <a:pPr indent="-285750">
              <a:buFont typeface="Courier New" panose="02070309020205020404" pitchFamily="49" charset="0"/>
              <a:buChar char="o"/>
            </a:pPr>
            <a:r>
              <a:rPr lang="en-US" sz="2200" b="0" i="0" dirty="0">
                <a:solidFill>
                  <a:srgbClr val="61738E"/>
                </a:solidFill>
                <a:effectLst/>
                <a:latin typeface="Source Sans Pro" panose="020B0503030403020204" pitchFamily="34" charset="0"/>
              </a:rPr>
              <a:t>Functional dependencies have many advantages, keeping the database design clean, defining the </a:t>
            </a:r>
            <a:r>
              <a:rPr lang="en-US" sz="2200" b="1" i="0" dirty="0">
                <a:solidFill>
                  <a:srgbClr val="61738E"/>
                </a:solidFill>
                <a:effectLst/>
                <a:latin typeface="Source Sans Pro" panose="020B0503030403020204" pitchFamily="34" charset="0"/>
              </a:rPr>
              <a:t>meaning and constraints</a:t>
            </a:r>
            <a:r>
              <a:rPr lang="en-US" sz="2200" b="0" i="0" dirty="0">
                <a:solidFill>
                  <a:srgbClr val="61738E"/>
                </a:solidFill>
                <a:effectLst/>
                <a:latin typeface="Source Sans Pro" panose="020B0503030403020204" pitchFamily="34" charset="0"/>
              </a:rPr>
              <a:t> of the databases, and removing </a:t>
            </a:r>
            <a:r>
              <a:rPr lang="en-US" sz="2200" b="1" i="0" dirty="0">
                <a:solidFill>
                  <a:srgbClr val="61738E"/>
                </a:solidFill>
                <a:effectLst/>
                <a:latin typeface="Source Sans Pro" panose="020B0503030403020204" pitchFamily="34" charset="0"/>
              </a:rPr>
              <a:t>data redundancy</a:t>
            </a:r>
            <a:r>
              <a:rPr lang="en-US" sz="2200" b="0" i="0" dirty="0">
                <a:solidFill>
                  <a:srgbClr val="61738E"/>
                </a:solidFill>
                <a:effectLst/>
                <a:latin typeface="Source Sans Pro" panose="020B0503030403020204" pitchFamily="34" charset="0"/>
              </a:rPr>
              <a:t> are a few of them.</a:t>
            </a:r>
          </a:p>
          <a:p>
            <a:pPr indent="-285750">
              <a:buFont typeface="Courier New" panose="02070309020205020404" pitchFamily="49" charset="0"/>
              <a:buChar char="o"/>
            </a:pPr>
            <a:endParaRPr lang="en-US" b="0" i="1" dirty="0">
              <a:solidFill>
                <a:srgbClr val="61738E"/>
              </a:solidFill>
              <a:effectLst/>
              <a:latin typeface="Source Sans Pro" panose="020B0503030403020204" pitchFamily="34" charset="0"/>
            </a:endParaRPr>
          </a:p>
        </p:txBody>
      </p:sp>
    </p:spTree>
    <p:extLst>
      <p:ext uri="{BB962C8B-B14F-4D97-AF65-F5344CB8AC3E}">
        <p14:creationId xmlns:p14="http://schemas.microsoft.com/office/powerpoint/2010/main" val="12061842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DFFFC51-F357-732A-F6DD-AFC99F6AA3E6}"/>
              </a:ext>
            </a:extLst>
          </p:cNvPr>
          <p:cNvSpPr>
            <a:spLocks noGrp="1"/>
          </p:cNvSpPr>
          <p:nvPr>
            <p:ph type="title"/>
          </p:nvPr>
        </p:nvSpPr>
        <p:spPr>
          <a:xfrm>
            <a:off x="963084" y="2964965"/>
            <a:ext cx="10363200" cy="1362075"/>
          </a:xfrm>
        </p:spPr>
        <p:txBody>
          <a:bodyPr/>
          <a:lstStyle/>
          <a:p>
            <a:r>
              <a:rPr lang="en-US" b="1" i="0" dirty="0">
                <a:effectLst/>
                <a:latin typeface="Source Sans Pro" panose="020B0503030403020204" pitchFamily="34" charset="0"/>
              </a:rPr>
              <a:t>Normalization in DBMS</a:t>
            </a:r>
            <a:br>
              <a:rPr lang="en-US" b="1" i="0" dirty="0">
                <a:effectLst/>
                <a:latin typeface="Source Sans Pro" panose="020B0503030403020204" pitchFamily="34" charset="0"/>
              </a:rPr>
            </a:br>
            <a:endParaRPr lang="en-US" dirty="0"/>
          </a:p>
        </p:txBody>
      </p:sp>
      <p:sp>
        <p:nvSpPr>
          <p:cNvPr id="3" name="Text Placeholder 2">
            <a:extLst>
              <a:ext uri="{FF2B5EF4-FFF2-40B4-BE49-F238E27FC236}">
                <a16:creationId xmlns="" xmlns:a16="http://schemas.microsoft.com/office/drawing/2014/main" id="{44175EFE-9A34-6985-27DD-3B7A5CF4448E}"/>
              </a:ext>
            </a:extLst>
          </p:cNvPr>
          <p:cNvSpPr>
            <a:spLocks noGrp="1"/>
          </p:cNvSpPr>
          <p:nvPr>
            <p:ph type="body" idx="1"/>
          </p:nvPr>
        </p:nvSpPr>
        <p:spPr>
          <a:xfrm>
            <a:off x="963084" y="2906714"/>
            <a:ext cx="10363200" cy="868118"/>
          </a:xfrm>
        </p:spPr>
        <p:txBody>
          <a:bodyPr/>
          <a:lstStyle/>
          <a:p>
            <a:pPr algn="ctr"/>
            <a:endParaRPr lang="en-US" dirty="0"/>
          </a:p>
        </p:txBody>
      </p:sp>
    </p:spTree>
    <p:extLst>
      <p:ext uri="{BB962C8B-B14F-4D97-AF65-F5344CB8AC3E}">
        <p14:creationId xmlns:p14="http://schemas.microsoft.com/office/powerpoint/2010/main" val="14799366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0EA62A6-527C-6856-1512-F0BE33A67A45}"/>
              </a:ext>
            </a:extLst>
          </p:cNvPr>
          <p:cNvSpPr>
            <a:spLocks noGrp="1"/>
          </p:cNvSpPr>
          <p:nvPr>
            <p:ph type="title"/>
          </p:nvPr>
        </p:nvSpPr>
        <p:spPr/>
        <p:txBody>
          <a:bodyPr/>
          <a:lstStyle/>
          <a:p>
            <a:r>
              <a:rPr lang="en-US" b="1" i="0" dirty="0">
                <a:effectLst/>
                <a:latin typeface="Source Sans Pro" panose="020B0503030403020204" pitchFamily="34" charset="0"/>
              </a:rPr>
              <a:t>Need of Normalization:</a:t>
            </a:r>
            <a:endParaRPr lang="en-US" dirty="0"/>
          </a:p>
        </p:txBody>
      </p:sp>
      <p:sp>
        <p:nvSpPr>
          <p:cNvPr id="3" name="Content Placeholder 2">
            <a:extLst>
              <a:ext uri="{FF2B5EF4-FFF2-40B4-BE49-F238E27FC236}">
                <a16:creationId xmlns="" xmlns:a16="http://schemas.microsoft.com/office/drawing/2014/main" id="{8ECB3DAD-97D7-C074-6664-8B5C2ADF1CBA}"/>
              </a:ext>
            </a:extLst>
          </p:cNvPr>
          <p:cNvSpPr>
            <a:spLocks noGrp="1"/>
          </p:cNvSpPr>
          <p:nvPr>
            <p:ph idx="1"/>
          </p:nvPr>
        </p:nvSpPr>
        <p:spPr>
          <a:xfrm>
            <a:off x="689758" y="1712724"/>
            <a:ext cx="10554574" cy="3636511"/>
          </a:xfrm>
        </p:spPr>
        <p:txBody>
          <a:bodyPr>
            <a:noAutofit/>
          </a:bodyPr>
          <a:lstStyle/>
          <a:p>
            <a:r>
              <a:rPr lang="en-US" sz="2200" dirty="0">
                <a:solidFill>
                  <a:srgbClr val="61738E"/>
                </a:solidFill>
                <a:latin typeface="Source Sans Pro" panose="020B0503030403020204" pitchFamily="34" charset="0"/>
              </a:rPr>
              <a:t>N</a:t>
            </a:r>
            <a:r>
              <a:rPr lang="en-US" sz="2200" b="0" i="0" dirty="0">
                <a:solidFill>
                  <a:srgbClr val="61738E"/>
                </a:solidFill>
                <a:effectLst/>
                <a:latin typeface="Source Sans Pro" panose="020B0503030403020204" pitchFamily="34" charset="0"/>
              </a:rPr>
              <a:t>ormalization is used to reduce data redundancy. It provides a method to remove the following anomalies from the database and bring it to a more consistent state:</a:t>
            </a:r>
          </a:p>
          <a:p>
            <a:pPr algn="l"/>
            <a:r>
              <a:rPr lang="en-US" sz="2200" b="0" i="0" dirty="0">
                <a:solidFill>
                  <a:srgbClr val="61738E"/>
                </a:solidFill>
                <a:effectLst/>
                <a:latin typeface="Source Sans Pro" panose="020B0503030403020204" pitchFamily="34" charset="0"/>
              </a:rPr>
              <a:t>A database anomaly is a flaw in the database that occurs because of poor planning and redundancy.</a:t>
            </a:r>
          </a:p>
          <a:p>
            <a:pPr lvl="1">
              <a:buFont typeface="+mj-lt"/>
              <a:buAutoNum type="arabicPeriod"/>
            </a:pPr>
            <a:r>
              <a:rPr lang="en-US" sz="2200" b="1" i="0" dirty="0">
                <a:solidFill>
                  <a:srgbClr val="61738E"/>
                </a:solidFill>
                <a:effectLst/>
                <a:latin typeface="Source Sans Pro" panose="020B0503030403020204" pitchFamily="34" charset="0"/>
              </a:rPr>
              <a:t>Insertion anomalies</a:t>
            </a:r>
            <a:r>
              <a:rPr lang="en-US" sz="2200" b="0" i="0" dirty="0">
                <a:solidFill>
                  <a:srgbClr val="61738E"/>
                </a:solidFill>
                <a:effectLst/>
                <a:latin typeface="Source Sans Pro" panose="020B0503030403020204" pitchFamily="34" charset="0"/>
              </a:rPr>
              <a:t>: This occurs when we are not able to insert data into a database because some attributes may be missing at the time of insertion.</a:t>
            </a:r>
          </a:p>
          <a:p>
            <a:pPr lvl="1">
              <a:buFont typeface="+mj-lt"/>
              <a:buAutoNum type="arabicPeriod"/>
            </a:pPr>
            <a:r>
              <a:rPr lang="en-US" sz="2200" b="1" i="0" dirty="0" err="1">
                <a:solidFill>
                  <a:srgbClr val="61738E"/>
                </a:solidFill>
                <a:effectLst/>
                <a:latin typeface="Source Sans Pro" panose="020B0503030403020204" pitchFamily="34" charset="0"/>
              </a:rPr>
              <a:t>Updation</a:t>
            </a:r>
            <a:r>
              <a:rPr lang="en-US" sz="2200" b="1" i="0" dirty="0">
                <a:solidFill>
                  <a:srgbClr val="61738E"/>
                </a:solidFill>
                <a:effectLst/>
                <a:latin typeface="Source Sans Pro" panose="020B0503030403020204" pitchFamily="34" charset="0"/>
              </a:rPr>
              <a:t> anomalies:</a:t>
            </a:r>
            <a:r>
              <a:rPr lang="en-US" sz="2200" b="0" i="0" dirty="0">
                <a:solidFill>
                  <a:srgbClr val="61738E"/>
                </a:solidFill>
                <a:effectLst/>
                <a:latin typeface="Source Sans Pro" panose="020B0503030403020204" pitchFamily="34" charset="0"/>
              </a:rPr>
              <a:t> This occurs when the same data items are repeated with the same values and are not linked to each other.</a:t>
            </a:r>
          </a:p>
          <a:p>
            <a:pPr lvl="1">
              <a:buFont typeface="+mj-lt"/>
              <a:buAutoNum type="arabicPeriod"/>
            </a:pPr>
            <a:r>
              <a:rPr lang="en-US" sz="2200" b="1" i="0" dirty="0">
                <a:solidFill>
                  <a:srgbClr val="61738E"/>
                </a:solidFill>
                <a:effectLst/>
                <a:latin typeface="Source Sans Pro" panose="020B0503030403020204" pitchFamily="34" charset="0"/>
              </a:rPr>
              <a:t>Deletion anomalies:</a:t>
            </a:r>
            <a:r>
              <a:rPr lang="en-US" sz="2200" b="0" i="0" dirty="0">
                <a:solidFill>
                  <a:srgbClr val="61738E"/>
                </a:solidFill>
                <a:effectLst/>
                <a:latin typeface="Source Sans Pro" panose="020B0503030403020204" pitchFamily="34" charset="0"/>
              </a:rPr>
              <a:t> This occurs when deleting one part of the data deletes the other necessary information from the database.</a:t>
            </a:r>
          </a:p>
        </p:txBody>
      </p:sp>
    </p:spTree>
    <p:extLst>
      <p:ext uri="{BB962C8B-B14F-4D97-AF65-F5344CB8AC3E}">
        <p14:creationId xmlns:p14="http://schemas.microsoft.com/office/powerpoint/2010/main" val="25376900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F199B50-96B2-BE22-D78C-606456DDE0C1}"/>
              </a:ext>
            </a:extLst>
          </p:cNvPr>
          <p:cNvSpPr>
            <a:spLocks noGrp="1"/>
          </p:cNvSpPr>
          <p:nvPr>
            <p:ph type="title"/>
          </p:nvPr>
        </p:nvSpPr>
        <p:spPr/>
        <p:txBody>
          <a:bodyPr/>
          <a:lstStyle/>
          <a:p>
            <a:r>
              <a:rPr lang="en-US" b="1" i="0" dirty="0">
                <a:effectLst/>
                <a:latin typeface="Source Sans Pro" panose="020B0503030403020204" pitchFamily="34" charset="0"/>
              </a:rPr>
              <a:t>Functional Dependency:</a:t>
            </a:r>
            <a:endParaRPr lang="en-US" dirty="0"/>
          </a:p>
        </p:txBody>
      </p:sp>
      <p:sp>
        <p:nvSpPr>
          <p:cNvPr id="3" name="Content Placeholder 2">
            <a:extLst>
              <a:ext uri="{FF2B5EF4-FFF2-40B4-BE49-F238E27FC236}">
                <a16:creationId xmlns="" xmlns:a16="http://schemas.microsoft.com/office/drawing/2014/main" id="{58A0F82E-7127-887A-2EA4-5D11BF845C80}"/>
              </a:ext>
            </a:extLst>
          </p:cNvPr>
          <p:cNvSpPr>
            <a:spLocks noGrp="1"/>
          </p:cNvSpPr>
          <p:nvPr>
            <p:ph idx="1"/>
          </p:nvPr>
        </p:nvSpPr>
        <p:spPr>
          <a:xfrm>
            <a:off x="771820" y="1809883"/>
            <a:ext cx="10554574" cy="3636511"/>
          </a:xfrm>
        </p:spPr>
        <p:txBody>
          <a:bodyPr>
            <a:normAutofit lnSpcReduction="10000"/>
          </a:bodyPr>
          <a:lstStyle/>
          <a:p>
            <a:pPr algn="just"/>
            <a:r>
              <a:rPr lang="en-US" sz="2200" b="0" i="0" dirty="0">
                <a:solidFill>
                  <a:srgbClr val="61738E"/>
                </a:solidFill>
                <a:effectLst/>
                <a:latin typeface="Source Sans Pro" panose="020B0503030403020204" pitchFamily="34" charset="0"/>
              </a:rPr>
              <a:t>Relational database is a </a:t>
            </a:r>
            <a:r>
              <a:rPr lang="en-US" sz="2200" b="1" i="0" dirty="0">
                <a:solidFill>
                  <a:srgbClr val="61738E"/>
                </a:solidFill>
                <a:effectLst/>
                <a:latin typeface="Source Sans Pro" panose="020B0503030403020204" pitchFamily="34" charset="0"/>
              </a:rPr>
              <a:t>collection of data</a:t>
            </a:r>
            <a:r>
              <a:rPr lang="en-US" sz="2200" b="0" i="0" dirty="0">
                <a:solidFill>
                  <a:srgbClr val="61738E"/>
                </a:solidFill>
                <a:effectLst/>
                <a:latin typeface="Source Sans Pro" panose="020B0503030403020204" pitchFamily="34" charset="0"/>
              </a:rPr>
              <a:t> stored in rows and columns. Columns represent the </a:t>
            </a:r>
            <a:r>
              <a:rPr lang="en-US" sz="2200" b="0" i="1" dirty="0">
                <a:solidFill>
                  <a:srgbClr val="61738E"/>
                </a:solidFill>
                <a:effectLst/>
                <a:latin typeface="Source Sans Pro" panose="020B0503030403020204" pitchFamily="34" charset="0"/>
              </a:rPr>
              <a:t>characteristic</a:t>
            </a:r>
            <a:r>
              <a:rPr lang="en-US" sz="2200" b="0" i="0" dirty="0">
                <a:solidFill>
                  <a:srgbClr val="61738E"/>
                </a:solidFill>
                <a:effectLst/>
                <a:latin typeface="Source Sans Pro" panose="020B0503030403020204" pitchFamily="34" charset="0"/>
              </a:rPr>
              <a:t> of data while each row in a table represents a set of </a:t>
            </a:r>
            <a:r>
              <a:rPr lang="en-US" sz="2200" b="0" i="1" dirty="0">
                <a:solidFill>
                  <a:srgbClr val="61738E"/>
                </a:solidFill>
                <a:effectLst/>
                <a:latin typeface="Source Sans Pro" panose="020B0503030403020204" pitchFamily="34" charset="0"/>
              </a:rPr>
              <a:t>related data</a:t>
            </a:r>
            <a:r>
              <a:rPr lang="en-US" sz="2200" b="0" i="0" dirty="0">
                <a:solidFill>
                  <a:srgbClr val="61738E"/>
                </a:solidFill>
                <a:effectLst/>
                <a:latin typeface="Source Sans Pro" panose="020B0503030403020204" pitchFamily="34" charset="0"/>
              </a:rPr>
              <a:t>, and every row in the table has the same structure. The row is sometimes referred to as a </a:t>
            </a:r>
            <a:r>
              <a:rPr lang="en-US" sz="2200" b="1" i="0" dirty="0">
                <a:solidFill>
                  <a:srgbClr val="61738E"/>
                </a:solidFill>
                <a:effectLst/>
                <a:latin typeface="Source Sans Pro" panose="020B0503030403020204" pitchFamily="34" charset="0"/>
              </a:rPr>
              <a:t>tuple</a:t>
            </a:r>
            <a:r>
              <a:rPr lang="en-US" sz="2200" b="0" i="0" dirty="0">
                <a:solidFill>
                  <a:srgbClr val="61738E"/>
                </a:solidFill>
                <a:effectLst/>
                <a:latin typeface="Source Sans Pro" panose="020B0503030403020204" pitchFamily="34" charset="0"/>
              </a:rPr>
              <a:t>.</a:t>
            </a:r>
          </a:p>
          <a:p>
            <a:pPr algn="just"/>
            <a:r>
              <a:rPr lang="en-US" sz="2400" b="1" i="0" dirty="0">
                <a:solidFill>
                  <a:srgbClr val="61738E"/>
                </a:solidFill>
                <a:effectLst/>
                <a:latin typeface="Source Sans Pro" panose="020B0503030403020204" pitchFamily="34" charset="0"/>
              </a:rPr>
              <a:t>Functional Dependency in DBMS</a:t>
            </a:r>
            <a:r>
              <a:rPr lang="en-US" sz="2400" b="0" i="0" dirty="0">
                <a:solidFill>
                  <a:srgbClr val="61738E"/>
                </a:solidFill>
                <a:effectLst/>
                <a:latin typeface="Source Sans Pro" panose="020B0503030403020204" pitchFamily="34" charset="0"/>
              </a:rPr>
              <a:t>, as the name suggests it is the relationship between attributes(</a:t>
            </a:r>
            <a:r>
              <a:rPr lang="en-US" sz="2400" b="0" i="1" dirty="0">
                <a:solidFill>
                  <a:srgbClr val="61738E"/>
                </a:solidFill>
                <a:effectLst/>
                <a:latin typeface="Source Sans Pro" panose="020B0503030403020204" pitchFamily="34" charset="0"/>
              </a:rPr>
              <a:t>characteristics</a:t>
            </a:r>
            <a:r>
              <a:rPr lang="en-US" sz="2400" b="0" i="0" dirty="0">
                <a:solidFill>
                  <a:srgbClr val="61738E"/>
                </a:solidFill>
                <a:effectLst/>
                <a:latin typeface="Source Sans Pro" panose="020B0503030403020204" pitchFamily="34" charset="0"/>
              </a:rPr>
              <a:t>) of a table related to each other.</a:t>
            </a:r>
          </a:p>
          <a:p>
            <a:pPr algn="just"/>
            <a:r>
              <a:rPr lang="en-US" sz="2400" b="0" i="0" dirty="0">
                <a:solidFill>
                  <a:srgbClr val="61738E"/>
                </a:solidFill>
                <a:effectLst/>
                <a:latin typeface="Source Sans Pro" panose="020B0503030403020204" pitchFamily="34" charset="0"/>
              </a:rPr>
              <a:t>It helps in maintaining the </a:t>
            </a:r>
            <a:r>
              <a:rPr lang="en-US" sz="2400" b="1" i="0" dirty="0">
                <a:solidFill>
                  <a:srgbClr val="61738E"/>
                </a:solidFill>
                <a:effectLst/>
                <a:latin typeface="Source Sans Pro" panose="020B0503030403020204" pitchFamily="34" charset="0"/>
              </a:rPr>
              <a:t>quality of data</a:t>
            </a:r>
            <a:r>
              <a:rPr lang="en-US" sz="2400" b="0" i="0" dirty="0">
                <a:solidFill>
                  <a:srgbClr val="61738E"/>
                </a:solidFill>
                <a:effectLst/>
                <a:latin typeface="Source Sans Pro" panose="020B0503030403020204" pitchFamily="34" charset="0"/>
              </a:rPr>
              <a:t> in the database, and the core concepts behind database normalization are based on functional dependencies.</a:t>
            </a:r>
          </a:p>
          <a:p>
            <a:pPr algn="just"/>
            <a:endParaRPr lang="en-US" sz="2400" b="0" i="0" dirty="0">
              <a:solidFill>
                <a:srgbClr val="61738E"/>
              </a:solidFill>
              <a:effectLst/>
              <a:latin typeface="Source Sans Pro" panose="020B0503030403020204" pitchFamily="34" charset="0"/>
            </a:endParaRPr>
          </a:p>
          <a:p>
            <a:pPr marL="0" indent="0" algn="just">
              <a:buNone/>
            </a:pPr>
            <a:endParaRPr lang="en-US" sz="2200" dirty="0"/>
          </a:p>
        </p:txBody>
      </p:sp>
    </p:spTree>
    <p:extLst>
      <p:ext uri="{BB962C8B-B14F-4D97-AF65-F5344CB8AC3E}">
        <p14:creationId xmlns:p14="http://schemas.microsoft.com/office/powerpoint/2010/main" val="26467243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0F3E45F-F6B9-4D77-F7B4-9ED859B8E28B}"/>
              </a:ext>
            </a:extLst>
          </p:cNvPr>
          <p:cNvSpPr>
            <a:spLocks noGrp="1"/>
          </p:cNvSpPr>
          <p:nvPr>
            <p:ph type="title"/>
          </p:nvPr>
        </p:nvSpPr>
        <p:spPr/>
        <p:txBody>
          <a:bodyPr/>
          <a:lstStyle/>
          <a:p>
            <a:r>
              <a:rPr lang="en-US" b="1" i="0" dirty="0">
                <a:effectLst/>
                <a:latin typeface="Source Sans Pro" panose="020B0503030403020204" pitchFamily="34" charset="0"/>
              </a:rPr>
              <a:t>Normal Forms:</a:t>
            </a:r>
            <a:endParaRPr lang="en-US" dirty="0"/>
          </a:p>
        </p:txBody>
      </p:sp>
      <p:sp>
        <p:nvSpPr>
          <p:cNvPr id="3" name="Content Placeholder 2">
            <a:extLst>
              <a:ext uri="{FF2B5EF4-FFF2-40B4-BE49-F238E27FC236}">
                <a16:creationId xmlns="" xmlns:a16="http://schemas.microsoft.com/office/drawing/2014/main" id="{65936ABB-D8A0-F62B-5937-DFD11523B7C1}"/>
              </a:ext>
            </a:extLst>
          </p:cNvPr>
          <p:cNvSpPr>
            <a:spLocks noGrp="1"/>
          </p:cNvSpPr>
          <p:nvPr>
            <p:ph idx="1"/>
          </p:nvPr>
        </p:nvSpPr>
        <p:spPr>
          <a:xfrm>
            <a:off x="853881" y="1612687"/>
            <a:ext cx="10554574" cy="970451"/>
          </a:xfrm>
        </p:spPr>
        <p:txBody>
          <a:bodyPr>
            <a:normAutofit/>
          </a:bodyPr>
          <a:lstStyle/>
          <a:p>
            <a:r>
              <a:rPr lang="en-US" sz="2200" b="0" i="0" dirty="0">
                <a:solidFill>
                  <a:srgbClr val="61738E"/>
                </a:solidFill>
                <a:effectLst/>
                <a:latin typeface="Source Sans Pro" panose="020B0503030403020204" pitchFamily="34" charset="0"/>
              </a:rPr>
              <a:t>There are </a:t>
            </a:r>
            <a:r>
              <a:rPr lang="en-US" sz="2200" b="0" i="0" dirty="0" smtClean="0">
                <a:solidFill>
                  <a:srgbClr val="61738E"/>
                </a:solidFill>
                <a:effectLst/>
                <a:latin typeface="Source Sans Pro" panose="020B0503030403020204" pitchFamily="34" charset="0"/>
              </a:rPr>
              <a:t>five </a:t>
            </a:r>
            <a:r>
              <a:rPr lang="en-US" sz="2200" b="0" i="0" dirty="0">
                <a:solidFill>
                  <a:srgbClr val="61738E"/>
                </a:solidFill>
                <a:effectLst/>
                <a:latin typeface="Source Sans Pro" panose="020B0503030403020204" pitchFamily="34" charset="0"/>
              </a:rPr>
              <a:t>types of normal forms that are usually used in relational databases</a:t>
            </a:r>
            <a:endParaRPr lang="en-US" sz="2200" dirty="0"/>
          </a:p>
        </p:txBody>
      </p:sp>
      <p:sp>
        <p:nvSpPr>
          <p:cNvPr id="7" name="Rectangle 6">
            <a:extLst>
              <a:ext uri="{FF2B5EF4-FFF2-40B4-BE49-F238E27FC236}">
                <a16:creationId xmlns="" xmlns:a16="http://schemas.microsoft.com/office/drawing/2014/main" id="{E01A292C-15F1-709A-85DB-F47024904FB8}"/>
              </a:ext>
            </a:extLst>
          </p:cNvPr>
          <p:cNvSpPr/>
          <p:nvPr/>
        </p:nvSpPr>
        <p:spPr>
          <a:xfrm>
            <a:off x="5466080" y="5902960"/>
            <a:ext cx="955040" cy="65024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6" name="Content Placeholder 2">
            <a:extLst>
              <a:ext uri="{FF2B5EF4-FFF2-40B4-BE49-F238E27FC236}">
                <a16:creationId xmlns="" xmlns:a16="http://schemas.microsoft.com/office/drawing/2014/main" id="{CAE1DB90-EA76-E027-F8BC-24B372CC47A3}"/>
              </a:ext>
            </a:extLst>
          </p:cNvPr>
          <p:cNvSpPr txBox="1">
            <a:spLocks/>
          </p:cNvSpPr>
          <p:nvPr/>
        </p:nvSpPr>
        <p:spPr>
          <a:xfrm>
            <a:off x="912496" y="2736562"/>
            <a:ext cx="10554574" cy="3166398"/>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mj-lt"/>
              <a:buAutoNum type="arabicPeriod"/>
            </a:pPr>
            <a:r>
              <a:rPr lang="en-US" sz="2200" b="1" dirty="0" smtClean="0">
                <a:solidFill>
                  <a:srgbClr val="61738E"/>
                </a:solidFill>
                <a:latin typeface="Source Sans Pro" panose="020B0503030403020204" pitchFamily="34" charset="0"/>
              </a:rPr>
              <a:t>1NF:</a:t>
            </a:r>
            <a:r>
              <a:rPr lang="en-US" sz="2200" dirty="0" smtClean="0">
                <a:solidFill>
                  <a:srgbClr val="61738E"/>
                </a:solidFill>
                <a:latin typeface="Source Sans Pro" panose="020B0503030403020204" pitchFamily="34" charset="0"/>
              </a:rPr>
              <a:t> A relation is in 1NF if all its attributes have an atomic value.</a:t>
            </a:r>
          </a:p>
          <a:p>
            <a:pPr>
              <a:buFont typeface="+mj-lt"/>
              <a:buAutoNum type="arabicPeriod"/>
            </a:pPr>
            <a:r>
              <a:rPr lang="en-US" sz="2200" b="1" dirty="0" smtClean="0">
                <a:solidFill>
                  <a:srgbClr val="61738E"/>
                </a:solidFill>
                <a:latin typeface="Source Sans Pro" panose="020B0503030403020204" pitchFamily="34" charset="0"/>
              </a:rPr>
              <a:t>2NF:</a:t>
            </a:r>
            <a:r>
              <a:rPr lang="en-US" sz="2200" dirty="0" smtClean="0">
                <a:solidFill>
                  <a:srgbClr val="61738E"/>
                </a:solidFill>
                <a:latin typeface="Source Sans Pro" panose="020B0503030403020204" pitchFamily="34" charset="0"/>
              </a:rPr>
              <a:t> A relation is in 2NF if it is in 1NF and all non-key attributes are fully functional dependent on the candidate key.</a:t>
            </a:r>
          </a:p>
          <a:p>
            <a:pPr>
              <a:buFont typeface="+mj-lt"/>
              <a:buAutoNum type="arabicPeriod"/>
            </a:pPr>
            <a:r>
              <a:rPr lang="en-US" sz="2200" b="1" dirty="0" smtClean="0">
                <a:solidFill>
                  <a:srgbClr val="61738E"/>
                </a:solidFill>
                <a:latin typeface="Source Sans Pro" panose="020B0503030403020204" pitchFamily="34" charset="0"/>
              </a:rPr>
              <a:t>3NF:</a:t>
            </a:r>
            <a:r>
              <a:rPr lang="en-US" sz="2200" dirty="0" smtClean="0">
                <a:solidFill>
                  <a:srgbClr val="61738E"/>
                </a:solidFill>
                <a:latin typeface="Source Sans Pro" panose="020B0503030403020204" pitchFamily="34" charset="0"/>
              </a:rPr>
              <a:t> A relation is in 3NF if it is in 2NF and there is no transitive dependency.</a:t>
            </a:r>
          </a:p>
          <a:p>
            <a:pPr>
              <a:buFont typeface="+mj-lt"/>
              <a:buAutoNum type="arabicPeriod"/>
            </a:pPr>
            <a:r>
              <a:rPr lang="en-US" sz="2200" b="1" dirty="0" smtClean="0">
                <a:solidFill>
                  <a:srgbClr val="61738E"/>
                </a:solidFill>
                <a:latin typeface="Source Sans Pro" panose="020B0503030403020204" pitchFamily="34" charset="0"/>
              </a:rPr>
              <a:t>BCNF:</a:t>
            </a:r>
            <a:r>
              <a:rPr lang="en-US" sz="2200" dirty="0" smtClean="0">
                <a:solidFill>
                  <a:srgbClr val="61738E"/>
                </a:solidFill>
                <a:latin typeface="Source Sans Pro" panose="020B0503030403020204" pitchFamily="34" charset="0"/>
              </a:rPr>
              <a:t> A relation is in BCNF if it is in 3NF and for every Functional Dependency, LHS is the super key.</a:t>
            </a:r>
          </a:p>
          <a:p>
            <a:pPr>
              <a:buFont typeface="+mj-lt"/>
              <a:buAutoNum type="arabicPeriod"/>
            </a:pPr>
            <a:r>
              <a:rPr lang="en-US" sz="2200" b="1" dirty="0" smtClean="0">
                <a:solidFill>
                  <a:srgbClr val="61738E"/>
                </a:solidFill>
                <a:latin typeface="Source Sans Pro" panose="020B0503030403020204" pitchFamily="34" charset="0"/>
              </a:rPr>
              <a:t>4NF: </a:t>
            </a:r>
            <a:r>
              <a:rPr lang="en-US" sz="2400" dirty="0" smtClean="0"/>
              <a:t>A relation will be in 4NF if it is in Boyce </a:t>
            </a:r>
            <a:r>
              <a:rPr lang="en-US" sz="2400" dirty="0" err="1" smtClean="0"/>
              <a:t>Codd</a:t>
            </a:r>
            <a:r>
              <a:rPr lang="en-US" sz="2400" dirty="0" smtClean="0"/>
              <a:t> normal form and has no multi-valued dependency. </a:t>
            </a:r>
          </a:p>
          <a:p>
            <a:pPr>
              <a:buFont typeface="+mj-lt"/>
              <a:buAutoNum type="arabicPeriod"/>
            </a:pPr>
            <a:r>
              <a:rPr lang="en-US" sz="2400" dirty="0" smtClean="0"/>
              <a:t>5NF: A relation is in 5NF if it is in 4NF and not contains any join dependency and joining should be lossless. 	</a:t>
            </a:r>
          </a:p>
          <a:p>
            <a:pPr marL="0" indent="0">
              <a:buFont typeface="Arial" pitchFamily="34" charset="0"/>
              <a:buNone/>
            </a:pPr>
            <a:r>
              <a:rPr lang="en-US" sz="2400" dirty="0" smtClean="0"/>
              <a:t>	</a:t>
            </a:r>
          </a:p>
          <a:p>
            <a:pPr>
              <a:buFont typeface="+mj-lt"/>
              <a:buAutoNum type="arabicPeriod"/>
            </a:pPr>
            <a:endParaRPr lang="en-US" sz="2400" dirty="0" smtClean="0"/>
          </a:p>
          <a:p>
            <a:pPr>
              <a:buFont typeface="+mj-lt"/>
              <a:buAutoNum type="arabicPeriod"/>
            </a:pPr>
            <a:endParaRPr lang="en-US" sz="2200" b="1" dirty="0" smtClean="0">
              <a:solidFill>
                <a:srgbClr val="61738E"/>
              </a:solidFill>
              <a:latin typeface="Source Sans Pro" panose="020B0503030403020204" pitchFamily="34" charset="0"/>
            </a:endParaRPr>
          </a:p>
          <a:p>
            <a:pPr marL="0" indent="0">
              <a:buFont typeface="Arial" pitchFamily="34" charset="0"/>
              <a:buNone/>
            </a:pPr>
            <a:endParaRPr lang="en-US" dirty="0"/>
          </a:p>
        </p:txBody>
      </p:sp>
    </p:spTree>
    <p:extLst>
      <p:ext uri="{BB962C8B-B14F-4D97-AF65-F5344CB8AC3E}">
        <p14:creationId xmlns:p14="http://schemas.microsoft.com/office/powerpoint/2010/main" val="38690549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90F8A72-D83C-5AEA-9F46-2A29B0E21A7E}"/>
              </a:ext>
            </a:extLst>
          </p:cNvPr>
          <p:cNvSpPr>
            <a:spLocks noGrp="1"/>
          </p:cNvSpPr>
          <p:nvPr>
            <p:ph type="title"/>
          </p:nvPr>
        </p:nvSpPr>
        <p:spPr/>
        <p:txBody>
          <a:bodyPr/>
          <a:lstStyle/>
          <a:p>
            <a:r>
              <a:rPr lang="en-US" b="1" i="0" dirty="0">
                <a:effectLst/>
                <a:latin typeface="Source Sans Pro" panose="020B0503030403020204" pitchFamily="34" charset="0"/>
              </a:rPr>
              <a:t>First Normal Form (1NF):</a:t>
            </a:r>
            <a:endParaRPr lang="en-US" dirty="0"/>
          </a:p>
        </p:txBody>
      </p:sp>
      <p:sp>
        <p:nvSpPr>
          <p:cNvPr id="3" name="Content Placeholder 2">
            <a:extLst>
              <a:ext uri="{FF2B5EF4-FFF2-40B4-BE49-F238E27FC236}">
                <a16:creationId xmlns="" xmlns:a16="http://schemas.microsoft.com/office/drawing/2014/main" id="{584031AF-9FF3-F950-A627-3DCF5F4E29D2}"/>
              </a:ext>
            </a:extLst>
          </p:cNvPr>
          <p:cNvSpPr>
            <a:spLocks noGrp="1"/>
          </p:cNvSpPr>
          <p:nvPr>
            <p:ph idx="1"/>
          </p:nvPr>
        </p:nvSpPr>
        <p:spPr/>
        <p:txBody>
          <a:bodyPr>
            <a:normAutofit/>
          </a:bodyPr>
          <a:lstStyle/>
          <a:p>
            <a:r>
              <a:rPr lang="en-US" sz="2200" b="0" i="0" dirty="0">
                <a:solidFill>
                  <a:srgbClr val="61738E"/>
                </a:solidFill>
                <a:effectLst/>
                <a:latin typeface="Source Sans Pro" panose="020B0503030403020204" pitchFamily="34" charset="0"/>
              </a:rPr>
              <a:t>A relation is in 1NF if every attribute is a single-valued attribute or it does not contain any multi-valued or composite attribute, i.e., every attribute is an atomic attribute. </a:t>
            </a:r>
          </a:p>
          <a:p>
            <a:r>
              <a:rPr lang="en-US" sz="2200" b="0" i="0" dirty="0">
                <a:solidFill>
                  <a:srgbClr val="61738E"/>
                </a:solidFill>
                <a:effectLst/>
                <a:latin typeface="Source Sans Pro" panose="020B0503030403020204" pitchFamily="34" charset="0"/>
              </a:rPr>
              <a:t>If there is a composite or multi-valued attribute, it violates the 1NF. </a:t>
            </a:r>
          </a:p>
          <a:p>
            <a:r>
              <a:rPr lang="en-US" sz="2200" b="0" i="0" dirty="0">
                <a:solidFill>
                  <a:srgbClr val="61738E"/>
                </a:solidFill>
                <a:effectLst/>
                <a:latin typeface="Source Sans Pro" panose="020B0503030403020204" pitchFamily="34" charset="0"/>
              </a:rPr>
              <a:t>To solve this, we can create a new row for each of the values of the multi-valued attribute to convert the table into the 1NF.</a:t>
            </a:r>
            <a:endParaRPr lang="en-US" sz="2200" dirty="0"/>
          </a:p>
        </p:txBody>
      </p:sp>
    </p:spTree>
    <p:extLst>
      <p:ext uri="{BB962C8B-B14F-4D97-AF65-F5344CB8AC3E}">
        <p14:creationId xmlns:p14="http://schemas.microsoft.com/office/powerpoint/2010/main" val="139711444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EBD99CC-FB6F-952C-F467-CB3C35649905}"/>
              </a:ext>
            </a:extLst>
          </p:cNvPr>
          <p:cNvSpPr>
            <a:spLocks noGrp="1"/>
          </p:cNvSpPr>
          <p:nvPr>
            <p:ph type="title"/>
          </p:nvPr>
        </p:nvSpPr>
        <p:spPr/>
        <p:txBody>
          <a:bodyPr/>
          <a:lstStyle/>
          <a:p>
            <a:r>
              <a:rPr lang="en-US" dirty="0"/>
              <a:t>Example:</a:t>
            </a:r>
          </a:p>
        </p:txBody>
      </p:sp>
      <p:graphicFrame>
        <p:nvGraphicFramePr>
          <p:cNvPr id="5" name="Content Placeholder 4">
            <a:extLst>
              <a:ext uri="{FF2B5EF4-FFF2-40B4-BE49-F238E27FC236}">
                <a16:creationId xmlns="" xmlns:a16="http://schemas.microsoft.com/office/drawing/2014/main" id="{A502FBB6-96B9-1B5F-B29A-6EE4878E66D3}"/>
              </a:ext>
            </a:extLst>
          </p:cNvPr>
          <p:cNvGraphicFramePr>
            <a:graphicFrameLocks noGrp="1"/>
          </p:cNvGraphicFramePr>
          <p:nvPr>
            <p:ph sz="half" idx="1"/>
            <p:extLst>
              <p:ext uri="{D42A27DB-BD31-4B8C-83A1-F6EECF244321}">
                <p14:modId xmlns:p14="http://schemas.microsoft.com/office/powerpoint/2010/main" val="2599366746"/>
              </p:ext>
            </p:extLst>
          </p:nvPr>
        </p:nvGraphicFramePr>
        <p:xfrm>
          <a:off x="701040" y="2438400"/>
          <a:ext cx="4850448" cy="2929255"/>
        </p:xfrm>
        <a:graphic>
          <a:graphicData uri="http://schemas.openxmlformats.org/drawingml/2006/table">
            <a:tbl>
              <a:tblPr/>
              <a:tblGrid>
                <a:gridCol w="1616816">
                  <a:extLst>
                    <a:ext uri="{9D8B030D-6E8A-4147-A177-3AD203B41FA5}">
                      <a16:colId xmlns="" xmlns:a16="http://schemas.microsoft.com/office/drawing/2014/main" val="695387721"/>
                    </a:ext>
                  </a:extLst>
                </a:gridCol>
                <a:gridCol w="1616816">
                  <a:extLst>
                    <a:ext uri="{9D8B030D-6E8A-4147-A177-3AD203B41FA5}">
                      <a16:colId xmlns="" xmlns:a16="http://schemas.microsoft.com/office/drawing/2014/main" val="676125475"/>
                    </a:ext>
                  </a:extLst>
                </a:gridCol>
                <a:gridCol w="1616816">
                  <a:extLst>
                    <a:ext uri="{9D8B030D-6E8A-4147-A177-3AD203B41FA5}">
                      <a16:colId xmlns="" xmlns:a16="http://schemas.microsoft.com/office/drawing/2014/main" val="510070868"/>
                    </a:ext>
                  </a:extLst>
                </a:gridCol>
              </a:tblGrid>
              <a:tr h="1010088">
                <a:tc>
                  <a:txBody>
                    <a:bodyPr/>
                    <a:lstStyle/>
                    <a:p>
                      <a:pPr algn="ctr"/>
                      <a:r>
                        <a:rPr lang="en-US" b="1" dirty="0">
                          <a:effectLst/>
                        </a:rPr>
                        <a:t>Employee Code</a:t>
                      </a:r>
                    </a:p>
                  </a:txBody>
                  <a:tcPr anchor="ctr">
                    <a:lnL>
                      <a:noFill/>
                    </a:lnL>
                    <a:lnR>
                      <a:noFill/>
                    </a:lnR>
                    <a:lnT>
                      <a:noFill/>
                    </a:lnT>
                    <a:lnB>
                      <a:noFill/>
                    </a:lnB>
                  </a:tcPr>
                </a:tc>
                <a:tc>
                  <a:txBody>
                    <a:bodyPr/>
                    <a:lstStyle/>
                    <a:p>
                      <a:pPr algn="ctr"/>
                      <a:r>
                        <a:rPr lang="en-US" b="1" dirty="0">
                          <a:effectLst/>
                        </a:rPr>
                        <a:t>Employee Name</a:t>
                      </a:r>
                    </a:p>
                  </a:txBody>
                  <a:tcPr anchor="ctr">
                    <a:lnL>
                      <a:noFill/>
                    </a:lnL>
                    <a:lnR>
                      <a:noFill/>
                    </a:lnR>
                    <a:lnT>
                      <a:noFill/>
                    </a:lnT>
                    <a:lnB>
                      <a:noFill/>
                    </a:lnB>
                  </a:tcPr>
                </a:tc>
                <a:tc>
                  <a:txBody>
                    <a:bodyPr/>
                    <a:lstStyle/>
                    <a:p>
                      <a:pPr algn="ctr"/>
                      <a:r>
                        <a:rPr lang="en-US" b="1" dirty="0">
                          <a:effectLst/>
                        </a:rPr>
                        <a:t>Employee Phone Number</a:t>
                      </a:r>
                    </a:p>
                  </a:txBody>
                  <a:tcPr anchor="ctr">
                    <a:lnL>
                      <a:noFill/>
                    </a:lnL>
                    <a:lnR>
                      <a:noFill/>
                    </a:lnR>
                    <a:lnT>
                      <a:noFill/>
                    </a:lnT>
                    <a:lnB>
                      <a:noFill/>
                    </a:lnB>
                  </a:tcPr>
                </a:tc>
                <a:extLst>
                  <a:ext uri="{0D108BD9-81ED-4DB2-BD59-A6C34878D82A}">
                    <a16:rowId xmlns="" xmlns:a16="http://schemas.microsoft.com/office/drawing/2014/main" val="3596930212"/>
                  </a:ext>
                </a:extLst>
              </a:tr>
              <a:tr h="707062">
                <a:tc>
                  <a:txBody>
                    <a:bodyPr/>
                    <a:lstStyle/>
                    <a:p>
                      <a:pPr algn="ctr"/>
                      <a:r>
                        <a:rPr lang="en-US">
                          <a:effectLst/>
                        </a:rPr>
                        <a:t>101</a:t>
                      </a:r>
                    </a:p>
                  </a:txBody>
                  <a:tcPr anchor="ctr">
                    <a:lnL>
                      <a:noFill/>
                    </a:lnL>
                    <a:lnR>
                      <a:noFill/>
                    </a:lnR>
                    <a:lnT>
                      <a:noFill/>
                    </a:lnT>
                    <a:lnB>
                      <a:noFill/>
                    </a:lnB>
                  </a:tcPr>
                </a:tc>
                <a:tc>
                  <a:txBody>
                    <a:bodyPr/>
                    <a:lstStyle/>
                    <a:p>
                      <a:pPr algn="ctr"/>
                      <a:r>
                        <a:rPr lang="en-US" dirty="0">
                          <a:effectLst/>
                        </a:rPr>
                        <a:t>John</a:t>
                      </a:r>
                    </a:p>
                  </a:txBody>
                  <a:tcPr anchor="ctr">
                    <a:lnL>
                      <a:noFill/>
                    </a:lnL>
                    <a:lnR>
                      <a:noFill/>
                    </a:lnR>
                    <a:lnT>
                      <a:noFill/>
                    </a:lnT>
                    <a:lnB>
                      <a:noFill/>
                    </a:lnB>
                  </a:tcPr>
                </a:tc>
                <a:tc>
                  <a:txBody>
                    <a:bodyPr/>
                    <a:lstStyle/>
                    <a:p>
                      <a:pPr algn="ctr"/>
                      <a:r>
                        <a:rPr lang="en-US" dirty="0">
                          <a:effectLst/>
                        </a:rPr>
                        <a:t>98765623,</a:t>
                      </a:r>
                    </a:p>
                    <a:p>
                      <a:pPr algn="ctr"/>
                      <a:r>
                        <a:rPr lang="en-US" dirty="0">
                          <a:effectLst/>
                        </a:rPr>
                        <a:t>998234123</a:t>
                      </a:r>
                    </a:p>
                  </a:txBody>
                  <a:tcPr anchor="ctr">
                    <a:lnL>
                      <a:noFill/>
                    </a:lnL>
                    <a:lnR>
                      <a:noFill/>
                    </a:lnR>
                    <a:lnT>
                      <a:noFill/>
                    </a:lnT>
                    <a:lnB>
                      <a:noFill/>
                    </a:lnB>
                  </a:tcPr>
                </a:tc>
                <a:extLst>
                  <a:ext uri="{0D108BD9-81ED-4DB2-BD59-A6C34878D82A}">
                    <a16:rowId xmlns="" xmlns:a16="http://schemas.microsoft.com/office/drawing/2014/main" val="623245098"/>
                  </a:ext>
                </a:extLst>
              </a:tr>
              <a:tr h="404035">
                <a:tc>
                  <a:txBody>
                    <a:bodyPr/>
                    <a:lstStyle/>
                    <a:p>
                      <a:pPr algn="ctr"/>
                      <a:r>
                        <a:rPr lang="en-US" dirty="0">
                          <a:effectLst/>
                        </a:rPr>
                        <a:t>101</a:t>
                      </a:r>
                    </a:p>
                  </a:txBody>
                  <a:tcPr anchor="ctr">
                    <a:lnL>
                      <a:noFill/>
                    </a:lnL>
                    <a:lnR>
                      <a:noFill/>
                    </a:lnR>
                    <a:lnT>
                      <a:noFill/>
                    </a:lnT>
                    <a:lnB>
                      <a:noFill/>
                    </a:lnB>
                  </a:tcPr>
                </a:tc>
                <a:tc>
                  <a:txBody>
                    <a:bodyPr/>
                    <a:lstStyle/>
                    <a:p>
                      <a:pPr algn="ctr"/>
                      <a:r>
                        <a:rPr lang="en-US">
                          <a:effectLst/>
                        </a:rPr>
                        <a:t>John</a:t>
                      </a:r>
                    </a:p>
                  </a:txBody>
                  <a:tcPr anchor="ctr">
                    <a:lnL>
                      <a:noFill/>
                    </a:lnL>
                    <a:lnR>
                      <a:noFill/>
                    </a:lnR>
                    <a:lnT>
                      <a:noFill/>
                    </a:lnT>
                    <a:lnB>
                      <a:noFill/>
                    </a:lnB>
                  </a:tcPr>
                </a:tc>
                <a:tc>
                  <a:txBody>
                    <a:bodyPr/>
                    <a:lstStyle/>
                    <a:p>
                      <a:pPr algn="ctr"/>
                      <a:r>
                        <a:rPr lang="en-US">
                          <a:effectLst/>
                        </a:rPr>
                        <a:t>89023467</a:t>
                      </a:r>
                    </a:p>
                  </a:txBody>
                  <a:tcPr anchor="ctr">
                    <a:lnL>
                      <a:noFill/>
                    </a:lnL>
                    <a:lnR>
                      <a:noFill/>
                    </a:lnR>
                    <a:lnT>
                      <a:noFill/>
                    </a:lnT>
                    <a:lnB>
                      <a:noFill/>
                    </a:lnB>
                  </a:tcPr>
                </a:tc>
                <a:extLst>
                  <a:ext uri="{0D108BD9-81ED-4DB2-BD59-A6C34878D82A}">
                    <a16:rowId xmlns="" xmlns:a16="http://schemas.microsoft.com/office/drawing/2014/main" val="1963370495"/>
                  </a:ext>
                </a:extLst>
              </a:tr>
              <a:tr h="404035">
                <a:tc>
                  <a:txBody>
                    <a:bodyPr/>
                    <a:lstStyle/>
                    <a:p>
                      <a:pPr algn="ctr"/>
                      <a:r>
                        <a:rPr lang="en-US">
                          <a:effectLst/>
                        </a:rPr>
                        <a:t>102</a:t>
                      </a:r>
                    </a:p>
                  </a:txBody>
                  <a:tcPr anchor="ctr">
                    <a:lnL>
                      <a:noFill/>
                    </a:lnL>
                    <a:lnR>
                      <a:noFill/>
                    </a:lnR>
                    <a:lnT>
                      <a:noFill/>
                    </a:lnT>
                    <a:lnB>
                      <a:noFill/>
                    </a:lnB>
                  </a:tcPr>
                </a:tc>
                <a:tc>
                  <a:txBody>
                    <a:bodyPr/>
                    <a:lstStyle/>
                    <a:p>
                      <a:pPr algn="ctr"/>
                      <a:r>
                        <a:rPr lang="en-US">
                          <a:effectLst/>
                        </a:rPr>
                        <a:t>Ryan</a:t>
                      </a:r>
                    </a:p>
                  </a:txBody>
                  <a:tcPr anchor="ctr">
                    <a:lnL>
                      <a:noFill/>
                    </a:lnL>
                    <a:lnR>
                      <a:noFill/>
                    </a:lnR>
                    <a:lnT>
                      <a:noFill/>
                    </a:lnT>
                    <a:lnB>
                      <a:noFill/>
                    </a:lnB>
                  </a:tcPr>
                </a:tc>
                <a:tc>
                  <a:txBody>
                    <a:bodyPr/>
                    <a:lstStyle/>
                    <a:p>
                      <a:pPr algn="ctr"/>
                      <a:r>
                        <a:rPr lang="en-US">
                          <a:effectLst/>
                        </a:rPr>
                        <a:t>76213908</a:t>
                      </a:r>
                    </a:p>
                  </a:txBody>
                  <a:tcPr anchor="ctr">
                    <a:lnL>
                      <a:noFill/>
                    </a:lnL>
                    <a:lnR>
                      <a:noFill/>
                    </a:lnR>
                    <a:lnT>
                      <a:noFill/>
                    </a:lnT>
                    <a:lnB>
                      <a:noFill/>
                    </a:lnB>
                  </a:tcPr>
                </a:tc>
                <a:extLst>
                  <a:ext uri="{0D108BD9-81ED-4DB2-BD59-A6C34878D82A}">
                    <a16:rowId xmlns="" xmlns:a16="http://schemas.microsoft.com/office/drawing/2014/main" val="2615327557"/>
                  </a:ext>
                </a:extLst>
              </a:tr>
              <a:tr h="404035">
                <a:tc>
                  <a:txBody>
                    <a:bodyPr/>
                    <a:lstStyle/>
                    <a:p>
                      <a:pPr algn="ctr"/>
                      <a:r>
                        <a:rPr lang="en-US">
                          <a:effectLst/>
                        </a:rPr>
                        <a:t>103</a:t>
                      </a:r>
                    </a:p>
                  </a:txBody>
                  <a:tcPr anchor="ctr">
                    <a:lnL>
                      <a:noFill/>
                    </a:lnL>
                    <a:lnR>
                      <a:noFill/>
                    </a:lnR>
                    <a:lnT>
                      <a:noFill/>
                    </a:lnT>
                    <a:lnB>
                      <a:noFill/>
                    </a:lnB>
                  </a:tcPr>
                </a:tc>
                <a:tc>
                  <a:txBody>
                    <a:bodyPr/>
                    <a:lstStyle/>
                    <a:p>
                      <a:pPr algn="ctr"/>
                      <a:r>
                        <a:rPr lang="en-US">
                          <a:effectLst/>
                        </a:rPr>
                        <a:t>Stephanie</a:t>
                      </a:r>
                    </a:p>
                  </a:txBody>
                  <a:tcPr anchor="ctr">
                    <a:lnL>
                      <a:noFill/>
                    </a:lnL>
                    <a:lnR>
                      <a:noFill/>
                    </a:lnR>
                    <a:lnT>
                      <a:noFill/>
                    </a:lnT>
                    <a:lnB>
                      <a:noFill/>
                    </a:lnB>
                  </a:tcPr>
                </a:tc>
                <a:tc>
                  <a:txBody>
                    <a:bodyPr/>
                    <a:lstStyle/>
                    <a:p>
                      <a:pPr algn="ctr"/>
                      <a:r>
                        <a:rPr lang="en-US" dirty="0">
                          <a:effectLst/>
                        </a:rPr>
                        <a:t>98132452</a:t>
                      </a:r>
                    </a:p>
                  </a:txBody>
                  <a:tcPr anchor="ctr">
                    <a:lnL>
                      <a:noFill/>
                    </a:lnL>
                    <a:lnR>
                      <a:noFill/>
                    </a:lnR>
                    <a:lnT>
                      <a:noFill/>
                    </a:lnT>
                    <a:lnB>
                      <a:noFill/>
                    </a:lnB>
                  </a:tcPr>
                </a:tc>
                <a:extLst>
                  <a:ext uri="{0D108BD9-81ED-4DB2-BD59-A6C34878D82A}">
                    <a16:rowId xmlns="" xmlns:a16="http://schemas.microsoft.com/office/drawing/2014/main" val="3424009041"/>
                  </a:ext>
                </a:extLst>
              </a:tr>
            </a:tbl>
          </a:graphicData>
        </a:graphic>
      </p:graphicFrame>
      <p:graphicFrame>
        <p:nvGraphicFramePr>
          <p:cNvPr id="10" name="Content Placeholder 9">
            <a:extLst>
              <a:ext uri="{FF2B5EF4-FFF2-40B4-BE49-F238E27FC236}">
                <a16:creationId xmlns="" xmlns:a16="http://schemas.microsoft.com/office/drawing/2014/main" id="{B9D7710C-875E-BFDE-D941-E3D766961D13}"/>
              </a:ext>
            </a:extLst>
          </p:cNvPr>
          <p:cNvGraphicFramePr>
            <a:graphicFrameLocks noGrp="1"/>
          </p:cNvGraphicFramePr>
          <p:nvPr>
            <p:ph sz="half" idx="2"/>
            <p:extLst>
              <p:ext uri="{D42A27DB-BD31-4B8C-83A1-F6EECF244321}">
                <p14:modId xmlns:p14="http://schemas.microsoft.com/office/powerpoint/2010/main" val="1583033310"/>
              </p:ext>
            </p:extLst>
          </p:nvPr>
        </p:nvGraphicFramePr>
        <p:xfrm>
          <a:off x="6531550" y="3419377"/>
          <a:ext cx="4850448" cy="2468880"/>
        </p:xfrm>
        <a:graphic>
          <a:graphicData uri="http://schemas.openxmlformats.org/drawingml/2006/table">
            <a:tbl>
              <a:tblPr/>
              <a:tblGrid>
                <a:gridCol w="1616816">
                  <a:extLst>
                    <a:ext uri="{9D8B030D-6E8A-4147-A177-3AD203B41FA5}">
                      <a16:colId xmlns="" xmlns:a16="http://schemas.microsoft.com/office/drawing/2014/main" val="2787472607"/>
                    </a:ext>
                  </a:extLst>
                </a:gridCol>
                <a:gridCol w="1616816">
                  <a:extLst>
                    <a:ext uri="{9D8B030D-6E8A-4147-A177-3AD203B41FA5}">
                      <a16:colId xmlns="" xmlns:a16="http://schemas.microsoft.com/office/drawing/2014/main" val="3062020377"/>
                    </a:ext>
                  </a:extLst>
                </a:gridCol>
                <a:gridCol w="1616816">
                  <a:extLst>
                    <a:ext uri="{9D8B030D-6E8A-4147-A177-3AD203B41FA5}">
                      <a16:colId xmlns="" xmlns:a16="http://schemas.microsoft.com/office/drawing/2014/main" val="1662920187"/>
                    </a:ext>
                  </a:extLst>
                </a:gridCol>
              </a:tblGrid>
              <a:tr h="0">
                <a:tc>
                  <a:txBody>
                    <a:bodyPr/>
                    <a:lstStyle/>
                    <a:p>
                      <a:pPr algn="ctr"/>
                      <a:r>
                        <a:rPr lang="en-US" b="1" dirty="0">
                          <a:effectLst/>
                        </a:rPr>
                        <a:t>Employee Code</a:t>
                      </a:r>
                    </a:p>
                  </a:txBody>
                  <a:tcPr anchor="ctr">
                    <a:lnL>
                      <a:noFill/>
                    </a:lnL>
                    <a:lnR>
                      <a:noFill/>
                    </a:lnR>
                    <a:lnT>
                      <a:noFill/>
                    </a:lnT>
                    <a:lnB>
                      <a:noFill/>
                    </a:lnB>
                  </a:tcPr>
                </a:tc>
                <a:tc>
                  <a:txBody>
                    <a:bodyPr/>
                    <a:lstStyle/>
                    <a:p>
                      <a:pPr algn="ctr"/>
                      <a:r>
                        <a:rPr lang="en-US" b="1" dirty="0">
                          <a:effectLst/>
                        </a:rPr>
                        <a:t>Employee Name</a:t>
                      </a:r>
                    </a:p>
                  </a:txBody>
                  <a:tcPr anchor="ctr">
                    <a:lnL>
                      <a:noFill/>
                    </a:lnL>
                    <a:lnR>
                      <a:noFill/>
                    </a:lnR>
                    <a:lnT>
                      <a:noFill/>
                    </a:lnT>
                    <a:lnB>
                      <a:noFill/>
                    </a:lnB>
                  </a:tcPr>
                </a:tc>
                <a:tc>
                  <a:txBody>
                    <a:bodyPr/>
                    <a:lstStyle/>
                    <a:p>
                      <a:pPr algn="ctr"/>
                      <a:r>
                        <a:rPr lang="en-US" b="1" dirty="0">
                          <a:effectLst/>
                        </a:rPr>
                        <a:t>Employee Phone Number</a:t>
                      </a:r>
                    </a:p>
                  </a:txBody>
                  <a:tcPr anchor="ctr">
                    <a:lnL>
                      <a:noFill/>
                    </a:lnL>
                    <a:lnR>
                      <a:noFill/>
                    </a:lnR>
                    <a:lnT>
                      <a:noFill/>
                    </a:lnT>
                    <a:lnB>
                      <a:noFill/>
                    </a:lnB>
                  </a:tcPr>
                </a:tc>
                <a:extLst>
                  <a:ext uri="{0D108BD9-81ED-4DB2-BD59-A6C34878D82A}">
                    <a16:rowId xmlns="" xmlns:a16="http://schemas.microsoft.com/office/drawing/2014/main" val="686340095"/>
                  </a:ext>
                </a:extLst>
              </a:tr>
              <a:tr h="0">
                <a:tc>
                  <a:txBody>
                    <a:bodyPr/>
                    <a:lstStyle/>
                    <a:p>
                      <a:pPr algn="ctr"/>
                      <a:r>
                        <a:rPr lang="en-US">
                          <a:effectLst/>
                        </a:rPr>
                        <a:t>101</a:t>
                      </a:r>
                    </a:p>
                  </a:txBody>
                  <a:tcPr anchor="ctr">
                    <a:lnL>
                      <a:noFill/>
                    </a:lnL>
                    <a:lnR>
                      <a:noFill/>
                    </a:lnR>
                    <a:lnT>
                      <a:noFill/>
                    </a:lnT>
                    <a:lnB>
                      <a:noFill/>
                    </a:lnB>
                  </a:tcPr>
                </a:tc>
                <a:tc>
                  <a:txBody>
                    <a:bodyPr/>
                    <a:lstStyle/>
                    <a:p>
                      <a:pPr algn="ctr"/>
                      <a:r>
                        <a:rPr lang="en-US">
                          <a:effectLst/>
                        </a:rPr>
                        <a:t>John</a:t>
                      </a:r>
                    </a:p>
                  </a:txBody>
                  <a:tcPr anchor="ctr">
                    <a:lnL>
                      <a:noFill/>
                    </a:lnL>
                    <a:lnR>
                      <a:noFill/>
                    </a:lnR>
                    <a:lnT>
                      <a:noFill/>
                    </a:lnT>
                    <a:lnB>
                      <a:noFill/>
                    </a:lnB>
                  </a:tcPr>
                </a:tc>
                <a:tc>
                  <a:txBody>
                    <a:bodyPr/>
                    <a:lstStyle/>
                    <a:p>
                      <a:pPr algn="ctr"/>
                      <a:r>
                        <a:rPr lang="en-US">
                          <a:effectLst/>
                        </a:rPr>
                        <a:t>998234123</a:t>
                      </a:r>
                    </a:p>
                  </a:txBody>
                  <a:tcPr anchor="ctr">
                    <a:lnL>
                      <a:noFill/>
                    </a:lnL>
                    <a:lnR>
                      <a:noFill/>
                    </a:lnR>
                    <a:lnT>
                      <a:noFill/>
                    </a:lnT>
                    <a:lnB>
                      <a:noFill/>
                    </a:lnB>
                  </a:tcPr>
                </a:tc>
                <a:extLst>
                  <a:ext uri="{0D108BD9-81ED-4DB2-BD59-A6C34878D82A}">
                    <a16:rowId xmlns="" xmlns:a16="http://schemas.microsoft.com/office/drawing/2014/main" val="828291047"/>
                  </a:ext>
                </a:extLst>
              </a:tr>
              <a:tr h="0">
                <a:tc>
                  <a:txBody>
                    <a:bodyPr/>
                    <a:lstStyle/>
                    <a:p>
                      <a:pPr algn="ctr"/>
                      <a:r>
                        <a:rPr lang="en-US">
                          <a:effectLst/>
                        </a:rPr>
                        <a:t>101</a:t>
                      </a:r>
                    </a:p>
                  </a:txBody>
                  <a:tcPr anchor="ctr">
                    <a:lnL>
                      <a:noFill/>
                    </a:lnL>
                    <a:lnR>
                      <a:noFill/>
                    </a:lnR>
                    <a:lnT>
                      <a:noFill/>
                    </a:lnT>
                    <a:lnB>
                      <a:noFill/>
                    </a:lnB>
                  </a:tcPr>
                </a:tc>
                <a:tc>
                  <a:txBody>
                    <a:bodyPr/>
                    <a:lstStyle/>
                    <a:p>
                      <a:pPr algn="ctr"/>
                      <a:r>
                        <a:rPr lang="en-US">
                          <a:effectLst/>
                        </a:rPr>
                        <a:t>John</a:t>
                      </a:r>
                    </a:p>
                  </a:txBody>
                  <a:tcPr anchor="ctr">
                    <a:lnL>
                      <a:noFill/>
                    </a:lnL>
                    <a:lnR>
                      <a:noFill/>
                    </a:lnR>
                    <a:lnT>
                      <a:noFill/>
                    </a:lnT>
                    <a:lnB>
                      <a:noFill/>
                    </a:lnB>
                  </a:tcPr>
                </a:tc>
                <a:tc>
                  <a:txBody>
                    <a:bodyPr/>
                    <a:lstStyle/>
                    <a:p>
                      <a:pPr algn="ctr"/>
                      <a:r>
                        <a:rPr lang="en-US">
                          <a:effectLst/>
                        </a:rPr>
                        <a:t>98765623</a:t>
                      </a:r>
                    </a:p>
                  </a:txBody>
                  <a:tcPr anchor="ctr">
                    <a:lnL>
                      <a:noFill/>
                    </a:lnL>
                    <a:lnR>
                      <a:noFill/>
                    </a:lnR>
                    <a:lnT>
                      <a:noFill/>
                    </a:lnT>
                    <a:lnB>
                      <a:noFill/>
                    </a:lnB>
                  </a:tcPr>
                </a:tc>
                <a:extLst>
                  <a:ext uri="{0D108BD9-81ED-4DB2-BD59-A6C34878D82A}">
                    <a16:rowId xmlns="" xmlns:a16="http://schemas.microsoft.com/office/drawing/2014/main" val="1059637764"/>
                  </a:ext>
                </a:extLst>
              </a:tr>
              <a:tr h="0">
                <a:tc>
                  <a:txBody>
                    <a:bodyPr/>
                    <a:lstStyle/>
                    <a:p>
                      <a:pPr algn="ctr"/>
                      <a:r>
                        <a:rPr lang="en-US">
                          <a:effectLst/>
                        </a:rPr>
                        <a:t>101</a:t>
                      </a:r>
                    </a:p>
                  </a:txBody>
                  <a:tcPr anchor="ctr">
                    <a:lnL>
                      <a:noFill/>
                    </a:lnL>
                    <a:lnR>
                      <a:noFill/>
                    </a:lnR>
                    <a:lnT>
                      <a:noFill/>
                    </a:lnT>
                    <a:lnB>
                      <a:noFill/>
                    </a:lnB>
                  </a:tcPr>
                </a:tc>
                <a:tc>
                  <a:txBody>
                    <a:bodyPr/>
                    <a:lstStyle/>
                    <a:p>
                      <a:pPr algn="ctr"/>
                      <a:r>
                        <a:rPr lang="en-US">
                          <a:effectLst/>
                        </a:rPr>
                        <a:t>John</a:t>
                      </a:r>
                    </a:p>
                  </a:txBody>
                  <a:tcPr anchor="ctr">
                    <a:lnL>
                      <a:noFill/>
                    </a:lnL>
                    <a:lnR>
                      <a:noFill/>
                    </a:lnR>
                    <a:lnT>
                      <a:noFill/>
                    </a:lnT>
                    <a:lnB>
                      <a:noFill/>
                    </a:lnB>
                  </a:tcPr>
                </a:tc>
                <a:tc>
                  <a:txBody>
                    <a:bodyPr/>
                    <a:lstStyle/>
                    <a:p>
                      <a:pPr algn="ctr"/>
                      <a:r>
                        <a:rPr lang="en-US">
                          <a:effectLst/>
                        </a:rPr>
                        <a:t>89023467</a:t>
                      </a:r>
                    </a:p>
                  </a:txBody>
                  <a:tcPr anchor="ctr">
                    <a:lnL>
                      <a:noFill/>
                    </a:lnL>
                    <a:lnR>
                      <a:noFill/>
                    </a:lnR>
                    <a:lnT>
                      <a:noFill/>
                    </a:lnT>
                    <a:lnB>
                      <a:noFill/>
                    </a:lnB>
                  </a:tcPr>
                </a:tc>
                <a:extLst>
                  <a:ext uri="{0D108BD9-81ED-4DB2-BD59-A6C34878D82A}">
                    <a16:rowId xmlns="" xmlns:a16="http://schemas.microsoft.com/office/drawing/2014/main" val="1138808864"/>
                  </a:ext>
                </a:extLst>
              </a:tr>
              <a:tr h="0">
                <a:tc>
                  <a:txBody>
                    <a:bodyPr/>
                    <a:lstStyle/>
                    <a:p>
                      <a:pPr algn="ctr"/>
                      <a:r>
                        <a:rPr lang="en-US">
                          <a:effectLst/>
                        </a:rPr>
                        <a:t>102</a:t>
                      </a:r>
                    </a:p>
                  </a:txBody>
                  <a:tcPr anchor="ctr">
                    <a:lnL>
                      <a:noFill/>
                    </a:lnL>
                    <a:lnR>
                      <a:noFill/>
                    </a:lnR>
                    <a:lnT>
                      <a:noFill/>
                    </a:lnT>
                    <a:lnB>
                      <a:noFill/>
                    </a:lnB>
                  </a:tcPr>
                </a:tc>
                <a:tc>
                  <a:txBody>
                    <a:bodyPr/>
                    <a:lstStyle/>
                    <a:p>
                      <a:pPr algn="ctr"/>
                      <a:r>
                        <a:rPr lang="en-US">
                          <a:effectLst/>
                        </a:rPr>
                        <a:t>Ryan</a:t>
                      </a:r>
                    </a:p>
                  </a:txBody>
                  <a:tcPr anchor="ctr">
                    <a:lnL>
                      <a:noFill/>
                    </a:lnL>
                    <a:lnR>
                      <a:noFill/>
                    </a:lnR>
                    <a:lnT>
                      <a:noFill/>
                    </a:lnT>
                    <a:lnB>
                      <a:noFill/>
                    </a:lnB>
                  </a:tcPr>
                </a:tc>
                <a:tc>
                  <a:txBody>
                    <a:bodyPr/>
                    <a:lstStyle/>
                    <a:p>
                      <a:pPr algn="ctr"/>
                      <a:r>
                        <a:rPr lang="en-US">
                          <a:effectLst/>
                        </a:rPr>
                        <a:t>76213908</a:t>
                      </a:r>
                    </a:p>
                  </a:txBody>
                  <a:tcPr anchor="ctr">
                    <a:lnL>
                      <a:noFill/>
                    </a:lnL>
                    <a:lnR>
                      <a:noFill/>
                    </a:lnR>
                    <a:lnT>
                      <a:noFill/>
                    </a:lnT>
                    <a:lnB>
                      <a:noFill/>
                    </a:lnB>
                  </a:tcPr>
                </a:tc>
                <a:extLst>
                  <a:ext uri="{0D108BD9-81ED-4DB2-BD59-A6C34878D82A}">
                    <a16:rowId xmlns="" xmlns:a16="http://schemas.microsoft.com/office/drawing/2014/main" val="1582417485"/>
                  </a:ext>
                </a:extLst>
              </a:tr>
              <a:tr h="0">
                <a:tc>
                  <a:txBody>
                    <a:bodyPr/>
                    <a:lstStyle/>
                    <a:p>
                      <a:pPr algn="ctr"/>
                      <a:r>
                        <a:rPr lang="en-US">
                          <a:effectLst/>
                        </a:rPr>
                        <a:t>103</a:t>
                      </a:r>
                    </a:p>
                  </a:txBody>
                  <a:tcPr anchor="ctr">
                    <a:lnL>
                      <a:noFill/>
                    </a:lnL>
                    <a:lnR>
                      <a:noFill/>
                    </a:lnR>
                    <a:lnT>
                      <a:noFill/>
                    </a:lnT>
                    <a:lnB>
                      <a:noFill/>
                    </a:lnB>
                  </a:tcPr>
                </a:tc>
                <a:tc>
                  <a:txBody>
                    <a:bodyPr/>
                    <a:lstStyle/>
                    <a:p>
                      <a:pPr algn="ctr"/>
                      <a:r>
                        <a:rPr lang="en-US">
                          <a:effectLst/>
                        </a:rPr>
                        <a:t>Stephanie</a:t>
                      </a:r>
                    </a:p>
                  </a:txBody>
                  <a:tcPr anchor="ctr">
                    <a:lnL>
                      <a:noFill/>
                    </a:lnL>
                    <a:lnR>
                      <a:noFill/>
                    </a:lnR>
                    <a:lnT>
                      <a:noFill/>
                    </a:lnT>
                    <a:lnB>
                      <a:noFill/>
                    </a:lnB>
                  </a:tcPr>
                </a:tc>
                <a:tc>
                  <a:txBody>
                    <a:bodyPr/>
                    <a:lstStyle/>
                    <a:p>
                      <a:pPr algn="ctr"/>
                      <a:r>
                        <a:rPr lang="en-US" dirty="0">
                          <a:effectLst/>
                        </a:rPr>
                        <a:t>98132452</a:t>
                      </a:r>
                    </a:p>
                  </a:txBody>
                  <a:tcPr anchor="ctr">
                    <a:lnL>
                      <a:noFill/>
                    </a:lnL>
                    <a:lnR>
                      <a:noFill/>
                    </a:lnR>
                    <a:lnT>
                      <a:noFill/>
                    </a:lnT>
                    <a:lnB>
                      <a:noFill/>
                    </a:lnB>
                  </a:tcPr>
                </a:tc>
                <a:extLst>
                  <a:ext uri="{0D108BD9-81ED-4DB2-BD59-A6C34878D82A}">
                    <a16:rowId xmlns="" xmlns:a16="http://schemas.microsoft.com/office/drawing/2014/main" val="1096495382"/>
                  </a:ext>
                </a:extLst>
              </a:tr>
            </a:tbl>
          </a:graphicData>
        </a:graphic>
      </p:graphicFrame>
      <p:sp>
        <p:nvSpPr>
          <p:cNvPr id="7" name="TextBox 6">
            <a:extLst>
              <a:ext uri="{FF2B5EF4-FFF2-40B4-BE49-F238E27FC236}">
                <a16:creationId xmlns="" xmlns:a16="http://schemas.microsoft.com/office/drawing/2014/main" id="{52554768-60EE-BF3A-F733-618D01000CDF}"/>
              </a:ext>
            </a:extLst>
          </p:cNvPr>
          <p:cNvSpPr txBox="1"/>
          <p:nvPr/>
        </p:nvSpPr>
        <p:spPr>
          <a:xfrm>
            <a:off x="185420" y="5861051"/>
            <a:ext cx="6101080" cy="707886"/>
          </a:xfrm>
          <a:prstGeom prst="rect">
            <a:avLst/>
          </a:prstGeom>
          <a:noFill/>
        </p:spPr>
        <p:txBody>
          <a:bodyPr wrap="square">
            <a:spAutoFit/>
          </a:bodyPr>
          <a:lstStyle/>
          <a:p>
            <a:r>
              <a:rPr lang="en-US" sz="2000" dirty="0">
                <a:solidFill>
                  <a:srgbClr val="61738E"/>
                </a:solidFill>
                <a:latin typeface="Source Sans Pro" panose="020B0503030403020204" pitchFamily="34" charset="0"/>
              </a:rPr>
              <a:t>The </a:t>
            </a:r>
            <a:r>
              <a:rPr lang="en-US" sz="2000" b="0" i="0" dirty="0">
                <a:solidFill>
                  <a:srgbClr val="61738E"/>
                </a:solidFill>
                <a:effectLst/>
                <a:latin typeface="Source Sans Pro" panose="020B0503030403020204" pitchFamily="34" charset="0"/>
              </a:rPr>
              <a:t>Employee Phone Number is a multi-valued attribute. So, this relation is not in 1NF.</a:t>
            </a:r>
            <a:endParaRPr lang="en-US" sz="2000" dirty="0"/>
          </a:p>
        </p:txBody>
      </p:sp>
      <p:sp>
        <p:nvSpPr>
          <p:cNvPr id="9" name="TextBox 8">
            <a:extLst>
              <a:ext uri="{FF2B5EF4-FFF2-40B4-BE49-F238E27FC236}">
                <a16:creationId xmlns="" xmlns:a16="http://schemas.microsoft.com/office/drawing/2014/main" id="{3AB48407-5BB7-EECA-70FB-599ED25362A4}"/>
              </a:ext>
            </a:extLst>
          </p:cNvPr>
          <p:cNvSpPr txBox="1"/>
          <p:nvPr/>
        </p:nvSpPr>
        <p:spPr>
          <a:xfrm>
            <a:off x="5843128" y="2196515"/>
            <a:ext cx="6101080" cy="1015663"/>
          </a:xfrm>
          <a:prstGeom prst="rect">
            <a:avLst/>
          </a:prstGeom>
          <a:noFill/>
        </p:spPr>
        <p:txBody>
          <a:bodyPr wrap="square">
            <a:spAutoFit/>
          </a:bodyPr>
          <a:lstStyle/>
          <a:p>
            <a:r>
              <a:rPr lang="en-US" sz="2000" b="0" i="0" dirty="0">
                <a:solidFill>
                  <a:srgbClr val="61738E"/>
                </a:solidFill>
                <a:effectLst/>
                <a:latin typeface="Source Sans Pro" panose="020B0503030403020204" pitchFamily="34" charset="0"/>
              </a:rPr>
              <a:t>To convert this table into 1NF, we make new rows with each Employee Phone Number as a new row as shown below:</a:t>
            </a:r>
            <a:endParaRPr lang="en-US" sz="2000" dirty="0"/>
          </a:p>
        </p:txBody>
      </p:sp>
    </p:spTree>
    <p:extLst>
      <p:ext uri="{BB962C8B-B14F-4D97-AF65-F5344CB8AC3E}">
        <p14:creationId xmlns:p14="http://schemas.microsoft.com/office/powerpoint/2010/main" val="166132481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081042F-6B30-CB89-A41A-BB5072E0F87F}"/>
              </a:ext>
            </a:extLst>
          </p:cNvPr>
          <p:cNvSpPr>
            <a:spLocks noGrp="1"/>
          </p:cNvSpPr>
          <p:nvPr>
            <p:ph type="title"/>
          </p:nvPr>
        </p:nvSpPr>
        <p:spPr/>
        <p:txBody>
          <a:bodyPr/>
          <a:lstStyle/>
          <a:p>
            <a:r>
              <a:rPr lang="en-US" b="1" i="0" dirty="0">
                <a:effectLst/>
                <a:latin typeface="Source Sans Pro" panose="020B0503030403020204" pitchFamily="34" charset="0"/>
              </a:rPr>
              <a:t>Second Normal Form (2NF):</a:t>
            </a:r>
            <a:endParaRPr lang="en-US" dirty="0"/>
          </a:p>
        </p:txBody>
      </p:sp>
      <p:sp>
        <p:nvSpPr>
          <p:cNvPr id="3" name="Content Placeholder 2">
            <a:extLst>
              <a:ext uri="{FF2B5EF4-FFF2-40B4-BE49-F238E27FC236}">
                <a16:creationId xmlns="" xmlns:a16="http://schemas.microsoft.com/office/drawing/2014/main" id="{4F639171-239C-174D-05A2-E98CA15381AC}"/>
              </a:ext>
            </a:extLst>
          </p:cNvPr>
          <p:cNvSpPr>
            <a:spLocks noGrp="1"/>
          </p:cNvSpPr>
          <p:nvPr>
            <p:ph idx="1"/>
          </p:nvPr>
        </p:nvSpPr>
        <p:spPr>
          <a:xfrm>
            <a:off x="818712" y="1705971"/>
            <a:ext cx="10554574" cy="4704842"/>
          </a:xfrm>
        </p:spPr>
        <p:txBody>
          <a:bodyPr>
            <a:normAutofit/>
          </a:bodyPr>
          <a:lstStyle/>
          <a:p>
            <a:r>
              <a:rPr lang="en-US" sz="2200" b="0" i="0" dirty="0">
                <a:solidFill>
                  <a:srgbClr val="61738E"/>
                </a:solidFill>
                <a:effectLst/>
                <a:latin typeface="Source Sans Pro" panose="020B0503030403020204" pitchFamily="34" charset="0"/>
              </a:rPr>
              <a:t>The normalization of 1NF relations to 2NF involves the elimination of partial dependencies. </a:t>
            </a:r>
          </a:p>
          <a:p>
            <a:r>
              <a:rPr lang="en-US" sz="2200" b="0" i="0" dirty="0">
                <a:solidFill>
                  <a:srgbClr val="61738E"/>
                </a:solidFill>
                <a:effectLst/>
                <a:latin typeface="Source Sans Pro" panose="020B0503030403020204" pitchFamily="34" charset="0"/>
              </a:rPr>
              <a:t>A partial dependency exists when any non-prime attributes, i.e., an attribute not a part of the candidate key, is not fully functionally dependent on one of the candidate keys.</a:t>
            </a:r>
          </a:p>
          <a:p>
            <a:pPr algn="l"/>
            <a:r>
              <a:rPr lang="en-US" sz="2400" b="0" i="0" dirty="0">
                <a:solidFill>
                  <a:srgbClr val="61738E"/>
                </a:solidFill>
                <a:effectLst/>
                <a:latin typeface="Source Sans Pro" panose="020B0503030403020204" pitchFamily="34" charset="0"/>
              </a:rPr>
              <a:t>For a relational table to be in second normal form, it must satisfy the following rules:</a:t>
            </a:r>
          </a:p>
          <a:p>
            <a:pPr lvl="1" algn="just">
              <a:buFont typeface="+mj-lt"/>
              <a:buAutoNum type="arabicPeriod"/>
            </a:pPr>
            <a:r>
              <a:rPr lang="en-US" sz="2200" b="0" i="0" dirty="0">
                <a:solidFill>
                  <a:srgbClr val="61738E"/>
                </a:solidFill>
                <a:effectLst/>
                <a:latin typeface="Source Sans Pro" panose="020B0503030403020204" pitchFamily="34" charset="0"/>
              </a:rPr>
              <a:t>The table must be in first normal form.</a:t>
            </a:r>
          </a:p>
          <a:p>
            <a:pPr lvl="1">
              <a:buFont typeface="+mj-lt"/>
              <a:buAutoNum type="arabicPeriod"/>
            </a:pPr>
            <a:r>
              <a:rPr lang="en-US" sz="2200" b="0" i="0" dirty="0">
                <a:solidFill>
                  <a:srgbClr val="61738E"/>
                </a:solidFill>
                <a:effectLst/>
                <a:latin typeface="Source Sans Pro" panose="020B0503030403020204" pitchFamily="34" charset="0"/>
              </a:rPr>
              <a:t>It must not contain any partial dependency, i.e., all non-prime attributes are fully functionally dependent on the primary key.</a:t>
            </a:r>
          </a:p>
          <a:p>
            <a:endParaRPr lang="en-US" sz="2200" dirty="0"/>
          </a:p>
        </p:txBody>
      </p:sp>
    </p:spTree>
    <p:extLst>
      <p:ext uri="{BB962C8B-B14F-4D97-AF65-F5344CB8AC3E}">
        <p14:creationId xmlns:p14="http://schemas.microsoft.com/office/powerpoint/2010/main" val="22304612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655472F-67C9-44A1-E424-F8E0E10B87C7}"/>
              </a:ext>
            </a:extLst>
          </p:cNvPr>
          <p:cNvSpPr>
            <a:spLocks noGrp="1"/>
          </p:cNvSpPr>
          <p:nvPr>
            <p:ph type="title"/>
          </p:nvPr>
        </p:nvSpPr>
        <p:spPr/>
        <p:txBody>
          <a:bodyPr/>
          <a:lstStyle/>
          <a:p>
            <a:r>
              <a:rPr lang="en-US" dirty="0"/>
              <a:t>Example:</a:t>
            </a:r>
          </a:p>
        </p:txBody>
      </p:sp>
      <p:sp>
        <p:nvSpPr>
          <p:cNvPr id="4" name="TextBox 3">
            <a:extLst>
              <a:ext uri="{FF2B5EF4-FFF2-40B4-BE49-F238E27FC236}">
                <a16:creationId xmlns="" xmlns:a16="http://schemas.microsoft.com/office/drawing/2014/main" id="{0A7A16BA-1C82-4C1D-015A-2A1D66754A18}"/>
              </a:ext>
            </a:extLst>
          </p:cNvPr>
          <p:cNvSpPr txBox="1"/>
          <p:nvPr/>
        </p:nvSpPr>
        <p:spPr>
          <a:xfrm>
            <a:off x="915508" y="1656529"/>
            <a:ext cx="10571998" cy="769441"/>
          </a:xfrm>
          <a:prstGeom prst="rect">
            <a:avLst/>
          </a:prstGeom>
          <a:noFill/>
        </p:spPr>
        <p:txBody>
          <a:bodyPr wrap="square">
            <a:spAutoFit/>
          </a:bodyPr>
          <a:lstStyle/>
          <a:p>
            <a:r>
              <a:rPr lang="en-US" sz="2200" b="0" i="0" dirty="0">
                <a:solidFill>
                  <a:srgbClr val="61738E"/>
                </a:solidFill>
                <a:effectLst/>
                <a:latin typeface="Source Sans Pro" panose="020B0503030403020204" pitchFamily="34" charset="0"/>
              </a:rPr>
              <a:t>Let us take an example of the following &lt;</a:t>
            </a:r>
            <a:r>
              <a:rPr lang="en-US" sz="2200" b="0" i="0" dirty="0" err="1">
                <a:solidFill>
                  <a:srgbClr val="61738E"/>
                </a:solidFill>
                <a:effectLst/>
                <a:latin typeface="Source Sans Pro" panose="020B0503030403020204" pitchFamily="34" charset="0"/>
              </a:rPr>
              <a:t>EmployeeProjectDetail</a:t>
            </a:r>
            <a:r>
              <a:rPr lang="en-US" sz="2200" b="0" i="0" dirty="0">
                <a:solidFill>
                  <a:srgbClr val="61738E"/>
                </a:solidFill>
                <a:effectLst/>
                <a:latin typeface="Source Sans Pro" panose="020B0503030403020204" pitchFamily="34" charset="0"/>
              </a:rPr>
              <a:t>&gt; table to understand what is partial dependency and how to normalize the table to the second normal form:</a:t>
            </a:r>
            <a:endParaRPr lang="en-US" sz="2200" dirty="0"/>
          </a:p>
        </p:txBody>
      </p:sp>
      <p:graphicFrame>
        <p:nvGraphicFramePr>
          <p:cNvPr id="5" name="Table 4">
            <a:extLst>
              <a:ext uri="{FF2B5EF4-FFF2-40B4-BE49-F238E27FC236}">
                <a16:creationId xmlns="" xmlns:a16="http://schemas.microsoft.com/office/drawing/2014/main" id="{6E2C3131-880E-8C0B-E816-B850E3AFCF3F}"/>
              </a:ext>
            </a:extLst>
          </p:cNvPr>
          <p:cNvGraphicFramePr>
            <a:graphicFrameLocks noGrp="1"/>
          </p:cNvGraphicFramePr>
          <p:nvPr>
            <p:extLst>
              <p:ext uri="{D42A27DB-BD31-4B8C-83A1-F6EECF244321}">
                <p14:modId xmlns:p14="http://schemas.microsoft.com/office/powerpoint/2010/main" val="2523982161"/>
              </p:ext>
            </p:extLst>
          </p:nvPr>
        </p:nvGraphicFramePr>
        <p:xfrm>
          <a:off x="2840111" y="2833992"/>
          <a:ext cx="5902960" cy="2103120"/>
        </p:xfrm>
        <a:graphic>
          <a:graphicData uri="http://schemas.openxmlformats.org/drawingml/2006/table">
            <a:tbl>
              <a:tblPr/>
              <a:tblGrid>
                <a:gridCol w="1475740">
                  <a:extLst>
                    <a:ext uri="{9D8B030D-6E8A-4147-A177-3AD203B41FA5}">
                      <a16:colId xmlns="" xmlns:a16="http://schemas.microsoft.com/office/drawing/2014/main" val="4083106072"/>
                    </a:ext>
                  </a:extLst>
                </a:gridCol>
                <a:gridCol w="1475740">
                  <a:extLst>
                    <a:ext uri="{9D8B030D-6E8A-4147-A177-3AD203B41FA5}">
                      <a16:colId xmlns="" xmlns:a16="http://schemas.microsoft.com/office/drawing/2014/main" val="3728053892"/>
                    </a:ext>
                  </a:extLst>
                </a:gridCol>
                <a:gridCol w="1475740">
                  <a:extLst>
                    <a:ext uri="{9D8B030D-6E8A-4147-A177-3AD203B41FA5}">
                      <a16:colId xmlns="" xmlns:a16="http://schemas.microsoft.com/office/drawing/2014/main" val="2655400075"/>
                    </a:ext>
                  </a:extLst>
                </a:gridCol>
                <a:gridCol w="1475740">
                  <a:extLst>
                    <a:ext uri="{9D8B030D-6E8A-4147-A177-3AD203B41FA5}">
                      <a16:colId xmlns="" xmlns:a16="http://schemas.microsoft.com/office/drawing/2014/main" val="871060944"/>
                    </a:ext>
                  </a:extLst>
                </a:gridCol>
              </a:tblGrid>
              <a:tr h="0">
                <a:tc>
                  <a:txBody>
                    <a:bodyPr/>
                    <a:lstStyle/>
                    <a:p>
                      <a:pPr algn="ctr"/>
                      <a:r>
                        <a:rPr lang="en-US" b="1" dirty="0">
                          <a:effectLst/>
                        </a:rPr>
                        <a:t>Employee Code</a:t>
                      </a:r>
                    </a:p>
                  </a:txBody>
                  <a:tcPr anchor="ctr">
                    <a:lnL>
                      <a:noFill/>
                    </a:lnL>
                    <a:lnR>
                      <a:noFill/>
                    </a:lnR>
                    <a:lnT>
                      <a:noFill/>
                    </a:lnT>
                    <a:lnB>
                      <a:noFill/>
                    </a:lnB>
                  </a:tcPr>
                </a:tc>
                <a:tc>
                  <a:txBody>
                    <a:bodyPr/>
                    <a:lstStyle/>
                    <a:p>
                      <a:pPr algn="ctr"/>
                      <a:r>
                        <a:rPr lang="en-US" b="1" dirty="0">
                          <a:effectLst/>
                        </a:rPr>
                        <a:t>Project ID</a:t>
                      </a:r>
                    </a:p>
                  </a:txBody>
                  <a:tcPr anchor="ctr">
                    <a:lnL>
                      <a:noFill/>
                    </a:lnL>
                    <a:lnR>
                      <a:noFill/>
                    </a:lnR>
                    <a:lnT>
                      <a:noFill/>
                    </a:lnT>
                    <a:lnB>
                      <a:noFill/>
                    </a:lnB>
                  </a:tcPr>
                </a:tc>
                <a:tc>
                  <a:txBody>
                    <a:bodyPr/>
                    <a:lstStyle/>
                    <a:p>
                      <a:pPr algn="ctr"/>
                      <a:r>
                        <a:rPr lang="en-US" b="1" dirty="0">
                          <a:effectLst/>
                        </a:rPr>
                        <a:t>Employee Name</a:t>
                      </a:r>
                    </a:p>
                  </a:txBody>
                  <a:tcPr anchor="ctr">
                    <a:lnL>
                      <a:noFill/>
                    </a:lnL>
                    <a:lnR>
                      <a:noFill/>
                    </a:lnR>
                    <a:lnT>
                      <a:noFill/>
                    </a:lnT>
                    <a:lnB>
                      <a:noFill/>
                    </a:lnB>
                  </a:tcPr>
                </a:tc>
                <a:tc>
                  <a:txBody>
                    <a:bodyPr/>
                    <a:lstStyle/>
                    <a:p>
                      <a:pPr algn="ctr"/>
                      <a:r>
                        <a:rPr lang="en-US" b="1" dirty="0">
                          <a:effectLst/>
                        </a:rPr>
                        <a:t>Project Name</a:t>
                      </a:r>
                    </a:p>
                  </a:txBody>
                  <a:tcPr anchor="ctr">
                    <a:lnL>
                      <a:noFill/>
                    </a:lnL>
                    <a:lnR>
                      <a:noFill/>
                    </a:lnR>
                    <a:lnT>
                      <a:noFill/>
                    </a:lnT>
                    <a:lnB>
                      <a:noFill/>
                    </a:lnB>
                  </a:tcPr>
                </a:tc>
                <a:extLst>
                  <a:ext uri="{0D108BD9-81ED-4DB2-BD59-A6C34878D82A}">
                    <a16:rowId xmlns="" xmlns:a16="http://schemas.microsoft.com/office/drawing/2014/main" val="455524543"/>
                  </a:ext>
                </a:extLst>
              </a:tr>
              <a:tr h="0">
                <a:tc>
                  <a:txBody>
                    <a:bodyPr/>
                    <a:lstStyle/>
                    <a:p>
                      <a:pPr algn="ctr"/>
                      <a:r>
                        <a:rPr lang="en-US">
                          <a:effectLst/>
                        </a:rPr>
                        <a:t>101</a:t>
                      </a:r>
                    </a:p>
                  </a:txBody>
                  <a:tcPr anchor="ctr">
                    <a:lnL>
                      <a:noFill/>
                    </a:lnL>
                    <a:lnR>
                      <a:noFill/>
                    </a:lnR>
                    <a:lnT>
                      <a:noFill/>
                    </a:lnT>
                    <a:lnB>
                      <a:noFill/>
                    </a:lnB>
                  </a:tcPr>
                </a:tc>
                <a:tc>
                  <a:txBody>
                    <a:bodyPr/>
                    <a:lstStyle/>
                    <a:p>
                      <a:pPr algn="ctr"/>
                      <a:r>
                        <a:rPr lang="en-US" dirty="0">
                          <a:effectLst/>
                        </a:rPr>
                        <a:t>P03</a:t>
                      </a:r>
                    </a:p>
                  </a:txBody>
                  <a:tcPr anchor="ctr">
                    <a:lnL>
                      <a:noFill/>
                    </a:lnL>
                    <a:lnR>
                      <a:noFill/>
                    </a:lnR>
                    <a:lnT>
                      <a:noFill/>
                    </a:lnT>
                    <a:lnB>
                      <a:noFill/>
                    </a:lnB>
                  </a:tcPr>
                </a:tc>
                <a:tc>
                  <a:txBody>
                    <a:bodyPr/>
                    <a:lstStyle/>
                    <a:p>
                      <a:pPr algn="ctr"/>
                      <a:r>
                        <a:rPr lang="en-US">
                          <a:effectLst/>
                        </a:rPr>
                        <a:t>John</a:t>
                      </a:r>
                    </a:p>
                  </a:txBody>
                  <a:tcPr anchor="ctr">
                    <a:lnL>
                      <a:noFill/>
                    </a:lnL>
                    <a:lnR>
                      <a:noFill/>
                    </a:lnR>
                    <a:lnT>
                      <a:noFill/>
                    </a:lnT>
                    <a:lnB>
                      <a:noFill/>
                    </a:lnB>
                  </a:tcPr>
                </a:tc>
                <a:tc>
                  <a:txBody>
                    <a:bodyPr/>
                    <a:lstStyle/>
                    <a:p>
                      <a:pPr algn="ctr"/>
                      <a:r>
                        <a:rPr lang="en-US" dirty="0">
                          <a:effectLst/>
                        </a:rPr>
                        <a:t>Project103</a:t>
                      </a:r>
                    </a:p>
                  </a:txBody>
                  <a:tcPr anchor="ctr">
                    <a:lnL>
                      <a:noFill/>
                    </a:lnL>
                    <a:lnR>
                      <a:noFill/>
                    </a:lnR>
                    <a:lnT>
                      <a:noFill/>
                    </a:lnT>
                    <a:lnB>
                      <a:noFill/>
                    </a:lnB>
                  </a:tcPr>
                </a:tc>
                <a:extLst>
                  <a:ext uri="{0D108BD9-81ED-4DB2-BD59-A6C34878D82A}">
                    <a16:rowId xmlns="" xmlns:a16="http://schemas.microsoft.com/office/drawing/2014/main" val="4118479361"/>
                  </a:ext>
                </a:extLst>
              </a:tr>
              <a:tr h="0">
                <a:tc>
                  <a:txBody>
                    <a:bodyPr/>
                    <a:lstStyle/>
                    <a:p>
                      <a:pPr algn="ctr"/>
                      <a:r>
                        <a:rPr lang="en-US">
                          <a:effectLst/>
                        </a:rPr>
                        <a:t>101</a:t>
                      </a:r>
                    </a:p>
                  </a:txBody>
                  <a:tcPr anchor="ctr">
                    <a:lnL>
                      <a:noFill/>
                    </a:lnL>
                    <a:lnR>
                      <a:noFill/>
                    </a:lnR>
                    <a:lnT>
                      <a:noFill/>
                    </a:lnT>
                    <a:lnB>
                      <a:noFill/>
                    </a:lnB>
                  </a:tcPr>
                </a:tc>
                <a:tc>
                  <a:txBody>
                    <a:bodyPr/>
                    <a:lstStyle/>
                    <a:p>
                      <a:pPr algn="ctr"/>
                      <a:r>
                        <a:rPr lang="en-US">
                          <a:effectLst/>
                        </a:rPr>
                        <a:t>P01</a:t>
                      </a:r>
                    </a:p>
                  </a:txBody>
                  <a:tcPr anchor="ctr">
                    <a:lnL>
                      <a:noFill/>
                    </a:lnL>
                    <a:lnR>
                      <a:noFill/>
                    </a:lnR>
                    <a:lnT>
                      <a:noFill/>
                    </a:lnT>
                    <a:lnB>
                      <a:noFill/>
                    </a:lnB>
                  </a:tcPr>
                </a:tc>
                <a:tc>
                  <a:txBody>
                    <a:bodyPr/>
                    <a:lstStyle/>
                    <a:p>
                      <a:pPr algn="ctr"/>
                      <a:r>
                        <a:rPr lang="en-US" dirty="0">
                          <a:effectLst/>
                        </a:rPr>
                        <a:t>John</a:t>
                      </a:r>
                    </a:p>
                  </a:txBody>
                  <a:tcPr anchor="ctr">
                    <a:lnL>
                      <a:noFill/>
                    </a:lnL>
                    <a:lnR>
                      <a:noFill/>
                    </a:lnR>
                    <a:lnT>
                      <a:noFill/>
                    </a:lnT>
                    <a:lnB>
                      <a:noFill/>
                    </a:lnB>
                  </a:tcPr>
                </a:tc>
                <a:tc>
                  <a:txBody>
                    <a:bodyPr/>
                    <a:lstStyle/>
                    <a:p>
                      <a:pPr algn="ctr"/>
                      <a:r>
                        <a:rPr lang="en-US">
                          <a:effectLst/>
                        </a:rPr>
                        <a:t>Project101</a:t>
                      </a:r>
                    </a:p>
                  </a:txBody>
                  <a:tcPr anchor="ctr">
                    <a:lnL>
                      <a:noFill/>
                    </a:lnL>
                    <a:lnR>
                      <a:noFill/>
                    </a:lnR>
                    <a:lnT>
                      <a:noFill/>
                    </a:lnT>
                    <a:lnB>
                      <a:noFill/>
                    </a:lnB>
                  </a:tcPr>
                </a:tc>
                <a:extLst>
                  <a:ext uri="{0D108BD9-81ED-4DB2-BD59-A6C34878D82A}">
                    <a16:rowId xmlns="" xmlns:a16="http://schemas.microsoft.com/office/drawing/2014/main" val="656834946"/>
                  </a:ext>
                </a:extLst>
              </a:tr>
              <a:tr h="0">
                <a:tc>
                  <a:txBody>
                    <a:bodyPr/>
                    <a:lstStyle/>
                    <a:p>
                      <a:pPr algn="ctr"/>
                      <a:r>
                        <a:rPr lang="en-US">
                          <a:effectLst/>
                        </a:rPr>
                        <a:t>102</a:t>
                      </a:r>
                    </a:p>
                  </a:txBody>
                  <a:tcPr anchor="ctr">
                    <a:lnL>
                      <a:noFill/>
                    </a:lnL>
                    <a:lnR>
                      <a:noFill/>
                    </a:lnR>
                    <a:lnT>
                      <a:noFill/>
                    </a:lnT>
                    <a:lnB>
                      <a:noFill/>
                    </a:lnB>
                  </a:tcPr>
                </a:tc>
                <a:tc>
                  <a:txBody>
                    <a:bodyPr/>
                    <a:lstStyle/>
                    <a:p>
                      <a:pPr algn="ctr"/>
                      <a:r>
                        <a:rPr lang="en-US">
                          <a:effectLst/>
                        </a:rPr>
                        <a:t>P04</a:t>
                      </a:r>
                    </a:p>
                  </a:txBody>
                  <a:tcPr anchor="ctr">
                    <a:lnL>
                      <a:noFill/>
                    </a:lnL>
                    <a:lnR>
                      <a:noFill/>
                    </a:lnR>
                    <a:lnT>
                      <a:noFill/>
                    </a:lnT>
                    <a:lnB>
                      <a:noFill/>
                    </a:lnB>
                  </a:tcPr>
                </a:tc>
                <a:tc>
                  <a:txBody>
                    <a:bodyPr/>
                    <a:lstStyle/>
                    <a:p>
                      <a:pPr algn="ctr"/>
                      <a:r>
                        <a:rPr lang="en-US">
                          <a:effectLst/>
                        </a:rPr>
                        <a:t>Ryan</a:t>
                      </a:r>
                    </a:p>
                  </a:txBody>
                  <a:tcPr anchor="ctr">
                    <a:lnL>
                      <a:noFill/>
                    </a:lnL>
                    <a:lnR>
                      <a:noFill/>
                    </a:lnR>
                    <a:lnT>
                      <a:noFill/>
                    </a:lnT>
                    <a:lnB>
                      <a:noFill/>
                    </a:lnB>
                  </a:tcPr>
                </a:tc>
                <a:tc>
                  <a:txBody>
                    <a:bodyPr/>
                    <a:lstStyle/>
                    <a:p>
                      <a:pPr algn="ctr"/>
                      <a:r>
                        <a:rPr lang="en-US">
                          <a:effectLst/>
                        </a:rPr>
                        <a:t>Project104</a:t>
                      </a:r>
                    </a:p>
                  </a:txBody>
                  <a:tcPr anchor="ctr">
                    <a:lnL>
                      <a:noFill/>
                    </a:lnL>
                    <a:lnR>
                      <a:noFill/>
                    </a:lnR>
                    <a:lnT>
                      <a:noFill/>
                    </a:lnT>
                    <a:lnB>
                      <a:noFill/>
                    </a:lnB>
                  </a:tcPr>
                </a:tc>
                <a:extLst>
                  <a:ext uri="{0D108BD9-81ED-4DB2-BD59-A6C34878D82A}">
                    <a16:rowId xmlns="" xmlns:a16="http://schemas.microsoft.com/office/drawing/2014/main" val="2128151975"/>
                  </a:ext>
                </a:extLst>
              </a:tr>
              <a:tr h="0">
                <a:tc>
                  <a:txBody>
                    <a:bodyPr/>
                    <a:lstStyle/>
                    <a:p>
                      <a:pPr algn="ctr"/>
                      <a:r>
                        <a:rPr lang="en-US" dirty="0">
                          <a:effectLst/>
                        </a:rPr>
                        <a:t>103</a:t>
                      </a:r>
                    </a:p>
                  </a:txBody>
                  <a:tcPr anchor="ctr">
                    <a:lnL>
                      <a:noFill/>
                    </a:lnL>
                    <a:lnR>
                      <a:noFill/>
                    </a:lnR>
                    <a:lnT>
                      <a:noFill/>
                    </a:lnT>
                    <a:lnB>
                      <a:noFill/>
                    </a:lnB>
                  </a:tcPr>
                </a:tc>
                <a:tc>
                  <a:txBody>
                    <a:bodyPr/>
                    <a:lstStyle/>
                    <a:p>
                      <a:pPr algn="ctr"/>
                      <a:r>
                        <a:rPr lang="en-US" dirty="0">
                          <a:effectLst/>
                        </a:rPr>
                        <a:t>P02</a:t>
                      </a:r>
                    </a:p>
                  </a:txBody>
                  <a:tcPr anchor="ctr">
                    <a:lnL>
                      <a:noFill/>
                    </a:lnL>
                    <a:lnR>
                      <a:noFill/>
                    </a:lnR>
                    <a:lnT>
                      <a:noFill/>
                    </a:lnT>
                    <a:lnB>
                      <a:noFill/>
                    </a:lnB>
                  </a:tcPr>
                </a:tc>
                <a:tc>
                  <a:txBody>
                    <a:bodyPr/>
                    <a:lstStyle/>
                    <a:p>
                      <a:pPr algn="ctr"/>
                      <a:r>
                        <a:rPr lang="en-US" dirty="0">
                          <a:effectLst/>
                        </a:rPr>
                        <a:t>Stephanie</a:t>
                      </a:r>
                    </a:p>
                  </a:txBody>
                  <a:tcPr anchor="ctr">
                    <a:lnL>
                      <a:noFill/>
                    </a:lnL>
                    <a:lnR>
                      <a:noFill/>
                    </a:lnR>
                    <a:lnT>
                      <a:noFill/>
                    </a:lnT>
                    <a:lnB>
                      <a:noFill/>
                    </a:lnB>
                  </a:tcPr>
                </a:tc>
                <a:tc>
                  <a:txBody>
                    <a:bodyPr/>
                    <a:lstStyle/>
                    <a:p>
                      <a:pPr algn="ctr"/>
                      <a:r>
                        <a:rPr lang="en-US" dirty="0">
                          <a:effectLst/>
                        </a:rPr>
                        <a:t>Project102</a:t>
                      </a:r>
                    </a:p>
                  </a:txBody>
                  <a:tcPr anchor="ctr">
                    <a:lnL>
                      <a:noFill/>
                    </a:lnL>
                    <a:lnR>
                      <a:noFill/>
                    </a:lnR>
                    <a:lnT>
                      <a:noFill/>
                    </a:lnT>
                    <a:lnB>
                      <a:noFill/>
                    </a:lnB>
                  </a:tcPr>
                </a:tc>
                <a:extLst>
                  <a:ext uri="{0D108BD9-81ED-4DB2-BD59-A6C34878D82A}">
                    <a16:rowId xmlns="" xmlns:a16="http://schemas.microsoft.com/office/drawing/2014/main" val="3665583081"/>
                  </a:ext>
                </a:extLst>
              </a:tr>
            </a:tbl>
          </a:graphicData>
        </a:graphic>
      </p:graphicFrame>
      <p:sp>
        <p:nvSpPr>
          <p:cNvPr id="7" name="TextBox 6">
            <a:extLst>
              <a:ext uri="{FF2B5EF4-FFF2-40B4-BE49-F238E27FC236}">
                <a16:creationId xmlns="" xmlns:a16="http://schemas.microsoft.com/office/drawing/2014/main" id="{78FBD955-29F4-CF47-BFC6-C537694C294F}"/>
              </a:ext>
            </a:extLst>
          </p:cNvPr>
          <p:cNvSpPr txBox="1"/>
          <p:nvPr/>
        </p:nvSpPr>
        <p:spPr>
          <a:xfrm>
            <a:off x="810000" y="5027127"/>
            <a:ext cx="10975600" cy="1446550"/>
          </a:xfrm>
          <a:prstGeom prst="rect">
            <a:avLst/>
          </a:prstGeom>
          <a:noFill/>
        </p:spPr>
        <p:txBody>
          <a:bodyPr wrap="square">
            <a:spAutoFit/>
          </a:bodyPr>
          <a:lstStyle/>
          <a:p>
            <a:r>
              <a:rPr lang="en-US" sz="2200" b="0" i="0" dirty="0">
                <a:solidFill>
                  <a:srgbClr val="61738E"/>
                </a:solidFill>
                <a:effectLst/>
                <a:latin typeface="Source Sans Pro" panose="020B0503030403020204" pitchFamily="34" charset="0"/>
              </a:rPr>
              <a:t>In the above table, the prime attributes of the table are Employee Code and Project ID. We have partial dependencies in this table because Employee Name can be determined by Employee Code and Project Name can be determined by Project ID. Thus, the above relational table violates the rule of 2NF.</a:t>
            </a:r>
            <a:endParaRPr lang="en-US" sz="2200" dirty="0"/>
          </a:p>
        </p:txBody>
      </p:sp>
    </p:spTree>
    <p:extLst>
      <p:ext uri="{BB962C8B-B14F-4D97-AF65-F5344CB8AC3E}">
        <p14:creationId xmlns:p14="http://schemas.microsoft.com/office/powerpoint/2010/main" val="410065503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752E26A3-702A-A7AD-2560-C34D40BE7FAF}"/>
              </a:ext>
            </a:extLst>
          </p:cNvPr>
          <p:cNvSpPr txBox="1"/>
          <p:nvPr/>
        </p:nvSpPr>
        <p:spPr>
          <a:xfrm>
            <a:off x="690880" y="441236"/>
            <a:ext cx="10779760" cy="769441"/>
          </a:xfrm>
          <a:prstGeom prst="rect">
            <a:avLst/>
          </a:prstGeom>
          <a:noFill/>
        </p:spPr>
        <p:txBody>
          <a:bodyPr wrap="square">
            <a:spAutoFit/>
          </a:bodyPr>
          <a:lstStyle/>
          <a:p>
            <a:r>
              <a:rPr lang="en-US" sz="2200" b="0" i="0" dirty="0">
                <a:solidFill>
                  <a:srgbClr val="61738E"/>
                </a:solidFill>
                <a:effectLst/>
                <a:latin typeface="Source Sans Pro" panose="020B0503030403020204" pitchFamily="34" charset="0"/>
              </a:rPr>
              <a:t>To remove partial dependencies from this table and normalize it into second normal form, we can decompose the &lt;</a:t>
            </a:r>
            <a:r>
              <a:rPr lang="en-US" sz="2200" b="0" i="0" dirty="0" err="1">
                <a:solidFill>
                  <a:srgbClr val="61738E"/>
                </a:solidFill>
                <a:effectLst/>
                <a:latin typeface="Source Sans Pro" panose="020B0503030403020204" pitchFamily="34" charset="0"/>
              </a:rPr>
              <a:t>EmployeeProjectDetail</a:t>
            </a:r>
            <a:r>
              <a:rPr lang="en-US" sz="2200" b="0" i="0" dirty="0">
                <a:solidFill>
                  <a:srgbClr val="61738E"/>
                </a:solidFill>
                <a:effectLst/>
                <a:latin typeface="Source Sans Pro" panose="020B0503030403020204" pitchFamily="34" charset="0"/>
              </a:rPr>
              <a:t>&gt; table into the following three tables:</a:t>
            </a:r>
            <a:endParaRPr lang="en-US" sz="2200" dirty="0"/>
          </a:p>
        </p:txBody>
      </p:sp>
      <p:graphicFrame>
        <p:nvGraphicFramePr>
          <p:cNvPr id="4" name="Table 3">
            <a:extLst>
              <a:ext uri="{FF2B5EF4-FFF2-40B4-BE49-F238E27FC236}">
                <a16:creationId xmlns="" xmlns:a16="http://schemas.microsoft.com/office/drawing/2014/main" id="{86D4ACB6-615F-A01F-E33A-6A0508712175}"/>
              </a:ext>
            </a:extLst>
          </p:cNvPr>
          <p:cNvGraphicFramePr>
            <a:graphicFrameLocks noGrp="1"/>
          </p:cNvGraphicFramePr>
          <p:nvPr>
            <p:extLst>
              <p:ext uri="{D42A27DB-BD31-4B8C-83A1-F6EECF244321}">
                <p14:modId xmlns:p14="http://schemas.microsoft.com/office/powerpoint/2010/main" val="4026877012"/>
              </p:ext>
            </p:extLst>
          </p:nvPr>
        </p:nvGraphicFramePr>
        <p:xfrm>
          <a:off x="1462087" y="1888331"/>
          <a:ext cx="4279900" cy="1828800"/>
        </p:xfrm>
        <a:graphic>
          <a:graphicData uri="http://schemas.openxmlformats.org/drawingml/2006/table">
            <a:tbl>
              <a:tblPr/>
              <a:tblGrid>
                <a:gridCol w="2139950">
                  <a:extLst>
                    <a:ext uri="{9D8B030D-6E8A-4147-A177-3AD203B41FA5}">
                      <a16:colId xmlns="" xmlns:a16="http://schemas.microsoft.com/office/drawing/2014/main" val="1302811586"/>
                    </a:ext>
                  </a:extLst>
                </a:gridCol>
                <a:gridCol w="2139950">
                  <a:extLst>
                    <a:ext uri="{9D8B030D-6E8A-4147-A177-3AD203B41FA5}">
                      <a16:colId xmlns="" xmlns:a16="http://schemas.microsoft.com/office/drawing/2014/main" val="2090699012"/>
                    </a:ext>
                  </a:extLst>
                </a:gridCol>
              </a:tblGrid>
              <a:tr h="0">
                <a:tc>
                  <a:txBody>
                    <a:bodyPr/>
                    <a:lstStyle/>
                    <a:p>
                      <a:pPr algn="ctr"/>
                      <a:r>
                        <a:rPr lang="en-US" b="1" dirty="0">
                          <a:effectLst/>
                        </a:rPr>
                        <a:t>Employee Code</a:t>
                      </a:r>
                    </a:p>
                  </a:txBody>
                  <a:tcPr anchor="ctr">
                    <a:lnL>
                      <a:noFill/>
                    </a:lnL>
                    <a:lnR>
                      <a:noFill/>
                    </a:lnR>
                    <a:lnT>
                      <a:noFill/>
                    </a:lnT>
                    <a:lnB>
                      <a:noFill/>
                    </a:lnB>
                  </a:tcPr>
                </a:tc>
                <a:tc>
                  <a:txBody>
                    <a:bodyPr/>
                    <a:lstStyle/>
                    <a:p>
                      <a:pPr algn="ctr"/>
                      <a:r>
                        <a:rPr lang="en-US" b="1" dirty="0">
                          <a:effectLst/>
                        </a:rPr>
                        <a:t>Employee Name</a:t>
                      </a:r>
                    </a:p>
                  </a:txBody>
                  <a:tcPr anchor="ctr">
                    <a:lnL>
                      <a:noFill/>
                    </a:lnL>
                    <a:lnR>
                      <a:noFill/>
                    </a:lnR>
                    <a:lnT>
                      <a:noFill/>
                    </a:lnT>
                    <a:lnB>
                      <a:noFill/>
                    </a:lnB>
                  </a:tcPr>
                </a:tc>
                <a:extLst>
                  <a:ext uri="{0D108BD9-81ED-4DB2-BD59-A6C34878D82A}">
                    <a16:rowId xmlns="" xmlns:a16="http://schemas.microsoft.com/office/drawing/2014/main" val="3823801396"/>
                  </a:ext>
                </a:extLst>
              </a:tr>
              <a:tr h="0">
                <a:tc>
                  <a:txBody>
                    <a:bodyPr/>
                    <a:lstStyle/>
                    <a:p>
                      <a:pPr algn="ctr"/>
                      <a:r>
                        <a:rPr lang="en-US">
                          <a:effectLst/>
                        </a:rPr>
                        <a:t>101</a:t>
                      </a:r>
                    </a:p>
                  </a:txBody>
                  <a:tcPr anchor="ctr">
                    <a:lnL>
                      <a:noFill/>
                    </a:lnL>
                    <a:lnR>
                      <a:noFill/>
                    </a:lnR>
                    <a:lnT>
                      <a:noFill/>
                    </a:lnT>
                    <a:lnB>
                      <a:noFill/>
                    </a:lnB>
                  </a:tcPr>
                </a:tc>
                <a:tc>
                  <a:txBody>
                    <a:bodyPr/>
                    <a:lstStyle/>
                    <a:p>
                      <a:pPr algn="ctr"/>
                      <a:r>
                        <a:rPr lang="en-US" dirty="0">
                          <a:effectLst/>
                        </a:rPr>
                        <a:t>John</a:t>
                      </a:r>
                    </a:p>
                  </a:txBody>
                  <a:tcPr anchor="ctr">
                    <a:lnL>
                      <a:noFill/>
                    </a:lnL>
                    <a:lnR>
                      <a:noFill/>
                    </a:lnR>
                    <a:lnT>
                      <a:noFill/>
                    </a:lnT>
                    <a:lnB>
                      <a:noFill/>
                    </a:lnB>
                  </a:tcPr>
                </a:tc>
                <a:extLst>
                  <a:ext uri="{0D108BD9-81ED-4DB2-BD59-A6C34878D82A}">
                    <a16:rowId xmlns="" xmlns:a16="http://schemas.microsoft.com/office/drawing/2014/main" val="2220390683"/>
                  </a:ext>
                </a:extLst>
              </a:tr>
              <a:tr h="0">
                <a:tc>
                  <a:txBody>
                    <a:bodyPr/>
                    <a:lstStyle/>
                    <a:p>
                      <a:pPr algn="ctr"/>
                      <a:r>
                        <a:rPr lang="en-US">
                          <a:effectLst/>
                        </a:rPr>
                        <a:t>101</a:t>
                      </a:r>
                    </a:p>
                  </a:txBody>
                  <a:tcPr anchor="ctr">
                    <a:lnL>
                      <a:noFill/>
                    </a:lnL>
                    <a:lnR>
                      <a:noFill/>
                    </a:lnR>
                    <a:lnT>
                      <a:noFill/>
                    </a:lnT>
                    <a:lnB>
                      <a:noFill/>
                    </a:lnB>
                  </a:tcPr>
                </a:tc>
                <a:tc>
                  <a:txBody>
                    <a:bodyPr/>
                    <a:lstStyle/>
                    <a:p>
                      <a:pPr algn="ctr"/>
                      <a:r>
                        <a:rPr lang="en-US" dirty="0">
                          <a:effectLst/>
                        </a:rPr>
                        <a:t>John</a:t>
                      </a:r>
                    </a:p>
                  </a:txBody>
                  <a:tcPr anchor="ctr">
                    <a:lnL>
                      <a:noFill/>
                    </a:lnL>
                    <a:lnR>
                      <a:noFill/>
                    </a:lnR>
                    <a:lnT>
                      <a:noFill/>
                    </a:lnT>
                    <a:lnB>
                      <a:noFill/>
                    </a:lnB>
                  </a:tcPr>
                </a:tc>
                <a:extLst>
                  <a:ext uri="{0D108BD9-81ED-4DB2-BD59-A6C34878D82A}">
                    <a16:rowId xmlns="" xmlns:a16="http://schemas.microsoft.com/office/drawing/2014/main" val="1444373573"/>
                  </a:ext>
                </a:extLst>
              </a:tr>
              <a:tr h="0">
                <a:tc>
                  <a:txBody>
                    <a:bodyPr/>
                    <a:lstStyle/>
                    <a:p>
                      <a:pPr algn="ctr"/>
                      <a:r>
                        <a:rPr lang="en-US">
                          <a:effectLst/>
                        </a:rPr>
                        <a:t>102</a:t>
                      </a:r>
                    </a:p>
                  </a:txBody>
                  <a:tcPr anchor="ctr">
                    <a:lnL>
                      <a:noFill/>
                    </a:lnL>
                    <a:lnR>
                      <a:noFill/>
                    </a:lnR>
                    <a:lnT>
                      <a:noFill/>
                    </a:lnT>
                    <a:lnB>
                      <a:noFill/>
                    </a:lnB>
                  </a:tcPr>
                </a:tc>
                <a:tc>
                  <a:txBody>
                    <a:bodyPr/>
                    <a:lstStyle/>
                    <a:p>
                      <a:pPr algn="ctr"/>
                      <a:r>
                        <a:rPr lang="en-US">
                          <a:effectLst/>
                        </a:rPr>
                        <a:t>Ryan</a:t>
                      </a:r>
                    </a:p>
                  </a:txBody>
                  <a:tcPr anchor="ctr">
                    <a:lnL>
                      <a:noFill/>
                    </a:lnL>
                    <a:lnR>
                      <a:noFill/>
                    </a:lnR>
                    <a:lnT>
                      <a:noFill/>
                    </a:lnT>
                    <a:lnB>
                      <a:noFill/>
                    </a:lnB>
                  </a:tcPr>
                </a:tc>
                <a:extLst>
                  <a:ext uri="{0D108BD9-81ED-4DB2-BD59-A6C34878D82A}">
                    <a16:rowId xmlns="" xmlns:a16="http://schemas.microsoft.com/office/drawing/2014/main" val="412096459"/>
                  </a:ext>
                </a:extLst>
              </a:tr>
              <a:tr h="0">
                <a:tc>
                  <a:txBody>
                    <a:bodyPr/>
                    <a:lstStyle/>
                    <a:p>
                      <a:pPr algn="ctr"/>
                      <a:r>
                        <a:rPr lang="en-US">
                          <a:effectLst/>
                        </a:rPr>
                        <a:t>103</a:t>
                      </a:r>
                    </a:p>
                  </a:txBody>
                  <a:tcPr anchor="ctr">
                    <a:lnL>
                      <a:noFill/>
                    </a:lnL>
                    <a:lnR>
                      <a:noFill/>
                    </a:lnR>
                    <a:lnT>
                      <a:noFill/>
                    </a:lnT>
                    <a:lnB>
                      <a:noFill/>
                    </a:lnB>
                  </a:tcPr>
                </a:tc>
                <a:tc>
                  <a:txBody>
                    <a:bodyPr/>
                    <a:lstStyle/>
                    <a:p>
                      <a:pPr algn="ctr"/>
                      <a:r>
                        <a:rPr lang="en-US" dirty="0">
                          <a:effectLst/>
                        </a:rPr>
                        <a:t>Stephanie</a:t>
                      </a:r>
                    </a:p>
                  </a:txBody>
                  <a:tcPr anchor="ctr">
                    <a:lnL>
                      <a:noFill/>
                    </a:lnL>
                    <a:lnR>
                      <a:noFill/>
                    </a:lnR>
                    <a:lnT>
                      <a:noFill/>
                    </a:lnT>
                    <a:lnB>
                      <a:noFill/>
                    </a:lnB>
                  </a:tcPr>
                </a:tc>
                <a:extLst>
                  <a:ext uri="{0D108BD9-81ED-4DB2-BD59-A6C34878D82A}">
                    <a16:rowId xmlns="" xmlns:a16="http://schemas.microsoft.com/office/drawing/2014/main" val="3174615856"/>
                  </a:ext>
                </a:extLst>
              </a:tr>
            </a:tbl>
          </a:graphicData>
        </a:graphic>
      </p:graphicFrame>
      <p:graphicFrame>
        <p:nvGraphicFramePr>
          <p:cNvPr id="5" name="Table 4">
            <a:extLst>
              <a:ext uri="{FF2B5EF4-FFF2-40B4-BE49-F238E27FC236}">
                <a16:creationId xmlns="" xmlns:a16="http://schemas.microsoft.com/office/drawing/2014/main" id="{97C11F0E-5D5B-B7D7-C5A7-584FE857B614}"/>
              </a:ext>
            </a:extLst>
          </p:cNvPr>
          <p:cNvGraphicFramePr>
            <a:graphicFrameLocks noGrp="1"/>
          </p:cNvGraphicFramePr>
          <p:nvPr>
            <p:extLst>
              <p:ext uri="{D42A27DB-BD31-4B8C-83A1-F6EECF244321}">
                <p14:modId xmlns:p14="http://schemas.microsoft.com/office/powerpoint/2010/main" val="2007445862"/>
              </p:ext>
            </p:extLst>
          </p:nvPr>
        </p:nvGraphicFramePr>
        <p:xfrm>
          <a:off x="6613207" y="1888331"/>
          <a:ext cx="4181793" cy="1828800"/>
        </p:xfrm>
        <a:graphic>
          <a:graphicData uri="http://schemas.openxmlformats.org/drawingml/2006/table">
            <a:tbl>
              <a:tblPr/>
              <a:tblGrid>
                <a:gridCol w="2041843">
                  <a:extLst>
                    <a:ext uri="{9D8B030D-6E8A-4147-A177-3AD203B41FA5}">
                      <a16:colId xmlns="" xmlns:a16="http://schemas.microsoft.com/office/drawing/2014/main" val="1577213080"/>
                    </a:ext>
                  </a:extLst>
                </a:gridCol>
                <a:gridCol w="2139950">
                  <a:extLst>
                    <a:ext uri="{9D8B030D-6E8A-4147-A177-3AD203B41FA5}">
                      <a16:colId xmlns="" xmlns:a16="http://schemas.microsoft.com/office/drawing/2014/main" val="3171400285"/>
                    </a:ext>
                  </a:extLst>
                </a:gridCol>
              </a:tblGrid>
              <a:tr h="0">
                <a:tc>
                  <a:txBody>
                    <a:bodyPr/>
                    <a:lstStyle/>
                    <a:p>
                      <a:pPr algn="ctr"/>
                      <a:r>
                        <a:rPr lang="en-US" b="1" dirty="0">
                          <a:effectLst/>
                        </a:rPr>
                        <a:t>Employee Code</a:t>
                      </a:r>
                    </a:p>
                  </a:txBody>
                  <a:tcPr anchor="ctr">
                    <a:lnL>
                      <a:noFill/>
                    </a:lnL>
                    <a:lnR>
                      <a:noFill/>
                    </a:lnR>
                    <a:lnT>
                      <a:noFill/>
                    </a:lnT>
                    <a:lnB>
                      <a:noFill/>
                    </a:lnB>
                  </a:tcPr>
                </a:tc>
                <a:tc>
                  <a:txBody>
                    <a:bodyPr/>
                    <a:lstStyle/>
                    <a:p>
                      <a:pPr algn="ctr"/>
                      <a:r>
                        <a:rPr lang="en-US" b="1" dirty="0">
                          <a:effectLst/>
                        </a:rPr>
                        <a:t>Project ID</a:t>
                      </a:r>
                    </a:p>
                  </a:txBody>
                  <a:tcPr anchor="ctr">
                    <a:lnL>
                      <a:noFill/>
                    </a:lnL>
                    <a:lnR>
                      <a:noFill/>
                    </a:lnR>
                    <a:lnT>
                      <a:noFill/>
                    </a:lnT>
                    <a:lnB>
                      <a:noFill/>
                    </a:lnB>
                  </a:tcPr>
                </a:tc>
                <a:extLst>
                  <a:ext uri="{0D108BD9-81ED-4DB2-BD59-A6C34878D82A}">
                    <a16:rowId xmlns="" xmlns:a16="http://schemas.microsoft.com/office/drawing/2014/main" val="3230899671"/>
                  </a:ext>
                </a:extLst>
              </a:tr>
              <a:tr h="0">
                <a:tc>
                  <a:txBody>
                    <a:bodyPr/>
                    <a:lstStyle/>
                    <a:p>
                      <a:pPr algn="ctr"/>
                      <a:r>
                        <a:rPr lang="en-US">
                          <a:effectLst/>
                        </a:rPr>
                        <a:t>101</a:t>
                      </a:r>
                    </a:p>
                  </a:txBody>
                  <a:tcPr anchor="ctr">
                    <a:lnL>
                      <a:noFill/>
                    </a:lnL>
                    <a:lnR>
                      <a:noFill/>
                    </a:lnR>
                    <a:lnT>
                      <a:noFill/>
                    </a:lnT>
                    <a:lnB>
                      <a:noFill/>
                    </a:lnB>
                  </a:tcPr>
                </a:tc>
                <a:tc>
                  <a:txBody>
                    <a:bodyPr/>
                    <a:lstStyle/>
                    <a:p>
                      <a:pPr algn="ctr"/>
                      <a:r>
                        <a:rPr lang="en-US" dirty="0">
                          <a:effectLst/>
                        </a:rPr>
                        <a:t>P03</a:t>
                      </a:r>
                    </a:p>
                  </a:txBody>
                  <a:tcPr anchor="ctr">
                    <a:lnL>
                      <a:noFill/>
                    </a:lnL>
                    <a:lnR>
                      <a:noFill/>
                    </a:lnR>
                    <a:lnT>
                      <a:noFill/>
                    </a:lnT>
                    <a:lnB>
                      <a:noFill/>
                    </a:lnB>
                  </a:tcPr>
                </a:tc>
                <a:extLst>
                  <a:ext uri="{0D108BD9-81ED-4DB2-BD59-A6C34878D82A}">
                    <a16:rowId xmlns="" xmlns:a16="http://schemas.microsoft.com/office/drawing/2014/main" val="2451527074"/>
                  </a:ext>
                </a:extLst>
              </a:tr>
              <a:tr h="0">
                <a:tc>
                  <a:txBody>
                    <a:bodyPr/>
                    <a:lstStyle/>
                    <a:p>
                      <a:pPr algn="ctr"/>
                      <a:r>
                        <a:rPr lang="en-US">
                          <a:effectLst/>
                        </a:rPr>
                        <a:t>101</a:t>
                      </a:r>
                    </a:p>
                  </a:txBody>
                  <a:tcPr anchor="ctr">
                    <a:lnL>
                      <a:noFill/>
                    </a:lnL>
                    <a:lnR>
                      <a:noFill/>
                    </a:lnR>
                    <a:lnT>
                      <a:noFill/>
                    </a:lnT>
                    <a:lnB>
                      <a:noFill/>
                    </a:lnB>
                  </a:tcPr>
                </a:tc>
                <a:tc>
                  <a:txBody>
                    <a:bodyPr/>
                    <a:lstStyle/>
                    <a:p>
                      <a:pPr algn="ctr"/>
                      <a:r>
                        <a:rPr lang="en-US" dirty="0">
                          <a:effectLst/>
                        </a:rPr>
                        <a:t>P01</a:t>
                      </a:r>
                    </a:p>
                  </a:txBody>
                  <a:tcPr anchor="ctr">
                    <a:lnL>
                      <a:noFill/>
                    </a:lnL>
                    <a:lnR>
                      <a:noFill/>
                    </a:lnR>
                    <a:lnT>
                      <a:noFill/>
                    </a:lnT>
                    <a:lnB>
                      <a:noFill/>
                    </a:lnB>
                  </a:tcPr>
                </a:tc>
                <a:extLst>
                  <a:ext uri="{0D108BD9-81ED-4DB2-BD59-A6C34878D82A}">
                    <a16:rowId xmlns="" xmlns:a16="http://schemas.microsoft.com/office/drawing/2014/main" val="2051746506"/>
                  </a:ext>
                </a:extLst>
              </a:tr>
              <a:tr h="0">
                <a:tc>
                  <a:txBody>
                    <a:bodyPr/>
                    <a:lstStyle/>
                    <a:p>
                      <a:pPr algn="ctr"/>
                      <a:r>
                        <a:rPr lang="en-US">
                          <a:effectLst/>
                        </a:rPr>
                        <a:t>102</a:t>
                      </a:r>
                    </a:p>
                  </a:txBody>
                  <a:tcPr anchor="ctr">
                    <a:lnL>
                      <a:noFill/>
                    </a:lnL>
                    <a:lnR>
                      <a:noFill/>
                    </a:lnR>
                    <a:lnT>
                      <a:noFill/>
                    </a:lnT>
                    <a:lnB>
                      <a:noFill/>
                    </a:lnB>
                  </a:tcPr>
                </a:tc>
                <a:tc>
                  <a:txBody>
                    <a:bodyPr/>
                    <a:lstStyle/>
                    <a:p>
                      <a:pPr algn="ctr"/>
                      <a:r>
                        <a:rPr lang="en-US" dirty="0">
                          <a:effectLst/>
                        </a:rPr>
                        <a:t>P04</a:t>
                      </a:r>
                    </a:p>
                  </a:txBody>
                  <a:tcPr anchor="ctr">
                    <a:lnL>
                      <a:noFill/>
                    </a:lnL>
                    <a:lnR>
                      <a:noFill/>
                    </a:lnR>
                    <a:lnT>
                      <a:noFill/>
                    </a:lnT>
                    <a:lnB>
                      <a:noFill/>
                    </a:lnB>
                  </a:tcPr>
                </a:tc>
                <a:extLst>
                  <a:ext uri="{0D108BD9-81ED-4DB2-BD59-A6C34878D82A}">
                    <a16:rowId xmlns="" xmlns:a16="http://schemas.microsoft.com/office/drawing/2014/main" val="2548973011"/>
                  </a:ext>
                </a:extLst>
              </a:tr>
              <a:tr h="0">
                <a:tc>
                  <a:txBody>
                    <a:bodyPr/>
                    <a:lstStyle/>
                    <a:p>
                      <a:pPr algn="ctr"/>
                      <a:r>
                        <a:rPr lang="en-US">
                          <a:effectLst/>
                        </a:rPr>
                        <a:t>103</a:t>
                      </a:r>
                    </a:p>
                  </a:txBody>
                  <a:tcPr anchor="ctr">
                    <a:lnL>
                      <a:noFill/>
                    </a:lnL>
                    <a:lnR>
                      <a:noFill/>
                    </a:lnR>
                    <a:lnT>
                      <a:noFill/>
                    </a:lnT>
                    <a:lnB>
                      <a:noFill/>
                    </a:lnB>
                  </a:tcPr>
                </a:tc>
                <a:tc>
                  <a:txBody>
                    <a:bodyPr/>
                    <a:lstStyle/>
                    <a:p>
                      <a:pPr algn="ctr"/>
                      <a:r>
                        <a:rPr lang="en-US" dirty="0">
                          <a:effectLst/>
                        </a:rPr>
                        <a:t>P02</a:t>
                      </a:r>
                    </a:p>
                  </a:txBody>
                  <a:tcPr anchor="ctr">
                    <a:lnL>
                      <a:noFill/>
                    </a:lnL>
                    <a:lnR>
                      <a:noFill/>
                    </a:lnR>
                    <a:lnT>
                      <a:noFill/>
                    </a:lnT>
                    <a:lnB>
                      <a:noFill/>
                    </a:lnB>
                  </a:tcPr>
                </a:tc>
                <a:extLst>
                  <a:ext uri="{0D108BD9-81ED-4DB2-BD59-A6C34878D82A}">
                    <a16:rowId xmlns="" xmlns:a16="http://schemas.microsoft.com/office/drawing/2014/main" val="3907436271"/>
                  </a:ext>
                </a:extLst>
              </a:tr>
            </a:tbl>
          </a:graphicData>
        </a:graphic>
      </p:graphicFrame>
      <p:graphicFrame>
        <p:nvGraphicFramePr>
          <p:cNvPr id="6" name="Table 5">
            <a:extLst>
              <a:ext uri="{FF2B5EF4-FFF2-40B4-BE49-F238E27FC236}">
                <a16:creationId xmlns="" xmlns:a16="http://schemas.microsoft.com/office/drawing/2014/main" id="{CA083EB6-E50B-E486-5904-F74AACCB6075}"/>
              </a:ext>
            </a:extLst>
          </p:cNvPr>
          <p:cNvGraphicFramePr>
            <a:graphicFrameLocks noGrp="1"/>
          </p:cNvGraphicFramePr>
          <p:nvPr>
            <p:extLst>
              <p:ext uri="{D42A27DB-BD31-4B8C-83A1-F6EECF244321}">
                <p14:modId xmlns:p14="http://schemas.microsoft.com/office/powerpoint/2010/main" val="42330102"/>
              </p:ext>
            </p:extLst>
          </p:nvPr>
        </p:nvGraphicFramePr>
        <p:xfrm>
          <a:off x="3956050" y="4587964"/>
          <a:ext cx="4279900" cy="1828800"/>
        </p:xfrm>
        <a:graphic>
          <a:graphicData uri="http://schemas.openxmlformats.org/drawingml/2006/table">
            <a:tbl>
              <a:tblPr/>
              <a:tblGrid>
                <a:gridCol w="2139950">
                  <a:extLst>
                    <a:ext uri="{9D8B030D-6E8A-4147-A177-3AD203B41FA5}">
                      <a16:colId xmlns="" xmlns:a16="http://schemas.microsoft.com/office/drawing/2014/main" val="2624430867"/>
                    </a:ext>
                  </a:extLst>
                </a:gridCol>
                <a:gridCol w="2139950">
                  <a:extLst>
                    <a:ext uri="{9D8B030D-6E8A-4147-A177-3AD203B41FA5}">
                      <a16:colId xmlns="" xmlns:a16="http://schemas.microsoft.com/office/drawing/2014/main" val="1135192442"/>
                    </a:ext>
                  </a:extLst>
                </a:gridCol>
              </a:tblGrid>
              <a:tr h="0">
                <a:tc>
                  <a:txBody>
                    <a:bodyPr/>
                    <a:lstStyle/>
                    <a:p>
                      <a:pPr algn="ctr"/>
                      <a:r>
                        <a:rPr lang="en-US" b="1" dirty="0">
                          <a:effectLst/>
                        </a:rPr>
                        <a:t>Project ID</a:t>
                      </a:r>
                    </a:p>
                  </a:txBody>
                  <a:tcPr anchor="ctr">
                    <a:lnL>
                      <a:noFill/>
                    </a:lnL>
                    <a:lnR>
                      <a:noFill/>
                    </a:lnR>
                    <a:lnT>
                      <a:noFill/>
                    </a:lnT>
                    <a:lnB>
                      <a:noFill/>
                    </a:lnB>
                  </a:tcPr>
                </a:tc>
                <a:tc>
                  <a:txBody>
                    <a:bodyPr/>
                    <a:lstStyle/>
                    <a:p>
                      <a:pPr algn="ctr"/>
                      <a:r>
                        <a:rPr lang="en-US" b="1" dirty="0">
                          <a:effectLst/>
                        </a:rPr>
                        <a:t>Project Name</a:t>
                      </a:r>
                    </a:p>
                  </a:txBody>
                  <a:tcPr anchor="ctr">
                    <a:lnL>
                      <a:noFill/>
                    </a:lnL>
                    <a:lnR>
                      <a:noFill/>
                    </a:lnR>
                    <a:lnT>
                      <a:noFill/>
                    </a:lnT>
                    <a:lnB>
                      <a:noFill/>
                    </a:lnB>
                  </a:tcPr>
                </a:tc>
                <a:extLst>
                  <a:ext uri="{0D108BD9-81ED-4DB2-BD59-A6C34878D82A}">
                    <a16:rowId xmlns="" xmlns:a16="http://schemas.microsoft.com/office/drawing/2014/main" val="117997353"/>
                  </a:ext>
                </a:extLst>
              </a:tr>
              <a:tr h="0">
                <a:tc>
                  <a:txBody>
                    <a:bodyPr/>
                    <a:lstStyle/>
                    <a:p>
                      <a:pPr algn="ctr"/>
                      <a:r>
                        <a:rPr lang="en-US">
                          <a:effectLst/>
                        </a:rPr>
                        <a:t>P03</a:t>
                      </a:r>
                    </a:p>
                  </a:txBody>
                  <a:tcPr anchor="ctr">
                    <a:lnL>
                      <a:noFill/>
                    </a:lnL>
                    <a:lnR>
                      <a:noFill/>
                    </a:lnR>
                    <a:lnT>
                      <a:noFill/>
                    </a:lnT>
                    <a:lnB>
                      <a:noFill/>
                    </a:lnB>
                  </a:tcPr>
                </a:tc>
                <a:tc>
                  <a:txBody>
                    <a:bodyPr/>
                    <a:lstStyle/>
                    <a:p>
                      <a:pPr algn="ctr"/>
                      <a:r>
                        <a:rPr lang="en-US" dirty="0">
                          <a:effectLst/>
                        </a:rPr>
                        <a:t>Project103</a:t>
                      </a:r>
                    </a:p>
                  </a:txBody>
                  <a:tcPr anchor="ctr">
                    <a:lnL>
                      <a:noFill/>
                    </a:lnL>
                    <a:lnR>
                      <a:noFill/>
                    </a:lnR>
                    <a:lnT>
                      <a:noFill/>
                    </a:lnT>
                    <a:lnB>
                      <a:noFill/>
                    </a:lnB>
                  </a:tcPr>
                </a:tc>
                <a:extLst>
                  <a:ext uri="{0D108BD9-81ED-4DB2-BD59-A6C34878D82A}">
                    <a16:rowId xmlns="" xmlns:a16="http://schemas.microsoft.com/office/drawing/2014/main" val="3749959138"/>
                  </a:ext>
                </a:extLst>
              </a:tr>
              <a:tr h="0">
                <a:tc>
                  <a:txBody>
                    <a:bodyPr/>
                    <a:lstStyle/>
                    <a:p>
                      <a:pPr algn="ctr"/>
                      <a:r>
                        <a:rPr lang="en-US" dirty="0">
                          <a:effectLst/>
                        </a:rPr>
                        <a:t>P01</a:t>
                      </a:r>
                    </a:p>
                  </a:txBody>
                  <a:tcPr anchor="ctr">
                    <a:lnL>
                      <a:noFill/>
                    </a:lnL>
                    <a:lnR>
                      <a:noFill/>
                    </a:lnR>
                    <a:lnT>
                      <a:noFill/>
                    </a:lnT>
                    <a:lnB>
                      <a:noFill/>
                    </a:lnB>
                  </a:tcPr>
                </a:tc>
                <a:tc>
                  <a:txBody>
                    <a:bodyPr/>
                    <a:lstStyle/>
                    <a:p>
                      <a:pPr algn="ctr"/>
                      <a:r>
                        <a:rPr lang="en-US" dirty="0">
                          <a:effectLst/>
                        </a:rPr>
                        <a:t>Project101</a:t>
                      </a:r>
                    </a:p>
                  </a:txBody>
                  <a:tcPr anchor="ctr">
                    <a:lnL>
                      <a:noFill/>
                    </a:lnL>
                    <a:lnR>
                      <a:noFill/>
                    </a:lnR>
                    <a:lnT>
                      <a:noFill/>
                    </a:lnT>
                    <a:lnB>
                      <a:noFill/>
                    </a:lnB>
                  </a:tcPr>
                </a:tc>
                <a:extLst>
                  <a:ext uri="{0D108BD9-81ED-4DB2-BD59-A6C34878D82A}">
                    <a16:rowId xmlns="" xmlns:a16="http://schemas.microsoft.com/office/drawing/2014/main" val="2262899709"/>
                  </a:ext>
                </a:extLst>
              </a:tr>
              <a:tr h="0">
                <a:tc>
                  <a:txBody>
                    <a:bodyPr/>
                    <a:lstStyle/>
                    <a:p>
                      <a:pPr algn="ctr"/>
                      <a:r>
                        <a:rPr lang="en-US">
                          <a:effectLst/>
                        </a:rPr>
                        <a:t>P04</a:t>
                      </a:r>
                    </a:p>
                  </a:txBody>
                  <a:tcPr anchor="ctr">
                    <a:lnL>
                      <a:noFill/>
                    </a:lnL>
                    <a:lnR>
                      <a:noFill/>
                    </a:lnR>
                    <a:lnT>
                      <a:noFill/>
                    </a:lnT>
                    <a:lnB>
                      <a:noFill/>
                    </a:lnB>
                  </a:tcPr>
                </a:tc>
                <a:tc>
                  <a:txBody>
                    <a:bodyPr/>
                    <a:lstStyle/>
                    <a:p>
                      <a:pPr algn="ctr"/>
                      <a:r>
                        <a:rPr lang="en-US" dirty="0">
                          <a:effectLst/>
                        </a:rPr>
                        <a:t>Project104</a:t>
                      </a:r>
                    </a:p>
                  </a:txBody>
                  <a:tcPr anchor="ctr">
                    <a:lnL>
                      <a:noFill/>
                    </a:lnL>
                    <a:lnR>
                      <a:noFill/>
                    </a:lnR>
                    <a:lnT>
                      <a:noFill/>
                    </a:lnT>
                    <a:lnB>
                      <a:noFill/>
                    </a:lnB>
                  </a:tcPr>
                </a:tc>
                <a:extLst>
                  <a:ext uri="{0D108BD9-81ED-4DB2-BD59-A6C34878D82A}">
                    <a16:rowId xmlns="" xmlns:a16="http://schemas.microsoft.com/office/drawing/2014/main" val="2818286713"/>
                  </a:ext>
                </a:extLst>
              </a:tr>
              <a:tr h="0">
                <a:tc>
                  <a:txBody>
                    <a:bodyPr/>
                    <a:lstStyle/>
                    <a:p>
                      <a:pPr algn="ctr"/>
                      <a:r>
                        <a:rPr lang="en-US">
                          <a:effectLst/>
                        </a:rPr>
                        <a:t>P02</a:t>
                      </a:r>
                    </a:p>
                  </a:txBody>
                  <a:tcPr anchor="ctr">
                    <a:lnL>
                      <a:noFill/>
                    </a:lnL>
                    <a:lnR>
                      <a:noFill/>
                    </a:lnR>
                    <a:lnT>
                      <a:noFill/>
                    </a:lnT>
                    <a:lnB>
                      <a:noFill/>
                    </a:lnB>
                  </a:tcPr>
                </a:tc>
                <a:tc>
                  <a:txBody>
                    <a:bodyPr/>
                    <a:lstStyle/>
                    <a:p>
                      <a:pPr algn="ctr"/>
                      <a:r>
                        <a:rPr lang="en-US" dirty="0">
                          <a:effectLst/>
                        </a:rPr>
                        <a:t>Project102</a:t>
                      </a:r>
                    </a:p>
                  </a:txBody>
                  <a:tcPr anchor="ctr">
                    <a:lnL>
                      <a:noFill/>
                    </a:lnL>
                    <a:lnR>
                      <a:noFill/>
                    </a:lnR>
                    <a:lnT>
                      <a:noFill/>
                    </a:lnT>
                    <a:lnB>
                      <a:noFill/>
                    </a:lnB>
                  </a:tcPr>
                </a:tc>
                <a:extLst>
                  <a:ext uri="{0D108BD9-81ED-4DB2-BD59-A6C34878D82A}">
                    <a16:rowId xmlns="" xmlns:a16="http://schemas.microsoft.com/office/drawing/2014/main" val="4038987790"/>
                  </a:ext>
                </a:extLst>
              </a:tr>
            </a:tbl>
          </a:graphicData>
        </a:graphic>
      </p:graphicFrame>
    </p:spTree>
    <p:extLst>
      <p:ext uri="{BB962C8B-B14F-4D97-AF65-F5344CB8AC3E}">
        <p14:creationId xmlns:p14="http://schemas.microsoft.com/office/powerpoint/2010/main" val="23716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EA56C41-150E-7B36-7AB8-E5F6B4983B4B}"/>
              </a:ext>
            </a:extLst>
          </p:cNvPr>
          <p:cNvSpPr>
            <a:spLocks noGrp="1"/>
          </p:cNvSpPr>
          <p:nvPr>
            <p:ph type="title"/>
          </p:nvPr>
        </p:nvSpPr>
        <p:spPr/>
        <p:txBody>
          <a:bodyPr/>
          <a:lstStyle/>
          <a:p>
            <a:r>
              <a:rPr lang="en-US" b="1" i="0" dirty="0">
                <a:effectLst/>
                <a:latin typeface="Source Sans Pro" panose="020B0503030403020204" pitchFamily="34" charset="0"/>
              </a:rPr>
              <a:t>Third Normal Form (3NF):</a:t>
            </a:r>
            <a:endParaRPr lang="en-US" dirty="0"/>
          </a:p>
        </p:txBody>
      </p:sp>
      <p:sp>
        <p:nvSpPr>
          <p:cNvPr id="3" name="Content Placeholder 2">
            <a:extLst>
              <a:ext uri="{FF2B5EF4-FFF2-40B4-BE49-F238E27FC236}">
                <a16:creationId xmlns="" xmlns:a16="http://schemas.microsoft.com/office/drawing/2014/main" id="{2FF31C68-E17D-4F8E-7DD9-AE28E217B917}"/>
              </a:ext>
            </a:extLst>
          </p:cNvPr>
          <p:cNvSpPr>
            <a:spLocks noGrp="1"/>
          </p:cNvSpPr>
          <p:nvPr>
            <p:ph idx="1"/>
          </p:nvPr>
        </p:nvSpPr>
        <p:spPr>
          <a:xfrm>
            <a:off x="827424" y="2774301"/>
            <a:ext cx="10554574" cy="3636511"/>
          </a:xfrm>
        </p:spPr>
        <p:txBody>
          <a:bodyPr/>
          <a:lstStyle/>
          <a:p>
            <a:pPr algn="l"/>
            <a:r>
              <a:rPr lang="en-US" sz="2200" b="0" i="0" dirty="0">
                <a:solidFill>
                  <a:srgbClr val="61738E"/>
                </a:solidFill>
                <a:effectLst/>
                <a:latin typeface="Source Sans Pro" panose="020B0503030403020204" pitchFamily="34" charset="0"/>
              </a:rPr>
              <a:t>For a relational table to be in third normal form, it must satisfy the following rules:</a:t>
            </a:r>
          </a:p>
          <a:p>
            <a:pPr lvl="1">
              <a:buFont typeface="+mj-lt"/>
              <a:buAutoNum type="arabicPeriod"/>
            </a:pPr>
            <a:r>
              <a:rPr lang="en-US" sz="2000" b="0" i="0" dirty="0">
                <a:solidFill>
                  <a:srgbClr val="61738E"/>
                </a:solidFill>
                <a:effectLst/>
                <a:latin typeface="Source Sans Pro" panose="020B0503030403020204" pitchFamily="34" charset="0"/>
              </a:rPr>
              <a:t>The table must be in the second normal form.</a:t>
            </a:r>
          </a:p>
          <a:p>
            <a:pPr lvl="1">
              <a:buFont typeface="+mj-lt"/>
              <a:buAutoNum type="arabicPeriod"/>
            </a:pPr>
            <a:r>
              <a:rPr lang="en-US" sz="2000" b="0" i="0" dirty="0">
                <a:solidFill>
                  <a:srgbClr val="61738E"/>
                </a:solidFill>
                <a:effectLst/>
                <a:latin typeface="Source Sans Pro" panose="020B0503030403020204" pitchFamily="34" charset="0"/>
              </a:rPr>
              <a:t>No non-prime attribute is transitively dependent on the primary key.</a:t>
            </a:r>
          </a:p>
          <a:p>
            <a:pPr lvl="1">
              <a:buFont typeface="+mj-lt"/>
              <a:buAutoNum type="arabicPeriod"/>
            </a:pPr>
            <a:r>
              <a:rPr lang="en-US" sz="2000" b="0" i="0" dirty="0">
                <a:solidFill>
                  <a:srgbClr val="61738E"/>
                </a:solidFill>
                <a:effectLst/>
                <a:latin typeface="Source Sans Pro" panose="020B0503030403020204" pitchFamily="34" charset="0"/>
              </a:rPr>
              <a:t>For each functional dependency X -&gt; Z at least one of the following conditions hold:</a:t>
            </a:r>
          </a:p>
          <a:p>
            <a:r>
              <a:rPr lang="en-US" sz="2200" b="0" i="0" dirty="0">
                <a:solidFill>
                  <a:srgbClr val="61738E"/>
                </a:solidFill>
                <a:effectLst/>
                <a:latin typeface="Source Sans Pro" panose="020B0503030403020204" pitchFamily="34" charset="0"/>
              </a:rPr>
              <a:t>X is a super key of the table.</a:t>
            </a:r>
          </a:p>
          <a:p>
            <a:r>
              <a:rPr lang="en-US" sz="2200" b="0" i="0" dirty="0">
                <a:solidFill>
                  <a:srgbClr val="61738E"/>
                </a:solidFill>
                <a:effectLst/>
                <a:latin typeface="Source Sans Pro" panose="020B0503030403020204" pitchFamily="34" charset="0"/>
              </a:rPr>
              <a:t>Z is a prime attribute of the table.</a:t>
            </a:r>
          </a:p>
          <a:p>
            <a:endParaRPr lang="en-US" dirty="0"/>
          </a:p>
        </p:txBody>
      </p:sp>
    </p:spTree>
    <p:extLst>
      <p:ext uri="{BB962C8B-B14F-4D97-AF65-F5344CB8AC3E}">
        <p14:creationId xmlns:p14="http://schemas.microsoft.com/office/powerpoint/2010/main" val="240774963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D85D83A-782D-D5BB-B934-9496A5A1631B}"/>
              </a:ext>
            </a:extLst>
          </p:cNvPr>
          <p:cNvSpPr>
            <a:spLocks noGrp="1"/>
          </p:cNvSpPr>
          <p:nvPr>
            <p:ph type="title"/>
          </p:nvPr>
        </p:nvSpPr>
        <p:spPr/>
        <p:txBody>
          <a:bodyPr/>
          <a:lstStyle/>
          <a:p>
            <a:r>
              <a:rPr lang="en-US" dirty="0"/>
              <a:t>Example:</a:t>
            </a:r>
          </a:p>
        </p:txBody>
      </p:sp>
      <p:sp>
        <p:nvSpPr>
          <p:cNvPr id="5" name="TextBox 4">
            <a:extLst>
              <a:ext uri="{FF2B5EF4-FFF2-40B4-BE49-F238E27FC236}">
                <a16:creationId xmlns="" xmlns:a16="http://schemas.microsoft.com/office/drawing/2014/main" id="{69CBF571-7828-5344-95DB-608B7A4B7DC1}"/>
              </a:ext>
            </a:extLst>
          </p:cNvPr>
          <p:cNvSpPr txBox="1"/>
          <p:nvPr/>
        </p:nvSpPr>
        <p:spPr>
          <a:xfrm>
            <a:off x="810000" y="1358929"/>
            <a:ext cx="10721600" cy="769441"/>
          </a:xfrm>
          <a:prstGeom prst="rect">
            <a:avLst/>
          </a:prstGeom>
          <a:noFill/>
        </p:spPr>
        <p:txBody>
          <a:bodyPr wrap="square">
            <a:spAutoFit/>
          </a:bodyPr>
          <a:lstStyle/>
          <a:p>
            <a:r>
              <a:rPr lang="en-US" sz="2200" b="0" i="0" dirty="0">
                <a:solidFill>
                  <a:srgbClr val="61738E"/>
                </a:solidFill>
                <a:effectLst/>
                <a:latin typeface="Source Sans Pro" panose="020B0503030403020204" pitchFamily="34" charset="0"/>
              </a:rPr>
              <a:t>Let us take an example of the following &lt;</a:t>
            </a:r>
            <a:r>
              <a:rPr lang="en-US" sz="2200" b="0" i="0" dirty="0" err="1">
                <a:solidFill>
                  <a:srgbClr val="61738E"/>
                </a:solidFill>
                <a:effectLst/>
                <a:latin typeface="Source Sans Pro" panose="020B0503030403020204" pitchFamily="34" charset="0"/>
              </a:rPr>
              <a:t>EmployeeDetail</a:t>
            </a:r>
            <a:r>
              <a:rPr lang="en-US" sz="2200" b="0" i="0" dirty="0">
                <a:solidFill>
                  <a:srgbClr val="61738E"/>
                </a:solidFill>
                <a:effectLst/>
                <a:latin typeface="Source Sans Pro" panose="020B0503030403020204" pitchFamily="34" charset="0"/>
              </a:rPr>
              <a:t>&gt; table to understand what is transitive dependency and how to normalize the table to the third normal form:</a:t>
            </a:r>
            <a:endParaRPr lang="en-US" sz="2200" dirty="0"/>
          </a:p>
        </p:txBody>
      </p:sp>
      <p:graphicFrame>
        <p:nvGraphicFramePr>
          <p:cNvPr id="6" name="Table 5">
            <a:extLst>
              <a:ext uri="{FF2B5EF4-FFF2-40B4-BE49-F238E27FC236}">
                <a16:creationId xmlns="" xmlns:a16="http://schemas.microsoft.com/office/drawing/2014/main" id="{BD6F462E-ED17-7F2E-C29D-0A782031ABC7}"/>
              </a:ext>
            </a:extLst>
          </p:cNvPr>
          <p:cNvGraphicFramePr>
            <a:graphicFrameLocks noGrp="1"/>
          </p:cNvGraphicFramePr>
          <p:nvPr>
            <p:extLst>
              <p:ext uri="{D42A27DB-BD31-4B8C-83A1-F6EECF244321}">
                <p14:modId xmlns:p14="http://schemas.microsoft.com/office/powerpoint/2010/main" val="3684842989"/>
              </p:ext>
            </p:extLst>
          </p:nvPr>
        </p:nvGraphicFramePr>
        <p:xfrm>
          <a:off x="1817077" y="2273061"/>
          <a:ext cx="8260080" cy="2007327"/>
        </p:xfrm>
        <a:graphic>
          <a:graphicData uri="http://schemas.openxmlformats.org/drawingml/2006/table">
            <a:tbl>
              <a:tblPr/>
              <a:tblGrid>
                <a:gridCol w="2065020">
                  <a:extLst>
                    <a:ext uri="{9D8B030D-6E8A-4147-A177-3AD203B41FA5}">
                      <a16:colId xmlns="" xmlns:a16="http://schemas.microsoft.com/office/drawing/2014/main" val="406246928"/>
                    </a:ext>
                  </a:extLst>
                </a:gridCol>
                <a:gridCol w="2065020">
                  <a:extLst>
                    <a:ext uri="{9D8B030D-6E8A-4147-A177-3AD203B41FA5}">
                      <a16:colId xmlns="" xmlns:a16="http://schemas.microsoft.com/office/drawing/2014/main" val="1867789896"/>
                    </a:ext>
                  </a:extLst>
                </a:gridCol>
                <a:gridCol w="2065020">
                  <a:extLst>
                    <a:ext uri="{9D8B030D-6E8A-4147-A177-3AD203B41FA5}">
                      <a16:colId xmlns="" xmlns:a16="http://schemas.microsoft.com/office/drawing/2014/main" val="3931227773"/>
                    </a:ext>
                  </a:extLst>
                </a:gridCol>
                <a:gridCol w="2065020">
                  <a:extLst>
                    <a:ext uri="{9D8B030D-6E8A-4147-A177-3AD203B41FA5}">
                      <a16:colId xmlns="" xmlns:a16="http://schemas.microsoft.com/office/drawing/2014/main" val="3353647929"/>
                    </a:ext>
                  </a:extLst>
                </a:gridCol>
              </a:tblGrid>
              <a:tr h="551503">
                <a:tc>
                  <a:txBody>
                    <a:bodyPr/>
                    <a:lstStyle/>
                    <a:p>
                      <a:pPr algn="ctr"/>
                      <a:r>
                        <a:rPr lang="en-US" sz="1800" b="1" dirty="0">
                          <a:effectLst/>
                        </a:rPr>
                        <a:t>Employee Code</a:t>
                      </a:r>
                    </a:p>
                  </a:txBody>
                  <a:tcPr marL="89636" marR="89636" marT="44818" marB="44818" anchor="ctr">
                    <a:lnL>
                      <a:noFill/>
                    </a:lnL>
                    <a:lnR>
                      <a:noFill/>
                    </a:lnR>
                    <a:lnT>
                      <a:noFill/>
                    </a:lnT>
                    <a:lnB>
                      <a:noFill/>
                    </a:lnB>
                  </a:tcPr>
                </a:tc>
                <a:tc>
                  <a:txBody>
                    <a:bodyPr/>
                    <a:lstStyle/>
                    <a:p>
                      <a:pPr algn="ctr"/>
                      <a:r>
                        <a:rPr lang="en-US" sz="1800" b="1" dirty="0">
                          <a:effectLst/>
                        </a:rPr>
                        <a:t>Employee Name</a:t>
                      </a:r>
                    </a:p>
                  </a:txBody>
                  <a:tcPr marL="89636" marR="89636" marT="44818" marB="44818" anchor="ctr">
                    <a:lnL>
                      <a:noFill/>
                    </a:lnL>
                    <a:lnR>
                      <a:noFill/>
                    </a:lnR>
                    <a:lnT>
                      <a:noFill/>
                    </a:lnT>
                    <a:lnB>
                      <a:noFill/>
                    </a:lnB>
                  </a:tcPr>
                </a:tc>
                <a:tc>
                  <a:txBody>
                    <a:bodyPr/>
                    <a:lstStyle/>
                    <a:p>
                      <a:pPr algn="ctr"/>
                      <a:r>
                        <a:rPr lang="en-US" sz="1800" b="1" dirty="0">
                          <a:effectLst/>
                        </a:rPr>
                        <a:t>Employee </a:t>
                      </a:r>
                      <a:r>
                        <a:rPr lang="en-US" sz="1800" b="1" dirty="0" err="1">
                          <a:effectLst/>
                        </a:rPr>
                        <a:t>Zipcode</a:t>
                      </a:r>
                      <a:endParaRPr lang="en-US" sz="1800" b="1" dirty="0">
                        <a:effectLst/>
                      </a:endParaRPr>
                    </a:p>
                  </a:txBody>
                  <a:tcPr marL="89636" marR="89636" marT="44818" marB="44818" anchor="ctr">
                    <a:lnL>
                      <a:noFill/>
                    </a:lnL>
                    <a:lnR>
                      <a:noFill/>
                    </a:lnR>
                    <a:lnT>
                      <a:noFill/>
                    </a:lnT>
                    <a:lnB>
                      <a:noFill/>
                    </a:lnB>
                  </a:tcPr>
                </a:tc>
                <a:tc>
                  <a:txBody>
                    <a:bodyPr/>
                    <a:lstStyle/>
                    <a:p>
                      <a:pPr algn="ctr"/>
                      <a:r>
                        <a:rPr lang="en-US" sz="1800" b="1" dirty="0">
                          <a:effectLst/>
                        </a:rPr>
                        <a:t>Employee City</a:t>
                      </a:r>
                    </a:p>
                  </a:txBody>
                  <a:tcPr marL="89636" marR="89636" marT="44818" marB="44818" anchor="ctr">
                    <a:lnL>
                      <a:noFill/>
                    </a:lnL>
                    <a:lnR>
                      <a:noFill/>
                    </a:lnR>
                    <a:lnT>
                      <a:noFill/>
                    </a:lnT>
                    <a:lnB>
                      <a:noFill/>
                    </a:lnB>
                  </a:tcPr>
                </a:tc>
                <a:extLst>
                  <a:ext uri="{0D108BD9-81ED-4DB2-BD59-A6C34878D82A}">
                    <a16:rowId xmlns="" xmlns:a16="http://schemas.microsoft.com/office/drawing/2014/main" val="3608918980"/>
                  </a:ext>
                </a:extLst>
              </a:tr>
              <a:tr h="296964">
                <a:tc>
                  <a:txBody>
                    <a:bodyPr/>
                    <a:lstStyle/>
                    <a:p>
                      <a:pPr algn="ctr"/>
                      <a:r>
                        <a:rPr lang="en-US" sz="1800" dirty="0">
                          <a:effectLst/>
                        </a:rPr>
                        <a:t>101</a:t>
                      </a:r>
                    </a:p>
                  </a:txBody>
                  <a:tcPr marL="89636" marR="89636" marT="44818" marB="44818" anchor="ctr">
                    <a:lnL>
                      <a:noFill/>
                    </a:lnL>
                    <a:lnR>
                      <a:noFill/>
                    </a:lnR>
                    <a:lnT>
                      <a:noFill/>
                    </a:lnT>
                    <a:lnB>
                      <a:noFill/>
                    </a:lnB>
                  </a:tcPr>
                </a:tc>
                <a:tc>
                  <a:txBody>
                    <a:bodyPr/>
                    <a:lstStyle/>
                    <a:p>
                      <a:pPr algn="ctr"/>
                      <a:r>
                        <a:rPr lang="en-US" sz="1800">
                          <a:effectLst/>
                        </a:rPr>
                        <a:t>John</a:t>
                      </a:r>
                    </a:p>
                  </a:txBody>
                  <a:tcPr marL="89636" marR="89636" marT="44818" marB="44818" anchor="ctr">
                    <a:lnL>
                      <a:noFill/>
                    </a:lnL>
                    <a:lnR>
                      <a:noFill/>
                    </a:lnR>
                    <a:lnT>
                      <a:noFill/>
                    </a:lnT>
                    <a:lnB>
                      <a:noFill/>
                    </a:lnB>
                  </a:tcPr>
                </a:tc>
                <a:tc>
                  <a:txBody>
                    <a:bodyPr/>
                    <a:lstStyle/>
                    <a:p>
                      <a:pPr algn="ctr"/>
                      <a:r>
                        <a:rPr lang="en-US" sz="1800">
                          <a:effectLst/>
                        </a:rPr>
                        <a:t>110033</a:t>
                      </a:r>
                    </a:p>
                  </a:txBody>
                  <a:tcPr marL="89636" marR="89636" marT="44818" marB="44818" anchor="ctr">
                    <a:lnL>
                      <a:noFill/>
                    </a:lnL>
                    <a:lnR>
                      <a:noFill/>
                    </a:lnR>
                    <a:lnT>
                      <a:noFill/>
                    </a:lnT>
                    <a:lnB>
                      <a:noFill/>
                    </a:lnB>
                  </a:tcPr>
                </a:tc>
                <a:tc>
                  <a:txBody>
                    <a:bodyPr/>
                    <a:lstStyle/>
                    <a:p>
                      <a:pPr algn="ctr"/>
                      <a:r>
                        <a:rPr lang="en-US" sz="1800" dirty="0">
                          <a:effectLst/>
                        </a:rPr>
                        <a:t>Model Town</a:t>
                      </a:r>
                    </a:p>
                  </a:txBody>
                  <a:tcPr marL="89636" marR="89636" marT="44818" marB="44818" anchor="ctr">
                    <a:lnL>
                      <a:noFill/>
                    </a:lnL>
                    <a:lnR>
                      <a:noFill/>
                    </a:lnR>
                    <a:lnT>
                      <a:noFill/>
                    </a:lnT>
                    <a:lnB>
                      <a:noFill/>
                    </a:lnB>
                  </a:tcPr>
                </a:tc>
                <a:extLst>
                  <a:ext uri="{0D108BD9-81ED-4DB2-BD59-A6C34878D82A}">
                    <a16:rowId xmlns="" xmlns:a16="http://schemas.microsoft.com/office/drawing/2014/main" val="304393738"/>
                  </a:ext>
                </a:extLst>
              </a:tr>
              <a:tr h="296964">
                <a:tc>
                  <a:txBody>
                    <a:bodyPr/>
                    <a:lstStyle/>
                    <a:p>
                      <a:pPr algn="ctr"/>
                      <a:r>
                        <a:rPr lang="en-US" sz="1800">
                          <a:effectLst/>
                        </a:rPr>
                        <a:t>101</a:t>
                      </a:r>
                    </a:p>
                  </a:txBody>
                  <a:tcPr marL="89636" marR="89636" marT="44818" marB="44818" anchor="ctr">
                    <a:lnL>
                      <a:noFill/>
                    </a:lnL>
                    <a:lnR>
                      <a:noFill/>
                    </a:lnR>
                    <a:lnT>
                      <a:noFill/>
                    </a:lnT>
                    <a:lnB>
                      <a:noFill/>
                    </a:lnB>
                  </a:tcPr>
                </a:tc>
                <a:tc>
                  <a:txBody>
                    <a:bodyPr/>
                    <a:lstStyle/>
                    <a:p>
                      <a:pPr algn="ctr"/>
                      <a:r>
                        <a:rPr lang="en-US" sz="1800">
                          <a:effectLst/>
                        </a:rPr>
                        <a:t>John</a:t>
                      </a:r>
                    </a:p>
                  </a:txBody>
                  <a:tcPr marL="89636" marR="89636" marT="44818" marB="44818" anchor="ctr">
                    <a:lnL>
                      <a:noFill/>
                    </a:lnL>
                    <a:lnR>
                      <a:noFill/>
                    </a:lnR>
                    <a:lnT>
                      <a:noFill/>
                    </a:lnT>
                    <a:lnB>
                      <a:noFill/>
                    </a:lnB>
                  </a:tcPr>
                </a:tc>
                <a:tc>
                  <a:txBody>
                    <a:bodyPr/>
                    <a:lstStyle/>
                    <a:p>
                      <a:pPr algn="ctr"/>
                      <a:r>
                        <a:rPr lang="en-US" sz="1800">
                          <a:effectLst/>
                        </a:rPr>
                        <a:t>110044</a:t>
                      </a:r>
                    </a:p>
                  </a:txBody>
                  <a:tcPr marL="89636" marR="89636" marT="44818" marB="44818" anchor="ctr">
                    <a:lnL>
                      <a:noFill/>
                    </a:lnL>
                    <a:lnR>
                      <a:noFill/>
                    </a:lnR>
                    <a:lnT>
                      <a:noFill/>
                    </a:lnT>
                    <a:lnB>
                      <a:noFill/>
                    </a:lnB>
                  </a:tcPr>
                </a:tc>
                <a:tc>
                  <a:txBody>
                    <a:bodyPr/>
                    <a:lstStyle/>
                    <a:p>
                      <a:pPr algn="ctr"/>
                      <a:r>
                        <a:rPr lang="en-US" sz="1800" dirty="0">
                          <a:effectLst/>
                        </a:rPr>
                        <a:t>Badarpur</a:t>
                      </a:r>
                    </a:p>
                  </a:txBody>
                  <a:tcPr marL="89636" marR="89636" marT="44818" marB="44818" anchor="ctr">
                    <a:lnL>
                      <a:noFill/>
                    </a:lnL>
                    <a:lnR>
                      <a:noFill/>
                    </a:lnR>
                    <a:lnT>
                      <a:noFill/>
                    </a:lnT>
                    <a:lnB>
                      <a:noFill/>
                    </a:lnB>
                  </a:tcPr>
                </a:tc>
                <a:extLst>
                  <a:ext uri="{0D108BD9-81ED-4DB2-BD59-A6C34878D82A}">
                    <a16:rowId xmlns="" xmlns:a16="http://schemas.microsoft.com/office/drawing/2014/main" val="1787624423"/>
                  </a:ext>
                </a:extLst>
              </a:tr>
              <a:tr h="296964">
                <a:tc>
                  <a:txBody>
                    <a:bodyPr/>
                    <a:lstStyle/>
                    <a:p>
                      <a:pPr algn="ctr"/>
                      <a:r>
                        <a:rPr lang="en-US" sz="1800">
                          <a:effectLst/>
                        </a:rPr>
                        <a:t>102</a:t>
                      </a:r>
                    </a:p>
                  </a:txBody>
                  <a:tcPr marL="89636" marR="89636" marT="44818" marB="44818" anchor="ctr">
                    <a:lnL>
                      <a:noFill/>
                    </a:lnL>
                    <a:lnR>
                      <a:noFill/>
                    </a:lnR>
                    <a:lnT>
                      <a:noFill/>
                    </a:lnT>
                    <a:lnB>
                      <a:noFill/>
                    </a:lnB>
                  </a:tcPr>
                </a:tc>
                <a:tc>
                  <a:txBody>
                    <a:bodyPr/>
                    <a:lstStyle/>
                    <a:p>
                      <a:pPr algn="ctr"/>
                      <a:r>
                        <a:rPr lang="en-US" sz="1800">
                          <a:effectLst/>
                        </a:rPr>
                        <a:t>Ryan</a:t>
                      </a:r>
                    </a:p>
                  </a:txBody>
                  <a:tcPr marL="89636" marR="89636" marT="44818" marB="44818" anchor="ctr">
                    <a:lnL>
                      <a:noFill/>
                    </a:lnL>
                    <a:lnR>
                      <a:noFill/>
                    </a:lnR>
                    <a:lnT>
                      <a:noFill/>
                    </a:lnT>
                    <a:lnB>
                      <a:noFill/>
                    </a:lnB>
                  </a:tcPr>
                </a:tc>
                <a:tc>
                  <a:txBody>
                    <a:bodyPr/>
                    <a:lstStyle/>
                    <a:p>
                      <a:pPr algn="ctr"/>
                      <a:r>
                        <a:rPr lang="en-US" sz="1800">
                          <a:effectLst/>
                        </a:rPr>
                        <a:t>110028</a:t>
                      </a:r>
                    </a:p>
                  </a:txBody>
                  <a:tcPr marL="89636" marR="89636" marT="44818" marB="44818" anchor="ctr">
                    <a:lnL>
                      <a:noFill/>
                    </a:lnL>
                    <a:lnR>
                      <a:noFill/>
                    </a:lnR>
                    <a:lnT>
                      <a:noFill/>
                    </a:lnT>
                    <a:lnB>
                      <a:noFill/>
                    </a:lnB>
                  </a:tcPr>
                </a:tc>
                <a:tc>
                  <a:txBody>
                    <a:bodyPr/>
                    <a:lstStyle/>
                    <a:p>
                      <a:pPr algn="ctr"/>
                      <a:r>
                        <a:rPr lang="en-US" sz="1800" dirty="0" err="1">
                          <a:effectLst/>
                        </a:rPr>
                        <a:t>Naraina</a:t>
                      </a:r>
                      <a:endParaRPr lang="en-US" sz="1800" dirty="0">
                        <a:effectLst/>
                      </a:endParaRPr>
                    </a:p>
                  </a:txBody>
                  <a:tcPr marL="89636" marR="89636" marT="44818" marB="44818" anchor="ctr">
                    <a:lnL>
                      <a:noFill/>
                    </a:lnL>
                    <a:lnR>
                      <a:noFill/>
                    </a:lnR>
                    <a:lnT>
                      <a:noFill/>
                    </a:lnT>
                    <a:lnB>
                      <a:noFill/>
                    </a:lnB>
                  </a:tcPr>
                </a:tc>
                <a:extLst>
                  <a:ext uri="{0D108BD9-81ED-4DB2-BD59-A6C34878D82A}">
                    <a16:rowId xmlns="" xmlns:a16="http://schemas.microsoft.com/office/drawing/2014/main" val="3471515650"/>
                  </a:ext>
                </a:extLst>
              </a:tr>
              <a:tr h="296964">
                <a:tc>
                  <a:txBody>
                    <a:bodyPr/>
                    <a:lstStyle/>
                    <a:p>
                      <a:pPr algn="ctr"/>
                      <a:r>
                        <a:rPr lang="en-US" sz="1800">
                          <a:effectLst/>
                        </a:rPr>
                        <a:t>103</a:t>
                      </a:r>
                    </a:p>
                  </a:txBody>
                  <a:tcPr marL="89636" marR="89636" marT="44818" marB="44818" anchor="ctr">
                    <a:lnL>
                      <a:noFill/>
                    </a:lnL>
                    <a:lnR>
                      <a:noFill/>
                    </a:lnR>
                    <a:lnT>
                      <a:noFill/>
                    </a:lnT>
                    <a:lnB>
                      <a:noFill/>
                    </a:lnB>
                  </a:tcPr>
                </a:tc>
                <a:tc>
                  <a:txBody>
                    <a:bodyPr/>
                    <a:lstStyle/>
                    <a:p>
                      <a:pPr algn="ctr"/>
                      <a:r>
                        <a:rPr lang="en-US" sz="1800">
                          <a:effectLst/>
                        </a:rPr>
                        <a:t>Stephanie</a:t>
                      </a:r>
                    </a:p>
                  </a:txBody>
                  <a:tcPr marL="89636" marR="89636" marT="44818" marB="44818" anchor="ctr">
                    <a:lnL>
                      <a:noFill/>
                    </a:lnL>
                    <a:lnR>
                      <a:noFill/>
                    </a:lnR>
                    <a:lnT>
                      <a:noFill/>
                    </a:lnT>
                    <a:lnB>
                      <a:noFill/>
                    </a:lnB>
                  </a:tcPr>
                </a:tc>
                <a:tc>
                  <a:txBody>
                    <a:bodyPr/>
                    <a:lstStyle/>
                    <a:p>
                      <a:pPr algn="ctr"/>
                      <a:r>
                        <a:rPr lang="en-US" sz="1800">
                          <a:effectLst/>
                        </a:rPr>
                        <a:t>110064</a:t>
                      </a:r>
                    </a:p>
                  </a:txBody>
                  <a:tcPr marL="89636" marR="89636" marT="44818" marB="44818" anchor="ctr">
                    <a:lnL>
                      <a:noFill/>
                    </a:lnL>
                    <a:lnR>
                      <a:noFill/>
                    </a:lnR>
                    <a:lnT>
                      <a:noFill/>
                    </a:lnT>
                    <a:lnB>
                      <a:noFill/>
                    </a:lnB>
                  </a:tcPr>
                </a:tc>
                <a:tc>
                  <a:txBody>
                    <a:bodyPr/>
                    <a:lstStyle/>
                    <a:p>
                      <a:pPr algn="ctr"/>
                      <a:r>
                        <a:rPr lang="en-US" sz="1800" dirty="0">
                          <a:effectLst/>
                        </a:rPr>
                        <a:t>Hari Nagar</a:t>
                      </a:r>
                    </a:p>
                  </a:txBody>
                  <a:tcPr marL="89636" marR="89636" marT="44818" marB="44818" anchor="ctr">
                    <a:lnL>
                      <a:noFill/>
                    </a:lnL>
                    <a:lnR>
                      <a:noFill/>
                    </a:lnR>
                    <a:lnT>
                      <a:noFill/>
                    </a:lnT>
                    <a:lnB>
                      <a:noFill/>
                    </a:lnB>
                  </a:tcPr>
                </a:tc>
                <a:extLst>
                  <a:ext uri="{0D108BD9-81ED-4DB2-BD59-A6C34878D82A}">
                    <a16:rowId xmlns="" xmlns:a16="http://schemas.microsoft.com/office/drawing/2014/main" val="1914887250"/>
                  </a:ext>
                </a:extLst>
              </a:tr>
            </a:tbl>
          </a:graphicData>
        </a:graphic>
      </p:graphicFrame>
      <p:sp>
        <p:nvSpPr>
          <p:cNvPr id="8" name="TextBox 7">
            <a:extLst>
              <a:ext uri="{FF2B5EF4-FFF2-40B4-BE49-F238E27FC236}">
                <a16:creationId xmlns="" xmlns:a16="http://schemas.microsoft.com/office/drawing/2014/main" id="{818483C8-8A60-EC79-56A1-42A38A346CC9}"/>
              </a:ext>
            </a:extLst>
          </p:cNvPr>
          <p:cNvSpPr txBox="1"/>
          <p:nvPr/>
        </p:nvSpPr>
        <p:spPr>
          <a:xfrm>
            <a:off x="673100" y="4519561"/>
            <a:ext cx="10721600" cy="1446550"/>
          </a:xfrm>
          <a:prstGeom prst="rect">
            <a:avLst/>
          </a:prstGeom>
          <a:noFill/>
        </p:spPr>
        <p:txBody>
          <a:bodyPr wrap="square">
            <a:spAutoFit/>
          </a:bodyPr>
          <a:lstStyle/>
          <a:p>
            <a:pPr algn="l"/>
            <a:r>
              <a:rPr lang="en-US" sz="2200" b="0" i="0" dirty="0">
                <a:solidFill>
                  <a:srgbClr val="61738E"/>
                </a:solidFill>
                <a:effectLst/>
                <a:latin typeface="Source Sans Pro" panose="020B0503030403020204" pitchFamily="34" charset="0"/>
              </a:rPr>
              <a:t>The above table is not in 3NF because it has Employee Code -&gt; Employee City transitive dependency because:</a:t>
            </a:r>
          </a:p>
          <a:p>
            <a:pPr lvl="1">
              <a:buFont typeface="Arial" panose="020B0604020202020204" pitchFamily="34" charset="0"/>
              <a:buChar char="•"/>
            </a:pPr>
            <a:r>
              <a:rPr lang="en-US" sz="2200" b="0" i="0" dirty="0">
                <a:solidFill>
                  <a:srgbClr val="61738E"/>
                </a:solidFill>
                <a:effectLst/>
                <a:latin typeface="Source Sans Pro" panose="020B0503030403020204" pitchFamily="34" charset="0"/>
              </a:rPr>
              <a:t>Employee Code -&gt; Employee </a:t>
            </a:r>
            <a:r>
              <a:rPr lang="en-US" sz="2200" b="0" i="0" dirty="0" err="1">
                <a:solidFill>
                  <a:srgbClr val="61738E"/>
                </a:solidFill>
                <a:effectLst/>
                <a:latin typeface="Source Sans Pro" panose="020B0503030403020204" pitchFamily="34" charset="0"/>
              </a:rPr>
              <a:t>Zipcode</a:t>
            </a:r>
            <a:endParaRPr lang="en-US" sz="2200" b="0" i="0" dirty="0">
              <a:solidFill>
                <a:srgbClr val="61738E"/>
              </a:solidFill>
              <a:effectLst/>
              <a:latin typeface="Source Sans Pro" panose="020B0503030403020204" pitchFamily="34" charset="0"/>
            </a:endParaRPr>
          </a:p>
          <a:p>
            <a:pPr lvl="1">
              <a:buFont typeface="Arial" panose="020B0604020202020204" pitchFamily="34" charset="0"/>
              <a:buChar char="•"/>
            </a:pPr>
            <a:r>
              <a:rPr lang="en-US" sz="2200" b="0" i="0" dirty="0">
                <a:solidFill>
                  <a:srgbClr val="61738E"/>
                </a:solidFill>
                <a:effectLst/>
                <a:latin typeface="Source Sans Pro" panose="020B0503030403020204" pitchFamily="34" charset="0"/>
              </a:rPr>
              <a:t>Employee </a:t>
            </a:r>
            <a:r>
              <a:rPr lang="en-US" sz="2200" b="0" i="0" dirty="0" err="1">
                <a:solidFill>
                  <a:srgbClr val="61738E"/>
                </a:solidFill>
                <a:effectLst/>
                <a:latin typeface="Source Sans Pro" panose="020B0503030403020204" pitchFamily="34" charset="0"/>
              </a:rPr>
              <a:t>Zipcode</a:t>
            </a:r>
            <a:r>
              <a:rPr lang="en-US" sz="2200" b="0" i="0" dirty="0">
                <a:solidFill>
                  <a:srgbClr val="61738E"/>
                </a:solidFill>
                <a:effectLst/>
                <a:latin typeface="Source Sans Pro" panose="020B0503030403020204" pitchFamily="34" charset="0"/>
              </a:rPr>
              <a:t> -&gt; Employee City</a:t>
            </a:r>
          </a:p>
        </p:txBody>
      </p:sp>
    </p:spTree>
    <p:extLst>
      <p:ext uri="{BB962C8B-B14F-4D97-AF65-F5344CB8AC3E}">
        <p14:creationId xmlns:p14="http://schemas.microsoft.com/office/powerpoint/2010/main" val="274568240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1A460732-8A48-A722-1ADB-A34911D1A20C}"/>
              </a:ext>
            </a:extLst>
          </p:cNvPr>
          <p:cNvSpPr txBox="1"/>
          <p:nvPr/>
        </p:nvSpPr>
        <p:spPr>
          <a:xfrm>
            <a:off x="975360" y="671175"/>
            <a:ext cx="10342880" cy="769441"/>
          </a:xfrm>
          <a:prstGeom prst="rect">
            <a:avLst/>
          </a:prstGeom>
          <a:noFill/>
        </p:spPr>
        <p:txBody>
          <a:bodyPr wrap="square">
            <a:spAutoFit/>
          </a:bodyPr>
          <a:lstStyle/>
          <a:p>
            <a:r>
              <a:rPr lang="en-US" sz="2200" b="0" i="0" dirty="0">
                <a:solidFill>
                  <a:srgbClr val="61738E"/>
                </a:solidFill>
                <a:effectLst/>
                <a:latin typeface="Source Sans Pro" panose="020B0503030403020204" pitchFamily="34" charset="0"/>
              </a:rPr>
              <a:t>To remove transitive dependency from this table and normalize it into the third normal form, we can decompose the &lt;</a:t>
            </a:r>
            <a:r>
              <a:rPr lang="en-US" sz="2200" b="0" i="0" dirty="0" err="1">
                <a:solidFill>
                  <a:srgbClr val="61738E"/>
                </a:solidFill>
                <a:effectLst/>
                <a:latin typeface="Source Sans Pro" panose="020B0503030403020204" pitchFamily="34" charset="0"/>
              </a:rPr>
              <a:t>EmployeeDetail</a:t>
            </a:r>
            <a:r>
              <a:rPr lang="en-US" sz="2200" b="0" i="0" dirty="0">
                <a:solidFill>
                  <a:srgbClr val="61738E"/>
                </a:solidFill>
                <a:effectLst/>
                <a:latin typeface="Source Sans Pro" panose="020B0503030403020204" pitchFamily="34" charset="0"/>
              </a:rPr>
              <a:t>&gt; table into the following two tables:</a:t>
            </a:r>
            <a:endParaRPr lang="en-US" sz="2200" dirty="0"/>
          </a:p>
        </p:txBody>
      </p:sp>
      <p:graphicFrame>
        <p:nvGraphicFramePr>
          <p:cNvPr id="4" name="Table 3">
            <a:extLst>
              <a:ext uri="{FF2B5EF4-FFF2-40B4-BE49-F238E27FC236}">
                <a16:creationId xmlns="" xmlns:a16="http://schemas.microsoft.com/office/drawing/2014/main" id="{27E1FC75-5C6D-0EA4-4183-698DA12F0B07}"/>
              </a:ext>
            </a:extLst>
          </p:cNvPr>
          <p:cNvGraphicFramePr>
            <a:graphicFrameLocks noGrp="1"/>
          </p:cNvGraphicFramePr>
          <p:nvPr>
            <p:extLst>
              <p:ext uri="{D42A27DB-BD31-4B8C-83A1-F6EECF244321}">
                <p14:modId xmlns:p14="http://schemas.microsoft.com/office/powerpoint/2010/main" val="4227988308"/>
              </p:ext>
            </p:extLst>
          </p:nvPr>
        </p:nvGraphicFramePr>
        <p:xfrm>
          <a:off x="1340168" y="2377440"/>
          <a:ext cx="4279899" cy="2103120"/>
        </p:xfrm>
        <a:graphic>
          <a:graphicData uri="http://schemas.openxmlformats.org/drawingml/2006/table">
            <a:tbl>
              <a:tblPr/>
              <a:tblGrid>
                <a:gridCol w="1426633">
                  <a:extLst>
                    <a:ext uri="{9D8B030D-6E8A-4147-A177-3AD203B41FA5}">
                      <a16:colId xmlns="" xmlns:a16="http://schemas.microsoft.com/office/drawing/2014/main" val="1796253547"/>
                    </a:ext>
                  </a:extLst>
                </a:gridCol>
                <a:gridCol w="1426633">
                  <a:extLst>
                    <a:ext uri="{9D8B030D-6E8A-4147-A177-3AD203B41FA5}">
                      <a16:colId xmlns="" xmlns:a16="http://schemas.microsoft.com/office/drawing/2014/main" val="218890912"/>
                    </a:ext>
                  </a:extLst>
                </a:gridCol>
                <a:gridCol w="1426633">
                  <a:extLst>
                    <a:ext uri="{9D8B030D-6E8A-4147-A177-3AD203B41FA5}">
                      <a16:colId xmlns="" xmlns:a16="http://schemas.microsoft.com/office/drawing/2014/main" val="836826601"/>
                    </a:ext>
                  </a:extLst>
                </a:gridCol>
              </a:tblGrid>
              <a:tr h="0">
                <a:tc>
                  <a:txBody>
                    <a:bodyPr/>
                    <a:lstStyle/>
                    <a:p>
                      <a:pPr algn="ctr"/>
                      <a:r>
                        <a:rPr lang="en-US" b="1" dirty="0">
                          <a:effectLst/>
                        </a:rPr>
                        <a:t>Employee Code</a:t>
                      </a:r>
                    </a:p>
                  </a:txBody>
                  <a:tcPr anchor="ctr">
                    <a:lnL>
                      <a:noFill/>
                    </a:lnL>
                    <a:lnR>
                      <a:noFill/>
                    </a:lnR>
                    <a:lnT>
                      <a:noFill/>
                    </a:lnT>
                    <a:lnB>
                      <a:noFill/>
                    </a:lnB>
                  </a:tcPr>
                </a:tc>
                <a:tc>
                  <a:txBody>
                    <a:bodyPr/>
                    <a:lstStyle/>
                    <a:p>
                      <a:pPr algn="ctr"/>
                      <a:r>
                        <a:rPr lang="en-US" b="1" dirty="0">
                          <a:effectLst/>
                        </a:rPr>
                        <a:t>Employee Name</a:t>
                      </a:r>
                    </a:p>
                  </a:txBody>
                  <a:tcPr anchor="ctr">
                    <a:lnL>
                      <a:noFill/>
                    </a:lnL>
                    <a:lnR>
                      <a:noFill/>
                    </a:lnR>
                    <a:lnT>
                      <a:noFill/>
                    </a:lnT>
                    <a:lnB>
                      <a:noFill/>
                    </a:lnB>
                  </a:tcPr>
                </a:tc>
                <a:tc>
                  <a:txBody>
                    <a:bodyPr/>
                    <a:lstStyle/>
                    <a:p>
                      <a:pPr algn="ctr"/>
                      <a:r>
                        <a:rPr lang="en-US" b="1" dirty="0">
                          <a:effectLst/>
                        </a:rPr>
                        <a:t>Employee </a:t>
                      </a:r>
                      <a:r>
                        <a:rPr lang="en-US" b="1" dirty="0" err="1">
                          <a:effectLst/>
                        </a:rPr>
                        <a:t>Zipcode</a:t>
                      </a:r>
                      <a:endParaRPr lang="en-US" b="1" dirty="0">
                        <a:effectLst/>
                      </a:endParaRPr>
                    </a:p>
                  </a:txBody>
                  <a:tcPr anchor="ctr">
                    <a:lnL>
                      <a:noFill/>
                    </a:lnL>
                    <a:lnR>
                      <a:noFill/>
                    </a:lnR>
                    <a:lnT>
                      <a:noFill/>
                    </a:lnT>
                    <a:lnB>
                      <a:noFill/>
                    </a:lnB>
                  </a:tcPr>
                </a:tc>
                <a:extLst>
                  <a:ext uri="{0D108BD9-81ED-4DB2-BD59-A6C34878D82A}">
                    <a16:rowId xmlns="" xmlns:a16="http://schemas.microsoft.com/office/drawing/2014/main" val="43305661"/>
                  </a:ext>
                </a:extLst>
              </a:tr>
              <a:tr h="0">
                <a:tc>
                  <a:txBody>
                    <a:bodyPr/>
                    <a:lstStyle/>
                    <a:p>
                      <a:pPr algn="ctr"/>
                      <a:r>
                        <a:rPr lang="en-US">
                          <a:effectLst/>
                        </a:rPr>
                        <a:t>101</a:t>
                      </a:r>
                    </a:p>
                  </a:txBody>
                  <a:tcPr anchor="ctr">
                    <a:lnL>
                      <a:noFill/>
                    </a:lnL>
                    <a:lnR>
                      <a:noFill/>
                    </a:lnR>
                    <a:lnT>
                      <a:noFill/>
                    </a:lnT>
                    <a:lnB>
                      <a:noFill/>
                    </a:lnB>
                  </a:tcPr>
                </a:tc>
                <a:tc>
                  <a:txBody>
                    <a:bodyPr/>
                    <a:lstStyle/>
                    <a:p>
                      <a:pPr algn="ctr"/>
                      <a:r>
                        <a:rPr lang="en-US">
                          <a:effectLst/>
                        </a:rPr>
                        <a:t>John</a:t>
                      </a:r>
                    </a:p>
                  </a:txBody>
                  <a:tcPr anchor="ctr">
                    <a:lnL>
                      <a:noFill/>
                    </a:lnL>
                    <a:lnR>
                      <a:noFill/>
                    </a:lnR>
                    <a:lnT>
                      <a:noFill/>
                    </a:lnT>
                    <a:lnB>
                      <a:noFill/>
                    </a:lnB>
                  </a:tcPr>
                </a:tc>
                <a:tc>
                  <a:txBody>
                    <a:bodyPr/>
                    <a:lstStyle/>
                    <a:p>
                      <a:pPr algn="ctr"/>
                      <a:r>
                        <a:rPr lang="en-US">
                          <a:effectLst/>
                        </a:rPr>
                        <a:t>110033</a:t>
                      </a:r>
                    </a:p>
                  </a:txBody>
                  <a:tcPr anchor="ctr">
                    <a:lnL>
                      <a:noFill/>
                    </a:lnL>
                    <a:lnR>
                      <a:noFill/>
                    </a:lnR>
                    <a:lnT>
                      <a:noFill/>
                    </a:lnT>
                    <a:lnB>
                      <a:noFill/>
                    </a:lnB>
                  </a:tcPr>
                </a:tc>
                <a:extLst>
                  <a:ext uri="{0D108BD9-81ED-4DB2-BD59-A6C34878D82A}">
                    <a16:rowId xmlns="" xmlns:a16="http://schemas.microsoft.com/office/drawing/2014/main" val="3722071664"/>
                  </a:ext>
                </a:extLst>
              </a:tr>
              <a:tr h="0">
                <a:tc>
                  <a:txBody>
                    <a:bodyPr/>
                    <a:lstStyle/>
                    <a:p>
                      <a:pPr algn="ctr"/>
                      <a:r>
                        <a:rPr lang="en-US">
                          <a:effectLst/>
                        </a:rPr>
                        <a:t>101</a:t>
                      </a:r>
                    </a:p>
                  </a:txBody>
                  <a:tcPr anchor="ctr">
                    <a:lnL>
                      <a:noFill/>
                    </a:lnL>
                    <a:lnR>
                      <a:noFill/>
                    </a:lnR>
                    <a:lnT>
                      <a:noFill/>
                    </a:lnT>
                    <a:lnB>
                      <a:noFill/>
                    </a:lnB>
                  </a:tcPr>
                </a:tc>
                <a:tc>
                  <a:txBody>
                    <a:bodyPr/>
                    <a:lstStyle/>
                    <a:p>
                      <a:pPr algn="ctr"/>
                      <a:r>
                        <a:rPr lang="en-US">
                          <a:effectLst/>
                        </a:rPr>
                        <a:t>John</a:t>
                      </a:r>
                    </a:p>
                  </a:txBody>
                  <a:tcPr anchor="ctr">
                    <a:lnL>
                      <a:noFill/>
                    </a:lnL>
                    <a:lnR>
                      <a:noFill/>
                    </a:lnR>
                    <a:lnT>
                      <a:noFill/>
                    </a:lnT>
                    <a:lnB>
                      <a:noFill/>
                    </a:lnB>
                  </a:tcPr>
                </a:tc>
                <a:tc>
                  <a:txBody>
                    <a:bodyPr/>
                    <a:lstStyle/>
                    <a:p>
                      <a:pPr algn="ctr"/>
                      <a:r>
                        <a:rPr lang="en-US">
                          <a:effectLst/>
                        </a:rPr>
                        <a:t>110044</a:t>
                      </a:r>
                    </a:p>
                  </a:txBody>
                  <a:tcPr anchor="ctr">
                    <a:lnL>
                      <a:noFill/>
                    </a:lnL>
                    <a:lnR>
                      <a:noFill/>
                    </a:lnR>
                    <a:lnT>
                      <a:noFill/>
                    </a:lnT>
                    <a:lnB>
                      <a:noFill/>
                    </a:lnB>
                  </a:tcPr>
                </a:tc>
                <a:extLst>
                  <a:ext uri="{0D108BD9-81ED-4DB2-BD59-A6C34878D82A}">
                    <a16:rowId xmlns="" xmlns:a16="http://schemas.microsoft.com/office/drawing/2014/main" val="1176190915"/>
                  </a:ext>
                </a:extLst>
              </a:tr>
              <a:tr h="0">
                <a:tc>
                  <a:txBody>
                    <a:bodyPr/>
                    <a:lstStyle/>
                    <a:p>
                      <a:pPr algn="ctr"/>
                      <a:r>
                        <a:rPr lang="en-US">
                          <a:effectLst/>
                        </a:rPr>
                        <a:t>102</a:t>
                      </a:r>
                    </a:p>
                  </a:txBody>
                  <a:tcPr anchor="ctr">
                    <a:lnL>
                      <a:noFill/>
                    </a:lnL>
                    <a:lnR>
                      <a:noFill/>
                    </a:lnR>
                    <a:lnT>
                      <a:noFill/>
                    </a:lnT>
                    <a:lnB>
                      <a:noFill/>
                    </a:lnB>
                  </a:tcPr>
                </a:tc>
                <a:tc>
                  <a:txBody>
                    <a:bodyPr/>
                    <a:lstStyle/>
                    <a:p>
                      <a:pPr algn="ctr"/>
                      <a:r>
                        <a:rPr lang="en-US">
                          <a:effectLst/>
                        </a:rPr>
                        <a:t>Ryan</a:t>
                      </a:r>
                    </a:p>
                  </a:txBody>
                  <a:tcPr anchor="ctr">
                    <a:lnL>
                      <a:noFill/>
                    </a:lnL>
                    <a:lnR>
                      <a:noFill/>
                    </a:lnR>
                    <a:lnT>
                      <a:noFill/>
                    </a:lnT>
                    <a:lnB>
                      <a:noFill/>
                    </a:lnB>
                  </a:tcPr>
                </a:tc>
                <a:tc>
                  <a:txBody>
                    <a:bodyPr/>
                    <a:lstStyle/>
                    <a:p>
                      <a:pPr algn="ctr"/>
                      <a:r>
                        <a:rPr lang="en-US">
                          <a:effectLst/>
                        </a:rPr>
                        <a:t>110028</a:t>
                      </a:r>
                    </a:p>
                  </a:txBody>
                  <a:tcPr anchor="ctr">
                    <a:lnL>
                      <a:noFill/>
                    </a:lnL>
                    <a:lnR>
                      <a:noFill/>
                    </a:lnR>
                    <a:lnT>
                      <a:noFill/>
                    </a:lnT>
                    <a:lnB>
                      <a:noFill/>
                    </a:lnB>
                  </a:tcPr>
                </a:tc>
                <a:extLst>
                  <a:ext uri="{0D108BD9-81ED-4DB2-BD59-A6C34878D82A}">
                    <a16:rowId xmlns="" xmlns:a16="http://schemas.microsoft.com/office/drawing/2014/main" val="1290820497"/>
                  </a:ext>
                </a:extLst>
              </a:tr>
              <a:tr h="0">
                <a:tc>
                  <a:txBody>
                    <a:bodyPr/>
                    <a:lstStyle/>
                    <a:p>
                      <a:pPr algn="ctr"/>
                      <a:r>
                        <a:rPr lang="en-US">
                          <a:effectLst/>
                        </a:rPr>
                        <a:t>103</a:t>
                      </a:r>
                    </a:p>
                  </a:txBody>
                  <a:tcPr anchor="ctr">
                    <a:lnL>
                      <a:noFill/>
                    </a:lnL>
                    <a:lnR>
                      <a:noFill/>
                    </a:lnR>
                    <a:lnT>
                      <a:noFill/>
                    </a:lnT>
                    <a:lnB>
                      <a:noFill/>
                    </a:lnB>
                  </a:tcPr>
                </a:tc>
                <a:tc>
                  <a:txBody>
                    <a:bodyPr/>
                    <a:lstStyle/>
                    <a:p>
                      <a:pPr algn="ctr"/>
                      <a:r>
                        <a:rPr lang="en-US" dirty="0">
                          <a:effectLst/>
                        </a:rPr>
                        <a:t>Stephanie</a:t>
                      </a:r>
                    </a:p>
                  </a:txBody>
                  <a:tcPr anchor="ctr">
                    <a:lnL>
                      <a:noFill/>
                    </a:lnL>
                    <a:lnR>
                      <a:noFill/>
                    </a:lnR>
                    <a:lnT>
                      <a:noFill/>
                    </a:lnT>
                    <a:lnB>
                      <a:noFill/>
                    </a:lnB>
                  </a:tcPr>
                </a:tc>
                <a:tc>
                  <a:txBody>
                    <a:bodyPr/>
                    <a:lstStyle/>
                    <a:p>
                      <a:pPr algn="ctr"/>
                      <a:r>
                        <a:rPr lang="en-US" dirty="0">
                          <a:effectLst/>
                        </a:rPr>
                        <a:t>110064</a:t>
                      </a:r>
                    </a:p>
                  </a:txBody>
                  <a:tcPr anchor="ctr">
                    <a:lnL>
                      <a:noFill/>
                    </a:lnL>
                    <a:lnR>
                      <a:noFill/>
                    </a:lnR>
                    <a:lnT>
                      <a:noFill/>
                    </a:lnT>
                    <a:lnB>
                      <a:noFill/>
                    </a:lnB>
                  </a:tcPr>
                </a:tc>
                <a:extLst>
                  <a:ext uri="{0D108BD9-81ED-4DB2-BD59-A6C34878D82A}">
                    <a16:rowId xmlns="" xmlns:a16="http://schemas.microsoft.com/office/drawing/2014/main" val="1216765101"/>
                  </a:ext>
                </a:extLst>
              </a:tr>
            </a:tbl>
          </a:graphicData>
        </a:graphic>
      </p:graphicFrame>
      <p:graphicFrame>
        <p:nvGraphicFramePr>
          <p:cNvPr id="5" name="Table 4">
            <a:extLst>
              <a:ext uri="{FF2B5EF4-FFF2-40B4-BE49-F238E27FC236}">
                <a16:creationId xmlns="" xmlns:a16="http://schemas.microsoft.com/office/drawing/2014/main" id="{78113B3B-B58C-50E1-86A8-7BC602D8431E}"/>
              </a:ext>
            </a:extLst>
          </p:cNvPr>
          <p:cNvGraphicFramePr>
            <a:graphicFrameLocks noGrp="1"/>
          </p:cNvGraphicFramePr>
          <p:nvPr>
            <p:extLst>
              <p:ext uri="{D42A27DB-BD31-4B8C-83A1-F6EECF244321}">
                <p14:modId xmlns:p14="http://schemas.microsoft.com/office/powerpoint/2010/main" val="3198880316"/>
              </p:ext>
            </p:extLst>
          </p:nvPr>
        </p:nvGraphicFramePr>
        <p:xfrm>
          <a:off x="6440487" y="2377440"/>
          <a:ext cx="4279900" cy="1828800"/>
        </p:xfrm>
        <a:graphic>
          <a:graphicData uri="http://schemas.openxmlformats.org/drawingml/2006/table">
            <a:tbl>
              <a:tblPr/>
              <a:tblGrid>
                <a:gridCol w="2139950">
                  <a:extLst>
                    <a:ext uri="{9D8B030D-6E8A-4147-A177-3AD203B41FA5}">
                      <a16:colId xmlns="" xmlns:a16="http://schemas.microsoft.com/office/drawing/2014/main" val="2500166887"/>
                    </a:ext>
                  </a:extLst>
                </a:gridCol>
                <a:gridCol w="2139950">
                  <a:extLst>
                    <a:ext uri="{9D8B030D-6E8A-4147-A177-3AD203B41FA5}">
                      <a16:colId xmlns="" xmlns:a16="http://schemas.microsoft.com/office/drawing/2014/main" val="4236888128"/>
                    </a:ext>
                  </a:extLst>
                </a:gridCol>
              </a:tblGrid>
              <a:tr h="0">
                <a:tc>
                  <a:txBody>
                    <a:bodyPr/>
                    <a:lstStyle/>
                    <a:p>
                      <a:pPr algn="ctr"/>
                      <a:r>
                        <a:rPr lang="en-US" b="1" dirty="0">
                          <a:effectLst/>
                        </a:rPr>
                        <a:t>Employee </a:t>
                      </a:r>
                      <a:r>
                        <a:rPr lang="en-US" b="1" dirty="0" err="1">
                          <a:effectLst/>
                        </a:rPr>
                        <a:t>Zipcode</a:t>
                      </a:r>
                      <a:endParaRPr lang="en-US" b="1" dirty="0">
                        <a:effectLst/>
                      </a:endParaRPr>
                    </a:p>
                  </a:txBody>
                  <a:tcPr anchor="ctr">
                    <a:lnL>
                      <a:noFill/>
                    </a:lnL>
                    <a:lnR>
                      <a:noFill/>
                    </a:lnR>
                    <a:lnT>
                      <a:noFill/>
                    </a:lnT>
                    <a:lnB>
                      <a:noFill/>
                    </a:lnB>
                  </a:tcPr>
                </a:tc>
                <a:tc>
                  <a:txBody>
                    <a:bodyPr/>
                    <a:lstStyle/>
                    <a:p>
                      <a:pPr algn="ctr"/>
                      <a:r>
                        <a:rPr lang="en-US" b="1" dirty="0">
                          <a:effectLst/>
                        </a:rPr>
                        <a:t>Employee City</a:t>
                      </a:r>
                    </a:p>
                  </a:txBody>
                  <a:tcPr anchor="ctr">
                    <a:lnL>
                      <a:noFill/>
                    </a:lnL>
                    <a:lnR>
                      <a:noFill/>
                    </a:lnR>
                    <a:lnT>
                      <a:noFill/>
                    </a:lnT>
                    <a:lnB>
                      <a:noFill/>
                    </a:lnB>
                  </a:tcPr>
                </a:tc>
                <a:extLst>
                  <a:ext uri="{0D108BD9-81ED-4DB2-BD59-A6C34878D82A}">
                    <a16:rowId xmlns="" xmlns:a16="http://schemas.microsoft.com/office/drawing/2014/main" val="176052671"/>
                  </a:ext>
                </a:extLst>
              </a:tr>
              <a:tr h="0">
                <a:tc>
                  <a:txBody>
                    <a:bodyPr/>
                    <a:lstStyle/>
                    <a:p>
                      <a:pPr algn="ctr"/>
                      <a:r>
                        <a:rPr lang="en-US" dirty="0">
                          <a:effectLst/>
                        </a:rPr>
                        <a:t>110033</a:t>
                      </a:r>
                    </a:p>
                  </a:txBody>
                  <a:tcPr anchor="ctr">
                    <a:lnL>
                      <a:noFill/>
                    </a:lnL>
                    <a:lnR>
                      <a:noFill/>
                    </a:lnR>
                    <a:lnT>
                      <a:noFill/>
                    </a:lnT>
                    <a:lnB>
                      <a:noFill/>
                    </a:lnB>
                  </a:tcPr>
                </a:tc>
                <a:tc>
                  <a:txBody>
                    <a:bodyPr/>
                    <a:lstStyle/>
                    <a:p>
                      <a:pPr algn="ctr"/>
                      <a:r>
                        <a:rPr lang="en-US">
                          <a:effectLst/>
                        </a:rPr>
                        <a:t>Model Town</a:t>
                      </a:r>
                    </a:p>
                  </a:txBody>
                  <a:tcPr anchor="ctr">
                    <a:lnL>
                      <a:noFill/>
                    </a:lnL>
                    <a:lnR>
                      <a:noFill/>
                    </a:lnR>
                    <a:lnT>
                      <a:noFill/>
                    </a:lnT>
                    <a:lnB>
                      <a:noFill/>
                    </a:lnB>
                  </a:tcPr>
                </a:tc>
                <a:extLst>
                  <a:ext uri="{0D108BD9-81ED-4DB2-BD59-A6C34878D82A}">
                    <a16:rowId xmlns="" xmlns:a16="http://schemas.microsoft.com/office/drawing/2014/main" val="3421882165"/>
                  </a:ext>
                </a:extLst>
              </a:tr>
              <a:tr h="0">
                <a:tc>
                  <a:txBody>
                    <a:bodyPr/>
                    <a:lstStyle/>
                    <a:p>
                      <a:pPr algn="ctr"/>
                      <a:r>
                        <a:rPr lang="en-US">
                          <a:effectLst/>
                        </a:rPr>
                        <a:t>110044</a:t>
                      </a:r>
                    </a:p>
                  </a:txBody>
                  <a:tcPr anchor="ctr">
                    <a:lnL>
                      <a:noFill/>
                    </a:lnL>
                    <a:lnR>
                      <a:noFill/>
                    </a:lnR>
                    <a:lnT>
                      <a:noFill/>
                    </a:lnT>
                    <a:lnB>
                      <a:noFill/>
                    </a:lnB>
                  </a:tcPr>
                </a:tc>
                <a:tc>
                  <a:txBody>
                    <a:bodyPr/>
                    <a:lstStyle/>
                    <a:p>
                      <a:pPr algn="ctr"/>
                      <a:r>
                        <a:rPr lang="en-US">
                          <a:effectLst/>
                        </a:rPr>
                        <a:t>Badarpur</a:t>
                      </a:r>
                    </a:p>
                  </a:txBody>
                  <a:tcPr anchor="ctr">
                    <a:lnL>
                      <a:noFill/>
                    </a:lnL>
                    <a:lnR>
                      <a:noFill/>
                    </a:lnR>
                    <a:lnT>
                      <a:noFill/>
                    </a:lnT>
                    <a:lnB>
                      <a:noFill/>
                    </a:lnB>
                  </a:tcPr>
                </a:tc>
                <a:extLst>
                  <a:ext uri="{0D108BD9-81ED-4DB2-BD59-A6C34878D82A}">
                    <a16:rowId xmlns="" xmlns:a16="http://schemas.microsoft.com/office/drawing/2014/main" val="1927135074"/>
                  </a:ext>
                </a:extLst>
              </a:tr>
              <a:tr h="0">
                <a:tc>
                  <a:txBody>
                    <a:bodyPr/>
                    <a:lstStyle/>
                    <a:p>
                      <a:pPr algn="ctr"/>
                      <a:r>
                        <a:rPr lang="en-US">
                          <a:effectLst/>
                        </a:rPr>
                        <a:t>110028</a:t>
                      </a:r>
                    </a:p>
                  </a:txBody>
                  <a:tcPr anchor="ctr">
                    <a:lnL>
                      <a:noFill/>
                    </a:lnL>
                    <a:lnR>
                      <a:noFill/>
                    </a:lnR>
                    <a:lnT>
                      <a:noFill/>
                    </a:lnT>
                    <a:lnB>
                      <a:noFill/>
                    </a:lnB>
                  </a:tcPr>
                </a:tc>
                <a:tc>
                  <a:txBody>
                    <a:bodyPr/>
                    <a:lstStyle/>
                    <a:p>
                      <a:pPr algn="ctr"/>
                      <a:r>
                        <a:rPr lang="en-US">
                          <a:effectLst/>
                        </a:rPr>
                        <a:t>Naraina</a:t>
                      </a:r>
                    </a:p>
                  </a:txBody>
                  <a:tcPr anchor="ctr">
                    <a:lnL>
                      <a:noFill/>
                    </a:lnL>
                    <a:lnR>
                      <a:noFill/>
                    </a:lnR>
                    <a:lnT>
                      <a:noFill/>
                    </a:lnT>
                    <a:lnB>
                      <a:noFill/>
                    </a:lnB>
                  </a:tcPr>
                </a:tc>
                <a:extLst>
                  <a:ext uri="{0D108BD9-81ED-4DB2-BD59-A6C34878D82A}">
                    <a16:rowId xmlns="" xmlns:a16="http://schemas.microsoft.com/office/drawing/2014/main" val="223537921"/>
                  </a:ext>
                </a:extLst>
              </a:tr>
              <a:tr h="0">
                <a:tc>
                  <a:txBody>
                    <a:bodyPr/>
                    <a:lstStyle/>
                    <a:p>
                      <a:pPr algn="ctr"/>
                      <a:r>
                        <a:rPr lang="en-US">
                          <a:effectLst/>
                        </a:rPr>
                        <a:t>110064</a:t>
                      </a:r>
                    </a:p>
                  </a:txBody>
                  <a:tcPr anchor="ctr">
                    <a:lnL>
                      <a:noFill/>
                    </a:lnL>
                    <a:lnR>
                      <a:noFill/>
                    </a:lnR>
                    <a:lnT>
                      <a:noFill/>
                    </a:lnT>
                    <a:lnB>
                      <a:noFill/>
                    </a:lnB>
                  </a:tcPr>
                </a:tc>
                <a:tc>
                  <a:txBody>
                    <a:bodyPr/>
                    <a:lstStyle/>
                    <a:p>
                      <a:pPr algn="ctr"/>
                      <a:r>
                        <a:rPr lang="en-US" dirty="0">
                          <a:effectLst/>
                        </a:rPr>
                        <a:t>Hari Nagar</a:t>
                      </a:r>
                    </a:p>
                  </a:txBody>
                  <a:tcPr anchor="ctr">
                    <a:lnL>
                      <a:noFill/>
                    </a:lnL>
                    <a:lnR>
                      <a:noFill/>
                    </a:lnR>
                    <a:lnT>
                      <a:noFill/>
                    </a:lnT>
                    <a:lnB>
                      <a:noFill/>
                    </a:lnB>
                  </a:tcPr>
                </a:tc>
                <a:extLst>
                  <a:ext uri="{0D108BD9-81ED-4DB2-BD59-A6C34878D82A}">
                    <a16:rowId xmlns="" xmlns:a16="http://schemas.microsoft.com/office/drawing/2014/main" val="114518067"/>
                  </a:ext>
                </a:extLst>
              </a:tr>
            </a:tbl>
          </a:graphicData>
        </a:graphic>
      </p:graphicFrame>
    </p:spTree>
    <p:extLst>
      <p:ext uri="{BB962C8B-B14F-4D97-AF65-F5344CB8AC3E}">
        <p14:creationId xmlns:p14="http://schemas.microsoft.com/office/powerpoint/2010/main" val="310506525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88B84E4-7E0C-3937-C6BD-FDA277935EE0}"/>
              </a:ext>
            </a:extLst>
          </p:cNvPr>
          <p:cNvSpPr>
            <a:spLocks noGrp="1"/>
          </p:cNvSpPr>
          <p:nvPr>
            <p:ph type="title"/>
          </p:nvPr>
        </p:nvSpPr>
        <p:spPr/>
        <p:txBody>
          <a:bodyPr/>
          <a:lstStyle/>
          <a:p>
            <a:r>
              <a:rPr lang="en-US" b="1" i="0" dirty="0">
                <a:effectLst/>
                <a:latin typeface="Source Sans Pro" panose="020B0503030403020204" pitchFamily="34" charset="0"/>
              </a:rPr>
              <a:t>Boyce-Codd Normal Form (BCNF):</a:t>
            </a:r>
            <a:endParaRPr lang="en-US" dirty="0"/>
          </a:p>
        </p:txBody>
      </p:sp>
      <p:sp>
        <p:nvSpPr>
          <p:cNvPr id="3" name="Content Placeholder 2">
            <a:extLst>
              <a:ext uri="{FF2B5EF4-FFF2-40B4-BE49-F238E27FC236}">
                <a16:creationId xmlns="" xmlns:a16="http://schemas.microsoft.com/office/drawing/2014/main" id="{8D0716E1-CC2C-640B-DFCA-60EC91767071}"/>
              </a:ext>
            </a:extLst>
          </p:cNvPr>
          <p:cNvSpPr>
            <a:spLocks noGrp="1"/>
          </p:cNvSpPr>
          <p:nvPr>
            <p:ph idx="1"/>
          </p:nvPr>
        </p:nvSpPr>
        <p:spPr>
          <a:xfrm>
            <a:off x="1061886" y="1754393"/>
            <a:ext cx="10554574" cy="3636511"/>
          </a:xfrm>
        </p:spPr>
        <p:txBody>
          <a:bodyPr>
            <a:normAutofit/>
          </a:bodyPr>
          <a:lstStyle/>
          <a:p>
            <a:r>
              <a:rPr lang="en-US" sz="2200" b="1" i="0" dirty="0">
                <a:effectLst/>
                <a:latin typeface="Source Sans Pro" panose="020B0503030403020204" pitchFamily="34" charset="0"/>
              </a:rPr>
              <a:t>Boyce-Codd Normal Form </a:t>
            </a:r>
            <a:r>
              <a:rPr lang="en-US" sz="2200" b="0" i="0" dirty="0">
                <a:solidFill>
                  <a:srgbClr val="61738E"/>
                </a:solidFill>
                <a:effectLst/>
                <a:latin typeface="Source Sans Pro" panose="020B0503030403020204" pitchFamily="34" charset="0"/>
              </a:rPr>
              <a:t>is an advanced version of 3NF as it contains additional constraints compared to 3NF.</a:t>
            </a:r>
          </a:p>
          <a:p>
            <a:pPr algn="l"/>
            <a:r>
              <a:rPr lang="en-US" sz="2200" b="0" i="0" dirty="0">
                <a:solidFill>
                  <a:srgbClr val="61738E"/>
                </a:solidFill>
                <a:effectLst/>
                <a:latin typeface="Source Sans Pro" panose="020B0503030403020204" pitchFamily="34" charset="0"/>
              </a:rPr>
              <a:t>For a relational table to be in Boyce-Codd normal form, it must satisfy the following rules:</a:t>
            </a:r>
          </a:p>
          <a:p>
            <a:pPr lvl="1">
              <a:buFont typeface="+mj-lt"/>
              <a:buAutoNum type="arabicPeriod"/>
            </a:pPr>
            <a:r>
              <a:rPr lang="en-US" sz="2000" b="0" i="0" dirty="0">
                <a:solidFill>
                  <a:srgbClr val="61738E"/>
                </a:solidFill>
                <a:effectLst/>
                <a:latin typeface="Source Sans Pro" panose="020B0503030403020204" pitchFamily="34" charset="0"/>
              </a:rPr>
              <a:t>The table must be in the third normal form.</a:t>
            </a:r>
          </a:p>
          <a:p>
            <a:pPr lvl="1">
              <a:buFont typeface="+mj-lt"/>
              <a:buAutoNum type="arabicPeriod"/>
            </a:pPr>
            <a:r>
              <a:rPr lang="en-US" sz="2000" b="0" i="0" dirty="0">
                <a:solidFill>
                  <a:srgbClr val="61738E"/>
                </a:solidFill>
                <a:effectLst/>
                <a:latin typeface="Source Sans Pro" panose="020B0503030403020204" pitchFamily="34" charset="0"/>
              </a:rPr>
              <a:t>For every non-trivial functional dependency X -&gt; Y, X is the </a:t>
            </a:r>
            <a:r>
              <a:rPr lang="en-US" sz="2000" b="0" i="0" dirty="0" err="1">
                <a:solidFill>
                  <a:srgbClr val="61738E"/>
                </a:solidFill>
                <a:effectLst/>
                <a:latin typeface="Source Sans Pro" panose="020B0503030403020204" pitchFamily="34" charset="0"/>
              </a:rPr>
              <a:t>superkey</a:t>
            </a:r>
            <a:r>
              <a:rPr lang="en-US" sz="2000" b="0" i="0" dirty="0">
                <a:solidFill>
                  <a:srgbClr val="61738E"/>
                </a:solidFill>
                <a:effectLst/>
                <a:latin typeface="Source Sans Pro" panose="020B0503030403020204" pitchFamily="34" charset="0"/>
              </a:rPr>
              <a:t> of the table. That means X cannot be a non-prime attribute if Y is a prime attribute.</a:t>
            </a:r>
          </a:p>
          <a:p>
            <a:pPr algn="l"/>
            <a:r>
              <a:rPr lang="en-US" sz="2200" b="0" i="0" dirty="0">
                <a:solidFill>
                  <a:srgbClr val="61738E"/>
                </a:solidFill>
                <a:effectLst/>
                <a:latin typeface="Source Sans Pro" panose="020B0503030403020204" pitchFamily="34" charset="0"/>
              </a:rPr>
              <a:t>A </a:t>
            </a:r>
            <a:r>
              <a:rPr lang="en-US" sz="2200" b="0" i="0" dirty="0" err="1">
                <a:solidFill>
                  <a:srgbClr val="61738E"/>
                </a:solidFill>
                <a:effectLst/>
                <a:latin typeface="Source Sans Pro" panose="020B0503030403020204" pitchFamily="34" charset="0"/>
              </a:rPr>
              <a:t>superkey</a:t>
            </a:r>
            <a:r>
              <a:rPr lang="en-US" sz="2200" b="0" i="0" dirty="0">
                <a:solidFill>
                  <a:srgbClr val="61738E"/>
                </a:solidFill>
                <a:effectLst/>
                <a:latin typeface="Source Sans Pro" panose="020B0503030403020204" pitchFamily="34" charset="0"/>
              </a:rPr>
              <a:t> is a set of one or more attributes that can uniquely identify a row in a database table.</a:t>
            </a:r>
          </a:p>
          <a:p>
            <a:endParaRPr lang="en-US" dirty="0"/>
          </a:p>
        </p:txBody>
      </p:sp>
    </p:spTree>
    <p:extLst>
      <p:ext uri="{BB962C8B-B14F-4D97-AF65-F5344CB8AC3E}">
        <p14:creationId xmlns:p14="http://schemas.microsoft.com/office/powerpoint/2010/main" val="40431655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3EAFEF0-BF08-1720-9A3E-875E318795A1}"/>
              </a:ext>
            </a:extLst>
          </p:cNvPr>
          <p:cNvSpPr>
            <a:spLocks noGrp="1"/>
          </p:cNvSpPr>
          <p:nvPr>
            <p:ph type="title"/>
          </p:nvPr>
        </p:nvSpPr>
        <p:spPr/>
        <p:txBody>
          <a:bodyPr/>
          <a:lstStyle/>
          <a:p>
            <a:r>
              <a:rPr lang="en-US" dirty="0"/>
              <a:t>How FDs are denoted?</a:t>
            </a:r>
          </a:p>
        </p:txBody>
      </p:sp>
      <p:sp>
        <p:nvSpPr>
          <p:cNvPr id="3" name="Content Placeholder 2">
            <a:extLst>
              <a:ext uri="{FF2B5EF4-FFF2-40B4-BE49-F238E27FC236}">
                <a16:creationId xmlns="" xmlns:a16="http://schemas.microsoft.com/office/drawing/2014/main" id="{C7E154A1-2CD1-332C-738F-29435AD9269C}"/>
              </a:ext>
            </a:extLst>
          </p:cNvPr>
          <p:cNvSpPr>
            <a:spLocks noGrp="1"/>
          </p:cNvSpPr>
          <p:nvPr>
            <p:ph idx="1"/>
          </p:nvPr>
        </p:nvSpPr>
        <p:spPr>
          <a:xfrm>
            <a:off x="853881" y="1589241"/>
            <a:ext cx="10554574" cy="4310593"/>
          </a:xfrm>
        </p:spPr>
        <p:txBody>
          <a:bodyPr>
            <a:normAutofit fontScale="92500" lnSpcReduction="10000"/>
          </a:bodyPr>
          <a:lstStyle/>
          <a:p>
            <a:pPr algn="l"/>
            <a:r>
              <a:rPr lang="en-US" sz="2800" b="0" i="0" dirty="0">
                <a:solidFill>
                  <a:srgbClr val="61738E"/>
                </a:solidFill>
                <a:effectLst/>
                <a:latin typeface="Source Sans Pro" panose="020B0503030403020204" pitchFamily="34" charset="0"/>
              </a:rPr>
              <a:t>A functional dependency is denoted by an arrow “→”. The functional dependency of </a:t>
            </a:r>
            <a:r>
              <a:rPr lang="en-US" sz="2800" b="1" i="0" dirty="0">
                <a:solidFill>
                  <a:srgbClr val="61738E"/>
                </a:solidFill>
                <a:effectLst/>
                <a:latin typeface="Source Sans Pro" panose="020B0503030403020204" pitchFamily="34" charset="0"/>
              </a:rPr>
              <a:t>A</a:t>
            </a:r>
            <a:r>
              <a:rPr lang="en-US" sz="2800" b="0" i="0" dirty="0">
                <a:solidFill>
                  <a:srgbClr val="61738E"/>
                </a:solidFill>
                <a:effectLst/>
                <a:latin typeface="Source Sans Pro" panose="020B0503030403020204" pitchFamily="34" charset="0"/>
              </a:rPr>
              <a:t> on </a:t>
            </a:r>
            <a:r>
              <a:rPr lang="en-US" sz="2800" b="1" i="0" dirty="0">
                <a:solidFill>
                  <a:srgbClr val="61738E"/>
                </a:solidFill>
                <a:effectLst/>
                <a:latin typeface="Source Sans Pro" panose="020B0503030403020204" pitchFamily="34" charset="0"/>
              </a:rPr>
              <a:t>B</a:t>
            </a:r>
            <a:r>
              <a:rPr lang="en-US" sz="2800" b="0" i="0" dirty="0">
                <a:solidFill>
                  <a:srgbClr val="61738E"/>
                </a:solidFill>
                <a:effectLst/>
                <a:latin typeface="Source Sans Pro" panose="020B0503030403020204" pitchFamily="34" charset="0"/>
              </a:rPr>
              <a:t> is represented by A → B.</a:t>
            </a:r>
          </a:p>
          <a:p>
            <a:pPr algn="l"/>
            <a:r>
              <a:rPr lang="en-US" sz="2800" b="0" i="0" dirty="0">
                <a:solidFill>
                  <a:srgbClr val="61738E"/>
                </a:solidFill>
                <a:effectLst/>
                <a:latin typeface="Source Sans Pro" panose="020B0503030403020204" pitchFamily="34" charset="0"/>
              </a:rPr>
              <a:t>Consider a relation with four attributes </a:t>
            </a:r>
            <a:r>
              <a:rPr lang="en-US" sz="2800" b="1" i="0" dirty="0">
                <a:solidFill>
                  <a:srgbClr val="61738E"/>
                </a:solidFill>
                <a:effectLst/>
                <a:latin typeface="Source Sans Pro" panose="020B0503030403020204" pitchFamily="34" charset="0"/>
              </a:rPr>
              <a:t>A, B, C</a:t>
            </a:r>
            <a:r>
              <a:rPr lang="en-US" sz="2800" b="0" i="0" dirty="0">
                <a:solidFill>
                  <a:srgbClr val="61738E"/>
                </a:solidFill>
                <a:effectLst/>
                <a:latin typeface="Source Sans Pro" panose="020B0503030403020204" pitchFamily="34" charset="0"/>
              </a:rPr>
              <a:t> and </a:t>
            </a:r>
            <a:r>
              <a:rPr lang="en-US" sz="2800" b="1" i="0" dirty="0">
                <a:solidFill>
                  <a:srgbClr val="61738E"/>
                </a:solidFill>
                <a:effectLst/>
                <a:latin typeface="Source Sans Pro" panose="020B0503030403020204" pitchFamily="34" charset="0"/>
              </a:rPr>
              <a:t>D</a:t>
            </a:r>
            <a:r>
              <a:rPr lang="en-US" sz="2800" b="0" i="0" dirty="0">
                <a:solidFill>
                  <a:srgbClr val="61738E"/>
                </a:solidFill>
                <a:effectLst/>
                <a:latin typeface="Source Sans Pro" panose="020B0503030403020204" pitchFamily="34" charset="0"/>
              </a:rPr>
              <a:t>,</a:t>
            </a:r>
          </a:p>
          <a:p>
            <a:pPr algn="l"/>
            <a:r>
              <a:rPr lang="en-US" sz="2800" b="1" i="0" dirty="0">
                <a:solidFill>
                  <a:srgbClr val="61738E"/>
                </a:solidFill>
                <a:effectLst/>
                <a:latin typeface="Source Sans Pro" panose="020B0503030403020204" pitchFamily="34" charset="0"/>
              </a:rPr>
              <a:t>R (ABCD)</a:t>
            </a:r>
            <a:endParaRPr lang="en-US" sz="2800" b="0" i="0" dirty="0">
              <a:solidFill>
                <a:srgbClr val="61738E"/>
              </a:solidFill>
              <a:effectLst/>
              <a:latin typeface="Source Sans Pro" panose="020B0503030403020204" pitchFamily="34" charset="0"/>
            </a:endParaRPr>
          </a:p>
          <a:p>
            <a:pPr lvl="1">
              <a:buFont typeface="+mj-lt"/>
              <a:buAutoNum type="arabicPeriod"/>
            </a:pPr>
            <a:r>
              <a:rPr lang="en-US" sz="2800" b="1" i="0" dirty="0">
                <a:solidFill>
                  <a:srgbClr val="61738E"/>
                </a:solidFill>
                <a:effectLst/>
                <a:latin typeface="Source Sans Pro" panose="020B0503030403020204" pitchFamily="34" charset="0"/>
              </a:rPr>
              <a:t>A → BCD</a:t>
            </a:r>
            <a:endParaRPr lang="en-US" sz="2800" b="0" i="0" dirty="0">
              <a:solidFill>
                <a:srgbClr val="61738E"/>
              </a:solidFill>
              <a:effectLst/>
              <a:latin typeface="Source Sans Pro" panose="020B0503030403020204" pitchFamily="34" charset="0"/>
            </a:endParaRPr>
          </a:p>
          <a:p>
            <a:pPr lvl="1">
              <a:buFont typeface="+mj-lt"/>
              <a:buAutoNum type="arabicPeriod"/>
            </a:pPr>
            <a:r>
              <a:rPr lang="en-US" sz="2800" b="1" i="0" dirty="0">
                <a:solidFill>
                  <a:srgbClr val="61738E"/>
                </a:solidFill>
                <a:effectLst/>
                <a:latin typeface="Source Sans Pro" panose="020B0503030403020204" pitchFamily="34" charset="0"/>
              </a:rPr>
              <a:t>B → CD</a:t>
            </a:r>
            <a:endParaRPr lang="en-US" sz="2800" b="0" i="0" dirty="0">
              <a:solidFill>
                <a:srgbClr val="61738E"/>
              </a:solidFill>
              <a:effectLst/>
              <a:latin typeface="Source Sans Pro" panose="020B0503030403020204" pitchFamily="34" charset="0"/>
            </a:endParaRPr>
          </a:p>
          <a:p>
            <a:r>
              <a:rPr lang="en-US" sz="2800" b="0" i="0" dirty="0">
                <a:solidFill>
                  <a:srgbClr val="61738E"/>
                </a:solidFill>
                <a:effectLst/>
                <a:latin typeface="Source Sans Pro" panose="020B0503030403020204" pitchFamily="34" charset="0"/>
              </a:rPr>
              <a:t>For the first functional dependency </a:t>
            </a:r>
            <a:r>
              <a:rPr lang="en-US" sz="2800" b="1" i="0" dirty="0">
                <a:solidFill>
                  <a:srgbClr val="61738E"/>
                </a:solidFill>
                <a:effectLst/>
                <a:latin typeface="Source Sans Pro" panose="020B0503030403020204" pitchFamily="34" charset="0"/>
              </a:rPr>
              <a:t>A → BCD</a:t>
            </a:r>
            <a:r>
              <a:rPr lang="en-US" sz="2800" b="0" i="0" dirty="0">
                <a:solidFill>
                  <a:srgbClr val="61738E"/>
                </a:solidFill>
                <a:effectLst/>
                <a:latin typeface="Source Sans Pro" panose="020B0503030403020204" pitchFamily="34" charset="0"/>
              </a:rPr>
              <a:t>, attributes </a:t>
            </a:r>
            <a:r>
              <a:rPr lang="en-US" sz="2800" b="1" i="0" dirty="0">
                <a:solidFill>
                  <a:srgbClr val="61738E"/>
                </a:solidFill>
                <a:effectLst/>
                <a:latin typeface="Source Sans Pro" panose="020B0503030403020204" pitchFamily="34" charset="0"/>
              </a:rPr>
              <a:t>B, C</a:t>
            </a:r>
            <a:r>
              <a:rPr lang="en-US" sz="2800" b="0" i="0" dirty="0">
                <a:solidFill>
                  <a:srgbClr val="61738E"/>
                </a:solidFill>
                <a:effectLst/>
                <a:latin typeface="Source Sans Pro" panose="020B0503030403020204" pitchFamily="34" charset="0"/>
              </a:rPr>
              <a:t> and </a:t>
            </a:r>
            <a:r>
              <a:rPr lang="en-US" sz="2800" b="1" i="0" dirty="0">
                <a:solidFill>
                  <a:srgbClr val="61738E"/>
                </a:solidFill>
                <a:effectLst/>
                <a:latin typeface="Source Sans Pro" panose="020B0503030403020204" pitchFamily="34" charset="0"/>
              </a:rPr>
              <a:t>D</a:t>
            </a:r>
            <a:r>
              <a:rPr lang="en-US" sz="2800" b="0" i="0" dirty="0">
                <a:solidFill>
                  <a:srgbClr val="61738E"/>
                </a:solidFill>
                <a:effectLst/>
                <a:latin typeface="Source Sans Pro" panose="020B0503030403020204" pitchFamily="34" charset="0"/>
              </a:rPr>
              <a:t> are functionally dependent on attribute </a:t>
            </a:r>
            <a:r>
              <a:rPr lang="en-US" sz="2800" b="1" i="0" dirty="0">
                <a:solidFill>
                  <a:srgbClr val="61738E"/>
                </a:solidFill>
                <a:effectLst/>
                <a:latin typeface="Source Sans Pro" panose="020B0503030403020204" pitchFamily="34" charset="0"/>
              </a:rPr>
              <a:t>A</a:t>
            </a:r>
            <a:r>
              <a:rPr lang="en-US" sz="2800" b="0" i="0" dirty="0">
                <a:solidFill>
                  <a:srgbClr val="61738E"/>
                </a:solidFill>
                <a:effectLst/>
                <a:latin typeface="Source Sans Pro" panose="020B0503030403020204" pitchFamily="34" charset="0"/>
              </a:rPr>
              <a:t>.</a:t>
            </a:r>
          </a:p>
          <a:p>
            <a:r>
              <a:rPr lang="en-US" sz="2800" b="0" i="0" dirty="0">
                <a:solidFill>
                  <a:srgbClr val="61738E"/>
                </a:solidFill>
                <a:effectLst/>
                <a:latin typeface="Source Sans Pro" panose="020B0503030403020204" pitchFamily="34" charset="0"/>
              </a:rPr>
              <a:t>Function dependency </a:t>
            </a:r>
            <a:r>
              <a:rPr lang="en-US" sz="2800" b="1" i="0" dirty="0">
                <a:solidFill>
                  <a:srgbClr val="61738E"/>
                </a:solidFill>
                <a:effectLst/>
                <a:latin typeface="Source Sans Pro" panose="020B0503030403020204" pitchFamily="34" charset="0"/>
              </a:rPr>
              <a:t>B → CD</a:t>
            </a:r>
            <a:r>
              <a:rPr lang="en-US" sz="2800" b="0" i="0" dirty="0">
                <a:solidFill>
                  <a:srgbClr val="61738E"/>
                </a:solidFill>
                <a:effectLst/>
                <a:latin typeface="Source Sans Pro" panose="020B0503030403020204" pitchFamily="34" charset="0"/>
              </a:rPr>
              <a:t> has two attributes </a:t>
            </a:r>
            <a:r>
              <a:rPr lang="en-US" sz="2800" b="1" i="0" dirty="0">
                <a:solidFill>
                  <a:srgbClr val="61738E"/>
                </a:solidFill>
                <a:effectLst/>
                <a:latin typeface="Source Sans Pro" panose="020B0503030403020204" pitchFamily="34" charset="0"/>
              </a:rPr>
              <a:t>C</a:t>
            </a:r>
            <a:r>
              <a:rPr lang="en-US" sz="2800" b="0" i="0" dirty="0">
                <a:solidFill>
                  <a:srgbClr val="61738E"/>
                </a:solidFill>
                <a:effectLst/>
                <a:latin typeface="Source Sans Pro" panose="020B0503030403020204" pitchFamily="34" charset="0"/>
              </a:rPr>
              <a:t> and </a:t>
            </a:r>
            <a:r>
              <a:rPr lang="en-US" sz="2800" b="1" i="0" dirty="0">
                <a:solidFill>
                  <a:srgbClr val="61738E"/>
                </a:solidFill>
                <a:effectLst/>
                <a:latin typeface="Source Sans Pro" panose="020B0503030403020204" pitchFamily="34" charset="0"/>
              </a:rPr>
              <a:t>D</a:t>
            </a:r>
            <a:r>
              <a:rPr lang="en-US" sz="2800" b="0" i="0" dirty="0">
                <a:solidFill>
                  <a:srgbClr val="61738E"/>
                </a:solidFill>
                <a:effectLst/>
                <a:latin typeface="Source Sans Pro" panose="020B0503030403020204" pitchFamily="34" charset="0"/>
              </a:rPr>
              <a:t> functionally depending upon attribute </a:t>
            </a:r>
            <a:r>
              <a:rPr lang="en-US" sz="2800" b="1" i="0" dirty="0">
                <a:solidFill>
                  <a:srgbClr val="61738E"/>
                </a:solidFill>
                <a:effectLst/>
                <a:latin typeface="Source Sans Pro" panose="020B0503030403020204" pitchFamily="34" charset="0"/>
              </a:rPr>
              <a:t>B</a:t>
            </a:r>
            <a:r>
              <a:rPr lang="en-US" sz="2800" b="0" i="0" dirty="0">
                <a:solidFill>
                  <a:srgbClr val="61738E"/>
                </a:solidFill>
                <a:effectLst/>
                <a:latin typeface="Source Sans Pro" panose="020B0503030403020204" pitchFamily="34" charset="0"/>
              </a:rPr>
              <a:t>.</a:t>
            </a:r>
          </a:p>
          <a:p>
            <a:endParaRPr lang="en-US" dirty="0"/>
          </a:p>
        </p:txBody>
      </p:sp>
    </p:spTree>
    <p:extLst>
      <p:ext uri="{BB962C8B-B14F-4D97-AF65-F5344CB8AC3E}">
        <p14:creationId xmlns:p14="http://schemas.microsoft.com/office/powerpoint/2010/main" val="10478917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E2FF054-71C0-64B0-A4DE-25D2C3C3758E}"/>
              </a:ext>
            </a:extLst>
          </p:cNvPr>
          <p:cNvSpPr>
            <a:spLocks noGrp="1"/>
          </p:cNvSpPr>
          <p:nvPr>
            <p:ph type="title"/>
          </p:nvPr>
        </p:nvSpPr>
        <p:spPr/>
        <p:txBody>
          <a:bodyPr/>
          <a:lstStyle/>
          <a:p>
            <a:r>
              <a:rPr lang="en-US" dirty="0"/>
              <a:t>Example:</a:t>
            </a:r>
          </a:p>
        </p:txBody>
      </p:sp>
      <p:sp>
        <p:nvSpPr>
          <p:cNvPr id="4" name="TextBox 3">
            <a:extLst>
              <a:ext uri="{FF2B5EF4-FFF2-40B4-BE49-F238E27FC236}">
                <a16:creationId xmlns="" xmlns:a16="http://schemas.microsoft.com/office/drawing/2014/main" id="{F2E422C4-EE5D-153A-E2F5-B7ED81017F02}"/>
              </a:ext>
            </a:extLst>
          </p:cNvPr>
          <p:cNvSpPr txBox="1"/>
          <p:nvPr/>
        </p:nvSpPr>
        <p:spPr>
          <a:xfrm>
            <a:off x="810000" y="1649254"/>
            <a:ext cx="10231120" cy="769441"/>
          </a:xfrm>
          <a:prstGeom prst="rect">
            <a:avLst/>
          </a:prstGeom>
          <a:noFill/>
        </p:spPr>
        <p:txBody>
          <a:bodyPr wrap="square">
            <a:spAutoFit/>
          </a:bodyPr>
          <a:lstStyle/>
          <a:p>
            <a:r>
              <a:rPr lang="en-US" sz="2200" b="0" i="0" dirty="0">
                <a:solidFill>
                  <a:srgbClr val="61738E"/>
                </a:solidFill>
                <a:effectLst/>
                <a:latin typeface="Source Sans Pro" panose="020B0503030403020204" pitchFamily="34" charset="0"/>
              </a:rPr>
              <a:t>Let us take an example of the following &lt;</a:t>
            </a:r>
            <a:r>
              <a:rPr lang="en-US" sz="2200" b="0" i="0" dirty="0" err="1">
                <a:solidFill>
                  <a:srgbClr val="61738E"/>
                </a:solidFill>
                <a:effectLst/>
                <a:latin typeface="Source Sans Pro" panose="020B0503030403020204" pitchFamily="34" charset="0"/>
              </a:rPr>
              <a:t>EmployeeProjectLead</a:t>
            </a:r>
            <a:r>
              <a:rPr lang="en-US" sz="2200" b="0" i="0" dirty="0">
                <a:solidFill>
                  <a:srgbClr val="61738E"/>
                </a:solidFill>
                <a:effectLst/>
                <a:latin typeface="Source Sans Pro" panose="020B0503030403020204" pitchFamily="34" charset="0"/>
              </a:rPr>
              <a:t>&gt; table to understand how to normalize the table to the BCNF:</a:t>
            </a:r>
            <a:endParaRPr lang="en-US" sz="2200" dirty="0"/>
          </a:p>
        </p:txBody>
      </p:sp>
      <p:graphicFrame>
        <p:nvGraphicFramePr>
          <p:cNvPr id="5" name="Table 4">
            <a:extLst>
              <a:ext uri="{FF2B5EF4-FFF2-40B4-BE49-F238E27FC236}">
                <a16:creationId xmlns="" xmlns:a16="http://schemas.microsoft.com/office/drawing/2014/main" id="{07AED099-1126-C5E8-65EB-AD89D9AF2C8C}"/>
              </a:ext>
            </a:extLst>
          </p:cNvPr>
          <p:cNvGraphicFramePr>
            <a:graphicFrameLocks noGrp="1"/>
          </p:cNvGraphicFramePr>
          <p:nvPr>
            <p:extLst>
              <p:ext uri="{D42A27DB-BD31-4B8C-83A1-F6EECF244321}">
                <p14:modId xmlns:p14="http://schemas.microsoft.com/office/powerpoint/2010/main" val="966843800"/>
              </p:ext>
            </p:extLst>
          </p:nvPr>
        </p:nvGraphicFramePr>
        <p:xfrm>
          <a:off x="3633210" y="2418695"/>
          <a:ext cx="4279899" cy="2971153"/>
        </p:xfrm>
        <a:graphic>
          <a:graphicData uri="http://schemas.openxmlformats.org/drawingml/2006/table">
            <a:tbl>
              <a:tblPr/>
              <a:tblGrid>
                <a:gridCol w="1426633">
                  <a:extLst>
                    <a:ext uri="{9D8B030D-6E8A-4147-A177-3AD203B41FA5}">
                      <a16:colId xmlns="" xmlns:a16="http://schemas.microsoft.com/office/drawing/2014/main" val="2951659127"/>
                    </a:ext>
                  </a:extLst>
                </a:gridCol>
                <a:gridCol w="1426633">
                  <a:extLst>
                    <a:ext uri="{9D8B030D-6E8A-4147-A177-3AD203B41FA5}">
                      <a16:colId xmlns="" xmlns:a16="http://schemas.microsoft.com/office/drawing/2014/main" val="1730547870"/>
                    </a:ext>
                  </a:extLst>
                </a:gridCol>
                <a:gridCol w="1426633">
                  <a:extLst>
                    <a:ext uri="{9D8B030D-6E8A-4147-A177-3AD203B41FA5}">
                      <a16:colId xmlns="" xmlns:a16="http://schemas.microsoft.com/office/drawing/2014/main" val="2930907280"/>
                    </a:ext>
                  </a:extLst>
                </a:gridCol>
              </a:tblGrid>
              <a:tr h="1508113">
                <a:tc>
                  <a:txBody>
                    <a:bodyPr/>
                    <a:lstStyle/>
                    <a:p>
                      <a:pPr algn="ctr"/>
                      <a:r>
                        <a:rPr lang="en-US" b="1" dirty="0">
                          <a:effectLst/>
                        </a:rPr>
                        <a:t>Employee Code</a:t>
                      </a:r>
                    </a:p>
                  </a:txBody>
                  <a:tcPr anchor="ctr">
                    <a:lnL>
                      <a:noFill/>
                    </a:lnL>
                    <a:lnR>
                      <a:noFill/>
                    </a:lnR>
                    <a:lnT>
                      <a:noFill/>
                    </a:lnT>
                    <a:lnB>
                      <a:noFill/>
                    </a:lnB>
                  </a:tcPr>
                </a:tc>
                <a:tc>
                  <a:txBody>
                    <a:bodyPr/>
                    <a:lstStyle/>
                    <a:p>
                      <a:pPr algn="ctr"/>
                      <a:r>
                        <a:rPr lang="en-US" b="1" dirty="0">
                          <a:effectLst/>
                        </a:rPr>
                        <a:t>Project ID</a:t>
                      </a:r>
                    </a:p>
                  </a:txBody>
                  <a:tcPr anchor="ctr">
                    <a:lnL>
                      <a:noFill/>
                    </a:lnL>
                    <a:lnR>
                      <a:noFill/>
                    </a:lnR>
                    <a:lnT>
                      <a:noFill/>
                    </a:lnT>
                    <a:lnB>
                      <a:noFill/>
                    </a:lnB>
                  </a:tcPr>
                </a:tc>
                <a:tc>
                  <a:txBody>
                    <a:bodyPr/>
                    <a:lstStyle/>
                    <a:p>
                      <a:pPr algn="ctr"/>
                      <a:r>
                        <a:rPr lang="en-US" b="1" dirty="0">
                          <a:effectLst/>
                        </a:rPr>
                        <a:t>Project Leader</a:t>
                      </a:r>
                    </a:p>
                  </a:txBody>
                  <a:tcPr anchor="ctr">
                    <a:lnL>
                      <a:noFill/>
                    </a:lnL>
                    <a:lnR>
                      <a:noFill/>
                    </a:lnR>
                    <a:lnT>
                      <a:noFill/>
                    </a:lnT>
                    <a:lnB>
                      <a:noFill/>
                    </a:lnB>
                  </a:tcPr>
                </a:tc>
                <a:extLst>
                  <a:ext uri="{0D108BD9-81ED-4DB2-BD59-A6C34878D82A}">
                    <a16:rowId xmlns="" xmlns:a16="http://schemas.microsoft.com/office/drawing/2014/main" val="747161820"/>
                  </a:ext>
                </a:extLst>
              </a:tr>
              <a:tr h="0">
                <a:tc>
                  <a:txBody>
                    <a:bodyPr/>
                    <a:lstStyle/>
                    <a:p>
                      <a:pPr algn="ctr"/>
                      <a:r>
                        <a:rPr lang="en-US">
                          <a:effectLst/>
                        </a:rPr>
                        <a:t>101</a:t>
                      </a:r>
                    </a:p>
                  </a:txBody>
                  <a:tcPr anchor="ctr">
                    <a:lnL>
                      <a:noFill/>
                    </a:lnL>
                    <a:lnR>
                      <a:noFill/>
                    </a:lnR>
                    <a:lnT>
                      <a:noFill/>
                    </a:lnT>
                    <a:lnB>
                      <a:noFill/>
                    </a:lnB>
                  </a:tcPr>
                </a:tc>
                <a:tc>
                  <a:txBody>
                    <a:bodyPr/>
                    <a:lstStyle/>
                    <a:p>
                      <a:pPr algn="ctr"/>
                      <a:r>
                        <a:rPr lang="en-US" dirty="0">
                          <a:effectLst/>
                        </a:rPr>
                        <a:t>P03</a:t>
                      </a:r>
                    </a:p>
                  </a:txBody>
                  <a:tcPr anchor="ctr">
                    <a:lnL>
                      <a:noFill/>
                    </a:lnL>
                    <a:lnR>
                      <a:noFill/>
                    </a:lnR>
                    <a:lnT>
                      <a:noFill/>
                    </a:lnT>
                    <a:lnB>
                      <a:noFill/>
                    </a:lnB>
                  </a:tcPr>
                </a:tc>
                <a:tc>
                  <a:txBody>
                    <a:bodyPr/>
                    <a:lstStyle/>
                    <a:p>
                      <a:pPr algn="ctr"/>
                      <a:r>
                        <a:rPr lang="en-US">
                          <a:effectLst/>
                        </a:rPr>
                        <a:t>Grey</a:t>
                      </a:r>
                    </a:p>
                  </a:txBody>
                  <a:tcPr anchor="ctr">
                    <a:lnL>
                      <a:noFill/>
                    </a:lnL>
                    <a:lnR>
                      <a:noFill/>
                    </a:lnR>
                    <a:lnT>
                      <a:noFill/>
                    </a:lnT>
                    <a:lnB>
                      <a:noFill/>
                    </a:lnB>
                  </a:tcPr>
                </a:tc>
                <a:extLst>
                  <a:ext uri="{0D108BD9-81ED-4DB2-BD59-A6C34878D82A}">
                    <a16:rowId xmlns="" xmlns:a16="http://schemas.microsoft.com/office/drawing/2014/main" val="171023596"/>
                  </a:ext>
                </a:extLst>
              </a:tr>
              <a:tr h="0">
                <a:tc>
                  <a:txBody>
                    <a:bodyPr/>
                    <a:lstStyle/>
                    <a:p>
                      <a:pPr algn="ctr"/>
                      <a:r>
                        <a:rPr lang="en-US">
                          <a:effectLst/>
                        </a:rPr>
                        <a:t>101</a:t>
                      </a:r>
                    </a:p>
                  </a:txBody>
                  <a:tcPr anchor="ctr">
                    <a:lnL>
                      <a:noFill/>
                    </a:lnL>
                    <a:lnR>
                      <a:noFill/>
                    </a:lnR>
                    <a:lnT>
                      <a:noFill/>
                    </a:lnT>
                    <a:lnB>
                      <a:noFill/>
                    </a:lnB>
                  </a:tcPr>
                </a:tc>
                <a:tc>
                  <a:txBody>
                    <a:bodyPr/>
                    <a:lstStyle/>
                    <a:p>
                      <a:pPr algn="ctr"/>
                      <a:r>
                        <a:rPr lang="en-US">
                          <a:effectLst/>
                        </a:rPr>
                        <a:t>P01</a:t>
                      </a:r>
                    </a:p>
                  </a:txBody>
                  <a:tcPr anchor="ctr">
                    <a:lnL>
                      <a:noFill/>
                    </a:lnL>
                    <a:lnR>
                      <a:noFill/>
                    </a:lnR>
                    <a:lnT>
                      <a:noFill/>
                    </a:lnT>
                    <a:lnB>
                      <a:noFill/>
                    </a:lnB>
                  </a:tcPr>
                </a:tc>
                <a:tc>
                  <a:txBody>
                    <a:bodyPr/>
                    <a:lstStyle/>
                    <a:p>
                      <a:pPr algn="ctr"/>
                      <a:r>
                        <a:rPr lang="en-US">
                          <a:effectLst/>
                        </a:rPr>
                        <a:t>Christian</a:t>
                      </a:r>
                    </a:p>
                  </a:txBody>
                  <a:tcPr anchor="ctr">
                    <a:lnL>
                      <a:noFill/>
                    </a:lnL>
                    <a:lnR>
                      <a:noFill/>
                    </a:lnR>
                    <a:lnT>
                      <a:noFill/>
                    </a:lnT>
                    <a:lnB>
                      <a:noFill/>
                    </a:lnB>
                  </a:tcPr>
                </a:tc>
                <a:extLst>
                  <a:ext uri="{0D108BD9-81ED-4DB2-BD59-A6C34878D82A}">
                    <a16:rowId xmlns="" xmlns:a16="http://schemas.microsoft.com/office/drawing/2014/main" val="1160402442"/>
                  </a:ext>
                </a:extLst>
              </a:tr>
              <a:tr h="0">
                <a:tc>
                  <a:txBody>
                    <a:bodyPr/>
                    <a:lstStyle/>
                    <a:p>
                      <a:pPr algn="ctr"/>
                      <a:r>
                        <a:rPr lang="en-US" dirty="0">
                          <a:effectLst/>
                        </a:rPr>
                        <a:t>102</a:t>
                      </a:r>
                    </a:p>
                  </a:txBody>
                  <a:tcPr anchor="ctr">
                    <a:lnL>
                      <a:noFill/>
                    </a:lnL>
                    <a:lnR>
                      <a:noFill/>
                    </a:lnR>
                    <a:lnT>
                      <a:noFill/>
                    </a:lnT>
                    <a:lnB>
                      <a:noFill/>
                    </a:lnB>
                  </a:tcPr>
                </a:tc>
                <a:tc>
                  <a:txBody>
                    <a:bodyPr/>
                    <a:lstStyle/>
                    <a:p>
                      <a:pPr algn="ctr"/>
                      <a:r>
                        <a:rPr lang="en-US">
                          <a:effectLst/>
                        </a:rPr>
                        <a:t>P04</a:t>
                      </a:r>
                    </a:p>
                  </a:txBody>
                  <a:tcPr anchor="ctr">
                    <a:lnL>
                      <a:noFill/>
                    </a:lnL>
                    <a:lnR>
                      <a:noFill/>
                    </a:lnR>
                    <a:lnT>
                      <a:noFill/>
                    </a:lnT>
                    <a:lnB>
                      <a:noFill/>
                    </a:lnB>
                  </a:tcPr>
                </a:tc>
                <a:tc>
                  <a:txBody>
                    <a:bodyPr/>
                    <a:lstStyle/>
                    <a:p>
                      <a:pPr algn="ctr"/>
                      <a:r>
                        <a:rPr lang="en-US">
                          <a:effectLst/>
                        </a:rPr>
                        <a:t>Hudson</a:t>
                      </a:r>
                    </a:p>
                  </a:txBody>
                  <a:tcPr anchor="ctr">
                    <a:lnL>
                      <a:noFill/>
                    </a:lnL>
                    <a:lnR>
                      <a:noFill/>
                    </a:lnR>
                    <a:lnT>
                      <a:noFill/>
                    </a:lnT>
                    <a:lnB>
                      <a:noFill/>
                    </a:lnB>
                  </a:tcPr>
                </a:tc>
                <a:extLst>
                  <a:ext uri="{0D108BD9-81ED-4DB2-BD59-A6C34878D82A}">
                    <a16:rowId xmlns="" xmlns:a16="http://schemas.microsoft.com/office/drawing/2014/main" val="1315603300"/>
                  </a:ext>
                </a:extLst>
              </a:tr>
              <a:tr h="0">
                <a:tc>
                  <a:txBody>
                    <a:bodyPr/>
                    <a:lstStyle/>
                    <a:p>
                      <a:pPr algn="ctr"/>
                      <a:r>
                        <a:rPr lang="en-US" dirty="0">
                          <a:effectLst/>
                        </a:rPr>
                        <a:t>103</a:t>
                      </a:r>
                    </a:p>
                  </a:txBody>
                  <a:tcPr anchor="ctr">
                    <a:lnL>
                      <a:noFill/>
                    </a:lnL>
                    <a:lnR>
                      <a:noFill/>
                    </a:lnR>
                    <a:lnT>
                      <a:noFill/>
                    </a:lnT>
                    <a:lnB>
                      <a:noFill/>
                    </a:lnB>
                  </a:tcPr>
                </a:tc>
                <a:tc>
                  <a:txBody>
                    <a:bodyPr/>
                    <a:lstStyle/>
                    <a:p>
                      <a:pPr algn="ctr"/>
                      <a:r>
                        <a:rPr lang="en-US">
                          <a:effectLst/>
                        </a:rPr>
                        <a:t>P02</a:t>
                      </a:r>
                    </a:p>
                  </a:txBody>
                  <a:tcPr anchor="ctr">
                    <a:lnL>
                      <a:noFill/>
                    </a:lnL>
                    <a:lnR>
                      <a:noFill/>
                    </a:lnR>
                    <a:lnT>
                      <a:noFill/>
                    </a:lnT>
                    <a:lnB>
                      <a:noFill/>
                    </a:lnB>
                  </a:tcPr>
                </a:tc>
                <a:tc>
                  <a:txBody>
                    <a:bodyPr/>
                    <a:lstStyle/>
                    <a:p>
                      <a:pPr algn="ctr"/>
                      <a:r>
                        <a:rPr lang="en-US" dirty="0">
                          <a:effectLst/>
                        </a:rPr>
                        <a:t>Petro</a:t>
                      </a:r>
                    </a:p>
                  </a:txBody>
                  <a:tcPr anchor="ctr">
                    <a:lnL>
                      <a:noFill/>
                    </a:lnL>
                    <a:lnR>
                      <a:noFill/>
                    </a:lnR>
                    <a:lnT>
                      <a:noFill/>
                    </a:lnT>
                    <a:lnB>
                      <a:noFill/>
                    </a:lnB>
                  </a:tcPr>
                </a:tc>
                <a:extLst>
                  <a:ext uri="{0D108BD9-81ED-4DB2-BD59-A6C34878D82A}">
                    <a16:rowId xmlns="" xmlns:a16="http://schemas.microsoft.com/office/drawing/2014/main" val="1585544731"/>
                  </a:ext>
                </a:extLst>
              </a:tr>
            </a:tbl>
          </a:graphicData>
        </a:graphic>
      </p:graphicFrame>
      <p:sp>
        <p:nvSpPr>
          <p:cNvPr id="7" name="TextBox 6">
            <a:extLst>
              <a:ext uri="{FF2B5EF4-FFF2-40B4-BE49-F238E27FC236}">
                <a16:creationId xmlns="" xmlns:a16="http://schemas.microsoft.com/office/drawing/2014/main" id="{EC809556-BC02-F293-2124-7069FA77BF3B}"/>
              </a:ext>
            </a:extLst>
          </p:cNvPr>
          <p:cNvSpPr txBox="1"/>
          <p:nvPr/>
        </p:nvSpPr>
        <p:spPr>
          <a:xfrm>
            <a:off x="810000" y="5479480"/>
            <a:ext cx="10571998" cy="769441"/>
          </a:xfrm>
          <a:prstGeom prst="rect">
            <a:avLst/>
          </a:prstGeom>
          <a:noFill/>
        </p:spPr>
        <p:txBody>
          <a:bodyPr wrap="square">
            <a:spAutoFit/>
          </a:bodyPr>
          <a:lstStyle/>
          <a:p>
            <a:r>
              <a:rPr lang="en-US" sz="2200" b="0" i="0" dirty="0">
                <a:solidFill>
                  <a:srgbClr val="61738E"/>
                </a:solidFill>
                <a:effectLst/>
                <a:latin typeface="Source Sans Pro" panose="020B0503030403020204" pitchFamily="34" charset="0"/>
              </a:rPr>
              <a:t>The above table satisfies all the normal forms till 3NF, but it violates the rules of BCNF because the candidate key of the above table is {Employee Code, Project ID}. </a:t>
            </a:r>
            <a:endParaRPr lang="en-US" sz="2200" dirty="0"/>
          </a:p>
        </p:txBody>
      </p:sp>
    </p:spTree>
    <p:extLst>
      <p:ext uri="{BB962C8B-B14F-4D97-AF65-F5344CB8AC3E}">
        <p14:creationId xmlns:p14="http://schemas.microsoft.com/office/powerpoint/2010/main" val="160954511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4A8BE5F0-3948-77DA-A75F-E80ED9A39FD0}"/>
              </a:ext>
            </a:extLst>
          </p:cNvPr>
          <p:cNvSpPr txBox="1"/>
          <p:nvPr/>
        </p:nvSpPr>
        <p:spPr>
          <a:xfrm>
            <a:off x="873760" y="617696"/>
            <a:ext cx="10505440" cy="1446550"/>
          </a:xfrm>
          <a:prstGeom prst="rect">
            <a:avLst/>
          </a:prstGeom>
          <a:noFill/>
        </p:spPr>
        <p:txBody>
          <a:bodyPr wrap="square">
            <a:spAutoFit/>
          </a:bodyPr>
          <a:lstStyle/>
          <a:p>
            <a:pPr algn="l"/>
            <a:r>
              <a:rPr lang="en-US" sz="2200" b="0" i="0" dirty="0">
                <a:solidFill>
                  <a:srgbClr val="61738E"/>
                </a:solidFill>
                <a:effectLst/>
                <a:latin typeface="Source Sans Pro" panose="020B0503030403020204" pitchFamily="34" charset="0"/>
              </a:rPr>
              <a:t>For the non-trivial functional dependency, Project Leader -&gt; Project ID, Project ID is a prime attribute but Project Leader is a non-prime attribute. This is not allowed in BCNF.</a:t>
            </a:r>
          </a:p>
          <a:p>
            <a:pPr algn="l"/>
            <a:endParaRPr lang="en-US" sz="2200" b="0" i="0" dirty="0">
              <a:solidFill>
                <a:srgbClr val="61738E"/>
              </a:solidFill>
              <a:effectLst/>
              <a:latin typeface="Source Sans Pro" panose="020B0503030403020204" pitchFamily="34" charset="0"/>
            </a:endParaRPr>
          </a:p>
          <a:p>
            <a:pPr algn="l"/>
            <a:r>
              <a:rPr lang="en-US" sz="2200" b="0" i="0" dirty="0">
                <a:solidFill>
                  <a:srgbClr val="61738E"/>
                </a:solidFill>
                <a:effectLst/>
                <a:latin typeface="Source Sans Pro" panose="020B0503030403020204" pitchFamily="34" charset="0"/>
              </a:rPr>
              <a:t>To convert the given table into BCNF, we decompose it into two tables:</a:t>
            </a:r>
          </a:p>
        </p:txBody>
      </p:sp>
      <p:graphicFrame>
        <p:nvGraphicFramePr>
          <p:cNvPr id="4" name="Table 3">
            <a:extLst>
              <a:ext uri="{FF2B5EF4-FFF2-40B4-BE49-F238E27FC236}">
                <a16:creationId xmlns="" xmlns:a16="http://schemas.microsoft.com/office/drawing/2014/main" id="{DE5AADD0-CDC7-23ED-D29C-1769CE0A7A3A}"/>
              </a:ext>
            </a:extLst>
          </p:cNvPr>
          <p:cNvGraphicFramePr>
            <a:graphicFrameLocks noGrp="1"/>
          </p:cNvGraphicFramePr>
          <p:nvPr>
            <p:extLst>
              <p:ext uri="{D42A27DB-BD31-4B8C-83A1-F6EECF244321}">
                <p14:modId xmlns:p14="http://schemas.microsoft.com/office/powerpoint/2010/main" val="4135694982"/>
              </p:ext>
            </p:extLst>
          </p:nvPr>
        </p:nvGraphicFramePr>
        <p:xfrm>
          <a:off x="873760" y="2751931"/>
          <a:ext cx="4279900" cy="1828800"/>
        </p:xfrm>
        <a:graphic>
          <a:graphicData uri="http://schemas.openxmlformats.org/drawingml/2006/table">
            <a:tbl>
              <a:tblPr/>
              <a:tblGrid>
                <a:gridCol w="2139950">
                  <a:extLst>
                    <a:ext uri="{9D8B030D-6E8A-4147-A177-3AD203B41FA5}">
                      <a16:colId xmlns="" xmlns:a16="http://schemas.microsoft.com/office/drawing/2014/main" val="1718607789"/>
                    </a:ext>
                  </a:extLst>
                </a:gridCol>
                <a:gridCol w="2139950">
                  <a:extLst>
                    <a:ext uri="{9D8B030D-6E8A-4147-A177-3AD203B41FA5}">
                      <a16:colId xmlns="" xmlns:a16="http://schemas.microsoft.com/office/drawing/2014/main" val="1950333181"/>
                    </a:ext>
                  </a:extLst>
                </a:gridCol>
              </a:tblGrid>
              <a:tr h="0">
                <a:tc>
                  <a:txBody>
                    <a:bodyPr/>
                    <a:lstStyle/>
                    <a:p>
                      <a:pPr algn="ctr"/>
                      <a:r>
                        <a:rPr lang="en-US" b="1" dirty="0">
                          <a:effectLst/>
                        </a:rPr>
                        <a:t>Employee Code</a:t>
                      </a:r>
                    </a:p>
                  </a:txBody>
                  <a:tcPr anchor="ctr">
                    <a:lnL>
                      <a:noFill/>
                    </a:lnL>
                    <a:lnR>
                      <a:noFill/>
                    </a:lnR>
                    <a:lnT>
                      <a:noFill/>
                    </a:lnT>
                    <a:lnB>
                      <a:noFill/>
                    </a:lnB>
                  </a:tcPr>
                </a:tc>
                <a:tc>
                  <a:txBody>
                    <a:bodyPr/>
                    <a:lstStyle/>
                    <a:p>
                      <a:pPr algn="ctr"/>
                      <a:r>
                        <a:rPr lang="en-US" b="1" dirty="0">
                          <a:effectLst/>
                        </a:rPr>
                        <a:t>Project ID</a:t>
                      </a:r>
                    </a:p>
                  </a:txBody>
                  <a:tcPr anchor="ctr">
                    <a:lnL>
                      <a:noFill/>
                    </a:lnL>
                    <a:lnR>
                      <a:noFill/>
                    </a:lnR>
                    <a:lnT>
                      <a:noFill/>
                    </a:lnT>
                    <a:lnB>
                      <a:noFill/>
                    </a:lnB>
                  </a:tcPr>
                </a:tc>
                <a:extLst>
                  <a:ext uri="{0D108BD9-81ED-4DB2-BD59-A6C34878D82A}">
                    <a16:rowId xmlns="" xmlns:a16="http://schemas.microsoft.com/office/drawing/2014/main" val="1990595088"/>
                  </a:ext>
                </a:extLst>
              </a:tr>
              <a:tr h="0">
                <a:tc>
                  <a:txBody>
                    <a:bodyPr/>
                    <a:lstStyle/>
                    <a:p>
                      <a:pPr algn="ctr"/>
                      <a:r>
                        <a:rPr lang="en-US">
                          <a:effectLst/>
                        </a:rPr>
                        <a:t>101</a:t>
                      </a:r>
                    </a:p>
                  </a:txBody>
                  <a:tcPr anchor="ctr">
                    <a:lnL>
                      <a:noFill/>
                    </a:lnL>
                    <a:lnR>
                      <a:noFill/>
                    </a:lnR>
                    <a:lnT>
                      <a:noFill/>
                    </a:lnT>
                    <a:lnB>
                      <a:noFill/>
                    </a:lnB>
                  </a:tcPr>
                </a:tc>
                <a:tc>
                  <a:txBody>
                    <a:bodyPr/>
                    <a:lstStyle/>
                    <a:p>
                      <a:pPr algn="ctr"/>
                      <a:r>
                        <a:rPr lang="en-US" dirty="0">
                          <a:effectLst/>
                        </a:rPr>
                        <a:t>P03</a:t>
                      </a:r>
                    </a:p>
                  </a:txBody>
                  <a:tcPr anchor="ctr">
                    <a:lnL>
                      <a:noFill/>
                    </a:lnL>
                    <a:lnR>
                      <a:noFill/>
                    </a:lnR>
                    <a:lnT>
                      <a:noFill/>
                    </a:lnT>
                    <a:lnB>
                      <a:noFill/>
                    </a:lnB>
                  </a:tcPr>
                </a:tc>
                <a:extLst>
                  <a:ext uri="{0D108BD9-81ED-4DB2-BD59-A6C34878D82A}">
                    <a16:rowId xmlns="" xmlns:a16="http://schemas.microsoft.com/office/drawing/2014/main" val="3552625501"/>
                  </a:ext>
                </a:extLst>
              </a:tr>
              <a:tr h="0">
                <a:tc>
                  <a:txBody>
                    <a:bodyPr/>
                    <a:lstStyle/>
                    <a:p>
                      <a:pPr algn="ctr"/>
                      <a:r>
                        <a:rPr lang="en-US">
                          <a:effectLst/>
                        </a:rPr>
                        <a:t>101</a:t>
                      </a:r>
                    </a:p>
                  </a:txBody>
                  <a:tcPr anchor="ctr">
                    <a:lnL>
                      <a:noFill/>
                    </a:lnL>
                    <a:lnR>
                      <a:noFill/>
                    </a:lnR>
                    <a:lnT>
                      <a:noFill/>
                    </a:lnT>
                    <a:lnB>
                      <a:noFill/>
                    </a:lnB>
                  </a:tcPr>
                </a:tc>
                <a:tc>
                  <a:txBody>
                    <a:bodyPr/>
                    <a:lstStyle/>
                    <a:p>
                      <a:pPr algn="ctr"/>
                      <a:r>
                        <a:rPr lang="en-US" dirty="0">
                          <a:effectLst/>
                        </a:rPr>
                        <a:t>P01</a:t>
                      </a:r>
                    </a:p>
                  </a:txBody>
                  <a:tcPr anchor="ctr">
                    <a:lnL>
                      <a:noFill/>
                    </a:lnL>
                    <a:lnR>
                      <a:noFill/>
                    </a:lnR>
                    <a:lnT>
                      <a:noFill/>
                    </a:lnT>
                    <a:lnB>
                      <a:noFill/>
                    </a:lnB>
                  </a:tcPr>
                </a:tc>
                <a:extLst>
                  <a:ext uri="{0D108BD9-81ED-4DB2-BD59-A6C34878D82A}">
                    <a16:rowId xmlns="" xmlns:a16="http://schemas.microsoft.com/office/drawing/2014/main" val="4212480350"/>
                  </a:ext>
                </a:extLst>
              </a:tr>
              <a:tr h="0">
                <a:tc>
                  <a:txBody>
                    <a:bodyPr/>
                    <a:lstStyle/>
                    <a:p>
                      <a:pPr algn="ctr"/>
                      <a:r>
                        <a:rPr lang="en-US">
                          <a:effectLst/>
                        </a:rPr>
                        <a:t>102</a:t>
                      </a:r>
                    </a:p>
                  </a:txBody>
                  <a:tcPr anchor="ctr">
                    <a:lnL>
                      <a:noFill/>
                    </a:lnL>
                    <a:lnR>
                      <a:noFill/>
                    </a:lnR>
                    <a:lnT>
                      <a:noFill/>
                    </a:lnT>
                    <a:lnB>
                      <a:noFill/>
                    </a:lnB>
                  </a:tcPr>
                </a:tc>
                <a:tc>
                  <a:txBody>
                    <a:bodyPr/>
                    <a:lstStyle/>
                    <a:p>
                      <a:pPr algn="ctr"/>
                      <a:r>
                        <a:rPr lang="en-US">
                          <a:effectLst/>
                        </a:rPr>
                        <a:t>P04</a:t>
                      </a:r>
                    </a:p>
                  </a:txBody>
                  <a:tcPr anchor="ctr">
                    <a:lnL>
                      <a:noFill/>
                    </a:lnL>
                    <a:lnR>
                      <a:noFill/>
                    </a:lnR>
                    <a:lnT>
                      <a:noFill/>
                    </a:lnT>
                    <a:lnB>
                      <a:noFill/>
                    </a:lnB>
                  </a:tcPr>
                </a:tc>
                <a:extLst>
                  <a:ext uri="{0D108BD9-81ED-4DB2-BD59-A6C34878D82A}">
                    <a16:rowId xmlns="" xmlns:a16="http://schemas.microsoft.com/office/drawing/2014/main" val="2561407264"/>
                  </a:ext>
                </a:extLst>
              </a:tr>
              <a:tr h="0">
                <a:tc>
                  <a:txBody>
                    <a:bodyPr/>
                    <a:lstStyle/>
                    <a:p>
                      <a:pPr algn="ctr"/>
                      <a:r>
                        <a:rPr lang="en-US">
                          <a:effectLst/>
                        </a:rPr>
                        <a:t>103</a:t>
                      </a:r>
                    </a:p>
                  </a:txBody>
                  <a:tcPr anchor="ctr">
                    <a:lnL>
                      <a:noFill/>
                    </a:lnL>
                    <a:lnR>
                      <a:noFill/>
                    </a:lnR>
                    <a:lnT>
                      <a:noFill/>
                    </a:lnT>
                    <a:lnB>
                      <a:noFill/>
                    </a:lnB>
                  </a:tcPr>
                </a:tc>
                <a:tc>
                  <a:txBody>
                    <a:bodyPr/>
                    <a:lstStyle/>
                    <a:p>
                      <a:pPr algn="ctr"/>
                      <a:r>
                        <a:rPr lang="en-US" dirty="0">
                          <a:effectLst/>
                        </a:rPr>
                        <a:t>P02</a:t>
                      </a:r>
                    </a:p>
                  </a:txBody>
                  <a:tcPr anchor="ctr">
                    <a:lnL>
                      <a:noFill/>
                    </a:lnL>
                    <a:lnR>
                      <a:noFill/>
                    </a:lnR>
                    <a:lnT>
                      <a:noFill/>
                    </a:lnT>
                    <a:lnB>
                      <a:noFill/>
                    </a:lnB>
                  </a:tcPr>
                </a:tc>
                <a:extLst>
                  <a:ext uri="{0D108BD9-81ED-4DB2-BD59-A6C34878D82A}">
                    <a16:rowId xmlns="" xmlns:a16="http://schemas.microsoft.com/office/drawing/2014/main" val="2532821245"/>
                  </a:ext>
                </a:extLst>
              </a:tr>
            </a:tbl>
          </a:graphicData>
        </a:graphic>
      </p:graphicFrame>
      <p:graphicFrame>
        <p:nvGraphicFramePr>
          <p:cNvPr id="5" name="Table 4">
            <a:extLst>
              <a:ext uri="{FF2B5EF4-FFF2-40B4-BE49-F238E27FC236}">
                <a16:creationId xmlns="" xmlns:a16="http://schemas.microsoft.com/office/drawing/2014/main" id="{CD4C6F6F-8B34-2B2F-9D88-43DAF38835AD}"/>
              </a:ext>
            </a:extLst>
          </p:cNvPr>
          <p:cNvGraphicFramePr>
            <a:graphicFrameLocks noGrp="1"/>
          </p:cNvGraphicFramePr>
          <p:nvPr>
            <p:extLst>
              <p:ext uri="{D42A27DB-BD31-4B8C-83A1-F6EECF244321}">
                <p14:modId xmlns:p14="http://schemas.microsoft.com/office/powerpoint/2010/main" val="3276731790"/>
              </p:ext>
            </p:extLst>
          </p:nvPr>
        </p:nvGraphicFramePr>
        <p:xfrm>
          <a:off x="6277927" y="2751931"/>
          <a:ext cx="4279900" cy="1828800"/>
        </p:xfrm>
        <a:graphic>
          <a:graphicData uri="http://schemas.openxmlformats.org/drawingml/2006/table">
            <a:tbl>
              <a:tblPr/>
              <a:tblGrid>
                <a:gridCol w="2139950">
                  <a:extLst>
                    <a:ext uri="{9D8B030D-6E8A-4147-A177-3AD203B41FA5}">
                      <a16:colId xmlns="" xmlns:a16="http://schemas.microsoft.com/office/drawing/2014/main" val="1816370551"/>
                    </a:ext>
                  </a:extLst>
                </a:gridCol>
                <a:gridCol w="2139950">
                  <a:extLst>
                    <a:ext uri="{9D8B030D-6E8A-4147-A177-3AD203B41FA5}">
                      <a16:colId xmlns="" xmlns:a16="http://schemas.microsoft.com/office/drawing/2014/main" val="2637390787"/>
                    </a:ext>
                  </a:extLst>
                </a:gridCol>
              </a:tblGrid>
              <a:tr h="0">
                <a:tc>
                  <a:txBody>
                    <a:bodyPr/>
                    <a:lstStyle/>
                    <a:p>
                      <a:pPr algn="ctr"/>
                      <a:r>
                        <a:rPr lang="en-US" b="1" dirty="0">
                          <a:effectLst/>
                        </a:rPr>
                        <a:t>Project Leader</a:t>
                      </a:r>
                    </a:p>
                  </a:txBody>
                  <a:tcPr anchor="ctr">
                    <a:lnL>
                      <a:noFill/>
                    </a:lnL>
                    <a:lnR>
                      <a:noFill/>
                    </a:lnR>
                    <a:lnT>
                      <a:noFill/>
                    </a:lnT>
                    <a:lnB>
                      <a:noFill/>
                    </a:lnB>
                  </a:tcPr>
                </a:tc>
                <a:tc>
                  <a:txBody>
                    <a:bodyPr/>
                    <a:lstStyle/>
                    <a:p>
                      <a:pPr algn="ctr"/>
                      <a:r>
                        <a:rPr lang="en-US" b="1" dirty="0">
                          <a:effectLst/>
                        </a:rPr>
                        <a:t>Project ID</a:t>
                      </a:r>
                    </a:p>
                  </a:txBody>
                  <a:tcPr anchor="ctr">
                    <a:lnL>
                      <a:noFill/>
                    </a:lnL>
                    <a:lnR>
                      <a:noFill/>
                    </a:lnR>
                    <a:lnT>
                      <a:noFill/>
                    </a:lnT>
                    <a:lnB>
                      <a:noFill/>
                    </a:lnB>
                  </a:tcPr>
                </a:tc>
                <a:extLst>
                  <a:ext uri="{0D108BD9-81ED-4DB2-BD59-A6C34878D82A}">
                    <a16:rowId xmlns="" xmlns:a16="http://schemas.microsoft.com/office/drawing/2014/main" val="2478163154"/>
                  </a:ext>
                </a:extLst>
              </a:tr>
              <a:tr h="0">
                <a:tc>
                  <a:txBody>
                    <a:bodyPr/>
                    <a:lstStyle/>
                    <a:p>
                      <a:pPr algn="ctr"/>
                      <a:r>
                        <a:rPr lang="en-US" dirty="0">
                          <a:effectLst/>
                        </a:rPr>
                        <a:t>Grey</a:t>
                      </a:r>
                    </a:p>
                  </a:txBody>
                  <a:tcPr anchor="ctr">
                    <a:lnL>
                      <a:noFill/>
                    </a:lnL>
                    <a:lnR>
                      <a:noFill/>
                    </a:lnR>
                    <a:lnT>
                      <a:noFill/>
                    </a:lnT>
                    <a:lnB>
                      <a:noFill/>
                    </a:lnB>
                  </a:tcPr>
                </a:tc>
                <a:tc>
                  <a:txBody>
                    <a:bodyPr/>
                    <a:lstStyle/>
                    <a:p>
                      <a:pPr algn="ctr"/>
                      <a:r>
                        <a:rPr lang="en-US" dirty="0">
                          <a:effectLst/>
                        </a:rPr>
                        <a:t>P03</a:t>
                      </a:r>
                    </a:p>
                  </a:txBody>
                  <a:tcPr anchor="ctr">
                    <a:lnL>
                      <a:noFill/>
                    </a:lnL>
                    <a:lnR>
                      <a:noFill/>
                    </a:lnR>
                    <a:lnT>
                      <a:noFill/>
                    </a:lnT>
                    <a:lnB>
                      <a:noFill/>
                    </a:lnB>
                  </a:tcPr>
                </a:tc>
                <a:extLst>
                  <a:ext uri="{0D108BD9-81ED-4DB2-BD59-A6C34878D82A}">
                    <a16:rowId xmlns="" xmlns:a16="http://schemas.microsoft.com/office/drawing/2014/main" val="1642998140"/>
                  </a:ext>
                </a:extLst>
              </a:tr>
              <a:tr h="0">
                <a:tc>
                  <a:txBody>
                    <a:bodyPr/>
                    <a:lstStyle/>
                    <a:p>
                      <a:pPr algn="ctr"/>
                      <a:r>
                        <a:rPr lang="en-US" dirty="0">
                          <a:effectLst/>
                        </a:rPr>
                        <a:t>Christian</a:t>
                      </a:r>
                    </a:p>
                  </a:txBody>
                  <a:tcPr anchor="ctr">
                    <a:lnL>
                      <a:noFill/>
                    </a:lnL>
                    <a:lnR>
                      <a:noFill/>
                    </a:lnR>
                    <a:lnT>
                      <a:noFill/>
                    </a:lnT>
                    <a:lnB>
                      <a:noFill/>
                    </a:lnB>
                  </a:tcPr>
                </a:tc>
                <a:tc>
                  <a:txBody>
                    <a:bodyPr/>
                    <a:lstStyle/>
                    <a:p>
                      <a:pPr algn="ctr"/>
                      <a:r>
                        <a:rPr lang="en-US">
                          <a:effectLst/>
                        </a:rPr>
                        <a:t>P01</a:t>
                      </a:r>
                    </a:p>
                  </a:txBody>
                  <a:tcPr anchor="ctr">
                    <a:lnL>
                      <a:noFill/>
                    </a:lnL>
                    <a:lnR>
                      <a:noFill/>
                    </a:lnR>
                    <a:lnT>
                      <a:noFill/>
                    </a:lnT>
                    <a:lnB>
                      <a:noFill/>
                    </a:lnB>
                  </a:tcPr>
                </a:tc>
                <a:extLst>
                  <a:ext uri="{0D108BD9-81ED-4DB2-BD59-A6C34878D82A}">
                    <a16:rowId xmlns="" xmlns:a16="http://schemas.microsoft.com/office/drawing/2014/main" val="4088387979"/>
                  </a:ext>
                </a:extLst>
              </a:tr>
              <a:tr h="0">
                <a:tc>
                  <a:txBody>
                    <a:bodyPr/>
                    <a:lstStyle/>
                    <a:p>
                      <a:pPr algn="ctr"/>
                      <a:r>
                        <a:rPr lang="en-US" dirty="0">
                          <a:effectLst/>
                        </a:rPr>
                        <a:t>Hudson</a:t>
                      </a:r>
                    </a:p>
                  </a:txBody>
                  <a:tcPr anchor="ctr">
                    <a:lnL>
                      <a:noFill/>
                    </a:lnL>
                    <a:lnR>
                      <a:noFill/>
                    </a:lnR>
                    <a:lnT>
                      <a:noFill/>
                    </a:lnT>
                    <a:lnB>
                      <a:noFill/>
                    </a:lnB>
                  </a:tcPr>
                </a:tc>
                <a:tc>
                  <a:txBody>
                    <a:bodyPr/>
                    <a:lstStyle/>
                    <a:p>
                      <a:pPr algn="ctr"/>
                      <a:r>
                        <a:rPr lang="en-US">
                          <a:effectLst/>
                        </a:rPr>
                        <a:t>P04</a:t>
                      </a:r>
                    </a:p>
                  </a:txBody>
                  <a:tcPr anchor="ctr">
                    <a:lnL>
                      <a:noFill/>
                    </a:lnL>
                    <a:lnR>
                      <a:noFill/>
                    </a:lnR>
                    <a:lnT>
                      <a:noFill/>
                    </a:lnT>
                    <a:lnB>
                      <a:noFill/>
                    </a:lnB>
                  </a:tcPr>
                </a:tc>
                <a:extLst>
                  <a:ext uri="{0D108BD9-81ED-4DB2-BD59-A6C34878D82A}">
                    <a16:rowId xmlns="" xmlns:a16="http://schemas.microsoft.com/office/drawing/2014/main" val="3397868280"/>
                  </a:ext>
                </a:extLst>
              </a:tr>
              <a:tr h="0">
                <a:tc>
                  <a:txBody>
                    <a:bodyPr/>
                    <a:lstStyle/>
                    <a:p>
                      <a:pPr algn="ctr"/>
                      <a:r>
                        <a:rPr lang="en-US" dirty="0">
                          <a:effectLst/>
                        </a:rPr>
                        <a:t>Petro</a:t>
                      </a:r>
                    </a:p>
                  </a:txBody>
                  <a:tcPr anchor="ctr">
                    <a:lnL>
                      <a:noFill/>
                    </a:lnL>
                    <a:lnR>
                      <a:noFill/>
                    </a:lnR>
                    <a:lnT>
                      <a:noFill/>
                    </a:lnT>
                    <a:lnB>
                      <a:noFill/>
                    </a:lnB>
                  </a:tcPr>
                </a:tc>
                <a:tc>
                  <a:txBody>
                    <a:bodyPr/>
                    <a:lstStyle/>
                    <a:p>
                      <a:pPr algn="ctr"/>
                      <a:r>
                        <a:rPr lang="en-US" dirty="0">
                          <a:effectLst/>
                        </a:rPr>
                        <a:t>P02</a:t>
                      </a:r>
                    </a:p>
                  </a:txBody>
                  <a:tcPr anchor="ctr">
                    <a:lnL>
                      <a:noFill/>
                    </a:lnL>
                    <a:lnR>
                      <a:noFill/>
                    </a:lnR>
                    <a:lnT>
                      <a:noFill/>
                    </a:lnT>
                    <a:lnB>
                      <a:noFill/>
                    </a:lnB>
                  </a:tcPr>
                </a:tc>
                <a:extLst>
                  <a:ext uri="{0D108BD9-81ED-4DB2-BD59-A6C34878D82A}">
                    <a16:rowId xmlns="" xmlns:a16="http://schemas.microsoft.com/office/drawing/2014/main" val="2873550480"/>
                  </a:ext>
                </a:extLst>
              </a:tr>
            </a:tbl>
          </a:graphicData>
        </a:graphic>
      </p:graphicFrame>
      <p:sp>
        <p:nvSpPr>
          <p:cNvPr id="7" name="TextBox 6">
            <a:extLst>
              <a:ext uri="{FF2B5EF4-FFF2-40B4-BE49-F238E27FC236}">
                <a16:creationId xmlns="" xmlns:a16="http://schemas.microsoft.com/office/drawing/2014/main" id="{A04AF402-48A1-A59D-0DD6-09D9D4300B86}"/>
              </a:ext>
            </a:extLst>
          </p:cNvPr>
          <p:cNvSpPr txBox="1"/>
          <p:nvPr/>
        </p:nvSpPr>
        <p:spPr>
          <a:xfrm>
            <a:off x="873760" y="5268416"/>
            <a:ext cx="10393680" cy="769441"/>
          </a:xfrm>
          <a:prstGeom prst="rect">
            <a:avLst/>
          </a:prstGeom>
          <a:noFill/>
        </p:spPr>
        <p:txBody>
          <a:bodyPr wrap="square">
            <a:spAutoFit/>
          </a:bodyPr>
          <a:lstStyle/>
          <a:p>
            <a:r>
              <a:rPr lang="en-US" sz="2200" b="0" i="0" dirty="0">
                <a:solidFill>
                  <a:srgbClr val="61738E"/>
                </a:solidFill>
                <a:effectLst/>
                <a:latin typeface="Source Sans Pro" panose="020B0503030403020204" pitchFamily="34" charset="0"/>
              </a:rPr>
              <a:t>Thus, we’ve converted the &lt;</a:t>
            </a:r>
            <a:r>
              <a:rPr lang="en-US" sz="2200" b="0" i="0" dirty="0" err="1">
                <a:solidFill>
                  <a:srgbClr val="61738E"/>
                </a:solidFill>
                <a:effectLst/>
                <a:latin typeface="Source Sans Pro" panose="020B0503030403020204" pitchFamily="34" charset="0"/>
              </a:rPr>
              <a:t>EmployeeProjectLead</a:t>
            </a:r>
            <a:r>
              <a:rPr lang="en-US" sz="2200" b="0" i="0" dirty="0">
                <a:solidFill>
                  <a:srgbClr val="61738E"/>
                </a:solidFill>
                <a:effectLst/>
                <a:latin typeface="Source Sans Pro" panose="020B0503030403020204" pitchFamily="34" charset="0"/>
              </a:rPr>
              <a:t>&gt; table into BCNF by decomposing it into &lt;</a:t>
            </a:r>
            <a:r>
              <a:rPr lang="en-US" sz="2200" b="0" i="0" dirty="0" err="1">
                <a:solidFill>
                  <a:srgbClr val="61738E"/>
                </a:solidFill>
                <a:effectLst/>
                <a:latin typeface="Source Sans Pro" panose="020B0503030403020204" pitchFamily="34" charset="0"/>
              </a:rPr>
              <a:t>EmployeeProject</a:t>
            </a:r>
            <a:r>
              <a:rPr lang="en-US" sz="2200" b="0" i="0" dirty="0">
                <a:solidFill>
                  <a:srgbClr val="61738E"/>
                </a:solidFill>
                <a:effectLst/>
                <a:latin typeface="Source Sans Pro" panose="020B0503030403020204" pitchFamily="34" charset="0"/>
              </a:rPr>
              <a:t>&gt; and &lt;</a:t>
            </a:r>
            <a:r>
              <a:rPr lang="en-US" sz="2200" b="0" i="0" dirty="0" err="1">
                <a:solidFill>
                  <a:srgbClr val="61738E"/>
                </a:solidFill>
                <a:effectLst/>
                <a:latin typeface="Source Sans Pro" panose="020B0503030403020204" pitchFamily="34" charset="0"/>
              </a:rPr>
              <a:t>ProjectLead</a:t>
            </a:r>
            <a:r>
              <a:rPr lang="en-US" sz="2200" b="0" i="0" dirty="0">
                <a:solidFill>
                  <a:srgbClr val="61738E"/>
                </a:solidFill>
                <a:effectLst/>
                <a:latin typeface="Source Sans Pro" panose="020B0503030403020204" pitchFamily="34" charset="0"/>
              </a:rPr>
              <a:t>&gt; tables.</a:t>
            </a:r>
            <a:endParaRPr lang="en-US" sz="2200" dirty="0"/>
          </a:p>
        </p:txBody>
      </p:sp>
    </p:spTree>
    <p:extLst>
      <p:ext uri="{BB962C8B-B14F-4D97-AF65-F5344CB8AC3E}">
        <p14:creationId xmlns:p14="http://schemas.microsoft.com/office/powerpoint/2010/main" val="206277886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
            </a:r>
            <a:br>
              <a:rPr lang="en-IN" dirty="0"/>
            </a:br>
            <a:r>
              <a:rPr lang="en-IN" dirty="0"/>
              <a:t>Fourth Normal Form </a:t>
            </a:r>
          </a:p>
        </p:txBody>
      </p:sp>
      <p:sp>
        <p:nvSpPr>
          <p:cNvPr id="3" name="Content Placeholder 2"/>
          <p:cNvSpPr>
            <a:spLocks noGrp="1"/>
          </p:cNvSpPr>
          <p:nvPr>
            <p:ph idx="1"/>
          </p:nvPr>
        </p:nvSpPr>
        <p:spPr/>
        <p:txBody>
          <a:bodyPr/>
          <a:lstStyle/>
          <a:p>
            <a:r>
              <a:rPr lang="en-US" dirty="0"/>
              <a:t>Fourth Normal Form comes into picture when </a:t>
            </a:r>
            <a:r>
              <a:rPr lang="en-US" b="1" dirty="0"/>
              <a:t>Multi-valued Dependency </a:t>
            </a:r>
            <a:r>
              <a:rPr lang="en-US" dirty="0"/>
              <a:t>occur in any relation. </a:t>
            </a:r>
            <a:endParaRPr lang="en-US" dirty="0" smtClean="0"/>
          </a:p>
          <a:p>
            <a:r>
              <a:rPr lang="en-US" b="1" dirty="0"/>
              <a:t>Rules for 4th Normal Form: - </a:t>
            </a:r>
            <a:endParaRPr lang="en-US" dirty="0"/>
          </a:p>
          <a:p>
            <a:r>
              <a:rPr lang="en-US" dirty="0"/>
              <a:t>For a table to satisfy the Fourth Normal Form, it should satisfy the following two conditions: </a:t>
            </a:r>
          </a:p>
          <a:p>
            <a:r>
              <a:rPr lang="en-US" dirty="0"/>
              <a:t>1. It should be in the </a:t>
            </a:r>
            <a:r>
              <a:rPr lang="en-US" b="1" dirty="0"/>
              <a:t>Boyce-</a:t>
            </a:r>
            <a:r>
              <a:rPr lang="en-US" b="1" dirty="0" err="1"/>
              <a:t>Codd</a:t>
            </a:r>
            <a:r>
              <a:rPr lang="en-US" b="1" dirty="0"/>
              <a:t> Normal Form</a:t>
            </a:r>
            <a:r>
              <a:rPr lang="en-US" dirty="0"/>
              <a:t>. </a:t>
            </a:r>
          </a:p>
          <a:p>
            <a:r>
              <a:rPr lang="en-US" dirty="0"/>
              <a:t>2. And, the table should not have any </a:t>
            </a:r>
            <a:r>
              <a:rPr lang="en-US" b="1" dirty="0"/>
              <a:t>Multi-valued Dependency</a:t>
            </a:r>
            <a:r>
              <a:rPr lang="en-US" dirty="0"/>
              <a:t>. </a:t>
            </a:r>
          </a:p>
          <a:p>
            <a:endParaRPr lang="en-IN" dirty="0"/>
          </a:p>
        </p:txBody>
      </p:sp>
    </p:spTree>
    <p:extLst>
      <p:ext uri="{BB962C8B-B14F-4D97-AF65-F5344CB8AC3E}">
        <p14:creationId xmlns:p14="http://schemas.microsoft.com/office/powerpoint/2010/main" val="19248486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77500" lnSpcReduction="20000"/>
          </a:bodyPr>
          <a:lstStyle/>
          <a:p>
            <a:r>
              <a:rPr lang="en-IN" b="1" dirty="0"/>
              <a:t>What is Multi-valued Dependency? </a:t>
            </a:r>
            <a:endParaRPr lang="en-IN" dirty="0"/>
          </a:p>
          <a:p>
            <a:r>
              <a:rPr lang="en-US" dirty="0"/>
              <a:t>A table is said to have multi-valued dependency, if the following conditions are true, </a:t>
            </a:r>
          </a:p>
          <a:p>
            <a:r>
              <a:rPr lang="en-US" dirty="0"/>
              <a:t>1. For a dependency A → B, if for a single value of A, multiple value of B exists, then the table may have multi-valued dependency. </a:t>
            </a:r>
          </a:p>
          <a:p>
            <a:r>
              <a:rPr lang="en-US" dirty="0"/>
              <a:t>2. Also, a table should have at-least 3 columns for it to have a multi-valued dependency. </a:t>
            </a:r>
          </a:p>
          <a:p>
            <a:r>
              <a:rPr lang="en-US" dirty="0"/>
              <a:t>3. And, for a relation R(A,B,C), if there is a multi-valued dependency between, A and B, then B and C should be independent of each other. </a:t>
            </a:r>
          </a:p>
          <a:p>
            <a:endParaRPr lang="en-IN" dirty="0"/>
          </a:p>
          <a:p>
            <a:r>
              <a:rPr lang="en-US" dirty="0"/>
              <a:t>If all these conditions are true for any relation(table), it is said to have multi-valued dependency. </a:t>
            </a:r>
            <a:endParaRPr lang="en-IN" dirty="0"/>
          </a:p>
        </p:txBody>
      </p:sp>
    </p:spTree>
    <p:extLst>
      <p:ext uri="{BB962C8B-B14F-4D97-AF65-F5344CB8AC3E}">
        <p14:creationId xmlns:p14="http://schemas.microsoft.com/office/powerpoint/2010/main" val="9834638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2800" b="1" dirty="0"/>
              <a:t>Example: - </a:t>
            </a:r>
            <a:r>
              <a:rPr lang="en-IN" sz="2800" dirty="0"/>
              <a:t/>
            </a:r>
            <a:br>
              <a:rPr lang="en-IN" sz="2800" dirty="0"/>
            </a:br>
            <a:r>
              <a:rPr lang="en-US" sz="2800" dirty="0"/>
              <a:t>Below we have a college enrolment table with columns </a:t>
            </a:r>
            <a:r>
              <a:rPr lang="en-US" sz="2800" dirty="0" err="1"/>
              <a:t>s_id</a:t>
            </a:r>
            <a:r>
              <a:rPr lang="en-US" sz="2800" dirty="0"/>
              <a:t>, course and hobby. </a:t>
            </a:r>
            <a:endParaRPr lang="en-IN" sz="2800" dirty="0"/>
          </a:p>
        </p:txBody>
      </p:sp>
      <p:sp>
        <p:nvSpPr>
          <p:cNvPr id="3" name="Content Placeholder 2"/>
          <p:cNvSpPr>
            <a:spLocks noGrp="1"/>
          </p:cNvSpPr>
          <p:nvPr>
            <p:ph idx="1"/>
          </p:nvPr>
        </p:nvSpPr>
        <p:spPr/>
        <p:txBody>
          <a:bodyPr>
            <a:normAutofit/>
          </a:bodyPr>
          <a:lstStyle/>
          <a:p>
            <a:endParaRPr lang="en-US" dirty="0" smtClean="0"/>
          </a:p>
          <a:p>
            <a:endParaRPr lang="en-US" dirty="0"/>
          </a:p>
          <a:p>
            <a:endParaRPr lang="en-US" dirty="0" smtClean="0"/>
          </a:p>
          <a:p>
            <a:endParaRPr lang="en-US" dirty="0"/>
          </a:p>
          <a:p>
            <a:r>
              <a:rPr lang="en-US" sz="2600" dirty="0" smtClean="0"/>
              <a:t>In </a:t>
            </a:r>
            <a:r>
              <a:rPr lang="en-US" sz="2600" dirty="0"/>
              <a:t>the table above, student with </a:t>
            </a:r>
            <a:r>
              <a:rPr lang="en-US" sz="2600" dirty="0" err="1"/>
              <a:t>s_id</a:t>
            </a:r>
            <a:r>
              <a:rPr lang="en-US" sz="2600" dirty="0"/>
              <a:t> </a:t>
            </a:r>
            <a:r>
              <a:rPr lang="en-US" sz="2600" b="1" dirty="0"/>
              <a:t>1 </a:t>
            </a:r>
            <a:r>
              <a:rPr lang="en-US" sz="2600" dirty="0"/>
              <a:t>has opted for two courses, </a:t>
            </a:r>
            <a:r>
              <a:rPr lang="en-US" sz="2600" b="1" dirty="0"/>
              <a:t>Science </a:t>
            </a:r>
            <a:r>
              <a:rPr lang="en-US" sz="2600" dirty="0"/>
              <a:t>and </a:t>
            </a:r>
            <a:r>
              <a:rPr lang="en-US" sz="2600" b="1" dirty="0" err="1"/>
              <a:t>Maths</a:t>
            </a:r>
            <a:r>
              <a:rPr lang="en-US" sz="2600" dirty="0"/>
              <a:t>, and has two hobbies, </a:t>
            </a:r>
            <a:r>
              <a:rPr lang="en-US" sz="2600" b="1" dirty="0"/>
              <a:t>Cricket </a:t>
            </a:r>
            <a:r>
              <a:rPr lang="en-US" sz="2600" dirty="0"/>
              <a:t>and </a:t>
            </a:r>
            <a:r>
              <a:rPr lang="en-US" sz="2600" b="1" dirty="0"/>
              <a:t>Hockey</a:t>
            </a:r>
            <a:r>
              <a:rPr lang="en-US" sz="2600" dirty="0"/>
              <a:t>. Well the two records for student with </a:t>
            </a:r>
            <a:r>
              <a:rPr lang="en-US" sz="2600" dirty="0" err="1"/>
              <a:t>s_id</a:t>
            </a:r>
            <a:r>
              <a:rPr lang="en-US" sz="2600" dirty="0"/>
              <a:t> </a:t>
            </a:r>
            <a:r>
              <a:rPr lang="en-US" sz="2600" b="1" dirty="0"/>
              <a:t>1</a:t>
            </a:r>
            <a:r>
              <a:rPr lang="en-US" sz="2600" dirty="0"/>
              <a:t>, will give rise to two more records, as shown below, because for one student, two hobbies exists, hence along with both the courses, these hobbies should be specified. </a:t>
            </a:r>
            <a:endParaRPr lang="en-IN" sz="26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24287" y="1745272"/>
            <a:ext cx="3819159" cy="20178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429055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endParaRPr lang="en-US" sz="2800" dirty="0" smtClean="0"/>
          </a:p>
          <a:p>
            <a:endParaRPr lang="en-US" sz="2800" dirty="0"/>
          </a:p>
          <a:p>
            <a:endParaRPr lang="en-US" sz="2800" dirty="0" smtClean="0"/>
          </a:p>
          <a:p>
            <a:endParaRPr lang="en-US" sz="2800" dirty="0"/>
          </a:p>
          <a:p>
            <a:endParaRPr lang="en-US" sz="2800" dirty="0" smtClean="0"/>
          </a:p>
          <a:p>
            <a:r>
              <a:rPr lang="en-US" sz="2800" dirty="0" smtClean="0"/>
              <a:t>And</a:t>
            </a:r>
            <a:r>
              <a:rPr lang="en-US" sz="2800" dirty="0"/>
              <a:t>, in the table above, there is no relationship between the columns course and hobby. They are independent of each other. So there is multi-value dependency, which leads to un-necessary repetition of data and other anomalies as well. </a:t>
            </a:r>
            <a:endParaRPr lang="en-IN" sz="28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4837" y="1208210"/>
            <a:ext cx="3057525" cy="280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978493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261" y="239468"/>
            <a:ext cx="10972800" cy="1143000"/>
          </a:xfrm>
        </p:spPr>
        <p:txBody>
          <a:bodyPr>
            <a:noAutofit/>
          </a:bodyPr>
          <a:lstStyle/>
          <a:p>
            <a:r>
              <a:rPr lang="en-US" sz="2800" b="1" dirty="0"/>
              <a:t>How to satisfy 4th Normal Form? </a:t>
            </a:r>
            <a:r>
              <a:rPr lang="en-US" sz="2800" dirty="0"/>
              <a:t/>
            </a:r>
            <a:br>
              <a:rPr lang="en-US" sz="2800" dirty="0"/>
            </a:br>
            <a:r>
              <a:rPr lang="en-US" sz="2800" dirty="0"/>
              <a:t>To make the above relation </a:t>
            </a:r>
            <a:r>
              <a:rPr lang="en-US" sz="2800" dirty="0" err="1"/>
              <a:t>satify</a:t>
            </a:r>
            <a:r>
              <a:rPr lang="en-US" sz="2800" dirty="0"/>
              <a:t> the 4th normal form, we can decompose the table into 2 tables. </a:t>
            </a:r>
            <a:endParaRPr lang="en-IN" sz="2800" dirty="0"/>
          </a:p>
        </p:txBody>
      </p:sp>
      <p:sp>
        <p:nvSpPr>
          <p:cNvPr id="3" name="Content Placeholder 2"/>
          <p:cNvSpPr>
            <a:spLocks noGrp="1"/>
          </p:cNvSpPr>
          <p:nvPr>
            <p:ph idx="1"/>
          </p:nvPr>
        </p:nvSpPr>
        <p:spPr/>
        <p:txBody>
          <a:bodyPr>
            <a:normAutofit lnSpcReduction="10000"/>
          </a:bodyPr>
          <a:lstStyle/>
          <a:p>
            <a:endParaRPr lang="en-US" sz="2800" dirty="0" smtClean="0"/>
          </a:p>
          <a:p>
            <a:endParaRPr lang="en-US" sz="2800" dirty="0"/>
          </a:p>
          <a:p>
            <a:endParaRPr lang="en-US" sz="2800" dirty="0" smtClean="0"/>
          </a:p>
          <a:p>
            <a:endParaRPr lang="en-US" sz="2800" dirty="0"/>
          </a:p>
          <a:p>
            <a:endParaRPr lang="en-US" sz="2800" dirty="0" smtClean="0"/>
          </a:p>
          <a:p>
            <a:r>
              <a:rPr lang="en-US" sz="2800" dirty="0" smtClean="0"/>
              <a:t>Now </a:t>
            </a:r>
            <a:r>
              <a:rPr lang="en-US" sz="2800" dirty="0"/>
              <a:t>this relation satisfies the fourth normal form. A table can also have functional dependency along with multi-valued dependency. In that case, the functionally dependent columns are moved in a separate table and the multi-valued dependent columns are moved to separate tables. If you design your database carefully, you can easily avoid these issues. </a:t>
            </a:r>
            <a:endParaRPr lang="en-IN" sz="28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00375" y="1514474"/>
            <a:ext cx="6191250" cy="23189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409452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573207"/>
            <a:ext cx="10972800" cy="5552960"/>
          </a:xfrm>
        </p:spPr>
        <p:txBody>
          <a:bodyPr>
            <a:normAutofit/>
          </a:bodyPr>
          <a:lstStyle/>
          <a:p>
            <a:endParaRPr lang="en-IN" dirty="0"/>
          </a:p>
          <a:p>
            <a:pPr algn="just"/>
            <a:r>
              <a:rPr lang="en-IN" b="1" dirty="0"/>
              <a:t>Fifth normal form (5NF): - </a:t>
            </a:r>
            <a:r>
              <a:rPr lang="en-GB" sz="2400" dirty="0"/>
              <a:t>also known as </a:t>
            </a:r>
            <a:r>
              <a:rPr lang="en-GB" sz="2400" b="1" dirty="0"/>
              <a:t>Project-Join Normal Form (PJNF</a:t>
            </a:r>
            <a:r>
              <a:rPr lang="en-GB" sz="2400" b="1" dirty="0" smtClean="0"/>
              <a:t>)</a:t>
            </a:r>
            <a:r>
              <a:rPr lang="en-GB" sz="2400" dirty="0" smtClean="0"/>
              <a:t>, is a level of database normalization designed to eliminate redundancy caused by </a:t>
            </a:r>
            <a:r>
              <a:rPr lang="en-GB" sz="2400" b="1" dirty="0" smtClean="0"/>
              <a:t>join dependencies</a:t>
            </a:r>
            <a:r>
              <a:rPr lang="en-GB" sz="2400" dirty="0" smtClean="0"/>
              <a:t> that are </a:t>
            </a:r>
            <a:r>
              <a:rPr lang="en-GB" sz="2400" b="1" dirty="0" smtClean="0"/>
              <a:t>not implied</a:t>
            </a:r>
            <a:r>
              <a:rPr lang="en-GB" sz="2400" dirty="0" smtClean="0"/>
              <a:t> by candidate keys. A table is in 5NF if it is in </a:t>
            </a:r>
            <a:r>
              <a:rPr lang="en-GB" sz="2400" b="1" dirty="0" smtClean="0"/>
              <a:t>4NF</a:t>
            </a:r>
            <a:r>
              <a:rPr lang="en-GB" sz="2400" dirty="0" smtClean="0"/>
              <a:t> and every </a:t>
            </a:r>
            <a:r>
              <a:rPr lang="en-GB" sz="2400" b="1" dirty="0" smtClean="0"/>
              <a:t>join dependency</a:t>
            </a:r>
            <a:r>
              <a:rPr lang="en-GB" sz="2400" dirty="0" smtClean="0"/>
              <a:t> in the table is a consequence of its </a:t>
            </a:r>
            <a:r>
              <a:rPr lang="en-GB" sz="2400" b="1" dirty="0" smtClean="0"/>
              <a:t>candidate keys</a:t>
            </a:r>
            <a:r>
              <a:rPr lang="en-GB" sz="2400" dirty="0" smtClean="0"/>
              <a:t>.</a:t>
            </a:r>
          </a:p>
          <a:p>
            <a:pPr algn="just"/>
            <a:r>
              <a:rPr lang="en-IN" b="1" dirty="0" smtClean="0"/>
              <a:t>Join Dependency: - </a:t>
            </a:r>
            <a:r>
              <a:rPr lang="en-GB" sz="2400" b="1" dirty="0" smtClean="0"/>
              <a:t>A table has a join dependency if it can be reconstructed by joining multiple tables, and this decomposition is lossless (no data is lost).</a:t>
            </a:r>
          </a:p>
          <a:p>
            <a:pPr marL="0" indent="0" algn="just">
              <a:buNone/>
            </a:pPr>
            <a:r>
              <a:rPr lang="en-GB" sz="2400" b="1" dirty="0" err="1" smtClean="0"/>
              <a:t>LosslessJoin</a:t>
            </a:r>
            <a:r>
              <a:rPr lang="en-GB" sz="2400" b="1" dirty="0" smtClean="0"/>
              <a:t>:</a:t>
            </a:r>
            <a:r>
              <a:rPr lang="en-GB" sz="2400" dirty="0" smtClean="0"/>
              <a:t/>
            </a:r>
            <a:br>
              <a:rPr lang="en-GB" sz="2400" dirty="0" smtClean="0"/>
            </a:br>
            <a:r>
              <a:rPr lang="en-GB" sz="2400" dirty="0" smtClean="0"/>
              <a:t>After decomposing a table into multiple smaller tables and then joining them back together, you get the </a:t>
            </a:r>
            <a:r>
              <a:rPr lang="en-GB" sz="2400" b="1" dirty="0" smtClean="0"/>
              <a:t>original data</a:t>
            </a:r>
            <a:r>
              <a:rPr lang="en-GB" sz="2400" dirty="0" smtClean="0"/>
              <a:t> without any spurious tuples.</a:t>
            </a:r>
            <a:endParaRPr lang="en-IN" sz="2400" b="1" dirty="0"/>
          </a:p>
        </p:txBody>
      </p:sp>
    </p:spTree>
    <p:extLst>
      <p:ext uri="{BB962C8B-B14F-4D97-AF65-F5344CB8AC3E}">
        <p14:creationId xmlns:p14="http://schemas.microsoft.com/office/powerpoint/2010/main" val="166621307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641445"/>
            <a:ext cx="10972800" cy="5484721"/>
          </a:xfrm>
        </p:spPr>
        <p:txBody>
          <a:bodyPr>
            <a:normAutofit/>
          </a:bodyPr>
          <a:lstStyle/>
          <a:p>
            <a:r>
              <a:rPr lang="en-GB" sz="2800" dirty="0" smtClean="0"/>
              <a:t>So</a:t>
            </a:r>
            <a:r>
              <a:rPr lang="en-GB" sz="2800" dirty="0"/>
              <a:t>, there’s a </a:t>
            </a:r>
            <a:r>
              <a:rPr lang="en-GB" sz="2800" b="1" dirty="0"/>
              <a:t>many-to-many-to-many</a:t>
            </a:r>
            <a:r>
              <a:rPr lang="en-GB" sz="2800" dirty="0"/>
              <a:t> relationship among </a:t>
            </a:r>
            <a:r>
              <a:rPr lang="en-GB" sz="2800" b="1" dirty="0"/>
              <a:t>Employee</a:t>
            </a:r>
            <a:r>
              <a:rPr lang="en-GB" sz="2800" dirty="0"/>
              <a:t>, </a:t>
            </a:r>
            <a:r>
              <a:rPr lang="en-GB" sz="2800" b="1" dirty="0"/>
              <a:t>Project</a:t>
            </a:r>
            <a:r>
              <a:rPr lang="en-GB" sz="2800" dirty="0"/>
              <a:t>, and </a:t>
            </a:r>
            <a:r>
              <a:rPr lang="en-GB" sz="2800" b="1" dirty="0"/>
              <a:t>Language</a:t>
            </a:r>
            <a:r>
              <a:rPr lang="en-GB" sz="2800" dirty="0"/>
              <a:t>.</a:t>
            </a:r>
          </a:p>
          <a:p>
            <a:r>
              <a:rPr lang="en-GB" sz="2800" dirty="0"/>
              <a:t>Let’s say we have the following </a:t>
            </a:r>
            <a:r>
              <a:rPr lang="en-GB" sz="2800" dirty="0" smtClean="0"/>
              <a:t>table:</a:t>
            </a:r>
          </a:p>
          <a:p>
            <a:pPr marL="0" indent="0">
              <a:buNone/>
            </a:pPr>
            <a:endParaRPr lang="en-US" sz="2800" dirty="0" smtClean="0"/>
          </a:p>
          <a:p>
            <a:endParaRPr lang="en-US" sz="2800" dirty="0"/>
          </a:p>
        </p:txBody>
      </p:sp>
      <p:graphicFrame>
        <p:nvGraphicFramePr>
          <p:cNvPr id="2" name="Table 1"/>
          <p:cNvGraphicFramePr>
            <a:graphicFrameLocks noGrp="1"/>
          </p:cNvGraphicFramePr>
          <p:nvPr>
            <p:extLst>
              <p:ext uri="{D42A27DB-BD31-4B8C-83A1-F6EECF244321}">
                <p14:modId xmlns:p14="http://schemas.microsoft.com/office/powerpoint/2010/main" val="1045415460"/>
              </p:ext>
            </p:extLst>
          </p:nvPr>
        </p:nvGraphicFramePr>
        <p:xfrm>
          <a:off x="2238233" y="2375575"/>
          <a:ext cx="6892119" cy="2769630"/>
        </p:xfrm>
        <a:graphic>
          <a:graphicData uri="http://schemas.openxmlformats.org/drawingml/2006/table">
            <a:tbl>
              <a:tblPr/>
              <a:tblGrid>
                <a:gridCol w="2297373"/>
                <a:gridCol w="2297373"/>
                <a:gridCol w="2297373"/>
              </a:tblGrid>
              <a:tr h="553926">
                <a:tc>
                  <a:txBody>
                    <a:bodyPr/>
                    <a:lstStyle/>
                    <a:p>
                      <a:r>
                        <a:rPr lang="en-IN" b="1" dirty="0"/>
                        <a:t>Employee</a:t>
                      </a:r>
                    </a:p>
                  </a:txBody>
                  <a:tcPr anchor="ctr">
                    <a:lnL>
                      <a:noFill/>
                    </a:lnL>
                    <a:lnR>
                      <a:noFill/>
                    </a:lnR>
                    <a:lnT>
                      <a:noFill/>
                    </a:lnT>
                    <a:lnB>
                      <a:noFill/>
                    </a:lnB>
                  </a:tcPr>
                </a:tc>
                <a:tc>
                  <a:txBody>
                    <a:bodyPr/>
                    <a:lstStyle/>
                    <a:p>
                      <a:r>
                        <a:rPr lang="en-IN" b="1" dirty="0"/>
                        <a:t>Project</a:t>
                      </a:r>
                    </a:p>
                  </a:txBody>
                  <a:tcPr anchor="ctr">
                    <a:lnL>
                      <a:noFill/>
                    </a:lnL>
                    <a:lnR>
                      <a:noFill/>
                    </a:lnR>
                    <a:lnT>
                      <a:noFill/>
                    </a:lnT>
                    <a:lnB>
                      <a:noFill/>
                    </a:lnB>
                  </a:tcPr>
                </a:tc>
                <a:tc>
                  <a:txBody>
                    <a:bodyPr/>
                    <a:lstStyle/>
                    <a:p>
                      <a:r>
                        <a:rPr lang="en-IN" b="1" dirty="0"/>
                        <a:t>Language</a:t>
                      </a:r>
                    </a:p>
                  </a:txBody>
                  <a:tcPr anchor="ctr">
                    <a:lnL>
                      <a:noFill/>
                    </a:lnL>
                    <a:lnR>
                      <a:noFill/>
                    </a:lnR>
                    <a:lnT>
                      <a:noFill/>
                    </a:lnT>
                    <a:lnB>
                      <a:noFill/>
                    </a:lnB>
                  </a:tcPr>
                </a:tc>
              </a:tr>
              <a:tr h="553926">
                <a:tc>
                  <a:txBody>
                    <a:bodyPr/>
                    <a:lstStyle/>
                    <a:p>
                      <a:r>
                        <a:rPr lang="en-IN" dirty="0"/>
                        <a:t>Alice</a:t>
                      </a:r>
                    </a:p>
                  </a:txBody>
                  <a:tcPr anchor="ctr">
                    <a:lnL>
                      <a:noFill/>
                    </a:lnL>
                    <a:lnR>
                      <a:noFill/>
                    </a:lnR>
                    <a:lnT>
                      <a:noFill/>
                    </a:lnT>
                    <a:lnB>
                      <a:noFill/>
                    </a:lnB>
                  </a:tcPr>
                </a:tc>
                <a:tc>
                  <a:txBody>
                    <a:bodyPr/>
                    <a:lstStyle/>
                    <a:p>
                      <a:r>
                        <a:rPr lang="en-IN" dirty="0"/>
                        <a:t>Alpha</a:t>
                      </a:r>
                    </a:p>
                  </a:txBody>
                  <a:tcPr anchor="ctr">
                    <a:lnL>
                      <a:noFill/>
                    </a:lnL>
                    <a:lnR>
                      <a:noFill/>
                    </a:lnR>
                    <a:lnT>
                      <a:noFill/>
                    </a:lnT>
                    <a:lnB>
                      <a:noFill/>
                    </a:lnB>
                  </a:tcPr>
                </a:tc>
                <a:tc>
                  <a:txBody>
                    <a:bodyPr/>
                    <a:lstStyle/>
                    <a:p>
                      <a:r>
                        <a:rPr lang="en-IN"/>
                        <a:t>Java</a:t>
                      </a:r>
                    </a:p>
                  </a:txBody>
                  <a:tcPr anchor="ctr">
                    <a:lnL>
                      <a:noFill/>
                    </a:lnL>
                    <a:lnR>
                      <a:noFill/>
                    </a:lnR>
                    <a:lnT>
                      <a:noFill/>
                    </a:lnT>
                    <a:lnB>
                      <a:noFill/>
                    </a:lnB>
                  </a:tcPr>
                </a:tc>
              </a:tr>
              <a:tr h="553926">
                <a:tc>
                  <a:txBody>
                    <a:bodyPr/>
                    <a:lstStyle/>
                    <a:p>
                      <a:r>
                        <a:rPr lang="en-IN"/>
                        <a:t>Alice</a:t>
                      </a:r>
                    </a:p>
                  </a:txBody>
                  <a:tcPr anchor="ctr">
                    <a:lnL>
                      <a:noFill/>
                    </a:lnL>
                    <a:lnR>
                      <a:noFill/>
                    </a:lnR>
                    <a:lnT>
                      <a:noFill/>
                    </a:lnT>
                    <a:lnB>
                      <a:noFill/>
                    </a:lnB>
                  </a:tcPr>
                </a:tc>
                <a:tc>
                  <a:txBody>
                    <a:bodyPr/>
                    <a:lstStyle/>
                    <a:p>
                      <a:r>
                        <a:rPr lang="en-IN"/>
                        <a:t>Alpha</a:t>
                      </a:r>
                    </a:p>
                  </a:txBody>
                  <a:tcPr anchor="ctr">
                    <a:lnL>
                      <a:noFill/>
                    </a:lnL>
                    <a:lnR>
                      <a:noFill/>
                    </a:lnR>
                    <a:lnT>
                      <a:noFill/>
                    </a:lnT>
                    <a:lnB>
                      <a:noFill/>
                    </a:lnB>
                  </a:tcPr>
                </a:tc>
                <a:tc>
                  <a:txBody>
                    <a:bodyPr/>
                    <a:lstStyle/>
                    <a:p>
                      <a:r>
                        <a:rPr lang="en-IN"/>
                        <a:t>Python</a:t>
                      </a:r>
                    </a:p>
                  </a:txBody>
                  <a:tcPr anchor="ctr">
                    <a:lnL>
                      <a:noFill/>
                    </a:lnL>
                    <a:lnR>
                      <a:noFill/>
                    </a:lnR>
                    <a:lnT>
                      <a:noFill/>
                    </a:lnT>
                    <a:lnB>
                      <a:noFill/>
                    </a:lnB>
                  </a:tcPr>
                </a:tc>
              </a:tr>
              <a:tr h="553926">
                <a:tc>
                  <a:txBody>
                    <a:bodyPr/>
                    <a:lstStyle/>
                    <a:p>
                      <a:r>
                        <a:rPr lang="en-IN"/>
                        <a:t>Alice</a:t>
                      </a:r>
                    </a:p>
                  </a:txBody>
                  <a:tcPr anchor="ctr">
                    <a:lnL>
                      <a:noFill/>
                    </a:lnL>
                    <a:lnR>
                      <a:noFill/>
                    </a:lnR>
                    <a:lnT>
                      <a:noFill/>
                    </a:lnT>
                    <a:lnB>
                      <a:noFill/>
                    </a:lnB>
                  </a:tcPr>
                </a:tc>
                <a:tc>
                  <a:txBody>
                    <a:bodyPr/>
                    <a:lstStyle/>
                    <a:p>
                      <a:r>
                        <a:rPr lang="en-IN" dirty="0"/>
                        <a:t>Beta</a:t>
                      </a:r>
                    </a:p>
                  </a:txBody>
                  <a:tcPr anchor="ctr">
                    <a:lnL>
                      <a:noFill/>
                    </a:lnL>
                    <a:lnR>
                      <a:noFill/>
                    </a:lnR>
                    <a:lnT>
                      <a:noFill/>
                    </a:lnT>
                    <a:lnB>
                      <a:noFill/>
                    </a:lnB>
                  </a:tcPr>
                </a:tc>
                <a:tc>
                  <a:txBody>
                    <a:bodyPr/>
                    <a:lstStyle/>
                    <a:p>
                      <a:r>
                        <a:rPr lang="en-IN"/>
                        <a:t>Java</a:t>
                      </a:r>
                    </a:p>
                  </a:txBody>
                  <a:tcPr anchor="ctr">
                    <a:lnL>
                      <a:noFill/>
                    </a:lnL>
                    <a:lnR>
                      <a:noFill/>
                    </a:lnR>
                    <a:lnT>
                      <a:noFill/>
                    </a:lnT>
                    <a:lnB>
                      <a:noFill/>
                    </a:lnB>
                  </a:tcPr>
                </a:tc>
              </a:tr>
              <a:tr h="553926">
                <a:tc>
                  <a:txBody>
                    <a:bodyPr/>
                    <a:lstStyle/>
                    <a:p>
                      <a:r>
                        <a:rPr lang="en-IN"/>
                        <a:t>Alice</a:t>
                      </a:r>
                    </a:p>
                  </a:txBody>
                  <a:tcPr anchor="ctr">
                    <a:lnL>
                      <a:noFill/>
                    </a:lnL>
                    <a:lnR>
                      <a:noFill/>
                    </a:lnR>
                    <a:lnT>
                      <a:noFill/>
                    </a:lnT>
                    <a:lnB>
                      <a:noFill/>
                    </a:lnB>
                  </a:tcPr>
                </a:tc>
                <a:tc>
                  <a:txBody>
                    <a:bodyPr/>
                    <a:lstStyle/>
                    <a:p>
                      <a:r>
                        <a:rPr lang="en-IN" dirty="0"/>
                        <a:t>Beta</a:t>
                      </a:r>
                    </a:p>
                  </a:txBody>
                  <a:tcPr anchor="ctr">
                    <a:lnL>
                      <a:noFill/>
                    </a:lnL>
                    <a:lnR>
                      <a:noFill/>
                    </a:lnR>
                    <a:lnT>
                      <a:noFill/>
                    </a:lnT>
                    <a:lnB>
                      <a:noFill/>
                    </a:lnB>
                  </a:tcPr>
                </a:tc>
                <a:tc>
                  <a:txBody>
                    <a:bodyPr/>
                    <a:lstStyle/>
                    <a:p>
                      <a:r>
                        <a:rPr lang="en-IN" dirty="0"/>
                        <a:t>Python</a:t>
                      </a:r>
                    </a:p>
                  </a:txBody>
                  <a:tcPr anchor="ctr">
                    <a:lnL>
                      <a:noFill/>
                    </a:lnL>
                    <a:lnR>
                      <a:noFill/>
                    </a:lnR>
                    <a:lnT>
                      <a:noFill/>
                    </a:lnT>
                    <a:lnB>
                      <a:noFill/>
                    </a:lnB>
                  </a:tcPr>
                </a:tc>
              </a:tr>
            </a:tbl>
          </a:graphicData>
        </a:graphic>
      </p:graphicFrame>
    </p:spTree>
    <p:extLst>
      <p:ext uri="{BB962C8B-B14F-4D97-AF65-F5344CB8AC3E}">
        <p14:creationId xmlns:p14="http://schemas.microsoft.com/office/powerpoint/2010/main" val="254291183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9475" y="696037"/>
            <a:ext cx="10972800" cy="5759354"/>
          </a:xfrm>
        </p:spPr>
        <p:txBody>
          <a:bodyPr>
            <a:normAutofit fontScale="92500" lnSpcReduction="10000"/>
          </a:bodyPr>
          <a:lstStyle/>
          <a:p>
            <a:r>
              <a:rPr lang="en-GB" sz="2400" dirty="0"/>
              <a:t>This means:</a:t>
            </a:r>
          </a:p>
          <a:p>
            <a:r>
              <a:rPr lang="en-GB" sz="2400" dirty="0"/>
              <a:t>Alice works on both </a:t>
            </a:r>
            <a:r>
              <a:rPr lang="en-GB" sz="2400" b="1" dirty="0"/>
              <a:t>Alpha</a:t>
            </a:r>
            <a:r>
              <a:rPr lang="en-GB" sz="2400" dirty="0"/>
              <a:t> and </a:t>
            </a:r>
            <a:r>
              <a:rPr lang="en-GB" sz="2400" b="1" dirty="0"/>
              <a:t>Beta</a:t>
            </a:r>
            <a:r>
              <a:rPr lang="en-GB" sz="2400" dirty="0"/>
              <a:t> projects.</a:t>
            </a:r>
          </a:p>
          <a:p>
            <a:r>
              <a:rPr lang="en-GB" sz="2400" dirty="0"/>
              <a:t>She knows </a:t>
            </a:r>
            <a:r>
              <a:rPr lang="en-GB" sz="2400" b="1" dirty="0"/>
              <a:t>Java</a:t>
            </a:r>
            <a:r>
              <a:rPr lang="en-GB" sz="2400" dirty="0"/>
              <a:t> and </a:t>
            </a:r>
            <a:r>
              <a:rPr lang="en-GB" sz="2400" b="1" dirty="0"/>
              <a:t>Python</a:t>
            </a:r>
            <a:r>
              <a:rPr lang="en-GB" sz="2400" dirty="0"/>
              <a:t>.</a:t>
            </a:r>
          </a:p>
          <a:p>
            <a:r>
              <a:rPr lang="en-GB" sz="2400" dirty="0"/>
              <a:t>Both projects possibly use both languages.</a:t>
            </a:r>
          </a:p>
          <a:p>
            <a:r>
              <a:rPr lang="en-GB" sz="2400" dirty="0"/>
              <a:t>But this table assumes:</a:t>
            </a:r>
          </a:p>
          <a:p>
            <a:r>
              <a:rPr lang="en-GB" sz="2400" dirty="0"/>
              <a:t>If Alice works on a project and knows a language, then she </a:t>
            </a:r>
            <a:r>
              <a:rPr lang="en-GB" sz="2400" b="1" dirty="0"/>
              <a:t>uses</a:t>
            </a:r>
            <a:r>
              <a:rPr lang="en-GB" sz="2400" dirty="0"/>
              <a:t> that language on the project.</a:t>
            </a:r>
          </a:p>
          <a:p>
            <a:r>
              <a:rPr lang="en-GB" sz="2400" dirty="0"/>
              <a:t>That’s </a:t>
            </a:r>
            <a:r>
              <a:rPr lang="en-GB" sz="2400" b="1" dirty="0"/>
              <a:t>not always accurate</a:t>
            </a:r>
            <a:r>
              <a:rPr lang="en-GB" sz="2400" dirty="0"/>
              <a:t> — and it leads to </a:t>
            </a:r>
            <a:r>
              <a:rPr lang="en-GB" sz="2400" b="1" dirty="0"/>
              <a:t>redundant rows</a:t>
            </a:r>
            <a:r>
              <a:rPr lang="en-GB" sz="2400" dirty="0"/>
              <a:t>.</a:t>
            </a:r>
          </a:p>
          <a:p>
            <a:r>
              <a:rPr lang="en-GB" sz="2400" dirty="0"/>
              <a:t>The above table may seem fine, but it </a:t>
            </a:r>
            <a:r>
              <a:rPr lang="en-GB" sz="2400" b="1" dirty="0"/>
              <a:t>repeats information unnecessarily</a:t>
            </a:r>
            <a:r>
              <a:rPr lang="en-GB" sz="2400" dirty="0"/>
              <a:t>. Let’s break it down.</a:t>
            </a:r>
          </a:p>
          <a:p>
            <a:r>
              <a:rPr lang="en-GB" sz="2400" dirty="0"/>
              <a:t>From the table, you can extract:</a:t>
            </a:r>
          </a:p>
          <a:p>
            <a:r>
              <a:rPr lang="en-GB" sz="2400" b="1" dirty="0" smtClean="0"/>
              <a:t>Employee–Project</a:t>
            </a:r>
            <a:r>
              <a:rPr lang="en-GB" sz="2400" dirty="0" smtClean="0"/>
              <a:t>,</a:t>
            </a:r>
            <a:r>
              <a:rPr lang="en-IN" sz="2400" b="1" dirty="0"/>
              <a:t> </a:t>
            </a:r>
            <a:r>
              <a:rPr lang="en-IN" sz="2400" b="1" dirty="0" smtClean="0"/>
              <a:t>Employee–Language project-Language</a:t>
            </a:r>
            <a:r>
              <a:rPr lang="en-IN" sz="2400" dirty="0" smtClean="0"/>
              <a:t>,</a:t>
            </a:r>
            <a:r>
              <a:rPr lang="en-GB" sz="2400" dirty="0" smtClean="0"/>
              <a:t> </a:t>
            </a:r>
          </a:p>
          <a:p>
            <a:r>
              <a:rPr lang="en-GB" sz="2400" dirty="0"/>
              <a:t>These are smaller tables with no redundancy, and when you </a:t>
            </a:r>
            <a:r>
              <a:rPr lang="en-GB" sz="2400" b="1" dirty="0"/>
              <a:t>join all three</a:t>
            </a:r>
            <a:r>
              <a:rPr lang="en-GB" sz="2400" dirty="0"/>
              <a:t>, you reconstruct the original data </a:t>
            </a:r>
            <a:r>
              <a:rPr lang="en-GB" sz="2400" b="1" dirty="0"/>
              <a:t>accurately</a:t>
            </a:r>
            <a:r>
              <a:rPr lang="en-GB" sz="2400" dirty="0"/>
              <a:t>.</a:t>
            </a:r>
          </a:p>
          <a:p>
            <a:r>
              <a:rPr lang="en-GB" sz="2400" dirty="0"/>
              <a:t>✅ This decomposition is </a:t>
            </a:r>
            <a:r>
              <a:rPr lang="en-GB" sz="2400" b="1" dirty="0"/>
              <a:t>lossless</a:t>
            </a:r>
            <a:r>
              <a:rPr lang="en-GB" sz="2400" dirty="0"/>
              <a:t> and </a:t>
            </a:r>
            <a:r>
              <a:rPr lang="en-GB" sz="2400" b="1" dirty="0"/>
              <a:t>free of spurious data</a:t>
            </a:r>
            <a:r>
              <a:rPr lang="en-GB" sz="2400" dirty="0"/>
              <a:t>.</a:t>
            </a:r>
          </a:p>
          <a:p>
            <a:endParaRPr lang="en-IN" sz="2400" dirty="0"/>
          </a:p>
        </p:txBody>
      </p:sp>
    </p:spTree>
    <p:extLst>
      <p:ext uri="{BB962C8B-B14F-4D97-AF65-F5344CB8AC3E}">
        <p14:creationId xmlns:p14="http://schemas.microsoft.com/office/powerpoint/2010/main" val="288646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9F41A2C-64EF-9F20-EC04-62B84094A22A}"/>
              </a:ext>
            </a:extLst>
          </p:cNvPr>
          <p:cNvSpPr>
            <a:spLocks noGrp="1"/>
          </p:cNvSpPr>
          <p:nvPr>
            <p:ph type="title"/>
          </p:nvPr>
        </p:nvSpPr>
        <p:spPr/>
        <p:txBody>
          <a:bodyPr/>
          <a:lstStyle/>
          <a:p>
            <a:r>
              <a:rPr lang="en-US" dirty="0"/>
              <a:t>Diagrammatic Representation of FDS:</a:t>
            </a:r>
          </a:p>
        </p:txBody>
      </p:sp>
      <p:pic>
        <p:nvPicPr>
          <p:cNvPr id="7" name="Picture 6">
            <a:extLst>
              <a:ext uri="{FF2B5EF4-FFF2-40B4-BE49-F238E27FC236}">
                <a16:creationId xmlns="" xmlns:a16="http://schemas.microsoft.com/office/drawing/2014/main" id="{6D76D161-EA51-816D-3BD9-4DE427ABE57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74304" y="1477726"/>
            <a:ext cx="6019798" cy="3452218"/>
          </a:xfrm>
          <a:prstGeom prst="rect">
            <a:avLst/>
          </a:prstGeom>
        </p:spPr>
      </p:pic>
      <p:sp>
        <p:nvSpPr>
          <p:cNvPr id="11" name="Rectangle 10">
            <a:extLst>
              <a:ext uri="{FF2B5EF4-FFF2-40B4-BE49-F238E27FC236}">
                <a16:creationId xmlns="" xmlns:a16="http://schemas.microsoft.com/office/drawing/2014/main" id="{7063B626-6069-97D9-E7AC-E4A023A653CB}"/>
              </a:ext>
            </a:extLst>
          </p:cNvPr>
          <p:cNvSpPr/>
          <p:nvPr/>
        </p:nvSpPr>
        <p:spPr>
          <a:xfrm>
            <a:off x="5628640" y="5369560"/>
            <a:ext cx="711200" cy="64516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4" name="TextBox 13">
            <a:extLst>
              <a:ext uri="{FF2B5EF4-FFF2-40B4-BE49-F238E27FC236}">
                <a16:creationId xmlns="" xmlns:a16="http://schemas.microsoft.com/office/drawing/2014/main" id="{65CA5A3A-4873-87CF-2828-6BED079DBC04}"/>
              </a:ext>
            </a:extLst>
          </p:cNvPr>
          <p:cNvSpPr txBox="1"/>
          <p:nvPr/>
        </p:nvSpPr>
        <p:spPr>
          <a:xfrm>
            <a:off x="1172081" y="4391074"/>
            <a:ext cx="10335518" cy="769441"/>
          </a:xfrm>
          <a:prstGeom prst="rect">
            <a:avLst/>
          </a:prstGeom>
          <a:noFill/>
        </p:spPr>
        <p:txBody>
          <a:bodyPr wrap="square">
            <a:spAutoFit/>
          </a:bodyPr>
          <a:lstStyle/>
          <a:p>
            <a:pPr algn="just"/>
            <a:r>
              <a:rPr lang="en-US" sz="2200" b="0" i="0" dirty="0">
                <a:solidFill>
                  <a:srgbClr val="61738E"/>
                </a:solidFill>
                <a:effectLst/>
                <a:latin typeface="Source Sans Pro" panose="020B0503030403020204" pitchFamily="34" charset="0"/>
              </a:rPr>
              <a:t>Pointing arrows determines the depending attribute and the origin of the arrow determines the determinant set.</a:t>
            </a:r>
          </a:p>
        </p:txBody>
      </p:sp>
    </p:spTree>
    <p:extLst>
      <p:ext uri="{BB962C8B-B14F-4D97-AF65-F5344CB8AC3E}">
        <p14:creationId xmlns:p14="http://schemas.microsoft.com/office/powerpoint/2010/main" val="349846485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25415" y="1672508"/>
            <a:ext cx="9319846" cy="3693319"/>
          </a:xfrm>
          <a:prstGeom prst="rect">
            <a:avLst/>
          </a:prstGeom>
        </p:spPr>
        <p:txBody>
          <a:bodyPr wrap="square">
            <a:spAutoFit/>
          </a:bodyPr>
          <a:lstStyle/>
          <a:p>
            <a:pPr algn="just"/>
            <a:r>
              <a:rPr lang="en-IN" b="1" dirty="0"/>
              <a:t>Decomposition: - </a:t>
            </a:r>
            <a:endParaRPr lang="en-IN" dirty="0"/>
          </a:p>
          <a:p>
            <a:pPr algn="just"/>
            <a:r>
              <a:rPr lang="en-US" dirty="0"/>
              <a:t>The process of breaking up or dividing a single relation into two or more sub relations is called as decomposition of a relation. When a relation in the relational model is not in appropriate normal form then the decomposition of a relation is required. In a database, it breaks the table into multiple tables. If the relation has no proper decomposition, then it may lead to problems like loss of information. Decomposition is used to eliminate some of the problems of bad design like anomalies, inconsistencies, and redundancy. </a:t>
            </a:r>
          </a:p>
          <a:p>
            <a:pPr algn="just"/>
            <a:endParaRPr lang="en-IN" b="1" dirty="0" smtClean="0"/>
          </a:p>
          <a:p>
            <a:pPr algn="just"/>
            <a:r>
              <a:rPr lang="en-IN" b="1" dirty="0" smtClean="0"/>
              <a:t>Types </a:t>
            </a:r>
            <a:r>
              <a:rPr lang="en-IN" b="1" dirty="0"/>
              <a:t>of Decomposition: - </a:t>
            </a:r>
            <a:endParaRPr lang="en-IN" dirty="0"/>
          </a:p>
          <a:p>
            <a:pPr algn="just"/>
            <a:r>
              <a:rPr lang="en-IN" b="1" dirty="0"/>
              <a:t>1. </a:t>
            </a:r>
            <a:r>
              <a:rPr lang="en-IN" dirty="0"/>
              <a:t>Lossless Decomposition. </a:t>
            </a:r>
          </a:p>
          <a:p>
            <a:pPr algn="just"/>
            <a:r>
              <a:rPr lang="en-IN" b="1" dirty="0"/>
              <a:t>2. </a:t>
            </a:r>
            <a:r>
              <a:rPr lang="en-IN" dirty="0"/>
              <a:t>Dependency Preserving. </a:t>
            </a:r>
          </a:p>
          <a:p>
            <a:pPr algn="just"/>
            <a:endParaRPr lang="en-IN" dirty="0"/>
          </a:p>
          <a:p>
            <a:pPr algn="just"/>
            <a:endParaRPr lang="en-US" dirty="0"/>
          </a:p>
        </p:txBody>
      </p:sp>
    </p:spTree>
    <p:extLst>
      <p:ext uri="{BB962C8B-B14F-4D97-AF65-F5344CB8AC3E}">
        <p14:creationId xmlns:p14="http://schemas.microsoft.com/office/powerpoint/2010/main" val="405503169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518615"/>
            <a:ext cx="10972800" cy="5607551"/>
          </a:xfrm>
        </p:spPr>
        <p:txBody>
          <a:bodyPr>
            <a:normAutofit fontScale="85000" lnSpcReduction="20000"/>
          </a:bodyPr>
          <a:lstStyle/>
          <a:p>
            <a:pPr algn="just">
              <a:buAutoNum type="arabicPeriod"/>
            </a:pPr>
            <a:r>
              <a:rPr lang="en-US" b="1" dirty="0"/>
              <a:t>Lossless Decomposition: - </a:t>
            </a:r>
            <a:r>
              <a:rPr lang="en-US" dirty="0"/>
              <a:t>If the information is not lost from the relation that is decomposed, then the decomposition will be lossless. The lossless decomposition guarantees that the join of relations will result in the same relation as it was decomposed. The relation is said to be lossless decomposition if natural joins of all the decomposition give the original relation.</a:t>
            </a:r>
          </a:p>
          <a:p>
            <a:pPr marL="0" indent="0" algn="just">
              <a:buNone/>
            </a:pPr>
            <a:r>
              <a:rPr lang="en-US" b="1" dirty="0"/>
              <a:t>2. Dependency Preserving: - </a:t>
            </a:r>
            <a:r>
              <a:rPr lang="en-US" dirty="0"/>
              <a:t>Dependency is an important constraint on the database. In the dependency preservation, at least one decomposed table must satisfy every dependency. If a relation R is decomposed into relation R1 and R2, then the dependencies of R either must be a part of R1 or R2 or must be derivable from the combination of functional dependencies of R1 and R2. For example, suppose there is a relation R (A, B, C, D) with functional dependency set (A-&gt;BC). The relational R is decomposed into R1(ABC) and R2(AD) which is dependency preserving because FD A-&gt;BC is a part of relation R1(ABC). </a:t>
            </a:r>
          </a:p>
          <a:p>
            <a:endParaRPr lang="en-IN" dirty="0"/>
          </a:p>
        </p:txBody>
      </p:sp>
    </p:spTree>
    <p:extLst>
      <p:ext uri="{BB962C8B-B14F-4D97-AF65-F5344CB8AC3E}">
        <p14:creationId xmlns:p14="http://schemas.microsoft.com/office/powerpoint/2010/main" val="6440230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68F5B02-DE49-1140-B1C2-E7494CD002C1}"/>
              </a:ext>
            </a:extLst>
          </p:cNvPr>
          <p:cNvSpPr>
            <a:spLocks noGrp="1"/>
          </p:cNvSpPr>
          <p:nvPr>
            <p:ph type="title"/>
          </p:nvPr>
        </p:nvSpPr>
        <p:spPr/>
        <p:txBody>
          <a:bodyPr/>
          <a:lstStyle/>
          <a:p>
            <a:r>
              <a:rPr lang="en-US" dirty="0"/>
              <a:t>Properties of FDS:</a:t>
            </a:r>
          </a:p>
        </p:txBody>
      </p:sp>
      <p:sp>
        <p:nvSpPr>
          <p:cNvPr id="3" name="Content Placeholder 2">
            <a:extLst>
              <a:ext uri="{FF2B5EF4-FFF2-40B4-BE49-F238E27FC236}">
                <a16:creationId xmlns="" xmlns:a16="http://schemas.microsoft.com/office/drawing/2014/main" id="{5FA5D5EC-CD6D-DD35-517A-CF5B89E11C9C}"/>
              </a:ext>
            </a:extLst>
          </p:cNvPr>
          <p:cNvSpPr>
            <a:spLocks noGrp="1"/>
          </p:cNvSpPr>
          <p:nvPr>
            <p:ph idx="1"/>
          </p:nvPr>
        </p:nvSpPr>
        <p:spPr/>
        <p:txBody>
          <a:bodyPr>
            <a:normAutofit/>
          </a:bodyPr>
          <a:lstStyle/>
          <a:p>
            <a:pPr marL="0" indent="0">
              <a:buNone/>
            </a:pPr>
            <a:r>
              <a:rPr lang="en-US" sz="2200" b="0" i="0" dirty="0">
                <a:solidFill>
                  <a:srgbClr val="61738E"/>
                </a:solidFill>
                <a:effectLst/>
                <a:latin typeface="Source Sans Pro" panose="020B0503030403020204" pitchFamily="34" charset="0"/>
              </a:rPr>
              <a:t>William Armstrong in </a:t>
            </a:r>
            <a:r>
              <a:rPr lang="en-US" sz="2200" b="0" i="1" dirty="0">
                <a:solidFill>
                  <a:srgbClr val="61738E"/>
                </a:solidFill>
                <a:effectLst/>
                <a:latin typeface="Source Sans Pro" panose="020B0503030403020204" pitchFamily="34" charset="0"/>
              </a:rPr>
              <a:t>1974</a:t>
            </a:r>
            <a:r>
              <a:rPr lang="en-US" sz="2200" b="0" i="0" dirty="0">
                <a:solidFill>
                  <a:srgbClr val="61738E"/>
                </a:solidFill>
                <a:effectLst/>
                <a:latin typeface="Source Sans Pro" panose="020B0503030403020204" pitchFamily="34" charset="0"/>
              </a:rPr>
              <a:t> suggested a few rules related to functional dependency. They are called </a:t>
            </a:r>
            <a:r>
              <a:rPr lang="en-US" sz="2200" b="1" i="0" dirty="0">
                <a:solidFill>
                  <a:srgbClr val="61738E"/>
                </a:solidFill>
                <a:effectLst/>
                <a:latin typeface="Source Sans Pro" panose="020B0503030403020204" pitchFamily="34" charset="0"/>
              </a:rPr>
              <a:t>RAT</a:t>
            </a:r>
            <a:r>
              <a:rPr lang="en-US" sz="2200" b="0" i="0" dirty="0">
                <a:solidFill>
                  <a:srgbClr val="61738E"/>
                </a:solidFill>
                <a:effectLst/>
                <a:latin typeface="Source Sans Pro" panose="020B0503030403020204" pitchFamily="34" charset="0"/>
              </a:rPr>
              <a:t> rules.</a:t>
            </a:r>
          </a:p>
          <a:p>
            <a:pPr>
              <a:buFont typeface="Courier New" panose="02070309020205020404" pitchFamily="49" charset="0"/>
              <a:buChar char="o"/>
            </a:pPr>
            <a:r>
              <a:rPr lang="en-US" sz="2200" b="1" i="0" dirty="0">
                <a:solidFill>
                  <a:srgbClr val="61738E"/>
                </a:solidFill>
                <a:effectLst/>
                <a:latin typeface="Source Sans Pro" panose="020B0503030403020204" pitchFamily="34" charset="0"/>
              </a:rPr>
              <a:t>Reflexivity</a:t>
            </a:r>
            <a:endParaRPr lang="en-US" sz="2200" dirty="0">
              <a:solidFill>
                <a:srgbClr val="61738E"/>
              </a:solidFill>
              <a:latin typeface="Source Sans Pro" panose="020B0503030403020204" pitchFamily="34" charset="0"/>
            </a:endParaRPr>
          </a:p>
          <a:p>
            <a:pPr>
              <a:buFont typeface="Courier New" panose="02070309020205020404" pitchFamily="49" charset="0"/>
              <a:buChar char="o"/>
            </a:pPr>
            <a:r>
              <a:rPr lang="en-US" sz="2200" b="1" i="0" dirty="0">
                <a:solidFill>
                  <a:srgbClr val="61738E"/>
                </a:solidFill>
                <a:effectLst/>
                <a:latin typeface="Source Sans Pro" panose="020B0503030403020204" pitchFamily="34" charset="0"/>
              </a:rPr>
              <a:t>Augmentation</a:t>
            </a:r>
          </a:p>
          <a:p>
            <a:pPr>
              <a:buFont typeface="Courier New" panose="02070309020205020404" pitchFamily="49" charset="0"/>
              <a:buChar char="o"/>
            </a:pPr>
            <a:r>
              <a:rPr lang="en-US" sz="2200" b="1" i="0" dirty="0">
                <a:solidFill>
                  <a:srgbClr val="61738E"/>
                </a:solidFill>
                <a:effectLst/>
                <a:latin typeface="Source Sans Pro" panose="020B0503030403020204" pitchFamily="34" charset="0"/>
              </a:rPr>
              <a:t>Transitivity</a:t>
            </a:r>
            <a:endParaRPr lang="en-US" sz="2200" dirty="0"/>
          </a:p>
        </p:txBody>
      </p:sp>
    </p:spTree>
    <p:extLst>
      <p:ext uri="{BB962C8B-B14F-4D97-AF65-F5344CB8AC3E}">
        <p14:creationId xmlns:p14="http://schemas.microsoft.com/office/powerpoint/2010/main" val="14824319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4003A60D-587C-FAB5-37E6-5D8889BF5026}"/>
              </a:ext>
            </a:extLst>
          </p:cNvPr>
          <p:cNvSpPr txBox="1"/>
          <p:nvPr/>
        </p:nvSpPr>
        <p:spPr>
          <a:xfrm>
            <a:off x="812800" y="782935"/>
            <a:ext cx="10190480" cy="1107996"/>
          </a:xfrm>
          <a:prstGeom prst="rect">
            <a:avLst/>
          </a:prstGeom>
          <a:noFill/>
        </p:spPr>
        <p:txBody>
          <a:bodyPr wrap="square">
            <a:spAutoFit/>
          </a:bodyPr>
          <a:lstStyle/>
          <a:p>
            <a:pPr algn="l">
              <a:buFont typeface="+mj-lt"/>
              <a:buAutoNum type="arabicPeriod"/>
            </a:pPr>
            <a:r>
              <a:rPr lang="en-US" b="1" i="0" dirty="0">
                <a:effectLst/>
                <a:latin typeface="Source Sans Pro" panose="020B0503030403020204" pitchFamily="34" charset="0"/>
              </a:rPr>
              <a:t> </a:t>
            </a:r>
            <a:r>
              <a:rPr lang="en-US" sz="2200" b="1" i="0" dirty="0">
                <a:effectLst/>
                <a:latin typeface="Source Sans Pro" panose="020B0503030403020204" pitchFamily="34" charset="0"/>
              </a:rPr>
              <a:t>Reflexivity</a:t>
            </a:r>
            <a:r>
              <a:rPr lang="en-US" sz="2200" b="0" i="0" dirty="0">
                <a:solidFill>
                  <a:srgbClr val="61738E"/>
                </a:solidFill>
                <a:effectLst/>
                <a:latin typeface="Source Sans Pro" panose="020B0503030403020204" pitchFamily="34" charset="0"/>
              </a:rPr>
              <a:t>: If </a:t>
            </a:r>
            <a:r>
              <a:rPr lang="en-US" sz="2200" b="1" i="0" dirty="0">
                <a:solidFill>
                  <a:srgbClr val="61738E"/>
                </a:solidFill>
                <a:effectLst/>
                <a:latin typeface="Source Sans Pro" panose="020B0503030403020204" pitchFamily="34" charset="0"/>
              </a:rPr>
              <a:t>A</a:t>
            </a:r>
            <a:r>
              <a:rPr lang="en-US" sz="2200" b="0" i="0" dirty="0">
                <a:solidFill>
                  <a:srgbClr val="61738E"/>
                </a:solidFill>
                <a:effectLst/>
                <a:latin typeface="Source Sans Pro" panose="020B0503030403020204" pitchFamily="34" charset="0"/>
              </a:rPr>
              <a:t> is a set of attributes and </a:t>
            </a:r>
            <a:r>
              <a:rPr lang="en-US" sz="2200" b="1" i="0" dirty="0">
                <a:solidFill>
                  <a:srgbClr val="61738E"/>
                </a:solidFill>
                <a:effectLst/>
                <a:latin typeface="Source Sans Pro" panose="020B0503030403020204" pitchFamily="34" charset="0"/>
              </a:rPr>
              <a:t>B</a:t>
            </a:r>
            <a:r>
              <a:rPr lang="en-US" sz="2200" b="0" i="0" dirty="0">
                <a:solidFill>
                  <a:srgbClr val="61738E"/>
                </a:solidFill>
                <a:effectLst/>
                <a:latin typeface="Source Sans Pro" panose="020B0503030403020204" pitchFamily="34" charset="0"/>
              </a:rPr>
              <a:t> is a subset of </a:t>
            </a:r>
            <a:r>
              <a:rPr lang="en-US" sz="2200" b="1" i="0" dirty="0">
                <a:solidFill>
                  <a:srgbClr val="61738E"/>
                </a:solidFill>
                <a:effectLst/>
                <a:latin typeface="Source Sans Pro" panose="020B0503030403020204" pitchFamily="34" charset="0"/>
              </a:rPr>
              <a:t>A</a:t>
            </a:r>
            <a:r>
              <a:rPr lang="en-US" sz="2200" b="0" i="0" dirty="0">
                <a:solidFill>
                  <a:srgbClr val="61738E"/>
                </a:solidFill>
                <a:effectLst/>
                <a:latin typeface="Source Sans Pro" panose="020B0503030403020204" pitchFamily="34" charset="0"/>
              </a:rPr>
              <a:t>, then the functional dependency </a:t>
            </a:r>
            <a:r>
              <a:rPr lang="en-US" sz="2200" b="1" i="0" dirty="0">
                <a:solidFill>
                  <a:srgbClr val="61738E"/>
                </a:solidFill>
                <a:effectLst/>
                <a:latin typeface="Source Sans Pro" panose="020B0503030403020204" pitchFamily="34" charset="0"/>
              </a:rPr>
              <a:t>A → B</a:t>
            </a:r>
            <a:r>
              <a:rPr lang="en-US" sz="2200" b="0" i="0" dirty="0">
                <a:solidFill>
                  <a:srgbClr val="61738E"/>
                </a:solidFill>
                <a:effectLst/>
                <a:latin typeface="Source Sans Pro" panose="020B0503030403020204" pitchFamily="34" charset="0"/>
              </a:rPr>
              <a:t> holds true.</a:t>
            </a:r>
          </a:p>
          <a:p>
            <a:pPr marL="742950" lvl="1" indent="-285750" algn="l">
              <a:buFont typeface="+mj-lt"/>
              <a:buAutoNum type="arabicPeriod"/>
            </a:pPr>
            <a:r>
              <a:rPr lang="en-US" sz="2200" b="0" i="1" dirty="0">
                <a:solidFill>
                  <a:srgbClr val="61738E"/>
                </a:solidFill>
                <a:effectLst/>
                <a:latin typeface="Source Sans Pro" panose="020B0503030403020204" pitchFamily="34" charset="0"/>
              </a:rPr>
              <a:t>For example</a:t>
            </a:r>
            <a:r>
              <a:rPr lang="en-US" sz="2200" b="0" i="0" dirty="0">
                <a:solidFill>
                  <a:srgbClr val="61738E"/>
                </a:solidFill>
                <a:effectLst/>
                <a:latin typeface="Source Sans Pro" panose="020B0503030403020204" pitchFamily="34" charset="0"/>
              </a:rPr>
              <a:t>, </a:t>
            </a:r>
            <a:r>
              <a:rPr lang="en-US" sz="2200" b="1" i="0" dirty="0">
                <a:solidFill>
                  <a:srgbClr val="61738E"/>
                </a:solidFill>
                <a:effectLst/>
                <a:latin typeface="Source Sans Pro" panose="020B0503030403020204" pitchFamily="34" charset="0"/>
              </a:rPr>
              <a:t>{ </a:t>
            </a:r>
            <a:r>
              <a:rPr lang="en-US" sz="2200" b="1" i="0" dirty="0" err="1">
                <a:solidFill>
                  <a:srgbClr val="61738E"/>
                </a:solidFill>
                <a:effectLst/>
                <a:latin typeface="Source Sans Pro" panose="020B0503030403020204" pitchFamily="34" charset="0"/>
              </a:rPr>
              <a:t>Employee_Id</a:t>
            </a:r>
            <a:r>
              <a:rPr lang="en-US" sz="2200" b="1" i="0" dirty="0">
                <a:solidFill>
                  <a:srgbClr val="61738E"/>
                </a:solidFill>
                <a:effectLst/>
                <a:latin typeface="Source Sans Pro" panose="020B0503030403020204" pitchFamily="34" charset="0"/>
              </a:rPr>
              <a:t>, Name } → Name</a:t>
            </a:r>
            <a:r>
              <a:rPr lang="en-US" sz="2200" b="0" i="0" dirty="0">
                <a:solidFill>
                  <a:srgbClr val="61738E"/>
                </a:solidFill>
                <a:effectLst/>
                <a:latin typeface="Source Sans Pro" panose="020B0503030403020204" pitchFamily="34" charset="0"/>
              </a:rPr>
              <a:t> is valid.</a:t>
            </a:r>
          </a:p>
        </p:txBody>
      </p:sp>
      <p:sp>
        <p:nvSpPr>
          <p:cNvPr id="5" name="TextBox 4">
            <a:extLst>
              <a:ext uri="{FF2B5EF4-FFF2-40B4-BE49-F238E27FC236}">
                <a16:creationId xmlns="" xmlns:a16="http://schemas.microsoft.com/office/drawing/2014/main" id="{01A6E595-4CD4-6FFD-DB9E-9C925A4F04E9}"/>
              </a:ext>
            </a:extLst>
          </p:cNvPr>
          <p:cNvSpPr txBox="1"/>
          <p:nvPr/>
        </p:nvSpPr>
        <p:spPr>
          <a:xfrm>
            <a:off x="812800" y="2274838"/>
            <a:ext cx="10190480" cy="2123658"/>
          </a:xfrm>
          <a:prstGeom prst="rect">
            <a:avLst/>
          </a:prstGeom>
          <a:noFill/>
        </p:spPr>
        <p:txBody>
          <a:bodyPr wrap="square">
            <a:spAutoFit/>
          </a:bodyPr>
          <a:lstStyle/>
          <a:p>
            <a:pPr algn="l"/>
            <a:r>
              <a:rPr lang="en-US" b="1" i="0" dirty="0">
                <a:solidFill>
                  <a:srgbClr val="61738E"/>
                </a:solidFill>
                <a:effectLst/>
                <a:latin typeface="Source Sans Pro" panose="020B0503030403020204" pitchFamily="34" charset="0"/>
              </a:rPr>
              <a:t>2. </a:t>
            </a:r>
            <a:r>
              <a:rPr lang="en-US" sz="2200" b="1" i="0" dirty="0">
                <a:effectLst/>
                <a:latin typeface="Source Sans Pro" panose="020B0503030403020204" pitchFamily="34" charset="0"/>
              </a:rPr>
              <a:t>Augmentation</a:t>
            </a:r>
            <a:r>
              <a:rPr lang="en-US" sz="2200" b="0" i="0" dirty="0">
                <a:effectLst/>
                <a:latin typeface="Source Sans Pro" panose="020B0503030403020204" pitchFamily="34" charset="0"/>
              </a:rPr>
              <a:t>:</a:t>
            </a:r>
            <a:r>
              <a:rPr lang="en-US" sz="2200" b="0" i="0" dirty="0">
                <a:solidFill>
                  <a:srgbClr val="61738E"/>
                </a:solidFill>
                <a:effectLst/>
                <a:latin typeface="Source Sans Pro" panose="020B0503030403020204" pitchFamily="34" charset="0"/>
              </a:rPr>
              <a:t> If a functional dependency </a:t>
            </a:r>
            <a:r>
              <a:rPr lang="en-US" sz="2200" b="1" i="0" dirty="0">
                <a:solidFill>
                  <a:srgbClr val="61738E"/>
                </a:solidFill>
                <a:effectLst/>
                <a:latin typeface="Source Sans Pro" panose="020B0503030403020204" pitchFamily="34" charset="0"/>
              </a:rPr>
              <a:t>A → B</a:t>
            </a:r>
            <a:r>
              <a:rPr lang="en-US" sz="2200" b="0" i="0" dirty="0">
                <a:solidFill>
                  <a:srgbClr val="61738E"/>
                </a:solidFill>
                <a:effectLst/>
                <a:latin typeface="Source Sans Pro" panose="020B0503030403020204" pitchFamily="34" charset="0"/>
              </a:rPr>
              <a:t> holds true, then appending any number of the attribute to both sides of dependency doesn't affect the dependency. It remains true.</a:t>
            </a:r>
          </a:p>
          <a:p>
            <a:pPr marL="742950" lvl="1" indent="-285750" algn="l">
              <a:buFont typeface="+mj-lt"/>
              <a:buAutoNum type="arabicPeriod"/>
            </a:pPr>
            <a:r>
              <a:rPr lang="en-US" sz="2200" b="0" i="1" dirty="0">
                <a:solidFill>
                  <a:srgbClr val="61738E"/>
                </a:solidFill>
                <a:effectLst/>
                <a:latin typeface="Source Sans Pro" panose="020B0503030403020204" pitchFamily="34" charset="0"/>
              </a:rPr>
              <a:t>For example,</a:t>
            </a:r>
            <a:r>
              <a:rPr lang="en-US" sz="2200" b="0" i="0" dirty="0">
                <a:solidFill>
                  <a:srgbClr val="61738E"/>
                </a:solidFill>
                <a:effectLst/>
                <a:latin typeface="Source Sans Pro" panose="020B0503030403020204" pitchFamily="34" charset="0"/>
              </a:rPr>
              <a:t> </a:t>
            </a:r>
            <a:r>
              <a:rPr lang="en-US" sz="2200" b="1" i="0" dirty="0">
                <a:solidFill>
                  <a:srgbClr val="61738E"/>
                </a:solidFill>
                <a:effectLst/>
                <a:latin typeface="Source Sans Pro" panose="020B0503030403020204" pitchFamily="34" charset="0"/>
              </a:rPr>
              <a:t>X → Y</a:t>
            </a:r>
            <a:r>
              <a:rPr lang="en-US" sz="2200" b="0" i="0" dirty="0">
                <a:solidFill>
                  <a:srgbClr val="61738E"/>
                </a:solidFill>
                <a:effectLst/>
                <a:latin typeface="Source Sans Pro" panose="020B0503030403020204" pitchFamily="34" charset="0"/>
              </a:rPr>
              <a:t> holds true then, </a:t>
            </a:r>
            <a:r>
              <a:rPr lang="en-US" sz="2200" b="1" i="0" dirty="0">
                <a:solidFill>
                  <a:srgbClr val="61738E"/>
                </a:solidFill>
                <a:effectLst/>
                <a:latin typeface="Source Sans Pro" panose="020B0503030403020204" pitchFamily="34" charset="0"/>
              </a:rPr>
              <a:t>ZX → ZY</a:t>
            </a:r>
            <a:r>
              <a:rPr lang="en-US" sz="2200" b="0" i="0" dirty="0">
                <a:solidFill>
                  <a:srgbClr val="61738E"/>
                </a:solidFill>
                <a:effectLst/>
                <a:latin typeface="Source Sans Pro" panose="020B0503030403020204" pitchFamily="34" charset="0"/>
              </a:rPr>
              <a:t> also holds true.</a:t>
            </a:r>
          </a:p>
          <a:p>
            <a:pPr marL="742950" lvl="1" indent="-285750" algn="l">
              <a:buFont typeface="+mj-lt"/>
              <a:buAutoNum type="arabicPeriod"/>
            </a:pPr>
            <a:r>
              <a:rPr lang="en-US" sz="2200" b="0" i="1" dirty="0">
                <a:solidFill>
                  <a:srgbClr val="61738E"/>
                </a:solidFill>
                <a:effectLst/>
                <a:latin typeface="Source Sans Pro" panose="020B0503030403020204" pitchFamily="34" charset="0"/>
              </a:rPr>
              <a:t>For example,</a:t>
            </a:r>
            <a:r>
              <a:rPr lang="en-US" sz="2200" b="0" i="0" dirty="0">
                <a:solidFill>
                  <a:srgbClr val="61738E"/>
                </a:solidFill>
                <a:effectLst/>
                <a:latin typeface="Source Sans Pro" panose="020B0503030403020204" pitchFamily="34" charset="0"/>
              </a:rPr>
              <a:t> if </a:t>
            </a:r>
            <a:r>
              <a:rPr lang="en-US" sz="2200" b="1" i="0" dirty="0">
                <a:solidFill>
                  <a:srgbClr val="61738E"/>
                </a:solidFill>
                <a:effectLst/>
                <a:latin typeface="Source Sans Pro" panose="020B0503030403020204" pitchFamily="34" charset="0"/>
              </a:rPr>
              <a:t>{ </a:t>
            </a:r>
            <a:r>
              <a:rPr lang="en-US" sz="2200" b="1" i="0" dirty="0" err="1">
                <a:solidFill>
                  <a:srgbClr val="61738E"/>
                </a:solidFill>
                <a:effectLst/>
                <a:latin typeface="Source Sans Pro" panose="020B0503030403020204" pitchFamily="34" charset="0"/>
              </a:rPr>
              <a:t>Employee_Id</a:t>
            </a:r>
            <a:r>
              <a:rPr lang="en-US" sz="2200" b="1" i="0" dirty="0">
                <a:solidFill>
                  <a:srgbClr val="61738E"/>
                </a:solidFill>
                <a:effectLst/>
                <a:latin typeface="Source Sans Pro" panose="020B0503030403020204" pitchFamily="34" charset="0"/>
              </a:rPr>
              <a:t>, Name } → { Name }</a:t>
            </a:r>
            <a:r>
              <a:rPr lang="en-US" sz="2200" b="0" i="0" dirty="0">
                <a:solidFill>
                  <a:srgbClr val="61738E"/>
                </a:solidFill>
                <a:effectLst/>
                <a:latin typeface="Source Sans Pro" panose="020B0503030403020204" pitchFamily="34" charset="0"/>
              </a:rPr>
              <a:t> holds true then, </a:t>
            </a:r>
            <a:r>
              <a:rPr lang="en-US" sz="2200" b="1" i="0" dirty="0">
                <a:solidFill>
                  <a:srgbClr val="61738E"/>
                </a:solidFill>
                <a:effectLst/>
                <a:latin typeface="Source Sans Pro" panose="020B0503030403020204" pitchFamily="34" charset="0"/>
              </a:rPr>
              <a:t>{ </a:t>
            </a:r>
            <a:r>
              <a:rPr lang="en-US" sz="2200" b="1" i="0" dirty="0" err="1">
                <a:solidFill>
                  <a:srgbClr val="61738E"/>
                </a:solidFill>
                <a:effectLst/>
                <a:latin typeface="Source Sans Pro" panose="020B0503030403020204" pitchFamily="34" charset="0"/>
              </a:rPr>
              <a:t>Employee_Id</a:t>
            </a:r>
            <a:r>
              <a:rPr lang="en-US" sz="2200" b="1" i="0" dirty="0">
                <a:solidFill>
                  <a:srgbClr val="61738E"/>
                </a:solidFill>
                <a:effectLst/>
                <a:latin typeface="Source Sans Pro" panose="020B0503030403020204" pitchFamily="34" charset="0"/>
              </a:rPr>
              <a:t>, Name, Age } → { Name, Age }</a:t>
            </a:r>
            <a:endParaRPr lang="en-US" sz="2200" b="0" i="0" dirty="0">
              <a:solidFill>
                <a:srgbClr val="61738E"/>
              </a:solidFill>
              <a:effectLst/>
              <a:latin typeface="Source Sans Pro" panose="020B0503030403020204" pitchFamily="34" charset="0"/>
            </a:endParaRPr>
          </a:p>
        </p:txBody>
      </p:sp>
      <p:sp>
        <p:nvSpPr>
          <p:cNvPr id="7" name="TextBox 6">
            <a:extLst>
              <a:ext uri="{FF2B5EF4-FFF2-40B4-BE49-F238E27FC236}">
                <a16:creationId xmlns="" xmlns:a16="http://schemas.microsoft.com/office/drawing/2014/main" id="{3AF7B908-1A10-6913-7A09-77737841CF95}"/>
              </a:ext>
            </a:extLst>
          </p:cNvPr>
          <p:cNvSpPr txBox="1"/>
          <p:nvPr/>
        </p:nvSpPr>
        <p:spPr>
          <a:xfrm>
            <a:off x="822960" y="4668520"/>
            <a:ext cx="10190480" cy="1785104"/>
          </a:xfrm>
          <a:prstGeom prst="rect">
            <a:avLst/>
          </a:prstGeom>
          <a:noFill/>
        </p:spPr>
        <p:txBody>
          <a:bodyPr wrap="square">
            <a:spAutoFit/>
          </a:bodyPr>
          <a:lstStyle/>
          <a:p>
            <a:pPr algn="l"/>
            <a:r>
              <a:rPr lang="en-US" b="1" i="0" dirty="0">
                <a:solidFill>
                  <a:srgbClr val="61738E"/>
                </a:solidFill>
                <a:effectLst/>
                <a:latin typeface="Source Sans Pro" panose="020B0503030403020204" pitchFamily="34" charset="0"/>
              </a:rPr>
              <a:t>3. </a:t>
            </a:r>
            <a:r>
              <a:rPr lang="en-US" sz="2200" b="1" i="0" dirty="0">
                <a:effectLst/>
                <a:latin typeface="Source Sans Pro" panose="020B0503030403020204" pitchFamily="34" charset="0"/>
              </a:rPr>
              <a:t>Transitivity</a:t>
            </a:r>
            <a:r>
              <a:rPr lang="en-US" sz="2200" b="0" i="0" dirty="0">
                <a:effectLst/>
                <a:latin typeface="Source Sans Pro" panose="020B0503030403020204" pitchFamily="34" charset="0"/>
              </a:rPr>
              <a:t>:</a:t>
            </a:r>
            <a:r>
              <a:rPr lang="en-US" sz="2200" b="0" i="0" dirty="0">
                <a:solidFill>
                  <a:srgbClr val="61738E"/>
                </a:solidFill>
                <a:effectLst/>
                <a:latin typeface="Source Sans Pro" panose="020B0503030403020204" pitchFamily="34" charset="0"/>
              </a:rPr>
              <a:t> If two functional dependencies </a:t>
            </a:r>
            <a:r>
              <a:rPr lang="en-US" sz="2200" b="1" i="0" dirty="0">
                <a:solidFill>
                  <a:srgbClr val="61738E"/>
                </a:solidFill>
                <a:effectLst/>
                <a:latin typeface="Source Sans Pro" panose="020B0503030403020204" pitchFamily="34" charset="0"/>
              </a:rPr>
              <a:t>X → Y</a:t>
            </a:r>
            <a:r>
              <a:rPr lang="en-US" sz="2200" b="0" i="0" dirty="0">
                <a:solidFill>
                  <a:srgbClr val="61738E"/>
                </a:solidFill>
                <a:effectLst/>
                <a:latin typeface="Source Sans Pro" panose="020B0503030403020204" pitchFamily="34" charset="0"/>
              </a:rPr>
              <a:t> and </a:t>
            </a:r>
            <a:r>
              <a:rPr lang="en-US" sz="2200" b="1" i="0" dirty="0">
                <a:solidFill>
                  <a:srgbClr val="61738E"/>
                </a:solidFill>
                <a:effectLst/>
                <a:latin typeface="Source Sans Pro" panose="020B0503030403020204" pitchFamily="34" charset="0"/>
              </a:rPr>
              <a:t>Y → Z</a:t>
            </a:r>
            <a:r>
              <a:rPr lang="en-US" sz="2200" b="0" i="0" dirty="0">
                <a:solidFill>
                  <a:srgbClr val="61738E"/>
                </a:solidFill>
                <a:effectLst/>
                <a:latin typeface="Source Sans Pro" panose="020B0503030403020204" pitchFamily="34" charset="0"/>
              </a:rPr>
              <a:t> hold true, then </a:t>
            </a:r>
            <a:r>
              <a:rPr lang="en-US" sz="2200" b="1" i="0" dirty="0">
                <a:solidFill>
                  <a:srgbClr val="61738E"/>
                </a:solidFill>
                <a:effectLst/>
                <a:latin typeface="Source Sans Pro" panose="020B0503030403020204" pitchFamily="34" charset="0"/>
              </a:rPr>
              <a:t>X → Z</a:t>
            </a:r>
            <a:r>
              <a:rPr lang="en-US" sz="2200" b="0" i="0" dirty="0">
                <a:solidFill>
                  <a:srgbClr val="61738E"/>
                </a:solidFill>
                <a:effectLst/>
                <a:latin typeface="Source Sans Pro" panose="020B0503030403020204" pitchFamily="34" charset="0"/>
              </a:rPr>
              <a:t> also holds true by the rule of Transitivity.</a:t>
            </a:r>
          </a:p>
          <a:p>
            <a:pPr marL="742950" lvl="1" indent="-285750" algn="l">
              <a:buFont typeface="+mj-lt"/>
              <a:buAutoNum type="arabicPeriod"/>
            </a:pPr>
            <a:r>
              <a:rPr lang="en-US" sz="2200" b="0" i="1" dirty="0">
                <a:solidFill>
                  <a:srgbClr val="61738E"/>
                </a:solidFill>
                <a:effectLst/>
                <a:latin typeface="Source Sans Pro" panose="020B0503030403020204" pitchFamily="34" charset="0"/>
              </a:rPr>
              <a:t>For example,</a:t>
            </a:r>
            <a:r>
              <a:rPr lang="en-US" sz="2200" b="0" i="0" dirty="0">
                <a:solidFill>
                  <a:srgbClr val="61738E"/>
                </a:solidFill>
                <a:effectLst/>
                <a:latin typeface="Source Sans Pro" panose="020B0503030403020204" pitchFamily="34" charset="0"/>
              </a:rPr>
              <a:t> if </a:t>
            </a:r>
            <a:r>
              <a:rPr lang="en-US" sz="2200" b="1" i="0" dirty="0">
                <a:solidFill>
                  <a:srgbClr val="61738E"/>
                </a:solidFill>
                <a:effectLst/>
                <a:latin typeface="Source Sans Pro" panose="020B0503030403020204" pitchFamily="34" charset="0"/>
              </a:rPr>
              <a:t>{ </a:t>
            </a:r>
            <a:r>
              <a:rPr lang="en-US" sz="2200" b="1" i="0" dirty="0" err="1">
                <a:solidFill>
                  <a:srgbClr val="61738E"/>
                </a:solidFill>
                <a:effectLst/>
                <a:latin typeface="Source Sans Pro" panose="020B0503030403020204" pitchFamily="34" charset="0"/>
              </a:rPr>
              <a:t>Employee_Id</a:t>
            </a:r>
            <a:r>
              <a:rPr lang="en-US" sz="2200" b="1" i="0" dirty="0">
                <a:solidFill>
                  <a:srgbClr val="61738E"/>
                </a:solidFill>
                <a:effectLst/>
                <a:latin typeface="Source Sans Pro" panose="020B0503030403020204" pitchFamily="34" charset="0"/>
              </a:rPr>
              <a:t> } → { Name }</a:t>
            </a:r>
            <a:r>
              <a:rPr lang="en-US" sz="2200" b="0" i="0" dirty="0">
                <a:solidFill>
                  <a:srgbClr val="61738E"/>
                </a:solidFill>
                <a:effectLst/>
                <a:latin typeface="Source Sans Pro" panose="020B0503030403020204" pitchFamily="34" charset="0"/>
              </a:rPr>
              <a:t> holds true and </a:t>
            </a:r>
            <a:r>
              <a:rPr lang="en-US" sz="2200" b="1" i="0" dirty="0">
                <a:solidFill>
                  <a:srgbClr val="61738E"/>
                </a:solidFill>
                <a:effectLst/>
                <a:latin typeface="Source Sans Pro" panose="020B0503030403020204" pitchFamily="34" charset="0"/>
              </a:rPr>
              <a:t>{ Name } → { Department }</a:t>
            </a:r>
            <a:r>
              <a:rPr lang="en-US" sz="2200" b="0" i="0" dirty="0">
                <a:solidFill>
                  <a:srgbClr val="61738E"/>
                </a:solidFill>
                <a:effectLst/>
                <a:latin typeface="Source Sans Pro" panose="020B0503030403020204" pitchFamily="34" charset="0"/>
              </a:rPr>
              <a:t> holds true, then </a:t>
            </a:r>
            <a:r>
              <a:rPr lang="en-US" sz="2200" b="1" i="0" dirty="0">
                <a:solidFill>
                  <a:srgbClr val="61738E"/>
                </a:solidFill>
                <a:effectLst/>
                <a:latin typeface="Source Sans Pro" panose="020B0503030403020204" pitchFamily="34" charset="0"/>
              </a:rPr>
              <a:t>{ </a:t>
            </a:r>
            <a:r>
              <a:rPr lang="en-US" sz="2200" b="1" i="0" dirty="0" err="1">
                <a:solidFill>
                  <a:srgbClr val="61738E"/>
                </a:solidFill>
                <a:effectLst/>
                <a:latin typeface="Source Sans Pro" panose="020B0503030403020204" pitchFamily="34" charset="0"/>
              </a:rPr>
              <a:t>Employee_Id</a:t>
            </a:r>
            <a:r>
              <a:rPr lang="en-US" sz="2200" b="1" i="0" dirty="0">
                <a:solidFill>
                  <a:srgbClr val="61738E"/>
                </a:solidFill>
                <a:effectLst/>
                <a:latin typeface="Source Sans Pro" panose="020B0503030403020204" pitchFamily="34" charset="0"/>
              </a:rPr>
              <a:t> } → { Department }</a:t>
            </a:r>
            <a:r>
              <a:rPr lang="en-US" sz="2200" b="0" i="0" dirty="0">
                <a:solidFill>
                  <a:srgbClr val="61738E"/>
                </a:solidFill>
                <a:effectLst/>
                <a:latin typeface="Source Sans Pro" panose="020B0503030403020204" pitchFamily="34" charset="0"/>
              </a:rPr>
              <a:t> also holds true.</a:t>
            </a:r>
          </a:p>
        </p:txBody>
      </p:sp>
    </p:spTree>
    <p:extLst>
      <p:ext uri="{BB962C8B-B14F-4D97-AF65-F5344CB8AC3E}">
        <p14:creationId xmlns:p14="http://schemas.microsoft.com/office/powerpoint/2010/main" val="3729726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3240F3C-38DF-47F2-E5A5-F1AAB46C7FFC}"/>
              </a:ext>
            </a:extLst>
          </p:cNvPr>
          <p:cNvSpPr>
            <a:spLocks noGrp="1"/>
          </p:cNvSpPr>
          <p:nvPr>
            <p:ph type="title"/>
          </p:nvPr>
        </p:nvSpPr>
        <p:spPr/>
        <p:txBody>
          <a:bodyPr/>
          <a:lstStyle/>
          <a:p>
            <a:r>
              <a:rPr lang="en-US" b="1" i="0" dirty="0">
                <a:effectLst/>
                <a:latin typeface="Source Sans Pro" panose="020B0503030403020204" pitchFamily="34" charset="0"/>
              </a:rPr>
              <a:t>Types of Functional Dependencies:</a:t>
            </a:r>
            <a:endParaRPr lang="en-US" dirty="0"/>
          </a:p>
        </p:txBody>
      </p:sp>
      <p:sp>
        <p:nvSpPr>
          <p:cNvPr id="3" name="Content Placeholder 2">
            <a:extLst>
              <a:ext uri="{FF2B5EF4-FFF2-40B4-BE49-F238E27FC236}">
                <a16:creationId xmlns="" xmlns:a16="http://schemas.microsoft.com/office/drawing/2014/main" id="{7E24F23F-46AF-B675-1231-C1866161739E}"/>
              </a:ext>
            </a:extLst>
          </p:cNvPr>
          <p:cNvSpPr>
            <a:spLocks noGrp="1"/>
          </p:cNvSpPr>
          <p:nvPr>
            <p:ph idx="1"/>
          </p:nvPr>
        </p:nvSpPr>
        <p:spPr/>
        <p:txBody>
          <a:bodyPr/>
          <a:lstStyle/>
          <a:p>
            <a:pPr algn="l">
              <a:buFont typeface="+mj-lt"/>
              <a:buAutoNum type="arabicPeriod"/>
            </a:pPr>
            <a:r>
              <a:rPr lang="en-US" sz="2200" b="0" i="0" dirty="0">
                <a:solidFill>
                  <a:srgbClr val="61738E"/>
                </a:solidFill>
                <a:effectLst/>
                <a:latin typeface="Source Sans Pro" panose="020B0503030403020204" pitchFamily="34" charset="0"/>
              </a:rPr>
              <a:t>Trivial functional dependency</a:t>
            </a:r>
          </a:p>
          <a:p>
            <a:pPr algn="l">
              <a:buFont typeface="+mj-lt"/>
              <a:buAutoNum type="arabicPeriod"/>
            </a:pPr>
            <a:r>
              <a:rPr lang="en-US" sz="2200" b="0" i="0" dirty="0">
                <a:solidFill>
                  <a:srgbClr val="61738E"/>
                </a:solidFill>
                <a:effectLst/>
                <a:latin typeface="Source Sans Pro" panose="020B0503030403020204" pitchFamily="34" charset="0"/>
              </a:rPr>
              <a:t>Non-Trivial functional dependency</a:t>
            </a:r>
          </a:p>
          <a:p>
            <a:pPr algn="l">
              <a:buFont typeface="+mj-lt"/>
              <a:buAutoNum type="arabicPeriod"/>
            </a:pPr>
            <a:r>
              <a:rPr lang="en-US" sz="2200" b="0" i="0" dirty="0">
                <a:solidFill>
                  <a:srgbClr val="61738E"/>
                </a:solidFill>
                <a:effectLst/>
                <a:latin typeface="Source Sans Pro" panose="020B0503030403020204" pitchFamily="34" charset="0"/>
              </a:rPr>
              <a:t>Multivalued functional dependency</a:t>
            </a:r>
          </a:p>
          <a:p>
            <a:pPr algn="l">
              <a:buFont typeface="+mj-lt"/>
              <a:buAutoNum type="arabicPeriod"/>
            </a:pPr>
            <a:r>
              <a:rPr lang="en-US" sz="2200" b="0" i="0" dirty="0">
                <a:solidFill>
                  <a:srgbClr val="61738E"/>
                </a:solidFill>
                <a:effectLst/>
                <a:latin typeface="Source Sans Pro" panose="020B0503030403020204" pitchFamily="34" charset="0"/>
              </a:rPr>
              <a:t>Transitive functional dependency</a:t>
            </a:r>
          </a:p>
          <a:p>
            <a:pPr marL="0" indent="0">
              <a:buNone/>
            </a:pPr>
            <a:endParaRPr lang="en-US" dirty="0"/>
          </a:p>
        </p:txBody>
      </p:sp>
    </p:spTree>
    <p:extLst>
      <p:ext uri="{BB962C8B-B14F-4D97-AF65-F5344CB8AC3E}">
        <p14:creationId xmlns:p14="http://schemas.microsoft.com/office/powerpoint/2010/main" val="14840347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8612579-4AB4-0B5B-3E2C-1FA3839AE148}"/>
              </a:ext>
            </a:extLst>
          </p:cNvPr>
          <p:cNvSpPr>
            <a:spLocks noGrp="1"/>
          </p:cNvSpPr>
          <p:nvPr>
            <p:ph type="title"/>
          </p:nvPr>
        </p:nvSpPr>
        <p:spPr/>
        <p:txBody>
          <a:bodyPr/>
          <a:lstStyle/>
          <a:p>
            <a:r>
              <a:rPr lang="en-US" b="1" i="0" dirty="0">
                <a:effectLst/>
                <a:latin typeface="Source Sans Pro" panose="020B0503030403020204" pitchFamily="34" charset="0"/>
              </a:rPr>
              <a:t>Trivial Functional Dependency:</a:t>
            </a:r>
            <a:endParaRPr lang="en-US" dirty="0"/>
          </a:p>
        </p:txBody>
      </p:sp>
      <p:sp>
        <p:nvSpPr>
          <p:cNvPr id="4" name="TextBox 3">
            <a:extLst>
              <a:ext uri="{FF2B5EF4-FFF2-40B4-BE49-F238E27FC236}">
                <a16:creationId xmlns="" xmlns:a16="http://schemas.microsoft.com/office/drawing/2014/main" id="{5A4824D4-0208-25EE-972A-4F6E903C97DA}"/>
              </a:ext>
            </a:extLst>
          </p:cNvPr>
          <p:cNvSpPr txBox="1"/>
          <p:nvPr/>
        </p:nvSpPr>
        <p:spPr>
          <a:xfrm>
            <a:off x="810000" y="2413338"/>
            <a:ext cx="10571998" cy="2578013"/>
          </a:xfrm>
          <a:prstGeom prst="rect">
            <a:avLst/>
          </a:prstGeom>
          <a:noFill/>
        </p:spPr>
        <p:txBody>
          <a:bodyPr wrap="square">
            <a:spAutoFit/>
          </a:bodyPr>
          <a:lstStyle/>
          <a:p>
            <a:pPr marL="285750" indent="-285750" algn="just">
              <a:lnSpc>
                <a:spcPct val="150000"/>
              </a:lnSpc>
              <a:buFont typeface="Courier New" panose="02070309020205020404" pitchFamily="49" charset="0"/>
              <a:buChar char="o"/>
            </a:pPr>
            <a:r>
              <a:rPr lang="en-US" sz="2200" b="0" i="0" dirty="0">
                <a:solidFill>
                  <a:srgbClr val="61738E"/>
                </a:solidFill>
                <a:effectLst/>
                <a:latin typeface="Source Sans Pro" panose="020B0503030403020204" pitchFamily="34" charset="0"/>
              </a:rPr>
              <a:t>In </a:t>
            </a:r>
            <a:r>
              <a:rPr lang="en-US" sz="2200" b="1" i="0" dirty="0">
                <a:solidFill>
                  <a:srgbClr val="61738E"/>
                </a:solidFill>
                <a:effectLst/>
                <a:latin typeface="Source Sans Pro" panose="020B0503030403020204" pitchFamily="34" charset="0"/>
              </a:rPr>
              <a:t>Trivial functional dependency</a:t>
            </a:r>
            <a:r>
              <a:rPr lang="en-US" sz="2200" b="0" i="0" dirty="0">
                <a:solidFill>
                  <a:srgbClr val="61738E"/>
                </a:solidFill>
                <a:effectLst/>
                <a:latin typeface="Source Sans Pro" panose="020B0503030403020204" pitchFamily="34" charset="0"/>
              </a:rPr>
              <a:t>, a dependent is always </a:t>
            </a:r>
            <a:r>
              <a:rPr lang="en-US" sz="2200" b="1" i="0" dirty="0">
                <a:solidFill>
                  <a:srgbClr val="61738E"/>
                </a:solidFill>
                <a:effectLst/>
                <a:latin typeface="Source Sans Pro" panose="020B0503030403020204" pitchFamily="34" charset="0"/>
              </a:rPr>
              <a:t>a subset</a:t>
            </a:r>
            <a:r>
              <a:rPr lang="en-US" sz="2200" b="0" i="0" dirty="0">
                <a:solidFill>
                  <a:srgbClr val="61738E"/>
                </a:solidFill>
                <a:effectLst/>
                <a:latin typeface="Source Sans Pro" panose="020B0503030403020204" pitchFamily="34" charset="0"/>
              </a:rPr>
              <a:t> of the determinant. In other words, </a:t>
            </a:r>
            <a:r>
              <a:rPr lang="en-US" sz="2200" b="0" i="1" dirty="0">
                <a:solidFill>
                  <a:srgbClr val="61738E"/>
                </a:solidFill>
                <a:effectLst/>
                <a:latin typeface="Source Sans Pro" panose="020B0503030403020204" pitchFamily="34" charset="0"/>
              </a:rPr>
              <a:t>a functional dependency is called trivial if the attributes on the right side are the subset of the attributes on the left side of the functional dependency</a:t>
            </a:r>
            <a:r>
              <a:rPr lang="en-US" sz="2200" b="0" i="0" dirty="0">
                <a:solidFill>
                  <a:srgbClr val="61738E"/>
                </a:solidFill>
                <a:effectLst/>
                <a:latin typeface="Source Sans Pro" panose="020B0503030403020204" pitchFamily="34" charset="0"/>
              </a:rPr>
              <a:t>.</a:t>
            </a:r>
            <a:endParaRPr lang="en-US" sz="2200" dirty="0">
              <a:solidFill>
                <a:srgbClr val="61738E"/>
              </a:solidFill>
              <a:latin typeface="Source Sans Pro" panose="020B0503030403020204" pitchFamily="34" charset="0"/>
            </a:endParaRPr>
          </a:p>
          <a:p>
            <a:pPr marL="285750" indent="-285750" algn="just">
              <a:lnSpc>
                <a:spcPct val="150000"/>
              </a:lnSpc>
              <a:buFont typeface="Courier New" panose="02070309020205020404" pitchFamily="49" charset="0"/>
              <a:buChar char="o"/>
            </a:pPr>
            <a:r>
              <a:rPr lang="en-US" sz="2200" b="1" i="0" dirty="0">
                <a:solidFill>
                  <a:srgbClr val="61738E"/>
                </a:solidFill>
                <a:effectLst/>
                <a:latin typeface="Source Sans Pro" panose="020B0503030403020204" pitchFamily="34" charset="0"/>
              </a:rPr>
              <a:t>X → Y</a:t>
            </a:r>
            <a:r>
              <a:rPr lang="en-US" sz="2200" b="0" i="0" dirty="0">
                <a:solidFill>
                  <a:srgbClr val="61738E"/>
                </a:solidFill>
                <a:effectLst/>
                <a:latin typeface="Source Sans Pro" panose="020B0503030403020204" pitchFamily="34" charset="0"/>
              </a:rPr>
              <a:t> is called a trivial functional dependency if </a:t>
            </a:r>
            <a:r>
              <a:rPr lang="en-US" sz="2200" b="1" i="0" dirty="0">
                <a:solidFill>
                  <a:srgbClr val="61738E"/>
                </a:solidFill>
                <a:effectLst/>
                <a:latin typeface="Source Sans Pro" panose="020B0503030403020204" pitchFamily="34" charset="0"/>
              </a:rPr>
              <a:t>Y</a:t>
            </a:r>
            <a:r>
              <a:rPr lang="en-US" sz="2200" b="0" i="0" dirty="0">
                <a:solidFill>
                  <a:srgbClr val="61738E"/>
                </a:solidFill>
                <a:effectLst/>
                <a:latin typeface="Source Sans Pro" panose="020B0503030403020204" pitchFamily="34" charset="0"/>
              </a:rPr>
              <a:t> is the subset of </a:t>
            </a:r>
            <a:r>
              <a:rPr lang="en-US" sz="2200" b="1" i="0" dirty="0">
                <a:solidFill>
                  <a:srgbClr val="61738E"/>
                </a:solidFill>
                <a:effectLst/>
                <a:latin typeface="Source Sans Pro" panose="020B0503030403020204" pitchFamily="34" charset="0"/>
              </a:rPr>
              <a:t>X</a:t>
            </a:r>
            <a:r>
              <a:rPr lang="en-US" sz="2200" b="0" i="0" dirty="0">
                <a:solidFill>
                  <a:srgbClr val="61738E"/>
                </a:solidFill>
                <a:effectLst/>
                <a:latin typeface="Source Sans Pro" panose="020B0503030403020204" pitchFamily="34" charset="0"/>
              </a:rPr>
              <a:t>.</a:t>
            </a:r>
          </a:p>
          <a:p>
            <a:pPr algn="just">
              <a:lnSpc>
                <a:spcPct val="150000"/>
              </a:lnSpc>
            </a:pPr>
            <a:endParaRPr lang="en-US" sz="2200" b="0" i="0" dirty="0">
              <a:solidFill>
                <a:srgbClr val="61738E"/>
              </a:solidFill>
              <a:effectLst/>
              <a:latin typeface="Source Sans Pro" panose="020B0503030403020204" pitchFamily="34" charset="0"/>
            </a:endParaRPr>
          </a:p>
        </p:txBody>
      </p:sp>
    </p:spTree>
    <p:extLst>
      <p:ext uri="{BB962C8B-B14F-4D97-AF65-F5344CB8AC3E}">
        <p14:creationId xmlns:p14="http://schemas.microsoft.com/office/powerpoint/2010/main" val="42699883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 xmlns:a16="http://schemas.microsoft.com/office/drawing/2014/main" id="{BEC7A4DD-FF28-887D-C3E8-AF644ACBCF90}"/>
              </a:ext>
            </a:extLst>
          </p:cNvPr>
          <p:cNvSpPr txBox="1"/>
          <p:nvPr/>
        </p:nvSpPr>
        <p:spPr>
          <a:xfrm>
            <a:off x="965200" y="673854"/>
            <a:ext cx="6096000" cy="430887"/>
          </a:xfrm>
          <a:prstGeom prst="rect">
            <a:avLst/>
          </a:prstGeom>
          <a:noFill/>
        </p:spPr>
        <p:txBody>
          <a:bodyPr wrap="square">
            <a:spAutoFit/>
          </a:bodyPr>
          <a:lstStyle/>
          <a:p>
            <a:r>
              <a:rPr lang="en-US" sz="2200" dirty="0">
                <a:solidFill>
                  <a:srgbClr val="61738E"/>
                </a:solidFill>
                <a:latin typeface="Source Sans Pro" panose="020B0503030403020204" pitchFamily="34" charset="0"/>
              </a:rPr>
              <a:t>C</a:t>
            </a:r>
            <a:r>
              <a:rPr lang="en-US" sz="2200" b="0" i="0" dirty="0">
                <a:solidFill>
                  <a:srgbClr val="61738E"/>
                </a:solidFill>
                <a:effectLst/>
                <a:latin typeface="Source Sans Pro" panose="020B0503030403020204" pitchFamily="34" charset="0"/>
              </a:rPr>
              <a:t>onsider the </a:t>
            </a:r>
            <a:r>
              <a:rPr lang="en-US" sz="2200" b="0" i="1" dirty="0">
                <a:solidFill>
                  <a:srgbClr val="61738E"/>
                </a:solidFill>
                <a:effectLst/>
                <a:latin typeface="Source Sans Pro" panose="020B0503030403020204" pitchFamily="34" charset="0"/>
              </a:rPr>
              <a:t>Employee</a:t>
            </a:r>
            <a:r>
              <a:rPr lang="en-US" sz="2200" b="0" i="0" dirty="0">
                <a:solidFill>
                  <a:srgbClr val="61738E"/>
                </a:solidFill>
                <a:effectLst/>
                <a:latin typeface="Source Sans Pro" panose="020B0503030403020204" pitchFamily="34" charset="0"/>
              </a:rPr>
              <a:t> table below.</a:t>
            </a:r>
            <a:endParaRPr lang="en-US" sz="2200" dirty="0"/>
          </a:p>
        </p:txBody>
      </p:sp>
      <p:graphicFrame>
        <p:nvGraphicFramePr>
          <p:cNvPr id="5" name="Table 4">
            <a:extLst>
              <a:ext uri="{FF2B5EF4-FFF2-40B4-BE49-F238E27FC236}">
                <a16:creationId xmlns="" xmlns:a16="http://schemas.microsoft.com/office/drawing/2014/main" id="{BF3A9C22-5C46-2F2F-4CFA-85A194A0B4F4}"/>
              </a:ext>
            </a:extLst>
          </p:cNvPr>
          <p:cNvGraphicFramePr>
            <a:graphicFrameLocks noGrp="1"/>
          </p:cNvGraphicFramePr>
          <p:nvPr>
            <p:extLst>
              <p:ext uri="{D42A27DB-BD31-4B8C-83A1-F6EECF244321}">
                <p14:modId xmlns:p14="http://schemas.microsoft.com/office/powerpoint/2010/main" val="1374855797"/>
              </p:ext>
            </p:extLst>
          </p:nvPr>
        </p:nvGraphicFramePr>
        <p:xfrm>
          <a:off x="3281680" y="1816258"/>
          <a:ext cx="4979988" cy="1828800"/>
        </p:xfrm>
        <a:graphic>
          <a:graphicData uri="http://schemas.openxmlformats.org/drawingml/2006/table">
            <a:tbl>
              <a:tblPr/>
              <a:tblGrid>
                <a:gridCol w="1659996">
                  <a:extLst>
                    <a:ext uri="{9D8B030D-6E8A-4147-A177-3AD203B41FA5}">
                      <a16:colId xmlns="" xmlns:a16="http://schemas.microsoft.com/office/drawing/2014/main" val="3682550355"/>
                    </a:ext>
                  </a:extLst>
                </a:gridCol>
                <a:gridCol w="1659996">
                  <a:extLst>
                    <a:ext uri="{9D8B030D-6E8A-4147-A177-3AD203B41FA5}">
                      <a16:colId xmlns="" xmlns:a16="http://schemas.microsoft.com/office/drawing/2014/main" val="1092691973"/>
                    </a:ext>
                  </a:extLst>
                </a:gridCol>
                <a:gridCol w="1659996">
                  <a:extLst>
                    <a:ext uri="{9D8B030D-6E8A-4147-A177-3AD203B41FA5}">
                      <a16:colId xmlns="" xmlns:a16="http://schemas.microsoft.com/office/drawing/2014/main" val="4201964331"/>
                    </a:ext>
                  </a:extLst>
                </a:gridCol>
              </a:tblGrid>
              <a:tr h="0">
                <a:tc>
                  <a:txBody>
                    <a:bodyPr/>
                    <a:lstStyle/>
                    <a:p>
                      <a:pPr algn="ctr"/>
                      <a:r>
                        <a:rPr lang="en-US" b="1" dirty="0" err="1">
                          <a:effectLst/>
                        </a:rPr>
                        <a:t>Employee_Id</a:t>
                      </a:r>
                      <a:endParaRPr lang="en-US" b="1" dirty="0">
                        <a:effectLst/>
                      </a:endParaRPr>
                    </a:p>
                  </a:txBody>
                  <a:tcPr anchor="ctr">
                    <a:lnL>
                      <a:noFill/>
                    </a:lnL>
                    <a:lnR>
                      <a:noFill/>
                    </a:lnR>
                    <a:lnT>
                      <a:noFill/>
                    </a:lnT>
                    <a:lnB>
                      <a:noFill/>
                    </a:lnB>
                  </a:tcPr>
                </a:tc>
                <a:tc>
                  <a:txBody>
                    <a:bodyPr/>
                    <a:lstStyle/>
                    <a:p>
                      <a:pPr algn="ctr"/>
                      <a:r>
                        <a:rPr lang="en-US" b="1" dirty="0">
                          <a:effectLst/>
                        </a:rPr>
                        <a:t>Name</a:t>
                      </a:r>
                    </a:p>
                  </a:txBody>
                  <a:tcPr anchor="ctr">
                    <a:lnL>
                      <a:noFill/>
                    </a:lnL>
                    <a:lnR>
                      <a:noFill/>
                    </a:lnR>
                    <a:lnT>
                      <a:noFill/>
                    </a:lnT>
                    <a:lnB>
                      <a:noFill/>
                    </a:lnB>
                  </a:tcPr>
                </a:tc>
                <a:tc>
                  <a:txBody>
                    <a:bodyPr/>
                    <a:lstStyle/>
                    <a:p>
                      <a:pPr algn="ctr"/>
                      <a:r>
                        <a:rPr lang="en-US" b="1" dirty="0">
                          <a:effectLst/>
                        </a:rPr>
                        <a:t>Age</a:t>
                      </a:r>
                    </a:p>
                  </a:txBody>
                  <a:tcPr anchor="ctr">
                    <a:lnL>
                      <a:noFill/>
                    </a:lnL>
                    <a:lnR>
                      <a:noFill/>
                    </a:lnR>
                    <a:lnT>
                      <a:noFill/>
                    </a:lnT>
                    <a:lnB>
                      <a:noFill/>
                    </a:lnB>
                  </a:tcPr>
                </a:tc>
                <a:extLst>
                  <a:ext uri="{0D108BD9-81ED-4DB2-BD59-A6C34878D82A}">
                    <a16:rowId xmlns="" xmlns:a16="http://schemas.microsoft.com/office/drawing/2014/main" val="3341671469"/>
                  </a:ext>
                </a:extLst>
              </a:tr>
              <a:tr h="0">
                <a:tc>
                  <a:txBody>
                    <a:bodyPr/>
                    <a:lstStyle/>
                    <a:p>
                      <a:pPr algn="ctr"/>
                      <a:r>
                        <a:rPr lang="en-US" dirty="0">
                          <a:effectLst/>
                        </a:rPr>
                        <a:t>1</a:t>
                      </a:r>
                    </a:p>
                  </a:txBody>
                  <a:tcPr anchor="ctr">
                    <a:lnL>
                      <a:noFill/>
                    </a:lnL>
                    <a:lnR>
                      <a:noFill/>
                    </a:lnR>
                    <a:lnT>
                      <a:noFill/>
                    </a:lnT>
                    <a:lnB>
                      <a:noFill/>
                    </a:lnB>
                  </a:tcPr>
                </a:tc>
                <a:tc>
                  <a:txBody>
                    <a:bodyPr/>
                    <a:lstStyle/>
                    <a:p>
                      <a:pPr algn="ctr"/>
                      <a:r>
                        <a:rPr lang="en-US">
                          <a:effectLst/>
                        </a:rPr>
                        <a:t>Zayn</a:t>
                      </a:r>
                    </a:p>
                  </a:txBody>
                  <a:tcPr anchor="ctr">
                    <a:lnL>
                      <a:noFill/>
                    </a:lnL>
                    <a:lnR>
                      <a:noFill/>
                    </a:lnR>
                    <a:lnT>
                      <a:noFill/>
                    </a:lnT>
                    <a:lnB>
                      <a:noFill/>
                    </a:lnB>
                  </a:tcPr>
                </a:tc>
                <a:tc>
                  <a:txBody>
                    <a:bodyPr/>
                    <a:lstStyle/>
                    <a:p>
                      <a:pPr algn="ctr"/>
                      <a:r>
                        <a:rPr lang="en-US" dirty="0">
                          <a:effectLst/>
                        </a:rPr>
                        <a:t>24</a:t>
                      </a:r>
                    </a:p>
                  </a:txBody>
                  <a:tcPr anchor="ctr">
                    <a:lnL>
                      <a:noFill/>
                    </a:lnL>
                    <a:lnR>
                      <a:noFill/>
                    </a:lnR>
                    <a:lnT>
                      <a:noFill/>
                    </a:lnT>
                    <a:lnB>
                      <a:noFill/>
                    </a:lnB>
                  </a:tcPr>
                </a:tc>
                <a:extLst>
                  <a:ext uri="{0D108BD9-81ED-4DB2-BD59-A6C34878D82A}">
                    <a16:rowId xmlns="" xmlns:a16="http://schemas.microsoft.com/office/drawing/2014/main" val="1479397401"/>
                  </a:ext>
                </a:extLst>
              </a:tr>
              <a:tr h="0">
                <a:tc>
                  <a:txBody>
                    <a:bodyPr/>
                    <a:lstStyle/>
                    <a:p>
                      <a:pPr algn="ctr"/>
                      <a:r>
                        <a:rPr lang="en-US" dirty="0">
                          <a:effectLst/>
                        </a:rPr>
                        <a:t>2</a:t>
                      </a:r>
                    </a:p>
                  </a:txBody>
                  <a:tcPr anchor="ctr">
                    <a:lnL>
                      <a:noFill/>
                    </a:lnL>
                    <a:lnR>
                      <a:noFill/>
                    </a:lnR>
                    <a:lnT>
                      <a:noFill/>
                    </a:lnT>
                    <a:lnB>
                      <a:noFill/>
                    </a:lnB>
                  </a:tcPr>
                </a:tc>
                <a:tc>
                  <a:txBody>
                    <a:bodyPr/>
                    <a:lstStyle/>
                    <a:p>
                      <a:pPr algn="ctr"/>
                      <a:r>
                        <a:rPr lang="en-US">
                          <a:effectLst/>
                        </a:rPr>
                        <a:t>Phobe</a:t>
                      </a:r>
                    </a:p>
                  </a:txBody>
                  <a:tcPr anchor="ctr">
                    <a:lnL>
                      <a:noFill/>
                    </a:lnL>
                    <a:lnR>
                      <a:noFill/>
                    </a:lnR>
                    <a:lnT>
                      <a:noFill/>
                    </a:lnT>
                    <a:lnB>
                      <a:noFill/>
                    </a:lnB>
                  </a:tcPr>
                </a:tc>
                <a:tc>
                  <a:txBody>
                    <a:bodyPr/>
                    <a:lstStyle/>
                    <a:p>
                      <a:pPr algn="ctr"/>
                      <a:r>
                        <a:rPr lang="en-US" dirty="0">
                          <a:effectLst/>
                        </a:rPr>
                        <a:t>34</a:t>
                      </a:r>
                    </a:p>
                  </a:txBody>
                  <a:tcPr anchor="ctr">
                    <a:lnL>
                      <a:noFill/>
                    </a:lnL>
                    <a:lnR>
                      <a:noFill/>
                    </a:lnR>
                    <a:lnT>
                      <a:noFill/>
                    </a:lnT>
                    <a:lnB>
                      <a:noFill/>
                    </a:lnB>
                  </a:tcPr>
                </a:tc>
                <a:extLst>
                  <a:ext uri="{0D108BD9-81ED-4DB2-BD59-A6C34878D82A}">
                    <a16:rowId xmlns="" xmlns:a16="http://schemas.microsoft.com/office/drawing/2014/main" val="13121050"/>
                  </a:ext>
                </a:extLst>
              </a:tr>
              <a:tr h="0">
                <a:tc>
                  <a:txBody>
                    <a:bodyPr/>
                    <a:lstStyle/>
                    <a:p>
                      <a:pPr algn="ctr"/>
                      <a:r>
                        <a:rPr lang="en-US" dirty="0">
                          <a:effectLst/>
                        </a:rPr>
                        <a:t>3</a:t>
                      </a:r>
                    </a:p>
                  </a:txBody>
                  <a:tcPr anchor="ctr">
                    <a:lnL>
                      <a:noFill/>
                    </a:lnL>
                    <a:lnR>
                      <a:noFill/>
                    </a:lnR>
                    <a:lnT>
                      <a:noFill/>
                    </a:lnT>
                    <a:lnB>
                      <a:noFill/>
                    </a:lnB>
                  </a:tcPr>
                </a:tc>
                <a:tc>
                  <a:txBody>
                    <a:bodyPr/>
                    <a:lstStyle/>
                    <a:p>
                      <a:pPr algn="ctr"/>
                      <a:r>
                        <a:rPr lang="en-US">
                          <a:effectLst/>
                        </a:rPr>
                        <a:t>Hikki</a:t>
                      </a:r>
                    </a:p>
                  </a:txBody>
                  <a:tcPr anchor="ctr">
                    <a:lnL>
                      <a:noFill/>
                    </a:lnL>
                    <a:lnR>
                      <a:noFill/>
                    </a:lnR>
                    <a:lnT>
                      <a:noFill/>
                    </a:lnT>
                    <a:lnB>
                      <a:noFill/>
                    </a:lnB>
                  </a:tcPr>
                </a:tc>
                <a:tc>
                  <a:txBody>
                    <a:bodyPr/>
                    <a:lstStyle/>
                    <a:p>
                      <a:pPr algn="ctr"/>
                      <a:r>
                        <a:rPr lang="en-US" dirty="0">
                          <a:effectLst/>
                        </a:rPr>
                        <a:t>26</a:t>
                      </a:r>
                    </a:p>
                  </a:txBody>
                  <a:tcPr anchor="ctr">
                    <a:lnL>
                      <a:noFill/>
                    </a:lnL>
                    <a:lnR>
                      <a:noFill/>
                    </a:lnR>
                    <a:lnT>
                      <a:noFill/>
                    </a:lnT>
                    <a:lnB>
                      <a:noFill/>
                    </a:lnB>
                  </a:tcPr>
                </a:tc>
                <a:extLst>
                  <a:ext uri="{0D108BD9-81ED-4DB2-BD59-A6C34878D82A}">
                    <a16:rowId xmlns="" xmlns:a16="http://schemas.microsoft.com/office/drawing/2014/main" val="929557963"/>
                  </a:ext>
                </a:extLst>
              </a:tr>
              <a:tr h="0">
                <a:tc>
                  <a:txBody>
                    <a:bodyPr/>
                    <a:lstStyle/>
                    <a:p>
                      <a:pPr algn="ctr"/>
                      <a:r>
                        <a:rPr lang="en-US" dirty="0">
                          <a:effectLst/>
                        </a:rPr>
                        <a:t>4</a:t>
                      </a:r>
                    </a:p>
                  </a:txBody>
                  <a:tcPr anchor="ctr">
                    <a:lnL>
                      <a:noFill/>
                    </a:lnL>
                    <a:lnR>
                      <a:noFill/>
                    </a:lnR>
                    <a:lnT>
                      <a:noFill/>
                    </a:lnT>
                    <a:lnB>
                      <a:noFill/>
                    </a:lnB>
                  </a:tcPr>
                </a:tc>
                <a:tc>
                  <a:txBody>
                    <a:bodyPr/>
                    <a:lstStyle/>
                    <a:p>
                      <a:pPr algn="ctr"/>
                      <a:r>
                        <a:rPr lang="en-US" dirty="0">
                          <a:effectLst/>
                        </a:rPr>
                        <a:t>David</a:t>
                      </a:r>
                    </a:p>
                  </a:txBody>
                  <a:tcPr anchor="ctr">
                    <a:lnL>
                      <a:noFill/>
                    </a:lnL>
                    <a:lnR>
                      <a:noFill/>
                    </a:lnR>
                    <a:lnT>
                      <a:noFill/>
                    </a:lnT>
                    <a:lnB>
                      <a:noFill/>
                    </a:lnB>
                  </a:tcPr>
                </a:tc>
                <a:tc>
                  <a:txBody>
                    <a:bodyPr/>
                    <a:lstStyle/>
                    <a:p>
                      <a:pPr algn="ctr"/>
                      <a:r>
                        <a:rPr lang="en-US" dirty="0">
                          <a:effectLst/>
                        </a:rPr>
                        <a:t>29</a:t>
                      </a:r>
                    </a:p>
                  </a:txBody>
                  <a:tcPr anchor="ctr">
                    <a:lnL>
                      <a:noFill/>
                    </a:lnL>
                    <a:lnR>
                      <a:noFill/>
                    </a:lnR>
                    <a:lnT>
                      <a:noFill/>
                    </a:lnT>
                    <a:lnB>
                      <a:noFill/>
                    </a:lnB>
                  </a:tcPr>
                </a:tc>
                <a:extLst>
                  <a:ext uri="{0D108BD9-81ED-4DB2-BD59-A6C34878D82A}">
                    <a16:rowId xmlns="" xmlns:a16="http://schemas.microsoft.com/office/drawing/2014/main" val="487080070"/>
                  </a:ext>
                </a:extLst>
              </a:tr>
            </a:tbl>
          </a:graphicData>
        </a:graphic>
      </p:graphicFrame>
      <p:sp>
        <p:nvSpPr>
          <p:cNvPr id="7" name="TextBox 6">
            <a:extLst>
              <a:ext uri="{FF2B5EF4-FFF2-40B4-BE49-F238E27FC236}">
                <a16:creationId xmlns="" xmlns:a16="http://schemas.microsoft.com/office/drawing/2014/main" id="{B9F5B993-E596-C868-55D6-AC1113914985}"/>
              </a:ext>
            </a:extLst>
          </p:cNvPr>
          <p:cNvSpPr txBox="1"/>
          <p:nvPr/>
        </p:nvSpPr>
        <p:spPr>
          <a:xfrm>
            <a:off x="965200" y="4356576"/>
            <a:ext cx="10383520" cy="1446550"/>
          </a:xfrm>
          <a:prstGeom prst="rect">
            <a:avLst/>
          </a:prstGeom>
          <a:noFill/>
        </p:spPr>
        <p:txBody>
          <a:bodyPr wrap="square">
            <a:spAutoFit/>
          </a:bodyPr>
          <a:lstStyle/>
          <a:p>
            <a:pPr marL="285750" indent="-285750" algn="l">
              <a:buFont typeface="Courier New" panose="02070309020205020404" pitchFamily="49" charset="0"/>
              <a:buChar char="o"/>
            </a:pPr>
            <a:r>
              <a:rPr lang="en-US" sz="2200" b="0" i="0" dirty="0">
                <a:solidFill>
                  <a:srgbClr val="61738E"/>
                </a:solidFill>
                <a:effectLst/>
                <a:latin typeface="Source Sans Pro" panose="020B0503030403020204" pitchFamily="34" charset="0"/>
              </a:rPr>
              <a:t>Here, </a:t>
            </a:r>
            <a:r>
              <a:rPr lang="en-US" sz="2200" b="1" i="0" dirty="0">
                <a:solidFill>
                  <a:srgbClr val="61738E"/>
                </a:solidFill>
                <a:effectLst/>
                <a:latin typeface="Source Sans Pro" panose="020B0503030403020204" pitchFamily="34" charset="0"/>
              </a:rPr>
              <a:t>{ </a:t>
            </a:r>
            <a:r>
              <a:rPr lang="en-US" sz="2200" b="1" i="0" dirty="0" err="1">
                <a:solidFill>
                  <a:srgbClr val="61738E"/>
                </a:solidFill>
                <a:effectLst/>
                <a:latin typeface="Source Sans Pro" panose="020B0503030403020204" pitchFamily="34" charset="0"/>
              </a:rPr>
              <a:t>Employee_Id</a:t>
            </a:r>
            <a:r>
              <a:rPr lang="en-US" sz="2200" b="1" i="0" dirty="0">
                <a:solidFill>
                  <a:srgbClr val="61738E"/>
                </a:solidFill>
                <a:effectLst/>
                <a:latin typeface="Source Sans Pro" panose="020B0503030403020204" pitchFamily="34" charset="0"/>
              </a:rPr>
              <a:t>, Name } → { Name }</a:t>
            </a:r>
            <a:r>
              <a:rPr lang="en-US" sz="2200" b="0" i="0" dirty="0">
                <a:solidFill>
                  <a:srgbClr val="61738E"/>
                </a:solidFill>
                <a:effectLst/>
                <a:latin typeface="Source Sans Pro" panose="020B0503030403020204" pitchFamily="34" charset="0"/>
              </a:rPr>
              <a:t> is a Trivial functional dependency, since the dependent </a:t>
            </a:r>
            <a:r>
              <a:rPr lang="en-US" sz="2200" b="1" i="0" dirty="0">
                <a:solidFill>
                  <a:srgbClr val="61738E"/>
                </a:solidFill>
                <a:effectLst/>
                <a:latin typeface="Source Sans Pro" panose="020B0503030403020204" pitchFamily="34" charset="0"/>
              </a:rPr>
              <a:t>Name</a:t>
            </a:r>
            <a:r>
              <a:rPr lang="en-US" sz="2200" b="0" i="0" dirty="0">
                <a:solidFill>
                  <a:srgbClr val="61738E"/>
                </a:solidFill>
                <a:effectLst/>
                <a:latin typeface="Source Sans Pro" panose="020B0503030403020204" pitchFamily="34" charset="0"/>
              </a:rPr>
              <a:t> is the subset of determinant </a:t>
            </a:r>
            <a:r>
              <a:rPr lang="en-US" sz="2200" b="1" i="0" dirty="0">
                <a:solidFill>
                  <a:srgbClr val="61738E"/>
                </a:solidFill>
                <a:effectLst/>
                <a:latin typeface="Source Sans Pro" panose="020B0503030403020204" pitchFamily="34" charset="0"/>
              </a:rPr>
              <a:t>{ </a:t>
            </a:r>
            <a:r>
              <a:rPr lang="en-US" sz="2200" b="1" i="0" dirty="0" err="1">
                <a:solidFill>
                  <a:srgbClr val="61738E"/>
                </a:solidFill>
                <a:effectLst/>
                <a:latin typeface="Source Sans Pro" panose="020B0503030403020204" pitchFamily="34" charset="0"/>
              </a:rPr>
              <a:t>Employee_Id</a:t>
            </a:r>
            <a:r>
              <a:rPr lang="en-US" sz="2200" b="1" i="0" dirty="0">
                <a:solidFill>
                  <a:srgbClr val="61738E"/>
                </a:solidFill>
                <a:effectLst/>
                <a:latin typeface="Source Sans Pro" panose="020B0503030403020204" pitchFamily="34" charset="0"/>
              </a:rPr>
              <a:t>, Name }</a:t>
            </a:r>
            <a:r>
              <a:rPr lang="en-US" sz="2200" b="0" i="0" dirty="0">
                <a:solidFill>
                  <a:srgbClr val="61738E"/>
                </a:solidFill>
                <a:effectLst/>
                <a:latin typeface="Source Sans Pro" panose="020B0503030403020204" pitchFamily="34" charset="0"/>
              </a:rPr>
              <a:t>.</a:t>
            </a:r>
          </a:p>
          <a:p>
            <a:pPr marL="285750" indent="-285750" algn="l">
              <a:buFont typeface="Courier New" panose="02070309020205020404" pitchFamily="49" charset="0"/>
              <a:buChar char="o"/>
            </a:pPr>
            <a:r>
              <a:rPr lang="en-US" sz="2200" b="1" i="0" dirty="0">
                <a:solidFill>
                  <a:srgbClr val="61738E"/>
                </a:solidFill>
                <a:effectLst/>
                <a:latin typeface="Source Sans Pro" panose="020B0503030403020204" pitchFamily="34" charset="0"/>
              </a:rPr>
              <a:t>{ </a:t>
            </a:r>
            <a:r>
              <a:rPr lang="en-US" sz="2200" b="1" i="0" dirty="0" err="1">
                <a:solidFill>
                  <a:srgbClr val="61738E"/>
                </a:solidFill>
                <a:effectLst/>
                <a:latin typeface="Source Sans Pro" panose="020B0503030403020204" pitchFamily="34" charset="0"/>
              </a:rPr>
              <a:t>Employee_Id</a:t>
            </a:r>
            <a:r>
              <a:rPr lang="en-US" sz="2200" b="1" i="0" dirty="0">
                <a:solidFill>
                  <a:srgbClr val="61738E"/>
                </a:solidFill>
                <a:effectLst/>
                <a:latin typeface="Source Sans Pro" panose="020B0503030403020204" pitchFamily="34" charset="0"/>
              </a:rPr>
              <a:t> } → { </a:t>
            </a:r>
            <a:r>
              <a:rPr lang="en-US" sz="2200" b="1" i="0" dirty="0" err="1">
                <a:solidFill>
                  <a:srgbClr val="61738E"/>
                </a:solidFill>
                <a:effectLst/>
                <a:latin typeface="Source Sans Pro" panose="020B0503030403020204" pitchFamily="34" charset="0"/>
              </a:rPr>
              <a:t>Employee_Id</a:t>
            </a:r>
            <a:r>
              <a:rPr lang="en-US" sz="2200" b="1" i="0" dirty="0">
                <a:solidFill>
                  <a:srgbClr val="61738E"/>
                </a:solidFill>
                <a:effectLst/>
                <a:latin typeface="Source Sans Pro" panose="020B0503030403020204" pitchFamily="34" charset="0"/>
              </a:rPr>
              <a:t> }</a:t>
            </a:r>
            <a:r>
              <a:rPr lang="en-US" sz="2200" b="0" i="0" dirty="0">
                <a:solidFill>
                  <a:srgbClr val="61738E"/>
                </a:solidFill>
                <a:effectLst/>
                <a:latin typeface="Source Sans Pro" panose="020B0503030403020204" pitchFamily="34" charset="0"/>
              </a:rPr>
              <a:t>, </a:t>
            </a:r>
            <a:r>
              <a:rPr lang="en-US" sz="2200" b="1" i="0" dirty="0">
                <a:solidFill>
                  <a:srgbClr val="61738E"/>
                </a:solidFill>
                <a:effectLst/>
                <a:latin typeface="Source Sans Pro" panose="020B0503030403020204" pitchFamily="34" charset="0"/>
              </a:rPr>
              <a:t>{ Name } → { Name }</a:t>
            </a:r>
            <a:r>
              <a:rPr lang="en-US" sz="2200" b="0" i="0" dirty="0">
                <a:solidFill>
                  <a:srgbClr val="61738E"/>
                </a:solidFill>
                <a:effectLst/>
                <a:latin typeface="Source Sans Pro" panose="020B0503030403020204" pitchFamily="34" charset="0"/>
              </a:rPr>
              <a:t> and </a:t>
            </a:r>
            <a:r>
              <a:rPr lang="en-US" sz="2200" b="1" i="0" dirty="0">
                <a:solidFill>
                  <a:srgbClr val="61738E"/>
                </a:solidFill>
                <a:effectLst/>
                <a:latin typeface="Source Sans Pro" panose="020B0503030403020204" pitchFamily="34" charset="0"/>
              </a:rPr>
              <a:t>{ Age } → { Age }</a:t>
            </a:r>
            <a:r>
              <a:rPr lang="en-US" sz="2200" b="0" i="0" dirty="0">
                <a:solidFill>
                  <a:srgbClr val="61738E"/>
                </a:solidFill>
                <a:effectLst/>
                <a:latin typeface="Source Sans Pro" panose="020B0503030403020204" pitchFamily="34" charset="0"/>
              </a:rPr>
              <a:t> are also Trivial.</a:t>
            </a:r>
          </a:p>
        </p:txBody>
      </p:sp>
    </p:spTree>
    <p:extLst>
      <p:ext uri="{BB962C8B-B14F-4D97-AF65-F5344CB8AC3E}">
        <p14:creationId xmlns:p14="http://schemas.microsoft.com/office/powerpoint/2010/main" val="40577894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5377</TotalTime>
  <Words>2245</Words>
  <Application>Microsoft Office PowerPoint</Application>
  <PresentationFormat>Custom</PresentationFormat>
  <Paragraphs>438</Paragraphs>
  <Slides>41</Slides>
  <Notes>0</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Office Theme</vt:lpstr>
      <vt:lpstr>Functional Dependency in DBMS</vt:lpstr>
      <vt:lpstr>Functional Dependency:</vt:lpstr>
      <vt:lpstr>How FDs are denoted?</vt:lpstr>
      <vt:lpstr>Diagrammatic Representation of FDS:</vt:lpstr>
      <vt:lpstr>Properties of FDS:</vt:lpstr>
      <vt:lpstr>PowerPoint Presentation</vt:lpstr>
      <vt:lpstr>Types of Functional Dependencies:</vt:lpstr>
      <vt:lpstr>Trivial Functional Dependency:</vt:lpstr>
      <vt:lpstr>PowerPoint Presentation</vt:lpstr>
      <vt:lpstr>Non-Trivial Functional Dependency</vt:lpstr>
      <vt:lpstr>PowerPoint Presentation</vt:lpstr>
      <vt:lpstr>Multivalued Functional Dependency:</vt:lpstr>
      <vt:lpstr>PowerPoint Presentation</vt:lpstr>
      <vt:lpstr>Transitive Functional Dependency:</vt:lpstr>
      <vt:lpstr>PowerPoint Presentation</vt:lpstr>
      <vt:lpstr>Advantages of Functional Dependency:</vt:lpstr>
      <vt:lpstr>Conclusion:</vt:lpstr>
      <vt:lpstr>Normalization in DBMS </vt:lpstr>
      <vt:lpstr>Need of Normalization:</vt:lpstr>
      <vt:lpstr>Normal Forms:</vt:lpstr>
      <vt:lpstr>First Normal Form (1NF):</vt:lpstr>
      <vt:lpstr>Example:</vt:lpstr>
      <vt:lpstr>Second Normal Form (2NF):</vt:lpstr>
      <vt:lpstr>Example:</vt:lpstr>
      <vt:lpstr>PowerPoint Presentation</vt:lpstr>
      <vt:lpstr>Third Normal Form (3NF):</vt:lpstr>
      <vt:lpstr>Example:</vt:lpstr>
      <vt:lpstr>PowerPoint Presentation</vt:lpstr>
      <vt:lpstr>Boyce-Codd Normal Form (BCNF):</vt:lpstr>
      <vt:lpstr>Example:</vt:lpstr>
      <vt:lpstr>PowerPoint Presentation</vt:lpstr>
      <vt:lpstr> Fourth Normal Form </vt:lpstr>
      <vt:lpstr>PowerPoint Presentation</vt:lpstr>
      <vt:lpstr>Example: -  Below we have a college enrolment table with columns s_id, course and hobby. </vt:lpstr>
      <vt:lpstr>PowerPoint Presentation</vt:lpstr>
      <vt:lpstr>How to satisfy 4th Normal Form?  To make the above relation satify the 4th normal form, we can decompose the table into 2 tables. </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Functional Dependency in DBMS</dc:title>
  <dc:creator>prasannamakana122@outlook.com</dc:creator>
  <cp:lastModifiedBy>DEDEEPYA</cp:lastModifiedBy>
  <cp:revision>33</cp:revision>
  <dcterms:created xsi:type="dcterms:W3CDTF">2022-11-08T04:48:23Z</dcterms:created>
  <dcterms:modified xsi:type="dcterms:W3CDTF">2025-04-22T08:42:03Z</dcterms:modified>
</cp:coreProperties>
</file>