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4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7" r:id="rId3"/>
    <p:sldId id="769" r:id="rId4"/>
    <p:sldId id="770" r:id="rId5"/>
    <p:sldId id="771" r:id="rId6"/>
    <p:sldId id="772" r:id="rId7"/>
    <p:sldId id="773" r:id="rId8"/>
    <p:sldId id="774" r:id="rId9"/>
    <p:sldId id="775" r:id="rId10"/>
    <p:sldId id="776" r:id="rId11"/>
    <p:sldId id="777" r:id="rId12"/>
    <p:sldId id="798" r:id="rId13"/>
    <p:sldId id="778" r:id="rId14"/>
    <p:sldId id="779" r:id="rId15"/>
    <p:sldId id="780" r:id="rId16"/>
    <p:sldId id="781" r:id="rId17"/>
    <p:sldId id="782" r:id="rId18"/>
    <p:sldId id="783" r:id="rId19"/>
    <p:sldId id="784" r:id="rId20"/>
    <p:sldId id="785" r:id="rId21"/>
    <p:sldId id="786" r:id="rId22"/>
    <p:sldId id="787" r:id="rId23"/>
    <p:sldId id="788" r:id="rId24"/>
    <p:sldId id="789" r:id="rId25"/>
    <p:sldId id="790" r:id="rId26"/>
    <p:sldId id="791" r:id="rId27"/>
    <p:sldId id="792" r:id="rId28"/>
    <p:sldId id="793" r:id="rId29"/>
    <p:sldId id="794" r:id="rId30"/>
    <p:sldId id="795" r:id="rId31"/>
    <p:sldId id="796" r:id="rId32"/>
    <p:sldId id="797" r:id="rId33"/>
    <p:sldId id="75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0000CC"/>
    <a:srgbClr val="870581"/>
    <a:srgbClr val="005024"/>
    <a:srgbClr val="990000"/>
    <a:srgbClr val="7166FC"/>
    <a:srgbClr val="EF73E0"/>
    <a:srgbClr val="BBF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5/10/2023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828800" cy="309086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7696200" cy="19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UNIT-V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  <a:t>(Density Based Clustering)</a:t>
            </a:r>
            <a:endParaRPr lang="en-US" sz="4000" dirty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most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exciting feature of DBSCAN clustering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that it 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robust to outliers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also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does not require the number of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clusters.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in        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K-Means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where we have to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specify the number of centroids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can discover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clusters of different shapes and sizes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large amount of data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which is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containing noise and outliers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DBSCAN can also be used for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Anomaly Detection (Outlier Detection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 DBSCAN algorithm uses two parameters: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minPts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minimum number of points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(a threshold)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clustered together for a region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be considered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dense.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eps (ε):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distance measure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will be used to locate the points in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neighborhood of any point.</a:t>
            </a:r>
          </a:p>
          <a:p>
            <a:pPr marL="0" lvl="1" indent="0"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Three Main points  to form the clusters</a:t>
            </a:r>
          </a:p>
          <a:p>
            <a:pPr marL="0" lvl="1" indent="0"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</a:rPr>
              <a:t>1. Core </a:t>
            </a:r>
            <a:r>
              <a:rPr lang="en-US" sz="2400" b="1" u="sng" dirty="0">
                <a:solidFill>
                  <a:srgbClr val="870581"/>
                </a:solidFill>
              </a:rPr>
              <a:t>point:</a:t>
            </a:r>
            <a:r>
              <a:rPr lang="en-US" sz="2400" dirty="0"/>
              <a:t> </a:t>
            </a:r>
            <a:r>
              <a:rPr lang="en-US" sz="2400" b="1" dirty="0"/>
              <a:t>A point is a core point if there are </a:t>
            </a:r>
            <a:r>
              <a:rPr lang="en-US" sz="2400" b="1" dirty="0">
                <a:solidFill>
                  <a:srgbClr val="0000CC"/>
                </a:solidFill>
              </a:rPr>
              <a:t>at least minPts number of points (including the point itself) in its surrounding area with radius eps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99630"/>
            <a:ext cx="1295400" cy="117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7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870581"/>
                </a:solidFill>
              </a:rPr>
              <a:t>2. Border point:</a:t>
            </a:r>
            <a:r>
              <a:rPr lang="en-US" sz="2400" dirty="0"/>
              <a:t> </a:t>
            </a:r>
            <a:r>
              <a:rPr lang="en-US" sz="2400" b="1" dirty="0">
                <a:solidFill>
                  <a:srgbClr val="FF0066"/>
                </a:solidFill>
              </a:rPr>
              <a:t>A point is a border point if it is reachable from a core point </a:t>
            </a:r>
            <a:r>
              <a:rPr lang="en-US" sz="2400" dirty="0"/>
              <a:t>and there are </a:t>
            </a:r>
            <a:r>
              <a:rPr lang="en-US" sz="2400" b="1" dirty="0">
                <a:solidFill>
                  <a:srgbClr val="0000FF"/>
                </a:solidFill>
              </a:rPr>
              <a:t>less than minPts number of points within its surrounding area.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3</a:t>
            </a:r>
            <a:r>
              <a:rPr lang="en-US" sz="2400" b="1" u="sng" dirty="0">
                <a:solidFill>
                  <a:srgbClr val="870581"/>
                </a:solidFill>
              </a:rPr>
              <a:t>. </a:t>
            </a:r>
            <a:r>
              <a:rPr lang="en-US" sz="2400" b="1" u="sng" dirty="0" smtClean="0">
                <a:solidFill>
                  <a:srgbClr val="870581"/>
                </a:solidFill>
              </a:rPr>
              <a:t>Outlier or Noise Point:</a:t>
            </a:r>
            <a:r>
              <a:rPr lang="en-US" sz="2400" dirty="0"/>
              <a:t> A point is an outlier </a:t>
            </a:r>
            <a:r>
              <a:rPr lang="en-US" sz="2400" b="1" dirty="0">
                <a:solidFill>
                  <a:srgbClr val="FF0000"/>
                </a:solidFill>
              </a:rPr>
              <a:t>if it is not a core point and not reachable from any core points.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3886200"/>
            <a:ext cx="50482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18" y="3651409"/>
            <a:ext cx="222885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68" y="3886200"/>
            <a:ext cx="267743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84666"/>
            <a:ext cx="8229600" cy="5011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3056"/>
            <a:ext cx="7315200" cy="5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362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1687285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Data Points: </a:t>
            </a:r>
            <a:endParaRPr lang="en-IN" b="1" u="sng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209800"/>
            <a:ext cx="523875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120032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Step-1: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First we need to calculate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Euclidean Distance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between the Points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8" y="2286000"/>
            <a:ext cx="8730668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5902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In this table, 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3" y="1828800"/>
            <a:ext cx="820102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79412"/>
            <a:ext cx="2209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Step-2: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A1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A1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2514600"/>
            <a:ext cx="8610600" cy="4002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Step-3: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A2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A2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or 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54200"/>
            <a:ext cx="8610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Step-4: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A3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A3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9260"/>
            <a:ext cx="8382000" cy="4373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Step-5: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A4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A4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9" y="2179260"/>
            <a:ext cx="8418611" cy="4595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4864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DBSCAN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Example Problem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Step-6: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A5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A5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057400"/>
            <a:ext cx="8730668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Step-7: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A6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A6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5" y="2161117"/>
            <a:ext cx="8610925" cy="461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Step-8: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A7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A7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2133600"/>
            <a:ext cx="8823034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Step-9: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A8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A8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2157489"/>
            <a:ext cx="8790377" cy="4643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06125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Step-10: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Finally we will check </a:t>
            </a:r>
            <a:r>
              <a:rPr lang="en-US" sz="20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how many outliers and how many clusters are formed in this example. </a:t>
            </a:r>
            <a:endParaRPr lang="en-US" sz="20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1728788"/>
            <a:ext cx="8823034" cy="5053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84666"/>
            <a:ext cx="8229600" cy="5011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Example-2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30514"/>
            <a:ext cx="63627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876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Step-2: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547257"/>
            <a:ext cx="6248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5776686"/>
            <a:ext cx="8121068" cy="852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Step-3: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B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B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1" y="2483984"/>
            <a:ext cx="5917909" cy="3078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91200"/>
            <a:ext cx="8229599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Step-4: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c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c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539320"/>
            <a:ext cx="6216068" cy="3099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" y="5791200"/>
            <a:ext cx="809369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Step-5: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D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D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486024"/>
            <a:ext cx="6292268" cy="300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6" y="5638800"/>
            <a:ext cx="8208154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Density based Clustering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97089"/>
            <a:ext cx="8603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Density based clustering is also called as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“DBSCAN Clustering”.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DBSCAN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stands for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“Density-Based Spatial Clustering of Applications with Noise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a popular 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unsupervised learning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It was proposed by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Martin Ester et al. in 1996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DBSCAN is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clustering method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is used in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to separate clusters of high density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clusters of low density. </a:t>
            </a:r>
          </a:p>
        </p:txBody>
      </p:sp>
    </p:spTree>
    <p:extLst>
      <p:ext uri="{BB962C8B-B14F-4D97-AF65-F5344CB8AC3E}">
        <p14:creationId xmlns:p14="http://schemas.microsoft.com/office/powerpoint/2010/main" val="21223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Step-6: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5" y="2514600"/>
            <a:ext cx="618279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" y="5638800"/>
            <a:ext cx="8565405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Step-7: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F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F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558824"/>
            <a:ext cx="6216068" cy="2775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5486400"/>
            <a:ext cx="8289634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9471"/>
            <a:ext cx="6477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4" y="4343400"/>
            <a:ext cx="496252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81175"/>
            <a:ext cx="2219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17389" y="762000"/>
            <a:ext cx="8603668" cy="33602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Here, DBSCAN identify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distinctive groups/clusters in the data,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based on the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idea that a cluster in data space is a contiguous region of high point density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separated from other such clusters by contiguous regions of low point density.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084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Why we need DBSCAN Algorithm?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11732" y="789087"/>
            <a:ext cx="86798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Partitioning methods (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K-means)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work for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finding spherical-shaped clusters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convex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Partition-based and hierarchical clustering techniques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highly efficient with normal shaped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However, when it comes to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arbitrary shaped clusters or detecting outliers,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density-based techniques are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more efficient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71" y="2133600"/>
            <a:ext cx="2835048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533400"/>
            <a:ext cx="87306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K-Means and Hierarchical Clustering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both fail in creating clusters of arbitrary shapes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They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are not able to form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based on varying densities.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That’s why we need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DBSCAN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clustering.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For Eg: </a:t>
            </a:r>
            <a:r>
              <a:rPr lang="en-US" sz="2400" dirty="0"/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 we have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data points densely present in the form of concentric circles: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4013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533400"/>
            <a:ext cx="87306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can see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three different dense clusters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the form of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concentric circles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with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some noise here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Now, let’s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run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K-Means and Hierarchical clustering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see how they cluster these data points</a:t>
            </a: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5024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971800"/>
            <a:ext cx="8730668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Q: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You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might be wondering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why there are four colors in the graph? </a:t>
            </a: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 said earlier, this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data contains noise too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therefore, I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have taken noise as a different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represented by the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purple color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Sadly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both of them failed to cluster the data points. </a:t>
            </a: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Also, they were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not able to properly detect the noise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present in the dataset. </a:t>
            </a: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Now, let’s take a look at the results from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DBSCAN clustering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DBSCAN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not just able to cluster the data points correctly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but it also </a:t>
            </a: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perfectly detects noise in the dataset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0" lvl="1" indent="0" algn="just">
              <a:lnSpc>
                <a:spcPct val="150000"/>
              </a:lnSpc>
            </a:pPr>
            <a:endParaRPr lang="en-US" sz="2400" b="1" u="sng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027328"/>
            <a:ext cx="4133850" cy="384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5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25144</TotalTime>
  <Words>964</Words>
  <Application>Microsoft Office PowerPoint</Application>
  <PresentationFormat>On-screen Show (4:3)</PresentationFormat>
  <Paragraphs>149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  UNIT-V (Density Based Clustering)</vt:lpstr>
      <vt:lpstr>PowerPoint Presentation</vt:lpstr>
      <vt:lpstr>Density based Clustering</vt:lpstr>
      <vt:lpstr>Contd..</vt:lpstr>
      <vt:lpstr>Why we need DBSCAN Algorithm?</vt:lpstr>
      <vt:lpstr>Contd..</vt:lpstr>
      <vt:lpstr>Contd..</vt:lpstr>
      <vt:lpstr>Contd..</vt:lpstr>
      <vt:lpstr>Contd..</vt:lpstr>
      <vt:lpstr>Contd..</vt:lpstr>
      <vt:lpstr>Contd..</vt:lpstr>
      <vt:lpstr>Contd..</vt:lpstr>
      <vt:lpstr>Example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Example-2</vt:lpstr>
      <vt:lpstr>Contd..</vt:lpstr>
      <vt:lpstr>Contd..</vt:lpstr>
      <vt:lpstr>Contd..</vt:lpstr>
      <vt:lpstr>Contd..</vt:lpstr>
      <vt:lpstr>Contd..</vt:lpstr>
      <vt:lpstr>Contd..</vt:lpstr>
      <vt:lpstr>Contd..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1900</cp:revision>
  <dcterms:created xsi:type="dcterms:W3CDTF">2013-11-07T06:07:38Z</dcterms:created>
  <dcterms:modified xsi:type="dcterms:W3CDTF">2023-05-10T00:36:33Z</dcterms:modified>
</cp:coreProperties>
</file>