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0" r:id="rId4"/>
    <p:sldId id="311" r:id="rId5"/>
    <p:sldId id="312" r:id="rId6"/>
    <p:sldId id="313" r:id="rId7"/>
    <p:sldId id="293" r:id="rId8"/>
    <p:sldId id="301" r:id="rId9"/>
    <p:sldId id="314" r:id="rId10"/>
    <p:sldId id="316" r:id="rId11"/>
    <p:sldId id="317" r:id="rId12"/>
    <p:sldId id="321" r:id="rId13"/>
    <p:sldId id="315" r:id="rId14"/>
    <p:sldId id="323" r:id="rId15"/>
    <p:sldId id="319" r:id="rId16"/>
    <p:sldId id="330" r:id="rId17"/>
    <p:sldId id="320" r:id="rId18"/>
    <p:sldId id="322" r:id="rId19"/>
    <p:sldId id="337" r:id="rId20"/>
    <p:sldId id="328" r:id="rId21"/>
    <p:sldId id="324" r:id="rId22"/>
    <p:sldId id="325" r:id="rId23"/>
    <p:sldId id="329" r:id="rId24"/>
    <p:sldId id="331" r:id="rId25"/>
    <p:sldId id="333" r:id="rId26"/>
    <p:sldId id="334" r:id="rId27"/>
    <p:sldId id="332" r:id="rId28"/>
    <p:sldId id="335" r:id="rId29"/>
    <p:sldId id="336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A"/>
    <a:srgbClr val="B8BADA"/>
    <a:srgbClr val="384397"/>
    <a:srgbClr val="55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C202-F45B-4379-9D7D-58A04B83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057A-63D7-452D-9C28-99E386E0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9126-5A90-4163-86FA-6E157E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F288-D50E-481F-91AC-1FADF32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E76-4623-4C17-AA84-65A47D2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2CEF-C756-464B-AD9E-6A95AA2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7AA6-2793-4A89-811F-EB03A31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B55-9801-4BA6-9DE1-4D22F276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4393-219B-471F-A700-2C6687FA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11A-6F6C-462A-9A6E-9E5B980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3002-F874-4E55-BE79-BCCD3CD0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C6BF-E13F-4F0F-BFF1-80A833FE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93AB-6975-446A-A4E8-B8445367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9122-9CB6-4237-A5FB-AF4BAF4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1CC2-54FC-4D65-A701-8DDADA3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D701-B865-44DD-896B-A6D5471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3A-2C8F-4EBB-A1D0-550D1A8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00E2-2613-4DD1-B352-37969D4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FD99-09D8-40FB-AC90-9295EE4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43EA-DDC2-4295-BC0F-AFF9633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9A5-1D09-4017-BC2A-6C4C484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B2D7-B9A7-4C52-B075-0E29599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85AF-864D-46CC-AC23-CA29A12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E6F4-D660-4ADB-9245-65E23526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7C91-C6B3-47EE-911F-CEE48810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AB2-9EB1-44EC-85E4-AF30324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81C-8C8F-4FC6-A2A9-B6DABB9D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A5CE9-F0CB-4536-BEC1-E8F0E9B1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34D-4C2E-4235-B457-6225732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24A9-1BA2-428A-90D5-5E1B601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E2BB-F17C-4B93-97C0-235A99A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E99-B852-4D29-AB3D-A8FD41A1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6D5A-27E7-4B08-B412-E54A89C4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10B5-0EDA-49AF-9C24-EA12CFDB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28BC0-5873-4550-8550-9287B46D9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95490-2E95-4B2F-85AE-12203F3C7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2BFD-AF77-4A31-8482-FB113BF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EA46E-C91F-49EE-AA7A-EAF23BA9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EBAA6-C0BE-4DD9-A041-ABF3B5EA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1DE6-6EC5-4087-816C-BC09C23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1188-5BA2-40FC-8091-63A8D5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154DD-64D7-4E76-8CDB-EDEE1FB6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018-9A72-429F-9BD0-B061C0F3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6A263-0BBA-4A19-985E-3E0638D5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262D8-4BA8-4A47-B230-6D78DB7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0DD7-D21F-4D3A-A76E-DA67017B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A5D-4070-4876-8F47-8B30CF6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B339-3929-417F-AF56-035BFDD7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4ECF-0C16-4BBA-B04A-648D40EA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5270-55B1-4F82-B13B-EA9CF27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25A2-BA75-4A03-A158-AEE71D3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8D07-E640-4249-99F8-25DE46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673-A30B-4620-BFE3-12711D9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31B1B-99AB-4542-98C5-1CD074E1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131-855A-4FB2-9066-1B9F6CD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8FC6-C61A-4F0D-B87C-523E8DC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C75F8-B99C-4C42-95E8-52A1449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E0AF8-9481-4288-AAEE-E405EB3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DC5E2-C97D-4EFD-8830-1580BBAC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8019-960A-44DD-970E-002EF0D2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F4E8-72D3-4000-B65E-9BCEF77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567-532E-4724-B500-E446E60373E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459E-C48F-4D6D-891E-08039C51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E852-1BDF-4B7E-8B44-568DDB0C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1834B4B6-757B-413F-8617-B560E7F9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7" y="1123401"/>
            <a:ext cx="8650546" cy="48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E6F1C-A67E-45D6-A6AD-21BE05011FEF}"/>
              </a:ext>
            </a:extLst>
          </p:cNvPr>
          <p:cNvSpPr/>
          <p:nvPr/>
        </p:nvSpPr>
        <p:spPr>
          <a:xfrm>
            <a:off x="3334444" y="4811269"/>
            <a:ext cx="552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OOP Through Java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7F8C97-A877-489C-A294-6A4CF5E0EEB9}"/>
              </a:ext>
            </a:extLst>
          </p:cNvPr>
          <p:cNvCxnSpPr>
            <a:cxnSpLocks/>
          </p:cNvCxnSpPr>
          <p:nvPr/>
        </p:nvCxnSpPr>
        <p:spPr>
          <a:xfrm>
            <a:off x="0" y="1123401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2319B-21CB-40E0-B7C8-AA5821247EAB}"/>
              </a:ext>
            </a:extLst>
          </p:cNvPr>
          <p:cNvCxnSpPr>
            <a:cxnSpLocks/>
          </p:cNvCxnSpPr>
          <p:nvPr/>
        </p:nvCxnSpPr>
        <p:spPr>
          <a:xfrm>
            <a:off x="10522226" y="5989333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66054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42" y="4623373"/>
            <a:ext cx="975419" cy="1231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3104429" y="876992"/>
            <a:ext cx="90875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2515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ARRAY COPY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5D63C5-091F-4C1C-A3F6-191D1127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1" y="1227157"/>
            <a:ext cx="10482276" cy="50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3840" indent="-231775">
              <a:lnSpc>
                <a:spcPct val="100000"/>
              </a:lnSpc>
              <a:spcBef>
                <a:spcPts val="1305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spc="-110" dirty="0">
                <a:latin typeface="Sitka Text" panose="02000505000000020004" pitchFamily="2" charset="0"/>
                <a:cs typeface="Arial"/>
              </a:rPr>
              <a:t>To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copy array elements from one array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another 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array,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we can</a:t>
            </a:r>
            <a:r>
              <a:rPr lang="en-US" sz="2400" spc="-9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use</a:t>
            </a:r>
          </a:p>
          <a:p>
            <a:pPr marL="243840">
              <a:lnSpc>
                <a:spcPct val="100000"/>
              </a:lnSpc>
              <a:spcBef>
                <a:spcPts val="1200"/>
              </a:spcBef>
            </a:pPr>
            <a:r>
              <a:rPr lang="en-US" sz="2400" b="1" i="1" dirty="0" err="1">
                <a:latin typeface="Sitka Text" panose="02000505000000020004" pitchFamily="2" charset="0"/>
                <a:cs typeface="Arial"/>
              </a:rPr>
              <a:t>arraycopy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static method from System</a:t>
            </a:r>
            <a:r>
              <a:rPr lang="en-US" sz="2400" spc="-14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class.</a:t>
            </a:r>
          </a:p>
          <a:p>
            <a:pPr marL="243840" indent="-231775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2400" b="1" spc="-5" dirty="0">
                <a:latin typeface="Sitka Text" panose="02000505000000020004" pitchFamily="2" charset="0"/>
                <a:cs typeface="Verdana"/>
              </a:rPr>
              <a:t>Syntax</a:t>
            </a:r>
            <a:r>
              <a:rPr lang="en-US" sz="2400" spc="-5" dirty="0">
                <a:latin typeface="Sitka Text" panose="02000505000000020004" pitchFamily="2" charset="0"/>
                <a:cs typeface="Verdana"/>
              </a:rPr>
              <a:t>:</a:t>
            </a:r>
            <a:endParaRPr lang="en-US" sz="2400" dirty="0">
              <a:latin typeface="Sitka Text" panose="02000505000000020004" pitchFamily="2" charset="0"/>
              <a:cs typeface="Verdana"/>
            </a:endParaRPr>
          </a:p>
          <a:p>
            <a:pPr marL="1384300" marR="1770380" indent="-457200">
              <a:lnSpc>
                <a:spcPct val="100000"/>
              </a:lnSpc>
              <a:spcBef>
                <a:spcPts val="484"/>
              </a:spcBef>
            </a:pPr>
            <a:r>
              <a:rPr lang="en-US" sz="2400" spc="-5" dirty="0">
                <a:latin typeface="Sitka Text" panose="02000505000000020004" pitchFamily="2" charset="0"/>
                <a:cs typeface="Verdana"/>
              </a:rPr>
              <a:t>public </a:t>
            </a:r>
            <a:r>
              <a:rPr lang="en-US" sz="2400" dirty="0">
                <a:latin typeface="Sitka Text" panose="02000505000000020004" pitchFamily="2" charset="0"/>
                <a:cs typeface="Verdana"/>
              </a:rPr>
              <a:t>static </a:t>
            </a:r>
            <a:r>
              <a:rPr lang="en-US" sz="2400" spc="-5" dirty="0">
                <a:latin typeface="Sitka Text" panose="02000505000000020004" pitchFamily="2" charset="0"/>
                <a:cs typeface="Verdana"/>
              </a:rPr>
              <a:t>void </a:t>
            </a:r>
            <a:r>
              <a:rPr lang="en-US" sz="2400" spc="-10" dirty="0" err="1">
                <a:latin typeface="Sitka Text" panose="02000505000000020004" pitchFamily="2" charset="0"/>
                <a:cs typeface="Verdana"/>
              </a:rPr>
              <a:t>arraycopy</a:t>
            </a:r>
            <a:r>
              <a:rPr lang="en-US" sz="2400" spc="-10" dirty="0">
                <a:latin typeface="Sitka Text" panose="02000505000000020004" pitchFamily="2" charset="0"/>
                <a:cs typeface="Verdana"/>
              </a:rPr>
              <a:t>(Object </a:t>
            </a:r>
            <a:r>
              <a:rPr lang="en-US" sz="2400" spc="-5" dirty="0">
                <a:latin typeface="Sitka Text" panose="02000505000000020004" pitchFamily="2" charset="0"/>
                <a:cs typeface="Verdana"/>
              </a:rPr>
              <a:t>s, int  </a:t>
            </a:r>
            <a:r>
              <a:rPr lang="en-US" sz="2400" spc="-5" dirty="0" err="1">
                <a:latin typeface="Sitka Text" panose="02000505000000020004" pitchFamily="2" charset="0"/>
                <a:cs typeface="Verdana"/>
              </a:rPr>
              <a:t>sIndex</a:t>
            </a:r>
            <a:r>
              <a:rPr lang="en-US" sz="2400" spc="-5" dirty="0">
                <a:latin typeface="Sitka Text" panose="02000505000000020004" pitchFamily="2" charset="0"/>
                <a:cs typeface="Verdana"/>
              </a:rPr>
              <a:t>, Object d, int </a:t>
            </a:r>
            <a:r>
              <a:rPr lang="en-US" sz="2400" spc="-5" dirty="0" err="1">
                <a:latin typeface="Sitka Text" panose="02000505000000020004" pitchFamily="2" charset="0"/>
                <a:cs typeface="Verdana"/>
              </a:rPr>
              <a:t>dIndex</a:t>
            </a:r>
            <a:r>
              <a:rPr lang="en-US" sz="2400" spc="-5" dirty="0">
                <a:latin typeface="Sitka Text" panose="02000505000000020004" pitchFamily="2" charset="0"/>
                <a:cs typeface="Verdana"/>
              </a:rPr>
              <a:t>, int</a:t>
            </a:r>
            <a:r>
              <a:rPr lang="en-US" sz="2400" spc="-45" dirty="0">
                <a:latin typeface="Sitka Text" panose="02000505000000020004" pitchFamily="2" charset="0"/>
                <a:cs typeface="Verdana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Verdana"/>
              </a:rPr>
              <a:t>length)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>
              <a:latin typeface="Sitka Text" panose="02000505000000020004" pitchFamily="2" charset="0"/>
              <a:cs typeface="Verdana"/>
            </a:endParaRPr>
          </a:p>
          <a:p>
            <a:pPr marL="243840" indent="-231775">
              <a:lnSpc>
                <a:spcPct val="100000"/>
              </a:lnSpc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Ex:</a:t>
            </a:r>
          </a:p>
          <a:p>
            <a:pPr marL="469900" marR="2747010">
              <a:lnSpc>
                <a:spcPts val="3640"/>
              </a:lnSpc>
              <a:spcBef>
                <a:spcPts val="10"/>
              </a:spcBef>
              <a:tabLst>
                <a:tab pos="1152525" algn="l"/>
                <a:tab pos="2245360" algn="l"/>
              </a:tabLst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 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source </a:t>
            </a:r>
            <a:r>
              <a:rPr lang="en-US" sz="2400" i="1" dirty="0">
                <a:latin typeface="Sitka Text" panose="02000505000000020004" pitchFamily="2" charset="0"/>
                <a:cs typeface="Courier New"/>
              </a:rPr>
              <a:t>= 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{1,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2, 3, </a:t>
            </a:r>
            <a:r>
              <a:rPr lang="en-US" sz="2400" i="1" dirty="0">
                <a:latin typeface="Sitka Text" panose="02000505000000020004" pitchFamily="2" charset="0"/>
                <a:cs typeface="Courier New"/>
              </a:rPr>
              <a:t>4,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5,</a:t>
            </a:r>
            <a:r>
              <a:rPr lang="en-US" sz="2400" i="1" spc="-14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15" dirty="0">
                <a:latin typeface="Sitka Text" panose="02000505000000020004" pitchFamily="2" charset="0"/>
                <a:cs typeface="Courier New"/>
              </a:rPr>
              <a:t>6};  </a:t>
            </a:r>
          </a:p>
          <a:p>
            <a:pPr marL="469900" marR="2747010">
              <a:lnSpc>
                <a:spcPts val="3640"/>
              </a:lnSpc>
              <a:spcBef>
                <a:spcPts val="10"/>
              </a:spcBef>
              <a:tabLst>
                <a:tab pos="1152525" algn="l"/>
                <a:tab pos="2245360" algn="l"/>
              </a:tabLst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 </a:t>
            </a:r>
            <a:r>
              <a:rPr lang="en-US" sz="2400" i="1" spc="-10" dirty="0" err="1">
                <a:latin typeface="Sitka Text" panose="02000505000000020004" pitchFamily="2" charset="0"/>
                <a:cs typeface="Courier New"/>
              </a:rPr>
              <a:t>dest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	</a:t>
            </a:r>
            <a:r>
              <a:rPr lang="en-US" sz="2400" i="1" dirty="0">
                <a:latin typeface="Sitka Text" panose="02000505000000020004" pitchFamily="2" charset="0"/>
                <a:cs typeface="Courier New"/>
              </a:rPr>
              <a:t>= 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new</a:t>
            </a:r>
            <a:r>
              <a:rPr lang="en-US" sz="2400" i="1" spc="-5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int[10];</a:t>
            </a:r>
            <a:endParaRPr lang="en-US" sz="2400" i="1" dirty="0">
              <a:latin typeface="Sitka Text" panose="02000505000000020004" pitchFamily="2" charset="0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1145"/>
              </a:spcBef>
            </a:pPr>
            <a:r>
              <a:rPr lang="en-US" sz="2400" i="1" spc="-10" dirty="0" err="1">
                <a:latin typeface="Sitka Text" panose="02000505000000020004" pitchFamily="2" charset="0"/>
                <a:cs typeface="Courier New"/>
              </a:rPr>
              <a:t>System.arraycopy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(source,0,</a:t>
            </a:r>
            <a:r>
              <a:rPr lang="en-US" sz="2400" i="1" spc="-2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10" dirty="0">
                <a:latin typeface="Sitka Text" panose="02000505000000020004" pitchFamily="2" charset="0"/>
                <a:cs typeface="Courier New"/>
              </a:rPr>
              <a:t>dest,0,source.length);</a:t>
            </a:r>
            <a:endParaRPr lang="en-US" sz="2400" i="1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1200"/>
              </a:spcBef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0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3104429" y="876992"/>
            <a:ext cx="90875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2515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ARRAY COPY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5D63C5-091F-4C1C-A3F6-191D1127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97" y="1271069"/>
            <a:ext cx="10482276" cy="48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sz="2400" b="1" spc="-5" dirty="0">
                <a:latin typeface="Sitka Text" panose="02000505000000020004" pitchFamily="2" charset="0"/>
                <a:cs typeface="Times New Roman"/>
              </a:rPr>
              <a:t>public </a:t>
            </a:r>
            <a:r>
              <a:rPr lang="en-US" sz="2400" b="1" dirty="0">
                <a:latin typeface="Sitka Text" panose="02000505000000020004" pitchFamily="2" charset="0"/>
                <a:cs typeface="Times New Roman"/>
              </a:rPr>
              <a:t>class </a:t>
            </a:r>
            <a:r>
              <a:rPr lang="en-US" sz="2400" spc="-5" dirty="0" err="1">
                <a:latin typeface="Sitka Text" panose="02000505000000020004" pitchFamily="2" charset="0"/>
                <a:cs typeface="Times New Roman"/>
              </a:rPr>
              <a:t>ArrayLengthDemo</a:t>
            </a:r>
            <a:r>
              <a:rPr lang="en-US" sz="2400" spc="-140" dirty="0">
                <a:latin typeface="Sitka Text" panose="02000505000000020004" pitchFamily="2" charset="0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sz="2400" spc="-140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{</a:t>
            </a:r>
          </a:p>
          <a:p>
            <a:pPr marL="469265">
              <a:lnSpc>
                <a:spcPct val="100000"/>
              </a:lnSpc>
              <a:spcBef>
                <a:spcPts val="580"/>
              </a:spcBef>
            </a:pPr>
            <a:r>
              <a:rPr lang="en-US" sz="2400" b="1" dirty="0">
                <a:latin typeface="Sitka Text" panose="02000505000000020004" pitchFamily="2" charset="0"/>
                <a:cs typeface="Times New Roman"/>
              </a:rPr>
              <a:t>public static void 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main(String[] </a:t>
            </a:r>
            <a:r>
              <a:rPr lang="en-US" sz="2400" spc="-10" dirty="0" err="1">
                <a:latin typeface="Sitka Text" panose="02000505000000020004" pitchFamily="2" charset="0"/>
                <a:cs typeface="Times New Roman"/>
              </a:rPr>
              <a:t>args</a:t>
            </a:r>
            <a:r>
              <a:rPr lang="en-US" sz="2400" spc="-10" dirty="0">
                <a:latin typeface="Sitka Text" panose="02000505000000020004" pitchFamily="2" charset="0"/>
                <a:cs typeface="Times New Roman"/>
              </a:rPr>
              <a:t>)</a:t>
            </a:r>
            <a:r>
              <a:rPr lang="en-US" sz="2400" spc="-50" dirty="0">
                <a:latin typeface="Sitka Text" panose="02000505000000020004" pitchFamily="2" charset="0"/>
                <a:cs typeface="Times New Roman"/>
              </a:rPr>
              <a:t> </a:t>
            </a:r>
          </a:p>
          <a:p>
            <a:pPr marL="469265">
              <a:lnSpc>
                <a:spcPct val="100000"/>
              </a:lnSpc>
              <a:spcBef>
                <a:spcPts val="580"/>
              </a:spcBef>
            </a:pPr>
            <a:r>
              <a:rPr lang="en-US" sz="2400" spc="-50" dirty="0">
                <a:latin typeface="Sitka Text" panose="02000505000000020004" pitchFamily="2" charset="0"/>
                <a:cs typeface="Times New Roman"/>
              </a:rPr>
              <a:t> 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{</a:t>
            </a: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lang="en-US" sz="2400" b="1" spc="-5" dirty="0">
                <a:latin typeface="Sitka Text" panose="02000505000000020004" pitchFamily="2" charset="0"/>
                <a:cs typeface="Times New Roman"/>
              </a:rPr>
              <a:t>int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[]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source = {100, 200,</a:t>
            </a:r>
            <a:r>
              <a:rPr lang="en-US" sz="2400" spc="-2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300};</a:t>
            </a:r>
          </a:p>
          <a:p>
            <a:pPr marL="927100">
              <a:lnSpc>
                <a:spcPct val="100000"/>
              </a:lnSpc>
              <a:spcBef>
                <a:spcPts val="575"/>
              </a:spcBef>
              <a:tabLst>
                <a:tab pos="1638935" algn="l"/>
              </a:tabLst>
            </a:pPr>
            <a:r>
              <a:rPr lang="en-US" sz="2400" b="1" spc="-5" dirty="0">
                <a:latin typeface="Sitka Text" panose="02000505000000020004" pitchFamily="2" charset="0"/>
                <a:cs typeface="Times New Roman"/>
              </a:rPr>
              <a:t>int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[]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dest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 = new</a:t>
            </a:r>
            <a:r>
              <a:rPr lang="en-US" sz="2400" spc="-2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int[3];</a:t>
            </a:r>
            <a:endParaRPr lang="en-US" sz="2400" dirty="0">
              <a:latin typeface="Sitka Text" panose="02000505000000020004" pitchFamily="2" charset="0"/>
              <a:cs typeface="Times New Roman"/>
            </a:endParaRPr>
          </a:p>
          <a:p>
            <a:pPr marL="927100" marR="5080">
              <a:lnSpc>
                <a:spcPct val="120000"/>
              </a:lnSpc>
              <a:tabLst>
                <a:tab pos="2646680" algn="l"/>
                <a:tab pos="3131185" algn="l"/>
                <a:tab pos="4695190" algn="l"/>
              </a:tabLst>
            </a:pPr>
            <a:r>
              <a:rPr lang="en-US" sz="2400" spc="-5" dirty="0" err="1">
                <a:latin typeface="Sitka Text" panose="02000505000000020004" pitchFamily="2" charset="0"/>
                <a:cs typeface="Times New Roman"/>
              </a:rPr>
              <a:t>System.arraycopy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(source,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0,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dest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, 0,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source.length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);  </a:t>
            </a:r>
          </a:p>
          <a:p>
            <a:pPr marL="927100" marR="5080">
              <a:lnSpc>
                <a:spcPct val="120000"/>
              </a:lnSpc>
              <a:tabLst>
                <a:tab pos="2646680" algn="l"/>
                <a:tab pos="3131185" algn="l"/>
                <a:tab pos="4695190" algn="l"/>
              </a:tabLst>
            </a:pPr>
            <a:r>
              <a:rPr lang="en-US" sz="2400" b="1" dirty="0">
                <a:latin typeface="Sitka Text" panose="02000505000000020004" pitchFamily="2" charset="0"/>
                <a:cs typeface="Times New Roman"/>
              </a:rPr>
              <a:t>for 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(</a:t>
            </a:r>
            <a:r>
              <a:rPr lang="en-US" sz="2400" b="1" spc="-5" dirty="0">
                <a:latin typeface="Sitka Text" panose="02000505000000020004" pitchFamily="2" charset="0"/>
                <a:cs typeface="Times New Roman"/>
              </a:rPr>
              <a:t>int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=0;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400" spc="-10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&lt;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dest.length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;	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++)  </a:t>
            </a:r>
          </a:p>
          <a:p>
            <a:pPr marL="927100" marR="5080">
              <a:lnSpc>
                <a:spcPct val="120000"/>
              </a:lnSpc>
              <a:tabLst>
                <a:tab pos="2646680" algn="l"/>
                <a:tab pos="3131185" algn="l"/>
                <a:tab pos="469519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   </a:t>
            </a:r>
            <a:r>
              <a:rPr lang="en-US" sz="2400" spc="-5" dirty="0" err="1">
                <a:latin typeface="Sitka Text" panose="02000505000000020004" pitchFamily="2" charset="0"/>
                <a:cs typeface="Times New Roman"/>
              </a:rPr>
              <a:t>System.</a:t>
            </a:r>
            <a:r>
              <a:rPr lang="en-US" sz="2400" i="1" spc="-5" dirty="0" err="1">
                <a:latin typeface="Sitka Text" panose="02000505000000020004" pitchFamily="2" charset="0"/>
                <a:cs typeface="Times New Roman"/>
              </a:rPr>
              <a:t>out</a:t>
            </a:r>
            <a:r>
              <a:rPr lang="en-US" sz="2400" spc="-5" dirty="0" err="1">
                <a:latin typeface="Sitka Text" panose="02000505000000020004" pitchFamily="2" charset="0"/>
                <a:cs typeface="Times New Roman"/>
              </a:rPr>
              <a:t>.println</a:t>
            </a:r>
            <a:r>
              <a:rPr lang="en-US" sz="2400" spc="-5" dirty="0">
                <a:latin typeface="Sitka Text" panose="02000505000000020004" pitchFamily="2" charset="0"/>
                <a:cs typeface="Times New Roman"/>
              </a:rPr>
              <a:t>("Element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at index " + </a:t>
            </a:r>
            <a:r>
              <a:rPr lang="en-US" sz="24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 + ": "</a:t>
            </a:r>
            <a:r>
              <a:rPr lang="en-US" sz="2400" spc="-10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+</a:t>
            </a:r>
            <a:r>
              <a:rPr lang="en-US" sz="2400" spc="-5" dirty="0" err="1">
                <a:latin typeface="Sitka Text" panose="02000505000000020004" pitchFamily="2" charset="0"/>
                <a:cs typeface="Times New Roman"/>
              </a:rPr>
              <a:t>des</a:t>
            </a:r>
            <a:r>
              <a:rPr lang="en-US" sz="2400" spc="5" dirty="0" err="1">
                <a:latin typeface="Sitka Text" panose="02000505000000020004" pitchFamily="2" charset="0"/>
                <a:cs typeface="Times New Roman"/>
              </a:rPr>
              <a:t>t</a:t>
            </a:r>
            <a:r>
              <a:rPr lang="en-US" sz="2400" spc="-15" dirty="0">
                <a:latin typeface="Sitka Text" panose="02000505000000020004" pitchFamily="2" charset="0"/>
                <a:cs typeface="Times New Roman"/>
              </a:rPr>
              <a:t>[</a:t>
            </a:r>
            <a:r>
              <a:rPr lang="en-US" sz="2400" spc="5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Times New Roman"/>
              </a:rPr>
              <a:t>]);</a:t>
            </a:r>
          </a:p>
          <a:p>
            <a:pPr marL="520700" marR="5080">
              <a:lnSpc>
                <a:spcPct val="120000"/>
              </a:lnSpc>
              <a:tabLst>
                <a:tab pos="2646680" algn="l"/>
                <a:tab pos="3131185" algn="l"/>
                <a:tab pos="4695190" algn="l"/>
              </a:tabLs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  <a:p>
            <a:pPr marL="112713" marR="5080">
              <a:lnSpc>
                <a:spcPct val="120000"/>
              </a:lnSpc>
              <a:tabLst>
                <a:tab pos="2646680" algn="l"/>
                <a:tab pos="3131185" algn="l"/>
                <a:tab pos="4695190" algn="l"/>
              </a:tabLst>
            </a:pPr>
            <a:r>
              <a:rPr lang="en-US" sz="2400" dirty="0">
                <a:latin typeface="Sitka Text" panose="02000505000000020004" pitchFamily="2" charset="0"/>
                <a:cs typeface="Times New Roman"/>
              </a:rPr>
              <a:t>}</a:t>
            </a:r>
          </a:p>
        </p:txBody>
      </p:sp>
      <p:pic>
        <p:nvPicPr>
          <p:cNvPr id="7" name="Picture 4" descr="to Try it Now! | Emoticon, Tri, Novelty sign">
            <a:extLst>
              <a:ext uri="{FF2B5EF4-FFF2-40B4-BE49-F238E27FC236}">
                <a16:creationId xmlns:a16="http://schemas.microsoft.com/office/drawing/2014/main" id="{B0060125-CB39-4091-BF16-BCD6C68F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03" y="123382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3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363597"/>
            <a:ext cx="755413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Initialize an integer array with ascii values and print the corresponding character values in a single row.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74540" y="1319406"/>
            <a:ext cx="72330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initialize an integer array with the command line arguments and print the sum and average of the array.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number of Arguments is limited to maximum of 10.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74540" y="1319406"/>
            <a:ext cx="723302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initialize an integer array and find the maximum and minimum value of an array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number of Arguments is limited to maximum of 10.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Integer.MAX_VALUE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Sitka Text" panose="02000505000000020004" pitchFamily="2" charset="0"/>
                <a:cs typeface="Arial"/>
              </a:rPr>
              <a:t>Integer.</a:t>
            </a:r>
            <a:r>
              <a:rPr lang="en-US" sz="2400" err="1">
                <a:latin typeface="Sitka Text" panose="02000505000000020004" pitchFamily="2" charset="0"/>
                <a:cs typeface="Arial"/>
              </a:rPr>
              <a:t>MIN</a:t>
            </a:r>
            <a:r>
              <a:rPr lang="en-US" sz="2400">
                <a:latin typeface="Sitka Text" panose="02000505000000020004" pitchFamily="2" charset="0"/>
                <a:cs typeface="Arial"/>
              </a:rPr>
              <a:t>_VALUE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81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236988"/>
            <a:ext cx="109739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find the largest 2 numbers and the smallest 2 numbers in the array initialized from the command line arguments.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The number of Arguments is limited to maximum of 10.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Test Values: 1 2 3 4 5 6 7 8 9 10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o/p: Largest is 10 Second Largest is 9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        Smallest is 1 Second Smallest is 2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Test Values: 12 1 2 3 4 5 6 7 8 9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Test Values: 1 2 3 4 5 6 7 8 9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13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236988"/>
            <a:ext cx="1097391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find the Maximum Sum by considering any 9 out of 10 values.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The number of Arguments is 10.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Test Values: 4 2 5 8 9 10 12 14 16 30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cs typeface="Arial"/>
              </a:rPr>
              <a:t>o/p:  Maximum Sum of 9 numbers is 108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88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90" y="1236988"/>
            <a:ext cx="101285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initialize an integer array with values and check if a given number is present in the array or not. If the number is not found, it will print -1 else it will print the index value of the given  number in the array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Ex1) Array elements are  {1,4,34,56,7}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and the search element is 90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 -1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Ex2)Array elements are  {1,4,34,56,7}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and the search element is 56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 4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67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10529" y="1511437"/>
            <a:ext cx="667500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initialize an array and print them in a sorted fashion.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number of Arguments is limited to maximum of 10.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15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39781" y="1045972"/>
            <a:ext cx="10712437" cy="5233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print the sum of the elements of the array with the given condition. If the array has 6 and 7 in succeeding orders, ignore 6 and 7 and the numbers between them for the calculation of sum.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Eg1) Array Elements - 10,3,6,1,2,7,9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 22   [</a:t>
            </a:r>
            <a:r>
              <a:rPr lang="en-US" sz="2400" dirty="0" err="1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i.e</a:t>
            </a: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10+3+9]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Eg2) Array Elements - 7,1,2,3,6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O/P:19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Eg3) Array Elements - 1,6,4,7,9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Ex4: Array Elements – 1,2,3,4,6,5,4,3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o/p:28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5B2265-8DE4-4934-ACC1-E33BCB0BC8BB}"/>
              </a:ext>
            </a:extLst>
          </p:cNvPr>
          <p:cNvSpPr txBox="1"/>
          <p:nvPr/>
        </p:nvSpPr>
        <p:spPr>
          <a:xfrm>
            <a:off x="7244861" y="4273325"/>
            <a:ext cx="4207357" cy="46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Ex 5: 6 7 6 1 2 3 4 5 6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F4714-BF53-469E-8186-3FBF8AD3237A}"/>
              </a:ext>
            </a:extLst>
          </p:cNvPr>
          <p:cNvSpPr txBox="1"/>
          <p:nvPr/>
        </p:nvSpPr>
        <p:spPr>
          <a:xfrm>
            <a:off x="7244861" y="5194627"/>
            <a:ext cx="472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itka Text" panose="02000505000000020004" pitchFamily="2" charset="0"/>
              </a:rPr>
              <a:t>Ex 6: 1 6 2 7 1 6 3 4 7 6 6 7 7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88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2390452" y="876992"/>
            <a:ext cx="98015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1801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Arrays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678765" y="1322960"/>
            <a:ext cx="1070199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spcBef>
                <a:spcPts val="12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array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is a container object that holds a fixed number of values of a single type. </a:t>
            </a:r>
          </a:p>
          <a:p>
            <a:pPr marL="243840" indent="-231775">
              <a:spcBef>
                <a:spcPts val="12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The length of an array is established when the array is created. After creation, its length is fixed.  </a:t>
            </a:r>
          </a:p>
          <a:p>
            <a:pPr marL="243840" indent="-231775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Array elements are automatically initialized with the default value of  their type, When an array is created</a:t>
            </a:r>
          </a:p>
        </p:txBody>
      </p:sp>
      <p:pic>
        <p:nvPicPr>
          <p:cNvPr id="1028" name="Picture 4" descr="Illustration of an array as 10 boxes numbered 0 through 9; an index of 0 indicates the first element in the array">
            <a:extLst>
              <a:ext uri="{FF2B5EF4-FFF2-40B4-BE49-F238E27FC236}">
                <a16:creationId xmlns:a16="http://schemas.microsoft.com/office/drawing/2014/main" id="{9EFE27F3-C8DB-48C1-A165-91A32FCB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43" y="4258434"/>
            <a:ext cx="5279203" cy="19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0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56751" y="1269091"/>
            <a:ext cx="11210166" cy="4837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Write a Java program to insert an element (specific position) into an array.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Initialize the array with the following values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Int []array=new int[10]{1,2,3,4,5,6,7,8,9}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Accept two command line arguments First one is value and second is position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Ex: java </a:t>
            </a:r>
            <a:r>
              <a:rPr lang="en-US" sz="2400" dirty="0" err="1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InsPos</a:t>
            </a: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 10 4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Required: in</a:t>
            </a: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sert 10 at position 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Outp</a:t>
            </a: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ut: 1,2,3,10,4,5,6,7,8,9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732541" y="4005728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21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10529" y="1511437"/>
            <a:ext cx="7132102" cy="434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remove the duplicate elements in an array and print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number of Arguments is limited to maximum of 10.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Eg</a:t>
            </a: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) Array Elements--12,34,12,45,67,89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 12,34,45,67,89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34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327036"/>
            <a:ext cx="10656166" cy="397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print the element of an array that has occurred the highest number of times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number of Arguments is limited to maximum of 10.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Eg</a:t>
            </a: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) Array -&gt; 10,20,10,30,40,100,99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O/P:10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705416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60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756751" y="1269091"/>
            <a:ext cx="11210166" cy="3447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0" i="0" dirty="0">
                <a:effectLst/>
                <a:latin typeface="Sitka Text" panose="02000505000000020004" pitchFamily="2" charset="0"/>
              </a:rPr>
              <a:t>Write a Java program to find the common elements between two arrays.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Create and initialize two arrays.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Example: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Array1 = {1,2,3,4,5,6,7,8,9}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Array2={4,10,12,5,23,6,15,19,8}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Sitka Text" panose="02000505000000020004" pitchFamily="2" charset="0"/>
                <a:ea typeface="Calibri" panose="020F0502020204030204" pitchFamily="34" charset="0"/>
                <a:cs typeface="Gautami" panose="020B0502040204020203" pitchFamily="34" charset="0"/>
              </a:rPr>
              <a:t>Output: Common Elements are : 4,5,6,8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11869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55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194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TWO DIMENSIONAL ARRAY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4B77-A109-487F-8326-391C0FCE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1" y="1526010"/>
            <a:ext cx="10423559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spc="-5" dirty="0">
                <a:latin typeface="Sitka Text" panose="02000505000000020004" pitchFamily="2" charset="0"/>
                <a:cs typeface="Arial"/>
              </a:rPr>
              <a:t>Two-dimensional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arrays are arrays of</a:t>
            </a:r>
            <a:r>
              <a:rPr lang="en-US" sz="2400" spc="-1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arrays</a:t>
            </a:r>
          </a:p>
          <a:p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r>
              <a:rPr lang="en-US"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1</a:t>
            </a:r>
            <a:r>
              <a:rPr lang="en-US" sz="2400" spc="15" baseline="25641" dirty="0">
                <a:latin typeface="Sitka Text" panose="02000505000000020004" pitchFamily="2" charset="0"/>
                <a:cs typeface="Arial"/>
              </a:rPr>
              <a:t>st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dimension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represent rows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or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number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 one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dimension,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the  </a:t>
            </a:r>
            <a:r>
              <a:rPr lang="en-US" sz="2400" spc="10" dirty="0">
                <a:latin typeface="Sitka Text" panose="02000505000000020004" pitchFamily="2" charset="0"/>
                <a:cs typeface="Arial"/>
              </a:rPr>
              <a:t>2</a:t>
            </a:r>
            <a:r>
              <a:rPr lang="en-US" sz="2400" spc="15" baseline="25641" dirty="0">
                <a:latin typeface="Sitka Text" panose="02000505000000020004" pitchFamily="2" charset="0"/>
                <a:cs typeface="Arial"/>
              </a:rPr>
              <a:t>nd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dimension represent columns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or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number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 elements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 the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each one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dimensions.</a:t>
            </a:r>
          </a:p>
          <a:p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r>
              <a:rPr lang="en-US" sz="2400" i="1" dirty="0">
                <a:latin typeface="Sitka Text" panose="02000505000000020004" pitchFamily="2" charset="0"/>
                <a:cs typeface="Arial"/>
              </a:rPr>
              <a:t>datatype[][] </a:t>
            </a:r>
            <a:r>
              <a:rPr lang="en-US" sz="2400" i="1" dirty="0" err="1">
                <a:latin typeface="Sitka Text" panose="02000505000000020004" pitchFamily="2" charset="0"/>
                <a:cs typeface="Arial"/>
              </a:rPr>
              <a:t>arrayname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;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</a:p>
          <a:p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81940" indent="-231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825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Initializing two-dimensional</a:t>
            </a:r>
            <a:r>
              <a:rPr lang="en-US"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arrays:</a:t>
            </a:r>
          </a:p>
          <a:p>
            <a:pPr marL="965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int[][] y = new</a:t>
            </a:r>
            <a:r>
              <a:rPr lang="en-US" sz="2400" i="1" spc="3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dirty="0">
                <a:latin typeface="Sitka Text" panose="02000505000000020004" pitchFamily="2" charset="0"/>
                <a:cs typeface="Courier New"/>
              </a:rPr>
              <a:t>int[3][3];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16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194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TWO DIMENSIONAL ARRAY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4B77-A109-487F-8326-391C0FCE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37" y="1252683"/>
            <a:ext cx="10568326" cy="477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384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spc="-60" dirty="0">
                <a:latin typeface="Sitka Text" panose="02000505000000020004" pitchFamily="2" charset="0"/>
              </a:rPr>
              <a:t>You </a:t>
            </a:r>
            <a:r>
              <a:rPr lang="en-US" sz="2400" dirty="0">
                <a:latin typeface="Sitka Text" panose="02000505000000020004" pitchFamily="2" charset="0"/>
              </a:rPr>
              <a:t>can initialize the row dimension without initializing </a:t>
            </a:r>
            <a:r>
              <a:rPr lang="en-US" sz="2400" spc="-5" dirty="0">
                <a:latin typeface="Sitka Text" panose="02000505000000020004" pitchFamily="2" charset="0"/>
              </a:rPr>
              <a:t>the </a:t>
            </a:r>
            <a:r>
              <a:rPr lang="en-US" sz="2400" dirty="0">
                <a:latin typeface="Sitka Text" panose="02000505000000020004" pitchFamily="2" charset="0"/>
              </a:rPr>
              <a:t>columns but not vice</a:t>
            </a:r>
            <a:r>
              <a:rPr lang="en-US" sz="2400" spc="-45" dirty="0">
                <a:latin typeface="Sitka Text" panose="02000505000000020004" pitchFamily="2" charset="0"/>
              </a:rPr>
              <a:t> </a:t>
            </a:r>
            <a:r>
              <a:rPr lang="en-US" sz="2400" dirty="0">
                <a:latin typeface="Sitka Text" panose="02000505000000020004" pitchFamily="2" charset="0"/>
              </a:rPr>
              <a:t>versa</a:t>
            </a:r>
          </a:p>
          <a:p>
            <a:pPr marL="927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int[][] x = new</a:t>
            </a:r>
            <a:r>
              <a:rPr lang="en-US" sz="2400" i="1" spc="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int[3][];</a:t>
            </a:r>
            <a:endParaRPr lang="en-US" sz="2400" i="1" dirty="0">
              <a:latin typeface="Sitka Text" panose="02000505000000020004" pitchFamily="2" charset="0"/>
              <a:cs typeface="Courier New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221480" algn="l"/>
              </a:tabLst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int[][] x =</a:t>
            </a:r>
            <a:r>
              <a:rPr lang="en-US" sz="2400" i="1" spc="5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new</a:t>
            </a:r>
            <a:r>
              <a:rPr lang="en-US" sz="2400" i="1" spc="1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int[][3];	</a:t>
            </a:r>
            <a:r>
              <a:rPr lang="en-US" sz="2400" i="1" spc="-5" dirty="0">
                <a:solidFill>
                  <a:srgbClr val="FF0000"/>
                </a:solidFill>
                <a:latin typeface="Sitka Text" panose="02000505000000020004" pitchFamily="2" charset="0"/>
                <a:cs typeface="Courier New"/>
              </a:rPr>
              <a:t>//error</a:t>
            </a:r>
          </a:p>
          <a:p>
            <a:pPr marL="9271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221480" algn="l"/>
              </a:tabLst>
            </a:pPr>
            <a:endParaRPr lang="en-US" sz="2400" i="1" spc="-5" dirty="0">
              <a:solidFill>
                <a:srgbClr val="FF0000"/>
              </a:solidFill>
              <a:latin typeface="Sitka Text" panose="02000505000000020004" pitchFamily="2" charset="0"/>
              <a:cs typeface="Courier New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The length of the columns can vary for each row and</a:t>
            </a:r>
            <a:r>
              <a:rPr lang="en-US" sz="2400" spc="-150" dirty="0">
                <a:latin typeface="Sitka Text" panose="02000505000000020004" pitchFamily="2" charset="0"/>
              </a:rPr>
              <a:t> </a:t>
            </a:r>
            <a:r>
              <a:rPr lang="en-US" sz="2400" dirty="0">
                <a:latin typeface="Sitka Text" panose="02000505000000020004" pitchFamily="2" charset="0"/>
              </a:rPr>
              <a:t>initialize  number of columns in each</a:t>
            </a:r>
            <a:r>
              <a:rPr lang="en-US" sz="2400" spc="-95" dirty="0">
                <a:latin typeface="Sitka Text" panose="02000505000000020004" pitchFamily="2" charset="0"/>
              </a:rPr>
              <a:t> </a:t>
            </a:r>
            <a:r>
              <a:rPr lang="en-US" sz="2400" dirty="0">
                <a:latin typeface="Sitka Text" panose="02000505000000020004" pitchFamily="2" charset="0"/>
              </a:rPr>
              <a:t>row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400" b="1" spc="-5" dirty="0">
                <a:latin typeface="Sitka Text" panose="02000505000000020004" pitchFamily="2" charset="0"/>
                <a:cs typeface="Courier New"/>
              </a:rPr>
              <a:t>	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 [][]x = new int [2][];  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		x[0] = new int[5];</a:t>
            </a:r>
            <a:endParaRPr lang="en-US" sz="2400" i="1" dirty="0">
              <a:latin typeface="Sitka Text" panose="02000505000000020004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		x[1] = new int [3];</a:t>
            </a:r>
            <a:endParaRPr lang="en-US" sz="2400" i="1" dirty="0">
              <a:solidFill>
                <a:srgbClr val="FF0000"/>
              </a:solidFill>
              <a:latin typeface="Sitka Text" panose="02000505000000020004" pitchFamily="2" charset="0"/>
              <a:cs typeface="Courier Ne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15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 flipV="1">
            <a:off x="5783048" y="876992"/>
            <a:ext cx="6408952" cy="37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194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TWO DIMENSIONAL ARRAY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4B77-A109-487F-8326-391C0FCE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80" y="1372054"/>
            <a:ext cx="10411735" cy="460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1940" marR="43815" indent="-231775" algn="just">
              <a:spcBef>
                <a:spcPts val="1200"/>
              </a:spcBef>
              <a:spcAft>
                <a:spcPts val="600"/>
              </a:spcAft>
              <a:buChar char="•"/>
              <a:tabLst>
                <a:tab pos="2825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curly braces { } may also be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used to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initialize two dimensional arrays</a:t>
            </a:r>
          </a:p>
          <a:p>
            <a:pPr marL="50165" algn="just">
              <a:spcBef>
                <a:spcPts val="1200"/>
              </a:spcBef>
              <a:spcAft>
                <a:spcPts val="600"/>
              </a:spcAft>
              <a:tabLst>
                <a:tab pos="282575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	Ex:  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int[][] y = { {1,2,3}, {4,5,6}, {7,8,9}</a:t>
            </a:r>
            <a:r>
              <a:rPr lang="en-US" sz="2400" i="1" spc="8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};</a:t>
            </a:r>
            <a:endParaRPr lang="en-US" sz="2400" i="1" dirty="0">
              <a:latin typeface="Sitka Text" panose="02000505000000020004" pitchFamily="2" charset="0"/>
              <a:cs typeface="Courier New"/>
            </a:endParaRPr>
          </a:p>
          <a:p>
            <a:pPr marL="965200">
              <a:spcBef>
                <a:spcPts val="1200"/>
              </a:spcBef>
              <a:spcAft>
                <a:spcPts val="600"/>
              </a:spcAft>
            </a:pP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int[][] y = new int[3][] { {1,2,3}, {4,5,6}, {7,8,9}</a:t>
            </a:r>
            <a:r>
              <a:rPr lang="en-US" sz="2400" i="1" spc="15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i="1" spc="-5" dirty="0">
                <a:latin typeface="Sitka Text" panose="02000505000000020004" pitchFamily="2" charset="0"/>
                <a:cs typeface="Courier New"/>
              </a:rPr>
              <a:t>};</a:t>
            </a: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fr-FR" sz="2400" spc="-5" dirty="0">
                <a:latin typeface="Sitka Text" panose="02000505000000020004" pitchFamily="2" charset="0"/>
                <a:cs typeface="Arial"/>
              </a:rPr>
              <a:t>    Ex2:</a:t>
            </a:r>
            <a:endParaRPr lang="fr-FR" sz="2400" dirty="0">
              <a:latin typeface="Sitka Text" panose="02000505000000020004" pitchFamily="2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50"/>
              </a:spcBef>
            </a:pPr>
            <a:r>
              <a:rPr lang="fr-FR" sz="2400" i="1" spc="-5" dirty="0" err="1">
                <a:latin typeface="Sitka Text" panose="02000505000000020004" pitchFamily="2" charset="0"/>
                <a:cs typeface="Courier New"/>
              </a:rPr>
              <a:t>int</a:t>
            </a:r>
            <a:r>
              <a:rPr lang="fr-FR" sz="2400" i="1" spc="-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fr-FR" sz="2400" i="1" spc="-10" dirty="0">
                <a:latin typeface="Sitka Text" panose="02000505000000020004" pitchFamily="2" charset="0"/>
                <a:cs typeface="Courier New"/>
              </a:rPr>
              <a:t>[][]x </a:t>
            </a:r>
            <a:r>
              <a:rPr lang="fr-FR" sz="2400" i="1" dirty="0">
                <a:latin typeface="Sitka Text" panose="02000505000000020004" pitchFamily="2" charset="0"/>
                <a:cs typeface="Courier New"/>
              </a:rPr>
              <a:t>= </a:t>
            </a:r>
            <a:r>
              <a:rPr lang="fr-FR" sz="2400" i="1" spc="-10" dirty="0">
                <a:latin typeface="Sitka Text" panose="02000505000000020004" pitchFamily="2" charset="0"/>
                <a:cs typeface="Courier New"/>
              </a:rPr>
              <a:t>new </a:t>
            </a:r>
            <a:r>
              <a:rPr lang="fr-FR" sz="2400" i="1" spc="-5" dirty="0" err="1">
                <a:latin typeface="Sitka Text" panose="02000505000000020004" pitchFamily="2" charset="0"/>
                <a:cs typeface="Courier New"/>
              </a:rPr>
              <a:t>int</a:t>
            </a:r>
            <a:r>
              <a:rPr lang="fr-FR" sz="2400" i="1" spc="-114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fr-FR" sz="2400" i="1" spc="-10" dirty="0">
                <a:latin typeface="Sitka Text" panose="02000505000000020004" pitchFamily="2" charset="0"/>
                <a:cs typeface="Courier New"/>
              </a:rPr>
              <a:t>[3][];</a:t>
            </a:r>
          </a:p>
          <a:p>
            <a:pPr marL="927100">
              <a:lnSpc>
                <a:spcPct val="100000"/>
              </a:lnSpc>
              <a:spcBef>
                <a:spcPts val="650"/>
              </a:spcBef>
            </a:pPr>
            <a:endParaRPr lang="fr-FR" sz="2400" dirty="0">
              <a:latin typeface="Sitka Text" panose="02000505000000020004" pitchFamily="2" charset="0"/>
              <a:cs typeface="Courier New"/>
            </a:endParaRPr>
          </a:p>
          <a:p>
            <a:pPr marL="965200">
              <a:spcBef>
                <a:spcPts val="1200"/>
              </a:spcBef>
              <a:spcAft>
                <a:spcPts val="600"/>
              </a:spcAft>
            </a:pPr>
            <a:endParaRPr lang="en-US" sz="2400" i="1" spc="-5" dirty="0">
              <a:latin typeface="Sitka Text" panose="02000505000000020004" pitchFamily="2" charset="0"/>
              <a:cs typeface="Courier New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spc="-5" dirty="0">
              <a:latin typeface="Sitka Text" panose="02000505000000020004" pitchFamily="2" charset="0"/>
              <a:cs typeface="Courier New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AB392-433C-42CC-9447-7278B629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84180"/>
              </p:ext>
            </p:extLst>
          </p:nvPr>
        </p:nvGraphicFramePr>
        <p:xfrm>
          <a:off x="1825327" y="4658108"/>
          <a:ext cx="4999892" cy="1554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004">
                  <a:extLst>
                    <a:ext uri="{9D8B030D-6E8A-4147-A177-3AD203B41FA5}">
                      <a16:colId xmlns:a16="http://schemas.microsoft.com/office/drawing/2014/main" val="3253228008"/>
                    </a:ext>
                  </a:extLst>
                </a:gridCol>
                <a:gridCol w="378047">
                  <a:extLst>
                    <a:ext uri="{9D8B030D-6E8A-4147-A177-3AD203B41FA5}">
                      <a16:colId xmlns:a16="http://schemas.microsoft.com/office/drawing/2014/main" val="3430431815"/>
                    </a:ext>
                  </a:extLst>
                </a:gridCol>
                <a:gridCol w="3726841">
                  <a:extLst>
                    <a:ext uri="{9D8B030D-6E8A-4147-A177-3AD203B41FA5}">
                      <a16:colId xmlns:a16="http://schemas.microsoft.com/office/drawing/2014/main" val="89655579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31750">
                        <a:lnSpc>
                          <a:spcPts val="1860"/>
                        </a:lnSpc>
                      </a:pP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x[0]</a:t>
                      </a:r>
                      <a:endParaRPr sz="2400" b="0" i="1" dirty="0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2400" b="0" i="1" dirty="0">
                          <a:latin typeface="Sitka Text" panose="02000505000000020004" pitchFamily="2" charset="0"/>
                          <a:cs typeface="Courier New"/>
                        </a:rPr>
                        <a:t>=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0"/>
                        </a:lnSpc>
                      </a:pP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new</a:t>
                      </a:r>
                      <a:r>
                        <a:rPr sz="2400" b="0" i="1" spc="-85" dirty="0">
                          <a:latin typeface="Sitka Text" panose="02000505000000020004" pitchFamily="2" charset="0"/>
                          <a:cs typeface="Courier New"/>
                        </a:rPr>
                        <a:t> </a:t>
                      </a: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int[]{0,1,2,3};</a:t>
                      </a:r>
                      <a:endParaRPr sz="2400" b="0" i="1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8410588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x[1]</a:t>
                      </a:r>
                      <a:endParaRPr sz="2400" b="0" i="1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0" i="1" dirty="0">
                          <a:latin typeface="Sitka Text" panose="02000505000000020004" pitchFamily="2" charset="0"/>
                          <a:cs typeface="Courier New"/>
                        </a:rPr>
                        <a:t>=</a:t>
                      </a: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new </a:t>
                      </a:r>
                      <a:r>
                        <a:rPr sz="2400" b="0" i="1" spc="-5" dirty="0">
                          <a:latin typeface="Sitka Text" panose="02000505000000020004" pitchFamily="2" charset="0"/>
                          <a:cs typeface="Courier New"/>
                        </a:rPr>
                        <a:t>int</a:t>
                      </a:r>
                      <a:r>
                        <a:rPr sz="2400" b="0" i="1" spc="-85" dirty="0">
                          <a:latin typeface="Sitka Text" panose="02000505000000020004" pitchFamily="2" charset="0"/>
                          <a:cs typeface="Courier New"/>
                        </a:rPr>
                        <a:t> </a:t>
                      </a: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[]{0,1,2};</a:t>
                      </a:r>
                      <a:endParaRPr sz="2400" b="0" i="1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3168035395"/>
                  </a:ext>
                </a:extLst>
              </a:tr>
              <a:tr h="3352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x[2]</a:t>
                      </a:r>
                      <a:endParaRPr sz="2400" b="0" i="1" dirty="0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0" i="1" dirty="0">
                          <a:latin typeface="Sitka Text" panose="02000505000000020004" pitchFamily="2" charset="0"/>
                          <a:cs typeface="Courier New"/>
                        </a:rPr>
                        <a:t>=</a:t>
                      </a:r>
                      <a:endParaRPr sz="2400" b="0" i="1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n</a:t>
                      </a:r>
                      <a:r>
                        <a:rPr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ew</a:t>
                      </a:r>
                      <a:r>
                        <a:rPr lang="en-US" sz="2400" b="0" i="1" spc="-10" dirty="0">
                          <a:latin typeface="Sitka Text" panose="02000505000000020004" pitchFamily="2" charset="0"/>
                          <a:cs typeface="Courier New"/>
                        </a:rPr>
                        <a:t> int[]{0,1,2,3,4};</a:t>
                      </a:r>
                      <a:endParaRPr lang="en-US" sz="2400" b="0" i="1" dirty="0">
                        <a:latin typeface="Sitka Text" panose="02000505000000020004" pitchFamily="2" charset="0"/>
                        <a:cs typeface="Courier New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2400" b="0" i="1" dirty="0">
                        <a:latin typeface="Sitka Text" panose="02000505000000020004" pitchFamily="2" charset="0"/>
                        <a:cs typeface="Courier New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276931157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2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10004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CREATING, INITIALIZING, AND ACCESSING AN ARRAY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5D63C5-091F-4C1C-A3F6-191D1127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97" y="1025774"/>
            <a:ext cx="10482276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en-US" sz="2000" b="1" spc="-5" dirty="0">
                <a:latin typeface="Sitka Text" panose="02000505000000020004" pitchFamily="2" charset="0"/>
                <a:cs typeface="Times New Roman"/>
              </a:rPr>
              <a:t>class </a:t>
            </a:r>
            <a:r>
              <a:rPr lang="en-US" sz="2000" spc="-20" dirty="0" err="1">
                <a:latin typeface="Sitka Text" panose="02000505000000020004" pitchFamily="2" charset="0"/>
                <a:cs typeface="Times New Roman"/>
              </a:rPr>
              <a:t>TwoDimDemo</a:t>
            </a:r>
            <a:r>
              <a:rPr lang="en-US" sz="2000" spc="-4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{</a:t>
            </a:r>
          </a:p>
          <a:p>
            <a:pPr marL="266700">
              <a:lnSpc>
                <a:spcPct val="100000"/>
              </a:lnSpc>
              <a:spcBef>
                <a:spcPts val="480"/>
              </a:spcBef>
            </a:pP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public static void 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main(String[] 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args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)</a:t>
            </a:r>
            <a:r>
              <a:rPr lang="en-US" sz="2000" spc="-140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{</a:t>
            </a:r>
          </a:p>
          <a:p>
            <a:pPr marL="469265">
              <a:lnSpc>
                <a:spcPct val="100000"/>
              </a:lnSpc>
              <a:spcBef>
                <a:spcPts val="484"/>
              </a:spcBef>
              <a:tabLst>
                <a:tab pos="3146425" algn="l"/>
              </a:tabLst>
            </a:pP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int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[][] x =</a:t>
            </a:r>
            <a:r>
              <a:rPr lang="en-US" sz="2000" spc="-2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new</a:t>
            </a:r>
            <a:r>
              <a:rPr lang="en-US" sz="2000" b="1" spc="1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b="1" spc="-5" dirty="0">
                <a:latin typeface="Sitka Text" panose="02000505000000020004" pitchFamily="2" charset="0"/>
                <a:cs typeface="Times New Roman"/>
              </a:rPr>
              <a:t>int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[3][];	</a:t>
            </a:r>
            <a:endParaRPr lang="en-US" sz="2000" dirty="0">
              <a:latin typeface="Sitka Text" panose="02000505000000020004" pitchFamily="2" charset="0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lang="en-US" sz="2000" spc="5" dirty="0">
                <a:latin typeface="Sitka Text" panose="02000505000000020004" pitchFamily="2" charset="0"/>
                <a:cs typeface="Times New Roman"/>
              </a:rPr>
              <a:t>x[0]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= 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new int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[3]; </a:t>
            </a:r>
          </a:p>
          <a:p>
            <a:pPr marL="457200">
              <a:lnSpc>
                <a:spcPct val="100000"/>
              </a:lnSpc>
              <a:spcBef>
                <a:spcPts val="480"/>
              </a:spcBef>
            </a:pPr>
            <a:r>
              <a:rPr lang="en-US" sz="2000" spc="5" dirty="0">
                <a:latin typeface="Sitka Text" panose="02000505000000020004" pitchFamily="2" charset="0"/>
                <a:cs typeface="Times New Roman"/>
              </a:rPr>
              <a:t>x[1]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= 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new</a:t>
            </a:r>
            <a:r>
              <a:rPr lang="en-US" sz="2000" b="1" spc="-13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int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[2];</a:t>
            </a:r>
          </a:p>
          <a:p>
            <a:pPr marL="457200">
              <a:lnSpc>
                <a:spcPct val="100000"/>
              </a:lnSpc>
              <a:spcBef>
                <a:spcPts val="480"/>
              </a:spcBef>
            </a:pPr>
            <a:r>
              <a:rPr lang="en-US" sz="2000" spc="5" dirty="0">
                <a:latin typeface="Sitka Text" panose="02000505000000020004" pitchFamily="2" charset="0"/>
                <a:cs typeface="Times New Roman"/>
              </a:rPr>
              <a:t>x[2]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= 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new</a:t>
            </a:r>
            <a:r>
              <a:rPr lang="en-US" sz="2000" b="1" spc="-13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int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[5];</a:t>
            </a:r>
          </a:p>
          <a:p>
            <a:pPr marL="457200">
              <a:lnSpc>
                <a:spcPct val="100000"/>
              </a:lnSpc>
              <a:spcBef>
                <a:spcPts val="480"/>
              </a:spcBef>
              <a:tabLst>
                <a:tab pos="3874135" algn="l"/>
              </a:tabLst>
            </a:pP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for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(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int 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=0;  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 &lt; 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x.length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;</a:t>
            </a:r>
            <a:r>
              <a:rPr lang="en-US" sz="2000" spc="-100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++)</a:t>
            </a:r>
            <a:r>
              <a:rPr lang="en-US" sz="2000" spc="-15" dirty="0"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{	</a:t>
            </a:r>
          </a:p>
          <a:p>
            <a:pPr marL="457200">
              <a:lnSpc>
                <a:spcPct val="100000"/>
              </a:lnSpc>
              <a:spcBef>
                <a:spcPts val="480"/>
              </a:spcBef>
              <a:tabLst>
                <a:tab pos="3874135" algn="l"/>
              </a:tabLst>
            </a:pP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   for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(</a:t>
            </a:r>
            <a:r>
              <a:rPr lang="en-US" sz="2000" b="1" dirty="0">
                <a:latin typeface="Sitka Text" panose="02000505000000020004" pitchFamily="2" charset="0"/>
                <a:cs typeface="Times New Roman"/>
              </a:rPr>
              <a:t>int 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j=0; j &lt; x[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].length; 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j++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) {  </a:t>
            </a:r>
          </a:p>
          <a:p>
            <a:pPr marL="405765" marR="5080" indent="-393700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latin typeface="Sitka Text" panose="02000505000000020004" pitchFamily="2" charset="0"/>
                <a:cs typeface="Times New Roman"/>
              </a:rPr>
              <a:t>		x[</a:t>
            </a:r>
            <a:r>
              <a:rPr lang="en-US" sz="2000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dirty="0">
                <a:latin typeface="Sitka Text" panose="02000505000000020004" pitchFamily="2" charset="0"/>
                <a:cs typeface="Times New Roman"/>
              </a:rPr>
              <a:t>][j] = 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;  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System.</a:t>
            </a:r>
            <a:r>
              <a:rPr lang="en-US" sz="2000" i="1" spc="-5" dirty="0" err="1">
                <a:latin typeface="Sitka Text" panose="02000505000000020004" pitchFamily="2" charset="0"/>
                <a:cs typeface="Times New Roman"/>
              </a:rPr>
              <a:t>out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.print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(x[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i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][j]);</a:t>
            </a:r>
            <a:endParaRPr lang="en-US" sz="2000" dirty="0">
              <a:latin typeface="Sitka Text" panose="02000505000000020004" pitchFamily="2" charset="0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480"/>
              </a:spcBef>
            </a:pPr>
            <a:r>
              <a:rPr lang="en-US" sz="2000" dirty="0">
                <a:latin typeface="Sitka Text" panose="02000505000000020004" pitchFamily="2" charset="0"/>
                <a:cs typeface="Times New Roman"/>
              </a:rPr>
              <a:t> 	}</a:t>
            </a:r>
          </a:p>
          <a:p>
            <a:pPr marL="74930">
              <a:lnSpc>
                <a:spcPct val="100000"/>
              </a:lnSpc>
              <a:spcBef>
                <a:spcPts val="480"/>
              </a:spcBef>
            </a:pP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	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System.</a:t>
            </a:r>
            <a:r>
              <a:rPr lang="en-US" sz="2000" i="1" spc="-5" dirty="0" err="1">
                <a:latin typeface="Sitka Text" panose="02000505000000020004" pitchFamily="2" charset="0"/>
                <a:cs typeface="Times New Roman"/>
              </a:rPr>
              <a:t>out</a:t>
            </a:r>
            <a:r>
              <a:rPr lang="en-US" sz="2000" spc="-5" dirty="0" err="1">
                <a:latin typeface="Sitka Text" panose="02000505000000020004" pitchFamily="2" charset="0"/>
                <a:cs typeface="Times New Roman"/>
              </a:rPr>
              <a:t>.println</a:t>
            </a: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();</a:t>
            </a:r>
          </a:p>
          <a:p>
            <a:pPr marL="74930">
              <a:lnSpc>
                <a:spcPct val="100000"/>
              </a:lnSpc>
              <a:spcBef>
                <a:spcPts val="480"/>
              </a:spcBef>
            </a:pP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	}</a:t>
            </a:r>
          </a:p>
          <a:p>
            <a:pPr marL="74930">
              <a:lnSpc>
                <a:spcPct val="100000"/>
              </a:lnSpc>
              <a:spcBef>
                <a:spcPts val="480"/>
              </a:spcBef>
            </a:pP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     }</a:t>
            </a:r>
          </a:p>
          <a:p>
            <a:pPr marL="74930">
              <a:lnSpc>
                <a:spcPct val="100000"/>
              </a:lnSpc>
              <a:spcBef>
                <a:spcPts val="480"/>
              </a:spcBef>
            </a:pPr>
            <a:r>
              <a:rPr lang="en-US" sz="2000" spc="-5" dirty="0">
                <a:latin typeface="Sitka Text" panose="02000505000000020004" pitchFamily="2" charset="0"/>
                <a:cs typeface="Times New Roman"/>
              </a:rPr>
              <a:t>}</a:t>
            </a:r>
            <a:endParaRPr lang="en-US" sz="2000" dirty="0">
              <a:latin typeface="Sitka Text" panose="02000505000000020004" pitchFamily="2" charset="0"/>
              <a:cs typeface="Times New Roman"/>
            </a:endParaRPr>
          </a:p>
          <a:p>
            <a:pPr marL="457200">
              <a:lnSpc>
                <a:spcPct val="100000"/>
              </a:lnSpc>
              <a:spcBef>
                <a:spcPts val="480"/>
              </a:spcBef>
              <a:tabLst>
                <a:tab pos="3874135" algn="l"/>
              </a:tabLst>
            </a:pPr>
            <a:endParaRPr lang="en-US" sz="2000" dirty="0">
              <a:latin typeface="Sitka Text" panose="02000505000000020004" pitchFamily="2" charset="0"/>
              <a:cs typeface="Times New Roman"/>
            </a:endParaRPr>
          </a:p>
        </p:txBody>
      </p:sp>
      <p:pic>
        <p:nvPicPr>
          <p:cNvPr id="7" name="Picture 4" descr="to Try it Now! | Emoticon, Tri, Novelty sign">
            <a:extLst>
              <a:ext uri="{FF2B5EF4-FFF2-40B4-BE49-F238E27FC236}">
                <a16:creationId xmlns:a16="http://schemas.microsoft.com/office/drawing/2014/main" id="{107A6FED-AC3A-41A3-9135-3742280D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03" y="1233823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76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034495"/>
            <a:ext cx="112101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reverse the elements of a given 2*2 array. Four integer numbers needs to be passed as Command Line arguments.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Example1:     C:\&gt;java Sample 1 2 3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     O/P Expected : Please enter 4 integer numbers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Example2:     C:\&gt;java Sample 1 2 3 4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     O/P Expected :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The given array is :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1 2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3 4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The reverse of the array is :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4 3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  2 1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5421" y="211869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69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34789" y="1034495"/>
            <a:ext cx="11210166" cy="5335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Write a program to find greatest number in a 3*3 array. The program is supposed to receive 9 integer numbers as command line arguments.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Example1:     C:\&gt;java Sample 1 2 3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    O/P Expected : Please enter 9 integer numbers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Example2:C:\&gt;java Sample 1 23 45 55 121 222 56 77 89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 O/P Expected :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The given array is :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1 23 45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55 121 222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56 77 89 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53535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nsolas" panose="020B0609020204030204" pitchFamily="49" charset="0"/>
              </a:rPr>
              <a:t>The biggest number in the given array is 222</a:t>
            </a:r>
            <a:endParaRPr lang="en-US" sz="2400" dirty="0">
              <a:effectLst/>
              <a:latin typeface="Sitka Text" panose="02000505000000020004" pitchFamily="2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7916982" y="4045961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69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9207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DECLARING A VARIABLE TO REFER TO AN ARRAY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8BE0E4-BD20-421E-BB9A-246F6298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04" y="1210539"/>
            <a:ext cx="9483471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Sitka Text" panose="02000505000000020004" pitchFamily="2" charset="0"/>
              </a:rPr>
              <a:t>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nt[]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byte[]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anArrayOfBytes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short[]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anArrayOfShorts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long[]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anArrayOfLongs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float[]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anArrayOfFloats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double[]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anArrayOfDoubles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boolean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anArrayOfBooleans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char[]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anArrayOfChars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String[]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anArrayOfStrings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E9A270-B8EC-45F8-8292-C4DC95A3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998" y="4355122"/>
            <a:ext cx="414997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// this form is discouraged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float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anArrayOfFloats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[];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72648-E246-4CB5-BAB0-891C96E2F8EE}"/>
              </a:ext>
            </a:extLst>
          </p:cNvPr>
          <p:cNvSpPr txBox="1"/>
          <p:nvPr/>
        </p:nvSpPr>
        <p:spPr>
          <a:xfrm>
            <a:off x="7272998" y="1748825"/>
            <a:ext cx="2870534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dataType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[]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arr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 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dataType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[]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arr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dataType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arr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[]; 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6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CAF5E9-2E63-4AA1-BCE0-6696D5C991BD}"/>
              </a:ext>
            </a:extLst>
          </p:cNvPr>
          <p:cNvSpPr/>
          <p:nvPr/>
        </p:nvSpPr>
        <p:spPr>
          <a:xfrm>
            <a:off x="6909701" y="2967335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itka Heading Semibold" panose="020B0604020202020204" pitchFamily="2" charset="0"/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6F6EC7-F803-435B-A96E-37F4A645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794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61465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2" y="4221929"/>
            <a:ext cx="975419" cy="12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FF54B77-A109-487F-8326-391C0FCE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96" y="1424521"/>
            <a:ext cx="105683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One way to create an array is with the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new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 operator. </a:t>
            </a:r>
          </a:p>
          <a:p>
            <a:endParaRPr kumimoji="0" lang="en-US" altLang="en-US" sz="24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Sitka Text" panose="02000505000000020004" pitchFamily="2" charset="0"/>
              </a:rPr>
              <a:t>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nt[]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Sitka Text" panose="02000505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The statement allocates an array with enough memory for 10 integer elements and assigns the array to the 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variable.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6D3CC-5214-4826-84DA-A6CA22D42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96" y="2780139"/>
            <a:ext cx="6320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// create an array of integers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 = new int[10];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765967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8018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CREATING, INITIALIZING, AND </a:t>
            </a:r>
            <a:r>
              <a:rPr lang="en-US" sz="32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ACCESSING</a:t>
            </a:r>
            <a:endParaRPr lang="en-US" sz="3200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8018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CREATING, INITIALIZING, AND </a:t>
            </a:r>
            <a:r>
              <a:rPr lang="en-US" sz="32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ACCESSING</a:t>
            </a:r>
            <a:endParaRPr lang="en-US" sz="3200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5D63C5-091F-4C1C-A3F6-191D1127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88" y="1365046"/>
            <a:ext cx="1048227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Initialization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[0] = 100; // initialize first element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Sitka Text" panose="02000505000000020004" pitchFamily="2" charset="0"/>
              </a:rPr>
              <a:t>anArray</a:t>
            </a:r>
            <a:r>
              <a:rPr lang="en-US" sz="2400" dirty="0">
                <a:latin typeface="Sitka Text" panose="02000505000000020004" pitchFamily="2" charset="0"/>
              </a:rPr>
              <a:t>[1] = 200; // initialize second element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Sitka Text" panose="02000505000000020004" pitchFamily="2" charset="0"/>
              </a:rPr>
              <a:t>Accessing Values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System.out.println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("Element 1 at index 0: " 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[0]);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System.out.println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("Element 2 at index 1: " 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anArray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Text" panose="02000505000000020004" pitchFamily="2" charset="0"/>
              </a:rPr>
              <a:t>[1]);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3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7793502" y="876992"/>
            <a:ext cx="4398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8018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CREATING, INITIALIZING, AND </a:t>
            </a:r>
            <a:r>
              <a:rPr lang="en-US" sz="32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ACCESSING</a:t>
            </a:r>
            <a:endParaRPr lang="en-US" sz="3200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5D63C5-091F-4C1C-A3F6-191D1127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2" y="1461767"/>
            <a:ext cx="10482276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Alternatively, you can use the shortcut syntax to create and initialize an array: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int[]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anArray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 = { 100, 200, 300, 400, 500, 600, 700, 800, 900, 1000};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Sitka Text" panose="02000505000000020004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int[]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anArray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cs typeface="Arial" panose="020B0604020202020204" pitchFamily="34" charset="0"/>
              </a:rPr>
              <a:t> = new int[]{ 100, 200, 300, 400, 500, 600, 700, 800, 900, 1000};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Text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 flipV="1">
            <a:off x="1968431" y="876992"/>
            <a:ext cx="10223569" cy="103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676090" y="327027"/>
            <a:ext cx="1292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Quiz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7" name="object 49">
            <a:extLst>
              <a:ext uri="{FF2B5EF4-FFF2-40B4-BE49-F238E27FC236}">
                <a16:creationId xmlns:a16="http://schemas.microsoft.com/office/drawing/2014/main" id="{B3B7FFF9-6C30-42CC-AF7C-3974C007471E}"/>
              </a:ext>
            </a:extLst>
          </p:cNvPr>
          <p:cNvSpPr txBox="1"/>
          <p:nvPr/>
        </p:nvSpPr>
        <p:spPr>
          <a:xfrm>
            <a:off x="1116081" y="1452945"/>
            <a:ext cx="10574172" cy="4191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44475" algn="l"/>
                <a:tab pos="24511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Select which of the following are valid array</a:t>
            </a:r>
            <a:r>
              <a:rPr sz="2400" spc="1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definition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1.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int[]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a;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	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 = new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int[5];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2.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 a[] = new</a:t>
            </a:r>
            <a:r>
              <a:rPr sz="2400" spc="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int[5]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700" marR="390080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3.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 a[5] = new int[5];</a:t>
            </a:r>
            <a:endParaRPr lang="en-US" sz="2400" spc="-5" dirty="0">
              <a:latin typeface="Sitka Text" panose="02000505000000020004" pitchFamily="2" charset="0"/>
              <a:cs typeface="Arial"/>
            </a:endParaRPr>
          </a:p>
          <a:p>
            <a:pPr marL="12700" marR="390080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4.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 a[] = {1,2,3};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5.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int[] a = new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int[]{1,2,3};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6.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int[] a = new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int[5]{1,2,3,4};</a:t>
            </a:r>
            <a:endParaRPr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EEEAC7D-5E01-4CDB-80CC-1D2FF281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28" y="2238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5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181600" y="876993"/>
            <a:ext cx="701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34086"/>
            <a:ext cx="4533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Try it and Tell me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8" name="Picture 4" descr="to Try it Now! | Emoticon, Tri, Novelty sign">
            <a:extLst>
              <a:ext uri="{FF2B5EF4-FFF2-40B4-BE49-F238E27FC236}">
                <a16:creationId xmlns:a16="http://schemas.microsoft.com/office/drawing/2014/main" id="{E839CD26-31F1-4DF0-AAD8-239823B1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CFF8E-07AE-4599-8543-6295C74102A8}"/>
              </a:ext>
            </a:extLst>
          </p:cNvPr>
          <p:cNvSpPr txBox="1"/>
          <p:nvPr/>
        </p:nvSpPr>
        <p:spPr>
          <a:xfrm>
            <a:off x="534789" y="1055081"/>
            <a:ext cx="9409528" cy="5327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algn="just">
              <a:lnSpc>
                <a:spcPct val="100000"/>
              </a:lnSpc>
              <a:spcBef>
                <a:spcPts val="385"/>
              </a:spcBef>
            </a:pPr>
            <a:r>
              <a:rPr lang="en-US" sz="2400" b="1" dirty="0">
                <a:latin typeface="Times New Roman"/>
                <a:cs typeface="Times New Roman"/>
              </a:rPr>
              <a:t>public class </a:t>
            </a:r>
            <a:r>
              <a:rPr lang="en-US" sz="2400" spc="-5" dirty="0" err="1">
                <a:latin typeface="Times New Roman"/>
                <a:cs typeface="Times New Roman"/>
              </a:rPr>
              <a:t>ArrayDemo</a:t>
            </a:r>
            <a:r>
              <a:rPr lang="en-US" sz="2400" spc="-130" dirty="0">
                <a:latin typeface="Times New Roman"/>
                <a:cs typeface="Times New Roman"/>
              </a:rPr>
              <a:t> </a:t>
            </a:r>
          </a:p>
          <a:p>
            <a:pPr marL="55563" algn="just">
              <a:lnSpc>
                <a:spcPct val="100000"/>
              </a:lnSpc>
              <a:spcBef>
                <a:spcPts val="385"/>
              </a:spcBef>
            </a:pPr>
            <a:r>
              <a:rPr lang="en-US" sz="2400" dirty="0">
                <a:latin typeface="Times New Roman"/>
                <a:cs typeface="Times New Roman"/>
              </a:rPr>
              <a:t>{</a:t>
            </a:r>
          </a:p>
          <a:p>
            <a:pPr marL="55563" algn="just">
              <a:lnSpc>
                <a:spcPct val="100000"/>
              </a:lnSpc>
              <a:spcBef>
                <a:spcPts val="29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  public </a:t>
            </a:r>
            <a:r>
              <a:rPr lang="en-US" sz="2400" b="1" dirty="0">
                <a:latin typeface="Times New Roman"/>
                <a:cs typeface="Times New Roman"/>
              </a:rPr>
              <a:t>static void </a:t>
            </a:r>
            <a:r>
              <a:rPr lang="en-US" sz="2400" spc="-5" dirty="0">
                <a:latin typeface="Times New Roman"/>
                <a:cs typeface="Times New Roman"/>
              </a:rPr>
              <a:t>main(String[] </a:t>
            </a:r>
            <a:r>
              <a:rPr lang="en-US" sz="2400" spc="-10" dirty="0" err="1">
                <a:latin typeface="Times New Roman"/>
                <a:cs typeface="Times New Roman"/>
              </a:rPr>
              <a:t>args</a:t>
            </a:r>
            <a:r>
              <a:rPr lang="en-US" sz="2400" spc="-10" dirty="0">
                <a:latin typeface="Times New Roman"/>
                <a:cs typeface="Times New Roman"/>
              </a:rPr>
              <a:t>)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</a:p>
          <a:p>
            <a:pPr marL="55563" algn="just">
              <a:lnSpc>
                <a:spcPct val="100000"/>
              </a:lnSpc>
              <a:spcBef>
                <a:spcPts val="290"/>
              </a:spcBef>
            </a:pPr>
            <a:r>
              <a:rPr lang="en-US" sz="2400" spc="-35" dirty="0">
                <a:latin typeface="Times New Roman"/>
                <a:cs typeface="Times New Roman"/>
              </a:rPr>
              <a:t>   </a:t>
            </a:r>
            <a:r>
              <a:rPr lang="en-US" sz="2400" dirty="0">
                <a:latin typeface="Times New Roman"/>
                <a:cs typeface="Times New Roman"/>
              </a:rPr>
              <a:t>{</a:t>
            </a:r>
          </a:p>
          <a:p>
            <a:pPr marL="55563" algn="just">
              <a:lnSpc>
                <a:spcPct val="100000"/>
              </a:lnSpc>
              <a:spcBef>
                <a:spcPts val="285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      int</a:t>
            </a:r>
            <a:r>
              <a:rPr lang="en-US" sz="2400" spc="-5" dirty="0">
                <a:latin typeface="Times New Roman"/>
                <a:cs typeface="Times New Roman"/>
              </a:rPr>
              <a:t>[] x; </a:t>
            </a:r>
            <a:endParaRPr lang="en-US" sz="2400" dirty="0">
              <a:latin typeface="Times New Roman"/>
              <a:cs typeface="Times New Roman"/>
            </a:endParaRPr>
          </a:p>
          <a:p>
            <a:pPr marL="55563" marR="94615" algn="just">
              <a:lnSpc>
                <a:spcPct val="110000"/>
              </a:lnSpc>
              <a:spcBef>
                <a:spcPts val="5"/>
              </a:spcBef>
            </a:pPr>
            <a:r>
              <a:rPr lang="en-US" sz="2400" dirty="0">
                <a:latin typeface="Times New Roman"/>
                <a:cs typeface="Times New Roman"/>
              </a:rPr>
              <a:t>      x = </a:t>
            </a:r>
            <a:r>
              <a:rPr lang="en-US" sz="2400" b="1" spc="-5" dirty="0">
                <a:latin typeface="Times New Roman"/>
                <a:cs typeface="Times New Roman"/>
              </a:rPr>
              <a:t>new int</a:t>
            </a:r>
            <a:r>
              <a:rPr lang="en-US" sz="2400" spc="-5" dirty="0">
                <a:latin typeface="Times New Roman"/>
                <a:cs typeface="Times New Roman"/>
              </a:rPr>
              <a:t>[5]; </a:t>
            </a:r>
            <a:endParaRPr lang="en-US" sz="2400" dirty="0">
              <a:latin typeface="Times New Roman"/>
              <a:cs typeface="Times New Roman"/>
            </a:endParaRPr>
          </a:p>
          <a:p>
            <a:pPr marL="55563" marR="94615" algn="just">
              <a:lnSpc>
                <a:spcPct val="110000"/>
              </a:lnSpc>
              <a:spcBef>
                <a:spcPts val="5"/>
              </a:spcBef>
            </a:pPr>
            <a:r>
              <a:rPr lang="en-US" sz="2400" dirty="0">
                <a:latin typeface="Times New Roman"/>
                <a:cs typeface="Times New Roman"/>
              </a:rPr>
              <a:t>      x[0] =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11;</a:t>
            </a:r>
            <a:endParaRPr lang="en-US" sz="2400" dirty="0">
              <a:latin typeface="Times New Roman"/>
              <a:cs typeface="Times New Roman"/>
            </a:endParaRPr>
          </a:p>
          <a:p>
            <a:pPr marL="55563" algn="just">
              <a:lnSpc>
                <a:spcPct val="100000"/>
              </a:lnSpc>
              <a:spcBef>
                <a:spcPts val="290"/>
              </a:spcBef>
            </a:pPr>
            <a:r>
              <a:rPr lang="en-US" sz="2400" spc="-5" dirty="0">
                <a:latin typeface="Times New Roman"/>
                <a:cs typeface="Times New Roman"/>
              </a:rPr>
              <a:t>      x[4] </a:t>
            </a:r>
            <a:r>
              <a:rPr lang="en-US" sz="2400" dirty="0">
                <a:latin typeface="Times New Roman"/>
                <a:cs typeface="Times New Roman"/>
              </a:rPr>
              <a:t>=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22;</a:t>
            </a:r>
          </a:p>
          <a:p>
            <a:pPr marL="55563" marR="5080" algn="just">
              <a:lnSpc>
                <a:spcPct val="110000"/>
              </a:lnSpc>
            </a:pPr>
            <a:r>
              <a:rPr lang="en-US" sz="2400" spc="-5" dirty="0">
                <a:latin typeface="Times New Roman"/>
                <a:cs typeface="Times New Roman"/>
              </a:rPr>
              <a:t>      </a:t>
            </a: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</a:t>
            </a:r>
            <a:r>
              <a:rPr lang="en-US" sz="2400" spc="-5" dirty="0" err="1">
                <a:latin typeface="Times New Roman"/>
                <a:cs typeface="Times New Roman"/>
              </a:rPr>
              <a:t>.println</a:t>
            </a:r>
            <a:r>
              <a:rPr lang="en-US" sz="2400" spc="-5" dirty="0">
                <a:latin typeface="Times New Roman"/>
                <a:cs typeface="Times New Roman"/>
              </a:rPr>
              <a:t>("Element </a:t>
            </a:r>
            <a:r>
              <a:rPr lang="en-US" sz="2400" dirty="0">
                <a:latin typeface="Times New Roman"/>
                <a:cs typeface="Times New Roman"/>
              </a:rPr>
              <a:t>at index 0: </a:t>
            </a:r>
            <a:r>
              <a:rPr lang="en-US" sz="2400" spc="-5" dirty="0">
                <a:latin typeface="Times New Roman"/>
                <a:cs typeface="Times New Roman"/>
              </a:rPr>
              <a:t>" </a:t>
            </a:r>
            <a:r>
              <a:rPr lang="en-US" sz="2400" dirty="0">
                <a:latin typeface="Times New Roman"/>
                <a:cs typeface="Times New Roman"/>
              </a:rPr>
              <a:t>+ </a:t>
            </a:r>
            <a:r>
              <a:rPr lang="en-US" sz="2400" spc="-5" dirty="0">
                <a:latin typeface="Times New Roman"/>
                <a:cs typeface="Times New Roman"/>
              </a:rPr>
              <a:t>x[0]);            </a:t>
            </a:r>
          </a:p>
          <a:p>
            <a:pPr marL="55563" marR="5080" algn="just">
              <a:lnSpc>
                <a:spcPct val="110000"/>
              </a:lnSpc>
            </a:pPr>
            <a:r>
              <a:rPr lang="en-US" sz="2400" spc="-5" dirty="0">
                <a:latin typeface="Times New Roman"/>
                <a:cs typeface="Times New Roman"/>
              </a:rPr>
              <a:t>      </a:t>
            </a: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</a:t>
            </a:r>
            <a:r>
              <a:rPr lang="en-US" sz="2400" spc="-5" dirty="0" err="1">
                <a:latin typeface="Times New Roman"/>
                <a:cs typeface="Times New Roman"/>
              </a:rPr>
              <a:t>.println</a:t>
            </a:r>
            <a:r>
              <a:rPr lang="en-US" sz="2400" spc="-5" dirty="0">
                <a:latin typeface="Times New Roman"/>
                <a:cs typeface="Times New Roman"/>
              </a:rPr>
              <a:t>("Element </a:t>
            </a:r>
            <a:r>
              <a:rPr lang="en-US" sz="2400" dirty="0">
                <a:latin typeface="Times New Roman"/>
                <a:cs typeface="Times New Roman"/>
              </a:rPr>
              <a:t>at index 1: </a:t>
            </a:r>
            <a:r>
              <a:rPr lang="en-US" sz="2400" spc="-5" dirty="0">
                <a:latin typeface="Times New Roman"/>
                <a:cs typeface="Times New Roman"/>
              </a:rPr>
              <a:t>" </a:t>
            </a:r>
            <a:r>
              <a:rPr lang="en-US" sz="2400" dirty="0">
                <a:latin typeface="Times New Roman"/>
                <a:cs typeface="Times New Roman"/>
              </a:rPr>
              <a:t>+ </a:t>
            </a:r>
            <a:r>
              <a:rPr lang="en-US" sz="2400" spc="-5" dirty="0">
                <a:latin typeface="Times New Roman"/>
                <a:cs typeface="Times New Roman"/>
              </a:rPr>
              <a:t>x[1]);</a:t>
            </a:r>
          </a:p>
          <a:p>
            <a:pPr marL="55563" marR="5080" algn="just">
              <a:lnSpc>
                <a:spcPct val="110000"/>
              </a:lnSpc>
            </a:pPr>
            <a:r>
              <a:rPr lang="en-US" sz="2400" spc="-5" dirty="0">
                <a:latin typeface="Times New Roman"/>
                <a:cs typeface="Times New Roman"/>
              </a:rPr>
              <a:t>      </a:t>
            </a:r>
            <a:r>
              <a:rPr lang="en-US" sz="2400" spc="-5" dirty="0" err="1">
                <a:latin typeface="Times New Roman"/>
                <a:cs typeface="Times New Roman"/>
              </a:rPr>
              <a:t>System.</a:t>
            </a:r>
            <a:r>
              <a:rPr lang="en-US" sz="2400" i="1" spc="-5" dirty="0" err="1">
                <a:latin typeface="Times New Roman"/>
                <a:cs typeface="Times New Roman"/>
              </a:rPr>
              <a:t>out</a:t>
            </a:r>
            <a:r>
              <a:rPr lang="en-US" sz="2400" spc="-5" dirty="0" err="1">
                <a:latin typeface="Times New Roman"/>
                <a:cs typeface="Times New Roman"/>
              </a:rPr>
              <a:t>.println</a:t>
            </a:r>
            <a:r>
              <a:rPr lang="en-US" sz="2400" spc="-5" dirty="0">
                <a:latin typeface="Times New Roman"/>
                <a:cs typeface="Times New Roman"/>
              </a:rPr>
              <a:t>("Element </a:t>
            </a:r>
            <a:r>
              <a:rPr lang="en-US" sz="2400" dirty="0">
                <a:latin typeface="Times New Roman"/>
                <a:cs typeface="Times New Roman"/>
              </a:rPr>
              <a:t>at index </a:t>
            </a:r>
            <a:r>
              <a:rPr lang="en-US" sz="2400" spc="-5" dirty="0">
                <a:latin typeface="Times New Roman"/>
                <a:cs typeface="Times New Roman"/>
              </a:rPr>
              <a:t>4: </a:t>
            </a:r>
            <a:r>
              <a:rPr lang="en-US" sz="2400" dirty="0">
                <a:latin typeface="Times New Roman"/>
                <a:cs typeface="Times New Roman"/>
              </a:rPr>
              <a:t>" +</a:t>
            </a:r>
            <a:r>
              <a:rPr lang="en-US" sz="2400" spc="-5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x[4]);</a:t>
            </a:r>
          </a:p>
          <a:p>
            <a:pPr marL="55563" marR="5080" algn="just">
              <a:lnSpc>
                <a:spcPct val="110000"/>
              </a:lnSpc>
            </a:pPr>
            <a:r>
              <a:rPr lang="en-US" sz="2400" spc="-5" dirty="0">
                <a:latin typeface="Times New Roman"/>
                <a:cs typeface="Times New Roman"/>
              </a:rPr>
              <a:t>    }</a:t>
            </a:r>
          </a:p>
          <a:p>
            <a:pPr marL="55563" marR="5080" algn="just">
              <a:lnSpc>
                <a:spcPct val="110000"/>
              </a:lnSpc>
            </a:pPr>
            <a:r>
              <a:rPr lang="en-US" sz="2400" spc="-5" dirty="0">
                <a:latin typeface="Times New Roman"/>
                <a:cs typeface="Times New Roman"/>
              </a:rPr>
              <a:t> 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56E71-7C61-4286-BB3A-84DDF4274C29}"/>
              </a:ext>
            </a:extLst>
          </p:cNvPr>
          <p:cNvSpPr txBox="1"/>
          <p:nvPr/>
        </p:nvSpPr>
        <p:spPr>
          <a:xfrm>
            <a:off x="574539" y="1319406"/>
            <a:ext cx="1104292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Write a program to print all the arguments passed to a </a:t>
            </a:r>
            <a:r>
              <a:rPr lang="en-US" sz="2400" b="1" i="1" dirty="0">
                <a:latin typeface="Sitka Text" panose="02000505000000020004" pitchFamily="2" charset="0"/>
                <a:cs typeface="Arial"/>
              </a:rPr>
              <a:t>FindArguments.java 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program.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Sitka Text" panose="02000505000000020004" pitchFamily="2" charset="0"/>
                <a:cs typeface="Arial"/>
              </a:rPr>
              <a:t>Input:</a:t>
            </a:r>
            <a:r>
              <a:rPr lang="en-US" sz="2400" i="1" dirty="0">
                <a:latin typeface="Sitka Text" panose="02000505000000020004" pitchFamily="2" charset="0"/>
                <a:cs typeface="Arial"/>
              </a:rPr>
              <a:t> Number of arguments can be 0 to 12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Sitka Text" panose="02000505000000020004" pitchFamily="2" charset="0"/>
                <a:cs typeface="Arial"/>
              </a:rPr>
              <a:t>Output Format: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Number of Arguments are 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anose="02000505000000020004" pitchFamily="2" charset="0"/>
                <a:cs typeface="Arial"/>
              </a:rPr>
              <a:t>The Following are the Arguments: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Sitka Text" panose="02000505000000020004" pitchFamily="2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51EFC-872F-45FA-B329-E9CD714FEFA4}"/>
              </a:ext>
            </a:extLst>
          </p:cNvPr>
          <p:cNvSpPr txBox="1"/>
          <p:nvPr/>
        </p:nvSpPr>
        <p:spPr>
          <a:xfrm>
            <a:off x="6096000" y="3611884"/>
            <a:ext cx="5997526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latin typeface="Sitka Text" panose="02000505000000020004" pitchFamily="2" charset="0"/>
                <a:cs typeface="Arial"/>
              </a:rPr>
              <a:t>Example: </a:t>
            </a:r>
            <a:r>
              <a:rPr lang="en-US" sz="1800" i="1" dirty="0">
                <a:latin typeface="Sitka Text" panose="02000505000000020004" pitchFamily="2" charset="0"/>
                <a:cs typeface="Arial"/>
              </a:rPr>
              <a:t>java </a:t>
            </a:r>
            <a:r>
              <a:rPr lang="en-US" sz="1800" i="1" dirty="0" err="1">
                <a:latin typeface="Sitka Text" panose="02000505000000020004" pitchFamily="2" charset="0"/>
                <a:cs typeface="Arial"/>
              </a:rPr>
              <a:t>FindArguments</a:t>
            </a:r>
            <a:r>
              <a:rPr lang="en-US" sz="1800" i="1" dirty="0">
                <a:latin typeface="Sitka Text" panose="02000505000000020004" pitchFamily="2" charset="0"/>
                <a:cs typeface="Arial"/>
              </a:rPr>
              <a:t> Hi Sai Kiran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b="1" i="1" dirty="0">
                <a:latin typeface="Sitka Text" panose="02000505000000020004" pitchFamily="2" charset="0"/>
                <a:cs typeface="Arial"/>
              </a:rPr>
              <a:t>Output: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The Number of Arguments are : 3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The Following are the Arguments: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1 Hi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2 Sai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Sitka Text" panose="02000505000000020004" pitchFamily="2" charset="0"/>
                <a:cs typeface="Arial"/>
              </a:rPr>
              <a:t>3 Kiran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71484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1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1327</Words>
  <Application>Microsoft Office PowerPoint</Application>
  <PresentationFormat>Widescreen</PresentationFormat>
  <Paragraphs>256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Courier New</vt:lpstr>
      <vt:lpstr>Gautami</vt:lpstr>
      <vt:lpstr>Sitka Heading Semibold</vt:lpstr>
      <vt:lpstr>Sitka Text</vt:lpstr>
      <vt:lpstr>Times New Roman</vt:lpstr>
      <vt:lpstr>Verdana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356</cp:revision>
  <dcterms:created xsi:type="dcterms:W3CDTF">2021-06-30T03:39:53Z</dcterms:created>
  <dcterms:modified xsi:type="dcterms:W3CDTF">2024-08-05T05:05:44Z</dcterms:modified>
</cp:coreProperties>
</file>