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876" r:id="rId3"/>
    <p:sldId id="933" r:id="rId4"/>
    <p:sldId id="964" r:id="rId5"/>
    <p:sldId id="979" r:id="rId6"/>
    <p:sldId id="981" r:id="rId7"/>
    <p:sldId id="963" r:id="rId8"/>
    <p:sldId id="934" r:id="rId9"/>
    <p:sldId id="990" r:id="rId10"/>
    <p:sldId id="991" r:id="rId11"/>
    <p:sldId id="937" r:id="rId12"/>
    <p:sldId id="938" r:id="rId13"/>
    <p:sldId id="939" r:id="rId14"/>
    <p:sldId id="986" r:id="rId15"/>
    <p:sldId id="984" r:id="rId16"/>
    <p:sldId id="985" r:id="rId17"/>
    <p:sldId id="941" r:id="rId18"/>
    <p:sldId id="971" r:id="rId19"/>
    <p:sldId id="972" r:id="rId20"/>
    <p:sldId id="992" r:id="rId21"/>
    <p:sldId id="973" r:id="rId22"/>
    <p:sldId id="974" r:id="rId23"/>
    <p:sldId id="975" r:id="rId24"/>
    <p:sldId id="976" r:id="rId25"/>
    <p:sldId id="993" r:id="rId26"/>
    <p:sldId id="977" r:id="rId27"/>
    <p:sldId id="978" r:id="rId28"/>
    <p:sldId id="982" r:id="rId29"/>
    <p:sldId id="983" r:id="rId30"/>
    <p:sldId id="987" r:id="rId31"/>
    <p:sldId id="988" r:id="rId32"/>
    <p:sldId id="989" r:id="rId33"/>
    <p:sldId id="99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0066"/>
    <a:srgbClr val="006666"/>
    <a:srgbClr val="CC0000"/>
    <a:srgbClr val="CC3399"/>
    <a:srgbClr val="0033CC"/>
    <a:srgbClr val="9900CC"/>
    <a:srgbClr val="66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282" autoAdjust="0"/>
  </p:normalViewPr>
  <p:slideViewPr>
    <p:cSldViewPr>
      <p:cViewPr>
        <p:scale>
          <a:sx n="69" d="100"/>
          <a:sy n="69" d="100"/>
        </p:scale>
        <p:origin x="-132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mage_segment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automation.com/eli5/eli5-what-is-a-convolutional-neural-networ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UNIT-V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981200"/>
            <a:ext cx="6477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CC"/>
                </a:solidFill>
                <a:latin typeface="Baskerville Old Face" pitchFamily="18" charset="0"/>
              </a:rPr>
              <a:t>Computer Vision</a:t>
            </a:r>
            <a:endParaRPr lang="en-US" sz="5400" b="1" dirty="0">
              <a:solidFill>
                <a:srgbClr val="9900CC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2" name="Picture 4" descr="https://ars.els-cdn.com/content/image/1-s2.0-S1574954121000807-ga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" y="762000"/>
            <a:ext cx="86106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7620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. Object Detection: </a:t>
            </a:r>
            <a:r>
              <a:rPr lang="en-US" dirty="0">
                <a:latin typeface="Book Antiqua" panose="02040602050305030304" pitchFamily="18" charset="0"/>
              </a:rPr>
              <a:t>It would be very useful if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robots </a:t>
            </a:r>
            <a:r>
              <a:rPr lang="en-US" dirty="0">
                <a:latin typeface="Book Antiqua" panose="02040602050305030304" pitchFamily="18" charset="0"/>
              </a:rPr>
              <a:t>can </a:t>
            </a:r>
            <a:r>
              <a:rPr lang="en-US" b="1" dirty="0">
                <a:solidFill>
                  <a:srgbClr val="9900FF"/>
                </a:solidFill>
                <a:latin typeface="Book Antiqua" panose="02040602050305030304" pitchFamily="18" charset="0"/>
              </a:rPr>
              <a:t>identify users </a:t>
            </a:r>
            <a:r>
              <a:rPr lang="en-US" dirty="0">
                <a:latin typeface="Book Antiqua" panose="02040602050305030304" pitchFamily="18" charset="0"/>
              </a:rPr>
              <a:t>by their </a:t>
            </a: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faces as humans do</a:t>
            </a:r>
            <a:r>
              <a:rPr lang="en-US" dirty="0">
                <a:latin typeface="Book Antiqua" panose="02040602050305030304" pitchFamily="18" charset="0"/>
              </a:rPr>
              <a:t>. Face verification system can be used very widely in tasks such as user verification for semi-personal devices, crime investigation, etc.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Convolutional Neural Network </a:t>
            </a:r>
            <a:r>
              <a:rPr lang="en-US" dirty="0">
                <a:latin typeface="Book Antiqua" panose="02040602050305030304" pitchFamily="18" charset="0"/>
              </a:rPr>
              <a:t>is the most promising technique for </a:t>
            </a:r>
            <a:r>
              <a:rPr lang="en-US" b="1" dirty="0">
                <a:latin typeface="Book Antiqua" panose="02040602050305030304" pitchFamily="18" charset="0"/>
              </a:rPr>
              <a:t>extracting features  </a:t>
            </a:r>
            <a:r>
              <a:rPr lang="en-US" dirty="0">
                <a:latin typeface="Book Antiqua" panose="02040602050305030304" pitchFamily="18" charset="0"/>
              </a:rPr>
              <a:t>and </a:t>
            </a: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identify the objects of the images.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The most important thing in </a:t>
            </a:r>
            <a:r>
              <a:rPr lang="en-US" b="1" dirty="0">
                <a:latin typeface="Book Antiqua" panose="02040602050305030304" pitchFamily="18" charset="0"/>
              </a:rPr>
              <a:t>face verification is dealing with similarity measurement</a:t>
            </a:r>
            <a:r>
              <a:rPr lang="en-US" dirty="0">
                <a:latin typeface="Book Antiqua" panose="02040602050305030304" pitchFamily="18" charset="0"/>
              </a:rPr>
              <a:t> between the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input images and trained images. </a:t>
            </a:r>
            <a:endParaRPr lang="en-IN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398463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 descr="http://brain.kaist.ac.kr/image/1_1_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58798" cy="2603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212" y="3289280"/>
            <a:ext cx="8652988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of object detection include: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bounding box and labeling each object in a street scene.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bounding box and labeling each object in an indoor photograph.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bounding box and labeling each object in a landscape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AutoShape 2" descr="39541331 Dae3 4fe8 928c 9fcfeafe97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39541331 Dae3 4fe8 928c 9fcfeafe97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2000"/>
            <a:ext cx="8378825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 Contd..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0495"/>
            <a:ext cx="8763000" cy="6232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Self Driving Cars: </a:t>
            </a:r>
            <a:r>
              <a:rPr lang="en-US" sz="2200" dirty="0"/>
              <a:t>Object detection for self-driving cars has to be more complex as they should be able to perform </a:t>
            </a:r>
            <a:r>
              <a:rPr lang="en-US" sz="2200" b="1" dirty="0">
                <a:solidFill>
                  <a:srgbClr val="0033CC"/>
                </a:solidFill>
              </a:rPr>
              <a:t>localization, obstacle avoidance, and path planning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They </a:t>
            </a:r>
            <a:r>
              <a:rPr lang="en-US" sz="2200" dirty="0"/>
              <a:t>should be </a:t>
            </a:r>
            <a:r>
              <a:rPr lang="en-US" sz="2200" b="1" dirty="0">
                <a:solidFill>
                  <a:srgbClr val="CC3399"/>
                </a:solidFill>
              </a:rPr>
              <a:t>able to detect incoming collisions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33CC"/>
                </a:solidFill>
              </a:rPr>
              <a:t>alert the system </a:t>
            </a:r>
            <a:r>
              <a:rPr lang="en-US" sz="2200" dirty="0"/>
              <a:t>to </a:t>
            </a:r>
            <a:r>
              <a:rPr lang="en-US" sz="2200" b="1" dirty="0">
                <a:solidFill>
                  <a:srgbClr val="FF0066"/>
                </a:solidFill>
              </a:rPr>
              <a:t>take the necessary action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This </a:t>
            </a:r>
            <a:r>
              <a:rPr lang="en-US" sz="2200" dirty="0"/>
              <a:t>is a </a:t>
            </a:r>
            <a:r>
              <a:rPr lang="en-US" sz="2200" b="1" dirty="0"/>
              <a:t>complex problem as CNN</a:t>
            </a:r>
            <a:r>
              <a:rPr lang="en-US" sz="2200" dirty="0"/>
              <a:t> must </a:t>
            </a:r>
            <a:r>
              <a:rPr lang="en-US" sz="2200" b="1" dirty="0"/>
              <a:t>both </a:t>
            </a:r>
            <a:r>
              <a:rPr lang="en-US" sz="2200" b="1" dirty="0">
                <a:solidFill>
                  <a:srgbClr val="CC0000"/>
                </a:solidFill>
              </a:rPr>
              <a:t>classify the object and return the position of the bounding box of the object</a:t>
            </a:r>
            <a:r>
              <a:rPr lang="en-US" sz="2200" dirty="0">
                <a:solidFill>
                  <a:srgbClr val="CC0000"/>
                </a:solidFill>
              </a:rPr>
              <a:t>. </a:t>
            </a:r>
            <a:r>
              <a:rPr lang="en-US" sz="2200" dirty="0"/>
              <a:t>So the network designer must </a:t>
            </a:r>
            <a:r>
              <a:rPr lang="en-US" sz="2200" b="1" dirty="0">
                <a:solidFill>
                  <a:srgbClr val="0033CC"/>
                </a:solidFill>
              </a:rPr>
              <a:t>avoid false alarms </a:t>
            </a:r>
            <a:r>
              <a:rPr lang="en-US" sz="2200" dirty="0"/>
              <a:t>and </a:t>
            </a:r>
            <a:r>
              <a:rPr lang="en-US" sz="2200" b="1" dirty="0"/>
              <a:t>need a huge volume of labeled training data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One </a:t>
            </a:r>
            <a:r>
              <a:rPr lang="en-US" sz="2200" dirty="0"/>
              <a:t>source of such </a:t>
            </a:r>
            <a:r>
              <a:rPr lang="en-US" sz="2200" b="1" dirty="0">
                <a:solidFill>
                  <a:srgbClr val="FF0000"/>
                </a:solidFill>
              </a:rPr>
              <a:t>labeled data comes from the Google </a:t>
            </a:r>
            <a:r>
              <a:rPr lang="en-US" sz="2200" b="1" dirty="0" err="1">
                <a:solidFill>
                  <a:srgbClr val="FF0000"/>
                </a:solidFill>
              </a:rPr>
              <a:t>Captcha</a:t>
            </a:r>
            <a:r>
              <a:rPr lang="en-US" sz="2200" b="1" dirty="0">
                <a:solidFill>
                  <a:srgbClr val="FF0000"/>
                </a:solidFill>
              </a:rPr>
              <a:t> system</a:t>
            </a:r>
            <a:r>
              <a:rPr lang="en-US" sz="2200" dirty="0"/>
              <a:t>, where users are asked to </a:t>
            </a:r>
            <a:r>
              <a:rPr lang="en-US" sz="2200" b="1" dirty="0">
                <a:solidFill>
                  <a:srgbClr val="CC3399"/>
                </a:solidFill>
              </a:rPr>
              <a:t>categorize objects like traffic lights, cars, hydrants, and so on.</a:t>
            </a:r>
            <a:endParaRPr lang="en-IN" sz="2200" b="1" dirty="0">
              <a:solidFill>
                <a:srgbClr val="CC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AutoShape 2" descr="39541331 Dae3 4fe8 928c 9fcfeafe97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39541331 Dae3 4fe8 928c 9fcfeafe97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685800"/>
            <a:ext cx="8510443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157" y="6324600"/>
            <a:ext cx="792162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Object Detection Procedure for Autonomous Vehicle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8458200" cy="56700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3. Object Segmentation: </a:t>
            </a:r>
            <a:r>
              <a:rPr lang="en-US" sz="2400" dirty="0" smtClean="0">
                <a:latin typeface="Book Antiqua" panose="02040602050305030304" pitchFamily="18" charset="0"/>
              </a:rPr>
              <a:t>Object </a:t>
            </a:r>
            <a:r>
              <a:rPr lang="en-US" sz="2400" dirty="0">
                <a:latin typeface="Book Antiqua" panose="02040602050305030304" pitchFamily="18" charset="0"/>
              </a:rPr>
              <a:t>segmentation, or semantic segmentation, is the task of object detection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where a line is drawn around each object detected in the image.</a:t>
            </a:r>
            <a:r>
              <a:rPr lang="en-US" sz="2400" dirty="0">
                <a:latin typeface="Book Antiqua" panose="02040602050305030304" pitchFamily="18" charset="0"/>
              </a:rPr>
              <a:t> </a:t>
            </a:r>
            <a:r>
              <a:rPr lang="en-US" sz="2400" dirty="0">
                <a:latin typeface="Book Antiqua" panose="02040602050305030304" pitchFamily="18" charset="0"/>
                <a:hlinkClick r:id="rId2"/>
              </a:rPr>
              <a:t>Image segmentation</a:t>
            </a:r>
            <a:r>
              <a:rPr lang="en-US" sz="2400" dirty="0">
                <a:latin typeface="Book Antiqua" panose="02040602050305030304" pitchFamily="18" charset="0"/>
              </a:rPr>
              <a:t> is a more general problem of </a:t>
            </a:r>
            <a:r>
              <a:rPr lang="en-US" sz="2400" b="1" dirty="0">
                <a:latin typeface="Book Antiqua" panose="02040602050305030304" pitchFamily="18" charset="0"/>
              </a:rPr>
              <a:t>spitting an image into segments.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Object detection is also sometimes referred to as </a:t>
            </a:r>
            <a:r>
              <a:rPr lang="en-US" sz="2400" b="1" dirty="0">
                <a:latin typeface="Book Antiqua" panose="02040602050305030304" pitchFamily="18" charset="0"/>
              </a:rPr>
              <a:t>object segmentation.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Unlike object detection that involves using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bounding box to identify objects,</a:t>
            </a:r>
            <a:r>
              <a:rPr lang="en-US" sz="2400" dirty="0">
                <a:latin typeface="Book Antiqua" panose="02040602050305030304" pitchFamily="18" charset="0"/>
              </a:rPr>
              <a:t> object segmentation identifies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specific pixels in the image that belong to the object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 descr="Example of Object Segmentation on the COCO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502" y="457200"/>
            <a:ext cx="8568830" cy="3454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4. Emotion Recognition: </a:t>
            </a:r>
            <a:r>
              <a:rPr lang="en-US" sz="2400" dirty="0" smtClean="0">
                <a:latin typeface="Book Antiqua" panose="02040602050305030304" pitchFamily="18" charset="0"/>
              </a:rPr>
              <a:t>In this Emotion Recognition we have to used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purely Convolutional Neural Network to find out Emotion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Here we have to given the input image of a person. By using the CNN we have to find out Emotions of that particular Image.</a:t>
            </a:r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9218" name="Picture 2" descr="Image result for face recognition in deep lean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8" y="3990108"/>
            <a:ext cx="8534194" cy="2715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3399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Why Computer Vision 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Processing Components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Image Acquisition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b="1" dirty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Process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b="1" dirty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Analysis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DL Architectures used in CV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6666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Real Time Example for Object Detection</a:t>
            </a:r>
            <a:endParaRPr lang="en-US" sz="2800" b="1" dirty="0">
              <a:solidFill>
                <a:srgbClr val="006666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>
              <a:solidFill>
                <a:srgbClr val="660033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10242" name="Picture 2" descr="CNN model for Emotion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533400"/>
            <a:ext cx="8642062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45952"/>
            <a:ext cx="8534400" cy="46166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 Image Reconstruction: </a:t>
            </a:r>
            <a:r>
              <a:rPr lang="en-US" sz="2400" dirty="0" smtClean="0">
                <a:latin typeface="Book Antiqua" panose="02040602050305030304" pitchFamily="18" charset="0"/>
              </a:rPr>
              <a:t>Image </a:t>
            </a:r>
            <a:r>
              <a:rPr lang="en-US" sz="2400" dirty="0">
                <a:latin typeface="Book Antiqua" panose="02040602050305030304" pitchFamily="18" charset="0"/>
              </a:rPr>
              <a:t>reconstruction and image </a:t>
            </a:r>
            <a:r>
              <a:rPr lang="en-US" sz="2400" dirty="0" smtClean="0">
                <a:latin typeface="Book Antiqua" panose="02040602050305030304" pitchFamily="18" charset="0"/>
              </a:rPr>
              <a:t>in </a:t>
            </a:r>
            <a:r>
              <a:rPr lang="en-US" sz="2400" b="1" dirty="0" smtClean="0">
                <a:latin typeface="Book Antiqua" panose="02040602050305030304" pitchFamily="18" charset="0"/>
              </a:rPr>
              <a:t>painting </a:t>
            </a:r>
            <a:r>
              <a:rPr lang="en-US" sz="2400" b="1" dirty="0">
                <a:latin typeface="Book Antiqua" panose="02040602050305030304" pitchFamily="18" charset="0"/>
              </a:rPr>
              <a:t>is the task</a:t>
            </a:r>
            <a:r>
              <a:rPr lang="en-US" sz="2400" dirty="0">
                <a:latin typeface="Book Antiqua" panose="02040602050305030304" pitchFamily="18" charset="0"/>
              </a:rPr>
              <a:t> of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filling in missing or corrupt parts of an image.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</a:rPr>
              <a:t>Examples i</a:t>
            </a:r>
            <a:r>
              <a:rPr lang="en-US" sz="2400" dirty="0">
                <a:latin typeface="Book Antiqua" panose="02040602050305030304" pitchFamily="18" charset="0"/>
              </a:rPr>
              <a:t>nclude reconstructing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old, damaged black and white photographs and movies (e.g. photo restoration).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Datasets often involve using </a:t>
            </a:r>
            <a:r>
              <a:rPr lang="en-US" sz="2400" b="1" dirty="0">
                <a:latin typeface="Book Antiqua" panose="02040602050305030304" pitchFamily="18" charset="0"/>
              </a:rPr>
              <a:t>existing photo datasets </a:t>
            </a:r>
            <a:r>
              <a:rPr lang="en-US" sz="2400" dirty="0">
                <a:latin typeface="Book Antiqua" panose="02040602050305030304" pitchFamily="18" charset="0"/>
              </a:rPr>
              <a:t>and creating corrupted versions of photos that models must learn to repair.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1266" name="Picture 2" descr="Example of Photo In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4" y="990600"/>
            <a:ext cx="8773651" cy="440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2. Process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9600"/>
            <a:ext cx="8686800" cy="627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Facial Recognition:  </a:t>
            </a:r>
            <a:r>
              <a:rPr lang="en-US" sz="2400" dirty="0">
                <a:latin typeface="Book Antiqua" panose="02040602050305030304" pitchFamily="18" charset="0"/>
              </a:rPr>
              <a:t>In Facial Recognition we have to find out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visual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Tracking's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of the particular Face.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Visual object tracking is one of the traditional problems of computer vision and comes to the important core issues with wide-ranging applications </a:t>
            </a:r>
            <a:r>
              <a:rPr lang="en-US" sz="2400" b="1" dirty="0" smtClean="0">
                <a:latin typeface="Book Antiqua" panose="02040602050305030304" pitchFamily="18" charset="0"/>
              </a:rPr>
              <a:t>including self-driving car and robot-vision interaction, etc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r>
              <a:rPr lang="en-US" sz="24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First, they can consider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tracking problem </a:t>
            </a:r>
            <a:r>
              <a:rPr lang="en-US" sz="2400" dirty="0" smtClean="0">
                <a:latin typeface="Book Antiqua" panose="02040602050305030304" pitchFamily="18" charset="0"/>
              </a:rPr>
              <a:t>as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classifying each video and frame by learning all dataset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Second, use the deep neural network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as feature generator and use other classifiers</a:t>
            </a:r>
            <a:r>
              <a:rPr lang="en-US" sz="2400" dirty="0" smtClean="0">
                <a:latin typeface="Book Antiqua" panose="02040602050305030304" pitchFamily="18" charset="0"/>
              </a:rPr>
              <a:t> for using their features such as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Artificial Neural Network(ANN).</a:t>
            </a:r>
            <a:endParaRPr lang="en-IN" sz="24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3314" name="Picture 2" descr="http://brain.kaist.ac.kr/image/1_1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9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2290" name="Picture 2" descr="https://miro.medium.com/v2/resize:fit:617/1*C8UucvbO_DmoJlETCS7K3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848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3.  </a:t>
            </a: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Analysis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458200" cy="6278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5319713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1. Object Tracking: </a:t>
            </a:r>
            <a:r>
              <a:rPr lang="en-US" sz="2400" dirty="0">
                <a:latin typeface="Book Antiqua" panose="02040602050305030304" pitchFamily="18" charset="0"/>
              </a:rPr>
              <a:t>Object tracking is a key step in computer vision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video surveillance, public safety, and traffic analysis.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Object </a:t>
            </a:r>
            <a:r>
              <a:rPr lang="en-US" sz="2400" dirty="0">
                <a:latin typeface="Book Antiqua" panose="02040602050305030304" pitchFamily="18" charset="0"/>
              </a:rPr>
              <a:t>detection and tracking are the two correlated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components of Video Surveillance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Object </a:t>
            </a:r>
            <a:r>
              <a:rPr lang="en-US" sz="2400" dirty="0">
                <a:latin typeface="Book Antiqua" panose="02040602050305030304" pitchFamily="18" charset="0"/>
              </a:rPr>
              <a:t>detection in videos is the first step before performing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complicated tasks such as tracking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</a:rPr>
              <a:t>Deep </a:t>
            </a:r>
            <a:r>
              <a:rPr lang="en-US" sz="2400" b="1" dirty="0">
                <a:latin typeface="Book Antiqua" panose="02040602050305030304" pitchFamily="18" charset="0"/>
              </a:rPr>
              <a:t>learning neural networks is a powerful programming paradigm </a:t>
            </a:r>
            <a:r>
              <a:rPr lang="en-US" sz="2400" dirty="0">
                <a:latin typeface="Book Antiqua" panose="02040602050305030304" pitchFamily="18" charset="0"/>
              </a:rPr>
              <a:t>which learns multiple levels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of representation and abstraction of data such as images, sound, and text.</a:t>
            </a:r>
            <a:endParaRPr lang="en-IN" sz="24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5362" name="Picture 2" descr="Image result for object tracking using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900544"/>
            <a:ext cx="8472055" cy="4509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 DL Architectures used in CV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09600"/>
            <a:ext cx="89154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Convolutional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Neural Networks: </a:t>
            </a:r>
            <a:r>
              <a:rPr lang="en-US" sz="2400" dirty="0">
                <a:latin typeface="Book Antiqua" panose="02040602050305030304" pitchFamily="18" charset="0"/>
              </a:rPr>
              <a:t>In computer vision deep learning, Convolutional Neural Networks (CNNs) are pivotal, employing convolutional, pooling, and fully connected layers to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analyze visual data. </a:t>
            </a:r>
            <a:r>
              <a:rPr lang="en-US" sz="2400" dirty="0" smtClean="0">
                <a:latin typeface="Book Antiqua" panose="02040602050305030304" pitchFamily="18" charset="0"/>
              </a:rPr>
              <a:t>CNNs </a:t>
            </a:r>
            <a:r>
              <a:rPr lang="en-US" sz="2400" dirty="0">
                <a:latin typeface="Book Antiqua" panose="02040602050305030304" pitchFamily="18" charset="0"/>
              </a:rPr>
              <a:t>progressively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developed and understanding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of input images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While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pooling layers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increase efficiency by lowering spatial dimensions,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convolutional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layers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highlight picture features using trainable filters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The fully connected layers </a:t>
            </a:r>
            <a:r>
              <a:rPr lang="en-US" sz="2400" dirty="0">
                <a:latin typeface="Book Antiqua" panose="02040602050305030304" pitchFamily="18" charset="0"/>
              </a:rPr>
              <a:t>are used to </a:t>
            </a:r>
            <a:r>
              <a:rPr lang="en-US" sz="2400" b="1" dirty="0">
                <a:latin typeface="Book Antiqua" panose="02040602050305030304" pitchFamily="18" charset="0"/>
              </a:rPr>
              <a:t>merge spatial features</a:t>
            </a:r>
            <a:r>
              <a:rPr lang="en-US" sz="2400" dirty="0">
                <a:latin typeface="Book Antiqua" panose="02040602050305030304" pitchFamily="18" charset="0"/>
              </a:rPr>
              <a:t> and be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fed to the target task like classification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 Contd..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0495"/>
            <a:ext cx="87630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2. Region-based Convolutional Neural Networks:</a:t>
            </a:r>
            <a:r>
              <a:rPr lang="en-US" sz="2400" dirty="0">
                <a:latin typeface="Book Antiqua" panose="02040602050305030304" pitchFamily="18" charset="0"/>
              </a:rPr>
              <a:t> CNNs use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spatial information by using convolution layers</a:t>
            </a:r>
            <a:r>
              <a:rPr lang="en-US" sz="2400" dirty="0">
                <a:latin typeface="Book Antiqua" panose="02040602050305030304" pitchFamily="18" charset="0"/>
              </a:rPr>
              <a:t>. R-CNNs solve this by using CNNs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on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‘proposal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areas’ </a:t>
            </a:r>
            <a:r>
              <a:rPr lang="en-US" sz="2400" dirty="0">
                <a:latin typeface="Book Antiqua" panose="02040602050305030304" pitchFamily="18" charset="0"/>
              </a:rPr>
              <a:t>for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object detection. </a:t>
            </a: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	</a:t>
            </a:r>
            <a:r>
              <a:rPr lang="en-US" sz="2400" dirty="0" smtClean="0">
                <a:latin typeface="Book Antiqua" panose="02040602050305030304" pitchFamily="18" charset="0"/>
              </a:rPr>
              <a:t>Evolving </a:t>
            </a:r>
            <a:r>
              <a:rPr lang="en-US" sz="2400" dirty="0">
                <a:latin typeface="Book Antiqua" panose="02040602050305030304" pitchFamily="18" charset="0"/>
              </a:rPr>
              <a:t>versions like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Fast R-CNN, quicker R-CNN, and Mask R-CNN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(</a:t>
            </a:r>
            <a:r>
              <a:rPr lang="en-US" sz="2400" b="1" dirty="0" smtClean="0">
                <a:latin typeface="Book Antiqua" panose="02040602050305030304" pitchFamily="18" charset="0"/>
              </a:rPr>
              <a:t>for pixel-level segmentation</a:t>
            </a:r>
            <a:r>
              <a:rPr lang="en-US" sz="2400" dirty="0" smtClean="0">
                <a:latin typeface="Book Antiqua" panose="02040602050305030304" pitchFamily="18" charset="0"/>
              </a:rPr>
              <a:t>) enhance </a:t>
            </a:r>
            <a:r>
              <a:rPr lang="en-US" sz="2400" b="1" dirty="0" smtClean="0">
                <a:latin typeface="Book Antiqua" panose="02040602050305030304" pitchFamily="18" charset="0"/>
              </a:rPr>
              <a:t>efficiency and effectiveness in addressing this limitation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3. Generative Adversarial Networks:</a:t>
            </a:r>
            <a:r>
              <a:rPr lang="en-US" sz="2400" dirty="0">
                <a:latin typeface="Book Antiqua" panose="02040602050305030304" pitchFamily="18" charset="0"/>
              </a:rPr>
              <a:t> GANs, </a:t>
            </a:r>
            <a:r>
              <a:rPr lang="en-US" sz="2400" dirty="0" smtClean="0">
                <a:latin typeface="Book Antiqua" panose="02040602050305030304" pitchFamily="18" charset="0"/>
              </a:rPr>
              <a:t>distinct </a:t>
            </a:r>
            <a:r>
              <a:rPr lang="en-US" sz="2400" dirty="0">
                <a:latin typeface="Book Antiqua" panose="02040602050305030304" pitchFamily="18" charset="0"/>
              </a:rPr>
              <a:t>from discriminative tasks, excel in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generating tasks</a:t>
            </a:r>
            <a:r>
              <a:rPr lang="en-US" sz="2400" dirty="0">
                <a:latin typeface="Book Antiqua" panose="02040602050305030304" pitchFamily="18" charset="0"/>
              </a:rPr>
              <a:t>. Comprising a </a:t>
            </a:r>
            <a:r>
              <a:rPr lang="en-US" sz="2400" b="1" dirty="0">
                <a:latin typeface="Book Antiqua" panose="02040602050305030304" pitchFamily="18" charset="0"/>
              </a:rPr>
              <a:t>discriminator and a generator</a:t>
            </a:r>
            <a:r>
              <a:rPr lang="en-US" sz="2400" dirty="0">
                <a:latin typeface="Book Antiqua" panose="02040602050305030304" pitchFamily="18" charset="0"/>
              </a:rPr>
              <a:t>, GANs play a </a:t>
            </a:r>
            <a:r>
              <a:rPr lang="en-US" sz="2400" b="1" dirty="0">
                <a:latin typeface="Book Antiqua" panose="02040602050305030304" pitchFamily="18" charset="0"/>
              </a:rPr>
              <a:t>minimax game </a:t>
            </a:r>
            <a:r>
              <a:rPr lang="en-US" sz="2400" dirty="0">
                <a:latin typeface="Book Antiqua" panose="02040602050305030304" pitchFamily="18" charset="0"/>
              </a:rPr>
              <a:t>where the networks are </a:t>
            </a:r>
            <a:r>
              <a:rPr lang="en-US" sz="2400" b="1" dirty="0">
                <a:latin typeface="Book Antiqua" panose="02040602050305030304" pitchFamily="18" charset="0"/>
              </a:rPr>
              <a:t>trained simultaneously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6248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By definition</a:t>
            </a:r>
            <a:r>
              <a:rPr lang="en-US" dirty="0">
                <a:latin typeface="Book Antiqua" panose="02040602050305030304" pitchFamily="18" charset="0"/>
              </a:rPr>
              <a:t>, computer vision mimics </a:t>
            </a:r>
            <a:r>
              <a:rPr lang="en-US" b="1" dirty="0">
                <a:solidFill>
                  <a:srgbClr val="009900"/>
                </a:solidFill>
                <a:latin typeface="Book Antiqua" panose="02040602050305030304" pitchFamily="18" charset="0"/>
              </a:rPr>
              <a:t>natural processes</a:t>
            </a:r>
            <a:r>
              <a:rPr lang="en-US" dirty="0">
                <a:latin typeface="Book Antiqua" panose="02040602050305030304" pitchFamily="18" charset="0"/>
              </a:rPr>
              <a:t>: It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retrieves visual information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</a:rPr>
              <a:t>handles it, </a:t>
            </a:r>
            <a:r>
              <a:rPr lang="en-US" dirty="0">
                <a:latin typeface="Book Antiqua" panose="02040602050305030304" pitchFamily="18" charset="0"/>
              </a:rPr>
              <a:t>and </a:t>
            </a:r>
            <a:r>
              <a:rPr lang="en-US" b="1" dirty="0">
                <a:solidFill>
                  <a:srgbClr val="CC3399"/>
                </a:solidFill>
                <a:latin typeface="Book Antiqua" panose="02040602050305030304" pitchFamily="18" charset="0"/>
              </a:rPr>
              <a:t>interprets it</a:t>
            </a:r>
            <a:r>
              <a:rPr lang="en-US" dirty="0">
                <a:latin typeface="Book Antiqua" panose="02040602050305030304" pitchFamily="18" charset="0"/>
              </a:rPr>
              <a:t>. And state-of-the-art algorithms, so-called </a:t>
            </a:r>
            <a:r>
              <a:rPr lang="en-US" b="1" dirty="0">
                <a:solidFill>
                  <a:srgbClr val="9900FF"/>
                </a:solidFill>
                <a:latin typeface="Book Antiqua" panose="02040602050305030304" pitchFamily="18" charset="0"/>
              </a:rPr>
              <a:t>neural nets used for computer vision tasks, replicate natural neural networks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Computer Vision </a:t>
            </a:r>
            <a:r>
              <a:rPr lang="en-US" dirty="0">
                <a:latin typeface="Book Antiqua" panose="02040602050305030304" pitchFamily="18" charset="0"/>
              </a:rPr>
              <a:t>comprises of a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set of computational techniques</a:t>
            </a:r>
            <a:r>
              <a:rPr lang="en-US" dirty="0">
                <a:latin typeface="Book Antiqua" panose="02040602050305030304" pitchFamily="18" charset="0"/>
              </a:rPr>
              <a:t> to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understand visual data </a:t>
            </a:r>
            <a:r>
              <a:rPr lang="en-US" dirty="0">
                <a:latin typeface="Book Antiqua" panose="02040602050305030304" pitchFamily="18" charset="0"/>
              </a:rPr>
              <a:t>such as </a:t>
            </a: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images and videos.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Computer vision techniques are used for </a:t>
            </a:r>
            <a:r>
              <a:rPr lang="en-US" b="1" dirty="0">
                <a:solidFill>
                  <a:srgbClr val="990000"/>
                </a:solidFill>
                <a:latin typeface="Book Antiqua" panose="02040602050305030304" pitchFamily="18" charset="0"/>
              </a:rPr>
              <a:t>image classification, motion tracking, image generation, colorizing black-and-white images, etc.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Computer Vision 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Real Time Example for Object Detection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AutoShape 2" descr="Electronics 12 02768 g0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85312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6183868"/>
            <a:ext cx="73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3399"/>
                </a:solidFill>
              </a:rPr>
              <a:t>Fig: Network Structure Diagram for Object Detection</a:t>
            </a:r>
            <a:endParaRPr lang="en-US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 Contd..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77882"/>
            <a:ext cx="86106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CC3399"/>
                </a:solidFill>
              </a:rPr>
              <a:t>first step is data collection</a:t>
            </a:r>
            <a:r>
              <a:rPr lang="en-US" sz="2400" dirty="0"/>
              <a:t>, where the data are collected from </a:t>
            </a:r>
            <a:r>
              <a:rPr lang="en-US" sz="2400" b="1" dirty="0">
                <a:solidFill>
                  <a:srgbClr val="C00000"/>
                </a:solidFill>
              </a:rPr>
              <a:t>driving scenarios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FF0066"/>
                </a:solidFill>
              </a:rPr>
              <a:t>train the object detection model.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33CC"/>
                </a:solidFill>
              </a:rPr>
              <a:t>collected data are then preprocessed </a:t>
            </a:r>
            <a:r>
              <a:rPr lang="en-US" sz="2400" dirty="0"/>
              <a:t>to make them suitable </a:t>
            </a:r>
            <a:r>
              <a:rPr lang="en-US" sz="2400" b="1" dirty="0"/>
              <a:t>for training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includes </a:t>
            </a:r>
            <a:r>
              <a:rPr lang="en-US" sz="2400" b="1" dirty="0">
                <a:solidFill>
                  <a:srgbClr val="CC3399"/>
                </a:solidFill>
              </a:rPr>
              <a:t>resizing images, normalizing pixel values</a:t>
            </a:r>
            <a:r>
              <a:rPr lang="en-US" sz="2400" dirty="0"/>
              <a:t>, and </a:t>
            </a:r>
            <a:r>
              <a:rPr lang="en-US" sz="2400" b="1" dirty="0"/>
              <a:t>dividing the dataset into training and validation sets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CC0000"/>
                </a:solidFill>
              </a:rPr>
              <a:t>evaluate the model’s performance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Here It combines the </a:t>
            </a:r>
            <a:r>
              <a:rPr lang="en-US" sz="2400" b="1" dirty="0">
                <a:solidFill>
                  <a:srgbClr val="FF0066"/>
                </a:solidFill>
              </a:rPr>
              <a:t>features of the YOLO and Faster R-CNN architectures. </a:t>
            </a:r>
            <a:endParaRPr lang="en-IN" sz="24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Real Time Example for Object Detection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AutoShape 2" descr="Electronics 12 02768 g0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8607425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5174" y="6414838"/>
            <a:ext cx="73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Example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  <a:latin typeface="Algerian" pitchFamily="82" charset="0"/>
              </a:rPr>
              <a:t>THANK YOU</a:t>
            </a:r>
            <a:endParaRPr lang="en-IN" sz="7200" b="1" dirty="0">
              <a:solidFill>
                <a:srgbClr val="008000"/>
              </a:solidFill>
              <a:latin typeface="Algerian" pitchFamily="82" charset="0"/>
            </a:endParaRPr>
          </a:p>
        </p:txBody>
      </p:sp>
      <p:pic>
        <p:nvPicPr>
          <p:cNvPr id="10" name="Picture 4" descr="What Is Facial Recognition? Applications and How It Works | TELUS  Intern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at Is Facial Recognition? Applications and How It Works | TELUS  Intern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109"/>
            <a:ext cx="8077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Recent </a:t>
            </a:r>
            <a:r>
              <a:rPr lang="en-US" b="1" dirty="0">
                <a:latin typeface="Book Antiqua" panose="02040602050305030304" pitchFamily="18" charset="0"/>
              </a:rPr>
              <a:t>advanced applications </a:t>
            </a:r>
            <a:r>
              <a:rPr lang="en-US" dirty="0">
                <a:latin typeface="Book Antiqua" panose="02040602050305030304" pitchFamily="18" charset="0"/>
              </a:rPr>
              <a:t>of Computer Vision techniques have a wide variety of applications - </a:t>
            </a:r>
            <a:r>
              <a:rPr lang="en-US" b="1" dirty="0">
                <a:solidFill>
                  <a:srgbClr val="990000"/>
                </a:solidFill>
                <a:latin typeface="Book Antiqua" panose="02040602050305030304" pitchFamily="18" charset="0"/>
              </a:rPr>
              <a:t>form helping diagnose whether or not a patient has a tumor etc.</a:t>
            </a:r>
            <a:endParaRPr lang="en-US" sz="28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computer vision was mainly based with </a:t>
            </a:r>
            <a:r>
              <a:rPr lang="en-US" b="1" dirty="0">
                <a:solidFill>
                  <a:srgbClr val="990000"/>
                </a:solidFill>
                <a:latin typeface="Book Antiqua" panose="02040602050305030304" pitchFamily="18" charset="0"/>
              </a:rPr>
              <a:t>image processing algorithms and methods.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main process </a:t>
            </a:r>
            <a:r>
              <a:rPr lang="en-US" dirty="0">
                <a:latin typeface="Book Antiqua" panose="02040602050305030304" pitchFamily="18" charset="0"/>
              </a:rPr>
              <a:t>of </a:t>
            </a:r>
            <a:r>
              <a:rPr lang="en-US" b="1" dirty="0">
                <a:latin typeface="Book Antiqua" panose="02040602050305030304" pitchFamily="18" charset="0"/>
              </a:rPr>
              <a:t>computer vision </a:t>
            </a:r>
            <a:r>
              <a:rPr lang="en-US" dirty="0">
                <a:latin typeface="Book Antiqua" panose="02040602050305030304" pitchFamily="18" charset="0"/>
              </a:rPr>
              <a:t>was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extracting the features of the image.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ie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Detecting the color, edges, corners and objects</a:t>
            </a:r>
            <a:r>
              <a:rPr lang="en-US" dirty="0">
                <a:latin typeface="Book Antiqua" panose="02040602050305030304" pitchFamily="18" charset="0"/>
              </a:rPr>
              <a:t> were the </a:t>
            </a:r>
            <a:r>
              <a:rPr lang="en-US" b="1" dirty="0">
                <a:latin typeface="Book Antiqua" panose="02040602050305030304" pitchFamily="18" charset="0"/>
              </a:rPr>
              <a:t>first step </a:t>
            </a:r>
            <a:r>
              <a:rPr lang="en-US" dirty="0">
                <a:latin typeface="Book Antiqua" panose="02040602050305030304" pitchFamily="18" charset="0"/>
              </a:rPr>
              <a:t>to do when performing a computer vision task.</a:t>
            </a:r>
            <a:endParaRPr lang="en-IN" dirty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Why Computer Vision ?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4582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Computer vision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enables a wide range of technological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</a:rPr>
              <a:t>innovation. </a:t>
            </a:r>
            <a:endParaRPr lang="en-US" sz="2400" b="1" dirty="0" smtClean="0">
              <a:solidFill>
                <a:srgbClr val="008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</a:rPr>
              <a:t>allows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self-driving cars to safely steer through streets 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highways</a:t>
            </a:r>
            <a:endParaRPr lang="en-US" sz="2400" dirty="0">
              <a:solidFill>
                <a:srgbClr val="FF0066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</a:t>
            </a:r>
            <a:r>
              <a:rPr lang="en-US" sz="2400" dirty="0" smtClean="0">
                <a:latin typeface="Book Antiqua" panose="02040602050305030304" pitchFamily="18" charset="0"/>
              </a:rPr>
              <a:t>t </a:t>
            </a:r>
            <a:r>
              <a:rPr lang="en-US" sz="2400" dirty="0">
                <a:latin typeface="Book Antiqua" panose="02040602050305030304" pitchFamily="18" charset="0"/>
              </a:rPr>
              <a:t>enables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facial recognition tools to match images of people’s faces to their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identities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and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</a:t>
            </a:r>
            <a:r>
              <a:rPr lang="en-US" sz="2400" dirty="0" smtClean="0">
                <a:latin typeface="Book Antiqua" panose="02040602050305030304" pitchFamily="18" charset="0"/>
              </a:rPr>
              <a:t>t </a:t>
            </a:r>
            <a:r>
              <a:rPr lang="en-US" sz="2400" dirty="0">
                <a:latin typeface="Book Antiqua" panose="02040602050305030304" pitchFamily="18" charset="0"/>
              </a:rPr>
              <a:t>enables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</a:rPr>
              <a:t>augmented-reality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</a:rPr>
              <a:t>applicat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</a:rPr>
              <a:t>ions</a:t>
            </a:r>
            <a:r>
              <a:rPr lang="en-US" sz="2400" b="1" dirty="0" smtClean="0">
                <a:solidFill>
                  <a:srgbClr val="6600CC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mix virtual objects with real-world images.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Computer vision applications are used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across industries to improve the consumer experience,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</a:rPr>
              <a:t>reduce costs, and tighten security. 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Contd..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37949"/>
            <a:ext cx="845820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Manufacturers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use it to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spot defective products </a:t>
            </a:r>
            <a:r>
              <a:rPr lang="en-US" sz="2400" dirty="0">
                <a:latin typeface="Book Antiqua" panose="02040602050305030304" pitchFamily="18" charset="0"/>
              </a:rPr>
              <a:t>on the assembly line and prevent them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from shipping to customers. </a:t>
            </a:r>
            <a:endParaRPr lang="en-US" sz="2400" b="1" dirty="0" smtClean="0">
              <a:solidFill>
                <a:srgbClr val="CC3399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Insurance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adjusters </a:t>
            </a:r>
            <a:r>
              <a:rPr lang="en-US" sz="2400" dirty="0">
                <a:latin typeface="Book Antiqua" panose="02040602050305030304" pitchFamily="18" charset="0"/>
              </a:rPr>
              <a:t>use it to assess </a:t>
            </a:r>
            <a:r>
              <a:rPr lang="en-US" sz="2400" b="1" dirty="0">
                <a:latin typeface="Book Antiqua" panose="02040602050305030304" pitchFamily="18" charset="0"/>
              </a:rPr>
              <a:t>vehicle damage and reduce fraud in the claims process.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</a:rPr>
              <a:t>Medical </a:t>
            </a:r>
            <a:r>
              <a:rPr lang="en-US" sz="2400" b="1" dirty="0">
                <a:latin typeface="Book Antiqua" panose="02040602050305030304" pitchFamily="18" charset="0"/>
              </a:rPr>
              <a:t>professionals </a:t>
            </a:r>
            <a:r>
              <a:rPr lang="en-US" sz="2400" dirty="0">
                <a:latin typeface="Book Antiqua" panose="02040602050305030304" pitchFamily="18" charset="0"/>
              </a:rPr>
              <a:t>use it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scan X-rays, MRIs, and ultrasounds to detect health problems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Banks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use it to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verify customers’ identities </a:t>
            </a:r>
            <a:r>
              <a:rPr lang="en-US" sz="2400" b="1" dirty="0">
                <a:latin typeface="Book Antiqua" panose="02040602050305030304" pitchFamily="18" charset="0"/>
              </a:rPr>
              <a:t>before conducting large transactions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2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Components are:</a:t>
            </a:r>
          </a:p>
          <a:p>
            <a:pPr marL="708660" lvl="1" indent="-3429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Acquisition</a:t>
            </a:r>
          </a:p>
          <a:p>
            <a:pPr marL="708660" lvl="1" indent="-3429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Processing</a:t>
            </a:r>
          </a:p>
          <a:p>
            <a:pPr marL="708660" lvl="1" indent="-342900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Analysis</a:t>
            </a:r>
            <a:endParaRPr lang="en-I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Baskerville Old Face" pitchFamily="18" charset="0"/>
              </a:rPr>
              <a:t>Processing Components 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 descr="What Is Computer Vis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9433"/>
            <a:ext cx="7723414" cy="35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60198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1. Image Classification: </a:t>
            </a:r>
            <a:r>
              <a:rPr lang="en-US" dirty="0">
                <a:latin typeface="Book Antiqua" panose="02040602050305030304" pitchFamily="18" charset="0"/>
              </a:rPr>
              <a:t>Image classification is where  a computer can analyze an image and identify  the </a:t>
            </a:r>
            <a:r>
              <a:rPr lang="en-US" dirty="0" smtClean="0">
                <a:latin typeface="Book Antiqua" panose="02040602050305030304" pitchFamily="18" charset="0"/>
              </a:rPr>
              <a:t>image.</a:t>
            </a:r>
          </a:p>
          <a:p>
            <a:pPr marL="70866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Image </a:t>
            </a:r>
            <a:r>
              <a:rPr lang="en-US" dirty="0">
                <a:latin typeface="Book Antiqua" panose="02040602050305030304" pitchFamily="18" charset="0"/>
              </a:rPr>
              <a:t>classification involves </a:t>
            </a: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assigning a label </a:t>
            </a:r>
            <a:r>
              <a:rPr lang="en-US" dirty="0">
                <a:latin typeface="Book Antiqua" panose="02040602050305030304" pitchFamily="18" charset="0"/>
              </a:rPr>
              <a:t>to an entire   </a:t>
            </a:r>
            <a:r>
              <a:rPr lang="en-US" b="1" dirty="0" smtClean="0">
                <a:latin typeface="Book Antiqua" panose="02040602050305030304" pitchFamily="18" charset="0"/>
              </a:rPr>
              <a:t>image </a:t>
            </a:r>
            <a:r>
              <a:rPr lang="en-US" b="1" dirty="0">
                <a:latin typeface="Book Antiqua" panose="02040602050305030304" pitchFamily="18" charset="0"/>
              </a:rPr>
              <a:t>or </a:t>
            </a:r>
            <a:r>
              <a:rPr lang="en-US" b="1" dirty="0" smtClean="0">
                <a:latin typeface="Book Antiqua" panose="02040602050305030304" pitchFamily="18" charset="0"/>
              </a:rPr>
              <a:t>photograph.</a:t>
            </a:r>
          </a:p>
          <a:p>
            <a:pPr marL="70866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Image </a:t>
            </a:r>
            <a:r>
              <a:rPr lang="en-US" dirty="0">
                <a:latin typeface="Book Antiqua" panose="02040602050305030304" pitchFamily="18" charset="0"/>
              </a:rPr>
              <a:t>classification with deep learning most often involves </a:t>
            </a:r>
            <a:r>
              <a:rPr lang="en-US" dirty="0">
                <a:latin typeface="Book Antiqua" panose="02040602050305030304" pitchFamily="18" charset="0"/>
                <a:hlinkClick r:id="rId2"/>
              </a:rPr>
              <a:t>convolutional neural networks</a:t>
            </a:r>
            <a:r>
              <a:rPr lang="en-US" dirty="0">
                <a:latin typeface="Book Antiqua" panose="02040602050305030304" pitchFamily="18" charset="0"/>
              </a:rPr>
              <a:t>, or CNNs.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Book Antiqua" panose="02040602050305030304" pitchFamily="18" charset="0"/>
              </a:rPr>
              <a:t>Some examples of image classification include</a:t>
            </a:r>
            <a:r>
              <a:rPr lang="en-US" dirty="0">
                <a:latin typeface="Book Antiqua" panose="0204060205030503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latin typeface="Book Antiqua" panose="02040602050305030304" pitchFamily="18" charset="0"/>
              </a:rPr>
              <a:t>1. Labeling an x-ray as cancer or not (binary classification).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latin typeface="Book Antiqua" panose="02040602050305030304" pitchFamily="18" charset="0"/>
              </a:rPr>
              <a:t>2. Classifying a handwritten digit (multiclass classification).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latin typeface="Book Antiqua" panose="02040602050305030304" pitchFamily="18" charset="0"/>
              </a:rPr>
              <a:t>3. Assigning a name to a photograph of a face (multiclass classification).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1. Image Acquisition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40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0" name="Picture 2" descr="https://d3i71xaburhd42.cloudfront.net/1d2c9b4a15c3de5647848f025cd390f74544996c/2-Fig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31644</TotalTime>
  <Words>1036</Words>
  <Application>Microsoft Office PowerPoint</Application>
  <PresentationFormat>On-screen Show (4:3)</PresentationFormat>
  <Paragraphs>128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UNIT-V</vt:lpstr>
      <vt:lpstr>Contents</vt:lpstr>
      <vt:lpstr>Computer Vision </vt:lpstr>
      <vt:lpstr>Contd..</vt:lpstr>
      <vt:lpstr>Why Computer Vision ?</vt:lpstr>
      <vt:lpstr>Contd..</vt:lpstr>
      <vt:lpstr>Processing Components </vt:lpstr>
      <vt:lpstr>1. Image Acquisition</vt:lpstr>
      <vt:lpstr>Contd..</vt:lpstr>
      <vt:lpstr>Contd..</vt:lpstr>
      <vt:lpstr>Contd..</vt:lpstr>
      <vt:lpstr>Contd..</vt:lpstr>
      <vt:lpstr>Contd..</vt:lpstr>
      <vt:lpstr>Contd..</vt:lpstr>
      <vt:lpstr> 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2. Process</vt:lpstr>
      <vt:lpstr>Contd..</vt:lpstr>
      <vt:lpstr>Contd..</vt:lpstr>
      <vt:lpstr>3.  Analysis</vt:lpstr>
      <vt:lpstr>Contd..</vt:lpstr>
      <vt:lpstr> DL Architectures used in CV</vt:lpstr>
      <vt:lpstr> Contd..</vt:lpstr>
      <vt:lpstr>Real Time Example for Object Detection</vt:lpstr>
      <vt:lpstr> Contd..</vt:lpstr>
      <vt:lpstr>Real Time Example for Object Detection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2499</cp:revision>
  <dcterms:created xsi:type="dcterms:W3CDTF">2013-11-07T06:07:38Z</dcterms:created>
  <dcterms:modified xsi:type="dcterms:W3CDTF">2024-09-18T04:49:10Z</dcterms:modified>
</cp:coreProperties>
</file>