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6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4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3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94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48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61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3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095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31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59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16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5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96D97-DC37-4B64-AA04-E7AB5BDB37A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EADF3-7952-45EE-AEB1-912B9E7C9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4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Data Mining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43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Crossword Puzzle</a:t>
            </a:r>
            <a:r>
              <a:rPr lang="en-US" sz="3200" dirty="0" smtClean="0"/>
              <a:t> </a:t>
            </a:r>
            <a:r>
              <a:rPr lang="en-US" sz="3200" b="1" dirty="0" smtClean="0"/>
              <a:t>– </a:t>
            </a:r>
            <a:r>
              <a:rPr lang="en-US" sz="3200" b="1" i="1" dirty="0" smtClean="0"/>
              <a:t>Introduction to Data Mining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The process of discovering patterns from large data sets (2 words)</a:t>
            </a:r>
          </a:p>
          <a:p>
            <a:r>
              <a:rPr lang="en-US" dirty="0" smtClean="0"/>
              <a:t>A type of data repository used for analysis and reporting (1 word)</a:t>
            </a:r>
          </a:p>
          <a:p>
            <a:r>
              <a:rPr lang="en-US" dirty="0" smtClean="0"/>
              <a:t>Classification is a type of ___ mining task</a:t>
            </a:r>
          </a:p>
          <a:p>
            <a:r>
              <a:rPr lang="en-US" dirty="0" smtClean="0"/>
              <a:t>Data that can be measured and ordered (1 word)</a:t>
            </a:r>
          </a:p>
          <a:p>
            <a:r>
              <a:rPr lang="en-US" dirty="0" smtClean="0"/>
              <a:t>A common tool used to visualize patterns and trends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691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Crossword Puzzle</a:t>
            </a:r>
            <a:r>
              <a:rPr lang="en-US" sz="3200" dirty="0" smtClean="0"/>
              <a:t> </a:t>
            </a:r>
            <a:r>
              <a:rPr lang="en-US" sz="3200" b="1" dirty="0" smtClean="0"/>
              <a:t>– </a:t>
            </a:r>
            <a:r>
              <a:rPr lang="en-US" sz="3200" b="1" i="1" dirty="0" smtClean="0"/>
              <a:t>Introduction to Data Mining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89916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Predicting future data based on patterns (1 word)</a:t>
            </a:r>
          </a:p>
          <a:p>
            <a:r>
              <a:rPr lang="en-US" dirty="0" smtClean="0"/>
              <a:t>Customer data, transaction data, etc., are types of ___</a:t>
            </a:r>
            <a:endParaRPr lang="en-US" dirty="0"/>
          </a:p>
          <a:p>
            <a:r>
              <a:rPr lang="en-US" dirty="0" smtClean="0"/>
              <a:t>Finding unusual patterns or behaviors in data (1 word)</a:t>
            </a:r>
            <a:endParaRPr lang="en-US" dirty="0"/>
          </a:p>
          <a:p>
            <a:r>
              <a:rPr lang="en-US" dirty="0" smtClean="0"/>
              <a:t>Summarizing data by grouping and aggregating (1 word)</a:t>
            </a:r>
          </a:p>
          <a:p>
            <a:r>
              <a:rPr lang="en-US" dirty="0" smtClean="0"/>
              <a:t>The opposite of supervised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0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Match the Pairs – Types of Data </a:t>
            </a:r>
            <a:r>
              <a:rPr lang="en-US" sz="3200" b="1" dirty="0" err="1" smtClean="0"/>
              <a:t>vs</a:t>
            </a:r>
            <a:r>
              <a:rPr lang="en-US" sz="3200" b="1" dirty="0" smtClean="0"/>
              <a:t> Example</a:t>
            </a:r>
            <a:endParaRPr lang="en-US" sz="32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5125880"/>
              </p:ext>
            </p:extLst>
          </p:nvPr>
        </p:nvGraphicFramePr>
        <p:xfrm>
          <a:off x="228600" y="1600200"/>
          <a:ext cx="8915400" cy="4947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5600"/>
                <a:gridCol w="6019800"/>
              </a:tblGrid>
              <a:tr h="485775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Types of</a:t>
                      </a:r>
                      <a:r>
                        <a:rPr lang="en-US" sz="2800" b="1" baseline="0" dirty="0" smtClean="0"/>
                        <a:t> Data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Example</a:t>
                      </a:r>
                      <a:endParaRPr lang="en-US" sz="2800" b="1" dirty="0"/>
                    </a:p>
                  </a:txBody>
                  <a:tcPr/>
                </a:tc>
              </a:tr>
              <a:tr h="885825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a. Structured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0" indent="-571500">
                        <a:buFont typeface="+mj-lt"/>
                        <a:buAutoNum type="romanLcPeriod"/>
                      </a:pPr>
                      <a:r>
                        <a:rPr lang="en-US" sz="2800" dirty="0" smtClean="0"/>
                        <a:t>Customer feedback comments</a:t>
                      </a:r>
                      <a:endParaRPr lang="en-US" sz="2800" b="1" dirty="0"/>
                    </a:p>
                  </a:txBody>
                  <a:tcPr/>
                </a:tc>
              </a:tr>
              <a:tr h="885825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b. </a:t>
                      </a:r>
                      <a:r>
                        <a:rPr lang="en-US" sz="2800" dirty="0" smtClean="0"/>
                        <a:t>Unstructured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800" dirty="0" smtClean="0"/>
                        <a:t>ii. Sales database table</a:t>
                      </a:r>
                      <a:endParaRPr lang="en-US" sz="2800" b="1" dirty="0"/>
                    </a:p>
                  </a:txBody>
                  <a:tcPr/>
                </a:tc>
              </a:tr>
              <a:tr h="885825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c. Semi-structured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800" b="1" dirty="0" smtClean="0"/>
                        <a:t>iii. </a:t>
                      </a:r>
                      <a:r>
                        <a:rPr lang="en-US" sz="2800" dirty="0" smtClean="0"/>
                        <a:t>XML/JSON web data</a:t>
                      </a:r>
                      <a:endParaRPr lang="en-US" sz="2800" b="1" dirty="0"/>
                    </a:p>
                  </a:txBody>
                  <a:tcPr/>
                </a:tc>
              </a:tr>
              <a:tr h="885825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d.</a:t>
                      </a:r>
                      <a:r>
                        <a:rPr lang="en-US" sz="2800" dirty="0" smtClean="0"/>
                        <a:t> Temporal Data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800" b="1" dirty="0" smtClean="0"/>
                        <a:t>iv.</a:t>
                      </a:r>
                      <a:r>
                        <a:rPr lang="en-US" sz="2800" dirty="0" smtClean="0"/>
                        <a:t> Google Maps GPS coordinates</a:t>
                      </a:r>
                      <a:endParaRPr lang="en-US" sz="2800" b="1" dirty="0"/>
                    </a:p>
                  </a:txBody>
                  <a:tcPr/>
                </a:tc>
              </a:tr>
              <a:tr h="885825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e.</a:t>
                      </a:r>
                      <a:r>
                        <a:rPr lang="en-US" sz="2800" dirty="0" smtClean="0"/>
                        <a:t> Spatial Data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800" b="1" dirty="0" smtClean="0"/>
                        <a:t>v. </a:t>
                      </a:r>
                      <a:r>
                        <a:rPr lang="en-US" sz="2800" dirty="0" smtClean="0"/>
                        <a:t>Stock market time series 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401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Jumbled Words Puzzle</a:t>
            </a:r>
            <a:r>
              <a:rPr lang="en-US" sz="3200" dirty="0" smtClean="0"/>
              <a:t> – </a:t>
            </a:r>
            <a:r>
              <a:rPr lang="en-US" sz="3200" i="1" dirty="0" smtClean="0"/>
              <a:t>Data Mining Functionalities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Unscramble the terms:</a:t>
            </a:r>
          </a:p>
          <a:p>
            <a:endParaRPr lang="en-US" dirty="0" smtClean="0"/>
          </a:p>
          <a:p>
            <a:r>
              <a:rPr lang="en-US" b="1" dirty="0" smtClean="0"/>
              <a:t>LSFIACTIOSICNA</a:t>
            </a:r>
            <a:r>
              <a:rPr lang="en-US" dirty="0" smtClean="0"/>
              <a:t> →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NRIGLECSTU</a:t>
            </a:r>
            <a:r>
              <a:rPr lang="en-US" dirty="0" smtClean="0"/>
              <a:t> →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NSOTRAMTEGINAE</a:t>
            </a:r>
            <a:r>
              <a:rPr lang="en-US" dirty="0" smtClean="0"/>
              <a:t> →</a:t>
            </a:r>
          </a:p>
          <a:p>
            <a:endParaRPr lang="en-US" dirty="0" smtClean="0"/>
          </a:p>
          <a:p>
            <a:r>
              <a:rPr lang="en-US" b="1" dirty="0" smtClean="0"/>
              <a:t>OONANMLY</a:t>
            </a:r>
            <a:r>
              <a:rPr lang="en-US" dirty="0" smtClean="0"/>
              <a:t> →</a:t>
            </a:r>
          </a:p>
        </p:txBody>
      </p:sp>
    </p:spTree>
    <p:extLst>
      <p:ext uri="{BB962C8B-B14F-4D97-AF65-F5344CB8AC3E}">
        <p14:creationId xmlns:p14="http://schemas.microsoft.com/office/powerpoint/2010/main" val="2640319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Fill in the Blanks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The process of organizing similar data points into groups is called ___________.</a:t>
            </a:r>
          </a:p>
          <a:p>
            <a:r>
              <a:rPr lang="en-US" sz="2800" dirty="0" smtClean="0"/>
              <a:t>A __________ is a central repository of integrated data from multiple sources.</a:t>
            </a:r>
          </a:p>
          <a:p>
            <a:r>
              <a:rPr lang="en-US" sz="2800" dirty="0" smtClean="0"/>
              <a:t>___________ data includes videos, images, and audio.</a:t>
            </a:r>
          </a:p>
          <a:p>
            <a:r>
              <a:rPr lang="en-US" sz="2800" dirty="0" smtClean="0"/>
              <a:t>Discovering hidden patterns in data is known as ___________.</a:t>
            </a:r>
          </a:p>
          <a:p>
            <a:r>
              <a:rPr lang="en-US" sz="2800" dirty="0" smtClean="0"/>
              <a:t>The task of predicting a value based on input is called ___________.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93615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True or False – Quick Fire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1412215"/>
              </p:ext>
            </p:extLst>
          </p:nvPr>
        </p:nvGraphicFramePr>
        <p:xfrm>
          <a:off x="457200" y="1295400"/>
          <a:ext cx="8458200" cy="5410200"/>
        </p:xfrm>
        <a:graphic>
          <a:graphicData uri="http://schemas.openxmlformats.org/drawingml/2006/table">
            <a:tbl>
              <a:tblPr/>
              <a:tblGrid>
                <a:gridCol w="8458200"/>
              </a:tblGrid>
              <a:tr h="541020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itchFamily="18" charset="0"/>
                          <a:cs typeface="Times New Roman" pitchFamily="18" charset="0"/>
                        </a:rPr>
                        <a:t>Data mining only works with numerical data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Summarization is a type of data mining task.</a:t>
                      </a:r>
                    </a:p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 data warehouse is used for transactional processing.</a:t>
                      </a:r>
                    </a:p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Clustering is an unsupervised learning method.</a:t>
                      </a:r>
                    </a:p>
                    <a:p>
                      <a:endParaRPr lang="en-US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Outlier detection is useful in fraud detection.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98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300</Words>
  <Application>Microsoft Office PowerPoint</Application>
  <PresentationFormat>On-screen Show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Data Mining</vt:lpstr>
      <vt:lpstr>Crossword Puzzle – Introduction to Data Mining</vt:lpstr>
      <vt:lpstr>Crossword Puzzle – Introduction to Data Mining</vt:lpstr>
      <vt:lpstr>Match the Pairs – Types of Data vs Example</vt:lpstr>
      <vt:lpstr>Jumbled Words Puzzle – Data Mining Functionalities</vt:lpstr>
      <vt:lpstr>Fill in the Blanks</vt:lpstr>
      <vt:lpstr>True or False – Quick Fire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Mining</dc:title>
  <dc:creator>221A</dc:creator>
  <cp:lastModifiedBy>221A</cp:lastModifiedBy>
  <cp:revision>4</cp:revision>
  <dcterms:created xsi:type="dcterms:W3CDTF">2025-07-07T10:58:06Z</dcterms:created>
  <dcterms:modified xsi:type="dcterms:W3CDTF">2025-07-07T11:26:56Z</dcterms:modified>
</cp:coreProperties>
</file>