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1443" r:id="rId11"/>
    <p:sldId id="267" r:id="rId12"/>
    <p:sldId id="266" r:id="rId13"/>
    <p:sldId id="268" r:id="rId14"/>
    <p:sldId id="269" r:id="rId15"/>
    <p:sldId id="1440" r:id="rId16"/>
    <p:sldId id="275" r:id="rId17"/>
    <p:sldId id="1441" r:id="rId18"/>
    <p:sldId id="1434" r:id="rId19"/>
    <p:sldId id="1432" r:id="rId20"/>
    <p:sldId id="1439" r:id="rId21"/>
    <p:sldId id="1442" r:id="rId22"/>
    <p:sldId id="1444" r:id="rId23"/>
    <p:sldId id="1445" r:id="rId24"/>
    <p:sldId id="1436" r:id="rId25"/>
    <p:sldId id="1437" r:id="rId26"/>
    <p:sldId id="1438" r:id="rId27"/>
    <p:sldId id="1463" r:id="rId28"/>
    <p:sldId id="1464" r:id="rId29"/>
    <p:sldId id="1465" r:id="rId30"/>
    <p:sldId id="728" r:id="rId31"/>
    <p:sldId id="766" r:id="rId32"/>
    <p:sldId id="767" r:id="rId33"/>
    <p:sldId id="769" r:id="rId34"/>
    <p:sldId id="1462" r:id="rId35"/>
    <p:sldId id="1454" r:id="rId36"/>
    <p:sldId id="1461" r:id="rId37"/>
    <p:sldId id="1455" r:id="rId38"/>
    <p:sldId id="1456" r:id="rId39"/>
    <p:sldId id="1457" r:id="rId40"/>
    <p:sldId id="1458" r:id="rId41"/>
    <p:sldId id="1459" r:id="rId42"/>
    <p:sldId id="1460" r:id="rId43"/>
    <p:sldId id="1448" r:id="rId44"/>
    <p:sldId id="1478" r:id="rId45"/>
    <p:sldId id="1449" r:id="rId46"/>
    <p:sldId id="272" r:id="rId47"/>
    <p:sldId id="1446" r:id="rId48"/>
    <p:sldId id="271" r:id="rId49"/>
    <p:sldId id="1466" r:id="rId50"/>
    <p:sldId id="270" r:id="rId51"/>
    <p:sldId id="274" r:id="rId52"/>
    <p:sldId id="1450" r:id="rId53"/>
    <p:sldId id="1451" r:id="rId54"/>
    <p:sldId id="1453" r:id="rId55"/>
    <p:sldId id="1452" r:id="rId56"/>
    <p:sldId id="1467" r:id="rId57"/>
    <p:sldId id="1468" r:id="rId58"/>
    <p:sldId id="1476" r:id="rId59"/>
    <p:sldId id="1469" r:id="rId60"/>
    <p:sldId id="1470" r:id="rId61"/>
    <p:sldId id="1472" r:id="rId62"/>
    <p:sldId id="1473" r:id="rId63"/>
    <p:sldId id="1474" r:id="rId64"/>
    <p:sldId id="1475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F1A22-56B0-C746-9D9D-1B35456083A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E2B45-3B7D-554A-80A7-695C0810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4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1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76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6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2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2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59">
            <a:extLst>
              <a:ext uri="{FF2B5EF4-FFF2-40B4-BE49-F238E27FC236}">
                <a16:creationId xmlns:a16="http://schemas.microsoft.com/office/drawing/2014/main" id="{90744EF6-F6CA-DD95-4FC7-E57A1D1F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70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5EF82-44EF-D24C-9B6B-FBEF2E4FEA02}" type="datetime1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Rectangle 2060">
            <a:extLst>
              <a:ext uri="{FF2B5EF4-FFF2-40B4-BE49-F238E27FC236}">
                <a16:creationId xmlns:a16="http://schemas.microsoft.com/office/drawing/2014/main" id="{2B5DEE2E-9EDC-BB44-7A3A-25DEA3F04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B421C42F-776C-E14D-0811-41EC44D61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63C8E-13AE-B247-9044-796B38A9D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490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8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2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447B65-91B5-E74E-9B19-F10791A7C5B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80DF76-88EA-F34B-B254-DCD9C9C6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5AE8-9842-3711-6F63-7A22D7F8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75" y="-308583"/>
            <a:ext cx="10364451" cy="1596177"/>
          </a:xfrm>
        </p:spPr>
        <p:txBody>
          <a:bodyPr/>
          <a:lstStyle/>
          <a:p>
            <a:r>
              <a:rPr lang="en-IN" dirty="0"/>
              <a:t>Introduction to Clustering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70DDD-8991-29C7-6572-5907B65F17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86400"/>
          </a:xfrm>
        </p:spPr>
        <p:txBody>
          <a:bodyPr>
            <a:normAutofit lnSpcReduction="10000"/>
          </a:bodyPr>
          <a:lstStyle/>
          <a:p>
            <a:r>
              <a:rPr lang="en-IN" sz="2800" cap="none" dirty="0">
                <a:latin typeface="Gill Sans MT" panose="020B0502020104020203" pitchFamily="34" charset="77"/>
              </a:rPr>
              <a:t>Clustering means </a:t>
            </a:r>
            <a:r>
              <a:rPr lang="en-IN" sz="2800" b="1" cap="none" dirty="0">
                <a:latin typeface="Gill Sans MT" panose="020B0502020104020203" pitchFamily="34" charset="77"/>
              </a:rPr>
              <a:t>grouping similar objects or data together</a:t>
            </a:r>
            <a:r>
              <a:rPr lang="en-IN" sz="2800" cap="none" dirty="0">
                <a:latin typeface="Gill Sans MT" panose="020B0502020104020203" pitchFamily="34" charset="77"/>
              </a:rPr>
              <a:t> based on certain rules or features.</a:t>
            </a:r>
            <a:br>
              <a:rPr lang="en-IN" sz="2800" cap="none" dirty="0">
                <a:latin typeface="Gill Sans MT" panose="020B0502020104020203" pitchFamily="34" charset="77"/>
              </a:rPr>
            </a:br>
            <a:r>
              <a:rPr lang="en-IN" sz="2800" cap="none" dirty="0">
                <a:latin typeface="Gill Sans MT" panose="020B0502020104020203" pitchFamily="34" charset="77"/>
              </a:rPr>
              <a:t>It helps in </a:t>
            </a:r>
            <a:r>
              <a:rPr lang="en-IN" sz="2800" b="1" cap="none" dirty="0">
                <a:latin typeface="Gill Sans MT" panose="020B0502020104020203" pitchFamily="34" charset="77"/>
              </a:rPr>
              <a:t>finding hidden patterns</a:t>
            </a:r>
            <a:r>
              <a:rPr lang="en-IN" sz="2800" cap="none" dirty="0">
                <a:latin typeface="Gill Sans MT" panose="020B0502020104020203" pitchFamily="34" charset="77"/>
              </a:rPr>
              <a:t> in large sets of data.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👉 Example:</a:t>
            </a:r>
            <a:br>
              <a:rPr lang="en-IN" sz="2800" cap="none" dirty="0">
                <a:latin typeface="Gill Sans MT" panose="020B0502020104020203" pitchFamily="34" charset="77"/>
              </a:rPr>
            </a:br>
            <a:r>
              <a:rPr lang="en-IN" sz="2800" cap="none" dirty="0">
                <a:latin typeface="Gill Sans MT" panose="020B0502020104020203" pitchFamily="34" charset="77"/>
              </a:rPr>
              <a:t>In a store, group customers based on their shopping habits — like some buy electronics, some buy clothes — that is clustering.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It helps 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cap="none" dirty="0">
                <a:latin typeface="Gill Sans MT" panose="020B0502020104020203" pitchFamily="34" charset="77"/>
              </a:rPr>
              <a:t>Organizing data better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cap="none" dirty="0">
                <a:latin typeface="Gill Sans MT" panose="020B0502020104020203" pitchFamily="34" charset="77"/>
              </a:rPr>
              <a:t>Summarizing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cap="none" dirty="0">
                <a:latin typeface="Gill Sans MT" panose="020B0502020104020203" pitchFamily="34" charset="77"/>
              </a:rPr>
              <a:t>Making data access faster and easier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1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F42F-E1DB-4F6C-B65D-9A23B68C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260257"/>
            <a:ext cx="10364451" cy="159617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00C847-B588-A937-2919-ED25B43342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0644" y="1335920"/>
            <a:ext cx="8453063" cy="5248646"/>
          </a:xfrm>
        </p:spPr>
      </p:pic>
    </p:spTree>
    <p:extLst>
      <p:ext uri="{BB962C8B-B14F-4D97-AF65-F5344CB8AC3E}">
        <p14:creationId xmlns:p14="http://schemas.microsoft.com/office/powerpoint/2010/main" val="326023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08AC-5120-E067-DD41-F08F46A0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75" y="-346682"/>
            <a:ext cx="10364451" cy="1142330"/>
          </a:xfrm>
        </p:spPr>
        <p:txBody>
          <a:bodyPr/>
          <a:lstStyle/>
          <a:p>
            <a:r>
              <a:rPr lang="en-IN" dirty="0"/>
              <a:t>Clustering of Patterns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BD60-C388-D2AF-09AA-6AB71178B6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1600" y="676894"/>
            <a:ext cx="11176000" cy="6181106"/>
          </a:xfrm>
        </p:spPr>
        <p:txBody>
          <a:bodyPr/>
          <a:lstStyle/>
          <a:p>
            <a:r>
              <a:rPr lang="en-IN" b="1" cap="none" dirty="0">
                <a:latin typeface="Gill Sans MT" panose="020B0502020104020203" pitchFamily="34" charset="77"/>
              </a:rPr>
              <a:t>Squared </a:t>
            </a:r>
            <a:r>
              <a:rPr lang="en-IN" b="1" cap="none" dirty="0" err="1">
                <a:latin typeface="Gill Sans MT" panose="020B0502020104020203" pitchFamily="34" charset="77"/>
              </a:rPr>
              <a:t>euclidean</a:t>
            </a:r>
            <a:r>
              <a:rPr lang="en-IN" b="1" cap="none" dirty="0">
                <a:latin typeface="Gill Sans MT" panose="020B0502020104020203" pitchFamily="34" charset="77"/>
              </a:rPr>
              <a:t> distance matrix</a:t>
            </a:r>
            <a:r>
              <a:rPr lang="en-IN" cap="none" dirty="0">
                <a:latin typeface="Gill Sans MT" panose="020B0502020104020203" pitchFamily="34" charset="77"/>
              </a:rPr>
              <a:t> based on the dataset shown (with features f1 and f2).</a:t>
            </a:r>
            <a:endParaRPr lang="en-US" cap="none" dirty="0">
              <a:latin typeface="Gill Sans MT" panose="020B0502020104020203" pitchFamily="34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49F299-6D2C-A175-52B2-E05249370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99747"/>
              </p:ext>
            </p:extLst>
          </p:nvPr>
        </p:nvGraphicFramePr>
        <p:xfrm>
          <a:off x="0" y="1477960"/>
          <a:ext cx="7975596" cy="5329171"/>
        </p:xfrm>
        <a:graphic>
          <a:graphicData uri="http://schemas.openxmlformats.org/drawingml/2006/table">
            <a:tbl>
              <a:tblPr/>
              <a:tblGrid>
                <a:gridCol w="664633">
                  <a:extLst>
                    <a:ext uri="{9D8B030D-6E8A-4147-A177-3AD203B41FA5}">
                      <a16:colId xmlns:a16="http://schemas.microsoft.com/office/drawing/2014/main" val="463090127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3272054768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1891903640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2809165095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1981556351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2490687816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1299513415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328569944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3848309917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3052604590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1487223491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val="50943234"/>
                    </a:ext>
                  </a:extLst>
                </a:gridCol>
              </a:tblGrid>
              <a:tr h="816506">
                <a:tc>
                  <a:txBody>
                    <a:bodyPr/>
                    <a:lstStyle/>
                    <a:p>
                      <a:r>
                        <a:rPr lang="en-IN" sz="2000" b="1" dirty="0"/>
                        <a:t>Data point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x₁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x₂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x₃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x₄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x₅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x₆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x₇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x₈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x₉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x₁₀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x₁₁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579644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 dirty="0"/>
                        <a:t>x₁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52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89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36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64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45754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 dirty="0"/>
                        <a:t>x₂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29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65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26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50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705902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/>
                        <a:t>x₃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17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16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10072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/>
                        <a:t>x₄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37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73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16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52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66701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/>
                        <a:t>x₅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17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61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539487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/>
                        <a:t>x₆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45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29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17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37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17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61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399318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/>
                        <a:t>x₇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52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34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52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911270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/>
                        <a:t>x₈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89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65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73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65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37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73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282301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/>
                        <a:t>x₉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36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26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16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65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90736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/>
                        <a:t>x₁₀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16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25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37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687735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r>
                        <a:rPr lang="en-IN" sz="1600" b="1"/>
                        <a:t>x₁₁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64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50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40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52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61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61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52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73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4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8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0</a:t>
                      </a:r>
                    </a:p>
                  </a:txBody>
                  <a:tcPr marL="67142" marR="67142" marT="33571" marB="33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9870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BBAA6F-7730-E936-08B7-74B056DD08DC}"/>
              </a:ext>
            </a:extLst>
          </p:cNvPr>
          <p:cNvSpPr txBox="1"/>
          <p:nvPr/>
        </p:nvSpPr>
        <p:spPr>
          <a:xfrm>
            <a:off x="7975596" y="1595314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Based on the distance matrix: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Cluster A</a:t>
            </a:r>
            <a:r>
              <a:rPr lang="en-IN" sz="2400" dirty="0"/>
              <a:t> = {x1, x2, x3, x4, x5}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Cluster B</a:t>
            </a:r>
            <a:r>
              <a:rPr lang="en-IN" sz="2400" dirty="0"/>
              <a:t> = {x6, x7, x8}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Cluster C</a:t>
            </a:r>
            <a:r>
              <a:rPr lang="en-IN" sz="2400" dirty="0"/>
              <a:t> = {x9, x10, x11}</a:t>
            </a:r>
          </a:p>
          <a:p>
            <a:r>
              <a:rPr lang="en-IN" sz="2400" dirty="0"/>
              <a:t>Each cluster contains points that </a:t>
            </a:r>
          </a:p>
          <a:p>
            <a:r>
              <a:rPr lang="en-IN" sz="2400" dirty="0"/>
              <a:t>are near to one another and far</a:t>
            </a:r>
          </a:p>
          <a:p>
            <a:r>
              <a:rPr lang="en-IN" sz="2400" dirty="0"/>
              <a:t> from other clusters.</a:t>
            </a:r>
          </a:p>
        </p:txBody>
      </p:sp>
    </p:spTree>
    <p:extLst>
      <p:ext uri="{BB962C8B-B14F-4D97-AF65-F5344CB8AC3E}">
        <p14:creationId xmlns:p14="http://schemas.microsoft.com/office/powerpoint/2010/main" val="25315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CDC3-7DF3-393C-C39C-179FEB20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075" y="-321283"/>
            <a:ext cx="10364451" cy="1596177"/>
          </a:xfrm>
        </p:spPr>
        <p:txBody>
          <a:bodyPr/>
          <a:lstStyle/>
          <a:p>
            <a:r>
              <a:rPr lang="en-US" dirty="0"/>
              <a:t>Classification of clustering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5322-F959-5651-E4F7-8589142A11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11200"/>
            <a:ext cx="11115930" cy="5079999"/>
          </a:xfrm>
        </p:spPr>
        <p:txBody>
          <a:bodyPr>
            <a:normAutofit lnSpcReduction="10000"/>
          </a:bodyPr>
          <a:lstStyle/>
          <a:p>
            <a:r>
              <a:rPr lang="en-IN" sz="2400" cap="none" dirty="0">
                <a:latin typeface="Gill Sans MT" panose="020B0502020104020203" pitchFamily="34" charset="77"/>
              </a:rPr>
              <a:t>Now — depending on </a:t>
            </a:r>
            <a:r>
              <a:rPr lang="en-IN" sz="2400" b="1" cap="none" dirty="0">
                <a:latin typeface="Gill Sans MT" panose="020B0502020104020203" pitchFamily="34" charset="77"/>
              </a:rPr>
              <a:t>how strictly</a:t>
            </a:r>
            <a:r>
              <a:rPr lang="en-IN" sz="2400" cap="none" dirty="0">
                <a:latin typeface="Gill Sans MT" panose="020B0502020104020203" pitchFamily="34" charset="77"/>
              </a:rPr>
              <a:t> a point belongs to a cluster, we classify clustering into </a:t>
            </a:r>
            <a:r>
              <a:rPr lang="en-IN" sz="2400" b="1" cap="none" dirty="0">
                <a:latin typeface="Gill Sans MT" panose="020B0502020104020203" pitchFamily="34" charset="77"/>
              </a:rPr>
              <a:t>hard</a:t>
            </a:r>
            <a:r>
              <a:rPr lang="en-IN" sz="2400" cap="none" dirty="0">
                <a:latin typeface="Gill Sans MT" panose="020B0502020104020203" pitchFamily="34" charset="77"/>
              </a:rPr>
              <a:t> and </a:t>
            </a:r>
            <a:r>
              <a:rPr lang="en-IN" sz="2400" b="1" cap="none" dirty="0">
                <a:latin typeface="Gill Sans MT" panose="020B0502020104020203" pitchFamily="34" charset="77"/>
              </a:rPr>
              <a:t>soft</a:t>
            </a:r>
            <a:r>
              <a:rPr lang="en-IN" sz="2400" cap="none" dirty="0">
                <a:latin typeface="Gill Sans MT" panose="020B0502020104020203" pitchFamily="34" charset="77"/>
              </a:rPr>
              <a:t> types</a:t>
            </a:r>
            <a:r>
              <a:rPr lang="en-IN" dirty="0"/>
              <a:t>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In hard clustering, each data point belongs entirely to only one cluster.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That is, for every pattern x</a:t>
            </a:r>
            <a:r>
              <a:rPr lang="en-IN" sz="2400" cap="none" baseline="-25000" dirty="0">
                <a:latin typeface="Gill Sans MT" panose="020B0502020104020203" pitchFamily="34" charset="77"/>
              </a:rPr>
              <a:t>i</a:t>
            </a:r>
            <a:r>
              <a:rPr lang="en-IN" sz="2400" cap="none" dirty="0">
                <a:latin typeface="Gill Sans MT" panose="020B0502020104020203" pitchFamily="34" charset="77"/>
              </a:rPr>
              <a:t> :x</a:t>
            </a:r>
            <a:r>
              <a:rPr lang="en-IN" sz="2400" cap="none" baseline="-25000" dirty="0">
                <a:latin typeface="Gill Sans MT" panose="020B0502020104020203" pitchFamily="34" charset="77"/>
              </a:rPr>
              <a:t>i</a:t>
            </a:r>
            <a:r>
              <a:rPr lang="en-IN" sz="2400" cap="none" dirty="0">
                <a:latin typeface="Gill Sans MT" panose="020B0502020104020203" pitchFamily="34" charset="77"/>
              </a:rPr>
              <a:t>​ ∈ </a:t>
            </a:r>
            <a:r>
              <a:rPr lang="en-IN" sz="2400" cap="none" dirty="0" err="1">
                <a:latin typeface="Gill Sans MT" panose="020B0502020104020203" pitchFamily="34" charset="77"/>
              </a:rPr>
              <a:t>x</a:t>
            </a:r>
            <a:r>
              <a:rPr lang="en-IN" sz="2400" cap="none" baseline="-25000" dirty="0" err="1">
                <a:latin typeface="Gill Sans MT" panose="020B0502020104020203" pitchFamily="34" charset="77"/>
              </a:rPr>
              <a:t>j</a:t>
            </a:r>
            <a:r>
              <a:rPr lang="en-IN" sz="2400" cap="none" dirty="0">
                <a:latin typeface="Gill Sans MT" panose="020B0502020104020203" pitchFamily="34" charset="77"/>
              </a:rPr>
              <a:t>​ for exactly one j 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In soft clustering, a data point can belong partially to multiple clusters with different membership degrees.(It represents how strongly or how likely a data point belongs to a cluster.)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Example: A 35-year-old person might not </a:t>
            </a:r>
          </a:p>
          <a:p>
            <a:pPr marL="0" indent="0">
              <a:buNone/>
            </a:pPr>
            <a:r>
              <a:rPr lang="en-IN" sz="2400" cap="none" dirty="0">
                <a:latin typeface="Gill Sans MT" panose="020B0502020104020203" pitchFamily="34" charset="77"/>
              </a:rPr>
              <a:t>clearly fit  into just one group.</a:t>
            </a:r>
            <a:r>
              <a:rPr lang="en-IN" sz="2000" dirty="0"/>
              <a:t> Cluster A (Young)-0.6 </a:t>
            </a:r>
          </a:p>
          <a:p>
            <a:pPr marL="0" indent="0">
              <a:buNone/>
            </a:pPr>
            <a:r>
              <a:rPr lang="en-IN" sz="2000" dirty="0"/>
              <a:t>Cluster B (old)-0.4</a:t>
            </a:r>
            <a:endParaRPr lang="en-IN" sz="2400" cap="none" dirty="0">
              <a:latin typeface="Gill Sans MT" panose="020B0502020104020203" pitchFamily="34" charset="77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6DF13-CC45-6B87-3AB8-FE4E69C1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09" y="3924957"/>
            <a:ext cx="4191000" cy="28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F87E-22BE-293F-E829-82624F7B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94283"/>
            <a:ext cx="10364451" cy="1596177"/>
          </a:xfrm>
        </p:spPr>
        <p:txBody>
          <a:bodyPr/>
          <a:lstStyle/>
          <a:p>
            <a:r>
              <a:rPr lang="en-IN" dirty="0"/>
              <a:t>Relationship Between Hard and Soft Clustering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710F11-6630-4BB2-1EA7-6207572A078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0298286"/>
              </p:ext>
            </p:extLst>
          </p:nvPr>
        </p:nvGraphicFramePr>
        <p:xfrm>
          <a:off x="698499" y="1262195"/>
          <a:ext cx="10795000" cy="5456107"/>
        </p:xfrm>
        <a:graphic>
          <a:graphicData uri="http://schemas.openxmlformats.org/drawingml/2006/table">
            <a:tbl>
              <a:tblPr/>
              <a:tblGrid>
                <a:gridCol w="1587501">
                  <a:extLst>
                    <a:ext uri="{9D8B030D-6E8A-4147-A177-3AD203B41FA5}">
                      <a16:colId xmlns:a16="http://schemas.microsoft.com/office/drawing/2014/main" val="273594695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59545716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708873944"/>
                    </a:ext>
                  </a:extLst>
                </a:gridCol>
                <a:gridCol w="4584699">
                  <a:extLst>
                    <a:ext uri="{9D8B030D-6E8A-4147-A177-3AD203B41FA5}">
                      <a16:colId xmlns:a16="http://schemas.microsoft.com/office/drawing/2014/main" val="4012173351"/>
                    </a:ext>
                  </a:extLst>
                </a:gridCol>
              </a:tblGrid>
              <a:tr h="436489">
                <a:tc>
                  <a:txBody>
                    <a:bodyPr/>
                    <a:lstStyle/>
                    <a:p>
                      <a:r>
                        <a:rPr lang="en-IN" sz="1800" dirty="0"/>
                        <a:t>Aspect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Hard Clustering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Soft Clustering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Relationship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516157"/>
                  </a:ext>
                </a:extLst>
              </a:tr>
              <a:tr h="1418588">
                <a:tc>
                  <a:txBody>
                    <a:bodyPr/>
                    <a:lstStyle/>
                    <a:p>
                      <a:r>
                        <a:rPr lang="en-IN" sz="1800" dirty="0"/>
                        <a:t>Membership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Binary (0 or 1)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Fractional (0–1 range)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Hard clustering is a </a:t>
                      </a:r>
                      <a:r>
                        <a:rPr lang="en-IN" sz="1800" b="1"/>
                        <a:t>special case</a:t>
                      </a:r>
                      <a:r>
                        <a:rPr lang="en-IN" sz="1800"/>
                        <a:t> of soft clustering where memberships are 0 or 1.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093997"/>
                  </a:ext>
                </a:extLst>
              </a:tr>
              <a:tr h="1418588">
                <a:tc>
                  <a:txBody>
                    <a:bodyPr/>
                    <a:lstStyle/>
                    <a:p>
                      <a:r>
                        <a:rPr lang="en-IN" sz="1800" dirty="0"/>
                        <a:t>Flexibility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Less flexible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More flexible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Soft clustering generalizes hard clustering by allowing partial memberships.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500419"/>
                  </a:ext>
                </a:extLst>
              </a:tr>
              <a:tr h="1091221">
                <a:tc>
                  <a:txBody>
                    <a:bodyPr/>
                    <a:lstStyle/>
                    <a:p>
                      <a:r>
                        <a:rPr lang="en-IN" sz="1800" dirty="0"/>
                        <a:t>Algorithm examples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K-Means, Hierarchical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Fuzzy C-Means, EM Algorithm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Soft methods often extend or adapt hard clustering methods.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450230"/>
                  </a:ext>
                </a:extLst>
              </a:tr>
              <a:tr h="1091221">
                <a:tc>
                  <a:txBody>
                    <a:bodyPr/>
                    <a:lstStyle/>
                    <a:p>
                      <a:r>
                        <a:rPr lang="en-IN" sz="1800"/>
                        <a:t>Interpretability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Easier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Richer representation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Soft clustering gives a nuanced view — useful when clusters overlap.</a:t>
                      </a:r>
                    </a:p>
                  </a:txBody>
                  <a:tcPr marL="68485" marR="68485" marT="34242" marB="34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451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0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ED64-858C-9FC6-F5AC-18FCE8BB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206983"/>
            <a:ext cx="10364451" cy="1596177"/>
          </a:xfrm>
        </p:spPr>
        <p:txBody>
          <a:bodyPr/>
          <a:lstStyle/>
          <a:p>
            <a:r>
              <a:rPr lang="en-US" dirty="0"/>
              <a:t>Classification of clustering algorithms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4569E7-EDFE-B165-363B-D5E2B33917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10691" y="1713820"/>
            <a:ext cx="7125087" cy="4268536"/>
          </a:xfrm>
        </p:spPr>
      </p:pic>
    </p:spTree>
    <p:extLst>
      <p:ext uri="{BB962C8B-B14F-4D97-AF65-F5344CB8AC3E}">
        <p14:creationId xmlns:p14="http://schemas.microsoft.com/office/powerpoint/2010/main" val="65771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51E2-F867-F960-24A8-7293C978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-177130"/>
            <a:ext cx="10364451" cy="1596177"/>
          </a:xfrm>
        </p:spPr>
        <p:txBody>
          <a:bodyPr/>
          <a:lstStyle/>
          <a:p>
            <a:r>
              <a:rPr lang="en-IN" sz="3600" b="1" cap="none" dirty="0"/>
              <a:t>Partitioning clustering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99EE7-B6D4-C50C-B647-52DF83178E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025180"/>
            <a:ext cx="10363826" cy="5363745"/>
          </a:xfrm>
        </p:spPr>
        <p:txBody>
          <a:bodyPr>
            <a:normAutofit fontScale="85000" lnSpcReduction="10000"/>
          </a:bodyPr>
          <a:lstStyle/>
          <a:p>
            <a:r>
              <a:rPr lang="en-IN" sz="3400" b="1" cap="none" dirty="0"/>
              <a:t>Partitioning clustering</a:t>
            </a:r>
            <a:r>
              <a:rPr lang="en-IN" sz="3400" cap="none" dirty="0"/>
              <a:t> is a type of clustering method that divides a dataset into a </a:t>
            </a:r>
            <a:r>
              <a:rPr lang="en-IN" sz="3400" b="1" cap="none" dirty="0"/>
              <a:t>set of distinct, non-overlapping clusters (groups)</a:t>
            </a:r>
            <a:r>
              <a:rPr lang="en-IN" sz="3400" cap="non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400" cap="none" dirty="0"/>
              <a:t>Every data point belongs to </a:t>
            </a:r>
            <a:r>
              <a:rPr lang="en-IN" sz="3400" b="1" cap="none" dirty="0"/>
              <a:t>exactly one cluster</a:t>
            </a:r>
            <a:r>
              <a:rPr lang="en-IN" sz="3400" cap="non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400" cap="none" dirty="0"/>
              <a:t>There are </a:t>
            </a:r>
            <a:r>
              <a:rPr lang="en-IN" sz="3400" b="1" cap="none" dirty="0"/>
              <a:t>no overlaps</a:t>
            </a:r>
            <a:r>
              <a:rPr lang="en-IN" sz="3400" cap="none" dirty="0"/>
              <a:t> or </a:t>
            </a:r>
            <a:r>
              <a:rPr lang="en-IN" sz="3400" b="1" cap="none" dirty="0"/>
              <a:t>hierarchies</a:t>
            </a:r>
            <a:r>
              <a:rPr lang="en-IN" sz="3400" cap="non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400" cap="none" dirty="0"/>
              <a:t>The goal is to find the partition that best represents the </a:t>
            </a:r>
            <a:r>
              <a:rPr lang="en-IN" sz="3400" b="1" cap="none" dirty="0"/>
              <a:t>natural structure</a:t>
            </a:r>
            <a:r>
              <a:rPr lang="en-IN" sz="3400" cap="none" dirty="0"/>
              <a:t> of the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400" cap="none" dirty="0"/>
              <a:t>Partitioning clustering is divided into 2 types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400" cap="none" dirty="0"/>
              <a:t>1.K-Means Clustering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400" cap="none" dirty="0"/>
              <a:t>2.K-Means ++ clustering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741D-95FE-A3B5-9683-9B84FCF7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160" y="-260257"/>
            <a:ext cx="10364451" cy="1596177"/>
          </a:xfrm>
        </p:spPr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6C13-663C-B631-276A-6A9E59BEB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55023"/>
            <a:ext cx="10363826" cy="6115793"/>
          </a:xfrm>
        </p:spPr>
        <p:txBody>
          <a:bodyPr>
            <a:normAutofit lnSpcReduction="10000"/>
          </a:bodyPr>
          <a:lstStyle/>
          <a:p>
            <a:r>
              <a:rPr lang="en-IN" sz="2800" b="1" cap="none" dirty="0"/>
              <a:t>K-means</a:t>
            </a:r>
            <a:r>
              <a:rPr lang="en-IN" sz="2800" cap="none" dirty="0"/>
              <a:t> is one of the </a:t>
            </a:r>
            <a:r>
              <a:rPr lang="en-IN" sz="2800" b="1" cap="none" dirty="0"/>
              <a:t>most popular unsupervised machine learning algorithms</a:t>
            </a:r>
            <a:r>
              <a:rPr lang="en-IN" sz="2800" cap="none" dirty="0"/>
              <a:t> used for </a:t>
            </a:r>
            <a:r>
              <a:rPr lang="en-IN" sz="2800" b="1" cap="none" dirty="0"/>
              <a:t>clustering</a:t>
            </a:r>
            <a:r>
              <a:rPr lang="en-IN" sz="2800" cap="none" dirty="0"/>
              <a:t> — that is, grouping similar data points together without prior labels.</a:t>
            </a:r>
          </a:p>
          <a:p>
            <a:r>
              <a:rPr lang="en-IN" sz="2800" cap="none" dirty="0"/>
              <a:t>It belongs to the family of </a:t>
            </a:r>
            <a:r>
              <a:rPr lang="en-IN" sz="2800" b="1" cap="none" dirty="0"/>
              <a:t>partitioning clustering algorithms</a:t>
            </a:r>
            <a:r>
              <a:rPr lang="en-IN" sz="2800" cap="none" dirty="0"/>
              <a:t> (as we discussed earlier), where the dataset is divided into </a:t>
            </a:r>
            <a:r>
              <a:rPr lang="en-IN" sz="2800" b="1" cap="none" dirty="0"/>
              <a:t>k distinct, non-overlapping clusters</a:t>
            </a:r>
            <a:r>
              <a:rPr lang="en-IN" sz="2800" cap="none" dirty="0"/>
              <a:t>.</a:t>
            </a:r>
          </a:p>
          <a:p>
            <a:r>
              <a:rPr lang="en-IN" sz="2800" cap="none" dirty="0"/>
              <a:t>K-Means is one of the most popular unsupervised machine learning algorithms used for clustering — that is, grouping similar data points together without prior labels.</a:t>
            </a:r>
          </a:p>
          <a:p>
            <a:r>
              <a:rPr lang="en-IN" sz="2800" cap="none" dirty="0"/>
              <a:t>It belongs to the family of Partitioning Clustering algorithms (as we discussed earlier), where the dataset is divided into K distinct, non-overlapping clusters.</a:t>
            </a:r>
          </a:p>
          <a:p>
            <a:endParaRPr lang="en-IN" sz="2800" cap="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4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741D-95FE-A3B5-9683-9B84FCF7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160" y="-260257"/>
            <a:ext cx="10364451" cy="1596177"/>
          </a:xfrm>
        </p:spPr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6C13-663C-B631-276A-6A9E59BEB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55023"/>
            <a:ext cx="10363826" cy="6115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cap="none" dirty="0">
                <a:latin typeface="Gill Sans MT" panose="020B0502020104020203" pitchFamily="34" charset="77"/>
              </a:rPr>
              <a:t>Algorithm</a:t>
            </a:r>
          </a:p>
          <a:p>
            <a:r>
              <a:rPr lang="en-US" altLang="en-US" sz="2000" cap="none" dirty="0">
                <a:latin typeface="Gill Sans MT" panose="020B0502020104020203" pitchFamily="34" charset="77"/>
              </a:rPr>
              <a:t>Step 1 – select initial cluster </a:t>
            </a:r>
            <a:r>
              <a:rPr lang="en-US" altLang="en-US" sz="2000" cap="none" dirty="0" err="1">
                <a:latin typeface="Gill Sans MT" panose="020B0502020104020203" pitchFamily="34" charset="77"/>
              </a:rPr>
              <a:t>centres</a:t>
            </a:r>
            <a:r>
              <a:rPr lang="en-US" altLang="en-US" sz="2000" cap="none" dirty="0">
                <a:latin typeface="Gill Sans MT" panose="020B0502020104020203" pitchFamily="34" charset="77"/>
              </a:rPr>
              <a:t>, choose k initial cluster </a:t>
            </a:r>
            <a:r>
              <a:rPr lang="en-US" altLang="en-US" sz="2000" cap="none" dirty="0" err="1">
                <a:latin typeface="Gill Sans MT" panose="020B0502020104020203" pitchFamily="34" charset="77"/>
              </a:rPr>
              <a:t>centres</a:t>
            </a:r>
            <a:r>
              <a:rPr lang="en-US" altLang="en-US" sz="2000" cap="none" dirty="0">
                <a:latin typeface="Gill Sans MT" panose="020B0502020104020203" pitchFamily="34" charset="77"/>
              </a:rPr>
              <a:t> from the given n data points. The remaining (n – k) data points are then assigned to the closest cluster </a:t>
            </a:r>
            <a:r>
              <a:rPr lang="en-US" altLang="en-US" sz="2000" cap="none" dirty="0" err="1">
                <a:latin typeface="Gill Sans MT" panose="020B0502020104020203" pitchFamily="34" charset="77"/>
              </a:rPr>
              <a:t>centre</a:t>
            </a:r>
            <a:r>
              <a:rPr lang="en-US" altLang="en-US" sz="2000" cap="none" dirty="0">
                <a:latin typeface="Gill Sans MT" panose="020B0502020104020203" pitchFamily="34" charset="77"/>
              </a:rPr>
              <a:t> based on proximity.</a:t>
            </a:r>
          </a:p>
          <a:p>
            <a:r>
              <a:rPr lang="en-US" altLang="en-US" sz="2000" cap="none" dirty="0">
                <a:latin typeface="Gill Sans MT" panose="020B0502020104020203" pitchFamily="34" charset="77"/>
              </a:rPr>
              <a:t>Step 2 – compute new cluster </a:t>
            </a:r>
            <a:r>
              <a:rPr lang="en-US" altLang="en-US" sz="2000" cap="none" dirty="0" err="1">
                <a:latin typeface="Gill Sans MT" panose="020B0502020104020203" pitchFamily="34" charset="77"/>
              </a:rPr>
              <a:t>centres</a:t>
            </a:r>
            <a:r>
              <a:rPr lang="en-US" altLang="en-US" sz="2000" cap="none" dirty="0">
                <a:latin typeface="Gill Sans MT" panose="020B0502020104020203" pitchFamily="34" charset="77"/>
              </a:rPr>
              <a:t> after assignment, compute the new </a:t>
            </a:r>
            <a:r>
              <a:rPr lang="en-US" altLang="en-US" sz="2000" cap="none" dirty="0" err="1">
                <a:latin typeface="Gill Sans MT" panose="020B0502020104020203" pitchFamily="34" charset="77"/>
              </a:rPr>
              <a:t>centres</a:t>
            </a:r>
            <a:r>
              <a:rPr lang="en-US" altLang="en-US" sz="2000" cap="none" dirty="0">
                <a:latin typeface="Gill Sans MT" panose="020B0502020104020203" pitchFamily="34" charset="77"/>
              </a:rPr>
              <a:t> using the mean (centroid) of all data points in each cluster.</a:t>
            </a:r>
          </a:p>
          <a:p>
            <a:r>
              <a:rPr lang="en-US" altLang="en-US" sz="2000" cap="none" dirty="0">
                <a:latin typeface="Gill Sans MT" panose="020B0502020104020203" pitchFamily="34" charset="77"/>
              </a:rPr>
              <a:t>Step 3 – reassign data points assign each of the n data points again to the closest cluster </a:t>
            </a:r>
            <a:r>
              <a:rPr lang="en-US" altLang="en-US" sz="2000" cap="none" dirty="0" err="1">
                <a:latin typeface="Gill Sans MT" panose="020B0502020104020203" pitchFamily="34" charset="77"/>
              </a:rPr>
              <a:t>centre</a:t>
            </a:r>
            <a:r>
              <a:rPr lang="en-US" altLang="en-US" sz="2000" cap="none" dirty="0">
                <a:latin typeface="Gill Sans MT" panose="020B0502020104020203" pitchFamily="34" charset="77"/>
              </a:rPr>
              <a:t> based on distance.</a:t>
            </a:r>
          </a:p>
          <a:p>
            <a:r>
              <a:rPr lang="en-US" altLang="en-US" sz="2000" cap="none" dirty="0">
                <a:latin typeface="Gill Sans MT" panose="020B0502020104020203" pitchFamily="34" charset="77"/>
              </a:rPr>
              <a:t>Step 4 – check for changes if the assignments of data points have not changed, the algorithm terminates.</a:t>
            </a:r>
          </a:p>
          <a:p>
            <a:r>
              <a:rPr lang="en-US" altLang="en-US" sz="2000" cap="none" dirty="0">
                <a:latin typeface="Gill Sans MT" panose="020B0502020104020203" pitchFamily="34" charset="77"/>
              </a:rPr>
              <a:t>Otherwise, go back to step 2 and continue.</a:t>
            </a:r>
          </a:p>
          <a:p>
            <a:r>
              <a:rPr lang="en-US" altLang="en-US" sz="2000" cap="none" dirty="0">
                <a:latin typeface="Gill Sans MT" panose="020B0502020104020203" pitchFamily="34" charset="77"/>
              </a:rPr>
              <a:t>By iteratively updating the cluster </a:t>
            </a:r>
            <a:r>
              <a:rPr lang="en-US" altLang="en-US" sz="2000" cap="none" dirty="0" err="1">
                <a:latin typeface="Gill Sans MT" panose="020B0502020104020203" pitchFamily="34" charset="77"/>
              </a:rPr>
              <a:t>centres</a:t>
            </a:r>
            <a:r>
              <a:rPr lang="en-US" altLang="en-US" sz="2000" cap="none" dirty="0">
                <a:latin typeface="Gill Sans MT" panose="020B0502020104020203" pitchFamily="34" charset="77"/>
              </a:rPr>
              <a:t> and reassigning the data points, the algorithm minimizes the within-cluster variance or distance.</a:t>
            </a:r>
            <a:endParaRPr lang="en-IN" altLang="en-US" sz="2000" cap="none" dirty="0">
              <a:latin typeface="Gill Sans MT" panose="020B05020201040202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32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3AEC32-637A-523D-FF62-0C1AF6B7A2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3614" y="287977"/>
          <a:ext cx="2438400" cy="33321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5">
                <a:tc>
                  <a:txBody>
                    <a:bodyPr/>
                    <a:lstStyle/>
                    <a:p>
                      <a:r>
                        <a:rPr lang="en-US" sz="1800" dirty="0"/>
                        <a:t>Data Points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f1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f2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1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IN" sz="1800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3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4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5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6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7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8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24" name="Slide Number Placeholder 3">
            <a:extLst>
              <a:ext uri="{FF2B5EF4-FFF2-40B4-BE49-F238E27FC236}">
                <a16:creationId xmlns:a16="http://schemas.microsoft.com/office/drawing/2014/main" id="{E21DCC24-58DC-DA3D-85BA-38FC717B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80E18E-5E05-774E-97B1-060851E85B0C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20525" name="Rectangle 7">
            <a:extLst>
              <a:ext uri="{FF2B5EF4-FFF2-40B4-BE49-F238E27FC236}">
                <a16:creationId xmlns:a16="http://schemas.microsoft.com/office/drawing/2014/main" id="{0D8990AD-96D0-6679-3AA2-80E2B3D5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1"/>
            <a:ext cx="5562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Initial cluster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selected:</a:t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Cluster 1 → (1, 1)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Cluster 2 → (7, 2)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Cluster 3 → (7, 9)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I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8012AE07-A7B7-D879-C719-417423F6281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961906" y="1177132"/>
              <a:ext cx="7079673" cy="452692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2449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3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986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02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18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1886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1800" dirty="0"/>
                            <a:t>Data point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1800" dirty="0"/>
                            <a:t>Euclidean </a:t>
                          </a:r>
                          <a:r>
                            <a:rPr lang="en-IN" sz="1800" dirty="0" err="1"/>
                            <a:t>Dist</a:t>
                          </a:r>
                          <a:r>
                            <a:rPr lang="en-IN" sz="1800" dirty="0"/>
                            <a:t> to C1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1800" dirty="0"/>
                            <a:t>Euclidean </a:t>
                          </a:r>
                          <a:r>
                            <a:rPr lang="en-IN" sz="1800" dirty="0" err="1"/>
                            <a:t>Dist</a:t>
                          </a:r>
                          <a:r>
                            <a:rPr lang="en-IN" sz="1800" dirty="0"/>
                            <a:t> to C2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1800" dirty="0"/>
                            <a:t>Euclidean </a:t>
                          </a:r>
                          <a:r>
                            <a:rPr lang="en-IN" sz="1800" dirty="0" err="1"/>
                            <a:t>Dist</a:t>
                          </a:r>
                          <a:r>
                            <a:rPr lang="en-IN" sz="1800" dirty="0"/>
                            <a:t> to C3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/>
                            <a:t>Assigned cluster</a:t>
                          </a:r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454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1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10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C1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454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IN" sz="1800" baseline="-25000" dirty="0"/>
                            <a:t>2</a:t>
                          </a:r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2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/>
                            <a:t>C1</a:t>
                          </a:r>
                          <a:endParaRPr lang="en-IN" sz="180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454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3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/>
                            <a:t>C1</a:t>
                          </a:r>
                          <a:endParaRPr lang="en-IN" sz="180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454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4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7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C2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454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5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1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C2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8454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6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68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C2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454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7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10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7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C3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2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8</a:t>
                          </a:r>
                          <a:endParaRPr lang="en-IN" sz="1800" baseline="-250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1800" dirty="0"/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1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1" dirty="0"/>
                            <a:t>C3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8012AE07-A7B7-D879-C719-417423F6281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961906" y="1177132"/>
              <a:ext cx="7079673" cy="452692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2449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3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986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02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18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1886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1800" dirty="0"/>
                            <a:t>Data point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1800" dirty="0"/>
                            <a:t>Euclidean </a:t>
                          </a:r>
                          <a:r>
                            <a:rPr lang="en-IN" sz="1800" dirty="0" err="1"/>
                            <a:t>Dist</a:t>
                          </a:r>
                          <a:r>
                            <a:rPr lang="en-IN" sz="1800" dirty="0"/>
                            <a:t> to C1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1800" dirty="0"/>
                            <a:t>Euclidean </a:t>
                          </a:r>
                          <a:r>
                            <a:rPr lang="en-IN" sz="1800" dirty="0" err="1"/>
                            <a:t>Dist</a:t>
                          </a:r>
                          <a:r>
                            <a:rPr lang="en-IN" sz="1800" dirty="0"/>
                            <a:t> to C2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1800" dirty="0"/>
                            <a:t>Euclidean </a:t>
                          </a:r>
                          <a:r>
                            <a:rPr lang="en-IN" sz="1800" dirty="0" err="1"/>
                            <a:t>Dist</a:t>
                          </a:r>
                          <a:r>
                            <a:rPr lang="en-IN" sz="1800" dirty="0"/>
                            <a:t> to C3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/>
                            <a:t>Assigned cluster</a:t>
                          </a:r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808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1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185039" t="-303226" r="-156693" b="-7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10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C1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8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IN" sz="1800" baseline="-25000" dirty="0"/>
                            <a:t>2</a:t>
                          </a:r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2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185039" t="-390625" r="-156693" b="-6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335185" t="-390625" r="-84259" b="-6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/>
                            <a:t>C1</a:t>
                          </a:r>
                          <a:endParaRPr lang="en-IN" sz="180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360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3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72794" t="-490625" r="-239706" b="-5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185039" t="-490625" r="-156693" b="-5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335185" t="-490625" r="-84259" b="-5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/>
                            <a:t>C1</a:t>
                          </a:r>
                          <a:endParaRPr lang="en-IN" sz="180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8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4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72794" t="-609677" r="-239706" b="-4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7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C2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360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5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72794" t="-687500" r="-239706" b="-3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1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335185" t="-687500" r="-84259" b="-3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C2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360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6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72794" t="-787500" r="-239706" b="-2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185039" t="-787500" r="-156693" b="-2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335185" t="-787500" r="-84259" b="-2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C2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454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7</a:t>
                          </a: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10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7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0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b="1" dirty="0"/>
                            <a:t>C3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3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x</a:t>
                          </a:r>
                          <a:r>
                            <a:rPr lang="en-US" sz="1800" baseline="-25000" dirty="0"/>
                            <a:t>8</a:t>
                          </a:r>
                          <a:endParaRPr lang="en-IN" sz="1800" baseline="-250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800" baseline="-25000" dirty="0"/>
                        </a:p>
                      </a:txBody>
                      <a:tcPr marT="45719" marB="45719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72794" t="-732558" r="-239706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9" marB="45719" anchor="ctr">
                        <a:blipFill>
                          <a:blip r:embed="rId2"/>
                          <a:stretch>
                            <a:fillRect l="-185039" t="-732558" r="-156693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/>
                            <a:t>1</a:t>
                          </a:r>
                        </a:p>
                      </a:txBody>
                      <a:tcPr marT="45719" marB="45719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1" dirty="0"/>
                            <a:t>C3</a:t>
                          </a:r>
                          <a:endParaRPr lang="en-IN" sz="1800" dirty="0"/>
                        </a:p>
                      </a:txBody>
                      <a:tcPr marT="45719" marB="45719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588" name="Rectangle 9">
            <a:extLst>
              <a:ext uri="{FF2B5EF4-FFF2-40B4-BE49-F238E27FC236}">
                <a16:creationId xmlns:a16="http://schemas.microsoft.com/office/drawing/2014/main" id="{37A9748F-7838-472B-C1C4-357E17E81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34" y="3851275"/>
            <a:ext cx="429314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Compute Distances of </a:t>
            </a:r>
          </a:p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Each Point to All 3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each of the 8 data points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(x₁ to ​ x₈), 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Euclidean Distance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all three centroids: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d=sqrt ((x−a)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+(y−b)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3821953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3AEC32-637A-523D-FF62-0C1AF6B7A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602380"/>
              </p:ext>
            </p:extLst>
          </p:nvPr>
        </p:nvGraphicFramePr>
        <p:xfrm>
          <a:off x="703614" y="287977"/>
          <a:ext cx="2438400" cy="33321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5">
                <a:tc>
                  <a:txBody>
                    <a:bodyPr/>
                    <a:lstStyle/>
                    <a:p>
                      <a:r>
                        <a:rPr lang="en-US" sz="1800" dirty="0"/>
                        <a:t>Data Points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f1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f2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1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IN" sz="1800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3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4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5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6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7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8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24" name="Slide Number Placeholder 3">
            <a:extLst>
              <a:ext uri="{FF2B5EF4-FFF2-40B4-BE49-F238E27FC236}">
                <a16:creationId xmlns:a16="http://schemas.microsoft.com/office/drawing/2014/main" id="{E21DCC24-58DC-DA3D-85BA-38FC717B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80E18E-5E05-774E-97B1-060851E85B0C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20525" name="Rectangle 7">
            <a:extLst>
              <a:ext uri="{FF2B5EF4-FFF2-40B4-BE49-F238E27FC236}">
                <a16:creationId xmlns:a16="http://schemas.microsoft.com/office/drawing/2014/main" id="{0D8990AD-96D0-6679-3AA2-80E2B3D5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769" y="-35626"/>
            <a:ext cx="5562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Computer Cluster centers: 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Cluster 1 →Mean of </a:t>
            </a:r>
            <a:r>
              <a:rPr lang="en-US" sz="2000" dirty="0"/>
              <a:t>x</a:t>
            </a:r>
            <a:r>
              <a:rPr lang="en-US" sz="2000" baseline="-25000" dirty="0"/>
              <a:t>1,</a:t>
            </a:r>
            <a:r>
              <a:rPr lang="en-US" sz="2000" dirty="0"/>
              <a:t> x</a:t>
            </a:r>
            <a:r>
              <a:rPr lang="en-US" sz="2000" baseline="-25000" dirty="0"/>
              <a:t>2 ,</a:t>
            </a:r>
            <a:r>
              <a:rPr lang="en-US" sz="2000" dirty="0"/>
              <a:t> x</a:t>
            </a:r>
            <a:r>
              <a:rPr lang="en-US" sz="2000" baseline="-25000" dirty="0"/>
              <a:t>3 </a:t>
            </a:r>
            <a:r>
              <a:rPr lang="en-US" sz="2000" dirty="0"/>
              <a:t>=(1.67,2.33)</a:t>
            </a:r>
            <a:endParaRPr lang="en-IN" sz="2000" dirty="0"/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Cluster 2 →Mean of </a:t>
            </a:r>
            <a:r>
              <a:rPr lang="en-US" sz="1800" dirty="0"/>
              <a:t>x</a:t>
            </a:r>
            <a:r>
              <a:rPr lang="en-US" sz="1800" baseline="-25000" dirty="0"/>
              <a:t>4,</a:t>
            </a:r>
            <a:r>
              <a:rPr lang="en-US" sz="1800" dirty="0"/>
              <a:t> x</a:t>
            </a:r>
            <a:r>
              <a:rPr lang="en-US" sz="1800" baseline="-25000" dirty="0"/>
              <a:t>5 ,</a:t>
            </a:r>
            <a:r>
              <a:rPr lang="en-US" sz="1800" dirty="0"/>
              <a:t> x</a:t>
            </a:r>
            <a:r>
              <a:rPr lang="en-US" sz="1800" baseline="-25000" dirty="0"/>
              <a:t>6 </a:t>
            </a:r>
            <a:r>
              <a:rPr lang="en-US" sz="1800" dirty="0"/>
              <a:t>=(8,2.33)</a:t>
            </a:r>
            <a:endParaRPr lang="en-IN" sz="1800" dirty="0"/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Cluster 3 → Mean of </a:t>
            </a:r>
            <a:r>
              <a:rPr lang="en-US" sz="1800" dirty="0"/>
              <a:t>x</a:t>
            </a:r>
            <a:r>
              <a:rPr lang="en-US" sz="1800" baseline="-25000" dirty="0"/>
              <a:t>7,</a:t>
            </a:r>
            <a:r>
              <a:rPr lang="en-US" sz="1800" dirty="0"/>
              <a:t> x</a:t>
            </a:r>
            <a:r>
              <a:rPr lang="en-US" sz="1800" baseline="-25000" dirty="0"/>
              <a:t>8 </a:t>
            </a:r>
            <a:r>
              <a:rPr lang="en-US" sz="1800" dirty="0"/>
              <a:t>=(7.5,9)</a:t>
            </a:r>
            <a:endParaRPr lang="en-IN" sz="1800" dirty="0"/>
          </a:p>
          <a:p>
            <a:pPr eaLnBrk="1" hangingPunct="1"/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I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8012AE07-A7B7-D879-C719-417423F62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150375"/>
              </p:ext>
            </p:extLst>
          </p:nvPr>
        </p:nvGraphicFramePr>
        <p:xfrm>
          <a:off x="4961906" y="1177132"/>
          <a:ext cx="7079673" cy="442913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4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686">
                <a:tc>
                  <a:txBody>
                    <a:bodyPr/>
                    <a:lstStyle/>
                    <a:p>
                      <a:pPr algn="r"/>
                      <a:r>
                        <a:rPr lang="en-IN" sz="1800" dirty="0"/>
                        <a:t>Data point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/>
                        <a:t>Euclidean </a:t>
                      </a:r>
                      <a:r>
                        <a:rPr lang="en-IN" sz="1800" dirty="0" err="1"/>
                        <a:t>Dist</a:t>
                      </a:r>
                      <a:r>
                        <a:rPr lang="en-IN" sz="1800" dirty="0"/>
                        <a:t> to C1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/>
                        <a:t>Euclidean </a:t>
                      </a:r>
                      <a:r>
                        <a:rPr lang="en-IN" sz="1800" dirty="0" err="1"/>
                        <a:t>Dist</a:t>
                      </a:r>
                      <a:r>
                        <a:rPr lang="en-IN" sz="1800" dirty="0"/>
                        <a:t> to C2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dirty="0"/>
                        <a:t>Euclidean </a:t>
                      </a:r>
                      <a:r>
                        <a:rPr lang="en-IN" sz="1800" dirty="0" err="1"/>
                        <a:t>Dist</a:t>
                      </a:r>
                      <a:r>
                        <a:rPr lang="en-IN" sz="1800" dirty="0"/>
                        <a:t> to C3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/>
                        <a:t>Assigned cluster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45">
                <a:tc>
                  <a:txBody>
                    <a:bodyPr/>
                    <a:lstStyle/>
                    <a:p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1</a:t>
                      </a:r>
                      <a:endParaRPr lang="en-IN" sz="1800" baseline="-25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1.49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7.13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10.3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C1</a:t>
                      </a:r>
                      <a:endParaRPr lang="en-IN" sz="1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IN" sz="1800" baseline="-25000" dirty="0"/>
                        <a:t>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0.95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7.00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8.85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C1</a:t>
                      </a:r>
                      <a:endParaRPr lang="en-IN" sz="1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3</a:t>
                      </a:r>
                      <a:endParaRPr lang="en-IN" sz="1800" baseline="-25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1.49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5.24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7.50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C1</a:t>
                      </a:r>
                      <a:endParaRPr lang="en-IN" sz="1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4</a:t>
                      </a:r>
                      <a:endParaRPr lang="en-IN" sz="1800" baseline="-25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5.34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1.05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7.02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C2</a:t>
                      </a:r>
                      <a:endParaRPr lang="en-IN" sz="1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5</a:t>
                      </a:r>
                      <a:endParaRPr lang="en-IN" sz="1800" baseline="-25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6.34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0.33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7.02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C2</a:t>
                      </a:r>
                      <a:endParaRPr lang="en-IN" sz="1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6</a:t>
                      </a:r>
                      <a:endParaRPr lang="en-IN" sz="1800" baseline="-25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7.36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1.20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6.18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C2</a:t>
                      </a:r>
                      <a:endParaRPr lang="en-IN" sz="1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7</a:t>
                      </a:r>
                      <a:endParaRPr lang="en-IN" sz="1800" baseline="-25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8.54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6.74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0.50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C3</a:t>
                      </a:r>
                      <a:endParaRPr lang="en-IN" sz="1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8</a:t>
                      </a:r>
                      <a:endParaRPr lang="en-IN" sz="1800" baseline="-25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aseline="-25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9.20</a:t>
                      </a:r>
                      <a:endParaRPr lang="en-IN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6.67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0.50</a:t>
                      </a:r>
                      <a:endParaRPr lang="en-IN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C3</a:t>
                      </a:r>
                      <a:endParaRPr lang="en-IN" sz="1800" dirty="0"/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099B4E-37AB-298B-1395-1CB8488F3DB9}"/>
              </a:ext>
            </a:extLst>
          </p:cNvPr>
          <p:cNvSpPr txBox="1"/>
          <p:nvPr/>
        </p:nvSpPr>
        <p:spPr>
          <a:xfrm>
            <a:off x="703614" y="5783283"/>
            <a:ext cx="10114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there is no change in the clusters formed this will be the final set of clusters.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D2F0-3264-92EE-A4B9-B332B8CE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/>
              <a:t>Clustering features/Functions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2835-B087-FE61-1384-977F31206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90600"/>
            <a:ext cx="10363826" cy="567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cap="none" dirty="0">
                <a:latin typeface="Gill Sans MT" panose="020B0502020104020203" pitchFamily="34" charset="77"/>
              </a:rPr>
              <a:t>1. Partitioning of data:</a:t>
            </a:r>
          </a:p>
          <a:p>
            <a:r>
              <a:rPr lang="en-IN" cap="none" dirty="0">
                <a:latin typeface="Gill Sans MT" panose="020B0502020104020203" pitchFamily="34" charset="77"/>
              </a:rPr>
              <a:t>Clustering divides large data into smaller groups (clusters) where similar records are kept together.</a:t>
            </a:r>
          </a:p>
          <a:p>
            <a:r>
              <a:rPr lang="en-IN" cap="none" dirty="0">
                <a:latin typeface="Gill Sans MT" panose="020B0502020104020203" pitchFamily="34" charset="77"/>
              </a:rPr>
              <a:t>This reduces search time and makes data access faster.</a:t>
            </a:r>
          </a:p>
          <a:p>
            <a:r>
              <a:rPr lang="en-IN" dirty="0"/>
              <a:t>📘 </a:t>
            </a:r>
            <a:r>
              <a:rPr lang="en-IN" b="1" dirty="0"/>
              <a:t>Example:</a:t>
            </a:r>
            <a:br>
              <a:rPr lang="en-IN" dirty="0"/>
            </a:br>
            <a:r>
              <a:rPr lang="en-IN" cap="none" dirty="0">
                <a:latin typeface="Gill Sans MT" panose="020B0502020104020203" pitchFamily="34" charset="77"/>
              </a:rPr>
              <a:t>Let’s say an EMPLOYEE table with 30,000 records and a column called DEPT_CODE (Department Code) with 1000 unique values.</a:t>
            </a:r>
          </a:p>
          <a:p>
            <a:r>
              <a:rPr lang="en-IN" cap="none" dirty="0">
                <a:latin typeface="Gill Sans MT" panose="020B0502020104020203" pitchFamily="34" charset="77"/>
              </a:rPr>
              <a:t>If we cluster the data by DEPT_CODE, all employees of one department are grouped together.</a:t>
            </a:r>
            <a:br>
              <a:rPr lang="en-IN" cap="none" dirty="0">
                <a:latin typeface="Gill Sans MT" panose="020B0502020104020203" pitchFamily="34" charset="77"/>
              </a:rPr>
            </a:br>
            <a:r>
              <a:rPr lang="en-IN" cap="none" dirty="0">
                <a:latin typeface="Gill Sans MT" panose="020B0502020104020203" pitchFamily="34" charset="77"/>
              </a:rPr>
              <a:t>Now, if we want all employees with DEPT_CODE = 15, can easily find them instead of searching the entire 30,000 records with 30*30000/2 accesses.</a:t>
            </a:r>
          </a:p>
          <a:p>
            <a:r>
              <a:rPr lang="en-IN" cap="none" dirty="0">
                <a:latin typeface="Gill Sans MT" panose="020B0502020104020203" pitchFamily="34" charset="77"/>
              </a:rPr>
              <a:t>✅ With clustering → faster data access</a:t>
            </a:r>
            <a:br>
              <a:rPr lang="en-IN" cap="none" dirty="0">
                <a:latin typeface="Gill Sans MT" panose="020B0502020104020203" pitchFamily="34" charset="77"/>
              </a:rPr>
            </a:br>
            <a:r>
              <a:rPr lang="en-IN" cap="none" dirty="0">
                <a:latin typeface="Gill Sans MT" panose="020B0502020104020203" pitchFamily="34" charset="77"/>
              </a:rPr>
              <a:t>❌ Without clustering → takes more time and effort</a:t>
            </a:r>
          </a:p>
          <a:p>
            <a:endParaRPr lang="en-US" cap="none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9025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5201-81F0-663E-9FC7-3C38B5B6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FFA2D0-FC36-91DC-6E16-804352313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6823" y="1913274"/>
            <a:ext cx="4839743" cy="366733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EEF02A-2C3E-4BCF-2A36-FA9A27EB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4" y="1834683"/>
            <a:ext cx="6026833" cy="38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4340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72646-75D9-FFE9-A162-58910DD1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463139"/>
            <a:ext cx="10364452" cy="5328062"/>
          </a:xfrm>
        </p:spPr>
        <p:txBody>
          <a:bodyPr>
            <a:normAutofit/>
          </a:bodyPr>
          <a:lstStyle/>
          <a:p>
            <a:r>
              <a:rPr lang="en-IN" sz="2400" cap="none" dirty="0">
                <a:latin typeface="Gill Sans MT" panose="020B0502020104020203" pitchFamily="34" charset="77"/>
              </a:rPr>
              <a:t>The </a:t>
            </a:r>
            <a:r>
              <a:rPr lang="en-IN" sz="2400" b="1" cap="none" dirty="0">
                <a:latin typeface="Gill Sans MT" panose="020B0502020104020203" pitchFamily="34" charset="77"/>
              </a:rPr>
              <a:t>goal of k-means</a:t>
            </a:r>
            <a:r>
              <a:rPr lang="en-IN" sz="2400" cap="none" dirty="0">
                <a:latin typeface="Gill Sans MT" panose="020B0502020104020203" pitchFamily="34" charset="77"/>
              </a:rPr>
              <a:t> is to divide the data into </a:t>
            </a:r>
            <a:r>
              <a:rPr lang="en-IN" sz="2400" b="1" cap="none" dirty="0">
                <a:latin typeface="Gill Sans MT" panose="020B0502020104020203" pitchFamily="34" charset="77"/>
              </a:rPr>
              <a:t>K clusters</a:t>
            </a:r>
            <a:r>
              <a:rPr lang="en-IN" sz="2400" cap="none" dirty="0">
                <a:latin typeface="Gill Sans MT" panose="020B0502020104020203" pitchFamily="34" charset="77"/>
              </a:rPr>
              <a:t> such that:</a:t>
            </a:r>
          </a:p>
          <a:p>
            <a:pPr lvl="2"/>
            <a:r>
              <a:rPr lang="en-IN" sz="2800" cap="none" dirty="0">
                <a:latin typeface="Gill Sans MT" panose="020B0502020104020203" pitchFamily="34" charset="77"/>
              </a:rPr>
              <a:t>Points </a:t>
            </a:r>
            <a:r>
              <a:rPr lang="en-IN" sz="2800" b="1" cap="none" dirty="0">
                <a:latin typeface="Gill Sans MT" panose="020B0502020104020203" pitchFamily="34" charset="77"/>
              </a:rPr>
              <a:t>within the same cluster</a:t>
            </a:r>
            <a:r>
              <a:rPr lang="en-IN" sz="2800" cap="none" dirty="0">
                <a:latin typeface="Gill Sans MT" panose="020B0502020104020203" pitchFamily="34" charset="77"/>
              </a:rPr>
              <a:t> are </a:t>
            </a:r>
            <a:r>
              <a:rPr lang="en-IN" sz="2800" b="1" cap="none" dirty="0">
                <a:latin typeface="Gill Sans MT" panose="020B0502020104020203" pitchFamily="34" charset="77"/>
              </a:rPr>
              <a:t>similar (close)</a:t>
            </a:r>
            <a:r>
              <a:rPr lang="en-IN" sz="2800" cap="none" dirty="0">
                <a:latin typeface="Gill Sans MT" panose="020B0502020104020203" pitchFamily="34" charset="77"/>
              </a:rPr>
              <a:t> to each other, and</a:t>
            </a:r>
          </a:p>
          <a:p>
            <a:pPr lvl="2"/>
            <a:r>
              <a:rPr lang="en-IN" sz="2800" cap="none" dirty="0">
                <a:latin typeface="Gill Sans MT" panose="020B0502020104020203" pitchFamily="34" charset="77"/>
              </a:rPr>
              <a:t>Points in </a:t>
            </a:r>
            <a:r>
              <a:rPr lang="en-IN" sz="2800" b="1" cap="none" dirty="0">
                <a:latin typeface="Gill Sans MT" panose="020B0502020104020203" pitchFamily="34" charset="77"/>
              </a:rPr>
              <a:t>different clusters</a:t>
            </a:r>
            <a:r>
              <a:rPr lang="en-IN" sz="2800" cap="none" dirty="0">
                <a:latin typeface="Gill Sans MT" panose="020B0502020104020203" pitchFamily="34" charset="77"/>
              </a:rPr>
              <a:t> are </a:t>
            </a:r>
            <a:r>
              <a:rPr lang="en-IN" sz="2800" b="1" cap="none" dirty="0">
                <a:latin typeface="Gill Sans MT" panose="020B0502020104020203" pitchFamily="34" charset="77"/>
              </a:rPr>
              <a:t>as dissimilar (far apart)</a:t>
            </a:r>
            <a:r>
              <a:rPr lang="en-IN" sz="2800" cap="none" dirty="0">
                <a:latin typeface="Gill Sans MT" panose="020B0502020104020203" pitchFamily="34" charset="77"/>
              </a:rPr>
              <a:t> as possible.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To measure </a:t>
            </a:r>
            <a:r>
              <a:rPr lang="en-IN" sz="2400" i="1" cap="none" dirty="0">
                <a:latin typeface="Gill Sans MT" panose="020B0502020104020203" pitchFamily="34" charset="77"/>
              </a:rPr>
              <a:t>how good</a:t>
            </a:r>
            <a:r>
              <a:rPr lang="en-IN" sz="2400" cap="none" dirty="0">
                <a:latin typeface="Gill Sans MT" panose="020B0502020104020203" pitchFamily="34" charset="77"/>
              </a:rPr>
              <a:t> a clustering is, we need a </a:t>
            </a:r>
            <a:r>
              <a:rPr lang="en-IN" sz="2400" b="1" cap="none" dirty="0">
                <a:latin typeface="Gill Sans MT" panose="020B0502020104020203" pitchFamily="34" charset="77"/>
              </a:rPr>
              <a:t>numerical measure</a:t>
            </a:r>
            <a:r>
              <a:rPr lang="en-IN" sz="2400" cap="none" dirty="0">
                <a:latin typeface="Gill Sans MT" panose="020B0502020104020203" pitchFamily="34" charset="77"/>
              </a:rPr>
              <a:t> of how tightly the points in each cluster are grouped around their cluster </a:t>
            </a:r>
            <a:r>
              <a:rPr lang="en-IN" sz="2400" cap="none" dirty="0" err="1">
                <a:latin typeface="Gill Sans MT" panose="020B0502020104020203" pitchFamily="34" charset="77"/>
              </a:rPr>
              <a:t>center</a:t>
            </a:r>
            <a:r>
              <a:rPr lang="en-IN" sz="2400" cap="none" dirty="0">
                <a:latin typeface="Gill Sans MT" panose="020B0502020104020203" pitchFamily="34" charset="77"/>
              </a:rPr>
              <a:t>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we call that as </a:t>
            </a:r>
            <a:r>
              <a:rPr lang="en-IN" sz="2400" b="1" cap="none" dirty="0">
                <a:latin typeface="Gill Sans MT" panose="020B0502020104020203" pitchFamily="34" charset="77"/>
              </a:rPr>
              <a:t>clustering error</a:t>
            </a:r>
            <a:r>
              <a:rPr lang="en-IN" sz="2400" cap="none" dirty="0">
                <a:latin typeface="Gill Sans MT" panose="020B0502020104020203" pitchFamily="34" charset="77"/>
              </a:rPr>
              <a:t> or </a:t>
            </a:r>
            <a:r>
              <a:rPr lang="en-IN" sz="2400" b="1" cap="none" dirty="0">
                <a:latin typeface="Gill Sans MT" panose="020B0502020104020203" pitchFamily="34" charset="77"/>
              </a:rPr>
              <a:t>within-cluster sum of squares (WCSS)</a:t>
            </a:r>
            <a:r>
              <a:rPr lang="en-IN" sz="2400" cap="none" dirty="0">
                <a:latin typeface="Gill Sans MT" panose="020B0502020104020203" pitchFamily="34" charset="77"/>
              </a:rPr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C776A9-ADAD-2447-7161-C84EB976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79" y="-331509"/>
            <a:ext cx="10364451" cy="159617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576293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D6AF-9958-2488-E74B-EB1C38B8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45" y="-295883"/>
            <a:ext cx="10364451" cy="159617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0F9D0-7033-E4BF-77CC-B61A3380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85009"/>
            <a:ext cx="10364452" cy="5506192"/>
          </a:xfrm>
        </p:spPr>
        <p:txBody>
          <a:bodyPr>
            <a:normAutofit/>
          </a:bodyPr>
          <a:lstStyle/>
          <a:p>
            <a:r>
              <a:rPr lang="en-IN" sz="2400" cap="none" dirty="0">
                <a:latin typeface="Gill Sans MT" panose="020B0502020104020203" pitchFamily="34" charset="77"/>
              </a:rPr>
              <a:t>The </a:t>
            </a:r>
            <a:r>
              <a:rPr lang="en-IN" sz="2400" b="1" cap="none" dirty="0">
                <a:latin typeface="Gill Sans MT" panose="020B0502020104020203" pitchFamily="34" charset="77"/>
              </a:rPr>
              <a:t>error</a:t>
            </a:r>
            <a:r>
              <a:rPr lang="en-IN" sz="2400" cap="none" dirty="0">
                <a:latin typeface="Gill Sans MT" panose="020B0502020104020203" pitchFamily="34" charset="77"/>
              </a:rPr>
              <a:t> represents the </a:t>
            </a:r>
            <a:r>
              <a:rPr lang="en-IN" sz="2400" b="1" cap="none" dirty="0">
                <a:latin typeface="Gill Sans MT" panose="020B0502020104020203" pitchFamily="34" charset="77"/>
              </a:rPr>
              <a:t>total variation</a:t>
            </a:r>
            <a:r>
              <a:rPr lang="en-IN" sz="2400" cap="none" dirty="0">
                <a:latin typeface="Gill Sans MT" panose="020B0502020104020203" pitchFamily="34" charset="77"/>
              </a:rPr>
              <a:t> within all clusters —</a:t>
            </a:r>
            <a:br>
              <a:rPr lang="en-IN" sz="2400" cap="none" dirty="0">
                <a:latin typeface="Gill Sans MT" panose="020B0502020104020203" pitchFamily="34" charset="77"/>
              </a:rPr>
            </a:br>
            <a:r>
              <a:rPr lang="en-IN" sz="2400" cap="none" dirty="0">
                <a:latin typeface="Gill Sans MT" panose="020B0502020104020203" pitchFamily="34" charset="77"/>
              </a:rPr>
              <a:t>it shows </a:t>
            </a:r>
            <a:r>
              <a:rPr lang="en-IN" sz="2400" b="1" cap="none" dirty="0">
                <a:latin typeface="Gill Sans MT" panose="020B0502020104020203" pitchFamily="34" charset="77"/>
              </a:rPr>
              <a:t>how far</a:t>
            </a:r>
            <a:r>
              <a:rPr lang="en-IN" sz="2400" cap="none" dirty="0">
                <a:latin typeface="Gill Sans MT" panose="020B0502020104020203" pitchFamily="34" charset="77"/>
              </a:rPr>
              <a:t> the data points are from their assigned cluster centroids.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Formally, the </a:t>
            </a:r>
            <a:r>
              <a:rPr lang="en-IN" sz="2400" b="1" cap="none" dirty="0">
                <a:latin typeface="Gill Sans MT" panose="020B0502020104020203" pitchFamily="34" charset="77"/>
              </a:rPr>
              <a:t>smaller</a:t>
            </a:r>
            <a:r>
              <a:rPr lang="en-IN" sz="2400" cap="none" dirty="0">
                <a:latin typeface="Gill Sans MT" panose="020B0502020104020203" pitchFamily="34" charset="77"/>
              </a:rPr>
              <a:t> the error, the </a:t>
            </a:r>
            <a:r>
              <a:rPr lang="en-IN" sz="2400" b="1" cap="none" dirty="0">
                <a:latin typeface="Gill Sans MT" panose="020B0502020104020203" pitchFamily="34" charset="77"/>
              </a:rPr>
              <a:t>more compact</a:t>
            </a:r>
            <a:r>
              <a:rPr lang="en-IN" sz="2400" cap="none" dirty="0">
                <a:latin typeface="Gill Sans MT" panose="020B0502020104020203" pitchFamily="34" charset="77"/>
              </a:rPr>
              <a:t> and </a:t>
            </a:r>
            <a:r>
              <a:rPr lang="en-IN" sz="2400" b="1" cap="none" dirty="0">
                <a:latin typeface="Gill Sans MT" panose="020B0502020104020203" pitchFamily="34" charset="77"/>
              </a:rPr>
              <a:t>well-separated</a:t>
            </a:r>
            <a:r>
              <a:rPr lang="en-IN" sz="2400" cap="none" dirty="0">
                <a:latin typeface="Gill Sans MT" panose="020B0502020104020203" pitchFamily="34" charset="77"/>
              </a:rPr>
              <a:t> the clusters are.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If the error is </a:t>
            </a:r>
            <a:r>
              <a:rPr lang="en-IN" sz="2400" b="1" cap="none" dirty="0">
                <a:latin typeface="Gill Sans MT" panose="020B0502020104020203" pitchFamily="34" charset="77"/>
              </a:rPr>
              <a:t>large</a:t>
            </a:r>
            <a:r>
              <a:rPr lang="en-IN" sz="2400" cap="none" dirty="0">
                <a:latin typeface="Gill Sans MT" panose="020B0502020104020203" pitchFamily="34" charset="77"/>
              </a:rPr>
              <a:t>, it means:</a:t>
            </a:r>
          </a:p>
          <a:p>
            <a:pPr lvl="2"/>
            <a:r>
              <a:rPr lang="en-IN" sz="2800" cap="none" dirty="0">
                <a:latin typeface="Gill Sans MT" panose="020B0502020104020203" pitchFamily="34" charset="77"/>
              </a:rPr>
              <a:t>Data points are far from their centroids,</a:t>
            </a:r>
          </a:p>
          <a:p>
            <a:pPr lvl="2"/>
            <a:r>
              <a:rPr lang="en-IN" sz="2800" cap="none" dirty="0">
                <a:latin typeface="Gill Sans MT" panose="020B0502020104020203" pitchFamily="34" charset="77"/>
              </a:rPr>
              <a:t>Clusters are not tight or well-formed,</a:t>
            </a:r>
          </a:p>
          <a:p>
            <a:pPr lvl="2"/>
            <a:r>
              <a:rPr lang="en-IN" sz="2800" cap="none" dirty="0">
                <a:latin typeface="Gill Sans MT" panose="020B0502020104020203" pitchFamily="34" charset="77"/>
              </a:rPr>
              <a:t>The clustering result is poor.</a:t>
            </a:r>
          </a:p>
          <a:p>
            <a:r>
              <a:rPr lang="en-IN" sz="2400" b="1" cap="none" dirty="0">
                <a:latin typeface="Gill Sans MT" panose="020B0502020104020203" pitchFamily="34" charset="77"/>
              </a:rPr>
              <a:t>Hence, K-Means tries to minimize this error to produce the best possible clusters.</a:t>
            </a:r>
            <a:endParaRPr lang="en-US" sz="2400" b="1" cap="none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5164903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4356-4393-2CCB-6E22-9DD25730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-272132"/>
            <a:ext cx="10364451" cy="159617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4EBD4-F290-44A7-9AB6-05D4BFD9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498765"/>
            <a:ext cx="10364452" cy="5292436"/>
          </a:xfrm>
        </p:spPr>
        <p:txBody>
          <a:bodyPr/>
          <a:lstStyle/>
          <a:p>
            <a:r>
              <a:rPr lang="en-IN" sz="2400" cap="none" dirty="0">
                <a:latin typeface="Gill Sans MT" panose="020B0502020104020203" pitchFamily="34" charset="77"/>
              </a:rPr>
              <a:t>Each cluster has a </a:t>
            </a:r>
            <a:r>
              <a:rPr lang="en-IN" sz="2400" b="1" cap="none" dirty="0">
                <a:latin typeface="Gill Sans MT" panose="020B0502020104020203" pitchFamily="34" charset="77"/>
              </a:rPr>
              <a:t>centroid</a:t>
            </a:r>
            <a:r>
              <a:rPr lang="en-IN" sz="2400" cap="none" dirty="0">
                <a:latin typeface="Gill Sans MT" panose="020B0502020104020203" pitchFamily="34" charset="77"/>
              </a:rPr>
              <a:t> (mean position of its points).</a:t>
            </a:r>
            <a:br>
              <a:rPr lang="en-IN" sz="2400" cap="none" dirty="0">
                <a:latin typeface="Gill Sans MT" panose="020B0502020104020203" pitchFamily="34" charset="77"/>
              </a:rPr>
            </a:br>
            <a:r>
              <a:rPr lang="en-IN" sz="2400" cap="none" dirty="0">
                <a:latin typeface="Gill Sans MT" panose="020B0502020104020203" pitchFamily="34" charset="77"/>
              </a:rPr>
              <a:t>For each data point, we find its </a:t>
            </a:r>
            <a:r>
              <a:rPr lang="en-IN" sz="2400" b="1" cap="none" dirty="0">
                <a:latin typeface="Gill Sans MT" panose="020B0502020104020203" pitchFamily="34" charset="77"/>
              </a:rPr>
              <a:t>distance</a:t>
            </a:r>
            <a:r>
              <a:rPr lang="en-IN" sz="2400" cap="none" dirty="0">
                <a:latin typeface="Gill Sans MT" panose="020B0502020104020203" pitchFamily="34" charset="77"/>
              </a:rPr>
              <a:t> to the centroid of the cluster it belongs to.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Then, for all points in all clusters, we sum up the </a:t>
            </a:r>
            <a:r>
              <a:rPr lang="en-IN" sz="2400" b="1" cap="none" dirty="0">
                <a:latin typeface="Gill Sans MT" panose="020B0502020104020203" pitchFamily="34" charset="77"/>
              </a:rPr>
              <a:t>squared distances</a:t>
            </a:r>
            <a:r>
              <a:rPr lang="en-IN" sz="2400" cap="none" dirty="0">
                <a:latin typeface="Gill Sans MT" panose="020B0502020104020203" pitchFamily="34" charset="77"/>
              </a:rPr>
              <a:t>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That gives the total </a:t>
            </a:r>
            <a:r>
              <a:rPr lang="en-IN" sz="2400" b="1" cap="none" dirty="0">
                <a:latin typeface="Gill Sans MT" panose="020B0502020104020203" pitchFamily="34" charset="77"/>
              </a:rPr>
              <a:t>within-cluster sum of squares (</a:t>
            </a:r>
            <a:r>
              <a:rPr lang="en-IN" sz="2400" b="1" cap="none" dirty="0" err="1">
                <a:latin typeface="Gill Sans MT" panose="020B0502020104020203" pitchFamily="34" charset="77"/>
              </a:rPr>
              <a:t>wcss</a:t>
            </a:r>
            <a:r>
              <a:rPr lang="en-IN" sz="2400" b="1" cap="none" dirty="0">
                <a:latin typeface="Gill Sans MT" panose="020B0502020104020203" pitchFamily="34" charset="77"/>
              </a:rPr>
              <a:t>)</a:t>
            </a:r>
            <a:endParaRPr lang="en-IN" sz="2400" cap="none" dirty="0">
              <a:latin typeface="Gill Sans MT" panose="020B0502020104020203" pitchFamily="34" charset="77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0C966-BD22-58A4-63DA-BE965F71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04" y="3429000"/>
            <a:ext cx="7772400" cy="25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0521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5096-E228-A801-A968-65FFE465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3CFD-591F-7C81-C634-C11FDC3A1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985" y="5450773"/>
            <a:ext cx="10364452" cy="529243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1C369B-BE0F-063F-DA8F-C60BDA5F0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17471"/>
              </p:ext>
            </p:extLst>
          </p:nvPr>
        </p:nvGraphicFramePr>
        <p:xfrm>
          <a:off x="380010" y="431285"/>
          <a:ext cx="2438400" cy="33321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85019433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3461331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367157726"/>
                    </a:ext>
                  </a:extLst>
                </a:gridCol>
              </a:tblGrid>
              <a:tr h="370805">
                <a:tc>
                  <a:txBody>
                    <a:bodyPr/>
                    <a:lstStyle/>
                    <a:p>
                      <a:r>
                        <a:rPr lang="en-US" sz="1800" dirty="0"/>
                        <a:t>Data Points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f1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f2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78246205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1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317042978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IN" sz="1800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129494898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3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474923231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4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379856465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5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567768399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6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15528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7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30283389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</a:t>
                      </a:r>
                      <a:r>
                        <a:rPr lang="en-US" sz="1800" baseline="-25000" dirty="0"/>
                        <a:t>8</a:t>
                      </a:r>
                      <a:endParaRPr lang="en-IN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  <a:endParaRPr lang="en-IN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en-IN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866434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40CFFA4-D16D-18F2-3AE5-2B4B7A37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85" y="249107"/>
            <a:ext cx="6756400" cy="4394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120715-22F8-1AD7-2D14-6A337EBDC4B9}"/>
              </a:ext>
            </a:extLst>
          </p:cNvPr>
          <p:cNvSpPr txBox="1"/>
          <p:nvPr/>
        </p:nvSpPr>
        <p:spPr>
          <a:xfrm>
            <a:off x="3062185" y="4643307"/>
            <a:ext cx="8872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Total WCSS (k=1)</a:t>
            </a:r>
            <a:r>
              <a:rPr lang="en-IN" dirty="0"/>
              <a:t> = 29.25 + 21.25 + 7.25 + 6.25 + 10.25 + 13.25 + 27.25 + 31.25</a:t>
            </a:r>
            <a:br>
              <a:rPr lang="en-IN" dirty="0"/>
            </a:br>
            <a:r>
              <a:rPr lang="en-IN" dirty="0"/>
              <a:t>= </a:t>
            </a:r>
            <a:r>
              <a:rPr lang="en-IN" b="1" dirty="0"/>
              <a:t>146.00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87661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5096-E228-A801-A968-65FFE465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3CFD-591F-7C81-C634-C11FDC3A1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985" y="5450773"/>
            <a:ext cx="10364452" cy="529243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BD246-4904-9031-C8C4-5EEC06C2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79357" cy="4587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A2861D-B107-FD04-10E8-171EEA1889FF}"/>
              </a:ext>
            </a:extLst>
          </p:cNvPr>
          <p:cNvSpPr txBox="1"/>
          <p:nvPr/>
        </p:nvSpPr>
        <p:spPr>
          <a:xfrm>
            <a:off x="644237" y="4799141"/>
            <a:ext cx="720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WCSS_A</a:t>
            </a:r>
            <a:r>
              <a:rPr lang="en-IN" dirty="0"/>
              <a:t> = 20/9 + 8/9 + 20/9 = 48/9 = </a:t>
            </a:r>
            <a:r>
              <a:rPr lang="en-IN" b="1" dirty="0"/>
              <a:t>16/3 ≈ 5.3333333333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43AF64-1A1D-3608-FEB3-6CF45E0B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06" y="211480"/>
            <a:ext cx="5828375" cy="4404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DDB795-C385-B143-B184-D10A02093E42}"/>
              </a:ext>
            </a:extLst>
          </p:cNvPr>
          <p:cNvSpPr txBox="1"/>
          <p:nvPr/>
        </p:nvSpPr>
        <p:spPr>
          <a:xfrm>
            <a:off x="644236" y="5127802"/>
            <a:ext cx="9141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WCSS_B</a:t>
            </a:r>
            <a:r>
              <a:rPr lang="en-IN" dirty="0"/>
              <a:t> = 9.64 + 9.04 + 5.44 + 16.64 + 16.04 = </a:t>
            </a:r>
            <a:r>
              <a:rPr lang="en-IN" b="1" dirty="0"/>
              <a:t>56.80</a:t>
            </a:r>
            <a:endParaRPr lang="en-IN" dirty="0"/>
          </a:p>
          <a:p>
            <a:r>
              <a:rPr lang="en-IN" b="1" dirty="0"/>
              <a:t>Total WCSS (k=2)</a:t>
            </a:r>
            <a:r>
              <a:rPr lang="en-IN" dirty="0"/>
              <a:t> = WCSS_A + WCSS_B = 16/3 + 56.80</a:t>
            </a:r>
            <a:br>
              <a:rPr lang="en-IN" dirty="0"/>
            </a:br>
            <a:r>
              <a:rPr lang="en-IN" dirty="0"/>
              <a:t>16/3 = 5.3333333333 → 5.3333333333 + 56.80 = </a:t>
            </a:r>
            <a:r>
              <a:rPr lang="en-IN" b="1" dirty="0"/>
              <a:t>62.1333333333</a:t>
            </a:r>
            <a:r>
              <a:rPr lang="en-IN" dirty="0"/>
              <a:t> (≈ </a:t>
            </a:r>
            <a:r>
              <a:rPr lang="en-IN" b="1" dirty="0"/>
              <a:t>62.13</a:t>
            </a:r>
            <a:r>
              <a:rPr lang="en-I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1795732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86EDD0-075A-5B7D-CEC7-EE7E34D1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141" y="1568534"/>
            <a:ext cx="10364451" cy="159617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7F0215-6877-2A0A-CF1C-AF249D008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29491"/>
              </p:ext>
            </p:extLst>
          </p:nvPr>
        </p:nvGraphicFramePr>
        <p:xfrm>
          <a:off x="320633" y="186587"/>
          <a:ext cx="5070765" cy="1463040"/>
        </p:xfrm>
        <a:graphic>
          <a:graphicData uri="http://schemas.openxmlformats.org/drawingml/2006/table">
            <a:tbl>
              <a:tblPr/>
              <a:tblGrid>
                <a:gridCol w="1690255">
                  <a:extLst>
                    <a:ext uri="{9D8B030D-6E8A-4147-A177-3AD203B41FA5}">
                      <a16:colId xmlns:a16="http://schemas.microsoft.com/office/drawing/2014/main" val="3851908332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424013687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23524767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Cluster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Members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Centroid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711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C1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x1, x2, x3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(1.67, 2.33)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8076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C2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x4, x5, x6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(8.00, 2.33)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443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C3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x7, x8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(7.50, 9.00)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9211158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9BF716-2EC1-852A-0F26-E5649149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32" y="6345327"/>
            <a:ext cx="10364452" cy="342410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32E22-CB19-3FDA-1F45-F735D95CE329}"/>
              </a:ext>
            </a:extLst>
          </p:cNvPr>
          <p:cNvSpPr txBox="1"/>
          <p:nvPr/>
        </p:nvSpPr>
        <p:spPr>
          <a:xfrm>
            <a:off x="795021" y="2967335"/>
            <a:ext cx="6685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Total WCSS (k=3)</a:t>
            </a:r>
            <a:r>
              <a:rPr lang="en-IN" dirty="0"/>
              <a:t> = WCSS_C1 + WCSS_C2 + WCSS_C3</a:t>
            </a:r>
            <a:br>
              <a:rPr lang="en-IN" dirty="0"/>
            </a:br>
            <a:r>
              <a:rPr lang="en-IN" dirty="0"/>
              <a:t>= (16/3) + (8/3) + 0.5</a:t>
            </a:r>
            <a:br>
              <a:rPr lang="en-IN" dirty="0"/>
            </a:br>
            <a:r>
              <a:rPr lang="en-IN" dirty="0"/>
              <a:t>= (24/3) + 0.5 = 8 + 0.5 = </a:t>
            </a:r>
            <a:r>
              <a:rPr lang="en-IN" b="1" dirty="0"/>
              <a:t>8.5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31DB0-EC0A-7BE2-8B10-D986EF77C8B5}"/>
              </a:ext>
            </a:extLst>
          </p:cNvPr>
          <p:cNvSpPr txBox="1"/>
          <p:nvPr/>
        </p:nvSpPr>
        <p:spPr>
          <a:xfrm>
            <a:off x="581891" y="1997290"/>
            <a:ext cx="8526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WCSS_C1 = </a:t>
            </a:r>
            <a:r>
              <a:rPr lang="en-IN" b="1" dirty="0"/>
              <a:t>16/3 ≈ 5.3333333333</a:t>
            </a:r>
          </a:p>
          <a:p>
            <a:r>
              <a:rPr lang="en-IN" b="1" dirty="0"/>
              <a:t>WCSS_C2</a:t>
            </a:r>
            <a:r>
              <a:rPr lang="en-IN" dirty="0"/>
              <a:t> = 10/9 + 1/9 + 13/9 = 24/9 = </a:t>
            </a:r>
            <a:r>
              <a:rPr lang="en-IN" b="1" dirty="0"/>
              <a:t>8/3 ≈ 2.6666666667</a:t>
            </a:r>
          </a:p>
          <a:p>
            <a:r>
              <a:rPr lang="en-IN" b="1" dirty="0"/>
              <a:t>WCSS_C3</a:t>
            </a:r>
            <a:r>
              <a:rPr lang="en-IN" dirty="0"/>
              <a:t> = 0.25 + 0.25 = </a:t>
            </a:r>
            <a:r>
              <a:rPr lang="en-IN" b="1" dirty="0"/>
              <a:t>0.50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F256E3C-E00B-093E-DB49-8E82230C8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56905"/>
              </p:ext>
            </p:extLst>
          </p:nvPr>
        </p:nvGraphicFramePr>
        <p:xfrm>
          <a:off x="7081028" y="502920"/>
          <a:ext cx="4417620" cy="2926080"/>
        </p:xfrm>
        <a:graphic>
          <a:graphicData uri="http://schemas.openxmlformats.org/drawingml/2006/table">
            <a:tbl>
              <a:tblPr/>
              <a:tblGrid>
                <a:gridCol w="2208810">
                  <a:extLst>
                    <a:ext uri="{9D8B030D-6E8A-4147-A177-3AD203B41FA5}">
                      <a16:colId xmlns:a16="http://schemas.microsoft.com/office/drawing/2014/main" val="2738337192"/>
                    </a:ext>
                  </a:extLst>
                </a:gridCol>
                <a:gridCol w="2208810">
                  <a:extLst>
                    <a:ext uri="{9D8B030D-6E8A-4147-A177-3AD203B41FA5}">
                      <a16:colId xmlns:a16="http://schemas.microsoft.com/office/drawing/2014/main" val="4468372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/>
                        <a:t>k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WCSS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234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146.0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61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62.13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448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8.50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3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4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673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3.00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92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1.00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664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39976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2985DBC-20D6-199E-5F7C-3B0F75E8FC8E}"/>
              </a:ext>
            </a:extLst>
          </p:cNvPr>
          <p:cNvSpPr txBox="1"/>
          <p:nvPr/>
        </p:nvSpPr>
        <p:spPr>
          <a:xfrm>
            <a:off x="581891" y="5934670"/>
            <a:ext cx="8526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From the elbow curve, you can see that the </a:t>
            </a:r>
            <a:r>
              <a:rPr lang="en-IN" b="1" dirty="0"/>
              <a:t>sharp drop occurs up to k = 3</a:t>
            </a:r>
            <a:r>
              <a:rPr lang="en-IN" dirty="0"/>
              <a:t>, and after that the improvement is small — confirming </a:t>
            </a:r>
            <a:r>
              <a:rPr lang="en-IN" b="1" dirty="0"/>
              <a:t>k = 3</a:t>
            </a:r>
            <a:r>
              <a:rPr lang="en-IN" dirty="0"/>
              <a:t> as the </a:t>
            </a:r>
            <a:r>
              <a:rPr lang="en-IN" b="1" dirty="0"/>
              <a:t>optimal number of clusters</a:t>
            </a:r>
            <a:r>
              <a:rPr lang="en-IN" dirty="0"/>
              <a:t> for this dataset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1A62A2-DBE7-E373-2E77-CFF7FF667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32" y="3429000"/>
            <a:ext cx="4752405" cy="26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31377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9253-3CC0-673F-4801-75D31C7E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99514-CCAF-92FD-E21D-7D9D9DAA4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15" y="1"/>
            <a:ext cx="10364452" cy="8255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cap="none" dirty="0">
                <a:latin typeface="Gill Sans MT" panose="020B0502020104020203" pitchFamily="34" charset="77"/>
              </a:rPr>
              <a:t>K means Applications</a:t>
            </a:r>
          </a:p>
          <a:p>
            <a:pPr marL="0" indent="0">
              <a:buNone/>
            </a:pPr>
            <a:r>
              <a:rPr lang="en-IN" sz="1900" b="1" cap="none" dirty="0">
                <a:latin typeface="Gill Sans MT" panose="020B0502020104020203" pitchFamily="34" charset="77"/>
              </a:rPr>
              <a:t>1. Customer segmentation in marketing</a:t>
            </a:r>
          </a:p>
          <a:p>
            <a:pPr marL="0" indent="0">
              <a:buNone/>
            </a:pPr>
            <a:r>
              <a:rPr lang="en-IN" sz="1900" cap="none" dirty="0">
                <a:latin typeface="Gill Sans MT" panose="020B0502020104020203" pitchFamily="34" charset="77"/>
              </a:rPr>
              <a:t>Companies group customers based on </a:t>
            </a:r>
            <a:r>
              <a:rPr lang="en-IN" sz="1900" b="1" cap="none" dirty="0">
                <a:latin typeface="Gill Sans MT" panose="020B0502020104020203" pitchFamily="34" charset="77"/>
              </a:rPr>
              <a:t>purchase </a:t>
            </a:r>
            <a:r>
              <a:rPr lang="en-IN" sz="1900" b="1" cap="none" dirty="0" err="1">
                <a:latin typeface="Gill Sans MT" panose="020B0502020104020203" pitchFamily="34" charset="77"/>
              </a:rPr>
              <a:t>behavior</a:t>
            </a:r>
            <a:r>
              <a:rPr lang="en-IN" sz="1900" b="1" cap="none" dirty="0">
                <a:latin typeface="Gill Sans MT" panose="020B0502020104020203" pitchFamily="34" charset="77"/>
              </a:rPr>
              <a:t>, demographics, or browsing patterns</a:t>
            </a:r>
            <a:r>
              <a:rPr lang="en-IN" sz="1900" cap="none" dirty="0">
                <a:latin typeface="Gill Sans MT" panose="020B0502020104020203" pitchFamily="34" charset="77"/>
              </a:rPr>
              <a:t>.</a:t>
            </a:r>
          </a:p>
          <a:p>
            <a:pPr marL="0" indent="0">
              <a:buNone/>
            </a:pPr>
            <a:r>
              <a:rPr lang="en-IN" sz="1900" cap="none" dirty="0">
                <a:latin typeface="Gill Sans MT" panose="020B0502020104020203" pitchFamily="34" charset="77"/>
              </a:rPr>
              <a:t>Example: segmenting customers into high-value, medium-value, and low-value groups for targeted promotions.</a:t>
            </a:r>
          </a:p>
          <a:p>
            <a:pPr marL="0" indent="0">
              <a:buNone/>
            </a:pPr>
            <a:r>
              <a:rPr lang="en-IN" sz="1900" b="1" cap="none" dirty="0">
                <a:latin typeface="Gill Sans MT" panose="020B0502020104020203" pitchFamily="34" charset="77"/>
              </a:rPr>
              <a:t>2. Image compression</a:t>
            </a:r>
          </a:p>
          <a:p>
            <a:pPr marL="0" indent="0">
              <a:buNone/>
            </a:pPr>
            <a:r>
              <a:rPr lang="en-IN" sz="1900" cap="none" dirty="0">
                <a:latin typeface="Gill Sans MT" panose="020B0502020104020203" pitchFamily="34" charset="77"/>
              </a:rPr>
              <a:t>In image processing, k-means clusters similar </a:t>
            </a:r>
            <a:r>
              <a:rPr lang="en-IN" sz="1900" cap="none" dirty="0" err="1">
                <a:latin typeface="Gill Sans MT" panose="020B0502020104020203" pitchFamily="34" charset="77"/>
              </a:rPr>
              <a:t>colors</a:t>
            </a:r>
            <a:r>
              <a:rPr lang="en-IN" sz="1900" cap="none" dirty="0">
                <a:latin typeface="Gill Sans MT" panose="020B0502020104020203" pitchFamily="34" charset="77"/>
              </a:rPr>
              <a:t> together.</a:t>
            </a:r>
          </a:p>
          <a:p>
            <a:pPr marL="0" indent="0">
              <a:buNone/>
            </a:pPr>
            <a:r>
              <a:rPr lang="en-IN" sz="1900" cap="none" dirty="0">
                <a:latin typeface="Gill Sans MT" panose="020B0502020104020203" pitchFamily="34" charset="77"/>
              </a:rPr>
              <a:t>Example: reducing the number of </a:t>
            </a:r>
            <a:r>
              <a:rPr lang="en-IN" sz="1900" cap="none" dirty="0" err="1">
                <a:latin typeface="Gill Sans MT" panose="020B0502020104020203" pitchFamily="34" charset="77"/>
              </a:rPr>
              <a:t>colors</a:t>
            </a:r>
            <a:r>
              <a:rPr lang="en-IN" sz="1900" cap="none" dirty="0">
                <a:latin typeface="Gill Sans MT" panose="020B0502020104020203" pitchFamily="34" charset="77"/>
              </a:rPr>
              <a:t> in an image while preserving quality (useful in web images).</a:t>
            </a:r>
          </a:p>
          <a:p>
            <a:pPr marL="0" indent="0">
              <a:buNone/>
            </a:pPr>
            <a:r>
              <a:rPr lang="en-IN" sz="1900" b="1" cap="none" dirty="0">
                <a:latin typeface="Gill Sans MT" panose="020B0502020104020203" pitchFamily="34" charset="77"/>
              </a:rPr>
              <a:t>3. Document clustering / text mining</a:t>
            </a:r>
          </a:p>
          <a:p>
            <a:pPr marL="0" indent="0">
              <a:buNone/>
            </a:pPr>
            <a:r>
              <a:rPr lang="en-IN" sz="1900" cap="none" dirty="0">
                <a:latin typeface="Gill Sans MT" panose="020B0502020104020203" pitchFamily="34" charset="77"/>
              </a:rPr>
              <a:t>Grouping documents or articles with similar content.</a:t>
            </a:r>
          </a:p>
          <a:p>
            <a:pPr marL="0" indent="0">
              <a:buNone/>
            </a:pPr>
            <a:r>
              <a:rPr lang="en-IN" sz="1900" cap="none" dirty="0">
                <a:latin typeface="Gill Sans MT" panose="020B0502020104020203" pitchFamily="34" charset="77"/>
              </a:rPr>
              <a:t>Example: news articles clustered by topics (sports, politics, entertainment).</a:t>
            </a:r>
          </a:p>
          <a:p>
            <a:pPr marL="0" indent="0">
              <a:buNone/>
            </a:pPr>
            <a:r>
              <a:rPr lang="en-IN" sz="1900" b="1" cap="none" dirty="0">
                <a:latin typeface="Gill Sans MT" panose="020B0502020104020203" pitchFamily="34" charset="77"/>
              </a:rPr>
              <a:t>4. Anomaly detection</a:t>
            </a:r>
          </a:p>
          <a:p>
            <a:pPr marL="0" indent="0">
              <a:buNone/>
            </a:pPr>
            <a:r>
              <a:rPr lang="en-IN" sz="1900" cap="none" dirty="0">
                <a:latin typeface="Gill Sans MT" panose="020B0502020104020203" pitchFamily="34" charset="77"/>
              </a:rPr>
              <a:t>K-means can identify unusual patterns by finding data points </a:t>
            </a:r>
            <a:r>
              <a:rPr lang="en-IN" sz="1900" b="1" cap="none" dirty="0">
                <a:latin typeface="Gill Sans MT" panose="020B0502020104020203" pitchFamily="34" charset="77"/>
              </a:rPr>
              <a:t>far from cluster centroids</a:t>
            </a:r>
            <a:r>
              <a:rPr lang="en-IN" sz="1900" cap="none" dirty="0">
                <a:latin typeface="Gill Sans MT" panose="020B0502020104020203" pitchFamily="34" charset="77"/>
              </a:rPr>
              <a:t>.</a:t>
            </a:r>
          </a:p>
          <a:p>
            <a:pPr marL="0" indent="0">
              <a:buNone/>
            </a:pPr>
            <a:r>
              <a:rPr lang="en-IN" sz="1900" cap="none" dirty="0">
                <a:latin typeface="Gill Sans MT" panose="020B0502020104020203" pitchFamily="34" charset="77"/>
              </a:rPr>
              <a:t>Example: detecting fraudulent transactions in banking.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4971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BF61-CA41-5D31-FD9F-6F6336C2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72E5-A63D-188A-A950-E3F5C5370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74321"/>
            <a:ext cx="10364452" cy="658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cap="none" dirty="0">
                <a:latin typeface="Gill Sans MT" panose="020B0502020104020203" pitchFamily="34" charset="77"/>
              </a:rPr>
              <a:t>5. Geographic data analysis</a:t>
            </a:r>
          </a:p>
          <a:p>
            <a:pPr marL="0" indent="0">
              <a:buNone/>
            </a:pPr>
            <a:r>
              <a:rPr lang="en-IN" cap="none" dirty="0">
                <a:latin typeface="Gill Sans MT" panose="020B0502020104020203" pitchFamily="34" charset="77"/>
              </a:rPr>
              <a:t>Clustering locations based on latitude/longitude for optimization.</a:t>
            </a:r>
          </a:p>
          <a:p>
            <a:pPr marL="0" indent="0">
              <a:buNone/>
            </a:pPr>
            <a:r>
              <a:rPr lang="en-IN" cap="none" dirty="0">
                <a:latin typeface="Gill Sans MT" panose="020B0502020104020203" pitchFamily="34" charset="77"/>
              </a:rPr>
              <a:t>Example: grouping stores, delivery points, or service areas for logistics planning.</a:t>
            </a:r>
          </a:p>
          <a:p>
            <a:pPr marL="0" indent="0">
              <a:buNone/>
            </a:pPr>
            <a:r>
              <a:rPr lang="en-IN" b="1" cap="none" dirty="0">
                <a:latin typeface="Gill Sans MT" panose="020B0502020104020203" pitchFamily="34" charset="77"/>
              </a:rPr>
              <a:t>6. Healthcare and medical diagnosis</a:t>
            </a:r>
          </a:p>
          <a:p>
            <a:pPr marL="0" indent="0">
              <a:buNone/>
            </a:pPr>
            <a:r>
              <a:rPr lang="en-IN" cap="none" dirty="0">
                <a:latin typeface="Gill Sans MT" panose="020B0502020104020203" pitchFamily="34" charset="77"/>
              </a:rPr>
              <a:t>Grouping patients based on symptoms, medical history, or test results.</a:t>
            </a:r>
          </a:p>
          <a:p>
            <a:pPr marL="0" indent="0">
              <a:buNone/>
            </a:pPr>
            <a:r>
              <a:rPr lang="en-IN" cap="none" dirty="0">
                <a:latin typeface="Gill Sans MT" panose="020B0502020104020203" pitchFamily="34" charset="77"/>
              </a:rPr>
              <a:t>Example: identifying patterns in patient conditions for better treatment plans.</a:t>
            </a:r>
          </a:p>
          <a:p>
            <a:pPr marL="0" indent="0">
              <a:buNone/>
            </a:pPr>
            <a:r>
              <a:rPr lang="en-IN" b="1" cap="none" dirty="0">
                <a:latin typeface="Gill Sans MT" panose="020B0502020104020203" pitchFamily="34" charset="77"/>
              </a:rPr>
              <a:t>7. Market basket analysis</a:t>
            </a:r>
          </a:p>
          <a:p>
            <a:pPr marL="0" indent="0">
              <a:buNone/>
            </a:pPr>
            <a:r>
              <a:rPr lang="en-IN" cap="none" dirty="0">
                <a:latin typeface="Gill Sans MT" panose="020B0502020104020203" pitchFamily="34" charset="77"/>
              </a:rPr>
              <a:t>Clustering products that are frequently bought together.</a:t>
            </a:r>
          </a:p>
          <a:p>
            <a:pPr marL="0" indent="0">
              <a:buNone/>
            </a:pPr>
            <a:r>
              <a:rPr lang="en-IN" cap="none" dirty="0">
                <a:latin typeface="Gill Sans MT" panose="020B0502020104020203" pitchFamily="34" charset="77"/>
              </a:rPr>
              <a:t>Example: grocery stores </a:t>
            </a:r>
            <a:r>
              <a:rPr lang="en-IN" cap="none" dirty="0" err="1">
                <a:latin typeface="Gill Sans MT" panose="020B0502020104020203" pitchFamily="34" charset="77"/>
              </a:rPr>
              <a:t>analyzing</a:t>
            </a:r>
            <a:r>
              <a:rPr lang="en-IN" cap="none" dirty="0">
                <a:latin typeface="Gill Sans MT" panose="020B0502020104020203" pitchFamily="34" charset="77"/>
              </a:rPr>
              <a:t> items often purchased together to optimize shelf layout.</a:t>
            </a:r>
          </a:p>
          <a:p>
            <a:pPr marL="0" indent="0">
              <a:buNone/>
            </a:pPr>
            <a:r>
              <a:rPr lang="en-IN" b="1" cap="none" dirty="0">
                <a:latin typeface="Gill Sans MT" panose="020B0502020104020203" pitchFamily="34" charset="77"/>
              </a:rPr>
              <a:t>8. Social network analysis</a:t>
            </a:r>
          </a:p>
          <a:p>
            <a:pPr marL="0" indent="0">
              <a:buNone/>
            </a:pPr>
            <a:r>
              <a:rPr lang="en-IN" cap="none" dirty="0">
                <a:latin typeface="Gill Sans MT" panose="020B0502020104020203" pitchFamily="34" charset="77"/>
              </a:rPr>
              <a:t>Clustering users based on interaction patterns, friendships, or interests.</a:t>
            </a:r>
          </a:p>
          <a:p>
            <a:pPr marL="0" indent="0">
              <a:buNone/>
            </a:pPr>
            <a:r>
              <a:rPr lang="en-IN" cap="none" dirty="0">
                <a:latin typeface="Gill Sans MT" panose="020B0502020104020203" pitchFamily="34" charset="77"/>
              </a:rPr>
              <a:t>Example: identifying communities or influencers on social media.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32175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9A246-AC9D-5A6B-4E3A-40E89E3A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limitations of the K-Means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9928A-3FBD-39A3-233C-EAF36857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200" cap="none" dirty="0">
                <a:latin typeface="Gill Sans MT" panose="020B0502020104020203" pitchFamily="34" charset="77"/>
              </a:rPr>
              <a:t>1. Requires predefined number of clusters (K)</a:t>
            </a:r>
          </a:p>
          <a:p>
            <a:pPr marL="0" indent="0">
              <a:buNone/>
            </a:pPr>
            <a:r>
              <a:rPr lang="en-IN" sz="3200" cap="none" dirty="0">
                <a:latin typeface="Gill Sans MT" panose="020B0502020104020203" pitchFamily="34" charset="77"/>
              </a:rPr>
              <a:t>2. Sensitive to initial centroids</a:t>
            </a:r>
          </a:p>
          <a:p>
            <a:pPr marL="0" indent="0">
              <a:buNone/>
            </a:pPr>
            <a:r>
              <a:rPr lang="en-IN" sz="3200" cap="none" dirty="0">
                <a:latin typeface="Gill Sans MT" panose="020B0502020104020203" pitchFamily="34" charset="77"/>
              </a:rPr>
              <a:t>3. Assumes spherical clusters</a:t>
            </a:r>
          </a:p>
          <a:p>
            <a:pPr marL="0" indent="0">
              <a:buNone/>
            </a:pPr>
            <a:r>
              <a:rPr lang="en-IN" sz="3200" cap="none" dirty="0">
                <a:latin typeface="Gill Sans MT" panose="020B0502020104020203" pitchFamily="34" charset="77"/>
              </a:rPr>
              <a:t>4. Sensitive to outliers</a:t>
            </a:r>
          </a:p>
          <a:p>
            <a:pPr marL="0" indent="0">
              <a:buNone/>
            </a:pPr>
            <a:r>
              <a:rPr lang="en-IN" sz="3200" cap="none" dirty="0">
                <a:latin typeface="Gill Sans MT" panose="020B0502020104020203" pitchFamily="34" charset="77"/>
              </a:rPr>
              <a:t>5. Only handles numeric data</a:t>
            </a:r>
            <a:endParaRPr lang="en-US" sz="3200" cap="none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8016612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D2F0-3264-92EE-A4B9-B332B8CE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/>
              <a:t>Clustering features/Functions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2835-B087-FE61-1384-977F31206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0774" y="1181100"/>
            <a:ext cx="10363826" cy="567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cap="none" dirty="0">
                <a:latin typeface="Gill Sans MT" panose="020B0502020104020203" pitchFamily="34" charset="77"/>
              </a:rPr>
              <a:t>2. </a:t>
            </a:r>
            <a:r>
              <a:rPr lang="en-IN" sz="2800" b="1" cap="none" dirty="0">
                <a:latin typeface="Gill Sans MT" panose="020B0502020104020203" pitchFamily="34" charset="77"/>
              </a:rPr>
              <a:t>Data reorganization</a:t>
            </a:r>
          </a:p>
          <a:p>
            <a:r>
              <a:rPr lang="en-IN" sz="2800" cap="none" dirty="0"/>
              <a:t>Clustering helps in </a:t>
            </a:r>
            <a:r>
              <a:rPr lang="en-IN" sz="2800" b="1" cap="none" dirty="0"/>
              <a:t>rearranging the data</a:t>
            </a:r>
            <a:r>
              <a:rPr lang="en-IN" sz="2800" cap="none" dirty="0"/>
              <a:t> so that similar rows (records) and columns (features) appear together.</a:t>
            </a:r>
          </a:p>
          <a:p>
            <a:r>
              <a:rPr lang="en-IN" sz="2800" cap="none" dirty="0"/>
              <a:t>This improves </a:t>
            </a:r>
            <a:r>
              <a:rPr lang="en-IN" sz="2800" b="1" cap="none" dirty="0"/>
              <a:t>data structure and readability</a:t>
            </a:r>
            <a:r>
              <a:rPr lang="en-IN" sz="2800" cap="none" dirty="0"/>
              <a:t>, and helps in pattern recognition</a:t>
            </a:r>
            <a:r>
              <a:rPr lang="en-IN" dirty="0"/>
              <a:t>.</a:t>
            </a:r>
          </a:p>
          <a:p>
            <a:r>
              <a:rPr lang="en-IN" sz="2800" cap="none" dirty="0"/>
              <a:t>Let’s take an example to understand how clustering reorganizes data.</a:t>
            </a:r>
          </a:p>
          <a:p>
            <a:r>
              <a:rPr lang="en-IN" sz="2800" cap="none" dirty="0"/>
              <a:t>We have four patterns (rows) and six features (f1 to f6) like this:</a:t>
            </a:r>
          </a:p>
          <a:p>
            <a:pPr marL="0" indent="0">
              <a:buNone/>
            </a:pPr>
            <a:endParaRPr lang="en-US" cap="none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3121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6702" y="228600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latin typeface="Book Antiqua" pitchFamily="18" charset="0"/>
                <a:ea typeface="+mn-ea"/>
                <a:cs typeface="Arial" pitchFamily="34" charset="0"/>
              </a:rPr>
              <a:t>Clustering 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05000" y="2333685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Gill Sans MT" panose="020B0502020104020203" pitchFamily="34" charset="77"/>
                <a:cs typeface="Times New Roman" pitchFamily="18" charset="0"/>
              </a:rPr>
              <a:t>First we have to specify the </a:t>
            </a: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number of clusters </a:t>
            </a:r>
            <a:r>
              <a:rPr lang="en-US" sz="2400" b="1" dirty="0" err="1">
                <a:latin typeface="Gill Sans MT" panose="020B0502020104020203" pitchFamily="34" charset="77"/>
                <a:cs typeface="Times New Roman" pitchFamily="18" charset="0"/>
              </a:rPr>
              <a:t>i.e</a:t>
            </a: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, K.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Gill Sans MT" panose="020B0502020104020203" pitchFamily="34" charset="77"/>
                <a:cs typeface="Times New Roman" pitchFamily="18" charset="0"/>
              </a:rPr>
              <a:t>Here, initially, we </a:t>
            </a: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assume K=3 </a:t>
            </a:r>
            <a:r>
              <a:rPr lang="en-US" sz="2400" dirty="0" err="1">
                <a:latin typeface="Gill Sans MT" panose="020B0502020104020203" pitchFamily="34" charset="77"/>
                <a:cs typeface="Times New Roman" pitchFamily="18" charset="0"/>
              </a:rPr>
              <a:t>i.e</a:t>
            </a:r>
            <a:r>
              <a:rPr lang="en-US" sz="2400" dirty="0">
                <a:latin typeface="Gill Sans MT" panose="020B0502020104020203" pitchFamily="34" charset="77"/>
                <a:cs typeface="Times New Roman" pitchFamily="18" charset="0"/>
              </a:rPr>
              <a:t>, we have </a:t>
            </a: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divide the given points</a:t>
            </a:r>
            <a:r>
              <a:rPr lang="en-US" sz="2400" dirty="0">
                <a:latin typeface="Gill Sans MT" panose="020B0502020104020203" pitchFamily="34" charset="77"/>
                <a:cs typeface="Times New Roman" pitchFamily="18" charset="0"/>
              </a:rPr>
              <a:t> into </a:t>
            </a: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3 Clusters.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 </a:t>
            </a:r>
            <a:r>
              <a:rPr lang="en-US" sz="2400" dirty="0">
                <a:latin typeface="Gill Sans MT" panose="020B0502020104020203" pitchFamily="34" charset="77"/>
                <a:cs typeface="Times New Roman" pitchFamily="18" charset="0"/>
              </a:rPr>
              <a:t>Now , we can select </a:t>
            </a: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randomly 3 data points </a:t>
            </a:r>
            <a:r>
              <a:rPr lang="en-US" sz="2400" dirty="0">
                <a:latin typeface="Gill Sans MT" panose="020B0502020104020203" pitchFamily="34" charset="77"/>
                <a:cs typeface="Times New Roman" pitchFamily="18" charset="0"/>
              </a:rPr>
              <a:t>from given </a:t>
            </a: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8 points</a:t>
            </a:r>
            <a:r>
              <a:rPr lang="en-US" sz="2400" dirty="0">
                <a:latin typeface="Gill Sans MT" panose="020B0502020104020203" pitchFamily="34" charset="77"/>
                <a:cs typeface="Times New Roman" pitchFamily="18" charset="0"/>
              </a:rPr>
              <a:t> as </a:t>
            </a: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centroid.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Gill Sans MT" panose="020B0502020104020203" pitchFamily="34" charset="77"/>
                <a:cs typeface="Times New Roman" pitchFamily="18" charset="0"/>
              </a:rPr>
              <a:t> here the points are </a:t>
            </a:r>
            <a:r>
              <a:rPr lang="en-US" sz="2400" b="1" dirty="0">
                <a:latin typeface="Gill Sans MT" panose="020B0502020104020203" pitchFamily="34" charset="77"/>
                <a:cs typeface="Times New Roman" pitchFamily="18" charset="0"/>
              </a:rPr>
              <a:t>: A1(2,10) , A4(5,8) and A7(1,2)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Gill Sans MT" panose="020B0502020104020203" pitchFamily="34" charset="77"/>
                <a:cs typeface="Times New Roman" pitchFamily="18" charset="0"/>
              </a:rPr>
              <a:t> </a:t>
            </a:r>
            <a:endParaRPr lang="en-IN" sz="2400" dirty="0">
              <a:latin typeface="Gill Sans MT" panose="020B0502020104020203" pitchFamily="34" charset="7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46839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45B619-061B-51E5-518D-F84E1D414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52" y="4876800"/>
            <a:ext cx="7772400" cy="146133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2947C6-D0FF-2772-28B5-8B74A9C8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0480E2-886D-9E89-141A-DE6B68DB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Book Antiqua" pitchFamily="18" charset="0"/>
                <a:ea typeface="+mn-ea"/>
                <a:cs typeface="Arial" pitchFamily="34" charset="0"/>
              </a:rPr>
              <a:t>Clustering Example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EC63B-2761-AD14-3CE1-D2980F882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52" y="1681946"/>
            <a:ext cx="7772400" cy="31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5590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2ACC8A-3A94-AC56-CF81-DE333660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5E8410-1E60-7DBD-D214-461BC9AC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olved 1. Use k means algorithm and cluster the given data | Chegg.com">
            <a:extLst>
              <a:ext uri="{FF2B5EF4-FFF2-40B4-BE49-F238E27FC236}">
                <a16:creationId xmlns:a16="http://schemas.microsoft.com/office/drawing/2014/main" id="{A1B0788F-EB2E-15A6-B73F-C6E998AE8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685801"/>
            <a:ext cx="10972800" cy="584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71100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AE132F-A8E0-587F-7332-ACBFDE637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24543"/>
            <a:ext cx="10706725" cy="613904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37D6D-32C8-773A-3B60-282291F9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C7FFC9-2C38-E79A-1EDD-F87B3015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333678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BCD6-0BD8-0C10-92DB-ED9F1795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-248381"/>
            <a:ext cx="10364451" cy="1596177"/>
          </a:xfrm>
        </p:spPr>
        <p:txBody>
          <a:bodyPr/>
          <a:lstStyle/>
          <a:p>
            <a:r>
              <a:rPr lang="en-IN" sz="3600" b="1" cap="none" dirty="0">
                <a:latin typeface="Gill Sans MT" panose="020B0502020104020203" pitchFamily="34" charset="77"/>
              </a:rPr>
              <a:t>Hierarchical clustering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BCD7-6764-F629-087E-1320AA90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930179"/>
            <a:ext cx="10364452" cy="5565624"/>
          </a:xfrm>
        </p:spPr>
        <p:txBody>
          <a:bodyPr>
            <a:normAutofit/>
          </a:bodyPr>
          <a:lstStyle/>
          <a:p>
            <a:r>
              <a:rPr lang="en-IN" sz="2800" b="1" cap="none" dirty="0">
                <a:latin typeface="Gill Sans MT" panose="020B0502020104020203" pitchFamily="34" charset="77"/>
              </a:rPr>
              <a:t>Hierarchical clustering</a:t>
            </a:r>
            <a:r>
              <a:rPr lang="en-IN" sz="2800" cap="none" dirty="0">
                <a:latin typeface="Gill Sans MT" panose="020B0502020104020203" pitchFamily="34" charset="77"/>
              </a:rPr>
              <a:t> is an </a:t>
            </a:r>
            <a:r>
              <a:rPr lang="en-IN" sz="2800" b="1" cap="none" dirty="0">
                <a:latin typeface="Gill Sans MT" panose="020B0502020104020203" pitchFamily="34" charset="77"/>
              </a:rPr>
              <a:t>unsupervised learning</a:t>
            </a:r>
            <a:r>
              <a:rPr lang="en-IN" sz="2800" cap="none" dirty="0">
                <a:latin typeface="Gill Sans MT" panose="020B0502020104020203" pitchFamily="34" charset="77"/>
              </a:rPr>
              <a:t> method used to group similar data points into clusters based on their similarity.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Unlike k-means, </a:t>
            </a:r>
            <a:r>
              <a:rPr lang="en-IN" sz="2800" b="1" cap="none" dirty="0">
                <a:latin typeface="Gill Sans MT" panose="020B0502020104020203" pitchFamily="34" charset="77"/>
              </a:rPr>
              <a:t>it does not require us to pre-define the number of clusters (k)</a:t>
            </a:r>
            <a:r>
              <a:rPr lang="en-IN" sz="2800" cap="none" dirty="0">
                <a:latin typeface="Gill Sans MT" panose="020B0502020104020203" pitchFamily="34" charset="77"/>
              </a:rPr>
              <a:t>.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Instead, it builds a </a:t>
            </a:r>
            <a:r>
              <a:rPr lang="en-IN" sz="2800" b="1" cap="none" dirty="0">
                <a:latin typeface="Gill Sans MT" panose="020B0502020104020203" pitchFamily="34" charset="77"/>
              </a:rPr>
              <a:t>hierarchy (tree-like structure)</a:t>
            </a:r>
            <a:r>
              <a:rPr lang="en-IN" sz="2800" cap="none" dirty="0">
                <a:latin typeface="Gill Sans MT" panose="020B0502020104020203" pitchFamily="34" charset="77"/>
              </a:rPr>
              <a:t> of clusters.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Types of hierarchical clustering</a:t>
            </a:r>
          </a:p>
          <a:p>
            <a:pPr lvl="2"/>
            <a:r>
              <a:rPr lang="en-IN" sz="2800" cap="none" dirty="0">
                <a:highlight>
                  <a:srgbClr val="FFFF00"/>
                </a:highlight>
                <a:latin typeface="Gill Sans MT" panose="020B0502020104020203" pitchFamily="34" charset="77"/>
              </a:rPr>
              <a:t>Agglomerative (Bottom-Up) Clustering</a:t>
            </a:r>
          </a:p>
          <a:p>
            <a:pPr lvl="2"/>
            <a:r>
              <a:rPr lang="en-IN" sz="2800" cap="none" dirty="0">
                <a:latin typeface="Gill Sans MT" panose="020B0502020104020203" pitchFamily="34" charset="77"/>
              </a:rPr>
              <a:t>Divisive (Top-Down) Clustering</a:t>
            </a:r>
            <a:endParaRPr lang="en-US" sz="2800" cap="none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8674187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98" y="0"/>
            <a:ext cx="10364451" cy="1245452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4445" y="1072662"/>
            <a:ext cx="10937631" cy="5275384"/>
          </a:xfrm>
        </p:spPr>
        <p:txBody>
          <a:bodyPr>
            <a:normAutofit/>
          </a:bodyPr>
          <a:lstStyle/>
          <a:p>
            <a:r>
              <a:rPr lang="en-IN" sz="2800" cap="none" dirty="0">
                <a:latin typeface="Gill Sans MT" panose="020B0502020104020203" pitchFamily="34" charset="77"/>
              </a:rPr>
              <a:t>Agglomerative Hierarchical Clustering (AHC) is a bottom-up clustering method used in unsupervised machine learning to group similar data points into clusters.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Start with </a:t>
            </a:r>
            <a:r>
              <a:rPr lang="en-IN" sz="2800" b="1" cap="none" dirty="0">
                <a:latin typeface="Gill Sans MT" panose="020B0502020104020203" pitchFamily="34" charset="77"/>
              </a:rPr>
              <a:t>each data point as its own cluster</a:t>
            </a:r>
            <a:r>
              <a:rPr lang="en-IN" sz="2800" cap="none" dirty="0">
                <a:latin typeface="Gill Sans MT" panose="020B0502020104020203" pitchFamily="34" charset="7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cap="none" dirty="0">
                <a:latin typeface="Gill Sans MT" panose="020B0502020104020203" pitchFamily="34" charset="77"/>
              </a:rPr>
              <a:t>At every step, </a:t>
            </a:r>
            <a:r>
              <a:rPr lang="en-IN" sz="2800" b="1" cap="none" dirty="0">
                <a:latin typeface="Gill Sans MT" panose="020B0502020104020203" pitchFamily="34" charset="77"/>
              </a:rPr>
              <a:t>merge the two closest clusters</a:t>
            </a:r>
            <a:r>
              <a:rPr lang="en-IN" sz="2800" cap="none" dirty="0">
                <a:latin typeface="Gill Sans MT" panose="020B0502020104020203" pitchFamily="34" charset="7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cap="none" dirty="0">
                <a:latin typeface="Gill Sans MT" panose="020B0502020104020203" pitchFamily="34" charset="77"/>
              </a:rPr>
              <a:t>Continue until all points belong to one single cluster.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cap="none" dirty="0">
              <a:latin typeface="Gill Sans MT" panose="020B0502020104020203" pitchFamily="34" charset="77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6451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98" y="0"/>
            <a:ext cx="10364451" cy="1245452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4445" y="1072662"/>
            <a:ext cx="10937631" cy="52753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2800" cap="none" dirty="0"/>
              <a:t>Algorithm</a:t>
            </a:r>
          </a:p>
          <a:p>
            <a:pPr marL="0" indent="0">
              <a:buNone/>
            </a:pPr>
            <a:r>
              <a:rPr lang="en-IN" sz="2800" b="1" cap="none" dirty="0"/>
              <a:t>Step 1</a:t>
            </a:r>
            <a:r>
              <a:rPr lang="en-IN" sz="2800" cap="none" dirty="0"/>
              <a:t>:Compute the proximity matrix for all pairs of patterns in the data set.</a:t>
            </a:r>
          </a:p>
          <a:p>
            <a:pPr marL="0" indent="0">
              <a:buNone/>
            </a:pPr>
            <a:r>
              <a:rPr lang="en-IN" sz="2800" b="1" cap="none" dirty="0"/>
              <a:t>Step 2</a:t>
            </a:r>
            <a:r>
              <a:rPr lang="en-IN" sz="2800" cap="none" dirty="0"/>
              <a:t>: Find the closest pairs of clusters based on the computed proximity measure and merge them into a single cluster. Update the proximity matrix to reflect the merge, adjusting the distances between newly formed cluster and the remaining clusters.</a:t>
            </a:r>
          </a:p>
          <a:p>
            <a:pPr marL="0" indent="0">
              <a:buNone/>
            </a:pPr>
            <a:r>
              <a:rPr lang="en-IN" sz="2800" b="1" cap="none" dirty="0"/>
              <a:t>Step3</a:t>
            </a:r>
            <a:r>
              <a:rPr lang="en-IN" sz="2800" cap="none" dirty="0"/>
              <a:t>:</a:t>
            </a:r>
          </a:p>
          <a:p>
            <a:pPr marL="0" indent="0">
              <a:buNone/>
            </a:pPr>
            <a:r>
              <a:rPr lang="en-IN" sz="2800" cap="none" dirty="0"/>
              <a:t>If all patterns belong to a single cluster, terminate the algorithm. Otherwise, go back to step 2 and repeat the process until all the patterns are in one cluster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3426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83" y="0"/>
            <a:ext cx="10364451" cy="1052020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439738" y="1195388"/>
          <a:ext cx="2479431" cy="32918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56767" y="1176827"/>
            <a:ext cx="8417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Distance measure: city-block / Manhattan: d((a1,a2),(b1,b2)) = |a1−b1| + |a2−b2|.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91888"/>
              </p:ext>
            </p:extLst>
          </p:nvPr>
        </p:nvGraphicFramePr>
        <p:xfrm>
          <a:off x="3845487" y="1916023"/>
          <a:ext cx="6100182" cy="3908579"/>
        </p:xfrm>
        <a:graphic>
          <a:graphicData uri="http://schemas.openxmlformats.org/drawingml/2006/table">
            <a:tbl>
              <a:tblPr/>
              <a:tblGrid>
                <a:gridCol w="83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15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x6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x7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 dirty="0"/>
                        <a:t>x1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/>
                        <a:t>x2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/>
                        <a:t>x3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/>
                        <a:t>x4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/>
                        <a:t>x5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x6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/>
                        <a:t>x7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/>
                        <a:t>x8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0165" y="59868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Smallest distance in matrix = 0.5 between x6 and x7.</a:t>
            </a:r>
            <a:br>
              <a:rPr lang="en-US" dirty="0"/>
            </a:br>
            <a:r>
              <a:rPr lang="en-US" dirty="0"/>
              <a:t>So the first merge will be {x6} + {x7} at distance </a:t>
            </a:r>
            <a:r>
              <a:rPr lang="en-US" b="1" dirty="0"/>
              <a:t>0.5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094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301" y="1"/>
            <a:ext cx="10364451" cy="1039660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0834" y="789140"/>
            <a:ext cx="6601216" cy="2217107"/>
          </a:xfrm>
        </p:spPr>
        <p:txBody>
          <a:bodyPr>
            <a:normAutofit fontScale="85000" lnSpcReduction="10000"/>
          </a:bodyPr>
          <a:lstStyle/>
          <a:p>
            <a:r>
              <a:rPr lang="en-US" b="1" cap="none" dirty="0"/>
              <a:t>Step 1 — Merge {x6} and {x7} → new cluster C1 = {x6, x7}</a:t>
            </a:r>
          </a:p>
          <a:p>
            <a:r>
              <a:rPr lang="en-US" cap="none" dirty="0"/>
              <a:t>Merged pair: x6 &amp; x7  Merge distance (height): 0.5</a:t>
            </a:r>
          </a:p>
          <a:p>
            <a:r>
              <a:rPr lang="en-US" cap="none" dirty="0"/>
              <a:t>Compute single-link distance between new cluster C1 and each remaining singleton as the minimum distance between any member of C1 and the other point.</a:t>
            </a:r>
          </a:p>
          <a:p>
            <a:r>
              <a:rPr lang="en-US" cap="none" dirty="0"/>
              <a:t>Proximity matrix after Step 1 (rows/cols: x1, x2, x3, x4, x5, C1, x8):</a:t>
            </a:r>
          </a:p>
          <a:p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784" y="3093930"/>
          <a:ext cx="8968638" cy="3594968"/>
        </p:xfrm>
        <a:graphic>
          <a:graphicData uri="http://schemas.openxmlformats.org/drawingml/2006/table">
            <a:tbl>
              <a:tblPr/>
              <a:tblGrid>
                <a:gridCol w="1246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4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937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x1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x4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71">
                <a:tc>
                  <a:txBody>
                    <a:bodyPr/>
                    <a:lstStyle/>
                    <a:p>
                      <a:r>
                        <a:rPr lang="en-IN" b="1"/>
                        <a:t>x1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71">
                <a:tc>
                  <a:txBody>
                    <a:bodyPr/>
                    <a:lstStyle/>
                    <a:p>
                      <a:r>
                        <a:rPr lang="en-IN" b="1"/>
                        <a:t>x2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71">
                <a:tc>
                  <a:txBody>
                    <a:bodyPr/>
                    <a:lstStyle/>
                    <a:p>
                      <a:r>
                        <a:rPr lang="en-IN" b="1"/>
                        <a:t>x3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371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x4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371">
                <a:tc>
                  <a:txBody>
                    <a:bodyPr/>
                    <a:lstStyle/>
                    <a:p>
                      <a:r>
                        <a:rPr lang="en-IN" b="1"/>
                        <a:t>x5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71">
                <a:tc>
                  <a:txBody>
                    <a:bodyPr/>
                    <a:lstStyle/>
                    <a:p>
                      <a:r>
                        <a:rPr lang="en-IN" b="1"/>
                        <a:t>C1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371">
                <a:tc>
                  <a:txBody>
                    <a:bodyPr/>
                    <a:lstStyle/>
                    <a:p>
                      <a:r>
                        <a:rPr lang="en-IN" b="1"/>
                        <a:t>x8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469677" y="0"/>
          <a:ext cx="2479431" cy="3681136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159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363781" y="4334098"/>
            <a:ext cx="2736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Smallest remaining distance = 0.75 between </a:t>
            </a:r>
          </a:p>
          <a:p>
            <a:r>
              <a:rPr lang="en-US" b="1" dirty="0"/>
              <a:t>x4 and x5.</a:t>
            </a:r>
          </a:p>
          <a:p>
            <a:r>
              <a:rPr lang="en-US" b="1" dirty="0"/>
              <a:t>c2 min(5.0,5.75)=5.0</a:t>
            </a:r>
          </a:p>
          <a:p>
            <a:r>
              <a:rPr lang="en-US" b="1" dirty="0"/>
              <a:t>min(3.5,4.25)=3.5</a:t>
            </a:r>
          </a:p>
          <a:p>
            <a:r>
              <a:rPr lang="en-US" b="1" dirty="0"/>
              <a:t>min(3.5,4.25)=3.5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11817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67" y="0"/>
            <a:ext cx="10364451" cy="984815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3152" y="864296"/>
            <a:ext cx="8505172" cy="2705622"/>
          </a:xfrm>
        </p:spPr>
        <p:txBody>
          <a:bodyPr>
            <a:normAutofit/>
          </a:bodyPr>
          <a:lstStyle/>
          <a:p>
            <a:r>
              <a:rPr lang="en-US" b="1" cap="none" dirty="0"/>
              <a:t>Step 2 — merge {x4} and {x5} → new cluster C2 = {x4, x5}</a:t>
            </a:r>
          </a:p>
          <a:p>
            <a:r>
              <a:rPr lang="en-US" b="1" cap="none" dirty="0"/>
              <a:t>Merged pair:</a:t>
            </a:r>
            <a:r>
              <a:rPr lang="en-US" cap="none" dirty="0"/>
              <a:t> x4 &amp; x5 </a:t>
            </a:r>
            <a:r>
              <a:rPr lang="en-US" b="1" cap="none" dirty="0"/>
              <a:t>Merge distance:</a:t>
            </a:r>
            <a:r>
              <a:rPr lang="en-US" cap="none" dirty="0"/>
              <a:t> </a:t>
            </a:r>
            <a:r>
              <a:rPr lang="en-US" b="1" cap="none" dirty="0"/>
              <a:t>0.75</a:t>
            </a:r>
            <a:endParaRPr lang="en-US" cap="none" dirty="0"/>
          </a:p>
          <a:p>
            <a:r>
              <a:rPr lang="en-US" cap="none" dirty="0"/>
              <a:t>Compute distances (single-link) between C2 and others = min(distance of x4 to cluster, distance of x5 to cluster).</a:t>
            </a:r>
          </a:p>
          <a:p>
            <a:r>
              <a:rPr lang="en-US" cap="none" dirty="0"/>
              <a:t>Proximity matrix after step 2 (rows/cols: x1, x2, x3, </a:t>
            </a:r>
            <a:r>
              <a:rPr lang="en-US" b="1" cap="none" dirty="0"/>
              <a:t>c2</a:t>
            </a:r>
            <a:r>
              <a:rPr lang="en-US" cap="none" dirty="0"/>
              <a:t>, </a:t>
            </a:r>
            <a:r>
              <a:rPr lang="en-US" b="1" cap="none" dirty="0"/>
              <a:t>c1</a:t>
            </a:r>
            <a:r>
              <a:rPr lang="en-US" cap="none" dirty="0"/>
              <a:t>, x8):</a:t>
            </a:r>
          </a:p>
          <a:p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0834" y="3913737"/>
          <a:ext cx="7265095" cy="2560320"/>
        </p:xfrm>
        <a:graphic>
          <a:graphicData uri="http://schemas.openxmlformats.org/drawingml/2006/table">
            <a:tbl>
              <a:tblPr/>
              <a:tblGrid>
                <a:gridCol w="11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x1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x2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x3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C2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C1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x8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04340" y="5221027"/>
            <a:ext cx="3832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Smallest remaining distance = 1.0 between x2 and x3.</a:t>
            </a:r>
            <a:endParaRPr lang="en-IN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457874" y="663424"/>
          <a:ext cx="2479431" cy="3681136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159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2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D2F0-3264-92EE-A4B9-B332B8CE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49" y="-415077"/>
            <a:ext cx="10364451" cy="1596177"/>
          </a:xfrm>
        </p:spPr>
        <p:txBody>
          <a:bodyPr/>
          <a:lstStyle/>
          <a:p>
            <a:r>
              <a:rPr lang="en-US" dirty="0"/>
              <a:t>Clustering features/Functions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2835-B087-FE61-1384-977F31206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0774" y="737261"/>
            <a:ext cx="10363826" cy="567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cap="none" dirty="0">
                <a:latin typeface="Gill Sans MT" panose="020B0502020104020203" pitchFamily="34" charset="77"/>
              </a:rPr>
              <a:t>2. </a:t>
            </a:r>
            <a:r>
              <a:rPr lang="en-IN" sz="2800" b="1" cap="none" dirty="0">
                <a:latin typeface="Gill Sans MT" panose="020B0502020104020203" pitchFamily="34" charset="77"/>
              </a:rPr>
              <a:t>Data reorganization</a:t>
            </a:r>
          </a:p>
          <a:p>
            <a:pPr marL="0" indent="0">
              <a:buNone/>
            </a:pPr>
            <a:endParaRPr lang="en-US" cap="none" dirty="0">
              <a:latin typeface="Gill Sans MT" panose="020B050202010402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BE4BE-14AA-5B72-0A35-1626E047098E}"/>
              </a:ext>
            </a:extLst>
          </p:cNvPr>
          <p:cNvSpPr txBox="1"/>
          <p:nvPr/>
        </p:nvSpPr>
        <p:spPr>
          <a:xfrm>
            <a:off x="0" y="5849570"/>
            <a:ext cx="11810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If we also cluster </a:t>
            </a:r>
            <a:r>
              <a:rPr lang="en-IN" sz="2800" b="1" dirty="0"/>
              <a:t>columns</a:t>
            </a:r>
            <a:r>
              <a:rPr lang="en-IN" sz="2800" dirty="0"/>
              <a:t> (features) based on similarity, we can group similar features together too — giving a cleaner and more structured data form.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360D5B-EF26-7C75-0C75-25F034E50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43523"/>
              </p:ext>
            </p:extLst>
          </p:nvPr>
        </p:nvGraphicFramePr>
        <p:xfrm>
          <a:off x="1117913" y="1419038"/>
          <a:ext cx="10363199" cy="1828800"/>
        </p:xfrm>
        <a:graphic>
          <a:graphicData uri="http://schemas.openxmlformats.org/drawingml/2006/table">
            <a:tbl>
              <a:tblPr/>
              <a:tblGrid>
                <a:gridCol w="1480457">
                  <a:extLst>
                    <a:ext uri="{9D8B030D-6E8A-4147-A177-3AD203B41FA5}">
                      <a16:colId xmlns:a16="http://schemas.microsoft.com/office/drawing/2014/main" val="1837299847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69556082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746274446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867696842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692861808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428580271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521032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644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575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430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016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5833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92C3D7F-3A18-2A68-B4A9-AC3A61B6DCFF}"/>
              </a:ext>
            </a:extLst>
          </p:cNvPr>
          <p:cNvSpPr txBox="1"/>
          <p:nvPr/>
        </p:nvSpPr>
        <p:spPr>
          <a:xfrm>
            <a:off x="393700" y="3301110"/>
            <a:ext cx="10363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By clustering </a:t>
            </a:r>
            <a:r>
              <a:rPr lang="en-IN" sz="2400" b="1" dirty="0"/>
              <a:t>rows</a:t>
            </a:r>
            <a:r>
              <a:rPr lang="en-IN" sz="2400" dirty="0"/>
              <a:t> (grouping similar patterns), we get:</a:t>
            </a:r>
            <a:endParaRPr lang="en-US" sz="2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42791B-DAAE-89B1-555E-6B6DDA678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13190"/>
              </p:ext>
            </p:extLst>
          </p:nvPr>
        </p:nvGraphicFramePr>
        <p:xfrm>
          <a:off x="926474" y="3777856"/>
          <a:ext cx="10363199" cy="1828800"/>
        </p:xfrm>
        <a:graphic>
          <a:graphicData uri="http://schemas.openxmlformats.org/drawingml/2006/table">
            <a:tbl>
              <a:tblPr/>
              <a:tblGrid>
                <a:gridCol w="1480457">
                  <a:extLst>
                    <a:ext uri="{9D8B030D-6E8A-4147-A177-3AD203B41FA5}">
                      <a16:colId xmlns:a16="http://schemas.microsoft.com/office/drawing/2014/main" val="1281256385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910031840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638987131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275399705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610446774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682620297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8548594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f6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332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32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560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689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94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799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84" y="1"/>
            <a:ext cx="10364451" cy="739036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5886" y="764740"/>
            <a:ext cx="8530224" cy="2868459"/>
          </a:xfrm>
        </p:spPr>
        <p:txBody>
          <a:bodyPr/>
          <a:lstStyle/>
          <a:p>
            <a:r>
              <a:rPr lang="en-IN" b="1" cap="none" dirty="0"/>
              <a:t>Step 3 — merge {x2} and {x3} → new cluster C3 = {x2, x3}</a:t>
            </a:r>
          </a:p>
          <a:p>
            <a:r>
              <a:rPr lang="en-IN" b="1" cap="none" dirty="0"/>
              <a:t>Merged pair:</a:t>
            </a:r>
            <a:r>
              <a:rPr lang="en-IN" cap="none" dirty="0"/>
              <a:t> x2 &amp; x3</a:t>
            </a:r>
          </a:p>
          <a:p>
            <a:r>
              <a:rPr lang="en-IN" b="1" cap="none" dirty="0"/>
              <a:t>Merge distance:</a:t>
            </a:r>
            <a:r>
              <a:rPr lang="en-IN" cap="none" dirty="0"/>
              <a:t> </a:t>
            </a:r>
            <a:r>
              <a:rPr lang="en-IN" b="1" cap="none" dirty="0"/>
              <a:t>1.0</a:t>
            </a:r>
            <a:endParaRPr lang="en-IN" cap="none" dirty="0"/>
          </a:p>
          <a:p>
            <a:r>
              <a:rPr lang="en-IN" cap="none" dirty="0"/>
              <a:t>Now compute distances from C3 to other clusters (single-link = min over members x2,x3).</a:t>
            </a:r>
          </a:p>
          <a:p>
            <a:r>
              <a:rPr lang="en-IN" cap="none" dirty="0"/>
              <a:t>Proximity matrix after step 3 (rows/cols: x1, </a:t>
            </a:r>
            <a:r>
              <a:rPr lang="en-IN" b="1" cap="none" dirty="0"/>
              <a:t>c3</a:t>
            </a:r>
            <a:r>
              <a:rPr lang="en-IN" cap="none" dirty="0"/>
              <a:t>, </a:t>
            </a:r>
            <a:r>
              <a:rPr lang="en-IN" b="1" cap="none" dirty="0"/>
              <a:t>c2</a:t>
            </a:r>
            <a:r>
              <a:rPr lang="en-IN" cap="none" dirty="0"/>
              <a:t>, </a:t>
            </a:r>
            <a:r>
              <a:rPr lang="en-IN" b="1" cap="none" dirty="0"/>
              <a:t>c1</a:t>
            </a:r>
            <a:r>
              <a:rPr lang="en-IN" cap="none" dirty="0"/>
              <a:t>, x8):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419573" y="225012"/>
          <a:ext cx="2479431" cy="3681136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159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934" y="3695785"/>
          <a:ext cx="7227520" cy="2980590"/>
        </p:xfrm>
        <a:graphic>
          <a:graphicData uri="http://schemas.openxmlformats.org/drawingml/2006/table">
            <a:tbl>
              <a:tblPr/>
              <a:tblGrid>
                <a:gridCol w="11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676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x1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C3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765">
                <a:tc>
                  <a:txBody>
                    <a:bodyPr/>
                    <a:lstStyle/>
                    <a:p>
                      <a:r>
                        <a:rPr lang="en-IN" b="1"/>
                        <a:t>x1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65">
                <a:tc>
                  <a:txBody>
                    <a:bodyPr/>
                    <a:lstStyle/>
                    <a:p>
                      <a:r>
                        <a:rPr lang="en-IN" b="1"/>
                        <a:t>C3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65">
                <a:tc>
                  <a:txBody>
                    <a:bodyPr/>
                    <a:lstStyle/>
                    <a:p>
                      <a:r>
                        <a:rPr lang="en-IN" b="1"/>
                        <a:t>C2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765">
                <a:tc>
                  <a:txBody>
                    <a:bodyPr/>
                    <a:lstStyle/>
                    <a:p>
                      <a:r>
                        <a:rPr lang="en-IN" b="1"/>
                        <a:t>C1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765">
                <a:tc>
                  <a:txBody>
                    <a:bodyPr/>
                    <a:lstStyle/>
                    <a:p>
                      <a:r>
                        <a:rPr lang="en-IN" b="1"/>
                        <a:t>x8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67386" y="4521276"/>
            <a:ext cx="3682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Smallest remaining distance = 1.5 (two equal minima: </a:t>
            </a:r>
          </a:p>
          <a:p>
            <a:r>
              <a:rPr lang="en-US" sz="2000" b="1" dirty="0"/>
              <a:t>x1—C3 = 1.5 and</a:t>
            </a:r>
          </a:p>
          <a:p>
            <a:r>
              <a:rPr lang="en-US" sz="2000" b="1" dirty="0"/>
              <a:t> x8—C3 = 1.5).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436962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66" y="1"/>
            <a:ext cx="10364451" cy="1002082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8933" y="889348"/>
            <a:ext cx="7678454" cy="2805830"/>
          </a:xfrm>
        </p:spPr>
        <p:txBody>
          <a:bodyPr/>
          <a:lstStyle/>
          <a:p>
            <a:r>
              <a:rPr lang="en-US" b="1" cap="none" dirty="0"/>
              <a:t>Step 4 — merge {x1} with C3 → new cluster C4 = {x1, x2, x3}</a:t>
            </a:r>
          </a:p>
          <a:p>
            <a:r>
              <a:rPr lang="en-US" b="1" cap="none" dirty="0"/>
              <a:t>Merged pair:</a:t>
            </a:r>
            <a:r>
              <a:rPr lang="en-US" cap="none" dirty="0"/>
              <a:t> x1 + C3  </a:t>
            </a:r>
            <a:r>
              <a:rPr lang="en-US" b="1" cap="none" dirty="0"/>
              <a:t>Merge distance:</a:t>
            </a:r>
            <a:r>
              <a:rPr lang="en-US" cap="none" dirty="0"/>
              <a:t> </a:t>
            </a:r>
            <a:r>
              <a:rPr lang="en-US" b="1" cap="none" dirty="0"/>
              <a:t>1.5</a:t>
            </a:r>
            <a:r>
              <a:rPr lang="en-US" cap="none" dirty="0"/>
              <a:t> (because d(x1,x3) = 1.5 is the nearest link)</a:t>
            </a:r>
          </a:p>
          <a:p>
            <a:r>
              <a:rPr lang="en-US" cap="none" dirty="0"/>
              <a:t>Compute single-link distances from C4 to others (min over x1,x2,x3):</a:t>
            </a:r>
          </a:p>
          <a:p>
            <a:r>
              <a:rPr lang="en-US" cap="none" dirty="0"/>
              <a:t>Proximity matrix after step 4 (rows/cols: </a:t>
            </a:r>
            <a:r>
              <a:rPr lang="en-US" b="1" cap="none" dirty="0"/>
              <a:t>C4</a:t>
            </a:r>
            <a:r>
              <a:rPr lang="en-US" cap="none" dirty="0"/>
              <a:t>, </a:t>
            </a:r>
            <a:r>
              <a:rPr lang="en-US" b="1" cap="none" dirty="0"/>
              <a:t>C2</a:t>
            </a:r>
            <a:r>
              <a:rPr lang="en-US" cap="none" dirty="0"/>
              <a:t>, </a:t>
            </a:r>
            <a:r>
              <a:rPr lang="en-US" b="1" cap="none" dirty="0"/>
              <a:t>C1</a:t>
            </a:r>
            <a:r>
              <a:rPr lang="en-US" cap="none" dirty="0"/>
              <a:t>, x8):</a:t>
            </a:r>
          </a:p>
          <a:p>
            <a:endParaRPr lang="en-IN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344416" y="149856"/>
          <a:ext cx="2479431" cy="3681136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159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1770" y="3853610"/>
          <a:ext cx="5223355" cy="2096255"/>
        </p:xfrm>
        <a:graphic>
          <a:graphicData uri="http://schemas.openxmlformats.org/drawingml/2006/table">
            <a:tbl>
              <a:tblPr/>
              <a:tblGrid>
                <a:gridCol w="1044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25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C4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51">
                <a:tc>
                  <a:txBody>
                    <a:bodyPr/>
                    <a:lstStyle/>
                    <a:p>
                      <a:r>
                        <a:rPr lang="en-IN" b="1" dirty="0"/>
                        <a:t>C4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251">
                <a:tc>
                  <a:txBody>
                    <a:bodyPr/>
                    <a:lstStyle/>
                    <a:p>
                      <a:r>
                        <a:rPr lang="en-IN" b="1"/>
                        <a:t>C2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51">
                <a:tc>
                  <a:txBody>
                    <a:bodyPr/>
                    <a:lstStyle/>
                    <a:p>
                      <a:r>
                        <a:rPr lang="en-IN" b="1"/>
                        <a:t>C1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251">
                <a:tc>
                  <a:txBody>
                    <a:bodyPr/>
                    <a:lstStyle/>
                    <a:p>
                      <a:r>
                        <a:rPr lang="en-IN" b="1"/>
                        <a:t>x8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71461" y="5320524"/>
            <a:ext cx="5434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Smallest remaining distance = 1.5 between C4 and x8.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6471462" y="4007709"/>
            <a:ext cx="5434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Example : </a:t>
            </a:r>
          </a:p>
          <a:p>
            <a:r>
              <a:rPr lang="en-US" b="1" dirty="0"/>
              <a:t>d(C4, C1) = </a:t>
            </a:r>
          </a:p>
          <a:p>
            <a:r>
              <a:rPr lang="en-US" b="1" dirty="0"/>
              <a:t>min(d(x1,C1)=7.0, d(x2,C1)=4.5, d(x3,C1)=5.5) = 4.5.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013572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07" y="0"/>
            <a:ext cx="10364451" cy="889348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5781" y="1002083"/>
            <a:ext cx="8868427" cy="2116898"/>
          </a:xfrm>
        </p:spPr>
        <p:txBody>
          <a:bodyPr>
            <a:normAutofit fontScale="92500" lnSpcReduction="10000"/>
          </a:bodyPr>
          <a:lstStyle/>
          <a:p>
            <a:r>
              <a:rPr lang="en-US" b="1" cap="none" dirty="0"/>
              <a:t>Step 5 — merge {x8} with C4 → new cluster C5 = {x1,x2,x3,x8}</a:t>
            </a:r>
          </a:p>
          <a:p>
            <a:r>
              <a:rPr lang="en-US" b="1" cap="none" dirty="0"/>
              <a:t>Merged pair:</a:t>
            </a:r>
            <a:r>
              <a:rPr lang="en-US" cap="none" dirty="0"/>
              <a:t> x8 + C4 </a:t>
            </a:r>
            <a:r>
              <a:rPr lang="en-US" b="1" cap="none" dirty="0"/>
              <a:t>Merge distance:</a:t>
            </a:r>
            <a:r>
              <a:rPr lang="en-US" cap="none" dirty="0"/>
              <a:t> </a:t>
            </a:r>
            <a:r>
              <a:rPr lang="en-US" b="1" cap="none" dirty="0"/>
              <a:t>1.5</a:t>
            </a:r>
            <a:r>
              <a:rPr lang="en-US" cap="none" dirty="0"/>
              <a:t> (because d(x8, x2) = 1.5 is the nearest link)</a:t>
            </a:r>
          </a:p>
          <a:p>
            <a:r>
              <a:rPr lang="en-US" cap="none" dirty="0"/>
              <a:t>Distances from C5 to remaining cluster C2 and C1:</a:t>
            </a:r>
          </a:p>
          <a:p>
            <a:r>
              <a:rPr lang="en-US" cap="none" dirty="0"/>
              <a:t>Proximity matrix after step 5 (rows/cols: </a:t>
            </a:r>
            <a:r>
              <a:rPr lang="en-US" b="1" cap="none" dirty="0"/>
              <a:t>C5</a:t>
            </a:r>
            <a:r>
              <a:rPr lang="en-US" cap="none" dirty="0"/>
              <a:t>, </a:t>
            </a:r>
            <a:r>
              <a:rPr lang="en-US" b="1" cap="none" dirty="0"/>
              <a:t>C2</a:t>
            </a:r>
            <a:r>
              <a:rPr lang="en-US" cap="none" dirty="0"/>
              <a:t>, </a:t>
            </a:r>
            <a:r>
              <a:rPr lang="en-US" b="1" cap="none" dirty="0"/>
              <a:t>C1</a:t>
            </a:r>
            <a:r>
              <a:rPr lang="en-US" cap="none" dirty="0"/>
              <a:t>):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2569" y="0"/>
          <a:ext cx="2479431" cy="3681136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159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347559"/>
          <a:ext cx="6350696" cy="2063684"/>
        </p:xfrm>
        <a:graphic>
          <a:graphicData uri="http://schemas.openxmlformats.org/drawingml/2006/table">
            <a:tbl>
              <a:tblPr/>
              <a:tblGrid>
                <a:gridCol w="158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92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C5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C1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21">
                <a:tc>
                  <a:txBody>
                    <a:bodyPr/>
                    <a:lstStyle/>
                    <a:p>
                      <a:r>
                        <a:rPr lang="en-IN" b="1"/>
                        <a:t>C5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21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C2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21">
                <a:tc>
                  <a:txBody>
                    <a:bodyPr/>
                    <a:lstStyle/>
                    <a:p>
                      <a:r>
                        <a:rPr lang="en-IN" b="1"/>
                        <a:t>C1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89333" y="5649331"/>
            <a:ext cx="5447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Smallest remaining distance = 2.0 between C2 and C1.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24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49" y="0"/>
            <a:ext cx="10364451" cy="759346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3150" y="951651"/>
            <a:ext cx="9081996" cy="2618267"/>
          </a:xfrm>
        </p:spPr>
        <p:txBody>
          <a:bodyPr>
            <a:normAutofit fontScale="92500"/>
          </a:bodyPr>
          <a:lstStyle/>
          <a:p>
            <a:r>
              <a:rPr lang="en-US" b="1" cap="none" dirty="0"/>
              <a:t>Step 6 — merge C1 = {x6,x7} and C2 = {x4,x5} → new cluster C6 = {x4,x5,x6,x7}</a:t>
            </a:r>
          </a:p>
          <a:p>
            <a:r>
              <a:rPr lang="en-US" b="1" cap="none" dirty="0"/>
              <a:t>Merged pair:</a:t>
            </a:r>
            <a:r>
              <a:rPr lang="en-US" cap="none" dirty="0"/>
              <a:t> C1 + C2  </a:t>
            </a:r>
            <a:r>
              <a:rPr lang="en-US" b="1" cap="none" dirty="0"/>
              <a:t>Merge distance:</a:t>
            </a:r>
            <a:r>
              <a:rPr lang="en-US" cap="none" dirty="0"/>
              <a:t> </a:t>
            </a:r>
            <a:r>
              <a:rPr lang="en-US" b="1" cap="none" dirty="0"/>
              <a:t>2.0</a:t>
            </a:r>
            <a:r>
              <a:rPr lang="en-US" cap="none" dirty="0"/>
              <a:t> (because d(x4,x6) = 2.0 is the bridging link)</a:t>
            </a:r>
          </a:p>
          <a:p>
            <a:r>
              <a:rPr lang="en-US" cap="none" dirty="0"/>
              <a:t>Now only two clusters remain: </a:t>
            </a:r>
            <a:r>
              <a:rPr lang="en-US" b="1" cap="none" dirty="0"/>
              <a:t>C5</a:t>
            </a:r>
            <a:r>
              <a:rPr lang="en-US" cap="none" dirty="0"/>
              <a:t> and </a:t>
            </a:r>
            <a:r>
              <a:rPr lang="en-US" b="1" cap="none" dirty="0"/>
              <a:t>C6</a:t>
            </a:r>
            <a:r>
              <a:rPr lang="en-US" cap="none" dirty="0"/>
              <a:t>. Compute single-link distance:</a:t>
            </a:r>
          </a:p>
          <a:p>
            <a:r>
              <a:rPr lang="en-US" cap="none" dirty="0"/>
              <a:t>D(c5, C6) = min( d(c5, C1)=3.0 , d(c5, C2)=3.5 ) = </a:t>
            </a:r>
            <a:r>
              <a:rPr lang="en-US" b="1" cap="none" dirty="0"/>
              <a:t>3.0</a:t>
            </a:r>
            <a:r>
              <a:rPr lang="en-US" cap="none" dirty="0"/>
              <a:t>.</a:t>
            </a:r>
          </a:p>
          <a:p>
            <a:r>
              <a:rPr lang="en-US" cap="none" dirty="0"/>
              <a:t>Proximity matrix after step 6 (rows/cols: </a:t>
            </a:r>
            <a:r>
              <a:rPr lang="en-US" b="1" cap="none" dirty="0"/>
              <a:t>c5</a:t>
            </a:r>
            <a:r>
              <a:rPr lang="en-US" cap="none" dirty="0"/>
              <a:t>, </a:t>
            </a:r>
            <a:r>
              <a:rPr lang="en-US" b="1" cap="none" dirty="0"/>
              <a:t>c6</a:t>
            </a:r>
            <a:r>
              <a:rPr lang="en-US" cap="none" dirty="0"/>
              <a:t>):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607463" y="199960"/>
          <a:ext cx="2479431" cy="3681136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159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530440"/>
          <a:ext cx="5348613" cy="1617756"/>
        </p:xfrm>
        <a:graphic>
          <a:graphicData uri="http://schemas.openxmlformats.org/drawingml/2006/table">
            <a:tbl>
              <a:tblPr/>
              <a:tblGrid>
                <a:gridCol w="178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25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C5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C6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52">
                <a:tc>
                  <a:txBody>
                    <a:bodyPr/>
                    <a:lstStyle/>
                    <a:p>
                      <a:r>
                        <a:rPr lang="en-IN" b="1" dirty="0"/>
                        <a:t>C5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252">
                <a:tc>
                  <a:txBody>
                    <a:bodyPr/>
                    <a:lstStyle/>
                    <a:p>
                      <a:r>
                        <a:rPr lang="en-IN" b="1" dirty="0"/>
                        <a:t>C6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28523" y="5286077"/>
            <a:ext cx="456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Smallest remaining distance = 3.0 (C5 </a:t>
            </a:r>
            <a:r>
              <a:rPr lang="en-US" b="1" dirty="0" err="1"/>
              <a:t>vs</a:t>
            </a:r>
            <a:r>
              <a:rPr lang="en-US" b="1" dirty="0"/>
              <a:t> C6).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54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197" y="0"/>
            <a:ext cx="10364451" cy="997341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3149" y="976703"/>
            <a:ext cx="10948374" cy="5712196"/>
          </a:xfrm>
        </p:spPr>
        <p:txBody>
          <a:bodyPr>
            <a:normAutofit/>
          </a:bodyPr>
          <a:lstStyle/>
          <a:p>
            <a:r>
              <a:rPr lang="en-US" b="1" cap="none" dirty="0"/>
              <a:t>Step 7 — final merge: C5 + C6 → all points {x1..X8}</a:t>
            </a:r>
          </a:p>
          <a:p>
            <a:r>
              <a:rPr lang="en-US" b="1" cap="none" dirty="0"/>
              <a:t>Merged:</a:t>
            </a:r>
            <a:r>
              <a:rPr lang="en-US" cap="none" dirty="0"/>
              <a:t> C5 + C6</a:t>
            </a:r>
          </a:p>
          <a:p>
            <a:r>
              <a:rPr lang="en-US" b="1" cap="none" dirty="0"/>
              <a:t>Merge distance (final):</a:t>
            </a:r>
            <a:r>
              <a:rPr lang="en-US" cap="none" dirty="0"/>
              <a:t> </a:t>
            </a:r>
            <a:r>
              <a:rPr lang="en-US" b="1" cap="none" dirty="0"/>
              <a:t>3.0</a:t>
            </a:r>
          </a:p>
          <a:p>
            <a:r>
              <a:rPr lang="en-IN" b="1" cap="none" dirty="0"/>
              <a:t>Final merge sequence </a:t>
            </a:r>
          </a:p>
          <a:p>
            <a:r>
              <a:rPr lang="en-IN" dirty="0"/>
              <a:t>x6 + x7 → C1 = {x6,x7} : </a:t>
            </a:r>
            <a:r>
              <a:rPr lang="en-IN" b="1" dirty="0"/>
              <a:t>0.5</a:t>
            </a:r>
            <a:endParaRPr lang="en-IN" dirty="0"/>
          </a:p>
          <a:p>
            <a:r>
              <a:rPr lang="en-IN" dirty="0"/>
              <a:t>x4 + x5 → C2 = {x4,x5} : </a:t>
            </a:r>
            <a:r>
              <a:rPr lang="en-IN" b="1" dirty="0"/>
              <a:t>0.75</a:t>
            </a:r>
            <a:endParaRPr lang="en-IN" dirty="0"/>
          </a:p>
          <a:p>
            <a:r>
              <a:rPr lang="en-IN" dirty="0"/>
              <a:t>x2 + x3 → C3 = {x2,x3} : </a:t>
            </a:r>
            <a:r>
              <a:rPr lang="en-IN" b="1" dirty="0"/>
              <a:t>1.0</a:t>
            </a:r>
            <a:endParaRPr lang="en-IN" dirty="0"/>
          </a:p>
          <a:p>
            <a:r>
              <a:rPr lang="en-IN" dirty="0"/>
              <a:t>x1 + C3 → C4 = {x1,x2,x3} : </a:t>
            </a:r>
            <a:r>
              <a:rPr lang="en-IN" b="1" dirty="0"/>
              <a:t>1.5</a:t>
            </a:r>
            <a:endParaRPr lang="en-IN" dirty="0"/>
          </a:p>
          <a:p>
            <a:r>
              <a:rPr lang="en-IN" dirty="0"/>
              <a:t>x8 + C4 → C5 = {x1,x2,x3,x8} : </a:t>
            </a:r>
            <a:r>
              <a:rPr lang="en-IN" b="1" dirty="0"/>
              <a:t>1.5</a:t>
            </a:r>
            <a:endParaRPr lang="en-IN" dirty="0"/>
          </a:p>
          <a:p>
            <a:r>
              <a:rPr lang="en-IN" dirty="0"/>
              <a:t>C1 + C2 → C6 = {x4,x5,x6,x7} : </a:t>
            </a:r>
            <a:r>
              <a:rPr lang="en-IN" b="1" dirty="0"/>
              <a:t>2.0</a:t>
            </a:r>
            <a:endParaRPr lang="en-IN" dirty="0"/>
          </a:p>
          <a:p>
            <a:r>
              <a:rPr lang="en-IN" dirty="0"/>
              <a:t>C5 + C6 → {x1..x8} : </a:t>
            </a:r>
            <a:r>
              <a:rPr lang="en-IN" b="1" dirty="0"/>
              <a:t>3.0</a:t>
            </a:r>
            <a:endParaRPr lang="en-IN" dirty="0"/>
          </a:p>
          <a:p>
            <a:endParaRPr lang="en-US" cap="none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991C-D7BB-147F-C900-E2AF2CFD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29" y="1635382"/>
            <a:ext cx="6467522" cy="43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59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197" y="0"/>
            <a:ext cx="10364451" cy="997341"/>
          </a:xfrm>
        </p:spPr>
        <p:txBody>
          <a:bodyPr/>
          <a:lstStyle/>
          <a:p>
            <a:r>
              <a:rPr lang="en-IN" dirty="0"/>
              <a:t>Agglomerative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3149" y="976703"/>
            <a:ext cx="10948374" cy="5712196"/>
          </a:xfrm>
        </p:spPr>
        <p:txBody>
          <a:bodyPr>
            <a:normAutofit/>
          </a:bodyPr>
          <a:lstStyle/>
          <a:p>
            <a:r>
              <a:rPr lang="en-US" b="1" cap="none" dirty="0"/>
              <a:t>Step 7 — final merge: C5 + C6 → all points {x1..X8}</a:t>
            </a:r>
          </a:p>
          <a:p>
            <a:r>
              <a:rPr lang="en-US" b="1" cap="none" dirty="0"/>
              <a:t>Merged:</a:t>
            </a:r>
            <a:r>
              <a:rPr lang="en-US" cap="none" dirty="0"/>
              <a:t> C5 + C6</a:t>
            </a:r>
          </a:p>
          <a:p>
            <a:r>
              <a:rPr lang="en-US" b="1" cap="none" dirty="0"/>
              <a:t>Merge distance (final):</a:t>
            </a:r>
            <a:r>
              <a:rPr lang="en-US" cap="none" dirty="0"/>
              <a:t> </a:t>
            </a:r>
            <a:r>
              <a:rPr lang="en-US" b="1" cap="none" dirty="0"/>
              <a:t>3.0</a:t>
            </a:r>
          </a:p>
          <a:p>
            <a:r>
              <a:rPr lang="en-IN" b="1" cap="none" dirty="0"/>
              <a:t>Final merge sequence </a:t>
            </a:r>
          </a:p>
          <a:p>
            <a:r>
              <a:rPr lang="en-IN" dirty="0"/>
              <a:t>x6 + x7 → C1 = {x6,x7} : </a:t>
            </a:r>
            <a:r>
              <a:rPr lang="en-IN" b="1" dirty="0"/>
              <a:t>0.5</a:t>
            </a:r>
            <a:endParaRPr lang="en-IN" dirty="0"/>
          </a:p>
          <a:p>
            <a:r>
              <a:rPr lang="en-IN" dirty="0"/>
              <a:t>x4 + x5 → C2 = {x4,x5} : </a:t>
            </a:r>
            <a:r>
              <a:rPr lang="en-IN" b="1" dirty="0"/>
              <a:t>0.75</a:t>
            </a:r>
            <a:endParaRPr lang="en-IN" dirty="0"/>
          </a:p>
          <a:p>
            <a:r>
              <a:rPr lang="en-IN" dirty="0"/>
              <a:t>x2 + x3 → C3 = {x2,x3} : </a:t>
            </a:r>
            <a:r>
              <a:rPr lang="en-IN" b="1" dirty="0"/>
              <a:t>1.0</a:t>
            </a:r>
            <a:endParaRPr lang="en-IN" dirty="0"/>
          </a:p>
          <a:p>
            <a:r>
              <a:rPr lang="en-IN" dirty="0"/>
              <a:t>x1 + C3 → C4 = {x1,x2,x3} : </a:t>
            </a:r>
            <a:r>
              <a:rPr lang="en-IN" b="1" dirty="0"/>
              <a:t>1.5</a:t>
            </a:r>
            <a:endParaRPr lang="en-IN" dirty="0"/>
          </a:p>
          <a:p>
            <a:r>
              <a:rPr lang="en-IN" dirty="0"/>
              <a:t>x8 + C4 → C5 = {x1,x2,x3,x8} : </a:t>
            </a:r>
            <a:r>
              <a:rPr lang="en-IN" b="1" dirty="0"/>
              <a:t>1.5</a:t>
            </a:r>
            <a:endParaRPr lang="en-IN" dirty="0"/>
          </a:p>
          <a:p>
            <a:r>
              <a:rPr lang="en-IN" dirty="0"/>
              <a:t>C1 + C2 → C6 = {x4,x5,x6,x7} : </a:t>
            </a:r>
            <a:r>
              <a:rPr lang="en-IN" b="1" dirty="0"/>
              <a:t>2.0</a:t>
            </a:r>
            <a:endParaRPr lang="en-IN" dirty="0"/>
          </a:p>
          <a:p>
            <a:r>
              <a:rPr lang="en-IN" dirty="0"/>
              <a:t>C5 + C6 → {x1..x8} : </a:t>
            </a:r>
            <a:r>
              <a:rPr lang="en-IN" b="1" dirty="0"/>
              <a:t>3.0</a:t>
            </a:r>
            <a:endParaRPr lang="en-IN" dirty="0"/>
          </a:p>
          <a:p>
            <a:endParaRPr lang="en-US" cap="none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991C-D7BB-147F-C900-E2AF2CFD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0"/>
            <a:ext cx="11243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1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096C-F6B0-A459-892A-78BB9BAC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hierarchical agglomerative clustering using complete linkage method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E9FEAF-1215-45D1-192C-4842C89E7E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38325" y="2487771"/>
            <a:ext cx="8515350" cy="3462152"/>
          </a:xfrm>
        </p:spPr>
      </p:pic>
    </p:spTree>
    <p:extLst>
      <p:ext uri="{BB962C8B-B14F-4D97-AF65-F5344CB8AC3E}">
        <p14:creationId xmlns:p14="http://schemas.microsoft.com/office/powerpoint/2010/main" val="1495943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BCD6-0BD8-0C10-92DB-ED9F1795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-248381"/>
            <a:ext cx="10364451" cy="1596177"/>
          </a:xfrm>
        </p:spPr>
        <p:txBody>
          <a:bodyPr/>
          <a:lstStyle/>
          <a:p>
            <a:r>
              <a:rPr lang="en-IN" sz="3600" b="1" cap="none" dirty="0">
                <a:latin typeface="Gill Sans MT" panose="020B0502020104020203" pitchFamily="34" charset="77"/>
              </a:rPr>
              <a:t>Hierarchical clustering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BCD7-6764-F629-087E-1320AA90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930179"/>
            <a:ext cx="10364452" cy="5565624"/>
          </a:xfrm>
        </p:spPr>
        <p:txBody>
          <a:bodyPr>
            <a:normAutofit/>
          </a:bodyPr>
          <a:lstStyle/>
          <a:p>
            <a:r>
              <a:rPr lang="en-IN" sz="2800" b="1" cap="none" dirty="0">
                <a:latin typeface="Gill Sans MT" panose="020B0502020104020203" pitchFamily="34" charset="77"/>
              </a:rPr>
              <a:t>Hierarchical clustering</a:t>
            </a:r>
            <a:r>
              <a:rPr lang="en-IN" sz="2800" cap="none" dirty="0">
                <a:latin typeface="Gill Sans MT" panose="020B0502020104020203" pitchFamily="34" charset="77"/>
              </a:rPr>
              <a:t> is an </a:t>
            </a:r>
            <a:r>
              <a:rPr lang="en-IN" sz="2800" b="1" cap="none" dirty="0">
                <a:latin typeface="Gill Sans MT" panose="020B0502020104020203" pitchFamily="34" charset="77"/>
              </a:rPr>
              <a:t>unsupervised learning</a:t>
            </a:r>
            <a:r>
              <a:rPr lang="en-IN" sz="2800" cap="none" dirty="0">
                <a:latin typeface="Gill Sans MT" panose="020B0502020104020203" pitchFamily="34" charset="77"/>
              </a:rPr>
              <a:t> method used to group similar data points into clusters based on their similarity.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Unlike k-means, </a:t>
            </a:r>
            <a:r>
              <a:rPr lang="en-IN" sz="2800" b="1" cap="none" dirty="0">
                <a:latin typeface="Gill Sans MT" panose="020B0502020104020203" pitchFamily="34" charset="77"/>
              </a:rPr>
              <a:t>it does not require us to pre-define the number of clusters (k)</a:t>
            </a:r>
            <a:r>
              <a:rPr lang="en-IN" sz="2800" cap="none" dirty="0">
                <a:latin typeface="Gill Sans MT" panose="020B0502020104020203" pitchFamily="34" charset="77"/>
              </a:rPr>
              <a:t>.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Instead, it builds a </a:t>
            </a:r>
            <a:r>
              <a:rPr lang="en-IN" sz="2800" b="1" cap="none" dirty="0">
                <a:latin typeface="Gill Sans MT" panose="020B0502020104020203" pitchFamily="34" charset="77"/>
              </a:rPr>
              <a:t>hierarchy (tree-like structure)</a:t>
            </a:r>
            <a:r>
              <a:rPr lang="en-IN" sz="2800" cap="none" dirty="0">
                <a:latin typeface="Gill Sans MT" panose="020B0502020104020203" pitchFamily="34" charset="77"/>
              </a:rPr>
              <a:t> of clusters.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Types of hierarchical clustering</a:t>
            </a:r>
          </a:p>
          <a:p>
            <a:pPr lvl="2"/>
            <a:r>
              <a:rPr lang="en-IN" sz="2800" cap="none" dirty="0">
                <a:latin typeface="Gill Sans MT" panose="020B0502020104020203" pitchFamily="34" charset="77"/>
              </a:rPr>
              <a:t>Agglomerative (Bottom-Up) Clustering</a:t>
            </a:r>
          </a:p>
          <a:p>
            <a:pPr lvl="2"/>
            <a:r>
              <a:rPr lang="en-IN" sz="2800" cap="none" dirty="0">
                <a:highlight>
                  <a:srgbClr val="FFFF00"/>
                </a:highlight>
                <a:latin typeface="Gill Sans MT" panose="020B0502020104020203" pitchFamily="34" charset="77"/>
              </a:rPr>
              <a:t>Divisive (Top-Down) Clustering</a:t>
            </a:r>
            <a:endParaRPr lang="en-US" sz="2800" cap="none" dirty="0">
              <a:highlight>
                <a:srgbClr val="FFFF00"/>
              </a:highlight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9088610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2B69-7CB9-14DF-505B-D0072502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75" y="148617"/>
            <a:ext cx="10364451" cy="613383"/>
          </a:xfrm>
        </p:spPr>
        <p:txBody>
          <a:bodyPr/>
          <a:lstStyle/>
          <a:p>
            <a:r>
              <a:rPr lang="en-US" dirty="0"/>
              <a:t>DIVISIVE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68727-0FB6-F0F5-311B-FF0F78C8D5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63600"/>
            <a:ext cx="10363826" cy="5715330"/>
          </a:xfrm>
        </p:spPr>
        <p:txBody>
          <a:bodyPr>
            <a:normAutofit/>
          </a:bodyPr>
          <a:lstStyle/>
          <a:p>
            <a:r>
              <a:rPr lang="en-IN" sz="2800" b="1" cap="none" dirty="0">
                <a:latin typeface="Gill Sans MT" panose="020B0502020104020203" pitchFamily="34" charset="77"/>
              </a:rPr>
              <a:t>Divisive clustering algorithm (top-down approach)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Divisive clustering is a </a:t>
            </a:r>
            <a:r>
              <a:rPr lang="en-IN" sz="2800" b="1" cap="none" dirty="0">
                <a:latin typeface="Gill Sans MT" panose="020B0502020104020203" pitchFamily="34" charset="77"/>
              </a:rPr>
              <a:t>top-down hierarchical clustering</a:t>
            </a:r>
            <a:r>
              <a:rPr lang="en-IN" sz="2800" cap="none" dirty="0">
                <a:latin typeface="Gill Sans MT" panose="020B0502020104020203" pitchFamily="34" charset="77"/>
              </a:rPr>
              <a:t> method.</a:t>
            </a:r>
            <a:br>
              <a:rPr lang="en-IN" sz="2800" cap="none" dirty="0">
                <a:latin typeface="Gill Sans MT" panose="020B0502020104020203" pitchFamily="34" charset="77"/>
              </a:rPr>
            </a:br>
            <a:r>
              <a:rPr lang="en-IN" sz="2800" cap="none" dirty="0">
                <a:latin typeface="Gill Sans MT" panose="020B0502020104020203" pitchFamily="34" charset="77"/>
              </a:rPr>
              <a:t>It starts with </a:t>
            </a:r>
            <a:r>
              <a:rPr lang="en-IN" sz="2800" b="1" cap="none" dirty="0">
                <a:latin typeface="Gill Sans MT" panose="020B0502020104020203" pitchFamily="34" charset="77"/>
              </a:rPr>
              <a:t>all data points in one cluster</a:t>
            </a:r>
            <a:r>
              <a:rPr lang="en-IN" sz="2800" cap="none" dirty="0">
                <a:latin typeface="Gill Sans MT" panose="020B0502020104020203" pitchFamily="34" charset="77"/>
              </a:rPr>
              <a:t> and then </a:t>
            </a:r>
            <a:r>
              <a:rPr lang="en-IN" sz="2800" b="1" cap="none" dirty="0">
                <a:latin typeface="Gill Sans MT" panose="020B0502020104020203" pitchFamily="34" charset="77"/>
              </a:rPr>
              <a:t>recursively splits</a:t>
            </a:r>
            <a:r>
              <a:rPr lang="en-IN" sz="2800" cap="none" dirty="0">
                <a:latin typeface="Gill Sans MT" panose="020B0502020104020203" pitchFamily="34" charset="77"/>
              </a:rPr>
              <a:t> the clusters into smaller ones until each cluster contains only a single data point.</a:t>
            </a:r>
          </a:p>
          <a:p>
            <a:r>
              <a:rPr lang="en-IN" sz="2800" cap="none" dirty="0">
                <a:solidFill>
                  <a:srgbClr val="FF0000"/>
                </a:solidFill>
              </a:rPr>
              <a:t>Start with </a:t>
            </a:r>
            <a:r>
              <a:rPr lang="en-IN" sz="2800" b="1" cap="none" dirty="0">
                <a:solidFill>
                  <a:srgbClr val="FF0000"/>
                </a:solidFill>
              </a:rPr>
              <a:t>all data points in one big cluster</a:t>
            </a:r>
            <a:r>
              <a:rPr lang="en-IN" sz="2800" cap="none" dirty="0">
                <a:solidFill>
                  <a:srgbClr val="FF0000"/>
                </a:solidFill>
              </a:rPr>
              <a:t>.</a:t>
            </a:r>
          </a:p>
          <a:p>
            <a:r>
              <a:rPr lang="en-IN" sz="2800" cap="none" dirty="0">
                <a:solidFill>
                  <a:srgbClr val="FF0000"/>
                </a:solidFill>
              </a:rPr>
              <a:t>At each step, </a:t>
            </a:r>
            <a:r>
              <a:rPr lang="en-IN" sz="2800" b="1" cap="none" dirty="0">
                <a:solidFill>
                  <a:srgbClr val="FF0000"/>
                </a:solidFill>
              </a:rPr>
              <a:t>split the cluster</a:t>
            </a:r>
            <a:r>
              <a:rPr lang="en-IN" sz="2800" cap="none" dirty="0">
                <a:solidFill>
                  <a:srgbClr val="FF0000"/>
                </a:solidFill>
              </a:rPr>
              <a:t> that has the highest dissimilarity.</a:t>
            </a:r>
          </a:p>
          <a:p>
            <a:r>
              <a:rPr lang="en-IN" sz="2800" cap="none" dirty="0">
                <a:solidFill>
                  <a:srgbClr val="FF0000"/>
                </a:solidFill>
              </a:rPr>
              <a:t>Continue until each point becomes its own cluster.(singleton’s Clusters)</a:t>
            </a:r>
          </a:p>
          <a:p>
            <a:endParaRPr lang="en-IN" sz="2800" cap="none" dirty="0">
              <a:latin typeface="Gill Sans MT" panose="020B05020201040202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34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0229-7788-1366-75FB-0457A8C3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75A5-8A38-75DF-81F6-256766D3E7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0934" y="792480"/>
            <a:ext cx="10363826" cy="5897879"/>
          </a:xfrm>
        </p:spPr>
        <p:txBody>
          <a:bodyPr/>
          <a:lstStyle/>
          <a:p>
            <a:r>
              <a:rPr lang="en-IN" sz="2800" b="1" cap="none" dirty="0">
                <a:latin typeface="Gill Sans MT" panose="020B0502020104020203" pitchFamily="34" charset="77"/>
              </a:rPr>
              <a:t>Divisive clustering is classified into </a:t>
            </a:r>
          </a:p>
          <a:p>
            <a:pPr marL="0" indent="0">
              <a:buNone/>
            </a:pPr>
            <a:r>
              <a:rPr lang="en-IN" sz="2800" b="1" cap="none" dirty="0">
                <a:latin typeface="Gill Sans MT" panose="020B0502020104020203" pitchFamily="34" charset="77"/>
              </a:rPr>
              <a:t>1. Monothetic clustering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Monothetic clustering defines clusters or makes a split based on </a:t>
            </a:r>
            <a:r>
              <a:rPr lang="en-IN" sz="2800" b="1" cap="none" dirty="0">
                <a:latin typeface="Gill Sans MT" panose="020B0502020104020203" pitchFamily="34" charset="77"/>
              </a:rPr>
              <a:t>only one attribute at a time</a:t>
            </a:r>
            <a:r>
              <a:rPr lang="en-IN" sz="2800" cap="none" dirty="0">
                <a:latin typeface="Gill Sans MT" panose="020B0502020104020203" pitchFamily="34" charset="77"/>
              </a:rPr>
              <a:t>.</a:t>
            </a:r>
          </a:p>
          <a:p>
            <a:pPr marL="0" indent="0">
              <a:buNone/>
            </a:pPr>
            <a:r>
              <a:rPr lang="en-IN" sz="2800" b="1" cap="none" dirty="0">
                <a:latin typeface="Gill Sans MT" panose="020B0502020104020203" pitchFamily="34" charset="77"/>
              </a:rPr>
              <a:t>2. Polythetic clustering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Polythetic clustering defines clusters or makes a grouping decision based on </a:t>
            </a:r>
            <a:r>
              <a:rPr lang="en-IN" sz="2800" b="1" cap="none" dirty="0">
                <a:latin typeface="Gill Sans MT" panose="020B0502020104020203" pitchFamily="34" charset="77"/>
              </a:rPr>
              <a:t>many attributes simultaneously.</a:t>
            </a:r>
            <a:endParaRPr lang="en-IN" sz="2800" cap="none" dirty="0">
              <a:latin typeface="Gill Sans MT" panose="020B0502020104020203" pitchFamily="34" charset="77"/>
            </a:endParaRP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7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D2F0-3264-92EE-A4B9-B332B8CE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/>
              <a:t>Clustering features/Functions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2835-B087-FE61-1384-977F31206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0774" y="1181100"/>
            <a:ext cx="10363826" cy="5676900"/>
          </a:xfrm>
        </p:spPr>
        <p:txBody>
          <a:bodyPr>
            <a:normAutofit/>
          </a:bodyPr>
          <a:lstStyle/>
          <a:p>
            <a:r>
              <a:rPr lang="en-IN" b="1" cap="none" dirty="0">
                <a:latin typeface="Gill Sans MT" panose="020B0502020104020203" pitchFamily="34" charset="77"/>
              </a:rPr>
              <a:t>3. </a:t>
            </a:r>
            <a:r>
              <a:rPr lang="en-IN" sz="2400" b="1" cap="none" dirty="0">
                <a:latin typeface="Gill Sans MT" panose="020B0502020104020203" pitchFamily="34" charset="77"/>
              </a:rPr>
              <a:t>Data compression</a:t>
            </a:r>
            <a:endParaRPr lang="en-IN" sz="2400" cap="none" dirty="0">
              <a:latin typeface="Gill Sans MT" panose="020B050202010402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cap="none" dirty="0">
                <a:latin typeface="Gill Sans MT" panose="020B0502020104020203" pitchFamily="34" charset="77"/>
              </a:rPr>
              <a:t>Clustering can </a:t>
            </a:r>
            <a:r>
              <a:rPr lang="en-IN" sz="2400" b="1" cap="none" dirty="0">
                <a:latin typeface="Gill Sans MT" panose="020B0502020104020203" pitchFamily="34" charset="77"/>
              </a:rPr>
              <a:t>reduce storage space</a:t>
            </a:r>
            <a:r>
              <a:rPr lang="en-IN" sz="2400" cap="none" dirty="0">
                <a:latin typeface="Gill Sans MT" panose="020B0502020104020203" pitchFamily="34" charset="77"/>
              </a:rPr>
              <a:t> by grouping similar data points and storing only the representative pattern and count.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cap="none" dirty="0">
                <a:latin typeface="Gill Sans MT" panose="020B0502020104020203" pitchFamily="34" charset="77"/>
              </a:rPr>
              <a:t>📘 </a:t>
            </a:r>
            <a:r>
              <a:rPr lang="en-IN" sz="2400" i="1" cap="none" dirty="0">
                <a:latin typeface="Gill Sans MT" panose="020B0502020104020203" pitchFamily="34" charset="77"/>
              </a:rPr>
              <a:t>Example:</a:t>
            </a:r>
            <a:r>
              <a:rPr lang="en-IN" sz="2400" cap="none" dirty="0">
                <a:latin typeface="Gill Sans MT" panose="020B0502020104020203" pitchFamily="34" charset="77"/>
              </a:rPr>
              <a:t> if two rows are identical, store one row and a count = 2</a:t>
            </a:r>
          </a:p>
          <a:p>
            <a:pPr marL="0" indent="0">
              <a:buNone/>
            </a:pPr>
            <a:endParaRPr lang="en-US" cap="none" dirty="0">
              <a:latin typeface="Gill Sans MT" panose="020B0502020104020203" pitchFamily="34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8477B2-7E45-AD71-9781-2A932B453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31944"/>
              </p:ext>
            </p:extLst>
          </p:nvPr>
        </p:nvGraphicFramePr>
        <p:xfrm>
          <a:off x="914400" y="3530441"/>
          <a:ext cx="10363200" cy="109728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12531556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2073942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5704154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1342296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3668466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4505436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6300393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716277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Pattern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f1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f2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f3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f4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f5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f6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Count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681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1, 3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375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2, 4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70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51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2B69-7CB9-14DF-505B-D0072502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05926"/>
            <a:ext cx="10364451" cy="613383"/>
          </a:xfrm>
        </p:spPr>
        <p:txBody>
          <a:bodyPr>
            <a:normAutofit fontScale="90000"/>
          </a:bodyPr>
          <a:lstStyle/>
          <a:p>
            <a:r>
              <a:rPr lang="en-US" dirty="0"/>
              <a:t>DIVISIVE ALGORITHM (</a:t>
            </a:r>
            <a:r>
              <a:rPr lang="en-IN" sz="3600" b="1" cap="none" dirty="0">
                <a:latin typeface="Gill Sans MT" panose="020B0502020104020203" pitchFamily="34" charset="77"/>
              </a:rPr>
              <a:t>Monothetic clustering)</a:t>
            </a:r>
            <a:br>
              <a:rPr lang="en-IN" sz="3600" b="1" cap="none" dirty="0">
                <a:latin typeface="Gill Sans MT" panose="020B0502020104020203" pitchFamily="34" charset="77"/>
              </a:rPr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68727-0FB6-F0F5-311B-FF0F78C8D5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12618"/>
            <a:ext cx="10363826" cy="6345382"/>
          </a:xfrm>
        </p:spPr>
        <p:txBody>
          <a:bodyPr>
            <a:normAutofit fontScale="85000" lnSpcReduction="20000"/>
          </a:bodyPr>
          <a:lstStyle/>
          <a:p>
            <a:r>
              <a:rPr lang="en-IN" sz="2500" b="1" cap="none" dirty="0">
                <a:latin typeface="Gill Sans MT" panose="020B0502020104020203" pitchFamily="34" charset="77"/>
              </a:rPr>
              <a:t>Algorithm steps</a:t>
            </a:r>
          </a:p>
          <a:p>
            <a:pPr>
              <a:buFont typeface="+mj-lt"/>
              <a:buAutoNum type="arabicPeriod"/>
            </a:pPr>
            <a:r>
              <a:rPr lang="en-IN" sz="2500" b="1" cap="none" dirty="0">
                <a:latin typeface="Gill Sans MT" panose="020B0502020104020203" pitchFamily="34" charset="77"/>
              </a:rPr>
              <a:t>Start</a:t>
            </a:r>
            <a:r>
              <a:rPr lang="en-IN" sz="2500" cap="none" dirty="0">
                <a:latin typeface="Gill Sans MT" panose="020B0502020104020203" pitchFamily="34" charset="77"/>
              </a:rPr>
              <a:t> with all data points in a single cluster.</a:t>
            </a:r>
          </a:p>
          <a:p>
            <a:pPr>
              <a:buFont typeface="+mj-lt"/>
              <a:buAutoNum type="arabicPeriod"/>
            </a:pPr>
            <a:r>
              <a:rPr lang="en-IN" sz="2300" b="1" cap="none" dirty="0">
                <a:latin typeface="Gill Sans MT" panose="020B0502020104020203" pitchFamily="34" charset="77"/>
              </a:rPr>
              <a:t>Select cluster for division</a:t>
            </a:r>
            <a:br>
              <a:rPr lang="en-IN" sz="2300" cap="none" dirty="0">
                <a:latin typeface="Gill Sans MT" panose="020B0502020104020203" pitchFamily="34" charset="77"/>
              </a:rPr>
            </a:br>
            <a:r>
              <a:rPr lang="en-IN" sz="2300" cap="none" dirty="0">
                <a:latin typeface="Gill Sans MT" panose="020B0502020104020203" pitchFamily="34" charset="77"/>
              </a:rPr>
              <a:t>identify the cluster having the </a:t>
            </a:r>
            <a:r>
              <a:rPr lang="en-IN" sz="2300" b="1" cap="none" dirty="0">
                <a:latin typeface="Gill Sans MT" panose="020B0502020104020203" pitchFamily="34" charset="77"/>
              </a:rPr>
              <a:t>maximum within-cluster variance</a:t>
            </a:r>
            <a:r>
              <a:rPr lang="en-IN" sz="2300" cap="none" dirty="0">
                <a:latin typeface="Gill Sans MT" panose="020B0502020104020203" pitchFamily="34" charset="77"/>
              </a:rPr>
              <a:t> (highest dispersion) — this cluster will be split next.</a:t>
            </a:r>
          </a:p>
          <a:p>
            <a:pPr>
              <a:buFont typeface="+mj-lt"/>
              <a:buAutoNum type="arabicPeriod"/>
            </a:pPr>
            <a:r>
              <a:rPr lang="en-IN" sz="2300" b="1" cap="none" dirty="0">
                <a:latin typeface="Gill Sans MT" panose="020B0502020104020203" pitchFamily="34" charset="77"/>
              </a:rPr>
              <a:t>Determine the split point</a:t>
            </a:r>
            <a:endParaRPr lang="en-IN" sz="2300" cap="none" dirty="0">
              <a:latin typeface="Gill Sans MT" panose="020B0502020104020203" pitchFamily="34" charset="77"/>
            </a:endParaRPr>
          </a:p>
          <a:p>
            <a:pPr lvl="1"/>
            <a:r>
              <a:rPr lang="en-IN" sz="2600" b="1" cap="none" dirty="0">
                <a:latin typeface="Gill Sans MT" panose="020B0502020104020203" pitchFamily="34" charset="77"/>
              </a:rPr>
              <a:t>Sort</a:t>
            </a:r>
            <a:r>
              <a:rPr lang="en-IN" sz="2600" cap="none" dirty="0">
                <a:latin typeface="Gill Sans MT" panose="020B0502020104020203" pitchFamily="34" charset="77"/>
              </a:rPr>
              <a:t> the data points within the selected cluster based on their </a:t>
            </a:r>
            <a:r>
              <a:rPr lang="en-IN" sz="2600" b="1" cap="none" dirty="0">
                <a:latin typeface="Gill Sans MT" panose="020B0502020104020203" pitchFamily="34" charset="77"/>
              </a:rPr>
              <a:t>distance values</a:t>
            </a:r>
            <a:endParaRPr lang="en-IN" sz="2600" cap="none" dirty="0">
              <a:latin typeface="Gill Sans MT" panose="020B0502020104020203" pitchFamily="34" charset="77"/>
            </a:endParaRPr>
          </a:p>
          <a:p>
            <a:pPr lvl="1"/>
            <a:r>
              <a:rPr lang="en-IN" sz="2600" b="1" cap="none" dirty="0">
                <a:latin typeface="Gill Sans MT" panose="020B0502020104020203" pitchFamily="34" charset="77"/>
              </a:rPr>
              <a:t>Compute the adjacent distance gaps</a:t>
            </a:r>
            <a:r>
              <a:rPr lang="en-IN" sz="2600" cap="none" dirty="0">
                <a:latin typeface="Gill Sans MT" panose="020B0502020104020203" pitchFamily="34" charset="77"/>
              </a:rPr>
              <a:t> between consecutive points.</a:t>
            </a:r>
          </a:p>
          <a:p>
            <a:pPr lvl="1"/>
            <a:r>
              <a:rPr lang="en-IN" sz="2600" b="1" cap="none" dirty="0">
                <a:latin typeface="Gill Sans MT" panose="020B0502020104020203" pitchFamily="34" charset="77"/>
              </a:rPr>
              <a:t>Locate the largest gap</a:t>
            </a:r>
            <a:r>
              <a:rPr lang="en-IN" sz="2600" cap="none" dirty="0">
                <a:latin typeface="Gill Sans MT" panose="020B0502020104020203" pitchFamily="34" charset="77"/>
              </a:rPr>
              <a:t> and compute its </a:t>
            </a:r>
            <a:r>
              <a:rPr lang="en-IN" sz="2600" b="1" cap="none" dirty="0">
                <a:latin typeface="Gill Sans MT" panose="020B0502020104020203" pitchFamily="34" charset="77"/>
              </a:rPr>
              <a:t>midpoint</a:t>
            </a:r>
            <a:r>
              <a:rPr lang="en-IN" sz="2600" cap="none" dirty="0">
                <a:latin typeface="Gill Sans MT" panose="020B0502020104020203" pitchFamily="34" charset="77"/>
              </a:rPr>
              <a:t>, which serves as the </a:t>
            </a:r>
            <a:r>
              <a:rPr lang="en-IN" sz="2600" b="1" cap="none" dirty="0">
                <a:latin typeface="Gill Sans MT" panose="020B0502020104020203" pitchFamily="34" charset="77"/>
              </a:rPr>
              <a:t>splitting threshold</a:t>
            </a:r>
            <a:r>
              <a:rPr lang="en-IN" sz="2600" cap="none" dirty="0">
                <a:latin typeface="Gill Sans MT" panose="020B0502020104020203" pitchFamily="34" charset="77"/>
              </a:rPr>
              <a:t>.</a:t>
            </a:r>
          </a:p>
          <a:p>
            <a:pPr lvl="1"/>
            <a:r>
              <a:rPr lang="en-IN" sz="2600" b="1" cap="none" dirty="0">
                <a:latin typeface="Gill Sans MT" panose="020B0502020104020203" pitchFamily="34" charset="77"/>
              </a:rPr>
              <a:t>Form subclusters</a:t>
            </a:r>
            <a:br>
              <a:rPr lang="en-IN" sz="2600" cap="none" dirty="0">
                <a:latin typeface="Gill Sans MT" panose="020B0502020104020203" pitchFamily="34" charset="77"/>
              </a:rPr>
            </a:br>
            <a:r>
              <a:rPr lang="en-IN" sz="2600" cap="none" dirty="0">
                <a:latin typeface="Gill Sans MT" panose="020B0502020104020203" pitchFamily="34" charset="77"/>
              </a:rPr>
              <a:t>divide the selected cluster into </a:t>
            </a:r>
            <a:r>
              <a:rPr lang="en-IN" sz="2600" b="1" cap="none" dirty="0">
                <a:latin typeface="Gill Sans MT" panose="020B0502020104020203" pitchFamily="34" charset="77"/>
              </a:rPr>
              <a:t>two subclusters</a:t>
            </a:r>
            <a:r>
              <a:rPr lang="en-IN" sz="2600" cap="none" dirty="0">
                <a:latin typeface="Gill Sans MT" panose="020B0502020104020203" pitchFamily="34" charset="77"/>
              </a:rPr>
              <a:t> using the midpoint:</a:t>
            </a:r>
          </a:p>
          <a:p>
            <a:pPr lvl="1"/>
            <a:r>
              <a:rPr lang="en-IN" sz="2600" cap="none" dirty="0">
                <a:latin typeface="Gill Sans MT" panose="020B0502020104020203" pitchFamily="34" charset="77"/>
              </a:rPr>
              <a:t>Points ≤ midpoint → subcluster 1</a:t>
            </a:r>
          </a:p>
          <a:p>
            <a:pPr lvl="1"/>
            <a:r>
              <a:rPr lang="en-IN" sz="2600" cap="none" dirty="0">
                <a:latin typeface="Gill Sans MT" panose="020B0502020104020203" pitchFamily="34" charset="77"/>
              </a:rPr>
              <a:t>Points &gt; midpoint → subcluster 2</a:t>
            </a:r>
          </a:p>
          <a:p>
            <a:pPr marL="0" indent="0">
              <a:buNone/>
            </a:pPr>
            <a:r>
              <a:rPr lang="en-IN" sz="2400" cap="none" dirty="0">
                <a:latin typeface="Gill Sans MT" panose="020B0502020104020203" pitchFamily="34" charset="77"/>
              </a:rPr>
              <a:t>4. </a:t>
            </a:r>
            <a:r>
              <a:rPr lang="en-IN" sz="2400" b="1" cap="none" dirty="0">
                <a:latin typeface="Gill Sans MT" panose="020B0502020104020203" pitchFamily="34" charset="77"/>
              </a:rPr>
              <a:t>Repeat steps 2–3</a:t>
            </a:r>
            <a:r>
              <a:rPr lang="en-IN" sz="2400" cap="none" dirty="0">
                <a:latin typeface="Gill Sans MT" panose="020B0502020104020203" pitchFamily="34" charset="77"/>
              </a:rPr>
              <a:t> until every data point forms its own cluster (singleton cluster).</a:t>
            </a:r>
          </a:p>
          <a:p>
            <a:pPr marL="0" indent="0">
              <a:buNone/>
            </a:pPr>
            <a:r>
              <a:rPr lang="en-IN" sz="2400" b="1" cap="none" dirty="0">
                <a:latin typeface="Gill Sans MT" panose="020B0502020104020203" pitchFamily="34" charset="77"/>
              </a:rPr>
              <a:t>5. Draw the dendrogram</a:t>
            </a:r>
            <a:r>
              <a:rPr lang="en-IN" sz="2400" cap="none" dirty="0">
                <a:latin typeface="Gill Sans MT" panose="020B0502020104020203" pitchFamily="34" charset="77"/>
              </a:rPr>
              <a:t> (a tree-like diagram showing how clusters are split at each level).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28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2B69-7CB9-14DF-505B-D0072502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75" y="148617"/>
            <a:ext cx="10364451" cy="613383"/>
          </a:xfrm>
        </p:spPr>
        <p:txBody>
          <a:bodyPr/>
          <a:lstStyle/>
          <a:p>
            <a:r>
              <a:rPr lang="en-US" dirty="0"/>
              <a:t>DIVISIVE ALGORITHM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516783-B647-C023-D951-6EC6534B069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51693" y="1022667"/>
          <a:ext cx="2479431" cy="32918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815302624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1155008636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468988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0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348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506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553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287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426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00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73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200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8419054-8223-6D8E-991E-C8AD3178172F}"/>
              </a:ext>
            </a:extLst>
          </p:cNvPr>
          <p:cNvSpPr txBox="1"/>
          <p:nvPr/>
        </p:nvSpPr>
        <p:spPr>
          <a:xfrm>
            <a:off x="3638062" y="846821"/>
            <a:ext cx="7137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Step 1: Start</a:t>
            </a:r>
          </a:p>
          <a:p>
            <a:r>
              <a:rPr lang="en-IN" sz="2400" dirty="0"/>
              <a:t>All points belong to </a:t>
            </a:r>
            <a:r>
              <a:rPr lang="en-IN" sz="2400" b="1" dirty="0"/>
              <a:t>one cluster </a:t>
            </a:r>
            <a:r>
              <a:rPr lang="en-IN" sz="2400" dirty="0"/>
              <a:t>C={x1,x2,x3,x4,x5,x6,x7,x8}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00753" y="3294909"/>
          <a:ext cx="2700866" cy="3291840"/>
        </p:xfrm>
        <a:graphic>
          <a:graphicData uri="http://schemas.openxmlformats.org/drawingml/2006/table">
            <a:tbl>
              <a:tblPr/>
              <a:tblGrid>
                <a:gridCol w="135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76639" y="2476950"/>
            <a:ext cx="53457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Now compute the gaps between adjacent sorted f1. </a:t>
            </a:r>
          </a:p>
          <a:p>
            <a:pPr fontAlgn="ctr"/>
            <a:r>
              <a:rPr lang="en-IN" sz="2400" dirty="0"/>
              <a:t>The largest gap is between </a:t>
            </a:r>
            <a:r>
              <a:rPr lang="en-IN" sz="2400" b="1" dirty="0"/>
              <a:t>x₈ and x</a:t>
            </a:r>
            <a:r>
              <a:rPr lang="en-IN" sz="2400" b="1" baseline="-25000" dirty="0"/>
              <a:t>4 </a:t>
            </a:r>
            <a:r>
              <a:rPr lang="en-IN" sz="2400" b="1" dirty="0"/>
              <a:t> is</a:t>
            </a:r>
            <a:r>
              <a:rPr lang="en-IN" sz="2400" dirty="0"/>
              <a:t>10−7= 3units. </a:t>
            </a:r>
          </a:p>
          <a:p>
            <a:pPr fontAlgn="ctr"/>
            <a:r>
              <a:rPr lang="en-IN" sz="2400" dirty="0"/>
              <a:t>So the midpoint of that largest gap occurs at:8.5(10+7=17/2=8.5)</a:t>
            </a:r>
          </a:p>
          <a:p>
            <a:r>
              <a:rPr lang="en-IN" sz="2400" dirty="0"/>
              <a:t>Midpoint Split at f1=8.5. That yields two clusters:</a:t>
            </a:r>
          </a:p>
          <a:p>
            <a:r>
              <a:rPr lang="en-IN" sz="2400" dirty="0"/>
              <a:t>C1={x1,x2,x3,x8} (those with f1&lt;8.5)</a:t>
            </a:r>
          </a:p>
          <a:p>
            <a:r>
              <a:rPr lang="en-IN" sz="2400" dirty="0"/>
              <a:t>C2={x4,x5,x6,x7} (those with f1&gt;8.5)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961178" y="4369776"/>
            <a:ext cx="615461" cy="439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6447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2B69-7CB9-14DF-505B-D0072502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75" y="148617"/>
            <a:ext cx="10364451" cy="613383"/>
          </a:xfrm>
        </p:spPr>
        <p:txBody>
          <a:bodyPr/>
          <a:lstStyle/>
          <a:p>
            <a:r>
              <a:rPr lang="en-US" dirty="0"/>
              <a:t>DIVISIVE ALGORITHM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516783-B647-C023-D951-6EC6534B069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51693" y="1022667"/>
          <a:ext cx="2479431" cy="32918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815302624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1155008636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468988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0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348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506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553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287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426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00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73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200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3E20F0-7B19-0758-06DB-852AFDFC14C9}"/>
              </a:ext>
            </a:extLst>
          </p:cNvPr>
          <p:cNvGraphicFramePr>
            <a:graphicFrameLocks noGrp="1"/>
          </p:cNvGraphicFramePr>
          <p:nvPr/>
        </p:nvGraphicFramePr>
        <p:xfrm>
          <a:off x="2945080" y="839787"/>
          <a:ext cx="10363200" cy="365760"/>
        </p:xfrm>
        <a:graphic>
          <a:graphicData uri="http://schemas.openxmlformats.org/drawingml/2006/table">
            <a:tbl>
              <a:tblPr/>
              <a:tblGrid>
                <a:gridCol w="10363200">
                  <a:extLst>
                    <a:ext uri="{9D8B030D-6E8A-4147-A177-3AD203B41FA5}">
                      <a16:colId xmlns:a16="http://schemas.microsoft.com/office/drawing/2014/main" val="548847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39388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1A24A2F1-EA02-D806-78FF-62B01E9A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080" y="760135"/>
            <a:ext cx="329930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 2: Split the cluster C₁ by f2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31FFB90-A8D0-72B8-831F-55D5EE9FC29F}"/>
              </a:ext>
            </a:extLst>
          </p:cNvPr>
          <p:cNvGraphicFramePr>
            <a:graphicFrameLocks noGrp="1"/>
          </p:cNvGraphicFramePr>
          <p:nvPr/>
        </p:nvGraphicFramePr>
        <p:xfrm>
          <a:off x="3188668" y="1189652"/>
          <a:ext cx="3550722" cy="2060460"/>
        </p:xfrm>
        <a:graphic>
          <a:graphicData uri="http://schemas.openxmlformats.org/drawingml/2006/table">
            <a:tbl>
              <a:tblPr/>
              <a:tblGrid>
                <a:gridCol w="1775361">
                  <a:extLst>
                    <a:ext uri="{9D8B030D-6E8A-4147-A177-3AD203B41FA5}">
                      <a16:colId xmlns:a16="http://schemas.microsoft.com/office/drawing/2014/main" val="655019988"/>
                    </a:ext>
                  </a:extLst>
                </a:gridCol>
                <a:gridCol w="1775361">
                  <a:extLst>
                    <a:ext uri="{9D8B030D-6E8A-4147-A177-3AD203B41FA5}">
                      <a16:colId xmlns:a16="http://schemas.microsoft.com/office/drawing/2014/main" val="1870416162"/>
                    </a:ext>
                  </a:extLst>
                </a:gridCol>
              </a:tblGrid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362504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264706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568408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1529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97846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92AF855-F69B-75BF-2942-682AC0FE7497}"/>
              </a:ext>
            </a:extLst>
          </p:cNvPr>
          <p:cNvSpPr txBox="1"/>
          <p:nvPr/>
        </p:nvSpPr>
        <p:spPr>
          <a:xfrm>
            <a:off x="3411331" y="3637023"/>
            <a:ext cx="66561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Sort </a:t>
            </a:r>
            <a:r>
              <a:rPr lang="en-IN" sz="2400" b="1" dirty="0"/>
              <a:t>f2 (ascending order)</a:t>
            </a:r>
            <a:r>
              <a:rPr lang="en-IN" sz="2400" dirty="0"/>
              <a:t>:</a:t>
            </a:r>
            <a:br>
              <a:rPr lang="en-IN" sz="2400" dirty="0"/>
            </a:br>
            <a:r>
              <a:rPr lang="en-IN" sz="2400" dirty="0"/>
              <a:t>5.5, 5.5, 6.5, 8</a:t>
            </a:r>
          </a:p>
          <a:p>
            <a:r>
              <a:rPr lang="en-IN" sz="2400" dirty="0"/>
              <a:t>The </a:t>
            </a:r>
            <a:r>
              <a:rPr lang="en-IN" sz="2400" b="1" dirty="0"/>
              <a:t>largest gap</a:t>
            </a:r>
            <a:r>
              <a:rPr lang="en-IN" sz="2400" dirty="0"/>
              <a:t> is between </a:t>
            </a:r>
            <a:r>
              <a:rPr lang="en-IN" sz="2400" b="1" dirty="0"/>
              <a:t>8 and 6.5</a:t>
            </a:r>
            <a:r>
              <a:rPr lang="en-IN" sz="2400" dirty="0"/>
              <a:t>, which is </a:t>
            </a:r>
            <a:r>
              <a:rPr lang="en-IN" sz="2400" b="1" dirty="0"/>
              <a:t>1.5</a:t>
            </a:r>
            <a:r>
              <a:rPr lang="en-IN" sz="2400" dirty="0"/>
              <a:t>.</a:t>
            </a:r>
            <a:br>
              <a:rPr lang="en-IN" sz="2400" dirty="0"/>
            </a:br>
            <a:r>
              <a:rPr lang="en-IN" sz="2400" dirty="0"/>
              <a:t>Midpoint = (6.5 + 8) / 2 = </a:t>
            </a:r>
            <a:r>
              <a:rPr lang="en-IN" sz="2400" b="1" dirty="0"/>
              <a:t>7.25</a:t>
            </a:r>
            <a:endParaRPr lang="en-IN" sz="2400" dirty="0"/>
          </a:p>
          <a:p>
            <a:r>
              <a:rPr lang="en-IN" sz="2400" dirty="0"/>
              <a:t>So we split </a:t>
            </a:r>
            <a:r>
              <a:rPr lang="en-IN" sz="2400" b="1" dirty="0"/>
              <a:t>C₁</a:t>
            </a:r>
            <a:r>
              <a:rPr lang="en-IN" sz="2400" dirty="0"/>
              <a:t> at f2 = 7.25 into two clusters: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C₁₁ = { X₈ }</a:t>
            </a:r>
            <a:r>
              <a:rPr lang="en-IN" sz="2400" dirty="0"/>
              <a:t>, where f2 ≥ 7.25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C₁₂ = { X₁, X₂, X₃ }</a:t>
            </a:r>
            <a:r>
              <a:rPr lang="en-IN" sz="2400" dirty="0"/>
              <a:t>, where f2 &lt; 7.25</a:t>
            </a:r>
          </a:p>
        </p:txBody>
      </p:sp>
    </p:spTree>
    <p:extLst>
      <p:ext uri="{BB962C8B-B14F-4D97-AF65-F5344CB8AC3E}">
        <p14:creationId xmlns:p14="http://schemas.microsoft.com/office/powerpoint/2010/main" val="883029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2B69-7CB9-14DF-505B-D0072502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75" y="148617"/>
            <a:ext cx="10364451" cy="613383"/>
          </a:xfrm>
        </p:spPr>
        <p:txBody>
          <a:bodyPr/>
          <a:lstStyle/>
          <a:p>
            <a:r>
              <a:rPr lang="en-US" dirty="0"/>
              <a:t>DIVISIVE ALGORITHM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516783-B647-C023-D951-6EC6534B069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51693" y="1022667"/>
          <a:ext cx="2479431" cy="32918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815302624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1155008636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468988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0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348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506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553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287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426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00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73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200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3E20F0-7B19-0758-06DB-852AFDFC14C9}"/>
              </a:ext>
            </a:extLst>
          </p:cNvPr>
          <p:cNvGraphicFramePr>
            <a:graphicFrameLocks noGrp="1"/>
          </p:cNvGraphicFramePr>
          <p:nvPr/>
        </p:nvGraphicFramePr>
        <p:xfrm>
          <a:off x="2945080" y="839787"/>
          <a:ext cx="10363200" cy="365760"/>
        </p:xfrm>
        <a:graphic>
          <a:graphicData uri="http://schemas.openxmlformats.org/drawingml/2006/table">
            <a:tbl>
              <a:tblPr/>
              <a:tblGrid>
                <a:gridCol w="10363200">
                  <a:extLst>
                    <a:ext uri="{9D8B030D-6E8A-4147-A177-3AD203B41FA5}">
                      <a16:colId xmlns:a16="http://schemas.microsoft.com/office/drawing/2014/main" val="548847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39388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1A24A2F1-EA02-D806-78FF-62B01E9A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080" y="760135"/>
            <a:ext cx="329930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 2: Split the cluster C</a:t>
            </a:r>
            <a:r>
              <a:rPr kumimoji="0" lang="en-US" altLang="en-US" sz="1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f2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31FFB90-A8D0-72B8-831F-55D5EE9FC29F}"/>
              </a:ext>
            </a:extLst>
          </p:cNvPr>
          <p:cNvGraphicFramePr>
            <a:graphicFrameLocks noGrp="1"/>
          </p:cNvGraphicFramePr>
          <p:nvPr/>
        </p:nvGraphicFramePr>
        <p:xfrm>
          <a:off x="3188668" y="1189652"/>
          <a:ext cx="3550722" cy="2060460"/>
        </p:xfrm>
        <a:graphic>
          <a:graphicData uri="http://schemas.openxmlformats.org/drawingml/2006/table">
            <a:tbl>
              <a:tblPr/>
              <a:tblGrid>
                <a:gridCol w="1775361">
                  <a:extLst>
                    <a:ext uri="{9D8B030D-6E8A-4147-A177-3AD203B41FA5}">
                      <a16:colId xmlns:a16="http://schemas.microsoft.com/office/drawing/2014/main" val="655019988"/>
                    </a:ext>
                  </a:extLst>
                </a:gridCol>
                <a:gridCol w="1775361">
                  <a:extLst>
                    <a:ext uri="{9D8B030D-6E8A-4147-A177-3AD203B41FA5}">
                      <a16:colId xmlns:a16="http://schemas.microsoft.com/office/drawing/2014/main" val="1870416162"/>
                    </a:ext>
                  </a:extLst>
                </a:gridCol>
              </a:tblGrid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362504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X</a:t>
                      </a:r>
                      <a:r>
                        <a:rPr lang="en-IN" baseline="-25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264706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X</a:t>
                      </a:r>
                      <a:r>
                        <a:rPr lang="en-IN" baseline="-25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568408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X</a:t>
                      </a:r>
                      <a:r>
                        <a:rPr lang="en-IN" baseline="-250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1529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X</a:t>
                      </a:r>
                      <a:r>
                        <a:rPr lang="en-IN" baseline="-250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9784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F291ED-F347-D3A0-A3EB-B97F3A3164BE}"/>
              </a:ext>
            </a:extLst>
          </p:cNvPr>
          <p:cNvSpPr txBox="1"/>
          <p:nvPr/>
        </p:nvSpPr>
        <p:spPr>
          <a:xfrm>
            <a:off x="3565567" y="3599977"/>
            <a:ext cx="66561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Sort </a:t>
            </a:r>
            <a:r>
              <a:rPr lang="en-IN" sz="2400" b="1" dirty="0"/>
              <a:t>f2 (ascending order)</a:t>
            </a:r>
            <a:r>
              <a:rPr lang="en-IN" sz="2400" dirty="0"/>
              <a:t>:</a:t>
            </a:r>
            <a:br>
              <a:rPr lang="en-IN" sz="2400" dirty="0"/>
            </a:br>
            <a:r>
              <a:rPr lang="en-IN" sz="2400" dirty="0"/>
              <a:t>6.0,6.0,8.0,8.0</a:t>
            </a:r>
          </a:p>
          <a:p>
            <a:r>
              <a:rPr lang="en-IN" sz="2400" dirty="0"/>
              <a:t>The </a:t>
            </a:r>
            <a:r>
              <a:rPr lang="en-IN" sz="2400" b="1" dirty="0"/>
              <a:t>largest gap</a:t>
            </a:r>
            <a:r>
              <a:rPr lang="en-IN" sz="2400" dirty="0"/>
              <a:t> is between </a:t>
            </a:r>
            <a:r>
              <a:rPr lang="en-IN" sz="2400" b="1" dirty="0"/>
              <a:t>6 and 8.0</a:t>
            </a:r>
            <a:r>
              <a:rPr lang="en-IN" sz="2400" dirty="0"/>
              <a:t>, which is </a:t>
            </a:r>
            <a:r>
              <a:rPr lang="en-IN" sz="2400" b="1" dirty="0"/>
              <a:t>2</a:t>
            </a:r>
            <a:r>
              <a:rPr lang="en-IN" sz="2400" dirty="0"/>
              <a:t>.</a:t>
            </a:r>
            <a:br>
              <a:rPr lang="en-IN" sz="2400" dirty="0"/>
            </a:br>
            <a:r>
              <a:rPr lang="en-IN" sz="2400" dirty="0"/>
              <a:t>Midpoint = (6 + 8) / 2 = </a:t>
            </a:r>
            <a:r>
              <a:rPr lang="en-IN" sz="2400" b="1" dirty="0"/>
              <a:t>7</a:t>
            </a:r>
            <a:endParaRPr lang="en-IN" sz="2400" dirty="0"/>
          </a:p>
          <a:p>
            <a:r>
              <a:rPr lang="en-IN" sz="2400" dirty="0"/>
              <a:t>So we split </a:t>
            </a:r>
            <a:r>
              <a:rPr lang="en-IN" sz="2400" b="1" dirty="0"/>
              <a:t>C2</a:t>
            </a:r>
            <a:r>
              <a:rPr lang="en-IN" sz="2400" dirty="0"/>
              <a:t> at f2 = 7 into two clusters: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</a:t>
            </a:r>
            <a:r>
              <a:rPr lang="en-IN" sz="2400" b="1" baseline="-25000" dirty="0"/>
              <a:t>2</a:t>
            </a:r>
            <a:r>
              <a:rPr lang="en-IN" sz="2400" b="1" dirty="0"/>
              <a:t>₁ = { X</a:t>
            </a:r>
            <a:r>
              <a:rPr lang="en-IN" sz="2400" b="1" baseline="-25000" dirty="0"/>
              <a:t>4</a:t>
            </a:r>
            <a:r>
              <a:rPr lang="en-IN" sz="2400" b="1" dirty="0"/>
              <a:t> ,X</a:t>
            </a:r>
            <a:r>
              <a:rPr lang="en-IN" sz="2400" b="1" baseline="-25000" dirty="0"/>
              <a:t>5</a:t>
            </a:r>
            <a:r>
              <a:rPr lang="en-IN" sz="2400" b="1" dirty="0"/>
              <a:t>}</a:t>
            </a:r>
            <a:r>
              <a:rPr lang="en-IN" sz="2400" dirty="0"/>
              <a:t>, where f2 &lt; 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</a:t>
            </a:r>
            <a:r>
              <a:rPr lang="en-IN" sz="2400" b="1" baseline="-25000" dirty="0"/>
              <a:t>2</a:t>
            </a:r>
            <a:r>
              <a:rPr lang="en-IN" sz="2400" b="1" dirty="0"/>
              <a:t>₂ = { X</a:t>
            </a:r>
            <a:r>
              <a:rPr lang="en-IN" sz="2400" b="1" baseline="-25000" dirty="0"/>
              <a:t>6</a:t>
            </a:r>
            <a:r>
              <a:rPr lang="en-IN" sz="2400" b="1" dirty="0"/>
              <a:t>, X</a:t>
            </a:r>
            <a:r>
              <a:rPr lang="en-IN" sz="2400" b="1" baseline="-25000" dirty="0"/>
              <a:t>7</a:t>
            </a:r>
            <a:r>
              <a:rPr lang="en-IN" sz="2400" b="1" dirty="0"/>
              <a:t> }</a:t>
            </a:r>
            <a:r>
              <a:rPr lang="en-IN" sz="2400" dirty="0"/>
              <a:t>, where f2 &gt;7</a:t>
            </a:r>
          </a:p>
        </p:txBody>
      </p:sp>
    </p:spTree>
    <p:extLst>
      <p:ext uri="{BB962C8B-B14F-4D97-AF65-F5344CB8AC3E}">
        <p14:creationId xmlns:p14="http://schemas.microsoft.com/office/powerpoint/2010/main" val="1834460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2B69-7CB9-14DF-505B-D0072502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75" y="148617"/>
            <a:ext cx="10364451" cy="613383"/>
          </a:xfrm>
        </p:spPr>
        <p:txBody>
          <a:bodyPr/>
          <a:lstStyle/>
          <a:p>
            <a:r>
              <a:rPr lang="en-US" dirty="0"/>
              <a:t>DIVISIVE ALGORITHM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516783-B647-C023-D951-6EC6534B069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51693" y="1022667"/>
          <a:ext cx="2479431" cy="32918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815302624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1155008636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468988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0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348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506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553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287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426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00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73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200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3E20F0-7B19-0758-06DB-852AFDFC14C9}"/>
              </a:ext>
            </a:extLst>
          </p:cNvPr>
          <p:cNvGraphicFramePr>
            <a:graphicFrameLocks noGrp="1"/>
          </p:cNvGraphicFramePr>
          <p:nvPr/>
        </p:nvGraphicFramePr>
        <p:xfrm>
          <a:off x="2945080" y="839787"/>
          <a:ext cx="10363200" cy="365760"/>
        </p:xfrm>
        <a:graphic>
          <a:graphicData uri="http://schemas.openxmlformats.org/drawingml/2006/table">
            <a:tbl>
              <a:tblPr/>
              <a:tblGrid>
                <a:gridCol w="10363200">
                  <a:extLst>
                    <a:ext uri="{9D8B030D-6E8A-4147-A177-3AD203B41FA5}">
                      <a16:colId xmlns:a16="http://schemas.microsoft.com/office/drawing/2014/main" val="548847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39388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1A24A2F1-EA02-D806-78FF-62B01E9A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080" y="760135"/>
            <a:ext cx="336181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 3: Split the cluster C</a:t>
            </a:r>
            <a:r>
              <a:rPr kumimoji="0" lang="en-US" altLang="en-US" sz="1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f1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31FFB90-A8D0-72B8-831F-55D5EE9FC29F}"/>
              </a:ext>
            </a:extLst>
          </p:cNvPr>
          <p:cNvGraphicFramePr>
            <a:graphicFrameLocks noGrp="1"/>
          </p:cNvGraphicFramePr>
          <p:nvPr/>
        </p:nvGraphicFramePr>
        <p:xfrm>
          <a:off x="3188668" y="1189652"/>
          <a:ext cx="3550722" cy="1648368"/>
        </p:xfrm>
        <a:graphic>
          <a:graphicData uri="http://schemas.openxmlformats.org/drawingml/2006/table">
            <a:tbl>
              <a:tblPr/>
              <a:tblGrid>
                <a:gridCol w="1775361">
                  <a:extLst>
                    <a:ext uri="{9D8B030D-6E8A-4147-A177-3AD203B41FA5}">
                      <a16:colId xmlns:a16="http://schemas.microsoft.com/office/drawing/2014/main" val="655019988"/>
                    </a:ext>
                  </a:extLst>
                </a:gridCol>
                <a:gridCol w="1775361">
                  <a:extLst>
                    <a:ext uri="{9D8B030D-6E8A-4147-A177-3AD203B41FA5}">
                      <a16:colId xmlns:a16="http://schemas.microsoft.com/office/drawing/2014/main" val="1870416162"/>
                    </a:ext>
                  </a:extLst>
                </a:gridCol>
              </a:tblGrid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362504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X</a:t>
                      </a:r>
                      <a:r>
                        <a:rPr lang="en-IN" baseline="-25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264706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X</a:t>
                      </a:r>
                      <a:r>
                        <a:rPr lang="en-IN" baseline="-25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568408"/>
                  </a:ext>
                </a:extLst>
              </a:tr>
              <a:tr h="41209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X</a:t>
                      </a:r>
                      <a:r>
                        <a:rPr lang="en-IN" baseline="-25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15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F291ED-F347-D3A0-A3EB-B97F3A3164BE}"/>
              </a:ext>
            </a:extLst>
          </p:cNvPr>
          <p:cNvSpPr txBox="1"/>
          <p:nvPr/>
        </p:nvSpPr>
        <p:spPr>
          <a:xfrm>
            <a:off x="3565567" y="3599977"/>
            <a:ext cx="66561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Sort </a:t>
            </a:r>
            <a:r>
              <a:rPr lang="en-IN" sz="2400" b="1" dirty="0"/>
              <a:t>f1 (ascending order)</a:t>
            </a:r>
            <a:r>
              <a:rPr lang="en-IN" sz="2400" dirty="0"/>
              <a:t>:</a:t>
            </a:r>
            <a:br>
              <a:rPr lang="en-IN" sz="2400" dirty="0"/>
            </a:br>
            <a:r>
              <a:rPr lang="en-IN" sz="2400" dirty="0"/>
              <a:t>5.5,7.0,7.0</a:t>
            </a:r>
          </a:p>
          <a:p>
            <a:r>
              <a:rPr lang="en-IN" sz="2400" dirty="0"/>
              <a:t>The </a:t>
            </a:r>
            <a:r>
              <a:rPr lang="en-IN" sz="2400" b="1" dirty="0"/>
              <a:t>largest gap</a:t>
            </a:r>
            <a:r>
              <a:rPr lang="en-IN" sz="2400" dirty="0"/>
              <a:t> is between </a:t>
            </a:r>
            <a:r>
              <a:rPr lang="en-IN" sz="2400" b="1" dirty="0"/>
              <a:t>5.5 and 7.0</a:t>
            </a:r>
            <a:r>
              <a:rPr lang="en-IN" sz="2400" dirty="0"/>
              <a:t>, which is </a:t>
            </a:r>
            <a:r>
              <a:rPr lang="en-IN" sz="2400" b="1" dirty="0"/>
              <a:t>1.5</a:t>
            </a:r>
            <a:r>
              <a:rPr lang="en-IN" sz="2400" dirty="0"/>
              <a:t>.</a:t>
            </a:r>
            <a:br>
              <a:rPr lang="en-IN" sz="2400" dirty="0"/>
            </a:br>
            <a:r>
              <a:rPr lang="en-IN" sz="2400" dirty="0"/>
              <a:t>Midpoint = (5.5 + 7) / 2 = </a:t>
            </a:r>
            <a:r>
              <a:rPr lang="en-IN" sz="2400" b="1" dirty="0"/>
              <a:t>6.25</a:t>
            </a:r>
            <a:endParaRPr lang="en-IN" sz="2400" dirty="0"/>
          </a:p>
          <a:p>
            <a:r>
              <a:rPr lang="en-IN" sz="2400" dirty="0"/>
              <a:t>So we split </a:t>
            </a:r>
            <a:r>
              <a:rPr lang="en-IN" sz="2400" b="1" dirty="0"/>
              <a:t>C</a:t>
            </a:r>
            <a:r>
              <a:rPr lang="en-IN" sz="2400" b="1" baseline="-25000" dirty="0"/>
              <a:t>12</a:t>
            </a:r>
            <a:r>
              <a:rPr lang="en-IN" sz="2400" dirty="0"/>
              <a:t> at f1 = 6.25 into two clusters: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</a:t>
            </a:r>
            <a:r>
              <a:rPr lang="en-IN" sz="2400" b="1" baseline="-25000" dirty="0"/>
              <a:t>12</a:t>
            </a:r>
            <a:r>
              <a:rPr lang="en-IN" sz="2400" b="1" dirty="0"/>
              <a:t>₁ = { X</a:t>
            </a:r>
            <a:r>
              <a:rPr lang="en-IN" sz="2400" b="1" baseline="-25000" dirty="0"/>
              <a:t>1</a:t>
            </a:r>
            <a:r>
              <a:rPr lang="en-IN" sz="2400" b="1" dirty="0"/>
              <a:t> }</a:t>
            </a:r>
            <a:r>
              <a:rPr lang="en-IN" sz="2400" dirty="0"/>
              <a:t>, where f1 &lt; 6.25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C</a:t>
            </a:r>
            <a:r>
              <a:rPr lang="en-IN" sz="2400" b="1" baseline="-25000" dirty="0"/>
              <a:t>12</a:t>
            </a:r>
            <a:r>
              <a:rPr lang="en-IN" sz="2400" b="1" dirty="0"/>
              <a:t>₂ = { X</a:t>
            </a:r>
            <a:r>
              <a:rPr lang="en-IN" sz="2400" b="1" baseline="-25000" dirty="0"/>
              <a:t>2</a:t>
            </a:r>
            <a:r>
              <a:rPr lang="en-IN" sz="2400" b="1" dirty="0"/>
              <a:t>, X</a:t>
            </a:r>
            <a:r>
              <a:rPr lang="en-IN" sz="2400" b="1" baseline="-25000" dirty="0"/>
              <a:t>3</a:t>
            </a:r>
            <a:r>
              <a:rPr lang="en-IN" sz="2400" b="1" dirty="0"/>
              <a:t> }</a:t>
            </a:r>
            <a:r>
              <a:rPr lang="en-IN" sz="2400" dirty="0"/>
              <a:t>, where f1 &gt;6.25</a:t>
            </a:r>
          </a:p>
        </p:txBody>
      </p:sp>
    </p:spTree>
    <p:extLst>
      <p:ext uri="{BB962C8B-B14F-4D97-AF65-F5344CB8AC3E}">
        <p14:creationId xmlns:p14="http://schemas.microsoft.com/office/powerpoint/2010/main" val="1983220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EDC60-BF7B-55CF-5ECF-A254A020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Final clusters 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29BA4E-A620-3F48-0BA9-DE20AE5DB212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2815" y="2214694"/>
          <a:ext cx="6210796" cy="2194560"/>
        </p:xfrm>
        <a:graphic>
          <a:graphicData uri="http://schemas.openxmlformats.org/drawingml/2006/table">
            <a:tbl>
              <a:tblPr/>
              <a:tblGrid>
                <a:gridCol w="3105398">
                  <a:extLst>
                    <a:ext uri="{9D8B030D-6E8A-4147-A177-3AD203B41FA5}">
                      <a16:colId xmlns:a16="http://schemas.microsoft.com/office/drawing/2014/main" val="2817745592"/>
                    </a:ext>
                  </a:extLst>
                </a:gridCol>
                <a:gridCol w="3105398">
                  <a:extLst>
                    <a:ext uri="{9D8B030D-6E8A-4147-A177-3AD203B41FA5}">
                      <a16:colId xmlns:a16="http://schemas.microsoft.com/office/drawing/2014/main" val="2464940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Cluster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Members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92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C₁₁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{ X₈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299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C₁₂₁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{ X₁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950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C₁₂</a:t>
                      </a:r>
                      <a:r>
                        <a:rPr lang="en-IN" baseline="-25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{X₂ ,X₃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148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C₂₁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{ X₄, X₅ 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978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C₂₂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{ X₆, X₇ 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81625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0A5D55-2D59-A897-A82B-8CF71F7C5C1B}"/>
              </a:ext>
            </a:extLst>
          </p:cNvPr>
          <p:cNvGraphicFramePr>
            <a:graphicFrameLocks noGrp="1"/>
          </p:cNvGraphicFramePr>
          <p:nvPr/>
        </p:nvGraphicFramePr>
        <p:xfrm>
          <a:off x="7362702" y="2060315"/>
          <a:ext cx="3285504" cy="3291840"/>
        </p:xfrm>
        <a:graphic>
          <a:graphicData uri="http://schemas.openxmlformats.org/drawingml/2006/table">
            <a:tbl>
              <a:tblPr/>
              <a:tblGrid>
                <a:gridCol w="1642752">
                  <a:extLst>
                    <a:ext uri="{9D8B030D-6E8A-4147-A177-3AD203B41FA5}">
                      <a16:colId xmlns:a16="http://schemas.microsoft.com/office/drawing/2014/main" val="2432731039"/>
                    </a:ext>
                  </a:extLst>
                </a:gridCol>
                <a:gridCol w="1642752">
                  <a:extLst>
                    <a:ext uri="{9D8B030D-6E8A-4147-A177-3AD203B41FA5}">
                      <a16:colId xmlns:a16="http://schemas.microsoft.com/office/drawing/2014/main" val="3663094608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Cluster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Members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60625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C₁₁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{ X₈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5956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C₁₂₁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{ X₁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85642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C₁₂₂₁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{ X₃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3480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C₁₂₂₂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{ X₂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4800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C₂₁₁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{ X₄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3927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C₂₁₂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/>
                        <a:t>{ X₅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9422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C₂₂₁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{ X₆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44475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C₂₂₂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{ X₇ }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830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9426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7465-9979-D45E-3E71-B7CDC474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75" y="-250163"/>
            <a:ext cx="10364451" cy="1596177"/>
          </a:xfrm>
        </p:spPr>
        <p:txBody>
          <a:bodyPr/>
          <a:lstStyle/>
          <a:p>
            <a:r>
              <a:rPr lang="en-IN" sz="3600" b="1" cap="none" dirty="0">
                <a:latin typeface="Gill Sans MT" panose="020B0502020104020203" pitchFamily="34" charset="77"/>
              </a:rPr>
              <a:t>Divisive Algorithm (Polythetic clustering)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4063-F09B-C930-8B66-C8AF9ABBB7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83920"/>
            <a:ext cx="10363826" cy="5760720"/>
          </a:xfrm>
        </p:spPr>
        <p:txBody>
          <a:bodyPr/>
          <a:lstStyle/>
          <a:p>
            <a:r>
              <a:rPr lang="en-IN" sz="2400" b="1" cap="none" dirty="0">
                <a:solidFill>
                  <a:srgbClr val="FF0000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Splitting strategy  in </a:t>
            </a:r>
            <a:r>
              <a:rPr lang="en-IN" sz="2400" b="1" cap="none" dirty="0">
                <a:solidFill>
                  <a:srgbClr val="FF0000"/>
                </a:solidFill>
                <a:latin typeface="Gill Sans MT" panose="020B0502020104020203" pitchFamily="34" charset="77"/>
              </a:rPr>
              <a:t>Polythetic clustering</a:t>
            </a:r>
            <a:endParaRPr lang="en-IN" sz="2400" b="1" cap="none" dirty="0">
              <a:solidFill>
                <a:srgbClr val="FF0000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IN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Start with </a:t>
            </a:r>
            <a:r>
              <a:rPr lang="en-IN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one cluster containing all points</a:t>
            </a:r>
            <a:r>
              <a:rPr lang="en-IN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To split a cluster, pick the </a:t>
            </a:r>
            <a:r>
              <a:rPr lang="en-IN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two most distant points (farthest pair)</a:t>
            </a:r>
            <a:r>
              <a:rPr lang="en-IN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inside that cluster as </a:t>
            </a:r>
            <a:r>
              <a:rPr lang="en-IN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seeds</a:t>
            </a:r>
            <a:r>
              <a:rPr lang="en-IN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400" cap="none" dirty="0">
                <a:solidFill>
                  <a:srgbClr val="FF0000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Assign every other point in the cluster to the seed to which it is </a:t>
            </a:r>
            <a:r>
              <a:rPr lang="en-IN" sz="2400" b="1" cap="none" dirty="0">
                <a:solidFill>
                  <a:srgbClr val="FF0000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closest</a:t>
            </a:r>
            <a:r>
              <a:rPr lang="en-IN" sz="2400" cap="none" dirty="0">
                <a:solidFill>
                  <a:srgbClr val="FF0000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(using </a:t>
            </a:r>
            <a:r>
              <a:rPr lang="en-IN" sz="2400" cap="none" dirty="0" err="1">
                <a:solidFill>
                  <a:srgbClr val="FF0000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manhattan</a:t>
            </a:r>
            <a:r>
              <a:rPr lang="en-IN" sz="2400" cap="none" dirty="0">
                <a:solidFill>
                  <a:srgbClr val="FF0000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/ city-block distance).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Repeat: choose the non-singleton cluster with the </a:t>
            </a:r>
            <a:r>
              <a:rPr lang="en-IN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largest diameter</a:t>
            </a:r>
            <a:r>
              <a:rPr lang="en-IN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(largest distance between any two members) and split it the same way.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Continue until all clusters are singletons.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932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00F1D2-13C0-4112-CD91-ECC3295D22E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4136897"/>
              </p:ext>
            </p:extLst>
          </p:nvPr>
        </p:nvGraphicFramePr>
        <p:xfrm>
          <a:off x="487680" y="309563"/>
          <a:ext cx="2479431" cy="32918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774792919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56527559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1884779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35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243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785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67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172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750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683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55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96732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4085B31-883E-C903-93C8-7EEA6FCB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188" y="309563"/>
            <a:ext cx="10364451" cy="1751782"/>
          </a:xfrm>
        </p:spPr>
        <p:txBody>
          <a:bodyPr>
            <a:normAutofit/>
          </a:bodyPr>
          <a:lstStyle/>
          <a:p>
            <a:pPr algn="l"/>
            <a:r>
              <a:rPr lang="en-US" sz="31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Compute distance matrix  using Manhattan</a:t>
            </a:r>
            <a:br>
              <a:rPr lang="en-US" sz="31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br>
              <a:rPr lang="en-US" sz="31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C74988-9B9F-7F6A-F032-F7F1E9605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36718"/>
              </p:ext>
            </p:extLst>
          </p:nvPr>
        </p:nvGraphicFramePr>
        <p:xfrm>
          <a:off x="3624943" y="1474710"/>
          <a:ext cx="6100182" cy="3908579"/>
        </p:xfrm>
        <a:graphic>
          <a:graphicData uri="http://schemas.openxmlformats.org/drawingml/2006/table">
            <a:tbl>
              <a:tblPr/>
              <a:tblGrid>
                <a:gridCol w="839247">
                  <a:extLst>
                    <a:ext uri="{9D8B030D-6E8A-4147-A177-3AD203B41FA5}">
                      <a16:colId xmlns:a16="http://schemas.microsoft.com/office/drawing/2014/main" val="2750358491"/>
                    </a:ext>
                  </a:extLst>
                </a:gridCol>
                <a:gridCol w="621783">
                  <a:extLst>
                    <a:ext uri="{9D8B030D-6E8A-4147-A177-3AD203B41FA5}">
                      <a16:colId xmlns:a16="http://schemas.microsoft.com/office/drawing/2014/main" val="1138865071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2241225044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1245843650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981763435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610351984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2435089570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3409447775"/>
                    </a:ext>
                  </a:extLst>
                </a:gridCol>
                <a:gridCol w="662736">
                  <a:extLst>
                    <a:ext uri="{9D8B030D-6E8A-4147-A177-3AD203B41FA5}">
                      <a16:colId xmlns:a16="http://schemas.microsoft.com/office/drawing/2014/main" val="3523415885"/>
                    </a:ext>
                  </a:extLst>
                </a:gridCol>
              </a:tblGrid>
              <a:tr h="7015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x6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710316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x1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446908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/>
                        <a:t>x2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146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/>
                        <a:t>x3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99402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x4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684243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x5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4.25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2.75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2.25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05683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x6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2.75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B050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00B050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37170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>
                          <a:solidFill>
                            <a:srgbClr val="FF0000"/>
                          </a:solidFill>
                        </a:rPr>
                        <a:t>x7</a:t>
                      </a:r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2.25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647693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r>
                        <a:rPr lang="en-IN" b="1">
                          <a:solidFill>
                            <a:srgbClr val="FF0000"/>
                          </a:solidFill>
                        </a:rPr>
                        <a:t>x8</a:t>
                      </a:r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5.75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9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908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00F1D2-13C0-4112-CD91-ECC3295D22E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87680" y="309563"/>
          <a:ext cx="2479431" cy="32918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774792919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256527559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1884779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35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243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785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67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172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750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683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x₇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55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x₈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96732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4085B31-883E-C903-93C8-7EEA6FCB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583203"/>
            <a:ext cx="10364451" cy="4947827"/>
          </a:xfrm>
        </p:spPr>
        <p:txBody>
          <a:bodyPr>
            <a:normAutofit/>
          </a:bodyPr>
          <a:lstStyle/>
          <a:p>
            <a:pPr algn="l"/>
            <a:br>
              <a:rPr lang="en-US" sz="31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br>
              <a:rPr lang="en-US" sz="31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US" sz="31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D(x1,x7) = 7.5 (this is the global maximum distance)</a:t>
            </a:r>
            <a:br>
              <a:rPr lang="en-IN" sz="31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br>
              <a:rPr lang="en-US" sz="31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br>
              <a:rPr lang="en-I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100" cap="none" dirty="0">
                <a:latin typeface="Gill Sans MT" panose="020B0502020104020203" pitchFamily="34" charset="77"/>
              </a:rPr>
              <a:t>Step 1: Start with one cluster containing all points</a:t>
            </a:r>
            <a:br>
              <a:rPr lang="en-IN" sz="3100" cap="none" dirty="0">
                <a:latin typeface="Gill Sans MT" panose="020B0502020104020203" pitchFamily="34" charset="77"/>
              </a:rPr>
            </a:br>
            <a:r>
              <a:rPr lang="en-US" sz="3100" cap="none" dirty="0">
                <a:latin typeface="Gill Sans MT" panose="020B0502020104020203" pitchFamily="34" charset="77"/>
              </a:rPr>
              <a:t>All points in one cluster:</a:t>
            </a:r>
            <a:br>
              <a:rPr lang="en-IN" sz="3100" cap="none" dirty="0">
                <a:latin typeface="Gill Sans MT" panose="020B0502020104020203" pitchFamily="34" charset="77"/>
              </a:rPr>
            </a:br>
            <a:r>
              <a:rPr lang="en-US" sz="3100" cap="none" dirty="0">
                <a:latin typeface="Gill Sans MT" panose="020B0502020104020203" pitchFamily="34" charset="77"/>
              </a:rPr>
              <a:t>C0 = {x1, x2, x3, x4, x5, x6, x7, x8}</a:t>
            </a:r>
            <a:br>
              <a:rPr lang="en-IN" sz="3100" cap="none" dirty="0">
                <a:latin typeface="Gill Sans MT" panose="020B0502020104020203" pitchFamily="34" charset="77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83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8F4BE5-52C5-BF27-6644-B7D99AE580E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4335215"/>
              </p:ext>
            </p:extLst>
          </p:nvPr>
        </p:nvGraphicFramePr>
        <p:xfrm>
          <a:off x="8803322" y="263397"/>
          <a:ext cx="3251520" cy="3902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880">
                  <a:extLst>
                    <a:ext uri="{9D8B030D-6E8A-4147-A177-3AD203B41FA5}">
                      <a16:colId xmlns:a16="http://schemas.microsoft.com/office/drawing/2014/main" val="2191612251"/>
                    </a:ext>
                  </a:extLst>
                </a:gridCol>
                <a:gridCol w="812880">
                  <a:extLst>
                    <a:ext uri="{9D8B030D-6E8A-4147-A177-3AD203B41FA5}">
                      <a16:colId xmlns:a16="http://schemas.microsoft.com/office/drawing/2014/main" val="1441379057"/>
                    </a:ext>
                  </a:extLst>
                </a:gridCol>
                <a:gridCol w="812880">
                  <a:extLst>
                    <a:ext uri="{9D8B030D-6E8A-4147-A177-3AD203B41FA5}">
                      <a16:colId xmlns:a16="http://schemas.microsoft.com/office/drawing/2014/main" val="89594969"/>
                    </a:ext>
                  </a:extLst>
                </a:gridCol>
                <a:gridCol w="812880">
                  <a:extLst>
                    <a:ext uri="{9D8B030D-6E8A-4147-A177-3AD203B41FA5}">
                      <a16:colId xmlns:a16="http://schemas.microsoft.com/office/drawing/2014/main" val="44840604"/>
                    </a:ext>
                  </a:extLst>
                </a:gridCol>
              </a:tblGrid>
              <a:tr h="409243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point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d(·,x1)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d(·,x7)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assign to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9720346"/>
                  </a:ext>
                </a:extLst>
              </a:tr>
              <a:tr h="4092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x1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7.5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x1 (A)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25622627"/>
                  </a:ext>
                </a:extLst>
              </a:tr>
              <a:tr h="4092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x2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2.5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5.0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x1 (A)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06370777"/>
                  </a:ext>
                </a:extLst>
              </a:tr>
              <a:tr h="4092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1.5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5.5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x1 (A)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8754640"/>
                  </a:ext>
                </a:extLst>
              </a:tr>
              <a:tr h="4092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x4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5.0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2.5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x7 (B)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40931701"/>
                  </a:ext>
                </a:extLst>
              </a:tr>
              <a:tr h="4092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5.75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2.25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x7 (B)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04913567"/>
                  </a:ext>
                </a:extLst>
              </a:tr>
              <a:tr h="4092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x6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7.0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0.5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x7 (B)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94663446"/>
                  </a:ext>
                </a:extLst>
              </a:tr>
              <a:tr h="4092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x7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7.5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x7 (B)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48478270"/>
                  </a:ext>
                </a:extLst>
              </a:tr>
              <a:tr h="4092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x8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4.0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3.5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x7 (B)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039564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C99461-1502-5E94-23DC-72BBB677706C}"/>
              </a:ext>
            </a:extLst>
          </p:cNvPr>
          <p:cNvSpPr txBox="1"/>
          <p:nvPr/>
        </p:nvSpPr>
        <p:spPr>
          <a:xfrm>
            <a:off x="342113" y="263397"/>
            <a:ext cx="8067358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3200" cap="none" dirty="0">
                <a:latin typeface="Gill Sans MT" panose="020B0502020104020203" pitchFamily="34" charset="77"/>
              </a:rPr>
              <a:t>Find the farthest pair inside C0:</a:t>
            </a:r>
            <a:br>
              <a:rPr lang="en-IN" sz="3200" cap="none" dirty="0">
                <a:latin typeface="Gill Sans MT" panose="020B0502020104020203" pitchFamily="34" charset="77"/>
              </a:rPr>
            </a:br>
            <a:r>
              <a:rPr lang="en-IN" sz="3200" cap="none" dirty="0">
                <a:latin typeface="Gill Sans MT" panose="020B0502020104020203" pitchFamily="34" charset="77"/>
              </a:rPr>
              <a:t>The largest pairwise distance is d(x1, x7) = 7.5.</a:t>
            </a:r>
            <a:br>
              <a:rPr lang="en-IN" sz="3200" cap="none" dirty="0">
                <a:latin typeface="Gill Sans MT" panose="020B0502020104020203" pitchFamily="34" charset="77"/>
              </a:rPr>
            </a:br>
            <a:r>
              <a:rPr lang="en-IN" sz="3200" cap="none" dirty="0">
                <a:latin typeface="Gill Sans MT" panose="020B0502020104020203" pitchFamily="34" charset="77"/>
              </a:rPr>
              <a:t>Use these as seeds for the first binary split: seed </a:t>
            </a:r>
            <a:r>
              <a:rPr lang="en-IN" sz="3200" cap="none" dirty="0">
                <a:solidFill>
                  <a:srgbClr val="FF0000"/>
                </a:solidFill>
                <a:latin typeface="Gill Sans MT" panose="020B0502020104020203" pitchFamily="34" charset="77"/>
              </a:rPr>
              <a:t>A = x1, seed B = x7</a:t>
            </a:r>
            <a:r>
              <a:rPr lang="en-IN" sz="3200" cap="none" dirty="0">
                <a:latin typeface="Gill Sans MT" panose="020B0502020104020203" pitchFamily="34" charset="77"/>
              </a:rPr>
              <a:t>.</a:t>
            </a:r>
            <a:br>
              <a:rPr lang="en-IN" sz="3200" cap="none" dirty="0">
                <a:latin typeface="Gill Sans MT" panose="020B0502020104020203" pitchFamily="34" charset="77"/>
              </a:rPr>
            </a:br>
            <a:r>
              <a:rPr lang="en-IN" sz="3200" cap="none" dirty="0">
                <a:latin typeface="Gill Sans MT" panose="020B0502020104020203" pitchFamily="34" charset="77"/>
              </a:rPr>
              <a:t>Assign every other point to the nearer seed (compare distance to x1 vs x7):</a:t>
            </a:r>
          </a:p>
          <a:p>
            <a:pPr algn="just"/>
            <a:r>
              <a:rPr lang="en-IN" sz="3200" dirty="0">
                <a:latin typeface="Gill Sans MT" panose="020B0502020104020203" pitchFamily="34" charset="77"/>
              </a:rPr>
              <a:t>Resulting split (seed distance = 7.5):</a:t>
            </a: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3200" dirty="0">
                <a:latin typeface="Gill Sans MT" panose="020B0502020104020203" pitchFamily="34" charset="77"/>
              </a:rPr>
              <a:t>CA={x1,x2,x3}</a:t>
            </a: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3200" dirty="0">
                <a:solidFill>
                  <a:srgbClr val="FF0000"/>
                </a:solidFill>
                <a:latin typeface="Gill Sans MT" panose="020B0502020104020203" pitchFamily="34" charset="77"/>
              </a:rPr>
              <a:t>CB={x4,x5,x6,x7,x8}</a:t>
            </a:r>
          </a:p>
          <a:p>
            <a:pPr algn="just"/>
            <a:r>
              <a:rPr lang="en-IN" sz="3200" dirty="0">
                <a:latin typeface="Gill Sans MT" panose="020B0502020104020203" pitchFamily="34" charset="77"/>
              </a:rPr>
              <a:t>Interpretation: the set splits naturally into a left group near x1 (the small-F1 points) and a right/upper group near x7 (the larger F1 or higher F2 points).</a:t>
            </a:r>
          </a:p>
          <a:p>
            <a:b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F75B8D6-AB31-24E1-85FF-9885FE54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13" y="7182602"/>
            <a:ext cx="10156996" cy="15961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3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D2F0-3264-92EE-A4B9-B332B8CE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/>
              <a:t>Clustering features/Functions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2835-B087-FE61-1384-977F31206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0774" y="1181100"/>
            <a:ext cx="10363826" cy="567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cap="none" dirty="0">
                <a:latin typeface="Gill Sans MT" panose="020B0502020104020203" pitchFamily="34" charset="77"/>
              </a:rPr>
              <a:t>4.</a:t>
            </a:r>
            <a:r>
              <a:rPr lang="en-IN" b="1" dirty="0"/>
              <a:t> </a:t>
            </a:r>
            <a:r>
              <a:rPr lang="en-IN" sz="2800" b="1" cap="none" dirty="0">
                <a:latin typeface="Gill Sans MT" panose="020B0502020104020203" pitchFamily="34" charset="77"/>
              </a:rPr>
              <a:t>Summarization</a:t>
            </a:r>
            <a:endParaRPr lang="en-IN" sz="2800" cap="none" dirty="0">
              <a:latin typeface="Gill Sans MT" panose="020B0502020104020203" pitchFamily="34" charset="77"/>
            </a:endParaRPr>
          </a:p>
          <a:p>
            <a:pPr lvl="1"/>
            <a:r>
              <a:rPr lang="en-IN" sz="2800" cap="none" dirty="0">
                <a:latin typeface="Gill Sans MT" panose="020B0502020104020203" pitchFamily="34" charset="77"/>
              </a:rPr>
              <a:t>It can be used to extract a representative subset samples from a large data set. The purpose is to simplify and expedite analysis on a smaller data set.</a:t>
            </a:r>
          </a:p>
          <a:p>
            <a:pPr lvl="1"/>
            <a:r>
              <a:rPr lang="en-IN" sz="2800" cap="none" dirty="0">
                <a:latin typeface="Gill Sans MT" panose="020B0502020104020203" pitchFamily="34" charset="77"/>
              </a:rPr>
              <a:t>Example: Consider 100 students marks with 10 subjects, statistical measures like mean(numerical average of the marks), mode(most frequently repeated marks) and median(the middle value of all marks) can provide summarised information.</a:t>
            </a:r>
          </a:p>
          <a:p>
            <a:endParaRPr lang="en-US" cap="none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4519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A733-BA8B-37AE-38C3-21C90611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F495-5806-3352-B33C-3A01760E30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494" y="0"/>
            <a:ext cx="10363826" cy="8168639"/>
          </a:xfrm>
        </p:spPr>
        <p:txBody>
          <a:bodyPr>
            <a:normAutofit/>
          </a:bodyPr>
          <a:lstStyle/>
          <a:p>
            <a:r>
              <a:rPr lang="en-US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Step 2 — choose cluster to split next</a:t>
            </a:r>
            <a:endParaRPr lang="en-IN" sz="2400" cap="none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We pick the non-singleton cluster with the </a:t>
            </a:r>
            <a:r>
              <a:rPr lang="en-US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largest diameter</a:t>
            </a: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(largest internal pairwise distance):</a:t>
            </a:r>
            <a:endParaRPr lang="en-IN" sz="2400" cap="none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Diam(</a:t>
            </a:r>
            <a:r>
              <a:rPr lang="en-US" sz="2400" cap="none" dirty="0" err="1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c_a</a:t>
            </a: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) = max{d(x1,x2), d(x1,x3), d(x2,x3)} = max{2.5, 1.5, 1.0} = </a:t>
            </a:r>
            <a:r>
              <a:rPr lang="en-US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2.5</a:t>
            </a:r>
            <a:endParaRPr lang="en-IN" sz="2400" cap="none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Diam(</a:t>
            </a:r>
            <a:r>
              <a:rPr lang="en-US" sz="2400" cap="none" dirty="0" err="1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c_b</a:t>
            </a: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) = largest distance among {x4,x5,x6,x7,x8} = </a:t>
            </a:r>
            <a:r>
              <a:rPr lang="en-US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5.75</a:t>
            </a: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(between x5 and x8).</a:t>
            </a:r>
            <a:endParaRPr lang="en-IN" sz="2400" cap="none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So split </a:t>
            </a:r>
            <a:r>
              <a:rPr lang="en-US" sz="2400" b="1" cap="none" dirty="0" err="1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c_b</a:t>
            </a: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next (because 5.75 &gt; 2.5). The farthest pair in C_B is </a:t>
            </a:r>
            <a:r>
              <a:rPr lang="en-US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x5</a:t>
            </a: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and </a:t>
            </a:r>
            <a:r>
              <a:rPr lang="en-US" sz="2400" b="1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x8</a:t>
            </a: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(d = 5.75). Use these as seeds.</a:t>
            </a:r>
            <a:endParaRPr lang="en-IN" sz="2400" cap="none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Assign other members of </a:t>
            </a:r>
            <a:r>
              <a:rPr lang="en-US" sz="2400" cap="none" dirty="0" err="1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c_b</a:t>
            </a:r>
            <a:r>
              <a:rPr lang="en-US" sz="2400" cap="none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to closer seed (x5 or x8):</a:t>
            </a:r>
            <a:endParaRPr lang="en-IN" sz="2400" cap="none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142EEC-9330-5DAB-16B8-209D3991D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92589"/>
              </p:ext>
            </p:extLst>
          </p:nvPr>
        </p:nvGraphicFramePr>
        <p:xfrm>
          <a:off x="6867525" y="4649788"/>
          <a:ext cx="58039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03900" imgH="2349500" progId="Word.Document.12">
                  <p:embed/>
                </p:oleObj>
              </mc:Choice>
              <mc:Fallback>
                <p:oleObj name="Document" r:id="rId2" imgW="5803900" imgH="234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67525" y="4649788"/>
                        <a:ext cx="580390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0F06BB-AE97-7FBE-1757-DC7CC48179C0}"/>
              </a:ext>
            </a:extLst>
          </p:cNvPr>
          <p:cNvSpPr txBox="1"/>
          <p:nvPr/>
        </p:nvSpPr>
        <p:spPr>
          <a:xfrm>
            <a:off x="278784" y="4649788"/>
            <a:ext cx="73412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Resulting split (seed distance = 5.75):</a:t>
            </a:r>
            <a:endParaRPr lang="en-IN" sz="28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</a:t>
            </a:r>
            <a:r>
              <a:rPr lang="en-IN" sz="2800" baseline="-2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b1</a:t>
            </a:r>
            <a:r>
              <a:rPr lang="en-IN" sz="2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={x4,x5,x6,x7} (seed = x5)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</a:t>
            </a:r>
            <a:r>
              <a:rPr lang="en-IN" sz="2800" baseline="-2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b2</a:t>
            </a:r>
            <a:r>
              <a:rPr lang="en-IN" sz="2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={x8} (seed = x8; becomes a singleton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1769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1EE60-4BB1-0F93-715B-65CD9C1EC37A}"/>
              </a:ext>
            </a:extLst>
          </p:cNvPr>
          <p:cNvSpPr txBox="1"/>
          <p:nvPr/>
        </p:nvSpPr>
        <p:spPr>
          <a:xfrm>
            <a:off x="579120" y="566678"/>
            <a:ext cx="8839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Step 3 — Choose cluster to split next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Remaining non-singleton clusters: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CA={x1,x2,x3} with diameter 2.5,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CB1={x4,x5,x6,x7} with diameter = </a:t>
            </a:r>
            <a:r>
              <a:rPr lang="en-IN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max pair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inside B1.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Check pairs: biggest is d(x5,x6)=2.75 (others ≤ 2.5). So </a:t>
            </a:r>
            <a:r>
              <a:rPr lang="en-IN" sz="2400" dirty="0" err="1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diam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(C_{B1}) = </a:t>
            </a:r>
            <a:r>
              <a:rPr lang="en-IN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2.75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.</a:t>
            </a:r>
          </a:p>
          <a:p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 the cluster with largest diameter → split </a:t>
            </a:r>
            <a:r>
              <a:rPr lang="en-IN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C_{B1}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next.</a:t>
            </a:r>
          </a:p>
          <a:p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The farthest pair inside C_{B1} is </a:t>
            </a:r>
            <a:r>
              <a:rPr lang="en-IN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x5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and </a:t>
            </a:r>
            <a:r>
              <a:rPr lang="en-IN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x6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(d = 2.75). Use them as seeds.</a:t>
            </a:r>
          </a:p>
          <a:p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Assign members x4,x5,x6,x7 to nearer seed (x5 or x6):</a:t>
            </a:r>
          </a:p>
          <a:p>
            <a:r>
              <a:rPr lang="en-IN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Resulting split (seed distance = 2.75):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CB1a={x4,x5}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CB1b={x6,x7} Now clusters so far: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</a:t>
            </a:r>
            <a:r>
              <a:rPr lang="en-IN" sz="2400" baseline="-2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={x1,x2,x3}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</a:t>
            </a:r>
            <a:r>
              <a:rPr lang="en-IN" sz="2400" baseline="-2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B1a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={x4,x5}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C</a:t>
            </a:r>
            <a:r>
              <a:rPr lang="en-IN" sz="2400" baseline="-2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B1b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={x6,x7}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</a:t>
            </a:r>
            <a:r>
              <a:rPr lang="en-IN" sz="2400" baseline="-2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B2</a:t>
            </a:r>
            <a:r>
              <a:rPr lang="en-IN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={x8}</a:t>
            </a:r>
          </a:p>
          <a:p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4751B5-5938-B5E3-B34A-677E17158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02570"/>
              </p:ext>
            </p:extLst>
          </p:nvPr>
        </p:nvGraphicFramePr>
        <p:xfrm>
          <a:off x="8621396" y="844709"/>
          <a:ext cx="2991484" cy="2584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871">
                  <a:extLst>
                    <a:ext uri="{9D8B030D-6E8A-4147-A177-3AD203B41FA5}">
                      <a16:colId xmlns:a16="http://schemas.microsoft.com/office/drawing/2014/main" val="1708599715"/>
                    </a:ext>
                  </a:extLst>
                </a:gridCol>
                <a:gridCol w="747871">
                  <a:extLst>
                    <a:ext uri="{9D8B030D-6E8A-4147-A177-3AD203B41FA5}">
                      <a16:colId xmlns:a16="http://schemas.microsoft.com/office/drawing/2014/main" val="585409568"/>
                    </a:ext>
                  </a:extLst>
                </a:gridCol>
                <a:gridCol w="747871">
                  <a:extLst>
                    <a:ext uri="{9D8B030D-6E8A-4147-A177-3AD203B41FA5}">
                      <a16:colId xmlns:a16="http://schemas.microsoft.com/office/drawing/2014/main" val="1579990870"/>
                    </a:ext>
                  </a:extLst>
                </a:gridCol>
                <a:gridCol w="747871">
                  <a:extLst>
                    <a:ext uri="{9D8B030D-6E8A-4147-A177-3AD203B41FA5}">
                      <a16:colId xmlns:a16="http://schemas.microsoft.com/office/drawing/2014/main" val="1063947703"/>
                    </a:ext>
                  </a:extLst>
                </a:gridCol>
              </a:tblGrid>
              <a:tr h="522343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point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d(·,x5)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d(·,x6)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assign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2242289"/>
                  </a:ext>
                </a:extLst>
              </a:tr>
              <a:tr h="5223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x4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0.75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2.0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x5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96591267"/>
                  </a:ext>
                </a:extLst>
              </a:tr>
              <a:tr h="5223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2.75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x5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599530"/>
                  </a:ext>
                </a:extLst>
              </a:tr>
              <a:tr h="522343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x6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2.75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x6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05370996"/>
                  </a:ext>
                </a:extLst>
              </a:tr>
              <a:tr h="494920"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x7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</a:rPr>
                        <a:t>2.25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0.5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</a:rPr>
                        <a:t>x6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6782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5358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79C5D7-6205-3380-CF1F-9FA5F3D2485F}"/>
              </a:ext>
            </a:extLst>
          </p:cNvPr>
          <p:cNvSpPr txBox="1"/>
          <p:nvPr/>
        </p:nvSpPr>
        <p:spPr>
          <a:xfrm>
            <a:off x="640080" y="261670"/>
            <a:ext cx="7086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Step 4 — Next split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Compute diameters: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diam(C_A) = </a:t>
            </a:r>
            <a:r>
              <a:rPr lang="en-US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2.5</a:t>
            </a: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(x1–x2)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diam(C_{B1a}) = d(x4,x5) = </a:t>
            </a:r>
            <a:r>
              <a:rPr lang="en-US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0.75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diam(C_{B1b}) = d(x6,x7) = </a:t>
            </a:r>
            <a:r>
              <a:rPr lang="en-US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0.5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C_{B2} is singleton.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Largest diameter is </a:t>
            </a:r>
            <a:r>
              <a:rPr lang="en-US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C_A (2.5)</a:t>
            </a: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→ split C_A next. Farthest pair inside C_A is </a:t>
            </a:r>
            <a:r>
              <a:rPr lang="en-US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x1</a:t>
            </a: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and </a:t>
            </a:r>
            <a:r>
              <a:rPr lang="en-US" sz="2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x2</a:t>
            </a: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(d = 2.5). Use seeds x1 and x2.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Assign x3 to nearer seed:</a:t>
            </a:r>
          </a:p>
          <a:p>
            <a:r>
              <a:rPr lang="en-IN" sz="2400" dirty="0">
                <a:latin typeface="Gill Sans MT" panose="020B0502020104020203" pitchFamily="34" charset="77"/>
              </a:rPr>
              <a:t>Resulting split (seed distance = 2.5):</a:t>
            </a:r>
          </a:p>
          <a:p>
            <a:pPr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latin typeface="Gill Sans MT" panose="020B0502020104020203" pitchFamily="34" charset="77"/>
              </a:rPr>
              <a:t>CA1={x1}</a:t>
            </a:r>
          </a:p>
          <a:p>
            <a:pPr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N" sz="2400" dirty="0">
                <a:latin typeface="Gill Sans MT" panose="020B0502020104020203" pitchFamily="34" charset="77"/>
              </a:rPr>
              <a:t>CA2={x2,x3}</a:t>
            </a:r>
          </a:p>
          <a:p>
            <a:r>
              <a:rPr lang="en-IN" sz="2400" dirty="0">
                <a:latin typeface="Gill Sans MT" panose="020B0502020104020203" pitchFamily="34" charset="77"/>
              </a:rPr>
              <a:t>Clusters now: {x1} ; {x2,x3} ; {x4,x5} ; {x6,x7} ; {x8}</a:t>
            </a:r>
          </a:p>
          <a:p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7A09AC-8AD1-B42E-0D14-885482C6B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93103"/>
              </p:ext>
            </p:extLst>
          </p:nvPr>
        </p:nvGraphicFramePr>
        <p:xfrm>
          <a:off x="7875270" y="886300"/>
          <a:ext cx="2929892" cy="242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473">
                  <a:extLst>
                    <a:ext uri="{9D8B030D-6E8A-4147-A177-3AD203B41FA5}">
                      <a16:colId xmlns:a16="http://schemas.microsoft.com/office/drawing/2014/main" val="882349578"/>
                    </a:ext>
                  </a:extLst>
                </a:gridCol>
                <a:gridCol w="732473">
                  <a:extLst>
                    <a:ext uri="{9D8B030D-6E8A-4147-A177-3AD203B41FA5}">
                      <a16:colId xmlns:a16="http://schemas.microsoft.com/office/drawing/2014/main" val="388553331"/>
                    </a:ext>
                  </a:extLst>
                </a:gridCol>
                <a:gridCol w="732473">
                  <a:extLst>
                    <a:ext uri="{9D8B030D-6E8A-4147-A177-3AD203B41FA5}">
                      <a16:colId xmlns:a16="http://schemas.microsoft.com/office/drawing/2014/main" val="3508914604"/>
                    </a:ext>
                  </a:extLst>
                </a:gridCol>
                <a:gridCol w="732473">
                  <a:extLst>
                    <a:ext uri="{9D8B030D-6E8A-4147-A177-3AD203B41FA5}">
                      <a16:colId xmlns:a16="http://schemas.microsoft.com/office/drawing/2014/main" val="3347543848"/>
                    </a:ext>
                  </a:extLst>
                </a:gridCol>
              </a:tblGrid>
              <a:tr h="605195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point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d(·,x1)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d(·,x2)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assign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99345240"/>
                  </a:ext>
                </a:extLst>
              </a:tr>
              <a:tr h="605195"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</a:rPr>
                        <a:t>x1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</a:rPr>
                        <a:t>0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</a:rPr>
                        <a:t>2.5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</a:rPr>
                        <a:t>x1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0414870"/>
                  </a:ext>
                </a:extLst>
              </a:tr>
              <a:tr h="605195"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</a:rPr>
                        <a:t>x2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</a:rPr>
                        <a:t>2.5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</a:rPr>
                        <a:t>0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</a:rPr>
                        <a:t>x2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42549479"/>
                  </a:ext>
                </a:extLst>
              </a:tr>
              <a:tr h="605195"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</a:rPr>
                        <a:t>x3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</a:rPr>
                        <a:t>1.5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effectLst/>
                        </a:rPr>
                        <a:t>1.0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effectLst/>
                        </a:rPr>
                        <a:t>x2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680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985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14520B-55F7-31F3-9D1D-031D22578085}"/>
              </a:ext>
            </a:extLst>
          </p:cNvPr>
          <p:cNvSpPr txBox="1"/>
          <p:nvPr/>
        </p:nvSpPr>
        <p:spPr>
          <a:xfrm>
            <a:off x="350520" y="0"/>
            <a:ext cx="821436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Step 5 — Continue splitting non-singletons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Remaining non-singleton clusters: {x2,x3} (diam 1.0), {x4,x5} (0.75), {x6,x7} (0.5). Pick the largest diameter: {x2,x3} (1.0). Split by farthest pair x2–x3 (seed distance = 1.0): they are seeds and are assigned to themselves -&gt; becomes two singletons {x2}, {x3}.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After that we still have {x4,x5} and {x6,x7}. Split each (both are pairs):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 {x4,x5} using seeds x4 and x5 (d=0.75) → {x4}, {x5}.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 {x6,x7} using seeds x6 and x7 (d=0.5) → {x6}, {x7}.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Now all clusters are singletons.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99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6BDF1-7C47-8A3B-E012-6A462D4FB06F}"/>
              </a:ext>
            </a:extLst>
          </p:cNvPr>
          <p:cNvSpPr txBox="1"/>
          <p:nvPr/>
        </p:nvSpPr>
        <p:spPr>
          <a:xfrm>
            <a:off x="0" y="0"/>
            <a:ext cx="902208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Complete divisive split sequence (with seed distances)</a:t>
            </a:r>
            <a:endParaRPr lang="en-IN" sz="20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Start: {x1,x2,x3,x4,x5,x6,x7,x8}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split seeds (x1, x7), d = </a:t>
            </a:r>
            <a:r>
              <a:rPr lang="en-IN" sz="20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7.5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{x1,x2,x3} , {x4,x5,x6,x7,x8}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 {x4,x5,x6,x7,x8}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split seeds (x5, x8), d = </a:t>
            </a:r>
            <a:r>
              <a:rPr lang="en-IN" sz="20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5.75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{x4,x5,x6,x7} , {x8}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 {x4,x5,x6,x7}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split seeds (x5, x6), d = </a:t>
            </a:r>
            <a:r>
              <a:rPr lang="en-IN" sz="20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2.75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{x4,x5} , {x6,x7}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 {x1,x2,x3}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split seeds (x1, x2), d = </a:t>
            </a:r>
            <a:r>
              <a:rPr lang="en-IN" sz="20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2.5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{x1} , {x2,x3}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 {x2,x3}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split seeds (x2, x3), d = </a:t>
            </a:r>
            <a:r>
              <a:rPr lang="en-IN" sz="20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1.0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{x2} , {x3}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 {x4,x5}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split seeds (x4, x5), d = </a:t>
            </a:r>
            <a:r>
              <a:rPr lang="en-IN" sz="20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0.75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{x4} , {x5}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Split {x6,x7}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split seeds (x6, x7), d = </a:t>
            </a:r>
            <a:r>
              <a:rPr lang="en-IN" sz="20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0.5</a:t>
            </a:r>
            <a:b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→ {x6} , {x7}</a:t>
            </a:r>
            <a:endParaRPr lang="en-IN" sz="2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08EBA-41DF-C654-81BF-5C86B6809AA4}"/>
              </a:ext>
            </a:extLst>
          </p:cNvPr>
          <p:cNvSpPr txBox="1"/>
          <p:nvPr/>
        </p:nvSpPr>
        <p:spPr>
          <a:xfrm>
            <a:off x="5806440" y="1039475"/>
            <a:ext cx="6126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Now all points are singletons. The divisive dendrogram (top → bottom) would show splits at heights 7.5, 5.75, 2.75, 2.5, 1.0, 0.75, 0.5 (in decreasing order from root to leaves).</a:t>
            </a:r>
          </a:p>
        </p:txBody>
      </p:sp>
    </p:spTree>
    <p:extLst>
      <p:ext uri="{BB962C8B-B14F-4D97-AF65-F5344CB8AC3E}">
        <p14:creationId xmlns:p14="http://schemas.microsoft.com/office/powerpoint/2010/main" val="183175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08AC-5120-E067-DD41-F08F46A0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75" y="-346683"/>
            <a:ext cx="10364451" cy="1596177"/>
          </a:xfrm>
        </p:spPr>
        <p:txBody>
          <a:bodyPr/>
          <a:lstStyle/>
          <a:p>
            <a:r>
              <a:rPr lang="en-IN" dirty="0"/>
              <a:t>Clustering of Patterns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BD60-C388-D2AF-09AA-6AB71178B6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76300"/>
            <a:ext cx="10363826" cy="4914899"/>
          </a:xfrm>
        </p:spPr>
        <p:txBody>
          <a:bodyPr/>
          <a:lstStyle/>
          <a:p>
            <a:r>
              <a:rPr lang="en-IN" sz="2800" cap="none" dirty="0">
                <a:latin typeface="Gill Sans MT" panose="020B0502020104020203" pitchFamily="34" charset="77"/>
              </a:rPr>
              <a:t>Clustering is a technique used in machine learning and data analysis to group a set of data points (or </a:t>
            </a:r>
            <a:r>
              <a:rPr lang="en-IN" sz="2800" i="1" cap="none" dirty="0">
                <a:latin typeface="Gill Sans MT" panose="020B0502020104020203" pitchFamily="34" charset="77"/>
              </a:rPr>
              <a:t>patterns</a:t>
            </a:r>
            <a:r>
              <a:rPr lang="en-IN" sz="2800" cap="none" dirty="0">
                <a:latin typeface="Gill Sans MT" panose="020B0502020104020203" pitchFamily="34" charset="77"/>
              </a:rPr>
              <a:t>) into clusters such that: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cap="none" dirty="0">
                <a:latin typeface="Gill Sans MT" panose="020B0502020104020203" pitchFamily="34" charset="77"/>
              </a:rPr>
              <a:t>Points </a:t>
            </a:r>
            <a:r>
              <a:rPr lang="en-IN" sz="2800" b="1" cap="none" dirty="0">
                <a:latin typeface="Gill Sans MT" panose="020B0502020104020203" pitchFamily="34" charset="77"/>
              </a:rPr>
              <a:t>within the same cluster</a:t>
            </a:r>
            <a:r>
              <a:rPr lang="en-IN" sz="2800" cap="none" dirty="0">
                <a:latin typeface="Gill Sans MT" panose="020B0502020104020203" pitchFamily="34" charset="77"/>
              </a:rPr>
              <a:t> are </a:t>
            </a:r>
            <a:r>
              <a:rPr lang="en-IN" sz="2800" b="1" cap="none" dirty="0">
                <a:latin typeface="Gill Sans MT" panose="020B0502020104020203" pitchFamily="34" charset="77"/>
              </a:rPr>
              <a:t>more similar</a:t>
            </a:r>
            <a:r>
              <a:rPr lang="en-IN" sz="2800" cap="none" dirty="0">
                <a:latin typeface="Gill Sans MT" panose="020B0502020104020203" pitchFamily="34" charset="77"/>
              </a:rPr>
              <a:t> to each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cap="none" dirty="0">
                <a:latin typeface="Gill Sans MT" panose="020B0502020104020203" pitchFamily="34" charset="77"/>
              </a:rPr>
              <a:t>Points </a:t>
            </a:r>
            <a:r>
              <a:rPr lang="en-IN" sz="2800" b="1" cap="none" dirty="0">
                <a:latin typeface="Gill Sans MT" panose="020B0502020104020203" pitchFamily="34" charset="77"/>
              </a:rPr>
              <a:t>in different clusters</a:t>
            </a:r>
            <a:r>
              <a:rPr lang="en-IN" sz="2800" cap="none" dirty="0">
                <a:latin typeface="Gill Sans MT" panose="020B0502020104020203" pitchFamily="34" charset="77"/>
              </a:rPr>
              <a:t> are </a:t>
            </a:r>
            <a:r>
              <a:rPr lang="en-IN" sz="2800" b="1" cap="none" dirty="0">
                <a:latin typeface="Gill Sans MT" panose="020B0502020104020203" pitchFamily="34" charset="77"/>
              </a:rPr>
              <a:t>dissimilar</a:t>
            </a:r>
            <a:r>
              <a:rPr lang="en-IN" sz="2800" cap="none" dirty="0">
                <a:latin typeface="Gill Sans MT" panose="020B0502020104020203" pitchFamily="34" charset="77"/>
              </a:rPr>
              <a:t> or </a:t>
            </a:r>
            <a:r>
              <a:rPr lang="en-IN" sz="2800" b="1" cap="none" dirty="0">
                <a:latin typeface="Gill Sans MT" panose="020B0502020104020203" pitchFamily="34" charset="77"/>
              </a:rPr>
              <a:t>far apart</a:t>
            </a:r>
            <a:r>
              <a:rPr lang="en-IN" sz="2800" cap="none" dirty="0">
                <a:latin typeface="Gill Sans MT" panose="020B0502020104020203" pitchFamily="34" charset="77"/>
              </a:rPr>
              <a:t>.</a:t>
            </a:r>
          </a:p>
          <a:p>
            <a:r>
              <a:rPr lang="en-IN" sz="2800" cap="none" dirty="0">
                <a:latin typeface="Gill Sans MT" panose="020B0502020104020203" pitchFamily="34" charset="77"/>
              </a:rPr>
              <a:t>The aim of clustering is to identify </a:t>
            </a:r>
            <a:r>
              <a:rPr lang="en-IN" sz="2800" b="1" cap="none" dirty="0">
                <a:latin typeface="Gill Sans MT" panose="020B0502020104020203" pitchFamily="34" charset="77"/>
              </a:rPr>
              <a:t>natural groupings</a:t>
            </a:r>
            <a:r>
              <a:rPr lang="en-IN" sz="2800" cap="none" dirty="0">
                <a:latin typeface="Gill Sans MT" panose="020B0502020104020203" pitchFamily="34" charset="77"/>
              </a:rPr>
              <a:t> in data, without using predefined class labels (hence, it is </a:t>
            </a:r>
            <a:r>
              <a:rPr lang="en-IN" sz="2800" b="1" cap="none" dirty="0">
                <a:latin typeface="Gill Sans MT" panose="020B0502020104020203" pitchFamily="34" charset="77"/>
              </a:rPr>
              <a:t>unsupervised learning</a:t>
            </a:r>
            <a:r>
              <a:rPr lang="en-IN" sz="2800" cap="none" dirty="0">
                <a:latin typeface="Gill Sans MT" panose="020B0502020104020203" pitchFamily="34" charset="77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6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08AC-5120-E067-DD41-F08F46A0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75" y="-346683"/>
            <a:ext cx="10364451" cy="1596177"/>
          </a:xfrm>
        </p:spPr>
        <p:txBody>
          <a:bodyPr/>
          <a:lstStyle/>
          <a:p>
            <a:r>
              <a:rPr lang="en-IN" dirty="0"/>
              <a:t>Clustering of Patterns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BD60-C388-D2AF-09AA-6AB71178B6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" y="876300"/>
            <a:ext cx="11163300" cy="4914899"/>
          </a:xfrm>
        </p:spPr>
        <p:txBody>
          <a:bodyPr/>
          <a:lstStyle/>
          <a:p>
            <a:r>
              <a:rPr lang="en-IN" sz="2400" b="1" cap="none" dirty="0">
                <a:latin typeface="Gill Sans MT" panose="020B0502020104020203" pitchFamily="34" charset="77"/>
              </a:rPr>
              <a:t>Types of distances in clustering</a:t>
            </a:r>
          </a:p>
          <a:p>
            <a:r>
              <a:rPr lang="en-IN" sz="2400" cap="none" dirty="0">
                <a:latin typeface="Gill Sans MT" panose="020B0502020104020203" pitchFamily="34" charset="77"/>
              </a:rPr>
              <a:t>Two important distances define clustering quality:</a:t>
            </a:r>
          </a:p>
          <a:p>
            <a:pPr>
              <a:buFont typeface="+mj-lt"/>
              <a:buAutoNum type="arabicPeriod"/>
            </a:pPr>
            <a:r>
              <a:rPr lang="en-IN" sz="2400" b="1" cap="none" dirty="0">
                <a:latin typeface="Gill Sans MT" panose="020B0502020104020203" pitchFamily="34" charset="77"/>
              </a:rPr>
              <a:t>Intra-cluster distance</a:t>
            </a:r>
            <a:r>
              <a:rPr lang="en-IN" sz="2400" cap="none" dirty="0">
                <a:latin typeface="Gill Sans MT" panose="020B0502020104020203" pitchFamily="34" charset="77"/>
              </a:rPr>
              <a:t> –</a:t>
            </a:r>
            <a:br>
              <a:rPr lang="en-IN" sz="2400" cap="none" dirty="0">
                <a:latin typeface="Gill Sans MT" panose="020B0502020104020203" pitchFamily="34" charset="77"/>
              </a:rPr>
            </a:br>
            <a:r>
              <a:rPr lang="en-IN" sz="2400" cap="none" dirty="0">
                <a:latin typeface="Gill Sans MT" panose="020B0502020104020203" pitchFamily="34" charset="77"/>
              </a:rPr>
              <a:t>the distance </a:t>
            </a:r>
            <a:r>
              <a:rPr lang="en-IN" sz="2400" i="1" cap="none" dirty="0">
                <a:latin typeface="Gill Sans MT" panose="020B0502020104020203" pitchFamily="34" charset="77"/>
              </a:rPr>
              <a:t>within</a:t>
            </a:r>
            <a:r>
              <a:rPr lang="en-IN" sz="2400" cap="none" dirty="0">
                <a:latin typeface="Gill Sans MT" panose="020B0502020104020203" pitchFamily="34" charset="77"/>
              </a:rPr>
              <a:t> a cluster.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sz="2000" cap="none" dirty="0">
                <a:latin typeface="Gill Sans MT" panose="020B0502020104020203" pitchFamily="34" charset="77"/>
              </a:rPr>
              <a:t>Should be </a:t>
            </a:r>
            <a:r>
              <a:rPr lang="en-IN" sz="2000" b="1" cap="none" dirty="0">
                <a:latin typeface="Gill Sans MT" panose="020B0502020104020203" pitchFamily="34" charset="77"/>
              </a:rPr>
              <a:t>small</a:t>
            </a:r>
            <a:r>
              <a:rPr lang="en-IN" sz="2000" cap="none" dirty="0">
                <a:latin typeface="Gill Sans MT" panose="020B0502020104020203" pitchFamily="34" charset="77"/>
              </a:rPr>
              <a:t> (points in the same cluster are close together).</a:t>
            </a:r>
          </a:p>
          <a:p>
            <a:pPr>
              <a:buFont typeface="+mj-lt"/>
              <a:buAutoNum type="arabicPeriod"/>
            </a:pPr>
            <a:r>
              <a:rPr lang="en-IN" sz="2400" b="1" cap="none" dirty="0">
                <a:latin typeface="Gill Sans MT" panose="020B0502020104020203" pitchFamily="34" charset="77"/>
              </a:rPr>
              <a:t>Inter-cluster distance</a:t>
            </a:r>
            <a:r>
              <a:rPr lang="en-IN" sz="2400" cap="none" dirty="0">
                <a:latin typeface="Gill Sans MT" panose="020B0502020104020203" pitchFamily="34" charset="77"/>
              </a:rPr>
              <a:t> –</a:t>
            </a:r>
            <a:br>
              <a:rPr lang="en-IN" sz="2400" cap="none" dirty="0">
                <a:latin typeface="Gill Sans MT" panose="020B0502020104020203" pitchFamily="34" charset="77"/>
              </a:rPr>
            </a:br>
            <a:r>
              <a:rPr lang="en-IN" sz="2400" cap="none" dirty="0">
                <a:latin typeface="Gill Sans MT" panose="020B0502020104020203" pitchFamily="34" charset="77"/>
              </a:rPr>
              <a:t>the distance </a:t>
            </a:r>
            <a:r>
              <a:rPr lang="en-IN" sz="2400" i="1" cap="none" dirty="0">
                <a:latin typeface="Gill Sans MT" panose="020B0502020104020203" pitchFamily="34" charset="77"/>
              </a:rPr>
              <a:t>between</a:t>
            </a:r>
            <a:r>
              <a:rPr lang="en-IN" sz="2400" cap="none" dirty="0">
                <a:latin typeface="Gill Sans MT" panose="020B0502020104020203" pitchFamily="34" charset="77"/>
              </a:rPr>
              <a:t> clusters.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sz="2000" cap="none" dirty="0">
                <a:latin typeface="Gill Sans MT" panose="020B0502020104020203" pitchFamily="34" charset="77"/>
              </a:rPr>
              <a:t>Should be </a:t>
            </a:r>
            <a:r>
              <a:rPr lang="en-IN" sz="2000" b="1" cap="none" dirty="0">
                <a:latin typeface="Gill Sans MT" panose="020B0502020104020203" pitchFamily="34" charset="77"/>
              </a:rPr>
              <a:t>large</a:t>
            </a:r>
            <a:r>
              <a:rPr lang="en-IN" sz="2000" cap="none" dirty="0">
                <a:latin typeface="Gill Sans MT" panose="020B0502020104020203" pitchFamily="34" charset="77"/>
              </a:rPr>
              <a:t> (clusters are well-separated).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EAEAE-85CE-77A2-8914-B7A57078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638" y="1334655"/>
            <a:ext cx="4413062" cy="3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0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08AC-5120-E067-DD41-F08F46A0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75" y="-346683"/>
            <a:ext cx="10364451" cy="1596177"/>
          </a:xfrm>
        </p:spPr>
        <p:txBody>
          <a:bodyPr/>
          <a:lstStyle/>
          <a:p>
            <a:r>
              <a:rPr lang="en-IN" dirty="0"/>
              <a:t>Clustering of Patterns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BD60-C388-D2AF-09AA-6AB71178B6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76300"/>
            <a:ext cx="10363826" cy="4914899"/>
          </a:xfrm>
        </p:spPr>
        <p:txBody>
          <a:bodyPr/>
          <a:lstStyle/>
          <a:p>
            <a:r>
              <a:rPr lang="en-IN" b="1" cap="none" dirty="0">
                <a:latin typeface="Gill Sans MT" panose="020B0502020104020203" pitchFamily="34" charset="77"/>
              </a:rPr>
              <a:t>Example of clustering</a:t>
            </a:r>
          </a:p>
          <a:p>
            <a:r>
              <a:rPr lang="en-IN" cap="none" dirty="0">
                <a:latin typeface="Gill Sans MT" panose="020B0502020104020203" pitchFamily="34" charset="77"/>
              </a:rPr>
              <a:t>Let us consider an example with a dataset of </a:t>
            </a:r>
            <a:r>
              <a:rPr lang="en-IN" b="1" cap="none" dirty="0">
                <a:latin typeface="Gill Sans MT" panose="020B0502020104020203" pitchFamily="34" charset="77"/>
              </a:rPr>
              <a:t>11 points</a:t>
            </a:r>
            <a:r>
              <a:rPr lang="en-IN" cap="none" dirty="0">
                <a:latin typeface="Gill Sans MT" panose="020B0502020104020203" pitchFamily="34" charset="77"/>
              </a:rPr>
              <a:t> having two features, f1and f2​:</a:t>
            </a:r>
          </a:p>
          <a:p>
            <a:r>
              <a:rPr lang="en-IN" cap="none" dirty="0">
                <a:latin typeface="Gill Sans MT" panose="020B0502020104020203" pitchFamily="34" charset="77"/>
              </a:rPr>
              <a:t>A distance measure, typically  distance, is used </a:t>
            </a:r>
          </a:p>
          <a:p>
            <a:pPr marL="0" indent="0">
              <a:buNone/>
            </a:pPr>
            <a:r>
              <a:rPr lang="en-IN" cap="none" dirty="0">
                <a:latin typeface="Gill Sans MT" panose="020B0502020104020203" pitchFamily="34" charset="77"/>
              </a:rPr>
              <a:t>to calculate how far points are from each other:</a:t>
            </a:r>
            <a:endParaRPr lang="en-US" cap="none" dirty="0">
              <a:latin typeface="Gill Sans MT" panose="020B0502020104020203" pitchFamily="34" charset="77"/>
            </a:endParaRPr>
          </a:p>
          <a:p>
            <a:endParaRPr lang="en-IN" cap="none" dirty="0">
              <a:latin typeface="Gill Sans MT" panose="020B0502020104020203" pitchFamily="34" charset="77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8A3A0E-ED3A-8888-7CBA-1EDDDC82C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27110"/>
              </p:ext>
            </p:extLst>
          </p:nvPr>
        </p:nvGraphicFramePr>
        <p:xfrm>
          <a:off x="7438926" y="1846262"/>
          <a:ext cx="3928200" cy="4732332"/>
        </p:xfrm>
        <a:graphic>
          <a:graphicData uri="http://schemas.openxmlformats.org/drawingml/2006/table">
            <a:tbl>
              <a:tblPr/>
              <a:tblGrid>
                <a:gridCol w="1309400">
                  <a:extLst>
                    <a:ext uri="{9D8B030D-6E8A-4147-A177-3AD203B41FA5}">
                      <a16:colId xmlns:a16="http://schemas.microsoft.com/office/drawing/2014/main" val="3576529019"/>
                    </a:ext>
                  </a:extLst>
                </a:gridCol>
                <a:gridCol w="1309400">
                  <a:extLst>
                    <a:ext uri="{9D8B030D-6E8A-4147-A177-3AD203B41FA5}">
                      <a16:colId xmlns:a16="http://schemas.microsoft.com/office/drawing/2014/main" val="1122198886"/>
                    </a:ext>
                  </a:extLst>
                </a:gridCol>
                <a:gridCol w="1309400">
                  <a:extLst>
                    <a:ext uri="{9D8B030D-6E8A-4147-A177-3AD203B41FA5}">
                      <a16:colId xmlns:a16="http://schemas.microsoft.com/office/drawing/2014/main" val="4078726081"/>
                    </a:ext>
                  </a:extLst>
                </a:gridCol>
              </a:tblGrid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Data Point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f1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f2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519242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x1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634571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x2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1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783965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x3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2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940940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x4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78906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x5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3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144212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x6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4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7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77904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x7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5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7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033808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x8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6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9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324793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 dirty="0"/>
                        <a:t>x9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7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3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461885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/>
                        <a:t>x10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7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/>
                        <a:t>1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727322"/>
                  </a:ext>
                </a:extLst>
              </a:tr>
              <a:tr h="394361">
                <a:tc>
                  <a:txBody>
                    <a:bodyPr/>
                    <a:lstStyle/>
                    <a:p>
                      <a:r>
                        <a:rPr lang="en-IN" sz="1600" b="1"/>
                        <a:t>x11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9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/>
                        <a:t>1</a:t>
                      </a:r>
                    </a:p>
                  </a:txBody>
                  <a:tcPr marL="71338" marR="71338" marT="35669" marB="35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19629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AA6FA24-95C6-32BB-47CD-DB30BCBC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3025046"/>
            <a:ext cx="40894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19637B-ED82-6848-6F59-B6B54059F02D}"/>
              </a:ext>
            </a:extLst>
          </p:cNvPr>
          <p:cNvSpPr txBox="1"/>
          <p:nvPr/>
        </p:nvSpPr>
        <p:spPr>
          <a:xfrm>
            <a:off x="569863" y="4542135"/>
            <a:ext cx="6531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where l is the number of features (here, l=2).</a:t>
            </a:r>
          </a:p>
          <a:p>
            <a:r>
              <a:rPr lang="en-IN" sz="2400" dirty="0"/>
              <a:t>If the distance between two points is </a:t>
            </a:r>
            <a:r>
              <a:rPr lang="en-IN" sz="2400" b="1" dirty="0"/>
              <a:t>less than a threshold</a:t>
            </a:r>
            <a:r>
              <a:rPr lang="en-IN" sz="2400" dirty="0"/>
              <a:t>, they are placed in the </a:t>
            </a:r>
            <a:r>
              <a:rPr lang="en-IN" sz="2400" b="1" dirty="0"/>
              <a:t>same cluster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96922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{D829901F-649E-D840-8A77-2B02A3990088}tf10001073</Template>
  <TotalTime>9240</TotalTime>
  <Words>6906</Words>
  <Application>Microsoft Office PowerPoint</Application>
  <PresentationFormat>Widescreen</PresentationFormat>
  <Paragraphs>1697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Book Antiqua</vt:lpstr>
      <vt:lpstr>Calibri</vt:lpstr>
      <vt:lpstr>Cambria Math</vt:lpstr>
      <vt:lpstr>Gill Sans MT</vt:lpstr>
      <vt:lpstr>Symbol</vt:lpstr>
      <vt:lpstr>Times New Roman</vt:lpstr>
      <vt:lpstr>Tw Cen MT</vt:lpstr>
      <vt:lpstr>Wingdings</vt:lpstr>
      <vt:lpstr>Droplet</vt:lpstr>
      <vt:lpstr>Document</vt:lpstr>
      <vt:lpstr>Introduction to Clustering</vt:lpstr>
      <vt:lpstr>Clustering features/Functions</vt:lpstr>
      <vt:lpstr>Clustering features/Functions</vt:lpstr>
      <vt:lpstr>Clustering features/Functions</vt:lpstr>
      <vt:lpstr>Clustering features/Functions</vt:lpstr>
      <vt:lpstr>Clustering features/Functions</vt:lpstr>
      <vt:lpstr>Clustering of Patterns</vt:lpstr>
      <vt:lpstr>Clustering of Patterns</vt:lpstr>
      <vt:lpstr>Clustering of Patterns</vt:lpstr>
      <vt:lpstr> </vt:lpstr>
      <vt:lpstr>Clustering of Patterns</vt:lpstr>
      <vt:lpstr>Classification of clustering algorithms</vt:lpstr>
      <vt:lpstr>Relationship Between Hard and Soft Clustering</vt:lpstr>
      <vt:lpstr>Classification of clustering algorithms</vt:lpstr>
      <vt:lpstr>Partitioning clustering</vt:lpstr>
      <vt:lpstr>K-Means clustering</vt:lpstr>
      <vt:lpstr>K-Means clustering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key limitations of the K-Means algorithm</vt:lpstr>
      <vt:lpstr>Clustering Example</vt:lpstr>
      <vt:lpstr>Clustering Example</vt:lpstr>
      <vt:lpstr>PowerPoint Presentation</vt:lpstr>
      <vt:lpstr> </vt:lpstr>
      <vt:lpstr>Hierarchical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Apply the hierarchical agglomerative clustering using complete linkage method</vt:lpstr>
      <vt:lpstr>Hierarchical clustering</vt:lpstr>
      <vt:lpstr>DIVISIVE ALGORITHM </vt:lpstr>
      <vt:lpstr> </vt:lpstr>
      <vt:lpstr>DIVISIVE ALGORITHM (Monothetic clustering)  </vt:lpstr>
      <vt:lpstr>DIVISIVE ALGORITHM </vt:lpstr>
      <vt:lpstr>DIVISIVE ALGORITHM </vt:lpstr>
      <vt:lpstr>DIVISIVE ALGORITHM </vt:lpstr>
      <vt:lpstr>DIVISIVE ALGORITHM </vt:lpstr>
      <vt:lpstr>So Final clusters are</vt:lpstr>
      <vt:lpstr>Divisive Algorithm (Polythetic clustering) </vt:lpstr>
      <vt:lpstr>Compute distance matrix  using Manhattan  </vt:lpstr>
      <vt:lpstr>  D(x1,x7) = 7.5 (this is the global maximum distance)   Step 1: Start with one cluster containing all points All points in one cluster: C0 = {x1, x2, x3, x4, x5, x6, x7, x8} 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Clustering</dc:title>
  <dc:creator>Uddagiri Sirisha 20PHD7077</dc:creator>
  <cp:lastModifiedBy>katragadda naga divya</cp:lastModifiedBy>
  <cp:revision>16</cp:revision>
  <dcterms:created xsi:type="dcterms:W3CDTF">2025-10-12T16:12:09Z</dcterms:created>
  <dcterms:modified xsi:type="dcterms:W3CDTF">2025-10-21T05:54:26Z</dcterms:modified>
</cp:coreProperties>
</file>