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7" r:id="rId4"/>
    <p:sldId id="328" r:id="rId5"/>
    <p:sldId id="338" r:id="rId6"/>
    <p:sldId id="354" r:id="rId7"/>
    <p:sldId id="329" r:id="rId8"/>
    <p:sldId id="353" r:id="rId9"/>
    <p:sldId id="341" r:id="rId10"/>
    <p:sldId id="337" r:id="rId11"/>
    <p:sldId id="330" r:id="rId12"/>
    <p:sldId id="331" r:id="rId13"/>
    <p:sldId id="332" r:id="rId14"/>
    <p:sldId id="333" r:id="rId15"/>
    <p:sldId id="334" r:id="rId16"/>
    <p:sldId id="335" r:id="rId17"/>
    <p:sldId id="336" r:id="rId18"/>
    <p:sldId id="339" r:id="rId19"/>
    <p:sldId id="340" r:id="rId20"/>
    <p:sldId id="342" r:id="rId21"/>
    <p:sldId id="343" r:id="rId22"/>
    <p:sldId id="344" r:id="rId23"/>
    <p:sldId id="345" r:id="rId24"/>
    <p:sldId id="346" r:id="rId25"/>
    <p:sldId id="347" r:id="rId26"/>
    <p:sldId id="349" r:id="rId27"/>
    <p:sldId id="348" r:id="rId28"/>
    <p:sldId id="350" r:id="rId29"/>
    <p:sldId id="351" r:id="rId30"/>
    <p:sldId id="3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7/7/2025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7/7/2025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2.bin"/><Relationship Id="rId7" Type="http://schemas.openxmlformats.org/officeDocument/2006/relationships/oleObject" Target="../embeddings/oleObject5.bin"/><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emf"/><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image" Target="../media/image13.e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3">
            <a:extLst>
              <a:ext uri="{FF2B5EF4-FFF2-40B4-BE49-F238E27FC236}">
                <a16:creationId xmlns:a16="http://schemas.microsoft.com/office/drawing/2014/main" id="{0021C814-0E7A-469A-B5A8-CBCB0FB6951A}"/>
              </a:ext>
            </a:extLst>
          </p:cNvPr>
          <p:cNvSpPr>
            <a:spLocks noGrp="1"/>
          </p:cNvSpPr>
          <p:nvPr>
            <p:ph type="ctrTitle"/>
          </p:nvPr>
        </p:nvSpPr>
        <p:spPr>
          <a:xfrm>
            <a:off x="173116" y="2834385"/>
            <a:ext cx="5095968"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Computer Networks</a:t>
            </a:r>
            <a:br>
              <a:rPr lang="en-US" sz="4800" dirty="0">
                <a:ln w="0"/>
                <a:effectLst>
                  <a:outerShdw blurRad="38100" dist="19050" dir="2700000" algn="tl" rotWithShape="0">
                    <a:schemeClr val="dk1">
                      <a:alpha val="40000"/>
                    </a:schemeClr>
                  </a:outerShdw>
                </a:effectLst>
                <a:latin typeface="Sitka Banner" panose="02000505000000020004" pitchFamily="2" charset="0"/>
              </a:rPr>
            </a:br>
            <a:endParaRPr lang="en-US" sz="4800" dirty="0">
              <a:ln w="0"/>
              <a:effectLst>
                <a:outerShdw blurRad="38100" dist="19050" dir="2700000" algn="tl" rotWithShape="0">
                  <a:schemeClr val="dk1">
                    <a:alpha val="40000"/>
                  </a:schemeClr>
                </a:outerShdw>
              </a:effectLst>
              <a:latin typeface="Sitka Banner" panose="02000505000000020004" pitchFamily="2" charset="0"/>
            </a:endParaRPr>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47325" y="1175203"/>
            <a:ext cx="1445048" cy="1823806"/>
          </a:xfrm>
          <a:prstGeom prst="rect">
            <a:avLst/>
          </a:prstGeom>
        </p:spPr>
      </p:pic>
      <p:graphicFrame>
        <p:nvGraphicFramePr>
          <p:cNvPr id="13" name="Object 12">
            <a:extLst>
              <a:ext uri="{FF2B5EF4-FFF2-40B4-BE49-F238E27FC236}">
                <a16:creationId xmlns:a16="http://schemas.microsoft.com/office/drawing/2014/main" id="{87425172-1D48-3C15-0939-91DD14FC080E}"/>
              </a:ext>
            </a:extLst>
          </p:cNvPr>
          <p:cNvGraphicFramePr>
            <a:graphicFrameLocks noChangeAspect="1"/>
          </p:cNvGraphicFramePr>
          <p:nvPr>
            <p:extLst/>
          </p:nvPr>
        </p:nvGraphicFramePr>
        <p:xfrm>
          <a:off x="832224" y="3226406"/>
          <a:ext cx="3505870" cy="1061934"/>
        </p:xfrm>
        <a:graphic>
          <a:graphicData uri="http://schemas.openxmlformats.org/presentationml/2006/ole">
            <mc:AlternateContent xmlns:mc="http://schemas.openxmlformats.org/markup-compatibility/2006">
              <mc:Choice xmlns:v="urn:schemas-microsoft-com:vml" Requires="v">
                <p:oleObj spid="_x0000_s1026" name="Image" r:id="rId5" imgW="6412680" imgH="1942560" progId="Photoshop.Image.12">
                  <p:embed/>
                </p:oleObj>
              </mc:Choice>
              <mc:Fallback>
                <p:oleObj name="Image" r:id="rId5" imgW="6412680" imgH="1942560" progId="Photoshop.Image.12">
                  <p:embed/>
                  <p:pic>
                    <p:nvPicPr>
                      <p:cNvPr id="2" name="Object 1">
                        <a:extLst>
                          <a:ext uri="{FF2B5EF4-FFF2-40B4-BE49-F238E27FC236}">
                            <a16:creationId xmlns:a16="http://schemas.microsoft.com/office/drawing/2014/main" id="{87425172-1D48-3C15-0939-91DD14FC080E}"/>
                          </a:ext>
                        </a:extLst>
                      </p:cNvPr>
                      <p:cNvPicPr/>
                      <p:nvPr/>
                    </p:nvPicPr>
                    <p:blipFill>
                      <a:blip r:embed="rId6"/>
                      <a:stretch>
                        <a:fillRect/>
                      </a:stretch>
                    </p:blipFill>
                    <p:spPr>
                      <a:xfrm>
                        <a:off x="832224" y="3226406"/>
                        <a:ext cx="3505870" cy="1061934"/>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95340130-7835-6526-7E0E-A81F4C7431AB}"/>
              </a:ext>
            </a:extLst>
          </p:cNvPr>
          <p:cNvPicPr>
            <a:picLocks noChangeAspect="1"/>
          </p:cNvPicPr>
          <p:nvPr/>
        </p:nvPicPr>
        <p:blipFill>
          <a:blip r:embed="rId7" cstate="print">
            <a:extLst>
              <a:ext uri="{28A0092B-C50C-407E-A947-70E740481C1C}">
                <a14:useLocalDpi xmlns:a14="http://schemas.microsoft.com/office/drawing/2010/main" val="0"/>
              </a:ext>
            </a:extLst>
          </a:blip>
          <a:srcRect l="68220" t="-541"/>
          <a:stretch/>
        </p:blipFill>
        <p:spPr>
          <a:xfrm>
            <a:off x="832224" y="5403481"/>
            <a:ext cx="3390258" cy="279316"/>
          </a:xfrm>
          <a:prstGeom prst="rect">
            <a:avLst/>
          </a:prstGeom>
        </p:spPr>
      </p:pic>
    </p:spTree>
    <p:extLst>
      <p:ext uri="{BB962C8B-B14F-4D97-AF65-F5344CB8AC3E}">
        <p14:creationId xmlns:p14="http://schemas.microsoft.com/office/powerpoint/2010/main" val="18058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7378356" y="876992"/>
            <a:ext cx="481364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78935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Computer Role in Networking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53224" y="1544674"/>
            <a:ext cx="6282148" cy="1200329"/>
          </a:xfrm>
          <a:prstGeom prst="rect">
            <a:avLst/>
          </a:prstGeom>
          <a:noFill/>
        </p:spPr>
        <p:txBody>
          <a:bodyPr wrap="square">
            <a:spAutoFit/>
          </a:bodyPr>
          <a:lstStyle/>
          <a:p>
            <a:r>
              <a:rPr lang="en-US" altLang="en-US" sz="2400" b="1" dirty="0">
                <a:latin typeface="Sitka Text" panose="02000505000000020004" pitchFamily="2" charset="0"/>
                <a:ea typeface="Adobe Ming Std L" panose="02020300000000000000" pitchFamily="18" charset="-128"/>
              </a:rPr>
              <a:t>Client Server:</a:t>
            </a:r>
            <a:r>
              <a:rPr lang="en-US" altLang="en-US" sz="2400" dirty="0">
                <a:latin typeface="Sitka Text" panose="02000505000000020004" pitchFamily="2" charset="0"/>
                <a:ea typeface="Adobe Ming Std L" panose="02020300000000000000" pitchFamily="18" charset="-128"/>
              </a:rPr>
              <a:t> Client computers normally request and receive information over the network from server</a:t>
            </a:r>
            <a:endParaRPr lang="en-US" sz="2400" dirty="0">
              <a:latin typeface="Sitka Text" panose="02000505000000020004" pitchFamily="2" charset="0"/>
              <a:ea typeface="Adobe Ming Std L" panose="02020300000000000000" pitchFamily="18" charset="-128"/>
            </a:endParaRPr>
          </a:p>
        </p:txBody>
      </p:sp>
      <p:pic>
        <p:nvPicPr>
          <p:cNvPr id="8" name="Picture 4" descr="1-01">
            <a:extLst>
              <a:ext uri="{FF2B5EF4-FFF2-40B4-BE49-F238E27FC236}">
                <a16:creationId xmlns:a16="http://schemas.microsoft.com/office/drawing/2014/main" id="{E57B597C-8A98-43A8-8303-F1AF8D21A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356" y="1242487"/>
            <a:ext cx="3915377" cy="1993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DBB13DB4-DE9F-483C-9513-4713EC406261}"/>
              </a:ext>
            </a:extLst>
          </p:cNvPr>
          <p:cNvSpPr txBox="1"/>
          <p:nvPr/>
        </p:nvSpPr>
        <p:spPr>
          <a:xfrm>
            <a:off x="653224" y="4112998"/>
            <a:ext cx="6105378" cy="1200329"/>
          </a:xfrm>
          <a:prstGeom prst="rect">
            <a:avLst/>
          </a:prstGeom>
          <a:noFill/>
        </p:spPr>
        <p:txBody>
          <a:bodyPr wrap="square">
            <a:spAutoFit/>
          </a:bodyPr>
          <a:lstStyle/>
          <a:p>
            <a:r>
              <a:rPr lang="en-US" altLang="en-US" sz="2400" dirty="0">
                <a:latin typeface="Sitka Text" panose="02000505000000020004" pitchFamily="2" charset="0"/>
                <a:ea typeface="Adobe Ming Std L" panose="02020300000000000000" pitchFamily="18" charset="-128"/>
              </a:rPr>
              <a:t>A </a:t>
            </a:r>
            <a:r>
              <a:rPr lang="en-US" altLang="en-US" sz="2400" b="1" dirty="0">
                <a:latin typeface="Sitka Text" panose="02000505000000020004" pitchFamily="2" charset="0"/>
                <a:ea typeface="Adobe Ming Std L" panose="02020300000000000000" pitchFamily="18" charset="-128"/>
              </a:rPr>
              <a:t>peer-to-peer</a:t>
            </a:r>
            <a:r>
              <a:rPr lang="en-US" altLang="en-US" sz="2400" dirty="0">
                <a:latin typeface="Sitka Text" panose="02000505000000020004" pitchFamily="2" charset="0"/>
                <a:ea typeface="Adobe Ming Std L" panose="02020300000000000000" pitchFamily="18" charset="-128"/>
              </a:rPr>
              <a:t> network is a network where the computers act as both workstations and servers. </a:t>
            </a:r>
          </a:p>
        </p:txBody>
      </p:sp>
      <p:pic>
        <p:nvPicPr>
          <p:cNvPr id="12" name="Picture 11" descr="1-03">
            <a:extLst>
              <a:ext uri="{FF2B5EF4-FFF2-40B4-BE49-F238E27FC236}">
                <a16:creationId xmlns:a16="http://schemas.microsoft.com/office/drawing/2014/main" id="{7343343B-3BAE-47E0-A07F-44F85E56F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372" y="3562582"/>
            <a:ext cx="4828924" cy="2180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967C7EAC-7B4D-084C-FE4B-2F99D0BF1CAA}"/>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9698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784650" y="876992"/>
            <a:ext cx="640735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195653"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Heading Semibold" pitchFamily="2" charset="0"/>
              </a:rPr>
              <a:t>Network Classification</a:t>
            </a:r>
          </a:p>
        </p:txBody>
      </p:sp>
      <p:sp>
        <p:nvSpPr>
          <p:cNvPr id="10" name="TextBox 9">
            <a:extLst>
              <a:ext uri="{FF2B5EF4-FFF2-40B4-BE49-F238E27FC236}">
                <a16:creationId xmlns:a16="http://schemas.microsoft.com/office/drawing/2014/main" id="{655D8822-BDF6-4942-81BC-7201DB98EB5D}"/>
              </a:ext>
            </a:extLst>
          </p:cNvPr>
          <p:cNvSpPr txBox="1"/>
          <p:nvPr/>
        </p:nvSpPr>
        <p:spPr>
          <a:xfrm>
            <a:off x="816907" y="1694731"/>
            <a:ext cx="9466575" cy="4031873"/>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Local Area Networks</a:t>
            </a:r>
          </a:p>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Metropolitan Area Networks</a:t>
            </a:r>
          </a:p>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Wide Area Networks</a:t>
            </a:r>
          </a:p>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Internet</a:t>
            </a:r>
          </a:p>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Intranet</a:t>
            </a:r>
          </a:p>
          <a:p>
            <a:pPr marL="457200" indent="-45720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Wireless Networks</a:t>
            </a:r>
          </a:p>
          <a:p>
            <a:pPr marL="457200" indent="-457200">
              <a:spcBef>
                <a:spcPts val="600"/>
              </a:spcBef>
              <a:spcAft>
                <a:spcPts val="600"/>
              </a:spcAft>
              <a:buFont typeface="Arial" panose="020B0604020202020204" pitchFamily="34" charset="0"/>
              <a:buChar char="•"/>
            </a:pPr>
            <a:endParaRPr lang="en-US" sz="28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5265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784650" y="876992"/>
            <a:ext cx="640735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758034"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Heading Semibold" pitchFamily="2" charset="0"/>
              </a:rPr>
              <a:t>Local Area Networks</a:t>
            </a:r>
          </a:p>
        </p:txBody>
      </p:sp>
      <p:sp>
        <p:nvSpPr>
          <p:cNvPr id="10" name="TextBox 9">
            <a:extLst>
              <a:ext uri="{FF2B5EF4-FFF2-40B4-BE49-F238E27FC236}">
                <a16:creationId xmlns:a16="http://schemas.microsoft.com/office/drawing/2014/main" id="{655D8822-BDF6-4942-81BC-7201DB98EB5D}"/>
              </a:ext>
            </a:extLst>
          </p:cNvPr>
          <p:cNvSpPr txBox="1"/>
          <p:nvPr/>
        </p:nvSpPr>
        <p:spPr>
          <a:xfrm>
            <a:off x="702866" y="2542740"/>
            <a:ext cx="4758034" cy="1938992"/>
          </a:xfrm>
          <a:prstGeom prst="rect">
            <a:avLst/>
          </a:prstGeom>
          <a:noFill/>
        </p:spPr>
        <p:txBody>
          <a:bodyPr wrap="square">
            <a:spAutoFit/>
          </a:bodyPr>
          <a:lstStyle/>
          <a:p>
            <a:r>
              <a:rPr lang="en-US" altLang="en-US" sz="2400" dirty="0">
                <a:latin typeface="Sitka Text" panose="02000505000000020004" pitchFamily="2" charset="0"/>
                <a:ea typeface="Adobe Ming Std L" panose="02020300000000000000" pitchFamily="18" charset="-128"/>
              </a:rPr>
              <a:t>A local area network (LAN) is a computer network covering a small geographic area, like a home, office, or group of buildings</a:t>
            </a:r>
          </a:p>
        </p:txBody>
      </p:sp>
      <p:grpSp>
        <p:nvGrpSpPr>
          <p:cNvPr id="8" name="Group 7">
            <a:extLst>
              <a:ext uri="{FF2B5EF4-FFF2-40B4-BE49-F238E27FC236}">
                <a16:creationId xmlns:a16="http://schemas.microsoft.com/office/drawing/2014/main" id="{C3A84FDA-3F4D-49F8-BF96-58515A7D7BEA}"/>
              </a:ext>
            </a:extLst>
          </p:cNvPr>
          <p:cNvGrpSpPr/>
          <p:nvPr/>
        </p:nvGrpSpPr>
        <p:grpSpPr>
          <a:xfrm>
            <a:off x="5940325" y="1690580"/>
            <a:ext cx="6096000" cy="3962400"/>
            <a:chOff x="1447800" y="2209800"/>
            <a:chExt cx="6096000" cy="3962400"/>
          </a:xfrm>
        </p:grpSpPr>
        <p:graphicFrame>
          <p:nvGraphicFramePr>
            <p:cNvPr id="9" name="Object 5">
              <a:extLst>
                <a:ext uri="{FF2B5EF4-FFF2-40B4-BE49-F238E27FC236}">
                  <a16:creationId xmlns:a16="http://schemas.microsoft.com/office/drawing/2014/main" id="{B0A60F78-9C34-4555-A5B6-2E90E5CB127E}"/>
                </a:ext>
              </a:extLst>
            </p:cNvPr>
            <p:cNvGraphicFramePr>
              <a:graphicFrameLocks noChangeAspect="1"/>
            </p:cNvGraphicFramePr>
            <p:nvPr>
              <p:extLst>
                <p:ext uri="{D42A27DB-BD31-4B8C-83A1-F6EECF244321}">
                  <p14:modId xmlns:p14="http://schemas.microsoft.com/office/powerpoint/2010/main" val="3532190376"/>
                </p:ext>
              </p:extLst>
            </p:nvPr>
          </p:nvGraphicFramePr>
          <p:xfrm>
            <a:off x="1981200" y="3505200"/>
            <a:ext cx="965200" cy="990600"/>
          </p:xfrm>
          <a:graphic>
            <a:graphicData uri="http://schemas.openxmlformats.org/presentationml/2006/ole">
              <mc:AlternateContent xmlns:mc="http://schemas.openxmlformats.org/markup-compatibility/2006">
                <mc:Choice xmlns:v="urn:schemas-microsoft-com:vml" Requires="v">
                  <p:oleObj spid="_x0000_s2050" name="Visio" r:id="rId3" imgW="1272064" imgH="1306354" progId="">
                    <p:embed/>
                  </p:oleObj>
                </mc:Choice>
                <mc:Fallback>
                  <p:oleObj name="Visio" r:id="rId3" imgW="1272064" imgH="1306354" progId="">
                    <p:embed/>
                    <p:pic>
                      <p:nvPicPr>
                        <p:cNvPr id="9" name="Object 5">
                          <a:extLst>
                            <a:ext uri="{FF2B5EF4-FFF2-40B4-BE49-F238E27FC236}">
                              <a16:creationId xmlns:a16="http://schemas.microsoft.com/office/drawing/2014/main" id="{B0A60F78-9C34-4555-A5B6-2E90E5CB1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05200"/>
                          <a:ext cx="965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a:extLst>
                <a:ext uri="{FF2B5EF4-FFF2-40B4-BE49-F238E27FC236}">
                  <a16:creationId xmlns:a16="http://schemas.microsoft.com/office/drawing/2014/main" id="{6D23B08D-B144-487C-9B73-D77B6E919575}"/>
                </a:ext>
              </a:extLst>
            </p:cNvPr>
            <p:cNvGraphicFramePr>
              <a:graphicFrameLocks noChangeAspect="1"/>
            </p:cNvGraphicFramePr>
            <p:nvPr>
              <p:extLst>
                <p:ext uri="{D42A27DB-BD31-4B8C-83A1-F6EECF244321}">
                  <p14:modId xmlns:p14="http://schemas.microsoft.com/office/powerpoint/2010/main" val="3029346745"/>
                </p:ext>
              </p:extLst>
            </p:nvPr>
          </p:nvGraphicFramePr>
          <p:xfrm>
            <a:off x="6030913" y="2209800"/>
            <a:ext cx="963612" cy="990600"/>
          </p:xfrm>
          <a:graphic>
            <a:graphicData uri="http://schemas.openxmlformats.org/presentationml/2006/ole">
              <mc:AlternateContent xmlns:mc="http://schemas.openxmlformats.org/markup-compatibility/2006">
                <mc:Choice xmlns:v="urn:schemas-microsoft-com:vml" Requires="v">
                  <p:oleObj spid="_x0000_s2051" name="Visio" r:id="rId5" imgW="1272064" imgH="1306354" progId="">
                    <p:embed/>
                  </p:oleObj>
                </mc:Choice>
                <mc:Fallback>
                  <p:oleObj name="Visio" r:id="rId5" imgW="1272064" imgH="1306354" progId="">
                    <p:embed/>
                    <p:pic>
                      <p:nvPicPr>
                        <p:cNvPr id="11" name="Object 6">
                          <a:extLst>
                            <a:ext uri="{FF2B5EF4-FFF2-40B4-BE49-F238E27FC236}">
                              <a16:creationId xmlns:a16="http://schemas.microsoft.com/office/drawing/2014/main" id="{6D23B08D-B144-487C-9B73-D77B6E919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209800"/>
                          <a:ext cx="96361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a:extLst>
                <a:ext uri="{FF2B5EF4-FFF2-40B4-BE49-F238E27FC236}">
                  <a16:creationId xmlns:a16="http://schemas.microsoft.com/office/drawing/2014/main" id="{3CFA9BB9-3980-4EC5-9379-7F7F76093639}"/>
                </a:ext>
              </a:extLst>
            </p:cNvPr>
            <p:cNvGraphicFramePr>
              <a:graphicFrameLocks noChangeAspect="1"/>
            </p:cNvGraphicFramePr>
            <p:nvPr>
              <p:extLst>
                <p:ext uri="{D42A27DB-BD31-4B8C-83A1-F6EECF244321}">
                  <p14:modId xmlns:p14="http://schemas.microsoft.com/office/powerpoint/2010/main" val="291024159"/>
                </p:ext>
              </p:extLst>
            </p:nvPr>
          </p:nvGraphicFramePr>
          <p:xfrm>
            <a:off x="1981200" y="4800600"/>
            <a:ext cx="1036638" cy="1066800"/>
          </p:xfrm>
          <a:graphic>
            <a:graphicData uri="http://schemas.openxmlformats.org/presentationml/2006/ole">
              <mc:AlternateContent xmlns:mc="http://schemas.openxmlformats.org/markup-compatibility/2006">
                <mc:Choice xmlns:v="urn:schemas-microsoft-com:vml" Requires="v">
                  <p:oleObj spid="_x0000_s2052" name="Visio" r:id="rId6" imgW="1272064" imgH="1306354" progId="">
                    <p:embed/>
                  </p:oleObj>
                </mc:Choice>
                <mc:Fallback>
                  <p:oleObj name="Visio" r:id="rId6" imgW="1272064" imgH="1306354" progId="">
                    <p:embed/>
                    <p:pic>
                      <p:nvPicPr>
                        <p:cNvPr id="12" name="Object 7">
                          <a:extLst>
                            <a:ext uri="{FF2B5EF4-FFF2-40B4-BE49-F238E27FC236}">
                              <a16:creationId xmlns:a16="http://schemas.microsoft.com/office/drawing/2014/main" id="{3CFA9BB9-3980-4EC5-9379-7F7F76093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800600"/>
                          <a:ext cx="103663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ne 8">
              <a:extLst>
                <a:ext uri="{FF2B5EF4-FFF2-40B4-BE49-F238E27FC236}">
                  <a16:creationId xmlns:a16="http://schemas.microsoft.com/office/drawing/2014/main" id="{A7CF043D-ADAD-4705-9248-69E6D33C59C5}"/>
                </a:ext>
              </a:extLst>
            </p:cNvPr>
            <p:cNvSpPr>
              <a:spLocks noChangeShapeType="1"/>
            </p:cNvSpPr>
            <p:nvPr/>
          </p:nvSpPr>
          <p:spPr bwMode="auto">
            <a:xfrm>
              <a:off x="1447800" y="55626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a:extLst>
                <a:ext uri="{FF2B5EF4-FFF2-40B4-BE49-F238E27FC236}">
                  <a16:creationId xmlns:a16="http://schemas.microsoft.com/office/drawing/2014/main" id="{6F89E4A2-85CD-488C-8AEA-EC645DCAF7FD}"/>
                </a:ext>
              </a:extLst>
            </p:cNvPr>
            <p:cNvSpPr>
              <a:spLocks noChangeShapeType="1"/>
            </p:cNvSpPr>
            <p:nvPr/>
          </p:nvSpPr>
          <p:spPr bwMode="auto">
            <a:xfrm flipV="1">
              <a:off x="1447800" y="2438400"/>
              <a:ext cx="0"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a:extLst>
                <a:ext uri="{FF2B5EF4-FFF2-40B4-BE49-F238E27FC236}">
                  <a16:creationId xmlns:a16="http://schemas.microsoft.com/office/drawing/2014/main" id="{FB747C41-65EF-4503-BC2A-7ED6C90628C8}"/>
                </a:ext>
              </a:extLst>
            </p:cNvPr>
            <p:cNvSpPr>
              <a:spLocks noChangeShapeType="1"/>
            </p:cNvSpPr>
            <p:nvPr/>
          </p:nvSpPr>
          <p:spPr bwMode="auto">
            <a:xfrm>
              <a:off x="1447800" y="2971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a:extLst>
                <a:ext uri="{FF2B5EF4-FFF2-40B4-BE49-F238E27FC236}">
                  <a16:creationId xmlns:a16="http://schemas.microsoft.com/office/drawing/2014/main" id="{E0010177-957C-463B-817A-2FC73472A853}"/>
                </a:ext>
              </a:extLst>
            </p:cNvPr>
            <p:cNvSpPr>
              <a:spLocks noChangeShapeType="1"/>
            </p:cNvSpPr>
            <p:nvPr/>
          </p:nvSpPr>
          <p:spPr bwMode="auto">
            <a:xfrm>
              <a:off x="1447800" y="42672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a:extLst>
                <a:ext uri="{FF2B5EF4-FFF2-40B4-BE49-F238E27FC236}">
                  <a16:creationId xmlns:a16="http://schemas.microsoft.com/office/drawing/2014/main" id="{B2FA1A11-E47E-4110-9556-F7896D2D0937}"/>
                </a:ext>
              </a:extLst>
            </p:cNvPr>
            <p:cNvSpPr>
              <a:spLocks noChangeShapeType="1"/>
            </p:cNvSpPr>
            <p:nvPr/>
          </p:nvSpPr>
          <p:spPr bwMode="auto">
            <a:xfrm>
              <a:off x="1447800" y="61722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 name="Object 13">
              <a:extLst>
                <a:ext uri="{FF2B5EF4-FFF2-40B4-BE49-F238E27FC236}">
                  <a16:creationId xmlns:a16="http://schemas.microsoft.com/office/drawing/2014/main" id="{7895C009-94C0-44F5-81F3-10387C04972F}"/>
                </a:ext>
              </a:extLst>
            </p:cNvPr>
            <p:cNvGraphicFramePr>
              <a:graphicFrameLocks noChangeAspect="1"/>
            </p:cNvGraphicFramePr>
            <p:nvPr>
              <p:extLst>
                <p:ext uri="{D42A27DB-BD31-4B8C-83A1-F6EECF244321}">
                  <p14:modId xmlns:p14="http://schemas.microsoft.com/office/powerpoint/2010/main" val="1705398572"/>
                </p:ext>
              </p:extLst>
            </p:nvPr>
          </p:nvGraphicFramePr>
          <p:xfrm>
            <a:off x="1981200" y="2209800"/>
            <a:ext cx="965200" cy="990600"/>
          </p:xfrm>
          <a:graphic>
            <a:graphicData uri="http://schemas.openxmlformats.org/presentationml/2006/ole">
              <mc:AlternateContent xmlns:mc="http://schemas.openxmlformats.org/markup-compatibility/2006">
                <mc:Choice xmlns:v="urn:schemas-microsoft-com:vml" Requires="v">
                  <p:oleObj spid="_x0000_s2053" name="Visio" r:id="rId7" imgW="1272064" imgH="1306354" progId="">
                    <p:embed/>
                  </p:oleObj>
                </mc:Choice>
                <mc:Fallback>
                  <p:oleObj name="Visio" r:id="rId7" imgW="1272064" imgH="1306354" progId="">
                    <p:embed/>
                    <p:pic>
                      <p:nvPicPr>
                        <p:cNvPr id="18" name="Object 13">
                          <a:extLst>
                            <a:ext uri="{FF2B5EF4-FFF2-40B4-BE49-F238E27FC236}">
                              <a16:creationId xmlns:a16="http://schemas.microsoft.com/office/drawing/2014/main" id="{7895C009-94C0-44F5-81F3-10387C049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09800"/>
                          <a:ext cx="965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a:extLst>
                <a:ext uri="{FF2B5EF4-FFF2-40B4-BE49-F238E27FC236}">
                  <a16:creationId xmlns:a16="http://schemas.microsoft.com/office/drawing/2014/main" id="{0B384B4E-28C3-4D0D-A112-70D9BB6DBBF8}"/>
                </a:ext>
              </a:extLst>
            </p:cNvPr>
            <p:cNvGraphicFramePr>
              <a:graphicFrameLocks noChangeAspect="1"/>
            </p:cNvGraphicFramePr>
            <p:nvPr>
              <p:extLst>
                <p:ext uri="{D42A27DB-BD31-4B8C-83A1-F6EECF244321}">
                  <p14:modId xmlns:p14="http://schemas.microsoft.com/office/powerpoint/2010/main" val="3015677449"/>
                </p:ext>
              </p:extLst>
            </p:nvPr>
          </p:nvGraphicFramePr>
          <p:xfrm>
            <a:off x="6019800" y="3581400"/>
            <a:ext cx="962025" cy="990600"/>
          </p:xfrm>
          <a:graphic>
            <a:graphicData uri="http://schemas.openxmlformats.org/presentationml/2006/ole">
              <mc:AlternateContent xmlns:mc="http://schemas.openxmlformats.org/markup-compatibility/2006">
                <mc:Choice xmlns:v="urn:schemas-microsoft-com:vml" Requires="v">
                  <p:oleObj spid="_x0000_s2054" name="Visio" r:id="rId8" imgW="1272064" imgH="1306354" progId="">
                    <p:embed/>
                  </p:oleObj>
                </mc:Choice>
                <mc:Fallback>
                  <p:oleObj name="Visio" r:id="rId8" imgW="1272064" imgH="1306354" progId="">
                    <p:embed/>
                    <p:pic>
                      <p:nvPicPr>
                        <p:cNvPr id="19" name="Object 14">
                          <a:extLst>
                            <a:ext uri="{FF2B5EF4-FFF2-40B4-BE49-F238E27FC236}">
                              <a16:creationId xmlns:a16="http://schemas.microsoft.com/office/drawing/2014/main" id="{0B384B4E-28C3-4D0D-A112-70D9BB6DB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81400"/>
                          <a:ext cx="9620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
              <a:extLst>
                <a:ext uri="{FF2B5EF4-FFF2-40B4-BE49-F238E27FC236}">
                  <a16:creationId xmlns:a16="http://schemas.microsoft.com/office/drawing/2014/main" id="{2FD0781D-95DB-45A1-91EE-C995F043BE9B}"/>
                </a:ext>
              </a:extLst>
            </p:cNvPr>
            <p:cNvGraphicFramePr>
              <a:graphicFrameLocks noChangeAspect="1"/>
            </p:cNvGraphicFramePr>
            <p:nvPr>
              <p:extLst>
                <p:ext uri="{D42A27DB-BD31-4B8C-83A1-F6EECF244321}">
                  <p14:modId xmlns:p14="http://schemas.microsoft.com/office/powerpoint/2010/main" val="2523302692"/>
                </p:ext>
              </p:extLst>
            </p:nvPr>
          </p:nvGraphicFramePr>
          <p:xfrm>
            <a:off x="6019800" y="4953000"/>
            <a:ext cx="965200" cy="990600"/>
          </p:xfrm>
          <a:graphic>
            <a:graphicData uri="http://schemas.openxmlformats.org/presentationml/2006/ole">
              <mc:AlternateContent xmlns:mc="http://schemas.openxmlformats.org/markup-compatibility/2006">
                <mc:Choice xmlns:v="urn:schemas-microsoft-com:vml" Requires="v">
                  <p:oleObj spid="_x0000_s2055" name="Visio" r:id="rId9" imgW="1272064" imgH="1306354" progId="">
                    <p:embed/>
                  </p:oleObj>
                </mc:Choice>
                <mc:Fallback>
                  <p:oleObj name="Visio" r:id="rId9" imgW="1272064" imgH="1306354" progId="">
                    <p:embed/>
                    <p:pic>
                      <p:nvPicPr>
                        <p:cNvPr id="20" name="Object 15">
                          <a:extLst>
                            <a:ext uri="{FF2B5EF4-FFF2-40B4-BE49-F238E27FC236}">
                              <a16:creationId xmlns:a16="http://schemas.microsoft.com/office/drawing/2014/main" id="{2FD0781D-95DB-45A1-91EE-C995F043B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953000"/>
                          <a:ext cx="965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6">
              <a:extLst>
                <a:ext uri="{FF2B5EF4-FFF2-40B4-BE49-F238E27FC236}">
                  <a16:creationId xmlns:a16="http://schemas.microsoft.com/office/drawing/2014/main" id="{7839DEFB-5C3E-4F96-B762-0B9288183B8E}"/>
                </a:ext>
              </a:extLst>
            </p:cNvPr>
            <p:cNvSpPr>
              <a:spLocks noChangeShapeType="1"/>
            </p:cNvSpPr>
            <p:nvPr/>
          </p:nvSpPr>
          <p:spPr bwMode="auto">
            <a:xfrm flipV="1">
              <a:off x="7543800" y="2438400"/>
              <a:ext cx="0"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7">
              <a:extLst>
                <a:ext uri="{FF2B5EF4-FFF2-40B4-BE49-F238E27FC236}">
                  <a16:creationId xmlns:a16="http://schemas.microsoft.com/office/drawing/2014/main" id="{2BDD876D-ED24-4847-AF74-641C0E93E013}"/>
                </a:ext>
              </a:extLst>
            </p:cNvPr>
            <p:cNvSpPr>
              <a:spLocks noChangeShapeType="1"/>
            </p:cNvSpPr>
            <p:nvPr/>
          </p:nvSpPr>
          <p:spPr bwMode="auto">
            <a:xfrm>
              <a:off x="6934200" y="5638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a:extLst>
                <a:ext uri="{FF2B5EF4-FFF2-40B4-BE49-F238E27FC236}">
                  <a16:creationId xmlns:a16="http://schemas.microsoft.com/office/drawing/2014/main" id="{F2569830-7358-4C93-A924-C162EFF8D649}"/>
                </a:ext>
              </a:extLst>
            </p:cNvPr>
            <p:cNvSpPr>
              <a:spLocks noChangeShapeType="1"/>
            </p:cNvSpPr>
            <p:nvPr/>
          </p:nvSpPr>
          <p:spPr bwMode="auto">
            <a:xfrm>
              <a:off x="6934200" y="4495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9">
              <a:extLst>
                <a:ext uri="{FF2B5EF4-FFF2-40B4-BE49-F238E27FC236}">
                  <a16:creationId xmlns:a16="http://schemas.microsoft.com/office/drawing/2014/main" id="{D3F4B442-4A2F-4A69-BCF5-6C89884ADF07}"/>
                </a:ext>
              </a:extLst>
            </p:cNvPr>
            <p:cNvSpPr>
              <a:spLocks noChangeShapeType="1"/>
            </p:cNvSpPr>
            <p:nvPr/>
          </p:nvSpPr>
          <p:spPr bwMode="auto">
            <a:xfrm>
              <a:off x="6934200" y="31242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0">
              <a:extLst>
                <a:ext uri="{FF2B5EF4-FFF2-40B4-BE49-F238E27FC236}">
                  <a16:creationId xmlns:a16="http://schemas.microsoft.com/office/drawing/2014/main" id="{E01E4A65-7B00-467A-BE2D-0270FCB0B6DB}"/>
                </a:ext>
              </a:extLst>
            </p:cNvPr>
            <p:cNvSpPr>
              <a:spLocks noChangeShapeType="1"/>
            </p:cNvSpPr>
            <p:nvPr/>
          </p:nvSpPr>
          <p:spPr bwMode="auto">
            <a:xfrm flipV="1">
              <a:off x="4419600" y="58674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1">
              <a:extLst>
                <a:ext uri="{FF2B5EF4-FFF2-40B4-BE49-F238E27FC236}">
                  <a16:creationId xmlns:a16="http://schemas.microsoft.com/office/drawing/2014/main" id="{064C5038-F1B1-4966-A894-199FBFF7F312}"/>
                </a:ext>
              </a:extLst>
            </p:cNvPr>
            <p:cNvSpPr txBox="1">
              <a:spLocks noChangeArrowheads="1"/>
            </p:cNvSpPr>
            <p:nvPr/>
          </p:nvSpPr>
          <p:spPr bwMode="auto">
            <a:xfrm>
              <a:off x="2000250" y="2438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Client </a:t>
              </a:r>
            </a:p>
          </p:txBody>
        </p:sp>
        <p:sp>
          <p:nvSpPr>
            <p:cNvPr id="30" name="Text Box 22">
              <a:extLst>
                <a:ext uri="{FF2B5EF4-FFF2-40B4-BE49-F238E27FC236}">
                  <a16:creationId xmlns:a16="http://schemas.microsoft.com/office/drawing/2014/main" id="{A17F3781-D4B7-44EC-BD95-553BD4BE888B}"/>
                </a:ext>
              </a:extLst>
            </p:cNvPr>
            <p:cNvSpPr txBox="1">
              <a:spLocks noChangeArrowheads="1"/>
            </p:cNvSpPr>
            <p:nvPr/>
          </p:nvSpPr>
          <p:spPr bwMode="auto">
            <a:xfrm>
              <a:off x="6038850" y="5181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Client </a:t>
              </a:r>
            </a:p>
          </p:txBody>
        </p:sp>
        <p:sp>
          <p:nvSpPr>
            <p:cNvPr id="31" name="Text Box 23">
              <a:extLst>
                <a:ext uri="{FF2B5EF4-FFF2-40B4-BE49-F238E27FC236}">
                  <a16:creationId xmlns:a16="http://schemas.microsoft.com/office/drawing/2014/main" id="{04D98339-FD08-4508-A492-69D207D0CA6A}"/>
                </a:ext>
              </a:extLst>
            </p:cNvPr>
            <p:cNvSpPr txBox="1">
              <a:spLocks noChangeArrowheads="1"/>
            </p:cNvSpPr>
            <p:nvPr/>
          </p:nvSpPr>
          <p:spPr bwMode="auto">
            <a:xfrm>
              <a:off x="2076450" y="50815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Client </a:t>
              </a:r>
            </a:p>
          </p:txBody>
        </p:sp>
        <p:sp>
          <p:nvSpPr>
            <p:cNvPr id="32" name="Text Box 24">
              <a:extLst>
                <a:ext uri="{FF2B5EF4-FFF2-40B4-BE49-F238E27FC236}">
                  <a16:creationId xmlns:a16="http://schemas.microsoft.com/office/drawing/2014/main" id="{4228E702-78A9-4B20-A93B-C25382274311}"/>
                </a:ext>
              </a:extLst>
            </p:cNvPr>
            <p:cNvSpPr txBox="1">
              <a:spLocks noChangeArrowheads="1"/>
            </p:cNvSpPr>
            <p:nvPr/>
          </p:nvSpPr>
          <p:spPr bwMode="auto">
            <a:xfrm>
              <a:off x="2000250" y="3810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Client </a:t>
              </a:r>
            </a:p>
          </p:txBody>
        </p:sp>
        <p:sp>
          <p:nvSpPr>
            <p:cNvPr id="33" name="Text Box 25">
              <a:extLst>
                <a:ext uri="{FF2B5EF4-FFF2-40B4-BE49-F238E27FC236}">
                  <a16:creationId xmlns:a16="http://schemas.microsoft.com/office/drawing/2014/main" id="{440BB69A-CFDA-4FC9-B339-2382B7ED2FE6}"/>
                </a:ext>
              </a:extLst>
            </p:cNvPr>
            <p:cNvSpPr txBox="1">
              <a:spLocks noChangeArrowheads="1"/>
            </p:cNvSpPr>
            <p:nvPr/>
          </p:nvSpPr>
          <p:spPr bwMode="auto">
            <a:xfrm>
              <a:off x="6038850" y="38481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Client </a:t>
              </a:r>
            </a:p>
          </p:txBody>
        </p:sp>
        <p:sp>
          <p:nvSpPr>
            <p:cNvPr id="34" name="Text Box 26">
              <a:extLst>
                <a:ext uri="{FF2B5EF4-FFF2-40B4-BE49-F238E27FC236}">
                  <a16:creationId xmlns:a16="http://schemas.microsoft.com/office/drawing/2014/main" id="{5BD2A362-542F-4D55-A2D9-602423FD7134}"/>
                </a:ext>
              </a:extLst>
            </p:cNvPr>
            <p:cNvSpPr txBox="1">
              <a:spLocks noChangeArrowheads="1"/>
            </p:cNvSpPr>
            <p:nvPr/>
          </p:nvSpPr>
          <p:spPr bwMode="auto">
            <a:xfrm>
              <a:off x="6057900" y="2438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Client </a:t>
              </a:r>
            </a:p>
          </p:txBody>
        </p:sp>
        <p:graphicFrame>
          <p:nvGraphicFramePr>
            <p:cNvPr id="35" name="Object 27">
              <a:extLst>
                <a:ext uri="{FF2B5EF4-FFF2-40B4-BE49-F238E27FC236}">
                  <a16:creationId xmlns:a16="http://schemas.microsoft.com/office/drawing/2014/main" id="{BD46DBC0-F51C-443C-8EFB-BB6227D27DC5}"/>
                </a:ext>
              </a:extLst>
            </p:cNvPr>
            <p:cNvGraphicFramePr>
              <a:graphicFrameLocks noChangeAspect="1"/>
            </p:cNvGraphicFramePr>
            <p:nvPr>
              <p:extLst>
                <p:ext uri="{D42A27DB-BD31-4B8C-83A1-F6EECF244321}">
                  <p14:modId xmlns:p14="http://schemas.microsoft.com/office/powerpoint/2010/main" val="2462201759"/>
                </p:ext>
              </p:extLst>
            </p:nvPr>
          </p:nvGraphicFramePr>
          <p:xfrm>
            <a:off x="3733800" y="4540250"/>
            <a:ext cx="1327150" cy="1327150"/>
          </p:xfrm>
          <a:graphic>
            <a:graphicData uri="http://schemas.openxmlformats.org/presentationml/2006/ole">
              <mc:AlternateContent xmlns:mc="http://schemas.openxmlformats.org/markup-compatibility/2006">
                <mc:Choice xmlns:v="urn:schemas-microsoft-com:vml" Requires="v">
                  <p:oleObj spid="_x0000_s2056" name="Visio" r:id="rId10" imgW="1327071" imgH="1327785" progId="">
                    <p:embed/>
                  </p:oleObj>
                </mc:Choice>
                <mc:Fallback>
                  <p:oleObj name="Visio" r:id="rId10" imgW="1327071" imgH="1327785" progId="">
                    <p:embed/>
                    <p:pic>
                      <p:nvPicPr>
                        <p:cNvPr id="35" name="Object 27">
                          <a:extLst>
                            <a:ext uri="{FF2B5EF4-FFF2-40B4-BE49-F238E27FC236}">
                              <a16:creationId xmlns:a16="http://schemas.microsoft.com/office/drawing/2014/main" id="{BD46DBC0-F51C-443C-8EFB-BB6227D27D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540250"/>
                          <a:ext cx="132715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36" name="Picture 35">
            <a:extLst>
              <a:ext uri="{FF2B5EF4-FFF2-40B4-BE49-F238E27FC236}">
                <a16:creationId xmlns:a16="http://schemas.microsoft.com/office/drawing/2014/main" id="{967C7EAC-7B4D-084C-FE4B-2F99D0BF1CAA}"/>
              </a:ext>
            </a:extLst>
          </p:cNvPr>
          <p:cNvPicPr>
            <a:picLocks noChangeAspect="1"/>
          </p:cNvPicPr>
          <p:nvPr/>
        </p:nvPicPr>
        <p:blipFill>
          <a:blip r:embed="rId1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99993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7084686" y="876992"/>
            <a:ext cx="510731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495689"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Heading Semibold" pitchFamily="2" charset="0"/>
              </a:rPr>
              <a:t>Metropolitan Area Networks</a:t>
            </a:r>
          </a:p>
        </p:txBody>
      </p:sp>
      <p:sp>
        <p:nvSpPr>
          <p:cNvPr id="10" name="TextBox 9">
            <a:extLst>
              <a:ext uri="{FF2B5EF4-FFF2-40B4-BE49-F238E27FC236}">
                <a16:creationId xmlns:a16="http://schemas.microsoft.com/office/drawing/2014/main" id="{655D8822-BDF6-4942-81BC-7201DB98EB5D}"/>
              </a:ext>
            </a:extLst>
          </p:cNvPr>
          <p:cNvSpPr txBox="1"/>
          <p:nvPr/>
        </p:nvSpPr>
        <p:spPr>
          <a:xfrm>
            <a:off x="755253" y="2558638"/>
            <a:ext cx="5131049" cy="1569660"/>
          </a:xfrm>
          <a:prstGeom prst="rect">
            <a:avLst/>
          </a:prstGeom>
          <a:noFill/>
        </p:spPr>
        <p:txBody>
          <a:bodyPr wrap="square">
            <a:spAutoFit/>
          </a:bodyPr>
          <a:lstStyle/>
          <a:p>
            <a:r>
              <a:rPr lang="en-US" altLang="en-US" sz="2400" dirty="0">
                <a:latin typeface="Sitka Text" panose="02000505000000020004" pitchFamily="2" charset="0"/>
                <a:ea typeface="Adobe Ming Std L" panose="02020300000000000000" pitchFamily="18" charset="-128"/>
              </a:rPr>
              <a:t>The communication infrastructures that have been developed in and around large cities</a:t>
            </a:r>
            <a:endParaRPr lang="en-US" sz="2400" dirty="0">
              <a:latin typeface="Sitka Text" panose="02000505000000020004" pitchFamily="2" charset="0"/>
              <a:ea typeface="Adobe Ming Std L" panose="02020300000000000000" pitchFamily="18" charset="-128"/>
            </a:endParaRPr>
          </a:p>
        </p:txBody>
      </p:sp>
      <p:pic>
        <p:nvPicPr>
          <p:cNvPr id="36" name="Picture 35" descr="1-08">
            <a:extLst>
              <a:ext uri="{FF2B5EF4-FFF2-40B4-BE49-F238E27FC236}">
                <a16:creationId xmlns:a16="http://schemas.microsoft.com/office/drawing/2014/main" id="{CAAA5FF8-E2BB-4FA0-B738-5BCDD21DA5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699" y="1763119"/>
            <a:ext cx="5329993" cy="2939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1309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Wide Area Network">
            <a:extLst>
              <a:ext uri="{FF2B5EF4-FFF2-40B4-BE49-F238E27FC236}">
                <a16:creationId xmlns:a16="http://schemas.microsoft.com/office/drawing/2014/main" id="{F3FAB9C9-C6BD-49DD-A980-06F11A1833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123" y="1124593"/>
            <a:ext cx="6145488" cy="489718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430129" y="876992"/>
            <a:ext cx="676187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733988"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Heading Semibold" pitchFamily="2" charset="0"/>
              </a:rPr>
              <a:t>Wide Area Networks</a:t>
            </a: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456693"/>
            <a:ext cx="5329993" cy="4524315"/>
          </a:xfrm>
          <a:prstGeom prst="rect">
            <a:avLst/>
          </a:prstGeom>
          <a:noFill/>
        </p:spPr>
        <p:txBody>
          <a:bodyPr wrap="square">
            <a:spAutoFit/>
          </a:bodyPr>
          <a:lstStyle/>
          <a:p>
            <a:r>
              <a:rPr lang="en-US" altLang="en-US" sz="2400" dirty="0">
                <a:latin typeface="Sitka Text" panose="02000505000000020004" pitchFamily="2" charset="0"/>
                <a:ea typeface="Adobe Ming Std L" panose="02020300000000000000" pitchFamily="18" charset="-128"/>
              </a:rPr>
              <a:t>Wide Area Network (WAN) is a computer network that covers a broad area (i.e., any network whose communications links cross metropolitan, regional, or national boundaries). </a:t>
            </a:r>
          </a:p>
          <a:p>
            <a:endParaRPr lang="en-US" altLang="en-US" sz="2400" dirty="0">
              <a:latin typeface="Sitka Text" panose="02000505000000020004" pitchFamily="2" charset="0"/>
              <a:ea typeface="Adobe Ming Std L" panose="02020300000000000000" pitchFamily="18" charset="-128"/>
            </a:endParaRPr>
          </a:p>
          <a:p>
            <a:r>
              <a:rPr lang="en-US" altLang="en-US" sz="2400" dirty="0">
                <a:latin typeface="Sitka Text" panose="02000505000000020004" pitchFamily="2" charset="0"/>
                <a:ea typeface="Adobe Ming Std L" panose="02020300000000000000" pitchFamily="18" charset="-128"/>
              </a:rPr>
              <a:t>Or, less formally, </a:t>
            </a:r>
          </a:p>
          <a:p>
            <a:endParaRPr lang="en-US" altLang="en-US" sz="2400" dirty="0">
              <a:latin typeface="Sitka Text" panose="02000505000000020004" pitchFamily="2" charset="0"/>
              <a:ea typeface="Adobe Ming Std L" panose="02020300000000000000" pitchFamily="18" charset="-128"/>
            </a:endParaRPr>
          </a:p>
          <a:p>
            <a:r>
              <a:rPr lang="en-US" altLang="en-US" sz="2400" dirty="0">
                <a:latin typeface="Sitka Text" panose="02000505000000020004" pitchFamily="2" charset="0"/>
                <a:ea typeface="Adobe Ming Std L" panose="02020300000000000000" pitchFamily="18" charset="-128"/>
              </a:rPr>
              <a:t>a network that uses routers and public communications links</a:t>
            </a:r>
          </a:p>
          <a:p>
            <a:endParaRPr 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2649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5E2FEA8-5F92-4D15-9DBF-D565412C1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436" y="1700826"/>
            <a:ext cx="5648861" cy="3390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670696" y="876992"/>
            <a:ext cx="952130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1904689"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Internet</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456693"/>
            <a:ext cx="5648861" cy="4524315"/>
          </a:xfrm>
          <a:prstGeom prst="rect">
            <a:avLst/>
          </a:prstGeom>
          <a:noFill/>
        </p:spPr>
        <p:txBody>
          <a:bodyPr wrap="square">
            <a:spAutoFit/>
          </a:bodyPr>
          <a:lstStyle/>
          <a:p>
            <a:r>
              <a:rPr lang="en-US" sz="2400" dirty="0">
                <a:effectLst/>
                <a:latin typeface="Sitka Text" panose="02000505000000020004" pitchFamily="2" charset="0"/>
                <a:ea typeface="Adobe Ming Std L" panose="02020300000000000000" pitchFamily="18" charset="-128"/>
              </a:rPr>
              <a:t>The Internet is the global system of interconnected computer networks that use the Internet protocol suite (TCP/IP) to link devices worldwide. </a:t>
            </a:r>
          </a:p>
          <a:p>
            <a:endParaRPr lang="en-US" sz="2400" dirty="0">
              <a:latin typeface="Sitka Text" panose="02000505000000020004" pitchFamily="2" charset="0"/>
              <a:ea typeface="Adobe Ming Std L" panose="02020300000000000000" pitchFamily="18" charset="-128"/>
            </a:endParaRPr>
          </a:p>
          <a:p>
            <a:r>
              <a:rPr lang="en-US" sz="2400" dirty="0">
                <a:effectLst/>
                <a:latin typeface="Sitka Text" panose="02000505000000020004" pitchFamily="2" charset="0"/>
                <a:ea typeface="Adobe Ming Std L" panose="02020300000000000000" pitchFamily="18" charset="-128"/>
              </a:rPr>
              <a:t>It is a </a:t>
            </a:r>
            <a:r>
              <a:rPr lang="en-US" sz="2400" i="1" dirty="0">
                <a:effectLst/>
                <a:latin typeface="Sitka Text" panose="02000505000000020004" pitchFamily="2" charset="0"/>
                <a:ea typeface="Adobe Ming Std L" panose="02020300000000000000" pitchFamily="18" charset="-128"/>
              </a:rPr>
              <a:t>network of networks</a:t>
            </a:r>
            <a:r>
              <a:rPr lang="en-US" sz="2400" dirty="0">
                <a:effectLst/>
                <a:latin typeface="Sitka Text" panose="02000505000000020004" pitchFamily="2" charset="0"/>
                <a:ea typeface="Adobe Ming Std L" panose="02020300000000000000" pitchFamily="18" charset="-128"/>
              </a:rPr>
              <a:t> that consists of private, public, academic, business, and government networks of local to global scope, linked by a broad array of electronic, wireless, and optical networking technologies. </a:t>
            </a:r>
            <a:endParaRPr lang="en-US" sz="2400" dirty="0">
              <a:latin typeface="Sitka Text" panose="02000505000000020004" pitchFamily="2" charset="0"/>
              <a:ea typeface="Adobe Ming Std L" panose="02020300000000000000" pitchFamily="18" charset="-128"/>
            </a:endParaRPr>
          </a:p>
          <a:p>
            <a:endParaRPr lang="en-US" sz="2400" dirty="0">
              <a:effectLst/>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73197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670696" y="876992"/>
            <a:ext cx="952130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1914307"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Intranet</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458088"/>
            <a:ext cx="10741365" cy="440120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An intranet is a private network that is contained within an enterprise.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It may consist of many interlinked local area networks and use leased lines in the wide area network</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An intranet uses TCP/IP, HTTP, and other Internet protocols and in general looks like a private version of the Internet.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With tunneling, companies can send private messages through the public network, using the public network with special encryption/decryption and other security safeguards to connect one part of their intranet to another. </a:t>
            </a:r>
          </a:p>
          <a:p>
            <a:pPr marL="342900" indent="-342900">
              <a:spcBef>
                <a:spcPts val="600"/>
              </a:spcBef>
              <a:spcAft>
                <a:spcPts val="600"/>
              </a:spcAft>
              <a:buFont typeface="Arial" panose="020B0604020202020204" pitchFamily="34" charset="0"/>
              <a:buChar char="•"/>
            </a:pPr>
            <a:endParaRPr 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14685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889252" y="876992"/>
            <a:ext cx="73027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4123245"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Wireless Networks</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1103632" y="1454308"/>
            <a:ext cx="10741365" cy="4031873"/>
          </a:xfrm>
          <a:prstGeom prst="rect">
            <a:avLst/>
          </a:prstGeom>
          <a:noFill/>
        </p:spPr>
        <p:txBody>
          <a:bodyPr wrap="square">
            <a:spAutoFit/>
          </a:bodyPr>
          <a:lstStyle/>
          <a:p>
            <a:pPr marL="342900" indent="-342900" algn="l">
              <a:spcBef>
                <a:spcPts val="600"/>
              </a:spcBef>
              <a:spcAft>
                <a:spcPts val="600"/>
              </a:spcAft>
              <a:buFont typeface="Arial" panose="020B0604020202020204" pitchFamily="34" charset="0"/>
              <a:buChar char="•"/>
            </a:pPr>
            <a:r>
              <a:rPr lang="en-US" sz="2800" b="0" i="0" dirty="0">
                <a:solidFill>
                  <a:srgbClr val="212529"/>
                </a:solidFill>
                <a:effectLst/>
                <a:latin typeface="Sitka Text" panose="02000505000000020004" pitchFamily="2" charset="0"/>
              </a:rPr>
              <a:t>System Interconnection</a:t>
            </a:r>
          </a:p>
          <a:p>
            <a:pPr marL="342900" indent="-342900" algn="l">
              <a:spcBef>
                <a:spcPts val="600"/>
              </a:spcBef>
              <a:spcAft>
                <a:spcPts val="600"/>
              </a:spcAft>
              <a:buFont typeface="Arial" panose="020B0604020202020204" pitchFamily="34" charset="0"/>
              <a:buChar char="•"/>
            </a:pPr>
            <a:r>
              <a:rPr lang="en-US" sz="2800" dirty="0">
                <a:solidFill>
                  <a:srgbClr val="212529"/>
                </a:solidFill>
                <a:latin typeface="Sitka Text" panose="02000505000000020004" pitchFamily="2" charset="0"/>
              </a:rPr>
              <a:t>Piconet</a:t>
            </a:r>
          </a:p>
          <a:p>
            <a:pPr marL="342900" indent="-342900" algn="l">
              <a:spcBef>
                <a:spcPts val="600"/>
              </a:spcBef>
              <a:spcAft>
                <a:spcPts val="600"/>
              </a:spcAft>
              <a:buFont typeface="Arial" panose="020B0604020202020204" pitchFamily="34" charset="0"/>
              <a:buChar char="•"/>
            </a:pPr>
            <a:r>
              <a:rPr lang="en-US" sz="2800" dirty="0">
                <a:solidFill>
                  <a:srgbClr val="212529"/>
                </a:solidFill>
                <a:latin typeface="Sitka Text" panose="02000505000000020004" pitchFamily="2" charset="0"/>
              </a:rPr>
              <a:t>Wireless LAN</a:t>
            </a:r>
          </a:p>
          <a:p>
            <a:pPr marL="342900" indent="-342900" algn="l">
              <a:spcBef>
                <a:spcPts val="600"/>
              </a:spcBef>
              <a:spcAft>
                <a:spcPts val="600"/>
              </a:spcAft>
              <a:buFont typeface="Arial" panose="020B0604020202020204" pitchFamily="34" charset="0"/>
              <a:buChar char="•"/>
            </a:pPr>
            <a:r>
              <a:rPr lang="en-US" sz="2800" b="0" i="0" dirty="0">
                <a:solidFill>
                  <a:srgbClr val="212529"/>
                </a:solidFill>
                <a:effectLst/>
                <a:latin typeface="Sitka Text" panose="02000505000000020004" pitchFamily="2" charset="0"/>
              </a:rPr>
              <a:t>Wireless MAN</a:t>
            </a:r>
          </a:p>
          <a:p>
            <a:pPr marL="342900" indent="-342900" algn="l">
              <a:spcBef>
                <a:spcPts val="600"/>
              </a:spcBef>
              <a:spcAft>
                <a:spcPts val="600"/>
              </a:spcAft>
              <a:buFont typeface="Arial" panose="020B0604020202020204" pitchFamily="34" charset="0"/>
              <a:buChar char="•"/>
            </a:pPr>
            <a:r>
              <a:rPr lang="en-US" sz="2800" dirty="0">
                <a:solidFill>
                  <a:srgbClr val="212529"/>
                </a:solidFill>
                <a:latin typeface="Sitka Text" panose="02000505000000020004" pitchFamily="2" charset="0"/>
              </a:rPr>
              <a:t>Wireless WAN</a:t>
            </a:r>
          </a:p>
          <a:p>
            <a:pPr marL="342900" indent="-342900" algn="l">
              <a:spcBef>
                <a:spcPts val="600"/>
              </a:spcBef>
              <a:spcAft>
                <a:spcPts val="600"/>
              </a:spcAft>
              <a:buFont typeface="Arial" panose="020B0604020202020204" pitchFamily="34" charset="0"/>
              <a:buChar char="•"/>
            </a:pPr>
            <a:r>
              <a:rPr lang="en-US" sz="2800" dirty="0">
                <a:solidFill>
                  <a:srgbClr val="212529"/>
                </a:solidFill>
                <a:latin typeface="Sitka Text" panose="02000505000000020004" pitchFamily="2" charset="0"/>
              </a:rPr>
              <a:t>Mobile Networks</a:t>
            </a:r>
          </a:p>
          <a:p>
            <a:pPr marL="342900" indent="-342900" algn="l">
              <a:spcBef>
                <a:spcPts val="600"/>
              </a:spcBef>
              <a:spcAft>
                <a:spcPts val="600"/>
              </a:spcAft>
              <a:buFont typeface="Arial" panose="020B0604020202020204" pitchFamily="34" charset="0"/>
              <a:buChar char="•"/>
            </a:pPr>
            <a:endParaRPr lang="en-US" sz="2800" b="0" i="0" dirty="0">
              <a:solidFill>
                <a:srgbClr val="212529"/>
              </a:solidFill>
              <a:effectLst/>
              <a:latin typeface="Sitka Text" panose="02000505000000020004" pitchFamily="2" charset="0"/>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84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889252" y="876992"/>
            <a:ext cx="73027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4049507"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Network Topology</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316286"/>
            <a:ext cx="10741365" cy="501675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A topology is a way of “laying out” the network. Topologies can be either physical or logical.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Physical topologies describe how the cables are run.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Logical topologies describe how the network messages travel</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Bus (can be both logical and physical)</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Ring (can be both logical and physical)</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Star (physical only)</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Mesh (can be both logical and physical)</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Hybrid</a:t>
            </a:r>
          </a:p>
          <a:p>
            <a:pPr>
              <a:spcBef>
                <a:spcPts val="600"/>
              </a:spcBef>
              <a:spcAft>
                <a:spcPts val="600"/>
              </a:spcAft>
            </a:pPr>
            <a:endParaRPr lang="en-US" alt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1850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889252" y="876992"/>
            <a:ext cx="73027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3010761"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Bus Topology</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8" y="1316286"/>
            <a:ext cx="7302748" cy="5078313"/>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A bus is the simplest physical topology</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It consists of a single cable that runs to every workstation</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This topology uses the least amount of cabling, but also covers the shortest distance.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Each computer shares the same data and address path.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it is difficult to add a workstation</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if any one of the cables breaks, the entire network is disrupted.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endParaRPr lang="en-US" altLang="en-US" sz="2400" dirty="0">
              <a:latin typeface="Sitka Text" panose="02000505000000020004" pitchFamily="2" charset="0"/>
              <a:ea typeface="Adobe Ming Std L" panose="02020300000000000000" pitchFamily="18" charset="-128"/>
            </a:endParaRPr>
          </a:p>
        </p:txBody>
      </p:sp>
      <p:pic>
        <p:nvPicPr>
          <p:cNvPr id="8" name="Picture 4" descr="c15f02">
            <a:extLst>
              <a:ext uri="{FF2B5EF4-FFF2-40B4-BE49-F238E27FC236}">
                <a16:creationId xmlns:a16="http://schemas.microsoft.com/office/drawing/2014/main" id="{FD34A6DA-E076-43FC-B50E-A8F49EB374EF}"/>
              </a:ext>
            </a:extLst>
          </p:cNvPr>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62600" b="37636"/>
          <a:stretch/>
        </p:blipFill>
        <p:spPr bwMode="auto">
          <a:xfrm>
            <a:off x="8329611" y="2296072"/>
            <a:ext cx="3248891" cy="234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3598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41915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Computer Network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88997" y="2274837"/>
            <a:ext cx="5809958" cy="2308324"/>
          </a:xfrm>
          <a:prstGeom prst="rect">
            <a:avLst/>
          </a:prstGeom>
          <a:noFill/>
        </p:spPr>
        <p:txBody>
          <a:bodyPr wrap="square">
            <a:spAutoFit/>
          </a:bodyPr>
          <a:lstStyle/>
          <a:p>
            <a:pPr algn="just">
              <a:spcBef>
                <a:spcPts val="600"/>
              </a:spcBef>
              <a:spcAft>
                <a:spcPts val="600"/>
              </a:spcAft>
              <a:buNone/>
            </a:pPr>
            <a:r>
              <a:rPr lang="en-US" altLang="en-US" sz="2400" dirty="0">
                <a:latin typeface="Sitka Text" panose="02000505000000020004" pitchFamily="2" charset="0"/>
                <a:ea typeface="Adobe Ming Std L" panose="02020300000000000000" pitchFamily="18" charset="-128"/>
              </a:rPr>
              <a:t>A network is simply a collection of computers or other hardware devices that are connected, either physically or logically, using special hardware and software, to allow them to exchange information and cooperate. </a:t>
            </a:r>
          </a:p>
        </p:txBody>
      </p:sp>
      <p:pic>
        <p:nvPicPr>
          <p:cNvPr id="2060" name="Picture 12">
            <a:extLst>
              <a:ext uri="{FF2B5EF4-FFF2-40B4-BE49-F238E27FC236}">
                <a16:creationId xmlns:a16="http://schemas.microsoft.com/office/drawing/2014/main" id="{8A75A134-8F45-4787-A607-173B8F0BB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68" y="2197202"/>
            <a:ext cx="4927190" cy="2463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67270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81952" y="876992"/>
            <a:ext cx="82100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3215945"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Ring Topology</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831834"/>
            <a:ext cx="7302748" cy="3139321"/>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Each computer connects to two other computers, joining them in a circle creating a unidirectional path where messages move workstation to workstation. </a:t>
            </a:r>
          </a:p>
          <a:p>
            <a:pPr>
              <a:spcBef>
                <a:spcPts val="600"/>
              </a:spcBef>
              <a:spcAft>
                <a:spcPts val="600"/>
              </a:spcAft>
            </a:pPr>
            <a:endParaRPr lang="en-US" altLang="en-US" sz="2400" dirty="0">
              <a:latin typeface="Sitka Text" panose="02000505000000020004" pitchFamily="2" charset="0"/>
              <a:ea typeface="Adobe Ming Std L" panose="02020300000000000000" pitchFamily="18" charset="-128"/>
            </a:endParaRPr>
          </a:p>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The ring makes it difficult to add new computers</a:t>
            </a:r>
            <a:endParaRPr lang="en-US" sz="2400" dirty="0">
              <a:latin typeface="Sitka Text" panose="02000505000000020004" pitchFamily="2" charset="0"/>
              <a:ea typeface="Adobe Ming Std L" panose="02020300000000000000" pitchFamily="18" charset="-128"/>
            </a:endParaRPr>
          </a:p>
          <a:p>
            <a:pPr>
              <a:spcBef>
                <a:spcPts val="600"/>
              </a:spcBef>
              <a:spcAft>
                <a:spcPts val="600"/>
              </a:spcAft>
            </a:pPr>
            <a:endParaRPr lang="en-US" altLang="en-US" sz="2400" dirty="0">
              <a:latin typeface="Sitka Text" panose="02000505000000020004" pitchFamily="2" charset="0"/>
              <a:ea typeface="Adobe Ming Std L" panose="02020300000000000000" pitchFamily="18" charset="-128"/>
            </a:endParaRPr>
          </a:p>
        </p:txBody>
      </p:sp>
      <p:pic>
        <p:nvPicPr>
          <p:cNvPr id="9" name="Picture 4" descr="c15f02">
            <a:extLst>
              <a:ext uri="{FF2B5EF4-FFF2-40B4-BE49-F238E27FC236}">
                <a16:creationId xmlns:a16="http://schemas.microsoft.com/office/drawing/2014/main" id="{6CE1BA28-2651-4E1D-ADF1-D68EC7F5D12A}"/>
              </a:ext>
            </a:extLst>
          </p:cNvPr>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319" t="-1347" r="68022" b="14457"/>
          <a:stretch/>
        </p:blipFill>
        <p:spPr bwMode="auto">
          <a:xfrm>
            <a:off x="8834764" y="1632986"/>
            <a:ext cx="2750127" cy="327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87063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81952" y="876992"/>
            <a:ext cx="82100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3114955"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Star Topology</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762552"/>
            <a:ext cx="6872750" cy="3724096"/>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A physical star topology branches each network device off a central device called a </a:t>
            </a:r>
            <a:r>
              <a:rPr lang="en-US" altLang="en-US" sz="2400" i="1" dirty="0">
                <a:latin typeface="Sitka Text" panose="02000505000000020004" pitchFamily="2" charset="0"/>
                <a:ea typeface="Adobe Ming Std L" panose="02020300000000000000" pitchFamily="18" charset="-128"/>
              </a:rPr>
              <a:t>hub</a:t>
            </a:r>
            <a:r>
              <a:rPr lang="en-US" altLang="en-US" sz="2400" dirty="0">
                <a:latin typeface="Sitka Text" panose="02000505000000020004" pitchFamily="2" charset="0"/>
                <a:ea typeface="Adobe Ming Std L" panose="02020300000000000000" pitchFamily="18" charset="-128"/>
              </a:rPr>
              <a:t>, making it very easy to add a new workstation. </a:t>
            </a:r>
          </a:p>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Star topologies are easy to install. A cable is run from each workstation to the hub. The hub is placed in a central location in the office.</a:t>
            </a:r>
          </a:p>
          <a:p>
            <a:pPr>
              <a:spcBef>
                <a:spcPts val="600"/>
              </a:spcBef>
              <a:spcAft>
                <a:spcPts val="600"/>
              </a:spcAft>
            </a:pPr>
            <a:endParaRPr lang="en-US" alt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47CE017C-A470-4692-AF8D-E0EF5BD9AC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484" y="2272163"/>
            <a:ext cx="4198636" cy="194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691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81952" y="876992"/>
            <a:ext cx="82100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3357009"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Mesh Topology</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42184" y="1534374"/>
            <a:ext cx="7106861" cy="4031873"/>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In this physical topology, each device is connected to every other device.</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If there are </a:t>
            </a:r>
            <a:r>
              <a:rPr lang="en-US" altLang="en-US" sz="2400" i="1" dirty="0">
                <a:latin typeface="Sitka Text" panose="02000505000000020004" pitchFamily="2" charset="0"/>
                <a:ea typeface="Adobe Ming Std L" panose="02020300000000000000" pitchFamily="18" charset="-128"/>
              </a:rPr>
              <a:t>x </a:t>
            </a:r>
            <a:r>
              <a:rPr lang="en-US" altLang="en-US" sz="2400" dirty="0">
                <a:latin typeface="Sitka Text" panose="02000505000000020004" pitchFamily="2" charset="0"/>
                <a:ea typeface="Adobe Ming Std L" panose="02020300000000000000" pitchFamily="18" charset="-128"/>
              </a:rPr>
              <a:t>computers, there will be</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a:t>
            </a:r>
            <a:r>
              <a:rPr lang="en-US" altLang="en-US" sz="2400" i="1" dirty="0">
                <a:latin typeface="Sitka Text" panose="02000505000000020004" pitchFamily="2" charset="0"/>
                <a:ea typeface="Adobe Ming Std L" panose="02020300000000000000" pitchFamily="18" charset="-128"/>
              </a:rPr>
              <a:t>x </a:t>
            </a:r>
            <a:r>
              <a:rPr lang="en-US" altLang="en-US" sz="2400" dirty="0">
                <a:latin typeface="Sitka Text" panose="02000505000000020004" pitchFamily="2" charset="0"/>
                <a:ea typeface="Adobe Ming Std L" panose="02020300000000000000" pitchFamily="18" charset="-128"/>
              </a:rPr>
              <a:t>× (</a:t>
            </a:r>
            <a:r>
              <a:rPr lang="en-US" altLang="en-US" sz="2400" i="1" dirty="0">
                <a:latin typeface="Sitka Text" panose="02000505000000020004" pitchFamily="2" charset="0"/>
                <a:ea typeface="Adobe Ming Std L" panose="02020300000000000000" pitchFamily="18" charset="-128"/>
              </a:rPr>
              <a:t>x–</a:t>
            </a:r>
            <a:r>
              <a:rPr lang="en-US" altLang="en-US" sz="2400" dirty="0">
                <a:latin typeface="Sitka Text" panose="02000505000000020004" pitchFamily="2" charset="0"/>
                <a:ea typeface="Adobe Ming Std L" panose="02020300000000000000" pitchFamily="18" charset="-128"/>
              </a:rPr>
              <a:t>1)) ÷ 2 cables in the network.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The advantage you gain from it is its high fault tolerance.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With a logical mesh topology, however, there will always be a way of getting the data from source to destination</a:t>
            </a:r>
            <a:endParaRPr lang="en-US" sz="2400" dirty="0">
              <a:latin typeface="Sitka Text" panose="02000505000000020004" pitchFamily="2" charset="0"/>
              <a:ea typeface="Adobe Ming Std L" panose="02020300000000000000" pitchFamily="18" charset="-128"/>
            </a:endParaRPr>
          </a:p>
        </p:txBody>
      </p:sp>
      <p:pic>
        <p:nvPicPr>
          <p:cNvPr id="9" name="Picture 8">
            <a:extLst>
              <a:ext uri="{FF2B5EF4-FFF2-40B4-BE49-F238E27FC236}">
                <a16:creationId xmlns:a16="http://schemas.microsoft.com/office/drawing/2014/main" id="{B9488F04-180A-4F14-897E-7AF8DB9F46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4874" y="1997119"/>
            <a:ext cx="4607125" cy="211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78384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81952" y="876992"/>
            <a:ext cx="82100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2459328"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Topologies</a:t>
            </a:r>
            <a:endParaRPr lang="en-US" sz="4000" dirty="0">
              <a:effectLst>
                <a:outerShdw blurRad="38100" dist="38100" dir="2700000" algn="tl">
                  <a:srgbClr val="000000">
                    <a:alpha val="43137"/>
                  </a:srgbClr>
                </a:outerShdw>
              </a:effectLst>
              <a:latin typeface="Sitka Banner" panose="02000505000000020004" pitchFamily="2" charset="0"/>
            </a:endParaRPr>
          </a:p>
        </p:txBody>
      </p:sp>
      <p:graphicFrame>
        <p:nvGraphicFramePr>
          <p:cNvPr id="8" name="Group 110">
            <a:extLst>
              <a:ext uri="{FF2B5EF4-FFF2-40B4-BE49-F238E27FC236}">
                <a16:creationId xmlns:a16="http://schemas.microsoft.com/office/drawing/2014/main" id="{B595710F-1ED3-40CE-8F47-2369509E08DA}"/>
              </a:ext>
            </a:extLst>
          </p:cNvPr>
          <p:cNvGraphicFramePr>
            <a:graphicFrameLocks noGrp="1"/>
          </p:cNvGraphicFramePr>
          <p:nvPr>
            <p:extLst>
              <p:ext uri="{D42A27DB-BD31-4B8C-83A1-F6EECF244321}">
                <p14:modId xmlns:p14="http://schemas.microsoft.com/office/powerpoint/2010/main" val="2426581954"/>
              </p:ext>
            </p:extLst>
          </p:nvPr>
        </p:nvGraphicFramePr>
        <p:xfrm>
          <a:off x="766007" y="1493947"/>
          <a:ext cx="11058489" cy="4255529"/>
        </p:xfrm>
        <a:graphic>
          <a:graphicData uri="http://schemas.openxmlformats.org/drawingml/2006/table">
            <a:tbl>
              <a:tblPr firstRow="1" firstCol="1">
                <a:tableStyleId>{5940675A-B579-460E-94D1-54222C63F5DA}</a:tableStyleId>
              </a:tblPr>
              <a:tblGrid>
                <a:gridCol w="1641284">
                  <a:extLst>
                    <a:ext uri="{9D8B030D-6E8A-4147-A177-3AD203B41FA5}">
                      <a16:colId xmlns:a16="http://schemas.microsoft.com/office/drawing/2014/main" val="3024395059"/>
                    </a:ext>
                  </a:extLst>
                </a:gridCol>
                <a:gridCol w="3610410">
                  <a:extLst>
                    <a:ext uri="{9D8B030D-6E8A-4147-A177-3AD203B41FA5}">
                      <a16:colId xmlns:a16="http://schemas.microsoft.com/office/drawing/2014/main" val="2868130414"/>
                    </a:ext>
                  </a:extLst>
                </a:gridCol>
                <a:gridCol w="5806795">
                  <a:extLst>
                    <a:ext uri="{9D8B030D-6E8A-4147-A177-3AD203B41FA5}">
                      <a16:colId xmlns:a16="http://schemas.microsoft.com/office/drawing/2014/main" val="940774977"/>
                    </a:ext>
                  </a:extLst>
                </a:gridCol>
              </a:tblGrid>
              <a:tr h="34087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b="1" u="none" strike="noStrike" cap="none" normalizeH="0" baseline="0" dirty="0">
                          <a:ln>
                            <a:noFill/>
                          </a:ln>
                          <a:effectLst/>
                          <a:latin typeface="Sitka Text" panose="02000505000000020004" pitchFamily="2" charset="0"/>
                        </a:rPr>
                        <a:t>Topology</a:t>
                      </a:r>
                      <a:endParaRPr kumimoji="0" lang="en-US" altLang="en-US" sz="2000" b="1"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b="1" u="none" strike="noStrike" cap="none" normalizeH="0" baseline="0" dirty="0">
                          <a:ln>
                            <a:noFill/>
                          </a:ln>
                          <a:effectLst/>
                          <a:latin typeface="Sitka Text" panose="02000505000000020004" pitchFamily="2" charset="0"/>
                        </a:rPr>
                        <a:t>Advantages</a:t>
                      </a:r>
                      <a:endParaRPr kumimoji="0" lang="en-US" altLang="en-US" sz="2000" b="1"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b="1" u="none" strike="noStrike" cap="none" normalizeH="0" baseline="0" dirty="0">
                          <a:ln>
                            <a:noFill/>
                          </a:ln>
                          <a:effectLst/>
                          <a:latin typeface="Sitka Text" panose="02000505000000020004" pitchFamily="2" charset="0"/>
                        </a:rPr>
                        <a:t>Disadvantages</a:t>
                      </a:r>
                      <a:endParaRPr kumimoji="0" lang="en-US" altLang="en-US" sz="2000" b="1"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extLst>
                  <a:ext uri="{0D108BD9-81ED-4DB2-BD59-A6C34878D82A}">
                    <a16:rowId xmlns:a16="http://schemas.microsoft.com/office/drawing/2014/main" val="2997024649"/>
                  </a:ext>
                </a:extLst>
              </a:tr>
              <a:tr h="510959">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Bus</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Cheap. Easy to install.</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Difficult to reconfigure.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Break in bus disables entire network.</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extLst>
                  <a:ext uri="{0D108BD9-81ED-4DB2-BD59-A6C34878D82A}">
                    <a16:rowId xmlns:a16="http://schemas.microsoft.com/office/drawing/2014/main" val="3394465670"/>
                  </a:ext>
                </a:extLst>
              </a:tr>
              <a:tr h="115949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a:ln>
                            <a:noFill/>
                          </a:ln>
                          <a:effectLst/>
                          <a:latin typeface="Sitka Text" panose="02000505000000020004" pitchFamily="2" charset="0"/>
                        </a:rPr>
                        <a:t>Star</a:t>
                      </a:r>
                      <a:endParaRPr kumimoji="0" lang="en-US" altLang="en-US" sz="2000" b="0" i="0" u="none" strike="noStrike" cap="none" normalizeH="0" baseline="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Cheap. Easy to install.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Easy to reconfigure.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Fault tolerant.</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a:ln>
                            <a:noFill/>
                          </a:ln>
                          <a:effectLst/>
                          <a:latin typeface="Sitka Text" panose="02000505000000020004" pitchFamily="2" charset="0"/>
                        </a:rPr>
                        <a:t>More expensive than bus.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000" b="0" i="0" u="none" strike="noStrike" cap="none" normalizeH="0" baseline="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extLst>
                  <a:ext uri="{0D108BD9-81ED-4DB2-BD59-A6C34878D82A}">
                    <a16:rowId xmlns:a16="http://schemas.microsoft.com/office/drawing/2014/main" val="4184198604"/>
                  </a:ext>
                </a:extLst>
              </a:tr>
              <a:tr h="77829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a:ln>
                            <a:noFill/>
                          </a:ln>
                          <a:effectLst/>
                          <a:latin typeface="Sitka Text" panose="02000505000000020004" pitchFamily="2" charset="0"/>
                        </a:rPr>
                        <a:t>Ring</a:t>
                      </a:r>
                      <a:endParaRPr kumimoji="0" lang="en-US" altLang="en-US" sz="2000" b="0" i="0" u="none" strike="noStrike" cap="none" normalizeH="0" baseline="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a:ln>
                            <a:noFill/>
                          </a:ln>
                          <a:effectLst/>
                          <a:latin typeface="Sitka Text" panose="02000505000000020004" pitchFamily="2" charset="0"/>
                        </a:rPr>
                        <a:t>Efficient. Easy to install.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000" b="0" i="0" u="none" strike="noStrike" cap="none" normalizeH="0" baseline="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Reconfiguration difficult.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Very expensive.</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extLst>
                  <a:ext uri="{0D108BD9-81ED-4DB2-BD59-A6C34878D82A}">
                    <a16:rowId xmlns:a16="http://schemas.microsoft.com/office/drawing/2014/main" val="1263120685"/>
                  </a:ext>
                </a:extLst>
              </a:tr>
              <a:tr h="115949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a:ln>
                            <a:noFill/>
                          </a:ln>
                          <a:effectLst/>
                          <a:latin typeface="Sitka Text" panose="02000505000000020004" pitchFamily="2" charset="0"/>
                        </a:rPr>
                        <a:t>Mesh</a:t>
                      </a:r>
                      <a:endParaRPr kumimoji="0" lang="en-US" altLang="en-US" sz="2000" b="0" i="0" u="none" strike="noStrike" cap="none" normalizeH="0" baseline="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Simplest. Most fault tolerant.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Reconfiguration extremely difficult.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Extremely expensive.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2000" u="none" strike="noStrike" cap="none" normalizeH="0" baseline="0" dirty="0">
                          <a:ln>
                            <a:noFill/>
                          </a:ln>
                          <a:effectLst/>
                          <a:latin typeface="Sitka Text" panose="02000505000000020004" pitchFamily="2" charset="0"/>
                        </a:rPr>
                        <a:t>Very complex.</a:t>
                      </a:r>
                      <a:endParaRPr kumimoji="0" lang="en-US" altLang="en-US" sz="2000" b="0" i="0" u="none" strike="noStrike" cap="none" normalizeH="0" baseline="0" dirty="0">
                        <a:ln>
                          <a:noFill/>
                        </a:ln>
                        <a:solidFill>
                          <a:schemeClr val="tx1"/>
                        </a:solidFill>
                        <a:effectLst/>
                        <a:latin typeface="Sitka Text" panose="02000505000000020004" pitchFamily="2" charset="0"/>
                        <a:ea typeface="Adobe Ming Std L" panose="02020300000000000000" pitchFamily="18" charset="-128"/>
                      </a:endParaRPr>
                    </a:p>
                  </a:txBody>
                  <a:tcPr horzOverflow="overflow"/>
                </a:tc>
                <a:extLst>
                  <a:ext uri="{0D108BD9-81ED-4DB2-BD59-A6C34878D82A}">
                    <a16:rowId xmlns:a16="http://schemas.microsoft.com/office/drawing/2014/main" val="2527311728"/>
                  </a:ext>
                </a:extLst>
              </a:tr>
            </a:tbl>
          </a:graphicData>
        </a:graphic>
      </p:graphicFrame>
      <p:pic>
        <p:nvPicPr>
          <p:cNvPr id="9" name="Picture 8">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1071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0414802" y="876992"/>
            <a:ext cx="177719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9857186"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Hardware and Networks Peripherals (devices)</a:t>
            </a:r>
            <a:endParaRPr lang="en-US" sz="4000" b="1" dirty="0">
              <a:effectLst>
                <a:outerShdw blurRad="38100" dist="38100" dir="2700000" algn="tl">
                  <a:srgbClr val="000000">
                    <a:alpha val="43137"/>
                  </a:srgbClr>
                </a:outerShdw>
              </a:effectLst>
              <a:latin typeface="Sitka Banner" panose="02000505000000020004" pitchFamily="2" charset="0"/>
            </a:endParaRPr>
          </a:p>
        </p:txBody>
      </p:sp>
      <p:sp>
        <p:nvSpPr>
          <p:cNvPr id="9" name="TextBox 8">
            <a:extLst>
              <a:ext uri="{FF2B5EF4-FFF2-40B4-BE49-F238E27FC236}">
                <a16:creationId xmlns:a16="http://schemas.microsoft.com/office/drawing/2014/main" id="{79DFFA0A-656D-435F-A133-DFFA9F3FD04D}"/>
              </a:ext>
            </a:extLst>
          </p:cNvPr>
          <p:cNvSpPr txBox="1"/>
          <p:nvPr/>
        </p:nvSpPr>
        <p:spPr>
          <a:xfrm>
            <a:off x="908197" y="1509768"/>
            <a:ext cx="9981710" cy="3447098"/>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Network Interface Card (NIC)</a:t>
            </a:r>
          </a:p>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Repeater</a:t>
            </a:r>
          </a:p>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Bridge</a:t>
            </a:r>
          </a:p>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Hub</a:t>
            </a:r>
          </a:p>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Switch</a:t>
            </a:r>
          </a:p>
          <a:p>
            <a:pPr marL="285750" indent="-285750">
              <a:spcBef>
                <a:spcPts val="600"/>
              </a:spcBef>
              <a:spcAft>
                <a:spcPts val="600"/>
              </a:spcAft>
              <a:buFont typeface="Arial" panose="020B0604020202020204" pitchFamily="34" charset="0"/>
              <a:buChar char="•"/>
            </a:pPr>
            <a:r>
              <a:rPr lang="en-US" altLang="en-US" sz="2800" dirty="0">
                <a:latin typeface="Sitka Text" panose="02000505000000020004" pitchFamily="2" charset="0"/>
                <a:ea typeface="Adobe Ming Std L" panose="02020300000000000000" pitchFamily="18" charset="-128"/>
              </a:rPr>
              <a:t>Routers</a:t>
            </a: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7615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81952" y="876992"/>
            <a:ext cx="821004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6324167" cy="584775"/>
          </a:xfrm>
          <a:prstGeom prst="rect">
            <a:avLst/>
          </a:prstGeom>
          <a:noFill/>
        </p:spPr>
        <p:txBody>
          <a:bodyPr wrap="none" lIns="91440" tIns="45720" rIns="91440" bIns="45720">
            <a:spAutoFit/>
          </a:bodyPr>
          <a:lstStyle/>
          <a:p>
            <a:pPr>
              <a:lnSpc>
                <a:spcPct val="80000"/>
              </a:lnSpc>
              <a:buFont typeface="Wingdings" panose="05000000000000000000" pitchFamily="2" charset="2"/>
              <a:buNone/>
            </a:pPr>
            <a:r>
              <a:rPr lang="en-US" altLang="en-US" sz="4000" b="1" dirty="0">
                <a:effectLst>
                  <a:outerShdw blurRad="38100" dist="38100" dir="2700000" algn="tl">
                    <a:srgbClr val="000000">
                      <a:alpha val="43137"/>
                    </a:srgbClr>
                  </a:outerShdw>
                </a:effectLst>
                <a:latin typeface="Sitka Banner" panose="02000505000000020004" pitchFamily="2" charset="0"/>
              </a:rPr>
              <a:t>Network Interface Card (NIC)</a:t>
            </a:r>
            <a:endParaRPr lang="en-US" alt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478013" y="1298736"/>
            <a:ext cx="7106861" cy="4770537"/>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NIC provides the physical interface between computer and cabling.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It prepares data, sends data, and controls the flow of data. It can also receive and translate data into bytes for the CPU to understand. </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It is the NIC job to translate the data from the computer into signals that can flow easily along the cable</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Each card will have a unique hardware address (EUI – Extended Unique Identifier).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endParaRPr lang="en-US" altLang="en-US" sz="2400" dirty="0">
              <a:latin typeface="Sitka Text" panose="02000505000000020004" pitchFamily="2" charset="0"/>
              <a:ea typeface="Adobe Ming Std L" panose="02020300000000000000" pitchFamily="18" charset="-128"/>
            </a:endParaRPr>
          </a:p>
        </p:txBody>
      </p:sp>
      <p:pic>
        <p:nvPicPr>
          <p:cNvPr id="7170" name="Picture 2">
            <a:extLst>
              <a:ext uri="{FF2B5EF4-FFF2-40B4-BE49-F238E27FC236}">
                <a16:creationId xmlns:a16="http://schemas.microsoft.com/office/drawing/2014/main" id="{168007D9-0859-4F3D-B270-35FCD8AE2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316" y="2197677"/>
            <a:ext cx="4576684" cy="2574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24906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032974" y="876992"/>
            <a:ext cx="9159026"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66007" y="317686"/>
            <a:ext cx="2266967"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Repeaters</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383821"/>
            <a:ext cx="10094251" cy="4185761"/>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They allow a cabling system to extend beyond its maximum allowed length by amplifying the network voltages, so they travel farther.</a:t>
            </a:r>
          </a:p>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The main disadvantage to repeaters is that they just amplify signals. These signals not only include the network signals, but any noise on the wire as well.</a:t>
            </a:r>
          </a:p>
          <a:p>
            <a:pPr marL="457200" indent="-457200">
              <a:spcBef>
                <a:spcPts val="600"/>
              </a:spcBef>
              <a:spcAft>
                <a:spcPts val="600"/>
              </a:spcAft>
              <a:buAutoNum type="arabicPeriod"/>
            </a:pPr>
            <a:r>
              <a:rPr lang="en-US" sz="2400" i="0" dirty="0">
                <a:effectLst/>
                <a:latin typeface="Sitka Text" panose="02000505000000020004" pitchFamily="2" charset="0"/>
              </a:rPr>
              <a:t>Analog Repeaters</a:t>
            </a:r>
          </a:p>
          <a:p>
            <a:pPr marL="457200" indent="-457200">
              <a:spcBef>
                <a:spcPts val="600"/>
              </a:spcBef>
              <a:spcAft>
                <a:spcPts val="600"/>
              </a:spcAft>
              <a:buAutoNum type="arabicPeriod"/>
            </a:pPr>
            <a:r>
              <a:rPr lang="en-US" sz="2400" i="0" dirty="0">
                <a:effectLst/>
                <a:latin typeface="Sitka Text" panose="02000505000000020004" pitchFamily="2" charset="0"/>
              </a:rPr>
              <a:t>Digital Repeaters</a:t>
            </a:r>
          </a:p>
          <a:p>
            <a:pPr marL="457200" indent="-457200">
              <a:spcBef>
                <a:spcPts val="600"/>
              </a:spcBef>
              <a:spcAft>
                <a:spcPts val="600"/>
              </a:spcAft>
              <a:buAutoNum type="arabicPeriod"/>
            </a:pPr>
            <a:r>
              <a:rPr lang="en-US" sz="2400" i="0" dirty="0">
                <a:effectLst/>
                <a:latin typeface="Sitka Text" panose="02000505000000020004" pitchFamily="2" charset="0"/>
              </a:rPr>
              <a:t>Wired Repeaters</a:t>
            </a:r>
            <a:endParaRPr lang="en-US" sz="2400" dirty="0">
              <a:latin typeface="Sitka Text" panose="02000505000000020004" pitchFamily="2" charset="0"/>
            </a:endParaRPr>
          </a:p>
          <a:p>
            <a:pPr marL="457200" indent="-457200">
              <a:spcBef>
                <a:spcPts val="600"/>
              </a:spcBef>
              <a:spcAft>
                <a:spcPts val="600"/>
              </a:spcAft>
              <a:buAutoNum type="arabicPeriod"/>
            </a:pPr>
            <a:r>
              <a:rPr lang="en-US" sz="2400" i="0" dirty="0">
                <a:effectLst/>
                <a:latin typeface="Sitka Text" panose="02000505000000020004" pitchFamily="2" charset="0"/>
              </a:rPr>
              <a:t>Wireless Repeaters</a:t>
            </a:r>
          </a:p>
        </p:txBody>
      </p:sp>
      <p:pic>
        <p:nvPicPr>
          <p:cNvPr id="9" name="Picture 5" descr="repeaterAcromag_4scr_ttm_200">
            <a:extLst>
              <a:ext uri="{FF2B5EF4-FFF2-40B4-BE49-F238E27FC236}">
                <a16:creationId xmlns:a16="http://schemas.microsoft.com/office/drawing/2014/main" id="{9AFF706F-3851-4D84-9A7C-20733F00EF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709" y="3053086"/>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1366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44058" y="876992"/>
            <a:ext cx="9647942"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892616" y="283403"/>
            <a:ext cx="1778051"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Bridges</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8" y="1383821"/>
            <a:ext cx="6239704" cy="387798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They join similar topologies and are used to divide network segments.</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Unlike repeaters, bridges </a:t>
            </a:r>
            <a:r>
              <a:rPr lang="en-US" altLang="en-US" sz="2400" i="1" dirty="0">
                <a:latin typeface="Sitka Text" panose="02000505000000020004" pitchFamily="2" charset="0"/>
                <a:ea typeface="Adobe Ming Std L" panose="02020300000000000000" pitchFamily="18" charset="-128"/>
              </a:rPr>
              <a:t>can </a:t>
            </a:r>
            <a:r>
              <a:rPr lang="en-US" altLang="en-US" sz="2400" dirty="0">
                <a:latin typeface="Sitka Text" panose="02000505000000020004" pitchFamily="2" charset="0"/>
                <a:ea typeface="Adobe Ming Std L" panose="02020300000000000000" pitchFamily="18" charset="-128"/>
              </a:rPr>
              <a:t>filter out noise</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ing Std L" panose="02020300000000000000" pitchFamily="18" charset="-128"/>
              </a:rPr>
              <a:t>The main disadvantage to bridges is that they can't connect dissimilar network types or perform intelligent path selection. </a:t>
            </a:r>
            <a:endParaRPr lang="en-US" sz="2400" dirty="0">
              <a:latin typeface="Sitka Text" panose="02000505000000020004" pitchFamily="2" charset="0"/>
              <a:ea typeface="Adobe Ming Std L" panose="02020300000000000000" pitchFamily="18" charset="-128"/>
            </a:endParaRPr>
          </a:p>
          <a:p>
            <a:pPr marL="342900" indent="-342900">
              <a:spcBef>
                <a:spcPts val="600"/>
              </a:spcBef>
              <a:spcAft>
                <a:spcPts val="600"/>
              </a:spcAft>
              <a:buFont typeface="Arial" panose="020B0604020202020204" pitchFamily="34" charset="0"/>
              <a:buChar char="•"/>
            </a:pPr>
            <a:endParaRPr lang="en-US" altLang="en-US" sz="2400" dirty="0">
              <a:latin typeface="Sitka Text" panose="02000505000000020004" pitchFamily="2" charset="0"/>
              <a:ea typeface="Adobe Ming Std L" panose="02020300000000000000" pitchFamily="18" charset="-128"/>
            </a:endParaRPr>
          </a:p>
        </p:txBody>
      </p:sp>
      <p:pic>
        <p:nvPicPr>
          <p:cNvPr id="11" name="Picture 10" descr="bridge1">
            <a:extLst>
              <a:ext uri="{FF2B5EF4-FFF2-40B4-BE49-F238E27FC236}">
                <a16:creationId xmlns:a16="http://schemas.microsoft.com/office/drawing/2014/main" id="{C179815B-BB5E-4EA1-B37E-CA93A77248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933" y="4479495"/>
            <a:ext cx="2950602" cy="1666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ridge">
            <a:extLst>
              <a:ext uri="{FF2B5EF4-FFF2-40B4-BE49-F238E27FC236}">
                <a16:creationId xmlns:a16="http://schemas.microsoft.com/office/drawing/2014/main" id="{9345D991-CDC0-4283-83A9-0350B29C39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487" y="1135393"/>
            <a:ext cx="4245619" cy="4177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67C7EAC-7B4D-084C-FE4B-2F99D0BF1CAA}"/>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927356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44058" y="876992"/>
            <a:ext cx="9647942"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892616" y="283403"/>
            <a:ext cx="1279517"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Hubs</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383821"/>
            <a:ext cx="7393255" cy="3877985"/>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They repeat any signal that comes in on one port and copy it to the other ports (a process that is also called </a:t>
            </a:r>
            <a:r>
              <a:rPr lang="en-US" altLang="en-US" sz="2400" i="1" dirty="0">
                <a:latin typeface="Sitka Text" panose="02000505000000020004" pitchFamily="2" charset="0"/>
                <a:ea typeface="Adobe Ming Std L" panose="02020300000000000000" pitchFamily="18" charset="-128"/>
              </a:rPr>
              <a:t>broadcasting</a:t>
            </a:r>
            <a:r>
              <a:rPr lang="en-US" altLang="en-US" sz="2400" dirty="0">
                <a:latin typeface="Sitka Text" panose="02000505000000020004" pitchFamily="2" charset="0"/>
                <a:ea typeface="Adobe Ming Std L" panose="02020300000000000000" pitchFamily="18" charset="-128"/>
              </a:rPr>
              <a:t>)</a:t>
            </a:r>
          </a:p>
          <a:p>
            <a:pPr>
              <a:spcBef>
                <a:spcPts val="600"/>
              </a:spcBef>
              <a:spcAft>
                <a:spcPts val="600"/>
              </a:spcAft>
            </a:pPr>
            <a:r>
              <a:rPr lang="en-US" altLang="en-US" sz="2400" b="1" i="1" dirty="0">
                <a:latin typeface="Sitka Text" panose="02000505000000020004" pitchFamily="2" charset="0"/>
                <a:ea typeface="Adobe Ming Std L" panose="02020300000000000000" pitchFamily="18" charset="-128"/>
              </a:rPr>
              <a:t>Passive hubs </a:t>
            </a:r>
            <a:r>
              <a:rPr lang="en-US" altLang="en-US" sz="2400" dirty="0">
                <a:latin typeface="Sitka Text" panose="02000505000000020004" pitchFamily="2" charset="0"/>
                <a:ea typeface="Adobe Ming Std L" panose="02020300000000000000" pitchFamily="18" charset="-128"/>
              </a:rPr>
              <a:t>simply connect all ports together electrically and are usually not powered.</a:t>
            </a:r>
          </a:p>
          <a:p>
            <a:pPr>
              <a:spcBef>
                <a:spcPts val="600"/>
              </a:spcBef>
              <a:spcAft>
                <a:spcPts val="600"/>
              </a:spcAft>
            </a:pPr>
            <a:r>
              <a:rPr lang="en-US" altLang="en-US" sz="2400" b="1" i="1" dirty="0">
                <a:latin typeface="Sitka Text" panose="02000505000000020004" pitchFamily="2" charset="0"/>
                <a:ea typeface="Adobe Ming Std L" panose="02020300000000000000" pitchFamily="18" charset="-128"/>
              </a:rPr>
              <a:t>Active hubs</a:t>
            </a:r>
            <a:r>
              <a:rPr lang="en-US" altLang="en-US" sz="2400" i="1" dirty="0">
                <a:latin typeface="Sitka Text" panose="02000505000000020004" pitchFamily="2" charset="0"/>
                <a:ea typeface="Adobe Ming Std L" panose="02020300000000000000" pitchFamily="18" charset="-128"/>
              </a:rPr>
              <a:t> </a:t>
            </a:r>
            <a:r>
              <a:rPr lang="en-US" altLang="en-US" sz="2400" dirty="0">
                <a:latin typeface="Sitka Text" panose="02000505000000020004" pitchFamily="2" charset="0"/>
                <a:ea typeface="Adobe Ming Std L" panose="02020300000000000000" pitchFamily="18" charset="-128"/>
              </a:rPr>
              <a:t>use electronics to amplify and clean up the signal before it is broadcast to the other ports.</a:t>
            </a:r>
          </a:p>
          <a:p>
            <a:pPr>
              <a:spcBef>
                <a:spcPts val="600"/>
              </a:spcBef>
              <a:spcAft>
                <a:spcPts val="600"/>
              </a:spcAft>
            </a:pPr>
            <a:endParaRPr lang="en-US" sz="2400" dirty="0">
              <a:latin typeface="Sitka Text" panose="02000505000000020004" pitchFamily="2" charset="0"/>
              <a:ea typeface="Adobe Ming Std L" panose="02020300000000000000" pitchFamily="18" charset="-128"/>
            </a:endParaRPr>
          </a:p>
        </p:txBody>
      </p:sp>
      <p:pic>
        <p:nvPicPr>
          <p:cNvPr id="9" name="Picture 8" descr="hub ethernet">
            <a:extLst>
              <a:ext uri="{FF2B5EF4-FFF2-40B4-BE49-F238E27FC236}">
                <a16:creationId xmlns:a16="http://schemas.microsoft.com/office/drawing/2014/main" id="{6ABD1FFE-2599-4BEE-8549-3E4145D0B8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1813" y="1143891"/>
            <a:ext cx="2814179" cy="35456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ub-uplink-ports">
            <a:extLst>
              <a:ext uri="{FF2B5EF4-FFF2-40B4-BE49-F238E27FC236}">
                <a16:creationId xmlns:a16="http://schemas.microsoft.com/office/drawing/2014/main" id="{D8A3AD43-072F-4212-BED4-545C8B5834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636"/>
          <a:stretch/>
        </p:blipFill>
        <p:spPr bwMode="auto">
          <a:xfrm>
            <a:off x="3576782" y="4916467"/>
            <a:ext cx="4582480" cy="9993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67C7EAC-7B4D-084C-FE4B-2F99D0BF1CAA}"/>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26216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44058" y="876992"/>
            <a:ext cx="9647942"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892616" y="283403"/>
            <a:ext cx="1603324"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Switch</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383821"/>
            <a:ext cx="6568243" cy="3354765"/>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Network switches are capable of inspecting data packets as they are received, determining the source and destination device of that packet, and forwarding it appropriately.</a:t>
            </a:r>
          </a:p>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A device connected to a switch port has the full bandwidth all to itself.</a:t>
            </a:r>
            <a:endParaRPr lang="en-US" sz="2400" dirty="0">
              <a:latin typeface="Sitka Text" panose="02000505000000020004" pitchFamily="2" charset="0"/>
              <a:ea typeface="Adobe Ming Std L" panose="02020300000000000000" pitchFamily="18" charset="-128"/>
            </a:endParaRPr>
          </a:p>
          <a:p>
            <a:pPr>
              <a:spcBef>
                <a:spcPts val="600"/>
              </a:spcBef>
              <a:spcAft>
                <a:spcPts val="600"/>
              </a:spcAft>
            </a:pPr>
            <a:endParaRPr lang="en-US" sz="2400" dirty="0">
              <a:latin typeface="Sitka Text" panose="02000505000000020004" pitchFamily="2" charset="0"/>
              <a:ea typeface="Adobe Ming Std L" panose="02020300000000000000" pitchFamily="18" charset="-128"/>
            </a:endParaRPr>
          </a:p>
        </p:txBody>
      </p:sp>
      <p:pic>
        <p:nvPicPr>
          <p:cNvPr id="11" name="Picture 7" descr="switched_network">
            <a:extLst>
              <a:ext uri="{FF2B5EF4-FFF2-40B4-BE49-F238E27FC236}">
                <a16:creationId xmlns:a16="http://schemas.microsoft.com/office/drawing/2014/main" id="{C694ECC5-8B5E-43D0-8815-FC6876DD6E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0" y="1031349"/>
            <a:ext cx="48577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24_Port_Switch">
            <a:extLst>
              <a:ext uri="{FF2B5EF4-FFF2-40B4-BE49-F238E27FC236}">
                <a16:creationId xmlns:a16="http://schemas.microsoft.com/office/drawing/2014/main" id="{D049BB79-B2A2-4130-B0FE-F3A4C0D387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833" b="37078"/>
          <a:stretch/>
        </p:blipFill>
        <p:spPr bwMode="auto">
          <a:xfrm>
            <a:off x="3621313" y="4937637"/>
            <a:ext cx="3429000" cy="1031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67C7EAC-7B4D-084C-FE4B-2F99D0BF1CAA}"/>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29142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59A6E5-8D0A-4C24-B576-BA6257933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884" y="2090171"/>
            <a:ext cx="4724390" cy="2466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80076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Networking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88997" y="2459504"/>
            <a:ext cx="6093157" cy="1938992"/>
          </a:xfrm>
          <a:prstGeom prst="rect">
            <a:avLst/>
          </a:prstGeom>
          <a:noFill/>
        </p:spPr>
        <p:txBody>
          <a:bodyPr wrap="square">
            <a:spAutoFit/>
          </a:bodyPr>
          <a:lstStyle/>
          <a:p>
            <a:pPr>
              <a:buNone/>
            </a:pPr>
            <a:r>
              <a:rPr lang="en-US" altLang="en-US" sz="2400" dirty="0">
                <a:latin typeface="Sitka Text" panose="02000505000000020004" pitchFamily="2" charset="0"/>
                <a:ea typeface="Adobe Ming Std L" panose="02020300000000000000" pitchFamily="18" charset="-128"/>
              </a:rPr>
              <a:t>Networking is the term that describes the processes involved in designing, implementing, upgrading, managing and otherwise working with networks and network technologies.</a:t>
            </a: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8877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uter">
            <a:extLst>
              <a:ext uri="{FF2B5EF4-FFF2-40B4-BE49-F238E27FC236}">
                <a16:creationId xmlns:a16="http://schemas.microsoft.com/office/drawing/2014/main" id="{277AB03F-5E1E-4D2C-AED5-E75B7E32C0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1204" y="1849582"/>
            <a:ext cx="6060795" cy="362459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44058" y="876992"/>
            <a:ext cx="9647942"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51936" y="283403"/>
            <a:ext cx="1827744" cy="707886"/>
          </a:xfrm>
          <a:prstGeom prst="rect">
            <a:avLst/>
          </a:prstGeom>
          <a:noFill/>
        </p:spPr>
        <p:txBody>
          <a:bodyPr wrap="none" lIns="91440" tIns="45720" rIns="91440" bIns="45720">
            <a:spAutoFit/>
          </a:bodyPr>
          <a:lstStyle/>
          <a:p>
            <a:r>
              <a:rPr lang="en-US" altLang="en-US" sz="4000" b="1" dirty="0">
                <a:effectLst>
                  <a:outerShdw blurRad="38100" dist="38100" dir="2700000" algn="tl">
                    <a:srgbClr val="000000">
                      <a:alpha val="43137"/>
                    </a:srgbClr>
                  </a:outerShdw>
                </a:effectLst>
                <a:latin typeface="Sitka Banner" panose="02000505000000020004" pitchFamily="2" charset="0"/>
              </a:rPr>
              <a:t>Routers</a:t>
            </a:r>
            <a:endParaRPr lang="en-US" sz="4000" dirty="0">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6007" y="1383821"/>
            <a:ext cx="5606657" cy="4462760"/>
          </a:xfrm>
          <a:prstGeom prst="rect">
            <a:avLst/>
          </a:prstGeom>
          <a:noFill/>
        </p:spPr>
        <p:txBody>
          <a:bodyPr wrap="square">
            <a:spAutoFit/>
          </a:bodyPr>
          <a:lstStyle/>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Routers are highly intelligent devices that connect multiple network types and determine the best path for sending data.</a:t>
            </a:r>
          </a:p>
          <a:p>
            <a:pPr>
              <a:spcBef>
                <a:spcPts val="600"/>
              </a:spcBef>
              <a:spcAft>
                <a:spcPts val="600"/>
              </a:spcAft>
            </a:pPr>
            <a:r>
              <a:rPr lang="en-US" altLang="en-US" sz="2400" dirty="0">
                <a:latin typeface="Sitka Text" panose="02000505000000020004" pitchFamily="2" charset="0"/>
                <a:ea typeface="Adobe Ming Std L" panose="02020300000000000000" pitchFamily="18" charset="-128"/>
              </a:rPr>
              <a:t>They are slower than bridges because they are more intelligent devices; as such, they analyze every packet, causing packet-forwarding delays. Because of this intelligence, they are also more expensive.</a:t>
            </a:r>
          </a:p>
          <a:p>
            <a:pPr>
              <a:spcBef>
                <a:spcPts val="600"/>
              </a:spcBef>
              <a:spcAft>
                <a:spcPts val="600"/>
              </a:spcAft>
            </a:pPr>
            <a:endParaRPr 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82689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6614044" y="876992"/>
            <a:ext cx="5577956"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02504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Advantages of Networking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926622" y="1465053"/>
            <a:ext cx="8723815" cy="4124206"/>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Connectivity and Communication</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Data/Resource Sharing</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Reliability</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Scalability</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Entertainment </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Data Security and Management </a:t>
            </a:r>
          </a:p>
          <a:p>
            <a:pPr marL="457200" indent="-457200">
              <a:spcBef>
                <a:spcPts val="600"/>
              </a:spcBef>
              <a:spcAft>
                <a:spcPts val="600"/>
              </a:spcAft>
              <a:buFont typeface="Arial" panose="020B0604020202020204" pitchFamily="34" charset="0"/>
              <a:buChar char="•"/>
            </a:pPr>
            <a:r>
              <a:rPr lang="en-US" altLang="en-US" sz="2400" dirty="0">
                <a:latin typeface="Sitka Text" panose="02000505000000020004" pitchFamily="2" charset="0"/>
                <a:ea typeface="Adobe Myungjo Std M" panose="02020600000000000000" pitchFamily="18" charset="-128"/>
              </a:rPr>
              <a:t>Performance Enhancement and Balancing </a:t>
            </a:r>
          </a:p>
          <a:p>
            <a:pPr marL="457200" indent="-457200">
              <a:spcBef>
                <a:spcPts val="600"/>
              </a:spcBef>
              <a:spcAft>
                <a:spcPts val="600"/>
              </a:spcAft>
              <a:buFont typeface="Arial" panose="020B0604020202020204" pitchFamily="34" charset="0"/>
              <a:buChar char="•"/>
            </a:pPr>
            <a:r>
              <a:rPr lang="en-US" sz="2400" dirty="0">
                <a:latin typeface="Sitka Text" panose="02000505000000020004" pitchFamily="2" charset="0"/>
                <a:ea typeface="Adobe Myungjo Std M" panose="02020600000000000000" pitchFamily="18" charset="-128"/>
              </a:rPr>
              <a:t>Backup</a:t>
            </a: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06564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12069" y="876992"/>
            <a:ext cx="927993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093843" cy="769441"/>
          </a:xfrm>
          <a:prstGeom prst="rect">
            <a:avLst/>
          </a:prstGeom>
          <a:noFill/>
        </p:spPr>
        <p:txBody>
          <a:bodyPr wrap="none" lIns="91440" tIns="45720" rIns="91440" bIns="45720">
            <a:spAutoFit/>
          </a:bodyPr>
          <a:lstStyle/>
          <a:p>
            <a:pPr algn="l"/>
            <a:r>
              <a:rPr lang="en-US" sz="4400" b="1" i="0" dirty="0">
                <a:solidFill>
                  <a:srgbClr val="212529"/>
                </a:solidFill>
                <a:effectLst>
                  <a:outerShdw blurRad="38100" dist="38100" dir="2700000" algn="tl">
                    <a:srgbClr val="000000">
                      <a:alpha val="43137"/>
                    </a:srgbClr>
                  </a:outerShdw>
                </a:effectLst>
                <a:latin typeface="Sitka Banner" panose="02000505000000020004" pitchFamily="2" charset="0"/>
              </a:rPr>
              <a:t>Protocol</a:t>
            </a:r>
          </a:p>
        </p:txBody>
      </p:sp>
      <p:sp>
        <p:nvSpPr>
          <p:cNvPr id="10" name="TextBox 9">
            <a:extLst>
              <a:ext uri="{FF2B5EF4-FFF2-40B4-BE49-F238E27FC236}">
                <a16:creationId xmlns:a16="http://schemas.microsoft.com/office/drawing/2014/main" id="{655D8822-BDF6-4942-81BC-7201DB98EB5D}"/>
              </a:ext>
            </a:extLst>
          </p:cNvPr>
          <p:cNvSpPr txBox="1"/>
          <p:nvPr/>
        </p:nvSpPr>
        <p:spPr>
          <a:xfrm>
            <a:off x="764344" y="1424521"/>
            <a:ext cx="10663311" cy="4401205"/>
          </a:xfrm>
          <a:prstGeom prst="rect">
            <a:avLst/>
          </a:prstGeom>
          <a:noFill/>
        </p:spPr>
        <p:txBody>
          <a:bodyPr wrap="square">
            <a:spAutoFit/>
          </a:bodyPr>
          <a:lstStyle/>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A protocol is a synonym for the rule. </a:t>
            </a:r>
          </a:p>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In Computer Networks, communication occurs between entities in different systems. </a:t>
            </a:r>
          </a:p>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Any two entities cannot simply send bitstreams to each other and expect to be understood.</a:t>
            </a:r>
          </a:p>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The entities must need to agree on a protocol in order of occurrence of the communication.</a:t>
            </a:r>
          </a:p>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A Protocol is a set of rules that mainly govern data communications. The protocol mainly defines what is communicated, how it is communicated, and when it is communicated.</a:t>
            </a: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8512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523448" cy="769441"/>
          </a:xfrm>
          <a:prstGeom prst="rect">
            <a:avLst/>
          </a:prstGeom>
          <a:noFill/>
        </p:spPr>
        <p:txBody>
          <a:bodyPr wrap="none" lIns="91440" tIns="45720" rIns="91440" bIns="45720">
            <a:spAutoFit/>
          </a:bodyPr>
          <a:lstStyle/>
          <a:p>
            <a:pPr algn="l"/>
            <a:r>
              <a:rPr lang="en-US" sz="4400" b="1" i="0" dirty="0">
                <a:solidFill>
                  <a:srgbClr val="212529"/>
                </a:solidFill>
                <a:effectLst>
                  <a:outerShdw blurRad="38100" dist="38100" dir="2700000" algn="tl">
                    <a:srgbClr val="000000">
                      <a:alpha val="43137"/>
                    </a:srgbClr>
                  </a:outerShdw>
                </a:effectLst>
                <a:latin typeface="Sitka Banner" panose="02000505000000020004" pitchFamily="2" charset="0"/>
              </a:rPr>
              <a:t>Standards</a:t>
            </a:r>
          </a:p>
        </p:txBody>
      </p:sp>
      <p:sp>
        <p:nvSpPr>
          <p:cNvPr id="10" name="TextBox 9">
            <a:extLst>
              <a:ext uri="{FF2B5EF4-FFF2-40B4-BE49-F238E27FC236}">
                <a16:creationId xmlns:a16="http://schemas.microsoft.com/office/drawing/2014/main" id="{655D8822-BDF6-4942-81BC-7201DB98EB5D}"/>
              </a:ext>
            </a:extLst>
          </p:cNvPr>
          <p:cNvSpPr txBox="1"/>
          <p:nvPr/>
        </p:nvSpPr>
        <p:spPr>
          <a:xfrm>
            <a:off x="764344" y="1424521"/>
            <a:ext cx="10663311" cy="4185761"/>
          </a:xfrm>
          <a:prstGeom prst="rect">
            <a:avLst/>
          </a:prstGeom>
          <a:noFill/>
        </p:spPr>
        <p:txBody>
          <a:bodyPr wrap="square">
            <a:spAutoFit/>
          </a:bodyPr>
          <a:lstStyle/>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Standards provide guidelines to manufacturers, vendors, government agencies, and to other service providers in order to ensure the kind of interconnectivity that is necessary for today's marketplace and in international communications.</a:t>
            </a:r>
          </a:p>
          <a:p>
            <a:pPr marL="342900" indent="-342900" algn="l">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Some Standard Creation committees are :</a:t>
            </a:r>
          </a:p>
          <a:p>
            <a:pPr marL="800100" lvl="1" indent="-342900">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International Organization of Standardization(ISO)</a:t>
            </a:r>
          </a:p>
          <a:p>
            <a:pPr marL="800100" lvl="1" indent="-342900">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American National Standards Institute(ANSI)</a:t>
            </a:r>
          </a:p>
          <a:p>
            <a:pPr marL="800100" lvl="1" indent="-342900">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Electronic Industries Association(EIA)</a:t>
            </a:r>
          </a:p>
          <a:p>
            <a:pPr marL="800100" lvl="1" indent="-342900">
              <a:spcBef>
                <a:spcPts val="600"/>
              </a:spcBef>
              <a:spcAft>
                <a:spcPts val="600"/>
              </a:spcAft>
              <a:buFont typeface="Arial" panose="020B0604020202020204" pitchFamily="34" charset="0"/>
              <a:buChar char="•"/>
            </a:pPr>
            <a:r>
              <a:rPr lang="en-US" sz="2400" b="0" i="0" dirty="0">
                <a:solidFill>
                  <a:srgbClr val="212529"/>
                </a:solidFill>
                <a:effectLst/>
                <a:latin typeface="Sitka Text" panose="02000505000000020004" pitchFamily="2" charset="0"/>
              </a:rPr>
              <a:t>Institute of Electrical and Electronics Engineers(IEEE)</a:t>
            </a: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0564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6188607" y="876992"/>
            <a:ext cx="600339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370381" cy="769441"/>
          </a:xfrm>
          <a:prstGeom prst="rect">
            <a:avLst/>
          </a:prstGeom>
          <a:noFill/>
        </p:spPr>
        <p:txBody>
          <a:bodyPr wrap="none" lIns="91440" tIns="45720" rIns="91440" bIns="45720">
            <a:spAutoFit/>
          </a:bodyPr>
          <a:lstStyle/>
          <a:p>
            <a:pPr algn="l"/>
            <a:r>
              <a:rPr lang="en-US" sz="4400" b="1" i="0" dirty="0">
                <a:solidFill>
                  <a:srgbClr val="212529"/>
                </a:solidFill>
                <a:effectLst>
                  <a:outerShdw blurRad="38100" dist="38100" dir="2700000" algn="tl">
                    <a:srgbClr val="000000">
                      <a:alpha val="43137"/>
                    </a:srgbClr>
                  </a:outerShdw>
                </a:effectLst>
                <a:latin typeface="Sitka Banner" panose="02000505000000020004" pitchFamily="2" charset="0"/>
              </a:rPr>
              <a:t>Transmission Medium</a:t>
            </a:r>
          </a:p>
        </p:txBody>
      </p:sp>
      <p:sp>
        <p:nvSpPr>
          <p:cNvPr id="10" name="TextBox 9">
            <a:extLst>
              <a:ext uri="{FF2B5EF4-FFF2-40B4-BE49-F238E27FC236}">
                <a16:creationId xmlns:a16="http://schemas.microsoft.com/office/drawing/2014/main" id="{655D8822-BDF6-4942-81BC-7201DB98EB5D}"/>
              </a:ext>
            </a:extLst>
          </p:cNvPr>
          <p:cNvSpPr txBox="1"/>
          <p:nvPr/>
        </p:nvSpPr>
        <p:spPr>
          <a:xfrm>
            <a:off x="588997" y="1434275"/>
            <a:ext cx="4606459" cy="4154984"/>
          </a:xfrm>
          <a:prstGeom prst="rect">
            <a:avLst/>
          </a:prstGeom>
          <a:noFill/>
        </p:spPr>
        <p:txBody>
          <a:bodyPr wrap="square">
            <a:spAutoFit/>
          </a:bodyPr>
          <a:lstStyle/>
          <a:p>
            <a:r>
              <a:rPr lang="en-US" sz="2400" b="0" i="0" dirty="0">
                <a:solidFill>
                  <a:srgbClr val="212529"/>
                </a:solidFill>
                <a:effectLst/>
                <a:latin typeface="Sitka Text" panose="02000505000000020004" pitchFamily="2" charset="0"/>
              </a:rPr>
              <a:t>Transmission medium is the means through which we send our data from one place to another. </a:t>
            </a:r>
          </a:p>
          <a:p>
            <a:endParaRPr lang="en-US" sz="2400" b="0" i="0" dirty="0">
              <a:solidFill>
                <a:srgbClr val="212529"/>
              </a:solidFill>
              <a:effectLst/>
              <a:latin typeface="Sitka Text" panose="02000505000000020004" pitchFamily="2" charset="0"/>
            </a:endParaRPr>
          </a:p>
          <a:p>
            <a:pPr algn="l">
              <a:buFont typeface="+mj-lt"/>
              <a:buAutoNum type="arabicPeriod"/>
            </a:pPr>
            <a:r>
              <a:rPr lang="en-US" sz="2400" b="0" i="0" dirty="0">
                <a:solidFill>
                  <a:srgbClr val="212529"/>
                </a:solidFill>
                <a:effectLst/>
                <a:latin typeface="Sitka Text" panose="02000505000000020004" pitchFamily="2" charset="0"/>
              </a:rPr>
              <a:t>Transmission Rate</a:t>
            </a:r>
          </a:p>
          <a:p>
            <a:pPr algn="l">
              <a:buFont typeface="+mj-lt"/>
              <a:buAutoNum type="arabicPeriod"/>
            </a:pPr>
            <a:r>
              <a:rPr lang="en-US" sz="2400" b="0" i="0" dirty="0">
                <a:solidFill>
                  <a:srgbClr val="212529"/>
                </a:solidFill>
                <a:effectLst/>
                <a:latin typeface="Sitka Text" panose="02000505000000020004" pitchFamily="2" charset="0"/>
              </a:rPr>
              <a:t>Cost and Ease of Installation</a:t>
            </a:r>
          </a:p>
          <a:p>
            <a:pPr algn="l">
              <a:buFont typeface="+mj-lt"/>
              <a:buAutoNum type="arabicPeriod"/>
            </a:pPr>
            <a:r>
              <a:rPr lang="en-US" sz="2400" b="0" i="0" dirty="0">
                <a:solidFill>
                  <a:srgbClr val="212529"/>
                </a:solidFill>
                <a:effectLst/>
                <a:latin typeface="Sitka Text" panose="02000505000000020004" pitchFamily="2" charset="0"/>
              </a:rPr>
              <a:t>Resistance to Environmental Conditions</a:t>
            </a:r>
          </a:p>
          <a:p>
            <a:pPr algn="l">
              <a:buFont typeface="+mj-lt"/>
              <a:buAutoNum type="arabicPeriod"/>
            </a:pPr>
            <a:r>
              <a:rPr lang="en-US" sz="2400" b="0" i="0" dirty="0">
                <a:solidFill>
                  <a:srgbClr val="212529"/>
                </a:solidFill>
                <a:effectLst/>
                <a:latin typeface="Sitka Text" panose="02000505000000020004" pitchFamily="2" charset="0"/>
              </a:rPr>
              <a:t>Distances</a:t>
            </a:r>
          </a:p>
          <a:p>
            <a:endParaRPr lang="en-US" sz="2400" dirty="0">
              <a:latin typeface="Sitka Text" panose="02000505000000020004" pitchFamily="2" charset="0"/>
              <a:ea typeface="Adobe Ming Std L" panose="02020300000000000000" pitchFamily="18" charset="-128"/>
            </a:endParaRPr>
          </a:p>
        </p:txBody>
      </p:sp>
      <p:pic>
        <p:nvPicPr>
          <p:cNvPr id="5122" name="Picture 2" descr="classification of Transmission mediums">
            <a:extLst>
              <a:ext uri="{FF2B5EF4-FFF2-40B4-BE49-F238E27FC236}">
                <a16:creationId xmlns:a16="http://schemas.microsoft.com/office/drawing/2014/main" id="{0BFBE2FD-FC0D-4962-9C85-6FB42A2EE5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1592" y="1831365"/>
            <a:ext cx="6897867" cy="3195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1602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181592" y="876992"/>
            <a:ext cx="701040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522392" cy="769441"/>
          </a:xfrm>
          <a:prstGeom prst="rect">
            <a:avLst/>
          </a:prstGeom>
          <a:noFill/>
        </p:spPr>
        <p:txBody>
          <a:bodyPr wrap="none" lIns="91440" tIns="45720" rIns="91440" bIns="45720">
            <a:spAutoFit/>
          </a:bodyPr>
          <a:lstStyle/>
          <a:p>
            <a:pPr algn="l"/>
            <a:r>
              <a:rPr lang="en-US" sz="4400" b="1" i="0" dirty="0">
                <a:solidFill>
                  <a:srgbClr val="212529"/>
                </a:solidFill>
                <a:effectLst>
                  <a:outerShdw blurRad="38100" dist="38100" dir="2700000" algn="tl">
                    <a:srgbClr val="000000">
                      <a:alpha val="43137"/>
                    </a:srgbClr>
                  </a:outerShdw>
                </a:effectLst>
                <a:latin typeface="Sitka Banner" panose="02000505000000020004" pitchFamily="2" charset="0"/>
              </a:rPr>
              <a:t>Line Configuration</a:t>
            </a:r>
          </a:p>
        </p:txBody>
      </p:sp>
      <p:sp>
        <p:nvSpPr>
          <p:cNvPr id="10" name="TextBox 9">
            <a:extLst>
              <a:ext uri="{FF2B5EF4-FFF2-40B4-BE49-F238E27FC236}">
                <a16:creationId xmlns:a16="http://schemas.microsoft.com/office/drawing/2014/main" id="{655D8822-BDF6-4942-81BC-7201DB98EB5D}"/>
              </a:ext>
            </a:extLst>
          </p:cNvPr>
          <p:cNvSpPr txBox="1"/>
          <p:nvPr/>
        </p:nvSpPr>
        <p:spPr>
          <a:xfrm>
            <a:off x="815925" y="1434275"/>
            <a:ext cx="10663311" cy="4185761"/>
          </a:xfrm>
          <a:prstGeom prst="rect">
            <a:avLst/>
          </a:prstGeom>
          <a:noFill/>
        </p:spPr>
        <p:txBody>
          <a:bodyPr wrap="square">
            <a:spAutoFit/>
          </a:bodyPr>
          <a:lstStyle/>
          <a:p>
            <a:pPr>
              <a:spcBef>
                <a:spcPts val="600"/>
              </a:spcBef>
              <a:spcAft>
                <a:spcPts val="600"/>
              </a:spcAft>
            </a:pPr>
            <a:r>
              <a:rPr lang="en-US" sz="2400" b="0" i="0" dirty="0">
                <a:solidFill>
                  <a:srgbClr val="212529"/>
                </a:solidFill>
                <a:effectLst/>
                <a:latin typeface="Sitka Text" panose="02000505000000020004" pitchFamily="2" charset="0"/>
              </a:rPr>
              <a:t>A Network is a connection made through connection links between two or more devices. </a:t>
            </a:r>
          </a:p>
          <a:p>
            <a:pPr algn="l">
              <a:spcBef>
                <a:spcPts val="600"/>
              </a:spcBef>
              <a:spcAft>
                <a:spcPts val="600"/>
              </a:spcAft>
            </a:pPr>
            <a:r>
              <a:rPr lang="en-US" sz="2400" b="0" i="0" dirty="0">
                <a:solidFill>
                  <a:srgbClr val="212529"/>
                </a:solidFill>
                <a:effectLst/>
                <a:latin typeface="Sitka Text" panose="02000505000000020004" pitchFamily="2" charset="0"/>
              </a:rPr>
              <a:t>There are two ways to connect the devices :</a:t>
            </a:r>
          </a:p>
          <a:p>
            <a:pPr algn="l">
              <a:spcBef>
                <a:spcPts val="600"/>
              </a:spcBef>
              <a:spcAft>
                <a:spcPts val="600"/>
              </a:spcAft>
              <a:buFont typeface="+mj-lt"/>
              <a:buAutoNum type="arabicPeriod"/>
            </a:pPr>
            <a:r>
              <a:rPr lang="en-US" sz="2400" dirty="0">
                <a:solidFill>
                  <a:srgbClr val="212529"/>
                </a:solidFill>
                <a:latin typeface="Sitka Text" panose="02000505000000020004" pitchFamily="2" charset="0"/>
              </a:rPr>
              <a:t> </a:t>
            </a:r>
            <a:r>
              <a:rPr lang="en-US" sz="2400" b="1" i="0" dirty="0">
                <a:solidFill>
                  <a:srgbClr val="212529"/>
                </a:solidFill>
                <a:effectLst/>
                <a:latin typeface="Sitka Text" panose="02000505000000020004" pitchFamily="2" charset="0"/>
              </a:rPr>
              <a:t>Point-to-Point connection</a:t>
            </a:r>
          </a:p>
          <a:p>
            <a:pPr algn="l">
              <a:spcBef>
                <a:spcPts val="600"/>
              </a:spcBef>
              <a:spcAft>
                <a:spcPts val="600"/>
              </a:spcAft>
            </a:pPr>
            <a:r>
              <a:rPr lang="en-US" sz="2400" b="0" i="0" dirty="0">
                <a:solidFill>
                  <a:srgbClr val="212529"/>
                </a:solidFill>
                <a:effectLst/>
                <a:latin typeface="Sitka Text" panose="02000505000000020004" pitchFamily="2" charset="0"/>
              </a:rPr>
              <a:t>We can connect the two devices by means of a pair of wires or using a microwave or satellite link.</a:t>
            </a:r>
          </a:p>
          <a:p>
            <a:pPr algn="l">
              <a:spcBef>
                <a:spcPts val="600"/>
              </a:spcBef>
              <a:spcAft>
                <a:spcPts val="600"/>
              </a:spcAft>
            </a:pPr>
            <a:r>
              <a:rPr lang="en-US" sz="2400" b="0" i="0" dirty="0">
                <a:solidFill>
                  <a:srgbClr val="212529"/>
                </a:solidFill>
                <a:effectLst/>
                <a:latin typeface="Sitka Text" panose="02000505000000020004" pitchFamily="2" charset="0"/>
              </a:rPr>
              <a:t>2. </a:t>
            </a:r>
            <a:r>
              <a:rPr lang="en-US" sz="2400" b="1" i="0" dirty="0">
                <a:solidFill>
                  <a:srgbClr val="212529"/>
                </a:solidFill>
                <a:effectLst/>
                <a:latin typeface="Sitka Text" panose="02000505000000020004" pitchFamily="2" charset="0"/>
              </a:rPr>
              <a:t>Multipoint connection</a:t>
            </a:r>
          </a:p>
          <a:p>
            <a:pPr algn="l">
              <a:spcBef>
                <a:spcPts val="600"/>
              </a:spcBef>
              <a:spcAft>
                <a:spcPts val="600"/>
              </a:spcAft>
            </a:pPr>
            <a:r>
              <a:rPr lang="en-US" sz="2400" b="0" i="0" dirty="0">
                <a:solidFill>
                  <a:srgbClr val="212529"/>
                </a:solidFill>
                <a:effectLst/>
                <a:latin typeface="Sitka Text" panose="02000505000000020004" pitchFamily="2" charset="0"/>
              </a:rPr>
              <a:t>It is also called Multidrop configuration. In this connection two or more devices share a single link.</a:t>
            </a:r>
            <a:endParaRPr lang="en-US" sz="2400" dirty="0">
              <a:latin typeface="Sitka Text" panose="02000505000000020004" pitchFamily="2" charset="0"/>
              <a:ea typeface="Adobe Ming Std L" panose="02020300000000000000" pitchFamily="18" charset="-128"/>
            </a:endParaRPr>
          </a:p>
        </p:txBody>
      </p:sp>
      <p:pic>
        <p:nvPicPr>
          <p:cNvPr id="8" name="Picture 7">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4498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alf Duplex Transmission Mode in Computer Networks">
            <a:extLst>
              <a:ext uri="{FF2B5EF4-FFF2-40B4-BE49-F238E27FC236}">
                <a16:creationId xmlns:a16="http://schemas.microsoft.com/office/drawing/2014/main" id="{7A2444B5-BB8F-43E8-AFE1-5D95FBD14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369" y="2931205"/>
            <a:ext cx="5095552" cy="122670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53818" y="876992"/>
            <a:ext cx="6638182"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4821" cy="769441"/>
          </a:xfrm>
          <a:prstGeom prst="rect">
            <a:avLst/>
          </a:prstGeom>
          <a:noFill/>
        </p:spPr>
        <p:txBody>
          <a:bodyPr wrap="none" lIns="91440" tIns="45720" rIns="91440" bIns="45720">
            <a:spAutoFit/>
          </a:bodyPr>
          <a:lstStyle/>
          <a:p>
            <a:pPr algn="l"/>
            <a:r>
              <a:rPr lang="en-US" sz="4400" b="1" i="0" dirty="0">
                <a:solidFill>
                  <a:srgbClr val="212529"/>
                </a:solidFill>
                <a:effectLst>
                  <a:outerShdw blurRad="38100" dist="38100" dir="2700000" algn="tl">
                    <a:srgbClr val="000000">
                      <a:alpha val="43137"/>
                    </a:srgbClr>
                  </a:outerShdw>
                </a:effectLst>
                <a:latin typeface="Sitka Banner" panose="02000505000000020004" pitchFamily="2" charset="0"/>
              </a:rPr>
              <a:t>Transmission Modes</a:t>
            </a:r>
          </a:p>
        </p:txBody>
      </p:sp>
      <p:sp>
        <p:nvSpPr>
          <p:cNvPr id="10" name="TextBox 9">
            <a:extLst>
              <a:ext uri="{FF2B5EF4-FFF2-40B4-BE49-F238E27FC236}">
                <a16:creationId xmlns:a16="http://schemas.microsoft.com/office/drawing/2014/main" id="{655D8822-BDF6-4942-81BC-7201DB98EB5D}"/>
              </a:ext>
            </a:extLst>
          </p:cNvPr>
          <p:cNvSpPr txBox="1"/>
          <p:nvPr/>
        </p:nvSpPr>
        <p:spPr>
          <a:xfrm>
            <a:off x="777862" y="1232832"/>
            <a:ext cx="6288260" cy="4924425"/>
          </a:xfrm>
          <a:prstGeom prst="rect">
            <a:avLst/>
          </a:prstGeom>
          <a:noFill/>
        </p:spPr>
        <p:txBody>
          <a:bodyPr wrap="square">
            <a:spAutoFit/>
          </a:bodyPr>
          <a:lstStyle/>
          <a:p>
            <a:pPr algn="l">
              <a:spcBef>
                <a:spcPts val="600"/>
              </a:spcBef>
              <a:spcAft>
                <a:spcPts val="600"/>
              </a:spcAft>
            </a:pPr>
            <a:r>
              <a:rPr lang="en-US" sz="2400" b="0" i="0" dirty="0">
                <a:solidFill>
                  <a:srgbClr val="212529"/>
                </a:solidFill>
                <a:effectLst/>
                <a:latin typeface="Sitka Text" panose="02000505000000020004" pitchFamily="2" charset="0"/>
              </a:rPr>
              <a:t>Transmission mode refers to the mechanism of transferring of data between two devices connected over a network. It is also called </a:t>
            </a:r>
            <a:r>
              <a:rPr lang="en-US" sz="2400" b="1" i="0" dirty="0">
                <a:solidFill>
                  <a:srgbClr val="212529"/>
                </a:solidFill>
                <a:effectLst/>
                <a:latin typeface="Sitka Text" panose="02000505000000020004" pitchFamily="2" charset="0"/>
              </a:rPr>
              <a:t>Communication Mode</a:t>
            </a:r>
            <a:r>
              <a:rPr lang="en-US" sz="2400" b="0" i="0" dirty="0">
                <a:solidFill>
                  <a:srgbClr val="212529"/>
                </a:solidFill>
                <a:effectLst/>
                <a:latin typeface="Sitka Text" panose="02000505000000020004" pitchFamily="2" charset="0"/>
              </a:rPr>
              <a:t>. </a:t>
            </a:r>
          </a:p>
          <a:p>
            <a:pPr algn="l">
              <a:spcBef>
                <a:spcPts val="600"/>
              </a:spcBef>
              <a:spcAft>
                <a:spcPts val="600"/>
              </a:spcAft>
            </a:pPr>
            <a:r>
              <a:rPr lang="en-US" sz="2400" b="0" i="0" dirty="0">
                <a:solidFill>
                  <a:srgbClr val="212529"/>
                </a:solidFill>
                <a:effectLst/>
                <a:latin typeface="Sitka Text" panose="02000505000000020004" pitchFamily="2" charset="0"/>
              </a:rPr>
              <a:t>These modes direct the direction of flow of information. </a:t>
            </a:r>
            <a:endParaRPr lang="en-US" sz="2400" dirty="0">
              <a:solidFill>
                <a:srgbClr val="212529"/>
              </a:solidFill>
              <a:latin typeface="Sitka Text" panose="02000505000000020004" pitchFamily="2" charset="0"/>
            </a:endParaRPr>
          </a:p>
          <a:p>
            <a:pPr algn="l">
              <a:spcBef>
                <a:spcPts val="600"/>
              </a:spcBef>
              <a:spcAft>
                <a:spcPts val="600"/>
              </a:spcAft>
            </a:pPr>
            <a:r>
              <a:rPr lang="en-US" sz="2400" b="0" i="0" dirty="0">
                <a:solidFill>
                  <a:srgbClr val="212529"/>
                </a:solidFill>
                <a:effectLst/>
                <a:latin typeface="Sitka Text" panose="02000505000000020004" pitchFamily="2" charset="0"/>
              </a:rPr>
              <a:t>Three modes are:</a:t>
            </a:r>
          </a:p>
          <a:p>
            <a:pPr algn="l">
              <a:spcBef>
                <a:spcPts val="600"/>
              </a:spcBef>
              <a:spcAft>
                <a:spcPts val="600"/>
              </a:spcAft>
              <a:buFont typeface="+mj-lt"/>
              <a:buAutoNum type="arabicPeriod"/>
            </a:pPr>
            <a:r>
              <a:rPr lang="en-US" sz="2400" b="0" i="0" dirty="0">
                <a:solidFill>
                  <a:srgbClr val="212529"/>
                </a:solidFill>
                <a:effectLst/>
                <a:latin typeface="Sitka Text" panose="02000505000000020004" pitchFamily="2" charset="0"/>
              </a:rPr>
              <a:t>Simplex Mode</a:t>
            </a:r>
          </a:p>
          <a:p>
            <a:pPr algn="l">
              <a:spcBef>
                <a:spcPts val="600"/>
              </a:spcBef>
              <a:spcAft>
                <a:spcPts val="600"/>
              </a:spcAft>
              <a:buFont typeface="+mj-lt"/>
              <a:buAutoNum type="arabicPeriod"/>
            </a:pPr>
            <a:r>
              <a:rPr lang="en-US" sz="2400" b="0" i="0" dirty="0">
                <a:solidFill>
                  <a:srgbClr val="212529"/>
                </a:solidFill>
                <a:effectLst/>
                <a:latin typeface="Sitka Text" panose="02000505000000020004" pitchFamily="2" charset="0"/>
              </a:rPr>
              <a:t>Half duplex Mode</a:t>
            </a:r>
          </a:p>
          <a:p>
            <a:pPr algn="l">
              <a:spcBef>
                <a:spcPts val="600"/>
              </a:spcBef>
              <a:spcAft>
                <a:spcPts val="600"/>
              </a:spcAft>
              <a:buFont typeface="+mj-lt"/>
              <a:buAutoNum type="arabicPeriod"/>
            </a:pPr>
            <a:r>
              <a:rPr lang="en-US" sz="2400" b="0" i="0" dirty="0">
                <a:solidFill>
                  <a:srgbClr val="212529"/>
                </a:solidFill>
                <a:effectLst/>
                <a:latin typeface="Sitka Text" panose="02000505000000020004" pitchFamily="2" charset="0"/>
              </a:rPr>
              <a:t>Full duplex Mode</a:t>
            </a:r>
          </a:p>
        </p:txBody>
      </p:sp>
      <p:pic>
        <p:nvPicPr>
          <p:cNvPr id="6146" name="Picture 2" descr="Simplex Transmission Mode in Computer Networks">
            <a:extLst>
              <a:ext uri="{FF2B5EF4-FFF2-40B4-BE49-F238E27FC236}">
                <a16:creationId xmlns:a16="http://schemas.microsoft.com/office/drawing/2014/main" id="{E37E6AD2-0504-476A-85B3-570D9D508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335" y="1265142"/>
            <a:ext cx="4677586" cy="10138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ull Duplex Transmission Mode in Computer Networks">
            <a:extLst>
              <a:ext uri="{FF2B5EF4-FFF2-40B4-BE49-F238E27FC236}">
                <a16:creationId xmlns:a16="http://schemas.microsoft.com/office/drawing/2014/main" id="{69CED21F-85A2-48DB-A860-12E477924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309" y="4800532"/>
            <a:ext cx="5248069" cy="9219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C561BCD-670D-4D0D-8732-5D519A4C17A1}"/>
              </a:ext>
            </a:extLst>
          </p:cNvPr>
          <p:cNvSpPr txBox="1"/>
          <p:nvPr/>
        </p:nvSpPr>
        <p:spPr>
          <a:xfrm>
            <a:off x="8679766" y="1105583"/>
            <a:ext cx="2039816" cy="369332"/>
          </a:xfrm>
          <a:prstGeom prst="rect">
            <a:avLst/>
          </a:prstGeom>
          <a:noFill/>
        </p:spPr>
        <p:txBody>
          <a:bodyPr wrap="square">
            <a:spAutoFit/>
          </a:bodyPr>
          <a:lstStyle/>
          <a:p>
            <a:pPr algn="ctr">
              <a:spcBef>
                <a:spcPts val="600"/>
              </a:spcBef>
              <a:spcAft>
                <a:spcPts val="600"/>
              </a:spcAft>
            </a:pPr>
            <a:r>
              <a:rPr lang="en-US" sz="1800" b="0" i="0" dirty="0">
                <a:solidFill>
                  <a:srgbClr val="212529"/>
                </a:solidFill>
                <a:effectLst/>
                <a:latin typeface="Sitka Text" panose="02000505000000020004" pitchFamily="2" charset="0"/>
              </a:rPr>
              <a:t>Simplex Mode</a:t>
            </a:r>
          </a:p>
        </p:txBody>
      </p:sp>
      <p:sp>
        <p:nvSpPr>
          <p:cNvPr id="14" name="TextBox 13">
            <a:extLst>
              <a:ext uri="{FF2B5EF4-FFF2-40B4-BE49-F238E27FC236}">
                <a16:creationId xmlns:a16="http://schemas.microsoft.com/office/drawing/2014/main" id="{516D633C-B9F4-4042-A193-1483FD90E59E}"/>
              </a:ext>
            </a:extLst>
          </p:cNvPr>
          <p:cNvSpPr txBox="1"/>
          <p:nvPr/>
        </p:nvSpPr>
        <p:spPr>
          <a:xfrm>
            <a:off x="8313114" y="2495970"/>
            <a:ext cx="2501129" cy="369332"/>
          </a:xfrm>
          <a:prstGeom prst="rect">
            <a:avLst/>
          </a:prstGeom>
          <a:noFill/>
        </p:spPr>
        <p:txBody>
          <a:bodyPr wrap="square">
            <a:spAutoFit/>
          </a:bodyPr>
          <a:lstStyle/>
          <a:p>
            <a:pPr algn="ctr">
              <a:spcBef>
                <a:spcPts val="600"/>
              </a:spcBef>
              <a:spcAft>
                <a:spcPts val="600"/>
              </a:spcAft>
            </a:pPr>
            <a:r>
              <a:rPr lang="en-US" sz="1800" b="0" i="0" dirty="0">
                <a:solidFill>
                  <a:srgbClr val="212529"/>
                </a:solidFill>
                <a:effectLst/>
                <a:latin typeface="Sitka Text" panose="02000505000000020004" pitchFamily="2" charset="0"/>
              </a:rPr>
              <a:t>Half duplex Mode</a:t>
            </a:r>
          </a:p>
        </p:txBody>
      </p:sp>
      <p:sp>
        <p:nvSpPr>
          <p:cNvPr id="16" name="TextBox 15">
            <a:extLst>
              <a:ext uri="{FF2B5EF4-FFF2-40B4-BE49-F238E27FC236}">
                <a16:creationId xmlns:a16="http://schemas.microsoft.com/office/drawing/2014/main" id="{07F7C3A3-9185-46A5-B451-7DA212440EA0}"/>
              </a:ext>
            </a:extLst>
          </p:cNvPr>
          <p:cNvSpPr txBox="1"/>
          <p:nvPr/>
        </p:nvSpPr>
        <p:spPr>
          <a:xfrm>
            <a:off x="8270009" y="4536661"/>
            <a:ext cx="2028668" cy="369332"/>
          </a:xfrm>
          <a:prstGeom prst="rect">
            <a:avLst/>
          </a:prstGeom>
          <a:noFill/>
        </p:spPr>
        <p:txBody>
          <a:bodyPr wrap="square">
            <a:spAutoFit/>
          </a:bodyPr>
          <a:lstStyle/>
          <a:p>
            <a:pPr algn="ctr">
              <a:spcBef>
                <a:spcPts val="600"/>
              </a:spcBef>
              <a:spcAft>
                <a:spcPts val="600"/>
              </a:spcAft>
            </a:pPr>
            <a:r>
              <a:rPr lang="en-US" sz="1800" b="0" i="0" dirty="0">
                <a:solidFill>
                  <a:srgbClr val="212529"/>
                </a:solidFill>
                <a:effectLst/>
                <a:latin typeface="Sitka Text" panose="02000505000000020004" pitchFamily="2" charset="0"/>
              </a:rPr>
              <a:t>Full duplex Mode</a:t>
            </a:r>
          </a:p>
        </p:txBody>
      </p:sp>
      <p:pic>
        <p:nvPicPr>
          <p:cNvPr id="13" name="Picture 12">
            <a:extLst>
              <a:ext uri="{FF2B5EF4-FFF2-40B4-BE49-F238E27FC236}">
                <a16:creationId xmlns:a16="http://schemas.microsoft.com/office/drawing/2014/main" id="{967C7EAC-7B4D-084C-FE4B-2F99D0BF1CAA}"/>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121383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1416</Words>
  <Application>Microsoft Office PowerPoint</Application>
  <PresentationFormat>Widescreen</PresentationFormat>
  <Paragraphs>177</Paragraphs>
  <Slides>30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2" baseType="lpstr">
      <vt:lpstr>Adobe Ming Std L</vt:lpstr>
      <vt:lpstr>Adobe Myungjo Std M</vt:lpstr>
      <vt:lpstr>Arial</vt:lpstr>
      <vt:lpstr>Calibri</vt:lpstr>
      <vt:lpstr>Calibri Light</vt:lpstr>
      <vt:lpstr>Sitka Banner</vt:lpstr>
      <vt:lpstr>Sitka Heading Semibold</vt:lpstr>
      <vt:lpstr>Sitka Text</vt:lpstr>
      <vt:lpstr>Wingdings</vt:lpstr>
      <vt:lpstr>Office Theme</vt:lpstr>
      <vt:lpstr>Visio</vt:lpstr>
      <vt:lpstr>Image</vt:lpstr>
      <vt:lpstr>Computer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PSK</cp:lastModifiedBy>
  <cp:revision>14</cp:revision>
  <dcterms:created xsi:type="dcterms:W3CDTF">2021-12-19T09:24:10Z</dcterms:created>
  <dcterms:modified xsi:type="dcterms:W3CDTF">2025-07-07T04:16:30Z</dcterms:modified>
</cp:coreProperties>
</file>