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4.jpg" ContentType="image/jpeg"/>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1" r:id="rId4"/>
    <p:sldId id="257" r:id="rId5"/>
    <p:sldId id="258" r:id="rId6"/>
    <p:sldId id="260" r:id="rId7"/>
    <p:sldId id="261" r:id="rId8"/>
    <p:sldId id="287" r:id="rId9"/>
    <p:sldId id="289" r:id="rId10"/>
    <p:sldId id="288" r:id="rId11"/>
    <p:sldId id="290" r:id="rId12"/>
    <p:sldId id="270" r:id="rId13"/>
    <p:sldId id="262" r:id="rId14"/>
    <p:sldId id="265" r:id="rId15"/>
    <p:sldId id="267" r:id="rId16"/>
    <p:sldId id="263" r:id="rId17"/>
    <p:sldId id="264" r:id="rId18"/>
    <p:sldId id="266" r:id="rId19"/>
    <p:sldId id="292" r:id="rId20"/>
    <p:sldId id="293" r:id="rId21"/>
    <p:sldId id="271" r:id="rId22"/>
    <p:sldId id="272" r:id="rId23"/>
    <p:sldId id="273" r:id="rId24"/>
    <p:sldId id="274" r:id="rId25"/>
    <p:sldId id="275" r:id="rId26"/>
    <p:sldId id="276" r:id="rId27"/>
    <p:sldId id="277" r:id="rId28"/>
    <p:sldId id="299" r:id="rId29"/>
    <p:sldId id="300" r:id="rId30"/>
    <p:sldId id="302" r:id="rId31"/>
    <p:sldId id="301" r:id="rId32"/>
    <p:sldId id="298" r:id="rId33"/>
    <p:sldId id="297" r:id="rId34"/>
    <p:sldId id="281" r:id="rId35"/>
    <p:sldId id="282" r:id="rId36"/>
    <p:sldId id="295" r:id="rId37"/>
    <p:sldId id="296" r:id="rId38"/>
    <p:sldId id="294" r:id="rId39"/>
    <p:sldId id="303" r:id="rId40"/>
    <p:sldId id="304" r:id="rId41"/>
    <p:sldId id="268" r:id="rId42"/>
    <p:sldId id="278" r:id="rId43"/>
    <p:sldId id="279" r:id="rId44"/>
    <p:sldId id="280" r:id="rId45"/>
    <p:sldId id="269" r:id="rId46"/>
    <p:sldId id="283" r:id="rId47"/>
    <p:sldId id="284" r:id="rId48"/>
    <p:sldId id="285" r:id="rId49"/>
    <p:sldId id="28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536639-EBE6-4D19-82C5-1276F7C1FB57}">
          <p14:sldIdLst>
            <p14:sldId id="256"/>
            <p14:sldId id="259"/>
            <p14:sldId id="291"/>
            <p14:sldId id="257"/>
            <p14:sldId id="258"/>
            <p14:sldId id="260"/>
            <p14:sldId id="261"/>
            <p14:sldId id="287"/>
            <p14:sldId id="289"/>
            <p14:sldId id="288"/>
            <p14:sldId id="290"/>
            <p14:sldId id="270"/>
            <p14:sldId id="262"/>
            <p14:sldId id="265"/>
            <p14:sldId id="267"/>
            <p14:sldId id="263"/>
            <p14:sldId id="264"/>
            <p14:sldId id="266"/>
            <p14:sldId id="292"/>
            <p14:sldId id="293"/>
            <p14:sldId id="271"/>
            <p14:sldId id="272"/>
            <p14:sldId id="273"/>
            <p14:sldId id="274"/>
            <p14:sldId id="275"/>
            <p14:sldId id="276"/>
            <p14:sldId id="277"/>
          </p14:sldIdLst>
        </p14:section>
        <p14:section name="Untitled Section" id="{4CC9C0BD-A174-418B-8172-EF63D5039B6C}">
          <p14:sldIdLst>
            <p14:sldId id="299"/>
            <p14:sldId id="300"/>
            <p14:sldId id="302"/>
            <p14:sldId id="301"/>
            <p14:sldId id="298"/>
            <p14:sldId id="297"/>
            <p14:sldId id="281"/>
            <p14:sldId id="282"/>
            <p14:sldId id="295"/>
            <p14:sldId id="296"/>
            <p14:sldId id="294"/>
            <p14:sldId id="303"/>
            <p14:sldId id="304"/>
            <p14:sldId id="268"/>
            <p14:sldId id="278"/>
            <p14:sldId id="279"/>
            <p14:sldId id="280"/>
            <p14:sldId id="269"/>
            <p14:sldId id="283"/>
            <p14:sldId id="284"/>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77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5:39:22.33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4:53.82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4:54.835"/>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4:55.57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5:44.986"/>
    </inkml:context>
    <inkml:brush xml:id="br0">
      <inkml:brushProperty name="width" value="0.05" units="cm"/>
      <inkml:brushProperty name="height" value="0.05" units="cm"/>
      <inkml:brushProperty name="color" value="#E71224"/>
    </inkml:brush>
  </inkml:definitions>
  <inkml:trace contextRef="#ctx0" brushRef="#br0">2139 222 24575,'-68'0'0,"-71"2"0,-256-32 0,162-22 0,-52-8 0,190 49 0,24 4 0,-124-30 0,170 30 0,0 1 0,0 1 0,0 1 0,-1 1 0,1 2 0,-1 0 0,-48 7 0,59-4 0,0 2 0,0 0 0,1 0 0,0 1 0,0 1 0,0 1 0,0 0 0,1 0 0,0 2 0,1-1 0,0 2 0,0-1 0,1 2 0,-15 17 0,-90 118 0,105-127 0,1 0 0,1 1 0,1 0 0,0 0 0,1 0 0,2 1 0,0 0 0,-4 42 0,4 13 0,6 90 0,1-89 0,-2-64 0,2 1 0,0-1 0,0 0 0,2 1 0,-1-1 0,1-1 0,1 1 0,1 0 0,0-1 0,0 0 0,1-1 0,0 1 0,1-1 0,1-1 0,18 19 0,9 4 0,2-1 0,83 53 0,-91-66 0,-19-11 0,1-1 0,0 0 0,0 0 0,1-2 0,0 1 0,0-1 0,25 5 0,26 3 0,0-2 0,1-3 0,71-2 0,343-7 0,-437-2 0,0-1 0,54-13 0,-19 3 0,-50 9 0,0-2 0,-1-1 0,1-1 0,-1-1 0,-1-1 0,0-1 0,-1-1 0,28-21 0,-18 12 0,-15 11 0,-1-1 0,0-1 0,0-1 0,26-27 0,-25 19 0,0 0 0,-2-1 0,0-1 0,-2-1 0,-1 0 0,-1-1 0,-1 0 0,-1-1 0,-1 0 0,-2-1 0,0 0 0,-2 0 0,-2 0 0,3-53 0,-10-215 0,1 287-105,-1-1 0,0 1 0,-1 0 0,0 0 0,0 1 0,-1-1 0,0 1 0,0 0 0,-1 0 0,0 1 0,-1 0 0,-7-7 0,-2-2-6721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2:52.59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2:54.73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2:56.732"/>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2:59.07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2:59.605"/>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3:00.535"/>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5:31:22.060"/>
    </inkml:context>
    <inkml:brush xml:id="br0">
      <inkml:brushProperty name="width" value="0.05" units="cm"/>
      <inkml:brushProperty name="height" value="0.05" units="cm"/>
      <inkml:brushProperty name="color" value="#E71224"/>
    </inkml:brush>
  </inkml:definitions>
  <inkml:trace contextRef="#ctx0" brushRef="#br0">8726 161 24575,'-71'3'0,"-133"24"0,40-3 0,-384 6 0,-2-31 0,264-2 0,-952 1 0,1164 0 0,0-4 0,1-3 0,1-3 0,-1-3 0,2-4 0,-112-44 0,160 55 0,-1 1 0,0 1 0,0 1 0,-49-3 0,-104 7 0,99 3 0,-1184 1 0,1238-2 0,-1-1 0,0-1 0,1-1 0,0-2 0,-1 0 0,1-1 0,1-2 0,-43-17 0,51 18 0,-1 0 0,1 1 0,-1 0 0,0 1 0,0 1 0,-21-2 0,-101 3 0,83 3 0,-2555 2 0,2601-4 0,1 1 0,-1 1 0,1 0 0,-1 0 0,1 0 0,0 1 0,0 1 0,0-1 0,0 1 0,-13 7 0,16-7 0,1 0 0,0 1 0,0-1 0,0 1 0,1 0 0,-1 0 0,1 0 0,0 1 0,0-1 0,1 1 0,-1-1 0,1 1 0,0 0 0,0 0 0,0 0 0,1 0 0,0 0 0,-1 8 0,-2 13 0,2 0 0,1 0 0,1 0 0,1 1 0,7 42 0,-6-61 0,1 0 0,0 1 0,0-1 0,1 0 0,0-1 0,1 1 0,0-1 0,0 0 0,0 0 0,1 0 0,0-1 0,0 0 0,1 0 0,9 7 0,13 6 0,0 0 0,40 18 0,-56-31 0,11 7 0,0-1 0,1-2 0,1 0 0,-1-2 0,2 0 0,-1-2 0,1-1 0,0-2 0,32 2 0,-20-5 0,-1 2 0,0 2 0,0 2 0,0 1 0,70 24 0,-67-19 0,0-1 0,57 6 0,-30-6 0,-4 2 0,102 34 0,-135-37 0,0-2 0,1-2 0,0 0 0,48 0 0,133-8 0,-78-1 0,725 3 0,-824-2 0,0-2 0,0-1 0,61-18 0,19-4 0,72 0-2755,250-5 0,202 31 1066,-365 4 2104,-42-2 5362,116-1-4794,-221 0-959,-68 3-24,81 14 0,-79-8 0,74 2 0,-36-11 0,138 5 0,-198-1 0,0 2 0,-1 1 0,76 24 0,-94-25 0,0 0 0,0-2 0,1 0 0,0-1 0,-1-2 0,1 0 0,26-3 0,155-27 0,-64 7 0,674-7 0,-547 51 0,13 0 0,-228-22 0,-1-2 0,0-2 0,0-2 0,57-16 0,-100 20 0,1-1 0,-1 0 0,1-1 0,-1 1 0,0-2 0,-1 1 0,1-1 0,-1 0 0,0 0 0,0 0 0,0-1 0,-1 0 0,0 0 0,0-1 0,0 0 0,-1 1 0,5-11 0,-3 3 0,0 0 0,0-1 0,-2 1 0,0-1 0,0-1 0,-1 1 0,1-31 0,-6-257-1365,1 265-5461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3:01.171"/>
    </inkml:context>
    <inkml:brush xml:id="br0">
      <inkml:brushProperty name="width" value="0.05" units="cm"/>
      <inkml:brushProperty name="height" value="0.05" units="cm"/>
      <inkml:brushProperty name="color" value="#E71224"/>
    </inkml:brush>
  </inkml:definitions>
  <inkml:trace contextRef="#ctx0" brushRef="#br0">0 1 24575</inkml:trace>
  <inkml:trace contextRef="#ctx0" brushRef="#br0" timeOffset="1">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3:01.93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30T06:22:58.7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0,'5'1,"0"-1,0 1,0 1,0-1,0 1,8 3,23 8,128 29,170 70,-287-95,-28-9,1 0,0-2,0 0,0-1,1-1,23 1,450-5,-212-3,-252 2,-1-1,0-2,55-13,-54 11,57-3,-58 7,0-1,37-9,5-9,-37 10,0 2,0 1,1 2,46-3,-12 4,-1-3,1-3,94-27,-118 30,1 2,-1 2,1 2,57 4,-23 0,32-2,1 5,-1 4,132 30,-197-29,0-2,0-2,65-1,-80-5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30T06:23:02.1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6,'247'-2,"1"-2,312 35,-198 21,-242-34,-62-8,89 4,-72-13,287-5,-328 0,0-2,-1-1,42-14,43-10,-59 24,-1 2,114 7,-74 0,598-1,-662-1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1:59:09.300"/>
    </inkml:context>
    <inkml:brush xml:id="br0">
      <inkml:brushProperty name="width" value="0.05" units="cm"/>
      <inkml:brushProperty name="height" value="0.05" units="cm"/>
      <inkml:brushProperty name="color" value="#E71224"/>
    </inkml:brush>
  </inkml:definitions>
  <inkml:trace contextRef="#ctx0" brushRef="#br0">1 158 24575,'10'-1'0,"1"-1"0,-1 0 0,0 0 0,0-1 0,13-5 0,19-5 0,121-20 0,179-12 0,-227 33 0,365-25 0,-378 38 0,120 16 0,166 35 0,-268-42 0,173-8 0,-141-5 0,202 20 0,-175-8 0,-87-6 0,-64 0 0,1 2 0,-1 1 0,0 1 0,-1 1 0,35 16 0,-20-9 0,45 12 0,-16-14 0,0-4 0,0-2 0,104-4 0,-143-1 0,0 1 0,0 1 0,45 14 0,-44-10 0,0-1 0,66 5 0,314-14-1365,-390 2-5461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1:59:12.112"/>
    </inkml:context>
    <inkml:brush xml:id="br0">
      <inkml:brushProperty name="width" value="0.05" units="cm"/>
      <inkml:brushProperty name="height" value="0.05" units="cm"/>
      <inkml:brushProperty name="color" value="#E71224"/>
    </inkml:brush>
  </inkml:definitions>
  <inkml:trace contextRef="#ctx0" brushRef="#br0">86 1 24575,'4'1'0,"0"0"0,0 1 0,-1 0 0,1 0 0,-1 0 0,1 0 0,-1 0 0,0 1 0,0-1 0,0 1 0,4 4 0,9 7 0,5 0 0,0 1 0,-1 0 0,0 2 0,-2 0 0,0 1 0,-1 1 0,22 32 0,-25-31 0,-9-13 0,-1 0 0,1 1 0,-1-1 0,-1 1 0,4 8 0,-6-13 0,0 0 0,-1 0 0,0 0 0,1 0 0,-1 0 0,0 0 0,0 0 0,-1 0 0,1 0 0,0 0 0,-1 0 0,0 0 0,0 0 0,0-1 0,0 1 0,0 0 0,-1 0 0,-2 4 0,-3 1 0,0 0 0,-1 0 0,0 0 0,0-1 0,0 0 0,-19 11 0,-11 8 0,0 9 60,-38 42 0,41-40-803,-45 37 1,68-65-6084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1:59:43.418"/>
    </inkml:context>
    <inkml:brush xml:id="br0">
      <inkml:brushProperty name="width" value="0.05" units="cm"/>
      <inkml:brushProperty name="height" value="0.05" units="cm"/>
      <inkml:brushProperty name="color" value="#E71224"/>
    </inkml:brush>
  </inkml:definitions>
  <inkml:trace contextRef="#ctx0" brushRef="#br0">1 1 24575,'1602'0'0,"-1554"2"0,-1 3 0,71 15 0,-46-6 0,171 13 0,-131-13 0,-70-11 0,69 16 0,-63-9 0,0-2 0,56 2 0,-56-4 0,0 2 0,51 17 0,13 2 0,139 31 0,108 20 0,-248-63 0,94 17 0,-157-22 0,-8-1 0,0-2 0,41 2 0,149 19 0,-62-5 0,-30 2 0,-98-16 0,82 8 0,-86-12 0,-1 0 0,0 3 0,0 0 0,-1 3 0,47 19 0,315 145 0,-219-95 0,178 58 0,-102-48 0,-207-74 0,-1 3 0,0 2 0,48 30 0,73 35 0,186 78 0,-281-130 0,-44-23 0,37 23 0,119 68 0,-115-73 0,-44-20 0,34 18 0,132 68 0,-122-62 0,-2 6 0,-24-12 0,-14-8 0,37 31 0,16 10 0,-53-39 0,-1 1 0,0 1 0,41 48 0,7 6 0,-35-33 0,-30-32 0,-1-1 0,1 0 0,12 9 0,-5-7 0,2 4 0,1-2 0,1 0 0,1-1 0,38 18 0,204 88 0,-168-66 0,-79-47 0,1-1 0,-1-1 0,2 0 0,-1-1 0,0-1 0,1-1 0,34 0 0,-42-3 0,21 1 0,-1 0 0,1 2 0,55 10 0,5 2 0,-3-1 0,-55-5 0,1 0 0,0 0 0,1-3 0,46 2 0,-57-7-1365,-2 0-5461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1:59:45.877"/>
    </inkml:context>
    <inkml:brush xml:id="br0">
      <inkml:brushProperty name="width" value="0.05" units="cm"/>
      <inkml:brushProperty name="height" value="0.05" units="cm"/>
      <inkml:brushProperty name="color" value="#E71224"/>
    </inkml:brush>
  </inkml:definitions>
  <inkml:trace contextRef="#ctx0" brushRef="#br0">1 0 24097,'337'416'0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1:59:51.373"/>
    </inkml:context>
    <inkml:brush xml:id="br0">
      <inkml:brushProperty name="width" value="0.05" units="cm"/>
      <inkml:brushProperty name="height" value="0.05" units="cm"/>
      <inkml:brushProperty name="color" value="#E71224"/>
    </inkml:brush>
  </inkml:definitions>
  <inkml:trace contextRef="#ctx0" brushRef="#br0">412 5 24575,'-49'-2'0,"34"1"0,-1 0 0,0 1 0,0 0 0,0 2 0,1-1 0,-18 6 0,24-3 0,0 0 0,1 1 0,0 0 0,0 1 0,0 0 0,1 0 0,-1 0 0,1 1 0,1 0 0,-8 10 0,7-8 0,-1 0 0,0-1 0,0 0 0,-1 0 0,0-1 0,0 0 0,-14 8 0,-19 3-1365,22-11-5461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00:15.835"/>
    </inkml:context>
    <inkml:brush xml:id="br0">
      <inkml:brushProperty name="width" value="0.05" units="cm"/>
      <inkml:brushProperty name="height" value="0.05" units="cm"/>
      <inkml:brushProperty name="color" value="#E71224"/>
    </inkml:brush>
  </inkml:definitions>
  <inkml:trace contextRef="#ctx0" brushRef="#br0">1 80 24575,'280'1'0,"307"-3"0,-258-26 0,-124 6 0,374-7 0,315 30 0,-785 4 0,114 20 0,-39-3 0,94 10 0,-163-12 0,-69-10 0,0-2 0,62 2 0,500-12 0,-588 4 0,-1 0 0,0 1 0,0 1 0,34 11 0,-28-7 0,45 8 0,58 9 0,-87-15 0,1-2 0,55 4 0,-37-7 0,79 18 0,9 1 0,-82-14 0,105 31 0,-116-29 0,67 7 0,35 8 0,257 90 0,-53-22 0,-58-16 0,-198-43 0,-2 6 0,110 60 0,-22-6 0,-45-17 0,-133-72 0,0 0 0,22 18 0,-25-17 0,0-1 0,1 1 0,0-2 0,19 9 0,-10-6 0,0 0 0,-1 1 0,0 1 0,23 17 0,-26-17 0,0-2 0,28 12 0,-27-14 0,-1 1 0,0 1 0,17 12 0,28 21 0,89 47 0,-134-80 0,-1 1 0,19 17 0,-21-16 0,0-1 0,29 16 0,53 27 0,-3 3 0,-1 4 0,146 130 0,-93-61 0,-24-27 0,6 8 0,123 154 0,-158-164 0,72 85 0,31 26 0,-166-180 0,-1 0 0,24 41 0,29 34 0,118 142 0,-171-212 0,38 64 0,-4-4 0,-48-75 0,-1 0 0,0 0 0,-2 2 0,0-1 0,10 38 0,49 129 0,-45-124 0,16 58 0,5-2 0,-15-46 0,-5-12 0,-15-40 0,-1 1 0,9 33 0,8 26 0,-4-16 0,3 3 0,-19-56 0,0 1 0,-1-1 0,-1 1 0,0 1 0,2 26 0,-6 48 0,-2-68 0,1 1 0,2 0 0,0-1 0,1 1 0,6 24 0,-4-30 0,1-1 0,0 1 0,1-1 0,1 0 0,1-1 0,0 0 0,12 18 0,-12-21 0,-1 1 0,0-1 0,-1 1 0,0 0 0,-1 1 0,-1 0 0,6 28 0,5 15 0,-11-41 0,0 0 0,-2 1 0,0-1 0,0 19 0,-2-23 0,0 1 0,1 0 0,1-1 0,0 1 0,1-1 0,0 1 0,8 17 0,-5-15 0,-1-1 0,0 1 0,-1 0 0,0 0 0,-1 0 0,-1 1 0,1 20 0,-2-21 0,3 14 0,2 1 0,12 38 0,3 16 0,-18-75 0,0 0 0,1 0 0,0 0 0,0-1 0,1 1 0,0-1 0,1 0 0,-1-1 0,2 1 0,-1-1 0,1 0 0,0-1 0,0 0 0,1 0 0,0 0 0,0-1 0,0 0 0,0-1 0,1 0 0,0 0 0,17 5 0,-6-3-1365,-4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5:32:09.415"/>
    </inkml:context>
    <inkml:brush xml:id="br0">
      <inkml:brushProperty name="width" value="0.05" units="cm"/>
      <inkml:brushProperty name="height" value="0.05" units="cm"/>
      <inkml:brushProperty name="color" value="#E71224"/>
    </inkml:brush>
  </inkml:definitions>
  <inkml:trace contextRef="#ctx0" brushRef="#br0">1 316 24575,'864'0'0,"-823"-2"0,1-2 0,40-9 0,60-6 0,439 16 0,-297 6 0,-234-1 0,83 14 0,-86-8 0,1-2 0,0-2 0,54-3 0,374-47 0,-132 10 0,442 0-7445,-2 36 8989,-292 3 3227,-263-22-3583,-61 1-1246,26-2 58,64-3 0,166 21-164,212 4-5289,-34-1 4286,-367 19 5645,-95-4-1087,-45-12-4476,1151-5 1085,-1185-2 0,81-14 0,42-3 0,-135 19 0,259 4 0,-279 1 0,46 13 0,-18-3 0,3-1 0,-18-3 0,1-2 0,80 5 0,964-12 0,-497-4 0,2203 3 118,-1599 0-7020,-1112 4 5567,39 11 4795,70 4 1199,1021-15-4659,-624-7 0,48 27 0,109-5 0,-473-22 0,-217 4 0,-30 0 0,-1 0 0,1-2 0,0 0 0,0-2 0,-1 0 0,0-2 0,29-9 0,-50 13 0,44-19 0,0 2 0,2 3 0,0 1 0,69-9 0,40 14 0,165 11 0,-94 2 0,507-4 0,-688-4 0,-1-1 0,-1-3 0,1-1 0,-2-2 0,60-24 0,102-23 0,-100 43-455,1 4 0,214 8 0,-289 4-6371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00:20.597"/>
    </inkml:context>
    <inkml:brush xml:id="br0">
      <inkml:brushProperty name="width" value="0.05" units="cm"/>
      <inkml:brushProperty name="height" value="0.05" units="cm"/>
      <inkml:brushProperty name="color" value="#E71224"/>
    </inkml:brush>
  </inkml:definitions>
  <inkml:trace contextRef="#ctx0" brushRef="#br0">438 0 24575,'0'339'0,"2"-315"0,-1-20 0,0 0 0,-1 0 0,0 0 0,0 0 0,0 0 0,0 0 0,-1 6 0,0-9 0,1 0 0,-1 0 0,0 1 0,1-1 0,-1 0 0,0 0 0,0 0 0,1 0 0,-1 0 0,0 0 0,0-1 0,0 1 0,0 0 0,0 0 0,0-1 0,-1 1 0,1-1 0,0 1 0,0-1 0,0 1 0,-1-1 0,1 0 0,0 1 0,0-1 0,-1 0 0,1 0 0,-3 0 0,-186-1 0,69-3 0,44 4-1365,55 0-5461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00:54.571"/>
    </inkml:context>
    <inkml:brush xml:id="br0">
      <inkml:brushProperty name="width" value="0.05" units="cm"/>
      <inkml:brushProperty name="height" value="0.05" units="cm"/>
      <inkml:brushProperty name="color" value="#66CC00"/>
    </inkml:brush>
  </inkml:definitions>
  <inkml:trace contextRef="#ctx0" brushRef="#br0">0 3108 24575,'1'-2'0,"0"0"0,-1 0 0,1 1 0,0-1 0,0 0 0,0 0 0,0 1 0,0-1 0,1 0 0,-1 1 0,0-1 0,3-1 0,3-5 0,333-359 0,-267 293 0,-27 33 0,2 1 0,2 3 0,78-45 0,-6 3 0,70-32 0,-124 75 0,78-54 0,-11-17 0,-98 79 0,-25 20 0,0-1 0,-1-1 0,15-16 0,-2 1 0,2 1 0,0 1 0,33-21 0,-25 18 0,46-43 0,201-216 0,-148 161 0,-1 2 0,147-155 0,-265 266 0,1 0 0,0 1 0,22-10 0,20-15 0,18-13 0,-38 26 0,36-30 0,-37 27 0,0 2 0,2 1 0,1 2 0,0 1 0,45-13 0,-67 27 0,0 0 0,1 2 0,-1 0 0,1 1 0,0 1 0,23 1 0,20-2 0,23-13 0,-38 6 0,-33 5 0,0 0 0,-1 0 0,1-2 0,-1 0 0,0 0 0,21-16 0,10-4 0,6 5 0,-37 16 0,0 1 0,-1-2 0,0 1 0,11-8 0,115-74 0,-53 36 0,-41 26 0,42-33 0,-37 22 0,39-33 0,-78 61-195,1 0 0,0 1 0,1 0 0,-1 1 0,1 0 0,14-5 0,-8 5-6631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00:57.084"/>
    </inkml:context>
    <inkml:brush xml:id="br0">
      <inkml:brushProperty name="width" value="0.05" units="cm"/>
      <inkml:brushProperty name="height" value="0.05" units="cm"/>
      <inkml:brushProperty name="color" value="#66CC00"/>
    </inkml:brush>
  </inkml:definitions>
  <inkml:trace contextRef="#ctx0" brushRef="#br0">1 0 23619,'545'52'0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01:01.918"/>
    </inkml:context>
    <inkml:brush xml:id="br0">
      <inkml:brushProperty name="width" value="0.05" units="cm"/>
      <inkml:brushProperty name="height" value="0.05" units="cm"/>
      <inkml:brushProperty name="color" value="#66CC00"/>
    </inkml:brush>
  </inkml:definitions>
  <inkml:trace contextRef="#ctx0" brushRef="#br0">104 0 24575,'-1'9'0,"0"1"0,-1-1 0,1 0 0,-2 0 0,1-1 0,-1 1 0,-1 0 0,-4 8 0,3-6 0,0 0 0,1 1 0,-6 23 0,-14 67 83,14-70-807,-9 65 0,17-75-6102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01:32.677"/>
    </inkml:context>
    <inkml:brush xml:id="br0">
      <inkml:brushProperty name="width" value="0.05" units="cm"/>
      <inkml:brushProperty name="height" value="0.05" units="cm"/>
      <inkml:brushProperty name="color" value="#66CC00"/>
    </inkml:brush>
  </inkml:definitions>
  <inkml:trace contextRef="#ctx0" brushRef="#br0">0 518 23848,'9746'-518'0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01:39.142"/>
    </inkml:context>
    <inkml:brush xml:id="br0">
      <inkml:brushProperty name="width" value="0.05" units="cm"/>
      <inkml:brushProperty name="height" value="0.05" units="cm"/>
      <inkml:brushProperty name="color" value="#66CC00"/>
    </inkml:brush>
  </inkml:definitions>
  <inkml:trace contextRef="#ctx0" brushRef="#br0">1 1 24575,'16'1'0,"-1"2"0,1 0 0,-1 0 0,1 1 0,-1 1 0,0 1 0,-1 0 0,15 9 0,33 12 0,-53-23 0,0 0 0,-1 1 0,1 0 0,-1 1 0,10 8 0,-11-8 0,0 0 0,1-1 0,0 1 0,0-2 0,0 1 0,14 4 0,-17-7 0,5 1 0,0 0 0,0 1 0,0 0 0,14 9 0,-23-12 0,0 0 0,1 0 0,-1-1 0,0 1 0,0 0 0,1 0 0,-1 0 0,0 0 0,0 1 0,0-1 0,0 0 0,-1 0 0,1 1 0,0-1 0,0 0 0,-1 1 0,1-1 0,-1 1 0,1-1 0,-1 1 0,0-1 0,1 1 0,-1-1 0,0 1 0,0-1 0,0 1 0,0-1 0,0 1 0,-1-1 0,1 1 0,0-1 0,-1 1 0,1-1 0,-1 1 0,1-1 0,-1 1 0,0-1 0,0 0 0,1 0 0,-3 3 0,-140 175-1365,125-158-5461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09:39.173"/>
    </inkml:context>
    <inkml:brush xml:id="br0">
      <inkml:brushProperty name="width" value="0.05" units="cm"/>
      <inkml:brushProperty name="height" value="0.05" units="cm"/>
      <inkml:brushProperty name="color" value="#66CC00"/>
    </inkml:brush>
  </inkml:definitions>
  <inkml:trace contextRef="#ctx0" brushRef="#br0">0 1 24575,'1626'0'0,"-1264"27"0,-51-1 0,312-25 0,45 2 0,-232 18 0,352 6 0,-718-26 0,0 3 0,0 3 0,-1 3 0,-1 3 0,102 34 0,-27-8 0,175 24 0,-286-57 0,-5-1 0,383 78 0,798 292 0,-1062-323 0,3-7 0,166 29 0,-268-63 0,82 32 0,-45-13 0,139 61 0,-29-10 0,389 161 0,-529-216 0,97 65 0,-117-70 0,-21-13 0,1 0 0,-1 1 0,17 17 0,-28-25 0,39 39 0,60 45 0,-44-39 0,83 87 0,-126-118 0,19 22 0,-22-24 0,1 1 0,17 13 0,-18-16 0,0-1 0,-1 2 0,16 22 0,16 18 0,39 28 0,64 68 0,-20-6 0,-36-39 0,-74-87 0,0 0 0,29 22 0,-5-4 0,-22-21 0,0 0 0,1-2 0,0 0 0,0-1 0,31 12 0,11 6 0,10 3 0,-51-23 0,1 0 0,-2 1 0,1 1 0,33 24 0,-44-26 0,0 1 0,-1 0 0,0 0 0,0 1 0,8 15 0,-8-12 0,1-1 0,18 22 0,-21-27 0,2 0 0,-1-1 0,1 1 0,0-1 0,0-1 0,1 1 0,0-1 0,0-1 0,0 1 0,0-2 0,1 1 0,0-1 0,-1 0 0,1 0 0,0-1 0,1-1 0,-1 0 0,0 0 0,15 0 0,27-3-1365,-28 1-5461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09:42.520"/>
    </inkml:context>
    <inkml:brush xml:id="br0">
      <inkml:brushProperty name="width" value="0.05" units="cm"/>
      <inkml:brushProperty name="height" value="0.05" units="cm"/>
      <inkml:brushProperty name="color" value="#66CC00"/>
    </inkml:brush>
  </inkml:definitions>
  <inkml:trace contextRef="#ctx0" brushRef="#br0">92 1 24575,'9'2'0,"0"0"0,0 1 0,1 1 0,-2-1 0,1 1 0,0 1 0,-1 0 0,14 10 0,-20-14 0,2 1 0,44 30 0,69 58 0,-114-88 0,0 0 0,-1 1 0,0-1 0,0 1 0,0 0 0,0 0 0,0 0 0,0 0 0,0 0 0,-1 0 0,2 4 0,-3-6 0,0 0 0,0 0 0,0 1 0,0-1 0,0 0 0,-1 0 0,1 0 0,0 0 0,0 0 0,-1 0 0,1 0 0,-1 0 0,1 0 0,-1 0 0,1 0 0,-1 0 0,1 0 0,-1 0 0,0 0 0,0-1 0,1 1 0,-1 0 0,0 0 0,0-1 0,0 1 0,0-1 0,0 1 0,0-1 0,0 1 0,0-1 0,0 1 0,0-1 0,0 0 0,0 0 0,0 1 0,0-1 0,0 0 0,-3 0 0,-44 8 0,30-6 0,1 1 0,0 0 0,-32 12 0,33-7 0,0 1 0,1 0 0,0 2 0,0-1 0,1 2 0,1 0 0,0 0 0,-15 20 0,25-29 0,-41 30-1365,32-23-5461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11:15.554"/>
    </inkml:context>
    <inkml:brush xml:id="br0">
      <inkml:brushProperty name="width" value="0.05" units="cm"/>
      <inkml:brushProperty name="height" value="0.05" units="cm"/>
      <inkml:brushProperty name="color" value="#00A0D7"/>
    </inkml:brush>
  </inkml:definitions>
  <inkml:trace contextRef="#ctx0" brushRef="#br0">0 961 24575,'188'-103'0,"42"2"-790,396-118-1,263 9 78,264 45-506,-590 95 884,268 1 1996,-65 71 559,-234 0-2253,-269-15 33,1-1 0,-224 14 0,11-1 0,0 3 0,94 14 0,-95-9 0,1-2 0,-1-2 0,71-5 0,-26 0 0,755 46 0,-566-22 0,365 37 0,-424-56 0,-28-1 0,-75 12 0,-45-3 0,-25-3 0,94 29 0,-62-14 0,28 0 0,-69-16 0,-1 3 0,61 20 0,75 25 0,-92-31 0,-63-18 0,1-1 0,0-1 0,41 2 0,77-8 0,-51 0 0,427 2 0,-506 0 0,0 1 0,-1 1 0,1 0 0,0 1 0,-1 0 0,1 1 0,14 7 0,6 1 0,-17-7 0,0-2 0,1 0 0,0 0 0,22 0 0,32 5 0,-36-2 0,-16-3 0,0 0 0,0 1 0,0 1 0,-1 1 0,20 9 0,84 38-1365,-106-45-5461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02:11:18.839"/>
    </inkml:context>
    <inkml:brush xml:id="br0">
      <inkml:brushProperty name="width" value="0.05" units="cm"/>
      <inkml:brushProperty name="height" value="0.05" units="cm"/>
      <inkml:brushProperty name="color" value="#00A0D7"/>
    </inkml:brush>
  </inkml:definitions>
  <inkml:trace contextRef="#ctx0" brushRef="#br0">1 0 24575,'1'15'0,"0"0"0,1 0 0,1 0 0,0-1 0,1 1 0,1-1 0,0 0 0,1-1 0,13 24 0,8 7 0,49 58 0,-66-89 0,4 3 0,0-1 0,1 0 0,1-1 0,0-1 0,23 14 0,-35-24 0,1 1 0,-1 0 0,0 0 0,0 0 0,-1 0 0,1 0 0,-1 1 0,0 0 0,0-1 0,2 7 0,-4-10 0,0 1 0,0 0 0,-1 0 0,1-1 0,-1 1 0,1 0 0,-1 0 0,0 0 0,1-1 0,-1 1 0,0 0 0,0 0 0,-1 0 0,1 0 0,0-1 0,-1 1 0,1 0 0,-1 0 0,1 0 0,-1-1 0,0 1 0,0 0 0,0-1 0,0 1 0,0-1 0,0 1 0,0-1 0,0 1 0,-1-1 0,1 0 0,0 0 0,-1 0 0,-1 2 0,-161 86 0,150-81-227,0-1-1,-1 0 1,0-1-1,0 0 1,-31 7-1,28-10-6598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5:38:59.375"/>
    </inkml:context>
    <inkml:brush xml:id="br0">
      <inkml:brushProperty name="width" value="0.05" units="cm"/>
      <inkml:brushProperty name="height" value="0.05" units="cm"/>
      <inkml:brushProperty name="color" value="#E71224"/>
    </inkml:brush>
  </inkml:definitions>
  <inkml:trace contextRef="#ctx0" brushRef="#br0">3251 471 24575,'0'-3'0,"-1"0"0,0 0 0,0 0 0,0 0 0,0 0 0,0 0 0,0 1 0,-1-1 0,0 0 0,1 1 0,-1-1 0,0 1 0,0-1 0,0 1 0,-1 0 0,1 0 0,0 0 0,-3-2 0,-55-33 0,44 28 0,-75-39 0,-1 4 0,-2 4 0,-165-46 0,193 71 0,-90-11 0,-28-4 0,-270-46 0,-72 67 0,307 12 0,-660-3 0,873 0 0,0 0 0,0 0 0,0 0 0,0 1 0,0 0 0,0 0 0,1 0 0,-1 1 0,1 0 0,-1 0 0,1 1 0,-7 3 0,8-3 0,1 0 0,0 0 0,0 1 0,0-1 0,1 1 0,-1-1 0,1 1 0,0 0 0,0 0 0,0 0 0,0 0 0,1 1 0,0-1 0,-1 0 0,2 1 0,-2 7 0,0 2 0,1-1 0,0 0 0,1 0 0,0 1 0,1-1 0,1 0 0,0 0 0,1 0 0,7 22 0,-6-26 0,0 0 0,0 0 0,1-1 0,0 0 0,0 0 0,1 0 0,0-1 0,1 0 0,0 0 0,0-1 0,0 1 0,1-1 0,-1-1 0,12 6 0,43 22 0,-33-19 0,0 1 0,33 25 0,-20-9 0,209 164 0,-112-91 0,-80-63 0,-40-29 0,0 0 0,1-2 0,1 0 0,-1-1 0,42 11 0,116 17 0,-130-28 0,37 4 0,130 3 0,89-19 0,-107 0 0,-87 5 0,119-5 0,-211 1 0,0-2 0,1 0 0,-2-1 0,1 0 0,0-2 0,23-12 0,98-62 0,-84 47 0,160-104 0,-156 102 0,-40 25 0,0-1 0,-1 0 0,21-19 0,86-80-1365,-100 93-5461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4:41.0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0,'2209'0,"-2177"0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4:43.7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1,'1732'0,"-1700"0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4:46.4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3,'256'-2,"283"5,-211 34,-211-20,134 3,724-21,-943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4:48.8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1,'1179'0,"-1147"0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4:51.2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1,'1363'0,"-1331"0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4:54.3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1,'1436'0,"-1404"0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00.9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1,'20'1,"1"1,-1 1,38 11,-17-4,218 58,-98-23,-73-20,-36-9,2-3,86 11,-21-5,-82-12,72 6,-69-12,177-4,-198 0,0-1,0-1,0 0,-1-1,34-17,81-54,-114 64,1 0,0 2,1 1,0 0,1 1,0 2,0 0,1 1,0 1,0 2,0 0,27 0,-14 3,-4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05.7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0 113,'23'-1,"-1"-1,42-10,10-2,452 3,-312 14,-158-6,76-13,40-2,-72 18,-46 1,0-3,79-11,-23-1,0 5,177 7,-134 4,-122-2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08.0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4,'110'-1,"-21"-1,0 4,94 13,-42 1,0-7,148-10,-114-1,-144 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10.4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0,'1804'0,"-1772"0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5:39:02.312"/>
    </inkml:context>
    <inkml:brush xml:id="br0">
      <inkml:brushProperty name="width" value="0.05" units="cm"/>
      <inkml:brushProperty name="height" value="0.05" units="cm"/>
      <inkml:brushProperty name="color" value="#E71224"/>
    </inkml:brush>
  </inkml:definitions>
  <inkml:trace contextRef="#ctx0" brushRef="#br0">0 2 24575,'250'-1'0,"282"3"0,-398 9 0,183 38 0,-188-25 0,195 11 0,290-34 0,-277-4 0,-246-2 0,-1-4 0,91-21 0,-173 28 0,97-13 0,150-5 0,110 21 0,-150 1 0,257-2-1365,-439 0-5461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13.7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2,'58'-1,"1"2,-1 3,-1 2,109 27,-124-22,0-2,0-2,70 2,133-11,-91-1,469 3,-591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16.0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1,'326'19,"16"-1,95-19,-405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19.1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0,'2578'0,"-2547"0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22.7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0 113,'332'-17,"-92"1,95-4,128-2,120 23,-556-2,0-2,42-9,32-4,430 9,-293 10,-202-3,-4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25.4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1,'1158'0,"-1116"2,0 2,41 9,-38-5,61 3,85 7,23 1,-68-20,-115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28.6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0,'3235'0,"-3188"3,77 13,-27-2,-66-11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32.0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40,'210'-15,"-61"2,958 1,-656 16,-122-4,-297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34.3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2,'258'-2,"281"5,-316 16,37 0,560-20,-789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36.4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0,'47'2,"48"8,22 1,1544 7,-1095-21,-264 3,-266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38.7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2,'163'-1,"0"7,216 36,-293-29,141 5,91-20,-105-2,72 4,-249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30T05:56:42.3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1,'37'2,"-1"3,0 1,0 1,-1 2,54 21,-51-16,1-2,0-1,0-2,50 4,274-12,-166-4,1746 3,-1883-3,82-13,43-4,24 22,81-4,-205-13,-50 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47.1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39,'1231'0,"-1179"-2,80-15,36-2,-18 19,-119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49.1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0 177,'69'-4,"-1"-3,0-3,88-25,-72 15,117-12,19 21,38-3,-65 4,-30 4,-81-10,-57 11,5-2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51.6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3,'317'-3,"354"7,-476 15,49 0,282-20,-494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53.8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1,'6'0,"15"0,16 0,14 0,12 0,13 0,6 0,-4 0,3 0,-6 0,-3 0,-7 0,-9 0,-8 0,-5 0,-11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56.4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0,'1139'0,"-873"19,9 0,479-21,-723 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5:58.6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1,'107'5,"1"5,135 31,-132-19,220 13,-153-36,-73-1,164 16,-130 1,185-6,-291-9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6:00.7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1,'1473'0,"-1442"0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6:02.8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1,'6'0,"15"0,16 0,14 0,12 0,13 0,6 0,2 0,6 0,-1 0,-8 0,-7 0,-8 0,-10 0,-8 0,-6 0,-9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1T10:26:05.7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1,'1489'0,"-1453"2,0 1,45 11,-43-6,67 3,762-9,-422-4,545 2,-958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30T05:56:46.5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0,'8'8,"0"-1,1-1,0 0,1 0,-1-1,1 0,0-1,13 5,90 20,-70-20,33 4,0-4,1-3,151-8,-76-1,42 3,-160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30T05:56:49.6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80,'2581'0,"-2549"-2,0-1,0-2,-1-2,47-15,-43 12,0 1,0 1,45-3,-42 9,-4 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30T06:10:38.339"/>
    </inkml:context>
    <inkml:brush xml:id="br0">
      <inkml:brushProperty name="width" value="0.05" units="cm"/>
      <inkml:brushProperty name="height" value="0.05" units="cm"/>
      <inkml:brushProperty name="color" value="#E71224"/>
    </inkml:brush>
  </inkml:definitions>
  <inkml:trace contextRef="#ctx0" brushRef="#br0">2189 941 24575,'-13'0'0,"1"-1"0,-1-1 0,1 0 0,0-1 0,0 0 0,0-1 0,-17-8 0,-80-47 0,30 14 0,59 34 0,0-1 0,1-1 0,1-1 0,0 0 0,1-1 0,-22-25 0,-84-116 0,61 73 0,17 26 0,-93-89 0,114 124 0,-1 2 0,0 0 0,-2 2 0,0 0 0,-1 2 0,-44-18 0,16 13 0,-2 2 0,0 3 0,-1 2 0,0 3 0,0 3 0,-1 2 0,-61 2 0,71 3 0,18 0 0,0 2 0,-56 7 0,79-6 0,-1 0 0,1 1 0,0 0 0,1 0 0,-1 0 0,1 1 0,-1 1 0,1 0 0,0 0 0,1 0 0,-1 1 0,1 0 0,0 0 0,-6 8 0,-11 18 0,1 2 0,-26 49 0,34-50 0,2 1 0,1 0 0,2 1 0,-7 42 0,-7 23 0,3-20 0,-12 83 0,17-75 0,8-51 0,-5 66 0,14 180 0,3-255 0,2 0 0,2 0 0,0-1 0,2 0 0,1 0 0,0-1 0,3-1 0,0 0 0,1-1 0,31 38 0,-33-49 0,0 0 0,1 0 0,0-2 0,1 0 0,0 0 0,1-2 0,0 0 0,1 0 0,-1-2 0,2 0 0,-1-1 0,1 0 0,0-2 0,22 3 0,0-1 0,1-3 0,-1-1 0,1-2 0,0-2 0,55-10 0,-63 6 0,-1-2 0,0-1 0,54-24 0,86-54 0,-109 53 0,110-44 0,-37 25 0,137-74 0,-258 120 0,2 1 0,-1 1 0,30-6 0,-33 9 0,0 0 0,0-2 0,-1 1 0,1-2 0,-1 0 0,0 0 0,15-10 0,-23 12 0,0-1 0,-1 0 0,1 0 0,-1 0 0,0 0 0,0 0 0,0-1 0,-1 1 0,0-1 0,0 0 0,0 1 0,0-1 0,-1 0 0,1 0 0,-1 0 0,0-8 0,1-11 0,-1 0 0,-2-30 0,0 25 0,-4-187-1365,5 182-5461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EDAB-6124-47F2-A73B-38AA50AB60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06E9A-F71D-4D79-B4C1-EF2832CB9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3A9DD-7757-4BFE-B063-66DF8080663D}"/>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5" name="Footer Placeholder 4">
            <a:extLst>
              <a:ext uri="{FF2B5EF4-FFF2-40B4-BE49-F238E27FC236}">
                <a16:creationId xmlns:a16="http://schemas.microsoft.com/office/drawing/2014/main" id="{5AA83A34-A7B3-406F-A4E3-21ECA1846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5E14E-27A5-435B-AACD-C64A36B6D41D}"/>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261013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0028-0349-4A62-9393-E551FB917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20C1A3-E76A-4638-A9A0-1FC33DE244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62807-28E4-4247-8713-646B11A6AB21}"/>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5" name="Footer Placeholder 4">
            <a:extLst>
              <a:ext uri="{FF2B5EF4-FFF2-40B4-BE49-F238E27FC236}">
                <a16:creationId xmlns:a16="http://schemas.microsoft.com/office/drawing/2014/main" id="{E5E1059F-FE0C-4094-B6DA-3A73D1336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BD10D-99BA-4426-8E46-940B7F8911EA}"/>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33735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6492AB-2BF9-416C-B358-E39E0B8ABA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722A24-48C5-44AE-AAF9-A2B02D22B5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2FA74-88DA-48CE-9D6A-E944254B614D}"/>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5" name="Footer Placeholder 4">
            <a:extLst>
              <a:ext uri="{FF2B5EF4-FFF2-40B4-BE49-F238E27FC236}">
                <a16:creationId xmlns:a16="http://schemas.microsoft.com/office/drawing/2014/main" id="{82E2E386-36B3-4D9D-8209-6FC19F6EB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BC656-A1FF-4CF4-AE4C-15420C392BC5}"/>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21882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89A4-3265-4243-A6CB-CE76E3E48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78113-7849-4B8E-8747-7C3C71AB2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7AE91-BAA1-4278-A186-766AC7177181}"/>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5" name="Footer Placeholder 4">
            <a:extLst>
              <a:ext uri="{FF2B5EF4-FFF2-40B4-BE49-F238E27FC236}">
                <a16:creationId xmlns:a16="http://schemas.microsoft.com/office/drawing/2014/main" id="{C059B6BA-DCBA-4067-B9A2-ED034DFD3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40520-2775-444C-B18F-97AC0BFCB0D2}"/>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142701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7084-B78F-4F85-BD36-84F5695D93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E57137-EDFC-444A-B96E-3F3DDC46B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CDA3C9-53AA-4B9B-A422-A81096E59ECC}"/>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5" name="Footer Placeholder 4">
            <a:extLst>
              <a:ext uri="{FF2B5EF4-FFF2-40B4-BE49-F238E27FC236}">
                <a16:creationId xmlns:a16="http://schemas.microsoft.com/office/drawing/2014/main" id="{67E361FE-C6EF-47AC-8000-1EDA845F1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4408B-52B3-4382-A9AD-71BB462C547A}"/>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192140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B8A8-7844-41FD-A71F-FE91CBD68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C5051-2E55-4465-A171-004BE4CA0F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E46ED-208D-4F63-B802-F41199D68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D8DDE-F896-421C-BC22-854E44794F69}"/>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6" name="Footer Placeholder 5">
            <a:extLst>
              <a:ext uri="{FF2B5EF4-FFF2-40B4-BE49-F238E27FC236}">
                <a16:creationId xmlns:a16="http://schemas.microsoft.com/office/drawing/2014/main" id="{A98C42E8-DA6F-4FD7-9AAD-1C1B9EE20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17583-C493-43F7-9559-4E2FD4CEAAAC}"/>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95223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9202-E719-444E-97A4-6AF8385A13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9900AE-F2A9-42AB-8569-162ECD2B51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729D7-D40D-43CD-90D6-902878E85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F20FC8-1E3A-4E69-8874-2D32091BE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96A58E-12C0-4E09-BF6D-FBCB17AB8F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1FA2E2-EEDB-45FE-9BC9-AF26AA0F37C5}"/>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8" name="Footer Placeholder 7">
            <a:extLst>
              <a:ext uri="{FF2B5EF4-FFF2-40B4-BE49-F238E27FC236}">
                <a16:creationId xmlns:a16="http://schemas.microsoft.com/office/drawing/2014/main" id="{995CC1AC-95AE-4FDE-9F1A-5B0BA77E40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2775A0-0E6F-4D72-92A4-08BA180E2E14}"/>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64278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B904-CEF5-438E-9430-22A0C3C82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CE0644-57F5-4727-AAB1-D1C6409BCD39}"/>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4" name="Footer Placeholder 3">
            <a:extLst>
              <a:ext uri="{FF2B5EF4-FFF2-40B4-BE49-F238E27FC236}">
                <a16:creationId xmlns:a16="http://schemas.microsoft.com/office/drawing/2014/main" id="{B78BFFF0-9C04-4603-96F1-9F1CF2C83B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38FE99-8B1E-4479-A27E-AA5FC25CB8DC}"/>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260206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269AA-45D1-4396-AF4D-C5AE16DE658D}"/>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3" name="Footer Placeholder 2">
            <a:extLst>
              <a:ext uri="{FF2B5EF4-FFF2-40B4-BE49-F238E27FC236}">
                <a16:creationId xmlns:a16="http://schemas.microsoft.com/office/drawing/2014/main" id="{11E3A218-E4B8-4B77-8CF2-D3D03353A1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0C2998-9D47-415C-8BF0-110FE91B50F5}"/>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244823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CA04-8C4D-4D71-B4CE-D8DCF7C67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112AC6-5382-4E7E-8DA9-24F53345E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2FAC36-4770-4D75-82EC-1235A97BE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0CD7F7-8BD4-4ACD-83D6-B08BBE58BBF8}"/>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6" name="Footer Placeholder 5">
            <a:extLst>
              <a:ext uri="{FF2B5EF4-FFF2-40B4-BE49-F238E27FC236}">
                <a16:creationId xmlns:a16="http://schemas.microsoft.com/office/drawing/2014/main" id="{FEC618DE-4370-4243-861F-793F3D2A0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2A374-1337-44BA-ABB5-2267C10E87A7}"/>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190023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E345-1E09-4B24-98B4-9B7C1A531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7E828B-5040-4668-83A5-4F75D1A70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0B8595-7BDD-4765-9E77-0AB1DD23E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0D543-1F4C-4E8F-90C5-3E4FF22705EB}"/>
              </a:ext>
            </a:extLst>
          </p:cNvPr>
          <p:cNvSpPr>
            <a:spLocks noGrp="1"/>
          </p:cNvSpPr>
          <p:nvPr>
            <p:ph type="dt" sz="half" idx="10"/>
          </p:nvPr>
        </p:nvSpPr>
        <p:spPr/>
        <p:txBody>
          <a:bodyPr/>
          <a:lstStyle/>
          <a:p>
            <a:fld id="{B9C3E222-BEDE-4B82-8DAF-A8060245D773}" type="datetimeFigureOut">
              <a:rPr lang="en-US" smtClean="0"/>
              <a:t>12/17/2025</a:t>
            </a:fld>
            <a:endParaRPr lang="en-US"/>
          </a:p>
        </p:txBody>
      </p:sp>
      <p:sp>
        <p:nvSpPr>
          <p:cNvPr id="6" name="Footer Placeholder 5">
            <a:extLst>
              <a:ext uri="{FF2B5EF4-FFF2-40B4-BE49-F238E27FC236}">
                <a16:creationId xmlns:a16="http://schemas.microsoft.com/office/drawing/2014/main" id="{AC9E5F8D-7D6C-466A-BEE9-F71B6652F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CF359-AAF7-4F20-8682-D5A7F9807389}"/>
              </a:ext>
            </a:extLst>
          </p:cNvPr>
          <p:cNvSpPr>
            <a:spLocks noGrp="1"/>
          </p:cNvSpPr>
          <p:nvPr>
            <p:ph type="sldNum" sz="quarter" idx="12"/>
          </p:nvPr>
        </p:nvSpPr>
        <p:spPr/>
        <p:txBody>
          <a:bodyPr/>
          <a:lstStyle/>
          <a:p>
            <a:fld id="{9846048A-F795-4DF9-A188-658481A6625D}" type="slidenum">
              <a:rPr lang="en-US" smtClean="0"/>
              <a:t>‹#›</a:t>
            </a:fld>
            <a:endParaRPr lang="en-US"/>
          </a:p>
        </p:txBody>
      </p:sp>
    </p:spTree>
    <p:extLst>
      <p:ext uri="{BB962C8B-B14F-4D97-AF65-F5344CB8AC3E}">
        <p14:creationId xmlns:p14="http://schemas.microsoft.com/office/powerpoint/2010/main" val="119294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52A86-2AD3-40DF-BE51-EB7968FDD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7A244-C7F5-4624-A8E6-518CB5BB0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92A5A-F149-4878-A9AF-104591649D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3E222-BEDE-4B82-8DAF-A8060245D773}" type="datetimeFigureOut">
              <a:rPr lang="en-US" smtClean="0"/>
              <a:t>12/17/2025</a:t>
            </a:fld>
            <a:endParaRPr lang="en-US"/>
          </a:p>
        </p:txBody>
      </p:sp>
      <p:sp>
        <p:nvSpPr>
          <p:cNvPr id="5" name="Footer Placeholder 4">
            <a:extLst>
              <a:ext uri="{FF2B5EF4-FFF2-40B4-BE49-F238E27FC236}">
                <a16:creationId xmlns:a16="http://schemas.microsoft.com/office/drawing/2014/main" id="{AF6E581F-FB7A-4D5B-B1CD-E2024EDB6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D75AA7-45B5-40E7-8E03-33F035CCA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6048A-F795-4DF9-A188-658481A6625D}" type="slidenum">
              <a:rPr lang="en-US" smtClean="0"/>
              <a:t>‹#›</a:t>
            </a:fld>
            <a:endParaRPr lang="en-US"/>
          </a:p>
        </p:txBody>
      </p:sp>
    </p:spTree>
    <p:extLst>
      <p:ext uri="{BB962C8B-B14F-4D97-AF65-F5344CB8AC3E}">
        <p14:creationId xmlns:p14="http://schemas.microsoft.com/office/powerpoint/2010/main" val="344914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www.oracle.com/java/technologies/javase-install-sdk142.html" TargetMode="Externa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3.xml"/><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customXml" Target="../ink/ink7.xml"/><Relationship Id="rId4" Type="http://schemas.openxmlformats.org/officeDocument/2006/relationships/image" Target="../media/image160.png"/></Relationships>
</file>

<file path=ppt/slides/_rels/slide25.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22.png"/><Relationship Id="rId5" Type="http://schemas.openxmlformats.org/officeDocument/2006/relationships/customXml" Target="../ink/ink10.xml"/><Relationship Id="rId10" Type="http://schemas.openxmlformats.org/officeDocument/2006/relationships/customXml" Target="../ink/ink13.xml"/><Relationship Id="rId4" Type="http://schemas.openxmlformats.org/officeDocument/2006/relationships/image" Target="../media/image20.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80.png"/><Relationship Id="rId7" Type="http://schemas.openxmlformats.org/officeDocument/2006/relationships/customXml" Target="../ink/ink18.xml"/><Relationship Id="rId12" Type="http://schemas.openxmlformats.org/officeDocument/2006/relationships/image" Target="../media/image24.png"/><Relationship Id="rId2"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customXml" Target="../ink/ink21.xml"/><Relationship Id="rId5" Type="http://schemas.openxmlformats.org/officeDocument/2006/relationships/customXml" Target="../ink/ink16.xml"/><Relationship Id="rId10" Type="http://schemas.openxmlformats.org/officeDocument/2006/relationships/image" Target="../media/image23.png"/><Relationship Id="rId4" Type="http://schemas.openxmlformats.org/officeDocument/2006/relationships/customXml" Target="../ink/ink15.xml"/><Relationship Id="rId9" Type="http://schemas.openxmlformats.org/officeDocument/2006/relationships/customXml" Target="../ink/ink20.xml"/></Relationships>
</file>

<file path=ppt/slides/_rels/slide27.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ustomXml" Target="../ink/ink2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customXml" Target="../ink/ink32.xml"/><Relationship Id="rId26" Type="http://schemas.openxmlformats.org/officeDocument/2006/relationships/customXml" Target="../ink/ink36.xml"/><Relationship Id="rId3" Type="http://schemas.openxmlformats.org/officeDocument/2006/relationships/image" Target="../media/image28.png"/><Relationship Id="rId21" Type="http://schemas.openxmlformats.org/officeDocument/2006/relationships/image" Target="../media/image37.png"/><Relationship Id="rId7" Type="http://schemas.openxmlformats.org/officeDocument/2006/relationships/image" Target="../media/image30.png"/><Relationship Id="rId12" Type="http://schemas.openxmlformats.org/officeDocument/2006/relationships/customXml" Target="../ink/ink29.xml"/><Relationship Id="rId17" Type="http://schemas.openxmlformats.org/officeDocument/2006/relationships/image" Target="../media/image35.png"/><Relationship Id="rId25" Type="http://schemas.openxmlformats.org/officeDocument/2006/relationships/image" Target="../media/image39.png"/><Relationship Id="rId33" Type="http://schemas.openxmlformats.org/officeDocument/2006/relationships/image" Target="../media/image43.png"/><Relationship Id="rId2" Type="http://schemas.openxmlformats.org/officeDocument/2006/relationships/customXml" Target="../ink/ink24.xml"/><Relationship Id="rId16" Type="http://schemas.openxmlformats.org/officeDocument/2006/relationships/customXml" Target="../ink/ink31.xml"/><Relationship Id="rId20" Type="http://schemas.openxmlformats.org/officeDocument/2006/relationships/customXml" Target="../ink/ink33.xml"/><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32.png"/><Relationship Id="rId24" Type="http://schemas.openxmlformats.org/officeDocument/2006/relationships/customXml" Target="../ink/ink35.xml"/><Relationship Id="rId32" Type="http://schemas.openxmlformats.org/officeDocument/2006/relationships/customXml" Target="../ink/ink39.xml"/><Relationship Id="rId5" Type="http://schemas.openxmlformats.org/officeDocument/2006/relationships/image" Target="../media/image29.png"/><Relationship Id="rId15" Type="http://schemas.openxmlformats.org/officeDocument/2006/relationships/image" Target="../media/image34.png"/><Relationship Id="rId23" Type="http://schemas.openxmlformats.org/officeDocument/2006/relationships/image" Target="../media/image38.png"/><Relationship Id="rId28" Type="http://schemas.openxmlformats.org/officeDocument/2006/relationships/customXml" Target="../ink/ink37.xml"/><Relationship Id="rId10" Type="http://schemas.openxmlformats.org/officeDocument/2006/relationships/customXml" Target="../ink/ink28.xml"/><Relationship Id="rId19" Type="http://schemas.openxmlformats.org/officeDocument/2006/relationships/image" Target="../media/image36.png"/><Relationship Id="rId31" Type="http://schemas.openxmlformats.org/officeDocument/2006/relationships/image" Target="../media/image42.png"/><Relationship Id="rId4" Type="http://schemas.openxmlformats.org/officeDocument/2006/relationships/customXml" Target="../ink/ink25.xml"/><Relationship Id="rId9" Type="http://schemas.openxmlformats.org/officeDocument/2006/relationships/image" Target="../media/image31.png"/><Relationship Id="rId14" Type="http://schemas.openxmlformats.org/officeDocument/2006/relationships/customXml" Target="../ink/ink30.xml"/><Relationship Id="rId22" Type="http://schemas.openxmlformats.org/officeDocument/2006/relationships/customXml" Target="../ink/ink34.xml"/><Relationship Id="rId27" Type="http://schemas.openxmlformats.org/officeDocument/2006/relationships/image" Target="../media/image40.png"/><Relationship Id="rId30" Type="http://schemas.openxmlformats.org/officeDocument/2006/relationships/customXml" Target="../ink/ink38.xml"/><Relationship Id="rId8" Type="http://schemas.openxmlformats.org/officeDocument/2006/relationships/customXml" Target="../ink/ink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3" Type="http://schemas.openxmlformats.org/officeDocument/2006/relationships/customXml" Target="../ink/ink45.xml"/><Relationship Id="rId18" Type="http://schemas.openxmlformats.org/officeDocument/2006/relationships/image" Target="../media/image360.png"/><Relationship Id="rId26" Type="http://schemas.openxmlformats.org/officeDocument/2006/relationships/image" Target="../media/image400.png"/><Relationship Id="rId39" Type="http://schemas.openxmlformats.org/officeDocument/2006/relationships/customXml" Target="../ink/ink58.xml"/><Relationship Id="rId21" Type="http://schemas.openxmlformats.org/officeDocument/2006/relationships/customXml" Target="../ink/ink49.xml"/><Relationship Id="rId34" Type="http://schemas.openxmlformats.org/officeDocument/2006/relationships/image" Target="../media/image440.png"/><Relationship Id="rId42" Type="http://schemas.openxmlformats.org/officeDocument/2006/relationships/image" Target="../media/image48.png"/><Relationship Id="rId47" Type="http://schemas.openxmlformats.org/officeDocument/2006/relationships/customXml" Target="../ink/ink62.xml"/><Relationship Id="rId50" Type="http://schemas.openxmlformats.org/officeDocument/2006/relationships/image" Target="../media/image52.png"/><Relationship Id="rId55" Type="http://schemas.openxmlformats.org/officeDocument/2006/relationships/customXml" Target="../ink/ink66.xml"/><Relationship Id="rId7" Type="http://schemas.openxmlformats.org/officeDocument/2006/relationships/customXml" Target="../ink/ink42.xml"/><Relationship Id="rId2" Type="http://schemas.openxmlformats.org/officeDocument/2006/relationships/image" Target="../media/image44.png"/><Relationship Id="rId16" Type="http://schemas.openxmlformats.org/officeDocument/2006/relationships/image" Target="../media/image350.png"/><Relationship Id="rId29" Type="http://schemas.openxmlformats.org/officeDocument/2006/relationships/customXml" Target="../ink/ink53.xml"/><Relationship Id="rId11" Type="http://schemas.openxmlformats.org/officeDocument/2006/relationships/customXml" Target="../ink/ink44.xml"/><Relationship Id="rId24" Type="http://schemas.openxmlformats.org/officeDocument/2006/relationships/image" Target="../media/image390.png"/><Relationship Id="rId32" Type="http://schemas.openxmlformats.org/officeDocument/2006/relationships/image" Target="../media/image430.png"/><Relationship Id="rId37" Type="http://schemas.openxmlformats.org/officeDocument/2006/relationships/customXml" Target="../ink/ink57.xml"/><Relationship Id="rId40" Type="http://schemas.openxmlformats.org/officeDocument/2006/relationships/image" Target="../media/image47.png"/><Relationship Id="rId45" Type="http://schemas.openxmlformats.org/officeDocument/2006/relationships/customXml" Target="../ink/ink61.xml"/><Relationship Id="rId53" Type="http://schemas.openxmlformats.org/officeDocument/2006/relationships/customXml" Target="../ink/ink65.xml"/><Relationship Id="rId58" Type="http://schemas.openxmlformats.org/officeDocument/2006/relationships/image" Target="../media/image56.png"/><Relationship Id="rId5" Type="http://schemas.openxmlformats.org/officeDocument/2006/relationships/customXml" Target="../ink/ink41.xml"/><Relationship Id="rId19" Type="http://schemas.openxmlformats.org/officeDocument/2006/relationships/customXml" Target="../ink/ink48.xml"/><Relationship Id="rId4" Type="http://schemas.openxmlformats.org/officeDocument/2006/relationships/image" Target="../media/image290.png"/><Relationship Id="rId9" Type="http://schemas.openxmlformats.org/officeDocument/2006/relationships/customXml" Target="../ink/ink43.xml"/><Relationship Id="rId14" Type="http://schemas.openxmlformats.org/officeDocument/2006/relationships/image" Target="../media/image340.png"/><Relationship Id="rId22" Type="http://schemas.openxmlformats.org/officeDocument/2006/relationships/image" Target="../media/image380.png"/><Relationship Id="rId27" Type="http://schemas.openxmlformats.org/officeDocument/2006/relationships/customXml" Target="../ink/ink52.xml"/><Relationship Id="rId30" Type="http://schemas.openxmlformats.org/officeDocument/2006/relationships/image" Target="../media/image420.png"/><Relationship Id="rId35" Type="http://schemas.openxmlformats.org/officeDocument/2006/relationships/customXml" Target="../ink/ink56.xml"/><Relationship Id="rId43" Type="http://schemas.openxmlformats.org/officeDocument/2006/relationships/customXml" Target="../ink/ink60.xml"/><Relationship Id="rId48" Type="http://schemas.openxmlformats.org/officeDocument/2006/relationships/image" Target="../media/image51.png"/><Relationship Id="rId56" Type="http://schemas.openxmlformats.org/officeDocument/2006/relationships/image" Target="../media/image55.png"/><Relationship Id="rId8" Type="http://schemas.openxmlformats.org/officeDocument/2006/relationships/image" Target="../media/image310.png"/><Relationship Id="rId51" Type="http://schemas.openxmlformats.org/officeDocument/2006/relationships/customXml" Target="../ink/ink64.xml"/><Relationship Id="rId3" Type="http://schemas.openxmlformats.org/officeDocument/2006/relationships/customXml" Target="../ink/ink40.xml"/><Relationship Id="rId12" Type="http://schemas.openxmlformats.org/officeDocument/2006/relationships/image" Target="../media/image330.png"/><Relationship Id="rId17" Type="http://schemas.openxmlformats.org/officeDocument/2006/relationships/customXml" Target="../ink/ink47.xml"/><Relationship Id="rId25" Type="http://schemas.openxmlformats.org/officeDocument/2006/relationships/customXml" Target="../ink/ink51.xml"/><Relationship Id="rId33" Type="http://schemas.openxmlformats.org/officeDocument/2006/relationships/customXml" Target="../ink/ink55.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68.xml"/><Relationship Id="rId20" Type="http://schemas.openxmlformats.org/officeDocument/2006/relationships/image" Target="../media/image370.png"/><Relationship Id="rId41" Type="http://schemas.openxmlformats.org/officeDocument/2006/relationships/customXml" Target="../ink/ink59.xml"/><Relationship Id="rId54"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00.png"/><Relationship Id="rId15" Type="http://schemas.openxmlformats.org/officeDocument/2006/relationships/customXml" Target="../ink/ink46.xml"/><Relationship Id="rId23" Type="http://schemas.openxmlformats.org/officeDocument/2006/relationships/customXml" Target="../ink/ink50.xml"/><Relationship Id="rId28" Type="http://schemas.openxmlformats.org/officeDocument/2006/relationships/image" Target="../media/image410.png"/><Relationship Id="rId36" Type="http://schemas.openxmlformats.org/officeDocument/2006/relationships/image" Target="../media/image45.png"/><Relationship Id="rId49" Type="http://schemas.openxmlformats.org/officeDocument/2006/relationships/customXml" Target="../ink/ink63.xml"/><Relationship Id="rId57" Type="http://schemas.openxmlformats.org/officeDocument/2006/relationships/customXml" Target="../ink/ink67.xml"/><Relationship Id="rId10" Type="http://schemas.openxmlformats.org/officeDocument/2006/relationships/image" Target="../media/image320.png"/><Relationship Id="rId31" Type="http://schemas.openxmlformats.org/officeDocument/2006/relationships/customXml" Target="../ink/ink54.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EC1E-C9EC-4244-9EDF-FDC75E5220E0}"/>
              </a:ext>
            </a:extLst>
          </p:cNvPr>
          <p:cNvSpPr>
            <a:spLocks noGrp="1"/>
          </p:cNvSpPr>
          <p:nvPr>
            <p:ph type="ctrTitle"/>
          </p:nvPr>
        </p:nvSpPr>
        <p:spPr/>
        <p:txBody>
          <a:bodyPr>
            <a:normAutofit fontScale="90000"/>
          </a:bodyPr>
          <a:lstStyle/>
          <a:p>
            <a:r>
              <a:rPr lang="en-US" dirty="0"/>
              <a:t>Introduction to Object Oriented Programming through JAVA</a:t>
            </a:r>
          </a:p>
        </p:txBody>
      </p:sp>
    </p:spTree>
    <p:extLst>
      <p:ext uri="{BB962C8B-B14F-4D97-AF65-F5344CB8AC3E}">
        <p14:creationId xmlns:p14="http://schemas.microsoft.com/office/powerpoint/2010/main" val="147200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happens when you type gcc. C is a high level language that needs a… |  by mandonuno | Medium">
            <a:extLst>
              <a:ext uri="{FF2B5EF4-FFF2-40B4-BE49-F238E27FC236}">
                <a16:creationId xmlns:a16="http://schemas.microsoft.com/office/drawing/2014/main" id="{D1527C06-B3ED-4612-BD37-36A941243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868" y="1268964"/>
            <a:ext cx="3398287" cy="4679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FB885D-4A09-6C8F-DB7C-E87ADDC06CE7}"/>
              </a:ext>
            </a:extLst>
          </p:cNvPr>
          <p:cNvSpPr txBox="1"/>
          <p:nvPr/>
        </p:nvSpPr>
        <p:spPr>
          <a:xfrm>
            <a:off x="7527861" y="382554"/>
            <a:ext cx="4114800" cy="369332"/>
          </a:xfrm>
          <a:prstGeom prst="rect">
            <a:avLst/>
          </a:prstGeom>
        </p:spPr>
        <p:txBody>
          <a:bodyPr vert="horz" lIns="91440" tIns="45720" rIns="91440" bIns="45720" rtlCol="0" anchor="ctr">
            <a:normAutofit fontScale="97500"/>
          </a:bodyPr>
          <a:lstStyle>
            <a:defPPr>
              <a:defRPr lang="en-US"/>
            </a:defPPr>
            <a:lvl1pPr>
              <a:lnSpc>
                <a:spcPct val="90000"/>
              </a:lnSpc>
              <a:spcBef>
                <a:spcPct val="0"/>
              </a:spcBef>
              <a:buNone/>
              <a:defRPr sz="2000" b="1">
                <a:solidFill>
                  <a:schemeClr val="accent2">
                    <a:lumMod val="75000"/>
                  </a:schemeClr>
                </a:solidFill>
                <a:latin typeface="Times New Roman" panose="02020603050405020304" pitchFamily="18" charset="0"/>
                <a:ea typeface="+mj-ea"/>
                <a:cs typeface="Times New Roman" panose="02020603050405020304" pitchFamily="18" charset="0"/>
              </a:defRPr>
            </a:lvl1pPr>
          </a:lstStyle>
          <a:p>
            <a:r>
              <a:rPr lang="en-IN" dirty="0"/>
              <a:t>C program Execution Environment</a:t>
            </a:r>
          </a:p>
        </p:txBody>
      </p:sp>
      <p:pic>
        <p:nvPicPr>
          <p:cNvPr id="1028" name="Picture 4" descr="Figure showing MyProgram.java, compiler, MyProgram.class, Java VM, and My Program running on a computer.">
            <a:extLst>
              <a:ext uri="{FF2B5EF4-FFF2-40B4-BE49-F238E27FC236}">
                <a16:creationId xmlns:a16="http://schemas.microsoft.com/office/drawing/2014/main" id="{9FF260DB-EA75-1EFB-7328-6995C3DC1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27" y="966399"/>
            <a:ext cx="5615524" cy="131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5DBC87-C10B-E52B-EDD9-93E62B6E50BA}"/>
              </a:ext>
            </a:extLst>
          </p:cNvPr>
          <p:cNvSpPr txBox="1"/>
          <p:nvPr/>
        </p:nvSpPr>
        <p:spPr>
          <a:xfrm>
            <a:off x="971888" y="275297"/>
            <a:ext cx="4757703" cy="583845"/>
          </a:xfrm>
          <a:prstGeom prst="rect">
            <a:avLst/>
          </a:prstGeom>
        </p:spPr>
        <p:txBody>
          <a:bodyPr vert="horz" lIns="91440" tIns="45720" rIns="91440" bIns="45720" rtlCol="0" anchor="ctr">
            <a:normAutofit fontScale="97500"/>
          </a:bodyPr>
          <a:lstStyle>
            <a:lvl1pPr>
              <a:lnSpc>
                <a:spcPct val="90000"/>
              </a:lnSpc>
              <a:spcBef>
                <a:spcPct val="0"/>
              </a:spcBef>
              <a:buNone/>
              <a:defRPr sz="4400" b="1">
                <a:solidFill>
                  <a:schemeClr val="accent2">
                    <a:lumMod val="75000"/>
                  </a:schemeClr>
                </a:solidFill>
                <a:latin typeface="Times New Roman" panose="02020603050405020304" pitchFamily="18" charset="0"/>
                <a:ea typeface="+mj-ea"/>
                <a:cs typeface="Times New Roman" panose="02020603050405020304" pitchFamily="18" charset="0"/>
              </a:defRPr>
            </a:lvl1pPr>
          </a:lstStyle>
          <a:p>
            <a:r>
              <a:rPr lang="en-IN" sz="2000" dirty="0"/>
              <a:t>Java Program Execution Environment</a:t>
            </a:r>
          </a:p>
        </p:txBody>
      </p:sp>
      <p:pic>
        <p:nvPicPr>
          <p:cNvPr id="1030" name="Picture 6" descr="Figure showing source code, compiler, and Java VM's for Win32, Solaris OS/Linux, and Mac OS">
            <a:extLst>
              <a:ext uri="{FF2B5EF4-FFF2-40B4-BE49-F238E27FC236}">
                <a16:creationId xmlns:a16="http://schemas.microsoft.com/office/drawing/2014/main" id="{77F68028-415C-3049-76E8-3EE29379B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344" y="2375802"/>
            <a:ext cx="4282255" cy="44315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C2E31F-4C13-39EC-5F77-D2AE526AE4FC}"/>
              </a:ext>
            </a:extLst>
          </p:cNvPr>
          <p:cNvSpPr txBox="1"/>
          <p:nvPr/>
        </p:nvSpPr>
        <p:spPr>
          <a:xfrm>
            <a:off x="5812971" y="4842588"/>
            <a:ext cx="1548882" cy="369332"/>
          </a:xfrm>
          <a:prstGeom prst="rect">
            <a:avLst/>
          </a:prstGeom>
          <a:noFill/>
        </p:spPr>
        <p:txBody>
          <a:bodyPr wrap="square" rtlCol="0">
            <a:spAutoFit/>
          </a:bodyPr>
          <a:lstStyle/>
          <a:p>
            <a:r>
              <a:rPr lang="en-IN" dirty="0"/>
              <a:t>What is JVM?</a:t>
            </a:r>
          </a:p>
        </p:txBody>
      </p:sp>
    </p:spTree>
    <p:extLst>
      <p:ext uri="{BB962C8B-B14F-4D97-AF65-F5344CB8AC3E}">
        <p14:creationId xmlns:p14="http://schemas.microsoft.com/office/powerpoint/2010/main" val="15727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32F509-0A14-8FF7-ADE2-E71C4911EB51}"/>
              </a:ext>
            </a:extLst>
          </p:cNvPr>
          <p:cNvSpPr txBox="1"/>
          <p:nvPr/>
        </p:nvSpPr>
        <p:spPr>
          <a:xfrm>
            <a:off x="737594" y="602687"/>
            <a:ext cx="4114800" cy="369332"/>
          </a:xfrm>
          <a:prstGeom prst="rect">
            <a:avLst/>
          </a:prstGeom>
          <a:noFill/>
        </p:spPr>
        <p:txBody>
          <a:bodyPr wrap="square" rtlCol="0">
            <a:spAutoFit/>
          </a:bodyPr>
          <a:lstStyle/>
          <a:p>
            <a:r>
              <a:rPr lang="en-IN" b="1" u="sng" dirty="0"/>
              <a:t>C program Execution Environment</a:t>
            </a:r>
          </a:p>
        </p:txBody>
      </p:sp>
      <p:sp>
        <p:nvSpPr>
          <p:cNvPr id="5" name="TextBox 4">
            <a:extLst>
              <a:ext uri="{FF2B5EF4-FFF2-40B4-BE49-F238E27FC236}">
                <a16:creationId xmlns:a16="http://schemas.microsoft.com/office/drawing/2014/main" id="{8C156B9B-775C-38EF-A3EE-FA36321653BA}"/>
              </a:ext>
            </a:extLst>
          </p:cNvPr>
          <p:cNvSpPr txBox="1"/>
          <p:nvPr/>
        </p:nvSpPr>
        <p:spPr>
          <a:xfrm>
            <a:off x="505536" y="3501536"/>
            <a:ext cx="4114800" cy="369332"/>
          </a:xfrm>
          <a:prstGeom prst="rect">
            <a:avLst/>
          </a:prstGeom>
          <a:noFill/>
        </p:spPr>
        <p:txBody>
          <a:bodyPr wrap="square" rtlCol="0">
            <a:spAutoFit/>
          </a:bodyPr>
          <a:lstStyle/>
          <a:p>
            <a:r>
              <a:rPr lang="en-IN" b="1" u="sng" dirty="0"/>
              <a:t>Java Program Execution Environment</a:t>
            </a:r>
          </a:p>
        </p:txBody>
      </p:sp>
      <p:pic>
        <p:nvPicPr>
          <p:cNvPr id="8" name="Picture 7">
            <a:extLst>
              <a:ext uri="{FF2B5EF4-FFF2-40B4-BE49-F238E27FC236}">
                <a16:creationId xmlns:a16="http://schemas.microsoft.com/office/drawing/2014/main" id="{707CA695-C3FF-2E4D-BA7A-AC056DD30557}"/>
              </a:ext>
            </a:extLst>
          </p:cNvPr>
          <p:cNvPicPr>
            <a:picLocks noChangeAspect="1"/>
          </p:cNvPicPr>
          <p:nvPr/>
        </p:nvPicPr>
        <p:blipFill>
          <a:blip r:embed="rId2"/>
          <a:srcRect l="1047" t="40864" r="43958" b="54861"/>
          <a:stretch>
            <a:fillRect/>
          </a:stretch>
        </p:blipFill>
        <p:spPr>
          <a:xfrm>
            <a:off x="3361266" y="1368144"/>
            <a:ext cx="8447875" cy="369332"/>
          </a:xfrm>
          <a:prstGeom prst="rect">
            <a:avLst/>
          </a:prstGeom>
        </p:spPr>
      </p:pic>
      <p:sp>
        <p:nvSpPr>
          <p:cNvPr id="9" name="TextBox 8">
            <a:extLst>
              <a:ext uri="{FF2B5EF4-FFF2-40B4-BE49-F238E27FC236}">
                <a16:creationId xmlns:a16="http://schemas.microsoft.com/office/drawing/2014/main" id="{FF053442-EF91-3DA0-5360-EDD94ED56D20}"/>
              </a:ext>
            </a:extLst>
          </p:cNvPr>
          <p:cNvSpPr txBox="1"/>
          <p:nvPr/>
        </p:nvSpPr>
        <p:spPr>
          <a:xfrm>
            <a:off x="183807" y="4063664"/>
            <a:ext cx="3276599" cy="646331"/>
          </a:xfrm>
          <a:prstGeom prst="rect">
            <a:avLst/>
          </a:prstGeom>
          <a:noFill/>
        </p:spPr>
        <p:txBody>
          <a:bodyPr wrap="square" rtlCol="0">
            <a:spAutoFit/>
          </a:bodyPr>
          <a:lstStyle/>
          <a:p>
            <a:r>
              <a:rPr lang="en-IN" dirty="0"/>
              <a:t>Translation of Sample.java to .class file(known as Byte Code)</a:t>
            </a:r>
          </a:p>
        </p:txBody>
      </p:sp>
      <p:pic>
        <p:nvPicPr>
          <p:cNvPr id="11" name="Picture 10">
            <a:extLst>
              <a:ext uri="{FF2B5EF4-FFF2-40B4-BE49-F238E27FC236}">
                <a16:creationId xmlns:a16="http://schemas.microsoft.com/office/drawing/2014/main" id="{503B70AD-A9D4-B67D-95A9-DF6193ADC5E8}"/>
              </a:ext>
            </a:extLst>
          </p:cNvPr>
          <p:cNvPicPr>
            <a:picLocks noChangeAspect="1"/>
          </p:cNvPicPr>
          <p:nvPr/>
        </p:nvPicPr>
        <p:blipFill>
          <a:blip r:embed="rId3"/>
          <a:srcRect l="903" t="43901" r="55764" b="52024"/>
          <a:stretch>
            <a:fillRect/>
          </a:stretch>
        </p:blipFill>
        <p:spPr>
          <a:xfrm>
            <a:off x="3395134" y="2057403"/>
            <a:ext cx="6399760" cy="338553"/>
          </a:xfrm>
          <a:prstGeom prst="rect">
            <a:avLst/>
          </a:prstGeom>
        </p:spPr>
      </p:pic>
      <p:sp>
        <p:nvSpPr>
          <p:cNvPr id="13" name="TextBox 12">
            <a:extLst>
              <a:ext uri="{FF2B5EF4-FFF2-40B4-BE49-F238E27FC236}">
                <a16:creationId xmlns:a16="http://schemas.microsoft.com/office/drawing/2014/main" id="{E41F9F70-5622-EC93-CC46-D0AE99EDED56}"/>
              </a:ext>
            </a:extLst>
          </p:cNvPr>
          <p:cNvSpPr txBox="1"/>
          <p:nvPr/>
        </p:nvSpPr>
        <p:spPr>
          <a:xfrm>
            <a:off x="431803" y="1921933"/>
            <a:ext cx="2929467" cy="646331"/>
          </a:xfrm>
          <a:prstGeom prst="rect">
            <a:avLst/>
          </a:prstGeom>
          <a:noFill/>
        </p:spPr>
        <p:txBody>
          <a:bodyPr wrap="square">
            <a:spAutoFit/>
          </a:bodyPr>
          <a:lstStyle/>
          <a:p>
            <a:r>
              <a:rPr lang="en-IN" dirty="0"/>
              <a:t>Execution of C program/ running the program</a:t>
            </a:r>
          </a:p>
        </p:txBody>
      </p:sp>
      <p:pic>
        <p:nvPicPr>
          <p:cNvPr id="15" name="Picture 14">
            <a:extLst>
              <a:ext uri="{FF2B5EF4-FFF2-40B4-BE49-F238E27FC236}">
                <a16:creationId xmlns:a16="http://schemas.microsoft.com/office/drawing/2014/main" id="{755E7BF7-6E68-7E73-CAB4-3183974F139A}"/>
              </a:ext>
            </a:extLst>
          </p:cNvPr>
          <p:cNvPicPr>
            <a:picLocks noChangeAspect="1"/>
          </p:cNvPicPr>
          <p:nvPr/>
        </p:nvPicPr>
        <p:blipFill>
          <a:blip r:embed="rId4"/>
          <a:srcRect l="833" t="70175" r="47778" b="25750"/>
          <a:stretch>
            <a:fillRect/>
          </a:stretch>
        </p:blipFill>
        <p:spPr>
          <a:xfrm>
            <a:off x="3494270" y="4147976"/>
            <a:ext cx="8279441" cy="369332"/>
          </a:xfrm>
          <a:prstGeom prst="rect">
            <a:avLst/>
          </a:prstGeom>
        </p:spPr>
      </p:pic>
      <p:sp>
        <p:nvSpPr>
          <p:cNvPr id="16" name="TextBox 15">
            <a:extLst>
              <a:ext uri="{FF2B5EF4-FFF2-40B4-BE49-F238E27FC236}">
                <a16:creationId xmlns:a16="http://schemas.microsoft.com/office/drawing/2014/main" id="{384D07FB-0D50-042F-8021-5F1C1BDA1FF1}"/>
              </a:ext>
            </a:extLst>
          </p:cNvPr>
          <p:cNvSpPr txBox="1"/>
          <p:nvPr/>
        </p:nvSpPr>
        <p:spPr>
          <a:xfrm>
            <a:off x="406402" y="1271977"/>
            <a:ext cx="3276599" cy="646331"/>
          </a:xfrm>
          <a:prstGeom prst="rect">
            <a:avLst/>
          </a:prstGeom>
          <a:noFill/>
        </p:spPr>
        <p:txBody>
          <a:bodyPr wrap="square" rtlCol="0">
            <a:spAutoFit/>
          </a:bodyPr>
          <a:lstStyle/>
          <a:p>
            <a:r>
              <a:rPr lang="en-IN" dirty="0"/>
              <a:t>Translation of </a:t>
            </a:r>
            <a:r>
              <a:rPr lang="en-IN" dirty="0" err="1"/>
              <a:t>sample.c</a:t>
            </a:r>
            <a:r>
              <a:rPr lang="en-IN" dirty="0"/>
              <a:t> to sample.exe executable file</a:t>
            </a:r>
          </a:p>
        </p:txBody>
      </p:sp>
      <p:sp>
        <p:nvSpPr>
          <p:cNvPr id="18" name="TextBox 17">
            <a:extLst>
              <a:ext uri="{FF2B5EF4-FFF2-40B4-BE49-F238E27FC236}">
                <a16:creationId xmlns:a16="http://schemas.microsoft.com/office/drawing/2014/main" id="{A9F40C00-CE10-B45B-63A0-91404F15FF4F}"/>
              </a:ext>
            </a:extLst>
          </p:cNvPr>
          <p:cNvSpPr txBox="1"/>
          <p:nvPr/>
        </p:nvSpPr>
        <p:spPr>
          <a:xfrm>
            <a:off x="1686639" y="4876798"/>
            <a:ext cx="8972894" cy="338554"/>
          </a:xfrm>
          <a:prstGeom prst="rect">
            <a:avLst/>
          </a:prstGeom>
          <a:noFill/>
        </p:spPr>
        <p:txBody>
          <a:bodyPr wrap="square" rtlCol="0">
            <a:spAutoFit/>
          </a:bodyPr>
          <a:lstStyle/>
          <a:p>
            <a:r>
              <a:rPr lang="en-IN" sz="1600" b="1" i="1" dirty="0"/>
              <a:t>Need a specialized environment to run java programs known as JVM(Java Virtual Machine)</a:t>
            </a:r>
          </a:p>
        </p:txBody>
      </p:sp>
      <p:sp>
        <p:nvSpPr>
          <p:cNvPr id="19" name="TextBox 18">
            <a:extLst>
              <a:ext uri="{FF2B5EF4-FFF2-40B4-BE49-F238E27FC236}">
                <a16:creationId xmlns:a16="http://schemas.microsoft.com/office/drawing/2014/main" id="{72E022DE-5CAE-A7C3-D34D-18C16808BA6A}"/>
              </a:ext>
            </a:extLst>
          </p:cNvPr>
          <p:cNvSpPr txBox="1"/>
          <p:nvPr/>
        </p:nvSpPr>
        <p:spPr>
          <a:xfrm>
            <a:off x="221905" y="5366268"/>
            <a:ext cx="2929467" cy="646331"/>
          </a:xfrm>
          <a:prstGeom prst="rect">
            <a:avLst/>
          </a:prstGeom>
          <a:noFill/>
        </p:spPr>
        <p:txBody>
          <a:bodyPr wrap="square">
            <a:spAutoFit/>
          </a:bodyPr>
          <a:lstStyle/>
          <a:p>
            <a:r>
              <a:rPr lang="en-IN" dirty="0"/>
              <a:t>Interpret and Execute .class file(known as Byte code)</a:t>
            </a:r>
          </a:p>
        </p:txBody>
      </p:sp>
      <p:pic>
        <p:nvPicPr>
          <p:cNvPr id="21" name="Picture 20">
            <a:extLst>
              <a:ext uri="{FF2B5EF4-FFF2-40B4-BE49-F238E27FC236}">
                <a16:creationId xmlns:a16="http://schemas.microsoft.com/office/drawing/2014/main" id="{7CC21A73-6B9B-101C-E7AE-1F677BC6FB09}"/>
              </a:ext>
            </a:extLst>
          </p:cNvPr>
          <p:cNvPicPr>
            <a:picLocks noChangeAspect="1"/>
          </p:cNvPicPr>
          <p:nvPr/>
        </p:nvPicPr>
        <p:blipFill>
          <a:blip r:embed="rId5"/>
          <a:srcRect l="8333" t="45924" r="46250" b="50001"/>
          <a:stretch>
            <a:fillRect/>
          </a:stretch>
        </p:blipFill>
        <p:spPr>
          <a:xfrm>
            <a:off x="3598334" y="5523238"/>
            <a:ext cx="6707460" cy="338554"/>
          </a:xfrm>
          <a:prstGeom prst="rect">
            <a:avLst/>
          </a:prstGeom>
        </p:spPr>
      </p:pic>
    </p:spTree>
    <p:extLst>
      <p:ext uri="{BB962C8B-B14F-4D97-AF65-F5344CB8AC3E}">
        <p14:creationId xmlns:p14="http://schemas.microsoft.com/office/powerpoint/2010/main" val="383569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106949-4641-4E88-A64D-F327B01D9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939" y="957469"/>
            <a:ext cx="9229311" cy="4614656"/>
          </a:xfrm>
          <a:prstGeom prst="rect">
            <a:avLst/>
          </a:prstGeom>
        </p:spPr>
      </p:pic>
      <p:sp>
        <p:nvSpPr>
          <p:cNvPr id="6" name="TextBox 5">
            <a:extLst>
              <a:ext uri="{FF2B5EF4-FFF2-40B4-BE49-F238E27FC236}">
                <a16:creationId xmlns:a16="http://schemas.microsoft.com/office/drawing/2014/main" id="{989BEF27-CD5A-43F7-9757-187CFDF9C76F}"/>
              </a:ext>
            </a:extLst>
          </p:cNvPr>
          <p:cNvSpPr txBox="1"/>
          <p:nvPr/>
        </p:nvSpPr>
        <p:spPr>
          <a:xfrm>
            <a:off x="583095" y="503586"/>
            <a:ext cx="5786712" cy="523220"/>
          </a:xfrm>
          <a:prstGeom prst="rect">
            <a:avLst/>
          </a:prstGeom>
          <a:noFill/>
        </p:spPr>
        <p:txBody>
          <a:bodyPr wrap="none" rtlCol="0">
            <a:spAutoFit/>
          </a:bodyPr>
          <a:lstStyle/>
          <a:p>
            <a:r>
              <a:rPr lang="en-US" sz="2800" b="1" u="sng" dirty="0"/>
              <a:t>JAVA Program Execution Environment</a:t>
            </a:r>
          </a:p>
        </p:txBody>
      </p:sp>
    </p:spTree>
    <p:extLst>
      <p:ext uri="{BB962C8B-B14F-4D97-AF65-F5344CB8AC3E}">
        <p14:creationId xmlns:p14="http://schemas.microsoft.com/office/powerpoint/2010/main" val="280832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0528-988A-4E20-B393-92481B4610E0}"/>
              </a:ext>
            </a:extLst>
          </p:cNvPr>
          <p:cNvSpPr>
            <a:spLocks noGrp="1"/>
          </p:cNvSpPr>
          <p:nvPr>
            <p:ph type="title"/>
          </p:nvPr>
        </p:nvSpPr>
        <p:spPr>
          <a:xfrm>
            <a:off x="838200" y="206101"/>
            <a:ext cx="10515600" cy="1015223"/>
          </a:xfrm>
        </p:spPr>
        <p:txBody>
          <a:bodyPr/>
          <a:lstStyle/>
          <a:p>
            <a:r>
              <a:rPr lang="en-US" dirty="0"/>
              <a:t>Principles of Object Oriented Programming </a:t>
            </a:r>
          </a:p>
        </p:txBody>
      </p:sp>
      <p:grpSp>
        <p:nvGrpSpPr>
          <p:cNvPr id="13" name="Group 12">
            <a:extLst>
              <a:ext uri="{FF2B5EF4-FFF2-40B4-BE49-F238E27FC236}">
                <a16:creationId xmlns:a16="http://schemas.microsoft.com/office/drawing/2014/main" id="{183C8557-862A-4108-A8FF-E0536C805C74}"/>
              </a:ext>
            </a:extLst>
          </p:cNvPr>
          <p:cNvGrpSpPr/>
          <p:nvPr/>
        </p:nvGrpSpPr>
        <p:grpSpPr>
          <a:xfrm>
            <a:off x="1139687" y="1192699"/>
            <a:ext cx="11075507" cy="4079400"/>
            <a:chOff x="1351721" y="1749289"/>
            <a:chExt cx="11075507" cy="4079400"/>
          </a:xfrm>
        </p:grpSpPr>
        <p:sp>
          <p:nvSpPr>
            <p:cNvPr id="4" name="TextBox 3">
              <a:extLst>
                <a:ext uri="{FF2B5EF4-FFF2-40B4-BE49-F238E27FC236}">
                  <a16:creationId xmlns:a16="http://schemas.microsoft.com/office/drawing/2014/main" id="{3A64B371-6F63-4308-A285-794B7D9419B4}"/>
                </a:ext>
              </a:extLst>
            </p:cNvPr>
            <p:cNvSpPr txBox="1"/>
            <p:nvPr/>
          </p:nvSpPr>
          <p:spPr>
            <a:xfrm>
              <a:off x="1351721" y="1749289"/>
              <a:ext cx="3684105" cy="389401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3200" dirty="0"/>
                <a:t>Abstraction </a:t>
              </a:r>
            </a:p>
            <a:p>
              <a:pPr marL="285750" indent="-285750">
                <a:lnSpc>
                  <a:spcPct val="200000"/>
                </a:lnSpc>
                <a:buFont typeface="Arial" panose="020B0604020202020204" pitchFamily="34" charset="0"/>
                <a:buChar char="•"/>
              </a:pPr>
              <a:r>
                <a:rPr lang="en-US" sz="3200" dirty="0"/>
                <a:t>Encapsulation</a:t>
              </a:r>
            </a:p>
            <a:p>
              <a:pPr marL="285750" indent="-285750">
                <a:lnSpc>
                  <a:spcPct val="200000"/>
                </a:lnSpc>
                <a:buFont typeface="Arial" panose="020B0604020202020204" pitchFamily="34" charset="0"/>
                <a:buChar char="•"/>
              </a:pPr>
              <a:r>
                <a:rPr lang="en-US" sz="3200" dirty="0"/>
                <a:t>Inheritance</a:t>
              </a:r>
            </a:p>
            <a:p>
              <a:pPr marL="285750" indent="-285750">
                <a:lnSpc>
                  <a:spcPct val="200000"/>
                </a:lnSpc>
                <a:buFont typeface="Arial" panose="020B0604020202020204" pitchFamily="34" charset="0"/>
                <a:buChar char="•"/>
              </a:pPr>
              <a:r>
                <a:rPr lang="en-US" sz="3200" dirty="0"/>
                <a:t>Polymorphism</a:t>
              </a:r>
            </a:p>
          </p:txBody>
        </p:sp>
        <p:sp>
          <p:nvSpPr>
            <p:cNvPr id="5" name="TextBox 4">
              <a:extLst>
                <a:ext uri="{FF2B5EF4-FFF2-40B4-BE49-F238E27FC236}">
                  <a16:creationId xmlns:a16="http://schemas.microsoft.com/office/drawing/2014/main" id="{4906C19D-24FD-4D76-955A-1152154DC373}"/>
                </a:ext>
              </a:extLst>
            </p:cNvPr>
            <p:cNvSpPr txBox="1"/>
            <p:nvPr/>
          </p:nvSpPr>
          <p:spPr>
            <a:xfrm>
              <a:off x="4108176" y="2181496"/>
              <a:ext cx="7619998" cy="646331"/>
            </a:xfrm>
            <a:prstGeom prst="rect">
              <a:avLst/>
            </a:prstGeom>
            <a:noFill/>
          </p:spPr>
          <p:txBody>
            <a:bodyPr wrap="square">
              <a:spAutoFit/>
            </a:bodyPr>
            <a:lstStyle/>
            <a:p>
              <a:r>
                <a:rPr lang="en-US" b="1" i="0" dirty="0">
                  <a:solidFill>
                    <a:srgbClr val="333333"/>
                  </a:solidFill>
                  <a:effectLst/>
                  <a:latin typeface="inter-bold"/>
                </a:rPr>
                <a:t>Abstraction</a:t>
              </a:r>
              <a:r>
                <a:rPr lang="en-US" b="0" i="0" dirty="0">
                  <a:solidFill>
                    <a:srgbClr val="333333"/>
                  </a:solidFill>
                  <a:effectLst/>
                  <a:latin typeface="inter-regular"/>
                </a:rPr>
                <a:t> is a process of hiding the implementation details and showing only functionality to the user.</a:t>
              </a:r>
              <a:endParaRPr lang="en-US" dirty="0"/>
            </a:p>
          </p:txBody>
        </p:sp>
        <p:sp>
          <p:nvSpPr>
            <p:cNvPr id="7" name="TextBox 6">
              <a:extLst>
                <a:ext uri="{FF2B5EF4-FFF2-40B4-BE49-F238E27FC236}">
                  <a16:creationId xmlns:a16="http://schemas.microsoft.com/office/drawing/2014/main" id="{8FD33DB6-E80F-4CEB-8BB3-7E0023990AFF}"/>
                </a:ext>
              </a:extLst>
            </p:cNvPr>
            <p:cNvSpPr txBox="1"/>
            <p:nvPr/>
          </p:nvSpPr>
          <p:spPr>
            <a:xfrm>
              <a:off x="4121428" y="3198598"/>
              <a:ext cx="8305800" cy="369332"/>
            </a:xfrm>
            <a:prstGeom prst="rect">
              <a:avLst/>
            </a:prstGeom>
            <a:noFill/>
          </p:spPr>
          <p:txBody>
            <a:bodyPr wrap="square">
              <a:spAutoFit/>
            </a:bodyPr>
            <a:lstStyle/>
            <a:p>
              <a:r>
                <a:rPr lang="en-US" b="1" i="0" dirty="0">
                  <a:solidFill>
                    <a:srgbClr val="333333"/>
                  </a:solidFill>
                  <a:effectLst/>
                  <a:latin typeface="inter-bold"/>
                </a:rPr>
                <a:t>Encapsulation</a:t>
              </a:r>
              <a:r>
                <a:rPr lang="en-US" b="0" i="0" dirty="0">
                  <a:solidFill>
                    <a:srgbClr val="333333"/>
                  </a:solidFill>
                  <a:effectLst/>
                  <a:latin typeface="inter-regular"/>
                </a:rPr>
                <a:t> is a </a:t>
              </a:r>
              <a:r>
                <a:rPr lang="en-US" b="0" i="1" dirty="0">
                  <a:solidFill>
                    <a:srgbClr val="333333"/>
                  </a:solidFill>
                  <a:effectLst/>
                  <a:latin typeface="inter-regular"/>
                </a:rPr>
                <a:t>process of wrapping code and data together into a single unit.</a:t>
              </a:r>
              <a:endParaRPr lang="en-US" dirty="0"/>
            </a:p>
          </p:txBody>
        </p:sp>
        <p:sp>
          <p:nvSpPr>
            <p:cNvPr id="9" name="TextBox 8">
              <a:extLst>
                <a:ext uri="{FF2B5EF4-FFF2-40B4-BE49-F238E27FC236}">
                  <a16:creationId xmlns:a16="http://schemas.microsoft.com/office/drawing/2014/main" id="{7EF41EAF-551A-4AE0-BCBF-75F7DFC5742A}"/>
                </a:ext>
              </a:extLst>
            </p:cNvPr>
            <p:cNvSpPr txBox="1"/>
            <p:nvPr/>
          </p:nvSpPr>
          <p:spPr>
            <a:xfrm>
              <a:off x="4121428" y="4156069"/>
              <a:ext cx="7606746" cy="646331"/>
            </a:xfrm>
            <a:prstGeom prst="rect">
              <a:avLst/>
            </a:prstGeom>
            <a:noFill/>
          </p:spPr>
          <p:txBody>
            <a:bodyPr wrap="square">
              <a:spAutoFit/>
            </a:bodyPr>
            <a:lstStyle/>
            <a:p>
              <a:r>
                <a:rPr lang="en-US" b="1" i="0" dirty="0">
                  <a:solidFill>
                    <a:srgbClr val="333333"/>
                  </a:solidFill>
                  <a:effectLst/>
                  <a:latin typeface="inter-bold"/>
                </a:rPr>
                <a:t>Inheritance </a:t>
              </a:r>
              <a:r>
                <a:rPr lang="en-US" b="0" i="0" dirty="0">
                  <a:solidFill>
                    <a:srgbClr val="333333"/>
                  </a:solidFill>
                  <a:effectLst/>
                  <a:latin typeface="inter-regular"/>
                </a:rPr>
                <a:t>is a mechanism in which one object acquires all the properties and behaviors of a parent object.</a:t>
              </a:r>
              <a:endParaRPr lang="en-US" dirty="0"/>
            </a:p>
          </p:txBody>
        </p:sp>
        <p:sp>
          <p:nvSpPr>
            <p:cNvPr id="11" name="TextBox 10">
              <a:extLst>
                <a:ext uri="{FF2B5EF4-FFF2-40B4-BE49-F238E27FC236}">
                  <a16:creationId xmlns:a16="http://schemas.microsoft.com/office/drawing/2014/main" id="{402211B8-0C1E-4476-A9B9-D51A2EB057A8}"/>
                </a:ext>
              </a:extLst>
            </p:cNvPr>
            <p:cNvSpPr txBox="1"/>
            <p:nvPr/>
          </p:nvSpPr>
          <p:spPr>
            <a:xfrm>
              <a:off x="4174435" y="5182358"/>
              <a:ext cx="7818781" cy="646331"/>
            </a:xfrm>
            <a:prstGeom prst="rect">
              <a:avLst/>
            </a:prstGeom>
            <a:noFill/>
          </p:spPr>
          <p:txBody>
            <a:bodyPr wrap="square">
              <a:spAutoFit/>
            </a:bodyPr>
            <a:lstStyle/>
            <a:p>
              <a:r>
                <a:rPr lang="en-US" b="1" i="0" dirty="0">
                  <a:solidFill>
                    <a:srgbClr val="333333"/>
                  </a:solidFill>
                  <a:effectLst/>
                  <a:latin typeface="inter-bold"/>
                </a:rPr>
                <a:t>Polymorphism </a:t>
              </a:r>
              <a:r>
                <a:rPr lang="en-US" b="0" i="0" dirty="0">
                  <a:solidFill>
                    <a:srgbClr val="333333"/>
                  </a:solidFill>
                  <a:effectLst/>
                  <a:latin typeface="inter-regular"/>
                </a:rPr>
                <a:t>is a concept by which we can perform a </a:t>
              </a:r>
              <a:r>
                <a:rPr lang="en-US" b="0" i="1" dirty="0">
                  <a:solidFill>
                    <a:srgbClr val="333333"/>
                  </a:solidFill>
                  <a:effectLst/>
                  <a:latin typeface="inter-regular"/>
                </a:rPr>
                <a:t>single action in different ways</a:t>
              </a:r>
              <a:r>
                <a:rPr lang="en-US" b="0" i="0" dirty="0">
                  <a:solidFill>
                    <a:srgbClr val="333333"/>
                  </a:solidFill>
                  <a:effectLst/>
                  <a:latin typeface="inter-regular"/>
                </a:rPr>
                <a:t>.</a:t>
              </a:r>
              <a:endParaRPr lang="en-US" dirty="0"/>
            </a:p>
          </p:txBody>
        </p:sp>
      </p:grpSp>
      <p:sp>
        <p:nvSpPr>
          <p:cNvPr id="12" name="TextBox 11">
            <a:extLst>
              <a:ext uri="{FF2B5EF4-FFF2-40B4-BE49-F238E27FC236}">
                <a16:creationId xmlns:a16="http://schemas.microsoft.com/office/drawing/2014/main" id="{8286440F-DFB6-4F35-AFCE-1E3CF3B071BA}"/>
              </a:ext>
            </a:extLst>
          </p:cNvPr>
          <p:cNvSpPr txBox="1"/>
          <p:nvPr/>
        </p:nvSpPr>
        <p:spPr>
          <a:xfrm>
            <a:off x="1152939" y="5526160"/>
            <a:ext cx="10550004" cy="1015663"/>
          </a:xfrm>
          <a:prstGeom prst="rect">
            <a:avLst/>
          </a:prstGeom>
          <a:noFill/>
        </p:spPr>
        <p:txBody>
          <a:bodyPr wrap="none" rtlCol="0">
            <a:spAutoFit/>
          </a:bodyPr>
          <a:lstStyle/>
          <a:p>
            <a:r>
              <a:rPr lang="en-US" sz="2000" dirty="0"/>
              <a:t>A Programming language that supports </a:t>
            </a:r>
            <a:r>
              <a:rPr lang="en-US" sz="2000" i="1" dirty="0">
                <a:solidFill>
                  <a:srgbClr val="FF0000"/>
                </a:solidFill>
              </a:rPr>
              <a:t>Encapsulation , Inheritance , and Polymorphism</a:t>
            </a:r>
            <a:r>
              <a:rPr lang="en-US" sz="2000" dirty="0"/>
              <a:t> is known as </a:t>
            </a:r>
          </a:p>
          <a:p>
            <a:r>
              <a:rPr lang="en-US" sz="2000" dirty="0"/>
              <a:t>Object Oriented Language. </a:t>
            </a:r>
          </a:p>
          <a:p>
            <a:r>
              <a:rPr lang="en-US" sz="2000" dirty="0"/>
              <a:t>Example : C++, JAVA, and python etc.,</a:t>
            </a:r>
          </a:p>
        </p:txBody>
      </p:sp>
    </p:spTree>
    <p:extLst>
      <p:ext uri="{BB962C8B-B14F-4D97-AF65-F5344CB8AC3E}">
        <p14:creationId xmlns:p14="http://schemas.microsoft.com/office/powerpoint/2010/main" val="166808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0C2A-24BF-4145-85E2-791B1C255872}"/>
              </a:ext>
            </a:extLst>
          </p:cNvPr>
          <p:cNvSpPr>
            <a:spLocks noGrp="1"/>
          </p:cNvSpPr>
          <p:nvPr>
            <p:ph type="title"/>
          </p:nvPr>
        </p:nvSpPr>
        <p:spPr>
          <a:xfrm>
            <a:off x="838200" y="206101"/>
            <a:ext cx="10515600" cy="847447"/>
          </a:xfrm>
        </p:spPr>
        <p:txBody>
          <a:bodyPr/>
          <a:lstStyle/>
          <a:p>
            <a:r>
              <a:rPr lang="en-US" dirty="0"/>
              <a:t>Abstraction - </a:t>
            </a:r>
          </a:p>
        </p:txBody>
      </p:sp>
      <p:pic>
        <p:nvPicPr>
          <p:cNvPr id="1026" name="Picture 2">
            <a:extLst>
              <a:ext uri="{FF2B5EF4-FFF2-40B4-BE49-F238E27FC236}">
                <a16:creationId xmlns:a16="http://schemas.microsoft.com/office/drawing/2014/main" id="{1F83A5A6-53F9-494F-8DDC-7F6BD0E3ACC2}"/>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61136" y="1130785"/>
            <a:ext cx="6574248" cy="49088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3B6852-EAFB-4758-AD30-A8AE4461B804}"/>
              </a:ext>
            </a:extLst>
          </p:cNvPr>
          <p:cNvSpPr txBox="1"/>
          <p:nvPr/>
        </p:nvSpPr>
        <p:spPr>
          <a:xfrm>
            <a:off x="7329623" y="1246535"/>
            <a:ext cx="4673533" cy="3139321"/>
          </a:xfrm>
          <a:prstGeom prst="rect">
            <a:avLst/>
          </a:prstGeom>
          <a:noFill/>
        </p:spPr>
        <p:txBody>
          <a:bodyPr wrap="square">
            <a:spAutoFit/>
          </a:bodyPr>
          <a:lstStyle/>
          <a:p>
            <a:r>
              <a:rPr lang="en-US" b="0" i="0" dirty="0">
                <a:effectLst/>
                <a:latin typeface="Lucida Grande"/>
              </a:rPr>
              <a:t>Abstraction is to focus on the essential and discard the irrelevant. In a way this does not make sense unless you have a scope.</a:t>
            </a:r>
          </a:p>
          <a:p>
            <a:endParaRPr lang="en-US" dirty="0">
              <a:latin typeface="Lucida Grande"/>
            </a:endParaRPr>
          </a:p>
          <a:p>
            <a:r>
              <a:rPr lang="en-US" b="0" i="0" dirty="0">
                <a:effectLst/>
                <a:latin typeface="Lucida Grande"/>
              </a:rPr>
              <a:t>Example in the image the vet is a doctor of animals her view of the cat that is important to her would be the parts of the cat while thing like the cat favorite toy might not be of relevance to her. Whereas for the owner of the cat her view of the cat is different from the Vet.</a:t>
            </a:r>
            <a:endParaRPr lang="en-US" dirty="0"/>
          </a:p>
        </p:txBody>
      </p:sp>
      <p:sp>
        <p:nvSpPr>
          <p:cNvPr id="9" name="TextBox 8">
            <a:extLst>
              <a:ext uri="{FF2B5EF4-FFF2-40B4-BE49-F238E27FC236}">
                <a16:creationId xmlns:a16="http://schemas.microsoft.com/office/drawing/2014/main" id="{C6FB335C-F486-48DD-BBFD-A0B8028CC29F}"/>
              </a:ext>
            </a:extLst>
          </p:cNvPr>
          <p:cNvSpPr txBox="1"/>
          <p:nvPr/>
        </p:nvSpPr>
        <p:spPr>
          <a:xfrm>
            <a:off x="3823251" y="445680"/>
            <a:ext cx="6096000" cy="369332"/>
          </a:xfrm>
          <a:prstGeom prst="rect">
            <a:avLst/>
          </a:prstGeom>
          <a:noFill/>
        </p:spPr>
        <p:txBody>
          <a:bodyPr wrap="square">
            <a:spAutoFit/>
          </a:bodyPr>
          <a:lstStyle/>
          <a:p>
            <a:r>
              <a:rPr lang="en-US" sz="1800" b="0" i="1" dirty="0">
                <a:effectLst/>
                <a:latin typeface="Calibri" panose="020F0502020204030204" pitchFamily="34" charset="0"/>
              </a:rPr>
              <a:t>“Eliminate the Irrelevant, Amplify the Essential”</a:t>
            </a:r>
            <a:endParaRPr lang="en-US" dirty="0"/>
          </a:p>
        </p:txBody>
      </p:sp>
      <p:sp>
        <p:nvSpPr>
          <p:cNvPr id="3" name="TextBox 2">
            <a:extLst>
              <a:ext uri="{FF2B5EF4-FFF2-40B4-BE49-F238E27FC236}">
                <a16:creationId xmlns:a16="http://schemas.microsoft.com/office/drawing/2014/main" id="{59C79F56-EAF0-2790-4182-9EA5506CC699}"/>
              </a:ext>
            </a:extLst>
          </p:cNvPr>
          <p:cNvSpPr txBox="1"/>
          <p:nvPr/>
        </p:nvSpPr>
        <p:spPr>
          <a:xfrm>
            <a:off x="7459133" y="4688135"/>
            <a:ext cx="2565400" cy="923330"/>
          </a:xfrm>
          <a:prstGeom prst="rect">
            <a:avLst/>
          </a:prstGeom>
          <a:noFill/>
        </p:spPr>
        <p:txBody>
          <a:bodyPr wrap="square" rtlCol="0">
            <a:spAutoFit/>
          </a:bodyPr>
          <a:lstStyle/>
          <a:p>
            <a:pPr marL="285750" indent="-285750">
              <a:buFont typeface="Arial" panose="020B0604020202020204" pitchFamily="34" charset="0"/>
              <a:buChar char="•"/>
            </a:pPr>
            <a:r>
              <a:rPr lang="en-IN" dirty="0"/>
              <a:t>Achieved using java by</a:t>
            </a:r>
          </a:p>
          <a:p>
            <a:pPr marL="742950" lvl="1" indent="-285750">
              <a:buFont typeface="Arial" panose="020B0604020202020204" pitchFamily="34" charset="0"/>
              <a:buChar char="•"/>
            </a:pPr>
            <a:r>
              <a:rPr lang="en-IN" dirty="0"/>
              <a:t>Interfaces and</a:t>
            </a:r>
          </a:p>
          <a:p>
            <a:pPr marL="742950" lvl="1" indent="-285750">
              <a:buFont typeface="Arial" panose="020B0604020202020204" pitchFamily="34" charset="0"/>
              <a:buChar char="•"/>
            </a:pPr>
            <a:r>
              <a:rPr lang="en-IN" dirty="0"/>
              <a:t>abstract classes</a:t>
            </a:r>
          </a:p>
        </p:txBody>
      </p:sp>
    </p:spTree>
    <p:extLst>
      <p:ext uri="{BB962C8B-B14F-4D97-AF65-F5344CB8AC3E}">
        <p14:creationId xmlns:p14="http://schemas.microsoft.com/office/powerpoint/2010/main" val="395771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4D400CB-A98A-4189-9D5E-F0A18F9A2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24" y="1519313"/>
            <a:ext cx="10303743" cy="4149968"/>
          </a:xfrm>
          <a:prstGeom prst="rect">
            <a:avLst/>
          </a:prstGeom>
        </p:spPr>
      </p:pic>
    </p:spTree>
    <p:extLst>
      <p:ext uri="{BB962C8B-B14F-4D97-AF65-F5344CB8AC3E}">
        <p14:creationId xmlns:p14="http://schemas.microsoft.com/office/powerpoint/2010/main" val="61372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AD342-691F-4C36-BB5C-5D4DAD4BF5A1}"/>
              </a:ext>
            </a:extLst>
          </p:cNvPr>
          <p:cNvSpPr>
            <a:spLocks noGrp="1"/>
          </p:cNvSpPr>
          <p:nvPr>
            <p:ph type="title"/>
          </p:nvPr>
        </p:nvSpPr>
        <p:spPr>
          <a:xfrm>
            <a:off x="758688" y="259109"/>
            <a:ext cx="10515600" cy="853298"/>
          </a:xfrm>
        </p:spPr>
        <p:txBody>
          <a:bodyPr vert="horz" lIns="91440" tIns="45720" rIns="91440" bIns="45720" rtlCol="0" anchor="ctr">
            <a:normAutofit/>
          </a:bodyPr>
          <a:lstStyle/>
          <a:p>
            <a:r>
              <a:rPr lang="en-US" sz="5200" kern="1200" dirty="0">
                <a:solidFill>
                  <a:schemeClr val="tx1"/>
                </a:solidFill>
                <a:latin typeface="+mj-lt"/>
                <a:ea typeface="+mj-ea"/>
                <a:cs typeface="+mj-cs"/>
              </a:rPr>
              <a:t>Encapsulation – </a:t>
            </a:r>
            <a:r>
              <a:rPr lang="en-US" sz="2400" i="1" kern="1200" dirty="0">
                <a:solidFill>
                  <a:schemeClr val="tx1"/>
                </a:solidFill>
                <a:latin typeface="+mj-lt"/>
                <a:ea typeface="+mj-ea"/>
                <a:cs typeface="+mj-cs"/>
              </a:rPr>
              <a:t>“Hiding the Unnecessary”</a:t>
            </a:r>
            <a:endParaRPr lang="en-US" sz="5200" i="1" kern="1200" dirty="0">
              <a:solidFill>
                <a:schemeClr val="tx1"/>
              </a:solidFill>
              <a:latin typeface="+mj-lt"/>
              <a:ea typeface="+mj-ea"/>
              <a:cs typeface="+mj-cs"/>
            </a:endParaRPr>
          </a:p>
        </p:txBody>
      </p:sp>
      <p:pic>
        <p:nvPicPr>
          <p:cNvPr id="2050" name="Picture 2">
            <a:extLst>
              <a:ext uri="{FF2B5EF4-FFF2-40B4-BE49-F238E27FC236}">
                <a16:creationId xmlns:a16="http://schemas.microsoft.com/office/drawing/2014/main" id="{D26C9D96-F5FB-41C1-99FD-CF2E0AB07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27"/>
          <a:stretch/>
        </p:blipFill>
        <p:spPr bwMode="auto">
          <a:xfrm>
            <a:off x="5309966" y="975102"/>
            <a:ext cx="5324167" cy="29256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9485109-69E4-451F-9027-A207066188B7}"/>
              </a:ext>
            </a:extLst>
          </p:cNvPr>
          <p:cNvSpPr txBox="1"/>
          <p:nvPr/>
        </p:nvSpPr>
        <p:spPr>
          <a:xfrm>
            <a:off x="4741332" y="4086714"/>
            <a:ext cx="6660429" cy="2585323"/>
          </a:xfrm>
          <a:prstGeom prst="rect">
            <a:avLst/>
          </a:prstGeom>
          <a:noFill/>
        </p:spPr>
        <p:txBody>
          <a:bodyPr wrap="square">
            <a:spAutoFit/>
          </a:bodyPr>
          <a:lstStyle/>
          <a:p>
            <a:pPr algn="l"/>
            <a:r>
              <a:rPr lang="en-US" b="0" i="0" dirty="0">
                <a:effectLst/>
                <a:latin typeface="Lucida Grande"/>
              </a:rPr>
              <a:t>Encapsulation is hiding the unnecessary. Meaning things that you do not want other people/classes to know are to be hidden. For example in the image the professor do not need to know how a student does her assignment. He is more interested in the end product.</a:t>
            </a:r>
            <a:br>
              <a:rPr lang="en-US" b="0" i="0" dirty="0">
                <a:effectLst/>
                <a:latin typeface="Lucida Grande"/>
              </a:rPr>
            </a:br>
            <a:endParaRPr lang="en-US" b="0" i="0" dirty="0">
              <a:effectLst/>
              <a:latin typeface="Lucida Grande"/>
            </a:endParaRPr>
          </a:p>
          <a:p>
            <a:pPr algn="l"/>
            <a:r>
              <a:rPr lang="en-US" b="0" i="0" dirty="0">
                <a:effectLst/>
                <a:latin typeface="Lucida Grande"/>
              </a:rPr>
              <a:t>In a way encapsulation protect the system, since it hides stuff that can be vulnerable to malicious attack. There are also many other drawbacks to create a system without encapsulation.</a:t>
            </a:r>
          </a:p>
        </p:txBody>
      </p:sp>
      <p:sp>
        <p:nvSpPr>
          <p:cNvPr id="4" name="TextBox 3">
            <a:extLst>
              <a:ext uri="{FF2B5EF4-FFF2-40B4-BE49-F238E27FC236}">
                <a16:creationId xmlns:a16="http://schemas.microsoft.com/office/drawing/2014/main" id="{130655AA-ECCD-436C-C114-4898F7B2E49F}"/>
              </a:ext>
            </a:extLst>
          </p:cNvPr>
          <p:cNvSpPr txBox="1"/>
          <p:nvPr/>
        </p:nvSpPr>
        <p:spPr>
          <a:xfrm>
            <a:off x="758688" y="1112407"/>
            <a:ext cx="4143512" cy="1200329"/>
          </a:xfrm>
          <a:prstGeom prst="rect">
            <a:avLst/>
          </a:prstGeom>
          <a:noFill/>
        </p:spPr>
        <p:txBody>
          <a:bodyPr wrap="square">
            <a:spAutoFit/>
          </a:bodyPr>
          <a:lstStyle/>
          <a:p>
            <a:r>
              <a:rPr lang="en-US" dirty="0"/>
              <a:t>It is the process of </a:t>
            </a:r>
            <a:r>
              <a:rPr lang="en-US" b="1" dirty="0"/>
              <a:t>bundling data (attributes)</a:t>
            </a:r>
            <a:r>
              <a:rPr lang="en-US" dirty="0"/>
              <a:t> and the </a:t>
            </a:r>
            <a:r>
              <a:rPr lang="en-US" b="1" dirty="0"/>
              <a:t>methods (functions) that operate on that data</a:t>
            </a:r>
            <a:r>
              <a:rPr lang="en-US" dirty="0"/>
              <a:t> into a single unit, called a </a:t>
            </a:r>
            <a:r>
              <a:rPr lang="en-US" b="1" dirty="0"/>
              <a:t>class</a:t>
            </a:r>
            <a:r>
              <a:rPr lang="en-US" dirty="0"/>
              <a:t>.</a:t>
            </a:r>
            <a:endParaRPr lang="en-IN" dirty="0"/>
          </a:p>
        </p:txBody>
      </p:sp>
      <p:sp>
        <p:nvSpPr>
          <p:cNvPr id="5" name="TextBox 4">
            <a:extLst>
              <a:ext uri="{FF2B5EF4-FFF2-40B4-BE49-F238E27FC236}">
                <a16:creationId xmlns:a16="http://schemas.microsoft.com/office/drawing/2014/main" id="{77EAA5A7-89FD-B18B-6B63-FD3CBDCFC5F8}"/>
              </a:ext>
            </a:extLst>
          </p:cNvPr>
          <p:cNvSpPr txBox="1"/>
          <p:nvPr/>
        </p:nvSpPr>
        <p:spPr>
          <a:xfrm>
            <a:off x="643465" y="2596869"/>
            <a:ext cx="3335867" cy="923330"/>
          </a:xfrm>
          <a:prstGeom prst="rect">
            <a:avLst/>
          </a:prstGeom>
          <a:noFill/>
        </p:spPr>
        <p:txBody>
          <a:bodyPr wrap="square" rtlCol="0">
            <a:spAutoFit/>
          </a:bodyPr>
          <a:lstStyle/>
          <a:p>
            <a:pPr marL="285750" indent="-285750">
              <a:buFont typeface="Arial" panose="020B0604020202020204" pitchFamily="34" charset="0"/>
              <a:buChar char="•"/>
            </a:pPr>
            <a:r>
              <a:rPr lang="en-IN" dirty="0"/>
              <a:t>Achieved using java by</a:t>
            </a:r>
          </a:p>
          <a:p>
            <a:pPr marL="742950" lvl="1" indent="-285750">
              <a:buFont typeface="Arial" panose="020B0604020202020204" pitchFamily="34" charset="0"/>
              <a:buChar char="•"/>
            </a:pPr>
            <a:r>
              <a:rPr lang="en-IN" dirty="0"/>
              <a:t>Classes and objects</a:t>
            </a:r>
          </a:p>
          <a:p>
            <a:pPr marL="742950" lvl="1" indent="-285750">
              <a:buFont typeface="Arial" panose="020B0604020202020204" pitchFamily="34" charset="0"/>
              <a:buChar char="•"/>
            </a:pPr>
            <a:r>
              <a:rPr lang="en-IN" dirty="0"/>
              <a:t>Access specifiers</a:t>
            </a:r>
          </a:p>
        </p:txBody>
      </p:sp>
    </p:spTree>
    <p:extLst>
      <p:ext uri="{BB962C8B-B14F-4D97-AF65-F5344CB8AC3E}">
        <p14:creationId xmlns:p14="http://schemas.microsoft.com/office/powerpoint/2010/main" val="100584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0BA6B-0E7B-4E27-997D-E38435EC814C}"/>
              </a:ext>
            </a:extLst>
          </p:cNvPr>
          <p:cNvSpPr>
            <a:spLocks noGrp="1"/>
          </p:cNvSpPr>
          <p:nvPr>
            <p:ph type="title"/>
          </p:nvPr>
        </p:nvSpPr>
        <p:spPr>
          <a:xfrm>
            <a:off x="84999" y="224067"/>
            <a:ext cx="9795638" cy="552916"/>
          </a:xfrm>
        </p:spPr>
        <p:txBody>
          <a:bodyPr vert="horz" lIns="91440" tIns="45720" rIns="91440" bIns="45720" rtlCol="0" anchor="b">
            <a:normAutofit fontScale="90000"/>
          </a:bodyPr>
          <a:lstStyle/>
          <a:p>
            <a:pPr algn="ctr"/>
            <a:r>
              <a:rPr lang="en-US" sz="5200" dirty="0"/>
              <a:t>Inheritance – </a:t>
            </a:r>
            <a:r>
              <a:rPr lang="en-US" sz="2700" i="1" dirty="0"/>
              <a:t>“Modeling the Similarity"</a:t>
            </a:r>
            <a:endParaRPr lang="en-US" sz="5200" i="1" dirty="0"/>
          </a:p>
        </p:txBody>
      </p:sp>
      <p:pic>
        <p:nvPicPr>
          <p:cNvPr id="7" name="Picture 6" descr="Diagram&#10;&#10;Description automatically generated">
            <a:extLst>
              <a:ext uri="{FF2B5EF4-FFF2-40B4-BE49-F238E27FC236}">
                <a16:creationId xmlns:a16="http://schemas.microsoft.com/office/drawing/2014/main" id="{0725EB20-A294-409B-A44D-38A09F317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4537" y="1017542"/>
            <a:ext cx="5158533" cy="3346376"/>
          </a:xfrm>
          <a:prstGeom prst="rect">
            <a:avLst/>
          </a:prstGeom>
        </p:spPr>
      </p:pic>
      <p:pic>
        <p:nvPicPr>
          <p:cNvPr id="3074" name="Picture 2">
            <a:extLst>
              <a:ext uri="{FF2B5EF4-FFF2-40B4-BE49-F238E27FC236}">
                <a16:creationId xmlns:a16="http://schemas.microsoft.com/office/drawing/2014/main" id="{BB00411B-4A59-4185-AAED-53DA376974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93" b="4793"/>
          <a:stretch/>
        </p:blipFill>
        <p:spPr bwMode="auto">
          <a:xfrm>
            <a:off x="436098" y="723384"/>
            <a:ext cx="5023559" cy="36750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1202DC7-0CD4-41BA-B298-4ED449A7243A}"/>
              </a:ext>
            </a:extLst>
          </p:cNvPr>
          <p:cNvSpPr txBox="1"/>
          <p:nvPr/>
        </p:nvSpPr>
        <p:spPr>
          <a:xfrm>
            <a:off x="503582" y="4440347"/>
            <a:ext cx="10681252" cy="1754326"/>
          </a:xfrm>
          <a:prstGeom prst="rect">
            <a:avLst/>
          </a:prstGeom>
          <a:noFill/>
        </p:spPr>
        <p:txBody>
          <a:bodyPr wrap="square">
            <a:spAutoFit/>
          </a:bodyPr>
          <a:lstStyle/>
          <a:p>
            <a:pPr algn="l"/>
            <a:r>
              <a:rPr lang="en-US" b="0" i="0" dirty="0">
                <a:effectLst/>
                <a:latin typeface="Lucida Grande"/>
              </a:rPr>
              <a:t>Similarities often exist in the world. As shown in image above, one could easily see that there are some similarities between the two President of United States, George H.W Bush (41</a:t>
            </a:r>
            <a:r>
              <a:rPr lang="en-US" b="0" i="0" baseline="30000" dirty="0">
                <a:effectLst/>
                <a:latin typeface="Lucida Grande"/>
              </a:rPr>
              <a:t>st</a:t>
            </a:r>
            <a:r>
              <a:rPr lang="en-US" b="0" i="0" dirty="0">
                <a:effectLst/>
                <a:latin typeface="Lucida Grande"/>
              </a:rPr>
              <a:t> President) and George W. Bush (43</a:t>
            </a:r>
            <a:r>
              <a:rPr lang="en-US" b="0" i="0" baseline="30000" dirty="0">
                <a:effectLst/>
                <a:latin typeface="Lucida Grande"/>
              </a:rPr>
              <a:t>rd</a:t>
            </a:r>
            <a:r>
              <a:rPr lang="en-US" b="0" i="0" dirty="0">
                <a:effectLst/>
                <a:latin typeface="Lucida Grande"/>
              </a:rPr>
              <a:t> President).</a:t>
            </a:r>
            <a:br>
              <a:rPr lang="en-US" b="0" i="0" dirty="0">
                <a:effectLst/>
                <a:latin typeface="Lucida Grande"/>
              </a:rPr>
            </a:br>
            <a:r>
              <a:rPr lang="en-US" b="0" i="0" dirty="0">
                <a:effectLst/>
                <a:latin typeface="Lucida Grande"/>
              </a:rPr>
              <a:t>George W. Bush is a son of George H.W Bush. He inherits biological features from his father, at the same time, has his own unique feature that one could identify him as George W. Bush. This bring us to the idea of inheritance that models a “is a” relationship between objects.</a:t>
            </a:r>
          </a:p>
        </p:txBody>
      </p:sp>
    </p:spTree>
    <p:extLst>
      <p:ext uri="{BB962C8B-B14F-4D97-AF65-F5344CB8AC3E}">
        <p14:creationId xmlns:p14="http://schemas.microsoft.com/office/powerpoint/2010/main" val="231368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412D-0074-4B3C-88EB-BD00C7BFD23D}"/>
              </a:ext>
            </a:extLst>
          </p:cNvPr>
          <p:cNvSpPr>
            <a:spLocks noGrp="1"/>
          </p:cNvSpPr>
          <p:nvPr>
            <p:ph type="title"/>
          </p:nvPr>
        </p:nvSpPr>
        <p:spPr>
          <a:xfrm>
            <a:off x="838200" y="563908"/>
            <a:ext cx="10515600" cy="536023"/>
          </a:xfrm>
        </p:spPr>
        <p:txBody>
          <a:bodyPr>
            <a:normAutofit fontScale="90000"/>
          </a:bodyPr>
          <a:lstStyle/>
          <a:p>
            <a:r>
              <a:rPr lang="en-US" dirty="0"/>
              <a:t>Polymorphism – </a:t>
            </a:r>
            <a:r>
              <a:rPr lang="en-US" sz="2400" dirty="0"/>
              <a:t>“</a:t>
            </a:r>
            <a:r>
              <a:rPr lang="en-US" sz="2400" b="0" i="1" dirty="0">
                <a:effectLst/>
                <a:latin typeface="Calibri" panose="020F0502020204030204" pitchFamily="34" charset="0"/>
              </a:rPr>
              <a:t>Same Function different behavior”</a:t>
            </a:r>
            <a:br>
              <a:rPr lang="en-US" dirty="0"/>
            </a:br>
            <a:endParaRPr lang="en-US" dirty="0"/>
          </a:p>
        </p:txBody>
      </p:sp>
      <p:pic>
        <p:nvPicPr>
          <p:cNvPr id="7" name="Picture 6" descr="Diagram, text&#10;&#10;Description automatically generated">
            <a:extLst>
              <a:ext uri="{FF2B5EF4-FFF2-40B4-BE49-F238E27FC236}">
                <a16:creationId xmlns:a16="http://schemas.microsoft.com/office/drawing/2014/main" id="{4D5237F0-7F4B-46E6-957C-C1F679E61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574" y="980113"/>
            <a:ext cx="6440555" cy="3856591"/>
          </a:xfrm>
          <a:prstGeom prst="rect">
            <a:avLst/>
          </a:prstGeom>
        </p:spPr>
      </p:pic>
      <p:sp>
        <p:nvSpPr>
          <p:cNvPr id="9" name="TextBox 8">
            <a:extLst>
              <a:ext uri="{FF2B5EF4-FFF2-40B4-BE49-F238E27FC236}">
                <a16:creationId xmlns:a16="http://schemas.microsoft.com/office/drawing/2014/main" id="{3A26E558-683C-4BF6-8587-0B85904A7B94}"/>
              </a:ext>
            </a:extLst>
          </p:cNvPr>
          <p:cNvSpPr txBox="1"/>
          <p:nvPr/>
        </p:nvSpPr>
        <p:spPr>
          <a:xfrm>
            <a:off x="981832" y="5252787"/>
            <a:ext cx="10149994" cy="1200329"/>
          </a:xfrm>
          <a:prstGeom prst="rect">
            <a:avLst/>
          </a:prstGeom>
          <a:noFill/>
        </p:spPr>
        <p:txBody>
          <a:bodyPr wrap="square">
            <a:spAutoFit/>
          </a:bodyPr>
          <a:lstStyle/>
          <a:p>
            <a:r>
              <a:rPr lang="en-US" b="0" i="0" dirty="0">
                <a:effectLst/>
                <a:latin typeface="Lucida Grande"/>
              </a:rPr>
              <a:t>The word “Polymorphism” comes from two Greek words, “many” and “form”. </a:t>
            </a:r>
          </a:p>
          <a:p>
            <a:endParaRPr lang="en-US" b="0" i="0" dirty="0">
              <a:effectLst/>
              <a:latin typeface="Lucida Grande"/>
            </a:endParaRPr>
          </a:p>
          <a:p>
            <a:r>
              <a:rPr lang="en-US" b="0" i="0" dirty="0">
                <a:effectLst/>
                <a:latin typeface="Lucida Grande"/>
              </a:rPr>
              <a:t>We can illustrate the idea of polymorphism easily using the scenario where different animals are asked to “speak”</a:t>
            </a:r>
            <a:endParaRPr lang="en-US" dirty="0"/>
          </a:p>
        </p:txBody>
      </p:sp>
    </p:spTree>
    <p:extLst>
      <p:ext uri="{BB962C8B-B14F-4D97-AF65-F5344CB8AC3E}">
        <p14:creationId xmlns:p14="http://schemas.microsoft.com/office/powerpoint/2010/main" val="3804238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CC6EDCDD-A480-DF1D-2D5C-58B48EF08B04}"/>
              </a:ext>
            </a:extLst>
          </p:cNvPr>
          <p:cNvGraphicFramePr>
            <a:graphicFrameLocks noGrp="1"/>
          </p:cNvGraphicFramePr>
          <p:nvPr>
            <p:extLst>
              <p:ext uri="{D42A27DB-BD31-4B8C-83A1-F6EECF244321}">
                <p14:modId xmlns:p14="http://schemas.microsoft.com/office/powerpoint/2010/main" val="3657782706"/>
              </p:ext>
            </p:extLst>
          </p:nvPr>
        </p:nvGraphicFramePr>
        <p:xfrm>
          <a:off x="550511" y="242601"/>
          <a:ext cx="11420670" cy="6171211"/>
        </p:xfrm>
        <a:graphic>
          <a:graphicData uri="http://schemas.openxmlformats.org/drawingml/2006/table">
            <a:tbl>
              <a:tblPr firstRow="1" bandRow="1">
                <a:tableStyleId>{5C22544A-7EE6-4342-B048-85BDC9FD1C3A}</a:tableStyleId>
              </a:tblPr>
              <a:tblGrid>
                <a:gridCol w="4016807">
                  <a:extLst>
                    <a:ext uri="{9D8B030D-6E8A-4147-A177-3AD203B41FA5}">
                      <a16:colId xmlns:a16="http://schemas.microsoft.com/office/drawing/2014/main" val="3689517662"/>
                    </a:ext>
                  </a:extLst>
                </a:gridCol>
                <a:gridCol w="4548690">
                  <a:extLst>
                    <a:ext uri="{9D8B030D-6E8A-4147-A177-3AD203B41FA5}">
                      <a16:colId xmlns:a16="http://schemas.microsoft.com/office/drawing/2014/main" val="2522768139"/>
                    </a:ext>
                  </a:extLst>
                </a:gridCol>
                <a:gridCol w="2855173">
                  <a:extLst>
                    <a:ext uri="{9D8B030D-6E8A-4147-A177-3AD203B41FA5}">
                      <a16:colId xmlns:a16="http://schemas.microsoft.com/office/drawing/2014/main" val="1708422667"/>
                    </a:ext>
                  </a:extLst>
                </a:gridCol>
              </a:tblGrid>
              <a:tr h="410491">
                <a:tc>
                  <a:txBody>
                    <a:bodyPr/>
                    <a:lstStyle/>
                    <a:p>
                      <a:r>
                        <a:rPr lang="en-IN" dirty="0">
                          <a:solidFill>
                            <a:schemeClr val="tx1"/>
                          </a:solidFill>
                        </a:rPr>
                        <a:t>Principle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IN" dirty="0">
                          <a:solidFill>
                            <a:schemeClr val="tx1"/>
                          </a:solidFill>
                        </a:rPr>
                        <a:t>Real-world 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IN" dirty="0">
                          <a:solidFill>
                            <a:schemeClr val="tx1"/>
                          </a:solidFill>
                        </a:rPr>
                        <a:t>Java Language supports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35066167"/>
                  </a:ext>
                </a:extLst>
              </a:tr>
              <a:tr h="273903">
                <a:tc>
                  <a:txBody>
                    <a:bodyPr/>
                    <a:lstStyle/>
                    <a:p>
                      <a:r>
                        <a:rPr lang="en-IN" u="sng" dirty="0"/>
                        <a:t>Encapsulation:</a:t>
                      </a:r>
                    </a:p>
                    <a:p>
                      <a:pPr marL="285750" indent="-285750">
                        <a:buFont typeface="Arial" panose="020B0604020202020204" pitchFamily="34" charset="0"/>
                        <a:buChar char="•"/>
                      </a:pPr>
                      <a:r>
                        <a:rPr lang="en-IN" dirty="0"/>
                        <a:t>Binding </a:t>
                      </a:r>
                      <a:r>
                        <a:rPr lang="en-IN" b="1" i="1" dirty="0"/>
                        <a:t>data and methods</a:t>
                      </a:r>
                      <a:r>
                        <a:rPr lang="en-IN" dirty="0"/>
                        <a:t> that can be operated on it together to form a single unit.</a:t>
                      </a:r>
                    </a:p>
                    <a:p>
                      <a:pPr marL="285750" indent="-285750">
                        <a:buFont typeface="Arial" panose="020B0604020202020204" pitchFamily="34" charset="0"/>
                        <a:buChar char="•"/>
                      </a:pPr>
                      <a:r>
                        <a:rPr lang="en-IN" dirty="0"/>
                        <a:t>Provides </a:t>
                      </a:r>
                      <a:r>
                        <a:rPr lang="en-IN" b="1" i="1" dirty="0"/>
                        <a:t>security to data</a:t>
                      </a:r>
                      <a:r>
                        <a:rPr lang="en-IN" dirty="0"/>
                        <a:t> by controlled access to data.(which hides the internal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t>Human body is encapsulated with </a:t>
                      </a:r>
                      <a:r>
                        <a:rPr lang="en-IN" dirty="0">
                          <a:highlight>
                            <a:srgbClr val="FFFF00"/>
                          </a:highlight>
                        </a:rPr>
                        <a:t>organs(data)</a:t>
                      </a:r>
                      <a:r>
                        <a:rPr lang="en-IN" dirty="0"/>
                        <a:t> and </a:t>
                      </a:r>
                      <a:r>
                        <a:rPr lang="en-IN" dirty="0">
                          <a:highlight>
                            <a:srgbClr val="FFFF00"/>
                          </a:highlight>
                        </a:rPr>
                        <a:t>process(method)</a:t>
                      </a:r>
                      <a:r>
                        <a:rPr lang="en-IN" dirty="0"/>
                        <a:t> that work on its organs.</a:t>
                      </a:r>
                    </a:p>
                    <a:p>
                      <a:r>
                        <a:rPr lang="en-IN" u="sng" dirty="0"/>
                        <a:t>Example</a:t>
                      </a:r>
                      <a:r>
                        <a:rPr lang="en-IN" u="none" dirty="0"/>
                        <a:t> :</a:t>
                      </a:r>
                      <a:r>
                        <a:rPr lang="en-IN" dirty="0"/>
                        <a:t> </a:t>
                      </a:r>
                    </a:p>
                    <a:p>
                      <a:r>
                        <a:rPr lang="en-IN" dirty="0"/>
                        <a:t>Respiration(Method) uses lungs(data)</a:t>
                      </a:r>
                    </a:p>
                    <a:p>
                      <a:r>
                        <a:rPr lang="en-IN" dirty="0"/>
                        <a:t>Blood purification(Method) uses kidneys(data)</a:t>
                      </a:r>
                    </a:p>
                    <a:p>
                      <a:r>
                        <a:rPr lang="en-IN" dirty="0"/>
                        <a:t>Blood circulation(Method) uses heart(data)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dirty="0"/>
                        <a:t>Using </a:t>
                      </a:r>
                      <a:r>
                        <a:rPr lang="en-IN" b="1" dirty="0"/>
                        <a:t>Class</a:t>
                      </a:r>
                      <a:r>
                        <a:rPr lang="en-IN" dirty="0"/>
                        <a:t> definition and </a:t>
                      </a:r>
                      <a:r>
                        <a:rPr lang="en-IN" b="1" dirty="0"/>
                        <a:t>Object</a:t>
                      </a:r>
                      <a:r>
                        <a:rPr lang="en-IN" dirty="0"/>
                        <a:t> creation </a:t>
                      </a:r>
                    </a:p>
                    <a:p>
                      <a:pPr marL="285750" indent="-285750">
                        <a:buFont typeface="Arial" panose="020B0604020202020204" pitchFamily="34" charset="0"/>
                        <a:buChar char="•"/>
                      </a:pPr>
                      <a:r>
                        <a:rPr lang="en-IN" dirty="0"/>
                        <a:t>Access specifiers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2055280"/>
                  </a:ext>
                </a:extLst>
              </a:tr>
              <a:tr h="562928">
                <a:tc>
                  <a:txBody>
                    <a:bodyPr/>
                    <a:lstStyle/>
                    <a:p>
                      <a:r>
                        <a:rPr lang="en-IN" u="sng" dirty="0"/>
                        <a:t>Inheritance:</a:t>
                      </a:r>
                    </a:p>
                    <a:p>
                      <a:pPr marL="285750" indent="-285750">
                        <a:buFont typeface="Arial" panose="020B0604020202020204" pitchFamily="34" charset="0"/>
                        <a:buChar char="•"/>
                      </a:pPr>
                      <a:r>
                        <a:rPr lang="en-IN" b="1" i="1" dirty="0"/>
                        <a:t>“The process of acquiring the properties of one object into another object”</a:t>
                      </a:r>
                      <a:r>
                        <a:rPr lang="en-IN" dirty="0"/>
                        <a:t> is known as inheritance.</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Inheritance provides a powerful and natural mechanism for organizing and structuring your software.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t>Naturally, Childrens </a:t>
                      </a:r>
                      <a:r>
                        <a:rPr lang="en-IN" b="1" i="1" dirty="0">
                          <a:highlight>
                            <a:srgbClr val="FFFF00"/>
                          </a:highlight>
                        </a:rPr>
                        <a:t>inherits</a:t>
                      </a:r>
                      <a:r>
                        <a:rPr lang="en-IN" dirty="0"/>
                        <a:t> the characteristics like colour , height, facial structures etc., from their parents and ancestors.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dirty="0"/>
                        <a:t>Using </a:t>
                      </a:r>
                      <a:r>
                        <a:rPr lang="en-IN" b="1" i="1" dirty="0"/>
                        <a:t>class B extends A</a:t>
                      </a:r>
                      <a:endParaRPr lang="en-IN"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t>Defining a new class by extends the existing class and adding its own properties to it known as inheritance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5265729"/>
                  </a:ext>
                </a:extLst>
              </a:tr>
              <a:tr h="562928">
                <a:tc>
                  <a:txBody>
                    <a:bodyPr/>
                    <a:lstStyle/>
                    <a:p>
                      <a:r>
                        <a:rPr lang="en-IN" u="sng" dirty="0"/>
                        <a:t>Polymorphism</a:t>
                      </a:r>
                      <a:r>
                        <a:rPr lang="en-IN" u="sng" dirty="0">
                          <a:sym typeface="Wingdings" panose="05000000000000000000" pitchFamily="2" charset="2"/>
                        </a:rPr>
                        <a:t>:</a:t>
                      </a:r>
                    </a:p>
                    <a:p>
                      <a:r>
                        <a:rPr lang="en-IN" dirty="0"/>
                        <a:t>“</a:t>
                      </a:r>
                      <a:r>
                        <a:rPr lang="en-IN" i="1" dirty="0"/>
                        <a:t>One method , many actions</a:t>
                      </a:r>
                      <a:r>
                        <a:rPr lang="en-IN"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t>When human </a:t>
                      </a:r>
                      <a:r>
                        <a:rPr lang="en-IN" b="1" i="1" dirty="0">
                          <a:highlight>
                            <a:srgbClr val="FFFF00"/>
                          </a:highlight>
                        </a:rPr>
                        <a:t>smells</a:t>
                      </a:r>
                      <a:r>
                        <a:rPr lang="en-IN" dirty="0"/>
                        <a:t> a delicious food </a:t>
                      </a:r>
                      <a:r>
                        <a:rPr lang="en-IN" b="1" dirty="0"/>
                        <a:t>he </a:t>
                      </a:r>
                      <a:r>
                        <a:rPr lang="en-IN" b="1" i="1" dirty="0">
                          <a:highlight>
                            <a:srgbClr val="00FF00"/>
                          </a:highlight>
                        </a:rPr>
                        <a:t>eats</a:t>
                      </a:r>
                      <a:r>
                        <a:rPr lang="en-IN" dirty="0"/>
                        <a:t>, similarly when human </a:t>
                      </a:r>
                      <a:r>
                        <a:rPr lang="en-IN" i="1" dirty="0">
                          <a:highlight>
                            <a:srgbClr val="FFFF00"/>
                          </a:highlight>
                        </a:rPr>
                        <a:t>smells</a:t>
                      </a:r>
                      <a:r>
                        <a:rPr lang="en-IN" dirty="0"/>
                        <a:t> a gas leakage he</a:t>
                      </a:r>
                      <a:r>
                        <a:rPr lang="en-IN" b="1" i="1" dirty="0"/>
                        <a:t> </a:t>
                      </a:r>
                      <a:r>
                        <a:rPr lang="en-IN" b="1" i="1" dirty="0">
                          <a:highlight>
                            <a:srgbClr val="00FF00"/>
                          </a:highlight>
                        </a:rPr>
                        <a:t>may run or turn off knob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dirty="0"/>
                        <a:t>Compile-time polymorphism using </a:t>
                      </a:r>
                      <a:r>
                        <a:rPr lang="en-IN" b="1" dirty="0"/>
                        <a:t>method overloading</a:t>
                      </a:r>
                    </a:p>
                    <a:p>
                      <a:pPr marL="285750" indent="-285750">
                        <a:buFont typeface="Arial" panose="020B0604020202020204" pitchFamily="34" charset="0"/>
                        <a:buChar char="•"/>
                      </a:pPr>
                      <a:r>
                        <a:rPr lang="en-IN" dirty="0"/>
                        <a:t>Run-time polymorphism (Dynamic Binding) using </a:t>
                      </a:r>
                      <a:r>
                        <a:rPr lang="en-IN" b="1" i="1" dirty="0"/>
                        <a:t>method overriding</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1142306"/>
                  </a:ext>
                </a:extLst>
              </a:tr>
            </a:tbl>
          </a:graphicData>
        </a:graphic>
      </p:graphicFrame>
    </p:spTree>
    <p:extLst>
      <p:ext uri="{BB962C8B-B14F-4D97-AF65-F5344CB8AC3E}">
        <p14:creationId xmlns:p14="http://schemas.microsoft.com/office/powerpoint/2010/main" val="316233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06DB4-0D00-A65F-0C0B-F3576B4DF871}"/>
              </a:ext>
            </a:extLst>
          </p:cNvPr>
          <p:cNvSpPr>
            <a:spLocks noGrp="1"/>
          </p:cNvSpPr>
          <p:nvPr>
            <p:ph idx="1"/>
          </p:nvPr>
        </p:nvSpPr>
        <p:spPr>
          <a:xfrm>
            <a:off x="838200" y="846312"/>
            <a:ext cx="10515600" cy="1325563"/>
          </a:xfrm>
        </p:spPr>
        <p:txBody>
          <a:bodyPr/>
          <a:lstStyle/>
          <a:p>
            <a:r>
              <a:rPr lang="en-IN" dirty="0"/>
              <a:t>What is Object Oriented?</a:t>
            </a:r>
          </a:p>
        </p:txBody>
      </p:sp>
      <p:sp>
        <p:nvSpPr>
          <p:cNvPr id="6" name="Content Placeholder 2">
            <a:extLst>
              <a:ext uri="{FF2B5EF4-FFF2-40B4-BE49-F238E27FC236}">
                <a16:creationId xmlns:a16="http://schemas.microsoft.com/office/drawing/2014/main" id="{698DB861-7CA8-390B-E5BA-02DB922808C4}"/>
              </a:ext>
            </a:extLst>
          </p:cNvPr>
          <p:cNvSpPr txBox="1">
            <a:spLocks/>
          </p:cNvSpPr>
          <p:nvPr/>
        </p:nvSpPr>
        <p:spPr>
          <a:xfrm>
            <a:off x="995517" y="3422964"/>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What is java?</a:t>
            </a:r>
          </a:p>
          <a:p>
            <a:pPr marL="0" indent="0">
              <a:buFont typeface="Arial" panose="020B0604020202020204" pitchFamily="34" charset="0"/>
              <a:buNone/>
            </a:pPr>
            <a:r>
              <a:rPr lang="en-IN" dirty="0"/>
              <a:t>	</a:t>
            </a:r>
          </a:p>
          <a:p>
            <a:pPr marL="0" indent="0">
              <a:buFont typeface="Arial" panose="020B0604020202020204" pitchFamily="34" charset="0"/>
              <a:buNone/>
            </a:pPr>
            <a:endParaRPr lang="en-IN" dirty="0"/>
          </a:p>
        </p:txBody>
      </p:sp>
      <p:sp>
        <p:nvSpPr>
          <p:cNvPr id="7" name="TextBox 6">
            <a:extLst>
              <a:ext uri="{FF2B5EF4-FFF2-40B4-BE49-F238E27FC236}">
                <a16:creationId xmlns:a16="http://schemas.microsoft.com/office/drawing/2014/main" id="{B7B98045-C8F7-0F76-E03D-23EA60939869}"/>
              </a:ext>
            </a:extLst>
          </p:cNvPr>
          <p:cNvSpPr txBox="1"/>
          <p:nvPr/>
        </p:nvSpPr>
        <p:spPr>
          <a:xfrm>
            <a:off x="1661652" y="1947632"/>
            <a:ext cx="8760542" cy="954107"/>
          </a:xfrm>
          <a:prstGeom prst="rect">
            <a:avLst/>
          </a:prstGeom>
          <a:noFill/>
        </p:spPr>
        <p:txBody>
          <a:bodyPr wrap="square" rtlCol="0">
            <a:spAutoFit/>
          </a:bodyPr>
          <a:lstStyle/>
          <a:p>
            <a:r>
              <a:rPr lang="en-IN" sz="2800" dirty="0"/>
              <a:t>It is one of the programming Paradigm that is used to organize the program’s logic and data.</a:t>
            </a:r>
          </a:p>
        </p:txBody>
      </p:sp>
      <p:sp>
        <p:nvSpPr>
          <p:cNvPr id="8" name="TextBox 7">
            <a:extLst>
              <a:ext uri="{FF2B5EF4-FFF2-40B4-BE49-F238E27FC236}">
                <a16:creationId xmlns:a16="http://schemas.microsoft.com/office/drawing/2014/main" id="{E4CE0D67-A9DD-DB79-92A1-C9B841F56268}"/>
              </a:ext>
            </a:extLst>
          </p:cNvPr>
          <p:cNvSpPr txBox="1"/>
          <p:nvPr/>
        </p:nvSpPr>
        <p:spPr>
          <a:xfrm>
            <a:off x="1794386" y="4362553"/>
            <a:ext cx="9559413" cy="523220"/>
          </a:xfrm>
          <a:prstGeom prst="rect">
            <a:avLst/>
          </a:prstGeom>
          <a:noFill/>
        </p:spPr>
        <p:txBody>
          <a:bodyPr wrap="square" rtlCol="0">
            <a:spAutoFit/>
          </a:bodyPr>
          <a:lstStyle/>
          <a:p>
            <a:r>
              <a:rPr lang="en-US" sz="2800" dirty="0"/>
              <a:t>Java technology is both a programming language and a platform.</a:t>
            </a:r>
            <a:endParaRPr lang="en-IN" sz="4000" dirty="0"/>
          </a:p>
        </p:txBody>
      </p:sp>
    </p:spTree>
    <p:extLst>
      <p:ext uri="{BB962C8B-B14F-4D97-AF65-F5344CB8AC3E}">
        <p14:creationId xmlns:p14="http://schemas.microsoft.com/office/powerpoint/2010/main" val="9510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9CF4EE6-9D7F-BF2B-AB3A-BC61F5EED898}"/>
              </a:ext>
            </a:extLst>
          </p:cNvPr>
          <p:cNvGraphicFramePr>
            <a:graphicFrameLocks noGrp="1"/>
          </p:cNvGraphicFramePr>
          <p:nvPr>
            <p:extLst>
              <p:ext uri="{D42A27DB-BD31-4B8C-83A1-F6EECF244321}">
                <p14:modId xmlns:p14="http://schemas.microsoft.com/office/powerpoint/2010/main" val="1049839467"/>
              </p:ext>
            </p:extLst>
          </p:nvPr>
        </p:nvGraphicFramePr>
        <p:xfrm>
          <a:off x="385665" y="462492"/>
          <a:ext cx="11420670" cy="1599211"/>
        </p:xfrm>
        <a:graphic>
          <a:graphicData uri="http://schemas.openxmlformats.org/drawingml/2006/table">
            <a:tbl>
              <a:tblPr firstRow="1" bandRow="1">
                <a:tableStyleId>{5C22544A-7EE6-4342-B048-85BDC9FD1C3A}</a:tableStyleId>
              </a:tblPr>
              <a:tblGrid>
                <a:gridCol w="3322735">
                  <a:extLst>
                    <a:ext uri="{9D8B030D-6E8A-4147-A177-3AD203B41FA5}">
                      <a16:colId xmlns:a16="http://schemas.microsoft.com/office/drawing/2014/main" val="2916879195"/>
                    </a:ext>
                  </a:extLst>
                </a:gridCol>
                <a:gridCol w="4826000">
                  <a:extLst>
                    <a:ext uri="{9D8B030D-6E8A-4147-A177-3AD203B41FA5}">
                      <a16:colId xmlns:a16="http://schemas.microsoft.com/office/drawing/2014/main" val="659821157"/>
                    </a:ext>
                  </a:extLst>
                </a:gridCol>
                <a:gridCol w="3271935">
                  <a:extLst>
                    <a:ext uri="{9D8B030D-6E8A-4147-A177-3AD203B41FA5}">
                      <a16:colId xmlns:a16="http://schemas.microsoft.com/office/drawing/2014/main" val="1482072595"/>
                    </a:ext>
                  </a:extLst>
                </a:gridCol>
              </a:tblGrid>
              <a:tr h="410491">
                <a:tc>
                  <a:txBody>
                    <a:bodyPr/>
                    <a:lstStyle/>
                    <a:p>
                      <a:r>
                        <a:rPr lang="en-IN" dirty="0">
                          <a:solidFill>
                            <a:schemeClr val="tx1"/>
                          </a:solidFill>
                        </a:rPr>
                        <a:t>Principle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IN" dirty="0">
                          <a:solidFill>
                            <a:schemeClr val="tx1"/>
                          </a:solidFill>
                        </a:rPr>
                        <a:t>Real-world 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IN" dirty="0">
                          <a:solidFill>
                            <a:schemeClr val="tx1"/>
                          </a:solidFill>
                        </a:rPr>
                        <a:t>Java Language supports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71296459"/>
                  </a:ext>
                </a:extLst>
              </a:tr>
              <a:tr h="273903">
                <a:tc>
                  <a:txBody>
                    <a:bodyPr/>
                    <a:lstStyle/>
                    <a:p>
                      <a:r>
                        <a:rPr lang="en-IN" u="sng" dirty="0"/>
                        <a:t>Abstraction:</a:t>
                      </a:r>
                    </a:p>
                    <a:p>
                      <a:pPr marL="285750" indent="-285750">
                        <a:buFont typeface="Arial" panose="020B0604020202020204" pitchFamily="34" charset="0"/>
                        <a:buChar char="•"/>
                      </a:pPr>
                      <a:r>
                        <a:rPr lang="en-IN" dirty="0"/>
                        <a:t>Hiding unnecessary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t>A driver sees car as a object ,knowns how to drive a car.</a:t>
                      </a:r>
                    </a:p>
                    <a:p>
                      <a:r>
                        <a:rPr lang="en-IN" dirty="0"/>
                        <a:t>An Engineer sees the car in a different perspective how internal parts are connected.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IN" dirty="0"/>
                        <a:t>Using interfaces and abstract classes.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319704"/>
                  </a:ext>
                </a:extLst>
              </a:tr>
            </a:tbl>
          </a:graphicData>
        </a:graphic>
      </p:graphicFrame>
    </p:spTree>
    <p:extLst>
      <p:ext uri="{BB962C8B-B14F-4D97-AF65-F5344CB8AC3E}">
        <p14:creationId xmlns:p14="http://schemas.microsoft.com/office/powerpoint/2010/main" val="230086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C01D-44E4-453C-9F2D-8973FB08D6B0}"/>
              </a:ext>
            </a:extLst>
          </p:cNvPr>
          <p:cNvSpPr>
            <a:spLocks noGrp="1"/>
          </p:cNvSpPr>
          <p:nvPr>
            <p:ph type="title"/>
          </p:nvPr>
        </p:nvSpPr>
        <p:spPr>
          <a:xfrm>
            <a:off x="798444" y="219354"/>
            <a:ext cx="10515600" cy="748058"/>
          </a:xfrm>
        </p:spPr>
        <p:txBody>
          <a:bodyPr/>
          <a:lstStyle/>
          <a:p>
            <a:r>
              <a:rPr lang="en-US" u="sng" dirty="0"/>
              <a:t>Installation of J2SDK</a:t>
            </a:r>
          </a:p>
        </p:txBody>
      </p:sp>
      <p:sp>
        <p:nvSpPr>
          <p:cNvPr id="3" name="Content Placeholder 2">
            <a:extLst>
              <a:ext uri="{FF2B5EF4-FFF2-40B4-BE49-F238E27FC236}">
                <a16:creationId xmlns:a16="http://schemas.microsoft.com/office/drawing/2014/main" id="{87432465-20BC-41D5-8277-A71B0BAC3AD5}"/>
              </a:ext>
            </a:extLst>
          </p:cNvPr>
          <p:cNvSpPr>
            <a:spLocks noGrp="1"/>
          </p:cNvSpPr>
          <p:nvPr>
            <p:ph idx="1"/>
          </p:nvPr>
        </p:nvSpPr>
        <p:spPr>
          <a:xfrm>
            <a:off x="838200" y="1113183"/>
            <a:ext cx="11091203" cy="4890052"/>
          </a:xfrm>
        </p:spPr>
        <p:txBody>
          <a:bodyPr>
            <a:normAutofit/>
          </a:bodyPr>
          <a:lstStyle/>
          <a:p>
            <a:pPr marL="514350" indent="-514350">
              <a:buFont typeface="+mj-lt"/>
              <a:buAutoNum type="arabicPeriod"/>
            </a:pPr>
            <a:r>
              <a:rPr lang="en-US" dirty="0"/>
              <a:t>Download Java 2 SDK (JDK) from </a:t>
            </a:r>
            <a:r>
              <a:rPr lang="en-US" dirty="0">
                <a:hlinkClick r:id="rId2"/>
              </a:rPr>
              <a:t>https://www.oracle.com/java/technologies/javase-install-sdk142.html</a:t>
            </a:r>
            <a:endParaRPr lang="en-US" dirty="0"/>
          </a:p>
          <a:p>
            <a:pPr marL="514350" indent="-514350">
              <a:buFont typeface="+mj-lt"/>
              <a:buAutoNum type="arabicPeriod"/>
            </a:pPr>
            <a:r>
              <a:rPr lang="en-US" dirty="0"/>
              <a:t>After download, install the </a:t>
            </a:r>
            <a:r>
              <a:rPr lang="en-US" dirty="0" err="1"/>
              <a:t>jdk</a:t>
            </a:r>
            <a:r>
              <a:rPr lang="en-US" dirty="0"/>
              <a:t> by click on .exe file and follow the instructions.</a:t>
            </a:r>
          </a:p>
          <a:p>
            <a:pPr marL="514350" indent="-514350">
              <a:buFont typeface="+mj-lt"/>
              <a:buAutoNum type="arabicPeriod"/>
            </a:pPr>
            <a:r>
              <a:rPr lang="en-US" dirty="0"/>
              <a:t>Verify whether the JDK has been installed successfully or not by looking the folder named as </a:t>
            </a:r>
            <a:r>
              <a:rPr lang="en-US" b="1" i="1" dirty="0">
                <a:solidFill>
                  <a:srgbClr val="FF0000"/>
                </a:solidFill>
              </a:rPr>
              <a:t>java</a:t>
            </a:r>
            <a:r>
              <a:rPr lang="en-US" dirty="0"/>
              <a:t> created in c:\programfiles (default directory). You can change the installation directory.</a:t>
            </a:r>
          </a:p>
          <a:p>
            <a:pPr marL="514350" indent="-514350">
              <a:buFont typeface="+mj-lt"/>
              <a:buAutoNum type="arabicPeriod"/>
            </a:pPr>
            <a:r>
              <a:rPr lang="en-US" dirty="0"/>
              <a:t>Set the environment variable known as path variable to recognize java development tools (</a:t>
            </a:r>
            <a:r>
              <a:rPr lang="en-US" b="1" i="1" dirty="0" err="1"/>
              <a:t>javac</a:t>
            </a:r>
            <a:r>
              <a:rPr lang="en-US" dirty="0"/>
              <a:t> and </a:t>
            </a:r>
            <a:r>
              <a:rPr lang="en-US" b="1" i="1" dirty="0"/>
              <a:t>java</a:t>
            </a:r>
            <a:r>
              <a:rPr lang="en-US" dirty="0"/>
              <a:t>)</a:t>
            </a:r>
          </a:p>
          <a:p>
            <a:pPr marL="514350" indent="-514350">
              <a:buFont typeface="+mj-lt"/>
              <a:buAutoNum type="arabicPeriod"/>
            </a:pPr>
            <a:r>
              <a:rPr lang="en-US" dirty="0"/>
              <a:t>Verify whether the tools are accessible from command prompt or not.</a:t>
            </a:r>
          </a:p>
          <a:p>
            <a:pPr marL="457200" lvl="1" indent="0">
              <a:buNone/>
            </a:pPr>
            <a:endParaRPr lang="en-US" dirty="0"/>
          </a:p>
          <a:p>
            <a:pPr marL="514350" indent="-514350">
              <a:buFont typeface="+mj-lt"/>
              <a:buAutoNum type="arabicPeriod"/>
            </a:pPr>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D7803C1-CA06-422F-A0EF-AFA43C5BE028}"/>
                  </a:ext>
                </a:extLst>
              </p14:cNvPr>
              <p14:cNvContentPartPr/>
              <p14:nvPr/>
            </p14:nvContentPartPr>
            <p14:xfrm>
              <a:off x="3431852" y="3474000"/>
              <a:ext cx="360" cy="360"/>
            </p14:xfrm>
          </p:contentPart>
        </mc:Choice>
        <mc:Fallback xmlns="">
          <p:pic>
            <p:nvPicPr>
              <p:cNvPr id="6" name="Ink 5">
                <a:extLst>
                  <a:ext uri="{FF2B5EF4-FFF2-40B4-BE49-F238E27FC236}">
                    <a16:creationId xmlns:a16="http://schemas.microsoft.com/office/drawing/2014/main" id="{DD7803C1-CA06-422F-A0EF-AFA43C5BE028}"/>
                  </a:ext>
                </a:extLst>
              </p:cNvPr>
              <p:cNvPicPr/>
              <p:nvPr/>
            </p:nvPicPr>
            <p:blipFill>
              <a:blip r:embed="rId4"/>
              <a:stretch>
                <a:fillRect/>
              </a:stretch>
            </p:blipFill>
            <p:spPr>
              <a:xfrm>
                <a:off x="3423212" y="3465360"/>
                <a:ext cx="18000" cy="18000"/>
              </a:xfrm>
              <a:prstGeom prst="rect">
                <a:avLst/>
              </a:prstGeom>
            </p:spPr>
          </p:pic>
        </mc:Fallback>
      </mc:AlternateContent>
    </p:spTree>
    <p:extLst>
      <p:ext uri="{BB962C8B-B14F-4D97-AF65-F5344CB8AC3E}">
        <p14:creationId xmlns:p14="http://schemas.microsoft.com/office/powerpoint/2010/main" val="332747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26D5E7-A1A3-4EDB-9490-1C5A0973C226}"/>
              </a:ext>
            </a:extLst>
          </p:cNvPr>
          <p:cNvPicPr>
            <a:picLocks noChangeAspect="1"/>
          </p:cNvPicPr>
          <p:nvPr/>
        </p:nvPicPr>
        <p:blipFill>
          <a:blip r:embed="rId2"/>
          <a:stretch>
            <a:fillRect/>
          </a:stretch>
        </p:blipFill>
        <p:spPr>
          <a:xfrm>
            <a:off x="942534" y="838573"/>
            <a:ext cx="10747717" cy="5465974"/>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E0547E6-A8A8-42AC-A0CB-1AEFC0F7FA03}"/>
                  </a:ext>
                </a:extLst>
              </p14:cNvPr>
              <p14:cNvContentPartPr/>
              <p14:nvPr/>
            </p14:nvContentPartPr>
            <p14:xfrm>
              <a:off x="1796234" y="1030528"/>
              <a:ext cx="3141720" cy="285120"/>
            </p14:xfrm>
          </p:contentPart>
        </mc:Choice>
        <mc:Fallback xmlns="">
          <p:pic>
            <p:nvPicPr>
              <p:cNvPr id="7" name="Ink 6">
                <a:extLst>
                  <a:ext uri="{FF2B5EF4-FFF2-40B4-BE49-F238E27FC236}">
                    <a16:creationId xmlns:a16="http://schemas.microsoft.com/office/drawing/2014/main" id="{BE0547E6-A8A8-42AC-A0CB-1AEFC0F7FA03}"/>
                  </a:ext>
                </a:extLst>
              </p:cNvPr>
              <p:cNvPicPr/>
              <p:nvPr/>
            </p:nvPicPr>
            <p:blipFill>
              <a:blip r:embed="rId4"/>
              <a:stretch>
                <a:fillRect/>
              </a:stretch>
            </p:blipFill>
            <p:spPr>
              <a:xfrm>
                <a:off x="1787594" y="1021888"/>
                <a:ext cx="31593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A4E0C56-AED2-4CEC-970A-B08B34D24B4D}"/>
                  </a:ext>
                </a:extLst>
              </p14:cNvPr>
              <p14:cNvContentPartPr/>
              <p14:nvPr/>
            </p14:nvContentPartPr>
            <p14:xfrm>
              <a:off x="1420532" y="5527080"/>
              <a:ext cx="8428320" cy="113760"/>
            </p14:xfrm>
          </p:contentPart>
        </mc:Choice>
        <mc:Fallback xmlns="">
          <p:pic>
            <p:nvPicPr>
              <p:cNvPr id="8" name="Ink 7">
                <a:extLst>
                  <a:ext uri="{FF2B5EF4-FFF2-40B4-BE49-F238E27FC236}">
                    <a16:creationId xmlns:a16="http://schemas.microsoft.com/office/drawing/2014/main" id="{DA4E0C56-AED2-4CEC-970A-B08B34D24B4D}"/>
                  </a:ext>
                </a:extLst>
              </p:cNvPr>
              <p:cNvPicPr/>
              <p:nvPr/>
            </p:nvPicPr>
            <p:blipFill>
              <a:blip r:embed="rId6"/>
              <a:stretch>
                <a:fillRect/>
              </a:stretch>
            </p:blipFill>
            <p:spPr>
              <a:xfrm>
                <a:off x="1411892" y="5518440"/>
                <a:ext cx="8445960" cy="131400"/>
              </a:xfrm>
              <a:prstGeom prst="rect">
                <a:avLst/>
              </a:prstGeom>
            </p:spPr>
          </p:pic>
        </mc:Fallback>
      </mc:AlternateContent>
      <p:sp>
        <p:nvSpPr>
          <p:cNvPr id="9" name="TextBox 8">
            <a:extLst>
              <a:ext uri="{FF2B5EF4-FFF2-40B4-BE49-F238E27FC236}">
                <a16:creationId xmlns:a16="http://schemas.microsoft.com/office/drawing/2014/main" id="{B6F9D593-6E1A-4B21-ADDE-F3AF8D1ACEB5}"/>
              </a:ext>
            </a:extLst>
          </p:cNvPr>
          <p:cNvSpPr txBox="1"/>
          <p:nvPr/>
        </p:nvSpPr>
        <p:spPr>
          <a:xfrm>
            <a:off x="662609" y="251319"/>
            <a:ext cx="917302" cy="400110"/>
          </a:xfrm>
          <a:prstGeom prst="rect">
            <a:avLst/>
          </a:prstGeom>
          <a:noFill/>
        </p:spPr>
        <p:txBody>
          <a:bodyPr wrap="none" rtlCol="0">
            <a:spAutoFit/>
          </a:bodyPr>
          <a:lstStyle/>
          <a:p>
            <a:r>
              <a:rPr lang="en-US" sz="2000" b="1" dirty="0"/>
              <a:t>Step 1:</a:t>
            </a:r>
          </a:p>
        </p:txBody>
      </p:sp>
    </p:spTree>
    <p:extLst>
      <p:ext uri="{BB962C8B-B14F-4D97-AF65-F5344CB8AC3E}">
        <p14:creationId xmlns:p14="http://schemas.microsoft.com/office/powerpoint/2010/main" val="77943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EF17AB-6DF2-4E49-8AB4-38AF463C72BF}"/>
              </a:ext>
            </a:extLst>
          </p:cNvPr>
          <p:cNvPicPr>
            <a:picLocks noChangeAspect="1"/>
          </p:cNvPicPr>
          <p:nvPr/>
        </p:nvPicPr>
        <p:blipFill rotWithShape="1">
          <a:blip r:embed="rId2"/>
          <a:srcRect l="12061" r="42774" b="52406"/>
          <a:stretch/>
        </p:blipFill>
        <p:spPr>
          <a:xfrm>
            <a:off x="1223889" y="620651"/>
            <a:ext cx="9298745" cy="5508970"/>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F8D6945-9F56-46D7-887F-4FFAD77E60EA}"/>
                  </a:ext>
                </a:extLst>
              </p14:cNvPr>
              <p14:cNvContentPartPr/>
              <p14:nvPr/>
            </p14:nvContentPartPr>
            <p14:xfrm>
              <a:off x="4315652" y="4767840"/>
              <a:ext cx="1170360" cy="354960"/>
            </p14:xfrm>
          </p:contentPart>
        </mc:Choice>
        <mc:Fallback xmlns="">
          <p:pic>
            <p:nvPicPr>
              <p:cNvPr id="10" name="Ink 9">
                <a:extLst>
                  <a:ext uri="{FF2B5EF4-FFF2-40B4-BE49-F238E27FC236}">
                    <a16:creationId xmlns:a16="http://schemas.microsoft.com/office/drawing/2014/main" id="{FF8D6945-9F56-46D7-887F-4FFAD77E60EA}"/>
                  </a:ext>
                </a:extLst>
              </p:cNvPr>
              <p:cNvPicPr/>
              <p:nvPr/>
            </p:nvPicPr>
            <p:blipFill>
              <a:blip r:embed="rId4"/>
              <a:stretch>
                <a:fillRect/>
              </a:stretch>
            </p:blipFill>
            <p:spPr>
              <a:xfrm>
                <a:off x="4307012" y="4758840"/>
                <a:ext cx="11880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D4B92169-1686-48BD-AF89-052B11E66A6D}"/>
                  </a:ext>
                </a:extLst>
              </p14:cNvPr>
              <p14:cNvContentPartPr/>
              <p14:nvPr/>
            </p14:nvContentPartPr>
            <p14:xfrm>
              <a:off x="2756852" y="2052720"/>
              <a:ext cx="1603080" cy="44280"/>
            </p14:xfrm>
          </p:contentPart>
        </mc:Choice>
        <mc:Fallback xmlns="">
          <p:pic>
            <p:nvPicPr>
              <p:cNvPr id="11" name="Ink 10">
                <a:extLst>
                  <a:ext uri="{FF2B5EF4-FFF2-40B4-BE49-F238E27FC236}">
                    <a16:creationId xmlns:a16="http://schemas.microsoft.com/office/drawing/2014/main" id="{D4B92169-1686-48BD-AF89-052B11E66A6D}"/>
                  </a:ext>
                </a:extLst>
              </p:cNvPr>
              <p:cNvPicPr/>
              <p:nvPr/>
            </p:nvPicPr>
            <p:blipFill>
              <a:blip r:embed="rId6"/>
              <a:stretch>
                <a:fillRect/>
              </a:stretch>
            </p:blipFill>
            <p:spPr>
              <a:xfrm>
                <a:off x="2747852" y="2044080"/>
                <a:ext cx="1620720" cy="61920"/>
              </a:xfrm>
              <a:prstGeom prst="rect">
                <a:avLst/>
              </a:prstGeom>
            </p:spPr>
          </p:pic>
        </mc:Fallback>
      </mc:AlternateContent>
      <p:sp>
        <p:nvSpPr>
          <p:cNvPr id="12" name="TextBox 11">
            <a:extLst>
              <a:ext uri="{FF2B5EF4-FFF2-40B4-BE49-F238E27FC236}">
                <a16:creationId xmlns:a16="http://schemas.microsoft.com/office/drawing/2014/main" id="{E9AF82F8-AC83-4130-9E7C-B15D0150AE0B}"/>
              </a:ext>
            </a:extLst>
          </p:cNvPr>
          <p:cNvSpPr txBox="1"/>
          <p:nvPr/>
        </p:nvSpPr>
        <p:spPr>
          <a:xfrm>
            <a:off x="662609" y="251319"/>
            <a:ext cx="917302" cy="400110"/>
          </a:xfrm>
          <a:prstGeom prst="rect">
            <a:avLst/>
          </a:prstGeom>
          <a:noFill/>
        </p:spPr>
        <p:txBody>
          <a:bodyPr wrap="none" rtlCol="0">
            <a:spAutoFit/>
          </a:bodyPr>
          <a:lstStyle/>
          <a:p>
            <a:r>
              <a:rPr lang="en-US" sz="2000" b="1" dirty="0"/>
              <a:t>Step 3:</a:t>
            </a:r>
          </a:p>
        </p:txBody>
      </p:sp>
    </p:spTree>
    <p:extLst>
      <p:ext uri="{BB962C8B-B14F-4D97-AF65-F5344CB8AC3E}">
        <p14:creationId xmlns:p14="http://schemas.microsoft.com/office/powerpoint/2010/main" val="2704435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BC4A-B208-40BE-B4A7-4672DC0D45B3}"/>
              </a:ext>
            </a:extLst>
          </p:cNvPr>
          <p:cNvSpPr>
            <a:spLocks noGrp="1"/>
          </p:cNvSpPr>
          <p:nvPr>
            <p:ph type="title"/>
          </p:nvPr>
        </p:nvSpPr>
        <p:spPr>
          <a:xfrm>
            <a:off x="1341783" y="198023"/>
            <a:ext cx="10515600" cy="483014"/>
          </a:xfrm>
        </p:spPr>
        <p:txBody>
          <a:bodyPr>
            <a:normAutofit fontScale="90000"/>
          </a:bodyPr>
          <a:lstStyle/>
          <a:p>
            <a:r>
              <a:rPr lang="en-US" sz="3600" dirty="0"/>
              <a:t>Setting the Environment variable (path variable)</a:t>
            </a:r>
          </a:p>
        </p:txBody>
      </p:sp>
      <p:pic>
        <p:nvPicPr>
          <p:cNvPr id="5" name="Picture 4">
            <a:extLst>
              <a:ext uri="{FF2B5EF4-FFF2-40B4-BE49-F238E27FC236}">
                <a16:creationId xmlns:a16="http://schemas.microsoft.com/office/drawing/2014/main" id="{6E13B7A2-7DA4-40E8-8EA6-014BD68F5B59}"/>
              </a:ext>
            </a:extLst>
          </p:cNvPr>
          <p:cNvPicPr>
            <a:picLocks noChangeAspect="1"/>
          </p:cNvPicPr>
          <p:nvPr/>
        </p:nvPicPr>
        <p:blipFill rotWithShape="1">
          <a:blip r:embed="rId2"/>
          <a:srcRect l="24966" t="7984" r="25850" b="11160"/>
          <a:stretch/>
        </p:blipFill>
        <p:spPr>
          <a:xfrm>
            <a:off x="3559126" y="681037"/>
            <a:ext cx="8102940" cy="6001009"/>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4EF98941-BAC9-428A-A33E-27E69CD2318E}"/>
                  </a:ext>
                </a:extLst>
              </p14:cNvPr>
              <p14:cNvContentPartPr/>
              <p14:nvPr/>
            </p14:nvContentPartPr>
            <p14:xfrm>
              <a:off x="4079132" y="871920"/>
              <a:ext cx="1448280" cy="43560"/>
            </p14:xfrm>
          </p:contentPart>
        </mc:Choice>
        <mc:Fallback xmlns="">
          <p:pic>
            <p:nvPicPr>
              <p:cNvPr id="11" name="Ink 10">
                <a:extLst>
                  <a:ext uri="{FF2B5EF4-FFF2-40B4-BE49-F238E27FC236}">
                    <a16:creationId xmlns:a16="http://schemas.microsoft.com/office/drawing/2014/main" id="{4EF98941-BAC9-428A-A33E-27E69CD2318E}"/>
                  </a:ext>
                </a:extLst>
              </p:cNvPr>
              <p:cNvPicPr/>
              <p:nvPr/>
            </p:nvPicPr>
            <p:blipFill>
              <a:blip r:embed="rId4"/>
              <a:stretch>
                <a:fillRect/>
              </a:stretch>
            </p:blipFill>
            <p:spPr>
              <a:xfrm>
                <a:off x="4025132" y="764280"/>
                <a:ext cx="15559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E2DCFB2-3A86-4F80-9826-6138FEF19A56}"/>
                  </a:ext>
                </a:extLst>
              </p14:cNvPr>
              <p14:cNvContentPartPr/>
              <p14:nvPr/>
            </p14:nvContentPartPr>
            <p14:xfrm>
              <a:off x="4332572" y="4895280"/>
              <a:ext cx="392400" cy="43920"/>
            </p14:xfrm>
          </p:contentPart>
        </mc:Choice>
        <mc:Fallback xmlns="">
          <p:pic>
            <p:nvPicPr>
              <p:cNvPr id="12" name="Ink 11">
                <a:extLst>
                  <a:ext uri="{FF2B5EF4-FFF2-40B4-BE49-F238E27FC236}">
                    <a16:creationId xmlns:a16="http://schemas.microsoft.com/office/drawing/2014/main" id="{2E2DCFB2-3A86-4F80-9826-6138FEF19A56}"/>
                  </a:ext>
                </a:extLst>
              </p:cNvPr>
              <p:cNvPicPr/>
              <p:nvPr/>
            </p:nvPicPr>
            <p:blipFill>
              <a:blip r:embed="rId6"/>
              <a:stretch>
                <a:fillRect/>
              </a:stretch>
            </p:blipFill>
            <p:spPr>
              <a:xfrm>
                <a:off x="4278932" y="4787280"/>
                <a:ext cx="5000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849633D3-F2F3-4FB4-8D90-C997CE05C6BA}"/>
                  </a:ext>
                </a:extLst>
              </p14:cNvPr>
              <p14:cNvContentPartPr/>
              <p14:nvPr/>
            </p14:nvContentPartPr>
            <p14:xfrm>
              <a:off x="4206212" y="3600000"/>
              <a:ext cx="1095840" cy="28800"/>
            </p14:xfrm>
          </p:contentPart>
        </mc:Choice>
        <mc:Fallback xmlns="">
          <p:pic>
            <p:nvPicPr>
              <p:cNvPr id="13" name="Ink 12">
                <a:extLst>
                  <a:ext uri="{FF2B5EF4-FFF2-40B4-BE49-F238E27FC236}">
                    <a16:creationId xmlns:a16="http://schemas.microsoft.com/office/drawing/2014/main" id="{849633D3-F2F3-4FB4-8D90-C997CE05C6BA}"/>
                  </a:ext>
                </a:extLst>
              </p:cNvPr>
              <p:cNvPicPr/>
              <p:nvPr/>
            </p:nvPicPr>
            <p:blipFill>
              <a:blip r:embed="rId8"/>
              <a:stretch>
                <a:fillRect/>
              </a:stretch>
            </p:blipFill>
            <p:spPr>
              <a:xfrm>
                <a:off x="4152212" y="3492360"/>
                <a:ext cx="1203480" cy="244440"/>
              </a:xfrm>
              <a:prstGeom prst="rect">
                <a:avLst/>
              </a:prstGeom>
            </p:spPr>
          </p:pic>
        </mc:Fallback>
      </mc:AlternateContent>
      <p:sp>
        <p:nvSpPr>
          <p:cNvPr id="15" name="TextBox 14">
            <a:extLst>
              <a:ext uri="{FF2B5EF4-FFF2-40B4-BE49-F238E27FC236}">
                <a16:creationId xmlns:a16="http://schemas.microsoft.com/office/drawing/2014/main" id="{2AF2948A-34B0-4B9A-9C3B-18838D286475}"/>
              </a:ext>
            </a:extLst>
          </p:cNvPr>
          <p:cNvSpPr txBox="1"/>
          <p:nvPr/>
        </p:nvSpPr>
        <p:spPr>
          <a:xfrm>
            <a:off x="119270" y="1347352"/>
            <a:ext cx="3140765" cy="2585323"/>
          </a:xfrm>
          <a:prstGeom prst="rect">
            <a:avLst/>
          </a:prstGeom>
          <a:noFill/>
        </p:spPr>
        <p:txBody>
          <a:bodyPr wrap="square">
            <a:spAutoFit/>
          </a:bodyPr>
          <a:lstStyle/>
          <a:p>
            <a:r>
              <a:rPr lang="en-US" b="0" i="0" dirty="0">
                <a:solidFill>
                  <a:srgbClr val="202124"/>
                </a:solidFill>
                <a:effectLst/>
                <a:latin typeface="arial" panose="020B0604020202020204" pitchFamily="34" charset="0"/>
              </a:rPr>
              <a:t>On the Windows taskbar, right-click the Windows icon and select </a:t>
            </a:r>
            <a:r>
              <a:rPr lang="en-US" b="1" i="0" dirty="0">
                <a:solidFill>
                  <a:srgbClr val="202124"/>
                </a:solidFill>
                <a:effectLst/>
                <a:latin typeface="arial" panose="020B0604020202020204" pitchFamily="34" charset="0"/>
              </a:rPr>
              <a:t>System</a:t>
            </a:r>
            <a:r>
              <a:rPr lang="en-US" b="0" i="0" dirty="0">
                <a:solidFill>
                  <a:srgbClr val="202124"/>
                </a:solidFill>
                <a:effectLst/>
                <a:latin typeface="arial" panose="020B0604020202020204" pitchFamily="34" charset="0"/>
              </a:rPr>
              <a:t>. In the Settings window, under Related Settings, </a:t>
            </a:r>
            <a:r>
              <a:rPr lang="en-US" b="1" i="1" dirty="0">
                <a:solidFill>
                  <a:srgbClr val="202124"/>
                </a:solidFill>
                <a:effectLst/>
                <a:latin typeface="arial" panose="020B0604020202020204" pitchFamily="34" charset="0"/>
              </a:rPr>
              <a:t>click Advanced system settings</a:t>
            </a:r>
            <a:r>
              <a:rPr lang="en-US" b="0" i="0" dirty="0">
                <a:solidFill>
                  <a:srgbClr val="202124"/>
                </a:solidFill>
                <a:effectLst/>
                <a:latin typeface="arial" panose="020B0604020202020204" pitchFamily="34" charset="0"/>
              </a:rPr>
              <a:t>. </a:t>
            </a:r>
            <a:r>
              <a:rPr lang="en-US" b="1" i="0" dirty="0">
                <a:solidFill>
                  <a:srgbClr val="202124"/>
                </a:solidFill>
                <a:effectLst/>
                <a:latin typeface="arial" panose="020B0604020202020204" pitchFamily="34" charset="0"/>
              </a:rPr>
              <a:t>On the Advanced tab, click Environment Variables</a:t>
            </a:r>
            <a:r>
              <a:rPr lang="en-US" b="0" i="0" dirty="0">
                <a:solidFill>
                  <a:srgbClr val="202124"/>
                </a:solidFill>
                <a:effectLst/>
                <a:latin typeface="arial" panose="020B0604020202020204" pitchFamily="34" charset="0"/>
              </a:rPr>
              <a:t>.</a:t>
            </a:r>
            <a:endParaRPr lang="en-US" dirty="0"/>
          </a:p>
        </p:txBody>
      </p:sp>
      <p:sp>
        <p:nvSpPr>
          <p:cNvPr id="16" name="TextBox 15">
            <a:extLst>
              <a:ext uri="{FF2B5EF4-FFF2-40B4-BE49-F238E27FC236}">
                <a16:creationId xmlns:a16="http://schemas.microsoft.com/office/drawing/2014/main" id="{FF2DE275-D7A2-4660-9689-69BDD25AD052}"/>
              </a:ext>
            </a:extLst>
          </p:cNvPr>
          <p:cNvSpPr txBox="1"/>
          <p:nvPr/>
        </p:nvSpPr>
        <p:spPr>
          <a:xfrm>
            <a:off x="424481" y="198023"/>
            <a:ext cx="917302" cy="400110"/>
          </a:xfrm>
          <a:prstGeom prst="rect">
            <a:avLst/>
          </a:prstGeom>
          <a:noFill/>
        </p:spPr>
        <p:txBody>
          <a:bodyPr wrap="none" rtlCol="0">
            <a:spAutoFit/>
          </a:bodyPr>
          <a:lstStyle/>
          <a:p>
            <a:r>
              <a:rPr lang="en-US" sz="2000" b="1" dirty="0"/>
              <a:t>Step 4:</a:t>
            </a:r>
          </a:p>
        </p:txBody>
      </p:sp>
    </p:spTree>
    <p:extLst>
      <p:ext uri="{BB962C8B-B14F-4D97-AF65-F5344CB8AC3E}">
        <p14:creationId xmlns:p14="http://schemas.microsoft.com/office/powerpoint/2010/main" val="305305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9A475E-EF0E-4EA8-BCBF-8457914100CD}"/>
              </a:ext>
            </a:extLst>
          </p:cNvPr>
          <p:cNvPicPr>
            <a:picLocks noChangeAspect="1"/>
          </p:cNvPicPr>
          <p:nvPr/>
        </p:nvPicPr>
        <p:blipFill rotWithShape="1">
          <a:blip r:embed="rId2"/>
          <a:srcRect l="26885" t="8595" r="26846" b="14444"/>
          <a:stretch/>
        </p:blipFill>
        <p:spPr>
          <a:xfrm>
            <a:off x="550476" y="834765"/>
            <a:ext cx="5545524" cy="513295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112CA5B-5688-47A8-9546-DA4D11449979}"/>
                  </a:ext>
                </a:extLst>
              </p14:cNvPr>
              <p14:cNvContentPartPr/>
              <p14:nvPr/>
            </p14:nvContentPartPr>
            <p14:xfrm>
              <a:off x="4240307" y="4853082"/>
              <a:ext cx="788400" cy="637560"/>
            </p14:xfrm>
          </p:contentPart>
        </mc:Choice>
        <mc:Fallback xmlns="">
          <p:pic>
            <p:nvPicPr>
              <p:cNvPr id="6" name="Ink 5">
                <a:extLst>
                  <a:ext uri="{FF2B5EF4-FFF2-40B4-BE49-F238E27FC236}">
                    <a16:creationId xmlns:a16="http://schemas.microsoft.com/office/drawing/2014/main" id="{E112CA5B-5688-47A8-9546-DA4D11449979}"/>
                  </a:ext>
                </a:extLst>
              </p:cNvPr>
              <p:cNvPicPr/>
              <p:nvPr/>
            </p:nvPicPr>
            <p:blipFill>
              <a:blip r:embed="rId4"/>
              <a:stretch>
                <a:fillRect/>
              </a:stretch>
            </p:blipFill>
            <p:spPr>
              <a:xfrm>
                <a:off x="4231307" y="4844082"/>
                <a:ext cx="80604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C151E6D-8446-4CEF-9AC4-925F94493032}"/>
                  </a:ext>
                </a:extLst>
              </p14:cNvPr>
              <p14:cNvContentPartPr/>
              <p14:nvPr/>
            </p14:nvContentPartPr>
            <p14:xfrm>
              <a:off x="6413661" y="3206546"/>
              <a:ext cx="360" cy="360"/>
            </p14:xfrm>
          </p:contentPart>
        </mc:Choice>
        <mc:Fallback xmlns="">
          <p:pic>
            <p:nvPicPr>
              <p:cNvPr id="7" name="Ink 6">
                <a:extLst>
                  <a:ext uri="{FF2B5EF4-FFF2-40B4-BE49-F238E27FC236}">
                    <a16:creationId xmlns:a16="http://schemas.microsoft.com/office/drawing/2014/main" id="{6C151E6D-8446-4CEF-9AC4-925F94493032}"/>
                  </a:ext>
                </a:extLst>
              </p:cNvPr>
              <p:cNvPicPr/>
              <p:nvPr/>
            </p:nvPicPr>
            <p:blipFill>
              <a:blip r:embed="rId6"/>
              <a:stretch>
                <a:fillRect/>
              </a:stretch>
            </p:blipFill>
            <p:spPr>
              <a:xfrm>
                <a:off x="6404661" y="3197546"/>
                <a:ext cx="18000" cy="18000"/>
              </a:xfrm>
              <a:prstGeom prst="rect">
                <a:avLst/>
              </a:prstGeom>
            </p:spPr>
          </p:pic>
        </mc:Fallback>
      </mc:AlternateContent>
      <p:grpSp>
        <p:nvGrpSpPr>
          <p:cNvPr id="10" name="Group 9">
            <a:extLst>
              <a:ext uri="{FF2B5EF4-FFF2-40B4-BE49-F238E27FC236}">
                <a16:creationId xmlns:a16="http://schemas.microsoft.com/office/drawing/2014/main" id="{B42ECB16-A99E-4588-9795-F917CD9609EF}"/>
              </a:ext>
            </a:extLst>
          </p:cNvPr>
          <p:cNvGrpSpPr/>
          <p:nvPr/>
        </p:nvGrpSpPr>
        <p:grpSpPr>
          <a:xfrm>
            <a:off x="7950861" y="3603986"/>
            <a:ext cx="360" cy="360"/>
            <a:chOff x="7950861" y="3603986"/>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5462DE0-753A-4EB3-A9EC-13CD2A16E67B}"/>
                    </a:ext>
                  </a:extLst>
                </p14:cNvPr>
                <p14:cNvContentPartPr/>
                <p14:nvPr/>
              </p14:nvContentPartPr>
              <p14:xfrm>
                <a:off x="7950861" y="3603986"/>
                <a:ext cx="360" cy="360"/>
              </p14:xfrm>
            </p:contentPart>
          </mc:Choice>
          <mc:Fallback xmlns="">
            <p:pic>
              <p:nvPicPr>
                <p:cNvPr id="8" name="Ink 7">
                  <a:extLst>
                    <a:ext uri="{FF2B5EF4-FFF2-40B4-BE49-F238E27FC236}">
                      <a16:creationId xmlns:a16="http://schemas.microsoft.com/office/drawing/2014/main" id="{55462DE0-753A-4EB3-A9EC-13CD2A16E67B}"/>
                    </a:ext>
                  </a:extLst>
                </p:cNvPr>
                <p:cNvPicPr/>
                <p:nvPr/>
              </p:nvPicPr>
              <p:blipFill>
                <a:blip r:embed="rId6"/>
                <a:stretch>
                  <a:fillRect/>
                </a:stretch>
              </p:blipFill>
              <p:spPr>
                <a:xfrm>
                  <a:off x="7941861" y="35953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EEEC297-EC73-460B-8F3C-ACE2265F4E00}"/>
                    </a:ext>
                  </a:extLst>
                </p14:cNvPr>
                <p14:cNvContentPartPr/>
                <p14:nvPr/>
              </p14:nvContentPartPr>
              <p14:xfrm>
                <a:off x="7950861" y="3603986"/>
                <a:ext cx="360" cy="360"/>
              </p14:xfrm>
            </p:contentPart>
          </mc:Choice>
          <mc:Fallback xmlns="">
            <p:pic>
              <p:nvPicPr>
                <p:cNvPr id="9" name="Ink 8">
                  <a:extLst>
                    <a:ext uri="{FF2B5EF4-FFF2-40B4-BE49-F238E27FC236}">
                      <a16:creationId xmlns:a16="http://schemas.microsoft.com/office/drawing/2014/main" id="{6EEEC297-EC73-460B-8F3C-ACE2265F4E00}"/>
                    </a:ext>
                  </a:extLst>
                </p:cNvPr>
                <p:cNvPicPr/>
                <p:nvPr/>
              </p:nvPicPr>
              <p:blipFill>
                <a:blip r:embed="rId6"/>
                <a:stretch>
                  <a:fillRect/>
                </a:stretch>
              </p:blipFill>
              <p:spPr>
                <a:xfrm>
                  <a:off x="7941861" y="3595346"/>
                  <a:ext cx="18000" cy="18000"/>
                </a:xfrm>
                <a:prstGeom prst="rect">
                  <a:avLst/>
                </a:prstGeom>
              </p:spPr>
            </p:pic>
          </mc:Fallback>
        </mc:AlternateContent>
      </p:grpSp>
      <p:pic>
        <p:nvPicPr>
          <p:cNvPr id="11" name="Picture 10">
            <a:extLst>
              <a:ext uri="{FF2B5EF4-FFF2-40B4-BE49-F238E27FC236}">
                <a16:creationId xmlns:a16="http://schemas.microsoft.com/office/drawing/2014/main" id="{5B425F34-9D20-43C8-AE36-7EA5DE2CF420}"/>
              </a:ext>
            </a:extLst>
          </p:cNvPr>
          <p:cNvPicPr>
            <a:picLocks noChangeAspect="1"/>
          </p:cNvPicPr>
          <p:nvPr/>
        </p:nvPicPr>
        <p:blipFill rotWithShape="1">
          <a:blip r:embed="rId9"/>
          <a:srcRect l="29680" t="11667" r="29459" b="19217"/>
          <a:stretch/>
        </p:blipFill>
        <p:spPr>
          <a:xfrm>
            <a:off x="6232248" y="649294"/>
            <a:ext cx="5787414" cy="5503895"/>
          </a:xfrm>
          <a:prstGeom prst="rect">
            <a:avLst/>
          </a:prstGeom>
        </p:spPr>
      </p:pic>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DC4C2C84-EA0F-4246-9FBF-7666E07545C9}"/>
                  </a:ext>
                </a:extLst>
              </p14:cNvPr>
              <p14:cNvContentPartPr/>
              <p14:nvPr/>
            </p14:nvContentPartPr>
            <p14:xfrm>
              <a:off x="10871124" y="1615758"/>
              <a:ext cx="770400" cy="465480"/>
            </p14:xfrm>
          </p:contentPart>
        </mc:Choice>
        <mc:Fallback xmlns="">
          <p:pic>
            <p:nvPicPr>
              <p:cNvPr id="12" name="Ink 11">
                <a:extLst>
                  <a:ext uri="{FF2B5EF4-FFF2-40B4-BE49-F238E27FC236}">
                    <a16:creationId xmlns:a16="http://schemas.microsoft.com/office/drawing/2014/main" id="{DC4C2C84-EA0F-4246-9FBF-7666E07545C9}"/>
                  </a:ext>
                </a:extLst>
              </p:cNvPr>
              <p:cNvPicPr/>
              <p:nvPr/>
            </p:nvPicPr>
            <p:blipFill>
              <a:blip r:embed="rId11"/>
              <a:stretch>
                <a:fillRect/>
              </a:stretch>
            </p:blipFill>
            <p:spPr>
              <a:xfrm>
                <a:off x="10862124" y="1606758"/>
                <a:ext cx="788040" cy="483120"/>
              </a:xfrm>
              <a:prstGeom prst="rect">
                <a:avLst/>
              </a:prstGeom>
            </p:spPr>
          </p:pic>
        </mc:Fallback>
      </mc:AlternateContent>
      <p:sp>
        <p:nvSpPr>
          <p:cNvPr id="13" name="TextBox 12">
            <a:extLst>
              <a:ext uri="{FF2B5EF4-FFF2-40B4-BE49-F238E27FC236}">
                <a16:creationId xmlns:a16="http://schemas.microsoft.com/office/drawing/2014/main" id="{70256B48-B8C2-4A68-8F87-3604538506C3}"/>
              </a:ext>
            </a:extLst>
          </p:cNvPr>
          <p:cNvSpPr txBox="1"/>
          <p:nvPr/>
        </p:nvSpPr>
        <p:spPr>
          <a:xfrm>
            <a:off x="662609" y="251319"/>
            <a:ext cx="1773178" cy="400110"/>
          </a:xfrm>
          <a:prstGeom prst="rect">
            <a:avLst/>
          </a:prstGeom>
          <a:noFill/>
        </p:spPr>
        <p:txBody>
          <a:bodyPr wrap="none" rtlCol="0">
            <a:spAutoFit/>
          </a:bodyPr>
          <a:lstStyle/>
          <a:p>
            <a:r>
              <a:rPr lang="en-US" sz="2000" b="1" dirty="0"/>
              <a:t>Step 4:  contd..</a:t>
            </a:r>
          </a:p>
        </p:txBody>
      </p:sp>
    </p:spTree>
    <p:extLst>
      <p:ext uri="{BB962C8B-B14F-4D97-AF65-F5344CB8AC3E}">
        <p14:creationId xmlns:p14="http://schemas.microsoft.com/office/powerpoint/2010/main" val="1993962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1B2867C-F03B-41D7-A874-DCA5B65AA4A1}"/>
              </a:ext>
            </a:extLst>
          </p:cNvPr>
          <p:cNvGrpSpPr/>
          <p:nvPr/>
        </p:nvGrpSpPr>
        <p:grpSpPr>
          <a:xfrm>
            <a:off x="10156292" y="4712400"/>
            <a:ext cx="360" cy="360"/>
            <a:chOff x="10156292" y="4712400"/>
            <a:chExt cx="360" cy="36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E982D1CA-AD7D-40B5-AB47-DED71CECAC4B}"/>
                    </a:ext>
                  </a:extLst>
                </p14:cNvPr>
                <p14:cNvContentPartPr/>
                <p14:nvPr/>
              </p14:nvContentPartPr>
              <p14:xfrm>
                <a:off x="10156292" y="4712400"/>
                <a:ext cx="360" cy="360"/>
              </p14:xfrm>
            </p:contentPart>
          </mc:Choice>
          <mc:Fallback xmlns="">
            <p:pic>
              <p:nvPicPr>
                <p:cNvPr id="9" name="Ink 8">
                  <a:extLst>
                    <a:ext uri="{FF2B5EF4-FFF2-40B4-BE49-F238E27FC236}">
                      <a16:creationId xmlns:a16="http://schemas.microsoft.com/office/drawing/2014/main" id="{E982D1CA-AD7D-40B5-AB47-DED71CECAC4B}"/>
                    </a:ext>
                  </a:extLst>
                </p:cNvPr>
                <p:cNvPicPr/>
                <p:nvPr/>
              </p:nvPicPr>
              <p:blipFill>
                <a:blip r:embed="rId3"/>
                <a:stretch>
                  <a:fillRect/>
                </a:stretch>
              </p:blipFill>
              <p:spPr>
                <a:xfrm>
                  <a:off x="10147292" y="47034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D0783A5E-11B8-4AA9-9A29-996C6926835A}"/>
                    </a:ext>
                  </a:extLst>
                </p14:cNvPr>
                <p14:cNvContentPartPr/>
                <p14:nvPr/>
              </p14:nvContentPartPr>
              <p14:xfrm>
                <a:off x="10156292" y="4712400"/>
                <a:ext cx="360" cy="360"/>
              </p14:xfrm>
            </p:contentPart>
          </mc:Choice>
          <mc:Fallback xmlns="">
            <p:pic>
              <p:nvPicPr>
                <p:cNvPr id="10" name="Ink 9">
                  <a:extLst>
                    <a:ext uri="{FF2B5EF4-FFF2-40B4-BE49-F238E27FC236}">
                      <a16:creationId xmlns:a16="http://schemas.microsoft.com/office/drawing/2014/main" id="{D0783A5E-11B8-4AA9-9A29-996C6926835A}"/>
                    </a:ext>
                  </a:extLst>
                </p:cNvPr>
                <p:cNvPicPr/>
                <p:nvPr/>
              </p:nvPicPr>
              <p:blipFill>
                <a:blip r:embed="rId3"/>
                <a:stretch>
                  <a:fillRect/>
                </a:stretch>
              </p:blipFill>
              <p:spPr>
                <a:xfrm>
                  <a:off x="10147292" y="47034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682C075B-8EED-4CB7-ABE7-431C2B56BA6D}"/>
                  </a:ext>
                </a:extLst>
              </p14:cNvPr>
              <p14:cNvContentPartPr/>
              <p14:nvPr/>
            </p14:nvContentPartPr>
            <p14:xfrm>
              <a:off x="8707292" y="801360"/>
              <a:ext cx="360" cy="360"/>
            </p14:xfrm>
          </p:contentPart>
        </mc:Choice>
        <mc:Fallback xmlns="">
          <p:pic>
            <p:nvPicPr>
              <p:cNvPr id="12" name="Ink 11">
                <a:extLst>
                  <a:ext uri="{FF2B5EF4-FFF2-40B4-BE49-F238E27FC236}">
                    <a16:creationId xmlns:a16="http://schemas.microsoft.com/office/drawing/2014/main" id="{682C075B-8EED-4CB7-ABE7-431C2B56BA6D}"/>
                  </a:ext>
                </a:extLst>
              </p:cNvPr>
              <p:cNvPicPr/>
              <p:nvPr/>
            </p:nvPicPr>
            <p:blipFill>
              <a:blip r:embed="rId3"/>
              <a:stretch>
                <a:fillRect/>
              </a:stretch>
            </p:blipFill>
            <p:spPr>
              <a:xfrm>
                <a:off x="8698652" y="792360"/>
                <a:ext cx="18000" cy="18000"/>
              </a:xfrm>
              <a:prstGeom prst="rect">
                <a:avLst/>
              </a:prstGeom>
            </p:spPr>
          </p:pic>
        </mc:Fallback>
      </mc:AlternateContent>
      <p:grpSp>
        <p:nvGrpSpPr>
          <p:cNvPr id="15" name="Group 14">
            <a:extLst>
              <a:ext uri="{FF2B5EF4-FFF2-40B4-BE49-F238E27FC236}">
                <a16:creationId xmlns:a16="http://schemas.microsoft.com/office/drawing/2014/main" id="{E3C19DB7-A80D-4A5A-85C3-2D215BFFED83}"/>
              </a:ext>
            </a:extLst>
          </p:cNvPr>
          <p:cNvGrpSpPr/>
          <p:nvPr/>
        </p:nvGrpSpPr>
        <p:grpSpPr>
          <a:xfrm>
            <a:off x="9117261" y="1603106"/>
            <a:ext cx="360" cy="360"/>
            <a:chOff x="9117261" y="1603106"/>
            <a:chExt cx="360" cy="360"/>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6F51C622-D340-4D60-823F-A5D79F8B59D5}"/>
                    </a:ext>
                  </a:extLst>
                </p14:cNvPr>
                <p14:cNvContentPartPr/>
                <p14:nvPr/>
              </p14:nvContentPartPr>
              <p14:xfrm>
                <a:off x="9117261" y="1603106"/>
                <a:ext cx="360" cy="360"/>
              </p14:xfrm>
            </p:contentPart>
          </mc:Choice>
          <mc:Fallback xmlns="">
            <p:pic>
              <p:nvPicPr>
                <p:cNvPr id="13" name="Ink 12">
                  <a:extLst>
                    <a:ext uri="{FF2B5EF4-FFF2-40B4-BE49-F238E27FC236}">
                      <a16:creationId xmlns:a16="http://schemas.microsoft.com/office/drawing/2014/main" id="{6F51C622-D340-4D60-823F-A5D79F8B59D5}"/>
                    </a:ext>
                  </a:extLst>
                </p:cNvPr>
                <p:cNvPicPr/>
                <p:nvPr/>
              </p:nvPicPr>
              <p:blipFill>
                <a:blip r:embed="rId3"/>
                <a:stretch>
                  <a:fillRect/>
                </a:stretch>
              </p:blipFill>
              <p:spPr>
                <a:xfrm>
                  <a:off x="9108621" y="15944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C79D7B53-110C-4A7F-96DF-FD6547A761C6}"/>
                    </a:ext>
                  </a:extLst>
                </p14:cNvPr>
                <p14:cNvContentPartPr/>
                <p14:nvPr/>
              </p14:nvContentPartPr>
              <p14:xfrm>
                <a:off x="9117261" y="1603106"/>
                <a:ext cx="360" cy="360"/>
              </p14:xfrm>
            </p:contentPart>
          </mc:Choice>
          <mc:Fallback xmlns="">
            <p:pic>
              <p:nvPicPr>
                <p:cNvPr id="14" name="Ink 13">
                  <a:extLst>
                    <a:ext uri="{FF2B5EF4-FFF2-40B4-BE49-F238E27FC236}">
                      <a16:creationId xmlns:a16="http://schemas.microsoft.com/office/drawing/2014/main" id="{C79D7B53-110C-4A7F-96DF-FD6547A761C6}"/>
                    </a:ext>
                  </a:extLst>
                </p:cNvPr>
                <p:cNvPicPr/>
                <p:nvPr/>
              </p:nvPicPr>
              <p:blipFill>
                <a:blip r:embed="rId3"/>
                <a:stretch>
                  <a:fillRect/>
                </a:stretch>
              </p:blipFill>
              <p:spPr>
                <a:xfrm>
                  <a:off x="9108621" y="1594466"/>
                  <a:ext cx="18000" cy="18000"/>
                </a:xfrm>
                <a:prstGeom prst="rect">
                  <a:avLst/>
                </a:prstGeom>
              </p:spPr>
            </p:pic>
          </mc:Fallback>
        </mc:AlternateContent>
      </p:grpSp>
      <p:grpSp>
        <p:nvGrpSpPr>
          <p:cNvPr id="19" name="Group 18">
            <a:extLst>
              <a:ext uri="{FF2B5EF4-FFF2-40B4-BE49-F238E27FC236}">
                <a16:creationId xmlns:a16="http://schemas.microsoft.com/office/drawing/2014/main" id="{D9FA3D9C-BA90-4DC9-8A8C-9811900F51EC}"/>
              </a:ext>
            </a:extLst>
          </p:cNvPr>
          <p:cNvGrpSpPr/>
          <p:nvPr/>
        </p:nvGrpSpPr>
        <p:grpSpPr>
          <a:xfrm>
            <a:off x="10826901" y="5022026"/>
            <a:ext cx="360" cy="360"/>
            <a:chOff x="10826901" y="5022026"/>
            <a:chExt cx="360" cy="360"/>
          </a:xfrm>
        </p:grpSpPr>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09F1BA86-C8F1-4C88-9314-2EC7C5EB4D41}"/>
                    </a:ext>
                  </a:extLst>
                </p14:cNvPr>
                <p14:cNvContentPartPr/>
                <p14:nvPr/>
              </p14:nvContentPartPr>
              <p14:xfrm>
                <a:off x="10826901" y="5022026"/>
                <a:ext cx="360" cy="360"/>
              </p14:xfrm>
            </p:contentPart>
          </mc:Choice>
          <mc:Fallback xmlns="">
            <p:pic>
              <p:nvPicPr>
                <p:cNvPr id="16" name="Ink 15">
                  <a:extLst>
                    <a:ext uri="{FF2B5EF4-FFF2-40B4-BE49-F238E27FC236}">
                      <a16:creationId xmlns:a16="http://schemas.microsoft.com/office/drawing/2014/main" id="{09F1BA86-C8F1-4C88-9314-2EC7C5EB4D41}"/>
                    </a:ext>
                  </a:extLst>
                </p:cNvPr>
                <p:cNvPicPr/>
                <p:nvPr/>
              </p:nvPicPr>
              <p:blipFill>
                <a:blip r:embed="rId3"/>
                <a:stretch>
                  <a:fillRect/>
                </a:stretch>
              </p:blipFill>
              <p:spPr>
                <a:xfrm>
                  <a:off x="10817901" y="50133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E1770460-8CE8-4658-97E6-5A92706533A4}"/>
                    </a:ext>
                  </a:extLst>
                </p14:cNvPr>
                <p14:cNvContentPartPr/>
                <p14:nvPr/>
              </p14:nvContentPartPr>
              <p14:xfrm>
                <a:off x="10826901" y="5022026"/>
                <a:ext cx="360" cy="360"/>
              </p14:xfrm>
            </p:contentPart>
          </mc:Choice>
          <mc:Fallback xmlns="">
            <p:pic>
              <p:nvPicPr>
                <p:cNvPr id="17" name="Ink 16">
                  <a:extLst>
                    <a:ext uri="{FF2B5EF4-FFF2-40B4-BE49-F238E27FC236}">
                      <a16:creationId xmlns:a16="http://schemas.microsoft.com/office/drawing/2014/main" id="{E1770460-8CE8-4658-97E6-5A92706533A4}"/>
                    </a:ext>
                  </a:extLst>
                </p:cNvPr>
                <p:cNvPicPr/>
                <p:nvPr/>
              </p:nvPicPr>
              <p:blipFill>
                <a:blip r:embed="rId10"/>
                <a:stretch>
                  <a:fillRect/>
                </a:stretch>
              </p:blipFill>
              <p:spPr>
                <a:xfrm>
                  <a:off x="10817901" y="5013386"/>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69216815-2F34-499B-B055-B7C268E474CE}"/>
                  </a:ext>
                </a:extLst>
              </p14:cNvPr>
              <p14:cNvContentPartPr/>
              <p14:nvPr/>
            </p14:nvContentPartPr>
            <p14:xfrm>
              <a:off x="2517381" y="2530826"/>
              <a:ext cx="360" cy="360"/>
            </p14:xfrm>
          </p:contentPart>
        </mc:Choice>
        <mc:Fallback xmlns="">
          <p:pic>
            <p:nvPicPr>
              <p:cNvPr id="18" name="Ink 17">
                <a:extLst>
                  <a:ext uri="{FF2B5EF4-FFF2-40B4-BE49-F238E27FC236}">
                    <a16:creationId xmlns:a16="http://schemas.microsoft.com/office/drawing/2014/main" id="{69216815-2F34-499B-B055-B7C268E474CE}"/>
                  </a:ext>
                </a:extLst>
              </p:cNvPr>
              <p:cNvPicPr/>
              <p:nvPr/>
            </p:nvPicPr>
            <p:blipFill>
              <a:blip r:embed="rId3"/>
              <a:stretch>
                <a:fillRect/>
              </a:stretch>
            </p:blipFill>
            <p:spPr>
              <a:xfrm>
                <a:off x="2508381" y="2521826"/>
                <a:ext cx="18000" cy="18000"/>
              </a:xfrm>
              <a:prstGeom prst="rect">
                <a:avLst/>
              </a:prstGeom>
            </p:spPr>
          </p:pic>
        </mc:Fallback>
      </mc:AlternateContent>
      <p:sp>
        <p:nvSpPr>
          <p:cNvPr id="24" name="TextBox 23">
            <a:extLst>
              <a:ext uri="{FF2B5EF4-FFF2-40B4-BE49-F238E27FC236}">
                <a16:creationId xmlns:a16="http://schemas.microsoft.com/office/drawing/2014/main" id="{57A6412D-D917-4316-AE3A-FDE6E36EAED9}"/>
              </a:ext>
            </a:extLst>
          </p:cNvPr>
          <p:cNvSpPr txBox="1"/>
          <p:nvPr/>
        </p:nvSpPr>
        <p:spPr>
          <a:xfrm>
            <a:off x="914400" y="530950"/>
            <a:ext cx="5313762" cy="400110"/>
          </a:xfrm>
          <a:prstGeom prst="rect">
            <a:avLst/>
          </a:prstGeom>
          <a:noFill/>
        </p:spPr>
        <p:txBody>
          <a:bodyPr wrap="square">
            <a:spAutoFit/>
          </a:bodyPr>
          <a:lstStyle/>
          <a:p>
            <a:r>
              <a:rPr lang="en-US" dirty="0"/>
              <a:t>Add </a:t>
            </a:r>
            <a:r>
              <a:rPr lang="en-US" sz="2000" b="1" dirty="0"/>
              <a:t>C:\Program Files\Java\jdk1.8.0_311\bin</a:t>
            </a:r>
            <a:endParaRPr lang="en-US" b="1" dirty="0"/>
          </a:p>
        </p:txBody>
      </p:sp>
      <p:pic>
        <p:nvPicPr>
          <p:cNvPr id="26" name="Picture 25">
            <a:extLst>
              <a:ext uri="{FF2B5EF4-FFF2-40B4-BE49-F238E27FC236}">
                <a16:creationId xmlns:a16="http://schemas.microsoft.com/office/drawing/2014/main" id="{EAF27531-165C-4B00-91A1-EF7FD199625B}"/>
              </a:ext>
            </a:extLst>
          </p:cNvPr>
          <p:cNvPicPr>
            <a:picLocks noChangeAspect="1"/>
          </p:cNvPicPr>
          <p:nvPr/>
        </p:nvPicPr>
        <p:blipFill rotWithShape="1">
          <a:blip r:embed="rId12"/>
          <a:srcRect l="30223" t="14875" r="30329" b="20027"/>
          <a:stretch/>
        </p:blipFill>
        <p:spPr>
          <a:xfrm>
            <a:off x="3035593" y="1099528"/>
            <a:ext cx="6081308" cy="5642233"/>
          </a:xfrm>
          <a:prstGeom prst="rect">
            <a:avLst/>
          </a:prstGeom>
        </p:spPr>
      </p:pic>
      <p:sp>
        <p:nvSpPr>
          <p:cNvPr id="27" name="TextBox 26">
            <a:extLst>
              <a:ext uri="{FF2B5EF4-FFF2-40B4-BE49-F238E27FC236}">
                <a16:creationId xmlns:a16="http://schemas.microsoft.com/office/drawing/2014/main" id="{6326B3E6-95B0-4471-907A-1E36957B2F14}"/>
              </a:ext>
            </a:extLst>
          </p:cNvPr>
          <p:cNvSpPr txBox="1"/>
          <p:nvPr/>
        </p:nvSpPr>
        <p:spPr>
          <a:xfrm>
            <a:off x="662609" y="251319"/>
            <a:ext cx="1803314" cy="400110"/>
          </a:xfrm>
          <a:prstGeom prst="rect">
            <a:avLst/>
          </a:prstGeom>
          <a:noFill/>
        </p:spPr>
        <p:txBody>
          <a:bodyPr wrap="none" rtlCol="0">
            <a:spAutoFit/>
          </a:bodyPr>
          <a:lstStyle/>
          <a:p>
            <a:r>
              <a:rPr lang="en-US" sz="2000" b="1" dirty="0"/>
              <a:t>Step 4:  Contd..</a:t>
            </a:r>
          </a:p>
        </p:txBody>
      </p:sp>
    </p:spTree>
    <p:extLst>
      <p:ext uri="{BB962C8B-B14F-4D97-AF65-F5344CB8AC3E}">
        <p14:creationId xmlns:p14="http://schemas.microsoft.com/office/powerpoint/2010/main" val="11402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347FAE-594C-4A4A-B257-6916AE9EDBB6}"/>
              </a:ext>
            </a:extLst>
          </p:cNvPr>
          <p:cNvPicPr>
            <a:picLocks noChangeAspect="1"/>
          </p:cNvPicPr>
          <p:nvPr/>
        </p:nvPicPr>
        <p:blipFill rotWithShape="1">
          <a:blip r:embed="rId2"/>
          <a:srcRect l="7384" r="48467" b="50000"/>
          <a:stretch/>
        </p:blipFill>
        <p:spPr>
          <a:xfrm>
            <a:off x="3995224" y="1270445"/>
            <a:ext cx="7548953" cy="4806798"/>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877084C5-9B14-4789-80BE-22C2FAE16317}"/>
                  </a:ext>
                </a:extLst>
              </p14:cNvPr>
              <p14:cNvContentPartPr/>
              <p14:nvPr/>
            </p14:nvContentPartPr>
            <p14:xfrm>
              <a:off x="6695972" y="3980880"/>
              <a:ext cx="1392120" cy="86040"/>
            </p14:xfrm>
          </p:contentPart>
        </mc:Choice>
        <mc:Fallback xmlns="">
          <p:pic>
            <p:nvPicPr>
              <p:cNvPr id="12" name="Ink 11">
                <a:extLst>
                  <a:ext uri="{FF2B5EF4-FFF2-40B4-BE49-F238E27FC236}">
                    <a16:creationId xmlns:a16="http://schemas.microsoft.com/office/drawing/2014/main" id="{877084C5-9B14-4789-80BE-22C2FAE16317}"/>
                  </a:ext>
                </a:extLst>
              </p:cNvPr>
              <p:cNvPicPr/>
              <p:nvPr/>
            </p:nvPicPr>
            <p:blipFill>
              <a:blip r:embed="rId4"/>
              <a:stretch>
                <a:fillRect/>
              </a:stretch>
            </p:blipFill>
            <p:spPr>
              <a:xfrm>
                <a:off x="6642332" y="3872880"/>
                <a:ext cx="14997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8FAFD951-8463-4241-B02D-C88A59CE41F1}"/>
                  </a:ext>
                </a:extLst>
              </p14:cNvPr>
              <p14:cNvContentPartPr/>
              <p14:nvPr/>
            </p14:nvContentPartPr>
            <p14:xfrm>
              <a:off x="6724052" y="4597560"/>
              <a:ext cx="1292760" cy="45360"/>
            </p14:xfrm>
          </p:contentPart>
        </mc:Choice>
        <mc:Fallback xmlns="">
          <p:pic>
            <p:nvPicPr>
              <p:cNvPr id="13" name="Ink 12">
                <a:extLst>
                  <a:ext uri="{FF2B5EF4-FFF2-40B4-BE49-F238E27FC236}">
                    <a16:creationId xmlns:a16="http://schemas.microsoft.com/office/drawing/2014/main" id="{8FAFD951-8463-4241-B02D-C88A59CE41F1}"/>
                  </a:ext>
                </a:extLst>
              </p:cNvPr>
              <p:cNvPicPr/>
              <p:nvPr/>
            </p:nvPicPr>
            <p:blipFill>
              <a:blip r:embed="rId6"/>
              <a:stretch>
                <a:fillRect/>
              </a:stretch>
            </p:blipFill>
            <p:spPr>
              <a:xfrm>
                <a:off x="6670412" y="4489560"/>
                <a:ext cx="1400400" cy="261000"/>
              </a:xfrm>
              <a:prstGeom prst="rect">
                <a:avLst/>
              </a:prstGeom>
            </p:spPr>
          </p:pic>
        </mc:Fallback>
      </mc:AlternateContent>
      <p:sp>
        <p:nvSpPr>
          <p:cNvPr id="16" name="TextBox 15">
            <a:extLst>
              <a:ext uri="{FF2B5EF4-FFF2-40B4-BE49-F238E27FC236}">
                <a16:creationId xmlns:a16="http://schemas.microsoft.com/office/drawing/2014/main" id="{03C59797-9067-4B13-906E-7D01D65766B8}"/>
              </a:ext>
            </a:extLst>
          </p:cNvPr>
          <p:cNvSpPr txBox="1"/>
          <p:nvPr/>
        </p:nvSpPr>
        <p:spPr>
          <a:xfrm>
            <a:off x="662609" y="251319"/>
            <a:ext cx="7737311" cy="400110"/>
          </a:xfrm>
          <a:prstGeom prst="rect">
            <a:avLst/>
          </a:prstGeom>
          <a:noFill/>
        </p:spPr>
        <p:txBody>
          <a:bodyPr wrap="none" rtlCol="0">
            <a:spAutoFit/>
          </a:bodyPr>
          <a:lstStyle/>
          <a:p>
            <a:r>
              <a:rPr lang="en-US" sz="2000" b="1" dirty="0"/>
              <a:t>Step 5:   verify whether the tools are accessible from command prompt</a:t>
            </a:r>
          </a:p>
        </p:txBody>
      </p:sp>
      <p:sp>
        <p:nvSpPr>
          <p:cNvPr id="17" name="TextBox 16">
            <a:extLst>
              <a:ext uri="{FF2B5EF4-FFF2-40B4-BE49-F238E27FC236}">
                <a16:creationId xmlns:a16="http://schemas.microsoft.com/office/drawing/2014/main" id="{F665D4C7-BE7B-4B72-ADD7-5DE75FFD351E}"/>
              </a:ext>
            </a:extLst>
          </p:cNvPr>
          <p:cNvSpPr txBox="1"/>
          <p:nvPr/>
        </p:nvSpPr>
        <p:spPr>
          <a:xfrm>
            <a:off x="304117" y="1516706"/>
            <a:ext cx="3178114" cy="1261884"/>
          </a:xfrm>
          <a:prstGeom prst="rect">
            <a:avLst/>
          </a:prstGeom>
          <a:noFill/>
        </p:spPr>
        <p:txBody>
          <a:bodyPr wrap="none" rtlCol="0">
            <a:spAutoFit/>
          </a:bodyPr>
          <a:lstStyle/>
          <a:p>
            <a:r>
              <a:rPr lang="en-US" sz="2400" b="1" dirty="0"/>
              <a:t>C :\  </a:t>
            </a:r>
            <a:r>
              <a:rPr lang="en-US" sz="2400" b="1" dirty="0" err="1"/>
              <a:t>javac</a:t>
            </a:r>
            <a:r>
              <a:rPr lang="en-US" sz="2400" b="1" dirty="0"/>
              <a:t>   -version</a:t>
            </a:r>
          </a:p>
          <a:p>
            <a:r>
              <a:rPr lang="en-US" sz="2400" i="1" dirty="0"/>
              <a:t>displays the </a:t>
            </a:r>
            <a:r>
              <a:rPr lang="en-US" sz="2800" i="1" dirty="0"/>
              <a:t>installed</a:t>
            </a:r>
            <a:r>
              <a:rPr lang="en-US" sz="2400" i="1" dirty="0"/>
              <a:t> </a:t>
            </a:r>
          </a:p>
          <a:p>
            <a:r>
              <a:rPr lang="en-US" sz="2400" i="1" dirty="0"/>
              <a:t>version of Java compiler</a:t>
            </a:r>
          </a:p>
        </p:txBody>
      </p:sp>
      <p:sp>
        <p:nvSpPr>
          <p:cNvPr id="18" name="TextBox 17">
            <a:extLst>
              <a:ext uri="{FF2B5EF4-FFF2-40B4-BE49-F238E27FC236}">
                <a16:creationId xmlns:a16="http://schemas.microsoft.com/office/drawing/2014/main" id="{6747B205-A36C-4B3B-921A-9043B57FC38A}"/>
              </a:ext>
            </a:extLst>
          </p:cNvPr>
          <p:cNvSpPr txBox="1"/>
          <p:nvPr/>
        </p:nvSpPr>
        <p:spPr>
          <a:xfrm>
            <a:off x="348625" y="3024851"/>
            <a:ext cx="2725746" cy="1200329"/>
          </a:xfrm>
          <a:prstGeom prst="rect">
            <a:avLst/>
          </a:prstGeom>
          <a:noFill/>
        </p:spPr>
        <p:txBody>
          <a:bodyPr wrap="none" rtlCol="0">
            <a:spAutoFit/>
          </a:bodyPr>
          <a:lstStyle/>
          <a:p>
            <a:r>
              <a:rPr lang="en-US" sz="2400" b="1" dirty="0"/>
              <a:t>C :\  java   -version</a:t>
            </a:r>
          </a:p>
          <a:p>
            <a:r>
              <a:rPr lang="en-US" sz="2400" i="1" dirty="0"/>
              <a:t>display the installed </a:t>
            </a:r>
          </a:p>
          <a:p>
            <a:r>
              <a:rPr lang="en-US" sz="2400" i="1" dirty="0"/>
              <a:t>version of JVM</a:t>
            </a:r>
          </a:p>
        </p:txBody>
      </p:sp>
    </p:spTree>
    <p:extLst>
      <p:ext uri="{BB962C8B-B14F-4D97-AF65-F5344CB8AC3E}">
        <p14:creationId xmlns:p14="http://schemas.microsoft.com/office/powerpoint/2010/main" val="229796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2666-053B-F449-23C7-07CAAB86CF99}"/>
              </a:ext>
            </a:extLst>
          </p:cNvPr>
          <p:cNvSpPr>
            <a:spLocks noGrp="1"/>
          </p:cNvSpPr>
          <p:nvPr>
            <p:ph type="title"/>
          </p:nvPr>
        </p:nvSpPr>
        <p:spPr>
          <a:xfrm>
            <a:off x="838200" y="365126"/>
            <a:ext cx="10515600" cy="782540"/>
          </a:xfrm>
        </p:spPr>
        <p:txBody>
          <a:bodyPr/>
          <a:lstStyle/>
          <a:p>
            <a:r>
              <a:rPr lang="en-US" dirty="0"/>
              <a:t>Tokens</a:t>
            </a:r>
            <a:endParaRPr lang="en-IN" dirty="0"/>
          </a:p>
        </p:txBody>
      </p:sp>
      <p:sp>
        <p:nvSpPr>
          <p:cNvPr id="3" name="Content Placeholder 2">
            <a:extLst>
              <a:ext uri="{FF2B5EF4-FFF2-40B4-BE49-F238E27FC236}">
                <a16:creationId xmlns:a16="http://schemas.microsoft.com/office/drawing/2014/main" id="{68EA724E-F74E-AEA3-2763-A751917664E7}"/>
              </a:ext>
            </a:extLst>
          </p:cNvPr>
          <p:cNvSpPr>
            <a:spLocks noGrp="1"/>
          </p:cNvSpPr>
          <p:nvPr>
            <p:ph idx="1"/>
          </p:nvPr>
        </p:nvSpPr>
        <p:spPr>
          <a:xfrm>
            <a:off x="838200" y="1259633"/>
            <a:ext cx="10515600" cy="4917330"/>
          </a:xfrm>
        </p:spPr>
        <p:txBody>
          <a:bodyPr/>
          <a:lstStyle/>
          <a:p>
            <a:r>
              <a:rPr lang="en-US" dirty="0"/>
              <a:t>A token is a meaningful programming language construct</a:t>
            </a:r>
          </a:p>
          <a:p>
            <a:r>
              <a:rPr lang="en-US" dirty="0"/>
              <a:t>A token can be</a:t>
            </a:r>
          </a:p>
          <a:p>
            <a:pPr lvl="1"/>
            <a:r>
              <a:rPr lang="en-US" dirty="0"/>
              <a:t>Identifier</a:t>
            </a:r>
          </a:p>
          <a:p>
            <a:pPr lvl="1"/>
            <a:r>
              <a:rPr lang="en-US" dirty="0"/>
              <a:t>Constant</a:t>
            </a:r>
          </a:p>
          <a:p>
            <a:pPr lvl="1"/>
            <a:r>
              <a:rPr lang="en-US" dirty="0"/>
              <a:t>Datatype</a:t>
            </a:r>
          </a:p>
          <a:p>
            <a:pPr lvl="1"/>
            <a:r>
              <a:rPr lang="en-US" dirty="0"/>
              <a:t>Operator</a:t>
            </a:r>
          </a:p>
          <a:p>
            <a:pPr lvl="1"/>
            <a:r>
              <a:rPr lang="en-US" dirty="0"/>
              <a:t>keyword</a:t>
            </a:r>
          </a:p>
          <a:p>
            <a:pPr marL="457200" lvl="1" indent="0">
              <a:buNone/>
            </a:pPr>
            <a:endParaRPr lang="en-IN" dirty="0"/>
          </a:p>
        </p:txBody>
      </p:sp>
    </p:spTree>
    <p:extLst>
      <p:ext uri="{BB962C8B-B14F-4D97-AF65-F5344CB8AC3E}">
        <p14:creationId xmlns:p14="http://schemas.microsoft.com/office/powerpoint/2010/main" val="162821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74B9-F2DA-D4A7-B8D0-95F842396952}"/>
              </a:ext>
            </a:extLst>
          </p:cNvPr>
          <p:cNvSpPr>
            <a:spLocks noGrp="1"/>
          </p:cNvSpPr>
          <p:nvPr>
            <p:ph type="title"/>
          </p:nvPr>
        </p:nvSpPr>
        <p:spPr>
          <a:xfrm>
            <a:off x="838200" y="365125"/>
            <a:ext cx="10515600" cy="633251"/>
          </a:xfrm>
        </p:spPr>
        <p:txBody>
          <a:bodyPr>
            <a:normAutofit fontScale="90000"/>
          </a:bodyPr>
          <a:lstStyle/>
          <a:p>
            <a:r>
              <a:rPr lang="en-US" u="sng" dirty="0"/>
              <a:t>Class</a:t>
            </a:r>
            <a:endParaRPr lang="en-IN" u="sng" dirty="0"/>
          </a:p>
        </p:txBody>
      </p:sp>
      <p:sp>
        <p:nvSpPr>
          <p:cNvPr id="3" name="Content Placeholder 2">
            <a:extLst>
              <a:ext uri="{FF2B5EF4-FFF2-40B4-BE49-F238E27FC236}">
                <a16:creationId xmlns:a16="http://schemas.microsoft.com/office/drawing/2014/main" id="{B0CC475B-BC5B-0F65-A963-21C7A311F0B3}"/>
              </a:ext>
            </a:extLst>
          </p:cNvPr>
          <p:cNvSpPr>
            <a:spLocks noGrp="1"/>
          </p:cNvSpPr>
          <p:nvPr>
            <p:ph idx="1"/>
          </p:nvPr>
        </p:nvSpPr>
        <p:spPr>
          <a:xfrm>
            <a:off x="538070" y="1132424"/>
            <a:ext cx="6206412" cy="4351338"/>
          </a:xfrm>
        </p:spPr>
        <p:txBody>
          <a:bodyPr>
            <a:normAutofit/>
          </a:bodyPr>
          <a:lstStyle/>
          <a:p>
            <a:r>
              <a:rPr lang="en-US" sz="2400" dirty="0"/>
              <a:t>Class is a set of data members(state) and methods (behavior) that define the characteristics and actions of objects belonging to that class.</a:t>
            </a:r>
          </a:p>
          <a:p>
            <a:r>
              <a:rPr lang="en-US" sz="2400" dirty="0"/>
              <a:t>Class is a template for creating an object (or)</a:t>
            </a:r>
          </a:p>
          <a:p>
            <a:r>
              <a:rPr lang="en-US" sz="2400" dirty="0"/>
              <a:t>Class is a collection of objects (or)</a:t>
            </a:r>
          </a:p>
          <a:p>
            <a:r>
              <a:rPr lang="en-US" sz="2400" dirty="0"/>
              <a:t>Class is a specification of object.</a:t>
            </a:r>
          </a:p>
          <a:p>
            <a:endParaRPr lang="en-IN" sz="2400" dirty="0"/>
          </a:p>
        </p:txBody>
      </p:sp>
      <p:sp>
        <p:nvSpPr>
          <p:cNvPr id="4" name="TextBox 3">
            <a:extLst>
              <a:ext uri="{FF2B5EF4-FFF2-40B4-BE49-F238E27FC236}">
                <a16:creationId xmlns:a16="http://schemas.microsoft.com/office/drawing/2014/main" id="{86EFF545-C225-3B14-DCFE-B3463CA47F19}"/>
              </a:ext>
            </a:extLst>
          </p:cNvPr>
          <p:cNvSpPr txBox="1"/>
          <p:nvPr/>
        </p:nvSpPr>
        <p:spPr>
          <a:xfrm>
            <a:off x="6951307" y="973804"/>
            <a:ext cx="3049554" cy="5262979"/>
          </a:xfrm>
          <a:prstGeom prst="rect">
            <a:avLst/>
          </a:prstGeom>
          <a:noFill/>
        </p:spPr>
        <p:txBody>
          <a:bodyPr wrap="square" rtlCol="0">
            <a:spAutoFit/>
          </a:bodyPr>
          <a:lstStyle/>
          <a:p>
            <a:r>
              <a:rPr lang="en-US" sz="2400" dirty="0"/>
              <a:t>class </a:t>
            </a:r>
            <a:r>
              <a:rPr lang="en-US" sz="2400" u="sng" dirty="0"/>
              <a:t>C</a:t>
            </a:r>
            <a:r>
              <a:rPr lang="en-US" sz="2400" dirty="0"/>
              <a:t>lassname{</a:t>
            </a:r>
          </a:p>
          <a:p>
            <a:r>
              <a:rPr lang="en-US" sz="2400" dirty="0"/>
              <a:t>      </a:t>
            </a:r>
            <a:r>
              <a:rPr lang="en-US" sz="2400" i="1" dirty="0">
                <a:highlight>
                  <a:srgbClr val="FFFF00"/>
                </a:highlight>
              </a:rPr>
              <a:t>data member1;</a:t>
            </a:r>
          </a:p>
          <a:p>
            <a:r>
              <a:rPr lang="en-US" sz="2400" i="1" dirty="0">
                <a:highlight>
                  <a:srgbClr val="FFFF00"/>
                </a:highlight>
              </a:rPr>
              <a:t>      data member2;</a:t>
            </a:r>
          </a:p>
          <a:p>
            <a:r>
              <a:rPr lang="en-US" sz="2400" i="1" dirty="0">
                <a:highlight>
                  <a:srgbClr val="FFFF00"/>
                </a:highlight>
              </a:rPr>
              <a:t>      ….</a:t>
            </a:r>
          </a:p>
          <a:p>
            <a:r>
              <a:rPr lang="en-US" sz="2400" i="1" dirty="0">
                <a:highlight>
                  <a:srgbClr val="FFFF00"/>
                </a:highlight>
              </a:rPr>
              <a:t>      data member n;</a:t>
            </a:r>
          </a:p>
          <a:p>
            <a:r>
              <a:rPr lang="en-US" sz="2400" i="1" dirty="0"/>
              <a:t>       </a:t>
            </a:r>
            <a:r>
              <a:rPr lang="en-US" sz="2400" i="1" dirty="0">
                <a:highlight>
                  <a:srgbClr val="00FF00"/>
                </a:highlight>
              </a:rPr>
              <a:t>constructor 1;</a:t>
            </a:r>
          </a:p>
          <a:p>
            <a:r>
              <a:rPr lang="en-US" sz="2400" i="1" dirty="0">
                <a:highlight>
                  <a:srgbClr val="00FF00"/>
                </a:highlight>
              </a:rPr>
              <a:t>       constructor 2;</a:t>
            </a:r>
          </a:p>
          <a:p>
            <a:r>
              <a:rPr lang="en-US" sz="2400" i="1" dirty="0">
                <a:highlight>
                  <a:srgbClr val="00FF00"/>
                </a:highlight>
              </a:rPr>
              <a:t>       …….</a:t>
            </a:r>
          </a:p>
          <a:p>
            <a:r>
              <a:rPr lang="en-US" sz="2400" i="1" dirty="0">
                <a:highlight>
                  <a:srgbClr val="00FF00"/>
                </a:highlight>
              </a:rPr>
              <a:t>       constructor n</a:t>
            </a:r>
          </a:p>
          <a:p>
            <a:r>
              <a:rPr lang="en-US" sz="2400" i="1" dirty="0">
                <a:highlight>
                  <a:srgbClr val="00FFFF"/>
                </a:highlight>
              </a:rPr>
              <a:t>       method 1;</a:t>
            </a:r>
          </a:p>
          <a:p>
            <a:r>
              <a:rPr lang="en-US" sz="2400" i="1" dirty="0">
                <a:highlight>
                  <a:srgbClr val="00FFFF"/>
                </a:highlight>
              </a:rPr>
              <a:t>       method 2;</a:t>
            </a:r>
          </a:p>
          <a:p>
            <a:r>
              <a:rPr lang="en-US" sz="2400" i="1" dirty="0">
                <a:highlight>
                  <a:srgbClr val="00FFFF"/>
                </a:highlight>
              </a:rPr>
              <a:t>       …..</a:t>
            </a:r>
          </a:p>
          <a:p>
            <a:r>
              <a:rPr lang="en-US" sz="2400" i="1" dirty="0">
                <a:highlight>
                  <a:srgbClr val="00FFFF"/>
                </a:highlight>
              </a:rPr>
              <a:t>       method n;</a:t>
            </a:r>
          </a:p>
          <a:p>
            <a:r>
              <a:rPr lang="en-US" sz="2400" dirty="0"/>
              <a:t>}</a:t>
            </a:r>
            <a:endParaRPr lang="en-IN" sz="2400" dirty="0"/>
          </a:p>
        </p:txBody>
      </p:sp>
      <p:sp>
        <p:nvSpPr>
          <p:cNvPr id="5" name="Right Brace 4">
            <a:extLst>
              <a:ext uri="{FF2B5EF4-FFF2-40B4-BE49-F238E27FC236}">
                <a16:creationId xmlns:a16="http://schemas.microsoft.com/office/drawing/2014/main" id="{DB8648FC-98FF-B74B-C93E-277BBF7F4DAF}"/>
              </a:ext>
            </a:extLst>
          </p:cNvPr>
          <p:cNvSpPr/>
          <p:nvPr/>
        </p:nvSpPr>
        <p:spPr>
          <a:xfrm>
            <a:off x="9415368" y="1478577"/>
            <a:ext cx="353005" cy="136725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sp>
        <p:nvSpPr>
          <p:cNvPr id="6" name="TextBox 5">
            <a:extLst>
              <a:ext uri="{FF2B5EF4-FFF2-40B4-BE49-F238E27FC236}">
                <a16:creationId xmlns:a16="http://schemas.microsoft.com/office/drawing/2014/main" id="{9EAB23B5-62CF-241E-8216-456DD39E48FE}"/>
              </a:ext>
            </a:extLst>
          </p:cNvPr>
          <p:cNvSpPr txBox="1"/>
          <p:nvPr/>
        </p:nvSpPr>
        <p:spPr>
          <a:xfrm>
            <a:off x="9798697" y="1955443"/>
            <a:ext cx="1929883" cy="400110"/>
          </a:xfrm>
          <a:prstGeom prst="rect">
            <a:avLst/>
          </a:prstGeom>
          <a:noFill/>
        </p:spPr>
        <p:txBody>
          <a:bodyPr wrap="square" rtlCol="0">
            <a:spAutoFit/>
          </a:bodyPr>
          <a:lstStyle/>
          <a:p>
            <a:r>
              <a:rPr lang="en-US" sz="2000" dirty="0"/>
              <a:t>fields </a:t>
            </a:r>
            <a:endParaRPr lang="en-IN" sz="2000" dirty="0"/>
          </a:p>
        </p:txBody>
      </p:sp>
      <p:sp>
        <p:nvSpPr>
          <p:cNvPr id="7" name="Right Brace 6">
            <a:extLst>
              <a:ext uri="{FF2B5EF4-FFF2-40B4-BE49-F238E27FC236}">
                <a16:creationId xmlns:a16="http://schemas.microsoft.com/office/drawing/2014/main" id="{A97C8482-08E4-9ECF-EF8B-77827B5A55BE}"/>
              </a:ext>
            </a:extLst>
          </p:cNvPr>
          <p:cNvSpPr/>
          <p:nvPr/>
        </p:nvSpPr>
        <p:spPr>
          <a:xfrm>
            <a:off x="9425478" y="2977075"/>
            <a:ext cx="353006" cy="287305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000"/>
          </a:p>
        </p:txBody>
      </p:sp>
      <p:sp>
        <p:nvSpPr>
          <p:cNvPr id="8" name="TextBox 7">
            <a:extLst>
              <a:ext uri="{FF2B5EF4-FFF2-40B4-BE49-F238E27FC236}">
                <a16:creationId xmlns:a16="http://schemas.microsoft.com/office/drawing/2014/main" id="{B2D94F02-7DD4-D551-F035-891F9746D514}"/>
              </a:ext>
            </a:extLst>
          </p:cNvPr>
          <p:cNvSpPr txBox="1"/>
          <p:nvPr/>
        </p:nvSpPr>
        <p:spPr>
          <a:xfrm>
            <a:off x="9798697" y="3712731"/>
            <a:ext cx="1108789" cy="707886"/>
          </a:xfrm>
          <a:prstGeom prst="rect">
            <a:avLst/>
          </a:prstGeom>
          <a:noFill/>
        </p:spPr>
        <p:txBody>
          <a:bodyPr wrap="square" rtlCol="0">
            <a:spAutoFit/>
          </a:bodyPr>
          <a:lstStyle/>
          <a:p>
            <a:r>
              <a:rPr lang="en-US" sz="2000" dirty="0"/>
              <a:t> methods</a:t>
            </a:r>
            <a:endParaRPr lang="en-IN" sz="2000" dirty="0"/>
          </a:p>
        </p:txBody>
      </p:sp>
      <p:sp>
        <p:nvSpPr>
          <p:cNvPr id="10" name="Title 1">
            <a:extLst>
              <a:ext uri="{FF2B5EF4-FFF2-40B4-BE49-F238E27FC236}">
                <a16:creationId xmlns:a16="http://schemas.microsoft.com/office/drawing/2014/main" id="{97170110-EDA5-2E71-22C1-B30D4FAB242F}"/>
              </a:ext>
            </a:extLst>
          </p:cNvPr>
          <p:cNvSpPr txBox="1">
            <a:spLocks/>
          </p:cNvSpPr>
          <p:nvPr/>
        </p:nvSpPr>
        <p:spPr>
          <a:xfrm>
            <a:off x="838200" y="4001354"/>
            <a:ext cx="1681065" cy="6332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a:t>Object</a:t>
            </a:r>
            <a:endParaRPr lang="en-IN" sz="3200" u="sng" dirty="0"/>
          </a:p>
        </p:txBody>
      </p:sp>
      <p:sp>
        <p:nvSpPr>
          <p:cNvPr id="12" name="TextBox 11">
            <a:extLst>
              <a:ext uri="{FF2B5EF4-FFF2-40B4-BE49-F238E27FC236}">
                <a16:creationId xmlns:a16="http://schemas.microsoft.com/office/drawing/2014/main" id="{E0B0247C-2B53-37D5-D0A4-EC012D12193E}"/>
              </a:ext>
            </a:extLst>
          </p:cNvPr>
          <p:cNvSpPr txBox="1"/>
          <p:nvPr/>
        </p:nvSpPr>
        <p:spPr>
          <a:xfrm>
            <a:off x="833540" y="4768653"/>
            <a:ext cx="6097554" cy="923330"/>
          </a:xfrm>
          <a:prstGeom prst="rect">
            <a:avLst/>
          </a:prstGeom>
          <a:noFill/>
        </p:spPr>
        <p:txBody>
          <a:bodyPr wrap="square">
            <a:spAutoFit/>
          </a:bodyPr>
          <a:lstStyle/>
          <a:p>
            <a:r>
              <a:rPr lang="en-US" sz="1800" dirty="0"/>
              <a:t>Object is an instance of a class</a:t>
            </a:r>
          </a:p>
          <a:p>
            <a:r>
              <a:rPr lang="en-US" dirty="0"/>
              <a:t>                  (or)</a:t>
            </a:r>
            <a:r>
              <a:rPr lang="en-US" sz="1800" dirty="0"/>
              <a:t> </a:t>
            </a:r>
          </a:p>
          <a:p>
            <a:r>
              <a:rPr lang="en-US" dirty="0"/>
              <a:t>Object is a real-world entity</a:t>
            </a:r>
            <a:endParaRPr lang="en-IN" dirty="0"/>
          </a:p>
        </p:txBody>
      </p:sp>
    </p:spTree>
    <p:extLst>
      <p:ext uri="{BB962C8B-B14F-4D97-AF65-F5344CB8AC3E}">
        <p14:creationId xmlns:p14="http://schemas.microsoft.com/office/powerpoint/2010/main" val="140790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0ED7-D859-23FC-E7CE-81763256A9AB}"/>
              </a:ext>
            </a:extLst>
          </p:cNvPr>
          <p:cNvSpPr>
            <a:spLocks noGrp="1"/>
          </p:cNvSpPr>
          <p:nvPr>
            <p:ph type="title"/>
          </p:nvPr>
        </p:nvSpPr>
        <p:spPr>
          <a:xfrm>
            <a:off x="467215" y="207367"/>
            <a:ext cx="10515600" cy="524139"/>
          </a:xfrm>
        </p:spPr>
        <p:txBody>
          <a:bodyPr>
            <a:noAutofit/>
          </a:bodyPr>
          <a:lstStyle/>
          <a:p>
            <a:r>
              <a:rPr lang="en-IN" sz="3600" u="sng" dirty="0">
                <a:highlight>
                  <a:srgbClr val="00FF00"/>
                </a:highlight>
              </a:rPr>
              <a:t>Programming Paradigms</a:t>
            </a:r>
          </a:p>
        </p:txBody>
      </p:sp>
      <p:sp>
        <p:nvSpPr>
          <p:cNvPr id="6" name="TextBox 5">
            <a:extLst>
              <a:ext uri="{FF2B5EF4-FFF2-40B4-BE49-F238E27FC236}">
                <a16:creationId xmlns:a16="http://schemas.microsoft.com/office/drawing/2014/main" id="{6C570483-CFFE-CDFE-CDCD-2638D1926F7E}"/>
              </a:ext>
            </a:extLst>
          </p:cNvPr>
          <p:cNvSpPr txBox="1"/>
          <p:nvPr/>
        </p:nvSpPr>
        <p:spPr>
          <a:xfrm>
            <a:off x="949389" y="1007706"/>
            <a:ext cx="10228683" cy="646331"/>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202122"/>
                </a:solidFill>
                <a:effectLst/>
                <a:latin typeface="Arial" panose="020B0604020202020204" pitchFamily="34" charset="0"/>
              </a:rPr>
              <a:t>Programming paradigms </a:t>
            </a:r>
            <a:r>
              <a:rPr lang="en-US" i="0" dirty="0">
                <a:solidFill>
                  <a:srgbClr val="202122"/>
                </a:solidFill>
                <a:effectLst/>
                <a:latin typeface="Arial" panose="020B0604020202020204" pitchFamily="34" charset="0"/>
              </a:rPr>
              <a:t>are a way to classify programming languages based on their features. Languages can be classified into multiple paradigms.</a:t>
            </a:r>
            <a:endParaRPr lang="en-IN" dirty="0"/>
          </a:p>
        </p:txBody>
      </p:sp>
      <p:sp>
        <p:nvSpPr>
          <p:cNvPr id="5" name="TextBox 4">
            <a:extLst>
              <a:ext uri="{FF2B5EF4-FFF2-40B4-BE49-F238E27FC236}">
                <a16:creationId xmlns:a16="http://schemas.microsoft.com/office/drawing/2014/main" id="{E74249A7-C4CC-A51C-6D68-FB0A2F3ED5C0}"/>
              </a:ext>
            </a:extLst>
          </p:cNvPr>
          <p:cNvSpPr txBox="1"/>
          <p:nvPr/>
        </p:nvSpPr>
        <p:spPr>
          <a:xfrm>
            <a:off x="949389" y="1763686"/>
            <a:ext cx="9818138" cy="646331"/>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A0A23"/>
                </a:solidFill>
                <a:effectLst/>
                <a:latin typeface="Lato" panose="020F0502020204030204" pitchFamily="34" charset="0"/>
              </a:rPr>
              <a:t>Certain paradigms are better suited for certain types of problems, so it makes sense to use different paradigms for different kinds of projects.</a:t>
            </a:r>
            <a:endParaRPr lang="en-IN" dirty="0"/>
          </a:p>
        </p:txBody>
      </p:sp>
      <p:sp>
        <p:nvSpPr>
          <p:cNvPr id="9" name="TextBox 8">
            <a:extLst>
              <a:ext uri="{FF2B5EF4-FFF2-40B4-BE49-F238E27FC236}">
                <a16:creationId xmlns:a16="http://schemas.microsoft.com/office/drawing/2014/main" id="{BF2CA8B5-D113-5A43-DB37-2EC6912ACB27}"/>
              </a:ext>
            </a:extLst>
          </p:cNvPr>
          <p:cNvSpPr txBox="1"/>
          <p:nvPr/>
        </p:nvSpPr>
        <p:spPr>
          <a:xfrm>
            <a:off x="4562475" y="2939547"/>
            <a:ext cx="2705100" cy="369332"/>
          </a:xfrm>
          <a:prstGeom prst="rect">
            <a:avLst/>
          </a:prstGeom>
          <a:noFill/>
          <a:ln w="9525">
            <a:solidFill>
              <a:schemeClr val="tx1"/>
            </a:solidFill>
          </a:ln>
        </p:spPr>
        <p:txBody>
          <a:bodyPr wrap="square" rtlCol="0">
            <a:spAutoFit/>
          </a:bodyPr>
          <a:lstStyle/>
          <a:p>
            <a:r>
              <a:rPr lang="en-IN" dirty="0"/>
              <a:t>Programming Paradigms</a:t>
            </a:r>
          </a:p>
        </p:txBody>
      </p:sp>
      <p:sp>
        <p:nvSpPr>
          <p:cNvPr id="10" name="TextBox 9">
            <a:extLst>
              <a:ext uri="{FF2B5EF4-FFF2-40B4-BE49-F238E27FC236}">
                <a16:creationId xmlns:a16="http://schemas.microsoft.com/office/drawing/2014/main" id="{64AB25A3-E663-ABA5-689B-BF0EB67C2B14}"/>
              </a:ext>
            </a:extLst>
          </p:cNvPr>
          <p:cNvSpPr txBox="1"/>
          <p:nvPr/>
        </p:nvSpPr>
        <p:spPr>
          <a:xfrm>
            <a:off x="3400425" y="4065718"/>
            <a:ext cx="1504950" cy="369332"/>
          </a:xfrm>
          <a:prstGeom prst="rect">
            <a:avLst/>
          </a:prstGeom>
          <a:noFill/>
          <a:ln w="9525">
            <a:solidFill>
              <a:schemeClr val="tx1"/>
            </a:solidFill>
          </a:ln>
        </p:spPr>
        <p:txBody>
          <a:bodyPr wrap="square" rtlCol="0">
            <a:spAutoFit/>
          </a:bodyPr>
          <a:lstStyle/>
          <a:p>
            <a:r>
              <a:rPr lang="en-IN" dirty="0"/>
              <a:t>Imperative</a:t>
            </a:r>
          </a:p>
        </p:txBody>
      </p:sp>
      <p:sp>
        <p:nvSpPr>
          <p:cNvPr id="11" name="TextBox 10">
            <a:extLst>
              <a:ext uri="{FF2B5EF4-FFF2-40B4-BE49-F238E27FC236}">
                <a16:creationId xmlns:a16="http://schemas.microsoft.com/office/drawing/2014/main" id="{E306E58E-04D9-C770-B8AD-29FEBB6333FE}"/>
              </a:ext>
            </a:extLst>
          </p:cNvPr>
          <p:cNvSpPr txBox="1"/>
          <p:nvPr/>
        </p:nvSpPr>
        <p:spPr>
          <a:xfrm>
            <a:off x="6886576" y="4065717"/>
            <a:ext cx="1447802" cy="369332"/>
          </a:xfrm>
          <a:prstGeom prst="rect">
            <a:avLst/>
          </a:prstGeom>
          <a:noFill/>
          <a:ln w="9525">
            <a:solidFill>
              <a:schemeClr val="tx1"/>
            </a:solidFill>
          </a:ln>
        </p:spPr>
        <p:txBody>
          <a:bodyPr wrap="square" rtlCol="0">
            <a:spAutoFit/>
          </a:bodyPr>
          <a:lstStyle/>
          <a:p>
            <a:r>
              <a:rPr lang="en-IN" dirty="0"/>
              <a:t>Declarative</a:t>
            </a:r>
          </a:p>
        </p:txBody>
      </p:sp>
      <p:sp>
        <p:nvSpPr>
          <p:cNvPr id="13" name="TextBox 12">
            <a:extLst>
              <a:ext uri="{FF2B5EF4-FFF2-40B4-BE49-F238E27FC236}">
                <a16:creationId xmlns:a16="http://schemas.microsoft.com/office/drawing/2014/main" id="{4EFFED41-5788-3E9C-9C89-180BE4DE49AB}"/>
              </a:ext>
            </a:extLst>
          </p:cNvPr>
          <p:cNvSpPr txBox="1"/>
          <p:nvPr/>
        </p:nvSpPr>
        <p:spPr>
          <a:xfrm>
            <a:off x="2241825" y="4591722"/>
            <a:ext cx="3396976" cy="923330"/>
          </a:xfrm>
          <a:prstGeom prst="rect">
            <a:avLst/>
          </a:prstGeom>
          <a:noFill/>
        </p:spPr>
        <p:txBody>
          <a:bodyPr wrap="square">
            <a:spAutoFit/>
          </a:bodyPr>
          <a:lstStyle/>
          <a:p>
            <a:r>
              <a:rPr lang="en-US" b="0" i="0" dirty="0">
                <a:solidFill>
                  <a:srgbClr val="202122"/>
                </a:solidFill>
                <a:effectLst/>
                <a:latin typeface="Arial" panose="020B0604020202020204" pitchFamily="34" charset="0"/>
              </a:rPr>
              <a:t>the programmer instructs the machine </a:t>
            </a:r>
            <a:r>
              <a:rPr lang="en-US" b="1" i="1" dirty="0">
                <a:solidFill>
                  <a:srgbClr val="202122"/>
                </a:solidFill>
                <a:effectLst/>
                <a:latin typeface="Arial" panose="020B0604020202020204" pitchFamily="34" charset="0"/>
              </a:rPr>
              <a:t>how to compute it</a:t>
            </a:r>
            <a:r>
              <a:rPr lang="en-US" b="0" i="0" dirty="0">
                <a:solidFill>
                  <a:srgbClr val="202122"/>
                </a:solidFill>
                <a:effectLst/>
                <a:latin typeface="Arial" panose="020B0604020202020204" pitchFamily="34" charset="0"/>
              </a:rPr>
              <a:t>.</a:t>
            </a:r>
          </a:p>
          <a:p>
            <a:r>
              <a:rPr lang="en-US" dirty="0">
                <a:solidFill>
                  <a:srgbClr val="202122"/>
                </a:solidFill>
                <a:latin typeface="Arial" panose="020B0604020202020204" pitchFamily="34" charset="0"/>
              </a:rPr>
              <a:t>Which changes the state.</a:t>
            </a:r>
            <a:endParaRPr lang="en-IN" dirty="0"/>
          </a:p>
        </p:txBody>
      </p:sp>
      <p:sp>
        <p:nvSpPr>
          <p:cNvPr id="15" name="TextBox 14">
            <a:extLst>
              <a:ext uri="{FF2B5EF4-FFF2-40B4-BE49-F238E27FC236}">
                <a16:creationId xmlns:a16="http://schemas.microsoft.com/office/drawing/2014/main" id="{A618F476-F3F5-3EAB-3D42-C32CC55806D6}"/>
              </a:ext>
            </a:extLst>
          </p:cNvPr>
          <p:cNvSpPr txBox="1"/>
          <p:nvPr/>
        </p:nvSpPr>
        <p:spPr>
          <a:xfrm>
            <a:off x="6755606" y="4590865"/>
            <a:ext cx="3559969" cy="923330"/>
          </a:xfrm>
          <a:prstGeom prst="rect">
            <a:avLst/>
          </a:prstGeom>
          <a:noFill/>
        </p:spPr>
        <p:txBody>
          <a:bodyPr wrap="square">
            <a:spAutoFit/>
          </a:bodyPr>
          <a:lstStyle/>
          <a:p>
            <a:r>
              <a:rPr lang="en-US" b="0" i="0" dirty="0">
                <a:solidFill>
                  <a:srgbClr val="202122"/>
                </a:solidFill>
                <a:effectLst/>
                <a:latin typeface="Arial" panose="020B0604020202020204" pitchFamily="34" charset="0"/>
              </a:rPr>
              <a:t>the programmer merely </a:t>
            </a:r>
            <a:r>
              <a:rPr lang="en-US" b="1" i="1" dirty="0">
                <a:solidFill>
                  <a:srgbClr val="202122"/>
                </a:solidFill>
                <a:effectLst/>
                <a:latin typeface="Arial" panose="020B0604020202020204" pitchFamily="34" charset="0"/>
              </a:rPr>
              <a:t>declares</a:t>
            </a:r>
            <a:r>
              <a:rPr lang="en-US" b="0" i="0" dirty="0">
                <a:solidFill>
                  <a:srgbClr val="202122"/>
                </a:solidFill>
                <a:effectLst/>
                <a:latin typeface="Arial" panose="020B0604020202020204" pitchFamily="34" charset="0"/>
              </a:rPr>
              <a:t> properties of the </a:t>
            </a:r>
            <a:r>
              <a:rPr lang="en-US" b="1" i="1" dirty="0">
                <a:solidFill>
                  <a:srgbClr val="202122"/>
                </a:solidFill>
                <a:effectLst/>
                <a:latin typeface="Arial" panose="020B0604020202020204" pitchFamily="34" charset="0"/>
              </a:rPr>
              <a:t>desired result</a:t>
            </a:r>
            <a:r>
              <a:rPr lang="en-US" b="0" i="0" dirty="0">
                <a:solidFill>
                  <a:srgbClr val="202122"/>
                </a:solidFill>
                <a:effectLst/>
                <a:latin typeface="Arial" panose="020B0604020202020204" pitchFamily="34" charset="0"/>
              </a:rPr>
              <a:t>, but not how to compute it.</a:t>
            </a:r>
            <a:endParaRPr lang="en-IN" dirty="0"/>
          </a:p>
        </p:txBody>
      </p:sp>
      <p:cxnSp>
        <p:nvCxnSpPr>
          <p:cNvPr id="17" name="Straight Arrow Connector 16">
            <a:extLst>
              <a:ext uri="{FF2B5EF4-FFF2-40B4-BE49-F238E27FC236}">
                <a16:creationId xmlns:a16="http://schemas.microsoft.com/office/drawing/2014/main" id="{3B6F7DEB-B06D-C2C2-4B91-B467763C6F0C}"/>
              </a:ext>
            </a:extLst>
          </p:cNvPr>
          <p:cNvCxnSpPr>
            <a:stCxn id="9" idx="2"/>
            <a:endCxn id="10" idx="0"/>
          </p:cNvCxnSpPr>
          <p:nvPr/>
        </p:nvCxnSpPr>
        <p:spPr>
          <a:xfrm flipH="1">
            <a:off x="4152900" y="3308879"/>
            <a:ext cx="1762125" cy="7568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989FF38-A106-EBDB-FD26-9457826798FB}"/>
              </a:ext>
            </a:extLst>
          </p:cNvPr>
          <p:cNvCxnSpPr>
            <a:stCxn id="9" idx="2"/>
            <a:endCxn id="11" idx="0"/>
          </p:cNvCxnSpPr>
          <p:nvPr/>
        </p:nvCxnSpPr>
        <p:spPr>
          <a:xfrm>
            <a:off x="5915025" y="3308879"/>
            <a:ext cx="1695452" cy="7568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ABA6A58-60AF-BBC9-34FA-9CEC95F60E5A}"/>
              </a:ext>
            </a:extLst>
          </p:cNvPr>
          <p:cNvSpPr txBox="1"/>
          <p:nvPr/>
        </p:nvSpPr>
        <p:spPr>
          <a:xfrm>
            <a:off x="949389" y="2465584"/>
            <a:ext cx="8330078" cy="369332"/>
          </a:xfrm>
          <a:prstGeom prst="rect">
            <a:avLst/>
          </a:prstGeom>
          <a:noFill/>
        </p:spPr>
        <p:txBody>
          <a:bodyPr wrap="square">
            <a:spAutoFit/>
          </a:bodyPr>
          <a:lstStyle/>
          <a:p>
            <a:pPr marL="342900" indent="-342900">
              <a:buFont typeface="Arial" panose="020B0604020202020204" pitchFamily="34" charset="0"/>
              <a:buChar char="•"/>
            </a:pPr>
            <a:r>
              <a:rPr lang="en-US" sz="1800" dirty="0"/>
              <a:t>Program can be conceptually organized around its code or its data.</a:t>
            </a:r>
          </a:p>
        </p:txBody>
      </p:sp>
    </p:spTree>
    <p:extLst>
      <p:ext uri="{BB962C8B-B14F-4D97-AF65-F5344CB8AC3E}">
        <p14:creationId xmlns:p14="http://schemas.microsoft.com/office/powerpoint/2010/main" val="376614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animBg="1"/>
      <p:bldP spid="10" grpId="0" animBg="1"/>
      <p:bldP spid="11" grpId="0" animBg="1"/>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935680-1A05-56DD-28B6-8AB2F643FA7D}"/>
              </a:ext>
            </a:extLst>
          </p:cNvPr>
          <p:cNvSpPr txBox="1"/>
          <p:nvPr/>
        </p:nvSpPr>
        <p:spPr>
          <a:xfrm>
            <a:off x="5866623" y="122701"/>
            <a:ext cx="6627068" cy="6463308"/>
          </a:xfrm>
          <a:prstGeom prst="rect">
            <a:avLst/>
          </a:prstGeom>
          <a:noFill/>
        </p:spPr>
        <p:txBody>
          <a:bodyPr wrap="square">
            <a:spAutoFit/>
          </a:bodyPr>
          <a:lstStyle/>
          <a:p>
            <a:r>
              <a:rPr lang="en-IN" dirty="0"/>
              <a:t>class Student{</a:t>
            </a:r>
          </a:p>
          <a:p>
            <a:r>
              <a:rPr lang="en-IN" dirty="0"/>
              <a:t>	</a:t>
            </a:r>
            <a:r>
              <a:rPr lang="en-IN" b="1" i="1" dirty="0">
                <a:highlight>
                  <a:srgbClr val="FFFF00"/>
                </a:highlight>
              </a:rPr>
              <a:t>// student has 3 fields</a:t>
            </a:r>
          </a:p>
          <a:p>
            <a:r>
              <a:rPr lang="en-IN" dirty="0"/>
              <a:t>                 int </a:t>
            </a:r>
            <a:r>
              <a:rPr lang="en-IN" i="1" dirty="0" err="1"/>
              <a:t>rno</a:t>
            </a:r>
            <a:r>
              <a:rPr lang="en-IN" dirty="0"/>
              <a:t>;</a:t>
            </a:r>
          </a:p>
          <a:p>
            <a:r>
              <a:rPr lang="en-IN" dirty="0"/>
              <a:t>	String </a:t>
            </a:r>
            <a:r>
              <a:rPr lang="en-IN" i="1" dirty="0"/>
              <a:t>name</a:t>
            </a:r>
            <a:r>
              <a:rPr lang="en-IN" dirty="0"/>
              <a:t>;</a:t>
            </a:r>
          </a:p>
          <a:p>
            <a:r>
              <a:rPr lang="en-IN" dirty="0"/>
              <a:t>	double </a:t>
            </a:r>
            <a:r>
              <a:rPr lang="en-IN" i="1" dirty="0"/>
              <a:t>marks</a:t>
            </a:r>
            <a:r>
              <a:rPr lang="en-IN" dirty="0"/>
              <a:t>;</a:t>
            </a:r>
          </a:p>
          <a:p>
            <a:r>
              <a:rPr lang="en-IN" dirty="0"/>
              <a:t>                 </a:t>
            </a:r>
            <a:r>
              <a:rPr lang="en-IN" dirty="0">
                <a:highlight>
                  <a:srgbClr val="FFFF00"/>
                </a:highlight>
              </a:rPr>
              <a:t>// student has one constructor</a:t>
            </a:r>
          </a:p>
          <a:p>
            <a:r>
              <a:rPr lang="en-IN" dirty="0"/>
              <a:t>	public Student(int </a:t>
            </a:r>
            <a:r>
              <a:rPr lang="en-IN" dirty="0" err="1"/>
              <a:t>rollno</a:t>
            </a:r>
            <a:r>
              <a:rPr lang="en-IN" dirty="0"/>
              <a:t>, String </a:t>
            </a:r>
            <a:r>
              <a:rPr lang="en-IN" dirty="0" err="1"/>
              <a:t>sname</a:t>
            </a:r>
            <a:r>
              <a:rPr lang="en-IN" dirty="0"/>
              <a:t>){</a:t>
            </a:r>
          </a:p>
          <a:p>
            <a:r>
              <a:rPr lang="en-IN" dirty="0"/>
              <a:t>                         </a:t>
            </a:r>
            <a:r>
              <a:rPr lang="en-IN" dirty="0" err="1"/>
              <a:t>rno</a:t>
            </a:r>
            <a:r>
              <a:rPr lang="en-IN" dirty="0"/>
              <a:t>=</a:t>
            </a:r>
            <a:r>
              <a:rPr lang="en-IN" dirty="0" err="1"/>
              <a:t>rollno</a:t>
            </a:r>
            <a:r>
              <a:rPr lang="en-IN" dirty="0"/>
              <a:t>;</a:t>
            </a:r>
          </a:p>
          <a:p>
            <a:r>
              <a:rPr lang="en-IN" dirty="0"/>
              <a:t>                         name=</a:t>
            </a:r>
            <a:r>
              <a:rPr lang="en-IN" dirty="0" err="1"/>
              <a:t>sname</a:t>
            </a:r>
            <a:r>
              <a:rPr lang="en-IN" dirty="0"/>
              <a:t>;</a:t>
            </a:r>
          </a:p>
          <a:p>
            <a:r>
              <a:rPr lang="en-IN" dirty="0"/>
              <a:t>                  }</a:t>
            </a:r>
          </a:p>
          <a:p>
            <a:r>
              <a:rPr lang="en-IN" dirty="0"/>
              <a:t>                  </a:t>
            </a:r>
            <a:r>
              <a:rPr lang="en-IN" dirty="0">
                <a:highlight>
                  <a:srgbClr val="FFFF00"/>
                </a:highlight>
              </a:rPr>
              <a:t>// student has 3 methods</a:t>
            </a:r>
          </a:p>
          <a:p>
            <a:r>
              <a:rPr lang="en-IN" dirty="0"/>
              <a:t>                  public void </a:t>
            </a:r>
            <a:r>
              <a:rPr lang="en-IN" dirty="0" err="1"/>
              <a:t>set</a:t>
            </a:r>
            <a:r>
              <a:rPr lang="en-IN" u="sng" dirty="0" err="1"/>
              <a:t>M</a:t>
            </a:r>
            <a:r>
              <a:rPr lang="en-IN" dirty="0" err="1"/>
              <a:t>arks</a:t>
            </a:r>
            <a:r>
              <a:rPr lang="en-IN" dirty="0"/>
              <a:t>(double m){</a:t>
            </a:r>
          </a:p>
          <a:p>
            <a:r>
              <a:rPr lang="en-IN" dirty="0"/>
              <a:t>                         marks=m;</a:t>
            </a:r>
          </a:p>
          <a:p>
            <a:r>
              <a:rPr lang="en-IN" dirty="0"/>
              <a:t>                  }</a:t>
            </a:r>
          </a:p>
          <a:p>
            <a:r>
              <a:rPr lang="en-IN" dirty="0"/>
              <a:t>                  public double </a:t>
            </a:r>
            <a:r>
              <a:rPr lang="en-IN" dirty="0" err="1"/>
              <a:t>getMarks</a:t>
            </a:r>
            <a:r>
              <a:rPr lang="en-IN" dirty="0"/>
              <a:t>(){</a:t>
            </a:r>
          </a:p>
          <a:p>
            <a:r>
              <a:rPr lang="en-IN" dirty="0"/>
              <a:t>                         return marks;</a:t>
            </a:r>
          </a:p>
          <a:p>
            <a:r>
              <a:rPr lang="en-IN" dirty="0"/>
              <a:t>                  }</a:t>
            </a:r>
          </a:p>
          <a:p>
            <a:r>
              <a:rPr lang="en-IN" dirty="0"/>
              <a:t>	public void display() {</a:t>
            </a:r>
          </a:p>
          <a:p>
            <a:r>
              <a:rPr lang="en-IN" dirty="0"/>
              <a:t>                        </a:t>
            </a:r>
            <a:r>
              <a:rPr lang="en-IN" dirty="0" err="1"/>
              <a:t>System.out.println</a:t>
            </a:r>
            <a:r>
              <a:rPr lang="en-IN" dirty="0"/>
              <a:t>(“ Name of the student :” + name);</a:t>
            </a:r>
          </a:p>
          <a:p>
            <a:r>
              <a:rPr lang="en-IN" dirty="0"/>
              <a:t>	       </a:t>
            </a:r>
            <a:r>
              <a:rPr lang="en-IN" dirty="0" err="1"/>
              <a:t>System.out.println</a:t>
            </a:r>
            <a:r>
              <a:rPr lang="en-IN" dirty="0"/>
              <a:t>(“Roll number  :” + </a:t>
            </a:r>
            <a:r>
              <a:rPr lang="en-IN" dirty="0" err="1"/>
              <a:t>rno</a:t>
            </a:r>
            <a:r>
              <a:rPr lang="en-IN" dirty="0"/>
              <a:t>);</a:t>
            </a:r>
          </a:p>
          <a:p>
            <a:r>
              <a:rPr lang="en-IN" dirty="0"/>
              <a:t> 	       </a:t>
            </a:r>
            <a:r>
              <a:rPr lang="en-IN" dirty="0" err="1"/>
              <a:t>System.out.println</a:t>
            </a:r>
            <a:r>
              <a:rPr lang="en-IN" dirty="0"/>
              <a:t>(“ marks : ” + marks);</a:t>
            </a:r>
          </a:p>
          <a:p>
            <a:r>
              <a:rPr lang="en-IN" dirty="0"/>
              <a:t>	}</a:t>
            </a:r>
          </a:p>
          <a:p>
            <a:r>
              <a:rPr lang="en-IN" dirty="0"/>
              <a:t>}</a:t>
            </a:r>
          </a:p>
        </p:txBody>
      </p:sp>
      <p:sp>
        <p:nvSpPr>
          <p:cNvPr id="8" name="TextBox 7">
            <a:extLst>
              <a:ext uri="{FF2B5EF4-FFF2-40B4-BE49-F238E27FC236}">
                <a16:creationId xmlns:a16="http://schemas.microsoft.com/office/drawing/2014/main" id="{CF378D20-DC61-004A-25EE-610706C9B978}"/>
              </a:ext>
            </a:extLst>
          </p:cNvPr>
          <p:cNvSpPr txBox="1"/>
          <p:nvPr/>
        </p:nvSpPr>
        <p:spPr>
          <a:xfrm>
            <a:off x="191279" y="1036786"/>
            <a:ext cx="6144207" cy="5016758"/>
          </a:xfrm>
          <a:prstGeom prst="rect">
            <a:avLst/>
          </a:prstGeom>
          <a:noFill/>
        </p:spPr>
        <p:txBody>
          <a:bodyPr wrap="square">
            <a:spAutoFit/>
          </a:bodyPr>
          <a:lstStyle/>
          <a:p>
            <a:r>
              <a:rPr lang="en-IN" sz="2000" dirty="0"/>
              <a:t>class </a:t>
            </a:r>
            <a:r>
              <a:rPr lang="en-IN" sz="2000" dirty="0" err="1"/>
              <a:t>StudentDemo</a:t>
            </a:r>
            <a:r>
              <a:rPr lang="en-IN" sz="2000" dirty="0"/>
              <a:t>{</a:t>
            </a:r>
          </a:p>
          <a:p>
            <a:r>
              <a:rPr lang="en-IN" sz="2000" dirty="0"/>
              <a:t>           public static void main(String[] </a:t>
            </a:r>
            <a:r>
              <a:rPr lang="en-IN" sz="2000" dirty="0" err="1"/>
              <a:t>args</a:t>
            </a:r>
            <a:r>
              <a:rPr lang="en-IN" sz="2000" dirty="0"/>
              <a:t>){</a:t>
            </a:r>
          </a:p>
          <a:p>
            <a:r>
              <a:rPr lang="en-IN" sz="2000" dirty="0"/>
              <a:t>                     	</a:t>
            </a:r>
          </a:p>
          <a:p>
            <a:endParaRPr lang="en-IN" sz="2000" dirty="0"/>
          </a:p>
          <a:p>
            <a:endParaRPr lang="en-IN" sz="2000" dirty="0"/>
          </a:p>
          <a:p>
            <a:endParaRPr lang="en-IN" sz="2000" dirty="0"/>
          </a:p>
          <a:p>
            <a:endParaRPr lang="en-IN" sz="2000" dirty="0"/>
          </a:p>
          <a:p>
            <a:r>
              <a:rPr lang="en-IN" sz="2000" dirty="0"/>
              <a:t>	</a:t>
            </a:r>
          </a:p>
          <a:p>
            <a:endParaRPr lang="en-IN" sz="2000" dirty="0"/>
          </a:p>
          <a:p>
            <a:endParaRPr lang="en-IN" sz="2000" dirty="0"/>
          </a:p>
          <a:p>
            <a:r>
              <a:rPr lang="en-IN" sz="2000" dirty="0"/>
              <a:t>                   </a:t>
            </a:r>
          </a:p>
          <a:p>
            <a:r>
              <a:rPr lang="en-IN" sz="2000" dirty="0"/>
              <a:t>                  	</a:t>
            </a:r>
          </a:p>
          <a:p>
            <a:endParaRPr lang="en-IN" sz="2000" dirty="0"/>
          </a:p>
          <a:p>
            <a:endParaRPr lang="en-IN" sz="2000" dirty="0"/>
          </a:p>
          <a:p>
            <a:r>
              <a:rPr lang="en-IN" sz="2000" dirty="0"/>
              <a:t>	}</a:t>
            </a:r>
          </a:p>
          <a:p>
            <a:r>
              <a:rPr lang="en-IN" sz="2000" dirty="0"/>
              <a:t>}</a:t>
            </a:r>
          </a:p>
        </p:txBody>
      </p:sp>
      <p:sp>
        <p:nvSpPr>
          <p:cNvPr id="9" name="TextBox 8">
            <a:extLst>
              <a:ext uri="{FF2B5EF4-FFF2-40B4-BE49-F238E27FC236}">
                <a16:creationId xmlns:a16="http://schemas.microsoft.com/office/drawing/2014/main" id="{8F07D2F1-6153-D285-BD49-649713C61903}"/>
              </a:ext>
            </a:extLst>
          </p:cNvPr>
          <p:cNvSpPr txBox="1"/>
          <p:nvPr/>
        </p:nvSpPr>
        <p:spPr>
          <a:xfrm>
            <a:off x="1224643" y="1754155"/>
            <a:ext cx="5110843" cy="369332"/>
          </a:xfrm>
          <a:prstGeom prst="rect">
            <a:avLst/>
          </a:prstGeom>
          <a:noFill/>
        </p:spPr>
        <p:txBody>
          <a:bodyPr wrap="square" rtlCol="0">
            <a:spAutoFit/>
          </a:bodyPr>
          <a:lstStyle/>
          <a:p>
            <a:r>
              <a:rPr lang="en-US" b="1" dirty="0"/>
              <a:t>Student s1= new Student(101,”john”) ;</a:t>
            </a:r>
            <a:endParaRPr lang="en-IN" b="1" dirty="0"/>
          </a:p>
        </p:txBody>
      </p:sp>
      <p:sp>
        <p:nvSpPr>
          <p:cNvPr id="10" name="TextBox 9">
            <a:extLst>
              <a:ext uri="{FF2B5EF4-FFF2-40B4-BE49-F238E27FC236}">
                <a16:creationId xmlns:a16="http://schemas.microsoft.com/office/drawing/2014/main" id="{CA1EF49A-B52F-6B3F-DCC1-1AD48EA52E6E}"/>
              </a:ext>
            </a:extLst>
          </p:cNvPr>
          <p:cNvSpPr txBox="1"/>
          <p:nvPr/>
        </p:nvSpPr>
        <p:spPr>
          <a:xfrm>
            <a:off x="1224643" y="2975085"/>
            <a:ext cx="5110843" cy="369332"/>
          </a:xfrm>
          <a:prstGeom prst="rect">
            <a:avLst/>
          </a:prstGeom>
          <a:noFill/>
        </p:spPr>
        <p:txBody>
          <a:bodyPr wrap="square" rtlCol="0">
            <a:spAutoFit/>
          </a:bodyPr>
          <a:lstStyle/>
          <a:p>
            <a:r>
              <a:rPr lang="en-US" b="1" dirty="0"/>
              <a:t>Student s1= new Student(102,”william”);</a:t>
            </a:r>
            <a:endParaRPr lang="en-IN" b="1" dirty="0"/>
          </a:p>
        </p:txBody>
      </p:sp>
      <p:sp>
        <p:nvSpPr>
          <p:cNvPr id="11" name="TextBox 10">
            <a:extLst>
              <a:ext uri="{FF2B5EF4-FFF2-40B4-BE49-F238E27FC236}">
                <a16:creationId xmlns:a16="http://schemas.microsoft.com/office/drawing/2014/main" id="{5FA33E3D-8E6E-D295-97BF-DFD0DC380CFD}"/>
              </a:ext>
            </a:extLst>
          </p:cNvPr>
          <p:cNvSpPr txBox="1"/>
          <p:nvPr/>
        </p:nvSpPr>
        <p:spPr>
          <a:xfrm>
            <a:off x="1224643" y="2182671"/>
            <a:ext cx="5110843" cy="369332"/>
          </a:xfrm>
          <a:prstGeom prst="rect">
            <a:avLst/>
          </a:prstGeom>
          <a:noFill/>
        </p:spPr>
        <p:txBody>
          <a:bodyPr wrap="square" rtlCol="0">
            <a:spAutoFit/>
          </a:bodyPr>
          <a:lstStyle/>
          <a:p>
            <a:r>
              <a:rPr lang="en-US" b="1" dirty="0"/>
              <a:t>s1. </a:t>
            </a:r>
            <a:r>
              <a:rPr lang="en-US" b="1" dirty="0" err="1"/>
              <a:t>setMarks</a:t>
            </a:r>
            <a:r>
              <a:rPr lang="en-US" b="1" dirty="0"/>
              <a:t>(24.7);</a:t>
            </a:r>
            <a:endParaRPr lang="en-IN" b="1" dirty="0"/>
          </a:p>
        </p:txBody>
      </p:sp>
      <p:sp>
        <p:nvSpPr>
          <p:cNvPr id="12" name="TextBox 11">
            <a:extLst>
              <a:ext uri="{FF2B5EF4-FFF2-40B4-BE49-F238E27FC236}">
                <a16:creationId xmlns:a16="http://schemas.microsoft.com/office/drawing/2014/main" id="{E0DBA1AD-E551-207F-EDC8-826A094B9D45}"/>
              </a:ext>
            </a:extLst>
          </p:cNvPr>
          <p:cNvSpPr txBox="1"/>
          <p:nvPr/>
        </p:nvSpPr>
        <p:spPr>
          <a:xfrm>
            <a:off x="1243305" y="2580855"/>
            <a:ext cx="5110843" cy="369332"/>
          </a:xfrm>
          <a:prstGeom prst="rect">
            <a:avLst/>
          </a:prstGeom>
          <a:noFill/>
        </p:spPr>
        <p:txBody>
          <a:bodyPr wrap="square" rtlCol="0">
            <a:spAutoFit/>
          </a:bodyPr>
          <a:lstStyle/>
          <a:p>
            <a:r>
              <a:rPr lang="en-US" b="1" dirty="0"/>
              <a:t>s1. display();</a:t>
            </a:r>
            <a:endParaRPr lang="en-IN" b="1" dirty="0"/>
          </a:p>
        </p:txBody>
      </p:sp>
      <p:sp>
        <p:nvSpPr>
          <p:cNvPr id="13" name="TextBox 12">
            <a:extLst>
              <a:ext uri="{FF2B5EF4-FFF2-40B4-BE49-F238E27FC236}">
                <a16:creationId xmlns:a16="http://schemas.microsoft.com/office/drawing/2014/main" id="{DC6A8087-DC72-07D0-C746-83B96205D60A}"/>
              </a:ext>
            </a:extLst>
          </p:cNvPr>
          <p:cNvSpPr txBox="1"/>
          <p:nvPr/>
        </p:nvSpPr>
        <p:spPr>
          <a:xfrm>
            <a:off x="1246414" y="3352108"/>
            <a:ext cx="5110843" cy="369332"/>
          </a:xfrm>
          <a:prstGeom prst="rect">
            <a:avLst/>
          </a:prstGeom>
          <a:noFill/>
        </p:spPr>
        <p:txBody>
          <a:bodyPr wrap="square" rtlCol="0">
            <a:spAutoFit/>
          </a:bodyPr>
          <a:lstStyle/>
          <a:p>
            <a:r>
              <a:rPr lang="en-US" b="1" dirty="0"/>
              <a:t>s2. </a:t>
            </a:r>
            <a:r>
              <a:rPr lang="en-US" b="1" dirty="0" err="1"/>
              <a:t>setMarks</a:t>
            </a:r>
            <a:r>
              <a:rPr lang="en-US" b="1" dirty="0"/>
              <a:t>(29.5);</a:t>
            </a:r>
            <a:endParaRPr lang="en-IN" b="1" dirty="0"/>
          </a:p>
        </p:txBody>
      </p:sp>
      <p:sp>
        <p:nvSpPr>
          <p:cNvPr id="14" name="TextBox 13">
            <a:extLst>
              <a:ext uri="{FF2B5EF4-FFF2-40B4-BE49-F238E27FC236}">
                <a16:creationId xmlns:a16="http://schemas.microsoft.com/office/drawing/2014/main" id="{2C6ED042-507D-FDD6-EB02-6A99BB4E652D}"/>
              </a:ext>
            </a:extLst>
          </p:cNvPr>
          <p:cNvSpPr txBox="1"/>
          <p:nvPr/>
        </p:nvSpPr>
        <p:spPr>
          <a:xfrm>
            <a:off x="1265076" y="3750292"/>
            <a:ext cx="5110843" cy="369332"/>
          </a:xfrm>
          <a:prstGeom prst="rect">
            <a:avLst/>
          </a:prstGeom>
          <a:noFill/>
        </p:spPr>
        <p:txBody>
          <a:bodyPr wrap="square" rtlCol="0">
            <a:spAutoFit/>
          </a:bodyPr>
          <a:lstStyle/>
          <a:p>
            <a:r>
              <a:rPr lang="en-US" b="1" dirty="0"/>
              <a:t>s2. display();</a:t>
            </a:r>
            <a:endParaRPr lang="en-IN" b="1" dirty="0"/>
          </a:p>
        </p:txBody>
      </p:sp>
      <p:sp>
        <p:nvSpPr>
          <p:cNvPr id="15" name="TextBox 14">
            <a:extLst>
              <a:ext uri="{FF2B5EF4-FFF2-40B4-BE49-F238E27FC236}">
                <a16:creationId xmlns:a16="http://schemas.microsoft.com/office/drawing/2014/main" id="{A27C2851-06FA-1D8D-824D-A0ACC615681B}"/>
              </a:ext>
            </a:extLst>
          </p:cNvPr>
          <p:cNvSpPr txBox="1"/>
          <p:nvPr/>
        </p:nvSpPr>
        <p:spPr>
          <a:xfrm>
            <a:off x="1265076" y="4212309"/>
            <a:ext cx="5110843" cy="369332"/>
          </a:xfrm>
          <a:prstGeom prst="rect">
            <a:avLst/>
          </a:prstGeom>
          <a:noFill/>
        </p:spPr>
        <p:txBody>
          <a:bodyPr wrap="square" rtlCol="0">
            <a:spAutoFit/>
          </a:bodyPr>
          <a:lstStyle/>
          <a:p>
            <a:r>
              <a:rPr lang="en-US" b="1" dirty="0"/>
              <a:t>if (s2.getMarks() &gt; = 25.0 )</a:t>
            </a:r>
            <a:endParaRPr lang="en-IN" b="1" dirty="0"/>
          </a:p>
        </p:txBody>
      </p:sp>
      <p:sp>
        <p:nvSpPr>
          <p:cNvPr id="16" name="TextBox 15">
            <a:extLst>
              <a:ext uri="{FF2B5EF4-FFF2-40B4-BE49-F238E27FC236}">
                <a16:creationId xmlns:a16="http://schemas.microsoft.com/office/drawing/2014/main" id="{0D25FE2C-8EC8-91C6-C0F3-270D853428F3}"/>
              </a:ext>
            </a:extLst>
          </p:cNvPr>
          <p:cNvSpPr txBox="1"/>
          <p:nvPr/>
        </p:nvSpPr>
        <p:spPr>
          <a:xfrm>
            <a:off x="1669404" y="4607532"/>
            <a:ext cx="5110843" cy="369332"/>
          </a:xfrm>
          <a:prstGeom prst="rect">
            <a:avLst/>
          </a:prstGeom>
          <a:noFill/>
        </p:spPr>
        <p:txBody>
          <a:bodyPr wrap="square" rtlCol="0">
            <a:spAutoFit/>
          </a:bodyPr>
          <a:lstStyle/>
          <a:p>
            <a:r>
              <a:rPr lang="en-US" b="1" dirty="0" err="1"/>
              <a:t>System.out.println</a:t>
            </a:r>
            <a:r>
              <a:rPr lang="en-US" b="1" dirty="0"/>
              <a:t>( s2.name +  “ is promoted ” ); </a:t>
            </a:r>
            <a:endParaRPr lang="en-IN" b="1" dirty="0"/>
          </a:p>
        </p:txBody>
      </p:sp>
      <p:grpSp>
        <p:nvGrpSpPr>
          <p:cNvPr id="19" name="Group 18">
            <a:extLst>
              <a:ext uri="{FF2B5EF4-FFF2-40B4-BE49-F238E27FC236}">
                <a16:creationId xmlns:a16="http://schemas.microsoft.com/office/drawing/2014/main" id="{AB966BCD-37E3-0441-DE99-F4258745624D}"/>
              </a:ext>
            </a:extLst>
          </p:cNvPr>
          <p:cNvGrpSpPr/>
          <p:nvPr/>
        </p:nvGrpSpPr>
        <p:grpSpPr>
          <a:xfrm>
            <a:off x="5122168" y="1921430"/>
            <a:ext cx="1687320" cy="249120"/>
            <a:chOff x="5122168" y="1921430"/>
            <a:chExt cx="1687320" cy="24912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7A7749B5-8C24-DDFD-A3C8-59DCBDAE3F40}"/>
                    </a:ext>
                  </a:extLst>
                </p14:cNvPr>
                <p14:cNvContentPartPr/>
                <p14:nvPr/>
              </p14:nvContentPartPr>
              <p14:xfrm>
                <a:off x="5122168" y="1921430"/>
                <a:ext cx="1660320" cy="104040"/>
              </p14:xfrm>
            </p:contentPart>
          </mc:Choice>
          <mc:Fallback xmlns="">
            <p:pic>
              <p:nvPicPr>
                <p:cNvPr id="17" name="Ink 16">
                  <a:extLst>
                    <a:ext uri="{FF2B5EF4-FFF2-40B4-BE49-F238E27FC236}">
                      <a16:creationId xmlns:a16="http://schemas.microsoft.com/office/drawing/2014/main" id="{7A7749B5-8C24-DDFD-A3C8-59DCBDAE3F40}"/>
                    </a:ext>
                  </a:extLst>
                </p:cNvPr>
                <p:cNvPicPr/>
                <p:nvPr/>
              </p:nvPicPr>
              <p:blipFill>
                <a:blip r:embed="rId3"/>
                <a:stretch>
                  <a:fillRect/>
                </a:stretch>
              </p:blipFill>
              <p:spPr>
                <a:xfrm>
                  <a:off x="5113528" y="1912430"/>
                  <a:ext cx="1677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54CD4D23-6CC8-3C0C-B0EB-97707525E1FC}"/>
                    </a:ext>
                  </a:extLst>
                </p14:cNvPr>
                <p14:cNvContentPartPr/>
                <p14:nvPr/>
              </p14:nvContentPartPr>
              <p14:xfrm>
                <a:off x="6677728" y="1931150"/>
                <a:ext cx="131760" cy="239400"/>
              </p14:xfrm>
            </p:contentPart>
          </mc:Choice>
          <mc:Fallback xmlns="">
            <p:pic>
              <p:nvPicPr>
                <p:cNvPr id="18" name="Ink 17">
                  <a:extLst>
                    <a:ext uri="{FF2B5EF4-FFF2-40B4-BE49-F238E27FC236}">
                      <a16:creationId xmlns:a16="http://schemas.microsoft.com/office/drawing/2014/main" id="{54CD4D23-6CC8-3C0C-B0EB-97707525E1FC}"/>
                    </a:ext>
                  </a:extLst>
                </p:cNvPr>
                <p:cNvPicPr/>
                <p:nvPr/>
              </p:nvPicPr>
              <p:blipFill>
                <a:blip r:embed="rId5"/>
                <a:stretch>
                  <a:fillRect/>
                </a:stretch>
              </p:blipFill>
              <p:spPr>
                <a:xfrm>
                  <a:off x="6669088" y="1922510"/>
                  <a:ext cx="149400" cy="257040"/>
                </a:xfrm>
                <a:prstGeom prst="rect">
                  <a:avLst/>
                </a:prstGeom>
              </p:spPr>
            </p:pic>
          </mc:Fallback>
        </mc:AlternateContent>
      </p:grpSp>
      <p:grpSp>
        <p:nvGrpSpPr>
          <p:cNvPr id="44" name="Group 43">
            <a:extLst>
              <a:ext uri="{FF2B5EF4-FFF2-40B4-BE49-F238E27FC236}">
                <a16:creationId xmlns:a16="http://schemas.microsoft.com/office/drawing/2014/main" id="{37CEEB73-349A-851D-B450-DD221A57D1C6}"/>
              </a:ext>
            </a:extLst>
          </p:cNvPr>
          <p:cNvGrpSpPr/>
          <p:nvPr/>
        </p:nvGrpSpPr>
        <p:grpSpPr>
          <a:xfrm>
            <a:off x="3386608" y="2378990"/>
            <a:ext cx="3499560" cy="1061640"/>
            <a:chOff x="3386608" y="2378990"/>
            <a:chExt cx="3499560" cy="1061640"/>
          </a:xfrm>
        </p:grpSpPr>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B6965E33-3676-E87C-C601-0A4A7E7E27B9}"/>
                    </a:ext>
                  </a:extLst>
                </p14:cNvPr>
                <p14:cNvContentPartPr/>
                <p14:nvPr/>
              </p14:nvContentPartPr>
              <p14:xfrm>
                <a:off x="3386608" y="2378990"/>
                <a:ext cx="3460680" cy="970920"/>
              </p14:xfrm>
            </p:contentPart>
          </mc:Choice>
          <mc:Fallback xmlns="">
            <p:pic>
              <p:nvPicPr>
                <p:cNvPr id="20" name="Ink 19">
                  <a:extLst>
                    <a:ext uri="{FF2B5EF4-FFF2-40B4-BE49-F238E27FC236}">
                      <a16:creationId xmlns:a16="http://schemas.microsoft.com/office/drawing/2014/main" id="{B6965E33-3676-E87C-C601-0A4A7E7E27B9}"/>
                    </a:ext>
                  </a:extLst>
                </p:cNvPr>
                <p:cNvPicPr/>
                <p:nvPr/>
              </p:nvPicPr>
              <p:blipFill>
                <a:blip r:embed="rId7"/>
                <a:stretch>
                  <a:fillRect/>
                </a:stretch>
              </p:blipFill>
              <p:spPr>
                <a:xfrm>
                  <a:off x="3377968" y="2370350"/>
                  <a:ext cx="3478320" cy="9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7FAD0E1D-5035-6AC2-3439-7B26938042E8}"/>
                    </a:ext>
                  </a:extLst>
                </p14:cNvPr>
                <p14:cNvContentPartPr/>
                <p14:nvPr/>
              </p14:nvContentPartPr>
              <p14:xfrm>
                <a:off x="6755128" y="3237230"/>
                <a:ext cx="121680" cy="150120"/>
              </p14:xfrm>
            </p:contentPart>
          </mc:Choice>
          <mc:Fallback xmlns="">
            <p:pic>
              <p:nvPicPr>
                <p:cNvPr id="22" name="Ink 21">
                  <a:extLst>
                    <a:ext uri="{FF2B5EF4-FFF2-40B4-BE49-F238E27FC236}">
                      <a16:creationId xmlns:a16="http://schemas.microsoft.com/office/drawing/2014/main" id="{7FAD0E1D-5035-6AC2-3439-7B26938042E8}"/>
                    </a:ext>
                  </a:extLst>
                </p:cNvPr>
                <p:cNvPicPr/>
                <p:nvPr/>
              </p:nvPicPr>
              <p:blipFill>
                <a:blip r:embed="rId9"/>
                <a:stretch>
                  <a:fillRect/>
                </a:stretch>
              </p:blipFill>
              <p:spPr>
                <a:xfrm>
                  <a:off x="6746488" y="3228230"/>
                  <a:ext cx="139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5367A7E3-9B03-5809-E47B-9F0DE6E1AFAD}"/>
                    </a:ext>
                  </a:extLst>
                </p14:cNvPr>
                <p14:cNvContentPartPr/>
                <p14:nvPr/>
              </p14:nvContentPartPr>
              <p14:xfrm>
                <a:off x="6737848" y="3375830"/>
                <a:ext cx="148320" cy="64800"/>
              </p14:xfrm>
            </p:contentPart>
          </mc:Choice>
          <mc:Fallback xmlns="">
            <p:pic>
              <p:nvPicPr>
                <p:cNvPr id="23" name="Ink 22">
                  <a:extLst>
                    <a:ext uri="{FF2B5EF4-FFF2-40B4-BE49-F238E27FC236}">
                      <a16:creationId xmlns:a16="http://schemas.microsoft.com/office/drawing/2014/main" id="{5367A7E3-9B03-5809-E47B-9F0DE6E1AFAD}"/>
                    </a:ext>
                  </a:extLst>
                </p:cNvPr>
                <p:cNvPicPr/>
                <p:nvPr/>
              </p:nvPicPr>
              <p:blipFill>
                <a:blip r:embed="rId11"/>
                <a:stretch>
                  <a:fillRect/>
                </a:stretch>
              </p:blipFill>
              <p:spPr>
                <a:xfrm>
                  <a:off x="6729208" y="3367190"/>
                  <a:ext cx="165960" cy="82440"/>
                </a:xfrm>
                <a:prstGeom prst="rect">
                  <a:avLst/>
                </a:prstGeom>
              </p:spPr>
            </p:pic>
          </mc:Fallback>
        </mc:AlternateContent>
      </p:grpSp>
      <p:grpSp>
        <p:nvGrpSpPr>
          <p:cNvPr id="48" name="Group 47">
            <a:extLst>
              <a:ext uri="{FF2B5EF4-FFF2-40B4-BE49-F238E27FC236}">
                <a16:creationId xmlns:a16="http://schemas.microsoft.com/office/drawing/2014/main" id="{5644DACE-FA05-306C-4488-0C7DD988C875}"/>
              </a:ext>
            </a:extLst>
          </p:cNvPr>
          <p:cNvGrpSpPr/>
          <p:nvPr/>
        </p:nvGrpSpPr>
        <p:grpSpPr>
          <a:xfrm>
            <a:off x="2630968" y="2733230"/>
            <a:ext cx="4203000" cy="2260800"/>
            <a:chOff x="2630968" y="2733230"/>
            <a:chExt cx="4203000" cy="2260800"/>
          </a:xfrm>
        </p:grpSpPr>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8B05CF9E-1996-B3DD-006F-32738168F2E6}"/>
                    </a:ext>
                  </a:extLst>
                </p14:cNvPr>
                <p14:cNvContentPartPr/>
                <p14:nvPr/>
              </p14:nvContentPartPr>
              <p14:xfrm>
                <a:off x="2630968" y="2733230"/>
                <a:ext cx="4203000" cy="2254680"/>
              </p14:xfrm>
            </p:contentPart>
          </mc:Choice>
          <mc:Fallback xmlns="">
            <p:pic>
              <p:nvPicPr>
                <p:cNvPr id="24" name="Ink 23">
                  <a:extLst>
                    <a:ext uri="{FF2B5EF4-FFF2-40B4-BE49-F238E27FC236}">
                      <a16:creationId xmlns:a16="http://schemas.microsoft.com/office/drawing/2014/main" id="{8B05CF9E-1996-B3DD-006F-32738168F2E6}"/>
                    </a:ext>
                  </a:extLst>
                </p:cNvPr>
                <p:cNvPicPr/>
                <p:nvPr/>
              </p:nvPicPr>
              <p:blipFill>
                <a:blip r:embed="rId13"/>
                <a:stretch>
                  <a:fillRect/>
                </a:stretch>
              </p:blipFill>
              <p:spPr>
                <a:xfrm>
                  <a:off x="2622328" y="2724230"/>
                  <a:ext cx="4220640" cy="227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29EE33AD-F1CC-41D8-7137-418E06698E4B}"/>
                    </a:ext>
                  </a:extLst>
                </p14:cNvPr>
                <p14:cNvContentPartPr/>
                <p14:nvPr/>
              </p14:nvContentPartPr>
              <p14:xfrm>
                <a:off x="6672328" y="4842470"/>
                <a:ext cx="159480" cy="151560"/>
              </p14:xfrm>
            </p:contentPart>
          </mc:Choice>
          <mc:Fallback xmlns="">
            <p:pic>
              <p:nvPicPr>
                <p:cNvPr id="25" name="Ink 24">
                  <a:extLst>
                    <a:ext uri="{FF2B5EF4-FFF2-40B4-BE49-F238E27FC236}">
                      <a16:creationId xmlns:a16="http://schemas.microsoft.com/office/drawing/2014/main" id="{29EE33AD-F1CC-41D8-7137-418E06698E4B}"/>
                    </a:ext>
                  </a:extLst>
                </p:cNvPr>
                <p:cNvPicPr/>
                <p:nvPr/>
              </p:nvPicPr>
              <p:blipFill>
                <a:blip r:embed="rId15"/>
                <a:stretch>
                  <a:fillRect/>
                </a:stretch>
              </p:blipFill>
              <p:spPr>
                <a:xfrm>
                  <a:off x="6663328" y="4833470"/>
                  <a:ext cx="177120" cy="169200"/>
                </a:xfrm>
                <a:prstGeom prst="rect">
                  <a:avLst/>
                </a:prstGeom>
              </p:spPr>
            </p:pic>
          </mc:Fallback>
        </mc:AlternateContent>
      </p:grpSp>
      <p:grpSp>
        <p:nvGrpSpPr>
          <p:cNvPr id="41" name="Group 40">
            <a:extLst>
              <a:ext uri="{FF2B5EF4-FFF2-40B4-BE49-F238E27FC236}">
                <a16:creationId xmlns:a16="http://schemas.microsoft.com/office/drawing/2014/main" id="{0138AC8C-C9B2-27C0-83FB-BE383E4E4A43}"/>
              </a:ext>
            </a:extLst>
          </p:cNvPr>
          <p:cNvGrpSpPr/>
          <p:nvPr/>
        </p:nvGrpSpPr>
        <p:grpSpPr>
          <a:xfrm>
            <a:off x="5280928" y="2089910"/>
            <a:ext cx="1567800" cy="1138680"/>
            <a:chOff x="5280928" y="2089910"/>
            <a:chExt cx="1567800" cy="1138680"/>
          </a:xfrm>
        </p:grpSpPr>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3B512B77-6216-25D7-5AF9-6329479C41A7}"/>
                    </a:ext>
                  </a:extLst>
                </p14:cNvPr>
                <p14:cNvContentPartPr/>
                <p14:nvPr/>
              </p14:nvContentPartPr>
              <p14:xfrm>
                <a:off x="5280928" y="2109350"/>
                <a:ext cx="1559160" cy="1119240"/>
              </p14:xfrm>
            </p:contentPart>
          </mc:Choice>
          <mc:Fallback xmlns="">
            <p:pic>
              <p:nvPicPr>
                <p:cNvPr id="26" name="Ink 25">
                  <a:extLst>
                    <a:ext uri="{FF2B5EF4-FFF2-40B4-BE49-F238E27FC236}">
                      <a16:creationId xmlns:a16="http://schemas.microsoft.com/office/drawing/2014/main" id="{3B512B77-6216-25D7-5AF9-6329479C41A7}"/>
                    </a:ext>
                  </a:extLst>
                </p:cNvPr>
                <p:cNvPicPr/>
                <p:nvPr/>
              </p:nvPicPr>
              <p:blipFill>
                <a:blip r:embed="rId17"/>
                <a:stretch>
                  <a:fillRect/>
                </a:stretch>
              </p:blipFill>
              <p:spPr>
                <a:xfrm>
                  <a:off x="5271928" y="2100350"/>
                  <a:ext cx="1576800" cy="113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60C6BD5B-C115-4ED6-E0E6-F5B8DF004C11}"/>
                    </a:ext>
                  </a:extLst>
                </p14:cNvPr>
                <p14:cNvContentPartPr/>
                <p14:nvPr/>
              </p14:nvContentPartPr>
              <p14:xfrm>
                <a:off x="6624088" y="2089910"/>
                <a:ext cx="196920" cy="19080"/>
              </p14:xfrm>
            </p:contentPart>
          </mc:Choice>
          <mc:Fallback xmlns="">
            <p:pic>
              <p:nvPicPr>
                <p:cNvPr id="28" name="Ink 27">
                  <a:extLst>
                    <a:ext uri="{FF2B5EF4-FFF2-40B4-BE49-F238E27FC236}">
                      <a16:creationId xmlns:a16="http://schemas.microsoft.com/office/drawing/2014/main" id="{60C6BD5B-C115-4ED6-E0E6-F5B8DF004C11}"/>
                    </a:ext>
                  </a:extLst>
                </p:cNvPr>
                <p:cNvPicPr/>
                <p:nvPr/>
              </p:nvPicPr>
              <p:blipFill>
                <a:blip r:embed="rId19"/>
                <a:stretch>
                  <a:fillRect/>
                </a:stretch>
              </p:blipFill>
              <p:spPr>
                <a:xfrm>
                  <a:off x="6615448" y="2080910"/>
                  <a:ext cx="214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62A476BF-8F8F-EF8E-9C0B-0AFEF7873722}"/>
                    </a:ext>
                  </a:extLst>
                </p14:cNvPr>
                <p14:cNvContentPartPr/>
                <p14:nvPr/>
              </p14:nvContentPartPr>
              <p14:xfrm>
                <a:off x="6811288" y="2099270"/>
                <a:ext cx="37440" cy="148320"/>
              </p14:xfrm>
            </p:contentPart>
          </mc:Choice>
          <mc:Fallback xmlns="">
            <p:pic>
              <p:nvPicPr>
                <p:cNvPr id="29" name="Ink 28">
                  <a:extLst>
                    <a:ext uri="{FF2B5EF4-FFF2-40B4-BE49-F238E27FC236}">
                      <a16:creationId xmlns:a16="http://schemas.microsoft.com/office/drawing/2014/main" id="{62A476BF-8F8F-EF8E-9C0B-0AFEF7873722}"/>
                    </a:ext>
                  </a:extLst>
                </p:cNvPr>
                <p:cNvPicPr/>
                <p:nvPr/>
              </p:nvPicPr>
              <p:blipFill>
                <a:blip r:embed="rId21"/>
                <a:stretch>
                  <a:fillRect/>
                </a:stretch>
              </p:blipFill>
              <p:spPr>
                <a:xfrm>
                  <a:off x="6802288" y="2090270"/>
                  <a:ext cx="55080" cy="165960"/>
                </a:xfrm>
                <a:prstGeom prst="rect">
                  <a:avLst/>
                </a:prstGeom>
              </p:spPr>
            </p:pic>
          </mc:Fallback>
        </mc:AlternateContent>
      </p:grpSp>
      <p:grpSp>
        <p:nvGrpSpPr>
          <p:cNvPr id="43" name="Group 42">
            <a:extLst>
              <a:ext uri="{FF2B5EF4-FFF2-40B4-BE49-F238E27FC236}">
                <a16:creationId xmlns:a16="http://schemas.microsoft.com/office/drawing/2014/main" id="{A24A8BF8-E497-5C1D-56C2-5D1904E13AAE}"/>
              </a:ext>
            </a:extLst>
          </p:cNvPr>
          <p:cNvGrpSpPr/>
          <p:nvPr/>
        </p:nvGrpSpPr>
        <p:grpSpPr>
          <a:xfrm>
            <a:off x="3172273" y="3321582"/>
            <a:ext cx="3570604" cy="280327"/>
            <a:chOff x="3358888" y="3526860"/>
            <a:chExt cx="3570604" cy="280327"/>
          </a:xfrm>
        </p:grpSpPr>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id="{7BB4FC7E-A457-49C2-63A9-314B6CE26F5D}"/>
                    </a:ext>
                  </a:extLst>
                </p14:cNvPr>
                <p14:cNvContentPartPr/>
                <p14:nvPr/>
              </p14:nvContentPartPr>
              <p14:xfrm>
                <a:off x="3358888" y="3620347"/>
                <a:ext cx="3508920" cy="186840"/>
              </p14:xfrm>
            </p:contentPart>
          </mc:Choice>
          <mc:Fallback xmlns="">
            <p:pic>
              <p:nvPicPr>
                <p:cNvPr id="31" name="Ink 30">
                  <a:extLst>
                    <a:ext uri="{FF2B5EF4-FFF2-40B4-BE49-F238E27FC236}">
                      <a16:creationId xmlns:a16="http://schemas.microsoft.com/office/drawing/2014/main" id="{7BB4FC7E-A457-49C2-63A9-314B6CE26F5D}"/>
                    </a:ext>
                  </a:extLst>
                </p:cNvPr>
                <p:cNvPicPr/>
                <p:nvPr/>
              </p:nvPicPr>
              <p:blipFill>
                <a:blip r:embed="rId23"/>
                <a:stretch>
                  <a:fillRect/>
                </a:stretch>
              </p:blipFill>
              <p:spPr>
                <a:xfrm>
                  <a:off x="3349888" y="3611347"/>
                  <a:ext cx="3526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id="{8A182F20-F8EF-A6FA-33E6-DE6E33AE794B}"/>
                    </a:ext>
                  </a:extLst>
                </p14:cNvPr>
                <p14:cNvContentPartPr/>
                <p14:nvPr/>
              </p14:nvContentPartPr>
              <p14:xfrm>
                <a:off x="6773972" y="3526860"/>
                <a:ext cx="155520" cy="157680"/>
              </p14:xfrm>
            </p:contentPart>
          </mc:Choice>
          <mc:Fallback xmlns="">
            <p:pic>
              <p:nvPicPr>
                <p:cNvPr id="32" name="Ink 31">
                  <a:extLst>
                    <a:ext uri="{FF2B5EF4-FFF2-40B4-BE49-F238E27FC236}">
                      <a16:creationId xmlns:a16="http://schemas.microsoft.com/office/drawing/2014/main" id="{8A182F20-F8EF-A6FA-33E6-DE6E33AE794B}"/>
                    </a:ext>
                  </a:extLst>
                </p:cNvPr>
                <p:cNvPicPr/>
                <p:nvPr/>
              </p:nvPicPr>
              <p:blipFill>
                <a:blip r:embed="rId25"/>
                <a:stretch>
                  <a:fillRect/>
                </a:stretch>
              </p:blipFill>
              <p:spPr>
                <a:xfrm>
                  <a:off x="6765332" y="3518220"/>
                  <a:ext cx="173160" cy="175320"/>
                </a:xfrm>
                <a:prstGeom prst="rect">
                  <a:avLst/>
                </a:prstGeom>
              </p:spPr>
            </p:pic>
          </mc:Fallback>
        </mc:AlternateContent>
      </p:grpSp>
      <p:grpSp>
        <p:nvGrpSpPr>
          <p:cNvPr id="47" name="Group 46">
            <a:extLst>
              <a:ext uri="{FF2B5EF4-FFF2-40B4-BE49-F238E27FC236}">
                <a16:creationId xmlns:a16="http://schemas.microsoft.com/office/drawing/2014/main" id="{755B986B-DAFB-AA96-A22A-409572459A98}"/>
              </a:ext>
            </a:extLst>
          </p:cNvPr>
          <p:cNvGrpSpPr/>
          <p:nvPr/>
        </p:nvGrpSpPr>
        <p:grpSpPr>
          <a:xfrm>
            <a:off x="2640644" y="3955790"/>
            <a:ext cx="4191480" cy="1208160"/>
            <a:chOff x="2640644" y="3955790"/>
            <a:chExt cx="4191480" cy="1208160"/>
          </a:xfrm>
        </p:grpSpPr>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2FC6FC5-4C6D-40EB-F547-DF17BF0528D1}"/>
                    </a:ext>
                  </a:extLst>
                </p14:cNvPr>
                <p14:cNvContentPartPr/>
                <p14:nvPr/>
              </p14:nvContentPartPr>
              <p14:xfrm>
                <a:off x="2640644" y="3955790"/>
                <a:ext cx="4132440" cy="1130760"/>
              </p14:xfrm>
            </p:contentPart>
          </mc:Choice>
          <mc:Fallback xmlns="">
            <p:pic>
              <p:nvPicPr>
                <p:cNvPr id="45" name="Ink 44">
                  <a:extLst>
                    <a:ext uri="{FF2B5EF4-FFF2-40B4-BE49-F238E27FC236}">
                      <a16:creationId xmlns:a16="http://schemas.microsoft.com/office/drawing/2014/main" id="{C2FC6FC5-4C6D-40EB-F547-DF17BF0528D1}"/>
                    </a:ext>
                  </a:extLst>
                </p:cNvPr>
                <p:cNvPicPr/>
                <p:nvPr/>
              </p:nvPicPr>
              <p:blipFill>
                <a:blip r:embed="rId27"/>
                <a:stretch>
                  <a:fillRect/>
                </a:stretch>
              </p:blipFill>
              <p:spPr>
                <a:xfrm>
                  <a:off x="2631644" y="3947150"/>
                  <a:ext cx="4150080" cy="114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9492B6DF-893C-687E-524A-E3B7D303ADCE}"/>
                    </a:ext>
                  </a:extLst>
                </p14:cNvPr>
                <p14:cNvContentPartPr/>
                <p14:nvPr/>
              </p14:nvContentPartPr>
              <p14:xfrm>
                <a:off x="6694604" y="5010230"/>
                <a:ext cx="137520" cy="153720"/>
              </p14:xfrm>
            </p:contentPart>
          </mc:Choice>
          <mc:Fallback xmlns="">
            <p:pic>
              <p:nvPicPr>
                <p:cNvPr id="46" name="Ink 45">
                  <a:extLst>
                    <a:ext uri="{FF2B5EF4-FFF2-40B4-BE49-F238E27FC236}">
                      <a16:creationId xmlns:a16="http://schemas.microsoft.com/office/drawing/2014/main" id="{9492B6DF-893C-687E-524A-E3B7D303ADCE}"/>
                    </a:ext>
                  </a:extLst>
                </p:cNvPr>
                <p:cNvPicPr/>
                <p:nvPr/>
              </p:nvPicPr>
              <p:blipFill>
                <a:blip r:embed="rId29"/>
                <a:stretch>
                  <a:fillRect/>
                </a:stretch>
              </p:blipFill>
              <p:spPr>
                <a:xfrm>
                  <a:off x="6685964" y="5001590"/>
                  <a:ext cx="155160" cy="171360"/>
                </a:xfrm>
                <a:prstGeom prst="rect">
                  <a:avLst/>
                </a:prstGeom>
              </p:spPr>
            </p:pic>
          </mc:Fallback>
        </mc:AlternateContent>
      </p:grpSp>
      <p:grpSp>
        <p:nvGrpSpPr>
          <p:cNvPr id="51" name="Group 50">
            <a:extLst>
              <a:ext uri="{FF2B5EF4-FFF2-40B4-BE49-F238E27FC236}">
                <a16:creationId xmlns:a16="http://schemas.microsoft.com/office/drawing/2014/main" id="{EC633870-6F55-94F5-571D-5E387A6249B2}"/>
              </a:ext>
            </a:extLst>
          </p:cNvPr>
          <p:cNvGrpSpPr/>
          <p:nvPr/>
        </p:nvGrpSpPr>
        <p:grpSpPr>
          <a:xfrm>
            <a:off x="2630924" y="3936710"/>
            <a:ext cx="4241160" cy="346320"/>
            <a:chOff x="2630924" y="3936710"/>
            <a:chExt cx="4241160" cy="346320"/>
          </a:xfrm>
        </p:grpSpPr>
        <mc:AlternateContent xmlns:mc="http://schemas.openxmlformats.org/markup-compatibility/2006" xmlns:p14="http://schemas.microsoft.com/office/powerpoint/2010/main">
          <mc:Choice Requires="p14">
            <p:contentPart p14:bwMode="auto" r:id="rId30">
              <p14:nvContentPartPr>
                <p14:cNvPr id="49" name="Ink 48">
                  <a:extLst>
                    <a:ext uri="{FF2B5EF4-FFF2-40B4-BE49-F238E27FC236}">
                      <a16:creationId xmlns:a16="http://schemas.microsoft.com/office/drawing/2014/main" id="{10A24276-24AD-FFBC-64FF-1B369514DCCD}"/>
                    </a:ext>
                  </a:extLst>
                </p14:cNvPr>
                <p14:cNvContentPartPr/>
                <p14:nvPr/>
              </p14:nvContentPartPr>
              <p14:xfrm>
                <a:off x="2630924" y="3936710"/>
                <a:ext cx="4212720" cy="346320"/>
              </p14:xfrm>
            </p:contentPart>
          </mc:Choice>
          <mc:Fallback xmlns="">
            <p:pic>
              <p:nvPicPr>
                <p:cNvPr id="49" name="Ink 48">
                  <a:extLst>
                    <a:ext uri="{FF2B5EF4-FFF2-40B4-BE49-F238E27FC236}">
                      <a16:creationId xmlns:a16="http://schemas.microsoft.com/office/drawing/2014/main" id="{10A24276-24AD-FFBC-64FF-1B369514DCCD}"/>
                    </a:ext>
                  </a:extLst>
                </p:cNvPr>
                <p:cNvPicPr/>
                <p:nvPr/>
              </p:nvPicPr>
              <p:blipFill>
                <a:blip r:embed="rId31"/>
                <a:stretch>
                  <a:fillRect/>
                </a:stretch>
              </p:blipFill>
              <p:spPr>
                <a:xfrm>
                  <a:off x="2621924" y="3927710"/>
                  <a:ext cx="42303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 name="Ink 49">
                  <a:extLst>
                    <a:ext uri="{FF2B5EF4-FFF2-40B4-BE49-F238E27FC236}">
                      <a16:creationId xmlns:a16="http://schemas.microsoft.com/office/drawing/2014/main" id="{F762472C-094B-B1B5-DDB6-DA46DA076911}"/>
                    </a:ext>
                  </a:extLst>
                </p14:cNvPr>
                <p14:cNvContentPartPr/>
                <p14:nvPr/>
              </p14:nvContentPartPr>
              <p14:xfrm>
                <a:off x="6755084" y="3984230"/>
                <a:ext cx="117000" cy="242640"/>
              </p14:xfrm>
            </p:contentPart>
          </mc:Choice>
          <mc:Fallback xmlns="">
            <p:pic>
              <p:nvPicPr>
                <p:cNvPr id="50" name="Ink 49">
                  <a:extLst>
                    <a:ext uri="{FF2B5EF4-FFF2-40B4-BE49-F238E27FC236}">
                      <a16:creationId xmlns:a16="http://schemas.microsoft.com/office/drawing/2014/main" id="{F762472C-094B-B1B5-DDB6-DA46DA076911}"/>
                    </a:ext>
                  </a:extLst>
                </p:cNvPr>
                <p:cNvPicPr/>
                <p:nvPr/>
              </p:nvPicPr>
              <p:blipFill>
                <a:blip r:embed="rId33"/>
                <a:stretch>
                  <a:fillRect/>
                </a:stretch>
              </p:blipFill>
              <p:spPr>
                <a:xfrm>
                  <a:off x="6746444" y="3975230"/>
                  <a:ext cx="134640" cy="260280"/>
                </a:xfrm>
                <a:prstGeom prst="rect">
                  <a:avLst/>
                </a:prstGeom>
              </p:spPr>
            </p:pic>
          </mc:Fallback>
        </mc:AlternateContent>
      </p:grpSp>
    </p:spTree>
    <p:extLst>
      <p:ext uri="{BB962C8B-B14F-4D97-AF65-F5344CB8AC3E}">
        <p14:creationId xmlns:p14="http://schemas.microsoft.com/office/powerpoint/2010/main" val="3980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7722-6050-1A49-3D53-79D19D67ABC2}"/>
              </a:ext>
            </a:extLst>
          </p:cNvPr>
          <p:cNvSpPr>
            <a:spLocks noGrp="1"/>
          </p:cNvSpPr>
          <p:nvPr>
            <p:ph type="title"/>
          </p:nvPr>
        </p:nvSpPr>
        <p:spPr>
          <a:xfrm>
            <a:off x="371669" y="234498"/>
            <a:ext cx="10515600" cy="474630"/>
          </a:xfrm>
        </p:spPr>
        <p:txBody>
          <a:bodyPr>
            <a:normAutofit fontScale="90000"/>
          </a:bodyPr>
          <a:lstStyle/>
          <a:p>
            <a:r>
              <a:rPr lang="en-US" dirty="0"/>
              <a:t>Example:</a:t>
            </a:r>
            <a:endParaRPr lang="en-IN" dirty="0"/>
          </a:p>
        </p:txBody>
      </p:sp>
      <p:sp>
        <p:nvSpPr>
          <p:cNvPr id="5" name="Rectangle 1">
            <a:extLst>
              <a:ext uri="{FF2B5EF4-FFF2-40B4-BE49-F238E27FC236}">
                <a16:creationId xmlns:a16="http://schemas.microsoft.com/office/drawing/2014/main" id="{18AACB5B-B5EB-AC93-32EF-B89A9B77DC71}"/>
              </a:ext>
            </a:extLst>
          </p:cNvPr>
          <p:cNvSpPr>
            <a:spLocks noChangeArrowheads="1"/>
          </p:cNvSpPr>
          <p:nvPr/>
        </p:nvSpPr>
        <p:spPr bwMode="auto">
          <a:xfrm>
            <a:off x="3623777" y="-106086"/>
            <a:ext cx="8636647"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public class Bicycle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 the Bicycle class has three fields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public int cadence;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public int gear;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public int speed;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 the Bicycle class has one constructor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public Bicycle(int </a:t>
            </a:r>
            <a:r>
              <a:rPr lang="en-US" altLang="en-US" dirty="0" err="1"/>
              <a:t>startCadence</a:t>
            </a:r>
            <a:r>
              <a:rPr lang="en-US" altLang="en-US" dirty="0"/>
              <a:t>, int </a:t>
            </a:r>
            <a:r>
              <a:rPr lang="en-US" altLang="en-US" dirty="0" err="1"/>
              <a:t>startSpeed</a:t>
            </a:r>
            <a:r>
              <a:rPr lang="en-US" altLang="en-US" dirty="0"/>
              <a:t>, int </a:t>
            </a:r>
            <a:r>
              <a:rPr lang="en-US" altLang="en-US" dirty="0" err="1"/>
              <a:t>startGear</a:t>
            </a: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gear = </a:t>
            </a:r>
            <a:r>
              <a:rPr lang="en-US" altLang="en-US" dirty="0" err="1"/>
              <a:t>startGear</a:t>
            </a:r>
            <a:r>
              <a:rPr lang="en-US" altLang="en-US" dirty="0"/>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cadence = </a:t>
            </a:r>
            <a:r>
              <a:rPr lang="en-US" altLang="en-US" dirty="0" err="1"/>
              <a:t>startCadence</a:t>
            </a:r>
            <a:r>
              <a:rPr lang="en-US" altLang="en-US" dirty="0"/>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speed = </a:t>
            </a:r>
            <a:r>
              <a:rPr lang="en-US" altLang="en-US" dirty="0" err="1"/>
              <a:t>startSpeed</a:t>
            </a:r>
            <a:r>
              <a:rPr lang="en-US" altLang="en-US" dirty="0"/>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 the Bicycle class has four methods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public void </a:t>
            </a:r>
            <a:r>
              <a:rPr lang="en-US" altLang="en-US" dirty="0" err="1"/>
              <a:t>setCadence</a:t>
            </a:r>
            <a:r>
              <a:rPr lang="en-US" altLang="en-US" dirty="0"/>
              <a:t>(int </a:t>
            </a:r>
            <a:r>
              <a:rPr lang="en-US" altLang="en-US" dirty="0" err="1"/>
              <a:t>newValue</a:t>
            </a: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cadence = </a:t>
            </a:r>
            <a:r>
              <a:rPr lang="en-US" altLang="en-US" dirty="0" err="1"/>
              <a:t>newValue</a:t>
            </a:r>
            <a:r>
              <a:rPr lang="en-US" altLang="en-US" dirty="0"/>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public void </a:t>
            </a:r>
            <a:r>
              <a:rPr lang="en-US" altLang="en-US" dirty="0" err="1"/>
              <a:t>setGear</a:t>
            </a:r>
            <a:r>
              <a:rPr lang="en-US" altLang="en-US" dirty="0"/>
              <a:t>(int </a:t>
            </a:r>
            <a:r>
              <a:rPr lang="en-US" altLang="en-US" dirty="0" err="1"/>
              <a:t>newValue</a:t>
            </a: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gear = </a:t>
            </a:r>
            <a:r>
              <a:rPr lang="en-US" altLang="en-US" dirty="0" err="1"/>
              <a:t>newValue</a:t>
            </a:r>
            <a:r>
              <a:rPr lang="en-US" altLang="en-US" dirty="0"/>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public void </a:t>
            </a:r>
            <a:r>
              <a:rPr lang="en-US" altLang="en-US" dirty="0" err="1"/>
              <a:t>applyBrake</a:t>
            </a:r>
            <a:r>
              <a:rPr lang="en-US" altLang="en-US" dirty="0"/>
              <a:t>(int decrement)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speed -= decrement;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public void </a:t>
            </a:r>
            <a:r>
              <a:rPr lang="en-US" altLang="en-US" dirty="0" err="1"/>
              <a:t>speedUp</a:t>
            </a:r>
            <a:r>
              <a:rPr lang="en-US" altLang="en-US" dirty="0"/>
              <a:t>(int increment)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speed += increment;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a:t>
            </a:r>
          </a:p>
        </p:txBody>
      </p:sp>
    </p:spTree>
    <p:extLst>
      <p:ext uri="{BB962C8B-B14F-4D97-AF65-F5344CB8AC3E}">
        <p14:creationId xmlns:p14="http://schemas.microsoft.com/office/powerpoint/2010/main" val="1306652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A7A6-D2D5-78D7-3A2F-87478035E454}"/>
              </a:ext>
            </a:extLst>
          </p:cNvPr>
          <p:cNvSpPr>
            <a:spLocks noGrp="1"/>
          </p:cNvSpPr>
          <p:nvPr>
            <p:ph type="title"/>
          </p:nvPr>
        </p:nvSpPr>
        <p:spPr>
          <a:xfrm>
            <a:off x="660917" y="178510"/>
            <a:ext cx="10515600" cy="605259"/>
          </a:xfrm>
        </p:spPr>
        <p:txBody>
          <a:bodyPr>
            <a:normAutofit fontScale="90000"/>
          </a:bodyPr>
          <a:lstStyle/>
          <a:p>
            <a:r>
              <a:rPr lang="en-IN" dirty="0"/>
              <a:t>Variables</a:t>
            </a:r>
          </a:p>
        </p:txBody>
      </p:sp>
      <p:sp>
        <p:nvSpPr>
          <p:cNvPr id="5" name="TextBox 4">
            <a:extLst>
              <a:ext uri="{FF2B5EF4-FFF2-40B4-BE49-F238E27FC236}">
                <a16:creationId xmlns:a16="http://schemas.microsoft.com/office/drawing/2014/main" id="{F2B3A905-34F9-9B5A-2E9E-13C3F59B9EFB}"/>
              </a:ext>
            </a:extLst>
          </p:cNvPr>
          <p:cNvSpPr txBox="1"/>
          <p:nvPr/>
        </p:nvSpPr>
        <p:spPr>
          <a:xfrm>
            <a:off x="912066" y="969123"/>
            <a:ext cx="10441733" cy="461665"/>
          </a:xfrm>
          <a:prstGeom prst="rect">
            <a:avLst/>
          </a:prstGeom>
          <a:noFill/>
        </p:spPr>
        <p:txBody>
          <a:bodyPr wrap="square">
            <a:spAutoFit/>
          </a:bodyPr>
          <a:lstStyle>
            <a:defPPr>
              <a:defRPr lang="en-US"/>
            </a:defPPr>
            <a:lvl1pPr marL="342900" indent="-342900">
              <a:buFont typeface="Arial" panose="020B0604020202020204" pitchFamily="34" charset="0"/>
              <a:buChar char="•"/>
              <a:defRPr sz="2400" i="0">
                <a:solidFill>
                  <a:srgbClr val="000000"/>
                </a:solidFill>
                <a:effectLst/>
                <a:latin typeface="Times New Roman" panose="02020603050405020304" pitchFamily="18" charset="0"/>
                <a:cs typeface="Times New Roman" panose="02020603050405020304" pitchFamily="18" charset="0"/>
              </a:defRPr>
            </a:lvl1pPr>
            <a:lvl2pPr marL="800100" lvl="1" indent="-342900">
              <a:buFont typeface="Wingdings" panose="05000000000000000000" pitchFamily="2" charset="2"/>
              <a:buChar char="ü"/>
              <a:defRPr sz="2400" i="0">
                <a:solidFill>
                  <a:srgbClr val="000000"/>
                </a:solidFill>
                <a:effectLst/>
                <a:latin typeface="Times New Roman" panose="02020603050405020304" pitchFamily="18" charset="0"/>
                <a:cs typeface="Times New Roman" panose="02020603050405020304" pitchFamily="18" charset="0"/>
              </a:defRPr>
            </a:lvl2pPr>
          </a:lstStyle>
          <a:p>
            <a:r>
              <a:rPr lang="en-US" dirty="0"/>
              <a:t>The Java programming language defines the following kinds of variables:</a:t>
            </a:r>
            <a:endParaRPr lang="en-IN" dirty="0"/>
          </a:p>
        </p:txBody>
      </p:sp>
      <p:sp>
        <p:nvSpPr>
          <p:cNvPr id="7" name="TextBox 6">
            <a:extLst>
              <a:ext uri="{FF2B5EF4-FFF2-40B4-BE49-F238E27FC236}">
                <a16:creationId xmlns:a16="http://schemas.microsoft.com/office/drawing/2014/main" id="{294B2B8E-67EF-EC42-FDA2-B56B2F851792}"/>
              </a:ext>
            </a:extLst>
          </p:cNvPr>
          <p:cNvSpPr txBox="1"/>
          <p:nvPr/>
        </p:nvSpPr>
        <p:spPr>
          <a:xfrm>
            <a:off x="1369268" y="1536832"/>
            <a:ext cx="10088724" cy="4154984"/>
          </a:xfrm>
          <a:prstGeom prst="rect">
            <a:avLst/>
          </a:prstGeom>
          <a:noFill/>
        </p:spPr>
        <p:txBody>
          <a:bodyPr wrap="square">
            <a:spAutoFit/>
          </a:bodyPr>
          <a:lstStyle/>
          <a:p>
            <a:pPr marL="342900" indent="-342900">
              <a:buFont typeface="Arial" panose="020B0604020202020204" pitchFamily="34" charset="0"/>
              <a:buChar char="•"/>
            </a:pPr>
            <a:r>
              <a:rPr lang="en-IN" sz="2400" i="0" dirty="0">
                <a:solidFill>
                  <a:srgbClr val="000000"/>
                </a:solidFill>
                <a:effectLst/>
                <a:latin typeface="Times New Roman" panose="02020603050405020304" pitchFamily="18" charset="0"/>
                <a:cs typeface="Times New Roman" panose="02020603050405020304" pitchFamily="18" charset="0"/>
              </a:rPr>
              <a:t>Instance Variables (Non-Static Fields) </a:t>
            </a:r>
          </a:p>
          <a:p>
            <a:pPr marL="800100" lvl="1" indent="-342900">
              <a:buFont typeface="Wingdings" panose="05000000000000000000" pitchFamily="2" charset="2"/>
              <a:buChar char="ü"/>
            </a:pPr>
            <a:r>
              <a:rPr lang="en-IN" sz="2400" i="0" dirty="0">
                <a:solidFill>
                  <a:srgbClr val="000000"/>
                </a:solidFill>
                <a:effectLst/>
                <a:latin typeface="Times New Roman" panose="02020603050405020304" pitchFamily="18" charset="0"/>
                <a:cs typeface="Times New Roman" panose="02020603050405020304" pitchFamily="18" charset="0"/>
              </a:rPr>
              <a:t>Objects store its state in </a:t>
            </a:r>
            <a:r>
              <a:rPr lang="en-IN" sz="2400" dirty="0">
                <a:solidFill>
                  <a:srgbClr val="000000"/>
                </a:solidFill>
                <a:latin typeface="Times New Roman" panose="02020603050405020304" pitchFamily="18" charset="0"/>
                <a:cs typeface="Times New Roman" panose="02020603050405020304" pitchFamily="18" charset="0"/>
              </a:rPr>
              <a:t>non-static fields which are unique for each instance.</a:t>
            </a:r>
            <a:endParaRPr lang="en-IN" sz="2400" i="0" dirty="0">
              <a:solidFill>
                <a:srgbClr val="000000"/>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Class Variables (Static Fields) – </a:t>
            </a:r>
          </a:p>
          <a:p>
            <a:pPr marL="800100" lvl="1" indent="-342900">
              <a:buFont typeface="Wingdings" panose="05000000000000000000" pitchFamily="2" charset="2"/>
              <a:buChar char="ü"/>
            </a:pPr>
            <a:r>
              <a:rPr lang="en-IN" sz="2400" dirty="0">
                <a:latin typeface="Times New Roman" panose="02020603050405020304" pitchFamily="18" charset="0"/>
                <a:cs typeface="Times New Roman" panose="02020603050405020304" pitchFamily="18" charset="0"/>
              </a:rPr>
              <a:t>Contains exactly one copy of the variable which is common for all instances</a:t>
            </a:r>
          </a:p>
          <a:p>
            <a:pPr marL="342900" indent="-34290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Local Variables</a:t>
            </a:r>
          </a:p>
          <a:p>
            <a:pPr marL="800100" lvl="1" indent="-342900">
              <a:buFont typeface="Wingdings" panose="05000000000000000000" pitchFamily="2" charset="2"/>
              <a:buChar char="ü"/>
            </a:pPr>
            <a:r>
              <a:rPr lang="en-IN" sz="2400" dirty="0">
                <a:latin typeface="Times New Roman" panose="02020603050405020304" pitchFamily="18" charset="0"/>
                <a:cs typeface="Times New Roman" panose="02020603050405020304" pitchFamily="18" charset="0"/>
              </a:rPr>
              <a:t>Method store its temporary state in local variables</a:t>
            </a:r>
          </a:p>
          <a:p>
            <a:pPr marL="342900" indent="-34290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Parameters</a:t>
            </a:r>
            <a:r>
              <a:rPr lang="en-IN" sz="2400" i="0" dirty="0">
                <a:solidFill>
                  <a:srgbClr val="000000"/>
                </a:solidFill>
                <a:effectLst/>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ü"/>
            </a:pPr>
            <a:r>
              <a:rPr lang="en-IN" sz="2400" dirty="0">
                <a:latin typeface="Times New Roman" panose="02020603050405020304" pitchFamily="18" charset="0"/>
                <a:cs typeface="Times New Roman" panose="02020603050405020304" pitchFamily="18" charset="0"/>
              </a:rPr>
              <a:t>Arguments of the method. </a:t>
            </a:r>
          </a:p>
          <a:p>
            <a:pPr lvl="1"/>
            <a:r>
              <a:rPr lang="en-IN" sz="2400" dirty="0">
                <a:latin typeface="Times New Roman" panose="02020603050405020304" pitchFamily="18" charset="0"/>
                <a:cs typeface="Times New Roman" panose="02020603050405020304" pitchFamily="18" charset="0"/>
              </a:rPr>
              <a:t>    Example: </a:t>
            </a:r>
            <a:r>
              <a:rPr lang="en-IN" sz="2400" b="1" i="1" dirty="0" err="1">
                <a:latin typeface="Times New Roman" panose="02020603050405020304" pitchFamily="18" charset="0"/>
                <a:cs typeface="Times New Roman" panose="02020603050405020304" pitchFamily="18" charset="0"/>
              </a:rPr>
              <a:t>args</a:t>
            </a:r>
            <a:r>
              <a:rPr lang="en-IN" sz="2400" dirty="0">
                <a:latin typeface="Times New Roman" panose="02020603050405020304" pitchFamily="18" charset="0"/>
                <a:cs typeface="Times New Roman" panose="02020603050405020304" pitchFamily="18" charset="0"/>
              </a:rPr>
              <a:t> in main method in public static void main(String[] </a:t>
            </a:r>
            <a:r>
              <a:rPr lang="en-IN" sz="2400" b="1" i="1" dirty="0" err="1">
                <a:latin typeface="Times New Roman" panose="02020603050405020304" pitchFamily="18" charset="0"/>
                <a:cs typeface="Times New Roman" panose="02020603050405020304" pitchFamily="18" charset="0"/>
              </a:rPr>
              <a:t>args</a:t>
            </a:r>
            <a:r>
              <a:rPr lang="en-IN"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39081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F9895A9-6D1C-F8FB-F84D-4E3D42FF669D}"/>
              </a:ext>
            </a:extLst>
          </p:cNvPr>
          <p:cNvGraphicFramePr>
            <a:graphicFrameLocks noGrp="1"/>
          </p:cNvGraphicFramePr>
          <p:nvPr>
            <p:extLst>
              <p:ext uri="{D42A27DB-BD31-4B8C-83A1-F6EECF244321}">
                <p14:modId xmlns:p14="http://schemas.microsoft.com/office/powerpoint/2010/main" val="1610261945"/>
              </p:ext>
            </p:extLst>
          </p:nvPr>
        </p:nvGraphicFramePr>
        <p:xfrm>
          <a:off x="716903" y="1388725"/>
          <a:ext cx="4974772" cy="3291840"/>
        </p:xfrm>
        <a:graphic>
          <a:graphicData uri="http://schemas.openxmlformats.org/drawingml/2006/table">
            <a:tbl>
              <a:tblPr/>
              <a:tblGrid>
                <a:gridCol w="2362199">
                  <a:extLst>
                    <a:ext uri="{9D8B030D-6E8A-4147-A177-3AD203B41FA5}">
                      <a16:colId xmlns:a16="http://schemas.microsoft.com/office/drawing/2014/main" val="1670195886"/>
                    </a:ext>
                  </a:extLst>
                </a:gridCol>
                <a:gridCol w="2612573">
                  <a:extLst>
                    <a:ext uri="{9D8B030D-6E8A-4147-A177-3AD203B41FA5}">
                      <a16:colId xmlns:a16="http://schemas.microsoft.com/office/drawing/2014/main" val="352357944"/>
                    </a:ext>
                  </a:extLst>
                </a:gridCol>
              </a:tblGrid>
              <a:tr h="0">
                <a:tc>
                  <a:txBody>
                    <a:bodyPr/>
                    <a:lstStyle/>
                    <a:p>
                      <a:pPr algn="l">
                        <a:buNone/>
                      </a:pPr>
                      <a:r>
                        <a:rPr lang="en-IN" b="1" dirty="0"/>
                        <a:t>Data Type</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IN" b="1" dirty="0"/>
                        <a:t>Default Value (for fields)</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1032478"/>
                  </a:ext>
                </a:extLst>
              </a:tr>
              <a:tr h="0">
                <a:tc>
                  <a:txBody>
                    <a:bodyPr/>
                    <a:lstStyle/>
                    <a:p>
                      <a:pPr>
                        <a:buNone/>
                      </a:pPr>
                      <a:r>
                        <a:rPr lang="en-IN"/>
                        <a:t>byte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684486"/>
                  </a:ext>
                </a:extLst>
              </a:tr>
              <a:tr h="0">
                <a:tc>
                  <a:txBody>
                    <a:bodyPr/>
                    <a:lstStyle/>
                    <a:p>
                      <a:pPr>
                        <a:buNone/>
                      </a:pPr>
                      <a:r>
                        <a:rPr lang="en-IN"/>
                        <a:t>short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6492539"/>
                  </a:ext>
                </a:extLst>
              </a:tr>
              <a:tr h="0">
                <a:tc>
                  <a:txBody>
                    <a:bodyPr/>
                    <a:lstStyle/>
                    <a:p>
                      <a:pPr>
                        <a:buNone/>
                      </a:pPr>
                      <a:r>
                        <a:rPr lang="en-IN"/>
                        <a:t>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240822"/>
                  </a:ext>
                </a:extLst>
              </a:tr>
              <a:tr h="0">
                <a:tc>
                  <a:txBody>
                    <a:bodyPr/>
                    <a:lstStyle/>
                    <a:p>
                      <a:pPr>
                        <a:buNone/>
                      </a:pPr>
                      <a:r>
                        <a:rPr lang="en-IN"/>
                        <a:t>long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0L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268508"/>
                  </a:ext>
                </a:extLst>
              </a:tr>
              <a:tr h="0">
                <a:tc>
                  <a:txBody>
                    <a:bodyPr/>
                    <a:lstStyle/>
                    <a:p>
                      <a:pPr>
                        <a:buNone/>
                      </a:pPr>
                      <a:r>
                        <a:rPr lang="en-IN"/>
                        <a:t>float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0.0f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8163928"/>
                  </a:ext>
                </a:extLst>
              </a:tr>
              <a:tr h="0">
                <a:tc>
                  <a:txBody>
                    <a:bodyPr/>
                    <a:lstStyle/>
                    <a:p>
                      <a:pPr>
                        <a:buNone/>
                      </a:pPr>
                      <a:r>
                        <a:rPr lang="en-IN"/>
                        <a:t>double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0.0d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159694"/>
                  </a:ext>
                </a:extLst>
              </a:tr>
              <a:tr h="0">
                <a:tc>
                  <a:txBody>
                    <a:bodyPr/>
                    <a:lstStyle/>
                    <a:p>
                      <a:pPr>
                        <a:buNone/>
                      </a:pPr>
                      <a:r>
                        <a:rPr lang="en-IN"/>
                        <a:t>char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'\u0000'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004930"/>
                  </a:ext>
                </a:extLst>
              </a:tr>
              <a:tr h="0">
                <a:tc>
                  <a:txBody>
                    <a:bodyPr/>
                    <a:lstStyle/>
                    <a:p>
                      <a:pPr>
                        <a:buNone/>
                      </a:pPr>
                      <a:r>
                        <a:rPr lang="en-IN"/>
                        <a:t>boolean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dirty="0"/>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732776"/>
                  </a:ext>
                </a:extLst>
              </a:tr>
            </a:tbl>
          </a:graphicData>
        </a:graphic>
      </p:graphicFrame>
      <p:graphicFrame>
        <p:nvGraphicFramePr>
          <p:cNvPr id="5" name="Table 4">
            <a:extLst>
              <a:ext uri="{FF2B5EF4-FFF2-40B4-BE49-F238E27FC236}">
                <a16:creationId xmlns:a16="http://schemas.microsoft.com/office/drawing/2014/main" id="{0D6454F0-903B-E184-5FA4-3C547B5A2AFA}"/>
              </a:ext>
            </a:extLst>
          </p:cNvPr>
          <p:cNvGraphicFramePr>
            <a:graphicFrameLocks noGrp="1"/>
          </p:cNvGraphicFramePr>
          <p:nvPr>
            <p:extLst>
              <p:ext uri="{D42A27DB-BD31-4B8C-83A1-F6EECF244321}">
                <p14:modId xmlns:p14="http://schemas.microsoft.com/office/powerpoint/2010/main" val="658824463"/>
              </p:ext>
            </p:extLst>
          </p:nvPr>
        </p:nvGraphicFramePr>
        <p:xfrm>
          <a:off x="6500327" y="1388725"/>
          <a:ext cx="4974772" cy="5394960"/>
        </p:xfrm>
        <a:graphic>
          <a:graphicData uri="http://schemas.openxmlformats.org/drawingml/2006/table">
            <a:tbl>
              <a:tblPr/>
              <a:tblGrid>
                <a:gridCol w="2362199">
                  <a:extLst>
                    <a:ext uri="{9D8B030D-6E8A-4147-A177-3AD203B41FA5}">
                      <a16:colId xmlns:a16="http://schemas.microsoft.com/office/drawing/2014/main" val="1670195886"/>
                    </a:ext>
                  </a:extLst>
                </a:gridCol>
                <a:gridCol w="2612573">
                  <a:extLst>
                    <a:ext uri="{9D8B030D-6E8A-4147-A177-3AD203B41FA5}">
                      <a16:colId xmlns:a16="http://schemas.microsoft.com/office/drawing/2014/main" val="352357944"/>
                    </a:ext>
                  </a:extLst>
                </a:gridCol>
              </a:tblGrid>
              <a:tr h="0">
                <a:tc>
                  <a:txBody>
                    <a:bodyPr/>
                    <a:lstStyle/>
                    <a:p>
                      <a:pPr algn="l">
                        <a:buNone/>
                      </a:pPr>
                      <a:r>
                        <a:rPr lang="en-IN" b="1" dirty="0"/>
                        <a:t>Literal</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IN" b="1" dirty="0"/>
                        <a:t>Example</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1032478"/>
                  </a:ext>
                </a:extLst>
              </a:tr>
              <a:tr h="0">
                <a:tc>
                  <a:txBody>
                    <a:bodyPr/>
                    <a:lstStyle/>
                    <a:p>
                      <a:pPr>
                        <a:buNone/>
                      </a:pPr>
                      <a:r>
                        <a:rPr lang="en-IN" dirty="0"/>
                        <a:t>Integer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dirty="0"/>
                        <a:t>int </a:t>
                      </a:r>
                      <a:r>
                        <a:rPr lang="en-IN" dirty="0" err="1"/>
                        <a:t>decVal</a:t>
                      </a:r>
                      <a:r>
                        <a:rPr lang="en-IN" dirty="0"/>
                        <a:t> = 26;</a:t>
                      </a:r>
                    </a:p>
                    <a:p>
                      <a:pPr>
                        <a:buNone/>
                      </a:pPr>
                      <a:r>
                        <a:rPr lang="en-IN" dirty="0"/>
                        <a:t>int </a:t>
                      </a:r>
                      <a:r>
                        <a:rPr lang="en-IN" dirty="0" err="1"/>
                        <a:t>hexVal</a:t>
                      </a:r>
                      <a:r>
                        <a:rPr lang="en-IN" dirty="0"/>
                        <a:t> = 0x1a;</a:t>
                      </a:r>
                    </a:p>
                    <a:p>
                      <a:pPr>
                        <a:buNone/>
                      </a:pPr>
                      <a:r>
                        <a:rPr lang="en-IN" dirty="0"/>
                        <a:t>int </a:t>
                      </a:r>
                      <a:r>
                        <a:rPr lang="en-IN" dirty="0" err="1"/>
                        <a:t>binVal</a:t>
                      </a:r>
                      <a:r>
                        <a:rPr lang="en-IN" dirty="0"/>
                        <a:t> = 0b11010;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684486"/>
                  </a:ext>
                </a:extLst>
              </a:tr>
              <a:tr h="0">
                <a:tc>
                  <a:txBody>
                    <a:bodyPr/>
                    <a:lstStyle/>
                    <a:p>
                      <a:pPr>
                        <a:buNone/>
                      </a:pPr>
                      <a:r>
                        <a:rPr lang="en-IN" dirty="0"/>
                        <a:t>float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dirty="0"/>
                        <a:t>float f1 = 123.4f;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6492539"/>
                  </a:ext>
                </a:extLst>
              </a:tr>
              <a:tr h="0">
                <a:tc>
                  <a:txBody>
                    <a:bodyPr/>
                    <a:lstStyle/>
                    <a:p>
                      <a:pPr>
                        <a:buNone/>
                      </a:pPr>
                      <a:r>
                        <a:rPr lang="en-IN" dirty="0"/>
                        <a:t>double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dirty="0"/>
                        <a:t>double d1 = 123.4;</a:t>
                      </a:r>
                    </a:p>
                    <a:p>
                      <a:pPr>
                        <a:buNone/>
                      </a:pPr>
                      <a:r>
                        <a:rPr lang="en-IN" dirty="0"/>
                        <a:t>double d2 = 1.234e2;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240822"/>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sng" kern="1200" dirty="0">
                          <a:solidFill>
                            <a:schemeClr val="tx1"/>
                          </a:solidFill>
                          <a:effectLst/>
                          <a:latin typeface="+mn-lt"/>
                          <a:ea typeface="+mn-ea"/>
                          <a:cs typeface="+mn-cs"/>
                        </a:rPr>
                        <a:t>Using Underscore Characters in Numeric Literals</a:t>
                      </a:r>
                    </a:p>
                    <a:p>
                      <a:pPr>
                        <a:buNone/>
                      </a:pPr>
                      <a:endParaRPr lang="en-IN" dirty="0"/>
                    </a:p>
                    <a:p>
                      <a:pPr>
                        <a:buNone/>
                      </a:pPr>
                      <a:r>
                        <a:rPr lang="en-US" dirty="0"/>
                        <a:t>long </a:t>
                      </a:r>
                      <a:r>
                        <a:rPr lang="en-US" dirty="0" err="1"/>
                        <a:t>creditCardNumber</a:t>
                      </a:r>
                      <a:r>
                        <a:rPr lang="en-US" dirty="0"/>
                        <a:t> = 1234_5678_9012_3456L; long </a:t>
                      </a:r>
                      <a:r>
                        <a:rPr lang="en-US" dirty="0" err="1"/>
                        <a:t>socialSecurityNumber</a:t>
                      </a:r>
                      <a:r>
                        <a:rPr lang="en-US" dirty="0"/>
                        <a:t> = 999_99_9999L; </a:t>
                      </a:r>
                    </a:p>
                    <a:p>
                      <a:pPr>
                        <a:buNone/>
                      </a:pPr>
                      <a:r>
                        <a:rPr lang="en-US" dirty="0"/>
                        <a:t>float pi = 3.14_15F;</a:t>
                      </a:r>
                    </a:p>
                    <a:p>
                      <a:pPr>
                        <a:buNone/>
                      </a:pPr>
                      <a:endParaRPr lang="en-US" dirty="0"/>
                    </a:p>
                    <a:p>
                      <a:pPr>
                        <a:buNone/>
                      </a:pPr>
                      <a:r>
                        <a:rPr lang="en-US" dirty="0"/>
                        <a:t>invalid</a:t>
                      </a:r>
                    </a:p>
                    <a:p>
                      <a:pPr>
                        <a:buNone/>
                      </a:pPr>
                      <a:r>
                        <a:rPr lang="en-US" dirty="0"/>
                        <a:t>// </a:t>
                      </a:r>
                      <a:r>
                        <a:rPr lang="en-US" b="1" dirty="0"/>
                        <a:t>adjacent to a decimal point</a:t>
                      </a:r>
                      <a:r>
                        <a:rPr lang="en-US" dirty="0"/>
                        <a:t> </a:t>
                      </a:r>
                    </a:p>
                    <a:p>
                      <a:pPr>
                        <a:buNone/>
                      </a:pPr>
                      <a:r>
                        <a:rPr lang="en-US" dirty="0"/>
                        <a:t>float pi1 = 3_.1415F;</a:t>
                      </a:r>
                    </a:p>
                    <a:p>
                      <a:pPr>
                        <a:buNone/>
                      </a:pPr>
                      <a:r>
                        <a:rPr lang="en-IN" dirty="0"/>
                        <a:t>long socialSecurityNumber1 = 999_99_9999_L;</a:t>
                      </a:r>
                    </a:p>
                    <a:p>
                      <a:pPr>
                        <a:buNone/>
                      </a:pP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250725"/>
                  </a:ext>
                </a:extLst>
              </a:tr>
            </a:tbl>
          </a:graphicData>
        </a:graphic>
      </p:graphicFrame>
      <p:sp>
        <p:nvSpPr>
          <p:cNvPr id="7" name="TextBox 6">
            <a:extLst>
              <a:ext uri="{FF2B5EF4-FFF2-40B4-BE49-F238E27FC236}">
                <a16:creationId xmlns:a16="http://schemas.microsoft.com/office/drawing/2014/main" id="{FC3660D3-C2CD-0203-6F3F-8AD0A6C3A79D}"/>
              </a:ext>
            </a:extLst>
          </p:cNvPr>
          <p:cNvSpPr txBox="1"/>
          <p:nvPr/>
        </p:nvSpPr>
        <p:spPr>
          <a:xfrm>
            <a:off x="581607" y="883688"/>
            <a:ext cx="2730760" cy="369332"/>
          </a:xfrm>
          <a:prstGeom prst="rect">
            <a:avLst/>
          </a:prstGeom>
          <a:noFill/>
        </p:spPr>
        <p:txBody>
          <a:bodyPr wrap="square">
            <a:spAutoFit/>
          </a:bodyPr>
          <a:lstStyle/>
          <a:p>
            <a:pPr algn="l">
              <a:buNone/>
            </a:pPr>
            <a:r>
              <a:rPr lang="en-IN" b="1" i="0" dirty="0">
                <a:solidFill>
                  <a:srgbClr val="333333"/>
                </a:solidFill>
                <a:effectLst/>
                <a:latin typeface="Arial" panose="020B0604020202020204" pitchFamily="34" charset="0"/>
              </a:rPr>
              <a:t>Primitive Data Types</a:t>
            </a:r>
          </a:p>
        </p:txBody>
      </p:sp>
      <p:sp>
        <p:nvSpPr>
          <p:cNvPr id="9" name="TextBox 8">
            <a:extLst>
              <a:ext uri="{FF2B5EF4-FFF2-40B4-BE49-F238E27FC236}">
                <a16:creationId xmlns:a16="http://schemas.microsoft.com/office/drawing/2014/main" id="{D48B3D18-D4EF-A65A-8F67-CE49C795CD91}"/>
              </a:ext>
            </a:extLst>
          </p:cNvPr>
          <p:cNvSpPr txBox="1"/>
          <p:nvPr/>
        </p:nvSpPr>
        <p:spPr>
          <a:xfrm>
            <a:off x="6394580" y="883688"/>
            <a:ext cx="2254898" cy="369332"/>
          </a:xfrm>
          <a:prstGeom prst="rect">
            <a:avLst/>
          </a:prstGeom>
          <a:noFill/>
        </p:spPr>
        <p:txBody>
          <a:bodyPr wrap="square">
            <a:spAutoFit/>
          </a:bodyPr>
          <a:lstStyle/>
          <a:p>
            <a:pPr algn="l">
              <a:buNone/>
            </a:pPr>
            <a:r>
              <a:rPr lang="en-IN" b="1" dirty="0">
                <a:solidFill>
                  <a:srgbClr val="333333"/>
                </a:solidFill>
                <a:latin typeface="Arial" panose="020B0604020202020204" pitchFamily="34" charset="0"/>
              </a:rPr>
              <a:t>Literals</a:t>
            </a:r>
            <a:endParaRPr lang="en-IN" b="1" i="0" dirty="0">
              <a:solidFill>
                <a:srgbClr val="333333"/>
              </a:solidFill>
              <a:effectLst/>
              <a:latin typeface="Arial" panose="020B0604020202020204" pitchFamily="34" charset="0"/>
            </a:endParaRPr>
          </a:p>
        </p:txBody>
      </p:sp>
      <p:sp>
        <p:nvSpPr>
          <p:cNvPr id="11" name="TextBox 10">
            <a:extLst>
              <a:ext uri="{FF2B5EF4-FFF2-40B4-BE49-F238E27FC236}">
                <a16:creationId xmlns:a16="http://schemas.microsoft.com/office/drawing/2014/main" id="{A93E5AF2-20F8-E30D-8D20-A1C86720B08A}"/>
              </a:ext>
            </a:extLst>
          </p:cNvPr>
          <p:cNvSpPr txBox="1"/>
          <p:nvPr/>
        </p:nvSpPr>
        <p:spPr>
          <a:xfrm>
            <a:off x="501521" y="378651"/>
            <a:ext cx="1476569" cy="369332"/>
          </a:xfrm>
          <a:prstGeom prst="rect">
            <a:avLst/>
          </a:prstGeom>
          <a:noFill/>
        </p:spPr>
        <p:txBody>
          <a:bodyPr wrap="square">
            <a:spAutoFit/>
          </a:bodyPr>
          <a:lstStyle/>
          <a:p>
            <a:r>
              <a:rPr lang="en-IN" b="1" i="0" u="sng" dirty="0">
                <a:solidFill>
                  <a:srgbClr val="333333"/>
                </a:solidFill>
                <a:effectLst/>
                <a:latin typeface="Arial" panose="020B0604020202020204" pitchFamily="34" charset="0"/>
              </a:rPr>
              <a:t>Data Types</a:t>
            </a:r>
            <a:endParaRPr lang="en-IN" u="sng" dirty="0"/>
          </a:p>
        </p:txBody>
      </p:sp>
      <p:graphicFrame>
        <p:nvGraphicFramePr>
          <p:cNvPr id="2" name="Table 1">
            <a:extLst>
              <a:ext uri="{FF2B5EF4-FFF2-40B4-BE49-F238E27FC236}">
                <a16:creationId xmlns:a16="http://schemas.microsoft.com/office/drawing/2014/main" id="{C94BAFFD-6D5F-092C-C449-9532A74D25DE}"/>
              </a:ext>
            </a:extLst>
          </p:cNvPr>
          <p:cNvGraphicFramePr>
            <a:graphicFrameLocks noGrp="1"/>
          </p:cNvGraphicFramePr>
          <p:nvPr>
            <p:extLst>
              <p:ext uri="{D42A27DB-BD31-4B8C-83A1-F6EECF244321}">
                <p14:modId xmlns:p14="http://schemas.microsoft.com/office/powerpoint/2010/main" val="1824691458"/>
              </p:ext>
            </p:extLst>
          </p:nvPr>
        </p:nvGraphicFramePr>
        <p:xfrm>
          <a:off x="688912" y="5755677"/>
          <a:ext cx="4974772" cy="365760"/>
        </p:xfrm>
        <a:graphic>
          <a:graphicData uri="http://schemas.openxmlformats.org/drawingml/2006/table">
            <a:tbl>
              <a:tblPr/>
              <a:tblGrid>
                <a:gridCol w="2362199">
                  <a:extLst>
                    <a:ext uri="{9D8B030D-6E8A-4147-A177-3AD203B41FA5}">
                      <a16:colId xmlns:a16="http://schemas.microsoft.com/office/drawing/2014/main" val="1397121547"/>
                    </a:ext>
                  </a:extLst>
                </a:gridCol>
                <a:gridCol w="2612573">
                  <a:extLst>
                    <a:ext uri="{9D8B030D-6E8A-4147-A177-3AD203B41FA5}">
                      <a16:colId xmlns:a16="http://schemas.microsoft.com/office/drawing/2014/main" val="888905615"/>
                    </a:ext>
                  </a:extLst>
                </a:gridCol>
              </a:tblGrid>
              <a:tr h="0">
                <a:tc>
                  <a:txBody>
                    <a:bodyPr/>
                    <a:lstStyle/>
                    <a:p>
                      <a:pPr>
                        <a:buNone/>
                      </a:pPr>
                      <a:r>
                        <a:rPr lang="en-IN" dirty="0"/>
                        <a:t>String (or any object)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dirty="0"/>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6088136"/>
                  </a:ext>
                </a:extLst>
              </a:tr>
            </a:tbl>
          </a:graphicData>
        </a:graphic>
      </p:graphicFrame>
      <p:sp>
        <p:nvSpPr>
          <p:cNvPr id="6" name="TextBox 5">
            <a:extLst>
              <a:ext uri="{FF2B5EF4-FFF2-40B4-BE49-F238E27FC236}">
                <a16:creationId xmlns:a16="http://schemas.microsoft.com/office/drawing/2014/main" id="{0B9F9D05-0F29-91E7-C75F-16AC14361EC8}"/>
              </a:ext>
            </a:extLst>
          </p:cNvPr>
          <p:cNvSpPr txBox="1"/>
          <p:nvPr/>
        </p:nvSpPr>
        <p:spPr>
          <a:xfrm>
            <a:off x="581607" y="4943407"/>
            <a:ext cx="6097554" cy="369332"/>
          </a:xfrm>
          <a:prstGeom prst="rect">
            <a:avLst/>
          </a:prstGeom>
          <a:noFill/>
        </p:spPr>
        <p:txBody>
          <a:bodyPr wrap="square">
            <a:spAutoFit/>
          </a:bodyPr>
          <a:lstStyle/>
          <a:p>
            <a:pPr algn="l">
              <a:buNone/>
            </a:pPr>
            <a:r>
              <a:rPr lang="en-IN" b="1" dirty="0">
                <a:solidFill>
                  <a:srgbClr val="333333"/>
                </a:solidFill>
                <a:latin typeface="Arial" panose="020B0604020202020204" pitchFamily="34" charset="0"/>
              </a:rPr>
              <a:t>Other </a:t>
            </a:r>
            <a:r>
              <a:rPr lang="en-IN" b="1" i="0" dirty="0">
                <a:solidFill>
                  <a:srgbClr val="333333"/>
                </a:solidFill>
                <a:effectLst/>
                <a:latin typeface="Arial" panose="020B0604020202020204" pitchFamily="34" charset="0"/>
              </a:rPr>
              <a:t>Data Types</a:t>
            </a:r>
          </a:p>
        </p:txBody>
      </p:sp>
      <p:graphicFrame>
        <p:nvGraphicFramePr>
          <p:cNvPr id="8" name="Table 7">
            <a:extLst>
              <a:ext uri="{FF2B5EF4-FFF2-40B4-BE49-F238E27FC236}">
                <a16:creationId xmlns:a16="http://schemas.microsoft.com/office/drawing/2014/main" id="{C2717EE4-A65B-BEE1-A190-DB48AF64E203}"/>
              </a:ext>
            </a:extLst>
          </p:cNvPr>
          <p:cNvGraphicFramePr>
            <a:graphicFrameLocks noGrp="1"/>
          </p:cNvGraphicFramePr>
          <p:nvPr>
            <p:extLst>
              <p:ext uri="{D42A27DB-BD31-4B8C-83A1-F6EECF244321}">
                <p14:modId xmlns:p14="http://schemas.microsoft.com/office/powerpoint/2010/main" val="729807939"/>
              </p:ext>
            </p:extLst>
          </p:nvPr>
        </p:nvGraphicFramePr>
        <p:xfrm>
          <a:off x="688912" y="5389917"/>
          <a:ext cx="4974772" cy="365760"/>
        </p:xfrm>
        <a:graphic>
          <a:graphicData uri="http://schemas.openxmlformats.org/drawingml/2006/table">
            <a:tbl>
              <a:tblPr/>
              <a:tblGrid>
                <a:gridCol w="2362199">
                  <a:extLst>
                    <a:ext uri="{9D8B030D-6E8A-4147-A177-3AD203B41FA5}">
                      <a16:colId xmlns:a16="http://schemas.microsoft.com/office/drawing/2014/main" val="1132511136"/>
                    </a:ext>
                  </a:extLst>
                </a:gridCol>
                <a:gridCol w="2612573">
                  <a:extLst>
                    <a:ext uri="{9D8B030D-6E8A-4147-A177-3AD203B41FA5}">
                      <a16:colId xmlns:a16="http://schemas.microsoft.com/office/drawing/2014/main" val="1396313178"/>
                    </a:ext>
                  </a:extLst>
                </a:gridCol>
              </a:tblGrid>
              <a:tr h="0">
                <a:tc>
                  <a:txBody>
                    <a:bodyPr/>
                    <a:lstStyle/>
                    <a:p>
                      <a:pPr algn="l">
                        <a:buNone/>
                      </a:pPr>
                      <a:r>
                        <a:rPr lang="en-IN" b="1" dirty="0"/>
                        <a:t>Data Type</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IN" b="1" dirty="0"/>
                        <a:t>Default Value (for fields)</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9553441"/>
                  </a:ext>
                </a:extLst>
              </a:tr>
            </a:tbl>
          </a:graphicData>
        </a:graphic>
      </p:graphicFrame>
    </p:spTree>
    <p:extLst>
      <p:ext uri="{BB962C8B-B14F-4D97-AF65-F5344CB8AC3E}">
        <p14:creationId xmlns:p14="http://schemas.microsoft.com/office/powerpoint/2010/main" val="3238120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86F0-52A4-49E9-95C7-3B6E3AF75D94}"/>
              </a:ext>
            </a:extLst>
          </p:cNvPr>
          <p:cNvSpPr>
            <a:spLocks noGrp="1"/>
          </p:cNvSpPr>
          <p:nvPr>
            <p:ph type="title"/>
          </p:nvPr>
        </p:nvSpPr>
        <p:spPr>
          <a:xfrm>
            <a:off x="838200" y="153094"/>
            <a:ext cx="10515600" cy="761310"/>
          </a:xfrm>
        </p:spPr>
        <p:txBody>
          <a:bodyPr/>
          <a:lstStyle/>
          <a:p>
            <a:r>
              <a:rPr lang="en-US" dirty="0"/>
              <a:t>Operators in JAVA</a:t>
            </a:r>
          </a:p>
        </p:txBody>
      </p:sp>
      <p:graphicFrame>
        <p:nvGraphicFramePr>
          <p:cNvPr id="4" name="Table 4">
            <a:extLst>
              <a:ext uri="{FF2B5EF4-FFF2-40B4-BE49-F238E27FC236}">
                <a16:creationId xmlns:a16="http://schemas.microsoft.com/office/drawing/2014/main" id="{D90CF5C5-DD30-408D-A356-27B90CC61EF6}"/>
              </a:ext>
            </a:extLst>
          </p:cNvPr>
          <p:cNvGraphicFramePr>
            <a:graphicFrameLocks noGrp="1"/>
          </p:cNvGraphicFramePr>
          <p:nvPr>
            <p:extLst>
              <p:ext uri="{D42A27DB-BD31-4B8C-83A1-F6EECF244321}">
                <p14:modId xmlns:p14="http://schemas.microsoft.com/office/powerpoint/2010/main" val="2827207242"/>
              </p:ext>
            </p:extLst>
          </p:nvPr>
        </p:nvGraphicFramePr>
        <p:xfrm>
          <a:off x="1077842" y="918454"/>
          <a:ext cx="10515600" cy="572410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225457339"/>
                    </a:ext>
                  </a:extLst>
                </a:gridCol>
                <a:gridCol w="3505200">
                  <a:extLst>
                    <a:ext uri="{9D8B030D-6E8A-4147-A177-3AD203B41FA5}">
                      <a16:colId xmlns:a16="http://schemas.microsoft.com/office/drawing/2014/main" val="419504015"/>
                    </a:ext>
                  </a:extLst>
                </a:gridCol>
                <a:gridCol w="3505200">
                  <a:extLst>
                    <a:ext uri="{9D8B030D-6E8A-4147-A177-3AD203B41FA5}">
                      <a16:colId xmlns:a16="http://schemas.microsoft.com/office/drawing/2014/main" val="3937855716"/>
                    </a:ext>
                  </a:extLst>
                </a:gridCol>
              </a:tblGrid>
              <a:tr h="332475">
                <a:tc>
                  <a:txBody>
                    <a:bodyPr/>
                    <a:lstStyle/>
                    <a:p>
                      <a:r>
                        <a:rPr lang="en-US" dirty="0">
                          <a:solidFill>
                            <a:schemeClr val="tx1"/>
                          </a:solidFill>
                          <a:latin typeface="Times New Roman" panose="02020603050405020304" pitchFamily="18" charset="0"/>
                          <a:cs typeface="Times New Roman" panose="02020603050405020304" pitchFamily="18" charset="0"/>
                        </a:rPr>
                        <a:t>Operator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C Programming Language</a:t>
                      </a:r>
                    </a:p>
                    <a:p>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JAVA Programming </a:t>
                      </a:r>
                      <a:r>
                        <a:rPr lang="en-US" dirty="0" err="1">
                          <a:solidFill>
                            <a:schemeClr val="tx1"/>
                          </a:solidFill>
                          <a:latin typeface="Times New Roman" panose="02020603050405020304" pitchFamily="18" charset="0"/>
                          <a:cs typeface="Times New Roman" panose="02020603050405020304" pitchFamily="18" charset="0"/>
                        </a:rPr>
                        <a:t>Languge</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766754"/>
                  </a:ext>
                </a:extLst>
              </a:tr>
              <a:tr h="664251">
                <a:tc>
                  <a:txBody>
                    <a:bodyPr/>
                    <a:lstStyle/>
                    <a:p>
                      <a:r>
                        <a:rPr lang="en-US" dirty="0">
                          <a:solidFill>
                            <a:schemeClr val="tx1"/>
                          </a:solidFill>
                          <a:latin typeface="Times New Roman" panose="02020603050405020304" pitchFamily="18" charset="0"/>
                          <a:cs typeface="Times New Roman" panose="02020603050405020304" pitchFamily="18" charset="0"/>
                        </a:rPr>
                        <a:t>Arithmetic Operators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   Addition</a:t>
                      </a:r>
                    </a:p>
                    <a:p>
                      <a:r>
                        <a:rPr lang="en-US" dirty="0">
                          <a:solidFill>
                            <a:schemeClr val="tx1"/>
                          </a:solidFill>
                          <a:latin typeface="Times New Roman" panose="02020603050405020304" pitchFamily="18" charset="0"/>
                          <a:cs typeface="Times New Roman" panose="02020603050405020304" pitchFamily="18" charset="0"/>
                        </a:rPr>
                        <a:t> -   Subtraction</a:t>
                      </a:r>
                    </a:p>
                    <a:p>
                      <a:r>
                        <a:rPr lang="en-US" dirty="0">
                          <a:solidFill>
                            <a:schemeClr val="tx1"/>
                          </a:solidFill>
                          <a:latin typeface="Times New Roman" panose="02020603050405020304" pitchFamily="18" charset="0"/>
                          <a:cs typeface="Times New Roman" panose="02020603050405020304" pitchFamily="18" charset="0"/>
                        </a:rPr>
                        <a:t> *   Multiplication</a:t>
                      </a:r>
                    </a:p>
                    <a:p>
                      <a:r>
                        <a:rPr lang="en-US" dirty="0">
                          <a:solidFill>
                            <a:schemeClr val="tx1"/>
                          </a:solidFill>
                          <a:latin typeface="Times New Roman" panose="02020603050405020304" pitchFamily="18" charset="0"/>
                          <a:cs typeface="Times New Roman" panose="02020603050405020304" pitchFamily="18" charset="0"/>
                        </a:rPr>
                        <a:t> /    Division</a:t>
                      </a:r>
                    </a:p>
                    <a:p>
                      <a:r>
                        <a:rPr lang="en-US" dirty="0">
                          <a:solidFill>
                            <a:schemeClr val="tx1"/>
                          </a:solidFill>
                          <a:latin typeface="Times New Roman" panose="02020603050405020304" pitchFamily="18" charset="0"/>
                          <a:cs typeface="Times New Roman" panose="02020603050405020304" pitchFamily="18" charset="0"/>
                        </a:rPr>
                        <a:t>%   Modulus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   Addition</a:t>
                      </a:r>
                    </a:p>
                    <a:p>
                      <a:r>
                        <a:rPr lang="en-US" dirty="0">
                          <a:solidFill>
                            <a:schemeClr val="tx1"/>
                          </a:solidFill>
                          <a:latin typeface="Times New Roman" panose="02020603050405020304" pitchFamily="18" charset="0"/>
                          <a:cs typeface="Times New Roman" panose="02020603050405020304" pitchFamily="18" charset="0"/>
                        </a:rPr>
                        <a:t> -   Subtraction</a:t>
                      </a:r>
                    </a:p>
                    <a:p>
                      <a:r>
                        <a:rPr lang="en-US" dirty="0">
                          <a:solidFill>
                            <a:schemeClr val="tx1"/>
                          </a:solidFill>
                          <a:latin typeface="Times New Roman" panose="02020603050405020304" pitchFamily="18" charset="0"/>
                          <a:cs typeface="Times New Roman" panose="02020603050405020304" pitchFamily="18" charset="0"/>
                        </a:rPr>
                        <a:t> *   Multiplication</a:t>
                      </a:r>
                    </a:p>
                    <a:p>
                      <a:r>
                        <a:rPr lang="en-US" dirty="0">
                          <a:solidFill>
                            <a:schemeClr val="tx1"/>
                          </a:solidFill>
                          <a:latin typeface="Times New Roman" panose="02020603050405020304" pitchFamily="18" charset="0"/>
                          <a:cs typeface="Times New Roman" panose="02020603050405020304" pitchFamily="18" charset="0"/>
                        </a:rPr>
                        <a:t> /    Division</a:t>
                      </a:r>
                    </a:p>
                    <a:p>
                      <a:r>
                        <a:rPr lang="en-US" dirty="0">
                          <a:solidFill>
                            <a:schemeClr val="tx1"/>
                          </a:solidFill>
                          <a:latin typeface="Times New Roman" panose="02020603050405020304" pitchFamily="18" charset="0"/>
                          <a:cs typeface="Times New Roman" panose="02020603050405020304" pitchFamily="18" charset="0"/>
                        </a:rPr>
                        <a:t>%   Modulus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3863747"/>
                  </a:ext>
                </a:extLst>
              </a:tr>
              <a:tr h="1810494">
                <a:tc>
                  <a:txBody>
                    <a:bodyPr/>
                    <a:lstStyle/>
                    <a:p>
                      <a:r>
                        <a:rPr lang="en-US" dirty="0">
                          <a:solidFill>
                            <a:schemeClr val="tx1"/>
                          </a:solidFill>
                          <a:latin typeface="Times New Roman" panose="02020603050405020304" pitchFamily="18" charset="0"/>
                          <a:cs typeface="Times New Roman" panose="02020603050405020304" pitchFamily="18" charset="0"/>
                        </a:rPr>
                        <a:t>Relational Operators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   Equal to</a:t>
                      </a:r>
                    </a:p>
                    <a:p>
                      <a:r>
                        <a:rPr lang="en-US" sz="1800" b="0" i="0" u="none" strike="noStrike" kern="1200" baseline="0" dirty="0">
                          <a:solidFill>
                            <a:schemeClr val="dk1"/>
                          </a:solidFill>
                          <a:latin typeface="+mn-lt"/>
                          <a:ea typeface="+mn-ea"/>
                          <a:cs typeface="+mn-cs"/>
                        </a:rPr>
                        <a:t>!=    Not equal to</a:t>
                      </a:r>
                    </a:p>
                    <a:p>
                      <a:pPr marL="0" indent="0">
                        <a:buFont typeface="Wingdings" panose="05000000000000000000" pitchFamily="2" charset="2"/>
                        <a:buNone/>
                      </a:pPr>
                      <a:r>
                        <a:rPr lang="en-US" sz="1800" b="0" i="0" u="none" strike="noStrike" kern="1200" baseline="0" dirty="0">
                          <a:solidFill>
                            <a:schemeClr val="dk1"/>
                          </a:solidFill>
                          <a:latin typeface="+mn-lt"/>
                          <a:ea typeface="+mn-ea"/>
                          <a:cs typeface="+mn-cs"/>
                        </a:rPr>
                        <a:t>&gt;      Greater than</a:t>
                      </a:r>
                    </a:p>
                    <a:p>
                      <a:r>
                        <a:rPr lang="en-US" sz="1800" b="0" i="0" u="none" strike="noStrike" kern="1200" baseline="0" dirty="0">
                          <a:solidFill>
                            <a:schemeClr val="dk1"/>
                          </a:solidFill>
                          <a:latin typeface="+mn-lt"/>
                          <a:ea typeface="+mn-ea"/>
                          <a:cs typeface="+mn-cs"/>
                        </a:rPr>
                        <a:t>&lt;      Less than</a:t>
                      </a:r>
                    </a:p>
                    <a:p>
                      <a:r>
                        <a:rPr lang="en-US" sz="1800" b="0" i="0" u="none" strike="noStrike" kern="1200" baseline="0" dirty="0">
                          <a:solidFill>
                            <a:schemeClr val="dk1"/>
                          </a:solidFill>
                          <a:latin typeface="+mn-lt"/>
                          <a:ea typeface="+mn-ea"/>
                          <a:cs typeface="+mn-cs"/>
                        </a:rPr>
                        <a:t>&gt;=    Greater than or equal to</a:t>
                      </a:r>
                    </a:p>
                    <a:p>
                      <a:r>
                        <a:rPr lang="en-US" sz="1800" b="0" i="0" u="none" strike="noStrike" kern="1200" baseline="0" dirty="0">
                          <a:solidFill>
                            <a:schemeClr val="dk1"/>
                          </a:solidFill>
                          <a:latin typeface="+mn-lt"/>
                          <a:ea typeface="+mn-ea"/>
                          <a:cs typeface="+mn-cs"/>
                        </a:rPr>
                        <a:t>&lt;=    Less than or equal to</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   Equal to</a:t>
                      </a:r>
                    </a:p>
                    <a:p>
                      <a:r>
                        <a:rPr lang="en-US" sz="1800" b="0" i="0" u="none" strike="noStrike" kern="1200" baseline="0" dirty="0">
                          <a:solidFill>
                            <a:schemeClr val="dk1"/>
                          </a:solidFill>
                          <a:latin typeface="+mn-lt"/>
                          <a:ea typeface="+mn-ea"/>
                          <a:cs typeface="+mn-cs"/>
                        </a:rPr>
                        <a:t>!=    Not equal to</a:t>
                      </a:r>
                    </a:p>
                    <a:p>
                      <a:pPr marL="0" indent="0">
                        <a:buFont typeface="Wingdings" panose="05000000000000000000" pitchFamily="2" charset="2"/>
                        <a:buNone/>
                      </a:pPr>
                      <a:r>
                        <a:rPr lang="en-US" sz="1800" b="0" i="0" u="none" strike="noStrike" kern="1200" baseline="0" dirty="0">
                          <a:solidFill>
                            <a:schemeClr val="dk1"/>
                          </a:solidFill>
                          <a:latin typeface="+mn-lt"/>
                          <a:ea typeface="+mn-ea"/>
                          <a:cs typeface="+mn-cs"/>
                        </a:rPr>
                        <a:t>&gt;      Greater than</a:t>
                      </a:r>
                    </a:p>
                    <a:p>
                      <a:r>
                        <a:rPr lang="en-US" sz="1800" b="0" i="0" u="none" strike="noStrike" kern="1200" baseline="0" dirty="0">
                          <a:solidFill>
                            <a:schemeClr val="dk1"/>
                          </a:solidFill>
                          <a:latin typeface="+mn-lt"/>
                          <a:ea typeface="+mn-ea"/>
                          <a:cs typeface="+mn-cs"/>
                        </a:rPr>
                        <a:t>&lt;      Less than</a:t>
                      </a:r>
                    </a:p>
                    <a:p>
                      <a:r>
                        <a:rPr lang="en-US" sz="1800" b="0" i="0" u="none" strike="noStrike" kern="1200" baseline="0" dirty="0">
                          <a:solidFill>
                            <a:schemeClr val="dk1"/>
                          </a:solidFill>
                          <a:latin typeface="+mn-lt"/>
                          <a:ea typeface="+mn-ea"/>
                          <a:cs typeface="+mn-cs"/>
                        </a:rPr>
                        <a:t>&gt;=    Greater than or equal to</a:t>
                      </a:r>
                    </a:p>
                    <a:p>
                      <a:r>
                        <a:rPr lang="en-US" sz="1800" b="0" i="0" u="none" strike="noStrike" kern="1200" baseline="0" dirty="0">
                          <a:solidFill>
                            <a:schemeClr val="dk1"/>
                          </a:solidFill>
                          <a:latin typeface="+mn-lt"/>
                          <a:ea typeface="+mn-ea"/>
                          <a:cs typeface="+mn-cs"/>
                        </a:rPr>
                        <a:t>&lt;=    Less than or equal to</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526259"/>
                  </a:ext>
                </a:extLst>
              </a:tr>
              <a:tr h="1810494">
                <a:tc>
                  <a:txBody>
                    <a:bodyPr/>
                    <a:lstStyle/>
                    <a:p>
                      <a:r>
                        <a:rPr lang="en-US" dirty="0">
                          <a:solidFill>
                            <a:schemeClr val="tx1"/>
                          </a:solidFill>
                          <a:latin typeface="Times New Roman" panose="02020603050405020304" pitchFamily="18" charset="0"/>
                          <a:cs typeface="Times New Roman" panose="02020603050405020304" pitchFamily="18" charset="0"/>
                        </a:rPr>
                        <a:t>Logical Operators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&amp;     Logical AND</a:t>
                      </a:r>
                    </a:p>
                    <a:p>
                      <a:r>
                        <a:rPr lang="en-US" sz="1800" b="0" i="0" u="none" strike="noStrike" kern="1200" baseline="0" dirty="0">
                          <a:solidFill>
                            <a:schemeClr val="dk1"/>
                          </a:solidFill>
                          <a:latin typeface="+mn-lt"/>
                          <a:ea typeface="+mn-ea"/>
                          <a:cs typeface="+mn-cs"/>
                        </a:rPr>
                        <a:t>|      Logical OR</a:t>
                      </a:r>
                    </a:p>
                    <a:p>
                      <a:r>
                        <a:rPr lang="en-US" sz="1800" b="0" i="0" u="none" strike="noStrike" kern="1200" baseline="0" dirty="0">
                          <a:solidFill>
                            <a:schemeClr val="dk1"/>
                          </a:solidFill>
                          <a:latin typeface="+mn-lt"/>
                          <a:ea typeface="+mn-ea"/>
                          <a:cs typeface="+mn-cs"/>
                        </a:rPr>
                        <a:t>^      Logical XOR (exclusive OR)</a:t>
                      </a:r>
                    </a:p>
                    <a:p>
                      <a:r>
                        <a:rPr lang="en-US" sz="1800" b="0" i="0" u="none" strike="noStrike" kern="1200" baseline="0" dirty="0">
                          <a:solidFill>
                            <a:schemeClr val="dk1"/>
                          </a:solidFill>
                          <a:latin typeface="+mn-lt"/>
                          <a:ea typeface="+mn-ea"/>
                          <a:cs typeface="+mn-cs"/>
                        </a:rPr>
                        <a:t>||    Short-circuit OR</a:t>
                      </a:r>
                    </a:p>
                    <a:p>
                      <a:r>
                        <a:rPr lang="en-US" sz="1800" b="0" i="0" u="none" strike="noStrike" kern="1200" baseline="0" dirty="0">
                          <a:solidFill>
                            <a:schemeClr val="dk1"/>
                          </a:solidFill>
                          <a:latin typeface="+mn-lt"/>
                          <a:ea typeface="+mn-ea"/>
                          <a:cs typeface="+mn-cs"/>
                        </a:rPr>
                        <a:t>&amp;&amp;  Short-circuit AND</a:t>
                      </a:r>
                    </a:p>
                    <a:p>
                      <a:r>
                        <a:rPr lang="en-US" sz="1800" b="0" i="0" u="none" strike="noStrike" kern="1200" baseline="0" dirty="0">
                          <a:solidFill>
                            <a:schemeClr val="dk1"/>
                          </a:solidFill>
                          <a:latin typeface="+mn-lt"/>
                          <a:ea typeface="+mn-ea"/>
                          <a:cs typeface="+mn-cs"/>
                        </a:rPr>
                        <a:t>!      Logical unary NOT</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&amp;     Logical AND</a:t>
                      </a:r>
                    </a:p>
                    <a:p>
                      <a:r>
                        <a:rPr lang="en-US" sz="1800" b="0" i="0" u="none" strike="noStrike" kern="1200" baseline="0" dirty="0">
                          <a:solidFill>
                            <a:schemeClr val="dk1"/>
                          </a:solidFill>
                          <a:latin typeface="+mn-lt"/>
                          <a:ea typeface="+mn-ea"/>
                          <a:cs typeface="+mn-cs"/>
                        </a:rPr>
                        <a:t>|      Logical OR</a:t>
                      </a:r>
                    </a:p>
                    <a:p>
                      <a:r>
                        <a:rPr lang="en-US" sz="1800" b="0" i="0" u="none" strike="noStrike" kern="1200" baseline="0" dirty="0">
                          <a:solidFill>
                            <a:schemeClr val="dk1"/>
                          </a:solidFill>
                          <a:latin typeface="+mn-lt"/>
                          <a:ea typeface="+mn-ea"/>
                          <a:cs typeface="+mn-cs"/>
                        </a:rPr>
                        <a:t>^      Logical XOR (exclusive OR)</a:t>
                      </a:r>
                    </a:p>
                    <a:p>
                      <a:r>
                        <a:rPr lang="en-US" sz="1800" b="0" i="0" u="none" strike="noStrike" kern="1200" baseline="0" dirty="0">
                          <a:solidFill>
                            <a:schemeClr val="dk1"/>
                          </a:solidFill>
                          <a:latin typeface="+mn-lt"/>
                          <a:ea typeface="+mn-ea"/>
                          <a:cs typeface="+mn-cs"/>
                        </a:rPr>
                        <a:t>||    Short-circuit OR</a:t>
                      </a:r>
                    </a:p>
                    <a:p>
                      <a:r>
                        <a:rPr lang="en-US" sz="1800" b="0" i="0" u="none" strike="noStrike" kern="1200" baseline="0" dirty="0">
                          <a:solidFill>
                            <a:schemeClr val="dk1"/>
                          </a:solidFill>
                          <a:latin typeface="+mn-lt"/>
                          <a:ea typeface="+mn-ea"/>
                          <a:cs typeface="+mn-cs"/>
                        </a:rPr>
                        <a:t>&amp;&amp;  Short-circuit AND</a:t>
                      </a:r>
                    </a:p>
                    <a:p>
                      <a:r>
                        <a:rPr lang="en-US" sz="1800" b="0" i="0" u="none" strike="noStrike" kern="1200" baseline="0" dirty="0">
                          <a:solidFill>
                            <a:schemeClr val="dk1"/>
                          </a:solidFill>
                          <a:latin typeface="+mn-lt"/>
                          <a:ea typeface="+mn-ea"/>
                          <a:cs typeface="+mn-cs"/>
                        </a:rPr>
                        <a:t>!      Logical unary NOT</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9775547"/>
                  </a:ext>
                </a:extLst>
              </a:tr>
            </a:tbl>
          </a:graphicData>
        </a:graphic>
      </p:graphicFrame>
    </p:spTree>
    <p:extLst>
      <p:ext uri="{BB962C8B-B14F-4D97-AF65-F5344CB8AC3E}">
        <p14:creationId xmlns:p14="http://schemas.microsoft.com/office/powerpoint/2010/main" val="2456242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34B7-5B56-4CCB-92D5-EC814784B127}"/>
              </a:ext>
            </a:extLst>
          </p:cNvPr>
          <p:cNvSpPr>
            <a:spLocks noGrp="1"/>
          </p:cNvSpPr>
          <p:nvPr>
            <p:ph type="title"/>
          </p:nvPr>
        </p:nvSpPr>
        <p:spPr>
          <a:xfrm>
            <a:off x="838200" y="106017"/>
            <a:ext cx="10515600" cy="622853"/>
          </a:xfrm>
        </p:spPr>
        <p:txBody>
          <a:bodyPr>
            <a:normAutofit fontScale="90000"/>
          </a:bodyPr>
          <a:lstStyle/>
          <a:p>
            <a:r>
              <a:rPr lang="en-US" dirty="0"/>
              <a:t>JAVA Operators – </a:t>
            </a:r>
            <a:r>
              <a:rPr lang="en-US" dirty="0" err="1"/>
              <a:t>Contd</a:t>
            </a:r>
            <a:r>
              <a:rPr lang="en-US" dirty="0"/>
              <a:t>…</a:t>
            </a:r>
          </a:p>
        </p:txBody>
      </p:sp>
      <p:graphicFrame>
        <p:nvGraphicFramePr>
          <p:cNvPr id="4" name="Table 3">
            <a:extLst>
              <a:ext uri="{FF2B5EF4-FFF2-40B4-BE49-F238E27FC236}">
                <a16:creationId xmlns:a16="http://schemas.microsoft.com/office/drawing/2014/main" id="{99FEBDAC-B0D1-448F-8FB7-B7BE8965B72D}"/>
              </a:ext>
            </a:extLst>
          </p:cNvPr>
          <p:cNvGraphicFramePr>
            <a:graphicFrameLocks noGrp="1"/>
          </p:cNvGraphicFramePr>
          <p:nvPr>
            <p:extLst>
              <p:ext uri="{D42A27DB-BD31-4B8C-83A1-F6EECF244321}">
                <p14:modId xmlns:p14="http://schemas.microsoft.com/office/powerpoint/2010/main" val="1974949971"/>
              </p:ext>
            </p:extLst>
          </p:nvPr>
        </p:nvGraphicFramePr>
        <p:xfrm>
          <a:off x="838200" y="791953"/>
          <a:ext cx="10515600" cy="608882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482313271"/>
                    </a:ext>
                  </a:extLst>
                </a:gridCol>
                <a:gridCol w="3505200">
                  <a:extLst>
                    <a:ext uri="{9D8B030D-6E8A-4147-A177-3AD203B41FA5}">
                      <a16:colId xmlns:a16="http://schemas.microsoft.com/office/drawing/2014/main" val="875109074"/>
                    </a:ext>
                  </a:extLst>
                </a:gridCol>
                <a:gridCol w="3505200">
                  <a:extLst>
                    <a:ext uri="{9D8B030D-6E8A-4147-A177-3AD203B41FA5}">
                      <a16:colId xmlns:a16="http://schemas.microsoft.com/office/drawing/2014/main" val="871181542"/>
                    </a:ext>
                  </a:extLst>
                </a:gridCol>
              </a:tblGrid>
              <a:tr h="692015">
                <a:tc>
                  <a:txBody>
                    <a:bodyPr/>
                    <a:lstStyle/>
                    <a:p>
                      <a:r>
                        <a:rPr lang="en-US" dirty="0">
                          <a:solidFill>
                            <a:schemeClr val="tx1"/>
                          </a:solidFill>
                          <a:latin typeface="Times New Roman" panose="02020603050405020304" pitchFamily="18" charset="0"/>
                          <a:cs typeface="Times New Roman" panose="02020603050405020304" pitchFamily="18" charset="0"/>
                        </a:rPr>
                        <a:t>Operator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C Programming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JAVA Programming </a:t>
                      </a:r>
                      <a:r>
                        <a:rPr lang="en-US" dirty="0" err="1">
                          <a:solidFill>
                            <a:schemeClr val="tx1"/>
                          </a:solidFill>
                          <a:latin typeface="Times New Roman" panose="02020603050405020304" pitchFamily="18" charset="0"/>
                          <a:cs typeface="Times New Roman" panose="02020603050405020304" pitchFamily="18" charset="0"/>
                        </a:rPr>
                        <a:t>Languge</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688556"/>
                  </a:ext>
                </a:extLst>
              </a:tr>
              <a:tr h="2183983">
                <a:tc>
                  <a:txBody>
                    <a:bodyPr/>
                    <a:lstStyle/>
                    <a:p>
                      <a:r>
                        <a:rPr lang="en-US" dirty="0">
                          <a:solidFill>
                            <a:schemeClr val="tx1"/>
                          </a:solidFill>
                          <a:latin typeface="Times New Roman" panose="02020603050405020304" pitchFamily="18" charset="0"/>
                          <a:cs typeface="Times New Roman" panose="02020603050405020304" pitchFamily="18" charset="0"/>
                        </a:rPr>
                        <a:t>Bit-wise Operators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   Bitwise unary NOT</a:t>
                      </a:r>
                    </a:p>
                    <a:p>
                      <a:r>
                        <a:rPr lang="en-US" sz="1800" b="0" i="0" u="none" strike="noStrike" kern="1200" baseline="0" dirty="0">
                          <a:solidFill>
                            <a:schemeClr val="dk1"/>
                          </a:solidFill>
                          <a:latin typeface="+mn-lt"/>
                          <a:ea typeface="+mn-ea"/>
                          <a:cs typeface="+mn-cs"/>
                        </a:rPr>
                        <a:t>&amp;   Bitwise AND</a:t>
                      </a:r>
                    </a:p>
                    <a:p>
                      <a:r>
                        <a:rPr lang="en-US" sz="1800" b="0" i="0" u="none" strike="noStrike" kern="1200" baseline="0" dirty="0">
                          <a:solidFill>
                            <a:schemeClr val="dk1"/>
                          </a:solidFill>
                          <a:latin typeface="+mn-lt"/>
                          <a:ea typeface="+mn-ea"/>
                          <a:cs typeface="+mn-cs"/>
                        </a:rPr>
                        <a:t>|    Bitwise OR</a:t>
                      </a:r>
                    </a:p>
                    <a:p>
                      <a:r>
                        <a:rPr lang="en-US" sz="1800" b="0" i="0" u="none" strike="noStrike" kern="1200" baseline="0" dirty="0">
                          <a:solidFill>
                            <a:schemeClr val="dk1"/>
                          </a:solidFill>
                          <a:latin typeface="+mn-lt"/>
                          <a:ea typeface="+mn-ea"/>
                          <a:cs typeface="+mn-cs"/>
                        </a:rPr>
                        <a:t>^    Bitwise exclusive OR</a:t>
                      </a:r>
                    </a:p>
                    <a:p>
                      <a:r>
                        <a:rPr lang="en-US" sz="1800" b="0" i="0" u="none" strike="noStrike" kern="1200" baseline="0" dirty="0">
                          <a:solidFill>
                            <a:schemeClr val="dk1"/>
                          </a:solidFill>
                          <a:latin typeface="+mn-lt"/>
                          <a:ea typeface="+mn-ea"/>
                          <a:cs typeface="+mn-cs"/>
                        </a:rPr>
                        <a:t>&gt;&gt;  Shift right</a:t>
                      </a:r>
                    </a:p>
                    <a:p>
                      <a:r>
                        <a:rPr lang="en-US" sz="1800" b="0" i="0" u="none" strike="noStrike" kern="1200" baseline="0" dirty="0">
                          <a:solidFill>
                            <a:schemeClr val="dk1"/>
                          </a:solidFill>
                          <a:latin typeface="+mn-lt"/>
                          <a:ea typeface="+mn-ea"/>
                          <a:cs typeface="+mn-cs"/>
                        </a:rPr>
                        <a:t>&lt;&lt;   Shift left</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   Bitwise unary NOT</a:t>
                      </a:r>
                    </a:p>
                    <a:p>
                      <a:r>
                        <a:rPr lang="en-US" sz="1800" b="0" i="0" u="none" strike="noStrike" kern="1200" baseline="0" dirty="0">
                          <a:solidFill>
                            <a:schemeClr val="dk1"/>
                          </a:solidFill>
                          <a:latin typeface="+mn-lt"/>
                          <a:ea typeface="+mn-ea"/>
                          <a:cs typeface="+mn-cs"/>
                        </a:rPr>
                        <a:t>&amp;   Bitwise AND</a:t>
                      </a:r>
                    </a:p>
                    <a:p>
                      <a:r>
                        <a:rPr lang="en-US" sz="1800" b="0" i="0" u="none" strike="noStrike" kern="1200" baseline="0" dirty="0">
                          <a:solidFill>
                            <a:schemeClr val="dk1"/>
                          </a:solidFill>
                          <a:latin typeface="+mn-lt"/>
                          <a:ea typeface="+mn-ea"/>
                          <a:cs typeface="+mn-cs"/>
                        </a:rPr>
                        <a:t>|    Bitwise OR</a:t>
                      </a:r>
                    </a:p>
                    <a:p>
                      <a:r>
                        <a:rPr lang="en-US" sz="1800" b="0" i="0" u="none" strike="noStrike" kern="1200" baseline="0" dirty="0">
                          <a:solidFill>
                            <a:schemeClr val="dk1"/>
                          </a:solidFill>
                          <a:latin typeface="+mn-lt"/>
                          <a:ea typeface="+mn-ea"/>
                          <a:cs typeface="+mn-cs"/>
                        </a:rPr>
                        <a:t>^    Bitwise exclusive OR</a:t>
                      </a:r>
                    </a:p>
                    <a:p>
                      <a:r>
                        <a:rPr lang="en-US" sz="1800" b="0" i="0" u="none" strike="noStrike" kern="1200" baseline="0" dirty="0">
                          <a:solidFill>
                            <a:schemeClr val="dk1"/>
                          </a:solidFill>
                          <a:latin typeface="+mn-lt"/>
                          <a:ea typeface="+mn-ea"/>
                          <a:cs typeface="+mn-cs"/>
                        </a:rPr>
                        <a:t>&gt;&gt;  Signed right Shift </a:t>
                      </a:r>
                    </a:p>
                    <a:p>
                      <a:r>
                        <a:rPr lang="en-US" sz="1800" b="1" i="0" u="none" strike="noStrike" kern="1200" baseline="0" dirty="0">
                          <a:solidFill>
                            <a:schemeClr val="dk1"/>
                          </a:solidFill>
                          <a:latin typeface="+mn-lt"/>
                          <a:ea typeface="+mn-ea"/>
                          <a:cs typeface="+mn-cs"/>
                        </a:rPr>
                        <a:t>&gt;&gt;&gt; Unsigned right shift </a:t>
                      </a:r>
                    </a:p>
                    <a:p>
                      <a:r>
                        <a:rPr lang="en-US" sz="1800" b="0" i="0" u="none" strike="noStrike" kern="1200" baseline="0" dirty="0">
                          <a:solidFill>
                            <a:schemeClr val="dk1"/>
                          </a:solidFill>
                          <a:latin typeface="+mn-lt"/>
                          <a:ea typeface="+mn-ea"/>
                          <a:cs typeface="+mn-cs"/>
                        </a:rPr>
                        <a:t>&lt;&lt;   Singed left Shift </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376601"/>
                  </a:ext>
                </a:extLst>
              </a:tr>
              <a:tr h="692015">
                <a:tc>
                  <a:txBody>
                    <a:bodyPr/>
                    <a:lstStyle/>
                    <a:p>
                      <a:r>
                        <a:rPr lang="en-US" dirty="0">
                          <a:solidFill>
                            <a:schemeClr val="tx1"/>
                          </a:solidFill>
                          <a:latin typeface="Times New Roman" panose="02020603050405020304" pitchFamily="18" charset="0"/>
                          <a:cs typeface="Times New Roman" panose="02020603050405020304" pitchFamily="18" charset="0"/>
                        </a:rPr>
                        <a:t>Ternary Operator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 :   Ternary operator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 : Ternary operator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462919"/>
                  </a:ext>
                </a:extLst>
              </a:tr>
              <a:tr h="692015">
                <a:tc>
                  <a:txBody>
                    <a:bodyPr/>
                    <a:lstStyle/>
                    <a:p>
                      <a:r>
                        <a:rPr lang="en-US" dirty="0">
                          <a:solidFill>
                            <a:schemeClr val="tx1"/>
                          </a:solidFill>
                          <a:latin typeface="Times New Roman" panose="02020603050405020304" pitchFamily="18" charset="0"/>
                          <a:cs typeface="Times New Roman" panose="02020603050405020304" pitchFamily="18" charset="0"/>
                        </a:rPr>
                        <a:t>Assignment Operator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  Assignment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tx1"/>
                          </a:solidFill>
                          <a:latin typeface="Times New Roman" panose="02020603050405020304" pitchFamily="18" charset="0"/>
                          <a:cs typeface="Times New Roman" panose="02020603050405020304" pitchFamily="18" charset="0"/>
                        </a:rPr>
                        <a:t>= Assignment</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7093714"/>
                  </a:ext>
                </a:extLst>
              </a:tr>
              <a:tr h="692015">
                <a:tc>
                  <a:txBody>
                    <a:bodyPr/>
                    <a:lstStyle/>
                    <a:p>
                      <a:r>
                        <a:rPr lang="en-US" dirty="0">
                          <a:solidFill>
                            <a:schemeClr val="tx1"/>
                          </a:solidFill>
                          <a:latin typeface="Times New Roman" panose="02020603050405020304" pitchFamily="18" charset="0"/>
                          <a:cs typeface="Times New Roman" panose="02020603050405020304" pitchFamily="18" charset="0"/>
                        </a:rPr>
                        <a:t>Unary Operators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    Increment</a:t>
                      </a:r>
                    </a:p>
                    <a:p>
                      <a:r>
                        <a:rPr lang="en-US" dirty="0">
                          <a:solidFill>
                            <a:schemeClr val="tx1"/>
                          </a:solidFill>
                          <a:latin typeface="Times New Roman" panose="02020603050405020304" pitchFamily="18" charset="0"/>
                          <a:cs typeface="Times New Roman" panose="02020603050405020304" pitchFamily="18" charset="0"/>
                        </a:rPr>
                        <a:t>--      Decrement</a:t>
                      </a:r>
                    </a:p>
                    <a:p>
                      <a:r>
                        <a:rPr lang="en-US" dirty="0">
                          <a:solidFill>
                            <a:schemeClr val="tx1"/>
                          </a:solidFill>
                          <a:latin typeface="Times New Roman" panose="02020603050405020304" pitchFamily="18" charset="0"/>
                          <a:cs typeface="Times New Roman" panose="02020603050405020304" pitchFamily="18" charset="0"/>
                        </a:rPr>
                        <a:t>-       Unary minus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    Increment</a:t>
                      </a:r>
                    </a:p>
                    <a:p>
                      <a:r>
                        <a:rPr lang="en-US" dirty="0">
                          <a:solidFill>
                            <a:schemeClr val="tx1"/>
                          </a:solidFill>
                          <a:latin typeface="Times New Roman" panose="02020603050405020304" pitchFamily="18" charset="0"/>
                          <a:cs typeface="Times New Roman" panose="02020603050405020304" pitchFamily="18" charset="0"/>
                        </a:rPr>
                        <a:t>--      Decrement</a:t>
                      </a:r>
                    </a:p>
                    <a:p>
                      <a:r>
                        <a:rPr lang="en-US" dirty="0">
                          <a:solidFill>
                            <a:schemeClr val="tx1"/>
                          </a:solidFill>
                          <a:latin typeface="Times New Roman" panose="02020603050405020304" pitchFamily="18" charset="0"/>
                          <a:cs typeface="Times New Roman" panose="02020603050405020304" pitchFamily="18" charset="0"/>
                        </a:rPr>
                        <a:t>-       Unary minus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293016"/>
                  </a:ext>
                </a:extLst>
              </a:tr>
              <a:tr h="692015">
                <a:tc>
                  <a:txBody>
                    <a:bodyPr/>
                    <a:lstStyle/>
                    <a:p>
                      <a:r>
                        <a:rPr lang="en-US" dirty="0">
                          <a:solidFill>
                            <a:schemeClr val="tx1"/>
                          </a:solidFill>
                          <a:latin typeface="Times New Roman" panose="02020603050405020304" pitchFamily="18" charset="0"/>
                          <a:cs typeface="Times New Roman" panose="02020603050405020304" pitchFamily="18" charset="0"/>
                        </a:rPr>
                        <a:t>Type comparison operator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Times New Roman" panose="02020603050405020304" pitchFamily="18" charset="0"/>
                          <a:cs typeface="Times New Roman" panose="02020603050405020304" pitchFamily="18" charset="0"/>
                        </a:rPr>
                        <a:t>   Not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err="1"/>
                        <a:t>instanceof</a:t>
                      </a:r>
                      <a:r>
                        <a:rPr lang="en-US" sz="1800" b="0" i="0" kern="1200" dirty="0">
                          <a:solidFill>
                            <a:schemeClr val="tx1"/>
                          </a:solidFill>
                          <a:effectLst/>
                          <a:latin typeface="+mn-lt"/>
                          <a:ea typeface="+mn-ea"/>
                          <a:cs typeface="+mn-cs"/>
                        </a:rPr>
                        <a:t>    -- compares an object to a specified type</a:t>
                      </a:r>
                      <a:endParaRPr lang="en-US" dirty="0"/>
                    </a:p>
                    <a:p>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8312309"/>
                  </a:ext>
                </a:extLst>
              </a:tr>
            </a:tbl>
          </a:graphicData>
        </a:graphic>
      </p:graphicFrame>
    </p:spTree>
    <p:extLst>
      <p:ext uri="{BB962C8B-B14F-4D97-AF65-F5344CB8AC3E}">
        <p14:creationId xmlns:p14="http://schemas.microsoft.com/office/powerpoint/2010/main" val="989070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DFDB716-10CB-F434-A213-34D22344DC96}"/>
              </a:ext>
            </a:extLst>
          </p:cNvPr>
          <p:cNvGraphicFramePr>
            <a:graphicFrameLocks noGrp="1"/>
          </p:cNvGraphicFramePr>
          <p:nvPr>
            <p:extLst>
              <p:ext uri="{D42A27DB-BD31-4B8C-83A1-F6EECF244321}">
                <p14:modId xmlns:p14="http://schemas.microsoft.com/office/powerpoint/2010/main" val="2056145965"/>
              </p:ext>
            </p:extLst>
          </p:nvPr>
        </p:nvGraphicFramePr>
        <p:xfrm>
          <a:off x="754224" y="1140530"/>
          <a:ext cx="6762750" cy="2194560"/>
        </p:xfrm>
        <a:graphic>
          <a:graphicData uri="http://schemas.openxmlformats.org/drawingml/2006/table">
            <a:tbl>
              <a:tblPr/>
              <a:tblGrid>
                <a:gridCol w="1130559">
                  <a:extLst>
                    <a:ext uri="{9D8B030D-6E8A-4147-A177-3AD203B41FA5}">
                      <a16:colId xmlns:a16="http://schemas.microsoft.com/office/drawing/2014/main" val="2022996866"/>
                    </a:ext>
                  </a:extLst>
                </a:gridCol>
                <a:gridCol w="5632191">
                  <a:extLst>
                    <a:ext uri="{9D8B030D-6E8A-4147-A177-3AD203B41FA5}">
                      <a16:colId xmlns:a16="http://schemas.microsoft.com/office/drawing/2014/main" val="914027213"/>
                    </a:ext>
                  </a:extLst>
                </a:gridCol>
              </a:tblGrid>
              <a:tr h="0">
                <a:tc>
                  <a:txBody>
                    <a:bodyPr/>
                    <a:lstStyle/>
                    <a:p>
                      <a:pPr>
                        <a:buNone/>
                      </a:pPr>
                      <a:r>
                        <a:rPr lang="en-IN"/>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26941"/>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Additive operator (also used for String concatenation)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8586887"/>
                  </a:ext>
                </a:extLst>
              </a:tr>
              <a:tr h="0">
                <a:tc>
                  <a:txBody>
                    <a:bodyPr/>
                    <a:lstStyle/>
                    <a:p>
                      <a:pPr algn="ctr">
                        <a:buNone/>
                      </a:pPr>
                      <a:r>
                        <a:rPr lang="en-IN"/>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Subtraction 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564603"/>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Multiplication 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2651521"/>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dirty="0"/>
                        <a:t>Division 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829458"/>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dirty="0"/>
                        <a:t>Remainder 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866316"/>
                  </a:ext>
                </a:extLst>
              </a:tr>
            </a:tbl>
          </a:graphicData>
        </a:graphic>
      </p:graphicFrame>
      <p:sp>
        <p:nvSpPr>
          <p:cNvPr id="7" name="TextBox 6">
            <a:extLst>
              <a:ext uri="{FF2B5EF4-FFF2-40B4-BE49-F238E27FC236}">
                <a16:creationId xmlns:a16="http://schemas.microsoft.com/office/drawing/2014/main" id="{97E51039-388E-A4A0-7ABD-24410D9BF1C0}"/>
              </a:ext>
            </a:extLst>
          </p:cNvPr>
          <p:cNvSpPr txBox="1"/>
          <p:nvPr/>
        </p:nvSpPr>
        <p:spPr>
          <a:xfrm>
            <a:off x="501521" y="594443"/>
            <a:ext cx="6097554" cy="369332"/>
          </a:xfrm>
          <a:prstGeom prst="rect">
            <a:avLst/>
          </a:prstGeom>
          <a:noFill/>
        </p:spPr>
        <p:txBody>
          <a:bodyPr wrap="square">
            <a:spAutoFit/>
          </a:bodyPr>
          <a:lstStyle/>
          <a:p>
            <a:pPr algn="l">
              <a:buNone/>
            </a:pPr>
            <a:r>
              <a:rPr lang="en-IN" b="1" i="0" dirty="0">
                <a:solidFill>
                  <a:srgbClr val="333333"/>
                </a:solidFill>
                <a:effectLst/>
                <a:latin typeface="Arial" panose="020B0604020202020204" pitchFamily="34" charset="0"/>
              </a:rPr>
              <a:t>The Arithmetic Operators</a:t>
            </a:r>
          </a:p>
        </p:txBody>
      </p:sp>
      <p:graphicFrame>
        <p:nvGraphicFramePr>
          <p:cNvPr id="8" name="Table 7">
            <a:extLst>
              <a:ext uri="{FF2B5EF4-FFF2-40B4-BE49-F238E27FC236}">
                <a16:creationId xmlns:a16="http://schemas.microsoft.com/office/drawing/2014/main" id="{9A99B581-7C82-38F1-E826-7A4CBEF0AD5F}"/>
              </a:ext>
            </a:extLst>
          </p:cNvPr>
          <p:cNvGraphicFramePr>
            <a:graphicFrameLocks noGrp="1"/>
          </p:cNvGraphicFramePr>
          <p:nvPr>
            <p:extLst>
              <p:ext uri="{D42A27DB-BD31-4B8C-83A1-F6EECF244321}">
                <p14:modId xmlns:p14="http://schemas.microsoft.com/office/powerpoint/2010/main" val="1323558036"/>
              </p:ext>
            </p:extLst>
          </p:nvPr>
        </p:nvGraphicFramePr>
        <p:xfrm>
          <a:off x="821871" y="3824021"/>
          <a:ext cx="6678774" cy="2743200"/>
        </p:xfrm>
        <a:graphic>
          <a:graphicData uri="http://schemas.openxmlformats.org/drawingml/2006/table">
            <a:tbl>
              <a:tblPr/>
              <a:tblGrid>
                <a:gridCol w="1072243">
                  <a:extLst>
                    <a:ext uri="{9D8B030D-6E8A-4147-A177-3AD203B41FA5}">
                      <a16:colId xmlns:a16="http://schemas.microsoft.com/office/drawing/2014/main" val="911221327"/>
                    </a:ext>
                  </a:extLst>
                </a:gridCol>
                <a:gridCol w="5606531">
                  <a:extLst>
                    <a:ext uri="{9D8B030D-6E8A-4147-A177-3AD203B41FA5}">
                      <a16:colId xmlns:a16="http://schemas.microsoft.com/office/drawing/2014/main" val="2332613877"/>
                    </a:ext>
                  </a:extLst>
                </a:gridCol>
              </a:tblGrid>
              <a:tr h="0">
                <a:tc>
                  <a:txBody>
                    <a:bodyPr/>
                    <a:lstStyle/>
                    <a:p>
                      <a:pPr>
                        <a:buNone/>
                      </a:pPr>
                      <a:r>
                        <a:rPr lang="en-IN"/>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489095"/>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Unary plus operator; indicates positive value (numbers are positive without this, however)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391212"/>
                  </a:ext>
                </a:extLst>
              </a:tr>
              <a:tr h="0">
                <a:tc>
                  <a:txBody>
                    <a:bodyPr/>
                    <a:lstStyle/>
                    <a:p>
                      <a:pPr algn="ctr">
                        <a:buNone/>
                      </a:pPr>
                      <a:r>
                        <a:rPr lang="en-IN"/>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Unary minus operator; negates an expression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9971194"/>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Increment operator; increments a value by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455752"/>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Decrement operator; decrements a value by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739099"/>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Logical complement operator; inverts the value of a </a:t>
                      </a:r>
                      <a:r>
                        <a:rPr lang="en-US" dirty="0" err="1"/>
                        <a:t>boolean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0416984"/>
                  </a:ext>
                </a:extLst>
              </a:tr>
            </a:tbl>
          </a:graphicData>
        </a:graphic>
      </p:graphicFrame>
      <p:sp>
        <p:nvSpPr>
          <p:cNvPr id="10" name="TextBox 9">
            <a:extLst>
              <a:ext uri="{FF2B5EF4-FFF2-40B4-BE49-F238E27FC236}">
                <a16:creationId xmlns:a16="http://schemas.microsoft.com/office/drawing/2014/main" id="{8B4B0938-5E69-4494-75B1-3A0F2CCF102C}"/>
              </a:ext>
            </a:extLst>
          </p:cNvPr>
          <p:cNvSpPr txBox="1"/>
          <p:nvPr/>
        </p:nvSpPr>
        <p:spPr>
          <a:xfrm>
            <a:off x="436207" y="3409164"/>
            <a:ext cx="6097554" cy="369332"/>
          </a:xfrm>
          <a:prstGeom prst="rect">
            <a:avLst/>
          </a:prstGeom>
          <a:noFill/>
        </p:spPr>
        <p:txBody>
          <a:bodyPr wrap="square">
            <a:spAutoFit/>
          </a:bodyPr>
          <a:lstStyle/>
          <a:p>
            <a:pPr algn="l">
              <a:buNone/>
            </a:pPr>
            <a:r>
              <a:rPr lang="en-IN" b="1" i="0" dirty="0">
                <a:solidFill>
                  <a:srgbClr val="333333"/>
                </a:solidFill>
                <a:effectLst/>
                <a:latin typeface="Arial" panose="020B0604020202020204" pitchFamily="34" charset="0"/>
              </a:rPr>
              <a:t>The Unary Operators</a:t>
            </a:r>
          </a:p>
        </p:txBody>
      </p:sp>
      <p:sp>
        <p:nvSpPr>
          <p:cNvPr id="12" name="TextBox 11">
            <a:extLst>
              <a:ext uri="{FF2B5EF4-FFF2-40B4-BE49-F238E27FC236}">
                <a16:creationId xmlns:a16="http://schemas.microsoft.com/office/drawing/2014/main" id="{E656A24C-F6AC-1C93-7C56-66CE6DC58CFB}"/>
              </a:ext>
            </a:extLst>
          </p:cNvPr>
          <p:cNvSpPr txBox="1"/>
          <p:nvPr/>
        </p:nvSpPr>
        <p:spPr>
          <a:xfrm>
            <a:off x="212272" y="106113"/>
            <a:ext cx="6097554" cy="369332"/>
          </a:xfrm>
          <a:prstGeom prst="rect">
            <a:avLst/>
          </a:prstGeom>
          <a:noFill/>
        </p:spPr>
        <p:txBody>
          <a:bodyPr wrap="square">
            <a:spAutoFit/>
          </a:bodyPr>
          <a:lstStyle/>
          <a:p>
            <a:r>
              <a:rPr lang="en-IN" b="1" i="0" u="sng" dirty="0">
                <a:solidFill>
                  <a:srgbClr val="333333"/>
                </a:solidFill>
                <a:effectLst/>
                <a:latin typeface="Arial" panose="020B0604020202020204" pitchFamily="34" charset="0"/>
              </a:rPr>
              <a:t>Operators</a:t>
            </a:r>
            <a:endParaRPr lang="en-IN" u="sng" dirty="0"/>
          </a:p>
        </p:txBody>
      </p:sp>
    </p:spTree>
    <p:extLst>
      <p:ext uri="{BB962C8B-B14F-4D97-AF65-F5344CB8AC3E}">
        <p14:creationId xmlns:p14="http://schemas.microsoft.com/office/powerpoint/2010/main" val="1902802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DFF2131-21B7-2664-CE66-E90FA7A77E6F}"/>
              </a:ext>
            </a:extLst>
          </p:cNvPr>
          <p:cNvGraphicFramePr>
            <a:graphicFrameLocks noGrp="1"/>
          </p:cNvGraphicFramePr>
          <p:nvPr>
            <p:extLst>
              <p:ext uri="{D42A27DB-BD31-4B8C-83A1-F6EECF244321}">
                <p14:modId xmlns:p14="http://schemas.microsoft.com/office/powerpoint/2010/main" val="2775735822"/>
              </p:ext>
            </p:extLst>
          </p:nvPr>
        </p:nvGraphicFramePr>
        <p:xfrm>
          <a:off x="943168" y="1127477"/>
          <a:ext cx="4272643" cy="2560320"/>
        </p:xfrm>
        <a:graphic>
          <a:graphicData uri="http://schemas.openxmlformats.org/drawingml/2006/table">
            <a:tbl>
              <a:tblPr/>
              <a:tblGrid>
                <a:gridCol w="1193542">
                  <a:extLst>
                    <a:ext uri="{9D8B030D-6E8A-4147-A177-3AD203B41FA5}">
                      <a16:colId xmlns:a16="http://schemas.microsoft.com/office/drawing/2014/main" val="911221327"/>
                    </a:ext>
                  </a:extLst>
                </a:gridCol>
                <a:gridCol w="3079101">
                  <a:extLst>
                    <a:ext uri="{9D8B030D-6E8A-4147-A177-3AD203B41FA5}">
                      <a16:colId xmlns:a16="http://schemas.microsoft.com/office/drawing/2014/main" val="2332613877"/>
                    </a:ext>
                  </a:extLst>
                </a:gridCol>
              </a:tblGrid>
              <a:tr h="0">
                <a:tc>
                  <a:txBody>
                    <a:bodyPr/>
                    <a:lstStyle/>
                    <a:p>
                      <a:pPr>
                        <a:buNone/>
                      </a:pPr>
                      <a:r>
                        <a:rPr lang="en-IN" dirty="0"/>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489095"/>
                  </a:ext>
                </a:extLst>
              </a:tr>
              <a:tr h="0">
                <a:tc>
                  <a:txBody>
                    <a:bodyPr/>
                    <a:lstStyle/>
                    <a:p>
                      <a:pPr algn="ctr">
                        <a:buNone/>
                      </a:pPr>
                      <a:r>
                        <a:rPr lang="en-US" altLang="en-US" dirty="0"/>
                        <a:t>== </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en-US" dirty="0"/>
                        <a:t>equal to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391212"/>
                  </a:ext>
                </a:extLst>
              </a:tr>
              <a:tr h="0">
                <a:tc>
                  <a:txBody>
                    <a:bodyPr/>
                    <a:lstStyle/>
                    <a:p>
                      <a:pPr algn="ctr">
                        <a:buNone/>
                      </a:pPr>
                      <a:r>
                        <a:rPr lang="en-US" altLang="en-US" dirty="0"/>
                        <a:t>!=</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en-US" dirty="0"/>
                        <a:t>not equal to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9971194"/>
                  </a:ext>
                </a:extLst>
              </a:tr>
              <a:tr h="0">
                <a:tc>
                  <a:txBody>
                    <a:bodyPr/>
                    <a:lstStyle/>
                    <a:p>
                      <a:pPr algn="ctr">
                        <a:buNone/>
                      </a:pPr>
                      <a:r>
                        <a:rPr lang="en-IN" dirty="0"/>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en-US" dirty="0"/>
                        <a:t>greater than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455752"/>
                  </a:ext>
                </a:extLst>
              </a:tr>
              <a:tr h="0">
                <a:tc>
                  <a:txBody>
                    <a:bodyPr/>
                    <a:lstStyle/>
                    <a:p>
                      <a:pPr algn="ctr">
                        <a:buNone/>
                      </a:pPr>
                      <a:r>
                        <a:rPr lang="en-IN" dirty="0"/>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en-US" dirty="0"/>
                        <a:t>greater than or equal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739099"/>
                  </a:ext>
                </a:extLst>
              </a:tr>
              <a:tr h="0">
                <a:tc>
                  <a:txBody>
                    <a:bodyPr/>
                    <a:lstStyle/>
                    <a:p>
                      <a:pPr algn="ctr">
                        <a:buNone/>
                      </a:pPr>
                      <a:r>
                        <a:rPr lang="en-IN"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less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0416984"/>
                  </a:ext>
                </a:extLst>
              </a:tr>
              <a:tr h="0">
                <a:tc>
                  <a:txBody>
                    <a:bodyPr/>
                    <a:lstStyle/>
                    <a:p>
                      <a:pPr algn="ctr">
                        <a:buNone/>
                      </a:pPr>
                      <a:r>
                        <a:rPr lang="en-IN"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less than or equal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410679"/>
                  </a:ext>
                </a:extLst>
              </a:tr>
            </a:tbl>
          </a:graphicData>
        </a:graphic>
      </p:graphicFrame>
      <p:graphicFrame>
        <p:nvGraphicFramePr>
          <p:cNvPr id="6" name="Table 5">
            <a:extLst>
              <a:ext uri="{FF2B5EF4-FFF2-40B4-BE49-F238E27FC236}">
                <a16:creationId xmlns:a16="http://schemas.microsoft.com/office/drawing/2014/main" id="{33C51477-3F20-DF15-8AC6-668731AE11DB}"/>
              </a:ext>
            </a:extLst>
          </p:cNvPr>
          <p:cNvGraphicFramePr>
            <a:graphicFrameLocks noGrp="1"/>
          </p:cNvGraphicFramePr>
          <p:nvPr>
            <p:extLst>
              <p:ext uri="{D42A27DB-BD31-4B8C-83A1-F6EECF244321}">
                <p14:modId xmlns:p14="http://schemas.microsoft.com/office/powerpoint/2010/main" val="281764421"/>
              </p:ext>
            </p:extLst>
          </p:nvPr>
        </p:nvGraphicFramePr>
        <p:xfrm>
          <a:off x="912847" y="4242255"/>
          <a:ext cx="4272643" cy="1097280"/>
        </p:xfrm>
        <a:graphic>
          <a:graphicData uri="http://schemas.openxmlformats.org/drawingml/2006/table">
            <a:tbl>
              <a:tblPr/>
              <a:tblGrid>
                <a:gridCol w="1193542">
                  <a:extLst>
                    <a:ext uri="{9D8B030D-6E8A-4147-A177-3AD203B41FA5}">
                      <a16:colId xmlns:a16="http://schemas.microsoft.com/office/drawing/2014/main" val="225919245"/>
                    </a:ext>
                  </a:extLst>
                </a:gridCol>
                <a:gridCol w="3079101">
                  <a:extLst>
                    <a:ext uri="{9D8B030D-6E8A-4147-A177-3AD203B41FA5}">
                      <a16:colId xmlns:a16="http://schemas.microsoft.com/office/drawing/2014/main" val="1477872829"/>
                    </a:ext>
                  </a:extLst>
                </a:gridCol>
              </a:tblGrid>
              <a:tr h="0">
                <a:tc>
                  <a:txBody>
                    <a:bodyPr/>
                    <a:lstStyle/>
                    <a:p>
                      <a:pPr algn="ctr">
                        <a:buNone/>
                      </a:pPr>
                      <a:r>
                        <a:rPr lang="en-IN" dirty="0"/>
                        <a:t>&amp;&amp;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 Logical 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968047"/>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 Logical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8760876"/>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Ternary (short hand for if-else)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319612"/>
                  </a:ext>
                </a:extLst>
              </a:tr>
            </a:tbl>
          </a:graphicData>
        </a:graphic>
      </p:graphicFrame>
      <p:graphicFrame>
        <p:nvGraphicFramePr>
          <p:cNvPr id="7" name="Table 6">
            <a:extLst>
              <a:ext uri="{FF2B5EF4-FFF2-40B4-BE49-F238E27FC236}">
                <a16:creationId xmlns:a16="http://schemas.microsoft.com/office/drawing/2014/main" id="{B38B7966-9465-07E5-748B-E5F8ABC50BA8}"/>
              </a:ext>
            </a:extLst>
          </p:cNvPr>
          <p:cNvGraphicFramePr>
            <a:graphicFrameLocks noGrp="1"/>
          </p:cNvGraphicFramePr>
          <p:nvPr>
            <p:extLst>
              <p:ext uri="{D42A27DB-BD31-4B8C-83A1-F6EECF244321}">
                <p14:modId xmlns:p14="http://schemas.microsoft.com/office/powerpoint/2010/main" val="2259123858"/>
              </p:ext>
            </p:extLst>
          </p:nvPr>
        </p:nvGraphicFramePr>
        <p:xfrm>
          <a:off x="903517" y="5865787"/>
          <a:ext cx="4272643" cy="640080"/>
        </p:xfrm>
        <a:graphic>
          <a:graphicData uri="http://schemas.openxmlformats.org/drawingml/2006/table">
            <a:tbl>
              <a:tblPr/>
              <a:tblGrid>
                <a:gridCol w="1193542">
                  <a:extLst>
                    <a:ext uri="{9D8B030D-6E8A-4147-A177-3AD203B41FA5}">
                      <a16:colId xmlns:a16="http://schemas.microsoft.com/office/drawing/2014/main" val="2978692022"/>
                    </a:ext>
                  </a:extLst>
                </a:gridCol>
                <a:gridCol w="3079101">
                  <a:extLst>
                    <a:ext uri="{9D8B030D-6E8A-4147-A177-3AD203B41FA5}">
                      <a16:colId xmlns:a16="http://schemas.microsoft.com/office/drawing/2014/main" val="1019548132"/>
                    </a:ext>
                  </a:extLst>
                </a:gridCol>
              </a:tblGrid>
              <a:tr h="0">
                <a:tc>
                  <a:txBody>
                    <a:bodyPr/>
                    <a:lstStyle/>
                    <a:p>
                      <a:pPr algn="ctr">
                        <a:buNone/>
                      </a:pPr>
                      <a:r>
                        <a:rPr lang="en-IN" dirty="0" err="1"/>
                        <a:t>instanceof</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i="1" dirty="0" err="1"/>
                        <a:t>instanceof</a:t>
                      </a:r>
                      <a:r>
                        <a:rPr lang="en-US" sz="1800" b="0" i="0" kern="1200" dirty="0">
                          <a:solidFill>
                            <a:schemeClr val="tx1"/>
                          </a:solidFill>
                          <a:effectLst/>
                          <a:latin typeface="+mn-lt"/>
                          <a:ea typeface="+mn-ea"/>
                          <a:cs typeface="+mn-cs"/>
                        </a:rPr>
                        <a:t> operator compares an object to a specified type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235807"/>
                  </a:ext>
                </a:extLst>
              </a:tr>
            </a:tbl>
          </a:graphicData>
        </a:graphic>
      </p:graphicFrame>
      <p:graphicFrame>
        <p:nvGraphicFramePr>
          <p:cNvPr id="9" name="Table 8">
            <a:extLst>
              <a:ext uri="{FF2B5EF4-FFF2-40B4-BE49-F238E27FC236}">
                <a16:creationId xmlns:a16="http://schemas.microsoft.com/office/drawing/2014/main" id="{F634B4C0-9B12-7548-ECB5-512AEC1336AA}"/>
              </a:ext>
            </a:extLst>
          </p:cNvPr>
          <p:cNvGraphicFramePr>
            <a:graphicFrameLocks noGrp="1"/>
          </p:cNvGraphicFramePr>
          <p:nvPr>
            <p:extLst>
              <p:ext uri="{D42A27DB-BD31-4B8C-83A1-F6EECF244321}">
                <p14:modId xmlns:p14="http://schemas.microsoft.com/office/powerpoint/2010/main" val="295856241"/>
              </p:ext>
            </p:extLst>
          </p:nvPr>
        </p:nvGraphicFramePr>
        <p:xfrm>
          <a:off x="6861887" y="1102593"/>
          <a:ext cx="4272643" cy="2926080"/>
        </p:xfrm>
        <a:graphic>
          <a:graphicData uri="http://schemas.openxmlformats.org/drawingml/2006/table">
            <a:tbl>
              <a:tblPr/>
              <a:tblGrid>
                <a:gridCol w="1193542">
                  <a:extLst>
                    <a:ext uri="{9D8B030D-6E8A-4147-A177-3AD203B41FA5}">
                      <a16:colId xmlns:a16="http://schemas.microsoft.com/office/drawing/2014/main" val="911221327"/>
                    </a:ext>
                  </a:extLst>
                </a:gridCol>
                <a:gridCol w="3079101">
                  <a:extLst>
                    <a:ext uri="{9D8B030D-6E8A-4147-A177-3AD203B41FA5}">
                      <a16:colId xmlns:a16="http://schemas.microsoft.com/office/drawing/2014/main" val="2332613877"/>
                    </a:ext>
                  </a:extLst>
                </a:gridCol>
              </a:tblGrid>
              <a:tr h="0">
                <a:tc>
                  <a:txBody>
                    <a:bodyPr/>
                    <a:lstStyle/>
                    <a:p>
                      <a:pPr>
                        <a:buNone/>
                      </a:pPr>
                      <a:r>
                        <a:rPr lang="en-IN" dirty="0"/>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489095"/>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Unary bitwise complement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391212"/>
                  </a:ext>
                </a:extLst>
              </a:tr>
              <a:tr h="0">
                <a:tc>
                  <a:txBody>
                    <a:bodyPr/>
                    <a:lstStyle/>
                    <a:p>
                      <a:pPr algn="ctr">
                        <a:buNone/>
                      </a:pPr>
                      <a:r>
                        <a:rPr lang="en-IN" dirty="0"/>
                        <a:t>&lt;&lt;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Signed left shift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9971194"/>
                  </a:ext>
                </a:extLst>
              </a:tr>
              <a:tr h="0">
                <a:tc>
                  <a:txBody>
                    <a:bodyPr/>
                    <a:lstStyle/>
                    <a:p>
                      <a:pPr algn="ctr">
                        <a:buNone/>
                      </a:pPr>
                      <a:r>
                        <a:rPr lang="en-IN" dirty="0"/>
                        <a:t>&gt;&gt;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Signed right shift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455752"/>
                  </a:ext>
                </a:extLst>
              </a:tr>
              <a:tr h="0">
                <a:tc>
                  <a:txBody>
                    <a:bodyPr/>
                    <a:lstStyle/>
                    <a:p>
                      <a:pPr algn="ctr">
                        <a:buNone/>
                      </a:pPr>
                      <a:r>
                        <a:rPr lang="en-IN" dirty="0"/>
                        <a:t>&gt;&gt;&gt;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Unsigned right shift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739099"/>
                  </a:ext>
                </a:extLst>
              </a:tr>
              <a:tr h="0">
                <a:tc>
                  <a:txBody>
                    <a:bodyPr/>
                    <a:lstStyle/>
                    <a:p>
                      <a:pPr algn="ctr">
                        <a:buNone/>
                      </a:pPr>
                      <a:r>
                        <a:rPr lang="en-IN" dirty="0"/>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Bitwise 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0416984"/>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Bitwise exclusive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410679"/>
                  </a:ext>
                </a:extLst>
              </a:tr>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Bitwise inclusive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459049"/>
                  </a:ext>
                </a:extLst>
              </a:tr>
            </a:tbl>
          </a:graphicData>
        </a:graphic>
      </p:graphicFrame>
      <p:sp>
        <p:nvSpPr>
          <p:cNvPr id="11" name="TextBox 10">
            <a:extLst>
              <a:ext uri="{FF2B5EF4-FFF2-40B4-BE49-F238E27FC236}">
                <a16:creationId xmlns:a16="http://schemas.microsoft.com/office/drawing/2014/main" id="{8C58BD11-9B35-E835-DA7B-89A3696D79C2}"/>
              </a:ext>
            </a:extLst>
          </p:cNvPr>
          <p:cNvSpPr txBox="1"/>
          <p:nvPr/>
        </p:nvSpPr>
        <p:spPr>
          <a:xfrm>
            <a:off x="6407799" y="646547"/>
            <a:ext cx="4145124" cy="369332"/>
          </a:xfrm>
          <a:prstGeom prst="rect">
            <a:avLst/>
          </a:prstGeom>
          <a:noFill/>
        </p:spPr>
        <p:txBody>
          <a:bodyPr wrap="square">
            <a:spAutoFit/>
          </a:bodyPr>
          <a:lstStyle/>
          <a:p>
            <a:pPr algn="l">
              <a:buNone/>
            </a:pPr>
            <a:r>
              <a:rPr lang="en-US" b="1" i="0" dirty="0">
                <a:solidFill>
                  <a:srgbClr val="333333"/>
                </a:solidFill>
                <a:effectLst/>
                <a:latin typeface="Arial" panose="020B0604020202020204" pitchFamily="34" charset="0"/>
              </a:rPr>
              <a:t>Bitwise and Bit Shift Operators</a:t>
            </a:r>
          </a:p>
        </p:txBody>
      </p:sp>
      <p:sp>
        <p:nvSpPr>
          <p:cNvPr id="13" name="TextBox 12">
            <a:extLst>
              <a:ext uri="{FF2B5EF4-FFF2-40B4-BE49-F238E27FC236}">
                <a16:creationId xmlns:a16="http://schemas.microsoft.com/office/drawing/2014/main" id="{0A5875CF-A460-1D25-8FB9-6AECD05663BB}"/>
              </a:ext>
            </a:extLst>
          </p:cNvPr>
          <p:cNvSpPr txBox="1"/>
          <p:nvPr/>
        </p:nvSpPr>
        <p:spPr>
          <a:xfrm>
            <a:off x="433872" y="3780360"/>
            <a:ext cx="2785189" cy="369332"/>
          </a:xfrm>
          <a:prstGeom prst="rect">
            <a:avLst/>
          </a:prstGeom>
          <a:noFill/>
        </p:spPr>
        <p:txBody>
          <a:bodyPr wrap="square">
            <a:spAutoFit/>
          </a:bodyPr>
          <a:lstStyle/>
          <a:p>
            <a:pPr algn="l">
              <a:buNone/>
            </a:pPr>
            <a:r>
              <a:rPr lang="en-IN" b="1" i="0" dirty="0">
                <a:solidFill>
                  <a:srgbClr val="333333"/>
                </a:solidFill>
                <a:effectLst/>
                <a:latin typeface="Arial" panose="020B0604020202020204" pitchFamily="34" charset="0"/>
              </a:rPr>
              <a:t>Conditional Operators</a:t>
            </a:r>
          </a:p>
        </p:txBody>
      </p:sp>
      <p:sp>
        <p:nvSpPr>
          <p:cNvPr id="15" name="TextBox 14">
            <a:extLst>
              <a:ext uri="{FF2B5EF4-FFF2-40B4-BE49-F238E27FC236}">
                <a16:creationId xmlns:a16="http://schemas.microsoft.com/office/drawing/2014/main" id="{3929D877-2B14-E1B1-8438-1A0F1769FECD}"/>
              </a:ext>
            </a:extLst>
          </p:cNvPr>
          <p:cNvSpPr txBox="1"/>
          <p:nvPr/>
        </p:nvSpPr>
        <p:spPr>
          <a:xfrm>
            <a:off x="415215" y="646547"/>
            <a:ext cx="4272643" cy="369332"/>
          </a:xfrm>
          <a:prstGeom prst="rect">
            <a:avLst/>
          </a:prstGeom>
          <a:noFill/>
        </p:spPr>
        <p:txBody>
          <a:bodyPr wrap="square">
            <a:spAutoFit/>
          </a:bodyPr>
          <a:lstStyle/>
          <a:p>
            <a:pPr algn="l">
              <a:buNone/>
            </a:pPr>
            <a:r>
              <a:rPr lang="en-IN" b="1" i="0" dirty="0">
                <a:solidFill>
                  <a:srgbClr val="333333"/>
                </a:solidFill>
                <a:effectLst/>
                <a:latin typeface="Arial" panose="020B0604020202020204" pitchFamily="34" charset="0"/>
              </a:rPr>
              <a:t>Equality and Relational Operators</a:t>
            </a:r>
          </a:p>
        </p:txBody>
      </p:sp>
      <p:sp>
        <p:nvSpPr>
          <p:cNvPr id="17" name="TextBox 16">
            <a:extLst>
              <a:ext uri="{FF2B5EF4-FFF2-40B4-BE49-F238E27FC236}">
                <a16:creationId xmlns:a16="http://schemas.microsoft.com/office/drawing/2014/main" id="{058A2CFB-DF69-4EDD-FACF-B0E6691BB2CE}"/>
              </a:ext>
            </a:extLst>
          </p:cNvPr>
          <p:cNvSpPr txBox="1"/>
          <p:nvPr/>
        </p:nvSpPr>
        <p:spPr>
          <a:xfrm>
            <a:off x="310245" y="5449800"/>
            <a:ext cx="3319363" cy="369332"/>
          </a:xfrm>
          <a:prstGeom prst="rect">
            <a:avLst/>
          </a:prstGeom>
          <a:noFill/>
        </p:spPr>
        <p:txBody>
          <a:bodyPr wrap="square">
            <a:spAutoFit/>
          </a:bodyPr>
          <a:lstStyle/>
          <a:p>
            <a:pPr algn="l">
              <a:buNone/>
            </a:pPr>
            <a:r>
              <a:rPr lang="en-IN" b="1" i="0" dirty="0">
                <a:solidFill>
                  <a:srgbClr val="333333"/>
                </a:solidFill>
                <a:effectLst/>
                <a:latin typeface="Arial" panose="020B0604020202020204" pitchFamily="34" charset="0"/>
              </a:rPr>
              <a:t>Type Comparison Operator</a:t>
            </a:r>
          </a:p>
        </p:txBody>
      </p:sp>
      <p:sp>
        <p:nvSpPr>
          <p:cNvPr id="18" name="TextBox 17">
            <a:extLst>
              <a:ext uri="{FF2B5EF4-FFF2-40B4-BE49-F238E27FC236}">
                <a16:creationId xmlns:a16="http://schemas.microsoft.com/office/drawing/2014/main" id="{0B5E261F-9DA7-6393-CAB8-0415857E2DB2}"/>
              </a:ext>
            </a:extLst>
          </p:cNvPr>
          <p:cNvSpPr txBox="1"/>
          <p:nvPr/>
        </p:nvSpPr>
        <p:spPr>
          <a:xfrm>
            <a:off x="6407799" y="4149692"/>
            <a:ext cx="4145124" cy="369332"/>
          </a:xfrm>
          <a:prstGeom prst="rect">
            <a:avLst/>
          </a:prstGeom>
          <a:noFill/>
        </p:spPr>
        <p:txBody>
          <a:bodyPr wrap="square">
            <a:spAutoFit/>
          </a:bodyPr>
          <a:lstStyle/>
          <a:p>
            <a:pPr algn="l">
              <a:buNone/>
            </a:pPr>
            <a:r>
              <a:rPr lang="en-US" b="1" i="0" dirty="0">
                <a:solidFill>
                  <a:srgbClr val="333333"/>
                </a:solidFill>
                <a:effectLst/>
                <a:latin typeface="Arial" panose="020B0604020202020204" pitchFamily="34" charset="0"/>
              </a:rPr>
              <a:t>Simple Assignment Operator</a:t>
            </a:r>
          </a:p>
        </p:txBody>
      </p:sp>
      <p:graphicFrame>
        <p:nvGraphicFramePr>
          <p:cNvPr id="19" name="Table 18">
            <a:extLst>
              <a:ext uri="{FF2B5EF4-FFF2-40B4-BE49-F238E27FC236}">
                <a16:creationId xmlns:a16="http://schemas.microsoft.com/office/drawing/2014/main" id="{A0906D39-E945-9CD1-60C0-A96ABAC80E11}"/>
              </a:ext>
            </a:extLst>
          </p:cNvPr>
          <p:cNvGraphicFramePr>
            <a:graphicFrameLocks noGrp="1"/>
          </p:cNvGraphicFramePr>
          <p:nvPr>
            <p:extLst>
              <p:ext uri="{D42A27DB-BD31-4B8C-83A1-F6EECF244321}">
                <p14:modId xmlns:p14="http://schemas.microsoft.com/office/powerpoint/2010/main" val="3262631979"/>
              </p:ext>
            </p:extLst>
          </p:nvPr>
        </p:nvGraphicFramePr>
        <p:xfrm>
          <a:off x="6921753" y="4680792"/>
          <a:ext cx="4272643" cy="365760"/>
        </p:xfrm>
        <a:graphic>
          <a:graphicData uri="http://schemas.openxmlformats.org/drawingml/2006/table">
            <a:tbl>
              <a:tblPr/>
              <a:tblGrid>
                <a:gridCol w="1193542">
                  <a:extLst>
                    <a:ext uri="{9D8B030D-6E8A-4147-A177-3AD203B41FA5}">
                      <a16:colId xmlns:a16="http://schemas.microsoft.com/office/drawing/2014/main" val="17906375"/>
                    </a:ext>
                  </a:extLst>
                </a:gridCol>
                <a:gridCol w="3079101">
                  <a:extLst>
                    <a:ext uri="{9D8B030D-6E8A-4147-A177-3AD203B41FA5}">
                      <a16:colId xmlns:a16="http://schemas.microsoft.com/office/drawing/2014/main" val="2790766883"/>
                    </a:ext>
                  </a:extLst>
                </a:gridCol>
              </a:tblGrid>
              <a:tr h="0">
                <a:tc>
                  <a:txBody>
                    <a:bodyPr/>
                    <a:lstStyle/>
                    <a:p>
                      <a:pPr algn="ctr">
                        <a:buNone/>
                      </a:pPr>
                      <a:r>
                        <a:rPr lang="en-IN"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Simple Assignment 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973317"/>
                  </a:ext>
                </a:extLst>
              </a:tr>
            </a:tbl>
          </a:graphicData>
        </a:graphic>
      </p:graphicFrame>
    </p:spTree>
    <p:extLst>
      <p:ext uri="{BB962C8B-B14F-4D97-AF65-F5344CB8AC3E}">
        <p14:creationId xmlns:p14="http://schemas.microsoft.com/office/powerpoint/2010/main" val="1448976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965623B-072B-DA6D-FC42-E24D38ABF769}"/>
              </a:ext>
            </a:extLst>
          </p:cNvPr>
          <p:cNvGraphicFramePr>
            <a:graphicFrameLocks noGrp="1"/>
          </p:cNvGraphicFramePr>
          <p:nvPr>
            <p:extLst>
              <p:ext uri="{D42A27DB-BD31-4B8C-83A1-F6EECF244321}">
                <p14:modId xmlns:p14="http://schemas.microsoft.com/office/powerpoint/2010/main" val="1843755814"/>
              </p:ext>
            </p:extLst>
          </p:nvPr>
        </p:nvGraphicFramePr>
        <p:xfrm>
          <a:off x="998214" y="171641"/>
          <a:ext cx="5299949" cy="5100144"/>
        </p:xfrm>
        <a:graphic>
          <a:graphicData uri="http://schemas.openxmlformats.org/drawingml/2006/table">
            <a:tbl>
              <a:tblPr/>
              <a:tblGrid>
                <a:gridCol w="1763647">
                  <a:extLst>
                    <a:ext uri="{9D8B030D-6E8A-4147-A177-3AD203B41FA5}">
                      <a16:colId xmlns:a16="http://schemas.microsoft.com/office/drawing/2014/main" val="1151786825"/>
                    </a:ext>
                  </a:extLst>
                </a:gridCol>
                <a:gridCol w="3536302">
                  <a:extLst>
                    <a:ext uri="{9D8B030D-6E8A-4147-A177-3AD203B41FA5}">
                      <a16:colId xmlns:a16="http://schemas.microsoft.com/office/drawing/2014/main" val="760602480"/>
                    </a:ext>
                  </a:extLst>
                </a:gridCol>
              </a:tblGrid>
              <a:tr h="290089">
                <a:tc>
                  <a:txBody>
                    <a:bodyPr/>
                    <a:lstStyle/>
                    <a:p>
                      <a:pPr>
                        <a:buNone/>
                      </a:pPr>
                      <a:r>
                        <a:rPr lang="en-IN" sz="1500" b="1" dirty="0"/>
                        <a:t>Operators</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b="1" dirty="0"/>
                        <a:t>Precedence(high to low)</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8754182"/>
                  </a:ext>
                </a:extLst>
              </a:tr>
              <a:tr h="290089">
                <a:tc>
                  <a:txBody>
                    <a:bodyPr/>
                    <a:lstStyle/>
                    <a:p>
                      <a:pPr>
                        <a:buNone/>
                      </a:pPr>
                      <a:r>
                        <a:rPr lang="en-IN" sz="1500"/>
                        <a:t>postfix</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i="1" dirty="0"/>
                        <a:t>expr</a:t>
                      </a:r>
                      <a:r>
                        <a:rPr lang="en-IN" sz="1500" dirty="0"/>
                        <a:t>++ </a:t>
                      </a:r>
                      <a:r>
                        <a:rPr lang="en-IN" sz="1500" i="1" dirty="0"/>
                        <a:t>expr</a:t>
                      </a:r>
                      <a:r>
                        <a:rPr lang="en-IN" sz="1500" dirty="0"/>
                        <a:t>--</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119030"/>
                  </a:ext>
                </a:extLst>
              </a:tr>
              <a:tr h="290089">
                <a:tc>
                  <a:txBody>
                    <a:bodyPr/>
                    <a:lstStyle/>
                    <a:p>
                      <a:pPr>
                        <a:buNone/>
                      </a:pPr>
                      <a:r>
                        <a:rPr lang="en-IN" sz="1500" dirty="0"/>
                        <a:t>unary</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a:t>
                      </a:r>
                      <a:r>
                        <a:rPr lang="en-IN" sz="1500" i="1" dirty="0"/>
                        <a:t>expr (pre increment)</a:t>
                      </a:r>
                      <a:r>
                        <a:rPr lang="en-IN" sz="1500" dirty="0"/>
                        <a:t>  </a:t>
                      </a:r>
                    </a:p>
                    <a:p>
                      <a:pPr>
                        <a:buNone/>
                      </a:pPr>
                      <a:r>
                        <a:rPr lang="en-IN" sz="1500" dirty="0"/>
                        <a:t>--</a:t>
                      </a:r>
                      <a:r>
                        <a:rPr lang="en-IN" sz="1500" i="1" dirty="0"/>
                        <a:t>expr</a:t>
                      </a:r>
                      <a:r>
                        <a:rPr lang="en-IN" sz="1500" dirty="0"/>
                        <a:t>  </a:t>
                      </a:r>
                      <a:r>
                        <a:rPr lang="en-IN" sz="1500" i="1" dirty="0"/>
                        <a:t> (pre decrement)</a:t>
                      </a:r>
                      <a:endParaRPr lang="en-IN" sz="1500" dirty="0"/>
                    </a:p>
                    <a:p>
                      <a:pPr>
                        <a:buNone/>
                      </a:pPr>
                      <a:r>
                        <a:rPr lang="en-IN" sz="1500" dirty="0"/>
                        <a:t> +</a:t>
                      </a:r>
                      <a:r>
                        <a:rPr lang="en-IN" sz="1500" i="1" dirty="0"/>
                        <a:t>expr</a:t>
                      </a:r>
                      <a:r>
                        <a:rPr lang="en-IN" sz="1500" dirty="0"/>
                        <a:t>  (unary plus)</a:t>
                      </a:r>
                    </a:p>
                    <a:p>
                      <a:pPr>
                        <a:buNone/>
                      </a:pPr>
                      <a:r>
                        <a:rPr lang="en-IN" sz="1500" dirty="0"/>
                        <a:t> -</a:t>
                      </a:r>
                      <a:r>
                        <a:rPr lang="en-IN" sz="1500" i="1" dirty="0"/>
                        <a:t>expr</a:t>
                      </a:r>
                      <a:r>
                        <a:rPr lang="en-IN" sz="1500" dirty="0"/>
                        <a:t>   (unary minus)</a:t>
                      </a:r>
                    </a:p>
                    <a:p>
                      <a:pPr>
                        <a:buNone/>
                      </a:pPr>
                      <a:r>
                        <a:rPr lang="en-IN" sz="1500" dirty="0"/>
                        <a:t>~           (one’s complement)</a:t>
                      </a:r>
                    </a:p>
                    <a:p>
                      <a:pPr>
                        <a:buNone/>
                      </a:pPr>
                      <a:r>
                        <a:rPr lang="en-IN" sz="1500" dirty="0"/>
                        <a:t>!            (logical Not)</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6688522"/>
                  </a:ext>
                </a:extLst>
              </a:tr>
              <a:tr h="290089">
                <a:tc>
                  <a:txBody>
                    <a:bodyPr/>
                    <a:lstStyle/>
                    <a:p>
                      <a:pPr>
                        <a:buNone/>
                      </a:pPr>
                      <a:r>
                        <a:rPr lang="en-IN" sz="1500"/>
                        <a:t>multiplicative</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 / %</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378082"/>
                  </a:ext>
                </a:extLst>
              </a:tr>
              <a:tr h="290089">
                <a:tc>
                  <a:txBody>
                    <a:bodyPr/>
                    <a:lstStyle/>
                    <a:p>
                      <a:pPr>
                        <a:buNone/>
                      </a:pPr>
                      <a:r>
                        <a:rPr lang="en-IN" sz="1500"/>
                        <a:t>additive</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 -</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0519089"/>
                  </a:ext>
                </a:extLst>
              </a:tr>
              <a:tr h="290089">
                <a:tc>
                  <a:txBody>
                    <a:bodyPr/>
                    <a:lstStyle/>
                    <a:p>
                      <a:pPr>
                        <a:buNone/>
                      </a:pPr>
                      <a:r>
                        <a:rPr lang="en-IN" sz="1500"/>
                        <a:t>shift</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 &lt;&lt;  (signed left shift)</a:t>
                      </a:r>
                    </a:p>
                    <a:p>
                      <a:pPr>
                        <a:buNone/>
                      </a:pPr>
                      <a:r>
                        <a:rPr lang="en-IN" sz="1500" dirty="0"/>
                        <a:t> &gt;&gt;  (signed right shift)</a:t>
                      </a:r>
                    </a:p>
                    <a:p>
                      <a:pPr>
                        <a:buNone/>
                      </a:pPr>
                      <a:r>
                        <a:rPr lang="en-IN" sz="1500" dirty="0"/>
                        <a:t>&gt;&gt;&gt; (unsigned right shift(</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991827"/>
                  </a:ext>
                </a:extLst>
              </a:tr>
              <a:tr h="290089">
                <a:tc>
                  <a:txBody>
                    <a:bodyPr/>
                    <a:lstStyle/>
                    <a:p>
                      <a:pPr>
                        <a:buNone/>
                      </a:pPr>
                      <a:r>
                        <a:rPr lang="en-IN" sz="1500"/>
                        <a:t>relational</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&lt; ,  &gt; ,  &lt;=,  &gt;=,  </a:t>
                      </a:r>
                      <a:r>
                        <a:rPr lang="en-IN" sz="1500" dirty="0" err="1"/>
                        <a:t>Instanceof</a:t>
                      </a:r>
                      <a:endParaRPr lang="en-IN" sz="1500" dirty="0"/>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701521"/>
                  </a:ext>
                </a:extLst>
              </a:tr>
              <a:tr h="290089">
                <a:tc>
                  <a:txBody>
                    <a:bodyPr/>
                    <a:lstStyle/>
                    <a:p>
                      <a:pPr>
                        <a:buNone/>
                      </a:pPr>
                      <a:r>
                        <a:rPr lang="en-IN" sz="1500" dirty="0"/>
                        <a:t>equality</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 ,  !=</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2284577"/>
                  </a:ext>
                </a:extLst>
              </a:tr>
              <a:tr h="290089">
                <a:tc>
                  <a:txBody>
                    <a:bodyPr/>
                    <a:lstStyle/>
                    <a:p>
                      <a:pPr>
                        <a:buNone/>
                      </a:pPr>
                      <a:r>
                        <a:rPr lang="en-IN" sz="1500"/>
                        <a:t>bitwise AND</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&amp;</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7227654"/>
                  </a:ext>
                </a:extLst>
              </a:tr>
              <a:tr h="290089">
                <a:tc>
                  <a:txBody>
                    <a:bodyPr/>
                    <a:lstStyle/>
                    <a:p>
                      <a:pPr>
                        <a:buNone/>
                      </a:pPr>
                      <a:r>
                        <a:rPr lang="en-IN" sz="1500"/>
                        <a:t>bitwise exclusive OR</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660548"/>
                  </a:ext>
                </a:extLst>
              </a:tr>
              <a:tr h="290089">
                <a:tc>
                  <a:txBody>
                    <a:bodyPr/>
                    <a:lstStyle/>
                    <a:p>
                      <a:pPr>
                        <a:buNone/>
                      </a:pPr>
                      <a:r>
                        <a:rPr lang="en-IN" sz="1500"/>
                        <a:t>bitwise inclusive OR</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304411"/>
                  </a:ext>
                </a:extLst>
              </a:tr>
              <a:tr h="290089">
                <a:tc>
                  <a:txBody>
                    <a:bodyPr/>
                    <a:lstStyle/>
                    <a:p>
                      <a:pPr>
                        <a:buNone/>
                      </a:pPr>
                      <a:r>
                        <a:rPr lang="en-IN" sz="1500" dirty="0"/>
                        <a:t>logical AND</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&amp;&amp;</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2588421"/>
                  </a:ext>
                </a:extLst>
              </a:tr>
            </a:tbl>
          </a:graphicData>
        </a:graphic>
      </p:graphicFrame>
      <p:graphicFrame>
        <p:nvGraphicFramePr>
          <p:cNvPr id="5" name="Table 4">
            <a:extLst>
              <a:ext uri="{FF2B5EF4-FFF2-40B4-BE49-F238E27FC236}">
                <a16:creationId xmlns:a16="http://schemas.microsoft.com/office/drawing/2014/main" id="{59ADCF3E-B480-0D44-390F-5A012E51723A}"/>
              </a:ext>
            </a:extLst>
          </p:cNvPr>
          <p:cNvGraphicFramePr>
            <a:graphicFrameLocks noGrp="1"/>
          </p:cNvGraphicFramePr>
          <p:nvPr>
            <p:extLst>
              <p:ext uri="{D42A27DB-BD31-4B8C-83A1-F6EECF244321}">
                <p14:modId xmlns:p14="http://schemas.microsoft.com/office/powerpoint/2010/main" val="2659619980"/>
              </p:ext>
            </p:extLst>
          </p:nvPr>
        </p:nvGraphicFramePr>
        <p:xfrm>
          <a:off x="998214" y="5271785"/>
          <a:ext cx="5299949" cy="874986"/>
        </p:xfrm>
        <a:graphic>
          <a:graphicData uri="http://schemas.openxmlformats.org/drawingml/2006/table">
            <a:tbl>
              <a:tblPr/>
              <a:tblGrid>
                <a:gridCol w="1772978">
                  <a:extLst>
                    <a:ext uri="{9D8B030D-6E8A-4147-A177-3AD203B41FA5}">
                      <a16:colId xmlns:a16="http://schemas.microsoft.com/office/drawing/2014/main" val="642099761"/>
                    </a:ext>
                  </a:extLst>
                </a:gridCol>
                <a:gridCol w="3526971">
                  <a:extLst>
                    <a:ext uri="{9D8B030D-6E8A-4147-A177-3AD203B41FA5}">
                      <a16:colId xmlns:a16="http://schemas.microsoft.com/office/drawing/2014/main" val="9425861"/>
                    </a:ext>
                  </a:extLst>
                </a:gridCol>
              </a:tblGrid>
              <a:tr h="290089">
                <a:tc>
                  <a:txBody>
                    <a:bodyPr/>
                    <a:lstStyle/>
                    <a:p>
                      <a:pPr>
                        <a:buNone/>
                      </a:pPr>
                      <a:r>
                        <a:rPr lang="en-IN" sz="1500" dirty="0"/>
                        <a:t>logical OR</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5908781"/>
                  </a:ext>
                </a:extLst>
              </a:tr>
              <a:tr h="290089">
                <a:tc>
                  <a:txBody>
                    <a:bodyPr/>
                    <a:lstStyle/>
                    <a:p>
                      <a:pPr>
                        <a:buNone/>
                      </a:pPr>
                      <a:r>
                        <a:rPr lang="en-IN" sz="1500" dirty="0"/>
                        <a:t>ternary</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 :</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2016766"/>
                  </a:ext>
                </a:extLst>
              </a:tr>
              <a:tr h="290089">
                <a:tc>
                  <a:txBody>
                    <a:bodyPr/>
                    <a:lstStyle/>
                    <a:p>
                      <a:pPr>
                        <a:buNone/>
                      </a:pPr>
                      <a:r>
                        <a:rPr lang="en-IN" sz="1500" dirty="0"/>
                        <a:t>assignment</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N" sz="1500" dirty="0"/>
                        <a:t>= += -= *= /= %= &amp;= ^= |= &lt;&lt;= &gt;&gt;= &gt;&gt;&gt;=</a:t>
                      </a:r>
                    </a:p>
                  </a:txBody>
                  <a:tcPr marL="31531" marR="31531"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2898292"/>
                  </a:ext>
                </a:extLst>
              </a:tr>
            </a:tbl>
          </a:graphicData>
        </a:graphic>
      </p:graphicFrame>
    </p:spTree>
    <p:extLst>
      <p:ext uri="{BB962C8B-B14F-4D97-AF65-F5344CB8AC3E}">
        <p14:creationId xmlns:p14="http://schemas.microsoft.com/office/powerpoint/2010/main" val="1822308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FF91-4BD4-D1E1-1161-3B1E6D8C941E}"/>
              </a:ext>
            </a:extLst>
          </p:cNvPr>
          <p:cNvSpPr>
            <a:spLocks noGrp="1"/>
          </p:cNvSpPr>
          <p:nvPr>
            <p:ph type="title"/>
          </p:nvPr>
        </p:nvSpPr>
        <p:spPr>
          <a:xfrm>
            <a:off x="651588" y="150521"/>
            <a:ext cx="10515600" cy="549274"/>
          </a:xfrm>
        </p:spPr>
        <p:txBody>
          <a:bodyPr>
            <a:normAutofit fontScale="90000"/>
          </a:bodyPr>
          <a:lstStyle/>
          <a:p>
            <a:r>
              <a:rPr lang="en-IN" dirty="0"/>
              <a:t>Statements</a:t>
            </a:r>
          </a:p>
        </p:txBody>
      </p:sp>
      <p:graphicFrame>
        <p:nvGraphicFramePr>
          <p:cNvPr id="4" name="Table 3">
            <a:extLst>
              <a:ext uri="{FF2B5EF4-FFF2-40B4-BE49-F238E27FC236}">
                <a16:creationId xmlns:a16="http://schemas.microsoft.com/office/drawing/2014/main" id="{B6750661-3134-178A-8199-9A3E8CF2CACF}"/>
              </a:ext>
            </a:extLst>
          </p:cNvPr>
          <p:cNvGraphicFramePr>
            <a:graphicFrameLocks noGrp="1"/>
          </p:cNvGraphicFramePr>
          <p:nvPr>
            <p:extLst>
              <p:ext uri="{D42A27DB-BD31-4B8C-83A1-F6EECF244321}">
                <p14:modId xmlns:p14="http://schemas.microsoft.com/office/powerpoint/2010/main" val="1809304728"/>
              </p:ext>
            </p:extLst>
          </p:nvPr>
        </p:nvGraphicFramePr>
        <p:xfrm>
          <a:off x="893665" y="663681"/>
          <a:ext cx="10610980" cy="5039360"/>
        </p:xfrm>
        <a:graphic>
          <a:graphicData uri="http://schemas.openxmlformats.org/drawingml/2006/table">
            <a:tbl>
              <a:tblPr firstRow="1" bandRow="1">
                <a:tableStyleId>{5C22544A-7EE6-4342-B048-85BDC9FD1C3A}</a:tableStyleId>
              </a:tblPr>
              <a:tblGrid>
                <a:gridCol w="2651968">
                  <a:extLst>
                    <a:ext uri="{9D8B030D-6E8A-4147-A177-3AD203B41FA5}">
                      <a16:colId xmlns:a16="http://schemas.microsoft.com/office/drawing/2014/main" val="1289033683"/>
                    </a:ext>
                  </a:extLst>
                </a:gridCol>
                <a:gridCol w="2258008">
                  <a:extLst>
                    <a:ext uri="{9D8B030D-6E8A-4147-A177-3AD203B41FA5}">
                      <a16:colId xmlns:a16="http://schemas.microsoft.com/office/drawing/2014/main" val="336981336"/>
                    </a:ext>
                  </a:extLst>
                </a:gridCol>
                <a:gridCol w="2220686">
                  <a:extLst>
                    <a:ext uri="{9D8B030D-6E8A-4147-A177-3AD203B41FA5}">
                      <a16:colId xmlns:a16="http://schemas.microsoft.com/office/drawing/2014/main" val="2219145932"/>
                    </a:ext>
                  </a:extLst>
                </a:gridCol>
                <a:gridCol w="3480318">
                  <a:extLst>
                    <a:ext uri="{9D8B030D-6E8A-4147-A177-3AD203B41FA5}">
                      <a16:colId xmlns:a16="http://schemas.microsoft.com/office/drawing/2014/main" val="3776834756"/>
                    </a:ext>
                  </a:extLst>
                </a:gridCol>
              </a:tblGrid>
              <a:tr h="370840">
                <a:tc>
                  <a:txBody>
                    <a:bodyPr/>
                    <a:lstStyle/>
                    <a:p>
                      <a:r>
                        <a:rPr lang="en-IN" dirty="0">
                          <a:solidFill>
                            <a:schemeClr val="tx1"/>
                          </a:solidFill>
                        </a:rPr>
                        <a:t>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IN" dirty="0">
                          <a:solidFill>
                            <a:schemeClr val="tx1"/>
                          </a:solidFill>
                        </a:rPr>
                        <a:t>In java programming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04077547"/>
                  </a:ext>
                </a:extLst>
              </a:tr>
              <a:tr h="370840">
                <a:tc rowSpan="3">
                  <a:txBody>
                    <a:bodyPr/>
                    <a:lstStyle/>
                    <a:p>
                      <a:r>
                        <a:rPr lang="en-IN" dirty="0">
                          <a:solidFill>
                            <a:schemeClr val="tx1"/>
                          </a:solidFill>
                        </a:rPr>
                        <a:t>Input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342900" indent="-342900">
                        <a:buAutoNum type="arabicPeriod"/>
                      </a:pPr>
                      <a:r>
                        <a:rPr lang="en-IN" dirty="0">
                          <a:solidFill>
                            <a:schemeClr val="tx1"/>
                          </a:solidFill>
                        </a:rPr>
                        <a:t>Using command –line arguments</a:t>
                      </a:r>
                    </a:p>
                    <a:p>
                      <a:pPr marL="0" indent="0">
                        <a:buNone/>
                      </a:pPr>
                      <a:r>
                        <a:rPr lang="en-IN" dirty="0">
                          <a:solidFill>
                            <a:schemeClr val="tx1"/>
                          </a:solidFill>
                        </a:rPr>
                        <a:t>       java </a:t>
                      </a:r>
                      <a:r>
                        <a:rPr lang="en-IN" dirty="0" err="1">
                          <a:solidFill>
                            <a:schemeClr val="tx1"/>
                          </a:solidFill>
                        </a:rPr>
                        <a:t>classname</a:t>
                      </a:r>
                      <a:r>
                        <a:rPr lang="en-IN" dirty="0">
                          <a:solidFill>
                            <a:schemeClr val="tx1"/>
                          </a:solidFill>
                        </a:rPr>
                        <a:t> arg1 arg2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752773531"/>
                  </a:ext>
                </a:extLst>
              </a:tr>
              <a:tr h="370840">
                <a:tc vMerge="1">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IN" dirty="0">
                          <a:solidFill>
                            <a:schemeClr val="tx1"/>
                          </a:solidFill>
                        </a:rPr>
                        <a:t>2. Using Scanner class</a:t>
                      </a:r>
                    </a:p>
                    <a:p>
                      <a:r>
                        <a:rPr lang="en-IN" dirty="0">
                          <a:solidFill>
                            <a:schemeClr val="tx1"/>
                          </a:solidFill>
                        </a:rPr>
                        <a:t>       Scanner </a:t>
                      </a:r>
                      <a:r>
                        <a:rPr lang="en-IN" dirty="0" err="1">
                          <a:solidFill>
                            <a:schemeClr val="tx1"/>
                          </a:solidFill>
                        </a:rPr>
                        <a:t>sc</a:t>
                      </a:r>
                      <a:r>
                        <a:rPr lang="en-IN" dirty="0">
                          <a:solidFill>
                            <a:schemeClr val="tx1"/>
                          </a:solidFill>
                        </a:rPr>
                        <a:t>=new Scanner(System.in)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99614913"/>
                  </a:ext>
                </a:extLst>
              </a:tr>
              <a:tr h="370840">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IN" dirty="0">
                          <a:solidFill>
                            <a:schemeClr val="tx1"/>
                          </a:solidFill>
                        </a:rPr>
                        <a:t>3. Using </a:t>
                      </a:r>
                      <a:r>
                        <a:rPr lang="en-IN" dirty="0" err="1">
                          <a:solidFill>
                            <a:schemeClr val="tx1"/>
                          </a:solidFill>
                        </a:rPr>
                        <a:t>BufferReader</a:t>
                      </a:r>
                      <a:endParaRPr lang="en-IN" dirty="0">
                        <a:solidFill>
                          <a:schemeClr val="tx1"/>
                        </a:solidFill>
                      </a:endParaRPr>
                    </a:p>
                    <a:p>
                      <a:r>
                        <a:rPr lang="en-US" sz="1800" b="0" i="0" kern="1200" dirty="0" err="1">
                          <a:solidFill>
                            <a:schemeClr val="dk1"/>
                          </a:solidFill>
                          <a:effectLst/>
                          <a:latin typeface="+mn-lt"/>
                          <a:ea typeface="+mn-ea"/>
                          <a:cs typeface="+mn-cs"/>
                        </a:rPr>
                        <a:t>BufferedReader</a:t>
                      </a:r>
                      <a:r>
                        <a:rPr lang="en-US" sz="1800" b="0" i="0" kern="1200" dirty="0">
                          <a:solidFill>
                            <a:schemeClr val="dk1"/>
                          </a:solidFill>
                          <a:effectLst/>
                          <a:latin typeface="+mn-lt"/>
                          <a:ea typeface="+mn-ea"/>
                          <a:cs typeface="+mn-cs"/>
                        </a:rPr>
                        <a:t> reader = new </a:t>
                      </a:r>
                      <a:r>
                        <a:rPr lang="en-US" sz="1800" b="0" i="0" kern="1200" dirty="0" err="1">
                          <a:solidFill>
                            <a:schemeClr val="dk1"/>
                          </a:solidFill>
                          <a:effectLst/>
                          <a:latin typeface="+mn-lt"/>
                          <a:ea typeface="+mn-ea"/>
                          <a:cs typeface="+mn-cs"/>
                        </a:rPr>
                        <a:t>BufferedReader</a:t>
                      </a:r>
                      <a:r>
                        <a:rPr lang="en-US" sz="1800" b="0" i="0" kern="1200" dirty="0">
                          <a:solidFill>
                            <a:schemeClr val="dk1"/>
                          </a:solidFill>
                          <a:effectLst/>
                          <a:latin typeface="+mn-lt"/>
                          <a:ea typeface="+mn-ea"/>
                          <a:cs typeface="+mn-cs"/>
                        </a:rPr>
                        <a:t>(new </a:t>
                      </a:r>
                      <a:r>
                        <a:rPr lang="en-US" sz="1800" b="0" i="0" kern="1200" dirty="0" err="1">
                          <a:solidFill>
                            <a:schemeClr val="dk1"/>
                          </a:solidFill>
                          <a:effectLst/>
                          <a:latin typeface="+mn-lt"/>
                          <a:ea typeface="+mn-ea"/>
                          <a:cs typeface="+mn-cs"/>
                        </a:rPr>
                        <a:t>InputStreamReader</a:t>
                      </a:r>
                      <a:r>
                        <a:rPr lang="en-US" sz="1800" b="0" i="0" kern="1200" dirty="0">
                          <a:solidFill>
                            <a:schemeClr val="dk1"/>
                          </a:solidFill>
                          <a:effectLst/>
                          <a:latin typeface="+mn-lt"/>
                          <a:ea typeface="+mn-ea"/>
                          <a:cs typeface="+mn-cs"/>
                        </a:rPr>
                        <a:t>(System.in));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66496241"/>
                  </a:ext>
                </a:extLst>
              </a:tr>
              <a:tr h="370840">
                <a:tc>
                  <a:txBody>
                    <a:bodyPr/>
                    <a:lstStyle/>
                    <a:p>
                      <a:r>
                        <a:rPr lang="en-IN" dirty="0">
                          <a:solidFill>
                            <a:schemeClr val="tx1"/>
                          </a:solidFill>
                        </a:rPr>
                        <a:t>Output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342900" indent="-342900">
                        <a:buAutoNum type="arabicPeriod"/>
                      </a:pPr>
                      <a:r>
                        <a:rPr lang="en-IN" dirty="0" err="1">
                          <a:solidFill>
                            <a:schemeClr val="tx1"/>
                          </a:solidFill>
                        </a:rPr>
                        <a:t>System.out.println</a:t>
                      </a:r>
                      <a:r>
                        <a:rPr lang="en-IN" dirty="0">
                          <a:solidFill>
                            <a:schemeClr val="tx1"/>
                          </a:solidFill>
                        </a:rPr>
                        <a:t>(“ string  “);</a:t>
                      </a:r>
                    </a:p>
                    <a:p>
                      <a:pPr marL="342900" indent="-342900">
                        <a:buAutoNum type="arabicPeriod"/>
                      </a:pPr>
                      <a:r>
                        <a:rPr lang="en-IN" dirty="0" err="1">
                          <a:solidFill>
                            <a:schemeClr val="tx1"/>
                          </a:solidFill>
                        </a:rPr>
                        <a:t>System.out.print</a:t>
                      </a:r>
                      <a:r>
                        <a:rPr lang="en-IN" dirty="0">
                          <a:solidFill>
                            <a:schemeClr val="tx1"/>
                          </a:solidFill>
                        </a:rPr>
                        <a:t>(“ string “) ; no newline</a:t>
                      </a:r>
                    </a:p>
                    <a:p>
                      <a:pPr marL="342900" indent="-342900">
                        <a:buAutoNum type="arabicPeriod"/>
                      </a:pPr>
                      <a:r>
                        <a:rPr lang="en-IN" dirty="0" err="1">
                          <a:solidFill>
                            <a:schemeClr val="tx1"/>
                          </a:solidFill>
                        </a:rPr>
                        <a:t>System.out.printf</a:t>
                      </a:r>
                      <a:r>
                        <a:rPr lang="en-IN" dirty="0">
                          <a:solidFill>
                            <a:schemeClr val="tx1"/>
                          </a:solidFill>
                        </a:rPr>
                        <a:t>(“ format specifier” , variable-list)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60569543"/>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solidFill>
                            <a:schemeClr val="tx1"/>
                          </a:solidFill>
                        </a:rPr>
                        <a:t>Control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IN" dirty="0">
                          <a:solidFill>
                            <a:schemeClr val="tx1"/>
                          </a:solidFill>
                        </a:rPr>
                        <a:t>Conditional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a:txBody>
                    <a:bodyPr/>
                    <a:lstStyle/>
                    <a:p>
                      <a:pPr algn="ctr"/>
                      <a:r>
                        <a:rPr lang="en-IN" dirty="0">
                          <a:solidFill>
                            <a:schemeClr val="tx1"/>
                          </a:solidFill>
                        </a:rPr>
                        <a:t>Unconditional statement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778392"/>
                  </a:ext>
                </a:extLst>
              </a:tr>
              <a:tr h="370840">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b="1" u="sng" dirty="0">
                          <a:solidFill>
                            <a:schemeClr val="tx1"/>
                          </a:solidFill>
                        </a:rPr>
                        <a:t>Selection statements</a:t>
                      </a:r>
                    </a:p>
                    <a:p>
                      <a:pPr marL="342900" indent="-342900">
                        <a:buAutoNum type="arabicPeriod"/>
                      </a:pPr>
                      <a:r>
                        <a:rPr lang="en-IN" dirty="0" err="1">
                          <a:solidFill>
                            <a:schemeClr val="tx1"/>
                          </a:solidFill>
                        </a:rPr>
                        <a:t>simpel</a:t>
                      </a:r>
                      <a:r>
                        <a:rPr lang="en-IN" dirty="0">
                          <a:solidFill>
                            <a:schemeClr val="tx1"/>
                          </a:solidFill>
                        </a:rPr>
                        <a:t> If</a:t>
                      </a:r>
                    </a:p>
                    <a:p>
                      <a:pPr marL="342900" indent="-342900">
                        <a:buAutoNum type="arabicPeriod"/>
                      </a:pPr>
                      <a:r>
                        <a:rPr lang="en-IN" dirty="0">
                          <a:solidFill>
                            <a:schemeClr val="tx1"/>
                          </a:solidFill>
                        </a:rPr>
                        <a:t>if-else</a:t>
                      </a:r>
                    </a:p>
                    <a:p>
                      <a:pPr marL="342900" indent="-342900">
                        <a:buAutoNum type="arabicPeriod"/>
                      </a:pPr>
                      <a:r>
                        <a:rPr lang="en-IN" dirty="0">
                          <a:solidFill>
                            <a:schemeClr val="tx1"/>
                          </a:solidFill>
                        </a:rPr>
                        <a:t>switch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IN" b="1" u="sng" dirty="0">
                          <a:solidFill>
                            <a:schemeClr val="tx1"/>
                          </a:solidFill>
                        </a:rPr>
                        <a:t>Looping statement</a:t>
                      </a:r>
                    </a:p>
                    <a:p>
                      <a:pPr marL="342900" indent="-342900">
                        <a:buAutoNum type="arabicPeriod"/>
                      </a:pPr>
                      <a:r>
                        <a:rPr lang="en-IN" dirty="0">
                          <a:solidFill>
                            <a:schemeClr val="tx1"/>
                          </a:solidFill>
                        </a:rPr>
                        <a:t>for</a:t>
                      </a:r>
                    </a:p>
                    <a:p>
                      <a:pPr marL="342900" indent="-342900">
                        <a:buAutoNum type="arabicPeriod"/>
                      </a:pPr>
                      <a:r>
                        <a:rPr lang="en-IN" dirty="0">
                          <a:solidFill>
                            <a:schemeClr val="tx1"/>
                          </a:solidFill>
                        </a:rPr>
                        <a:t>while</a:t>
                      </a:r>
                    </a:p>
                    <a:p>
                      <a:pPr marL="342900" indent="-342900">
                        <a:buAutoNum type="arabicPeriod"/>
                      </a:pPr>
                      <a:r>
                        <a:rPr lang="en-IN" dirty="0">
                          <a:solidFill>
                            <a:schemeClr val="tx1"/>
                          </a:solidFill>
                        </a:rPr>
                        <a:t>do-while</a:t>
                      </a:r>
                    </a:p>
                    <a:p>
                      <a:pPr marL="342900" indent="-342900">
                        <a:buAutoNum type="arabicPeriod"/>
                      </a:pPr>
                      <a:r>
                        <a:rPr lang="en-IN" b="1" i="1" dirty="0">
                          <a:solidFill>
                            <a:schemeClr val="tx1"/>
                          </a:solidFill>
                        </a:rPr>
                        <a:t>for-each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IN" dirty="0">
                          <a:solidFill>
                            <a:schemeClr val="tx1"/>
                          </a:solidFill>
                        </a:rPr>
                        <a:t>Break</a:t>
                      </a:r>
                    </a:p>
                    <a:p>
                      <a:pPr marL="342900" indent="-342900">
                        <a:buAutoNum type="arabicPeriod"/>
                      </a:pPr>
                      <a:r>
                        <a:rPr lang="en-IN" dirty="0">
                          <a:solidFill>
                            <a:schemeClr val="tx1"/>
                          </a:solidFill>
                        </a:rPr>
                        <a:t>Continue</a:t>
                      </a:r>
                    </a:p>
                    <a:p>
                      <a:pPr marL="342900" indent="-342900">
                        <a:buAutoNum type="arabicPeriod"/>
                      </a:pPr>
                      <a:r>
                        <a:rPr lang="en-IN" dirty="0">
                          <a:solidFill>
                            <a:schemeClr val="tx1"/>
                          </a:solidFill>
                        </a:rPr>
                        <a:t>return</a:t>
                      </a:r>
                    </a:p>
                    <a:p>
                      <a:pPr marL="342900" indent="-342900">
                        <a:buAutoNum type="arabicPeriod"/>
                      </a:pP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8900454"/>
                  </a:ext>
                </a:extLst>
              </a:tr>
            </a:tbl>
          </a:graphicData>
        </a:graphic>
      </p:graphicFrame>
    </p:spTree>
    <p:extLst>
      <p:ext uri="{BB962C8B-B14F-4D97-AF65-F5344CB8AC3E}">
        <p14:creationId xmlns:p14="http://schemas.microsoft.com/office/powerpoint/2010/main" val="153273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858F-C908-40CC-9A9B-16B399C548DA}"/>
              </a:ext>
            </a:extLst>
          </p:cNvPr>
          <p:cNvSpPr>
            <a:spLocks noGrp="1"/>
          </p:cNvSpPr>
          <p:nvPr>
            <p:ph type="title"/>
          </p:nvPr>
        </p:nvSpPr>
        <p:spPr>
          <a:xfrm>
            <a:off x="330197" y="146758"/>
            <a:ext cx="10515600" cy="668046"/>
          </a:xfrm>
        </p:spPr>
        <p:txBody>
          <a:bodyPr vert="horz" lIns="91440" tIns="45720" rIns="91440" bIns="45720" rtlCol="0" anchor="ctr">
            <a:noAutofit/>
          </a:bodyPr>
          <a:lstStyle/>
          <a:p>
            <a:r>
              <a:rPr lang="en-US" sz="3600" u="sng" dirty="0">
                <a:highlight>
                  <a:srgbClr val="00FF00"/>
                </a:highlight>
              </a:rPr>
              <a:t>Programming Paradigms(Contd..)</a:t>
            </a:r>
          </a:p>
        </p:txBody>
      </p:sp>
      <p:sp>
        <p:nvSpPr>
          <p:cNvPr id="7" name="TextBox 6">
            <a:extLst>
              <a:ext uri="{FF2B5EF4-FFF2-40B4-BE49-F238E27FC236}">
                <a16:creationId xmlns:a16="http://schemas.microsoft.com/office/drawing/2014/main" id="{67022894-9EFE-483A-B8A5-179862D56EC8}"/>
              </a:ext>
            </a:extLst>
          </p:cNvPr>
          <p:cNvSpPr txBox="1"/>
          <p:nvPr/>
        </p:nvSpPr>
        <p:spPr>
          <a:xfrm>
            <a:off x="838200" y="814804"/>
            <a:ext cx="9973102" cy="5940088"/>
          </a:xfrm>
          <a:prstGeom prst="rect">
            <a:avLst/>
          </a:prstGeom>
          <a:noFill/>
        </p:spPr>
        <p:txBody>
          <a:bodyPr wrap="square">
            <a:spAutoFit/>
          </a:bodyPr>
          <a:lstStyle/>
          <a:p>
            <a:pPr marL="342900" indent="-342900">
              <a:buFont typeface="Arial" panose="020B0604020202020204" pitchFamily="34" charset="0"/>
              <a:buChar char="•"/>
            </a:pPr>
            <a:r>
              <a:rPr lang="en-US" sz="2000" dirty="0"/>
              <a:t>Classification of programming Paradigms</a:t>
            </a:r>
          </a:p>
          <a:p>
            <a:pPr marL="800100" lvl="1" indent="-342900">
              <a:buFont typeface="Arial" panose="020B0604020202020204" pitchFamily="34" charset="0"/>
              <a:buChar char="•"/>
            </a:pPr>
            <a:r>
              <a:rPr lang="en-US" sz="2000" dirty="0"/>
              <a:t>Imperative   </a:t>
            </a:r>
          </a:p>
          <a:p>
            <a:pPr marL="1257300" lvl="2" indent="-342900">
              <a:buFont typeface="Wingdings" panose="05000000000000000000" pitchFamily="2" charset="2"/>
              <a:buChar char="ü"/>
            </a:pPr>
            <a:r>
              <a:rPr lang="en-US" sz="2000" dirty="0"/>
              <a:t>Procedural and Structured programming </a:t>
            </a:r>
          </a:p>
          <a:p>
            <a:pPr marL="800100" lvl="1" indent="-342900">
              <a:buFont typeface="Arial" panose="020B0604020202020204" pitchFamily="34" charset="0"/>
              <a:buChar char="•"/>
            </a:pPr>
            <a:r>
              <a:rPr lang="en-US" sz="2000" dirty="0"/>
              <a:t>Object-oriented Programming. (C++, Java)</a:t>
            </a:r>
          </a:p>
          <a:p>
            <a:pPr marL="800100" lvl="1" indent="-342900">
              <a:buFont typeface="Arial" panose="020B0604020202020204" pitchFamily="34" charset="0"/>
              <a:buChar char="•"/>
            </a:pPr>
            <a:r>
              <a:rPr lang="en-US" sz="2000" dirty="0"/>
              <a:t>Declarative  </a:t>
            </a:r>
          </a:p>
          <a:p>
            <a:pPr marL="1257300" lvl="2" indent="-342900">
              <a:buFont typeface="Wingdings" panose="05000000000000000000" pitchFamily="2" charset="2"/>
              <a:buChar char="ü"/>
            </a:pPr>
            <a:r>
              <a:rPr lang="en-US" sz="2000" dirty="0"/>
              <a:t>SQL</a:t>
            </a:r>
          </a:p>
          <a:p>
            <a:pPr marL="1257300" lvl="2" indent="-342900">
              <a:buFont typeface="Wingdings" panose="05000000000000000000" pitchFamily="2" charset="2"/>
              <a:buChar char="ü"/>
            </a:pPr>
            <a:r>
              <a:rPr lang="en-US" sz="2000" dirty="0"/>
              <a:t>HTML</a:t>
            </a:r>
          </a:p>
          <a:p>
            <a:pPr marL="1257300" lvl="2" indent="-342900">
              <a:buFont typeface="Wingdings" panose="05000000000000000000" pitchFamily="2" charset="2"/>
              <a:buChar char="ü"/>
            </a:pPr>
            <a:r>
              <a:rPr lang="en-US" sz="2000" dirty="0"/>
              <a:t>Functional programming (Haskell , Lisp)</a:t>
            </a:r>
          </a:p>
          <a:p>
            <a:pPr marL="1257300" lvl="2" indent="-342900">
              <a:buFont typeface="Wingdings" panose="05000000000000000000" pitchFamily="2" charset="2"/>
              <a:buChar char="ü"/>
            </a:pPr>
            <a:r>
              <a:rPr lang="en-US" sz="2000" dirty="0"/>
              <a:t>Logical programming (prolog)</a:t>
            </a:r>
          </a:p>
          <a:p>
            <a:pPr lvl="1"/>
            <a:endParaRPr lang="en-US" sz="2000" dirty="0"/>
          </a:p>
          <a:p>
            <a:r>
              <a:rPr lang="en-US" sz="2000" u="sng" dirty="0"/>
              <a:t>Structured Programming</a:t>
            </a:r>
          </a:p>
          <a:p>
            <a:pPr marL="342900" indent="-342900">
              <a:buFont typeface="Arial" panose="020B0604020202020204" pitchFamily="34" charset="0"/>
              <a:buChar char="•"/>
            </a:pPr>
            <a:r>
              <a:rPr lang="en-US" sz="2000" dirty="0"/>
              <a:t>If a program is written as a series of steps and the  code is acting on data, then the approach is said to be process-oriented model. Example : C programming language</a:t>
            </a:r>
          </a:p>
          <a:p>
            <a:r>
              <a:rPr lang="en-US" sz="2000" u="sng" dirty="0"/>
              <a:t>Object-Oriented Programming</a:t>
            </a:r>
          </a:p>
          <a:p>
            <a:pPr marL="342900" indent="-342900">
              <a:buFont typeface="Arial" panose="020B0604020202020204" pitchFamily="34" charset="0"/>
              <a:buChar char="•"/>
            </a:pPr>
            <a:r>
              <a:rPr lang="en-US" sz="2000" dirty="0"/>
              <a:t>If a program is organized around its data(that is, objects) and  a set of well-defined interfaces to that data then the approach is said to be Object-oriented Programming.</a:t>
            </a:r>
          </a:p>
          <a:p>
            <a:pPr marL="342900" indent="-342900">
              <a:buFont typeface="Arial" panose="020B0604020202020204" pitchFamily="34" charset="0"/>
              <a:buChar char="•"/>
            </a:pPr>
            <a:r>
              <a:rPr lang="en-US" sz="2000" dirty="0"/>
              <a:t>Example: c++, and java.</a:t>
            </a:r>
          </a:p>
          <a:p>
            <a:pPr marL="342900" indent="-342900">
              <a:buFont typeface="Arial" panose="020B0604020202020204" pitchFamily="34" charset="0"/>
              <a:buChar char="•"/>
            </a:pPr>
            <a:r>
              <a:rPr lang="en-US" sz="2000" dirty="0"/>
              <a:t>Structured Programming languages  cannot handle the complexity of the programs, where as Object Oriented Programming languages can handle the complexity effectively.</a:t>
            </a:r>
          </a:p>
        </p:txBody>
      </p:sp>
    </p:spTree>
    <p:extLst>
      <p:ext uri="{BB962C8B-B14F-4D97-AF65-F5344CB8AC3E}">
        <p14:creationId xmlns:p14="http://schemas.microsoft.com/office/powerpoint/2010/main" val="2627411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75C5AA5-A67D-9945-BD2B-7A1A340EAA73}"/>
              </a:ext>
            </a:extLst>
          </p:cNvPr>
          <p:cNvGraphicFramePr>
            <a:graphicFrameLocks noGrp="1"/>
          </p:cNvGraphicFramePr>
          <p:nvPr>
            <p:extLst>
              <p:ext uri="{D42A27DB-BD31-4B8C-83A1-F6EECF244321}">
                <p14:modId xmlns:p14="http://schemas.microsoft.com/office/powerpoint/2010/main" val="756215951"/>
              </p:ext>
            </p:extLst>
          </p:nvPr>
        </p:nvGraphicFramePr>
        <p:xfrm>
          <a:off x="1110342" y="958045"/>
          <a:ext cx="5822303" cy="3583471"/>
        </p:xfrm>
        <a:graphic>
          <a:graphicData uri="http://schemas.openxmlformats.org/drawingml/2006/table">
            <a:tbl>
              <a:tblPr>
                <a:tableStyleId>{5C22544A-7EE6-4342-B048-85BDC9FD1C3A}</a:tableStyleId>
              </a:tblPr>
              <a:tblGrid>
                <a:gridCol w="1589422">
                  <a:extLst>
                    <a:ext uri="{9D8B030D-6E8A-4147-A177-3AD203B41FA5}">
                      <a16:colId xmlns:a16="http://schemas.microsoft.com/office/drawing/2014/main" val="1298684384"/>
                    </a:ext>
                  </a:extLst>
                </a:gridCol>
                <a:gridCol w="1990960">
                  <a:extLst>
                    <a:ext uri="{9D8B030D-6E8A-4147-A177-3AD203B41FA5}">
                      <a16:colId xmlns:a16="http://schemas.microsoft.com/office/drawing/2014/main" val="2201212577"/>
                    </a:ext>
                  </a:extLst>
                </a:gridCol>
                <a:gridCol w="2241921">
                  <a:extLst>
                    <a:ext uri="{9D8B030D-6E8A-4147-A177-3AD203B41FA5}">
                      <a16:colId xmlns:a16="http://schemas.microsoft.com/office/drawing/2014/main" val="118385984"/>
                    </a:ext>
                  </a:extLst>
                </a:gridCol>
              </a:tblGrid>
              <a:tr h="0">
                <a:tc gridSpan="3">
                  <a:txBody>
                    <a:bodyPr/>
                    <a:lstStyle/>
                    <a:p>
                      <a:pPr algn="ctr" fontAlgn="b">
                        <a:buNone/>
                      </a:pPr>
                      <a:r>
                        <a:rPr lang="en-IN" sz="1800" u="none" strike="noStrike" dirty="0" err="1">
                          <a:effectLst/>
                          <a:latin typeface="Times New Roman" panose="02020603050405020304" pitchFamily="18" charset="0"/>
                          <a:cs typeface="Times New Roman" panose="02020603050405020304" pitchFamily="18" charset="0"/>
                        </a:rPr>
                        <a:t>baserate</a:t>
                      </a:r>
                      <a:r>
                        <a:rPr lang="en-IN" sz="1800" u="none" strike="noStrike" dirty="0">
                          <a:effectLst/>
                          <a:latin typeface="Times New Roman" panose="02020603050405020304" pitchFamily="18" charset="0"/>
                          <a:cs typeface="Times New Roman" panose="02020603050405020304" pitchFamily="18" charset="0"/>
                        </a:rPr>
                        <a:t>=8.00</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708104091"/>
                  </a:ext>
                </a:extLst>
              </a:tr>
              <a:tr h="291782">
                <a:tc>
                  <a:txBody>
                    <a:bodyPr/>
                    <a:lstStyle/>
                    <a:p>
                      <a:pPr algn="l" fontAlgn="ctr">
                        <a:buNone/>
                      </a:pPr>
                      <a:r>
                        <a:rPr lang="en-IN" sz="1800" u="none" strike="noStrike" dirty="0">
                          <a:effectLst/>
                          <a:latin typeface="Times New Roman" panose="02020603050405020304" pitchFamily="18" charset="0"/>
                          <a:cs typeface="Times New Roman" panose="02020603050405020304" pitchFamily="18" charset="0"/>
                        </a:rPr>
                        <a:t>loan type</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interest</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2606066853"/>
                  </a:ext>
                </a:extLst>
              </a:tr>
              <a:tr h="575678">
                <a:tc rowSpan="2">
                  <a:txBody>
                    <a:bodyPr/>
                    <a:lstStyle/>
                    <a:p>
                      <a:pPr algn="l" fontAlgn="b">
                        <a:buNone/>
                      </a:pPr>
                      <a:r>
                        <a:rPr lang="en-IN" sz="1800" u="none" strike="noStrike" dirty="0">
                          <a:effectLst/>
                          <a:latin typeface="Times New Roman" panose="02020603050405020304" pitchFamily="18" charset="0"/>
                          <a:cs typeface="Times New Roman" panose="02020603050405020304" pitchFamily="18" charset="0"/>
                        </a:rPr>
                        <a:t>education loan</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Amount&lt;=500000</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Amount&gt;500000</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7466855"/>
                  </a:ext>
                </a:extLst>
              </a:tr>
              <a:tr h="399483">
                <a:tc vMerge="1">
                  <a:txBody>
                    <a:bodyPr/>
                    <a:lstStyle/>
                    <a:p>
                      <a:endParaRPr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8.75(br+.75)</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8.5(br+.5)</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5287919"/>
                  </a:ext>
                </a:extLst>
              </a:tr>
              <a:tr h="575678">
                <a:tc rowSpan="2">
                  <a:txBody>
                    <a:bodyPr/>
                    <a:lstStyle/>
                    <a:p>
                      <a:pPr algn="l" fontAlgn="b">
                        <a:buNone/>
                      </a:pPr>
                      <a:r>
                        <a:rPr lang="en-IN" sz="1800" u="none" strike="noStrike" dirty="0">
                          <a:effectLst/>
                          <a:latin typeface="Times New Roman" panose="02020603050405020304" pitchFamily="18" charset="0"/>
                          <a:cs typeface="Times New Roman" panose="02020603050405020304" pitchFamily="18" charset="0"/>
                        </a:rPr>
                        <a:t> home loan</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Amount&lt;=3000000</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Amount&gt;3000000</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791762"/>
                  </a:ext>
                </a:extLst>
              </a:tr>
              <a:tr h="291782">
                <a:tc vMerge="1">
                  <a:txBody>
                    <a:bodyPr/>
                    <a:lstStyle/>
                    <a:p>
                      <a:endParaRPr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8.6(br+.6)</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8.1(br+.1)</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557854"/>
                  </a:ext>
                </a:extLst>
              </a:tr>
              <a:tr h="291782">
                <a:tc rowSpan="2">
                  <a:txBody>
                    <a:bodyPr/>
                    <a:lstStyle/>
                    <a:p>
                      <a:pPr algn="l" fontAlgn="b">
                        <a:buNone/>
                      </a:pPr>
                      <a:r>
                        <a:rPr lang="en-IN" sz="1800" u="none" strike="noStrike" dirty="0">
                          <a:effectLst/>
                          <a:latin typeface="Times New Roman" panose="02020603050405020304" pitchFamily="18" charset="0"/>
                          <a:cs typeface="Times New Roman" panose="02020603050405020304" pitchFamily="18" charset="0"/>
                        </a:rPr>
                        <a:t> personal loan</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For any amount</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272341"/>
                  </a:ext>
                </a:extLst>
              </a:tr>
              <a:tr h="291782">
                <a:tc vMerge="1">
                  <a:txBody>
                    <a:bodyPr/>
                    <a:lstStyle/>
                    <a:p>
                      <a:endParaRPr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10.75(br+2.75)</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691104"/>
                  </a:ext>
                </a:extLst>
              </a:tr>
              <a:tr h="291782">
                <a:tc rowSpan="2">
                  <a:txBody>
                    <a:bodyPr/>
                    <a:lstStyle/>
                    <a:p>
                      <a:pPr algn="l" fontAlgn="b">
                        <a:buNone/>
                      </a:pPr>
                      <a:r>
                        <a:rPr lang="en-IN" sz="1800" u="none" strike="noStrike" dirty="0">
                          <a:effectLst/>
                          <a:latin typeface="Times New Roman" panose="02020603050405020304" pitchFamily="18" charset="0"/>
                          <a:cs typeface="Times New Roman" panose="02020603050405020304" pitchFamily="18" charset="0"/>
                        </a:rPr>
                        <a:t> gold loan</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For any amount</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8096109"/>
                  </a:ext>
                </a:extLst>
              </a:tr>
              <a:tr h="291782">
                <a:tc vMerge="1">
                  <a:txBody>
                    <a:bodyPr/>
                    <a:lstStyle/>
                    <a:p>
                      <a:endParaRPr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buNone/>
                      </a:pPr>
                      <a:r>
                        <a:rPr lang="en-IN" sz="1800" u="none" strike="noStrike" dirty="0">
                          <a:effectLst/>
                          <a:latin typeface="Times New Roman" panose="02020603050405020304" pitchFamily="18" charset="0"/>
                          <a:cs typeface="Times New Roman" panose="02020603050405020304" pitchFamily="18" charset="0"/>
                        </a:rPr>
                        <a:t>8.25(br+.25)</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753268521"/>
                  </a:ext>
                </a:extLst>
              </a:tr>
            </a:tbl>
          </a:graphicData>
        </a:graphic>
      </p:graphicFrame>
    </p:spTree>
    <p:extLst>
      <p:ext uri="{BB962C8B-B14F-4D97-AF65-F5344CB8AC3E}">
        <p14:creationId xmlns:p14="http://schemas.microsoft.com/office/powerpoint/2010/main" val="1806215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46A8-DD1C-42C7-9865-FD971BFBCB4E}"/>
              </a:ext>
            </a:extLst>
          </p:cNvPr>
          <p:cNvSpPr>
            <a:spLocks noGrp="1"/>
          </p:cNvSpPr>
          <p:nvPr>
            <p:ph type="title"/>
          </p:nvPr>
        </p:nvSpPr>
        <p:spPr>
          <a:xfrm>
            <a:off x="838200" y="365125"/>
            <a:ext cx="10515600" cy="695049"/>
          </a:xfrm>
        </p:spPr>
        <p:txBody>
          <a:bodyPr/>
          <a:lstStyle/>
          <a:p>
            <a:r>
              <a:rPr lang="en-US" dirty="0"/>
              <a:t>Variables, Datatypes &amp; operators</a:t>
            </a:r>
          </a:p>
        </p:txBody>
      </p:sp>
      <p:graphicFrame>
        <p:nvGraphicFramePr>
          <p:cNvPr id="4" name="Table 4">
            <a:extLst>
              <a:ext uri="{FF2B5EF4-FFF2-40B4-BE49-F238E27FC236}">
                <a16:creationId xmlns:a16="http://schemas.microsoft.com/office/drawing/2014/main" id="{C2AF5237-C71E-405B-93F8-CAECEA4D479B}"/>
              </a:ext>
            </a:extLst>
          </p:cNvPr>
          <p:cNvGraphicFramePr>
            <a:graphicFrameLocks noGrp="1"/>
          </p:cNvGraphicFramePr>
          <p:nvPr>
            <p:extLst>
              <p:ext uri="{D42A27DB-BD31-4B8C-83A1-F6EECF244321}">
                <p14:modId xmlns:p14="http://schemas.microsoft.com/office/powerpoint/2010/main" val="2574454437"/>
              </p:ext>
            </p:extLst>
          </p:nvPr>
        </p:nvGraphicFramePr>
        <p:xfrm>
          <a:off x="1114288" y="1192695"/>
          <a:ext cx="10315712" cy="4943061"/>
        </p:xfrm>
        <a:graphic>
          <a:graphicData uri="http://schemas.openxmlformats.org/drawingml/2006/table">
            <a:tbl>
              <a:tblPr firstRow="1" bandRow="1">
                <a:tableStyleId>{5C22544A-7EE6-4342-B048-85BDC9FD1C3A}</a:tableStyleId>
              </a:tblPr>
              <a:tblGrid>
                <a:gridCol w="2632765">
                  <a:extLst>
                    <a:ext uri="{9D8B030D-6E8A-4147-A177-3AD203B41FA5}">
                      <a16:colId xmlns:a16="http://schemas.microsoft.com/office/drawing/2014/main" val="3611971754"/>
                    </a:ext>
                  </a:extLst>
                </a:gridCol>
                <a:gridCol w="3366052">
                  <a:extLst>
                    <a:ext uri="{9D8B030D-6E8A-4147-A177-3AD203B41FA5}">
                      <a16:colId xmlns:a16="http://schemas.microsoft.com/office/drawing/2014/main" val="2933406736"/>
                    </a:ext>
                  </a:extLst>
                </a:gridCol>
                <a:gridCol w="4316895">
                  <a:extLst>
                    <a:ext uri="{9D8B030D-6E8A-4147-A177-3AD203B41FA5}">
                      <a16:colId xmlns:a16="http://schemas.microsoft.com/office/drawing/2014/main" val="4040706185"/>
                    </a:ext>
                  </a:extLst>
                </a:gridCol>
              </a:tblGrid>
              <a:tr h="384695">
                <a:tc>
                  <a:txBody>
                    <a:bodyPr/>
                    <a:lstStyle/>
                    <a:p>
                      <a:r>
                        <a:rPr lang="en-US" dirty="0">
                          <a:solidFill>
                            <a:schemeClr val="tx1"/>
                          </a:solidFill>
                        </a:rPr>
                        <a:t>Data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dirty="0">
                          <a:solidFill>
                            <a:schemeClr val="tx1"/>
                          </a:solidFill>
                        </a:rPr>
                        <a:t>C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dirty="0">
                          <a:solidFill>
                            <a:schemeClr val="tx1"/>
                          </a:solidFill>
                        </a:rPr>
                        <a:t>JAVA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527384206"/>
                  </a:ext>
                </a:extLst>
              </a:tr>
              <a:tr h="663993">
                <a:tc rowSpan="4">
                  <a:txBody>
                    <a:bodyPr/>
                    <a:lstStyle/>
                    <a:p>
                      <a:r>
                        <a:rPr lang="en-US" dirty="0">
                          <a:solidFill>
                            <a:schemeClr val="tx1"/>
                          </a:solidFill>
                        </a:rPr>
                        <a:t>Primary data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Integer (signed &amp; unsigned)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Integer ( only signed)</a:t>
                      </a:r>
                    </a:p>
                    <a:p>
                      <a:r>
                        <a:rPr lang="en-US" b="1" dirty="0">
                          <a:solidFill>
                            <a:schemeClr val="tx1"/>
                          </a:solidFill>
                        </a:rPr>
                        <a:t>byte,</a:t>
                      </a:r>
                      <a:r>
                        <a:rPr lang="en-US" dirty="0">
                          <a:solidFill>
                            <a:schemeClr val="tx1"/>
                          </a:solidFill>
                        </a:rPr>
                        <a:t> short, int, 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140604"/>
                  </a:ext>
                </a:extLst>
              </a:tr>
              <a:tr h="663993">
                <a:tc vMerge="1">
                  <a:txBody>
                    <a:bodyPr/>
                    <a:lstStyle/>
                    <a:p>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Floating point data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Floating point data types</a:t>
                      </a:r>
                    </a:p>
                    <a:p>
                      <a:r>
                        <a:rPr lang="en-US" dirty="0">
                          <a:solidFill>
                            <a:schemeClr val="tx1"/>
                          </a:solidFill>
                        </a:rPr>
                        <a:t>(float and double)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657727"/>
                  </a:ext>
                </a:extLst>
              </a:tr>
              <a:tr h="663993">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Character data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Character</a:t>
                      </a:r>
                      <a:r>
                        <a:rPr lang="en-US" dirty="0">
                          <a:solidFill>
                            <a:schemeClr val="tx1"/>
                          </a:solidFill>
                        </a:rPr>
                        <a:t> data type</a:t>
                      </a:r>
                    </a:p>
                    <a:p>
                      <a:r>
                        <a:rPr lang="en-US" dirty="0">
                          <a:solidFill>
                            <a:schemeClr val="tx1"/>
                          </a:solidFill>
                        </a:rPr>
                        <a:t>Char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497780"/>
                  </a:ext>
                </a:extLst>
              </a:tr>
              <a:tr h="384695">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Boolean</a:t>
                      </a:r>
                      <a:r>
                        <a:rPr lang="en-US" dirty="0">
                          <a:solidFill>
                            <a:schemeClr val="tx1"/>
                          </a:solidFill>
                        </a:rPr>
                        <a:t> data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513970"/>
                  </a:ext>
                </a:extLst>
              </a:tr>
              <a:tr h="948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Derived data types</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Array, function return type, and pointers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b="1" dirty="0">
                          <a:solidFill>
                            <a:schemeClr val="tx1"/>
                          </a:solidFill>
                        </a:rPr>
                        <a:t>Classes and Objects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4263900"/>
                  </a:ext>
                </a:extLst>
              </a:tr>
              <a:tr h="1233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User-defined data types</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Structures and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285223"/>
                  </a:ext>
                </a:extLst>
              </a:tr>
            </a:tbl>
          </a:graphicData>
        </a:graphic>
      </p:graphicFrame>
    </p:spTree>
    <p:extLst>
      <p:ext uri="{BB962C8B-B14F-4D97-AF65-F5344CB8AC3E}">
        <p14:creationId xmlns:p14="http://schemas.microsoft.com/office/powerpoint/2010/main" val="3800168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461F-F8AE-4400-97F6-C89B02812F62}"/>
              </a:ext>
            </a:extLst>
          </p:cNvPr>
          <p:cNvSpPr>
            <a:spLocks noGrp="1"/>
          </p:cNvSpPr>
          <p:nvPr>
            <p:ph type="title"/>
          </p:nvPr>
        </p:nvSpPr>
        <p:spPr>
          <a:xfrm>
            <a:off x="838200" y="259110"/>
            <a:ext cx="10515600" cy="920336"/>
          </a:xfrm>
        </p:spPr>
        <p:txBody>
          <a:bodyPr/>
          <a:lstStyle/>
          <a:p>
            <a:r>
              <a:rPr lang="en-US" dirty="0"/>
              <a:t>JAVA – Data types (Primitive data types) </a:t>
            </a:r>
          </a:p>
        </p:txBody>
      </p:sp>
      <p:graphicFrame>
        <p:nvGraphicFramePr>
          <p:cNvPr id="4" name="Table 3">
            <a:extLst>
              <a:ext uri="{FF2B5EF4-FFF2-40B4-BE49-F238E27FC236}">
                <a16:creationId xmlns:a16="http://schemas.microsoft.com/office/drawing/2014/main" id="{DB7261BE-7167-4D73-8CB2-5DD520C936A9}"/>
              </a:ext>
            </a:extLst>
          </p:cNvPr>
          <p:cNvGraphicFramePr>
            <a:graphicFrameLocks noGrp="1"/>
          </p:cNvGraphicFramePr>
          <p:nvPr>
            <p:extLst>
              <p:ext uri="{D42A27DB-BD31-4B8C-83A1-F6EECF244321}">
                <p14:modId xmlns:p14="http://schemas.microsoft.com/office/powerpoint/2010/main" val="2551559436"/>
              </p:ext>
            </p:extLst>
          </p:nvPr>
        </p:nvGraphicFramePr>
        <p:xfrm>
          <a:off x="954157" y="1179446"/>
          <a:ext cx="9607828" cy="5553973"/>
        </p:xfrm>
        <a:graphic>
          <a:graphicData uri="http://schemas.openxmlformats.org/drawingml/2006/table">
            <a:tbl>
              <a:tblPr/>
              <a:tblGrid>
                <a:gridCol w="2401957">
                  <a:extLst>
                    <a:ext uri="{9D8B030D-6E8A-4147-A177-3AD203B41FA5}">
                      <a16:colId xmlns:a16="http://schemas.microsoft.com/office/drawing/2014/main" val="1977570658"/>
                    </a:ext>
                  </a:extLst>
                </a:gridCol>
                <a:gridCol w="2401957">
                  <a:extLst>
                    <a:ext uri="{9D8B030D-6E8A-4147-A177-3AD203B41FA5}">
                      <a16:colId xmlns:a16="http://schemas.microsoft.com/office/drawing/2014/main" val="831964204"/>
                    </a:ext>
                  </a:extLst>
                </a:gridCol>
                <a:gridCol w="2401957">
                  <a:extLst>
                    <a:ext uri="{9D8B030D-6E8A-4147-A177-3AD203B41FA5}">
                      <a16:colId xmlns:a16="http://schemas.microsoft.com/office/drawing/2014/main" val="1176831547"/>
                    </a:ext>
                  </a:extLst>
                </a:gridCol>
                <a:gridCol w="2401957">
                  <a:extLst>
                    <a:ext uri="{9D8B030D-6E8A-4147-A177-3AD203B41FA5}">
                      <a16:colId xmlns:a16="http://schemas.microsoft.com/office/drawing/2014/main" val="1489744233"/>
                    </a:ext>
                  </a:extLst>
                </a:gridCol>
              </a:tblGrid>
              <a:tr h="646623">
                <a:tc>
                  <a:txBody>
                    <a:bodyPr/>
                    <a:lstStyle/>
                    <a:p>
                      <a:pPr algn="l" fontAlgn="t"/>
                      <a:r>
                        <a:rPr lang="en-US" sz="2000" b="1" dirty="0">
                          <a:solidFill>
                            <a:srgbClr val="000000"/>
                          </a:solidFill>
                          <a:effectLst/>
                          <a:latin typeface="inter-bold"/>
                        </a:rPr>
                        <a:t>Data Type</a:t>
                      </a:r>
                      <a:endParaRPr lang="en-US" sz="2000" dirty="0">
                        <a:solidFill>
                          <a:srgbClr val="000000"/>
                        </a:solidFill>
                        <a:effectLst/>
                        <a:latin typeface="times new roman" panose="02020603050405020304" pitchFamily="18" charset="0"/>
                      </a:endParaRPr>
                    </a:p>
                  </a:txBody>
                  <a:tcPr marL="114300" marR="114300"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US" sz="2000" b="1" dirty="0">
                          <a:solidFill>
                            <a:srgbClr val="000000"/>
                          </a:solidFill>
                          <a:effectLst/>
                          <a:latin typeface="inter-bold"/>
                        </a:rPr>
                        <a:t>Default Value</a:t>
                      </a:r>
                      <a:endParaRPr lang="en-US" sz="2000" dirty="0">
                        <a:solidFill>
                          <a:srgbClr val="000000"/>
                        </a:solidFill>
                        <a:effectLst/>
                        <a:latin typeface="times new roman" panose="02020603050405020304" pitchFamily="18" charset="0"/>
                      </a:endParaRPr>
                    </a:p>
                  </a:txBody>
                  <a:tcPr marL="114300" marR="114300"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US" sz="2000" b="1" dirty="0">
                          <a:solidFill>
                            <a:srgbClr val="000000"/>
                          </a:solidFill>
                          <a:effectLst/>
                          <a:latin typeface="inter-bold"/>
                        </a:rPr>
                        <a:t>Default size</a:t>
                      </a:r>
                      <a:endParaRPr lang="en-US" sz="2000" dirty="0">
                        <a:solidFill>
                          <a:srgbClr val="000000"/>
                        </a:solidFill>
                        <a:effectLst/>
                        <a:latin typeface="times new roman" panose="02020603050405020304" pitchFamily="18" charset="0"/>
                      </a:endParaRPr>
                    </a:p>
                  </a:txBody>
                  <a:tcPr marL="114300" marR="114300"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US" sz="2000" dirty="0">
                          <a:solidFill>
                            <a:srgbClr val="000000"/>
                          </a:solidFill>
                          <a:effectLst/>
                          <a:latin typeface="times new roman" panose="02020603050405020304" pitchFamily="18" charset="0"/>
                        </a:rPr>
                        <a:t>Range</a:t>
                      </a:r>
                    </a:p>
                  </a:txBody>
                  <a:tcPr marL="114300" marR="114300" marT="114300" marB="114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24203620"/>
                  </a:ext>
                </a:extLst>
              </a:tr>
              <a:tr h="548650">
                <a:tc>
                  <a:txBody>
                    <a:bodyPr/>
                    <a:lstStyle/>
                    <a:p>
                      <a:pPr algn="l" fontAlgn="t"/>
                      <a:r>
                        <a:rPr lang="en-US" sz="2000" dirty="0" err="1">
                          <a:solidFill>
                            <a:srgbClr val="333333"/>
                          </a:solidFill>
                          <a:effectLst/>
                          <a:latin typeface="inter-regular"/>
                        </a:rPr>
                        <a:t>boolean</a:t>
                      </a:r>
                      <a:endParaRPr lang="en-US" sz="2000" dirty="0">
                        <a:solidFill>
                          <a:srgbClr val="333333"/>
                        </a:solidFill>
                        <a:effectLst/>
                        <a:latin typeface="inter-regular"/>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false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1 bit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dirty="0">
                          <a:solidFill>
                            <a:srgbClr val="333333"/>
                          </a:solidFill>
                          <a:effectLst/>
                          <a:latin typeface="inter-regular"/>
                        </a:rPr>
                        <a:t>true or false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002385"/>
                  </a:ext>
                </a:extLst>
              </a:tr>
              <a:tr h="548650">
                <a:tc>
                  <a:txBody>
                    <a:bodyPr/>
                    <a:lstStyle/>
                    <a:p>
                      <a:pPr algn="l" fontAlgn="t"/>
                      <a:r>
                        <a:rPr lang="en-US" sz="2000">
                          <a:solidFill>
                            <a:srgbClr val="333333"/>
                          </a:solidFill>
                          <a:effectLst/>
                          <a:latin typeface="inter-regular"/>
                        </a:rPr>
                        <a:t>char</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'\u0000'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2 byte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2000" dirty="0">
                        <a:solidFill>
                          <a:srgbClr val="333333"/>
                        </a:solidFill>
                        <a:effectLst/>
                        <a:latin typeface="inter-regular"/>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3720668"/>
                  </a:ext>
                </a:extLst>
              </a:tr>
              <a:tr h="548650">
                <a:tc>
                  <a:txBody>
                    <a:bodyPr/>
                    <a:lstStyle/>
                    <a:p>
                      <a:pPr algn="l" fontAlgn="t"/>
                      <a:r>
                        <a:rPr lang="en-US" sz="2000" dirty="0">
                          <a:solidFill>
                            <a:srgbClr val="333333"/>
                          </a:solidFill>
                          <a:effectLst/>
                          <a:latin typeface="inter-regular"/>
                        </a:rPr>
                        <a:t>byte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1 byte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2000" dirty="0">
                        <a:solidFill>
                          <a:srgbClr val="333333"/>
                        </a:solidFill>
                        <a:effectLst/>
                        <a:latin typeface="inter-regular"/>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9458914"/>
                  </a:ext>
                </a:extLst>
              </a:tr>
              <a:tr h="548650">
                <a:tc>
                  <a:txBody>
                    <a:bodyPr/>
                    <a:lstStyle/>
                    <a:p>
                      <a:pPr algn="l" fontAlgn="t"/>
                      <a:r>
                        <a:rPr lang="en-US" sz="2000" dirty="0">
                          <a:solidFill>
                            <a:srgbClr val="333333"/>
                          </a:solidFill>
                          <a:effectLst/>
                          <a:latin typeface="inter-regular"/>
                        </a:rPr>
                        <a:t>short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2 byte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2000" dirty="0">
                        <a:solidFill>
                          <a:srgbClr val="333333"/>
                        </a:solidFill>
                        <a:effectLst/>
                        <a:latin typeface="inter-regular"/>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4452564"/>
                  </a:ext>
                </a:extLst>
              </a:tr>
              <a:tr h="548650">
                <a:tc>
                  <a:txBody>
                    <a:bodyPr/>
                    <a:lstStyle/>
                    <a:p>
                      <a:pPr algn="l" fontAlgn="t"/>
                      <a:r>
                        <a:rPr lang="en-US" sz="2000" dirty="0">
                          <a:solidFill>
                            <a:srgbClr val="333333"/>
                          </a:solidFill>
                          <a:effectLst/>
                          <a:latin typeface="inter-regular"/>
                        </a:rPr>
                        <a:t>int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dirty="0">
                          <a:solidFill>
                            <a:srgbClr val="333333"/>
                          </a:solidFill>
                          <a:effectLst/>
                          <a:latin typeface="inter-regular"/>
                        </a:rPr>
                        <a:t>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4 byte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2000" dirty="0">
                        <a:solidFill>
                          <a:srgbClr val="333333"/>
                        </a:solidFill>
                        <a:effectLst/>
                        <a:latin typeface="inter-regular"/>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509721"/>
                  </a:ext>
                </a:extLst>
              </a:tr>
              <a:tr h="548650">
                <a:tc>
                  <a:txBody>
                    <a:bodyPr/>
                    <a:lstStyle/>
                    <a:p>
                      <a:pPr algn="l" fontAlgn="t"/>
                      <a:r>
                        <a:rPr lang="en-US" sz="2000" dirty="0">
                          <a:solidFill>
                            <a:srgbClr val="333333"/>
                          </a:solidFill>
                          <a:effectLst/>
                          <a:latin typeface="inter-regular"/>
                        </a:rPr>
                        <a:t>long</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0L</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8 byte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2000" dirty="0">
                        <a:solidFill>
                          <a:srgbClr val="333333"/>
                        </a:solidFill>
                        <a:effectLst/>
                        <a:latin typeface="inter-regular"/>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418597"/>
                  </a:ext>
                </a:extLst>
              </a:tr>
              <a:tr h="548650">
                <a:tc>
                  <a:txBody>
                    <a:bodyPr/>
                    <a:lstStyle/>
                    <a:p>
                      <a:pPr algn="l" fontAlgn="t"/>
                      <a:r>
                        <a:rPr lang="en-US" sz="2000" dirty="0">
                          <a:solidFill>
                            <a:srgbClr val="333333"/>
                          </a:solidFill>
                          <a:effectLst/>
                          <a:latin typeface="inter-regular"/>
                        </a:rPr>
                        <a:t>float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0.0f</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a:solidFill>
                            <a:srgbClr val="333333"/>
                          </a:solidFill>
                          <a:effectLst/>
                          <a:latin typeface="inter-regular"/>
                        </a:rPr>
                        <a:t>4 byte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tx1"/>
                          </a:solidFill>
                          <a:latin typeface="+mn-lt"/>
                          <a:ea typeface="+mn-ea"/>
                          <a:cs typeface="+mn-cs"/>
                        </a:rPr>
                        <a:t>1.4e−045 to 3.4e+038</a:t>
                      </a:r>
                      <a:endParaRPr lang="en-US" sz="2000" dirty="0">
                        <a:solidFill>
                          <a:srgbClr val="333333"/>
                        </a:solidFill>
                        <a:effectLst/>
                        <a:latin typeface="inter-regular"/>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258647"/>
                  </a:ext>
                </a:extLst>
              </a:tr>
              <a:tr h="548650">
                <a:tc>
                  <a:txBody>
                    <a:bodyPr/>
                    <a:lstStyle/>
                    <a:p>
                      <a:pPr algn="l" fontAlgn="t"/>
                      <a:r>
                        <a:rPr lang="en-US" sz="2000" dirty="0">
                          <a:solidFill>
                            <a:srgbClr val="333333"/>
                          </a:solidFill>
                          <a:effectLst/>
                          <a:latin typeface="inter-regular"/>
                        </a:rPr>
                        <a:t>double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dirty="0">
                          <a:solidFill>
                            <a:srgbClr val="333333"/>
                          </a:solidFill>
                          <a:effectLst/>
                          <a:latin typeface="inter-regular"/>
                        </a:rPr>
                        <a:t>0.0d</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000" dirty="0">
                          <a:solidFill>
                            <a:srgbClr val="333333"/>
                          </a:solidFill>
                          <a:effectLst/>
                          <a:latin typeface="inter-regular"/>
                        </a:rPr>
                        <a:t>8 byte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mn-lt"/>
                          <a:ea typeface="+mn-ea"/>
                          <a:cs typeface="+mn-cs"/>
                        </a:rPr>
                        <a:t>4.9e–324 to 1.8e+308</a:t>
                      </a:r>
                    </a:p>
                    <a:p>
                      <a:pPr algn="ctr" fontAlgn="t"/>
                      <a:endParaRPr lang="en-US" sz="2000" dirty="0">
                        <a:solidFill>
                          <a:srgbClr val="333333"/>
                        </a:solidFill>
                        <a:effectLst/>
                        <a:latin typeface="inter-regular"/>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509677"/>
                  </a:ext>
                </a:extLst>
              </a:tr>
            </a:tbl>
          </a:graphicData>
        </a:graphic>
      </p:graphicFrame>
    </p:spTree>
    <p:extLst>
      <p:ext uri="{BB962C8B-B14F-4D97-AF65-F5344CB8AC3E}">
        <p14:creationId xmlns:p14="http://schemas.microsoft.com/office/powerpoint/2010/main" val="2334689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B67B-8215-4D57-87D0-913179F01F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846519-0E96-4426-BA07-74CBDCA8EC6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Java is a Strongly-typed language than c / </a:t>
            </a:r>
            <a:r>
              <a:rPr lang="en-US"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pPr marL="457200" lvl="1" indent="0">
              <a:buNone/>
            </a:pPr>
            <a:r>
              <a:rPr lang="en-US" sz="2000" b="0" i="1" u="none" strike="noStrike" baseline="0" dirty="0">
                <a:solidFill>
                  <a:srgbClr val="1D1D1E"/>
                </a:solidFill>
                <a:latin typeface="Times New Roman" panose="02020603050405020304" pitchFamily="18" charset="0"/>
                <a:cs typeface="Times New Roman" panose="02020603050405020304" pitchFamily="18" charset="0"/>
              </a:rPr>
              <a:t>For example, in C/C++ you can assign a floating-point value to an integer. In Java, you cannot.</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6D122E0-3AF9-49E8-A2C6-FDF492C218A5}"/>
              </a:ext>
            </a:extLst>
          </p:cNvPr>
          <p:cNvSpPr txBox="1"/>
          <p:nvPr/>
        </p:nvSpPr>
        <p:spPr>
          <a:xfrm>
            <a:off x="1444487" y="5136731"/>
            <a:ext cx="6096000" cy="646331"/>
          </a:xfrm>
          <a:prstGeom prst="rect">
            <a:avLst/>
          </a:prstGeom>
          <a:noFill/>
        </p:spPr>
        <p:txBody>
          <a:bodyPr wrap="square">
            <a:spAutoFit/>
          </a:bodyPr>
          <a:lstStyle/>
          <a:p>
            <a:pPr algn="l"/>
            <a:r>
              <a:rPr lang="en-US" sz="1800" b="1" i="0" u="none" strike="noStrike" baseline="0" dirty="0">
                <a:solidFill>
                  <a:srgbClr val="1D1D1E"/>
                </a:solidFill>
                <a:latin typeface="Palatino-Bold"/>
              </a:rPr>
              <a:t>double </a:t>
            </a:r>
            <a:r>
              <a:rPr lang="en-US" sz="1800" b="0" i="0" u="none" strike="noStrike" baseline="0" dirty="0">
                <a:solidFill>
                  <a:srgbClr val="1D1D1E"/>
                </a:solidFill>
                <a:latin typeface="Palatino-Roman"/>
              </a:rPr>
              <a:t>64 4.9e–324 to 1.8e+308</a:t>
            </a:r>
          </a:p>
          <a:p>
            <a:pPr algn="l"/>
            <a:r>
              <a:rPr lang="en-US" sz="1800" b="1" i="0" u="none" strike="noStrike" baseline="0" dirty="0">
                <a:solidFill>
                  <a:srgbClr val="1D1D1E"/>
                </a:solidFill>
                <a:latin typeface="Palatino-Bold"/>
              </a:rPr>
              <a:t>float </a:t>
            </a:r>
            <a:r>
              <a:rPr lang="en-US" sz="1800" b="0" i="0" u="none" strike="noStrike" baseline="0" dirty="0">
                <a:solidFill>
                  <a:srgbClr val="1D1D1E"/>
                </a:solidFill>
                <a:latin typeface="Palatino-Roman"/>
              </a:rPr>
              <a:t>32 1.4e</a:t>
            </a:r>
            <a:r>
              <a:rPr lang="en-US" dirty="0">
                <a:solidFill>
                  <a:srgbClr val="1D1D1E"/>
                </a:solidFill>
                <a:latin typeface="Symbol" panose="05050102010706020507" pitchFamily="18" charset="2"/>
              </a:rPr>
              <a:t>-</a:t>
            </a:r>
            <a:r>
              <a:rPr lang="en-US" sz="1800" b="0" i="0" u="none" strike="noStrike" baseline="0" dirty="0">
                <a:solidFill>
                  <a:srgbClr val="1D1D1E"/>
                </a:solidFill>
                <a:latin typeface="Palatino-Roman"/>
              </a:rPr>
              <a:t>045 to 3.4e+038</a:t>
            </a:r>
            <a:endParaRPr lang="en-US" dirty="0"/>
          </a:p>
        </p:txBody>
      </p:sp>
    </p:spTree>
    <p:extLst>
      <p:ext uri="{BB962C8B-B14F-4D97-AF65-F5344CB8AC3E}">
        <p14:creationId xmlns:p14="http://schemas.microsoft.com/office/powerpoint/2010/main" val="4272098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9043-0289-46D0-8995-6EEF03A77A7A}"/>
              </a:ext>
            </a:extLst>
          </p:cNvPr>
          <p:cNvSpPr>
            <a:spLocks noGrp="1"/>
          </p:cNvSpPr>
          <p:nvPr>
            <p:ph type="title"/>
          </p:nvPr>
        </p:nvSpPr>
        <p:spPr/>
        <p:txBody>
          <a:bodyPr/>
          <a:lstStyle/>
          <a:p>
            <a:r>
              <a:rPr lang="en-US" dirty="0"/>
              <a:t>Keywords in JAVA</a:t>
            </a:r>
          </a:p>
        </p:txBody>
      </p:sp>
      <p:pic>
        <p:nvPicPr>
          <p:cNvPr id="5" name="Picture 4">
            <a:extLst>
              <a:ext uri="{FF2B5EF4-FFF2-40B4-BE49-F238E27FC236}">
                <a16:creationId xmlns:a16="http://schemas.microsoft.com/office/drawing/2014/main" id="{7415CB03-5440-437E-81C6-928B80326A82}"/>
              </a:ext>
            </a:extLst>
          </p:cNvPr>
          <p:cNvPicPr>
            <a:picLocks noChangeAspect="1"/>
          </p:cNvPicPr>
          <p:nvPr/>
        </p:nvPicPr>
        <p:blipFill rotWithShape="1">
          <a:blip r:embed="rId2"/>
          <a:srcRect l="23695" t="45215" r="28370" b="14379"/>
          <a:stretch/>
        </p:blipFill>
        <p:spPr>
          <a:xfrm>
            <a:off x="884658" y="1855305"/>
            <a:ext cx="9505045" cy="450465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A238F4B-4F11-4B79-9DE8-C2AC2FDCE7F8}"/>
                  </a:ext>
                </a:extLst>
              </p14:cNvPr>
              <p14:cNvContentPartPr/>
              <p14:nvPr/>
            </p14:nvContentPartPr>
            <p14:xfrm>
              <a:off x="1205541" y="2146706"/>
              <a:ext cx="807120" cy="360"/>
            </p14:xfrm>
          </p:contentPart>
        </mc:Choice>
        <mc:Fallback xmlns="">
          <p:pic>
            <p:nvPicPr>
              <p:cNvPr id="6" name="Ink 5">
                <a:extLst>
                  <a:ext uri="{FF2B5EF4-FFF2-40B4-BE49-F238E27FC236}">
                    <a16:creationId xmlns:a16="http://schemas.microsoft.com/office/drawing/2014/main" id="{3A238F4B-4F11-4B79-9DE8-C2AC2FDCE7F8}"/>
                  </a:ext>
                </a:extLst>
              </p:cNvPr>
              <p:cNvPicPr/>
              <p:nvPr/>
            </p:nvPicPr>
            <p:blipFill>
              <a:blip r:embed="rId4"/>
              <a:stretch>
                <a:fillRect/>
              </a:stretch>
            </p:blipFill>
            <p:spPr>
              <a:xfrm>
                <a:off x="1151901" y="2038706"/>
                <a:ext cx="914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3AB6398-8324-40E5-9C21-1B338D6BD1ED}"/>
                  </a:ext>
                </a:extLst>
              </p14:cNvPr>
              <p14:cNvContentPartPr/>
              <p14:nvPr/>
            </p14:nvContentPartPr>
            <p14:xfrm>
              <a:off x="1192221" y="2610386"/>
              <a:ext cx="635040" cy="360"/>
            </p14:xfrm>
          </p:contentPart>
        </mc:Choice>
        <mc:Fallback xmlns="">
          <p:pic>
            <p:nvPicPr>
              <p:cNvPr id="7" name="Ink 6">
                <a:extLst>
                  <a:ext uri="{FF2B5EF4-FFF2-40B4-BE49-F238E27FC236}">
                    <a16:creationId xmlns:a16="http://schemas.microsoft.com/office/drawing/2014/main" id="{E3AB6398-8324-40E5-9C21-1B338D6BD1ED}"/>
                  </a:ext>
                </a:extLst>
              </p:cNvPr>
              <p:cNvPicPr/>
              <p:nvPr/>
            </p:nvPicPr>
            <p:blipFill>
              <a:blip r:embed="rId6"/>
              <a:stretch>
                <a:fillRect/>
              </a:stretch>
            </p:blipFill>
            <p:spPr>
              <a:xfrm>
                <a:off x="1138221" y="2502746"/>
                <a:ext cx="742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8014787-F994-4DF2-8810-AAAF6A995349}"/>
                  </a:ext>
                </a:extLst>
              </p14:cNvPr>
              <p14:cNvContentPartPr/>
              <p14:nvPr/>
            </p14:nvContentPartPr>
            <p14:xfrm>
              <a:off x="1165941" y="2993786"/>
              <a:ext cx="899640" cy="28440"/>
            </p14:xfrm>
          </p:contentPart>
        </mc:Choice>
        <mc:Fallback xmlns="">
          <p:pic>
            <p:nvPicPr>
              <p:cNvPr id="8" name="Ink 7">
                <a:extLst>
                  <a:ext uri="{FF2B5EF4-FFF2-40B4-BE49-F238E27FC236}">
                    <a16:creationId xmlns:a16="http://schemas.microsoft.com/office/drawing/2014/main" id="{58014787-F994-4DF2-8810-AAAF6A995349}"/>
                  </a:ext>
                </a:extLst>
              </p:cNvPr>
              <p:cNvPicPr/>
              <p:nvPr/>
            </p:nvPicPr>
            <p:blipFill>
              <a:blip r:embed="rId8"/>
              <a:stretch>
                <a:fillRect/>
              </a:stretch>
            </p:blipFill>
            <p:spPr>
              <a:xfrm>
                <a:off x="1112301" y="2886146"/>
                <a:ext cx="1007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1B3041A-D8EF-48F9-8462-0F58DBD8D91C}"/>
                  </a:ext>
                </a:extLst>
              </p14:cNvPr>
              <p14:cNvContentPartPr/>
              <p14:nvPr/>
            </p14:nvContentPartPr>
            <p14:xfrm>
              <a:off x="1178901" y="3868946"/>
              <a:ext cx="436320" cy="360"/>
            </p14:xfrm>
          </p:contentPart>
        </mc:Choice>
        <mc:Fallback xmlns="">
          <p:pic>
            <p:nvPicPr>
              <p:cNvPr id="9" name="Ink 8">
                <a:extLst>
                  <a:ext uri="{FF2B5EF4-FFF2-40B4-BE49-F238E27FC236}">
                    <a16:creationId xmlns:a16="http://schemas.microsoft.com/office/drawing/2014/main" id="{61B3041A-D8EF-48F9-8462-0F58DBD8D91C}"/>
                  </a:ext>
                </a:extLst>
              </p:cNvPr>
              <p:cNvPicPr/>
              <p:nvPr/>
            </p:nvPicPr>
            <p:blipFill>
              <a:blip r:embed="rId10"/>
              <a:stretch>
                <a:fillRect/>
              </a:stretch>
            </p:blipFill>
            <p:spPr>
              <a:xfrm>
                <a:off x="1125261" y="3761306"/>
                <a:ext cx="543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A64C60F9-3D0E-445A-BB32-DDB800912F7F}"/>
                  </a:ext>
                </a:extLst>
              </p14:cNvPr>
              <p14:cNvContentPartPr/>
              <p14:nvPr/>
            </p14:nvContentPartPr>
            <p14:xfrm>
              <a:off x="1218501" y="4717466"/>
              <a:ext cx="502560" cy="360"/>
            </p14:xfrm>
          </p:contentPart>
        </mc:Choice>
        <mc:Fallback xmlns="">
          <p:pic>
            <p:nvPicPr>
              <p:cNvPr id="10" name="Ink 9">
                <a:extLst>
                  <a:ext uri="{FF2B5EF4-FFF2-40B4-BE49-F238E27FC236}">
                    <a16:creationId xmlns:a16="http://schemas.microsoft.com/office/drawing/2014/main" id="{A64C60F9-3D0E-445A-BB32-DDB800912F7F}"/>
                  </a:ext>
                </a:extLst>
              </p:cNvPr>
              <p:cNvPicPr/>
              <p:nvPr/>
            </p:nvPicPr>
            <p:blipFill>
              <a:blip r:embed="rId12"/>
              <a:stretch>
                <a:fillRect/>
              </a:stretch>
            </p:blipFill>
            <p:spPr>
              <a:xfrm>
                <a:off x="1164861" y="4609826"/>
                <a:ext cx="610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7949B24E-6D42-4D40-9BAB-9B4F8FDA8F4B}"/>
                  </a:ext>
                </a:extLst>
              </p14:cNvPr>
              <p14:cNvContentPartPr/>
              <p14:nvPr/>
            </p14:nvContentPartPr>
            <p14:xfrm>
              <a:off x="1178901" y="5578586"/>
              <a:ext cx="528840" cy="360"/>
            </p14:xfrm>
          </p:contentPart>
        </mc:Choice>
        <mc:Fallback xmlns="">
          <p:pic>
            <p:nvPicPr>
              <p:cNvPr id="11" name="Ink 10">
                <a:extLst>
                  <a:ext uri="{FF2B5EF4-FFF2-40B4-BE49-F238E27FC236}">
                    <a16:creationId xmlns:a16="http://schemas.microsoft.com/office/drawing/2014/main" id="{7949B24E-6D42-4D40-9BAB-9B4F8FDA8F4B}"/>
                  </a:ext>
                </a:extLst>
              </p:cNvPr>
              <p:cNvPicPr/>
              <p:nvPr/>
            </p:nvPicPr>
            <p:blipFill>
              <a:blip r:embed="rId14"/>
              <a:stretch>
                <a:fillRect/>
              </a:stretch>
            </p:blipFill>
            <p:spPr>
              <a:xfrm>
                <a:off x="1125261" y="5470946"/>
                <a:ext cx="636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E0293957-0F0E-4F79-A745-2221ADC560B7}"/>
                  </a:ext>
                </a:extLst>
              </p14:cNvPr>
              <p14:cNvContentPartPr/>
              <p14:nvPr/>
            </p14:nvContentPartPr>
            <p14:xfrm>
              <a:off x="2902221" y="2517146"/>
              <a:ext cx="753480" cy="94320"/>
            </p14:xfrm>
          </p:contentPart>
        </mc:Choice>
        <mc:Fallback xmlns="">
          <p:pic>
            <p:nvPicPr>
              <p:cNvPr id="12" name="Ink 11">
                <a:extLst>
                  <a:ext uri="{FF2B5EF4-FFF2-40B4-BE49-F238E27FC236}">
                    <a16:creationId xmlns:a16="http://schemas.microsoft.com/office/drawing/2014/main" id="{E0293957-0F0E-4F79-A745-2221ADC560B7}"/>
                  </a:ext>
                </a:extLst>
              </p:cNvPr>
              <p:cNvPicPr/>
              <p:nvPr/>
            </p:nvPicPr>
            <p:blipFill>
              <a:blip r:embed="rId16"/>
              <a:stretch>
                <a:fillRect/>
              </a:stretch>
            </p:blipFill>
            <p:spPr>
              <a:xfrm>
                <a:off x="2848221" y="2409506"/>
                <a:ext cx="8611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745024C1-9575-4FB3-9BFC-DC18A7B32F9C}"/>
                  </a:ext>
                </a:extLst>
              </p14:cNvPr>
              <p14:cNvContentPartPr/>
              <p14:nvPr/>
            </p14:nvContentPartPr>
            <p14:xfrm>
              <a:off x="2888541" y="4252706"/>
              <a:ext cx="833760" cy="41040"/>
            </p14:xfrm>
          </p:contentPart>
        </mc:Choice>
        <mc:Fallback xmlns="">
          <p:pic>
            <p:nvPicPr>
              <p:cNvPr id="13" name="Ink 12">
                <a:extLst>
                  <a:ext uri="{FF2B5EF4-FFF2-40B4-BE49-F238E27FC236}">
                    <a16:creationId xmlns:a16="http://schemas.microsoft.com/office/drawing/2014/main" id="{745024C1-9575-4FB3-9BFC-DC18A7B32F9C}"/>
                  </a:ext>
                </a:extLst>
              </p:cNvPr>
              <p:cNvPicPr/>
              <p:nvPr/>
            </p:nvPicPr>
            <p:blipFill>
              <a:blip r:embed="rId18"/>
              <a:stretch>
                <a:fillRect/>
              </a:stretch>
            </p:blipFill>
            <p:spPr>
              <a:xfrm>
                <a:off x="2834541" y="4144706"/>
                <a:ext cx="9414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E276B46C-89E0-4088-8255-51C81CD3B1D7}"/>
                  </a:ext>
                </a:extLst>
              </p14:cNvPr>
              <p14:cNvContentPartPr/>
              <p14:nvPr/>
            </p14:nvContentPartPr>
            <p14:xfrm>
              <a:off x="2915181" y="4689746"/>
              <a:ext cx="449640" cy="15480"/>
            </p14:xfrm>
          </p:contentPart>
        </mc:Choice>
        <mc:Fallback xmlns="">
          <p:pic>
            <p:nvPicPr>
              <p:cNvPr id="14" name="Ink 13">
                <a:extLst>
                  <a:ext uri="{FF2B5EF4-FFF2-40B4-BE49-F238E27FC236}">
                    <a16:creationId xmlns:a16="http://schemas.microsoft.com/office/drawing/2014/main" id="{E276B46C-89E0-4088-8255-51C81CD3B1D7}"/>
                  </a:ext>
                </a:extLst>
              </p:cNvPr>
              <p:cNvPicPr/>
              <p:nvPr/>
            </p:nvPicPr>
            <p:blipFill>
              <a:blip r:embed="rId20"/>
              <a:stretch>
                <a:fillRect/>
              </a:stretch>
            </p:blipFill>
            <p:spPr>
              <a:xfrm>
                <a:off x="2861181" y="4582106"/>
                <a:ext cx="557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7BFBCE34-E60A-4700-8887-98C7C3DFD589}"/>
                  </a:ext>
                </a:extLst>
              </p14:cNvPr>
              <p14:cNvContentPartPr/>
              <p14:nvPr/>
            </p14:nvContentPartPr>
            <p14:xfrm>
              <a:off x="2902221" y="5181506"/>
              <a:ext cx="661320" cy="360"/>
            </p14:xfrm>
          </p:contentPart>
        </mc:Choice>
        <mc:Fallback xmlns="">
          <p:pic>
            <p:nvPicPr>
              <p:cNvPr id="15" name="Ink 14">
                <a:extLst>
                  <a:ext uri="{FF2B5EF4-FFF2-40B4-BE49-F238E27FC236}">
                    <a16:creationId xmlns:a16="http://schemas.microsoft.com/office/drawing/2014/main" id="{7BFBCE34-E60A-4700-8887-98C7C3DFD589}"/>
                  </a:ext>
                </a:extLst>
              </p:cNvPr>
              <p:cNvPicPr/>
              <p:nvPr/>
            </p:nvPicPr>
            <p:blipFill>
              <a:blip r:embed="rId22"/>
              <a:stretch>
                <a:fillRect/>
              </a:stretch>
            </p:blipFill>
            <p:spPr>
              <a:xfrm>
                <a:off x="2848221" y="5073506"/>
                <a:ext cx="768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92D308AC-F282-4025-8488-ADDE6DEAD828}"/>
                  </a:ext>
                </a:extLst>
              </p14:cNvPr>
              <p14:cNvContentPartPr/>
              <p14:nvPr/>
            </p14:nvContentPartPr>
            <p14:xfrm>
              <a:off x="4796901" y="5591546"/>
              <a:ext cx="608760" cy="29520"/>
            </p14:xfrm>
          </p:contentPart>
        </mc:Choice>
        <mc:Fallback xmlns="">
          <p:pic>
            <p:nvPicPr>
              <p:cNvPr id="16" name="Ink 15">
                <a:extLst>
                  <a:ext uri="{FF2B5EF4-FFF2-40B4-BE49-F238E27FC236}">
                    <a16:creationId xmlns:a16="http://schemas.microsoft.com/office/drawing/2014/main" id="{92D308AC-F282-4025-8488-ADDE6DEAD828}"/>
                  </a:ext>
                </a:extLst>
              </p:cNvPr>
              <p:cNvPicPr/>
              <p:nvPr/>
            </p:nvPicPr>
            <p:blipFill>
              <a:blip r:embed="rId24"/>
              <a:stretch>
                <a:fillRect/>
              </a:stretch>
            </p:blipFill>
            <p:spPr>
              <a:xfrm>
                <a:off x="4742901" y="5483906"/>
                <a:ext cx="716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AD05186C-FC3C-4A8D-A463-0C97F37BF640}"/>
                  </a:ext>
                </a:extLst>
              </p14:cNvPr>
              <p14:cNvContentPartPr/>
              <p14:nvPr/>
            </p14:nvContentPartPr>
            <p14:xfrm>
              <a:off x="4770261" y="5989706"/>
              <a:ext cx="409680" cy="13680"/>
            </p14:xfrm>
          </p:contentPart>
        </mc:Choice>
        <mc:Fallback xmlns="">
          <p:pic>
            <p:nvPicPr>
              <p:cNvPr id="17" name="Ink 16">
                <a:extLst>
                  <a:ext uri="{FF2B5EF4-FFF2-40B4-BE49-F238E27FC236}">
                    <a16:creationId xmlns:a16="http://schemas.microsoft.com/office/drawing/2014/main" id="{AD05186C-FC3C-4A8D-A463-0C97F37BF640}"/>
                  </a:ext>
                </a:extLst>
              </p:cNvPr>
              <p:cNvPicPr/>
              <p:nvPr/>
            </p:nvPicPr>
            <p:blipFill>
              <a:blip r:embed="rId26"/>
              <a:stretch>
                <a:fillRect/>
              </a:stretch>
            </p:blipFill>
            <p:spPr>
              <a:xfrm>
                <a:off x="4716621" y="5882066"/>
                <a:ext cx="517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8050EE6C-DE12-4143-B540-95A68B00E0D0}"/>
                  </a:ext>
                </a:extLst>
              </p14:cNvPr>
              <p14:cNvContentPartPr/>
              <p14:nvPr/>
            </p14:nvContentPartPr>
            <p14:xfrm>
              <a:off x="4770261" y="4691186"/>
              <a:ext cx="939960" cy="360"/>
            </p14:xfrm>
          </p:contentPart>
        </mc:Choice>
        <mc:Fallback xmlns="">
          <p:pic>
            <p:nvPicPr>
              <p:cNvPr id="18" name="Ink 17">
                <a:extLst>
                  <a:ext uri="{FF2B5EF4-FFF2-40B4-BE49-F238E27FC236}">
                    <a16:creationId xmlns:a16="http://schemas.microsoft.com/office/drawing/2014/main" id="{8050EE6C-DE12-4143-B540-95A68B00E0D0}"/>
                  </a:ext>
                </a:extLst>
              </p:cNvPr>
              <p:cNvPicPr/>
              <p:nvPr/>
            </p:nvPicPr>
            <p:blipFill>
              <a:blip r:embed="rId28"/>
              <a:stretch>
                <a:fillRect/>
              </a:stretch>
            </p:blipFill>
            <p:spPr>
              <a:xfrm>
                <a:off x="4716621" y="4583186"/>
                <a:ext cx="1047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FC459622-4DD2-4D23-86E4-1ED7D544CA3C}"/>
                  </a:ext>
                </a:extLst>
              </p14:cNvPr>
              <p14:cNvContentPartPr/>
              <p14:nvPr/>
            </p14:nvContentPartPr>
            <p14:xfrm>
              <a:off x="4783941" y="3828626"/>
              <a:ext cx="1085400" cy="41040"/>
            </p14:xfrm>
          </p:contentPart>
        </mc:Choice>
        <mc:Fallback xmlns="">
          <p:pic>
            <p:nvPicPr>
              <p:cNvPr id="19" name="Ink 18">
                <a:extLst>
                  <a:ext uri="{FF2B5EF4-FFF2-40B4-BE49-F238E27FC236}">
                    <a16:creationId xmlns:a16="http://schemas.microsoft.com/office/drawing/2014/main" id="{FC459622-4DD2-4D23-86E4-1ED7D544CA3C}"/>
                  </a:ext>
                </a:extLst>
              </p:cNvPr>
              <p:cNvPicPr/>
              <p:nvPr/>
            </p:nvPicPr>
            <p:blipFill>
              <a:blip r:embed="rId30"/>
              <a:stretch>
                <a:fillRect/>
              </a:stretch>
            </p:blipFill>
            <p:spPr>
              <a:xfrm>
                <a:off x="4729941" y="3720626"/>
                <a:ext cx="1193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5C0F1461-B549-4990-86E8-7067A73256C9}"/>
                  </a:ext>
                </a:extLst>
              </p14:cNvPr>
              <p14:cNvContentPartPr/>
              <p14:nvPr/>
            </p14:nvContentPartPr>
            <p14:xfrm>
              <a:off x="4783941" y="3405266"/>
              <a:ext cx="741240" cy="27360"/>
            </p14:xfrm>
          </p:contentPart>
        </mc:Choice>
        <mc:Fallback xmlns="">
          <p:pic>
            <p:nvPicPr>
              <p:cNvPr id="20" name="Ink 19">
                <a:extLst>
                  <a:ext uri="{FF2B5EF4-FFF2-40B4-BE49-F238E27FC236}">
                    <a16:creationId xmlns:a16="http://schemas.microsoft.com/office/drawing/2014/main" id="{5C0F1461-B549-4990-86E8-7067A73256C9}"/>
                  </a:ext>
                </a:extLst>
              </p:cNvPr>
              <p:cNvPicPr/>
              <p:nvPr/>
            </p:nvPicPr>
            <p:blipFill>
              <a:blip r:embed="rId32"/>
              <a:stretch>
                <a:fillRect/>
              </a:stretch>
            </p:blipFill>
            <p:spPr>
              <a:xfrm>
                <a:off x="4729941" y="3297626"/>
                <a:ext cx="8488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79A060EC-7433-43C3-AC62-D80D7BE51BAD}"/>
                  </a:ext>
                </a:extLst>
              </p14:cNvPr>
              <p14:cNvContentPartPr/>
              <p14:nvPr/>
            </p14:nvContentPartPr>
            <p14:xfrm>
              <a:off x="4757301" y="2928626"/>
              <a:ext cx="1272600" cy="13320"/>
            </p14:xfrm>
          </p:contentPart>
        </mc:Choice>
        <mc:Fallback xmlns="">
          <p:pic>
            <p:nvPicPr>
              <p:cNvPr id="21" name="Ink 20">
                <a:extLst>
                  <a:ext uri="{FF2B5EF4-FFF2-40B4-BE49-F238E27FC236}">
                    <a16:creationId xmlns:a16="http://schemas.microsoft.com/office/drawing/2014/main" id="{79A060EC-7433-43C3-AC62-D80D7BE51BAD}"/>
                  </a:ext>
                </a:extLst>
              </p:cNvPr>
              <p:cNvPicPr/>
              <p:nvPr/>
            </p:nvPicPr>
            <p:blipFill>
              <a:blip r:embed="rId34"/>
              <a:stretch>
                <a:fillRect/>
              </a:stretch>
            </p:blipFill>
            <p:spPr>
              <a:xfrm>
                <a:off x="4703301" y="2820626"/>
                <a:ext cx="1380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490142BB-8DC6-4B40-8B02-1DFB96E72698}"/>
                  </a:ext>
                </a:extLst>
              </p14:cNvPr>
              <p14:cNvContentPartPr/>
              <p14:nvPr/>
            </p14:nvContentPartPr>
            <p14:xfrm>
              <a:off x="6758181" y="2118986"/>
              <a:ext cx="820440" cy="14400"/>
            </p14:xfrm>
          </p:contentPart>
        </mc:Choice>
        <mc:Fallback xmlns="">
          <p:pic>
            <p:nvPicPr>
              <p:cNvPr id="22" name="Ink 21">
                <a:extLst>
                  <a:ext uri="{FF2B5EF4-FFF2-40B4-BE49-F238E27FC236}">
                    <a16:creationId xmlns:a16="http://schemas.microsoft.com/office/drawing/2014/main" id="{490142BB-8DC6-4B40-8B02-1DFB96E72698}"/>
                  </a:ext>
                </a:extLst>
              </p:cNvPr>
              <p:cNvPicPr/>
              <p:nvPr/>
            </p:nvPicPr>
            <p:blipFill>
              <a:blip r:embed="rId36"/>
              <a:stretch>
                <a:fillRect/>
              </a:stretch>
            </p:blipFill>
            <p:spPr>
              <a:xfrm>
                <a:off x="6704541" y="2010986"/>
                <a:ext cx="9280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FFA786D6-3AE9-4492-87DB-D73F118331EC}"/>
                  </a:ext>
                </a:extLst>
              </p14:cNvPr>
              <p14:cNvContentPartPr/>
              <p14:nvPr/>
            </p14:nvContentPartPr>
            <p14:xfrm>
              <a:off x="6771141" y="2569706"/>
              <a:ext cx="767520" cy="14760"/>
            </p14:xfrm>
          </p:contentPart>
        </mc:Choice>
        <mc:Fallback xmlns="">
          <p:pic>
            <p:nvPicPr>
              <p:cNvPr id="23" name="Ink 22">
                <a:extLst>
                  <a:ext uri="{FF2B5EF4-FFF2-40B4-BE49-F238E27FC236}">
                    <a16:creationId xmlns:a16="http://schemas.microsoft.com/office/drawing/2014/main" id="{FFA786D6-3AE9-4492-87DB-D73F118331EC}"/>
                  </a:ext>
                </a:extLst>
              </p:cNvPr>
              <p:cNvPicPr/>
              <p:nvPr/>
            </p:nvPicPr>
            <p:blipFill>
              <a:blip r:embed="rId38"/>
              <a:stretch>
                <a:fillRect/>
              </a:stretch>
            </p:blipFill>
            <p:spPr>
              <a:xfrm>
                <a:off x="6717501" y="2461706"/>
                <a:ext cx="8751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67800944-D9CA-4D00-886B-F17065702A37}"/>
                  </a:ext>
                </a:extLst>
              </p14:cNvPr>
              <p14:cNvContentPartPr/>
              <p14:nvPr/>
            </p14:nvContentPartPr>
            <p14:xfrm>
              <a:off x="6784821" y="2941586"/>
              <a:ext cx="1017000" cy="15120"/>
            </p14:xfrm>
          </p:contentPart>
        </mc:Choice>
        <mc:Fallback xmlns="">
          <p:pic>
            <p:nvPicPr>
              <p:cNvPr id="24" name="Ink 23">
                <a:extLst>
                  <a:ext uri="{FF2B5EF4-FFF2-40B4-BE49-F238E27FC236}">
                    <a16:creationId xmlns:a16="http://schemas.microsoft.com/office/drawing/2014/main" id="{67800944-D9CA-4D00-886B-F17065702A37}"/>
                  </a:ext>
                </a:extLst>
              </p:cNvPr>
              <p:cNvPicPr/>
              <p:nvPr/>
            </p:nvPicPr>
            <p:blipFill>
              <a:blip r:embed="rId40"/>
              <a:stretch>
                <a:fillRect/>
              </a:stretch>
            </p:blipFill>
            <p:spPr>
              <a:xfrm>
                <a:off x="6730821" y="2833586"/>
                <a:ext cx="11246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6B205334-4EC3-4E87-9F1D-DABD0EC438E4}"/>
                  </a:ext>
                </a:extLst>
              </p14:cNvPr>
              <p14:cNvContentPartPr/>
              <p14:nvPr/>
            </p14:nvContentPartPr>
            <p14:xfrm>
              <a:off x="6784821" y="3444866"/>
              <a:ext cx="673560" cy="28800"/>
            </p14:xfrm>
          </p:contentPart>
        </mc:Choice>
        <mc:Fallback xmlns="">
          <p:pic>
            <p:nvPicPr>
              <p:cNvPr id="25" name="Ink 24">
                <a:extLst>
                  <a:ext uri="{FF2B5EF4-FFF2-40B4-BE49-F238E27FC236}">
                    <a16:creationId xmlns:a16="http://schemas.microsoft.com/office/drawing/2014/main" id="{6B205334-4EC3-4E87-9F1D-DABD0EC438E4}"/>
                  </a:ext>
                </a:extLst>
              </p:cNvPr>
              <p:cNvPicPr/>
              <p:nvPr/>
            </p:nvPicPr>
            <p:blipFill>
              <a:blip r:embed="rId42"/>
              <a:stretch>
                <a:fillRect/>
              </a:stretch>
            </p:blipFill>
            <p:spPr>
              <a:xfrm>
                <a:off x="6730821" y="3337226"/>
                <a:ext cx="781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6A71D764-4EBB-45C7-8AB8-01699C1DCC55}"/>
                  </a:ext>
                </a:extLst>
              </p14:cNvPr>
              <p14:cNvContentPartPr/>
              <p14:nvPr/>
            </p14:nvContentPartPr>
            <p14:xfrm>
              <a:off x="6797781" y="5207066"/>
              <a:ext cx="635760" cy="14400"/>
            </p14:xfrm>
          </p:contentPart>
        </mc:Choice>
        <mc:Fallback xmlns="">
          <p:pic>
            <p:nvPicPr>
              <p:cNvPr id="26" name="Ink 25">
                <a:extLst>
                  <a:ext uri="{FF2B5EF4-FFF2-40B4-BE49-F238E27FC236}">
                    <a16:creationId xmlns:a16="http://schemas.microsoft.com/office/drawing/2014/main" id="{6A71D764-4EBB-45C7-8AB8-01699C1DCC55}"/>
                  </a:ext>
                </a:extLst>
              </p:cNvPr>
              <p:cNvPicPr/>
              <p:nvPr/>
            </p:nvPicPr>
            <p:blipFill>
              <a:blip r:embed="rId44"/>
              <a:stretch>
                <a:fillRect/>
              </a:stretch>
            </p:blipFill>
            <p:spPr>
              <a:xfrm>
                <a:off x="6744141" y="5099426"/>
                <a:ext cx="743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BB270625-3370-4630-B6D3-9398622687FB}"/>
                  </a:ext>
                </a:extLst>
              </p14:cNvPr>
              <p14:cNvContentPartPr/>
              <p14:nvPr/>
            </p14:nvContentPartPr>
            <p14:xfrm>
              <a:off x="6784821" y="5608106"/>
              <a:ext cx="582480" cy="64080"/>
            </p14:xfrm>
          </p:contentPart>
        </mc:Choice>
        <mc:Fallback xmlns="">
          <p:pic>
            <p:nvPicPr>
              <p:cNvPr id="27" name="Ink 26">
                <a:extLst>
                  <a:ext uri="{FF2B5EF4-FFF2-40B4-BE49-F238E27FC236}">
                    <a16:creationId xmlns:a16="http://schemas.microsoft.com/office/drawing/2014/main" id="{BB270625-3370-4630-B6D3-9398622687FB}"/>
                  </a:ext>
                </a:extLst>
              </p:cNvPr>
              <p:cNvPicPr/>
              <p:nvPr/>
            </p:nvPicPr>
            <p:blipFill>
              <a:blip r:embed="rId46"/>
              <a:stretch>
                <a:fillRect/>
              </a:stretch>
            </p:blipFill>
            <p:spPr>
              <a:xfrm>
                <a:off x="6730821" y="5500106"/>
                <a:ext cx="6901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9B0ADBA9-9C9C-408A-AFA8-6492FCD06B5C}"/>
                  </a:ext>
                </a:extLst>
              </p14:cNvPr>
              <p14:cNvContentPartPr/>
              <p14:nvPr/>
            </p14:nvContentPartPr>
            <p14:xfrm>
              <a:off x="8613621" y="5113826"/>
              <a:ext cx="714960" cy="15480"/>
            </p14:xfrm>
          </p:contentPart>
        </mc:Choice>
        <mc:Fallback xmlns="">
          <p:pic>
            <p:nvPicPr>
              <p:cNvPr id="28" name="Ink 27">
                <a:extLst>
                  <a:ext uri="{FF2B5EF4-FFF2-40B4-BE49-F238E27FC236}">
                    <a16:creationId xmlns:a16="http://schemas.microsoft.com/office/drawing/2014/main" id="{9B0ADBA9-9C9C-408A-AFA8-6492FCD06B5C}"/>
                  </a:ext>
                </a:extLst>
              </p:cNvPr>
              <p:cNvPicPr/>
              <p:nvPr/>
            </p:nvPicPr>
            <p:blipFill>
              <a:blip r:embed="rId48"/>
              <a:stretch>
                <a:fillRect/>
              </a:stretch>
            </p:blipFill>
            <p:spPr>
              <a:xfrm>
                <a:off x="8559621" y="5005826"/>
                <a:ext cx="822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3A89B6E2-29C9-458C-A3D1-956CE184FF8A}"/>
                  </a:ext>
                </a:extLst>
              </p14:cNvPr>
              <p14:cNvContentPartPr/>
              <p14:nvPr/>
            </p14:nvContentPartPr>
            <p14:xfrm>
              <a:off x="8574021" y="4279706"/>
              <a:ext cx="319320" cy="360"/>
            </p14:xfrm>
          </p:contentPart>
        </mc:Choice>
        <mc:Fallback xmlns="">
          <p:pic>
            <p:nvPicPr>
              <p:cNvPr id="29" name="Ink 28">
                <a:extLst>
                  <a:ext uri="{FF2B5EF4-FFF2-40B4-BE49-F238E27FC236}">
                    <a16:creationId xmlns:a16="http://schemas.microsoft.com/office/drawing/2014/main" id="{3A89B6E2-29C9-458C-A3D1-956CE184FF8A}"/>
                  </a:ext>
                </a:extLst>
              </p:cNvPr>
              <p:cNvPicPr/>
              <p:nvPr/>
            </p:nvPicPr>
            <p:blipFill>
              <a:blip r:embed="rId50"/>
              <a:stretch>
                <a:fillRect/>
              </a:stretch>
            </p:blipFill>
            <p:spPr>
              <a:xfrm>
                <a:off x="8520021" y="4172066"/>
                <a:ext cx="426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C32101BD-4EFE-4208-9EDC-154B74AC3227}"/>
                  </a:ext>
                </a:extLst>
              </p14:cNvPr>
              <p14:cNvContentPartPr/>
              <p14:nvPr/>
            </p14:nvContentPartPr>
            <p14:xfrm>
              <a:off x="8586981" y="3829706"/>
              <a:ext cx="887760" cy="14040"/>
            </p14:xfrm>
          </p:contentPart>
        </mc:Choice>
        <mc:Fallback xmlns="">
          <p:pic>
            <p:nvPicPr>
              <p:cNvPr id="30" name="Ink 29">
                <a:extLst>
                  <a:ext uri="{FF2B5EF4-FFF2-40B4-BE49-F238E27FC236}">
                    <a16:creationId xmlns:a16="http://schemas.microsoft.com/office/drawing/2014/main" id="{C32101BD-4EFE-4208-9EDC-154B74AC3227}"/>
                  </a:ext>
                </a:extLst>
              </p:cNvPr>
              <p:cNvPicPr/>
              <p:nvPr/>
            </p:nvPicPr>
            <p:blipFill>
              <a:blip r:embed="rId52"/>
              <a:stretch>
                <a:fillRect/>
              </a:stretch>
            </p:blipFill>
            <p:spPr>
              <a:xfrm>
                <a:off x="8532981" y="3721706"/>
                <a:ext cx="995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CC0EA5EC-3B70-4D62-B0EE-545E77AA1258}"/>
                  </a:ext>
                </a:extLst>
              </p14:cNvPr>
              <p14:cNvContentPartPr/>
              <p14:nvPr/>
            </p14:nvContentPartPr>
            <p14:xfrm>
              <a:off x="8626941" y="3365666"/>
              <a:ext cx="701640" cy="53640"/>
            </p14:xfrm>
          </p:contentPart>
        </mc:Choice>
        <mc:Fallback xmlns="">
          <p:pic>
            <p:nvPicPr>
              <p:cNvPr id="31" name="Ink 30">
                <a:extLst>
                  <a:ext uri="{FF2B5EF4-FFF2-40B4-BE49-F238E27FC236}">
                    <a16:creationId xmlns:a16="http://schemas.microsoft.com/office/drawing/2014/main" id="{CC0EA5EC-3B70-4D62-B0EE-545E77AA1258}"/>
                  </a:ext>
                </a:extLst>
              </p:cNvPr>
              <p:cNvPicPr/>
              <p:nvPr/>
            </p:nvPicPr>
            <p:blipFill>
              <a:blip r:embed="rId54"/>
              <a:stretch>
                <a:fillRect/>
              </a:stretch>
            </p:blipFill>
            <p:spPr>
              <a:xfrm>
                <a:off x="8573301" y="3258026"/>
                <a:ext cx="809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1FF88735-EBD9-477E-B9D0-F0FC814F1819}"/>
                  </a:ext>
                </a:extLst>
              </p14:cNvPr>
              <p14:cNvContentPartPr/>
              <p14:nvPr/>
            </p14:nvContentPartPr>
            <p14:xfrm>
              <a:off x="8626941" y="3021146"/>
              <a:ext cx="542160" cy="360"/>
            </p14:xfrm>
          </p:contentPart>
        </mc:Choice>
        <mc:Fallback xmlns="">
          <p:pic>
            <p:nvPicPr>
              <p:cNvPr id="32" name="Ink 31">
                <a:extLst>
                  <a:ext uri="{FF2B5EF4-FFF2-40B4-BE49-F238E27FC236}">
                    <a16:creationId xmlns:a16="http://schemas.microsoft.com/office/drawing/2014/main" id="{1FF88735-EBD9-477E-B9D0-F0FC814F1819}"/>
                  </a:ext>
                </a:extLst>
              </p:cNvPr>
              <p:cNvPicPr/>
              <p:nvPr/>
            </p:nvPicPr>
            <p:blipFill>
              <a:blip r:embed="rId56"/>
              <a:stretch>
                <a:fillRect/>
              </a:stretch>
            </p:blipFill>
            <p:spPr>
              <a:xfrm>
                <a:off x="8573301" y="2913506"/>
                <a:ext cx="649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5B9BE78C-EF52-4D77-A3BE-E6BA9ED39781}"/>
                  </a:ext>
                </a:extLst>
              </p14:cNvPr>
              <p14:cNvContentPartPr/>
              <p14:nvPr/>
            </p14:nvContentPartPr>
            <p14:xfrm>
              <a:off x="8574021" y="2477546"/>
              <a:ext cx="359640" cy="360"/>
            </p14:xfrm>
          </p:contentPart>
        </mc:Choice>
        <mc:Fallback xmlns="">
          <p:pic>
            <p:nvPicPr>
              <p:cNvPr id="33" name="Ink 32">
                <a:extLst>
                  <a:ext uri="{FF2B5EF4-FFF2-40B4-BE49-F238E27FC236}">
                    <a16:creationId xmlns:a16="http://schemas.microsoft.com/office/drawing/2014/main" id="{5B9BE78C-EF52-4D77-A3BE-E6BA9ED39781}"/>
                  </a:ext>
                </a:extLst>
              </p:cNvPr>
              <p:cNvPicPr/>
              <p:nvPr/>
            </p:nvPicPr>
            <p:blipFill>
              <a:blip r:embed="rId58"/>
              <a:stretch>
                <a:fillRect/>
              </a:stretch>
            </p:blipFill>
            <p:spPr>
              <a:xfrm>
                <a:off x="8520021" y="2369906"/>
                <a:ext cx="467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431B4BD0-32B1-46DA-B0B5-485DFDCF594B}"/>
                  </a:ext>
                </a:extLst>
              </p14:cNvPr>
              <p14:cNvContentPartPr/>
              <p14:nvPr/>
            </p14:nvContentPartPr>
            <p14:xfrm>
              <a:off x="8533701" y="2106386"/>
              <a:ext cx="1483200" cy="14760"/>
            </p14:xfrm>
          </p:contentPart>
        </mc:Choice>
        <mc:Fallback xmlns="">
          <p:pic>
            <p:nvPicPr>
              <p:cNvPr id="34" name="Ink 33">
                <a:extLst>
                  <a:ext uri="{FF2B5EF4-FFF2-40B4-BE49-F238E27FC236}">
                    <a16:creationId xmlns:a16="http://schemas.microsoft.com/office/drawing/2014/main" id="{431B4BD0-32B1-46DA-B0B5-485DFDCF594B}"/>
                  </a:ext>
                </a:extLst>
              </p:cNvPr>
              <p:cNvPicPr/>
              <p:nvPr/>
            </p:nvPicPr>
            <p:blipFill>
              <a:blip r:embed="rId60"/>
              <a:stretch>
                <a:fillRect/>
              </a:stretch>
            </p:blipFill>
            <p:spPr>
              <a:xfrm>
                <a:off x="8480061" y="1998746"/>
                <a:ext cx="1590840" cy="230400"/>
              </a:xfrm>
              <a:prstGeom prst="rect">
                <a:avLst/>
              </a:prstGeom>
            </p:spPr>
          </p:pic>
        </mc:Fallback>
      </mc:AlternateContent>
    </p:spTree>
    <p:extLst>
      <p:ext uri="{BB962C8B-B14F-4D97-AF65-F5344CB8AC3E}">
        <p14:creationId xmlns:p14="http://schemas.microsoft.com/office/powerpoint/2010/main" val="3233854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EB9B-8BC9-4B6E-9C86-1B55741971B0}"/>
              </a:ext>
            </a:extLst>
          </p:cNvPr>
          <p:cNvSpPr>
            <a:spLocks noGrp="1"/>
          </p:cNvSpPr>
          <p:nvPr>
            <p:ph type="title"/>
          </p:nvPr>
        </p:nvSpPr>
        <p:spPr>
          <a:xfrm>
            <a:off x="838200" y="365125"/>
            <a:ext cx="10515600" cy="536023"/>
          </a:xfrm>
        </p:spPr>
        <p:txBody>
          <a:bodyPr>
            <a:normAutofit fontScale="90000"/>
          </a:bodyPr>
          <a:lstStyle/>
          <a:p>
            <a:r>
              <a:rPr lang="en-US" dirty="0"/>
              <a:t>Encapsulation</a:t>
            </a:r>
          </a:p>
        </p:txBody>
      </p:sp>
      <p:sp>
        <p:nvSpPr>
          <p:cNvPr id="3" name="Content Placeholder 2">
            <a:extLst>
              <a:ext uri="{FF2B5EF4-FFF2-40B4-BE49-F238E27FC236}">
                <a16:creationId xmlns:a16="http://schemas.microsoft.com/office/drawing/2014/main" id="{DBC2A439-F428-4154-ABAD-4B7EF5B0B105}"/>
              </a:ext>
            </a:extLst>
          </p:cNvPr>
          <p:cNvSpPr>
            <a:spLocks noGrp="1"/>
          </p:cNvSpPr>
          <p:nvPr>
            <p:ph idx="1"/>
          </p:nvPr>
        </p:nvSpPr>
        <p:spPr>
          <a:xfrm>
            <a:off x="838200" y="1070250"/>
            <a:ext cx="5886157" cy="4351338"/>
          </a:xfrm>
        </p:spPr>
        <p:txBody>
          <a:bodyPr/>
          <a:lstStyle/>
          <a:p>
            <a:pPr algn="l"/>
            <a:r>
              <a:rPr lang="en-US" sz="1800" b="0" i="1" u="none" strike="noStrike" baseline="0" dirty="0">
                <a:solidFill>
                  <a:srgbClr val="1D1D1E"/>
                </a:solidFill>
                <a:latin typeface="Palatino-Italic"/>
              </a:rPr>
              <a:t>Encapsulation </a:t>
            </a:r>
            <a:r>
              <a:rPr lang="en-US" sz="1800" b="0" i="0" u="none" strike="noStrike" baseline="0" dirty="0">
                <a:solidFill>
                  <a:srgbClr val="1D1D1E"/>
                </a:solidFill>
                <a:latin typeface="Palatino-Roman"/>
              </a:rPr>
              <a:t>is the mechanism that binds together code and the data it manipulates and keeps both safe from outside interference and misuse.</a:t>
            </a:r>
          </a:p>
          <a:p>
            <a:pPr algn="l"/>
            <a:r>
              <a:rPr lang="en-US" sz="1800" dirty="0">
                <a:solidFill>
                  <a:srgbClr val="1D1D1E"/>
                </a:solidFill>
                <a:latin typeface="Palatino-Roman"/>
              </a:rPr>
              <a:t>It</a:t>
            </a:r>
            <a:r>
              <a:rPr lang="en-US" sz="1800" b="0" i="0" u="none" strike="noStrike" baseline="0" dirty="0">
                <a:solidFill>
                  <a:srgbClr val="1D1D1E"/>
                </a:solidFill>
                <a:latin typeface="Palatino-Roman"/>
              </a:rPr>
              <a:t> is as a protective wrapper that prevents the code and data from being arbitrarily accessed by other code defined outside the wrapper.</a:t>
            </a:r>
          </a:p>
          <a:p>
            <a:pPr algn="l"/>
            <a:r>
              <a:rPr lang="en-US" sz="1800" b="0" i="0" u="none" strike="noStrike" baseline="0" dirty="0">
                <a:solidFill>
                  <a:srgbClr val="1D1D1E"/>
                </a:solidFill>
                <a:latin typeface="Palatino-Roman"/>
              </a:rPr>
              <a:t>Access to the code and data inside the wrapper is tightly controlled through a well-defined interface (methods).</a:t>
            </a:r>
          </a:p>
          <a:p>
            <a:pPr algn="l"/>
            <a:r>
              <a:rPr lang="en-US" sz="1800" b="0" i="0" u="none" strike="noStrike" baseline="0" dirty="0">
                <a:solidFill>
                  <a:srgbClr val="1D1D1E"/>
                </a:solidFill>
                <a:latin typeface="Palatino-Roman"/>
              </a:rPr>
              <a:t>In Java the basis of encapsulation is the </a:t>
            </a:r>
            <a:r>
              <a:rPr lang="en-US" sz="1800" b="1" i="0" u="none" strike="noStrike" baseline="0" dirty="0">
                <a:solidFill>
                  <a:srgbClr val="1D1D1E"/>
                </a:solidFill>
                <a:latin typeface="Palatino-Roman"/>
              </a:rPr>
              <a:t>class</a:t>
            </a:r>
            <a:r>
              <a:rPr lang="en-US" sz="1800" b="0" i="0" u="none" strike="noStrike" baseline="0" dirty="0">
                <a:solidFill>
                  <a:srgbClr val="1D1D1E"/>
                </a:solidFill>
                <a:latin typeface="Palatino-Roman"/>
              </a:rPr>
              <a:t>.</a:t>
            </a:r>
          </a:p>
          <a:p>
            <a:pPr algn="l"/>
            <a:r>
              <a:rPr lang="en-US" sz="1800" b="0" i="0" u="none" strike="noStrike" baseline="0" dirty="0">
                <a:solidFill>
                  <a:srgbClr val="1D1D1E"/>
                </a:solidFill>
                <a:latin typeface="Palatino-Roman"/>
              </a:rPr>
              <a:t>A </a:t>
            </a:r>
            <a:r>
              <a:rPr lang="en-US" sz="1800" b="0" i="1" u="none" strike="noStrike" baseline="0" dirty="0">
                <a:solidFill>
                  <a:srgbClr val="1D1D1E"/>
                </a:solidFill>
                <a:latin typeface="Palatino-Italic"/>
              </a:rPr>
              <a:t>class </a:t>
            </a:r>
            <a:r>
              <a:rPr lang="en-US" sz="1800" b="0" i="0" u="none" strike="noStrike" baseline="0" dirty="0">
                <a:solidFill>
                  <a:srgbClr val="1D1D1E"/>
                </a:solidFill>
                <a:latin typeface="Palatino-Roman"/>
              </a:rPr>
              <a:t>defines the structure and behavior (data and code) that will be shared by a set of objects.</a:t>
            </a:r>
          </a:p>
          <a:p>
            <a:pPr algn="l"/>
            <a:endParaRPr lang="en-US" dirty="0"/>
          </a:p>
        </p:txBody>
      </p:sp>
      <p:pic>
        <p:nvPicPr>
          <p:cNvPr id="4" name="Picture 3" descr="Diagram&#10;&#10;Description automatically generated with low confidence">
            <a:extLst>
              <a:ext uri="{FF2B5EF4-FFF2-40B4-BE49-F238E27FC236}">
                <a16:creationId xmlns:a16="http://schemas.microsoft.com/office/drawing/2014/main" id="{226F373B-553A-4869-80E6-DAA3B36AE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701" y="669515"/>
            <a:ext cx="5325136" cy="3453244"/>
          </a:xfrm>
          <a:prstGeom prst="rect">
            <a:avLst/>
          </a:prstGeom>
        </p:spPr>
      </p:pic>
    </p:spTree>
    <p:extLst>
      <p:ext uri="{BB962C8B-B14F-4D97-AF65-F5344CB8AC3E}">
        <p14:creationId xmlns:p14="http://schemas.microsoft.com/office/powerpoint/2010/main" val="4251552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D7A0-75E3-46D4-AD50-93531F40AA4C}"/>
              </a:ext>
            </a:extLst>
          </p:cNvPr>
          <p:cNvSpPr>
            <a:spLocks noGrp="1"/>
          </p:cNvSpPr>
          <p:nvPr>
            <p:ph type="title"/>
          </p:nvPr>
        </p:nvSpPr>
        <p:spPr/>
        <p:txBody>
          <a:bodyPr/>
          <a:lstStyle/>
          <a:p>
            <a:r>
              <a:rPr lang="en-US" dirty="0"/>
              <a:t>Classes and Objects</a:t>
            </a:r>
          </a:p>
        </p:txBody>
      </p:sp>
      <p:sp>
        <p:nvSpPr>
          <p:cNvPr id="3" name="Content Placeholder 2">
            <a:extLst>
              <a:ext uri="{FF2B5EF4-FFF2-40B4-BE49-F238E27FC236}">
                <a16:creationId xmlns:a16="http://schemas.microsoft.com/office/drawing/2014/main" id="{52E74DA1-93A5-479F-BCA9-C9ABF89FED93}"/>
              </a:ext>
            </a:extLst>
          </p:cNvPr>
          <p:cNvSpPr>
            <a:spLocks noGrp="1"/>
          </p:cNvSpPr>
          <p:nvPr>
            <p:ph idx="1"/>
          </p:nvPr>
        </p:nvSpPr>
        <p:spPr>
          <a:xfrm>
            <a:off x="838200" y="1361800"/>
            <a:ext cx="10515600" cy="1646444"/>
          </a:xfrm>
        </p:spPr>
        <p:txBody>
          <a:bodyPr/>
          <a:lstStyle/>
          <a:p>
            <a:pPr algn="l"/>
            <a:r>
              <a:rPr lang="en-US" sz="1800" b="0" i="0" u="none" strike="noStrike" baseline="0" dirty="0">
                <a:solidFill>
                  <a:srgbClr val="1D1D1E"/>
                </a:solidFill>
                <a:latin typeface="Times New Roman" panose="02020603050405020304" pitchFamily="18" charset="0"/>
                <a:cs typeface="Times New Roman" panose="02020603050405020304" pitchFamily="18" charset="0"/>
              </a:rPr>
              <a:t>It is the logical construct upon which the entire Java language is built.</a:t>
            </a:r>
          </a:p>
          <a:p>
            <a:pPr algn="l"/>
            <a:r>
              <a:rPr lang="en-US" sz="1800" b="0" i="0" u="none" strike="noStrike" baseline="0" dirty="0">
                <a:solidFill>
                  <a:srgbClr val="1D1D1E"/>
                </a:solidFill>
                <a:latin typeface="Times New Roman" panose="02020603050405020304" pitchFamily="18" charset="0"/>
                <a:cs typeface="Times New Roman" panose="02020603050405020304" pitchFamily="18" charset="0"/>
              </a:rPr>
              <a:t>class defines the shape and nature of an object.</a:t>
            </a:r>
          </a:p>
          <a:p>
            <a:pPr algn="l"/>
            <a:r>
              <a:rPr lang="en-US" sz="1800" b="0" i="0" u="none" strike="noStrike" baseline="0" dirty="0">
                <a:solidFill>
                  <a:srgbClr val="1D1D1E"/>
                </a:solidFill>
                <a:latin typeface="Times New Roman" panose="02020603050405020304" pitchFamily="18" charset="0"/>
                <a:cs typeface="Times New Roman" panose="02020603050405020304" pitchFamily="18" charset="0"/>
              </a:rPr>
              <a:t>class defines a new data type.</a:t>
            </a:r>
          </a:p>
          <a:p>
            <a:pPr algn="l"/>
            <a:r>
              <a:rPr lang="en-US" sz="1800" b="0" i="0" u="none" strike="noStrike" baseline="0" dirty="0">
                <a:solidFill>
                  <a:srgbClr val="1D1D1E"/>
                </a:solidFill>
                <a:latin typeface="Times New Roman" panose="02020603050405020304" pitchFamily="18" charset="0"/>
                <a:cs typeface="Times New Roman" panose="02020603050405020304" pitchFamily="18" charset="0"/>
              </a:rPr>
              <a:t>a class is a </a:t>
            </a:r>
            <a:r>
              <a:rPr lang="en-US" sz="1800" b="0" i="1" u="none" strike="noStrike" baseline="0" dirty="0">
                <a:solidFill>
                  <a:srgbClr val="1D1D1E"/>
                </a:solidFill>
                <a:latin typeface="Times New Roman" panose="02020603050405020304" pitchFamily="18" charset="0"/>
                <a:cs typeface="Times New Roman" panose="02020603050405020304" pitchFamily="18" charset="0"/>
              </a:rPr>
              <a:t>template </a:t>
            </a:r>
            <a:r>
              <a:rPr lang="en-US" sz="1800" b="0" i="0" u="none" strike="noStrike" baseline="0" dirty="0">
                <a:solidFill>
                  <a:srgbClr val="1D1D1E"/>
                </a:solidFill>
                <a:latin typeface="Times New Roman" panose="02020603050405020304" pitchFamily="18" charset="0"/>
                <a:cs typeface="Times New Roman" panose="02020603050405020304" pitchFamily="18" charset="0"/>
              </a:rPr>
              <a:t>for an object, and an object is an </a:t>
            </a:r>
            <a:r>
              <a:rPr lang="en-US" sz="1800" b="0" i="1" u="none" strike="noStrike" baseline="0" dirty="0">
                <a:solidFill>
                  <a:srgbClr val="1D1D1E"/>
                </a:solidFill>
                <a:latin typeface="Times New Roman" panose="02020603050405020304" pitchFamily="18" charset="0"/>
                <a:cs typeface="Times New Roman" panose="02020603050405020304" pitchFamily="18" charset="0"/>
              </a:rPr>
              <a:t>instance </a:t>
            </a:r>
            <a:r>
              <a:rPr lang="en-US" sz="1800" b="0" i="0" u="none" strike="noStrike" baseline="0" dirty="0">
                <a:solidFill>
                  <a:srgbClr val="1D1D1E"/>
                </a:solidFill>
                <a:latin typeface="Times New Roman" panose="02020603050405020304" pitchFamily="18" charset="0"/>
                <a:cs typeface="Times New Roman" panose="02020603050405020304" pitchFamily="18" charset="0"/>
              </a:rPr>
              <a:t>of a class.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529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CB97D6-21CF-4AC2-8AA5-6D2BD7295186}"/>
              </a:ext>
            </a:extLst>
          </p:cNvPr>
          <p:cNvSpPr txBox="1"/>
          <p:nvPr/>
        </p:nvSpPr>
        <p:spPr>
          <a:xfrm>
            <a:off x="927651" y="828288"/>
            <a:ext cx="5168349" cy="5324535"/>
          </a:xfrm>
          <a:prstGeom prst="rect">
            <a:avLst/>
          </a:prstGeom>
          <a:noFill/>
        </p:spPr>
        <p:txBody>
          <a:bodyPr wrap="square">
            <a:spAutoFit/>
          </a:bodyPr>
          <a:lstStyle/>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class </a:t>
            </a:r>
            <a:r>
              <a:rPr lang="en-US" sz="2000" b="0" i="1" u="none" strike="noStrike" baseline="0" dirty="0" err="1">
                <a:solidFill>
                  <a:srgbClr val="1D1D1E"/>
                </a:solidFill>
                <a:latin typeface="Times New Roman" panose="02020603050405020304" pitchFamily="18" charset="0"/>
                <a:cs typeface="Times New Roman" panose="02020603050405020304" pitchFamily="18" charset="0"/>
              </a:rPr>
              <a:t>classname</a:t>
            </a:r>
            <a:r>
              <a:rPr lang="en-US" sz="2000" b="0" i="1" u="none" strike="noStrike" baseline="0" dirty="0">
                <a:solidFill>
                  <a:srgbClr val="1D1D1E"/>
                </a:solidFill>
                <a:latin typeface="Times New Roman" panose="02020603050405020304" pitchFamily="18" charset="0"/>
                <a:cs typeface="Times New Roman" panose="02020603050405020304" pitchFamily="18" charset="0"/>
              </a:rPr>
              <a:t> </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t>
            </a:r>
          </a:p>
          <a:p>
            <a:pPr algn="l"/>
            <a:r>
              <a:rPr lang="en-US" sz="2000" b="0" i="1" u="none" strike="noStrike" baseline="0" dirty="0">
                <a:solidFill>
                  <a:srgbClr val="1D1D1E"/>
                </a:solidFill>
                <a:latin typeface="Times New Roman" panose="02020603050405020304" pitchFamily="18" charset="0"/>
                <a:cs typeface="Times New Roman" panose="02020603050405020304" pitchFamily="18" charset="0"/>
              </a:rPr>
              <a:t>	</a:t>
            </a:r>
            <a:r>
              <a:rPr lang="en-US" sz="2000" b="1" i="1" u="none" strike="noStrike" baseline="0" dirty="0">
                <a:solidFill>
                  <a:srgbClr val="1D1D1E"/>
                </a:solidFill>
                <a:latin typeface="Times New Roman" panose="02020603050405020304" pitchFamily="18" charset="0"/>
                <a:cs typeface="Times New Roman" panose="02020603050405020304" pitchFamily="18" charset="0"/>
              </a:rPr>
              <a:t>type instance-variable1</a:t>
            </a:r>
            <a:r>
              <a:rPr lang="en-US" sz="2000" b="1" i="0" u="none" strike="noStrike" baseline="0" dirty="0">
                <a:solidFill>
                  <a:srgbClr val="1D1D1E"/>
                </a:solidFill>
                <a:latin typeface="Times New Roman" panose="02020603050405020304" pitchFamily="18" charset="0"/>
                <a:cs typeface="Times New Roman" panose="02020603050405020304" pitchFamily="18" charset="0"/>
              </a:rPr>
              <a:t>;</a:t>
            </a:r>
          </a:p>
          <a:p>
            <a:pPr algn="l"/>
            <a:r>
              <a:rPr lang="en-US" sz="2000" b="1" i="1" u="none" strike="noStrike" baseline="0" dirty="0">
                <a:solidFill>
                  <a:srgbClr val="1D1D1E"/>
                </a:solidFill>
                <a:latin typeface="Times New Roman" panose="02020603050405020304" pitchFamily="18" charset="0"/>
                <a:cs typeface="Times New Roman" panose="02020603050405020304" pitchFamily="18" charset="0"/>
              </a:rPr>
              <a:t>	type instance-variable2</a:t>
            </a:r>
            <a:r>
              <a:rPr lang="en-US" sz="2000" b="1" i="0" u="none" strike="noStrike" baseline="0" dirty="0">
                <a:solidFill>
                  <a:srgbClr val="1D1D1E"/>
                </a:solidFill>
                <a:latin typeface="Times New Roman" panose="02020603050405020304" pitchFamily="18" charset="0"/>
                <a:cs typeface="Times New Roman" panose="02020603050405020304" pitchFamily="18" charset="0"/>
              </a:rPr>
              <a:t>;</a:t>
            </a:r>
          </a:p>
          <a:p>
            <a:pPr algn="l"/>
            <a:r>
              <a:rPr lang="en-US" sz="2000" b="1" i="0" u="none" strike="noStrike" baseline="0" dirty="0">
                <a:solidFill>
                  <a:srgbClr val="1D1D1E"/>
                </a:solidFill>
                <a:latin typeface="Times New Roman" panose="02020603050405020304" pitchFamily="18" charset="0"/>
                <a:cs typeface="Times New Roman" panose="02020603050405020304" pitchFamily="18" charset="0"/>
              </a:rPr>
              <a:t>	// ...</a:t>
            </a:r>
          </a:p>
          <a:p>
            <a:pPr algn="l"/>
            <a:r>
              <a:rPr lang="en-US" sz="2000" b="1" i="1" u="none" strike="noStrike" baseline="0" dirty="0">
                <a:solidFill>
                  <a:srgbClr val="1D1D1E"/>
                </a:solidFill>
                <a:latin typeface="Times New Roman" panose="02020603050405020304" pitchFamily="18" charset="0"/>
                <a:cs typeface="Times New Roman" panose="02020603050405020304" pitchFamily="18" charset="0"/>
              </a:rPr>
              <a:t>	type instance-</a:t>
            </a:r>
            <a:r>
              <a:rPr lang="en-US" sz="2000" b="1" i="1" u="none" strike="noStrike" baseline="0" dirty="0" err="1">
                <a:solidFill>
                  <a:srgbClr val="1D1D1E"/>
                </a:solidFill>
                <a:latin typeface="Times New Roman" panose="02020603050405020304" pitchFamily="18" charset="0"/>
                <a:cs typeface="Times New Roman" panose="02020603050405020304" pitchFamily="18" charset="0"/>
              </a:rPr>
              <a:t>variableN</a:t>
            </a:r>
            <a:r>
              <a:rPr lang="en-US" sz="2000" b="1" i="0" u="none" strike="noStrike" baseline="0" dirty="0">
                <a:solidFill>
                  <a:srgbClr val="1D1D1E"/>
                </a:solidFill>
                <a:latin typeface="Times New Roman" panose="02020603050405020304" pitchFamily="18" charset="0"/>
                <a:cs typeface="Times New Roman" panose="02020603050405020304" pitchFamily="18" charset="0"/>
              </a:rPr>
              <a:t>;</a:t>
            </a:r>
          </a:p>
          <a:p>
            <a:pPr algn="l"/>
            <a:endParaRPr lang="en-US" sz="2000" b="1" i="0" u="none" strike="noStrike" baseline="0" dirty="0">
              <a:solidFill>
                <a:srgbClr val="1D1D1E"/>
              </a:solidFill>
              <a:latin typeface="Times New Roman" panose="02020603050405020304" pitchFamily="18" charset="0"/>
              <a:cs typeface="Times New Roman" panose="02020603050405020304" pitchFamily="18" charset="0"/>
            </a:endParaRPr>
          </a:p>
          <a:p>
            <a:pPr algn="l"/>
            <a:r>
              <a:rPr lang="en-US" sz="2000" b="0" i="1" u="none" strike="noStrike" baseline="0" dirty="0">
                <a:solidFill>
                  <a:srgbClr val="1D1D1E"/>
                </a:solidFill>
                <a:latin typeface="Times New Roman" panose="02020603050405020304" pitchFamily="18" charset="0"/>
                <a:cs typeface="Times New Roman" panose="02020603050405020304" pitchFamily="18" charset="0"/>
              </a:rPr>
              <a:t>	type methodname1</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t>
            </a:r>
            <a:r>
              <a:rPr lang="en-US" sz="2000" b="0" i="1" u="none" strike="noStrike" baseline="0" dirty="0">
                <a:solidFill>
                  <a:srgbClr val="1D1D1E"/>
                </a:solidFill>
                <a:latin typeface="Times New Roman" panose="02020603050405020304" pitchFamily="18" charset="0"/>
                <a:cs typeface="Times New Roman" panose="02020603050405020304" pitchFamily="18" charset="0"/>
              </a:rPr>
              <a:t>parameter-list</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 body of method</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p>
          <a:p>
            <a:pPr algn="l"/>
            <a:r>
              <a:rPr lang="en-US" sz="2000" b="0" i="1" u="none" strike="noStrike" baseline="0" dirty="0">
                <a:solidFill>
                  <a:srgbClr val="1D1D1E"/>
                </a:solidFill>
                <a:latin typeface="Times New Roman" panose="02020603050405020304" pitchFamily="18" charset="0"/>
                <a:cs typeface="Times New Roman" panose="02020603050405020304" pitchFamily="18" charset="0"/>
              </a:rPr>
              <a:t>	type methodname2</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(p</a:t>
            </a:r>
            <a:r>
              <a:rPr lang="en-US" sz="2000" b="0" i="1" u="none" strike="noStrike" baseline="0" dirty="0">
                <a:solidFill>
                  <a:srgbClr val="1D1D1E"/>
                </a:solidFill>
                <a:latin typeface="Times New Roman" panose="02020603050405020304" pitchFamily="18" charset="0"/>
                <a:cs typeface="Times New Roman" panose="02020603050405020304" pitchFamily="18" charset="0"/>
              </a:rPr>
              <a:t>arameter-list</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 body of method</a:t>
            </a:r>
          </a:p>
          <a:p>
            <a:pPr algn="l"/>
            <a:r>
              <a:rPr lang="en-US" b="0" i="0" u="none" strike="noStrike" baseline="0" dirty="0">
                <a:solidFill>
                  <a:srgbClr val="FFFFFF"/>
                </a:solidFill>
                <a:latin typeface="Times New Roman" panose="02020603050405020304" pitchFamily="18" charset="0"/>
                <a:cs typeface="Times New Roman" panose="02020603050405020304" pitchFamily="18" charset="0"/>
              </a:rPr>
              <a:t>HE JAVA L  </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 ...</a:t>
            </a:r>
          </a:p>
          <a:p>
            <a:pPr algn="l"/>
            <a:r>
              <a:rPr lang="en-US" sz="2000" b="0" i="1" u="none" strike="noStrike" baseline="0" dirty="0">
                <a:solidFill>
                  <a:srgbClr val="1D1D1E"/>
                </a:solidFill>
                <a:latin typeface="Times New Roman" panose="02020603050405020304" pitchFamily="18" charset="0"/>
                <a:cs typeface="Times New Roman" panose="02020603050405020304" pitchFamily="18" charset="0"/>
              </a:rPr>
              <a:t>              type </a:t>
            </a:r>
            <a:r>
              <a:rPr lang="en-US" sz="2000" b="0" i="1" u="none" strike="noStrike" baseline="0" dirty="0" err="1">
                <a:solidFill>
                  <a:srgbClr val="1D1D1E"/>
                </a:solidFill>
                <a:latin typeface="Times New Roman" panose="02020603050405020304" pitchFamily="18" charset="0"/>
                <a:cs typeface="Times New Roman" panose="02020603050405020304" pitchFamily="18" charset="0"/>
              </a:rPr>
              <a:t>methodnameN</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t>
            </a:r>
            <a:r>
              <a:rPr lang="en-US" sz="2000" b="0" i="1" u="none" strike="noStrike" baseline="0" dirty="0">
                <a:solidFill>
                  <a:srgbClr val="1D1D1E"/>
                </a:solidFill>
                <a:latin typeface="Times New Roman" panose="02020603050405020304" pitchFamily="18" charset="0"/>
                <a:cs typeface="Times New Roman" panose="02020603050405020304" pitchFamily="18" charset="0"/>
              </a:rPr>
              <a:t>parameter-list</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 body of method</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166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80FB-D3A8-4953-BF97-2C83A7B66D6C}"/>
              </a:ext>
            </a:extLst>
          </p:cNvPr>
          <p:cNvSpPr>
            <a:spLocks noGrp="1"/>
          </p:cNvSpPr>
          <p:nvPr>
            <p:ph type="title"/>
          </p:nvPr>
        </p:nvSpPr>
        <p:spPr>
          <a:xfrm>
            <a:off x="838200" y="365126"/>
            <a:ext cx="10515600" cy="602284"/>
          </a:xfrm>
        </p:spPr>
        <p:txBody>
          <a:bodyPr>
            <a:normAutofit fontScale="90000"/>
          </a:bodyPr>
          <a:lstStyle/>
          <a:p>
            <a:r>
              <a:rPr lang="en-US" dirty="0"/>
              <a:t>Constructor</a:t>
            </a:r>
          </a:p>
        </p:txBody>
      </p:sp>
      <p:sp>
        <p:nvSpPr>
          <p:cNvPr id="3" name="Content Placeholder 2">
            <a:extLst>
              <a:ext uri="{FF2B5EF4-FFF2-40B4-BE49-F238E27FC236}">
                <a16:creationId xmlns:a16="http://schemas.microsoft.com/office/drawing/2014/main" id="{14F91EAC-D9AA-4831-8B12-A7A39BB7D818}"/>
              </a:ext>
            </a:extLst>
          </p:cNvPr>
          <p:cNvSpPr>
            <a:spLocks noGrp="1"/>
          </p:cNvSpPr>
          <p:nvPr>
            <p:ph idx="1"/>
          </p:nvPr>
        </p:nvSpPr>
        <p:spPr>
          <a:xfrm>
            <a:off x="838200" y="1126435"/>
            <a:ext cx="10515600" cy="5050528"/>
          </a:xfrm>
        </p:spPr>
        <p:txBody>
          <a:bodyPr/>
          <a:lstStyle/>
          <a:p>
            <a:r>
              <a:rPr lang="en-US" dirty="0"/>
              <a:t>A Constructor is a method that initializes an object immediately upon creation.</a:t>
            </a:r>
          </a:p>
          <a:p>
            <a:r>
              <a:rPr lang="en-US" dirty="0"/>
              <a:t>A Constructor has the same name as the class in which it resides.</a:t>
            </a:r>
          </a:p>
          <a:p>
            <a:r>
              <a:rPr lang="en-US" dirty="0"/>
              <a:t>It has no return type but it implicit return type of a class constructor is the class type itself.</a:t>
            </a:r>
          </a:p>
          <a:p>
            <a:r>
              <a:rPr lang="en-US" dirty="0"/>
              <a:t>Every class has a default constructor (parameter less constructor)</a:t>
            </a:r>
          </a:p>
          <a:p>
            <a:r>
              <a:rPr lang="en-US" dirty="0"/>
              <a:t>Two types of Constructors</a:t>
            </a:r>
          </a:p>
          <a:p>
            <a:pPr lvl="1"/>
            <a:r>
              <a:rPr lang="en-US" dirty="0"/>
              <a:t>Default Constructor(parameter less constructor)</a:t>
            </a:r>
          </a:p>
          <a:p>
            <a:pPr lvl="1"/>
            <a:r>
              <a:rPr lang="en-US" dirty="0"/>
              <a:t>Parameterized constructor </a:t>
            </a:r>
          </a:p>
        </p:txBody>
      </p:sp>
    </p:spTree>
    <p:extLst>
      <p:ext uri="{BB962C8B-B14F-4D97-AF65-F5344CB8AC3E}">
        <p14:creationId xmlns:p14="http://schemas.microsoft.com/office/powerpoint/2010/main" val="2005096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CB41-AFC8-43E9-8A7C-5CD10144C4A5}"/>
              </a:ext>
            </a:extLst>
          </p:cNvPr>
          <p:cNvSpPr>
            <a:spLocks noGrp="1"/>
          </p:cNvSpPr>
          <p:nvPr>
            <p:ph type="title"/>
          </p:nvPr>
        </p:nvSpPr>
        <p:spPr/>
        <p:txBody>
          <a:bodyPr/>
          <a:lstStyle/>
          <a:p>
            <a:r>
              <a:rPr lang="en-US" dirty="0"/>
              <a:t>this keyword</a:t>
            </a:r>
          </a:p>
        </p:txBody>
      </p:sp>
      <p:sp>
        <p:nvSpPr>
          <p:cNvPr id="3" name="Content Placeholder 2">
            <a:extLst>
              <a:ext uri="{FF2B5EF4-FFF2-40B4-BE49-F238E27FC236}">
                <a16:creationId xmlns:a16="http://schemas.microsoft.com/office/drawing/2014/main" id="{6AC0D49C-904E-4227-8E3E-97D4FB890683}"/>
              </a:ext>
            </a:extLst>
          </p:cNvPr>
          <p:cNvSpPr>
            <a:spLocks noGrp="1"/>
          </p:cNvSpPr>
          <p:nvPr>
            <p:ph idx="1"/>
          </p:nvPr>
        </p:nvSpPr>
        <p:spPr/>
        <p:txBody>
          <a:bodyPr/>
          <a:lstStyle/>
          <a:p>
            <a:r>
              <a:rPr lang="en-US" dirty="0"/>
              <a:t>It is used to reduce name-space collisions</a:t>
            </a:r>
          </a:p>
          <a:p>
            <a:r>
              <a:rPr lang="en-US" dirty="0"/>
              <a:t>this is a reference to the object on which the method is invoked.</a:t>
            </a:r>
          </a:p>
          <a:p>
            <a:r>
              <a:rPr lang="en-US" dirty="0"/>
              <a:t>Sometimes , it is necessary to initialize an object in a number of ways.</a:t>
            </a:r>
          </a:p>
          <a:p>
            <a:pPr marL="0" indent="0">
              <a:buNone/>
            </a:pPr>
            <a:r>
              <a:rPr lang="en-US" dirty="0"/>
              <a:t>Java allows to declare one or more constructor method with different lists and different method definition known as </a:t>
            </a:r>
            <a:r>
              <a:rPr lang="en-US"/>
              <a:t>constructor overloading.</a:t>
            </a:r>
            <a:endParaRPr lang="en-US" dirty="0"/>
          </a:p>
        </p:txBody>
      </p:sp>
    </p:spTree>
    <p:extLst>
      <p:ext uri="{BB962C8B-B14F-4D97-AF65-F5344CB8AC3E}">
        <p14:creationId xmlns:p14="http://schemas.microsoft.com/office/powerpoint/2010/main" val="5326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0BEB-7626-443A-A852-18B77762DE31}"/>
              </a:ext>
            </a:extLst>
          </p:cNvPr>
          <p:cNvSpPr>
            <a:spLocks noGrp="1"/>
          </p:cNvSpPr>
          <p:nvPr>
            <p:ph type="title"/>
          </p:nvPr>
        </p:nvSpPr>
        <p:spPr>
          <a:xfrm>
            <a:off x="682557" y="277578"/>
            <a:ext cx="10515600" cy="628788"/>
          </a:xfrm>
        </p:spPr>
        <p:txBody>
          <a:bodyPr>
            <a:normAutofit fontScale="90000"/>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Why JAVA?</a:t>
            </a:r>
          </a:p>
        </p:txBody>
      </p:sp>
      <p:sp>
        <p:nvSpPr>
          <p:cNvPr id="3" name="Content Placeholder 2">
            <a:extLst>
              <a:ext uri="{FF2B5EF4-FFF2-40B4-BE49-F238E27FC236}">
                <a16:creationId xmlns:a16="http://schemas.microsoft.com/office/drawing/2014/main" id="{7D3277FA-940D-4493-AE45-08AAF08AA792}"/>
              </a:ext>
            </a:extLst>
          </p:cNvPr>
          <p:cNvSpPr>
            <a:spLocks noGrp="1"/>
          </p:cNvSpPr>
          <p:nvPr>
            <p:ph idx="1"/>
          </p:nvPr>
        </p:nvSpPr>
        <p:spPr>
          <a:xfrm>
            <a:off x="838200" y="1096757"/>
            <a:ext cx="10515600" cy="5078756"/>
          </a:xfrm>
        </p:spPr>
        <p:txBody>
          <a:bodyPr>
            <a:normAutofit lnSpcReduction="10000"/>
          </a:bodyPr>
          <a:lstStyle/>
          <a:p>
            <a:pPr>
              <a:lnSpc>
                <a:spcPct val="100000"/>
              </a:lnSpc>
            </a:pPr>
            <a:r>
              <a:rPr lang="en-US" sz="2400" dirty="0"/>
              <a:t>The primary motivation for introducing JAVA is not for Internet ,  it is for platform-independent ( i.e., Architecture – neutral ) </a:t>
            </a:r>
          </a:p>
          <a:p>
            <a:pPr lvl="1">
              <a:lnSpc>
                <a:spcPct val="110000"/>
              </a:lnSpc>
            </a:pPr>
            <a:r>
              <a:rPr lang="en-US" sz="2000" dirty="0"/>
              <a:t>Write embedded software for consumer electronic devices like microwave ovens and remote controls, which uses different types of CPUs as Controllers.</a:t>
            </a:r>
          </a:p>
          <a:p>
            <a:pPr lvl="1">
              <a:lnSpc>
                <a:spcPct val="110000"/>
              </a:lnSpc>
            </a:pPr>
            <a:r>
              <a:rPr lang="en-US" sz="2000" dirty="0"/>
              <a:t>C and C++ can be used to write the code for embedded devices, but the </a:t>
            </a:r>
          </a:p>
          <a:p>
            <a:pPr lvl="2">
              <a:lnSpc>
                <a:spcPct val="110000"/>
              </a:lnSpc>
            </a:pPr>
            <a:r>
              <a:rPr lang="en-US" sz="1800" dirty="0"/>
              <a:t>compilers convert the code to specific target CPU.</a:t>
            </a:r>
          </a:p>
          <a:p>
            <a:pPr lvl="2">
              <a:lnSpc>
                <a:spcPct val="110000"/>
              </a:lnSpc>
            </a:pPr>
            <a:r>
              <a:rPr lang="en-US" sz="1800" dirty="0"/>
              <a:t>Writing a new compiler for each CPU is an expensive and time-consuming process.</a:t>
            </a:r>
          </a:p>
          <a:p>
            <a:pPr lvl="1">
              <a:lnSpc>
                <a:spcPct val="110000"/>
              </a:lnSpc>
            </a:pPr>
            <a:r>
              <a:rPr lang="en-US" sz="2000" dirty="0"/>
              <a:t> So, JAVA was Introduced by James Gosling at sun Microsystems in the year 1995. ( Initially it is called as “oak”).</a:t>
            </a:r>
          </a:p>
          <a:p>
            <a:pPr algn="l">
              <a:lnSpc>
                <a:spcPct val="110000"/>
              </a:lnSpc>
            </a:pPr>
            <a:r>
              <a:rPr lang="en-US" sz="2400" dirty="0"/>
              <a:t>With the emergence of the World Wide Web in 1995, Java was propelled to the forefront of computer language design, because the Web, too, demanded portable programs.</a:t>
            </a:r>
          </a:p>
          <a:p>
            <a:pPr algn="l">
              <a:lnSpc>
                <a:spcPct val="110000"/>
              </a:lnSpc>
            </a:pPr>
            <a:r>
              <a:rPr lang="en-US" sz="2400" dirty="0"/>
              <a:t>JAVA has become the most popular language for Internet Programming.</a:t>
            </a:r>
          </a:p>
        </p:txBody>
      </p:sp>
    </p:spTree>
    <p:extLst>
      <p:ext uri="{BB962C8B-B14F-4D97-AF65-F5344CB8AC3E}">
        <p14:creationId xmlns:p14="http://schemas.microsoft.com/office/powerpoint/2010/main" val="245074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4909BB-5828-49FD-97FA-3750C6F1D50D}"/>
              </a:ext>
            </a:extLst>
          </p:cNvPr>
          <p:cNvSpPr>
            <a:spLocks noGrp="1"/>
          </p:cNvSpPr>
          <p:nvPr>
            <p:ph idx="1"/>
          </p:nvPr>
        </p:nvSpPr>
        <p:spPr>
          <a:xfrm>
            <a:off x="838200" y="768629"/>
            <a:ext cx="10515600" cy="5196302"/>
          </a:xfrm>
        </p:spPr>
        <p:txBody>
          <a:bodyPr>
            <a:normAutofit/>
          </a:bodyPr>
          <a:lstStyle/>
          <a:p>
            <a:pPr algn="l"/>
            <a:r>
              <a:rPr lang="en-US" sz="2400" b="0" i="0" u="none" strike="noStrike" baseline="0" dirty="0">
                <a:solidFill>
                  <a:srgbClr val="1D1D1E"/>
                </a:solidFill>
                <a:latin typeface="Palatino-Roman"/>
              </a:rPr>
              <a:t>Java can be used to create two types of programs: </a:t>
            </a:r>
          </a:p>
          <a:p>
            <a:pPr lvl="1"/>
            <a:r>
              <a:rPr lang="en-US" sz="1800" dirty="0">
                <a:solidFill>
                  <a:srgbClr val="1D1D1E"/>
                </a:solidFill>
                <a:latin typeface="Palatino-Roman"/>
              </a:rPr>
              <a:t>A</a:t>
            </a:r>
            <a:r>
              <a:rPr lang="en-US" sz="1800" b="0" i="0" u="none" strike="noStrike" baseline="0" dirty="0">
                <a:solidFill>
                  <a:srgbClr val="1D1D1E"/>
                </a:solidFill>
                <a:latin typeface="Palatino-Roman"/>
              </a:rPr>
              <a:t>pplications </a:t>
            </a:r>
          </a:p>
          <a:p>
            <a:pPr lvl="1"/>
            <a:r>
              <a:rPr lang="en-US" sz="1800" dirty="0">
                <a:solidFill>
                  <a:srgbClr val="1D1D1E"/>
                </a:solidFill>
                <a:latin typeface="Palatino-Roman"/>
              </a:rPr>
              <a:t>A</a:t>
            </a:r>
            <a:r>
              <a:rPr lang="en-US" sz="1800" b="0" i="0" u="none" strike="noStrike" baseline="0" dirty="0">
                <a:solidFill>
                  <a:srgbClr val="1D1D1E"/>
                </a:solidFill>
                <a:latin typeface="Palatino-Roman"/>
              </a:rPr>
              <a:t>pplets. </a:t>
            </a:r>
          </a:p>
          <a:p>
            <a:pPr algn="l"/>
            <a:r>
              <a:rPr lang="en-US" sz="2400" b="0" i="1" u="none" strike="noStrike" baseline="0" dirty="0">
                <a:solidFill>
                  <a:srgbClr val="1D1D1E"/>
                </a:solidFill>
                <a:latin typeface="Palatino-Italic"/>
              </a:rPr>
              <a:t>An application </a:t>
            </a:r>
            <a:r>
              <a:rPr lang="en-US" sz="2400" b="0" i="0" u="none" strike="noStrike" baseline="0" dirty="0">
                <a:solidFill>
                  <a:srgbClr val="1D1D1E"/>
                </a:solidFill>
                <a:latin typeface="Palatino-Roman"/>
              </a:rPr>
              <a:t>is a program that runs on your computer, under the operating system of that computer. </a:t>
            </a:r>
          </a:p>
          <a:p>
            <a:pPr algn="l"/>
            <a:r>
              <a:rPr lang="en-US" sz="2400" b="0" i="0" u="none" strike="noStrike" baseline="0" dirty="0">
                <a:solidFill>
                  <a:srgbClr val="1D1D1E"/>
                </a:solidFill>
                <a:latin typeface="Palatino-Roman"/>
              </a:rPr>
              <a:t>An </a:t>
            </a:r>
            <a:r>
              <a:rPr lang="en-US" sz="2400" b="0" i="1" u="none" strike="noStrike" baseline="0" dirty="0">
                <a:solidFill>
                  <a:srgbClr val="1D1D1E"/>
                </a:solidFill>
                <a:latin typeface="Palatino-Italic"/>
              </a:rPr>
              <a:t>applet </a:t>
            </a:r>
            <a:r>
              <a:rPr lang="en-US" sz="2400" b="0" i="0" u="none" strike="noStrike" baseline="0" dirty="0">
                <a:solidFill>
                  <a:srgbClr val="1D1D1E"/>
                </a:solidFill>
                <a:latin typeface="Palatino-Roman"/>
              </a:rPr>
              <a:t>is an application designed to be transmitted over the Internet and executed by a Java-compatible Web browser.</a:t>
            </a:r>
          </a:p>
          <a:p>
            <a:pPr lvl="1"/>
            <a:r>
              <a:rPr lang="en-US" sz="1800" b="0" i="0" u="none" strike="noStrike" baseline="0" dirty="0">
                <a:solidFill>
                  <a:srgbClr val="1D1D1E"/>
                </a:solidFill>
                <a:latin typeface="Palatino-Roman"/>
              </a:rPr>
              <a:t>An applet is a tiny Java program, dynamically downloaded across the network, just like an image, sound file, or video clip. </a:t>
            </a:r>
          </a:p>
          <a:p>
            <a:pPr lvl="1"/>
            <a:r>
              <a:rPr lang="en-US" sz="1800" b="0" i="0" u="none" strike="noStrike" baseline="0" dirty="0">
                <a:solidFill>
                  <a:srgbClr val="1D1D1E"/>
                </a:solidFill>
                <a:latin typeface="Palatino-Roman"/>
              </a:rPr>
              <a:t>The important difference is that an applet is an </a:t>
            </a:r>
            <a:r>
              <a:rPr lang="en-US" sz="1800" b="0" i="1" u="none" strike="noStrike" baseline="0" dirty="0">
                <a:solidFill>
                  <a:srgbClr val="1D1D1E"/>
                </a:solidFill>
                <a:latin typeface="Palatino-Italic"/>
              </a:rPr>
              <a:t>intelligent program</a:t>
            </a:r>
            <a:r>
              <a:rPr lang="en-US" sz="1800" b="0" i="0" u="none" strike="noStrike" baseline="0" dirty="0">
                <a:solidFill>
                  <a:srgbClr val="1D1D1E"/>
                </a:solidFill>
                <a:latin typeface="Palatino-Roman"/>
              </a:rPr>
              <a:t>, not just an animation or media file. </a:t>
            </a:r>
          </a:p>
          <a:p>
            <a:pPr lvl="1"/>
            <a:r>
              <a:rPr lang="en-US" sz="1800" dirty="0">
                <a:solidFill>
                  <a:srgbClr val="1D1D1E"/>
                </a:solidFill>
                <a:latin typeface="Palatino-Roman"/>
              </a:rPr>
              <a:t>A</a:t>
            </a:r>
            <a:r>
              <a:rPr lang="en-US" sz="1800" b="0" i="0" u="none" strike="noStrike" baseline="0" dirty="0">
                <a:solidFill>
                  <a:srgbClr val="1D1D1E"/>
                </a:solidFill>
                <a:latin typeface="Palatino-Roman"/>
              </a:rPr>
              <a:t>n applet is a program that can react to user input and dynamically change—not just run the same animation or sound over and over.</a:t>
            </a:r>
          </a:p>
          <a:p>
            <a:pPr lvl="1"/>
            <a:r>
              <a:rPr lang="en-US" sz="1800" dirty="0">
                <a:solidFill>
                  <a:srgbClr val="1D1D1E"/>
                </a:solidFill>
                <a:latin typeface="Palatino-Roman"/>
              </a:rPr>
              <a:t>JAVA has to address two issues : Security and Portability.</a:t>
            </a:r>
            <a:endParaRPr lang="en-US" sz="1800" b="0" i="0" u="none" strike="noStrike" baseline="0" dirty="0">
              <a:solidFill>
                <a:srgbClr val="1D1D1E"/>
              </a:solidFill>
              <a:latin typeface="Palatino-Roman"/>
            </a:endParaRPr>
          </a:p>
        </p:txBody>
      </p:sp>
    </p:spTree>
    <p:extLst>
      <p:ext uri="{BB962C8B-B14F-4D97-AF65-F5344CB8AC3E}">
        <p14:creationId xmlns:p14="http://schemas.microsoft.com/office/powerpoint/2010/main" val="245101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AD88AA-A137-4618-8228-6FFD9F00DB97}"/>
              </a:ext>
            </a:extLst>
          </p:cNvPr>
          <p:cNvGraphicFramePr>
            <a:graphicFrameLocks noGrp="1"/>
          </p:cNvGraphicFramePr>
          <p:nvPr>
            <p:extLst>
              <p:ext uri="{D42A27DB-BD31-4B8C-83A1-F6EECF244321}">
                <p14:modId xmlns:p14="http://schemas.microsoft.com/office/powerpoint/2010/main" val="4112669307"/>
              </p:ext>
            </p:extLst>
          </p:nvPr>
        </p:nvGraphicFramePr>
        <p:xfrm>
          <a:off x="838199" y="196574"/>
          <a:ext cx="10515600" cy="667425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61414693"/>
                    </a:ext>
                  </a:extLst>
                </a:gridCol>
                <a:gridCol w="5257800">
                  <a:extLst>
                    <a:ext uri="{9D8B030D-6E8A-4147-A177-3AD203B41FA5}">
                      <a16:colId xmlns:a16="http://schemas.microsoft.com/office/drawing/2014/main" val="2818768318"/>
                    </a:ext>
                  </a:extLst>
                </a:gridCol>
              </a:tblGrid>
              <a:tr h="669826">
                <a:tc>
                  <a:txBody>
                    <a:bodyPr/>
                    <a:lstStyle/>
                    <a:p>
                      <a:r>
                        <a:rPr lang="en-US" dirty="0">
                          <a:solidFill>
                            <a:schemeClr val="tx1"/>
                          </a:solidFill>
                        </a:rPr>
                        <a:t>Structured Programming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Object Oriented Programming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24653"/>
                  </a:ext>
                </a:extLst>
              </a:tr>
              <a:tr h="1266692">
                <a:tc>
                  <a:txBody>
                    <a:bodyPr/>
                    <a:lstStyle/>
                    <a:p>
                      <a:r>
                        <a:rPr lang="en-US" dirty="0">
                          <a:solidFill>
                            <a:schemeClr val="tx1"/>
                          </a:solidFill>
                        </a:rPr>
                        <a:t>A programming paradigm that divides the code into modules or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 programming paradigm based on the concept of objects, which contain data in the form of fields known as attributes, and code in the form of procedures known as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133450"/>
                  </a:ext>
                </a:extLst>
              </a:tr>
              <a:tr h="669826">
                <a:tc>
                  <a:txBody>
                    <a:bodyPr/>
                    <a:lstStyle/>
                    <a:p>
                      <a:r>
                        <a:rPr lang="en-US" dirty="0">
                          <a:solidFill>
                            <a:schemeClr val="tx1"/>
                          </a:solidFill>
                        </a:rPr>
                        <a:t>Acts on code rather than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Acts on data rather than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526253"/>
                  </a:ext>
                </a:extLst>
              </a:tr>
              <a:tr h="669826">
                <a:tc>
                  <a:txBody>
                    <a:bodyPr/>
                    <a:lstStyle/>
                    <a:p>
                      <a:r>
                        <a:rPr lang="en-US" sz="1800" b="0" i="0" kern="1200" dirty="0">
                          <a:solidFill>
                            <a:schemeClr val="dk1"/>
                          </a:solidFill>
                          <a:effectLst/>
                          <a:latin typeface="+mn-lt"/>
                          <a:ea typeface="+mn-ea"/>
                          <a:cs typeface="+mn-cs"/>
                        </a:rPr>
                        <a:t>It is difficult to modify the structured programs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kern="1200" dirty="0">
                          <a:solidFill>
                            <a:schemeClr val="dk1"/>
                          </a:solidFill>
                          <a:effectLst/>
                          <a:latin typeface="+mn-lt"/>
                          <a:ea typeface="+mn-ea"/>
                          <a:cs typeface="+mn-cs"/>
                        </a:rPr>
                        <a:t> It is easier to modify the Object Oriented programs.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069080"/>
                  </a:ext>
                </a:extLst>
              </a:tr>
              <a:tr h="682065">
                <a:tc>
                  <a:txBody>
                    <a:bodyPr/>
                    <a:lstStyle/>
                    <a:p>
                      <a:r>
                        <a:rPr lang="en-US" sz="1800" b="0" i="0" kern="1200" dirty="0">
                          <a:solidFill>
                            <a:schemeClr val="dk1"/>
                          </a:solidFill>
                          <a:effectLst/>
                          <a:latin typeface="+mn-lt"/>
                          <a:ea typeface="+mn-ea"/>
                          <a:cs typeface="+mn-cs"/>
                        </a:rPr>
                        <a:t>The main method communicates with the functions by calling those functions in the main program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kern="1200" dirty="0">
                          <a:solidFill>
                            <a:schemeClr val="dk1"/>
                          </a:solidFill>
                          <a:effectLst/>
                          <a:latin typeface="+mn-lt"/>
                          <a:ea typeface="+mn-ea"/>
                          <a:cs typeface="+mn-cs"/>
                        </a:rPr>
                        <a:t>In object oriented programming, the objects communicate with each other by passing messages.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8412925"/>
                  </a:ext>
                </a:extLst>
              </a:tr>
              <a:tr h="682065">
                <a:tc>
                  <a:txBody>
                    <a:bodyPr/>
                    <a:lstStyle/>
                    <a:p>
                      <a:r>
                        <a:rPr lang="en-US" sz="1800" b="0" i="0" kern="1200" dirty="0">
                          <a:solidFill>
                            <a:schemeClr val="dk1"/>
                          </a:solidFill>
                          <a:effectLst/>
                          <a:latin typeface="+mn-lt"/>
                          <a:ea typeface="+mn-ea"/>
                          <a:cs typeface="+mn-cs"/>
                        </a:rPr>
                        <a:t>No access specifiers in structured programming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kern="1200" dirty="0">
                          <a:solidFill>
                            <a:schemeClr val="dk1"/>
                          </a:solidFill>
                          <a:effectLst/>
                          <a:latin typeface="+mn-lt"/>
                          <a:ea typeface="+mn-ea"/>
                          <a:cs typeface="+mn-cs"/>
                        </a:rPr>
                        <a:t>Access specifiers private, public and protected exists in Object Oriented Programming.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9190049"/>
                  </a:ext>
                </a:extLst>
              </a:tr>
              <a:tr h="669826">
                <a:tc>
                  <a:txBody>
                    <a:bodyPr/>
                    <a:lstStyle/>
                    <a:p>
                      <a:r>
                        <a:rPr lang="en-US" sz="1800" b="0" i="0" kern="1200" dirty="0">
                          <a:solidFill>
                            <a:schemeClr val="dk1"/>
                          </a:solidFill>
                          <a:effectLst/>
                          <a:latin typeface="+mn-lt"/>
                          <a:ea typeface="+mn-ea"/>
                          <a:cs typeface="+mn-cs"/>
                        </a:rPr>
                        <a:t>Data is not secure in structured programming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kern="1200" dirty="0">
                          <a:solidFill>
                            <a:schemeClr val="dk1"/>
                          </a:solidFill>
                          <a:effectLst/>
                          <a:latin typeface="+mn-lt"/>
                          <a:ea typeface="+mn-ea"/>
                          <a:cs typeface="+mn-cs"/>
                        </a:rPr>
                        <a:t>Data is secure in object oriented programming.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40134"/>
                  </a:ext>
                </a:extLst>
              </a:tr>
              <a:tr h="682065">
                <a:tc>
                  <a:txBody>
                    <a:bodyPr/>
                    <a:lstStyle/>
                    <a:p>
                      <a:r>
                        <a:rPr lang="en-US" sz="1800" b="0" i="0" kern="1200" dirty="0">
                          <a:solidFill>
                            <a:schemeClr val="dk1"/>
                          </a:solidFill>
                          <a:effectLst/>
                          <a:latin typeface="+mn-lt"/>
                          <a:ea typeface="+mn-ea"/>
                          <a:cs typeface="+mn-cs"/>
                        </a:rPr>
                        <a:t> It is difficult to reuse code in structured programming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kern="1200" dirty="0">
                          <a:solidFill>
                            <a:schemeClr val="dk1"/>
                          </a:solidFill>
                          <a:effectLst/>
                          <a:latin typeface="+mn-lt"/>
                          <a:ea typeface="+mn-ea"/>
                          <a:cs typeface="+mn-cs"/>
                        </a:rPr>
                        <a:t>It is easier to reuse code in object oriented programming.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884928"/>
                  </a:ext>
                </a:extLst>
              </a:tr>
              <a:tr h="682065">
                <a:tc>
                  <a:txBody>
                    <a:bodyPr/>
                    <a:lstStyle/>
                    <a:p>
                      <a:r>
                        <a:rPr lang="en-US" dirty="0">
                          <a:solidFill>
                            <a:schemeClr val="tx1"/>
                          </a:solidFill>
                        </a:rPr>
                        <a:t>Example :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Example : C++,JAVA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8480014"/>
                  </a:ext>
                </a:extLst>
              </a:tr>
            </a:tbl>
          </a:graphicData>
        </a:graphic>
      </p:graphicFrame>
    </p:spTree>
    <p:extLst>
      <p:ext uri="{BB962C8B-B14F-4D97-AF65-F5344CB8AC3E}">
        <p14:creationId xmlns:p14="http://schemas.microsoft.com/office/powerpoint/2010/main" val="220267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0FDE-F849-6CF0-56B3-716015EDE8A3}"/>
              </a:ext>
            </a:extLst>
          </p:cNvPr>
          <p:cNvSpPr>
            <a:spLocks noGrp="1"/>
          </p:cNvSpPr>
          <p:nvPr>
            <p:ph type="title"/>
          </p:nvPr>
        </p:nvSpPr>
        <p:spPr/>
        <p:txBody>
          <a:bodyPr/>
          <a:lstStyle/>
          <a:p>
            <a:r>
              <a:rPr lang="en-IN" dirty="0"/>
              <a:t>Unit-1 Syllabus</a:t>
            </a:r>
          </a:p>
        </p:txBody>
      </p:sp>
      <p:sp>
        <p:nvSpPr>
          <p:cNvPr id="3" name="Content Placeholder 2">
            <a:extLst>
              <a:ext uri="{FF2B5EF4-FFF2-40B4-BE49-F238E27FC236}">
                <a16:creationId xmlns:a16="http://schemas.microsoft.com/office/drawing/2014/main" id="{A2293C3B-0E6A-041E-39A8-5A999AA2FB22}"/>
              </a:ext>
            </a:extLst>
          </p:cNvPr>
          <p:cNvSpPr>
            <a:spLocks noGrp="1"/>
          </p:cNvSpPr>
          <p:nvPr>
            <p:ph idx="1"/>
          </p:nvPr>
        </p:nvSpPr>
        <p:spPr>
          <a:xfrm>
            <a:off x="838200" y="1711017"/>
            <a:ext cx="10515600" cy="1179666"/>
          </a:xfrm>
        </p:spPr>
        <p:txBody>
          <a:bodyPr>
            <a:normAutofit fontScale="92500" lnSpcReduction="10000"/>
          </a:bodyPr>
          <a:lstStyle/>
          <a:p>
            <a:pPr marL="0" indent="0">
              <a:buNone/>
            </a:pPr>
            <a:r>
              <a:rPr lang="en-IN" sz="2400" b="1" dirty="0"/>
              <a:t>Object Oriented Programming</a:t>
            </a:r>
            <a:r>
              <a:rPr lang="en-IN" sz="2400" dirty="0"/>
              <a:t>: Basic concepts, Principles,  Program Structure in JAVA: Introduction, Writing Simple JAVA Programs, Elements or Tokens in JAVA Programs, JAVA Statements, Command Line Arguments, User Input to Programs, Escape Sequences Comments, Programming Style. </a:t>
            </a:r>
          </a:p>
        </p:txBody>
      </p:sp>
      <p:sp>
        <p:nvSpPr>
          <p:cNvPr id="5" name="TextBox 4">
            <a:extLst>
              <a:ext uri="{FF2B5EF4-FFF2-40B4-BE49-F238E27FC236}">
                <a16:creationId xmlns:a16="http://schemas.microsoft.com/office/drawing/2014/main" id="{979D3551-FFC1-3A3E-CBBC-634FE6CE4856}"/>
              </a:ext>
            </a:extLst>
          </p:cNvPr>
          <p:cNvSpPr txBox="1"/>
          <p:nvPr/>
        </p:nvSpPr>
        <p:spPr>
          <a:xfrm>
            <a:off x="747250" y="3041743"/>
            <a:ext cx="10515600" cy="3477875"/>
          </a:xfrm>
          <a:prstGeom prst="rect">
            <a:avLst/>
          </a:prstGeom>
          <a:noFill/>
        </p:spPr>
        <p:txBody>
          <a:bodyPr wrap="square">
            <a:spAutoFit/>
          </a:bodyPr>
          <a:lstStyle/>
          <a:p>
            <a:r>
              <a:rPr lang="en-IN" sz="2000" b="1" dirty="0"/>
              <a:t>Data Types, Variables, and Operators</a:t>
            </a:r>
            <a:r>
              <a:rPr lang="en-IN" sz="2000" dirty="0"/>
              <a:t> :Introduction, Data Types in JAVA, Declaration of Variables, Data Types, Type Casting, Scope of Variable Identifier, Literal Constants, Symbolic Constants, Formatted Output with </a:t>
            </a:r>
            <a:r>
              <a:rPr lang="en-IN" sz="2000" dirty="0" err="1"/>
              <a:t>printf</a:t>
            </a:r>
            <a:r>
              <a:rPr lang="en-IN" sz="2000" dirty="0"/>
              <a:t>() Method, Static Variables and Methods, Attribute Final.</a:t>
            </a:r>
          </a:p>
          <a:p>
            <a:r>
              <a:rPr lang="en-IN" sz="2000" dirty="0"/>
              <a:t> </a:t>
            </a:r>
          </a:p>
          <a:p>
            <a:r>
              <a:rPr lang="en-IN" sz="2000" b="1" dirty="0"/>
              <a:t>Introduction to Operators:</a:t>
            </a:r>
            <a:r>
              <a:rPr lang="en-IN" sz="2000" dirty="0"/>
              <a:t> Precedence and Associativity of Operators, Assignment Operator ( = ), Basic Arithmetic Operators, Increment (++) and Decrement (- -) Operators, Ternary Operator, Relational Operators, Boolean Logical Operators, Bitwise Logical Operators. </a:t>
            </a:r>
          </a:p>
          <a:p>
            <a:endParaRPr lang="en-IN" sz="2000" b="1" dirty="0"/>
          </a:p>
          <a:p>
            <a:r>
              <a:rPr lang="en-IN" sz="2000" b="1" dirty="0"/>
              <a:t>Control Statements</a:t>
            </a:r>
            <a:r>
              <a:rPr lang="en-IN" sz="2000" dirty="0"/>
              <a:t> :Introduction, if Expression, Nested if Expressions, if–else Expressions, Ternary Operator?:, Switch Statement, Iteration Statements, while Expression, do–while Loop, for Loop, Nested for Loop, For–Each for Loop, Break Statement, Continue Statement.</a:t>
            </a:r>
          </a:p>
        </p:txBody>
      </p:sp>
    </p:spTree>
    <p:extLst>
      <p:ext uri="{BB962C8B-B14F-4D97-AF65-F5344CB8AC3E}">
        <p14:creationId xmlns:p14="http://schemas.microsoft.com/office/powerpoint/2010/main" val="19628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F82A-1D53-C0CF-533D-537CBA2F1346}"/>
              </a:ext>
            </a:extLst>
          </p:cNvPr>
          <p:cNvSpPr>
            <a:spLocks noGrp="1"/>
          </p:cNvSpPr>
          <p:nvPr>
            <p:ph type="title"/>
          </p:nvPr>
        </p:nvSpPr>
        <p:spPr>
          <a:xfrm>
            <a:off x="653144" y="383786"/>
            <a:ext cx="10515600" cy="707895"/>
          </a:xfrm>
        </p:spPr>
        <p:txBody>
          <a:bodyPr/>
          <a:lstStyle/>
          <a:p>
            <a:r>
              <a:rPr lang="en-IN" dirty="0"/>
              <a:t>Course Outcomes</a:t>
            </a:r>
          </a:p>
        </p:txBody>
      </p:sp>
      <p:sp>
        <p:nvSpPr>
          <p:cNvPr id="5" name="TextBox 4">
            <a:extLst>
              <a:ext uri="{FF2B5EF4-FFF2-40B4-BE49-F238E27FC236}">
                <a16:creationId xmlns:a16="http://schemas.microsoft.com/office/drawing/2014/main" id="{766ABEBA-FBB1-24E5-8D7B-916603A24AD5}"/>
              </a:ext>
            </a:extLst>
          </p:cNvPr>
          <p:cNvSpPr txBox="1"/>
          <p:nvPr/>
        </p:nvSpPr>
        <p:spPr>
          <a:xfrm>
            <a:off x="653144" y="1332445"/>
            <a:ext cx="11187403" cy="3338735"/>
          </a:xfrm>
          <a:prstGeom prst="rect">
            <a:avLst/>
          </a:prstGeom>
          <a:noFill/>
        </p:spPr>
        <p:txBody>
          <a:bodyPr wrap="square">
            <a:spAutoFit/>
          </a:bodyPr>
          <a:lstStyle/>
          <a:p>
            <a:pPr>
              <a:lnSpc>
                <a:spcPct val="200000"/>
              </a:lnSpc>
            </a:pPr>
            <a:r>
              <a:rPr lang="en-IN" dirty="0"/>
              <a:t>At the end of the course, student should be able to</a:t>
            </a:r>
          </a:p>
          <a:p>
            <a:pPr>
              <a:lnSpc>
                <a:spcPct val="200000"/>
              </a:lnSpc>
            </a:pPr>
            <a:r>
              <a:rPr lang="en-IN" dirty="0"/>
              <a:t>CO1: Understand the syntax and semantics of JAVA programming language to solve a given problem.  L2 </a:t>
            </a:r>
          </a:p>
          <a:p>
            <a:pPr>
              <a:lnSpc>
                <a:spcPct val="200000"/>
              </a:lnSpc>
            </a:pPr>
            <a:r>
              <a:rPr lang="en-IN" dirty="0"/>
              <a:t>CO2: Apply the knowledge of Object Oriented Programming principles to develop applications. L3 </a:t>
            </a:r>
          </a:p>
          <a:p>
            <a:pPr>
              <a:lnSpc>
                <a:spcPct val="200000"/>
              </a:lnSpc>
            </a:pPr>
            <a:r>
              <a:rPr lang="en-IN" dirty="0"/>
              <a:t>CO3: Apply the concepts of packages, I/O and Exception handling mechanisms to develop efficient programming.(L3) </a:t>
            </a:r>
          </a:p>
          <a:p>
            <a:pPr>
              <a:lnSpc>
                <a:spcPct val="200000"/>
              </a:lnSpc>
            </a:pPr>
            <a:r>
              <a:rPr lang="en-IN" dirty="0"/>
              <a:t>CO4: </a:t>
            </a:r>
            <a:r>
              <a:rPr lang="en-IN" dirty="0" err="1"/>
              <a:t>Analyze</a:t>
            </a:r>
            <a:r>
              <a:rPr lang="en-IN" dirty="0"/>
              <a:t> the concepts of Multithreading and Collection Framework to develop applications which mimic the real-world scenarios. (L4)</a:t>
            </a:r>
          </a:p>
        </p:txBody>
      </p:sp>
    </p:spTree>
    <p:extLst>
      <p:ext uri="{BB962C8B-B14F-4D97-AF65-F5344CB8AC3E}">
        <p14:creationId xmlns:p14="http://schemas.microsoft.com/office/powerpoint/2010/main" val="2216319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3069</TotalTime>
  <Words>4112</Words>
  <Application>Microsoft Office PowerPoint</Application>
  <PresentationFormat>Widescreen</PresentationFormat>
  <Paragraphs>672</Paragraphs>
  <Slides>49</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49</vt:i4>
      </vt:variant>
    </vt:vector>
  </HeadingPairs>
  <TitlesOfParts>
    <vt:vector size="65" baseType="lpstr">
      <vt:lpstr>arial</vt:lpstr>
      <vt:lpstr>arial</vt:lpstr>
      <vt:lpstr>Calibri</vt:lpstr>
      <vt:lpstr>Calibri Light</vt:lpstr>
      <vt:lpstr>inter-bold</vt:lpstr>
      <vt:lpstr>inter-regular</vt:lpstr>
      <vt:lpstr>Lato</vt:lpstr>
      <vt:lpstr>Lucida Grande</vt:lpstr>
      <vt:lpstr>Palatino-Bold</vt:lpstr>
      <vt:lpstr>Palatino-Italic</vt:lpstr>
      <vt:lpstr>Palatino-Roman</vt:lpstr>
      <vt:lpstr>Symbol</vt:lpstr>
      <vt:lpstr>Times New Roman</vt:lpstr>
      <vt:lpstr>Times New Roman</vt:lpstr>
      <vt:lpstr>Wingdings</vt:lpstr>
      <vt:lpstr>Office Theme</vt:lpstr>
      <vt:lpstr>Introduction to Object Oriented Programming through JAVA</vt:lpstr>
      <vt:lpstr>PowerPoint Presentation</vt:lpstr>
      <vt:lpstr>Programming Paradigms</vt:lpstr>
      <vt:lpstr>Programming Paradigms(Contd..)</vt:lpstr>
      <vt:lpstr>Why JAVA?</vt:lpstr>
      <vt:lpstr>PowerPoint Presentation</vt:lpstr>
      <vt:lpstr>PowerPoint Presentation</vt:lpstr>
      <vt:lpstr>Unit-1 Syllabus</vt:lpstr>
      <vt:lpstr>Course Outcomes</vt:lpstr>
      <vt:lpstr>PowerPoint Presentation</vt:lpstr>
      <vt:lpstr>PowerPoint Presentation</vt:lpstr>
      <vt:lpstr>PowerPoint Presentation</vt:lpstr>
      <vt:lpstr>Principles of Object Oriented Programming </vt:lpstr>
      <vt:lpstr>Abstraction - </vt:lpstr>
      <vt:lpstr>PowerPoint Presentation</vt:lpstr>
      <vt:lpstr>Encapsulation – “Hiding the Unnecessary”</vt:lpstr>
      <vt:lpstr>Inheritance – “Modeling the Similarity"</vt:lpstr>
      <vt:lpstr>Polymorphism – “Same Function different behavior” </vt:lpstr>
      <vt:lpstr>PowerPoint Presentation</vt:lpstr>
      <vt:lpstr>PowerPoint Presentation</vt:lpstr>
      <vt:lpstr>Installation of J2SDK</vt:lpstr>
      <vt:lpstr>PowerPoint Presentation</vt:lpstr>
      <vt:lpstr>PowerPoint Presentation</vt:lpstr>
      <vt:lpstr>Setting the Environment variable (path variable)</vt:lpstr>
      <vt:lpstr>PowerPoint Presentation</vt:lpstr>
      <vt:lpstr>PowerPoint Presentation</vt:lpstr>
      <vt:lpstr>PowerPoint Presentation</vt:lpstr>
      <vt:lpstr>Tokens</vt:lpstr>
      <vt:lpstr>Class</vt:lpstr>
      <vt:lpstr>PowerPoint Presentation</vt:lpstr>
      <vt:lpstr>Example:</vt:lpstr>
      <vt:lpstr>Variables</vt:lpstr>
      <vt:lpstr>PowerPoint Presentation</vt:lpstr>
      <vt:lpstr>Operators in JAVA</vt:lpstr>
      <vt:lpstr>JAVA Operators – Contd…</vt:lpstr>
      <vt:lpstr>PowerPoint Presentation</vt:lpstr>
      <vt:lpstr>PowerPoint Presentation</vt:lpstr>
      <vt:lpstr>PowerPoint Presentation</vt:lpstr>
      <vt:lpstr>Statements</vt:lpstr>
      <vt:lpstr>PowerPoint Presentation</vt:lpstr>
      <vt:lpstr>Variables, Datatypes &amp; operators</vt:lpstr>
      <vt:lpstr>JAVA – Data types (Primitive data types) </vt:lpstr>
      <vt:lpstr>PowerPoint Presentation</vt:lpstr>
      <vt:lpstr>Keywords in JAVA</vt:lpstr>
      <vt:lpstr>Encapsulation</vt:lpstr>
      <vt:lpstr>Classes and Objects</vt:lpstr>
      <vt:lpstr>PowerPoint Presentation</vt:lpstr>
      <vt:lpstr>Constructor</vt:lpstr>
      <vt:lpstr>this keyword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JAVA Programming Language</dc:title>
  <dc:creator>krishna.likki@gmail.com</dc:creator>
  <cp:lastModifiedBy>venkata krishna rao likki</cp:lastModifiedBy>
  <cp:revision>88</cp:revision>
  <dcterms:created xsi:type="dcterms:W3CDTF">2021-10-24T03:20:50Z</dcterms:created>
  <dcterms:modified xsi:type="dcterms:W3CDTF">2025-12-17T04:14:50Z</dcterms:modified>
</cp:coreProperties>
</file>