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95" r:id="rId8"/>
    <p:sldId id="298" r:id="rId9"/>
    <p:sldId id="296" r:id="rId10"/>
    <p:sldId id="300" r:id="rId11"/>
    <p:sldId id="277" r:id="rId12"/>
    <p:sldId id="350" r:id="rId13"/>
    <p:sldId id="278" r:id="rId14"/>
    <p:sldId id="287" r:id="rId15"/>
    <p:sldId id="285" r:id="rId16"/>
    <p:sldId id="286" r:id="rId17"/>
    <p:sldId id="289" r:id="rId18"/>
    <p:sldId id="288" r:id="rId19"/>
    <p:sldId id="290" r:id="rId20"/>
    <p:sldId id="291" r:id="rId21"/>
    <p:sldId id="292" r:id="rId22"/>
    <p:sldId id="293" r:id="rId23"/>
    <p:sldId id="294" r:id="rId24"/>
    <p:sldId id="280" r:id="rId25"/>
    <p:sldId id="279" r:id="rId26"/>
    <p:sldId id="281" r:id="rId27"/>
    <p:sldId id="282" r:id="rId28"/>
    <p:sldId id="351" r:id="rId29"/>
    <p:sldId id="283" r:id="rId30"/>
    <p:sldId id="352" r:id="rId31"/>
    <p:sldId id="284" r:id="rId32"/>
    <p:sldId id="276" r:id="rId33"/>
    <p:sldId id="299" r:id="rId34"/>
    <p:sldId id="302" r:id="rId35"/>
    <p:sldId id="435" r:id="rId36"/>
    <p:sldId id="436" r:id="rId37"/>
    <p:sldId id="303" r:id="rId38"/>
    <p:sldId id="305" r:id="rId39"/>
    <p:sldId id="307" r:id="rId40"/>
    <p:sldId id="308" r:id="rId41"/>
    <p:sldId id="309" r:id="rId42"/>
    <p:sldId id="437" r:id="rId43"/>
    <p:sldId id="310" r:id="rId44"/>
    <p:sldId id="434" r:id="rId45"/>
    <p:sldId id="353" r:id="rId46"/>
    <p:sldId id="354" r:id="rId47"/>
    <p:sldId id="355" r:id="rId48"/>
    <p:sldId id="356" r:id="rId49"/>
    <p:sldId id="368" r:id="rId50"/>
    <p:sldId id="369" r:id="rId51"/>
    <p:sldId id="311" r:id="rId52"/>
    <p:sldId id="322" r:id="rId53"/>
    <p:sldId id="323" r:id="rId54"/>
    <p:sldId id="325" r:id="rId55"/>
    <p:sldId id="264" r:id="rId56"/>
    <p:sldId id="357" r:id="rId57"/>
    <p:sldId id="327" r:id="rId58"/>
    <p:sldId id="344" r:id="rId59"/>
    <p:sldId id="328" r:id="rId60"/>
    <p:sldId id="331" r:id="rId61"/>
    <p:sldId id="332" r:id="rId62"/>
    <p:sldId id="334" r:id="rId63"/>
    <p:sldId id="359" r:id="rId64"/>
    <p:sldId id="360" r:id="rId65"/>
    <p:sldId id="265" r:id="rId66"/>
    <p:sldId id="361" r:id="rId67"/>
    <p:sldId id="362" r:id="rId68"/>
    <p:sldId id="358" r:id="rId69"/>
    <p:sldId id="348" r:id="rId70"/>
    <p:sldId id="349" r:id="rId71"/>
    <p:sldId id="364" r:id="rId72"/>
    <p:sldId id="365" r:id="rId73"/>
    <p:sldId id="366" r:id="rId74"/>
    <p:sldId id="367" r:id="rId75"/>
    <p:sldId id="363" r:id="rId76"/>
    <p:sldId id="370" r:id="rId77"/>
    <p:sldId id="371" r:id="rId78"/>
    <p:sldId id="372" r:id="rId79"/>
    <p:sldId id="373" r:id="rId80"/>
    <p:sldId id="374" r:id="rId81"/>
    <p:sldId id="330" r:id="rId82"/>
    <p:sldId id="375" r:id="rId83"/>
    <p:sldId id="376" r:id="rId84"/>
    <p:sldId id="438" r:id="rId85"/>
    <p:sldId id="377" r:id="rId86"/>
    <p:sldId id="378" r:id="rId87"/>
    <p:sldId id="379" r:id="rId88"/>
    <p:sldId id="380" r:id="rId89"/>
    <p:sldId id="381" r:id="rId90"/>
    <p:sldId id="263" r:id="rId91"/>
    <p:sldId id="382" r:id="rId92"/>
    <p:sldId id="383" r:id="rId93"/>
    <p:sldId id="266" r:id="rId94"/>
    <p:sldId id="420" r:id="rId95"/>
    <p:sldId id="267" r:id="rId96"/>
    <p:sldId id="268" r:id="rId97"/>
    <p:sldId id="269" r:id="rId98"/>
    <p:sldId id="270" r:id="rId99"/>
    <p:sldId id="271" r:id="rId100"/>
    <p:sldId id="272" r:id="rId101"/>
    <p:sldId id="273" r:id="rId102"/>
    <p:sldId id="384" r:id="rId103"/>
    <p:sldId id="274" r:id="rId104"/>
    <p:sldId id="275"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 id="397"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1F69-9947-24EB-8FD5-D24F109C4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4E50D5C-560E-BF98-3FEF-2C206CB80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0118F81-4590-8C8C-3A45-FAA7326AD2E1}"/>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5DC8CECC-EA3E-5D71-3885-507F8E7C20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32235C-180F-BE8E-DD9E-3DE0F2B36A05}"/>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135503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00B3-E7DD-1C12-C7D7-1A03FD24CC7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74A5968-D0D8-EE10-324B-6DC4A7656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5B70D9-A68C-1ACB-27B8-97530CC4D55E}"/>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463A209C-A237-6B20-65D6-9847A76C20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337FF2-F73E-15BC-2389-7481E41E811E}"/>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23138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4F59E-E7B7-B551-7C2F-80E724BAAB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2306F2C-0132-01B8-5F4E-220318F333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60D86C-8022-AE34-FC0C-6F43B1E6A7E3}"/>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F3359577-D52F-60B6-CBC0-57D7FB94F0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286847-C612-32A9-0E40-EA9C2FC6116F}"/>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72308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084" y="100013"/>
            <a:ext cx="10972800" cy="906462"/>
          </a:xfrm>
        </p:spPr>
        <p:txBody>
          <a:bodyPr/>
          <a:lstStyle/>
          <a:p>
            <a:r>
              <a:rPr lang="en-US"/>
              <a:t>Click to edit Master title style</a:t>
            </a:r>
            <a:endParaRPr lang="en-IN"/>
          </a:p>
        </p:txBody>
      </p:sp>
      <p:sp>
        <p:nvSpPr>
          <p:cNvPr id="3" name="Text Placeholder 2"/>
          <p:cNvSpPr>
            <a:spLocks noGrp="1"/>
          </p:cNvSpPr>
          <p:nvPr>
            <p:ph type="body" sz="half" idx="1"/>
          </p:nvPr>
        </p:nvSpPr>
        <p:spPr>
          <a:xfrm>
            <a:off x="467784" y="1214439"/>
            <a:ext cx="5384800" cy="50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055784" y="1214439"/>
            <a:ext cx="5384800" cy="50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52DD98E6-3CC3-D4F6-A9AE-A880522B28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9D1BD3-2D07-4ED8-402F-6E952D372B32}"/>
              </a:ext>
            </a:extLst>
          </p:cNvPr>
          <p:cNvSpPr>
            <a:spLocks noGrp="1" noChangeArrowheads="1"/>
          </p:cNvSpPr>
          <p:nvPr>
            <p:ph type="sldNum" sz="quarter" idx="11"/>
          </p:nvPr>
        </p:nvSpPr>
        <p:spPr>
          <a:ln/>
        </p:spPr>
        <p:txBody>
          <a:bodyPr/>
          <a:lstStyle>
            <a:lvl1pPr>
              <a:defRPr/>
            </a:lvl1pPr>
          </a:lstStyle>
          <a:p>
            <a:fld id="{BC52DC7B-7243-491E-B564-E97ACDB83FDB}" type="slidenum">
              <a:rPr lang="en-US" altLang="en-US"/>
              <a:pPr/>
              <a:t>‹#›</a:t>
            </a:fld>
            <a:endParaRPr lang="en-US" altLang="en-US"/>
          </a:p>
        </p:txBody>
      </p:sp>
    </p:spTree>
    <p:extLst>
      <p:ext uri="{BB962C8B-B14F-4D97-AF65-F5344CB8AC3E}">
        <p14:creationId xmlns:p14="http://schemas.microsoft.com/office/powerpoint/2010/main" val="207841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5920-D976-6FA0-7004-78263E8F7ED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24EA6A-6CFE-5873-98B7-39C41AD54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61577B-0921-D7C5-64D8-AD415F6FBDAE}"/>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6FEF24AD-F329-482F-9ECC-D38C716949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3C90A3-BE17-9AFE-EE4B-A3C8B728A35E}"/>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20267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3480-035B-BF56-1448-C6EFD030C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E9DB314-C497-A2B5-DF02-1D63C97B04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6E8B7-1A67-0168-4EC8-BB23971BA9A3}"/>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60C3ACE4-EF63-3E69-9CCF-742E6E6D99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4D366F6-0912-9190-A1B5-332C7E68F10C}"/>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103554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BB8C-A1E9-256D-0BEE-2F85F1A6F7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06FC95-C623-FB99-3948-E0DB2A1EBD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14B55F8-BFB2-CB13-61AA-C9F6E5611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32A557F-B7B3-1C9E-88BB-FABAEE0AD925}"/>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6" name="Footer Placeholder 5">
            <a:extLst>
              <a:ext uri="{FF2B5EF4-FFF2-40B4-BE49-F238E27FC236}">
                <a16:creationId xmlns:a16="http://schemas.microsoft.com/office/drawing/2014/main" id="{C0F1F1FE-A0B4-0AA7-D6BC-CA152C6A36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145DA1-19D9-5F07-2A42-A35EDF39D0BD}"/>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178161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EF11-812B-48FC-914A-92BAE0D3E28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CF79ED-D712-2195-0D04-BD9C5D91A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CE77C-767C-947F-3122-9F2A49AF67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FF9996F-DEAB-4184-0D52-39F187437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8EB94F-8F20-1BDD-0582-FD17DB9A8D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BCF010B-8C58-5911-979B-5B7513D9E950}"/>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8" name="Footer Placeholder 7">
            <a:extLst>
              <a:ext uri="{FF2B5EF4-FFF2-40B4-BE49-F238E27FC236}">
                <a16:creationId xmlns:a16="http://schemas.microsoft.com/office/drawing/2014/main" id="{288E6C27-B164-197D-0AE8-D7880F72614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68AB537-CF2F-8934-BC3B-2E759434B4A0}"/>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37440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75AA-F128-059F-2325-C862168FD2E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0535F31-C946-2115-BA29-5EDC8A5BBB34}"/>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4" name="Footer Placeholder 3">
            <a:extLst>
              <a:ext uri="{FF2B5EF4-FFF2-40B4-BE49-F238E27FC236}">
                <a16:creationId xmlns:a16="http://schemas.microsoft.com/office/drawing/2014/main" id="{951DFB5F-39B9-A766-A06D-0A538F7E889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89C4524-EBD0-11E5-6E1D-56F689A611D6}"/>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210805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C839A-E633-27A2-C61D-45BC233D7ECF}"/>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3" name="Footer Placeholder 2">
            <a:extLst>
              <a:ext uri="{FF2B5EF4-FFF2-40B4-BE49-F238E27FC236}">
                <a16:creationId xmlns:a16="http://schemas.microsoft.com/office/drawing/2014/main" id="{1C5ABAA7-7B35-7C65-3C01-4BF0A9BA02E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E939117-C14E-805B-8FF1-E9757D00C32B}"/>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392170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5419-26E0-023D-3FDA-51361FF91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6C68EC3-2EA0-7841-8CDE-7D409F18E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7DA7E9-0E04-E07D-99FA-D7603D2BC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75F70-66F7-F2AD-7EDD-22F5B670492C}"/>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6" name="Footer Placeholder 5">
            <a:extLst>
              <a:ext uri="{FF2B5EF4-FFF2-40B4-BE49-F238E27FC236}">
                <a16:creationId xmlns:a16="http://schemas.microsoft.com/office/drawing/2014/main" id="{C31760E3-7D7F-2ED5-5A86-AED3439681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6188E5-2975-7F62-9629-9FB2823CC7AC}"/>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267837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D891-BAB4-7B43-158C-EF464CF4A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AACBE21-2D8E-747C-AC20-7A152BF5F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3110674-E4B3-E5B9-4589-2CE474E69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404B4-D2A8-41A8-D15F-80EFB747157D}"/>
              </a:ext>
            </a:extLst>
          </p:cNvPr>
          <p:cNvSpPr>
            <a:spLocks noGrp="1"/>
          </p:cNvSpPr>
          <p:nvPr>
            <p:ph type="dt" sz="half" idx="10"/>
          </p:nvPr>
        </p:nvSpPr>
        <p:spPr/>
        <p:txBody>
          <a:bodyPr/>
          <a:lstStyle/>
          <a:p>
            <a:fld id="{2FE89E0A-B73E-4CCE-ACFD-686E5766895B}" type="datetimeFigureOut">
              <a:rPr lang="en-IN" smtClean="0"/>
              <a:t>14-08-2025</a:t>
            </a:fld>
            <a:endParaRPr lang="en-IN"/>
          </a:p>
        </p:txBody>
      </p:sp>
      <p:sp>
        <p:nvSpPr>
          <p:cNvPr id="6" name="Footer Placeholder 5">
            <a:extLst>
              <a:ext uri="{FF2B5EF4-FFF2-40B4-BE49-F238E27FC236}">
                <a16:creationId xmlns:a16="http://schemas.microsoft.com/office/drawing/2014/main" id="{7F5F777B-4B24-7709-578C-88A3C28FE1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D583FE-154D-F348-9EE2-10653DCE9D01}"/>
              </a:ext>
            </a:extLst>
          </p:cNvPr>
          <p:cNvSpPr>
            <a:spLocks noGrp="1"/>
          </p:cNvSpPr>
          <p:nvPr>
            <p:ph type="sldNum" sz="quarter" idx="12"/>
          </p:nvPr>
        </p:nvSpPr>
        <p:spPr/>
        <p:txBody>
          <a:bodyPr/>
          <a:lstStyle/>
          <a:p>
            <a:fld id="{DF4182D9-B0BE-4A18-8901-418172005CBE}" type="slidenum">
              <a:rPr lang="en-IN" smtClean="0"/>
              <a:t>‹#›</a:t>
            </a:fld>
            <a:endParaRPr lang="en-IN"/>
          </a:p>
        </p:txBody>
      </p:sp>
    </p:spTree>
    <p:extLst>
      <p:ext uri="{BB962C8B-B14F-4D97-AF65-F5344CB8AC3E}">
        <p14:creationId xmlns:p14="http://schemas.microsoft.com/office/powerpoint/2010/main" val="184902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0D2C5-393E-F15A-E4D4-CDFAB91A5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43F097-D8D0-7CF9-C666-421765CD0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6A75F0-DCC8-A839-A4F1-D8C4E6A2C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89E0A-B73E-4CCE-ACFD-686E5766895B}" type="datetimeFigureOut">
              <a:rPr lang="en-IN" smtClean="0"/>
              <a:t>14-08-2025</a:t>
            </a:fld>
            <a:endParaRPr lang="en-IN"/>
          </a:p>
        </p:txBody>
      </p:sp>
      <p:sp>
        <p:nvSpPr>
          <p:cNvPr id="5" name="Footer Placeholder 4">
            <a:extLst>
              <a:ext uri="{FF2B5EF4-FFF2-40B4-BE49-F238E27FC236}">
                <a16:creationId xmlns:a16="http://schemas.microsoft.com/office/drawing/2014/main" id="{4AAC0ACD-89A8-8969-9A11-944FFBA96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15F7690-E55B-9D47-B7BF-CAE00CF2B2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182D9-B0BE-4A18-8901-418172005CBE}" type="slidenum">
              <a:rPr lang="en-IN" smtClean="0"/>
              <a:t>‹#›</a:t>
            </a:fld>
            <a:endParaRPr lang="en-IN"/>
          </a:p>
        </p:txBody>
      </p:sp>
    </p:spTree>
    <p:extLst>
      <p:ext uri="{BB962C8B-B14F-4D97-AF65-F5344CB8AC3E}">
        <p14:creationId xmlns:p14="http://schemas.microsoft.com/office/powerpoint/2010/main" val="103011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geeksforgeeks.org/hashing-set-1-introduction/" TargetMode="External"/><Relationship Id="rId3" Type="http://schemas.openxmlformats.org/officeDocument/2006/relationships/hyperlink" Target="https://www.geeksforgeeks.org/recursion/" TargetMode="External"/><Relationship Id="rId7" Type="http://schemas.openxmlformats.org/officeDocument/2006/relationships/hyperlink" Target="https://www.geeksforgeeks.org/sorting-algorithms/" TargetMode="External"/><Relationship Id="rId2" Type="http://schemas.openxmlformats.org/officeDocument/2006/relationships/hyperlink" Target="https://www.geeksforgeeks.org/brute-force-approach-and-its-pros-and-cons/" TargetMode="External"/><Relationship Id="rId1" Type="http://schemas.openxmlformats.org/officeDocument/2006/relationships/slideLayout" Target="../slideLayouts/slideLayout7.xml"/><Relationship Id="rId6" Type="http://schemas.openxmlformats.org/officeDocument/2006/relationships/hyperlink" Target="https://www.geeksforgeeks.org/searching-algorithms/" TargetMode="External"/><Relationship Id="rId5" Type="http://schemas.openxmlformats.org/officeDocument/2006/relationships/hyperlink" Target="https://www.geeksforgeeks.org/backtracking-algorithms/" TargetMode="External"/><Relationship Id="rId4" Type="http://schemas.openxmlformats.org/officeDocument/2006/relationships/hyperlink" Target="http://www.geeksforgeeks.org/recurs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eeksforgeeks.org/greedy-algorithms/" TargetMode="External"/><Relationship Id="rId2" Type="http://schemas.openxmlformats.org/officeDocument/2006/relationships/hyperlink" Target="http://www.geeksforgeeks.org/divide-and-conquer-introduction/" TargetMode="External"/><Relationship Id="rId1" Type="http://schemas.openxmlformats.org/officeDocument/2006/relationships/slideLayout" Target="../slideLayouts/slideLayout7.xml"/><Relationship Id="rId5" Type="http://schemas.openxmlformats.org/officeDocument/2006/relationships/hyperlink" Target="https://www.geeksforgeeks.org/randomized-algorithms/" TargetMode="External"/><Relationship Id="rId4" Type="http://schemas.openxmlformats.org/officeDocument/2006/relationships/hyperlink" Target="https://www.geeksforgeeks.org/dynamic-programm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eeksforgeeks.org/time-complexity-and-space-complexity/"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0.png"/><Relationship Id="rId4" Type="http://schemas.openxmlformats.org/officeDocument/2006/relationships/image" Target="../media/image500.png"/></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javatpoint.com/rr-rotation-in-avl-tree"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javatpoint.com/ll-rotation-in-avl-tre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hyperlink" Target="https://www.javatpoint.com/rl-rotation-in-avl-tree"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301C-4FAB-A96B-A738-0FED4497B6BF}"/>
              </a:ext>
            </a:extLst>
          </p:cNvPr>
          <p:cNvSpPr>
            <a:spLocks noGrp="1"/>
          </p:cNvSpPr>
          <p:nvPr>
            <p:ph type="ctrTitle"/>
          </p:nvPr>
        </p:nvSpPr>
        <p:spPr/>
        <p:txBody>
          <a:bodyPr/>
          <a:lstStyle/>
          <a:p>
            <a:r>
              <a:rPr lang="en-IN" sz="6000" dirty="0">
                <a:solidFill>
                  <a:srgbClr val="00B0F0"/>
                </a:solidFill>
              </a:rPr>
              <a:t>Advanced Data Structures and Algorithm Analysis</a:t>
            </a:r>
            <a:endParaRPr lang="en-IN" dirty="0"/>
          </a:p>
        </p:txBody>
      </p:sp>
    </p:spTree>
    <p:extLst>
      <p:ext uri="{BB962C8B-B14F-4D97-AF65-F5344CB8AC3E}">
        <p14:creationId xmlns:p14="http://schemas.microsoft.com/office/powerpoint/2010/main" val="187297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0FBD-8DFE-87A6-3F1A-F0768A356C44}"/>
              </a:ext>
            </a:extLst>
          </p:cNvPr>
          <p:cNvSpPr>
            <a:spLocks noGrp="1"/>
          </p:cNvSpPr>
          <p:nvPr>
            <p:ph type="title"/>
          </p:nvPr>
        </p:nvSpPr>
        <p:spPr/>
        <p:txBody>
          <a:bodyPr/>
          <a:lstStyle/>
          <a:p>
            <a:r>
              <a:rPr lang="en-US" dirty="0"/>
              <a:t>Algorithm – Definition and Properties</a:t>
            </a:r>
          </a:p>
        </p:txBody>
      </p:sp>
      <p:sp>
        <p:nvSpPr>
          <p:cNvPr id="3" name="Content Placeholder 2">
            <a:extLst>
              <a:ext uri="{FF2B5EF4-FFF2-40B4-BE49-F238E27FC236}">
                <a16:creationId xmlns:a16="http://schemas.microsoft.com/office/drawing/2014/main" id="{215CCCA9-8308-F5D6-EBA0-FBD9FC167560}"/>
              </a:ext>
            </a:extLst>
          </p:cNvPr>
          <p:cNvSpPr>
            <a:spLocks noGrp="1"/>
          </p:cNvSpPr>
          <p:nvPr>
            <p:ph idx="1"/>
          </p:nvPr>
        </p:nvSpPr>
        <p:spPr>
          <a:xfrm>
            <a:off x="838200" y="1690688"/>
            <a:ext cx="10515600" cy="4351338"/>
          </a:xfrm>
        </p:spPr>
        <p:txBody>
          <a:bodyPr>
            <a:normAutofit/>
          </a:bodyPr>
          <a:lstStyle/>
          <a:p>
            <a:pPr algn="l"/>
            <a:r>
              <a:rPr lang="en-US" sz="2000" b="1" i="0" u="none" strike="noStrike" baseline="0" dirty="0">
                <a:latin typeface="Cambria" panose="02040503050406030204" pitchFamily="18" charset="0"/>
                <a:ea typeface="Cambria" panose="02040503050406030204" pitchFamily="18" charset="0"/>
              </a:rPr>
              <a:t>Algorithm Definition</a:t>
            </a:r>
            <a:r>
              <a:rPr lang="en-US" sz="2000" b="0" i="0" u="none" strike="noStrike" baseline="0" dirty="0">
                <a:latin typeface="Cambria" panose="02040503050406030204" pitchFamily="18" charset="0"/>
                <a:ea typeface="Cambria" panose="02040503050406030204" pitchFamily="18" charset="0"/>
              </a:rPr>
              <a:t>: - An algorithm is a finite set of instructions that , if followed , accomplishes a particular task.</a:t>
            </a:r>
          </a:p>
          <a:p>
            <a:pPr marL="0" indent="0" algn="l">
              <a:buNone/>
            </a:pPr>
            <a:endParaRPr lang="en-US" sz="2000" b="0" i="0" u="none" strike="noStrike" baseline="0" dirty="0">
              <a:latin typeface="Cambria" panose="02040503050406030204" pitchFamily="18" charset="0"/>
              <a:ea typeface="Cambria" panose="02040503050406030204" pitchFamily="18" charset="0"/>
            </a:endParaRPr>
          </a:p>
          <a:p>
            <a:pPr algn="l"/>
            <a:r>
              <a:rPr lang="en-US" sz="2000" b="1" i="0" u="none" strike="noStrike" baseline="0" dirty="0">
                <a:latin typeface="Cambria" panose="02040503050406030204" pitchFamily="18" charset="0"/>
                <a:ea typeface="Cambria" panose="02040503050406030204" pitchFamily="18" charset="0"/>
              </a:rPr>
              <a:t>Properties of an algorithm</a:t>
            </a:r>
            <a:r>
              <a:rPr lang="en-US" sz="2000" b="0" i="0" u="none" strike="noStrike" baseline="0" dirty="0">
                <a:latin typeface="Cambria" panose="02040503050406030204" pitchFamily="18" charset="0"/>
                <a:ea typeface="Cambria" panose="02040503050406030204" pitchFamily="18" charset="0"/>
              </a:rPr>
              <a:t>:-</a:t>
            </a:r>
          </a:p>
          <a:p>
            <a:pPr marL="0" indent="0" algn="l">
              <a:buNone/>
            </a:pPr>
            <a:r>
              <a:rPr lang="en-US" sz="2000" b="0" i="0" u="none" strike="noStrike" baseline="0" dirty="0">
                <a:latin typeface="Cambria" panose="02040503050406030204" pitchFamily="18" charset="0"/>
                <a:ea typeface="Cambria" panose="02040503050406030204" pitchFamily="18" charset="0"/>
              </a:rPr>
              <a:t>1. Input		: - An algorithm has zero (0) or more inputs.</a:t>
            </a:r>
          </a:p>
          <a:p>
            <a:pPr marL="0" indent="0" algn="l">
              <a:buNone/>
            </a:pPr>
            <a:r>
              <a:rPr lang="en-US" sz="2000" b="0" i="0" u="none" strike="noStrike" baseline="0" dirty="0">
                <a:latin typeface="Cambria" panose="02040503050406030204" pitchFamily="18" charset="0"/>
                <a:ea typeface="Cambria" panose="02040503050406030204" pitchFamily="18" charset="0"/>
              </a:rPr>
              <a:t>2. Output	: - An algorithm must produce one (1) or more outputs.</a:t>
            </a:r>
          </a:p>
          <a:p>
            <a:pPr marL="0" indent="0" algn="l">
              <a:buNone/>
            </a:pPr>
            <a:r>
              <a:rPr lang="en-US" sz="2000" b="0" i="0" u="none" strike="noStrike" baseline="0" dirty="0">
                <a:latin typeface="Cambria" panose="02040503050406030204" pitchFamily="18" charset="0"/>
                <a:ea typeface="Cambria" panose="02040503050406030204" pitchFamily="18" charset="0"/>
              </a:rPr>
              <a:t>3. Finiteness	: - An algorithm must contain a finite number of steps.</a:t>
            </a:r>
          </a:p>
          <a:p>
            <a:pPr marL="0" indent="0" algn="l">
              <a:buNone/>
            </a:pPr>
            <a:r>
              <a:rPr lang="en-US" sz="2000" b="0" i="0" u="none" strike="noStrike" baseline="0" dirty="0">
                <a:latin typeface="Cambria" panose="02040503050406030204" pitchFamily="18" charset="0"/>
                <a:ea typeface="Cambria" panose="02040503050406030204" pitchFamily="18" charset="0"/>
              </a:rPr>
              <a:t>4. Definiteness	: - Each step of an algorithm must be clear and unambiguous.</a:t>
            </a:r>
          </a:p>
          <a:p>
            <a:pPr marL="0" indent="0" algn="l">
              <a:buNone/>
            </a:pPr>
            <a:r>
              <a:rPr lang="en-US" sz="2000" b="0" i="0" u="none" strike="noStrike" baseline="0" dirty="0">
                <a:latin typeface="Cambria" panose="02040503050406030204" pitchFamily="18" charset="0"/>
                <a:ea typeface="Cambria" panose="02040503050406030204" pitchFamily="18" charset="0"/>
              </a:rPr>
              <a:t>5. Effectiveness	: - An algorithm should be effective i.e. operations can be performed with the           </a:t>
            </a:r>
          </a:p>
          <a:p>
            <a:pPr marL="0" indent="0" algn="l">
              <a:buNone/>
            </a:pPr>
            <a:r>
              <a:rPr lang="en-US" sz="2000" dirty="0">
                <a:latin typeface="Cambria" panose="02040503050406030204" pitchFamily="18" charset="0"/>
                <a:ea typeface="Cambria" panose="02040503050406030204" pitchFamily="18" charset="0"/>
              </a:rPr>
              <a:t>                                  </a:t>
            </a:r>
            <a:r>
              <a:rPr lang="en-US" sz="2000" b="0" i="0" u="none" strike="noStrike" baseline="0" dirty="0">
                <a:latin typeface="Cambria" panose="02040503050406030204" pitchFamily="18" charset="0"/>
                <a:ea typeface="Cambria" panose="02040503050406030204" pitchFamily="18" charset="0"/>
              </a:rPr>
              <a:t>given inputs in a finite period of time by a person using paper and pencil.</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796604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7A3EA-345D-5330-F172-40AC023E6DE1}"/>
              </a:ext>
            </a:extLst>
          </p:cNvPr>
          <p:cNvPicPr>
            <a:picLocks noChangeAspect="1"/>
          </p:cNvPicPr>
          <p:nvPr/>
        </p:nvPicPr>
        <p:blipFill>
          <a:blip r:embed="rId2"/>
          <a:stretch>
            <a:fillRect/>
          </a:stretch>
        </p:blipFill>
        <p:spPr>
          <a:xfrm>
            <a:off x="536268" y="371918"/>
            <a:ext cx="4858000" cy="2736991"/>
          </a:xfrm>
          <a:prstGeom prst="rect">
            <a:avLst/>
          </a:prstGeom>
        </p:spPr>
      </p:pic>
      <p:pic>
        <p:nvPicPr>
          <p:cNvPr id="7" name="Picture 6">
            <a:extLst>
              <a:ext uri="{FF2B5EF4-FFF2-40B4-BE49-F238E27FC236}">
                <a16:creationId xmlns:a16="http://schemas.microsoft.com/office/drawing/2014/main" id="{C606CC42-5131-2C51-42ED-8B7321DB4098}"/>
              </a:ext>
            </a:extLst>
          </p:cNvPr>
          <p:cNvPicPr>
            <a:picLocks noChangeAspect="1"/>
          </p:cNvPicPr>
          <p:nvPr/>
        </p:nvPicPr>
        <p:blipFill>
          <a:blip r:embed="rId3"/>
          <a:stretch>
            <a:fillRect/>
          </a:stretch>
        </p:blipFill>
        <p:spPr>
          <a:xfrm>
            <a:off x="5522810" y="1254172"/>
            <a:ext cx="6669190" cy="3725152"/>
          </a:xfrm>
          <a:prstGeom prst="rect">
            <a:avLst/>
          </a:prstGeom>
        </p:spPr>
      </p:pic>
      <p:pic>
        <p:nvPicPr>
          <p:cNvPr id="9" name="Picture 8">
            <a:extLst>
              <a:ext uri="{FF2B5EF4-FFF2-40B4-BE49-F238E27FC236}">
                <a16:creationId xmlns:a16="http://schemas.microsoft.com/office/drawing/2014/main" id="{B9B18119-5D54-FEBB-7CE7-C8F716D1072D}"/>
              </a:ext>
            </a:extLst>
          </p:cNvPr>
          <p:cNvPicPr>
            <a:picLocks noChangeAspect="1"/>
          </p:cNvPicPr>
          <p:nvPr/>
        </p:nvPicPr>
        <p:blipFill>
          <a:blip r:embed="rId4"/>
          <a:stretch>
            <a:fillRect/>
          </a:stretch>
        </p:blipFill>
        <p:spPr>
          <a:xfrm>
            <a:off x="891480" y="3731673"/>
            <a:ext cx="3954840" cy="2976698"/>
          </a:xfrm>
          <a:prstGeom prst="rect">
            <a:avLst/>
          </a:prstGeom>
        </p:spPr>
      </p:pic>
      <p:sp>
        <p:nvSpPr>
          <p:cNvPr id="2" name="Date Placeholder 1">
            <a:extLst>
              <a:ext uri="{FF2B5EF4-FFF2-40B4-BE49-F238E27FC236}">
                <a16:creationId xmlns:a16="http://schemas.microsoft.com/office/drawing/2014/main" id="{B18D4870-AA01-A601-7A02-8A5B05DFD621}"/>
              </a:ext>
            </a:extLst>
          </p:cNvPr>
          <p:cNvSpPr>
            <a:spLocks noGrp="1"/>
          </p:cNvSpPr>
          <p:nvPr>
            <p:ph type="dt" sz="half" idx="10"/>
          </p:nvPr>
        </p:nvSpPr>
        <p:spPr/>
        <p:txBody>
          <a:bodyPr/>
          <a:lstStyle/>
          <a:p>
            <a:fld id="{3FFC61BA-AF97-41F8-BF39-190AB8FC69C7}" type="datetime1">
              <a:rPr lang="en-IN" smtClean="0"/>
              <a:t>14-08-2025</a:t>
            </a:fld>
            <a:endParaRPr lang="en-IN"/>
          </a:p>
        </p:txBody>
      </p:sp>
      <p:sp>
        <p:nvSpPr>
          <p:cNvPr id="3" name="Slide Number Placeholder 2">
            <a:extLst>
              <a:ext uri="{FF2B5EF4-FFF2-40B4-BE49-F238E27FC236}">
                <a16:creationId xmlns:a16="http://schemas.microsoft.com/office/drawing/2014/main" id="{1E458376-05D1-E5C1-E884-FFF2A5ADA3DC}"/>
              </a:ext>
            </a:extLst>
          </p:cNvPr>
          <p:cNvSpPr>
            <a:spLocks noGrp="1"/>
          </p:cNvSpPr>
          <p:nvPr>
            <p:ph type="sldNum" sz="quarter" idx="12"/>
          </p:nvPr>
        </p:nvSpPr>
        <p:spPr/>
        <p:txBody>
          <a:bodyPr/>
          <a:lstStyle/>
          <a:p>
            <a:fld id="{912593DB-F78A-4C10-9790-3219FB8F21C0}" type="slidenum">
              <a:rPr lang="en-IN" smtClean="0"/>
              <a:t>100</a:t>
            </a:fld>
            <a:endParaRPr lang="en-IN"/>
          </a:p>
        </p:txBody>
      </p:sp>
      <p:sp>
        <p:nvSpPr>
          <p:cNvPr id="4" name="Footer Placeholder 3">
            <a:extLst>
              <a:ext uri="{FF2B5EF4-FFF2-40B4-BE49-F238E27FC236}">
                <a16:creationId xmlns:a16="http://schemas.microsoft.com/office/drawing/2014/main" id="{149B14B3-BC1E-E6C9-2B34-BAF42847508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4839014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03100-A3A5-A074-9F13-9E13247F5E77}"/>
              </a:ext>
            </a:extLst>
          </p:cNvPr>
          <p:cNvPicPr>
            <a:picLocks noChangeAspect="1"/>
          </p:cNvPicPr>
          <p:nvPr/>
        </p:nvPicPr>
        <p:blipFill>
          <a:blip r:embed="rId2"/>
          <a:stretch>
            <a:fillRect/>
          </a:stretch>
        </p:blipFill>
        <p:spPr>
          <a:xfrm>
            <a:off x="257695" y="505164"/>
            <a:ext cx="5336769" cy="5139178"/>
          </a:xfrm>
          <a:prstGeom prst="rect">
            <a:avLst/>
          </a:prstGeom>
        </p:spPr>
      </p:pic>
      <p:pic>
        <p:nvPicPr>
          <p:cNvPr id="5" name="Picture 4">
            <a:extLst>
              <a:ext uri="{FF2B5EF4-FFF2-40B4-BE49-F238E27FC236}">
                <a16:creationId xmlns:a16="http://schemas.microsoft.com/office/drawing/2014/main" id="{2F8CF70B-EFFB-0418-3FAA-4D04E0EEA00D}"/>
              </a:ext>
            </a:extLst>
          </p:cNvPr>
          <p:cNvPicPr>
            <a:picLocks noChangeAspect="1"/>
          </p:cNvPicPr>
          <p:nvPr/>
        </p:nvPicPr>
        <p:blipFill>
          <a:blip r:embed="rId3"/>
          <a:stretch>
            <a:fillRect/>
          </a:stretch>
        </p:blipFill>
        <p:spPr>
          <a:xfrm>
            <a:off x="6425738" y="565265"/>
            <a:ext cx="5261957" cy="5079077"/>
          </a:xfrm>
          <a:prstGeom prst="rect">
            <a:avLst/>
          </a:prstGeom>
        </p:spPr>
      </p:pic>
      <p:sp>
        <p:nvSpPr>
          <p:cNvPr id="2" name="Date Placeholder 1">
            <a:extLst>
              <a:ext uri="{FF2B5EF4-FFF2-40B4-BE49-F238E27FC236}">
                <a16:creationId xmlns:a16="http://schemas.microsoft.com/office/drawing/2014/main" id="{9A12CAF5-5344-9A88-9ED7-1E551236649C}"/>
              </a:ext>
            </a:extLst>
          </p:cNvPr>
          <p:cNvSpPr>
            <a:spLocks noGrp="1"/>
          </p:cNvSpPr>
          <p:nvPr>
            <p:ph type="dt" sz="half" idx="10"/>
          </p:nvPr>
        </p:nvSpPr>
        <p:spPr/>
        <p:txBody>
          <a:bodyPr/>
          <a:lstStyle/>
          <a:p>
            <a:fld id="{76F62CE8-32A0-4AF8-A3B0-EB93186C7CC9}" type="datetime1">
              <a:rPr lang="en-IN" smtClean="0"/>
              <a:t>14-08-2025</a:t>
            </a:fld>
            <a:endParaRPr lang="en-IN"/>
          </a:p>
        </p:txBody>
      </p:sp>
      <p:sp>
        <p:nvSpPr>
          <p:cNvPr id="4" name="Slide Number Placeholder 3">
            <a:extLst>
              <a:ext uri="{FF2B5EF4-FFF2-40B4-BE49-F238E27FC236}">
                <a16:creationId xmlns:a16="http://schemas.microsoft.com/office/drawing/2014/main" id="{52024A86-DA02-EEE2-BB32-3C811ACC752B}"/>
              </a:ext>
            </a:extLst>
          </p:cNvPr>
          <p:cNvSpPr>
            <a:spLocks noGrp="1"/>
          </p:cNvSpPr>
          <p:nvPr>
            <p:ph type="sldNum" sz="quarter" idx="12"/>
          </p:nvPr>
        </p:nvSpPr>
        <p:spPr/>
        <p:txBody>
          <a:bodyPr/>
          <a:lstStyle/>
          <a:p>
            <a:fld id="{912593DB-F78A-4C10-9790-3219FB8F21C0}" type="slidenum">
              <a:rPr lang="en-IN" smtClean="0"/>
              <a:t>101</a:t>
            </a:fld>
            <a:endParaRPr lang="en-IN"/>
          </a:p>
        </p:txBody>
      </p:sp>
      <p:sp>
        <p:nvSpPr>
          <p:cNvPr id="6" name="Footer Placeholder 5">
            <a:extLst>
              <a:ext uri="{FF2B5EF4-FFF2-40B4-BE49-F238E27FC236}">
                <a16:creationId xmlns:a16="http://schemas.microsoft.com/office/drawing/2014/main" id="{052EB62A-F3C0-E224-600F-3DF1481941BC}"/>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208236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B92BDAA-D669-70F6-5ADE-B89D1659EF85}"/>
              </a:ext>
            </a:extLst>
          </p:cNvPr>
          <p:cNvSpPr/>
          <p:nvPr/>
        </p:nvSpPr>
        <p:spPr>
          <a:xfrm>
            <a:off x="5153891" y="748145"/>
            <a:ext cx="942109" cy="681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50</a:t>
            </a:r>
          </a:p>
        </p:txBody>
      </p:sp>
      <p:cxnSp>
        <p:nvCxnSpPr>
          <p:cNvPr id="4" name="Straight Connector 3">
            <a:extLst>
              <a:ext uri="{FF2B5EF4-FFF2-40B4-BE49-F238E27FC236}">
                <a16:creationId xmlns:a16="http://schemas.microsoft.com/office/drawing/2014/main" id="{539B5C38-E20B-DA94-E0B1-1D23675CA514}"/>
              </a:ext>
            </a:extLst>
          </p:cNvPr>
          <p:cNvCxnSpPr>
            <a:stCxn id="2" idx="3"/>
          </p:cNvCxnSpPr>
          <p:nvPr/>
        </p:nvCxnSpPr>
        <p:spPr>
          <a:xfrm flipH="1">
            <a:off x="4480560" y="1329965"/>
            <a:ext cx="811300" cy="872908"/>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9534DE0-0E01-3CA2-89E9-DF9FDD548492}"/>
              </a:ext>
            </a:extLst>
          </p:cNvPr>
          <p:cNvSpPr/>
          <p:nvPr/>
        </p:nvSpPr>
        <p:spPr>
          <a:xfrm>
            <a:off x="4048297" y="2202873"/>
            <a:ext cx="972589" cy="6567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40</a:t>
            </a:r>
          </a:p>
        </p:txBody>
      </p:sp>
      <p:cxnSp>
        <p:nvCxnSpPr>
          <p:cNvPr id="7" name="Straight Connector 6">
            <a:extLst>
              <a:ext uri="{FF2B5EF4-FFF2-40B4-BE49-F238E27FC236}">
                <a16:creationId xmlns:a16="http://schemas.microsoft.com/office/drawing/2014/main" id="{35910D83-DFCA-2C00-6E36-42DC0BA83478}"/>
              </a:ext>
            </a:extLst>
          </p:cNvPr>
          <p:cNvCxnSpPr>
            <a:stCxn id="2" idx="5"/>
          </p:cNvCxnSpPr>
          <p:nvPr/>
        </p:nvCxnSpPr>
        <p:spPr>
          <a:xfrm>
            <a:off x="5958031" y="1329965"/>
            <a:ext cx="750340" cy="1072413"/>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7252BF3-6830-4B94-C09C-8E39FCFE2E54}"/>
              </a:ext>
            </a:extLst>
          </p:cNvPr>
          <p:cNvSpPr/>
          <p:nvPr/>
        </p:nvSpPr>
        <p:spPr>
          <a:xfrm>
            <a:off x="6237315" y="2297083"/>
            <a:ext cx="942109" cy="681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60</a:t>
            </a:r>
          </a:p>
        </p:txBody>
      </p:sp>
      <p:cxnSp>
        <p:nvCxnSpPr>
          <p:cNvPr id="9" name="Straight Connector 8">
            <a:extLst>
              <a:ext uri="{FF2B5EF4-FFF2-40B4-BE49-F238E27FC236}">
                <a16:creationId xmlns:a16="http://schemas.microsoft.com/office/drawing/2014/main" id="{90203CBA-EFC8-B9F4-BD80-3CC07ECF4128}"/>
              </a:ext>
            </a:extLst>
          </p:cNvPr>
          <p:cNvCxnSpPr/>
          <p:nvPr/>
        </p:nvCxnSpPr>
        <p:spPr>
          <a:xfrm flipH="1">
            <a:off x="3502429" y="2829026"/>
            <a:ext cx="811300" cy="8729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DE987D3-CEC3-F398-CEF5-113FE067B1FA}"/>
              </a:ext>
            </a:extLst>
          </p:cNvPr>
          <p:cNvSpPr/>
          <p:nvPr/>
        </p:nvSpPr>
        <p:spPr>
          <a:xfrm>
            <a:off x="2978725" y="3718560"/>
            <a:ext cx="972589" cy="6567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30</a:t>
            </a:r>
          </a:p>
        </p:txBody>
      </p:sp>
      <p:sp>
        <p:nvSpPr>
          <p:cNvPr id="11" name="TextBox 10">
            <a:extLst>
              <a:ext uri="{FF2B5EF4-FFF2-40B4-BE49-F238E27FC236}">
                <a16:creationId xmlns:a16="http://schemas.microsoft.com/office/drawing/2014/main" id="{9C366616-179F-EBE4-12EF-7671685CE7AF}"/>
              </a:ext>
            </a:extLst>
          </p:cNvPr>
          <p:cNvSpPr txBox="1"/>
          <p:nvPr/>
        </p:nvSpPr>
        <p:spPr>
          <a:xfrm>
            <a:off x="7390015" y="1005840"/>
            <a:ext cx="2635134" cy="369332"/>
          </a:xfrm>
          <a:prstGeom prst="rect">
            <a:avLst/>
          </a:prstGeom>
          <a:noFill/>
        </p:spPr>
        <p:txBody>
          <a:bodyPr wrap="square" rtlCol="0">
            <a:spAutoFit/>
          </a:bodyPr>
          <a:lstStyle/>
          <a:p>
            <a:r>
              <a:rPr lang="en-IN" dirty="0" err="1"/>
              <a:t>Newnode</a:t>
            </a:r>
            <a:r>
              <a:rPr lang="en-IN" dirty="0"/>
              <a:t>=10</a:t>
            </a:r>
          </a:p>
        </p:txBody>
      </p:sp>
      <p:sp>
        <p:nvSpPr>
          <p:cNvPr id="3" name="Date Placeholder 2">
            <a:extLst>
              <a:ext uri="{FF2B5EF4-FFF2-40B4-BE49-F238E27FC236}">
                <a16:creationId xmlns:a16="http://schemas.microsoft.com/office/drawing/2014/main" id="{777F15DE-1111-3F14-D7B3-85EC3753E4F7}"/>
              </a:ext>
            </a:extLst>
          </p:cNvPr>
          <p:cNvSpPr>
            <a:spLocks noGrp="1"/>
          </p:cNvSpPr>
          <p:nvPr>
            <p:ph type="dt" sz="half" idx="10"/>
          </p:nvPr>
        </p:nvSpPr>
        <p:spPr/>
        <p:txBody>
          <a:bodyPr/>
          <a:lstStyle/>
          <a:p>
            <a:fld id="{B109F9BE-6FAD-4394-9154-ED90A1ACA2D5}" type="datetime1">
              <a:rPr lang="en-IN" smtClean="0"/>
              <a:t>14-08-2025</a:t>
            </a:fld>
            <a:endParaRPr lang="en-IN"/>
          </a:p>
        </p:txBody>
      </p:sp>
      <p:sp>
        <p:nvSpPr>
          <p:cNvPr id="6" name="Slide Number Placeholder 5">
            <a:extLst>
              <a:ext uri="{FF2B5EF4-FFF2-40B4-BE49-F238E27FC236}">
                <a16:creationId xmlns:a16="http://schemas.microsoft.com/office/drawing/2014/main" id="{DFE30D2B-554B-0AC0-1CD5-197339C77CAC}"/>
              </a:ext>
            </a:extLst>
          </p:cNvPr>
          <p:cNvSpPr>
            <a:spLocks noGrp="1"/>
          </p:cNvSpPr>
          <p:nvPr>
            <p:ph type="sldNum" sz="quarter" idx="12"/>
          </p:nvPr>
        </p:nvSpPr>
        <p:spPr/>
        <p:txBody>
          <a:bodyPr/>
          <a:lstStyle/>
          <a:p>
            <a:fld id="{912593DB-F78A-4C10-9790-3219FB8F21C0}" type="slidenum">
              <a:rPr lang="en-IN" smtClean="0"/>
              <a:t>102</a:t>
            </a:fld>
            <a:endParaRPr lang="en-IN"/>
          </a:p>
        </p:txBody>
      </p:sp>
      <p:sp>
        <p:nvSpPr>
          <p:cNvPr id="12" name="Footer Placeholder 11">
            <a:extLst>
              <a:ext uri="{FF2B5EF4-FFF2-40B4-BE49-F238E27FC236}">
                <a16:creationId xmlns:a16="http://schemas.microsoft.com/office/drawing/2014/main" id="{81179EBA-6765-997E-F5F6-BBEFEE669BA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4075616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B79D0-2629-BD83-D5E9-193397DC2341}"/>
              </a:ext>
            </a:extLst>
          </p:cNvPr>
          <p:cNvPicPr>
            <a:picLocks noChangeAspect="1"/>
          </p:cNvPicPr>
          <p:nvPr/>
        </p:nvPicPr>
        <p:blipFill>
          <a:blip r:embed="rId2"/>
          <a:stretch>
            <a:fillRect/>
          </a:stretch>
        </p:blipFill>
        <p:spPr>
          <a:xfrm>
            <a:off x="1039090" y="515390"/>
            <a:ext cx="10183091" cy="5885410"/>
          </a:xfrm>
          <a:prstGeom prst="rect">
            <a:avLst/>
          </a:prstGeom>
        </p:spPr>
      </p:pic>
      <p:sp>
        <p:nvSpPr>
          <p:cNvPr id="2" name="Date Placeholder 1">
            <a:extLst>
              <a:ext uri="{FF2B5EF4-FFF2-40B4-BE49-F238E27FC236}">
                <a16:creationId xmlns:a16="http://schemas.microsoft.com/office/drawing/2014/main" id="{C0635976-4F85-A311-063B-68EB3BFD567B}"/>
              </a:ext>
            </a:extLst>
          </p:cNvPr>
          <p:cNvSpPr>
            <a:spLocks noGrp="1"/>
          </p:cNvSpPr>
          <p:nvPr>
            <p:ph type="dt" sz="half" idx="10"/>
          </p:nvPr>
        </p:nvSpPr>
        <p:spPr/>
        <p:txBody>
          <a:bodyPr/>
          <a:lstStyle/>
          <a:p>
            <a:fld id="{DDDB389F-3E34-4F0A-AEFC-A6D819BFB5E3}" type="datetime1">
              <a:rPr lang="en-IN" smtClean="0"/>
              <a:t>14-08-2025</a:t>
            </a:fld>
            <a:endParaRPr lang="en-IN"/>
          </a:p>
        </p:txBody>
      </p:sp>
      <p:sp>
        <p:nvSpPr>
          <p:cNvPr id="4" name="Slide Number Placeholder 3">
            <a:extLst>
              <a:ext uri="{FF2B5EF4-FFF2-40B4-BE49-F238E27FC236}">
                <a16:creationId xmlns:a16="http://schemas.microsoft.com/office/drawing/2014/main" id="{AA4716BD-8AAD-3264-D330-B422BDEAEBF1}"/>
              </a:ext>
            </a:extLst>
          </p:cNvPr>
          <p:cNvSpPr>
            <a:spLocks noGrp="1"/>
          </p:cNvSpPr>
          <p:nvPr>
            <p:ph type="sldNum" sz="quarter" idx="12"/>
          </p:nvPr>
        </p:nvSpPr>
        <p:spPr/>
        <p:txBody>
          <a:bodyPr/>
          <a:lstStyle/>
          <a:p>
            <a:fld id="{912593DB-F78A-4C10-9790-3219FB8F21C0}" type="slidenum">
              <a:rPr lang="en-IN" smtClean="0"/>
              <a:t>103</a:t>
            </a:fld>
            <a:endParaRPr lang="en-IN"/>
          </a:p>
        </p:txBody>
      </p:sp>
      <p:sp>
        <p:nvSpPr>
          <p:cNvPr id="5" name="Footer Placeholder 4">
            <a:extLst>
              <a:ext uri="{FF2B5EF4-FFF2-40B4-BE49-F238E27FC236}">
                <a16:creationId xmlns:a16="http://schemas.microsoft.com/office/drawing/2014/main" id="{A95126DD-14CA-2CC8-A918-184CD3C3482E}"/>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6644381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1269E7D-DDDE-3101-58D5-027E312F05DF}"/>
              </a:ext>
            </a:extLst>
          </p:cNvPr>
          <p:cNvSpPr>
            <a:spLocks noChangeArrowheads="1"/>
          </p:cNvSpPr>
          <p:nvPr/>
        </p:nvSpPr>
        <p:spPr bwMode="auto">
          <a:xfrm>
            <a:off x="1537863" y="563313"/>
            <a:ext cx="713232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6699"/>
                </a:solidFill>
                <a:effectLst/>
                <a:latin typeface="Consolas" panose="020B0609020204030204" pitchFamily="49" charset="0"/>
              </a:rPr>
              <a:t>Struct </a:t>
            </a: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0" i="0" u="none" strike="noStrike" cap="none" normalizeH="0" baseline="0" dirty="0" err="1">
                <a:ln>
                  <a:noFill/>
                </a:ln>
                <a:solidFill>
                  <a:srgbClr val="273239"/>
                </a:solidFill>
                <a:effectLst/>
                <a:latin typeface="Consolas" panose="020B0609020204030204" pitchFamily="49" charset="0"/>
              </a:rPr>
              <a:t>Tree</a:t>
            </a:r>
            <a:r>
              <a:rPr kumimoji="0" lang="en-US" altLang="en-US" sz="2000" b="0" i="0" u="none" strike="noStrike" cap="none" normalizeH="0" baseline="0" dirty="0" err="1">
                <a:ln>
                  <a:noFill/>
                </a:ln>
                <a:solidFill>
                  <a:srgbClr val="000000"/>
                </a:solidFill>
                <a:effectLst/>
                <a:latin typeface="Consolas" panose="020B0609020204030204" pitchFamily="49" charset="0"/>
              </a:rPr>
              <a:t>Node</a:t>
            </a:r>
            <a:r>
              <a:rPr kumimoji="0" lang="en-US" altLang="en-US" sz="2000" b="0" i="0" u="none" strike="noStrike" cap="none" normalizeH="0" baseline="0" dirty="0">
                <a:ln>
                  <a:noFill/>
                </a:ln>
                <a:solidFill>
                  <a:srgbClr val="000000"/>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1" i="0" u="none" strike="noStrike" cap="none" normalizeH="0" baseline="0" dirty="0">
                <a:ln>
                  <a:noFill/>
                </a:ln>
                <a:solidFill>
                  <a:srgbClr val="808080"/>
                </a:solidFill>
                <a:effectLst/>
                <a:latin typeface="Consolas" panose="020B0609020204030204" pitchFamily="49" charset="0"/>
              </a:rPr>
              <a:t>int</a:t>
            </a:r>
            <a:r>
              <a:rPr kumimoji="0" lang="en-US" altLang="en-US" sz="2000" b="0" i="0" u="none" strike="noStrike" cap="none" normalizeH="0" baseline="0" dirty="0">
                <a:ln>
                  <a:noFill/>
                </a:ln>
                <a:solidFill>
                  <a:srgbClr val="273239"/>
                </a:solidFill>
                <a:effectLst/>
                <a:latin typeface="Consolas" panose="020B0609020204030204" pitchFamily="49" charset="0"/>
              </a:rPr>
              <a:t> </a:t>
            </a:r>
            <a:r>
              <a:rPr lang="en-US" altLang="en-US" sz="2000" dirty="0">
                <a:solidFill>
                  <a:srgbClr val="000000"/>
                </a:solidFill>
                <a:latin typeface="Consolas" panose="020B0609020204030204" pitchFamily="49" charset="0"/>
              </a:rPr>
              <a:t>value</a:t>
            </a:r>
            <a:r>
              <a:rPr kumimoji="0" lang="en-US" altLang="en-US" sz="2000" b="0" i="0" u="none" strike="noStrike" cap="none" normalizeH="0" baseline="0" dirty="0">
                <a:ln>
                  <a:noFill/>
                </a:ln>
                <a:solidFill>
                  <a:srgbClr val="000000"/>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0" i="0" u="none" strike="noStrike" cap="none" normalizeH="0" baseline="0" dirty="0">
                <a:ln>
                  <a:noFill/>
                </a:ln>
                <a:solidFill>
                  <a:srgbClr val="000000"/>
                </a:solidFill>
                <a:effectLst/>
                <a:latin typeface="Consolas" panose="020B0609020204030204" pitchFamily="49" charset="0"/>
              </a:rPr>
              <a:t>Node *left;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0" i="0" u="none" strike="noStrike" cap="none" normalizeH="0" baseline="0" dirty="0">
                <a:ln>
                  <a:noFill/>
                </a:ln>
                <a:solidFill>
                  <a:srgbClr val="000000"/>
                </a:solidFill>
                <a:effectLst/>
                <a:latin typeface="Consolas" panose="020B0609020204030204" pitchFamily="49" charset="0"/>
              </a:rPr>
              <a:t>Node *right;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1" i="0" u="none" strike="noStrike" cap="none" normalizeH="0" baseline="0" dirty="0">
                <a:ln>
                  <a:noFill/>
                </a:ln>
                <a:solidFill>
                  <a:srgbClr val="808080"/>
                </a:solidFill>
                <a:effectLst/>
                <a:latin typeface="Consolas" panose="020B0609020204030204" pitchFamily="49" charset="0"/>
              </a:rPr>
              <a:t>int</a:t>
            </a:r>
            <a:r>
              <a:rPr kumimoji="0" lang="en-US" altLang="en-US" sz="2000" b="0" i="0" u="none" strike="noStrike" cap="none" normalizeH="0" baseline="0" dirty="0">
                <a:ln>
                  <a:noFill/>
                </a:ln>
                <a:solidFill>
                  <a:srgbClr val="273239"/>
                </a:solidFill>
                <a:effectLst/>
                <a:latin typeface="Consolas" panose="020B0609020204030204" pitchFamily="49" charset="0"/>
              </a:rPr>
              <a:t> </a:t>
            </a:r>
            <a:r>
              <a:rPr kumimoji="0" lang="en-US" altLang="en-US" sz="2000" b="0" i="0" u="none" strike="noStrike" cap="none" normalizeH="0" baseline="0" dirty="0">
                <a:ln>
                  <a:noFill/>
                </a:ln>
                <a:solidFill>
                  <a:srgbClr val="000000"/>
                </a:solidFill>
                <a:effectLst/>
                <a:latin typeface="Consolas" panose="020B0609020204030204" pitchFamily="49" charset="0"/>
              </a:rPr>
              <a:t>height;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err="1">
                <a:solidFill>
                  <a:srgbClr val="000000"/>
                </a:solidFill>
                <a:latin typeface="Consolas" panose="020B0609020204030204" pitchFamily="49" charset="0"/>
              </a:rPr>
              <a:t>TreeNode</a:t>
            </a: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new_node</a:t>
            </a:r>
            <a:r>
              <a:rPr lang="en-US" altLang="en-US" sz="2000" dirty="0">
                <a:solidFill>
                  <a:srgbClr val="000000"/>
                </a:solidFill>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TreeNode</a:t>
            </a: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a:t>
            </a:r>
            <a:r>
              <a:rPr lang="en-US" altLang="en-US" sz="2000" dirty="0" err="1">
                <a:solidFill>
                  <a:srgbClr val="000000"/>
                </a:solidFill>
                <a:latin typeface="Consolas" panose="020B0609020204030204" pitchFamily="49" charset="0"/>
              </a:rPr>
              <a:t>TreeNode</a:t>
            </a:r>
            <a:r>
              <a:rPr lang="en-US" altLang="en-US" sz="2000" dirty="0">
                <a:solidFill>
                  <a:srgbClr val="000000"/>
                </a:solidFill>
                <a:latin typeface="Consolas" panose="020B0609020204030204" pitchFamily="49" charset="0"/>
              </a:rPr>
              <a:t>*)malloc(</a:t>
            </a:r>
            <a:r>
              <a:rPr lang="en-US" altLang="en-US" sz="2000" dirty="0" err="1">
                <a:solidFill>
                  <a:srgbClr val="000000"/>
                </a:solidFill>
                <a:latin typeface="Consolas" panose="020B0609020204030204" pitchFamily="49" charset="0"/>
              </a:rPr>
              <a:t>sizeof</a:t>
            </a:r>
            <a:r>
              <a:rPr lang="en-US" altLang="en-US" sz="2000" dirty="0">
                <a:solidFill>
                  <a:srgbClr val="000000"/>
                </a:solidFill>
                <a:latin typeface="Consolas" panose="020B0609020204030204" pitchFamily="49" charset="0"/>
              </a:rPr>
              <a:t>(</a:t>
            </a:r>
            <a:r>
              <a:rPr lang="en-US" altLang="en-US" sz="2000" dirty="0" err="1">
                <a:solidFill>
                  <a:srgbClr val="000000"/>
                </a:solidFill>
                <a:latin typeface="Consolas" panose="020B0609020204030204" pitchFamily="49" charset="0"/>
              </a:rPr>
              <a:t>TreeNode</a:t>
            </a:r>
            <a:r>
              <a:rPr lang="en-US" altLang="en-US" sz="2000" dirty="0">
                <a:solidFill>
                  <a:srgbClr val="000000"/>
                </a:solidFill>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printf</a:t>
            </a:r>
            <a:r>
              <a:rPr lang="en-US" altLang="en-US" sz="2000" dirty="0">
                <a:solidFill>
                  <a:srgbClr val="000000"/>
                </a:solidFill>
                <a:latin typeface="Consolas" panose="020B0609020204030204" pitchFamily="49" charset="0"/>
              </a:rPr>
              <a:t>(enter node value”)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scanf</a:t>
            </a:r>
            <a:r>
              <a:rPr lang="en-US" altLang="en-US" sz="2000" dirty="0">
                <a:solidFill>
                  <a:srgbClr val="000000"/>
                </a:solidFill>
                <a:latin typeface="Consolas" panose="020B0609020204030204" pitchFamily="49" charset="0"/>
              </a:rPr>
              <a:t>(“%d”, &amp;</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-&gt;value);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-&gt;left=NULL;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-&gt;right=NULL;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return </a:t>
            </a:r>
            <a:r>
              <a:rPr lang="en-US" altLang="en-US" sz="2000" dirty="0" err="1">
                <a:solidFill>
                  <a:srgbClr val="000000"/>
                </a:solidFill>
                <a:latin typeface="Consolas" panose="020B0609020204030204" pitchFamily="49" charset="0"/>
              </a:rPr>
              <a:t>newnode</a:t>
            </a:r>
            <a:r>
              <a:rPr lang="en-US" altLang="en-US" sz="2000" dirty="0">
                <a:solidFill>
                  <a:srgbClr val="000000"/>
                </a:solidFill>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a:t>
            </a:r>
          </a:p>
        </p:txBody>
      </p:sp>
      <p:sp>
        <p:nvSpPr>
          <p:cNvPr id="3" name="Date Placeholder 2">
            <a:extLst>
              <a:ext uri="{FF2B5EF4-FFF2-40B4-BE49-F238E27FC236}">
                <a16:creationId xmlns:a16="http://schemas.microsoft.com/office/drawing/2014/main" id="{C51F858D-290E-E4B1-B657-BCE64BF511AC}"/>
              </a:ext>
            </a:extLst>
          </p:cNvPr>
          <p:cNvSpPr>
            <a:spLocks noGrp="1"/>
          </p:cNvSpPr>
          <p:nvPr>
            <p:ph type="dt" sz="half" idx="10"/>
          </p:nvPr>
        </p:nvSpPr>
        <p:spPr/>
        <p:txBody>
          <a:bodyPr/>
          <a:lstStyle/>
          <a:p>
            <a:fld id="{A79F6122-08FF-41FD-B8B4-A8CB034F529F}" type="datetime1">
              <a:rPr lang="en-IN" smtClean="0"/>
              <a:t>14-08-2025</a:t>
            </a:fld>
            <a:endParaRPr lang="en-IN"/>
          </a:p>
        </p:txBody>
      </p:sp>
      <p:sp>
        <p:nvSpPr>
          <p:cNvPr id="4" name="Slide Number Placeholder 3">
            <a:extLst>
              <a:ext uri="{FF2B5EF4-FFF2-40B4-BE49-F238E27FC236}">
                <a16:creationId xmlns:a16="http://schemas.microsoft.com/office/drawing/2014/main" id="{7624CC21-072F-0B22-9798-BE10938CA03D}"/>
              </a:ext>
            </a:extLst>
          </p:cNvPr>
          <p:cNvSpPr>
            <a:spLocks noGrp="1"/>
          </p:cNvSpPr>
          <p:nvPr>
            <p:ph type="sldNum" sz="quarter" idx="12"/>
          </p:nvPr>
        </p:nvSpPr>
        <p:spPr/>
        <p:txBody>
          <a:bodyPr/>
          <a:lstStyle/>
          <a:p>
            <a:fld id="{912593DB-F78A-4C10-9790-3219FB8F21C0}" type="slidenum">
              <a:rPr lang="en-IN" smtClean="0"/>
              <a:t>104</a:t>
            </a:fld>
            <a:endParaRPr lang="en-IN"/>
          </a:p>
        </p:txBody>
      </p:sp>
      <p:sp>
        <p:nvSpPr>
          <p:cNvPr id="5" name="Footer Placeholder 4">
            <a:extLst>
              <a:ext uri="{FF2B5EF4-FFF2-40B4-BE49-F238E27FC236}">
                <a16:creationId xmlns:a16="http://schemas.microsoft.com/office/drawing/2014/main" id="{0B983AF1-5293-4CAC-F95A-E21D4464C9A9}"/>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2394011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B5C6F2-A93A-81A8-D481-45D7BF3B00CF}"/>
              </a:ext>
            </a:extLst>
          </p:cNvPr>
          <p:cNvSpPr txBox="1"/>
          <p:nvPr/>
        </p:nvSpPr>
        <p:spPr>
          <a:xfrm>
            <a:off x="209896" y="1333736"/>
            <a:ext cx="6105698" cy="2544607"/>
          </a:xfrm>
          <a:prstGeom prst="rect">
            <a:avLst/>
          </a:prstGeom>
          <a:noFill/>
        </p:spPr>
        <p:txBody>
          <a:bodyPr wrap="square">
            <a:spAutoFit/>
          </a:bodyPr>
          <a:lstStyle/>
          <a:p>
            <a:pPr fontAlgn="base">
              <a:lnSpc>
                <a:spcPts val="1440"/>
              </a:lnSpc>
              <a:spcAft>
                <a:spcPts val="800"/>
              </a:spcAft>
            </a:pP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void</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Display(</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 NULL)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printf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 root-&gt;</a:t>
            </a:r>
            <a:r>
              <a:rPr lang="en-IN" kern="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Display(root-&gt;left);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Display(root-&gt;right);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Consolas" panose="020B0609020204030204" pitchFamily="49" charset="0"/>
                <a:ea typeface="Times New Roman" panose="02020603050405020304" pitchFamily="18" charset="0"/>
                <a:cs typeface="Courier New" panose="02070309020205020404" pitchFamily="49"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A6706EC-12E2-1257-58E3-7D5E9BDCFA3C}"/>
              </a:ext>
            </a:extLst>
          </p:cNvPr>
          <p:cNvSpPr txBox="1"/>
          <p:nvPr/>
        </p:nvSpPr>
        <p:spPr>
          <a:xfrm>
            <a:off x="5924892" y="827994"/>
            <a:ext cx="6097384" cy="3389839"/>
          </a:xfrm>
          <a:prstGeom prst="rect">
            <a:avLst/>
          </a:prstGeom>
          <a:noFill/>
        </p:spPr>
        <p:txBody>
          <a:bodyPr wrap="square">
            <a:spAutoFit/>
          </a:bodyPr>
          <a:lstStyle/>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searchNode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If(root==NULL || root-&gt; value == key)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Return root;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If(key &lt; root-&gt; value)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Return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searchNode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(root-&gt;left, key);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Return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searchNode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key);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40A5AE01-64B8-CE73-20E7-F83E4B34DE8F}"/>
              </a:ext>
            </a:extLst>
          </p:cNvPr>
          <p:cNvSpPr>
            <a:spLocks noGrp="1"/>
          </p:cNvSpPr>
          <p:nvPr>
            <p:ph type="dt" sz="half" idx="10"/>
          </p:nvPr>
        </p:nvSpPr>
        <p:spPr/>
        <p:txBody>
          <a:bodyPr/>
          <a:lstStyle/>
          <a:p>
            <a:fld id="{A428D7D4-49A3-416D-A596-9959B6786B2E}" type="datetime1">
              <a:rPr lang="en-IN" smtClean="0"/>
              <a:t>14-08-2025</a:t>
            </a:fld>
            <a:endParaRPr lang="en-IN"/>
          </a:p>
        </p:txBody>
      </p:sp>
      <p:sp>
        <p:nvSpPr>
          <p:cNvPr id="4" name="Slide Number Placeholder 3">
            <a:extLst>
              <a:ext uri="{FF2B5EF4-FFF2-40B4-BE49-F238E27FC236}">
                <a16:creationId xmlns:a16="http://schemas.microsoft.com/office/drawing/2014/main" id="{A1FBFF72-9991-26B7-370D-D04D3A5DF9E3}"/>
              </a:ext>
            </a:extLst>
          </p:cNvPr>
          <p:cNvSpPr>
            <a:spLocks noGrp="1"/>
          </p:cNvSpPr>
          <p:nvPr>
            <p:ph type="sldNum" sz="quarter" idx="12"/>
          </p:nvPr>
        </p:nvSpPr>
        <p:spPr/>
        <p:txBody>
          <a:bodyPr/>
          <a:lstStyle/>
          <a:p>
            <a:fld id="{912593DB-F78A-4C10-9790-3219FB8F21C0}" type="slidenum">
              <a:rPr lang="en-IN" smtClean="0"/>
              <a:t>105</a:t>
            </a:fld>
            <a:endParaRPr lang="en-IN"/>
          </a:p>
        </p:txBody>
      </p:sp>
      <p:sp>
        <p:nvSpPr>
          <p:cNvPr id="5" name="Footer Placeholder 4">
            <a:extLst>
              <a:ext uri="{FF2B5EF4-FFF2-40B4-BE49-F238E27FC236}">
                <a16:creationId xmlns:a16="http://schemas.microsoft.com/office/drawing/2014/main" id="{69A26B38-DD42-6A5D-B7DF-F1F70217A792}"/>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664975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B7374-16F9-5C33-4454-5A31E732C9CC}"/>
              </a:ext>
            </a:extLst>
          </p:cNvPr>
          <p:cNvSpPr txBox="1"/>
          <p:nvPr/>
        </p:nvSpPr>
        <p:spPr>
          <a:xfrm>
            <a:off x="191192" y="1080899"/>
            <a:ext cx="11563003" cy="5693866"/>
          </a:xfrm>
          <a:prstGeom prst="rect">
            <a:avLst/>
          </a:prstGeom>
          <a:noFill/>
        </p:spPr>
        <p:txBody>
          <a:bodyPr wrap="square">
            <a:spAutoFit/>
          </a:bodyPr>
          <a:lstStyle/>
          <a:p>
            <a:pPr marL="457200" indent="-457200" algn="just">
              <a:buFont typeface="Arial" panose="020B0604020202020204" pitchFamily="34" charset="0"/>
              <a:buChar char="•"/>
            </a:pPr>
            <a:r>
              <a:rPr lang="en-US" sz="2800" b="0" i="0" dirty="0">
                <a:solidFill>
                  <a:srgbClr val="333333"/>
                </a:solidFill>
                <a:effectLst/>
                <a:latin typeface="inter-regular"/>
              </a:rPr>
              <a:t>Deleting a node from an AVL tree is similar to that in a binary search tree.</a:t>
            </a:r>
          </a:p>
          <a:p>
            <a:pPr marL="457200" indent="-457200" algn="just">
              <a:buFont typeface="Arial" panose="020B0604020202020204" pitchFamily="34" charset="0"/>
              <a:buChar char="•"/>
            </a:pPr>
            <a:r>
              <a:rPr lang="en-US" sz="2800" b="0" i="0" dirty="0">
                <a:solidFill>
                  <a:srgbClr val="333333"/>
                </a:solidFill>
                <a:effectLst/>
                <a:latin typeface="inter-regular"/>
              </a:rPr>
              <a:t> Deletion may disturb the balance factor of an AVL tree and therefore the tree needs to be rebalanced in order to maintain the AVL property. </a:t>
            </a:r>
          </a:p>
          <a:p>
            <a:pPr marL="457200" indent="-457200" algn="just">
              <a:buFont typeface="Arial" panose="020B0604020202020204" pitchFamily="34" charset="0"/>
              <a:buChar char="•"/>
            </a:pPr>
            <a:r>
              <a:rPr lang="en-US" sz="2800" b="0" i="0" dirty="0">
                <a:solidFill>
                  <a:srgbClr val="333333"/>
                </a:solidFill>
                <a:effectLst/>
                <a:latin typeface="inter-regular"/>
              </a:rPr>
              <a:t>For this purpose, we need to perform rotations. </a:t>
            </a:r>
          </a:p>
          <a:p>
            <a:pPr marL="457200" indent="-457200" algn="just">
              <a:buFont typeface="Arial" panose="020B0604020202020204" pitchFamily="34" charset="0"/>
              <a:buChar char="•"/>
            </a:pPr>
            <a:r>
              <a:rPr lang="en-US" sz="2800" b="0" i="0" dirty="0">
                <a:solidFill>
                  <a:srgbClr val="333333"/>
                </a:solidFill>
                <a:effectLst/>
                <a:latin typeface="inter-regular"/>
              </a:rPr>
              <a:t>The two types of rotations are L rotation and R rotation. Here, we will discuss R rotations. L rotations are the mirror images of them.</a:t>
            </a:r>
          </a:p>
          <a:p>
            <a:pPr marL="457200" indent="-457200" algn="just">
              <a:buFont typeface="Arial" panose="020B0604020202020204" pitchFamily="34" charset="0"/>
              <a:buChar char="•"/>
            </a:pPr>
            <a:r>
              <a:rPr lang="en-US" sz="2800" b="0" i="0" dirty="0">
                <a:solidFill>
                  <a:srgbClr val="333333"/>
                </a:solidFill>
                <a:effectLst/>
                <a:latin typeface="inter-regular"/>
              </a:rPr>
              <a:t>If the node which is to be deleted is present in the left sub-tree of the critical node, then L rotation needs to be applied </a:t>
            </a:r>
          </a:p>
          <a:p>
            <a:pPr marL="457200" indent="-457200" algn="just">
              <a:buFont typeface="Arial" panose="020B0604020202020204" pitchFamily="34" charset="0"/>
              <a:buChar char="•"/>
            </a:pPr>
            <a:r>
              <a:rPr lang="en-US" sz="2800" b="0" i="0" dirty="0">
                <a:solidFill>
                  <a:srgbClr val="333333"/>
                </a:solidFill>
                <a:effectLst/>
                <a:latin typeface="inter-regular"/>
              </a:rPr>
              <a:t>else if, the node which is to be deleted is present in the right sub-tree of the critical node, the R rotation will be applied.</a:t>
            </a:r>
          </a:p>
          <a:p>
            <a:pPr marL="457200" indent="-457200" algn="just">
              <a:buFont typeface="Arial" panose="020B0604020202020204" pitchFamily="34" charset="0"/>
              <a:buChar char="•"/>
            </a:pPr>
            <a:r>
              <a:rPr lang="en-US" sz="2800" b="0" i="0" dirty="0">
                <a:solidFill>
                  <a:srgbClr val="333333"/>
                </a:solidFill>
                <a:effectLst/>
                <a:latin typeface="inter-regular"/>
              </a:rPr>
              <a:t>Let us consider that, A is the critical node and B is the root node of its left sub-tree. If node X, present in the right sub-tree of A, is to be deleted, then there can be three different situations:</a:t>
            </a:r>
          </a:p>
        </p:txBody>
      </p:sp>
      <p:sp>
        <p:nvSpPr>
          <p:cNvPr id="4" name="TextBox 3">
            <a:extLst>
              <a:ext uri="{FF2B5EF4-FFF2-40B4-BE49-F238E27FC236}">
                <a16:creationId xmlns:a16="http://schemas.microsoft.com/office/drawing/2014/main" id="{20126A89-5D7E-B94D-9CB3-52C49C1130CF}"/>
              </a:ext>
            </a:extLst>
          </p:cNvPr>
          <p:cNvSpPr txBox="1"/>
          <p:nvPr/>
        </p:nvSpPr>
        <p:spPr>
          <a:xfrm>
            <a:off x="2892829" y="448887"/>
            <a:ext cx="4887884" cy="584775"/>
          </a:xfrm>
          <a:prstGeom prst="rect">
            <a:avLst/>
          </a:prstGeom>
          <a:noFill/>
        </p:spPr>
        <p:txBody>
          <a:bodyPr wrap="square" rtlCol="0">
            <a:spAutoFit/>
          </a:bodyPr>
          <a:lstStyle/>
          <a:p>
            <a:pPr algn="ctr"/>
            <a:r>
              <a:rPr lang="en-US" sz="3200" dirty="0"/>
              <a:t>AVL tree deletion</a:t>
            </a:r>
            <a:endParaRPr lang="en-IN" sz="3200" dirty="0"/>
          </a:p>
        </p:txBody>
      </p:sp>
      <p:sp>
        <p:nvSpPr>
          <p:cNvPr id="2" name="Date Placeholder 1">
            <a:extLst>
              <a:ext uri="{FF2B5EF4-FFF2-40B4-BE49-F238E27FC236}">
                <a16:creationId xmlns:a16="http://schemas.microsoft.com/office/drawing/2014/main" id="{15DD0A3A-9330-F0C4-5140-CE136425F64A}"/>
              </a:ext>
            </a:extLst>
          </p:cNvPr>
          <p:cNvSpPr>
            <a:spLocks noGrp="1"/>
          </p:cNvSpPr>
          <p:nvPr>
            <p:ph type="dt" sz="half" idx="10"/>
          </p:nvPr>
        </p:nvSpPr>
        <p:spPr/>
        <p:txBody>
          <a:bodyPr/>
          <a:lstStyle/>
          <a:p>
            <a:fld id="{E2796567-50F1-4625-A1FD-19662AF72E51}" type="datetime1">
              <a:rPr lang="en-IN" smtClean="0"/>
              <a:t>14-08-2025</a:t>
            </a:fld>
            <a:endParaRPr lang="en-IN"/>
          </a:p>
        </p:txBody>
      </p:sp>
      <p:sp>
        <p:nvSpPr>
          <p:cNvPr id="5" name="Slide Number Placeholder 4">
            <a:extLst>
              <a:ext uri="{FF2B5EF4-FFF2-40B4-BE49-F238E27FC236}">
                <a16:creationId xmlns:a16="http://schemas.microsoft.com/office/drawing/2014/main" id="{A9C44B8B-AB3A-26C6-06B4-EBCD1C7588DB}"/>
              </a:ext>
            </a:extLst>
          </p:cNvPr>
          <p:cNvSpPr>
            <a:spLocks noGrp="1"/>
          </p:cNvSpPr>
          <p:nvPr>
            <p:ph type="sldNum" sz="quarter" idx="12"/>
          </p:nvPr>
        </p:nvSpPr>
        <p:spPr/>
        <p:txBody>
          <a:bodyPr/>
          <a:lstStyle/>
          <a:p>
            <a:fld id="{912593DB-F78A-4C10-9790-3219FB8F21C0}" type="slidenum">
              <a:rPr lang="en-IN" smtClean="0"/>
              <a:t>106</a:t>
            </a:fld>
            <a:endParaRPr lang="en-IN"/>
          </a:p>
        </p:txBody>
      </p:sp>
      <p:sp>
        <p:nvSpPr>
          <p:cNvPr id="6" name="Footer Placeholder 5">
            <a:extLst>
              <a:ext uri="{FF2B5EF4-FFF2-40B4-BE49-F238E27FC236}">
                <a16:creationId xmlns:a16="http://schemas.microsoft.com/office/drawing/2014/main" id="{AAE1D129-105B-293F-A52C-B3FF7C6CB189}"/>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335271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00C40-D64C-F94B-8446-9179ED4A32F9}"/>
              </a:ext>
            </a:extLst>
          </p:cNvPr>
          <p:cNvSpPr>
            <a:spLocks noChangeArrowheads="1"/>
          </p:cNvSpPr>
          <p:nvPr/>
        </p:nvSpPr>
        <p:spPr bwMode="auto">
          <a:xfrm>
            <a:off x="374072" y="562073"/>
            <a:ext cx="11554692"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610B38"/>
                </a:solidFill>
                <a:effectLst/>
                <a:latin typeface="erdana"/>
              </a:rPr>
              <a:t>R0 rotation (Node B has balance factor 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inter-regular"/>
              </a:rPr>
              <a:t>If the node B has 0 balance factor, and the balance factor of node A disturbed upon deleting the node X, then the tree will be rebalanced by rotating tree using R0 rotation.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432C25B-1AD6-2E5D-7323-1B99C6D27E90}"/>
              </a:ext>
            </a:extLst>
          </p:cNvPr>
          <p:cNvSpPr>
            <a:spLocks noChangeArrowheads="1"/>
          </p:cNvSpPr>
          <p:nvPr/>
        </p:nvSpPr>
        <p:spPr bwMode="auto">
          <a:xfrm>
            <a:off x="349134" y="2584196"/>
            <a:ext cx="114050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inter-regular"/>
              </a:rPr>
              <a:t>The critical node A is moved to its right and the node B becomes the root of the tree with T1 as its left sub-tree. The sub-trees T2 and T3 becomes the left and right sub-tree of the node A. the process involved in R0 rotation is shown in the following image.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400" b="0" i="0" u="none" strike="noStrike" cap="none" normalizeH="0" baseline="0" dirty="0">
                <a:ln>
                  <a:noFill/>
                </a:ln>
                <a:solidFill>
                  <a:schemeClr val="tx1"/>
                </a:solidFill>
                <a:effectLst/>
                <a:latin typeface="Arial" panose="020B0604020202020204" pitchFamily="34" charset="0"/>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A65528B7-F8E8-B671-8B26-5933A302226E}"/>
              </a:ext>
            </a:extLst>
          </p:cNvPr>
          <p:cNvPicPr>
            <a:picLocks noChangeAspect="1"/>
          </p:cNvPicPr>
          <p:nvPr/>
        </p:nvPicPr>
        <p:blipFill>
          <a:blip r:embed="rId2"/>
          <a:stretch>
            <a:fillRect/>
          </a:stretch>
        </p:blipFill>
        <p:spPr>
          <a:xfrm>
            <a:off x="2698692" y="3796365"/>
            <a:ext cx="6705945" cy="2673487"/>
          </a:xfrm>
          <a:prstGeom prst="rect">
            <a:avLst/>
          </a:prstGeom>
        </p:spPr>
      </p:pic>
      <p:sp>
        <p:nvSpPr>
          <p:cNvPr id="3" name="Date Placeholder 2">
            <a:extLst>
              <a:ext uri="{FF2B5EF4-FFF2-40B4-BE49-F238E27FC236}">
                <a16:creationId xmlns:a16="http://schemas.microsoft.com/office/drawing/2014/main" id="{E1797D63-D928-49D4-8910-7085E5ADAC05}"/>
              </a:ext>
            </a:extLst>
          </p:cNvPr>
          <p:cNvSpPr>
            <a:spLocks noGrp="1"/>
          </p:cNvSpPr>
          <p:nvPr>
            <p:ph type="dt" sz="half" idx="10"/>
          </p:nvPr>
        </p:nvSpPr>
        <p:spPr/>
        <p:txBody>
          <a:bodyPr/>
          <a:lstStyle/>
          <a:p>
            <a:fld id="{7AA8FC5C-13A1-424C-993F-E7152F2386C7}" type="datetime1">
              <a:rPr lang="en-IN" smtClean="0"/>
              <a:t>14-08-2025</a:t>
            </a:fld>
            <a:endParaRPr lang="en-IN"/>
          </a:p>
        </p:txBody>
      </p:sp>
      <p:sp>
        <p:nvSpPr>
          <p:cNvPr id="4" name="Slide Number Placeholder 3">
            <a:extLst>
              <a:ext uri="{FF2B5EF4-FFF2-40B4-BE49-F238E27FC236}">
                <a16:creationId xmlns:a16="http://schemas.microsoft.com/office/drawing/2014/main" id="{79433E35-4B10-1FC8-06DE-395103D9ADCB}"/>
              </a:ext>
            </a:extLst>
          </p:cNvPr>
          <p:cNvSpPr>
            <a:spLocks noGrp="1"/>
          </p:cNvSpPr>
          <p:nvPr>
            <p:ph type="sldNum" sz="quarter" idx="12"/>
          </p:nvPr>
        </p:nvSpPr>
        <p:spPr/>
        <p:txBody>
          <a:bodyPr/>
          <a:lstStyle/>
          <a:p>
            <a:fld id="{912593DB-F78A-4C10-9790-3219FB8F21C0}" type="slidenum">
              <a:rPr lang="en-IN" smtClean="0"/>
              <a:t>107</a:t>
            </a:fld>
            <a:endParaRPr lang="en-IN"/>
          </a:p>
        </p:txBody>
      </p:sp>
      <p:sp>
        <p:nvSpPr>
          <p:cNvPr id="6" name="Footer Placeholder 5">
            <a:extLst>
              <a:ext uri="{FF2B5EF4-FFF2-40B4-BE49-F238E27FC236}">
                <a16:creationId xmlns:a16="http://schemas.microsoft.com/office/drawing/2014/main" id="{FACF9755-97D2-843D-F9A2-409A6996A00D}"/>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0941376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9E733-478C-FFFC-B21C-BB4C4C62602C}"/>
              </a:ext>
            </a:extLst>
          </p:cNvPr>
          <p:cNvPicPr>
            <a:picLocks noChangeAspect="1"/>
          </p:cNvPicPr>
          <p:nvPr/>
        </p:nvPicPr>
        <p:blipFill>
          <a:blip r:embed="rId2"/>
          <a:stretch>
            <a:fillRect/>
          </a:stretch>
        </p:blipFill>
        <p:spPr>
          <a:xfrm>
            <a:off x="425193" y="359174"/>
            <a:ext cx="5476843" cy="2882790"/>
          </a:xfrm>
          <a:prstGeom prst="rect">
            <a:avLst/>
          </a:prstGeom>
        </p:spPr>
      </p:pic>
      <p:pic>
        <p:nvPicPr>
          <p:cNvPr id="5" name="Picture 4">
            <a:extLst>
              <a:ext uri="{FF2B5EF4-FFF2-40B4-BE49-F238E27FC236}">
                <a16:creationId xmlns:a16="http://schemas.microsoft.com/office/drawing/2014/main" id="{921BB5F6-93EB-9634-122F-E3C6BC5E1F24}"/>
              </a:ext>
            </a:extLst>
          </p:cNvPr>
          <p:cNvPicPr>
            <a:picLocks noChangeAspect="1"/>
          </p:cNvPicPr>
          <p:nvPr/>
        </p:nvPicPr>
        <p:blipFill>
          <a:blip r:embed="rId3"/>
          <a:stretch>
            <a:fillRect/>
          </a:stretch>
        </p:blipFill>
        <p:spPr>
          <a:xfrm>
            <a:off x="2533188" y="2926080"/>
            <a:ext cx="8298296" cy="3857105"/>
          </a:xfrm>
          <a:prstGeom prst="rect">
            <a:avLst/>
          </a:prstGeom>
        </p:spPr>
      </p:pic>
      <p:sp>
        <p:nvSpPr>
          <p:cNvPr id="2" name="Date Placeholder 1">
            <a:extLst>
              <a:ext uri="{FF2B5EF4-FFF2-40B4-BE49-F238E27FC236}">
                <a16:creationId xmlns:a16="http://schemas.microsoft.com/office/drawing/2014/main" id="{33BF1B28-A1C8-2592-95C8-BD77391AEA8B}"/>
              </a:ext>
            </a:extLst>
          </p:cNvPr>
          <p:cNvSpPr>
            <a:spLocks noGrp="1"/>
          </p:cNvSpPr>
          <p:nvPr>
            <p:ph type="dt" sz="half" idx="10"/>
          </p:nvPr>
        </p:nvSpPr>
        <p:spPr/>
        <p:txBody>
          <a:bodyPr/>
          <a:lstStyle/>
          <a:p>
            <a:fld id="{DF96ED49-5BE1-4F57-AAFD-90728B1715E6}" type="datetime1">
              <a:rPr lang="en-IN" smtClean="0"/>
              <a:t>14-08-2025</a:t>
            </a:fld>
            <a:endParaRPr lang="en-IN"/>
          </a:p>
        </p:txBody>
      </p:sp>
      <p:sp>
        <p:nvSpPr>
          <p:cNvPr id="4" name="Slide Number Placeholder 3">
            <a:extLst>
              <a:ext uri="{FF2B5EF4-FFF2-40B4-BE49-F238E27FC236}">
                <a16:creationId xmlns:a16="http://schemas.microsoft.com/office/drawing/2014/main" id="{CB3AEBAF-5E33-715B-C462-C9E83B4FCB50}"/>
              </a:ext>
            </a:extLst>
          </p:cNvPr>
          <p:cNvSpPr>
            <a:spLocks noGrp="1"/>
          </p:cNvSpPr>
          <p:nvPr>
            <p:ph type="sldNum" sz="quarter" idx="12"/>
          </p:nvPr>
        </p:nvSpPr>
        <p:spPr/>
        <p:txBody>
          <a:bodyPr/>
          <a:lstStyle/>
          <a:p>
            <a:fld id="{912593DB-F78A-4C10-9790-3219FB8F21C0}" type="slidenum">
              <a:rPr lang="en-IN" smtClean="0"/>
              <a:t>108</a:t>
            </a:fld>
            <a:endParaRPr lang="en-IN"/>
          </a:p>
        </p:txBody>
      </p:sp>
      <p:sp>
        <p:nvSpPr>
          <p:cNvPr id="6" name="Footer Placeholder 5">
            <a:extLst>
              <a:ext uri="{FF2B5EF4-FFF2-40B4-BE49-F238E27FC236}">
                <a16:creationId xmlns:a16="http://schemas.microsoft.com/office/drawing/2014/main" id="{6627855A-1117-145F-29D6-023B413027C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2945049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9D451-A7E1-3AE7-D425-D6FEFD99361D}"/>
              </a:ext>
            </a:extLst>
          </p:cNvPr>
          <p:cNvSpPr txBox="1"/>
          <p:nvPr/>
        </p:nvSpPr>
        <p:spPr>
          <a:xfrm>
            <a:off x="556953" y="340654"/>
            <a:ext cx="11155680" cy="1477328"/>
          </a:xfrm>
          <a:prstGeom prst="rect">
            <a:avLst/>
          </a:prstGeom>
          <a:noFill/>
        </p:spPr>
        <p:txBody>
          <a:bodyPr wrap="square">
            <a:spAutoFit/>
          </a:bodyPr>
          <a:lstStyle/>
          <a:p>
            <a:pPr algn="just"/>
            <a:r>
              <a:rPr lang="en-US" b="0" i="0" dirty="0">
                <a:solidFill>
                  <a:srgbClr val="610B38"/>
                </a:solidFill>
                <a:effectLst/>
                <a:latin typeface="erdana"/>
              </a:rPr>
              <a:t>R1 Rotation (Node B has balance factor 1)</a:t>
            </a:r>
          </a:p>
          <a:p>
            <a:pPr algn="just"/>
            <a:endParaRPr lang="en-US" b="0" i="0" dirty="0">
              <a:solidFill>
                <a:srgbClr val="610B38"/>
              </a:solidFill>
              <a:effectLst/>
              <a:latin typeface="erdana"/>
            </a:endParaRPr>
          </a:p>
          <a:p>
            <a:pPr algn="just"/>
            <a:r>
              <a:rPr lang="en-US" b="0" i="0" dirty="0">
                <a:solidFill>
                  <a:srgbClr val="333333"/>
                </a:solidFill>
                <a:effectLst/>
                <a:latin typeface="inter-regular"/>
              </a:rPr>
              <a:t>R1 Rotation is to be performed if the balance factor of Node B is 1. </a:t>
            </a:r>
          </a:p>
          <a:p>
            <a:pPr algn="just"/>
            <a:r>
              <a:rPr lang="en-US" b="0" i="0" dirty="0">
                <a:solidFill>
                  <a:srgbClr val="333333"/>
                </a:solidFill>
                <a:effectLst/>
                <a:latin typeface="inter-regular"/>
              </a:rPr>
              <a:t>In R1 rotation, the critical node A is moved to its right having sub-trees T2 and T3 as its left and right child respectively. T1 is to be placed as the left sub-tree of the node B.</a:t>
            </a:r>
          </a:p>
        </p:txBody>
      </p:sp>
      <p:pic>
        <p:nvPicPr>
          <p:cNvPr id="5" name="Picture 4">
            <a:extLst>
              <a:ext uri="{FF2B5EF4-FFF2-40B4-BE49-F238E27FC236}">
                <a16:creationId xmlns:a16="http://schemas.microsoft.com/office/drawing/2014/main" id="{DBCAA01C-CC17-2347-59E8-ED6C4E5A27EB}"/>
              </a:ext>
            </a:extLst>
          </p:cNvPr>
          <p:cNvPicPr>
            <a:picLocks noChangeAspect="1"/>
          </p:cNvPicPr>
          <p:nvPr/>
        </p:nvPicPr>
        <p:blipFill>
          <a:blip r:embed="rId2"/>
          <a:stretch>
            <a:fillRect/>
          </a:stretch>
        </p:blipFill>
        <p:spPr>
          <a:xfrm>
            <a:off x="2615162" y="2594194"/>
            <a:ext cx="6712295" cy="2667137"/>
          </a:xfrm>
          <a:prstGeom prst="rect">
            <a:avLst/>
          </a:prstGeom>
        </p:spPr>
      </p:pic>
      <p:sp>
        <p:nvSpPr>
          <p:cNvPr id="2" name="Date Placeholder 1">
            <a:extLst>
              <a:ext uri="{FF2B5EF4-FFF2-40B4-BE49-F238E27FC236}">
                <a16:creationId xmlns:a16="http://schemas.microsoft.com/office/drawing/2014/main" id="{A6B0D6F9-1856-EF8E-4640-EA125AF10F3B}"/>
              </a:ext>
            </a:extLst>
          </p:cNvPr>
          <p:cNvSpPr>
            <a:spLocks noGrp="1"/>
          </p:cNvSpPr>
          <p:nvPr>
            <p:ph type="dt" sz="half" idx="10"/>
          </p:nvPr>
        </p:nvSpPr>
        <p:spPr/>
        <p:txBody>
          <a:bodyPr/>
          <a:lstStyle/>
          <a:p>
            <a:fld id="{1EA3E63D-36DA-4820-AE21-01C187329C57}" type="datetime1">
              <a:rPr lang="en-IN" smtClean="0"/>
              <a:t>14-08-2025</a:t>
            </a:fld>
            <a:endParaRPr lang="en-IN"/>
          </a:p>
        </p:txBody>
      </p:sp>
      <p:sp>
        <p:nvSpPr>
          <p:cNvPr id="4" name="Slide Number Placeholder 3">
            <a:extLst>
              <a:ext uri="{FF2B5EF4-FFF2-40B4-BE49-F238E27FC236}">
                <a16:creationId xmlns:a16="http://schemas.microsoft.com/office/drawing/2014/main" id="{A50AF699-FB50-7628-003D-B702CC85FAB3}"/>
              </a:ext>
            </a:extLst>
          </p:cNvPr>
          <p:cNvSpPr>
            <a:spLocks noGrp="1"/>
          </p:cNvSpPr>
          <p:nvPr>
            <p:ph type="sldNum" sz="quarter" idx="12"/>
          </p:nvPr>
        </p:nvSpPr>
        <p:spPr/>
        <p:txBody>
          <a:bodyPr/>
          <a:lstStyle/>
          <a:p>
            <a:fld id="{912593DB-F78A-4C10-9790-3219FB8F21C0}" type="slidenum">
              <a:rPr lang="en-IN" smtClean="0"/>
              <a:t>109</a:t>
            </a:fld>
            <a:endParaRPr lang="en-IN"/>
          </a:p>
        </p:txBody>
      </p:sp>
      <p:sp>
        <p:nvSpPr>
          <p:cNvPr id="6" name="Footer Placeholder 5">
            <a:extLst>
              <a:ext uri="{FF2B5EF4-FFF2-40B4-BE49-F238E27FC236}">
                <a16:creationId xmlns:a16="http://schemas.microsoft.com/office/drawing/2014/main" id="{51023971-653B-F6A2-909C-8CF599AE2BCB}"/>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405932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aracteristics of an Algorithm">
            <a:extLst>
              <a:ext uri="{FF2B5EF4-FFF2-40B4-BE49-F238E27FC236}">
                <a16:creationId xmlns:a16="http://schemas.microsoft.com/office/drawing/2014/main" id="{86FC784E-4357-0124-1E97-E1ED50351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8625"/>
            <a:ext cx="97536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315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B63CC-3EFA-2D31-FCC6-3158ED3A1D16}"/>
              </a:ext>
            </a:extLst>
          </p:cNvPr>
          <p:cNvPicPr>
            <a:picLocks noChangeAspect="1"/>
          </p:cNvPicPr>
          <p:nvPr/>
        </p:nvPicPr>
        <p:blipFill>
          <a:blip r:embed="rId2"/>
          <a:stretch>
            <a:fillRect/>
          </a:stretch>
        </p:blipFill>
        <p:spPr>
          <a:xfrm>
            <a:off x="196026" y="-157942"/>
            <a:ext cx="4026840" cy="3890356"/>
          </a:xfrm>
          <a:prstGeom prst="rect">
            <a:avLst/>
          </a:prstGeom>
        </p:spPr>
      </p:pic>
      <p:sp>
        <p:nvSpPr>
          <p:cNvPr id="5" name="TextBox 4">
            <a:extLst>
              <a:ext uri="{FF2B5EF4-FFF2-40B4-BE49-F238E27FC236}">
                <a16:creationId xmlns:a16="http://schemas.microsoft.com/office/drawing/2014/main" id="{FCD1491D-86EF-8F3B-3C14-0B5B1744F351}"/>
              </a:ext>
            </a:extLst>
          </p:cNvPr>
          <p:cNvSpPr txBox="1"/>
          <p:nvPr/>
        </p:nvSpPr>
        <p:spPr>
          <a:xfrm>
            <a:off x="4112722" y="454214"/>
            <a:ext cx="8223365" cy="1200329"/>
          </a:xfrm>
          <a:prstGeom prst="rect">
            <a:avLst/>
          </a:prstGeom>
          <a:noFill/>
        </p:spPr>
        <p:txBody>
          <a:bodyPr wrap="square">
            <a:spAutoFit/>
          </a:bodyPr>
          <a:lstStyle/>
          <a:p>
            <a:r>
              <a:rPr lang="en-US" b="0" i="0" dirty="0">
                <a:solidFill>
                  <a:srgbClr val="333333"/>
                </a:solidFill>
                <a:effectLst/>
                <a:latin typeface="inter-regular"/>
              </a:rPr>
              <a:t>Deleting 55 from the AVL Tree disturbs the balance factor of the node 50 i.e. node A which becomes the critical node. </a:t>
            </a:r>
          </a:p>
          <a:p>
            <a:r>
              <a:rPr lang="en-US" b="0" i="0" dirty="0">
                <a:solidFill>
                  <a:srgbClr val="333333"/>
                </a:solidFill>
                <a:effectLst/>
                <a:latin typeface="inter-regular"/>
              </a:rPr>
              <a:t>This is the condition of R1 rotation in which, the node A will be moved to its right (shown in the image below). The right of B is now become the left of A (i.e. 45).</a:t>
            </a:r>
            <a:endParaRPr lang="en-IN" dirty="0"/>
          </a:p>
        </p:txBody>
      </p:sp>
      <p:pic>
        <p:nvPicPr>
          <p:cNvPr id="7" name="Picture 6">
            <a:extLst>
              <a:ext uri="{FF2B5EF4-FFF2-40B4-BE49-F238E27FC236}">
                <a16:creationId xmlns:a16="http://schemas.microsoft.com/office/drawing/2014/main" id="{A5A17E2E-A2BB-E998-39AB-CB2447B05BFE}"/>
              </a:ext>
            </a:extLst>
          </p:cNvPr>
          <p:cNvPicPr>
            <a:picLocks noChangeAspect="1"/>
          </p:cNvPicPr>
          <p:nvPr/>
        </p:nvPicPr>
        <p:blipFill>
          <a:blip r:embed="rId3"/>
          <a:stretch>
            <a:fillRect/>
          </a:stretch>
        </p:blipFill>
        <p:spPr>
          <a:xfrm>
            <a:off x="2408557" y="3732414"/>
            <a:ext cx="9171072" cy="3059084"/>
          </a:xfrm>
          <a:prstGeom prst="rect">
            <a:avLst/>
          </a:prstGeom>
        </p:spPr>
      </p:pic>
      <p:sp>
        <p:nvSpPr>
          <p:cNvPr id="2" name="Date Placeholder 1">
            <a:extLst>
              <a:ext uri="{FF2B5EF4-FFF2-40B4-BE49-F238E27FC236}">
                <a16:creationId xmlns:a16="http://schemas.microsoft.com/office/drawing/2014/main" id="{6C05EF4A-B47C-164C-324C-8094AD985DBE}"/>
              </a:ext>
            </a:extLst>
          </p:cNvPr>
          <p:cNvSpPr>
            <a:spLocks noGrp="1"/>
          </p:cNvSpPr>
          <p:nvPr>
            <p:ph type="dt" sz="half" idx="10"/>
          </p:nvPr>
        </p:nvSpPr>
        <p:spPr/>
        <p:txBody>
          <a:bodyPr/>
          <a:lstStyle/>
          <a:p>
            <a:fld id="{625FEC32-7146-4AB2-8393-6897B673E4FA}" type="datetime1">
              <a:rPr lang="en-IN" smtClean="0"/>
              <a:t>14-08-2025</a:t>
            </a:fld>
            <a:endParaRPr lang="en-IN"/>
          </a:p>
        </p:txBody>
      </p:sp>
      <p:sp>
        <p:nvSpPr>
          <p:cNvPr id="4" name="Slide Number Placeholder 3">
            <a:extLst>
              <a:ext uri="{FF2B5EF4-FFF2-40B4-BE49-F238E27FC236}">
                <a16:creationId xmlns:a16="http://schemas.microsoft.com/office/drawing/2014/main" id="{AE9FBF81-6A3D-D84B-D4C2-0698F4BE3C16}"/>
              </a:ext>
            </a:extLst>
          </p:cNvPr>
          <p:cNvSpPr>
            <a:spLocks noGrp="1"/>
          </p:cNvSpPr>
          <p:nvPr>
            <p:ph type="sldNum" sz="quarter" idx="12"/>
          </p:nvPr>
        </p:nvSpPr>
        <p:spPr/>
        <p:txBody>
          <a:bodyPr/>
          <a:lstStyle/>
          <a:p>
            <a:fld id="{912593DB-F78A-4C10-9790-3219FB8F21C0}" type="slidenum">
              <a:rPr lang="en-IN" smtClean="0"/>
              <a:t>110</a:t>
            </a:fld>
            <a:endParaRPr lang="en-IN"/>
          </a:p>
        </p:txBody>
      </p:sp>
      <p:sp>
        <p:nvSpPr>
          <p:cNvPr id="6" name="Footer Placeholder 5">
            <a:extLst>
              <a:ext uri="{FF2B5EF4-FFF2-40B4-BE49-F238E27FC236}">
                <a16:creationId xmlns:a16="http://schemas.microsoft.com/office/drawing/2014/main" id="{9D24D612-A813-6F78-9DA1-C1290052DB0F}"/>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5698871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6EA4F-B21F-471E-528E-EEAEFFA6F2A2}"/>
              </a:ext>
            </a:extLst>
          </p:cNvPr>
          <p:cNvSpPr txBox="1"/>
          <p:nvPr/>
        </p:nvSpPr>
        <p:spPr>
          <a:xfrm>
            <a:off x="157942" y="63655"/>
            <a:ext cx="11762509" cy="1477328"/>
          </a:xfrm>
          <a:prstGeom prst="rect">
            <a:avLst/>
          </a:prstGeom>
          <a:noFill/>
        </p:spPr>
        <p:txBody>
          <a:bodyPr wrap="square">
            <a:spAutoFit/>
          </a:bodyPr>
          <a:lstStyle/>
          <a:p>
            <a:pPr algn="just"/>
            <a:r>
              <a:rPr lang="en-US" b="0" i="0" dirty="0">
                <a:solidFill>
                  <a:srgbClr val="610B38"/>
                </a:solidFill>
                <a:effectLst/>
                <a:latin typeface="erdana"/>
              </a:rPr>
              <a:t>R-1 Rotation (Node B has balance factor -1)</a:t>
            </a:r>
          </a:p>
          <a:p>
            <a:pPr algn="just"/>
            <a:r>
              <a:rPr lang="en-US" b="0" i="0" dirty="0">
                <a:solidFill>
                  <a:srgbClr val="333333"/>
                </a:solidFill>
                <a:effectLst/>
                <a:latin typeface="inter-regular"/>
              </a:rPr>
              <a:t>R-1 rotation is to be performed if the node B has balance factor -1.</a:t>
            </a:r>
          </a:p>
          <a:p>
            <a:pPr algn="just"/>
            <a:r>
              <a:rPr lang="en-US" b="0" i="0" dirty="0">
                <a:solidFill>
                  <a:srgbClr val="333333"/>
                </a:solidFill>
                <a:effectLst/>
                <a:latin typeface="inter-regular"/>
              </a:rPr>
              <a:t> This case is treated in the same way as LR rotation. In this case, the node C, which is the right child of node B, becomes the root node of the tree with B and A as its left and right children respectively.</a:t>
            </a:r>
          </a:p>
          <a:p>
            <a:pPr algn="just"/>
            <a:r>
              <a:rPr lang="en-US" b="0" i="0" dirty="0">
                <a:solidFill>
                  <a:srgbClr val="333333"/>
                </a:solidFill>
                <a:effectLst/>
                <a:latin typeface="inter-regular"/>
              </a:rPr>
              <a:t>The sub-trees T1, T2 becomes the left and right sub-trees of B whereas, T3, T4 become the left and right sub-trees of A.</a:t>
            </a:r>
          </a:p>
        </p:txBody>
      </p:sp>
      <p:pic>
        <p:nvPicPr>
          <p:cNvPr id="5" name="Picture 4">
            <a:extLst>
              <a:ext uri="{FF2B5EF4-FFF2-40B4-BE49-F238E27FC236}">
                <a16:creationId xmlns:a16="http://schemas.microsoft.com/office/drawing/2014/main" id="{57A60825-F351-DF54-A29E-AF80EE0C4D3E}"/>
              </a:ext>
            </a:extLst>
          </p:cNvPr>
          <p:cNvPicPr>
            <a:picLocks noChangeAspect="1"/>
          </p:cNvPicPr>
          <p:nvPr/>
        </p:nvPicPr>
        <p:blipFill>
          <a:blip r:embed="rId2"/>
          <a:stretch>
            <a:fillRect/>
          </a:stretch>
        </p:blipFill>
        <p:spPr>
          <a:xfrm>
            <a:off x="1413164" y="2673793"/>
            <a:ext cx="9509760" cy="3278120"/>
          </a:xfrm>
          <a:prstGeom prst="rect">
            <a:avLst/>
          </a:prstGeom>
        </p:spPr>
      </p:pic>
      <p:sp>
        <p:nvSpPr>
          <p:cNvPr id="2" name="Date Placeholder 1">
            <a:extLst>
              <a:ext uri="{FF2B5EF4-FFF2-40B4-BE49-F238E27FC236}">
                <a16:creationId xmlns:a16="http://schemas.microsoft.com/office/drawing/2014/main" id="{A1C39535-F835-0F6F-EEA6-E61B1539E2A7}"/>
              </a:ext>
            </a:extLst>
          </p:cNvPr>
          <p:cNvSpPr>
            <a:spLocks noGrp="1"/>
          </p:cNvSpPr>
          <p:nvPr>
            <p:ph type="dt" sz="half" idx="10"/>
          </p:nvPr>
        </p:nvSpPr>
        <p:spPr/>
        <p:txBody>
          <a:bodyPr/>
          <a:lstStyle/>
          <a:p>
            <a:fld id="{F0427AE5-BFBC-4485-B81D-1423E01B8C22}" type="datetime1">
              <a:rPr lang="en-IN" smtClean="0"/>
              <a:t>14-08-2025</a:t>
            </a:fld>
            <a:endParaRPr lang="en-IN"/>
          </a:p>
        </p:txBody>
      </p:sp>
      <p:sp>
        <p:nvSpPr>
          <p:cNvPr id="4" name="Slide Number Placeholder 3">
            <a:extLst>
              <a:ext uri="{FF2B5EF4-FFF2-40B4-BE49-F238E27FC236}">
                <a16:creationId xmlns:a16="http://schemas.microsoft.com/office/drawing/2014/main" id="{AAF6EAEC-36E8-1604-8F4A-B009CED68C90}"/>
              </a:ext>
            </a:extLst>
          </p:cNvPr>
          <p:cNvSpPr>
            <a:spLocks noGrp="1"/>
          </p:cNvSpPr>
          <p:nvPr>
            <p:ph type="sldNum" sz="quarter" idx="12"/>
          </p:nvPr>
        </p:nvSpPr>
        <p:spPr/>
        <p:txBody>
          <a:bodyPr/>
          <a:lstStyle/>
          <a:p>
            <a:fld id="{912593DB-F78A-4C10-9790-3219FB8F21C0}" type="slidenum">
              <a:rPr lang="en-IN" smtClean="0"/>
              <a:t>111</a:t>
            </a:fld>
            <a:endParaRPr lang="en-IN"/>
          </a:p>
        </p:txBody>
      </p:sp>
      <p:sp>
        <p:nvSpPr>
          <p:cNvPr id="6" name="Footer Placeholder 5">
            <a:extLst>
              <a:ext uri="{FF2B5EF4-FFF2-40B4-BE49-F238E27FC236}">
                <a16:creationId xmlns:a16="http://schemas.microsoft.com/office/drawing/2014/main" id="{A823BE57-675E-A177-AD61-E06AE96AD13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0209283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5DC80-F3B5-E068-A38C-3E1793164D6C}"/>
              </a:ext>
            </a:extLst>
          </p:cNvPr>
          <p:cNvPicPr>
            <a:picLocks noChangeAspect="1"/>
          </p:cNvPicPr>
          <p:nvPr/>
        </p:nvPicPr>
        <p:blipFill>
          <a:blip r:embed="rId2"/>
          <a:stretch>
            <a:fillRect/>
          </a:stretch>
        </p:blipFill>
        <p:spPr>
          <a:xfrm>
            <a:off x="562056" y="446689"/>
            <a:ext cx="4965908" cy="3061281"/>
          </a:xfrm>
          <a:prstGeom prst="rect">
            <a:avLst/>
          </a:prstGeom>
        </p:spPr>
      </p:pic>
      <p:sp>
        <p:nvSpPr>
          <p:cNvPr id="4" name="TextBox 3">
            <a:extLst>
              <a:ext uri="{FF2B5EF4-FFF2-40B4-BE49-F238E27FC236}">
                <a16:creationId xmlns:a16="http://schemas.microsoft.com/office/drawing/2014/main" id="{E0B7D3AB-7EF5-D8BC-C2F6-2D040B129C92}"/>
              </a:ext>
            </a:extLst>
          </p:cNvPr>
          <p:cNvSpPr txBox="1"/>
          <p:nvPr/>
        </p:nvSpPr>
        <p:spPr>
          <a:xfrm>
            <a:off x="3389515" y="894788"/>
            <a:ext cx="8688878" cy="1477328"/>
          </a:xfrm>
          <a:prstGeom prst="rect">
            <a:avLst/>
          </a:prstGeom>
          <a:noFill/>
        </p:spPr>
        <p:txBody>
          <a:bodyPr wrap="square">
            <a:spAutoFit/>
          </a:bodyPr>
          <a:lstStyle/>
          <a:p>
            <a:r>
              <a:rPr lang="en-US" b="0" i="0" dirty="0">
                <a:solidFill>
                  <a:srgbClr val="333333"/>
                </a:solidFill>
                <a:effectLst/>
                <a:latin typeface="inter-regular"/>
              </a:rPr>
              <a:t>in this case, node B has balance factor -1. Deleting the node 60, disturbs the balance factor of the node 50 therefore, it needs to be R-1 rotated. </a:t>
            </a:r>
          </a:p>
          <a:p>
            <a:r>
              <a:rPr lang="en-US" b="0" i="0" dirty="0">
                <a:solidFill>
                  <a:srgbClr val="333333"/>
                </a:solidFill>
                <a:effectLst/>
                <a:latin typeface="inter-regular"/>
              </a:rPr>
              <a:t>The node C i.e. 45 becomes the root of the tree with the node B(40) and A(50) as its left and right child.</a:t>
            </a:r>
            <a:br>
              <a:rPr lang="en-US" dirty="0"/>
            </a:br>
            <a:endParaRPr lang="en-IN" dirty="0"/>
          </a:p>
        </p:txBody>
      </p:sp>
      <p:pic>
        <p:nvPicPr>
          <p:cNvPr id="6" name="Picture 5">
            <a:extLst>
              <a:ext uri="{FF2B5EF4-FFF2-40B4-BE49-F238E27FC236}">
                <a16:creationId xmlns:a16="http://schemas.microsoft.com/office/drawing/2014/main" id="{D62C7588-DF9B-2280-96B7-F712B57953EC}"/>
              </a:ext>
            </a:extLst>
          </p:cNvPr>
          <p:cNvPicPr>
            <a:picLocks noChangeAspect="1"/>
          </p:cNvPicPr>
          <p:nvPr/>
        </p:nvPicPr>
        <p:blipFill>
          <a:blip r:embed="rId3"/>
          <a:stretch>
            <a:fillRect/>
          </a:stretch>
        </p:blipFill>
        <p:spPr>
          <a:xfrm>
            <a:off x="773084" y="3507970"/>
            <a:ext cx="10740043" cy="3233652"/>
          </a:xfrm>
          <a:prstGeom prst="rect">
            <a:avLst/>
          </a:prstGeom>
        </p:spPr>
      </p:pic>
      <p:sp>
        <p:nvSpPr>
          <p:cNvPr id="2" name="Date Placeholder 1">
            <a:extLst>
              <a:ext uri="{FF2B5EF4-FFF2-40B4-BE49-F238E27FC236}">
                <a16:creationId xmlns:a16="http://schemas.microsoft.com/office/drawing/2014/main" id="{2BC48E5E-25F1-4345-E275-D4F3A60D1529}"/>
              </a:ext>
            </a:extLst>
          </p:cNvPr>
          <p:cNvSpPr>
            <a:spLocks noGrp="1"/>
          </p:cNvSpPr>
          <p:nvPr>
            <p:ph type="dt" sz="half" idx="10"/>
          </p:nvPr>
        </p:nvSpPr>
        <p:spPr/>
        <p:txBody>
          <a:bodyPr/>
          <a:lstStyle/>
          <a:p>
            <a:fld id="{FC47AE68-8821-45A2-AE92-F7E239C9B877}" type="datetime1">
              <a:rPr lang="en-IN" smtClean="0"/>
              <a:t>14-08-2025</a:t>
            </a:fld>
            <a:endParaRPr lang="en-IN"/>
          </a:p>
        </p:txBody>
      </p:sp>
      <p:sp>
        <p:nvSpPr>
          <p:cNvPr id="5" name="Slide Number Placeholder 4">
            <a:extLst>
              <a:ext uri="{FF2B5EF4-FFF2-40B4-BE49-F238E27FC236}">
                <a16:creationId xmlns:a16="http://schemas.microsoft.com/office/drawing/2014/main" id="{0C72FA37-DC84-4C2E-3D41-3D209555A526}"/>
              </a:ext>
            </a:extLst>
          </p:cNvPr>
          <p:cNvSpPr>
            <a:spLocks noGrp="1"/>
          </p:cNvSpPr>
          <p:nvPr>
            <p:ph type="sldNum" sz="quarter" idx="12"/>
          </p:nvPr>
        </p:nvSpPr>
        <p:spPr/>
        <p:txBody>
          <a:bodyPr/>
          <a:lstStyle/>
          <a:p>
            <a:fld id="{912593DB-F78A-4C10-9790-3219FB8F21C0}" type="slidenum">
              <a:rPr lang="en-IN" smtClean="0"/>
              <a:t>112</a:t>
            </a:fld>
            <a:endParaRPr lang="en-IN"/>
          </a:p>
        </p:txBody>
      </p:sp>
      <p:sp>
        <p:nvSpPr>
          <p:cNvPr id="7" name="Footer Placeholder 6">
            <a:extLst>
              <a:ext uri="{FF2B5EF4-FFF2-40B4-BE49-F238E27FC236}">
                <a16:creationId xmlns:a16="http://schemas.microsoft.com/office/drawing/2014/main" id="{56BC3CC8-98E2-7FFC-5239-D6003116B3DC}"/>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3556039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727DB6-BC85-5DDD-7673-C92F2CB9E99E}"/>
              </a:ext>
            </a:extLst>
          </p:cNvPr>
          <p:cNvSpPr txBox="1"/>
          <p:nvPr/>
        </p:nvSpPr>
        <p:spPr>
          <a:xfrm>
            <a:off x="257695" y="1168298"/>
            <a:ext cx="11205556" cy="5533118"/>
          </a:xfrm>
          <a:prstGeom prst="rect">
            <a:avLst/>
          </a:prstGeom>
          <a:noFill/>
        </p:spPr>
        <p:txBody>
          <a:bodyPr wrap="square">
            <a:spAutoFit/>
          </a:bodyPr>
          <a:lstStyle/>
          <a:p>
            <a:pPr fontAlgn="base">
              <a:lnSpc>
                <a:spcPct val="107000"/>
              </a:lnSpc>
              <a:spcAft>
                <a:spcPts val="750"/>
              </a:spcAft>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Let w be the node to be deleted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Perform standard BST delete for w.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Starting from w, travel up and find the first unbalanced node. Let z be the first unbalanced node, y be the larger height child of z, and x be the larger height child of y.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Re-balance the tree by performing appropriate rotations on the subtree rooted with z. There can be 4 possible cases that needs to be handled as x, y and z can be arranged in 4 ways. Following are the possible 4 arrangements: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y is left child of z and x is left child of y (Left </a:t>
            </a:r>
            <a:r>
              <a:rPr lang="en-IN" sz="2400" kern="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Left</a:t>
            </a: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Case)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y is left child of z and x is right child of y (Left Right Case)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y is right child of z and x is right child of y (Right </a:t>
            </a:r>
            <a:r>
              <a:rPr lang="en-IN" sz="2400" kern="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Right</a:t>
            </a: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Case) </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IN" sz="2400" kern="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y is right child of z and x is left child of y (Right Left Case)</a:t>
            </a:r>
            <a:endParaRPr lang="en-IN" sz="2400" kern="1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3E15B67-56B2-7A9F-41C9-2B4A88845F85}"/>
              </a:ext>
            </a:extLst>
          </p:cNvPr>
          <p:cNvSpPr txBox="1"/>
          <p:nvPr/>
        </p:nvSpPr>
        <p:spPr>
          <a:xfrm>
            <a:off x="257695" y="581891"/>
            <a:ext cx="4164676" cy="369332"/>
          </a:xfrm>
          <a:prstGeom prst="rect">
            <a:avLst/>
          </a:prstGeom>
          <a:noFill/>
        </p:spPr>
        <p:txBody>
          <a:bodyPr wrap="square" rtlCol="0">
            <a:spAutoFit/>
          </a:bodyPr>
          <a:lstStyle/>
          <a:p>
            <a:r>
              <a:rPr lang="en-US" dirty="0"/>
              <a:t>Pseudo code for deletion:</a:t>
            </a:r>
            <a:endParaRPr lang="en-IN" dirty="0"/>
          </a:p>
        </p:txBody>
      </p:sp>
      <p:sp>
        <p:nvSpPr>
          <p:cNvPr id="2" name="Date Placeholder 1">
            <a:extLst>
              <a:ext uri="{FF2B5EF4-FFF2-40B4-BE49-F238E27FC236}">
                <a16:creationId xmlns:a16="http://schemas.microsoft.com/office/drawing/2014/main" id="{B0068936-9B38-DE59-EA16-558A7C0E4E01}"/>
              </a:ext>
            </a:extLst>
          </p:cNvPr>
          <p:cNvSpPr>
            <a:spLocks noGrp="1"/>
          </p:cNvSpPr>
          <p:nvPr>
            <p:ph type="dt" sz="half" idx="10"/>
          </p:nvPr>
        </p:nvSpPr>
        <p:spPr/>
        <p:txBody>
          <a:bodyPr/>
          <a:lstStyle/>
          <a:p>
            <a:fld id="{F495DB4A-C98F-4FF9-9AEA-D1B40064E0D0}" type="datetime1">
              <a:rPr lang="en-IN" smtClean="0"/>
              <a:t>14-08-2025</a:t>
            </a:fld>
            <a:endParaRPr lang="en-IN"/>
          </a:p>
        </p:txBody>
      </p:sp>
      <p:sp>
        <p:nvSpPr>
          <p:cNvPr id="3" name="Slide Number Placeholder 2">
            <a:extLst>
              <a:ext uri="{FF2B5EF4-FFF2-40B4-BE49-F238E27FC236}">
                <a16:creationId xmlns:a16="http://schemas.microsoft.com/office/drawing/2014/main" id="{87B22620-70D7-62B9-991C-FE1F522B2333}"/>
              </a:ext>
            </a:extLst>
          </p:cNvPr>
          <p:cNvSpPr>
            <a:spLocks noGrp="1"/>
          </p:cNvSpPr>
          <p:nvPr>
            <p:ph type="sldNum" sz="quarter" idx="12"/>
          </p:nvPr>
        </p:nvSpPr>
        <p:spPr/>
        <p:txBody>
          <a:bodyPr/>
          <a:lstStyle/>
          <a:p>
            <a:fld id="{912593DB-F78A-4C10-9790-3219FB8F21C0}" type="slidenum">
              <a:rPr lang="en-IN" smtClean="0"/>
              <a:t>113</a:t>
            </a:fld>
            <a:endParaRPr lang="en-IN"/>
          </a:p>
        </p:txBody>
      </p:sp>
      <p:sp>
        <p:nvSpPr>
          <p:cNvPr id="6" name="Footer Placeholder 5">
            <a:extLst>
              <a:ext uri="{FF2B5EF4-FFF2-40B4-BE49-F238E27FC236}">
                <a16:creationId xmlns:a16="http://schemas.microsoft.com/office/drawing/2014/main" id="{DF322840-0D16-7A44-006C-087C45A49CBB}"/>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838609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C44D1-92B4-AE57-6040-915DAACCE341}"/>
              </a:ext>
            </a:extLst>
          </p:cNvPr>
          <p:cNvSpPr txBox="1"/>
          <p:nvPr/>
        </p:nvSpPr>
        <p:spPr>
          <a:xfrm>
            <a:off x="182881" y="323438"/>
            <a:ext cx="5710844" cy="6211124"/>
          </a:xfrm>
          <a:prstGeom prst="rect">
            <a:avLst/>
          </a:prstGeom>
          <a:noFill/>
        </p:spPr>
        <p:txBody>
          <a:bodyPr wrap="square">
            <a:spAutoFit/>
          </a:bodyPr>
          <a:lstStyle/>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 Node*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deleteNode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 Node* root,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STEP 1: PERFORM STANDARD BST DELETE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 NULL)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If the key to be deleted is smaller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than the root's key, then it lies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in left subtree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key &lt; root-&gt;key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root-&gt;left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deleteNode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(root-&gt;left, 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If the key to be deleted is greater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than the root's key, then it lies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in right subtree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key &gt; root-&gt;key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root-&gt;right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deleteNode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if key is same as root's key, then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This is the node to be deleted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4B7F34-0967-18BB-7DB9-83D12D2E3232}"/>
              </a:ext>
            </a:extLst>
          </p:cNvPr>
          <p:cNvSpPr txBox="1"/>
          <p:nvPr/>
        </p:nvSpPr>
        <p:spPr>
          <a:xfrm>
            <a:off x="5841765" y="555691"/>
            <a:ext cx="6454738" cy="4800481"/>
          </a:xfrm>
          <a:prstGeom prst="rect">
            <a:avLst/>
          </a:prstGeom>
          <a:noFill/>
        </p:spPr>
        <p:txBody>
          <a:bodyPr wrap="square">
            <a:spAutoFit/>
          </a:bodyPr>
          <a:lstStyle/>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node with only one child or no child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(root-&gt;left == NULL) ||   (root-&gt;right == NULL)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Node *temp = root-&gt;left ? root-&gt;left :   root-&gt;right;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No child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(temp == NULL)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temp = 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 NULL;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One child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 *temp; // Copy the contents of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the non-empty child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9870A014-00BE-55CE-B4B4-A9EEEC1E721F}"/>
              </a:ext>
            </a:extLst>
          </p:cNvPr>
          <p:cNvSpPr>
            <a:spLocks noGrp="1"/>
          </p:cNvSpPr>
          <p:nvPr>
            <p:ph type="dt" sz="half" idx="10"/>
          </p:nvPr>
        </p:nvSpPr>
        <p:spPr/>
        <p:txBody>
          <a:bodyPr/>
          <a:lstStyle/>
          <a:p>
            <a:fld id="{057A6630-2515-42B5-BEDE-ED32EDF9E761}" type="datetime1">
              <a:rPr lang="en-IN" smtClean="0"/>
              <a:t>14-08-2025</a:t>
            </a:fld>
            <a:endParaRPr lang="en-IN"/>
          </a:p>
        </p:txBody>
      </p:sp>
      <p:sp>
        <p:nvSpPr>
          <p:cNvPr id="4" name="Slide Number Placeholder 3">
            <a:extLst>
              <a:ext uri="{FF2B5EF4-FFF2-40B4-BE49-F238E27FC236}">
                <a16:creationId xmlns:a16="http://schemas.microsoft.com/office/drawing/2014/main" id="{9047F781-5834-7A98-3A75-1C7A2889F1EC}"/>
              </a:ext>
            </a:extLst>
          </p:cNvPr>
          <p:cNvSpPr>
            <a:spLocks noGrp="1"/>
          </p:cNvSpPr>
          <p:nvPr>
            <p:ph type="sldNum" sz="quarter" idx="12"/>
          </p:nvPr>
        </p:nvSpPr>
        <p:spPr/>
        <p:txBody>
          <a:bodyPr/>
          <a:lstStyle/>
          <a:p>
            <a:fld id="{912593DB-F78A-4C10-9790-3219FB8F21C0}" type="slidenum">
              <a:rPr lang="en-IN" smtClean="0"/>
              <a:t>114</a:t>
            </a:fld>
            <a:endParaRPr lang="en-IN"/>
          </a:p>
        </p:txBody>
      </p:sp>
      <p:sp>
        <p:nvSpPr>
          <p:cNvPr id="6" name="Footer Placeholder 5">
            <a:extLst>
              <a:ext uri="{FF2B5EF4-FFF2-40B4-BE49-F238E27FC236}">
                <a16:creationId xmlns:a16="http://schemas.microsoft.com/office/drawing/2014/main" id="{815BF476-E8ED-48B0-853E-8F8FD53CDFCB}"/>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1406218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ED9BC5-173D-4B41-A3AB-CCB1EC5F47D4}"/>
              </a:ext>
            </a:extLst>
          </p:cNvPr>
          <p:cNvSpPr txBox="1"/>
          <p:nvPr/>
        </p:nvSpPr>
        <p:spPr>
          <a:xfrm>
            <a:off x="-43636" y="1053194"/>
            <a:ext cx="7267396" cy="3954096"/>
          </a:xfrm>
          <a:prstGeom prst="rect">
            <a:avLst/>
          </a:prstGeom>
          <a:noFill/>
        </p:spPr>
        <p:txBody>
          <a:bodyPr wrap="square">
            <a:spAutoFit/>
          </a:bodyPr>
          <a:lstStyle/>
          <a:p>
            <a:pPr fontAlgn="base">
              <a:lnSpc>
                <a:spcPts val="1440"/>
              </a:lnSpc>
              <a:spcAft>
                <a:spcPts val="800"/>
              </a:spcAft>
            </a:pP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node with two children: Get the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inorder</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successor (smallest in the right subtree)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Node* temp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minValueNode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Copy the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inorder</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successor's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data to this node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root-&gt;key = temp-&gt;key;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Delete the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inorder</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successor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root-&gt;right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deleteNode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temp-&gt;key);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B57499A-9D7F-B71A-F0B6-582127E37A74}"/>
              </a:ext>
            </a:extLst>
          </p:cNvPr>
          <p:cNvSpPr txBox="1"/>
          <p:nvPr/>
        </p:nvSpPr>
        <p:spPr>
          <a:xfrm>
            <a:off x="5606930" y="171291"/>
            <a:ext cx="7103229" cy="5930470"/>
          </a:xfrm>
          <a:prstGeom prst="rect">
            <a:avLst/>
          </a:prstGeom>
          <a:noFill/>
        </p:spPr>
        <p:txBody>
          <a:bodyPr wrap="square">
            <a:spAutoFit/>
          </a:bodyPr>
          <a:lstStyle/>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 the tree had only one node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then return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 NULL)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STEP 2: UPDATE HEIGHT OF THE CURRENT NODE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root-&gt;height = 1 + max(height(root-&gt;left), </a:t>
            </a:r>
            <a:r>
              <a:rPr lang="en-IN" kern="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eight(root-&gt;right));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STEP 3: GET THE BALANCE FACTOR OF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THIS NODE (to check whether this / node became unbalanced) </a:t>
            </a:r>
          </a:p>
          <a:p>
            <a:pPr fontAlgn="base">
              <a:lnSpc>
                <a:spcPts val="1440"/>
              </a:lnSpc>
              <a:spcAft>
                <a:spcPts val="800"/>
              </a:spcAft>
            </a:pP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balance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getBalance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If this node becomes unbalanced,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then there are 4 cases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Left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(balance &gt; 1 &amp;&amp;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getBalance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(root-&gt;left) &gt;= 0)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233A925C-16BB-47FA-E2DB-991042FE70F8}"/>
              </a:ext>
            </a:extLst>
          </p:cNvPr>
          <p:cNvSpPr>
            <a:spLocks noGrp="1"/>
          </p:cNvSpPr>
          <p:nvPr>
            <p:ph type="dt" sz="half" idx="10"/>
          </p:nvPr>
        </p:nvSpPr>
        <p:spPr/>
        <p:txBody>
          <a:bodyPr/>
          <a:lstStyle/>
          <a:p>
            <a:fld id="{2CD3ECB0-4358-428E-BE32-6B30014CD326}" type="datetime1">
              <a:rPr lang="en-IN" smtClean="0"/>
              <a:t>14-08-2025</a:t>
            </a:fld>
            <a:endParaRPr lang="en-IN"/>
          </a:p>
        </p:txBody>
      </p:sp>
      <p:sp>
        <p:nvSpPr>
          <p:cNvPr id="4" name="Slide Number Placeholder 3">
            <a:extLst>
              <a:ext uri="{FF2B5EF4-FFF2-40B4-BE49-F238E27FC236}">
                <a16:creationId xmlns:a16="http://schemas.microsoft.com/office/drawing/2014/main" id="{96406790-4C22-9F10-3D12-444882DA4ECD}"/>
              </a:ext>
            </a:extLst>
          </p:cNvPr>
          <p:cNvSpPr>
            <a:spLocks noGrp="1"/>
          </p:cNvSpPr>
          <p:nvPr>
            <p:ph type="sldNum" sz="quarter" idx="12"/>
          </p:nvPr>
        </p:nvSpPr>
        <p:spPr/>
        <p:txBody>
          <a:bodyPr/>
          <a:lstStyle/>
          <a:p>
            <a:fld id="{912593DB-F78A-4C10-9790-3219FB8F21C0}" type="slidenum">
              <a:rPr lang="en-IN" smtClean="0"/>
              <a:t>115</a:t>
            </a:fld>
            <a:endParaRPr lang="en-IN"/>
          </a:p>
        </p:txBody>
      </p:sp>
      <p:sp>
        <p:nvSpPr>
          <p:cNvPr id="6" name="Footer Placeholder 5">
            <a:extLst>
              <a:ext uri="{FF2B5EF4-FFF2-40B4-BE49-F238E27FC236}">
                <a16:creationId xmlns:a16="http://schemas.microsoft.com/office/drawing/2014/main" id="{FCAFCE04-7190-A06F-A774-2AE7E55BBFE0}"/>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7676557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EAF44-7C53-B3B3-28F2-80901F36CD89}"/>
              </a:ext>
            </a:extLst>
          </p:cNvPr>
          <p:cNvSpPr txBox="1"/>
          <p:nvPr/>
        </p:nvSpPr>
        <p:spPr>
          <a:xfrm>
            <a:off x="197431" y="228219"/>
            <a:ext cx="7816037" cy="6212598"/>
          </a:xfrm>
          <a:prstGeom prst="rect">
            <a:avLst/>
          </a:prstGeom>
          <a:noFill/>
        </p:spPr>
        <p:txBody>
          <a:bodyPr wrap="square">
            <a:spAutoFit/>
          </a:bodyPr>
          <a:lstStyle/>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Left Right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(balance &gt; 1 &amp;&amp;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getBalance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(root-&gt;left) &lt; 0)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root-&gt;left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(root-&gt;left);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fontAlgn="base">
              <a:lnSpc>
                <a:spcPts val="1440"/>
              </a:lnSpc>
              <a:spcAft>
                <a:spcPts val="800"/>
              </a:spcAft>
            </a:pPr>
            <a:endPar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Right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Right</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(balance &lt; -1 &amp;&amp;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getBalance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&lt;= 0)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Right Left Case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(balance &lt; -1 &amp;&amp;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getBalance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&gt; 0)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root-&gt;right =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(root-&gt;right);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leftRotate</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root;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IN"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83B9C155-03C9-8668-3ED0-F0C23AA8C8AF}"/>
              </a:ext>
            </a:extLst>
          </p:cNvPr>
          <p:cNvSpPr>
            <a:spLocks noGrp="1"/>
          </p:cNvSpPr>
          <p:nvPr>
            <p:ph type="dt" sz="half" idx="10"/>
          </p:nvPr>
        </p:nvSpPr>
        <p:spPr/>
        <p:txBody>
          <a:bodyPr/>
          <a:lstStyle/>
          <a:p>
            <a:fld id="{A14164CB-9109-41D1-A184-27492C3F3AD9}" type="datetime1">
              <a:rPr lang="en-IN" smtClean="0"/>
              <a:t>14-08-2025</a:t>
            </a:fld>
            <a:endParaRPr lang="en-IN"/>
          </a:p>
        </p:txBody>
      </p:sp>
      <p:sp>
        <p:nvSpPr>
          <p:cNvPr id="4" name="Slide Number Placeholder 3">
            <a:extLst>
              <a:ext uri="{FF2B5EF4-FFF2-40B4-BE49-F238E27FC236}">
                <a16:creationId xmlns:a16="http://schemas.microsoft.com/office/drawing/2014/main" id="{6174211C-DF04-D785-5BBE-2BAD91B9CB59}"/>
              </a:ext>
            </a:extLst>
          </p:cNvPr>
          <p:cNvSpPr>
            <a:spLocks noGrp="1"/>
          </p:cNvSpPr>
          <p:nvPr>
            <p:ph type="sldNum" sz="quarter" idx="12"/>
          </p:nvPr>
        </p:nvSpPr>
        <p:spPr/>
        <p:txBody>
          <a:bodyPr/>
          <a:lstStyle/>
          <a:p>
            <a:fld id="{912593DB-F78A-4C10-9790-3219FB8F21C0}" type="slidenum">
              <a:rPr lang="en-IN" smtClean="0"/>
              <a:t>116</a:t>
            </a:fld>
            <a:endParaRPr lang="en-IN"/>
          </a:p>
        </p:txBody>
      </p:sp>
      <p:sp>
        <p:nvSpPr>
          <p:cNvPr id="5" name="Footer Placeholder 4">
            <a:extLst>
              <a:ext uri="{FF2B5EF4-FFF2-40B4-BE49-F238E27FC236}">
                <a16:creationId xmlns:a16="http://schemas.microsoft.com/office/drawing/2014/main" id="{50EF26DE-8BC1-AE32-1F41-BE2831C1D8F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3575986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7C4F3-1C39-9936-D5F2-5A3FF30154CE}"/>
              </a:ext>
            </a:extLst>
          </p:cNvPr>
          <p:cNvSpPr txBox="1"/>
          <p:nvPr/>
        </p:nvSpPr>
        <p:spPr>
          <a:xfrm>
            <a:off x="0" y="186353"/>
            <a:ext cx="11637818" cy="6247864"/>
          </a:xfrm>
          <a:prstGeom prst="rect">
            <a:avLst/>
          </a:prstGeom>
          <a:noFill/>
        </p:spPr>
        <p:txBody>
          <a:bodyPr wrap="square">
            <a:spAutoFit/>
          </a:bodyPr>
          <a:lstStyle/>
          <a:p>
            <a:pPr algn="l" fontAlgn="base"/>
            <a:r>
              <a:rPr lang="en-US" sz="2000" b="1" i="0" dirty="0">
                <a:solidFill>
                  <a:srgbClr val="273239"/>
                </a:solidFill>
                <a:effectLst/>
                <a:latin typeface="Nunito" pitchFamily="2" charset="0"/>
              </a:rPr>
              <a:t>Applications of AVL Tree:</a:t>
            </a:r>
          </a:p>
          <a:p>
            <a:pPr algn="l" fontAlgn="base">
              <a:buFont typeface="+mj-lt"/>
              <a:buAutoNum type="arabicPeriod"/>
            </a:pPr>
            <a:r>
              <a:rPr lang="en-US" sz="2000" b="0" i="0" dirty="0">
                <a:solidFill>
                  <a:srgbClr val="273239"/>
                </a:solidFill>
                <a:effectLst/>
                <a:latin typeface="Nunito" pitchFamily="2" charset="0"/>
              </a:rPr>
              <a:t>It is used to index huge records in a database and also to efficiently search in that.</a:t>
            </a:r>
          </a:p>
          <a:p>
            <a:pPr algn="l" fontAlgn="base">
              <a:buFont typeface="+mj-lt"/>
              <a:buAutoNum type="arabicPeriod" startAt="2"/>
            </a:pPr>
            <a:r>
              <a:rPr lang="en-US" sz="2000" b="0" i="0" dirty="0">
                <a:solidFill>
                  <a:srgbClr val="273239"/>
                </a:solidFill>
                <a:effectLst/>
                <a:latin typeface="Nunito" pitchFamily="2" charset="0"/>
              </a:rPr>
              <a:t>For all types of in-memory collections, including sets and dictionaries, AVL Trees are used.</a:t>
            </a:r>
          </a:p>
          <a:p>
            <a:pPr algn="l" fontAlgn="base">
              <a:buFont typeface="+mj-lt"/>
              <a:buAutoNum type="arabicPeriod" startAt="3"/>
            </a:pPr>
            <a:r>
              <a:rPr lang="en-US" sz="2000" b="0" i="0" dirty="0">
                <a:solidFill>
                  <a:srgbClr val="273239"/>
                </a:solidFill>
                <a:effectLst/>
                <a:latin typeface="Nunito" pitchFamily="2" charset="0"/>
              </a:rPr>
              <a:t>Database applications, where insertions and deletions are less common but frequent data lookups are necessary</a:t>
            </a:r>
          </a:p>
          <a:p>
            <a:pPr algn="l" fontAlgn="base">
              <a:buFont typeface="+mj-lt"/>
              <a:buAutoNum type="arabicPeriod" startAt="4"/>
            </a:pPr>
            <a:r>
              <a:rPr lang="en-US" sz="2000" b="0" i="0" dirty="0">
                <a:solidFill>
                  <a:srgbClr val="273239"/>
                </a:solidFill>
                <a:effectLst/>
                <a:latin typeface="Nunito" pitchFamily="2" charset="0"/>
              </a:rPr>
              <a:t>Software that needs optimized search.</a:t>
            </a:r>
          </a:p>
          <a:p>
            <a:pPr algn="l" fontAlgn="base">
              <a:buFont typeface="+mj-lt"/>
              <a:buAutoNum type="arabicPeriod" startAt="5"/>
            </a:pPr>
            <a:r>
              <a:rPr lang="en-US" sz="2000" b="0" i="0" dirty="0">
                <a:solidFill>
                  <a:srgbClr val="273239"/>
                </a:solidFill>
                <a:effectLst/>
                <a:latin typeface="Nunito" pitchFamily="2" charset="0"/>
              </a:rPr>
              <a:t>It is applied in corporate areas and storyline games.</a:t>
            </a:r>
          </a:p>
          <a:p>
            <a:pPr algn="l" fontAlgn="base"/>
            <a:r>
              <a:rPr lang="en-US" sz="2000" b="1" i="0" dirty="0">
                <a:solidFill>
                  <a:srgbClr val="273239"/>
                </a:solidFill>
                <a:effectLst/>
                <a:latin typeface="Nunito" pitchFamily="2" charset="0"/>
              </a:rPr>
              <a:t>Advantages of AVL Tree:</a:t>
            </a:r>
          </a:p>
          <a:p>
            <a:pPr algn="l" fontAlgn="base">
              <a:buFont typeface="+mj-lt"/>
              <a:buAutoNum type="arabicPeriod"/>
            </a:pPr>
            <a:r>
              <a:rPr lang="en-US" sz="2000" b="0" i="0" dirty="0">
                <a:solidFill>
                  <a:srgbClr val="273239"/>
                </a:solidFill>
                <a:effectLst/>
                <a:latin typeface="Nunito" pitchFamily="2" charset="0"/>
              </a:rPr>
              <a:t>AVL trees can self-balance themselves.</a:t>
            </a:r>
          </a:p>
          <a:p>
            <a:pPr algn="l" fontAlgn="base">
              <a:buFont typeface="+mj-lt"/>
              <a:buAutoNum type="arabicPeriod" startAt="2"/>
            </a:pPr>
            <a:r>
              <a:rPr lang="en-US" sz="2000" b="0" i="0" dirty="0">
                <a:solidFill>
                  <a:srgbClr val="273239"/>
                </a:solidFill>
                <a:effectLst/>
                <a:latin typeface="Nunito" pitchFamily="2" charset="0"/>
              </a:rPr>
              <a:t>It is surely not skewed.</a:t>
            </a:r>
          </a:p>
          <a:p>
            <a:pPr algn="l" fontAlgn="base">
              <a:buFont typeface="+mj-lt"/>
              <a:buAutoNum type="arabicPeriod" startAt="3"/>
            </a:pPr>
            <a:r>
              <a:rPr lang="en-US" sz="2000" b="0" i="0" dirty="0">
                <a:solidFill>
                  <a:srgbClr val="273239"/>
                </a:solidFill>
                <a:effectLst/>
                <a:latin typeface="Nunito" pitchFamily="2" charset="0"/>
              </a:rPr>
              <a:t>It provides faster lookups than Red-Black Trees</a:t>
            </a:r>
          </a:p>
          <a:p>
            <a:pPr algn="l" fontAlgn="base">
              <a:buFont typeface="+mj-lt"/>
              <a:buAutoNum type="arabicPeriod" startAt="4"/>
            </a:pPr>
            <a:r>
              <a:rPr lang="en-US" sz="2000" b="0" i="0" dirty="0">
                <a:solidFill>
                  <a:srgbClr val="273239"/>
                </a:solidFill>
                <a:effectLst/>
                <a:latin typeface="Nunito" pitchFamily="2" charset="0"/>
              </a:rPr>
              <a:t>Better searching time complexity compared to other trees like binary tree.</a:t>
            </a:r>
          </a:p>
          <a:p>
            <a:pPr algn="l" fontAlgn="base">
              <a:buFont typeface="+mj-lt"/>
              <a:buAutoNum type="arabicPeriod" startAt="5"/>
            </a:pPr>
            <a:r>
              <a:rPr lang="en-US" sz="2000" b="0" i="0" dirty="0">
                <a:solidFill>
                  <a:srgbClr val="273239"/>
                </a:solidFill>
                <a:effectLst/>
                <a:latin typeface="Nunito" pitchFamily="2" charset="0"/>
              </a:rPr>
              <a:t>Height cannot exceed log(N), where, N is the total number of nodes in the tree.</a:t>
            </a:r>
          </a:p>
          <a:p>
            <a:pPr algn="l" fontAlgn="base"/>
            <a:r>
              <a:rPr lang="en-US" sz="2000" b="1" i="0" dirty="0">
                <a:solidFill>
                  <a:srgbClr val="273239"/>
                </a:solidFill>
                <a:effectLst/>
                <a:latin typeface="Nunito" pitchFamily="2" charset="0"/>
              </a:rPr>
              <a:t>Disadvantages of AVL Tree:</a:t>
            </a:r>
          </a:p>
          <a:p>
            <a:pPr algn="l" fontAlgn="base">
              <a:buFont typeface="+mj-lt"/>
              <a:buAutoNum type="arabicPeriod"/>
            </a:pPr>
            <a:r>
              <a:rPr lang="en-US" sz="2000" b="0" i="0" dirty="0">
                <a:solidFill>
                  <a:srgbClr val="273239"/>
                </a:solidFill>
                <a:effectLst/>
                <a:latin typeface="Nunito" pitchFamily="2" charset="0"/>
              </a:rPr>
              <a:t>It is difficult to implement.</a:t>
            </a:r>
          </a:p>
          <a:p>
            <a:pPr algn="l" fontAlgn="base">
              <a:buFont typeface="+mj-lt"/>
              <a:buAutoNum type="arabicPeriod" startAt="2"/>
            </a:pPr>
            <a:r>
              <a:rPr lang="en-US" sz="2000" b="0" i="0" dirty="0">
                <a:solidFill>
                  <a:srgbClr val="273239"/>
                </a:solidFill>
                <a:effectLst/>
                <a:latin typeface="Nunito" pitchFamily="2" charset="0"/>
              </a:rPr>
              <a:t>It has high constant factors for some of the operations.</a:t>
            </a:r>
          </a:p>
          <a:p>
            <a:pPr algn="l" fontAlgn="base">
              <a:buFont typeface="+mj-lt"/>
              <a:buAutoNum type="arabicPeriod" startAt="3"/>
            </a:pPr>
            <a:r>
              <a:rPr lang="en-US" sz="2000" b="0" i="0" dirty="0">
                <a:solidFill>
                  <a:srgbClr val="273239"/>
                </a:solidFill>
                <a:effectLst/>
                <a:latin typeface="Nunito" pitchFamily="2" charset="0"/>
              </a:rPr>
              <a:t>Less used compared to Red-Black trees.</a:t>
            </a:r>
          </a:p>
          <a:p>
            <a:pPr algn="l" fontAlgn="base">
              <a:buFont typeface="+mj-lt"/>
              <a:buAutoNum type="arabicPeriod" startAt="4"/>
            </a:pPr>
            <a:r>
              <a:rPr lang="en-US" sz="2000" b="0" i="0" dirty="0">
                <a:solidFill>
                  <a:srgbClr val="273239"/>
                </a:solidFill>
                <a:effectLst/>
                <a:latin typeface="Nunito" pitchFamily="2" charset="0"/>
              </a:rPr>
              <a:t>Due to its rather strict balance, AVL trees provide complicated insertion and removal operations as more rotations are performed.</a:t>
            </a:r>
          </a:p>
          <a:p>
            <a:pPr algn="l" fontAlgn="base">
              <a:buFont typeface="+mj-lt"/>
              <a:buAutoNum type="arabicPeriod" startAt="5"/>
            </a:pPr>
            <a:r>
              <a:rPr lang="en-US" sz="2000" b="0" i="0" dirty="0">
                <a:solidFill>
                  <a:srgbClr val="273239"/>
                </a:solidFill>
                <a:effectLst/>
                <a:latin typeface="Nunito" pitchFamily="2" charset="0"/>
              </a:rPr>
              <a:t>Take more processing for balancing</a:t>
            </a:r>
          </a:p>
        </p:txBody>
      </p:sp>
      <p:sp>
        <p:nvSpPr>
          <p:cNvPr id="2" name="Date Placeholder 1">
            <a:extLst>
              <a:ext uri="{FF2B5EF4-FFF2-40B4-BE49-F238E27FC236}">
                <a16:creationId xmlns:a16="http://schemas.microsoft.com/office/drawing/2014/main" id="{755E0392-4BD4-C7C9-B42D-19B37A32BA52}"/>
              </a:ext>
            </a:extLst>
          </p:cNvPr>
          <p:cNvSpPr>
            <a:spLocks noGrp="1"/>
          </p:cNvSpPr>
          <p:nvPr>
            <p:ph type="dt" sz="half" idx="10"/>
          </p:nvPr>
        </p:nvSpPr>
        <p:spPr/>
        <p:txBody>
          <a:bodyPr/>
          <a:lstStyle/>
          <a:p>
            <a:fld id="{DA052C5B-9F92-4EFE-B082-B2C79BDB0E2E}" type="datetime1">
              <a:rPr lang="en-IN" smtClean="0"/>
              <a:t>14-08-2025</a:t>
            </a:fld>
            <a:endParaRPr lang="en-IN"/>
          </a:p>
        </p:txBody>
      </p:sp>
      <p:sp>
        <p:nvSpPr>
          <p:cNvPr id="4" name="Slide Number Placeholder 3">
            <a:extLst>
              <a:ext uri="{FF2B5EF4-FFF2-40B4-BE49-F238E27FC236}">
                <a16:creationId xmlns:a16="http://schemas.microsoft.com/office/drawing/2014/main" id="{D5CD5645-6F3D-DBC9-F3C8-AC03E81C086C}"/>
              </a:ext>
            </a:extLst>
          </p:cNvPr>
          <p:cNvSpPr>
            <a:spLocks noGrp="1"/>
          </p:cNvSpPr>
          <p:nvPr>
            <p:ph type="sldNum" sz="quarter" idx="12"/>
          </p:nvPr>
        </p:nvSpPr>
        <p:spPr/>
        <p:txBody>
          <a:bodyPr/>
          <a:lstStyle/>
          <a:p>
            <a:fld id="{912593DB-F78A-4C10-9790-3219FB8F21C0}" type="slidenum">
              <a:rPr lang="en-IN" smtClean="0"/>
              <a:t>117</a:t>
            </a:fld>
            <a:endParaRPr lang="en-IN"/>
          </a:p>
        </p:txBody>
      </p:sp>
      <p:sp>
        <p:nvSpPr>
          <p:cNvPr id="5" name="Footer Placeholder 4">
            <a:extLst>
              <a:ext uri="{FF2B5EF4-FFF2-40B4-BE49-F238E27FC236}">
                <a16:creationId xmlns:a16="http://schemas.microsoft.com/office/drawing/2014/main" id="{EDB74F91-8FEA-4CF5-770B-37C658752140}"/>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25295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9D31-1B35-3B68-DDA4-F308D1594FF9}"/>
              </a:ext>
            </a:extLst>
          </p:cNvPr>
          <p:cNvSpPr>
            <a:spLocks noGrp="1"/>
          </p:cNvSpPr>
          <p:nvPr>
            <p:ph type="title"/>
          </p:nvPr>
        </p:nvSpPr>
        <p:spPr>
          <a:xfrm>
            <a:off x="612913" y="404882"/>
            <a:ext cx="10515600" cy="854075"/>
          </a:xfrm>
        </p:spPr>
        <p:txBody>
          <a:bodyPr/>
          <a:lstStyle/>
          <a:p>
            <a:r>
              <a:rPr lang="en-US" dirty="0"/>
              <a:t>Example- Algorithm specification</a:t>
            </a:r>
          </a:p>
        </p:txBody>
      </p:sp>
      <p:sp>
        <p:nvSpPr>
          <p:cNvPr id="3" name="Content Placeholder 2">
            <a:extLst>
              <a:ext uri="{FF2B5EF4-FFF2-40B4-BE49-F238E27FC236}">
                <a16:creationId xmlns:a16="http://schemas.microsoft.com/office/drawing/2014/main" id="{764E6F8B-C550-6258-E7FB-3F9982507FAD}"/>
              </a:ext>
            </a:extLst>
          </p:cNvPr>
          <p:cNvSpPr>
            <a:spLocks noGrp="1"/>
          </p:cNvSpPr>
          <p:nvPr>
            <p:ph idx="1"/>
          </p:nvPr>
        </p:nvSpPr>
        <p:spPr>
          <a:xfrm>
            <a:off x="838200" y="1510748"/>
            <a:ext cx="10515600" cy="4666215"/>
          </a:xfrm>
        </p:spPr>
        <p:txBody>
          <a:bodyPr/>
          <a:lstStyle/>
          <a:p>
            <a:pPr marL="0" indent="0">
              <a:buNone/>
            </a:pPr>
            <a:r>
              <a:rPr lang="en-US" dirty="0">
                <a:latin typeface="Cambria" panose="02040503050406030204" pitchFamily="18" charset="0"/>
                <a:ea typeface="Cambria" panose="02040503050406030204" pitchFamily="18" charset="0"/>
              </a:rPr>
              <a:t>1. Algorithm Max(A, n) </a:t>
            </a:r>
          </a:p>
          <a:p>
            <a:pPr marL="0" indent="0">
              <a:buNone/>
            </a:pPr>
            <a:r>
              <a:rPr lang="en-US" dirty="0">
                <a:latin typeface="Cambria" panose="02040503050406030204" pitchFamily="18" charset="0"/>
                <a:ea typeface="Cambria" panose="02040503050406030204" pitchFamily="18" charset="0"/>
              </a:rPr>
              <a:t>2. // A is an array of size n. </a:t>
            </a:r>
          </a:p>
          <a:p>
            <a:pPr marL="0" indent="0">
              <a:buNone/>
            </a:pPr>
            <a:r>
              <a:rPr lang="en-US" dirty="0">
                <a:latin typeface="Cambria" panose="02040503050406030204" pitchFamily="18" charset="0"/>
                <a:ea typeface="Cambria" panose="02040503050406030204" pitchFamily="18" charset="0"/>
              </a:rPr>
              <a:t>3. { </a:t>
            </a:r>
          </a:p>
          <a:p>
            <a:pPr marL="514350" indent="-514350">
              <a:buAutoNum type="arabicPlain" startAt="4"/>
            </a:pPr>
            <a:r>
              <a:rPr lang="en-US" dirty="0">
                <a:latin typeface="Cambria" panose="02040503050406030204" pitchFamily="18" charset="0"/>
                <a:ea typeface="Cambria" panose="02040503050406030204" pitchFamily="18" charset="0"/>
              </a:rPr>
              <a:t>      Result:=A[1]; </a:t>
            </a:r>
          </a:p>
          <a:p>
            <a:pPr marL="514350" indent="-514350">
              <a:buAutoNum type="arabicPlain" startAt="4"/>
            </a:pPr>
            <a:r>
              <a:rPr lang="en-US" dirty="0">
                <a:latin typeface="Cambria" panose="02040503050406030204" pitchFamily="18" charset="0"/>
                <a:ea typeface="Cambria" panose="02040503050406030204" pitchFamily="18" charset="0"/>
              </a:rPr>
              <a:t>      for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:=2 to n do </a:t>
            </a:r>
          </a:p>
          <a:p>
            <a:pPr marL="514350" indent="-514350">
              <a:buAutoNum type="arabicPlain" startAt="4"/>
            </a:pPr>
            <a:r>
              <a:rPr lang="en-US" dirty="0">
                <a:latin typeface="Cambria" panose="02040503050406030204" pitchFamily="18" charset="0"/>
                <a:ea typeface="Cambria" panose="02040503050406030204" pitchFamily="18" charset="0"/>
              </a:rPr>
              <a:t>            if A[</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&gt; Result then Result:=A[</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a:t>
            </a:r>
          </a:p>
          <a:p>
            <a:pPr marL="514350" indent="-514350">
              <a:buAutoNum type="arabicPlain" startAt="4"/>
            </a:pPr>
            <a:r>
              <a:rPr lang="en-US" dirty="0">
                <a:latin typeface="Cambria" panose="02040503050406030204" pitchFamily="18" charset="0"/>
                <a:ea typeface="Cambria" panose="02040503050406030204" pitchFamily="18" charset="0"/>
              </a:rPr>
              <a:t>       return Result;</a:t>
            </a:r>
          </a:p>
          <a:p>
            <a:pPr marL="514350" indent="-514350">
              <a:buAutoNum type="arabicPlain" startAt="4"/>
            </a:pPr>
            <a:r>
              <a:rPr lang="en-US"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0120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0D93-0317-38E3-316B-25A0BA9401AA}"/>
              </a:ext>
            </a:extLst>
          </p:cNvPr>
          <p:cNvSpPr txBox="1"/>
          <p:nvPr/>
        </p:nvSpPr>
        <p:spPr>
          <a:xfrm>
            <a:off x="756458" y="1002992"/>
            <a:ext cx="11155680" cy="4524315"/>
          </a:xfrm>
          <a:prstGeom prst="rect">
            <a:avLst/>
          </a:prstGeom>
          <a:noFill/>
        </p:spPr>
        <p:txBody>
          <a:bodyPr wrap="square">
            <a:spAutoFit/>
          </a:bodyPr>
          <a:lstStyle/>
          <a:p>
            <a:pPr algn="l" fontAlgn="base"/>
            <a:r>
              <a:rPr lang="en-US" sz="3600" b="1" i="0" u="sng" dirty="0">
                <a:solidFill>
                  <a:srgbClr val="273239"/>
                </a:solidFill>
                <a:effectLst/>
              </a:rPr>
              <a:t>Properties of Algorithm:</a:t>
            </a:r>
            <a:endParaRPr lang="en-US" sz="3600" b="1" i="0" dirty="0">
              <a:solidFill>
                <a:srgbClr val="273239"/>
              </a:solidFill>
              <a:effectLst/>
            </a:endParaRPr>
          </a:p>
          <a:p>
            <a:pPr algn="l" fontAlgn="base">
              <a:buFont typeface="Arial" panose="020B0604020202020204" pitchFamily="34" charset="0"/>
              <a:buChar char="•"/>
            </a:pPr>
            <a:r>
              <a:rPr lang="en-US" sz="3600" b="0" i="0" dirty="0">
                <a:solidFill>
                  <a:srgbClr val="273239"/>
                </a:solidFill>
                <a:effectLst/>
              </a:rPr>
              <a:t>It should terminate after a finite time.</a:t>
            </a:r>
          </a:p>
          <a:p>
            <a:pPr algn="l" fontAlgn="base">
              <a:buFont typeface="Arial" panose="020B0604020202020204" pitchFamily="34" charset="0"/>
              <a:buChar char="•"/>
            </a:pPr>
            <a:r>
              <a:rPr lang="en-US" sz="3600" b="0" i="0" dirty="0">
                <a:solidFill>
                  <a:srgbClr val="273239"/>
                </a:solidFill>
                <a:effectLst/>
              </a:rPr>
              <a:t>It should produce at least one output.</a:t>
            </a:r>
          </a:p>
          <a:p>
            <a:pPr algn="l" fontAlgn="base">
              <a:buFont typeface="Arial" panose="020B0604020202020204" pitchFamily="34" charset="0"/>
              <a:buChar char="•"/>
            </a:pPr>
            <a:r>
              <a:rPr lang="en-US" sz="3600" b="0" i="0" dirty="0">
                <a:solidFill>
                  <a:srgbClr val="273239"/>
                </a:solidFill>
                <a:effectLst/>
              </a:rPr>
              <a:t>It should take zero or more input.</a:t>
            </a:r>
          </a:p>
          <a:p>
            <a:pPr algn="l" fontAlgn="base">
              <a:buFont typeface="Arial" panose="020B0604020202020204" pitchFamily="34" charset="0"/>
              <a:buChar char="•"/>
            </a:pPr>
            <a:r>
              <a:rPr lang="en-US" sz="3600" b="0" i="0" dirty="0">
                <a:solidFill>
                  <a:srgbClr val="273239"/>
                </a:solidFill>
                <a:effectLst/>
              </a:rPr>
              <a:t>It should be deterministic means giving the same output for the same input case.</a:t>
            </a:r>
          </a:p>
          <a:p>
            <a:pPr algn="l" fontAlgn="base">
              <a:buFont typeface="Arial" panose="020B0604020202020204" pitchFamily="34" charset="0"/>
              <a:buChar char="•"/>
            </a:pPr>
            <a:r>
              <a:rPr lang="en-US" sz="3600" b="0" i="0" dirty="0">
                <a:solidFill>
                  <a:srgbClr val="273239"/>
                </a:solidFill>
                <a:effectLst/>
              </a:rPr>
              <a:t>Every step in the algorithm must be effective i.e. every step should do some work.</a:t>
            </a:r>
          </a:p>
        </p:txBody>
      </p:sp>
    </p:spTree>
    <p:extLst>
      <p:ext uri="{BB962C8B-B14F-4D97-AF65-F5344CB8AC3E}">
        <p14:creationId xmlns:p14="http://schemas.microsoft.com/office/powerpoint/2010/main" val="146765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4706F-4F9D-92FC-18C9-78A2849CC47C}"/>
              </a:ext>
            </a:extLst>
          </p:cNvPr>
          <p:cNvSpPr txBox="1"/>
          <p:nvPr/>
        </p:nvSpPr>
        <p:spPr>
          <a:xfrm>
            <a:off x="307571" y="1171924"/>
            <a:ext cx="11089178" cy="3108543"/>
          </a:xfrm>
          <a:prstGeom prst="rect">
            <a:avLst/>
          </a:prstGeom>
          <a:noFill/>
        </p:spPr>
        <p:txBody>
          <a:bodyPr wrap="square">
            <a:spAutoFit/>
          </a:bodyPr>
          <a:lstStyle/>
          <a:p>
            <a:pPr algn="just"/>
            <a:r>
              <a:rPr lang="en-US" sz="2800" b="0" i="0" dirty="0">
                <a:solidFill>
                  <a:srgbClr val="FF0000"/>
                </a:solidFill>
                <a:effectLst/>
              </a:rPr>
              <a:t>We can depict an algorithm in many ways.</a:t>
            </a:r>
          </a:p>
          <a:p>
            <a:pPr algn="just"/>
            <a:endParaRPr lang="en-US" sz="2800" b="0" i="0" dirty="0">
              <a:solidFill>
                <a:srgbClr val="FF0000"/>
              </a:solidFill>
              <a:effectLst/>
            </a:endParaRPr>
          </a:p>
          <a:p>
            <a:pPr algn="l">
              <a:buFont typeface="Arial" panose="020B0604020202020204" pitchFamily="34" charset="0"/>
              <a:buChar char="•"/>
            </a:pPr>
            <a:r>
              <a:rPr lang="en-US" sz="2800" b="0" i="0" dirty="0">
                <a:solidFill>
                  <a:srgbClr val="000000"/>
                </a:solidFill>
                <a:effectLst/>
              </a:rPr>
              <a:t>Natural language: implement a natural language like English</a:t>
            </a:r>
          </a:p>
          <a:p>
            <a:pPr algn="l">
              <a:buFont typeface="Arial" panose="020B0604020202020204" pitchFamily="34" charset="0"/>
              <a:buChar char="•"/>
            </a:pPr>
            <a:r>
              <a:rPr lang="en-US" sz="2800" b="0" i="0" dirty="0">
                <a:solidFill>
                  <a:srgbClr val="000000"/>
                </a:solidFill>
                <a:effectLst/>
              </a:rPr>
              <a:t>Flow charts: Graphic representations denoted flowcharts, only if the algorithm is small and simple.</a:t>
            </a:r>
          </a:p>
          <a:p>
            <a:pPr algn="l">
              <a:buFont typeface="Arial" panose="020B0604020202020204" pitchFamily="34" charset="0"/>
              <a:buChar char="•"/>
            </a:pPr>
            <a:r>
              <a:rPr lang="en-US" sz="2800" b="0" i="0" dirty="0">
                <a:solidFill>
                  <a:srgbClr val="000000"/>
                </a:solidFill>
                <a:effectLst/>
              </a:rPr>
              <a:t>Pseudo code: This pseudo code skips most issues of ambiguity; no particularity regarding syntax programming language.</a:t>
            </a:r>
          </a:p>
        </p:txBody>
      </p:sp>
    </p:spTree>
    <p:extLst>
      <p:ext uri="{BB962C8B-B14F-4D97-AF65-F5344CB8AC3E}">
        <p14:creationId xmlns:p14="http://schemas.microsoft.com/office/powerpoint/2010/main" val="273799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836D2A-4995-182D-3B8E-468C60BD37CE}"/>
              </a:ext>
            </a:extLst>
          </p:cNvPr>
          <p:cNvSpPr txBox="1"/>
          <p:nvPr/>
        </p:nvSpPr>
        <p:spPr>
          <a:xfrm>
            <a:off x="365760" y="881255"/>
            <a:ext cx="9800705" cy="2308324"/>
          </a:xfrm>
          <a:prstGeom prst="rect">
            <a:avLst/>
          </a:prstGeom>
          <a:noFill/>
        </p:spPr>
        <p:txBody>
          <a:bodyPr wrap="square">
            <a:spAutoFit/>
          </a:bodyPr>
          <a:lstStyle/>
          <a:p>
            <a:pPr algn="l" rtl="0">
              <a:buFont typeface="+mj-lt"/>
              <a:buAutoNum type="arabicPeriod"/>
            </a:pPr>
            <a:r>
              <a:rPr lang="en-US" b="0" i="0" dirty="0">
                <a:solidFill>
                  <a:srgbClr val="282829"/>
                </a:solidFill>
                <a:effectLst/>
                <a:latin typeface="-apple-system"/>
              </a:rPr>
              <a:t>Begin</a:t>
            </a:r>
          </a:p>
          <a:p>
            <a:pPr algn="l" rtl="0">
              <a:buFont typeface="+mj-lt"/>
              <a:buAutoNum type="arabicPeriod"/>
            </a:pPr>
            <a:r>
              <a:rPr lang="en-US" b="0" i="0" dirty="0">
                <a:solidFill>
                  <a:srgbClr val="282829"/>
                </a:solidFill>
                <a:effectLst/>
                <a:latin typeface="-apple-system"/>
              </a:rPr>
              <a:t>Read three numbers a, b, and c</a:t>
            </a:r>
          </a:p>
          <a:p>
            <a:pPr algn="l" rtl="0">
              <a:buFont typeface="+mj-lt"/>
              <a:buAutoNum type="arabicPeriod"/>
            </a:pPr>
            <a:r>
              <a:rPr lang="en-US" b="0" i="0" dirty="0">
                <a:solidFill>
                  <a:srgbClr val="282829"/>
                </a:solidFill>
                <a:effectLst/>
                <a:latin typeface="-apple-system"/>
              </a:rPr>
              <a:t>If a is greater than b and a is greater than c, then print a as the greatest number and go to step 7</a:t>
            </a:r>
          </a:p>
          <a:p>
            <a:pPr algn="l" rtl="0">
              <a:buFont typeface="+mj-lt"/>
              <a:buAutoNum type="arabicPeriod"/>
            </a:pPr>
            <a:r>
              <a:rPr lang="en-US" b="0" i="0" dirty="0">
                <a:solidFill>
                  <a:srgbClr val="282829"/>
                </a:solidFill>
                <a:effectLst/>
                <a:latin typeface="-apple-system"/>
              </a:rPr>
              <a:t>If b is greater than a and b is greater than c, then print b as the greatest number and go to step 7</a:t>
            </a:r>
          </a:p>
          <a:p>
            <a:pPr algn="l" rtl="0">
              <a:buFont typeface="+mj-lt"/>
              <a:buAutoNum type="arabicPeriod"/>
            </a:pPr>
            <a:r>
              <a:rPr lang="en-US" b="0" i="0" dirty="0">
                <a:solidFill>
                  <a:srgbClr val="282829"/>
                </a:solidFill>
                <a:effectLst/>
                <a:latin typeface="-apple-system"/>
              </a:rPr>
              <a:t>If c is greater than a and c is greater than b, then print c as the greatest number and go to step 7</a:t>
            </a:r>
          </a:p>
          <a:p>
            <a:pPr algn="l" rtl="0">
              <a:buFont typeface="+mj-lt"/>
              <a:buAutoNum type="arabicPeriod"/>
            </a:pPr>
            <a:r>
              <a:rPr lang="en-US" b="0" i="0" dirty="0">
                <a:solidFill>
                  <a:srgbClr val="282829"/>
                </a:solidFill>
                <a:effectLst/>
                <a:latin typeface="-apple-system"/>
              </a:rPr>
              <a:t>If two or more numbers are equal and greater than the third, then print any one of them as the greatest number and go to step 7</a:t>
            </a:r>
          </a:p>
          <a:p>
            <a:pPr algn="l" rtl="0">
              <a:buFont typeface="+mj-lt"/>
              <a:buAutoNum type="arabicPeriod"/>
            </a:pPr>
            <a:r>
              <a:rPr lang="en-US" b="0" i="0" dirty="0">
                <a:solidFill>
                  <a:srgbClr val="282829"/>
                </a:solidFill>
                <a:effectLst/>
                <a:latin typeface="-apple-system"/>
              </a:rPr>
              <a:t>Stop</a:t>
            </a:r>
          </a:p>
        </p:txBody>
      </p:sp>
      <p:sp>
        <p:nvSpPr>
          <p:cNvPr id="4" name="TextBox 3">
            <a:extLst>
              <a:ext uri="{FF2B5EF4-FFF2-40B4-BE49-F238E27FC236}">
                <a16:creationId xmlns:a16="http://schemas.microsoft.com/office/drawing/2014/main" id="{DF4B756E-1C7E-2A60-11D0-E9DC5BDAE50F}"/>
              </a:ext>
            </a:extLst>
          </p:cNvPr>
          <p:cNvSpPr txBox="1"/>
          <p:nvPr/>
        </p:nvSpPr>
        <p:spPr>
          <a:xfrm>
            <a:off x="374073" y="374073"/>
            <a:ext cx="8811491" cy="369332"/>
          </a:xfrm>
          <a:prstGeom prst="rect">
            <a:avLst/>
          </a:prstGeom>
          <a:noFill/>
        </p:spPr>
        <p:txBody>
          <a:bodyPr wrap="square" rtlCol="0">
            <a:spAutoFit/>
          </a:bodyPr>
          <a:lstStyle/>
          <a:p>
            <a:r>
              <a:rPr lang="en-IN" b="1" dirty="0"/>
              <a:t>Algorithm :</a:t>
            </a:r>
            <a:r>
              <a:rPr lang="en-IN" dirty="0"/>
              <a:t> Natural language representation: Finding greatest of 3 numbers</a:t>
            </a:r>
          </a:p>
        </p:txBody>
      </p:sp>
      <p:sp>
        <p:nvSpPr>
          <p:cNvPr id="6" name="TextBox 5">
            <a:extLst>
              <a:ext uri="{FF2B5EF4-FFF2-40B4-BE49-F238E27FC236}">
                <a16:creationId xmlns:a16="http://schemas.microsoft.com/office/drawing/2014/main" id="{64F35FBF-900F-BD77-3998-2F19549BCC65}"/>
              </a:ext>
            </a:extLst>
          </p:cNvPr>
          <p:cNvSpPr txBox="1"/>
          <p:nvPr/>
        </p:nvSpPr>
        <p:spPr>
          <a:xfrm>
            <a:off x="374073" y="3488221"/>
            <a:ext cx="8772004" cy="369332"/>
          </a:xfrm>
          <a:prstGeom prst="rect">
            <a:avLst/>
          </a:prstGeom>
          <a:noFill/>
        </p:spPr>
        <p:txBody>
          <a:bodyPr wrap="square">
            <a:spAutoFit/>
          </a:bodyPr>
          <a:lstStyle/>
          <a:p>
            <a:r>
              <a:rPr lang="en-IN" b="1" dirty="0"/>
              <a:t>Algorithm :</a:t>
            </a:r>
            <a:r>
              <a:rPr lang="en-IN" dirty="0"/>
              <a:t> Pseudo code representation: Finding greatest of 3 numbers</a:t>
            </a:r>
          </a:p>
        </p:txBody>
      </p:sp>
      <p:sp>
        <p:nvSpPr>
          <p:cNvPr id="8" name="TextBox 7">
            <a:extLst>
              <a:ext uri="{FF2B5EF4-FFF2-40B4-BE49-F238E27FC236}">
                <a16:creationId xmlns:a16="http://schemas.microsoft.com/office/drawing/2014/main" id="{E4575CFA-7269-4A8E-F986-C76E8DCA601F}"/>
              </a:ext>
            </a:extLst>
          </p:cNvPr>
          <p:cNvSpPr txBox="1"/>
          <p:nvPr/>
        </p:nvSpPr>
        <p:spPr>
          <a:xfrm>
            <a:off x="1552407" y="4264258"/>
            <a:ext cx="6097384" cy="1754326"/>
          </a:xfrm>
          <a:prstGeom prst="rect">
            <a:avLst/>
          </a:prstGeom>
          <a:noFill/>
        </p:spPr>
        <p:txBody>
          <a:bodyPr wrap="square">
            <a:spAutoFit/>
          </a:bodyPr>
          <a:lstStyle/>
          <a:p>
            <a:pPr algn="l">
              <a:buFont typeface="Arial" panose="020B0604020202020204" pitchFamily="34" charset="0"/>
              <a:buChar char="•"/>
            </a:pPr>
            <a:r>
              <a:rPr lang="en-US" b="0" i="0" dirty="0">
                <a:solidFill>
                  <a:srgbClr val="111111"/>
                </a:solidFill>
                <a:effectLst/>
                <a:latin typeface="Roboto" panose="02000000000000000000" pitchFamily="2" charset="0"/>
              </a:rPr>
              <a:t>Step 1: Set largest = 0</a:t>
            </a:r>
          </a:p>
          <a:p>
            <a:pPr algn="l">
              <a:buFont typeface="Arial" panose="020B0604020202020204" pitchFamily="34" charset="0"/>
              <a:buChar char="•"/>
            </a:pPr>
            <a:r>
              <a:rPr lang="en-US" b="0" i="0" dirty="0">
                <a:solidFill>
                  <a:srgbClr val="111111"/>
                </a:solidFill>
                <a:effectLst/>
                <a:latin typeface="Roboto" panose="02000000000000000000" pitchFamily="2" charset="0"/>
              </a:rPr>
              <a:t>Step 2: Input </a:t>
            </a:r>
            <a:r>
              <a:rPr lang="en-US" b="0" i="0" dirty="0" err="1">
                <a:solidFill>
                  <a:srgbClr val="111111"/>
                </a:solidFill>
                <a:effectLst/>
                <a:latin typeface="Roboto" panose="02000000000000000000" pitchFamily="2" charset="0"/>
              </a:rPr>
              <a:t>a,b,c</a:t>
            </a:r>
            <a:endParaRPr lang="en-US" b="0" i="0" dirty="0">
              <a:solidFill>
                <a:srgbClr val="111111"/>
              </a:solidFill>
              <a:effectLst/>
              <a:latin typeface="Roboto" panose="02000000000000000000" pitchFamily="2" charset="0"/>
            </a:endParaRPr>
          </a:p>
          <a:p>
            <a:pPr algn="l">
              <a:buFont typeface="Arial" panose="020B0604020202020204" pitchFamily="34" charset="0"/>
              <a:buChar char="•"/>
            </a:pPr>
            <a:r>
              <a:rPr lang="en-US" b="0" i="0" dirty="0">
                <a:solidFill>
                  <a:srgbClr val="111111"/>
                </a:solidFill>
                <a:effectLst/>
                <a:latin typeface="Roboto" panose="02000000000000000000" pitchFamily="2" charset="0"/>
              </a:rPr>
              <a:t>Step 3: If (a&gt;b) AND (a&gt;c) largest = a ELSE IF (a&gt;b) AND (a&lt;c) largest =c ELSE IF (b&gt;a) AND (b&gt;c) largest =b ELSE IF (b&gt;a) AND (b&lt;c) largest = c</a:t>
            </a:r>
          </a:p>
          <a:p>
            <a:pPr algn="l">
              <a:buFont typeface="Arial" panose="020B0604020202020204" pitchFamily="34" charset="0"/>
              <a:buChar char="•"/>
            </a:pPr>
            <a:r>
              <a:rPr lang="en-US" b="0" i="0" dirty="0">
                <a:solidFill>
                  <a:srgbClr val="111111"/>
                </a:solidFill>
                <a:effectLst/>
                <a:latin typeface="Roboto" panose="02000000000000000000" pitchFamily="2" charset="0"/>
              </a:rPr>
              <a:t>Step 4: Print largest</a:t>
            </a:r>
          </a:p>
        </p:txBody>
      </p:sp>
    </p:spTree>
    <p:extLst>
      <p:ext uri="{BB962C8B-B14F-4D97-AF65-F5344CB8AC3E}">
        <p14:creationId xmlns:p14="http://schemas.microsoft.com/office/powerpoint/2010/main" val="9021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Draw a flow chart to find the largest of three numbers. - Sarthaks ...">
            <a:extLst>
              <a:ext uri="{FF2B5EF4-FFF2-40B4-BE49-F238E27FC236}">
                <a16:creationId xmlns:a16="http://schemas.microsoft.com/office/drawing/2014/main" id="{92DC0874-A226-0EB3-8DF6-F61DE3035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018" y="1903616"/>
            <a:ext cx="6325986" cy="4753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4A965E-3223-2F64-78A0-ADADED3E4698}"/>
              </a:ext>
            </a:extLst>
          </p:cNvPr>
          <p:cNvSpPr txBox="1"/>
          <p:nvPr/>
        </p:nvSpPr>
        <p:spPr>
          <a:xfrm>
            <a:off x="505002" y="312763"/>
            <a:ext cx="8772002" cy="369332"/>
          </a:xfrm>
          <a:prstGeom prst="rect">
            <a:avLst/>
          </a:prstGeom>
          <a:noFill/>
        </p:spPr>
        <p:txBody>
          <a:bodyPr wrap="square">
            <a:spAutoFit/>
          </a:bodyPr>
          <a:lstStyle/>
          <a:p>
            <a:r>
              <a:rPr lang="en-IN" b="1" dirty="0"/>
              <a:t>Algorithm :</a:t>
            </a:r>
            <a:r>
              <a:rPr lang="en-IN" dirty="0"/>
              <a:t> Pseudo code representation: Finding greatest of 3 numbers</a:t>
            </a:r>
          </a:p>
        </p:txBody>
      </p:sp>
    </p:spTree>
    <p:extLst>
      <p:ext uri="{BB962C8B-B14F-4D97-AF65-F5344CB8AC3E}">
        <p14:creationId xmlns:p14="http://schemas.microsoft.com/office/powerpoint/2010/main" val="4993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ndard Flowchart Symbols. | Download Scientific Diagram">
            <a:extLst>
              <a:ext uri="{FF2B5EF4-FFF2-40B4-BE49-F238E27FC236}">
                <a16:creationId xmlns:a16="http://schemas.microsoft.com/office/drawing/2014/main" id="{759C8C69-F574-71F8-DC28-F420CA7B7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345" y="914400"/>
            <a:ext cx="6625244" cy="5602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4C1494-80C3-B4AE-1EC2-59CB8A2D399D}"/>
              </a:ext>
            </a:extLst>
          </p:cNvPr>
          <p:cNvSpPr txBox="1"/>
          <p:nvPr/>
        </p:nvSpPr>
        <p:spPr>
          <a:xfrm>
            <a:off x="482137" y="457200"/>
            <a:ext cx="3740727" cy="369332"/>
          </a:xfrm>
          <a:prstGeom prst="rect">
            <a:avLst/>
          </a:prstGeom>
          <a:noFill/>
        </p:spPr>
        <p:txBody>
          <a:bodyPr wrap="square" rtlCol="0">
            <a:spAutoFit/>
          </a:bodyPr>
          <a:lstStyle/>
          <a:p>
            <a:r>
              <a:rPr lang="en-IN" dirty="0"/>
              <a:t>Flow chart representation symbols</a:t>
            </a:r>
          </a:p>
        </p:txBody>
      </p:sp>
    </p:spTree>
    <p:extLst>
      <p:ext uri="{BB962C8B-B14F-4D97-AF65-F5344CB8AC3E}">
        <p14:creationId xmlns:p14="http://schemas.microsoft.com/office/powerpoint/2010/main" val="157209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lowchart Symbols Meanings and Examples Pdf New Images Flow Chart ...">
            <a:extLst>
              <a:ext uri="{FF2B5EF4-FFF2-40B4-BE49-F238E27FC236}">
                <a16:creationId xmlns:a16="http://schemas.microsoft.com/office/drawing/2014/main" id="{A6AA8FBB-13A0-1EF9-FDBE-750BCED55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84" y="415636"/>
            <a:ext cx="10956173" cy="638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8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9DCAA1-9C73-A2A7-8C56-F2C42A2B38A6}"/>
              </a:ext>
            </a:extLst>
          </p:cNvPr>
          <p:cNvSpPr txBox="1"/>
          <p:nvPr/>
        </p:nvSpPr>
        <p:spPr>
          <a:xfrm>
            <a:off x="3048693" y="359822"/>
            <a:ext cx="6097384" cy="369332"/>
          </a:xfrm>
          <a:prstGeom prst="rect">
            <a:avLst/>
          </a:prstGeom>
          <a:noFill/>
        </p:spPr>
        <p:txBody>
          <a:bodyPr wrap="square">
            <a:spAutoFit/>
          </a:bodyPr>
          <a:lstStyle/>
          <a:p>
            <a:pPr algn="ctr"/>
            <a:r>
              <a:rPr lang="en-IN" b="1" i="0" dirty="0">
                <a:solidFill>
                  <a:srgbClr val="000000"/>
                </a:solidFill>
                <a:effectLst/>
                <a:latin typeface="Spartan"/>
              </a:rPr>
              <a:t>Print message "Hello Everybody"</a:t>
            </a:r>
          </a:p>
        </p:txBody>
      </p:sp>
      <p:pic>
        <p:nvPicPr>
          <p:cNvPr id="8194" name="Picture 2" descr="flowchart in c">
            <a:extLst>
              <a:ext uri="{FF2B5EF4-FFF2-40B4-BE49-F238E27FC236}">
                <a16:creationId xmlns:a16="http://schemas.microsoft.com/office/drawing/2014/main" id="{69E8F0E8-292A-82A4-942D-9578EAC49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47404"/>
            <a:ext cx="7620000" cy="524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3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49C0-2E78-5EF0-56EA-E74A7BAE1F3A}"/>
              </a:ext>
            </a:extLst>
          </p:cNvPr>
          <p:cNvSpPr>
            <a:spLocks noGrp="1"/>
          </p:cNvSpPr>
          <p:nvPr>
            <p:ph type="title"/>
          </p:nvPr>
        </p:nvSpPr>
        <p:spPr/>
        <p:txBody>
          <a:bodyPr/>
          <a:lstStyle/>
          <a:p>
            <a:pPr algn="ctr"/>
            <a:r>
              <a:rPr lang="en-IN" dirty="0">
                <a:solidFill>
                  <a:srgbClr val="00B0F0"/>
                </a:solidFill>
              </a:rPr>
              <a:t>Syllabus</a:t>
            </a:r>
          </a:p>
        </p:txBody>
      </p:sp>
      <p:sp>
        <p:nvSpPr>
          <p:cNvPr id="3" name="TextBox 2">
            <a:extLst>
              <a:ext uri="{FF2B5EF4-FFF2-40B4-BE49-F238E27FC236}">
                <a16:creationId xmlns:a16="http://schemas.microsoft.com/office/drawing/2014/main" id="{0E45A9BB-D960-D53A-7923-6E99979F97B5}"/>
              </a:ext>
            </a:extLst>
          </p:cNvPr>
          <p:cNvSpPr txBox="1"/>
          <p:nvPr/>
        </p:nvSpPr>
        <p:spPr>
          <a:xfrm>
            <a:off x="515389" y="1612669"/>
            <a:ext cx="11538066" cy="1077218"/>
          </a:xfrm>
          <a:prstGeom prst="rect">
            <a:avLst/>
          </a:prstGeom>
          <a:noFill/>
        </p:spPr>
        <p:txBody>
          <a:bodyPr wrap="square" rtlCol="0">
            <a:spAutoFit/>
          </a:bodyPr>
          <a:lstStyle/>
          <a:p>
            <a:r>
              <a:rPr lang="en-US" sz="3200" dirty="0">
                <a:solidFill>
                  <a:srgbClr val="FF0000"/>
                </a:solidFill>
              </a:rPr>
              <a:t>Unit -1 </a:t>
            </a:r>
          </a:p>
          <a:p>
            <a:endParaRPr lang="en-US" sz="3200" dirty="0">
              <a:solidFill>
                <a:srgbClr val="FF0000"/>
              </a:solidFill>
            </a:endParaRPr>
          </a:p>
        </p:txBody>
      </p:sp>
      <p:sp>
        <p:nvSpPr>
          <p:cNvPr id="6" name="TextBox 5">
            <a:extLst>
              <a:ext uri="{FF2B5EF4-FFF2-40B4-BE49-F238E27FC236}">
                <a16:creationId xmlns:a16="http://schemas.microsoft.com/office/drawing/2014/main" id="{F9117796-E169-FACC-E421-BF79D07C1E4B}"/>
              </a:ext>
            </a:extLst>
          </p:cNvPr>
          <p:cNvSpPr txBox="1"/>
          <p:nvPr/>
        </p:nvSpPr>
        <p:spPr>
          <a:xfrm>
            <a:off x="330923" y="2258617"/>
            <a:ext cx="11112137" cy="4293483"/>
          </a:xfrm>
          <a:prstGeom prst="rect">
            <a:avLst/>
          </a:prstGeom>
          <a:noFill/>
        </p:spPr>
        <p:txBody>
          <a:bodyPr wrap="square">
            <a:spAutoFit/>
          </a:bodyPr>
          <a:lstStyle/>
          <a:p>
            <a:pPr marL="90170" indent="-635" algn="just">
              <a:lnSpc>
                <a:spcPct val="115000"/>
              </a:lnSpc>
              <a:spcAft>
                <a:spcPts val="1000"/>
              </a:spcAft>
            </a:pPr>
            <a:r>
              <a:rPr lang="en-IN" sz="3200" b="1" dirty="0">
                <a:effectLst/>
                <a:ea typeface="Times New Roman" panose="02020603050405020304" pitchFamily="18" charset="0"/>
                <a:cs typeface="Times New Roman" panose="02020603050405020304" pitchFamily="18" charset="0"/>
              </a:rPr>
              <a:t>Introduction</a:t>
            </a:r>
            <a:r>
              <a:rPr lang="en-IN" sz="3200" dirty="0">
                <a:effectLst/>
                <a:ea typeface="Times New Roman" panose="02020603050405020304" pitchFamily="18" charset="0"/>
                <a:cs typeface="Times New Roman" panose="02020603050405020304" pitchFamily="18" charset="0"/>
              </a:rPr>
              <a:t>:</a:t>
            </a:r>
          </a:p>
          <a:p>
            <a:pPr marL="90170" indent="-635" algn="just">
              <a:lnSpc>
                <a:spcPct val="115000"/>
              </a:lnSpc>
              <a:spcAft>
                <a:spcPts val="1000"/>
              </a:spcAft>
            </a:pPr>
            <a:r>
              <a:rPr lang="en-IN" sz="3200" dirty="0">
                <a:effectLst/>
                <a:ea typeface="Times New Roman" panose="02020603050405020304" pitchFamily="18" charset="0"/>
                <a:cs typeface="Times New Roman" panose="02020603050405020304" pitchFamily="18" charset="0"/>
              </a:rPr>
              <a:t>Algorithm Analysis, Space and Time Complexity analysis, Asymptotic Notations.</a:t>
            </a:r>
          </a:p>
          <a:p>
            <a:pPr marL="90170" indent="-635" algn="just">
              <a:lnSpc>
                <a:spcPct val="115000"/>
              </a:lnSpc>
              <a:spcAft>
                <a:spcPts val="1000"/>
              </a:spcAft>
            </a:pPr>
            <a:r>
              <a:rPr lang="en-IN" sz="3200" b="1" dirty="0">
                <a:effectLst/>
                <a:ea typeface="Times New Roman" panose="02020603050405020304" pitchFamily="18" charset="0"/>
                <a:cs typeface="Times New Roman" panose="02020603050405020304" pitchFamily="18" charset="0"/>
              </a:rPr>
              <a:t>AVL Trees</a:t>
            </a:r>
            <a:r>
              <a:rPr lang="en-IN" sz="3200" dirty="0">
                <a:effectLst/>
                <a:ea typeface="Times New Roman" panose="02020603050405020304" pitchFamily="18" charset="0"/>
                <a:cs typeface="Times New Roman" panose="02020603050405020304" pitchFamily="18" charset="0"/>
              </a:rPr>
              <a:t> – Creation, Insertion, Deletion operations and Applications	</a:t>
            </a:r>
          </a:p>
          <a:p>
            <a:r>
              <a:rPr lang="en-IN" sz="3200" b="1" kern="0" dirty="0">
                <a:effectLst/>
                <a:ea typeface="Times New Roman" panose="02020603050405020304" pitchFamily="18" charset="0"/>
              </a:rPr>
              <a:t>B-Trees</a:t>
            </a:r>
            <a:r>
              <a:rPr lang="en-IN" sz="3200" kern="0" dirty="0">
                <a:effectLst/>
                <a:ea typeface="Times New Roman" panose="02020603050405020304" pitchFamily="18" charset="0"/>
              </a:rPr>
              <a:t> – Creation, Insertion, Deletion operations and Applications</a:t>
            </a:r>
            <a:endParaRPr lang="en-IN" sz="3200" dirty="0"/>
          </a:p>
        </p:txBody>
      </p:sp>
    </p:spTree>
    <p:extLst>
      <p:ext uri="{BB962C8B-B14F-4D97-AF65-F5344CB8AC3E}">
        <p14:creationId xmlns:p14="http://schemas.microsoft.com/office/powerpoint/2010/main" val="241309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5F5F9-B548-E80F-F66A-7577F079FCAF}"/>
              </a:ext>
            </a:extLst>
          </p:cNvPr>
          <p:cNvSpPr txBox="1"/>
          <p:nvPr/>
        </p:nvSpPr>
        <p:spPr>
          <a:xfrm>
            <a:off x="3048693" y="617516"/>
            <a:ext cx="6097384" cy="369332"/>
          </a:xfrm>
          <a:prstGeom prst="rect">
            <a:avLst/>
          </a:prstGeom>
          <a:noFill/>
        </p:spPr>
        <p:txBody>
          <a:bodyPr wrap="square">
            <a:spAutoFit/>
          </a:bodyPr>
          <a:lstStyle/>
          <a:p>
            <a:pPr algn="ctr"/>
            <a:r>
              <a:rPr lang="en-US" b="1" i="0" dirty="0">
                <a:solidFill>
                  <a:srgbClr val="000000"/>
                </a:solidFill>
                <a:effectLst/>
                <a:latin typeface="Spartan"/>
              </a:rPr>
              <a:t>Input 2 numbers from the user and print their sum</a:t>
            </a:r>
          </a:p>
        </p:txBody>
      </p:sp>
      <p:pic>
        <p:nvPicPr>
          <p:cNvPr id="9218" name="Picture 2" descr="flowchart in c language">
            <a:extLst>
              <a:ext uri="{FF2B5EF4-FFF2-40B4-BE49-F238E27FC236}">
                <a16:creationId xmlns:a16="http://schemas.microsoft.com/office/drawing/2014/main" id="{65B730A0-ABAC-8520-E2ED-AF8114CCB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13411"/>
            <a:ext cx="7620000" cy="497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9A0F2-0164-5423-FB72-CFC66746284C}"/>
              </a:ext>
            </a:extLst>
          </p:cNvPr>
          <p:cNvSpPr txBox="1"/>
          <p:nvPr/>
        </p:nvSpPr>
        <p:spPr>
          <a:xfrm>
            <a:off x="3048693" y="645271"/>
            <a:ext cx="7067896" cy="369332"/>
          </a:xfrm>
          <a:prstGeom prst="rect">
            <a:avLst/>
          </a:prstGeom>
          <a:noFill/>
        </p:spPr>
        <p:txBody>
          <a:bodyPr wrap="square">
            <a:spAutoFit/>
          </a:bodyPr>
          <a:lstStyle/>
          <a:p>
            <a:pPr algn="l"/>
            <a:r>
              <a:rPr lang="en-US" b="1" i="0" dirty="0">
                <a:solidFill>
                  <a:srgbClr val="000000"/>
                </a:solidFill>
                <a:effectLst/>
                <a:latin typeface="Spartan"/>
              </a:rPr>
              <a:t>Input numbers from the user and check whether it is even or odd</a:t>
            </a:r>
          </a:p>
        </p:txBody>
      </p:sp>
      <p:pic>
        <p:nvPicPr>
          <p:cNvPr id="10242" name="Picture 2" descr="flowchart for structure in c">
            <a:extLst>
              <a:ext uri="{FF2B5EF4-FFF2-40B4-BE49-F238E27FC236}">
                <a16:creationId xmlns:a16="http://schemas.microsoft.com/office/drawing/2014/main" id="{8D8FDCDF-D314-9A5A-4725-998D67E47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3658"/>
            <a:ext cx="7620000" cy="507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3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7818B-172B-75FF-B1A4-FB5CD7F999C1}"/>
              </a:ext>
            </a:extLst>
          </p:cNvPr>
          <p:cNvSpPr txBox="1"/>
          <p:nvPr/>
        </p:nvSpPr>
        <p:spPr>
          <a:xfrm>
            <a:off x="3048693" y="368135"/>
            <a:ext cx="6097384" cy="369332"/>
          </a:xfrm>
          <a:prstGeom prst="rect">
            <a:avLst/>
          </a:prstGeom>
          <a:noFill/>
        </p:spPr>
        <p:txBody>
          <a:bodyPr wrap="square">
            <a:spAutoFit/>
          </a:bodyPr>
          <a:lstStyle/>
          <a:p>
            <a:pPr algn="l"/>
            <a:r>
              <a:rPr lang="en-US" b="1" i="0" dirty="0">
                <a:solidFill>
                  <a:srgbClr val="000000"/>
                </a:solidFill>
                <a:effectLst/>
                <a:latin typeface="Spartan"/>
              </a:rPr>
              <a:t>Flowchart to find the sum of the first 50 natural numbers</a:t>
            </a:r>
          </a:p>
        </p:txBody>
      </p:sp>
      <p:pic>
        <p:nvPicPr>
          <p:cNvPr id="11266" name="Picture 2" descr="Image result for Flowchart to find the sum of the first 50 natural numbers">
            <a:extLst>
              <a:ext uri="{FF2B5EF4-FFF2-40B4-BE49-F238E27FC236}">
                <a16:creationId xmlns:a16="http://schemas.microsoft.com/office/drawing/2014/main" id="{889AFE0A-FD74-FE1D-BEDF-29D4E366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51" y="1981199"/>
            <a:ext cx="4680065" cy="356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39161-54D7-5A17-B0F7-8BE929DC7154}"/>
              </a:ext>
            </a:extLst>
          </p:cNvPr>
          <p:cNvSpPr txBox="1"/>
          <p:nvPr/>
        </p:nvSpPr>
        <p:spPr>
          <a:xfrm>
            <a:off x="3048693" y="451262"/>
            <a:ext cx="6097384" cy="369332"/>
          </a:xfrm>
          <a:prstGeom prst="rect">
            <a:avLst/>
          </a:prstGeom>
          <a:noFill/>
        </p:spPr>
        <p:txBody>
          <a:bodyPr wrap="square">
            <a:spAutoFit/>
          </a:bodyPr>
          <a:lstStyle/>
          <a:p>
            <a:pPr algn="ctr"/>
            <a:r>
              <a:rPr lang="en-US" b="1" dirty="0">
                <a:solidFill>
                  <a:srgbClr val="000000"/>
                </a:solidFill>
                <a:latin typeface="Spartan"/>
              </a:rPr>
              <a:t>T</a:t>
            </a:r>
            <a:r>
              <a:rPr lang="en-US" b="1" i="0" dirty="0">
                <a:solidFill>
                  <a:srgbClr val="000000"/>
                </a:solidFill>
                <a:effectLst/>
                <a:latin typeface="Spartan"/>
              </a:rPr>
              <a:t>o find the Factorial Value of a Number</a:t>
            </a:r>
          </a:p>
        </p:txBody>
      </p:sp>
      <p:pic>
        <p:nvPicPr>
          <p:cNvPr id="5" name="Picture 4">
            <a:extLst>
              <a:ext uri="{FF2B5EF4-FFF2-40B4-BE49-F238E27FC236}">
                <a16:creationId xmlns:a16="http://schemas.microsoft.com/office/drawing/2014/main" id="{96426A29-A1DC-6EC3-CDB3-2C30DAF3C22C}"/>
              </a:ext>
            </a:extLst>
          </p:cNvPr>
          <p:cNvPicPr>
            <a:picLocks noChangeAspect="1"/>
          </p:cNvPicPr>
          <p:nvPr/>
        </p:nvPicPr>
        <p:blipFill>
          <a:blip r:embed="rId2"/>
          <a:stretch>
            <a:fillRect/>
          </a:stretch>
        </p:blipFill>
        <p:spPr>
          <a:xfrm>
            <a:off x="1695450" y="1042122"/>
            <a:ext cx="8801100" cy="5438775"/>
          </a:xfrm>
          <a:prstGeom prst="rect">
            <a:avLst/>
          </a:prstGeom>
        </p:spPr>
      </p:pic>
    </p:spTree>
    <p:extLst>
      <p:ext uri="{BB962C8B-B14F-4D97-AF65-F5344CB8AC3E}">
        <p14:creationId xmlns:p14="http://schemas.microsoft.com/office/powerpoint/2010/main" val="28253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D3199-12A8-B66F-A271-AB7B5717C5AA}"/>
              </a:ext>
            </a:extLst>
          </p:cNvPr>
          <p:cNvSpPr txBox="1"/>
          <p:nvPr/>
        </p:nvSpPr>
        <p:spPr>
          <a:xfrm>
            <a:off x="41564" y="239461"/>
            <a:ext cx="11937076" cy="6463308"/>
          </a:xfrm>
          <a:prstGeom prst="rect">
            <a:avLst/>
          </a:prstGeom>
          <a:noFill/>
        </p:spPr>
        <p:txBody>
          <a:bodyPr wrap="square">
            <a:spAutoFit/>
          </a:bodyPr>
          <a:lstStyle/>
          <a:p>
            <a:pPr algn="l" fontAlgn="base"/>
            <a:r>
              <a:rPr lang="en-US" b="1" i="0" u="sng" dirty="0">
                <a:solidFill>
                  <a:srgbClr val="273239"/>
                </a:solidFill>
                <a:effectLst/>
                <a:latin typeface="Nunito" pitchFamily="2" charset="0"/>
              </a:rPr>
              <a:t>Types of Algorithms:</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There are several types of algorithms available. Some important algorithms are:</a:t>
            </a:r>
          </a:p>
          <a:p>
            <a:pPr algn="l" fontAlgn="base"/>
            <a:r>
              <a:rPr lang="en-US" b="1" i="0" dirty="0">
                <a:solidFill>
                  <a:srgbClr val="273239"/>
                </a:solidFill>
                <a:effectLst/>
                <a:latin typeface="Nunito" pitchFamily="2" charset="0"/>
              </a:rPr>
              <a:t>1. </a:t>
            </a:r>
            <a:r>
              <a:rPr lang="en-US" b="1" i="0" u="sng" dirty="0">
                <a:solidFill>
                  <a:srgbClr val="273239"/>
                </a:solidFill>
                <a:effectLst/>
                <a:latin typeface="Nunito" pitchFamily="2" charset="0"/>
                <a:hlinkClick r:id="rId2"/>
              </a:rPr>
              <a:t>Brute Force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It is the simplest approach to a problem. A brute force algorithm is the first approach that comes to finding when we see a problem.</a:t>
            </a:r>
          </a:p>
          <a:p>
            <a:pPr algn="l" fontAlgn="base"/>
            <a:r>
              <a:rPr lang="en-US" b="1" i="0" dirty="0">
                <a:solidFill>
                  <a:srgbClr val="273239"/>
                </a:solidFill>
                <a:effectLst/>
                <a:latin typeface="Nunito" pitchFamily="2" charset="0"/>
              </a:rPr>
              <a:t>2. </a:t>
            </a:r>
            <a:r>
              <a:rPr lang="en-US" b="1" i="0" u="sng" dirty="0">
                <a:solidFill>
                  <a:srgbClr val="273239"/>
                </a:solidFill>
                <a:effectLst/>
                <a:latin typeface="Nunito" pitchFamily="2" charset="0"/>
                <a:hlinkClick r:id="rId3"/>
              </a:rPr>
              <a:t>Recursive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A recursive algorithm is based on </a:t>
            </a:r>
            <a:r>
              <a:rPr lang="en-US" b="0" i="0" u="sng" dirty="0">
                <a:solidFill>
                  <a:srgbClr val="273239"/>
                </a:solidFill>
                <a:effectLst/>
                <a:latin typeface="Nunito" pitchFamily="2" charset="0"/>
                <a:hlinkClick r:id="rId4"/>
              </a:rPr>
              <a:t>recursion</a:t>
            </a:r>
            <a:r>
              <a:rPr lang="en-US" b="0" i="0" dirty="0">
                <a:solidFill>
                  <a:srgbClr val="273239"/>
                </a:solidFill>
                <a:effectLst/>
                <a:latin typeface="Nunito" pitchFamily="2" charset="0"/>
              </a:rPr>
              <a:t>. In this case, a problem is broken into several sub-parts and called the same function again and again.</a:t>
            </a:r>
          </a:p>
          <a:p>
            <a:pPr algn="l" fontAlgn="base"/>
            <a:r>
              <a:rPr lang="en-US" b="1" i="0" dirty="0">
                <a:solidFill>
                  <a:srgbClr val="273239"/>
                </a:solidFill>
                <a:effectLst/>
                <a:latin typeface="Nunito" pitchFamily="2" charset="0"/>
              </a:rPr>
              <a:t>3. </a:t>
            </a:r>
            <a:r>
              <a:rPr lang="en-US" b="1" i="0" u="sng" dirty="0">
                <a:solidFill>
                  <a:srgbClr val="273239"/>
                </a:solidFill>
                <a:effectLst/>
                <a:latin typeface="Nunito" pitchFamily="2" charset="0"/>
                <a:hlinkClick r:id="rId5"/>
              </a:rPr>
              <a:t>Backtracking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The backtracking algorithm builds the solution by searching among all possible solutions. Using this algorithm, we keep on building the solution following criteria. Whenever a solution fails we trace back to the failure point build on the next solution and continue this process till we find the solution or all possible solutions are looked after.</a:t>
            </a:r>
          </a:p>
          <a:p>
            <a:pPr algn="l" fontAlgn="base"/>
            <a:r>
              <a:rPr lang="en-US" b="1" i="0" dirty="0">
                <a:solidFill>
                  <a:srgbClr val="273239"/>
                </a:solidFill>
                <a:effectLst/>
                <a:latin typeface="Nunito" pitchFamily="2" charset="0"/>
              </a:rPr>
              <a:t>4. </a:t>
            </a:r>
            <a:r>
              <a:rPr lang="en-US" b="1" i="0" u="sng" dirty="0">
                <a:solidFill>
                  <a:srgbClr val="273239"/>
                </a:solidFill>
                <a:effectLst/>
                <a:latin typeface="Nunito" pitchFamily="2" charset="0"/>
                <a:hlinkClick r:id="rId6"/>
              </a:rPr>
              <a:t>Searching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Searching algorithms are the ones that are used for searching elements or groups of elements from a particular data structure. They can be of different types based on their approach or the data structure in which the element should be found.</a:t>
            </a:r>
          </a:p>
          <a:p>
            <a:pPr algn="l" fontAlgn="base"/>
            <a:r>
              <a:rPr lang="en-US" b="1" i="0" dirty="0">
                <a:solidFill>
                  <a:srgbClr val="273239"/>
                </a:solidFill>
                <a:effectLst/>
                <a:latin typeface="Nunito" pitchFamily="2" charset="0"/>
              </a:rPr>
              <a:t>5. </a:t>
            </a:r>
            <a:r>
              <a:rPr lang="en-US" b="1" i="0" u="sng" dirty="0">
                <a:solidFill>
                  <a:srgbClr val="273239"/>
                </a:solidFill>
                <a:effectLst/>
                <a:latin typeface="Nunito" pitchFamily="2" charset="0"/>
                <a:hlinkClick r:id="rId7"/>
              </a:rPr>
              <a:t>Sorting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Sorting is arranging a group of data in a particular manner according to the requirement. The algorithms which help in performing this function are called sorting algorithms. Generally sorting algorithms are used to sort groups of data in an increasing or decreasing manner.</a:t>
            </a:r>
          </a:p>
          <a:p>
            <a:pPr algn="l" fontAlgn="base"/>
            <a:r>
              <a:rPr lang="en-US" b="1" i="0" dirty="0">
                <a:solidFill>
                  <a:srgbClr val="273239"/>
                </a:solidFill>
                <a:effectLst/>
                <a:latin typeface="Nunito" pitchFamily="2" charset="0"/>
              </a:rPr>
              <a:t>6. </a:t>
            </a:r>
            <a:r>
              <a:rPr lang="en-US" b="1" i="0" u="sng" dirty="0">
                <a:solidFill>
                  <a:srgbClr val="273239"/>
                </a:solidFill>
                <a:effectLst/>
                <a:latin typeface="Nunito" pitchFamily="2" charset="0"/>
                <a:hlinkClick r:id="rId8"/>
              </a:rPr>
              <a:t>Hashing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Hashing algorithms work similarly to the searching algorithm. But they contain an index with a key ID. In hashing, a key is assigned to specific data.</a:t>
            </a:r>
          </a:p>
        </p:txBody>
      </p:sp>
    </p:spTree>
    <p:extLst>
      <p:ext uri="{BB962C8B-B14F-4D97-AF65-F5344CB8AC3E}">
        <p14:creationId xmlns:p14="http://schemas.microsoft.com/office/powerpoint/2010/main" val="406563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68C02A-0562-F041-3AA9-BB8E981086F1}"/>
              </a:ext>
            </a:extLst>
          </p:cNvPr>
          <p:cNvSpPr txBox="1"/>
          <p:nvPr/>
        </p:nvSpPr>
        <p:spPr>
          <a:xfrm>
            <a:off x="116378" y="276622"/>
            <a:ext cx="12153207" cy="4524315"/>
          </a:xfrm>
          <a:prstGeom prst="rect">
            <a:avLst/>
          </a:prstGeom>
          <a:noFill/>
        </p:spPr>
        <p:txBody>
          <a:bodyPr wrap="square">
            <a:spAutoFit/>
          </a:bodyPr>
          <a:lstStyle/>
          <a:p>
            <a:pPr algn="l" fontAlgn="base"/>
            <a:r>
              <a:rPr lang="en-US" b="1" i="0" dirty="0">
                <a:solidFill>
                  <a:srgbClr val="273239"/>
                </a:solidFill>
                <a:effectLst/>
                <a:latin typeface="Nunito" pitchFamily="2" charset="0"/>
              </a:rPr>
              <a:t>7. </a:t>
            </a:r>
            <a:r>
              <a:rPr lang="en-US" b="1" i="0" u="sng" dirty="0">
                <a:solidFill>
                  <a:srgbClr val="273239"/>
                </a:solidFill>
                <a:effectLst/>
                <a:latin typeface="Nunito" pitchFamily="2" charset="0"/>
                <a:hlinkClick r:id="rId2"/>
              </a:rPr>
              <a:t>Divide and Conquer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This algorithm breaks a problem into sub-problems, solves a single sub-problem, and merges the solutions to get the final solution. It consists of the following three steps:</a:t>
            </a:r>
          </a:p>
          <a:p>
            <a:pPr algn="l" fontAlgn="base">
              <a:buFont typeface="Arial" panose="020B0604020202020204" pitchFamily="34" charset="0"/>
              <a:buChar char="•"/>
            </a:pPr>
            <a:r>
              <a:rPr lang="en-US" b="0" i="0" dirty="0">
                <a:solidFill>
                  <a:srgbClr val="273239"/>
                </a:solidFill>
                <a:effectLst/>
                <a:latin typeface="Nunito" pitchFamily="2" charset="0"/>
              </a:rPr>
              <a:t>Divide</a:t>
            </a:r>
          </a:p>
          <a:p>
            <a:pPr algn="l" fontAlgn="base">
              <a:buFont typeface="Arial" panose="020B0604020202020204" pitchFamily="34" charset="0"/>
              <a:buChar char="•"/>
            </a:pPr>
            <a:r>
              <a:rPr lang="en-US" b="0" i="0" dirty="0">
                <a:solidFill>
                  <a:srgbClr val="273239"/>
                </a:solidFill>
                <a:effectLst/>
                <a:latin typeface="Nunito" pitchFamily="2" charset="0"/>
              </a:rPr>
              <a:t>Solve</a:t>
            </a:r>
          </a:p>
          <a:p>
            <a:pPr algn="l" fontAlgn="base">
              <a:buFont typeface="Arial" panose="020B0604020202020204" pitchFamily="34" charset="0"/>
              <a:buChar char="•"/>
            </a:pPr>
            <a:r>
              <a:rPr lang="en-US" b="0" i="0" dirty="0">
                <a:solidFill>
                  <a:srgbClr val="273239"/>
                </a:solidFill>
                <a:effectLst/>
                <a:latin typeface="Nunito" pitchFamily="2" charset="0"/>
              </a:rPr>
              <a:t>Combine</a:t>
            </a:r>
          </a:p>
          <a:p>
            <a:pPr algn="l" fontAlgn="base"/>
            <a:r>
              <a:rPr lang="en-US" b="1" i="0" dirty="0">
                <a:solidFill>
                  <a:srgbClr val="273239"/>
                </a:solidFill>
                <a:effectLst/>
                <a:latin typeface="Nunito" pitchFamily="2" charset="0"/>
              </a:rPr>
              <a:t>8. </a:t>
            </a:r>
            <a:r>
              <a:rPr lang="en-US" b="1" i="0" u="sng" dirty="0">
                <a:solidFill>
                  <a:srgbClr val="273239"/>
                </a:solidFill>
                <a:effectLst/>
                <a:latin typeface="Nunito" pitchFamily="2" charset="0"/>
                <a:hlinkClick r:id="rId3"/>
              </a:rPr>
              <a:t>Greedy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In this type of algorithm, the solution is built part by part. The solution for the next part is built based on the immediate benefit of the next part. The one solution that gives the most benefit will be chosen as the solution for the next part.</a:t>
            </a:r>
          </a:p>
          <a:p>
            <a:pPr algn="l" fontAlgn="base"/>
            <a:r>
              <a:rPr lang="en-US" b="1" i="0" dirty="0">
                <a:solidFill>
                  <a:srgbClr val="273239"/>
                </a:solidFill>
                <a:effectLst/>
                <a:latin typeface="Nunito" pitchFamily="2" charset="0"/>
              </a:rPr>
              <a:t>9. </a:t>
            </a:r>
            <a:r>
              <a:rPr lang="en-US" b="1" i="0" u="sng" dirty="0">
                <a:solidFill>
                  <a:srgbClr val="273239"/>
                </a:solidFill>
                <a:effectLst/>
                <a:latin typeface="Nunito" pitchFamily="2" charset="0"/>
                <a:hlinkClick r:id="rId4"/>
              </a:rPr>
              <a:t>Dynamic Programming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This algorithm uses the concept of using the already found solution to avoid repetitive calculation of the same part of the problem. It divides the problem into smaller overlapping subproblems and solves them.</a:t>
            </a:r>
          </a:p>
          <a:p>
            <a:pPr algn="l" fontAlgn="base"/>
            <a:r>
              <a:rPr lang="en-US" b="1" i="0" dirty="0">
                <a:solidFill>
                  <a:srgbClr val="273239"/>
                </a:solidFill>
                <a:effectLst/>
                <a:latin typeface="Nunito" pitchFamily="2" charset="0"/>
              </a:rPr>
              <a:t>10. </a:t>
            </a:r>
            <a:r>
              <a:rPr lang="en-US" b="1" i="0" u="sng" dirty="0">
                <a:solidFill>
                  <a:srgbClr val="273239"/>
                </a:solidFill>
                <a:effectLst/>
                <a:latin typeface="Nunito" pitchFamily="2" charset="0"/>
                <a:hlinkClick r:id="rId5"/>
              </a:rPr>
              <a:t>Randomized Algorithm</a:t>
            </a:r>
            <a:r>
              <a:rPr lang="en-US" b="1" i="0" u="sng" dirty="0">
                <a:solidFill>
                  <a:srgbClr val="273239"/>
                </a:solidFill>
                <a:effectLst/>
                <a:latin typeface="Nunito" pitchFamily="2" charset="0"/>
              </a:rPr>
              <a:t>:</a:t>
            </a:r>
            <a:endParaRPr lang="en-US" b="1" i="0" dirty="0">
              <a:solidFill>
                <a:srgbClr val="273239"/>
              </a:solidFill>
              <a:effectLst/>
              <a:latin typeface="Nunito" pitchFamily="2" charset="0"/>
            </a:endParaRPr>
          </a:p>
          <a:p>
            <a:pPr algn="l" rtl="0" fontAlgn="base"/>
            <a:r>
              <a:rPr lang="en-US" b="0" i="0" dirty="0">
                <a:solidFill>
                  <a:srgbClr val="273239"/>
                </a:solidFill>
                <a:effectLst/>
                <a:latin typeface="Nunito" pitchFamily="2" charset="0"/>
              </a:rPr>
              <a:t>In the randomized algorithm, we use a random number so it gives immediate benefit. The random number helps in deciding the expected outcome.</a:t>
            </a:r>
          </a:p>
        </p:txBody>
      </p:sp>
    </p:spTree>
    <p:extLst>
      <p:ext uri="{BB962C8B-B14F-4D97-AF65-F5344CB8AC3E}">
        <p14:creationId xmlns:p14="http://schemas.microsoft.com/office/powerpoint/2010/main" val="95004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BBE08D-6E0A-5D9E-F498-B2EE180DCA92}"/>
              </a:ext>
            </a:extLst>
          </p:cNvPr>
          <p:cNvSpPr txBox="1"/>
          <p:nvPr/>
        </p:nvSpPr>
        <p:spPr>
          <a:xfrm>
            <a:off x="415636" y="388124"/>
            <a:ext cx="11097491" cy="3416320"/>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Advantages of Algorithms:</a:t>
            </a:r>
            <a:endParaRPr lang="en-US" sz="2400" b="1" i="0" dirty="0">
              <a:solidFill>
                <a:srgbClr val="273239"/>
              </a:solidFill>
              <a:effectLst/>
              <a:latin typeface="Nunito" pitchFamily="2" charset="0"/>
            </a:endParaRPr>
          </a:p>
          <a:p>
            <a:pPr algn="l" fontAlgn="base">
              <a:buFont typeface="Arial" panose="020B0604020202020204" pitchFamily="34" charset="0"/>
              <a:buChar char="•"/>
            </a:pPr>
            <a:r>
              <a:rPr lang="en-US" sz="2400" b="0" i="0" dirty="0">
                <a:solidFill>
                  <a:srgbClr val="273239"/>
                </a:solidFill>
                <a:effectLst/>
                <a:latin typeface="Nunito" pitchFamily="2" charset="0"/>
              </a:rPr>
              <a:t>It is easy to understand.</a:t>
            </a:r>
          </a:p>
          <a:p>
            <a:pPr algn="l" fontAlgn="base">
              <a:buFont typeface="Arial" panose="020B0604020202020204" pitchFamily="34" charset="0"/>
              <a:buChar char="•"/>
            </a:pPr>
            <a:r>
              <a:rPr lang="en-US" sz="2400" b="0" i="0" dirty="0">
                <a:solidFill>
                  <a:srgbClr val="273239"/>
                </a:solidFill>
                <a:effectLst/>
                <a:latin typeface="Nunito" pitchFamily="2" charset="0"/>
              </a:rPr>
              <a:t>An algorithm is a step-wise representation of a solution to a given problem.</a:t>
            </a:r>
          </a:p>
          <a:p>
            <a:pPr algn="l" fontAlgn="base">
              <a:buFont typeface="Arial" panose="020B0604020202020204" pitchFamily="34" charset="0"/>
              <a:buChar char="•"/>
            </a:pPr>
            <a:r>
              <a:rPr lang="en-US" sz="2400" b="0" i="0" dirty="0">
                <a:solidFill>
                  <a:srgbClr val="273239"/>
                </a:solidFill>
                <a:effectLst/>
                <a:latin typeface="Nunito" pitchFamily="2" charset="0"/>
              </a:rPr>
              <a:t>In an Algorithm the problem is broken down into smaller pieces or steps hence, it is easier for the programmer to convert it into an actual program.</a:t>
            </a:r>
          </a:p>
          <a:p>
            <a:pPr algn="l" fontAlgn="base"/>
            <a:r>
              <a:rPr lang="en-US" sz="2400" b="1" i="0" u="sng" dirty="0">
                <a:solidFill>
                  <a:srgbClr val="273239"/>
                </a:solidFill>
                <a:effectLst/>
                <a:latin typeface="Nunito" pitchFamily="2" charset="0"/>
              </a:rPr>
              <a:t>Disadvantages of Algorithms</a:t>
            </a:r>
            <a:r>
              <a:rPr lang="en-US" sz="2400" b="1" i="0" dirty="0">
                <a:solidFill>
                  <a:srgbClr val="273239"/>
                </a:solidFill>
                <a:effectLst/>
                <a:latin typeface="Nunito" pitchFamily="2" charset="0"/>
              </a:rPr>
              <a:t>:</a:t>
            </a:r>
          </a:p>
          <a:p>
            <a:pPr algn="l" fontAlgn="base">
              <a:buFont typeface="Arial" panose="020B0604020202020204" pitchFamily="34" charset="0"/>
              <a:buChar char="•"/>
            </a:pPr>
            <a:r>
              <a:rPr lang="en-US" sz="2400" b="0" i="0" dirty="0">
                <a:solidFill>
                  <a:srgbClr val="273239"/>
                </a:solidFill>
                <a:effectLst/>
                <a:latin typeface="Nunito" pitchFamily="2" charset="0"/>
              </a:rPr>
              <a:t>Writing an algorithm takes a long time so it is time-consuming.</a:t>
            </a:r>
          </a:p>
          <a:p>
            <a:pPr algn="l" fontAlgn="base">
              <a:buFont typeface="Arial" panose="020B0604020202020204" pitchFamily="34" charset="0"/>
              <a:buChar char="•"/>
            </a:pPr>
            <a:r>
              <a:rPr lang="en-US" sz="2400" b="0" i="0" dirty="0">
                <a:solidFill>
                  <a:srgbClr val="273239"/>
                </a:solidFill>
                <a:effectLst/>
                <a:latin typeface="Nunito" pitchFamily="2" charset="0"/>
              </a:rPr>
              <a:t>Understanding complex logic through algorithms can be very difficult.</a:t>
            </a:r>
          </a:p>
          <a:p>
            <a:pPr algn="l" fontAlgn="base">
              <a:buFont typeface="Arial" panose="020B0604020202020204" pitchFamily="34" charset="0"/>
              <a:buChar char="•"/>
            </a:pPr>
            <a:r>
              <a:rPr lang="en-US" sz="2400" b="0" i="0" dirty="0">
                <a:solidFill>
                  <a:srgbClr val="273239"/>
                </a:solidFill>
                <a:effectLst/>
                <a:latin typeface="Nunito" pitchFamily="2" charset="0"/>
              </a:rPr>
              <a:t>Branching and Looping statements are difficult to show in Algorithms</a:t>
            </a:r>
          </a:p>
        </p:txBody>
      </p:sp>
    </p:spTree>
    <p:extLst>
      <p:ext uri="{BB962C8B-B14F-4D97-AF65-F5344CB8AC3E}">
        <p14:creationId xmlns:p14="http://schemas.microsoft.com/office/powerpoint/2010/main" val="408684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B6BEB-C42F-5D94-DA9C-6E9CE61F6A9F}"/>
              </a:ext>
            </a:extLst>
          </p:cNvPr>
          <p:cNvSpPr txBox="1"/>
          <p:nvPr/>
        </p:nvSpPr>
        <p:spPr>
          <a:xfrm>
            <a:off x="3048693" y="1645748"/>
            <a:ext cx="6097384" cy="2369880"/>
          </a:xfrm>
          <a:prstGeom prst="rect">
            <a:avLst/>
          </a:prstGeom>
          <a:noFill/>
        </p:spPr>
        <p:txBody>
          <a:bodyPr wrap="square">
            <a:spAutoFit/>
          </a:bodyPr>
          <a:lstStyle/>
          <a:p>
            <a:r>
              <a:rPr lang="en-US" sz="2800" b="1" dirty="0">
                <a:effectLst/>
              </a:rPr>
              <a:t>1. Read A and B.</a:t>
            </a:r>
            <a:endParaRPr lang="en-US" sz="2800" dirty="0">
              <a:effectLst/>
            </a:endParaRPr>
          </a:p>
          <a:p>
            <a:r>
              <a:rPr lang="en-US" sz="2800" b="1" dirty="0">
                <a:effectLst/>
              </a:rPr>
              <a:t>2. Set SUM := A + B.</a:t>
            </a:r>
            <a:endParaRPr lang="en-US" sz="2800" dirty="0">
              <a:effectLst/>
            </a:endParaRPr>
          </a:p>
          <a:p>
            <a:r>
              <a:rPr lang="en-US" sz="2800" b="1" dirty="0">
                <a:effectLst/>
              </a:rPr>
              <a:t>3. Write SUM.</a:t>
            </a:r>
            <a:endParaRPr lang="en-US" sz="2800" dirty="0">
              <a:effectLst/>
            </a:endParaRPr>
          </a:p>
          <a:p>
            <a:r>
              <a:rPr lang="en-US" sz="2800" b="1" dirty="0">
                <a:effectLst/>
              </a:rPr>
              <a:t>4. Exit.</a:t>
            </a:r>
            <a:endParaRPr lang="en-US" sz="2800" dirty="0">
              <a:effectLst/>
            </a:endParaRPr>
          </a:p>
          <a:p>
            <a:br>
              <a:rPr lang="en-US" dirty="0">
                <a:effectLst/>
              </a:rPr>
            </a:br>
            <a:endParaRPr lang="en-IN" dirty="0"/>
          </a:p>
        </p:txBody>
      </p:sp>
      <p:sp>
        <p:nvSpPr>
          <p:cNvPr id="4" name="TextBox 3">
            <a:extLst>
              <a:ext uri="{FF2B5EF4-FFF2-40B4-BE49-F238E27FC236}">
                <a16:creationId xmlns:a16="http://schemas.microsoft.com/office/drawing/2014/main" id="{444BAC5F-B79D-485E-B232-F4F0C5A710CC}"/>
              </a:ext>
            </a:extLst>
          </p:cNvPr>
          <p:cNvSpPr txBox="1"/>
          <p:nvPr/>
        </p:nvSpPr>
        <p:spPr>
          <a:xfrm>
            <a:off x="498763" y="1138843"/>
            <a:ext cx="7697585" cy="523220"/>
          </a:xfrm>
          <a:prstGeom prst="rect">
            <a:avLst/>
          </a:prstGeom>
          <a:noFill/>
        </p:spPr>
        <p:txBody>
          <a:bodyPr wrap="square" rtlCol="0">
            <a:spAutoFit/>
          </a:bodyPr>
          <a:lstStyle/>
          <a:p>
            <a:r>
              <a:rPr lang="en-IN" sz="2800" b="1" dirty="0"/>
              <a:t>Addition of two numbers: Pseudo code</a:t>
            </a:r>
          </a:p>
        </p:txBody>
      </p:sp>
      <p:sp>
        <p:nvSpPr>
          <p:cNvPr id="5" name="TextBox 4">
            <a:extLst>
              <a:ext uri="{FF2B5EF4-FFF2-40B4-BE49-F238E27FC236}">
                <a16:creationId xmlns:a16="http://schemas.microsoft.com/office/drawing/2014/main" id="{CD6C55A7-BA82-92A1-9DE2-14B7ADDD790C}"/>
              </a:ext>
            </a:extLst>
          </p:cNvPr>
          <p:cNvSpPr txBox="1"/>
          <p:nvPr/>
        </p:nvSpPr>
        <p:spPr>
          <a:xfrm>
            <a:off x="3048693" y="285008"/>
            <a:ext cx="6097384" cy="584775"/>
          </a:xfrm>
          <a:prstGeom prst="rect">
            <a:avLst/>
          </a:prstGeom>
          <a:noFill/>
        </p:spPr>
        <p:txBody>
          <a:bodyPr wrap="square">
            <a:spAutoFit/>
          </a:bodyPr>
          <a:lstStyle/>
          <a:p>
            <a:pPr algn="ctr" fontAlgn="base"/>
            <a:r>
              <a:rPr lang="en-US" sz="3200" b="1" i="0" u="sng" dirty="0">
                <a:solidFill>
                  <a:srgbClr val="FF0000"/>
                </a:solidFill>
                <a:effectLst/>
                <a:latin typeface="Nunito" pitchFamily="2" charset="0"/>
              </a:rPr>
              <a:t>How to analyze an Algorithm? </a:t>
            </a:r>
            <a:endParaRPr lang="en-US" sz="3200" b="1" i="0" dirty="0">
              <a:solidFill>
                <a:srgbClr val="FF0000"/>
              </a:solidFill>
              <a:effectLst/>
              <a:latin typeface="Nunito" pitchFamily="2" charset="0"/>
            </a:endParaRPr>
          </a:p>
        </p:txBody>
      </p:sp>
    </p:spTree>
    <p:extLst>
      <p:ext uri="{BB962C8B-B14F-4D97-AF65-F5344CB8AC3E}">
        <p14:creationId xmlns:p14="http://schemas.microsoft.com/office/powerpoint/2010/main" val="22691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5646-8ACC-F8DC-F1D5-08960092F7F1}"/>
              </a:ext>
            </a:extLst>
          </p:cNvPr>
          <p:cNvSpPr>
            <a:spLocks noGrp="1"/>
          </p:cNvSpPr>
          <p:nvPr>
            <p:ph type="title"/>
          </p:nvPr>
        </p:nvSpPr>
        <p:spPr>
          <a:xfrm>
            <a:off x="838200" y="365126"/>
            <a:ext cx="10515600" cy="801066"/>
          </a:xfrm>
        </p:spPr>
        <p:txBody>
          <a:bodyPr/>
          <a:lstStyle/>
          <a:p>
            <a:r>
              <a:rPr lang="en-US" dirty="0"/>
              <a:t>Analysis of Algorithm</a:t>
            </a:r>
          </a:p>
        </p:txBody>
      </p:sp>
      <p:sp>
        <p:nvSpPr>
          <p:cNvPr id="3" name="Content Placeholder 2">
            <a:extLst>
              <a:ext uri="{FF2B5EF4-FFF2-40B4-BE49-F238E27FC236}">
                <a16:creationId xmlns:a16="http://schemas.microsoft.com/office/drawing/2014/main" id="{2D4B3A73-0992-3EBB-F387-B7FE884AF597}"/>
              </a:ext>
            </a:extLst>
          </p:cNvPr>
          <p:cNvSpPr>
            <a:spLocks noGrp="1"/>
          </p:cNvSpPr>
          <p:nvPr>
            <p:ph idx="1"/>
          </p:nvPr>
        </p:nvSpPr>
        <p:spPr>
          <a:xfrm>
            <a:off x="838200" y="1166192"/>
            <a:ext cx="10515600" cy="5326682"/>
          </a:xfrm>
        </p:spPr>
        <p:txBody>
          <a:bodyPr>
            <a:normAutofit fontScale="85000" lnSpcReduction="10000"/>
          </a:bodyPr>
          <a:lstStyle/>
          <a:p>
            <a:pPr algn="l"/>
            <a:r>
              <a:rPr lang="en-US" sz="2400" dirty="0">
                <a:latin typeface="Cambria" panose="02040503050406030204" pitchFamily="18" charset="0"/>
                <a:ea typeface="Cambria" panose="02040503050406030204" pitchFamily="18" charset="0"/>
                <a:cs typeface="Times New Roman" panose="02020603050405020304" pitchFamily="18" charset="0"/>
              </a:rPr>
              <a:t>The performances of algorithms can be measured on the scales of </a:t>
            </a:r>
            <a:r>
              <a:rPr lang="en-US" sz="2400" b="1" dirty="0">
                <a:latin typeface="Cambria" panose="02040503050406030204" pitchFamily="18" charset="0"/>
                <a:ea typeface="Cambria" panose="02040503050406030204" pitchFamily="18" charset="0"/>
                <a:cs typeface="Times New Roman" panose="02020603050405020304" pitchFamily="18" charset="0"/>
              </a:rPr>
              <a:t>time</a:t>
            </a:r>
            <a:r>
              <a:rPr lang="en-US" sz="2400" dirty="0">
                <a:latin typeface="Cambria" panose="02040503050406030204" pitchFamily="18" charset="0"/>
                <a:ea typeface="Cambria" panose="02040503050406030204" pitchFamily="18" charset="0"/>
                <a:cs typeface="Times New Roman" panose="02020603050405020304" pitchFamily="18" charset="0"/>
              </a:rPr>
              <a:t> and </a:t>
            </a:r>
            <a:r>
              <a:rPr lang="en-US" sz="2400" b="1" dirty="0">
                <a:latin typeface="Cambria" panose="02040503050406030204" pitchFamily="18" charset="0"/>
                <a:ea typeface="Cambria" panose="02040503050406030204" pitchFamily="18" charset="0"/>
                <a:cs typeface="Times New Roman" panose="02020603050405020304" pitchFamily="18" charset="0"/>
              </a:rPr>
              <a:t>space</a:t>
            </a:r>
            <a:r>
              <a:rPr lang="en-US" sz="2400" dirty="0">
                <a:latin typeface="Cambria" panose="02040503050406030204" pitchFamily="18" charset="0"/>
                <a:ea typeface="Cambria" panose="02040503050406030204" pitchFamily="18" charset="0"/>
                <a:cs typeface="Times New Roman" panose="02020603050405020304" pitchFamily="18" charset="0"/>
              </a:rPr>
              <a:t>. </a:t>
            </a:r>
          </a:p>
          <a:p>
            <a:pPr algn="l"/>
            <a:r>
              <a:rPr lang="en-US" sz="2400" dirty="0">
                <a:latin typeface="Cambria" panose="02040503050406030204" pitchFamily="18" charset="0"/>
                <a:ea typeface="Cambria" panose="02040503050406030204" pitchFamily="18" charset="0"/>
                <a:cs typeface="Times New Roman" panose="02020603050405020304" pitchFamily="18" charset="0"/>
              </a:rPr>
              <a:t>The performance of a program is the amount of computer memory and time needed to run a program. We use two approaches to determine the performance of a program. </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endParaRPr lang="en-IN"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effectLst/>
                <a:latin typeface="Cambria" panose="02040503050406030204" pitchFamily="18" charset="0"/>
                <a:ea typeface="Cambria" panose="02040503050406030204" pitchFamily="18" charset="0"/>
                <a:cs typeface="Times New Roman" panose="02020603050405020304" pitchFamily="18" charset="0"/>
              </a:rPr>
              <a:t>   1) An analytical approach  known as a priori estimates (known as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performance  </a:t>
            </a:r>
          </a:p>
          <a:p>
            <a:pPr marL="0" marR="0" indent="0">
              <a:lnSpc>
                <a:spcPct val="115000"/>
              </a:lnSpc>
              <a:spcBef>
                <a:spcPts val="0"/>
              </a:spcBef>
              <a:spcAft>
                <a:spcPts val="0"/>
              </a:spcAft>
              <a:buNone/>
            </a:pPr>
            <a:r>
              <a:rPr lang="en-IN" sz="2400" b="1" dirty="0">
                <a:latin typeface="Cambria" panose="02040503050406030204" pitchFamily="18" charset="0"/>
                <a:ea typeface="Cambria" panose="02040503050406030204" pitchFamily="18" charset="0"/>
                <a:cs typeface="Times New Roman" panose="02020603050405020304" pitchFamily="18" charset="0"/>
              </a:rPr>
              <a:t>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analysis</a:t>
            </a:r>
            <a:r>
              <a:rPr lang="en-IN" sz="2400" dirty="0">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endParaRPr lang="en-IN"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effectLst/>
                <a:latin typeface="Cambria" panose="02040503050406030204" pitchFamily="18" charset="0"/>
                <a:ea typeface="Cambria" panose="02040503050406030204" pitchFamily="18" charset="0"/>
                <a:cs typeface="Times New Roman" panose="02020603050405020304" pitchFamily="18" charset="0"/>
              </a:rPr>
              <a:t>    2) An experimental study known as a posteriori testing(known as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performance </a:t>
            </a:r>
          </a:p>
          <a:p>
            <a:pPr marL="0" marR="0" indent="0">
              <a:lnSpc>
                <a:spcPct val="115000"/>
              </a:lnSpc>
              <a:spcBef>
                <a:spcPts val="0"/>
              </a:spcBef>
              <a:spcAft>
                <a:spcPts val="0"/>
              </a:spcAft>
              <a:buNone/>
            </a:pPr>
            <a:r>
              <a:rPr lang="en-IN" sz="2400" b="1" dirty="0">
                <a:latin typeface="Cambria" panose="02040503050406030204" pitchFamily="18" charset="0"/>
                <a:ea typeface="Cambria" panose="02040503050406030204" pitchFamily="18" charset="0"/>
                <a:cs typeface="Times New Roman" panose="02020603050405020304" pitchFamily="18" charset="0"/>
              </a:rPr>
              <a:t>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measurement</a:t>
            </a:r>
            <a:r>
              <a:rPr lang="en-IN" sz="2400" dirty="0">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l">
              <a:buNone/>
            </a:pPr>
            <a:endParaRPr lang="en-US" sz="2400" b="0" i="0" u="none" strike="noStrike" baseline="0" dirty="0">
              <a:latin typeface="Cambria" panose="02040503050406030204" pitchFamily="18" charset="0"/>
              <a:ea typeface="Cambria" panose="02040503050406030204" pitchFamily="18" charset="0"/>
            </a:endParaRPr>
          </a:p>
          <a:p>
            <a:pPr marL="0" indent="0" algn="l">
              <a:lnSpc>
                <a:spcPct val="120000"/>
              </a:lnSpc>
              <a:buNone/>
            </a:pPr>
            <a:r>
              <a:rPr lang="en-US" sz="2400" b="0" i="0" u="none" strike="noStrike" baseline="0" dirty="0">
                <a:latin typeface="Cambria" panose="02040503050406030204" pitchFamily="18" charset="0"/>
                <a:ea typeface="Cambria" panose="02040503050406030204" pitchFamily="18" charset="0"/>
              </a:rPr>
              <a:t>In a </a:t>
            </a:r>
            <a:r>
              <a:rPr lang="en-US" sz="2400" b="1" i="0" u="none" strike="noStrike" baseline="0" dirty="0">
                <a:latin typeface="Cambria" panose="02040503050406030204" pitchFamily="18" charset="0"/>
                <a:ea typeface="Cambria" panose="02040503050406030204" pitchFamily="18" charset="0"/>
              </a:rPr>
              <a:t>priori analysis</a:t>
            </a:r>
            <a:r>
              <a:rPr lang="en-US" sz="2400" b="0" i="0" u="none" strike="noStrike" baseline="0" dirty="0">
                <a:latin typeface="Cambria" panose="02040503050406030204" pitchFamily="18" charset="0"/>
                <a:ea typeface="Cambria" panose="02040503050406030204" pitchFamily="18" charset="0"/>
              </a:rPr>
              <a:t> we obtain a function (of some relevant parameters) which bounds the algorithm's computing time. </a:t>
            </a:r>
          </a:p>
          <a:p>
            <a:pPr marL="0" indent="0" algn="l">
              <a:lnSpc>
                <a:spcPct val="120000"/>
              </a:lnSpc>
              <a:buNone/>
            </a:pPr>
            <a:r>
              <a:rPr lang="en-US" sz="2400" b="0" i="0" u="none" strike="noStrike" baseline="0" dirty="0">
                <a:latin typeface="Cambria" panose="02040503050406030204" pitchFamily="18" charset="0"/>
                <a:ea typeface="Cambria" panose="02040503050406030204" pitchFamily="18" charset="0"/>
              </a:rPr>
              <a:t>In a </a:t>
            </a:r>
            <a:r>
              <a:rPr lang="en-US" sz="2400" b="1" i="0" u="none" strike="noStrike" baseline="0" dirty="0">
                <a:latin typeface="Cambria" panose="02040503050406030204" pitchFamily="18" charset="0"/>
                <a:ea typeface="Cambria" panose="02040503050406030204" pitchFamily="18" charset="0"/>
              </a:rPr>
              <a:t>posteriori testing</a:t>
            </a:r>
            <a:r>
              <a:rPr lang="en-US" sz="2400" b="0" i="0" u="none" strike="noStrike" baseline="0" dirty="0">
                <a:latin typeface="Cambria" panose="02040503050406030204" pitchFamily="18" charset="0"/>
                <a:ea typeface="Cambria" panose="02040503050406030204" pitchFamily="18" charset="0"/>
              </a:rPr>
              <a:t> we collect actual statistics about the algorithm's consumption of time and space, while it is executing.( it is difficult to measure because , it contains actual running time + other processing time of the system to be considered)</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228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50E55-CB05-D90C-1F23-D0A81975510A}"/>
              </a:ext>
            </a:extLst>
          </p:cNvPr>
          <p:cNvSpPr txBox="1"/>
          <p:nvPr/>
        </p:nvSpPr>
        <p:spPr>
          <a:xfrm>
            <a:off x="382385" y="111539"/>
            <a:ext cx="11554691" cy="6740307"/>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How to analyze an Algorithm? </a:t>
            </a:r>
            <a:endParaRPr lang="en-US" sz="2400" b="1" i="0" dirty="0">
              <a:solidFill>
                <a:srgbClr val="273239"/>
              </a:solidFill>
              <a:effectLst/>
              <a:latin typeface="Nunito" pitchFamily="2" charset="0"/>
            </a:endParaRPr>
          </a:p>
          <a:p>
            <a:pPr algn="l" rtl="0" fontAlgn="base"/>
            <a:r>
              <a:rPr lang="en-US" sz="2400" b="0" i="0" dirty="0">
                <a:solidFill>
                  <a:srgbClr val="273239"/>
                </a:solidFill>
                <a:effectLst/>
                <a:latin typeface="Nunito" pitchFamily="2" charset="0"/>
              </a:rPr>
              <a:t>For a standard algorithm to be good, it must be efficient. Hence the efficiency of an algorithm must be checked and maintained. It can be in two stages:</a:t>
            </a:r>
          </a:p>
          <a:p>
            <a:pPr algn="l" fontAlgn="base"/>
            <a:r>
              <a:rPr lang="en-US" sz="2400" b="1" i="0" dirty="0">
                <a:solidFill>
                  <a:srgbClr val="273239"/>
                </a:solidFill>
                <a:effectLst/>
                <a:latin typeface="Nunito" pitchFamily="2" charset="0"/>
              </a:rPr>
              <a:t>1. Priori Analysis:</a:t>
            </a:r>
          </a:p>
          <a:p>
            <a:pPr algn="l" rtl="0" fontAlgn="base"/>
            <a:r>
              <a:rPr lang="en-US" sz="2400" b="0" i="0" dirty="0">
                <a:solidFill>
                  <a:srgbClr val="273239"/>
                </a:solidFill>
                <a:effectLst/>
                <a:latin typeface="Nunito" pitchFamily="2" charset="0"/>
              </a:rPr>
              <a:t>“Priori” means “before”. Hence Priori analysis means checking the algorithm before its implementation. In this, the algorithm is checked when it is written in the form of theoretical steps. This Efficiency of an algorithm is measured by assuming that all other factors, for example, processor speed, are constant and have no effect on the implementation. This is done usually by the algorithm designer. This analysis is </a:t>
            </a:r>
            <a:r>
              <a:rPr lang="en-US" sz="2400" b="0" i="0" dirty="0">
                <a:solidFill>
                  <a:srgbClr val="FF0000"/>
                </a:solidFill>
                <a:effectLst/>
                <a:latin typeface="Nunito" pitchFamily="2" charset="0"/>
              </a:rPr>
              <a:t>independent of the type of hardware and language of the compile</a:t>
            </a:r>
            <a:r>
              <a:rPr lang="en-US" sz="2400" b="0" i="0" dirty="0">
                <a:solidFill>
                  <a:srgbClr val="273239"/>
                </a:solidFill>
                <a:effectLst/>
                <a:latin typeface="Nunito" pitchFamily="2" charset="0"/>
              </a:rPr>
              <a:t>r. It gives the approximate answers for the complexity of the program.</a:t>
            </a:r>
          </a:p>
          <a:p>
            <a:pPr algn="l" fontAlgn="base"/>
            <a:r>
              <a:rPr lang="en-US" sz="2400" b="1" i="0" dirty="0">
                <a:solidFill>
                  <a:srgbClr val="273239"/>
                </a:solidFill>
                <a:effectLst/>
                <a:latin typeface="Nunito" pitchFamily="2" charset="0"/>
              </a:rPr>
              <a:t>2. Posterior Analysis:</a:t>
            </a:r>
          </a:p>
          <a:p>
            <a:pPr algn="l" rtl="0" fontAlgn="base"/>
            <a:r>
              <a:rPr lang="en-US" sz="2400" b="0" i="0" dirty="0">
                <a:solidFill>
                  <a:srgbClr val="273239"/>
                </a:solidFill>
                <a:effectLst/>
                <a:latin typeface="Nunito" pitchFamily="2" charset="0"/>
              </a:rPr>
              <a:t>“Posterior” means “after”. Hence Posterior analysis means checking the algorithm after its implementation. In this, the algorithm is checked by implementing it in any programming language and executing it. This analysis helps to get the actual and real analysis report about correctness(for every possible input/s if it shows/returns correct output or not), space required, time consumed, etc. That is, it is dependent on the language of the compiler and the type of hardware used.</a:t>
            </a:r>
          </a:p>
        </p:txBody>
      </p:sp>
    </p:spTree>
    <p:extLst>
      <p:ext uri="{BB962C8B-B14F-4D97-AF65-F5344CB8AC3E}">
        <p14:creationId xmlns:p14="http://schemas.microsoft.com/office/powerpoint/2010/main" val="12202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8B997-81AB-A8DD-7A7B-C9D851FE5681}"/>
              </a:ext>
            </a:extLst>
          </p:cNvPr>
          <p:cNvSpPr txBox="1"/>
          <p:nvPr/>
        </p:nvSpPr>
        <p:spPr>
          <a:xfrm>
            <a:off x="296085" y="329131"/>
            <a:ext cx="10911846" cy="6368923"/>
          </a:xfrm>
          <a:prstGeom prst="rect">
            <a:avLst/>
          </a:prstGeom>
          <a:noFill/>
        </p:spPr>
        <p:txBody>
          <a:bodyPr wrap="square">
            <a:spAutoFit/>
          </a:bodyPr>
          <a:lstStyle/>
          <a:p>
            <a:r>
              <a:rPr lang="en-US" sz="4000" dirty="0">
                <a:solidFill>
                  <a:srgbClr val="FF0000"/>
                </a:solidFill>
              </a:rPr>
              <a:t>Unit -2</a:t>
            </a:r>
          </a:p>
          <a:p>
            <a:pPr marL="90170" indent="-635" algn="just">
              <a:lnSpc>
                <a:spcPct val="115000"/>
              </a:lnSpc>
              <a:spcAft>
                <a:spcPts val="1000"/>
              </a:spcAft>
            </a:pPr>
            <a:r>
              <a:rPr lang="en-IN" sz="3200" b="1" dirty="0">
                <a:effectLst/>
                <a:ea typeface="Times New Roman" panose="02020603050405020304" pitchFamily="18" charset="0"/>
                <a:cs typeface="Times New Roman" panose="02020603050405020304" pitchFamily="18" charset="0"/>
              </a:rPr>
              <a:t>Heap Trees</a:t>
            </a:r>
            <a:r>
              <a:rPr lang="en-IN" sz="3200" dirty="0">
                <a:effectLst/>
                <a:ea typeface="Times New Roman" panose="02020603050405020304" pitchFamily="18" charset="0"/>
                <a:cs typeface="Times New Roman" panose="02020603050405020304" pitchFamily="18" charset="0"/>
              </a:rPr>
              <a:t> (Priority Queues) – Min and Max Heaps, Operations and Applications  </a:t>
            </a:r>
          </a:p>
          <a:p>
            <a:r>
              <a:rPr lang="en-IN" sz="3200" b="1" kern="0" dirty="0">
                <a:effectLst/>
                <a:ea typeface="Times New Roman" panose="02020603050405020304" pitchFamily="18" charset="0"/>
              </a:rPr>
              <a:t>Graphs</a:t>
            </a:r>
            <a:r>
              <a:rPr lang="en-IN" sz="3200" kern="0" dirty="0">
                <a:effectLst/>
                <a:ea typeface="Times New Roman" panose="02020603050405020304" pitchFamily="18" charset="0"/>
              </a:rPr>
              <a:t> – Terminology, Representations, Basic Search and Traversals, Sets and Disjoint set Union, applications</a:t>
            </a:r>
            <a:r>
              <a:rPr lang="en-US" sz="3200" dirty="0">
                <a:solidFill>
                  <a:srgbClr val="FF0000"/>
                </a:solidFill>
              </a:rPr>
              <a:t> </a:t>
            </a:r>
          </a:p>
          <a:p>
            <a:r>
              <a:rPr lang="en-US" sz="4400" dirty="0">
                <a:solidFill>
                  <a:srgbClr val="FF0000"/>
                </a:solidFill>
              </a:rPr>
              <a:t>Unit -3</a:t>
            </a:r>
            <a:endParaRPr lang="en-US" sz="3200" dirty="0">
              <a:solidFill>
                <a:srgbClr val="FF0000"/>
              </a:solidFill>
            </a:endParaRPr>
          </a:p>
          <a:p>
            <a:pPr marL="90170" indent="-635" algn="just">
              <a:lnSpc>
                <a:spcPct val="115000"/>
              </a:lnSpc>
              <a:spcAft>
                <a:spcPts val="1000"/>
              </a:spcAft>
            </a:pP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Divide and Conquer:</a:t>
            </a:r>
            <a:r>
              <a:rPr lang="en-IN" sz="3200" dirty="0">
                <a:effectLst/>
                <a:latin typeface="Times New Roman" panose="02020603050405020304" pitchFamily="18" charset="0"/>
                <a:ea typeface="Times New Roman" panose="02020603050405020304" pitchFamily="18" charset="0"/>
                <a:cs typeface="Times New Roman" panose="02020603050405020304" pitchFamily="18" charset="0"/>
              </a:rPr>
              <a:t> The General Method, Max-Min, Quick Sort, Merge Sort, Strassen’s matrix multiplication</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IN" sz="3200" b="1" kern="0" dirty="0">
                <a:effectLst/>
                <a:latin typeface="Times New Roman" panose="02020603050405020304" pitchFamily="18" charset="0"/>
                <a:ea typeface="Times New Roman" panose="02020603050405020304" pitchFamily="18" charset="0"/>
              </a:rPr>
              <a:t>Greedy Method:</a:t>
            </a:r>
            <a:r>
              <a:rPr lang="en-IN" sz="3200" kern="0" dirty="0">
                <a:effectLst/>
                <a:latin typeface="Times New Roman" panose="02020603050405020304" pitchFamily="18" charset="0"/>
                <a:ea typeface="Times New Roman" panose="02020603050405020304" pitchFamily="18" charset="0"/>
              </a:rPr>
              <a:t> General Method, Job Sequencing with deadlines, Knapsack Problem, Minimum cost spanning trees, Single Source Shortest Paths</a:t>
            </a:r>
            <a:endParaRPr lang="en-US" sz="3200" dirty="0">
              <a:solidFill>
                <a:srgbClr val="FF0000"/>
              </a:solidFill>
            </a:endParaRPr>
          </a:p>
        </p:txBody>
      </p:sp>
    </p:spTree>
    <p:extLst>
      <p:ext uri="{BB962C8B-B14F-4D97-AF65-F5344CB8AC3E}">
        <p14:creationId xmlns:p14="http://schemas.microsoft.com/office/powerpoint/2010/main" val="268435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0B05-77B4-03C0-8EC6-B24D4D4E06C9}"/>
              </a:ext>
            </a:extLst>
          </p:cNvPr>
          <p:cNvSpPr>
            <a:spLocks noGrp="1"/>
          </p:cNvSpPr>
          <p:nvPr>
            <p:ph type="title"/>
          </p:nvPr>
        </p:nvSpPr>
        <p:spPr>
          <a:xfrm>
            <a:off x="846082" y="144408"/>
            <a:ext cx="10515600" cy="840823"/>
          </a:xfrm>
        </p:spPr>
        <p:txBody>
          <a:bodyPr/>
          <a:lstStyle/>
          <a:p>
            <a:r>
              <a:rPr lang="en-US" dirty="0"/>
              <a:t>A Priori Analysis</a:t>
            </a:r>
          </a:p>
        </p:txBody>
      </p:sp>
      <p:sp>
        <p:nvSpPr>
          <p:cNvPr id="3" name="Content Placeholder 2">
            <a:extLst>
              <a:ext uri="{FF2B5EF4-FFF2-40B4-BE49-F238E27FC236}">
                <a16:creationId xmlns:a16="http://schemas.microsoft.com/office/drawing/2014/main" id="{A4C34E09-7DC7-BADA-0764-BF89D15DEC83}"/>
              </a:ext>
            </a:extLst>
          </p:cNvPr>
          <p:cNvSpPr>
            <a:spLocks noGrp="1"/>
          </p:cNvSpPr>
          <p:nvPr>
            <p:ph idx="1"/>
          </p:nvPr>
        </p:nvSpPr>
        <p:spPr>
          <a:xfrm>
            <a:off x="783021" y="859193"/>
            <a:ext cx="10515600" cy="1701904"/>
          </a:xfrm>
        </p:spPr>
        <p:txBody>
          <a:bodyPr>
            <a:normAutofit fontScale="85000" lnSpcReduction="20000"/>
          </a:bodyPr>
          <a:lstStyle/>
          <a:p>
            <a:pPr>
              <a:lnSpc>
                <a:spcPct val="120000"/>
              </a:lnSpc>
            </a:pPr>
            <a:r>
              <a:rPr lang="en-US" sz="2800" b="0" i="0" u="none" strike="noStrike" baseline="0" dirty="0">
                <a:latin typeface="Cambria" panose="02040503050406030204" pitchFamily="18" charset="0"/>
                <a:ea typeface="Cambria" panose="02040503050406030204" pitchFamily="18" charset="0"/>
              </a:rPr>
              <a:t>In a </a:t>
            </a:r>
            <a:r>
              <a:rPr lang="en-US" sz="2800" b="1" i="0" u="none" strike="noStrike" baseline="0" dirty="0">
                <a:latin typeface="Cambria" panose="02040503050406030204" pitchFamily="18" charset="0"/>
                <a:ea typeface="Cambria" panose="02040503050406030204" pitchFamily="18" charset="0"/>
              </a:rPr>
              <a:t>priori analysis</a:t>
            </a:r>
            <a:r>
              <a:rPr lang="en-US" sz="2800" b="0" i="0" u="none" strike="noStrike" baseline="0" dirty="0">
                <a:latin typeface="Cambria" panose="02040503050406030204" pitchFamily="18" charset="0"/>
                <a:ea typeface="Cambria" panose="02040503050406030204" pitchFamily="18" charset="0"/>
              </a:rPr>
              <a:t> we obtain a function (of some relevant parameters) which bounds the algorithm's computing time. </a:t>
            </a:r>
          </a:p>
          <a:p>
            <a:pPr>
              <a:lnSpc>
                <a:spcPct val="120000"/>
              </a:lnSpc>
            </a:pPr>
            <a:r>
              <a:rPr lang="en-US" dirty="0">
                <a:latin typeface="Cambria" panose="02040503050406030204" pitchFamily="18" charset="0"/>
                <a:ea typeface="Cambria" panose="02040503050406030204" pitchFamily="18" charset="0"/>
              </a:rPr>
              <a:t>Uses  </a:t>
            </a:r>
            <a:r>
              <a:rPr lang="en-US" b="1" dirty="0">
                <a:latin typeface="Cambria" panose="02040503050406030204" pitchFamily="18" charset="0"/>
                <a:ea typeface="Cambria" panose="02040503050406030204" pitchFamily="18" charset="0"/>
              </a:rPr>
              <a:t>frequency count or step count</a:t>
            </a:r>
            <a:r>
              <a:rPr lang="en-US" dirty="0">
                <a:latin typeface="Cambria" panose="02040503050406030204" pitchFamily="18" charset="0"/>
                <a:ea typeface="Cambria" panose="02040503050406030204" pitchFamily="18" charset="0"/>
              </a:rPr>
              <a:t> method to find the order of magnitude of the algorithm in a function of input.</a:t>
            </a:r>
          </a:p>
        </p:txBody>
      </p:sp>
      <p:sp>
        <p:nvSpPr>
          <p:cNvPr id="5" name="TextBox 4">
            <a:extLst>
              <a:ext uri="{FF2B5EF4-FFF2-40B4-BE49-F238E27FC236}">
                <a16:creationId xmlns:a16="http://schemas.microsoft.com/office/drawing/2014/main" id="{82EAC8F4-E2AE-4E0A-0A32-C7E211945C07}"/>
              </a:ext>
            </a:extLst>
          </p:cNvPr>
          <p:cNvSpPr txBox="1"/>
          <p:nvPr/>
        </p:nvSpPr>
        <p:spPr>
          <a:xfrm>
            <a:off x="912230" y="2532052"/>
            <a:ext cx="10386391" cy="4325948"/>
          </a:xfrm>
          <a:prstGeom prst="rect">
            <a:avLst/>
          </a:prstGeom>
          <a:noFill/>
        </p:spPr>
        <p:txBody>
          <a:bodyPr wrap="square">
            <a:spAutoFit/>
          </a:bodyPr>
          <a:lstStyle/>
          <a:p>
            <a:pPr algn="l"/>
            <a:r>
              <a:rPr lang="en-US" sz="2400" b="1" i="0" u="sng" strike="noStrike" baseline="0" dirty="0">
                <a:latin typeface="LiberationSerif-Bold"/>
              </a:rPr>
              <a:t>Frequency count (or) Step count</a:t>
            </a:r>
            <a:r>
              <a:rPr lang="en-US" sz="2400" b="0" i="0" u="none" strike="noStrike" baseline="0" dirty="0">
                <a:latin typeface="LiberationSerif"/>
              </a:rPr>
              <a:t>:-</a:t>
            </a:r>
          </a:p>
          <a:p>
            <a:pPr algn="l">
              <a:lnSpc>
                <a:spcPct val="150000"/>
              </a:lnSpc>
            </a:pPr>
            <a:r>
              <a:rPr lang="en-US" sz="2400" b="0" i="0" u="none" strike="noStrike" baseline="0" dirty="0">
                <a:latin typeface="LiberationSerif"/>
              </a:rPr>
              <a:t>It denotes the number of times a statement to be executed.</a:t>
            </a:r>
          </a:p>
          <a:p>
            <a:pPr algn="l">
              <a:lnSpc>
                <a:spcPct val="150000"/>
              </a:lnSpc>
            </a:pPr>
            <a:r>
              <a:rPr lang="en-US" sz="2400" b="0" i="0" u="none" strike="noStrike" baseline="0" dirty="0">
                <a:latin typeface="LiberationSerif"/>
              </a:rPr>
              <a:t>Generally, count value will be given depending upon corresponding statements.</a:t>
            </a:r>
          </a:p>
          <a:p>
            <a:pPr marL="342900" indent="-342900" algn="l">
              <a:lnSpc>
                <a:spcPct val="150000"/>
              </a:lnSpc>
              <a:buFont typeface="Arial" panose="020B0604020202020204" pitchFamily="34" charset="0"/>
              <a:buChar char="•"/>
            </a:pPr>
            <a:r>
              <a:rPr lang="en-US" sz="2400" b="0" i="0" u="none" strike="noStrike" baseline="0" dirty="0">
                <a:latin typeface="LiberationSerif"/>
              </a:rPr>
              <a:t>For comments, declarations the frequency count is zero (0).</a:t>
            </a:r>
          </a:p>
          <a:p>
            <a:pPr marL="342900" indent="-342900" algn="l">
              <a:lnSpc>
                <a:spcPct val="150000"/>
              </a:lnSpc>
              <a:buFont typeface="Arial" panose="020B0604020202020204" pitchFamily="34" charset="0"/>
              <a:buChar char="•"/>
            </a:pPr>
            <a:r>
              <a:rPr lang="en-US" sz="2400" b="0" i="0" u="none" strike="noStrike" baseline="0" dirty="0">
                <a:latin typeface="LiberationSerif"/>
              </a:rPr>
              <a:t>For Assignments, return statements the frequency count is 1.</a:t>
            </a:r>
          </a:p>
          <a:p>
            <a:pPr marL="342900" indent="-342900" algn="l">
              <a:lnSpc>
                <a:spcPct val="150000"/>
              </a:lnSpc>
              <a:buFont typeface="Arial" panose="020B0604020202020204" pitchFamily="34" charset="0"/>
              <a:buChar char="•"/>
            </a:pPr>
            <a:r>
              <a:rPr lang="en-US" sz="2400" b="0" i="0" u="none" strike="noStrike" baseline="0" dirty="0">
                <a:latin typeface="LiberationSerif"/>
              </a:rPr>
              <a:t>Ignore lower order exponents when higher order exponents are present.</a:t>
            </a:r>
          </a:p>
          <a:p>
            <a:pPr marL="342900" indent="-342900" algn="l">
              <a:lnSpc>
                <a:spcPct val="150000"/>
              </a:lnSpc>
              <a:buFont typeface="Arial" panose="020B0604020202020204" pitchFamily="34" charset="0"/>
              <a:buChar char="•"/>
            </a:pPr>
            <a:r>
              <a:rPr lang="en-US" sz="2400" b="0" i="0" u="none" strike="noStrike" baseline="0" dirty="0">
                <a:latin typeface="LiberationSerif"/>
              </a:rPr>
              <a:t>Ignore constant multipliers.</a:t>
            </a:r>
            <a:endParaRPr lang="en-US" sz="2400" dirty="0"/>
          </a:p>
        </p:txBody>
      </p:sp>
    </p:spTree>
    <p:extLst>
      <p:ext uri="{BB962C8B-B14F-4D97-AF65-F5344CB8AC3E}">
        <p14:creationId xmlns:p14="http://schemas.microsoft.com/office/powerpoint/2010/main" val="40017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F94D7-CC65-7DA8-58B2-47730A5749DA}"/>
              </a:ext>
            </a:extLst>
          </p:cNvPr>
          <p:cNvSpPr txBox="1"/>
          <p:nvPr/>
        </p:nvSpPr>
        <p:spPr>
          <a:xfrm>
            <a:off x="232756" y="50121"/>
            <a:ext cx="11704320" cy="6740307"/>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What is Algorithm complexity and how to find it?</a:t>
            </a:r>
          </a:p>
          <a:p>
            <a:pPr algn="l" rtl="0" fontAlgn="base"/>
            <a:r>
              <a:rPr lang="en-US" sz="2400" b="0" i="0" dirty="0">
                <a:solidFill>
                  <a:srgbClr val="273239"/>
                </a:solidFill>
                <a:effectLst/>
                <a:latin typeface="Nunito" pitchFamily="2" charset="0"/>
              </a:rPr>
              <a:t>An algorithm is defined as complex based on the amount of Space and Time it consumes. Hence the Complexity of an algorithm refers to the measure of the time that it will need to execute and get the expected output, and the Space it will need to store all the data (input, temporary data, and output). Hence these two factors define the efficiency of an algorithm. </a:t>
            </a:r>
            <a:br>
              <a:rPr lang="en-US" sz="2400" b="0" i="0" dirty="0">
                <a:solidFill>
                  <a:srgbClr val="273239"/>
                </a:solidFill>
                <a:effectLst/>
                <a:latin typeface="Nunito" pitchFamily="2" charset="0"/>
              </a:rPr>
            </a:br>
            <a:r>
              <a:rPr lang="en-US" sz="2400" b="1" i="0" dirty="0">
                <a:solidFill>
                  <a:srgbClr val="273239"/>
                </a:solidFill>
                <a:effectLst/>
                <a:latin typeface="Nunito" pitchFamily="2" charset="0"/>
              </a:rPr>
              <a:t>The two factors of Algorithm Complexity are:</a:t>
            </a:r>
            <a:endParaRPr lang="en-US" sz="2400" b="0" i="0" dirty="0">
              <a:solidFill>
                <a:srgbClr val="273239"/>
              </a:solidFill>
              <a:effectLst/>
              <a:latin typeface="Nunito" pitchFamily="2" charset="0"/>
            </a:endParaRPr>
          </a:p>
          <a:p>
            <a:pPr algn="l" fontAlgn="base">
              <a:buFont typeface="Arial" panose="020B0604020202020204" pitchFamily="34" charset="0"/>
              <a:buChar char="•"/>
            </a:pPr>
            <a:r>
              <a:rPr lang="en-US" sz="2400" b="1" i="0" dirty="0">
                <a:solidFill>
                  <a:srgbClr val="273239"/>
                </a:solidFill>
                <a:effectLst/>
                <a:latin typeface="Nunito" pitchFamily="2" charset="0"/>
              </a:rPr>
              <a:t>Time Factor</a:t>
            </a:r>
            <a:r>
              <a:rPr lang="en-US" sz="2400" b="0" i="0" dirty="0">
                <a:solidFill>
                  <a:srgbClr val="273239"/>
                </a:solidFill>
                <a:effectLst/>
                <a:latin typeface="Nunito" pitchFamily="2" charset="0"/>
              </a:rPr>
              <a:t>: Time is measured by counting the number of key operations such as comparisons in the sorting algorithm.</a:t>
            </a:r>
          </a:p>
          <a:p>
            <a:pPr algn="l" fontAlgn="base">
              <a:buFont typeface="Arial" panose="020B0604020202020204" pitchFamily="34" charset="0"/>
              <a:buChar char="•"/>
            </a:pPr>
            <a:r>
              <a:rPr lang="en-US" sz="2400" b="1" i="0" dirty="0">
                <a:solidFill>
                  <a:srgbClr val="273239"/>
                </a:solidFill>
                <a:effectLst/>
                <a:latin typeface="Nunito" pitchFamily="2" charset="0"/>
              </a:rPr>
              <a:t>Space Factor</a:t>
            </a:r>
            <a:r>
              <a:rPr lang="en-US" sz="2400" b="0" i="0" dirty="0">
                <a:solidFill>
                  <a:srgbClr val="273239"/>
                </a:solidFill>
                <a:effectLst/>
                <a:latin typeface="Nunito" pitchFamily="2" charset="0"/>
              </a:rPr>
              <a:t>: Space is measured by counting the maximum memory space required by the algorithm to run/execute.</a:t>
            </a:r>
          </a:p>
          <a:p>
            <a:pPr algn="l" rtl="0" fontAlgn="base"/>
            <a:r>
              <a:rPr lang="en-US" sz="2400" b="0" i="0" dirty="0">
                <a:solidFill>
                  <a:srgbClr val="273239"/>
                </a:solidFill>
                <a:effectLst/>
                <a:latin typeface="Nunito" pitchFamily="2" charset="0"/>
              </a:rPr>
              <a:t>the </a:t>
            </a:r>
            <a:r>
              <a:rPr lang="en-US" sz="2400" b="1" i="0" u="sng" dirty="0">
                <a:solidFill>
                  <a:srgbClr val="273239"/>
                </a:solidFill>
                <a:effectLst/>
                <a:latin typeface="Nunito" pitchFamily="2" charset="0"/>
              </a:rPr>
              <a:t>complexity of an algorithm can be divided into two types</a:t>
            </a:r>
            <a:r>
              <a:rPr lang="en-US" sz="2400" b="0" i="0" dirty="0">
                <a:solidFill>
                  <a:srgbClr val="273239"/>
                </a:solidFill>
                <a:effectLst/>
                <a:latin typeface="Nunito" pitchFamily="2" charset="0"/>
              </a:rPr>
              <a:t>:</a:t>
            </a:r>
          </a:p>
          <a:p>
            <a:pPr algn="l" rtl="0" fontAlgn="base"/>
            <a:r>
              <a:rPr lang="en-US" sz="2400" b="1" i="0" dirty="0">
                <a:solidFill>
                  <a:srgbClr val="273239"/>
                </a:solidFill>
                <a:effectLst/>
                <a:latin typeface="Nunito" pitchFamily="2" charset="0"/>
              </a:rPr>
              <a:t>1. </a:t>
            </a:r>
            <a:r>
              <a:rPr lang="en-US" sz="2400" b="1" i="0" u="sng" dirty="0">
                <a:solidFill>
                  <a:srgbClr val="273239"/>
                </a:solidFill>
                <a:effectLst/>
                <a:latin typeface="Nunito" pitchFamily="2" charset="0"/>
                <a:hlinkClick r:id="rId2"/>
              </a:rPr>
              <a:t>Space Complexity</a:t>
            </a:r>
            <a:r>
              <a:rPr lang="en-US" sz="2400" b="1" i="0" dirty="0">
                <a:solidFill>
                  <a:srgbClr val="273239"/>
                </a:solidFill>
                <a:effectLst/>
                <a:latin typeface="Nunito" pitchFamily="2" charset="0"/>
              </a:rPr>
              <a:t>:</a:t>
            </a:r>
            <a:r>
              <a:rPr lang="en-US" sz="2400" b="0" i="0" dirty="0">
                <a:solidFill>
                  <a:srgbClr val="273239"/>
                </a:solidFill>
                <a:effectLst/>
                <a:latin typeface="Nunito" pitchFamily="2" charset="0"/>
              </a:rPr>
              <a:t> The space complexity of an algorithm refers to the amount of memory required by the algorithm to store the variables and get the result. This can be for inputs, temporary operations, or outputs. </a:t>
            </a:r>
          </a:p>
          <a:p>
            <a:pPr algn="l" fontAlgn="base">
              <a:buFont typeface="Arial" panose="020B0604020202020204" pitchFamily="34" charset="0"/>
              <a:buChar char="•"/>
            </a:pPr>
            <a:r>
              <a:rPr lang="en-US" sz="2400" b="1" i="0" dirty="0">
                <a:solidFill>
                  <a:srgbClr val="273239"/>
                </a:solidFill>
                <a:effectLst/>
                <a:latin typeface="Nunito" pitchFamily="2" charset="0"/>
              </a:rPr>
              <a:t>2. </a:t>
            </a:r>
            <a:r>
              <a:rPr lang="en-US" sz="2400" b="1" i="0" u="sng" dirty="0">
                <a:effectLst/>
                <a:latin typeface="Nunito" pitchFamily="2" charset="0"/>
                <a:hlinkClick r:id="rId2"/>
              </a:rPr>
              <a:t>Time Complexity</a:t>
            </a:r>
            <a:r>
              <a:rPr lang="en-US" sz="2400" b="1" i="0" dirty="0">
                <a:solidFill>
                  <a:srgbClr val="273239"/>
                </a:solidFill>
                <a:effectLst/>
                <a:latin typeface="Nunito" pitchFamily="2" charset="0"/>
              </a:rPr>
              <a:t>:</a:t>
            </a:r>
            <a:r>
              <a:rPr lang="en-US" sz="2400" b="0" i="0" dirty="0">
                <a:solidFill>
                  <a:srgbClr val="273239"/>
                </a:solidFill>
                <a:effectLst/>
                <a:latin typeface="Nunito" pitchFamily="2" charset="0"/>
              </a:rPr>
              <a:t> The time complexity of an algorithm refers to the amount of time required by the algorithm to execute and get the result. This can be for normal operations, conditional if-else statements, loop statements, etc.</a:t>
            </a:r>
          </a:p>
        </p:txBody>
      </p:sp>
    </p:spTree>
    <p:extLst>
      <p:ext uri="{BB962C8B-B14F-4D97-AF65-F5344CB8AC3E}">
        <p14:creationId xmlns:p14="http://schemas.microsoft.com/office/powerpoint/2010/main" val="210631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31C0D2-7C20-26C4-B155-80473D371745}"/>
              </a:ext>
            </a:extLst>
          </p:cNvPr>
          <p:cNvSpPr txBox="1"/>
          <p:nvPr/>
        </p:nvSpPr>
        <p:spPr>
          <a:xfrm>
            <a:off x="2410691" y="507077"/>
            <a:ext cx="7373389" cy="584775"/>
          </a:xfrm>
          <a:prstGeom prst="rect">
            <a:avLst/>
          </a:prstGeom>
          <a:noFill/>
        </p:spPr>
        <p:txBody>
          <a:bodyPr wrap="square" rtlCol="0">
            <a:spAutoFit/>
          </a:bodyPr>
          <a:lstStyle/>
          <a:p>
            <a:pPr algn="ctr"/>
            <a:endParaRPr lang="en-IN" sz="3200" dirty="0">
              <a:solidFill>
                <a:srgbClr val="FF0000"/>
              </a:solidFill>
            </a:endParaRPr>
          </a:p>
        </p:txBody>
      </p:sp>
      <p:sp>
        <p:nvSpPr>
          <p:cNvPr id="3" name="TextBox 2">
            <a:extLst>
              <a:ext uri="{FF2B5EF4-FFF2-40B4-BE49-F238E27FC236}">
                <a16:creationId xmlns:a16="http://schemas.microsoft.com/office/drawing/2014/main" id="{8D97999E-4F9B-47E2-3F8D-3FD9BA3100D9}"/>
              </a:ext>
            </a:extLst>
          </p:cNvPr>
          <p:cNvSpPr txBox="1"/>
          <p:nvPr/>
        </p:nvSpPr>
        <p:spPr>
          <a:xfrm>
            <a:off x="371912" y="1028700"/>
            <a:ext cx="10863350" cy="2031325"/>
          </a:xfrm>
          <a:prstGeom prst="rect">
            <a:avLst/>
          </a:prstGeom>
          <a:noFill/>
        </p:spPr>
        <p:txBody>
          <a:bodyPr wrap="square" rtlCol="0">
            <a:spAutoFit/>
          </a:bodyPr>
          <a:lstStyle/>
          <a:p>
            <a:r>
              <a:rPr lang="en-IN" dirty="0">
                <a:solidFill>
                  <a:srgbClr val="FF0000"/>
                </a:solidFill>
              </a:rPr>
              <a:t>Time complexity: </a:t>
            </a:r>
            <a:r>
              <a:rPr lang="en-IN" dirty="0"/>
              <a:t>The amount of time taken by a computer to complete algorithm run.</a:t>
            </a:r>
          </a:p>
          <a:p>
            <a:endParaRPr lang="en-IN" dirty="0"/>
          </a:p>
          <a:p>
            <a:r>
              <a:rPr lang="en-IN" dirty="0"/>
              <a:t>Three types of time complexities:</a:t>
            </a:r>
          </a:p>
          <a:p>
            <a:endParaRPr lang="en-IN" dirty="0"/>
          </a:p>
          <a:p>
            <a:r>
              <a:rPr lang="en-IN" dirty="0"/>
              <a:t>Best case: An algorithm requires minimum amount of time for its execution is known as best case.</a:t>
            </a:r>
          </a:p>
          <a:p>
            <a:r>
              <a:rPr lang="en-IN" dirty="0"/>
              <a:t>Worst case: An algorithm requires maximum mount of time for its execution is known as best case.</a:t>
            </a:r>
          </a:p>
          <a:p>
            <a:r>
              <a:rPr lang="en-IN" dirty="0"/>
              <a:t>Average case: An algorithm requires average amount of time for its execution is known as best case.</a:t>
            </a:r>
          </a:p>
        </p:txBody>
      </p:sp>
      <p:sp>
        <p:nvSpPr>
          <p:cNvPr id="6" name="TextBox 5">
            <a:extLst>
              <a:ext uri="{FF2B5EF4-FFF2-40B4-BE49-F238E27FC236}">
                <a16:creationId xmlns:a16="http://schemas.microsoft.com/office/drawing/2014/main" id="{AD50B9DF-5EA4-581F-F49C-276E66E44B86}"/>
              </a:ext>
            </a:extLst>
          </p:cNvPr>
          <p:cNvSpPr txBox="1"/>
          <p:nvPr/>
        </p:nvSpPr>
        <p:spPr>
          <a:xfrm flipH="1">
            <a:off x="3578626" y="249383"/>
            <a:ext cx="5299365" cy="461665"/>
          </a:xfrm>
          <a:prstGeom prst="rect">
            <a:avLst/>
          </a:prstGeom>
          <a:noFill/>
        </p:spPr>
        <p:txBody>
          <a:bodyPr wrap="square" rtlCol="0">
            <a:spAutoFit/>
          </a:bodyPr>
          <a:lstStyle/>
          <a:p>
            <a:pPr algn="ctr"/>
            <a:r>
              <a:rPr lang="en-IN" sz="2400" dirty="0">
                <a:solidFill>
                  <a:srgbClr val="FF0000"/>
                </a:solidFill>
              </a:rPr>
              <a:t>Performance analysis of algorithms </a:t>
            </a:r>
          </a:p>
        </p:txBody>
      </p:sp>
      <p:graphicFrame>
        <p:nvGraphicFramePr>
          <p:cNvPr id="7" name="Table 7">
            <a:extLst>
              <a:ext uri="{FF2B5EF4-FFF2-40B4-BE49-F238E27FC236}">
                <a16:creationId xmlns:a16="http://schemas.microsoft.com/office/drawing/2014/main" id="{B4985415-F82A-D7A9-57A8-4689242A65D3}"/>
              </a:ext>
            </a:extLst>
          </p:cNvPr>
          <p:cNvGraphicFramePr>
            <a:graphicFrameLocks noGrp="1"/>
          </p:cNvGraphicFramePr>
          <p:nvPr/>
        </p:nvGraphicFramePr>
        <p:xfrm>
          <a:off x="2901949" y="3641514"/>
          <a:ext cx="8128000" cy="5791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761779008"/>
                    </a:ext>
                  </a:extLst>
                </a:gridCol>
                <a:gridCol w="812800">
                  <a:extLst>
                    <a:ext uri="{9D8B030D-6E8A-4147-A177-3AD203B41FA5}">
                      <a16:colId xmlns:a16="http://schemas.microsoft.com/office/drawing/2014/main" val="1004784787"/>
                    </a:ext>
                  </a:extLst>
                </a:gridCol>
                <a:gridCol w="812800">
                  <a:extLst>
                    <a:ext uri="{9D8B030D-6E8A-4147-A177-3AD203B41FA5}">
                      <a16:colId xmlns:a16="http://schemas.microsoft.com/office/drawing/2014/main" val="1075864823"/>
                    </a:ext>
                  </a:extLst>
                </a:gridCol>
                <a:gridCol w="812800">
                  <a:extLst>
                    <a:ext uri="{9D8B030D-6E8A-4147-A177-3AD203B41FA5}">
                      <a16:colId xmlns:a16="http://schemas.microsoft.com/office/drawing/2014/main" val="497159775"/>
                    </a:ext>
                  </a:extLst>
                </a:gridCol>
                <a:gridCol w="812800">
                  <a:extLst>
                    <a:ext uri="{9D8B030D-6E8A-4147-A177-3AD203B41FA5}">
                      <a16:colId xmlns:a16="http://schemas.microsoft.com/office/drawing/2014/main" val="2801256003"/>
                    </a:ext>
                  </a:extLst>
                </a:gridCol>
                <a:gridCol w="812800">
                  <a:extLst>
                    <a:ext uri="{9D8B030D-6E8A-4147-A177-3AD203B41FA5}">
                      <a16:colId xmlns:a16="http://schemas.microsoft.com/office/drawing/2014/main" val="2783262342"/>
                    </a:ext>
                  </a:extLst>
                </a:gridCol>
                <a:gridCol w="812800">
                  <a:extLst>
                    <a:ext uri="{9D8B030D-6E8A-4147-A177-3AD203B41FA5}">
                      <a16:colId xmlns:a16="http://schemas.microsoft.com/office/drawing/2014/main" val="2658494593"/>
                    </a:ext>
                  </a:extLst>
                </a:gridCol>
                <a:gridCol w="812800">
                  <a:extLst>
                    <a:ext uri="{9D8B030D-6E8A-4147-A177-3AD203B41FA5}">
                      <a16:colId xmlns:a16="http://schemas.microsoft.com/office/drawing/2014/main" val="657530823"/>
                    </a:ext>
                  </a:extLst>
                </a:gridCol>
                <a:gridCol w="812800">
                  <a:extLst>
                    <a:ext uri="{9D8B030D-6E8A-4147-A177-3AD203B41FA5}">
                      <a16:colId xmlns:a16="http://schemas.microsoft.com/office/drawing/2014/main" val="3020186829"/>
                    </a:ext>
                  </a:extLst>
                </a:gridCol>
                <a:gridCol w="812800">
                  <a:extLst>
                    <a:ext uri="{9D8B030D-6E8A-4147-A177-3AD203B41FA5}">
                      <a16:colId xmlns:a16="http://schemas.microsoft.com/office/drawing/2014/main" val="1231174740"/>
                    </a:ext>
                  </a:extLst>
                </a:gridCol>
              </a:tblGrid>
              <a:tr h="328506">
                <a:tc>
                  <a:txBody>
                    <a:bodyPr/>
                    <a:lstStyle/>
                    <a:p>
                      <a:r>
                        <a:rPr lang="en-IN" sz="32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32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2195785"/>
                  </a:ext>
                </a:extLst>
              </a:tr>
            </a:tbl>
          </a:graphicData>
        </a:graphic>
      </p:graphicFrame>
      <p:sp>
        <p:nvSpPr>
          <p:cNvPr id="8" name="TextBox 7">
            <a:extLst>
              <a:ext uri="{FF2B5EF4-FFF2-40B4-BE49-F238E27FC236}">
                <a16:creationId xmlns:a16="http://schemas.microsoft.com/office/drawing/2014/main" id="{D3197F86-171F-56BE-943D-F79316DA38FC}"/>
              </a:ext>
            </a:extLst>
          </p:cNvPr>
          <p:cNvSpPr txBox="1"/>
          <p:nvPr/>
        </p:nvSpPr>
        <p:spPr>
          <a:xfrm>
            <a:off x="2501897" y="4612218"/>
            <a:ext cx="8631769" cy="1477328"/>
          </a:xfrm>
          <a:prstGeom prst="rect">
            <a:avLst/>
          </a:prstGeom>
          <a:noFill/>
        </p:spPr>
        <p:txBody>
          <a:bodyPr wrap="square" rtlCol="0">
            <a:spAutoFit/>
          </a:bodyPr>
          <a:lstStyle/>
          <a:p>
            <a:r>
              <a:rPr lang="en-IN" dirty="0"/>
              <a:t>I want to search 10:  Best case: f(1)</a:t>
            </a:r>
          </a:p>
          <a:p>
            <a:r>
              <a:rPr lang="en-IN" dirty="0"/>
              <a:t>I want to search 50: average :f(N/2)</a:t>
            </a:r>
          </a:p>
          <a:p>
            <a:r>
              <a:rPr lang="en-IN" dirty="0"/>
              <a:t>I want to search 90: worst: f(N)</a:t>
            </a:r>
          </a:p>
          <a:p>
            <a:r>
              <a:rPr lang="en-IN" dirty="0"/>
              <a:t>Time complexity f(N), is the number of instructions (searching operations) executed for the input. N is the total number of elements</a:t>
            </a:r>
          </a:p>
        </p:txBody>
      </p:sp>
      <p:sp>
        <p:nvSpPr>
          <p:cNvPr id="9" name="TextBox 8">
            <a:extLst>
              <a:ext uri="{FF2B5EF4-FFF2-40B4-BE49-F238E27FC236}">
                <a16:creationId xmlns:a16="http://schemas.microsoft.com/office/drawing/2014/main" id="{8FFD0FB1-010A-CEDB-8D5C-33BD750A5C0D}"/>
              </a:ext>
            </a:extLst>
          </p:cNvPr>
          <p:cNvSpPr txBox="1"/>
          <p:nvPr/>
        </p:nvSpPr>
        <p:spPr>
          <a:xfrm>
            <a:off x="491066" y="6333067"/>
            <a:ext cx="8754534" cy="369332"/>
          </a:xfrm>
          <a:prstGeom prst="rect">
            <a:avLst/>
          </a:prstGeom>
          <a:noFill/>
        </p:spPr>
        <p:txBody>
          <a:bodyPr wrap="square" rtlCol="0">
            <a:spAutoFit/>
          </a:bodyPr>
          <a:lstStyle/>
          <a:p>
            <a:r>
              <a:rPr lang="en-IN" b="1" dirty="0">
                <a:solidFill>
                  <a:srgbClr val="FF0000"/>
                </a:solidFill>
              </a:rPr>
              <a:t>Example:</a:t>
            </a:r>
            <a:r>
              <a:rPr lang="en-IN" b="1" dirty="0"/>
              <a:t>  Shifting of the array elements: f(N), time complexity. N is the  size of the array </a:t>
            </a:r>
          </a:p>
        </p:txBody>
      </p:sp>
    </p:spTree>
    <p:extLst>
      <p:ext uri="{BB962C8B-B14F-4D97-AF65-F5344CB8AC3E}">
        <p14:creationId xmlns:p14="http://schemas.microsoft.com/office/powerpoint/2010/main" val="21952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0CE304-C50F-5911-EB75-FA2EADA50A5C}"/>
              </a:ext>
            </a:extLst>
          </p:cNvPr>
          <p:cNvSpPr txBox="1"/>
          <p:nvPr/>
        </p:nvSpPr>
        <p:spPr>
          <a:xfrm>
            <a:off x="1287945" y="476250"/>
            <a:ext cx="7112000" cy="2308324"/>
          </a:xfrm>
          <a:prstGeom prst="rect">
            <a:avLst/>
          </a:prstGeom>
          <a:noFill/>
        </p:spPr>
        <p:txBody>
          <a:bodyPr wrap="square" rtlCol="0">
            <a:spAutoFit/>
          </a:bodyPr>
          <a:lstStyle/>
          <a:p>
            <a:r>
              <a:rPr lang="en-IN" dirty="0"/>
              <a:t>Two approaches to calculate time complexity:</a:t>
            </a:r>
          </a:p>
          <a:p>
            <a:pPr marL="285750" indent="-285750">
              <a:buFont typeface="Arial" panose="020B0604020202020204" pitchFamily="34" charset="0"/>
              <a:buChar char="•"/>
            </a:pPr>
            <a:r>
              <a:rPr lang="en-IN" dirty="0"/>
              <a:t>Frequency count or step count</a:t>
            </a:r>
          </a:p>
          <a:p>
            <a:pPr marL="285750" indent="-285750">
              <a:buFont typeface="Arial" panose="020B0604020202020204" pitchFamily="34" charset="0"/>
              <a:buChar char="•"/>
            </a:pPr>
            <a:r>
              <a:rPr lang="en-IN" dirty="0"/>
              <a:t>Asymptotic notations</a:t>
            </a:r>
          </a:p>
          <a:p>
            <a:pPr marL="285750" indent="-285750">
              <a:buFont typeface="Arial" panose="020B0604020202020204" pitchFamily="34" charset="0"/>
              <a:buChar char="•"/>
            </a:pPr>
            <a:endParaRPr lang="en-IN" dirty="0"/>
          </a:p>
          <a:p>
            <a:r>
              <a:rPr lang="en-IN" dirty="0"/>
              <a:t>Components of time complexity:</a:t>
            </a:r>
          </a:p>
          <a:p>
            <a:pPr marL="285750" indent="-285750">
              <a:buFont typeface="Arial" panose="020B0604020202020204" pitchFamily="34" charset="0"/>
              <a:buChar char="•"/>
            </a:pPr>
            <a:r>
              <a:rPr lang="en-IN" dirty="0"/>
              <a:t>Capacity of system</a:t>
            </a:r>
          </a:p>
          <a:p>
            <a:pPr marL="285750" indent="-285750">
              <a:buFont typeface="Arial" panose="020B0604020202020204" pitchFamily="34" charset="0"/>
              <a:buChar char="•"/>
            </a:pPr>
            <a:r>
              <a:rPr lang="en-IN" dirty="0"/>
              <a:t>Single processor or multiple processor</a:t>
            </a:r>
          </a:p>
          <a:p>
            <a:pPr marL="285750" indent="-285750">
              <a:buFont typeface="Arial" panose="020B0604020202020204" pitchFamily="34" charset="0"/>
              <a:buChar char="•"/>
            </a:pPr>
            <a:endParaRPr lang="en-IN" dirty="0"/>
          </a:p>
        </p:txBody>
      </p:sp>
      <p:sp>
        <p:nvSpPr>
          <p:cNvPr id="4" name="TextBox 3">
            <a:extLst>
              <a:ext uri="{FF2B5EF4-FFF2-40B4-BE49-F238E27FC236}">
                <a16:creationId xmlns:a16="http://schemas.microsoft.com/office/drawing/2014/main" id="{9E183081-007D-EDD6-64C4-00B014BBE880}"/>
              </a:ext>
            </a:extLst>
          </p:cNvPr>
          <p:cNvSpPr txBox="1"/>
          <p:nvPr/>
        </p:nvSpPr>
        <p:spPr>
          <a:xfrm>
            <a:off x="1505503" y="2706985"/>
            <a:ext cx="8364054" cy="3416320"/>
          </a:xfrm>
          <a:prstGeom prst="rect">
            <a:avLst/>
          </a:prstGeom>
          <a:noFill/>
        </p:spPr>
        <p:txBody>
          <a:bodyPr wrap="square">
            <a:spAutoFit/>
          </a:bodyPr>
          <a:lstStyle/>
          <a:p>
            <a:r>
              <a:rPr lang="en-IN" dirty="0"/>
              <a:t>Space complexity: The amount of  space required by a computer to complete algorithm </a:t>
            </a:r>
            <a:r>
              <a:rPr lang="en-IN"/>
              <a:t>run.</a:t>
            </a:r>
          </a:p>
          <a:p>
            <a:r>
              <a:rPr lang="en-IN" dirty="0"/>
              <a:t>Three types of time complexities:</a:t>
            </a:r>
          </a:p>
          <a:p>
            <a:r>
              <a:rPr lang="en-IN" dirty="0"/>
              <a:t>Best case: An algorithm requires minimum amount of time for its execution is known as best case.</a:t>
            </a:r>
          </a:p>
          <a:p>
            <a:r>
              <a:rPr lang="en-IN" dirty="0"/>
              <a:t>Worst case: An algorithm requires maximum mount of time for its execution is known as best case.</a:t>
            </a:r>
          </a:p>
          <a:p>
            <a:r>
              <a:rPr lang="en-IN" dirty="0"/>
              <a:t>Average case: An algorithm requires average amount of time for its execution is known as best case.</a:t>
            </a:r>
          </a:p>
          <a:p>
            <a:endParaRPr lang="en-IN" dirty="0"/>
          </a:p>
          <a:p>
            <a:endParaRPr lang="en-IN" dirty="0"/>
          </a:p>
          <a:p>
            <a:endParaRPr lang="en-IN" dirty="0"/>
          </a:p>
        </p:txBody>
      </p:sp>
    </p:spTree>
    <p:extLst>
      <p:ext uri="{BB962C8B-B14F-4D97-AF65-F5344CB8AC3E}">
        <p14:creationId xmlns:p14="http://schemas.microsoft.com/office/powerpoint/2010/main" val="3491649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D9521-B5AA-453F-414C-248FBE8D570F}"/>
              </a:ext>
            </a:extLst>
          </p:cNvPr>
          <p:cNvSpPr txBox="1"/>
          <p:nvPr/>
        </p:nvSpPr>
        <p:spPr>
          <a:xfrm>
            <a:off x="1421476" y="423953"/>
            <a:ext cx="10116589" cy="461665"/>
          </a:xfrm>
          <a:prstGeom prst="rect">
            <a:avLst/>
          </a:prstGeom>
          <a:noFill/>
        </p:spPr>
        <p:txBody>
          <a:bodyPr wrap="square">
            <a:spAutoFit/>
          </a:bodyPr>
          <a:lstStyle/>
          <a:p>
            <a:r>
              <a:rPr lang="en-IN" sz="2400" dirty="0">
                <a:solidFill>
                  <a:srgbClr val="FF0000"/>
                </a:solidFill>
              </a:rPr>
              <a:t>Frequency count or step count approach to find time complexity of algorithms</a:t>
            </a:r>
          </a:p>
        </p:txBody>
      </p:sp>
      <p:pic>
        <p:nvPicPr>
          <p:cNvPr id="1026" name="Picture 2" descr="DSAComplexity-Various-type-img1.">
            <a:extLst>
              <a:ext uri="{FF2B5EF4-FFF2-40B4-BE49-F238E27FC236}">
                <a16:creationId xmlns:a16="http://schemas.microsoft.com/office/drawing/2014/main" id="{EE70187B-C896-20B9-9052-45F764347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097280"/>
            <a:ext cx="10963275" cy="5860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A8975D-2016-59B6-75E6-513D85E28F62}"/>
              </a:ext>
            </a:extLst>
          </p:cNvPr>
          <p:cNvSpPr txBox="1"/>
          <p:nvPr/>
        </p:nvSpPr>
        <p:spPr>
          <a:xfrm>
            <a:off x="7564582" y="1645920"/>
            <a:ext cx="789709" cy="369332"/>
          </a:xfrm>
          <a:prstGeom prst="rect">
            <a:avLst/>
          </a:prstGeom>
          <a:noFill/>
        </p:spPr>
        <p:txBody>
          <a:bodyPr wrap="square" rtlCol="0">
            <a:spAutoFit/>
          </a:bodyPr>
          <a:lstStyle/>
          <a:p>
            <a:r>
              <a:rPr lang="en-IN" dirty="0"/>
              <a:t>F(1)</a:t>
            </a:r>
          </a:p>
        </p:txBody>
      </p:sp>
      <p:sp>
        <p:nvSpPr>
          <p:cNvPr id="7" name="TextBox 6">
            <a:extLst>
              <a:ext uri="{FF2B5EF4-FFF2-40B4-BE49-F238E27FC236}">
                <a16:creationId xmlns:a16="http://schemas.microsoft.com/office/drawing/2014/main" id="{71874737-E7CA-FF1A-15C3-7FEFFBAD0B17}"/>
              </a:ext>
            </a:extLst>
          </p:cNvPr>
          <p:cNvSpPr txBox="1"/>
          <p:nvPr/>
        </p:nvSpPr>
        <p:spPr>
          <a:xfrm>
            <a:off x="9038706" y="3918063"/>
            <a:ext cx="1402080" cy="369332"/>
          </a:xfrm>
          <a:prstGeom prst="rect">
            <a:avLst/>
          </a:prstGeom>
          <a:noFill/>
        </p:spPr>
        <p:txBody>
          <a:bodyPr wrap="square" rtlCol="0">
            <a:spAutoFit/>
          </a:bodyPr>
          <a:lstStyle/>
          <a:p>
            <a:r>
              <a:rPr lang="en-IN" dirty="0"/>
              <a:t>F(log</a:t>
            </a:r>
            <a:r>
              <a:rPr lang="en-IN" baseline="-25000" dirty="0"/>
              <a:t>2 </a:t>
            </a:r>
            <a:r>
              <a:rPr lang="en-IN" dirty="0"/>
              <a:t>N)</a:t>
            </a:r>
          </a:p>
        </p:txBody>
      </p:sp>
      <p:sp>
        <p:nvSpPr>
          <p:cNvPr id="8" name="TextBox 7">
            <a:extLst>
              <a:ext uri="{FF2B5EF4-FFF2-40B4-BE49-F238E27FC236}">
                <a16:creationId xmlns:a16="http://schemas.microsoft.com/office/drawing/2014/main" id="{3272043C-F85B-DC7A-254E-55CA18F47925}"/>
              </a:ext>
            </a:extLst>
          </p:cNvPr>
          <p:cNvSpPr txBox="1"/>
          <p:nvPr/>
        </p:nvSpPr>
        <p:spPr>
          <a:xfrm>
            <a:off x="10546081" y="5633257"/>
            <a:ext cx="1402080" cy="369332"/>
          </a:xfrm>
          <a:prstGeom prst="rect">
            <a:avLst/>
          </a:prstGeom>
          <a:noFill/>
        </p:spPr>
        <p:txBody>
          <a:bodyPr wrap="square" rtlCol="0">
            <a:spAutoFit/>
          </a:bodyPr>
          <a:lstStyle/>
          <a:p>
            <a:r>
              <a:rPr lang="en-IN" dirty="0"/>
              <a:t>F(N)</a:t>
            </a:r>
          </a:p>
        </p:txBody>
      </p:sp>
      <p:sp>
        <p:nvSpPr>
          <p:cNvPr id="9" name="TextBox 8">
            <a:extLst>
              <a:ext uri="{FF2B5EF4-FFF2-40B4-BE49-F238E27FC236}">
                <a16:creationId xmlns:a16="http://schemas.microsoft.com/office/drawing/2014/main" id="{DDEF6D40-B09A-096B-4356-23BD1CFE5ADA}"/>
              </a:ext>
            </a:extLst>
          </p:cNvPr>
          <p:cNvSpPr txBox="1"/>
          <p:nvPr/>
        </p:nvSpPr>
        <p:spPr>
          <a:xfrm>
            <a:off x="1712445" y="3906982"/>
            <a:ext cx="1402080" cy="369332"/>
          </a:xfrm>
          <a:prstGeom prst="rect">
            <a:avLst/>
          </a:prstGeom>
          <a:noFill/>
        </p:spPr>
        <p:txBody>
          <a:bodyPr wrap="square" rtlCol="0">
            <a:spAutoFit/>
          </a:bodyPr>
          <a:lstStyle/>
          <a:p>
            <a:r>
              <a:rPr lang="en-IN" dirty="0"/>
              <a:t>F(N</a:t>
            </a:r>
            <a:r>
              <a:rPr lang="en-IN" baseline="30000" dirty="0"/>
              <a:t>2</a:t>
            </a:r>
            <a:r>
              <a:rPr lang="en-IN" dirty="0"/>
              <a:t>)</a:t>
            </a:r>
          </a:p>
        </p:txBody>
      </p:sp>
    </p:spTree>
    <p:extLst>
      <p:ext uri="{BB962C8B-B14F-4D97-AF65-F5344CB8AC3E}">
        <p14:creationId xmlns:p14="http://schemas.microsoft.com/office/powerpoint/2010/main" val="88014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7CCA3-0331-2318-A941-00B87C813AF2}"/>
              </a:ext>
            </a:extLst>
          </p:cNvPr>
          <p:cNvPicPr>
            <a:picLocks noChangeAspect="1"/>
          </p:cNvPicPr>
          <p:nvPr/>
        </p:nvPicPr>
        <p:blipFill>
          <a:blip r:embed="rId2"/>
          <a:stretch>
            <a:fillRect/>
          </a:stretch>
        </p:blipFill>
        <p:spPr>
          <a:xfrm>
            <a:off x="0" y="531224"/>
            <a:ext cx="11154481" cy="5625736"/>
          </a:xfrm>
          <a:prstGeom prst="rect">
            <a:avLst/>
          </a:prstGeom>
        </p:spPr>
      </p:pic>
    </p:spTree>
    <p:extLst>
      <p:ext uri="{BB962C8B-B14F-4D97-AF65-F5344CB8AC3E}">
        <p14:creationId xmlns:p14="http://schemas.microsoft.com/office/powerpoint/2010/main" val="14978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802E9-CA36-C01F-A29B-70327C946F38}"/>
              </a:ext>
            </a:extLst>
          </p:cNvPr>
          <p:cNvPicPr>
            <a:picLocks noChangeAspect="1"/>
          </p:cNvPicPr>
          <p:nvPr/>
        </p:nvPicPr>
        <p:blipFill>
          <a:blip r:embed="rId2"/>
          <a:stretch>
            <a:fillRect/>
          </a:stretch>
        </p:blipFill>
        <p:spPr>
          <a:xfrm>
            <a:off x="426720" y="409304"/>
            <a:ext cx="10446734" cy="5982788"/>
          </a:xfrm>
          <a:prstGeom prst="rect">
            <a:avLst/>
          </a:prstGeom>
        </p:spPr>
      </p:pic>
    </p:spTree>
    <p:extLst>
      <p:ext uri="{BB962C8B-B14F-4D97-AF65-F5344CB8AC3E}">
        <p14:creationId xmlns:p14="http://schemas.microsoft.com/office/powerpoint/2010/main" val="1301168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CC963-2D45-1110-B8FD-CB3BEC782783}"/>
              </a:ext>
            </a:extLst>
          </p:cNvPr>
          <p:cNvSpPr txBox="1"/>
          <p:nvPr/>
        </p:nvSpPr>
        <p:spPr>
          <a:xfrm>
            <a:off x="224444" y="498597"/>
            <a:ext cx="10848109" cy="2308324"/>
          </a:xfrm>
          <a:prstGeom prst="rect">
            <a:avLst/>
          </a:prstGeom>
          <a:noFill/>
        </p:spPr>
        <p:txBody>
          <a:bodyPr wrap="square">
            <a:spAutoFit/>
          </a:bodyPr>
          <a:lstStyle/>
          <a:p>
            <a:r>
              <a:rPr lang="en-US" b="0" i="0" dirty="0">
                <a:solidFill>
                  <a:srgbClr val="FF0000"/>
                </a:solidFill>
                <a:effectLst/>
                <a:latin typeface="Roboto" panose="02000000000000000000" pitchFamily="2" charset="0"/>
              </a:rPr>
              <a:t>Constant Time Complexity - O(1)</a:t>
            </a:r>
          </a:p>
          <a:p>
            <a:endParaRPr lang="en-US" b="0" i="0" dirty="0">
              <a:solidFill>
                <a:srgbClr val="51565E"/>
              </a:solidFill>
              <a:effectLst/>
              <a:latin typeface="Roboto" panose="02000000000000000000" pitchFamily="2" charset="0"/>
            </a:endParaRPr>
          </a:p>
          <a:p>
            <a:r>
              <a:rPr lang="en-US" b="0" i="0" dirty="0">
                <a:solidFill>
                  <a:srgbClr val="51565E"/>
                </a:solidFill>
                <a:effectLst/>
                <a:latin typeface="Roboto" panose="02000000000000000000" pitchFamily="2" charset="0"/>
              </a:rPr>
              <a:t>If the method's time does not vary and remains constant as the input size increases, the algorithm is said to have O(1) complexity. </a:t>
            </a:r>
          </a:p>
          <a:p>
            <a:r>
              <a:rPr lang="en-US" b="0" i="0" dirty="0">
                <a:solidFill>
                  <a:srgbClr val="51565E"/>
                </a:solidFill>
                <a:effectLst/>
                <a:latin typeface="Roboto" panose="02000000000000000000" pitchFamily="2" charset="0"/>
              </a:rPr>
              <a:t>The algorithm is not affected by the size of the input. It takes a fixed number of steps to complete a particular operation, and this number is independent of the quantity of the input data.</a:t>
            </a:r>
          </a:p>
          <a:p>
            <a:r>
              <a:rPr lang="en-US" dirty="0">
                <a:solidFill>
                  <a:srgbClr val="51565E"/>
                </a:solidFill>
                <a:latin typeface="Roboto" panose="02000000000000000000" pitchFamily="2" charset="0"/>
              </a:rPr>
              <a:t>Ex: </a:t>
            </a:r>
            <a:r>
              <a:rPr lang="en-IN" b="0" i="0" dirty="0">
                <a:solidFill>
                  <a:srgbClr val="51565E"/>
                </a:solidFill>
                <a:effectLst/>
                <a:latin typeface="Roboto" panose="02000000000000000000" pitchFamily="2" charset="0"/>
              </a:rPr>
              <a:t>int a = 100;    </a:t>
            </a:r>
            <a:endParaRPr lang="en-US" dirty="0">
              <a:solidFill>
                <a:srgbClr val="51565E"/>
              </a:solidFill>
              <a:latin typeface="Roboto" panose="02000000000000000000" pitchFamily="2" charset="0"/>
            </a:endParaRPr>
          </a:p>
          <a:p>
            <a:r>
              <a:rPr lang="en-US" dirty="0">
                <a:solidFill>
                  <a:srgbClr val="51565E"/>
                </a:solidFill>
                <a:latin typeface="Roboto" panose="02000000000000000000" pitchFamily="2" charset="0"/>
              </a:rPr>
              <a:t>      </a:t>
            </a:r>
            <a:r>
              <a:rPr lang="en-US" dirty="0" err="1">
                <a:solidFill>
                  <a:srgbClr val="51565E"/>
                </a:solidFill>
                <a:latin typeface="Roboto" panose="02000000000000000000" pitchFamily="2" charset="0"/>
              </a:rPr>
              <a:t>printf</a:t>
            </a:r>
            <a:r>
              <a:rPr lang="en-US" dirty="0">
                <a:solidFill>
                  <a:srgbClr val="51565E"/>
                </a:solidFill>
                <a:latin typeface="Roboto" panose="02000000000000000000" pitchFamily="2" charset="0"/>
              </a:rPr>
              <a:t>(“%d”, “hello”);   F(1)</a:t>
            </a:r>
            <a:endParaRPr lang="en-IN" dirty="0"/>
          </a:p>
        </p:txBody>
      </p:sp>
      <p:sp>
        <p:nvSpPr>
          <p:cNvPr id="5" name="TextBox 4">
            <a:extLst>
              <a:ext uri="{FF2B5EF4-FFF2-40B4-BE49-F238E27FC236}">
                <a16:creationId xmlns:a16="http://schemas.microsoft.com/office/drawing/2014/main" id="{DC5AFCAE-0EDF-8767-0C3D-615F58063219}"/>
              </a:ext>
            </a:extLst>
          </p:cNvPr>
          <p:cNvSpPr txBox="1"/>
          <p:nvPr/>
        </p:nvSpPr>
        <p:spPr>
          <a:xfrm>
            <a:off x="172494" y="3244334"/>
            <a:ext cx="6097384" cy="369332"/>
          </a:xfrm>
          <a:prstGeom prst="rect">
            <a:avLst/>
          </a:prstGeom>
          <a:noFill/>
        </p:spPr>
        <p:txBody>
          <a:bodyPr wrap="square">
            <a:spAutoFit/>
          </a:bodyPr>
          <a:lstStyle/>
          <a:p>
            <a:pPr algn="l"/>
            <a:r>
              <a:rPr lang="en-IN" b="0" i="0" dirty="0">
                <a:solidFill>
                  <a:srgbClr val="FF0000"/>
                </a:solidFill>
                <a:effectLst/>
                <a:latin typeface="Roboto" panose="02000000000000000000" pitchFamily="2" charset="0"/>
              </a:rPr>
              <a:t>Logarithmic Time Complexity - O(log n)</a:t>
            </a:r>
          </a:p>
        </p:txBody>
      </p:sp>
      <p:sp>
        <p:nvSpPr>
          <p:cNvPr id="6" name="TextBox 5">
            <a:extLst>
              <a:ext uri="{FF2B5EF4-FFF2-40B4-BE49-F238E27FC236}">
                <a16:creationId xmlns:a16="http://schemas.microsoft.com/office/drawing/2014/main" id="{B3D251D2-E42F-7959-1C50-526F600B0766}"/>
              </a:ext>
            </a:extLst>
          </p:cNvPr>
          <p:cNvSpPr txBox="1"/>
          <p:nvPr/>
        </p:nvSpPr>
        <p:spPr>
          <a:xfrm>
            <a:off x="332510" y="4101986"/>
            <a:ext cx="10590414" cy="1754326"/>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51565E"/>
                </a:solidFill>
                <a:effectLst/>
                <a:latin typeface="Roboto" panose="02000000000000000000" pitchFamily="2" charset="0"/>
              </a:rPr>
              <a:t>A method with a logarithmic complexity (where n is really big) divides the issue into little bits for each iteration (log n)</a:t>
            </a:r>
          </a:p>
          <a:p>
            <a:pPr marL="285750" indent="-285750">
              <a:buFont typeface="Arial" panose="020B0604020202020204" pitchFamily="34" charset="0"/>
              <a:buChar char="•"/>
            </a:pPr>
            <a:r>
              <a:rPr lang="en-US" dirty="0">
                <a:solidFill>
                  <a:srgbClr val="51565E"/>
                </a:solidFill>
                <a:latin typeface="Roboto" panose="02000000000000000000" pitchFamily="2" charset="0"/>
              </a:rPr>
              <a:t>Base has been multiplied by itself</a:t>
            </a:r>
          </a:p>
          <a:p>
            <a:pPr marL="285750" indent="-285750">
              <a:buFont typeface="Arial" panose="020B0604020202020204" pitchFamily="34" charset="0"/>
              <a:buChar char="•"/>
            </a:pPr>
            <a:r>
              <a:rPr lang="en-US" dirty="0">
                <a:solidFill>
                  <a:srgbClr val="51565E"/>
                </a:solidFill>
                <a:latin typeface="Roboto" panose="02000000000000000000" pitchFamily="2" charset="0"/>
              </a:rPr>
              <a:t>EX: log</a:t>
            </a:r>
            <a:r>
              <a:rPr lang="en-US" baseline="-25000" dirty="0">
                <a:solidFill>
                  <a:srgbClr val="51565E"/>
                </a:solidFill>
                <a:latin typeface="Roboto" panose="02000000000000000000" pitchFamily="2" charset="0"/>
              </a:rPr>
              <a:t>2 </a:t>
            </a:r>
            <a:r>
              <a:rPr lang="en-US" dirty="0">
                <a:solidFill>
                  <a:srgbClr val="51565E"/>
                </a:solidFill>
                <a:latin typeface="Roboto" panose="02000000000000000000" pitchFamily="2" charset="0"/>
              </a:rPr>
              <a:t>(8)= 3   (How many times, 2 has been multiplies by itself in order to obtain value 8” </a:t>
            </a:r>
          </a:p>
          <a:p>
            <a:pPr marL="285750" indent="-285750">
              <a:buFont typeface="Arial" panose="020B0604020202020204" pitchFamily="34" charset="0"/>
              <a:buChar char="•"/>
            </a:pPr>
            <a:r>
              <a:rPr lang="en-US" dirty="0">
                <a:solidFill>
                  <a:srgbClr val="51565E"/>
                </a:solidFill>
                <a:latin typeface="Roboto" panose="02000000000000000000" pitchFamily="2" charset="0"/>
              </a:rPr>
              <a:t>Logarithmic time complexity is achieved when the problem size is cut down by a fraction.</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382620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852DE-0DEA-8C4B-A1CF-CE2103BF4A99}"/>
              </a:ext>
            </a:extLst>
          </p:cNvPr>
          <p:cNvSpPr txBox="1"/>
          <p:nvPr/>
        </p:nvSpPr>
        <p:spPr>
          <a:xfrm>
            <a:off x="297186" y="384760"/>
            <a:ext cx="6097384" cy="369332"/>
          </a:xfrm>
          <a:prstGeom prst="rect">
            <a:avLst/>
          </a:prstGeom>
          <a:noFill/>
        </p:spPr>
        <p:txBody>
          <a:bodyPr wrap="square">
            <a:spAutoFit/>
          </a:bodyPr>
          <a:lstStyle/>
          <a:p>
            <a:pPr algn="l"/>
            <a:r>
              <a:rPr lang="en-IN" b="0" i="0" dirty="0">
                <a:solidFill>
                  <a:srgbClr val="FF0000"/>
                </a:solidFill>
                <a:effectLst/>
                <a:latin typeface="Roboto" panose="02000000000000000000" pitchFamily="2" charset="0"/>
              </a:rPr>
              <a:t>Linear Time Complexity - O(n)</a:t>
            </a:r>
          </a:p>
        </p:txBody>
      </p:sp>
      <p:sp>
        <p:nvSpPr>
          <p:cNvPr id="7" name="TextBox 6">
            <a:extLst>
              <a:ext uri="{FF2B5EF4-FFF2-40B4-BE49-F238E27FC236}">
                <a16:creationId xmlns:a16="http://schemas.microsoft.com/office/drawing/2014/main" id="{F2A96A59-2727-09D6-AD41-C812EA6F853D}"/>
              </a:ext>
            </a:extLst>
          </p:cNvPr>
          <p:cNvSpPr txBox="1"/>
          <p:nvPr/>
        </p:nvSpPr>
        <p:spPr>
          <a:xfrm>
            <a:off x="565264" y="1219121"/>
            <a:ext cx="10482351"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51565E"/>
                </a:solidFill>
                <a:effectLst/>
                <a:latin typeface="Roboto" panose="02000000000000000000" pitchFamily="2" charset="0"/>
              </a:rPr>
              <a:t>When an algorithm executes n steps for input size n (where n is very large) and the time consumed by the process changes linearly as the input size rises, the algorithm is said to have O complexity (n). </a:t>
            </a:r>
          </a:p>
          <a:p>
            <a:pPr marL="285750" indent="-285750">
              <a:buFont typeface="Arial" panose="020B0604020202020204" pitchFamily="34" charset="0"/>
              <a:buChar char="•"/>
            </a:pPr>
            <a:r>
              <a:rPr lang="en-US" b="0" i="0" dirty="0">
                <a:solidFill>
                  <a:srgbClr val="51565E"/>
                </a:solidFill>
                <a:effectLst/>
                <a:latin typeface="Roboto" panose="02000000000000000000" pitchFamily="2" charset="0"/>
              </a:rPr>
              <a:t>To execute an operation on N items it takes about the same number of steps as the number of elements. Linear complexity denotes a relationship between the number of components and the number of steps.</a:t>
            </a:r>
            <a:endParaRPr lang="en-IN" dirty="0"/>
          </a:p>
        </p:txBody>
      </p:sp>
      <p:sp>
        <p:nvSpPr>
          <p:cNvPr id="8" name="TextBox 7">
            <a:extLst>
              <a:ext uri="{FF2B5EF4-FFF2-40B4-BE49-F238E27FC236}">
                <a16:creationId xmlns:a16="http://schemas.microsoft.com/office/drawing/2014/main" id="{6FDF5448-D91B-852D-4305-63C36AF43199}"/>
              </a:ext>
            </a:extLst>
          </p:cNvPr>
          <p:cNvSpPr txBox="1"/>
          <p:nvPr/>
        </p:nvSpPr>
        <p:spPr>
          <a:xfrm>
            <a:off x="1629295" y="3429000"/>
            <a:ext cx="8196349" cy="2031325"/>
          </a:xfrm>
          <a:prstGeom prst="rect">
            <a:avLst/>
          </a:prstGeom>
          <a:noFill/>
        </p:spPr>
        <p:txBody>
          <a:bodyPr wrap="square" rtlCol="0">
            <a:spAutoFit/>
          </a:bodyPr>
          <a:lstStyle/>
          <a:p>
            <a:r>
              <a:rPr lang="en-IN" dirty="0"/>
              <a:t>Example1: </a:t>
            </a:r>
          </a:p>
          <a:p>
            <a:r>
              <a:rPr lang="en-IN" dirty="0"/>
              <a:t>		For(</a:t>
            </a:r>
            <a:r>
              <a:rPr lang="en-IN" dirty="0" err="1"/>
              <a:t>i</a:t>
            </a:r>
            <a:r>
              <a:rPr lang="en-IN" dirty="0"/>
              <a:t>=1;i&lt;=</a:t>
            </a:r>
            <a:r>
              <a:rPr lang="en-IN" dirty="0" err="1"/>
              <a:t>N;i</a:t>
            </a:r>
            <a:r>
              <a:rPr lang="en-IN" dirty="0"/>
              <a:t>++)</a:t>
            </a:r>
          </a:p>
          <a:p>
            <a:r>
              <a:rPr lang="en-IN" dirty="0"/>
              <a:t>		{</a:t>
            </a:r>
          </a:p>
          <a:p>
            <a:r>
              <a:rPr lang="en-IN" dirty="0"/>
              <a:t>			</a:t>
            </a:r>
            <a:r>
              <a:rPr lang="en-IN" dirty="0" err="1"/>
              <a:t>printf</a:t>
            </a:r>
            <a:r>
              <a:rPr lang="en-IN" dirty="0"/>
              <a:t>(“%d”, </a:t>
            </a:r>
            <a:r>
              <a:rPr lang="en-IN" dirty="0" err="1"/>
              <a:t>i</a:t>
            </a:r>
            <a:r>
              <a:rPr lang="en-IN" dirty="0"/>
              <a:t>);</a:t>
            </a:r>
          </a:p>
          <a:p>
            <a:r>
              <a:rPr lang="en-IN" dirty="0"/>
              <a:t>		}</a:t>
            </a:r>
          </a:p>
          <a:p>
            <a:r>
              <a:rPr lang="en-IN" dirty="0"/>
              <a:t>			Loop executes N times </a:t>
            </a:r>
          </a:p>
          <a:p>
            <a:r>
              <a:rPr lang="en-IN" dirty="0"/>
              <a:t>			Total time = f(N)  </a:t>
            </a:r>
          </a:p>
        </p:txBody>
      </p:sp>
    </p:spTree>
    <p:extLst>
      <p:ext uri="{BB962C8B-B14F-4D97-AF65-F5344CB8AC3E}">
        <p14:creationId xmlns:p14="http://schemas.microsoft.com/office/powerpoint/2010/main" val="184775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271E4E-F49F-D962-A33C-C8EFF3CCCCF8}"/>
              </a:ext>
            </a:extLst>
          </p:cNvPr>
          <p:cNvSpPr txBox="1"/>
          <p:nvPr/>
        </p:nvSpPr>
        <p:spPr>
          <a:xfrm>
            <a:off x="448887" y="399011"/>
            <a:ext cx="7747462" cy="369332"/>
          </a:xfrm>
          <a:prstGeom prst="rect">
            <a:avLst/>
          </a:prstGeom>
          <a:noFill/>
        </p:spPr>
        <p:txBody>
          <a:bodyPr wrap="square" rtlCol="0">
            <a:spAutoFit/>
          </a:bodyPr>
          <a:lstStyle/>
          <a:p>
            <a:r>
              <a:rPr lang="en-IN" dirty="0">
                <a:solidFill>
                  <a:srgbClr val="00B050"/>
                </a:solidFill>
              </a:rPr>
              <a:t>Example 2: </a:t>
            </a:r>
          </a:p>
        </p:txBody>
      </p:sp>
      <p:sp>
        <p:nvSpPr>
          <p:cNvPr id="3" name="TextBox 2">
            <a:extLst>
              <a:ext uri="{FF2B5EF4-FFF2-40B4-BE49-F238E27FC236}">
                <a16:creationId xmlns:a16="http://schemas.microsoft.com/office/drawing/2014/main" id="{A1A62D01-7410-68B2-720D-5045BBD27B02}"/>
              </a:ext>
            </a:extLst>
          </p:cNvPr>
          <p:cNvSpPr txBox="1"/>
          <p:nvPr/>
        </p:nvSpPr>
        <p:spPr>
          <a:xfrm>
            <a:off x="2261062" y="989214"/>
            <a:ext cx="6375862" cy="3693319"/>
          </a:xfrm>
          <a:prstGeom prst="rect">
            <a:avLst/>
          </a:prstGeom>
          <a:noFill/>
        </p:spPr>
        <p:txBody>
          <a:bodyPr wrap="square" rtlCol="0">
            <a:spAutoFit/>
          </a:bodyPr>
          <a:lstStyle/>
          <a:p>
            <a:r>
              <a:rPr lang="en-IN" dirty="0" err="1"/>
              <a:t>Scanf</a:t>
            </a:r>
            <a:r>
              <a:rPr lang="en-IN" dirty="0"/>
              <a:t>(“%d’, &amp;N); 		     </a:t>
            </a:r>
            <a:r>
              <a:rPr lang="en-IN" dirty="0">
                <a:solidFill>
                  <a:srgbClr val="FF0000"/>
                </a:solidFill>
              </a:rPr>
              <a:t>//constant time f(1)</a:t>
            </a:r>
          </a:p>
          <a:p>
            <a:endParaRPr lang="en-IN" dirty="0"/>
          </a:p>
          <a:p>
            <a:r>
              <a:rPr lang="en-IN" dirty="0"/>
              <a:t>If (n==0)                                               </a:t>
            </a:r>
            <a:r>
              <a:rPr lang="en-IN" dirty="0">
                <a:solidFill>
                  <a:srgbClr val="FF0000"/>
                </a:solidFill>
              </a:rPr>
              <a:t>//constant time f(1)</a:t>
            </a:r>
          </a:p>
          <a:p>
            <a:r>
              <a:rPr lang="en-IN" dirty="0"/>
              <a:t>{</a:t>
            </a:r>
          </a:p>
          <a:p>
            <a:r>
              <a:rPr lang="en-IN" dirty="0"/>
              <a:t>	// statement              </a:t>
            </a:r>
            <a:r>
              <a:rPr lang="en-IN" dirty="0">
                <a:solidFill>
                  <a:srgbClr val="FF0000"/>
                </a:solidFill>
              </a:rPr>
              <a:t>//constant time f(1)</a:t>
            </a:r>
          </a:p>
          <a:p>
            <a:endParaRPr lang="en-IN" dirty="0"/>
          </a:p>
          <a:p>
            <a:r>
              <a:rPr lang="en-IN" dirty="0"/>
              <a:t>}</a:t>
            </a:r>
          </a:p>
          <a:p>
            <a:r>
              <a:rPr lang="en-IN" dirty="0"/>
              <a:t>Else</a:t>
            </a:r>
          </a:p>
          <a:p>
            <a:r>
              <a:rPr lang="en-IN" dirty="0"/>
              <a:t>For (</a:t>
            </a:r>
            <a:r>
              <a:rPr lang="en-IN" dirty="0" err="1"/>
              <a:t>i</a:t>
            </a:r>
            <a:r>
              <a:rPr lang="en-IN" dirty="0"/>
              <a:t>=1;i&lt;=</a:t>
            </a:r>
            <a:r>
              <a:rPr lang="en-IN" dirty="0" err="1"/>
              <a:t>N;i</a:t>
            </a:r>
            <a:r>
              <a:rPr lang="en-IN" dirty="0"/>
              <a:t>++)</a:t>
            </a:r>
          </a:p>
          <a:p>
            <a:r>
              <a:rPr lang="en-IN" dirty="0"/>
              <a:t>{</a:t>
            </a:r>
          </a:p>
          <a:p>
            <a:r>
              <a:rPr lang="en-IN" dirty="0"/>
              <a:t>	// statement</a:t>
            </a:r>
          </a:p>
          <a:p>
            <a:r>
              <a:rPr lang="en-IN" dirty="0"/>
              <a:t>}</a:t>
            </a:r>
          </a:p>
          <a:p>
            <a:endParaRPr lang="en-IN" dirty="0"/>
          </a:p>
        </p:txBody>
      </p:sp>
      <p:sp>
        <p:nvSpPr>
          <p:cNvPr id="4" name="TextBox 3">
            <a:extLst>
              <a:ext uri="{FF2B5EF4-FFF2-40B4-BE49-F238E27FC236}">
                <a16:creationId xmlns:a16="http://schemas.microsoft.com/office/drawing/2014/main" id="{66F083C3-67BB-FFBB-4066-99FA129538A8}"/>
              </a:ext>
            </a:extLst>
          </p:cNvPr>
          <p:cNvSpPr txBox="1"/>
          <p:nvPr/>
        </p:nvSpPr>
        <p:spPr>
          <a:xfrm>
            <a:off x="889461" y="5112327"/>
            <a:ext cx="8882149" cy="923330"/>
          </a:xfrm>
          <a:prstGeom prst="rect">
            <a:avLst/>
          </a:prstGeom>
          <a:noFill/>
        </p:spPr>
        <p:txBody>
          <a:bodyPr wrap="square" rtlCol="0">
            <a:spAutoFit/>
          </a:bodyPr>
          <a:lstStyle/>
          <a:p>
            <a:r>
              <a:rPr lang="en-IN" dirty="0"/>
              <a:t>If part is executed, time complexity 1 + 1 +1 = 3 = f(1) constant</a:t>
            </a:r>
          </a:p>
          <a:p>
            <a:r>
              <a:rPr lang="en-IN" dirty="0"/>
              <a:t>Else part is executed, time complexity 1 + 1 + F(N) = F(N)</a:t>
            </a:r>
          </a:p>
          <a:p>
            <a:r>
              <a:rPr lang="en-IN" dirty="0"/>
              <a:t>The worst case time complexity = test + if part or else part (which ever is larger)</a:t>
            </a:r>
          </a:p>
        </p:txBody>
      </p:sp>
      <p:sp>
        <p:nvSpPr>
          <p:cNvPr id="5" name="Right Brace 4">
            <a:extLst>
              <a:ext uri="{FF2B5EF4-FFF2-40B4-BE49-F238E27FC236}">
                <a16:creationId xmlns:a16="http://schemas.microsoft.com/office/drawing/2014/main" id="{89A3458F-3458-2E1C-EBDB-FE47E4E62483}"/>
              </a:ext>
            </a:extLst>
          </p:cNvPr>
          <p:cNvSpPr/>
          <p:nvPr/>
        </p:nvSpPr>
        <p:spPr>
          <a:xfrm>
            <a:off x="4621876" y="939338"/>
            <a:ext cx="423949" cy="1820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Right Brace 5">
            <a:extLst>
              <a:ext uri="{FF2B5EF4-FFF2-40B4-BE49-F238E27FC236}">
                <a16:creationId xmlns:a16="http://schemas.microsoft.com/office/drawing/2014/main" id="{71E1AD3A-9BC1-0B40-8CB0-5347A85B838C}"/>
              </a:ext>
            </a:extLst>
          </p:cNvPr>
          <p:cNvSpPr/>
          <p:nvPr/>
        </p:nvSpPr>
        <p:spPr>
          <a:xfrm>
            <a:off x="4641273" y="2912224"/>
            <a:ext cx="423949" cy="1820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TextBox 6">
            <a:extLst>
              <a:ext uri="{FF2B5EF4-FFF2-40B4-BE49-F238E27FC236}">
                <a16:creationId xmlns:a16="http://schemas.microsoft.com/office/drawing/2014/main" id="{5451F3B3-CFE6-E75C-093E-AFE899563B2B}"/>
              </a:ext>
            </a:extLst>
          </p:cNvPr>
          <p:cNvSpPr txBox="1"/>
          <p:nvPr/>
        </p:nvSpPr>
        <p:spPr>
          <a:xfrm>
            <a:off x="5552902" y="3139441"/>
            <a:ext cx="2094807" cy="923330"/>
          </a:xfrm>
          <a:prstGeom prst="rect">
            <a:avLst/>
          </a:prstGeom>
          <a:noFill/>
          <a:ln>
            <a:solidFill>
              <a:schemeClr val="tx1"/>
            </a:solidFill>
          </a:ln>
        </p:spPr>
        <p:txBody>
          <a:bodyPr wrap="square" rtlCol="0">
            <a:spAutoFit/>
          </a:bodyPr>
          <a:lstStyle/>
          <a:p>
            <a:r>
              <a:rPr lang="en-IN" dirty="0"/>
              <a:t>1 + 1 + F(N) = F(N)</a:t>
            </a:r>
          </a:p>
          <a:p>
            <a:endParaRPr lang="en-IN" dirty="0"/>
          </a:p>
          <a:p>
            <a:endParaRPr lang="en-IN" dirty="0"/>
          </a:p>
        </p:txBody>
      </p:sp>
      <p:cxnSp>
        <p:nvCxnSpPr>
          <p:cNvPr id="9" name="Connector: Elbow 8">
            <a:extLst>
              <a:ext uri="{FF2B5EF4-FFF2-40B4-BE49-F238E27FC236}">
                <a16:creationId xmlns:a16="http://schemas.microsoft.com/office/drawing/2014/main" id="{9344F5D0-A3E5-55AB-DDA8-CC60FD5DE8E9}"/>
              </a:ext>
            </a:extLst>
          </p:cNvPr>
          <p:cNvCxnSpPr/>
          <p:nvPr/>
        </p:nvCxnSpPr>
        <p:spPr>
          <a:xfrm rot="16200000" flipH="1">
            <a:off x="6313163" y="1912959"/>
            <a:ext cx="2040099" cy="412864"/>
          </a:xfrm>
          <a:prstGeom prst="bentConnector3">
            <a:avLst>
              <a:gd name="adj1" fmla="val 558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90C977-B4F7-8B87-D89A-E0A32D03F158}"/>
              </a:ext>
            </a:extLst>
          </p:cNvPr>
          <p:cNvCxnSpPr/>
          <p:nvPr/>
        </p:nvCxnSpPr>
        <p:spPr>
          <a:xfrm>
            <a:off x="7126780" y="1745672"/>
            <a:ext cx="0" cy="1463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832FCB4-8C2F-8BB8-752A-C01D4CDEA1B3}"/>
              </a:ext>
            </a:extLst>
          </p:cNvPr>
          <p:cNvSpPr/>
          <p:nvPr/>
        </p:nvSpPr>
        <p:spPr>
          <a:xfrm>
            <a:off x="9102436" y="1487978"/>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1808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3611A-61D0-49EB-794E-FB6A0A59D0F4}"/>
              </a:ext>
            </a:extLst>
          </p:cNvPr>
          <p:cNvSpPr txBox="1"/>
          <p:nvPr/>
        </p:nvSpPr>
        <p:spPr>
          <a:xfrm>
            <a:off x="226414" y="-54052"/>
            <a:ext cx="11739161" cy="6932219"/>
          </a:xfrm>
          <a:prstGeom prst="rect">
            <a:avLst/>
          </a:prstGeom>
          <a:noFill/>
        </p:spPr>
        <p:txBody>
          <a:bodyPr wrap="square">
            <a:spAutoFit/>
          </a:bodyPr>
          <a:lstStyle/>
          <a:p>
            <a:r>
              <a:rPr lang="en-US" sz="4000" dirty="0">
                <a:solidFill>
                  <a:srgbClr val="FF0000"/>
                </a:solidFill>
              </a:rPr>
              <a:t>Unit -4</a:t>
            </a:r>
          </a:p>
          <a:p>
            <a:pPr marL="90170" indent="-635" algn="just">
              <a:lnSpc>
                <a:spcPct val="115000"/>
              </a:lnSpc>
              <a:spcAft>
                <a:spcPts val="1000"/>
              </a:spcAft>
            </a:pPr>
            <a:r>
              <a:rPr lang="en-IN" sz="3200" b="1" kern="0" dirty="0">
                <a:effectLst/>
                <a:ea typeface="Times New Roman" panose="02020603050405020304" pitchFamily="18" charset="0"/>
              </a:rPr>
              <a:t>Dynamic Programming:</a:t>
            </a:r>
            <a:r>
              <a:rPr lang="en-IN" sz="3200" kern="0" dirty="0">
                <a:effectLst/>
                <a:ea typeface="Times New Roman" panose="02020603050405020304" pitchFamily="18" charset="0"/>
              </a:rPr>
              <a:t> General Method, All pairs shortest paths, Single Source Shortest Paths– General Weights (Bellman Ford Algorithm), Optimal Binary Search Trees, 0/1 Knapsack, String Editing, Travelling Salesperson problem.</a:t>
            </a:r>
          </a:p>
          <a:p>
            <a:pPr marL="90170" indent="-635" algn="just">
              <a:lnSpc>
                <a:spcPct val="115000"/>
              </a:lnSpc>
              <a:spcAft>
                <a:spcPts val="1000"/>
              </a:spcAft>
            </a:pPr>
            <a:r>
              <a:rPr lang="en-US" sz="4400" dirty="0">
                <a:solidFill>
                  <a:srgbClr val="FF0000"/>
                </a:solidFill>
              </a:rPr>
              <a:t>Unit -5</a:t>
            </a:r>
          </a:p>
          <a:p>
            <a:pPr marL="90170" indent="-635" algn="just">
              <a:lnSpc>
                <a:spcPct val="115000"/>
              </a:lnSpc>
              <a:spcAft>
                <a:spcPts val="1000"/>
              </a:spcAft>
            </a:pP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Backtracking:</a:t>
            </a:r>
            <a:r>
              <a:rPr lang="en-IN" sz="3200" dirty="0">
                <a:effectLst/>
                <a:latin typeface="Times New Roman" panose="02020603050405020304" pitchFamily="18" charset="0"/>
                <a:ea typeface="Times New Roman" panose="02020603050405020304" pitchFamily="18" charset="0"/>
                <a:cs typeface="Times New Roman" panose="02020603050405020304" pitchFamily="18" charset="0"/>
              </a:rPr>
              <a:t> General Method, n-Queens Problem, Sum of Subsets problem, Graph </a:t>
            </a:r>
            <a:r>
              <a:rPr lang="en-IN" sz="3200" dirty="0" err="1">
                <a:effectLst/>
                <a:latin typeface="Times New Roman" panose="02020603050405020304" pitchFamily="18" charset="0"/>
                <a:ea typeface="Times New Roman" panose="02020603050405020304" pitchFamily="18" charset="0"/>
                <a:cs typeface="Times New Roman" panose="02020603050405020304" pitchFamily="18" charset="0"/>
              </a:rPr>
              <a:t>Coloring</a:t>
            </a:r>
            <a:r>
              <a:rPr lang="en-IN"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indent="-635" algn="just">
              <a:lnSpc>
                <a:spcPct val="115000"/>
              </a:lnSpc>
              <a:spcAft>
                <a:spcPts val="1000"/>
              </a:spcAft>
            </a:pP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Branch and Bound:</a:t>
            </a:r>
            <a:r>
              <a:rPr lang="en-IN" sz="3200" dirty="0">
                <a:effectLst/>
                <a:latin typeface="Times New Roman" panose="02020603050405020304" pitchFamily="18" charset="0"/>
                <a:ea typeface="Times New Roman" panose="02020603050405020304" pitchFamily="18" charset="0"/>
                <a:cs typeface="Times New Roman" panose="02020603050405020304" pitchFamily="18" charset="0"/>
              </a:rPr>
              <a:t> The General Method, 0/1 Knapsack Problem, Travelling Salesperson </a:t>
            </a:r>
            <a:r>
              <a:rPr lang="en-IN" sz="3200" dirty="0" err="1">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en-IN" sz="3200" b="1" kern="0" dirty="0" err="1">
                <a:effectLst/>
                <a:latin typeface="Times New Roman" panose="02020603050405020304" pitchFamily="18" charset="0"/>
                <a:ea typeface="Times New Roman" panose="02020603050405020304" pitchFamily="18" charset="0"/>
              </a:rPr>
              <a:t>Introduction</a:t>
            </a:r>
            <a:r>
              <a:rPr lang="en-IN" sz="3200" b="1" kern="0" dirty="0">
                <a:effectLst/>
                <a:latin typeface="Times New Roman" panose="02020603050405020304" pitchFamily="18" charset="0"/>
                <a:ea typeface="Times New Roman" panose="02020603050405020304" pitchFamily="18" charset="0"/>
              </a:rPr>
              <a:t> to Complexity classes:</a:t>
            </a:r>
            <a:r>
              <a:rPr lang="en-IN" sz="3200" kern="0" dirty="0">
                <a:effectLst/>
                <a:latin typeface="Times New Roman" panose="02020603050405020304" pitchFamily="18" charset="0"/>
                <a:ea typeface="Times New Roman" panose="02020603050405020304" pitchFamily="18" charset="0"/>
              </a:rPr>
              <a:t> P and NP Problems, NP-Complete Problems.</a:t>
            </a:r>
            <a:endParaRPr lang="en-US" sz="3200" dirty="0">
              <a:solidFill>
                <a:srgbClr val="FF0000"/>
              </a:solidFill>
            </a:endParaRPr>
          </a:p>
        </p:txBody>
      </p:sp>
    </p:spTree>
    <p:extLst>
      <p:ext uri="{BB962C8B-B14F-4D97-AF65-F5344CB8AC3E}">
        <p14:creationId xmlns:p14="http://schemas.microsoft.com/office/powerpoint/2010/main" val="37224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6F3DA2-1373-4E93-E77E-294E602383FE}"/>
              </a:ext>
            </a:extLst>
          </p:cNvPr>
          <p:cNvSpPr txBox="1"/>
          <p:nvPr/>
        </p:nvSpPr>
        <p:spPr>
          <a:xfrm>
            <a:off x="540326" y="396026"/>
            <a:ext cx="10407535" cy="1200329"/>
          </a:xfrm>
          <a:prstGeom prst="rect">
            <a:avLst/>
          </a:prstGeom>
          <a:noFill/>
        </p:spPr>
        <p:txBody>
          <a:bodyPr wrap="square">
            <a:spAutoFit/>
          </a:bodyPr>
          <a:lstStyle/>
          <a:p>
            <a:pPr algn="l"/>
            <a:r>
              <a:rPr lang="en-US" b="0" i="0" dirty="0">
                <a:solidFill>
                  <a:srgbClr val="FF0000"/>
                </a:solidFill>
                <a:effectLst/>
                <a:latin typeface="Roboto" panose="02000000000000000000" pitchFamily="2" charset="0"/>
              </a:rPr>
              <a:t>O(n log n) Time Complexity</a:t>
            </a:r>
          </a:p>
          <a:p>
            <a:pPr algn="l"/>
            <a:endParaRPr lang="en-US" b="0" i="0" dirty="0">
              <a:solidFill>
                <a:srgbClr val="272C37"/>
              </a:solidFill>
              <a:effectLst/>
              <a:latin typeface="Roboto" panose="02000000000000000000" pitchFamily="2" charset="0"/>
            </a:endParaRPr>
          </a:p>
          <a:p>
            <a:pPr algn="l"/>
            <a:r>
              <a:rPr lang="en-US" b="0" i="0" dirty="0">
                <a:solidFill>
                  <a:srgbClr val="51565E"/>
                </a:solidFill>
                <a:effectLst/>
                <a:latin typeface="Roboto" panose="02000000000000000000" pitchFamily="2" charset="0"/>
              </a:rPr>
              <a:t>An algorithm with an O(n log n) complexity (where n is really big) divides the issue into little chunks for each invocation, then takes each of the smallest bits and stitches them back together (n log n)</a:t>
            </a:r>
          </a:p>
        </p:txBody>
      </p:sp>
      <p:sp>
        <p:nvSpPr>
          <p:cNvPr id="5" name="TextBox 4">
            <a:extLst>
              <a:ext uri="{FF2B5EF4-FFF2-40B4-BE49-F238E27FC236}">
                <a16:creationId xmlns:a16="http://schemas.microsoft.com/office/drawing/2014/main" id="{1C4570D2-7672-0EA1-312D-A5D77F70581D}"/>
              </a:ext>
            </a:extLst>
          </p:cNvPr>
          <p:cNvSpPr txBox="1"/>
          <p:nvPr/>
        </p:nvSpPr>
        <p:spPr>
          <a:xfrm>
            <a:off x="596442" y="2537753"/>
            <a:ext cx="6097384" cy="369332"/>
          </a:xfrm>
          <a:prstGeom prst="rect">
            <a:avLst/>
          </a:prstGeom>
          <a:noFill/>
        </p:spPr>
        <p:txBody>
          <a:bodyPr wrap="square">
            <a:spAutoFit/>
          </a:bodyPr>
          <a:lstStyle/>
          <a:p>
            <a:pPr algn="l"/>
            <a:r>
              <a:rPr lang="pt-BR" b="0" i="0" dirty="0">
                <a:solidFill>
                  <a:srgbClr val="FF0000"/>
                </a:solidFill>
                <a:effectLst/>
                <a:latin typeface="Roboto" panose="02000000000000000000" pitchFamily="2" charset="0"/>
              </a:rPr>
              <a:t>Quadratic Time Complexity - O(n2)</a:t>
            </a:r>
          </a:p>
        </p:txBody>
      </p:sp>
      <p:sp>
        <p:nvSpPr>
          <p:cNvPr id="7" name="TextBox 6">
            <a:extLst>
              <a:ext uri="{FF2B5EF4-FFF2-40B4-BE49-F238E27FC236}">
                <a16:creationId xmlns:a16="http://schemas.microsoft.com/office/drawing/2014/main" id="{596EDE3E-3456-F451-E75E-5071C5F51A7F}"/>
              </a:ext>
            </a:extLst>
          </p:cNvPr>
          <p:cNvSpPr txBox="1"/>
          <p:nvPr/>
        </p:nvSpPr>
        <p:spPr>
          <a:xfrm>
            <a:off x="596442" y="3269410"/>
            <a:ext cx="10351419" cy="923330"/>
          </a:xfrm>
          <a:prstGeom prst="rect">
            <a:avLst/>
          </a:prstGeom>
          <a:noFill/>
        </p:spPr>
        <p:txBody>
          <a:bodyPr wrap="square">
            <a:spAutoFit/>
          </a:bodyPr>
          <a:lstStyle/>
          <a:p>
            <a:r>
              <a:rPr lang="en-US" b="0" i="0" dirty="0">
                <a:solidFill>
                  <a:srgbClr val="51565E"/>
                </a:solidFill>
                <a:effectLst/>
                <a:latin typeface="Roboto" panose="02000000000000000000" pitchFamily="2" charset="0"/>
              </a:rPr>
              <a:t>A method for input size n (where n is very large) executes almost double (n</a:t>
            </a:r>
            <a:r>
              <a:rPr lang="en-US" b="0" i="0" baseline="30000" dirty="0">
                <a:solidFill>
                  <a:srgbClr val="51565E"/>
                </a:solidFill>
                <a:effectLst/>
                <a:latin typeface="Roboto" panose="02000000000000000000" pitchFamily="2" charset="0"/>
              </a:rPr>
              <a:t>2</a:t>
            </a:r>
            <a:r>
              <a:rPr lang="en-US" b="0" i="0" dirty="0">
                <a:solidFill>
                  <a:srgbClr val="51565E"/>
                </a:solidFill>
                <a:effectLst/>
                <a:latin typeface="Roboto" panose="02000000000000000000" pitchFamily="2" charset="0"/>
              </a:rPr>
              <a:t>) the steps, and the algorithm's time changes. The complexity of the method is stated to rise quadratically as the input size increases (n</a:t>
            </a:r>
            <a:r>
              <a:rPr lang="en-US" b="0" i="0" baseline="30000" dirty="0">
                <a:solidFill>
                  <a:srgbClr val="51565E"/>
                </a:solidFill>
                <a:effectLst/>
                <a:latin typeface="Roboto" panose="02000000000000000000" pitchFamily="2" charset="0"/>
              </a:rPr>
              <a:t>2</a:t>
            </a:r>
            <a:r>
              <a:rPr lang="en-US" b="0" i="0" dirty="0">
                <a:solidFill>
                  <a:srgbClr val="51565E"/>
                </a:solidFill>
                <a:effectLst/>
                <a:latin typeface="Roboto" panose="02000000000000000000" pitchFamily="2" charset="0"/>
              </a:rPr>
              <a:t>)</a:t>
            </a:r>
            <a:endParaRPr lang="en-IN" dirty="0"/>
          </a:p>
        </p:txBody>
      </p:sp>
      <p:sp>
        <p:nvSpPr>
          <p:cNvPr id="8" name="TextBox 7">
            <a:extLst>
              <a:ext uri="{FF2B5EF4-FFF2-40B4-BE49-F238E27FC236}">
                <a16:creationId xmlns:a16="http://schemas.microsoft.com/office/drawing/2014/main" id="{DC61C6A0-32CE-C52C-2F17-791909F43AF9}"/>
              </a:ext>
            </a:extLst>
          </p:cNvPr>
          <p:cNvSpPr txBox="1"/>
          <p:nvPr/>
        </p:nvSpPr>
        <p:spPr>
          <a:xfrm>
            <a:off x="615141" y="4314305"/>
            <a:ext cx="9775768" cy="2308324"/>
          </a:xfrm>
          <a:prstGeom prst="rect">
            <a:avLst/>
          </a:prstGeom>
          <a:noFill/>
        </p:spPr>
        <p:txBody>
          <a:bodyPr wrap="square" rtlCol="0">
            <a:spAutoFit/>
          </a:bodyPr>
          <a:lstStyle/>
          <a:p>
            <a:r>
              <a:rPr lang="en-IN" dirty="0"/>
              <a:t>Example:</a:t>
            </a:r>
          </a:p>
          <a:p>
            <a:r>
              <a:rPr lang="en-IN" dirty="0"/>
              <a:t>		for (</a:t>
            </a:r>
            <a:r>
              <a:rPr lang="en-IN" dirty="0" err="1"/>
              <a:t>i</a:t>
            </a:r>
            <a:r>
              <a:rPr lang="en-IN" dirty="0"/>
              <a:t>=1; I&lt;=N; </a:t>
            </a:r>
            <a:r>
              <a:rPr lang="en-IN" dirty="0" err="1"/>
              <a:t>i</a:t>
            </a:r>
            <a:r>
              <a:rPr lang="en-IN" dirty="0"/>
              <a:t>++)				</a:t>
            </a:r>
            <a:r>
              <a:rPr lang="en-IN" dirty="0">
                <a:solidFill>
                  <a:srgbClr val="FF0000"/>
                </a:solidFill>
              </a:rPr>
              <a:t>// executes 1 to N times </a:t>
            </a:r>
            <a:endParaRPr lang="en-IN" dirty="0"/>
          </a:p>
          <a:p>
            <a:r>
              <a:rPr lang="en-IN" dirty="0"/>
              <a:t>		{</a:t>
            </a:r>
          </a:p>
          <a:p>
            <a:r>
              <a:rPr lang="en-IN" dirty="0"/>
              <a:t>			for (j=1: j&lt;=N; </a:t>
            </a:r>
            <a:r>
              <a:rPr lang="en-IN" dirty="0" err="1"/>
              <a:t>j++</a:t>
            </a:r>
            <a:r>
              <a:rPr lang="en-IN" dirty="0"/>
              <a:t>)			</a:t>
            </a:r>
            <a:r>
              <a:rPr lang="en-IN" dirty="0">
                <a:solidFill>
                  <a:srgbClr val="FF0000"/>
                </a:solidFill>
              </a:rPr>
              <a:t>// executes 1 to N times</a:t>
            </a:r>
          </a:p>
          <a:p>
            <a:r>
              <a:rPr lang="en-IN" dirty="0"/>
              <a:t>				{</a:t>
            </a:r>
          </a:p>
          <a:p>
            <a:r>
              <a:rPr lang="en-IN" dirty="0"/>
              <a:t>					// statement           // executes N</a:t>
            </a:r>
            <a:r>
              <a:rPr lang="en-IN" baseline="30000" dirty="0"/>
              <a:t>2</a:t>
            </a:r>
            <a:r>
              <a:rPr lang="en-IN" dirty="0"/>
              <a:t> times</a:t>
            </a:r>
          </a:p>
          <a:p>
            <a:r>
              <a:rPr lang="en-IN" dirty="0"/>
              <a:t>				}</a:t>
            </a:r>
          </a:p>
          <a:p>
            <a:r>
              <a:rPr lang="en-IN" dirty="0"/>
              <a:t>		}</a:t>
            </a:r>
          </a:p>
        </p:txBody>
      </p:sp>
    </p:spTree>
    <p:extLst>
      <p:ext uri="{BB962C8B-B14F-4D97-AF65-F5344CB8AC3E}">
        <p14:creationId xmlns:p14="http://schemas.microsoft.com/office/powerpoint/2010/main" val="3342364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E09831B-037A-1731-6145-92D1D072A870}"/>
              </a:ext>
            </a:extLst>
          </p:cNvPr>
          <p:cNvGraphicFramePr>
            <a:graphicFrameLocks noGrp="1"/>
          </p:cNvGraphicFramePr>
          <p:nvPr/>
        </p:nvGraphicFramePr>
        <p:xfrm>
          <a:off x="573577" y="1949949"/>
          <a:ext cx="11371812" cy="1815691"/>
        </p:xfrm>
        <a:graphic>
          <a:graphicData uri="http://schemas.openxmlformats.org/drawingml/2006/table">
            <a:tbl>
              <a:tblPr firstRow="1" bandRow="1">
                <a:tableStyleId>{5C22544A-7EE6-4342-B048-85BDC9FD1C3A}</a:tableStyleId>
              </a:tblPr>
              <a:tblGrid>
                <a:gridCol w="1895302">
                  <a:extLst>
                    <a:ext uri="{9D8B030D-6E8A-4147-A177-3AD203B41FA5}">
                      <a16:colId xmlns:a16="http://schemas.microsoft.com/office/drawing/2014/main" val="1662391155"/>
                    </a:ext>
                  </a:extLst>
                </a:gridCol>
                <a:gridCol w="1895302">
                  <a:extLst>
                    <a:ext uri="{9D8B030D-6E8A-4147-A177-3AD203B41FA5}">
                      <a16:colId xmlns:a16="http://schemas.microsoft.com/office/drawing/2014/main" val="4226821161"/>
                    </a:ext>
                  </a:extLst>
                </a:gridCol>
                <a:gridCol w="1895302">
                  <a:extLst>
                    <a:ext uri="{9D8B030D-6E8A-4147-A177-3AD203B41FA5}">
                      <a16:colId xmlns:a16="http://schemas.microsoft.com/office/drawing/2014/main" val="1864971090"/>
                    </a:ext>
                  </a:extLst>
                </a:gridCol>
                <a:gridCol w="1895302">
                  <a:extLst>
                    <a:ext uri="{9D8B030D-6E8A-4147-A177-3AD203B41FA5}">
                      <a16:colId xmlns:a16="http://schemas.microsoft.com/office/drawing/2014/main" val="990733508"/>
                    </a:ext>
                  </a:extLst>
                </a:gridCol>
                <a:gridCol w="1895302">
                  <a:extLst>
                    <a:ext uri="{9D8B030D-6E8A-4147-A177-3AD203B41FA5}">
                      <a16:colId xmlns:a16="http://schemas.microsoft.com/office/drawing/2014/main" val="12588441"/>
                    </a:ext>
                  </a:extLst>
                </a:gridCol>
                <a:gridCol w="1895302">
                  <a:extLst>
                    <a:ext uri="{9D8B030D-6E8A-4147-A177-3AD203B41FA5}">
                      <a16:colId xmlns:a16="http://schemas.microsoft.com/office/drawing/2014/main" val="409408282"/>
                    </a:ext>
                  </a:extLst>
                </a:gridCol>
              </a:tblGrid>
              <a:tr h="633021">
                <a:tc>
                  <a:txBody>
                    <a:bodyPr/>
                    <a:lstStyle/>
                    <a:p>
                      <a:r>
                        <a:rPr lang="en-IN" sz="3600" b="0" dirty="0" err="1">
                          <a:solidFill>
                            <a:schemeClr val="tx1"/>
                          </a:solidFill>
                        </a:rPr>
                        <a:t>i</a:t>
                      </a:r>
                      <a:r>
                        <a:rPr lang="en-IN" sz="36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err="1">
                          <a:solidFill>
                            <a:schemeClr val="tx1"/>
                          </a:solidFill>
                        </a:rPr>
                        <a:t>i</a:t>
                      </a:r>
                      <a:r>
                        <a:rPr lang="en-IN" sz="36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err="1">
                          <a:solidFill>
                            <a:schemeClr val="tx1"/>
                          </a:solidFill>
                        </a:rPr>
                        <a:t>i</a:t>
                      </a:r>
                      <a:r>
                        <a:rPr lang="en-IN" sz="36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err="1">
                          <a:solidFill>
                            <a:schemeClr val="tx1"/>
                          </a:solidFill>
                        </a:rPr>
                        <a:t>i</a:t>
                      </a:r>
                      <a:r>
                        <a:rPr lang="en-IN" sz="36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err="1">
                          <a:solidFill>
                            <a:schemeClr val="tx1"/>
                          </a:solidFill>
                        </a:rPr>
                        <a:t>i</a:t>
                      </a:r>
                      <a:r>
                        <a:rPr lang="en-IN" sz="3600"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900264"/>
                  </a:ext>
                </a:extLst>
              </a:tr>
              <a:tr h="1175611">
                <a:tc>
                  <a:txBody>
                    <a:bodyPr/>
                    <a:lstStyle/>
                    <a:p>
                      <a:r>
                        <a:rPr lang="en-IN" sz="3600" b="0" dirty="0">
                          <a:solidFill>
                            <a:schemeClr val="tx1"/>
                          </a:solidFill>
                        </a:rPr>
                        <a:t>J=1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J= 1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J = I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J = 1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J = 1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3600" b="0" dirty="0">
                          <a:solidFill>
                            <a:schemeClr val="tx1"/>
                          </a:solidFill>
                        </a:rPr>
                        <a:t>J = 1 to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72284"/>
                  </a:ext>
                </a:extLst>
              </a:tr>
            </a:tbl>
          </a:graphicData>
        </a:graphic>
      </p:graphicFrame>
      <p:sp>
        <p:nvSpPr>
          <p:cNvPr id="4" name="TextBox 3">
            <a:extLst>
              <a:ext uri="{FF2B5EF4-FFF2-40B4-BE49-F238E27FC236}">
                <a16:creationId xmlns:a16="http://schemas.microsoft.com/office/drawing/2014/main" id="{F3E4DEDE-5BD3-9812-E197-FFAF48D5D8A5}"/>
              </a:ext>
            </a:extLst>
          </p:cNvPr>
          <p:cNvSpPr txBox="1"/>
          <p:nvPr/>
        </p:nvSpPr>
        <p:spPr>
          <a:xfrm>
            <a:off x="2086495" y="4247803"/>
            <a:ext cx="6991003" cy="584775"/>
          </a:xfrm>
          <a:prstGeom prst="rect">
            <a:avLst/>
          </a:prstGeom>
          <a:noFill/>
        </p:spPr>
        <p:txBody>
          <a:bodyPr wrap="square" rtlCol="0">
            <a:spAutoFit/>
          </a:bodyPr>
          <a:lstStyle/>
          <a:p>
            <a:pPr algn="ctr"/>
            <a:r>
              <a:rPr lang="en-IN" sz="3200" dirty="0">
                <a:solidFill>
                  <a:srgbClr val="00B050"/>
                </a:solidFill>
              </a:rPr>
              <a:t>Total time complexity = N * N = f(N</a:t>
            </a:r>
            <a:r>
              <a:rPr lang="en-IN" sz="3200" baseline="30000" dirty="0">
                <a:solidFill>
                  <a:srgbClr val="00B050"/>
                </a:solidFill>
              </a:rPr>
              <a:t>2</a:t>
            </a:r>
            <a:r>
              <a:rPr lang="en-IN" sz="3200" dirty="0">
                <a:solidFill>
                  <a:srgbClr val="00B050"/>
                </a:solidFill>
              </a:rPr>
              <a:t>)</a:t>
            </a:r>
          </a:p>
        </p:txBody>
      </p:sp>
    </p:spTree>
    <p:extLst>
      <p:ext uri="{BB962C8B-B14F-4D97-AF65-F5344CB8AC3E}">
        <p14:creationId xmlns:p14="http://schemas.microsoft.com/office/powerpoint/2010/main" val="128103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C3421-20D1-F8BE-66C1-810AA1FB776E}"/>
              </a:ext>
            </a:extLst>
          </p:cNvPr>
          <p:cNvPicPr>
            <a:picLocks noChangeAspect="1"/>
          </p:cNvPicPr>
          <p:nvPr/>
        </p:nvPicPr>
        <p:blipFill>
          <a:blip r:embed="rId2"/>
          <a:stretch>
            <a:fillRect/>
          </a:stretch>
        </p:blipFill>
        <p:spPr>
          <a:xfrm>
            <a:off x="294465" y="447259"/>
            <a:ext cx="11603069" cy="5963482"/>
          </a:xfrm>
          <a:prstGeom prst="rect">
            <a:avLst/>
          </a:prstGeom>
        </p:spPr>
      </p:pic>
    </p:spTree>
    <p:extLst>
      <p:ext uri="{BB962C8B-B14F-4D97-AF65-F5344CB8AC3E}">
        <p14:creationId xmlns:p14="http://schemas.microsoft.com/office/powerpoint/2010/main" val="2323147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CE5DE-BA05-E2DC-2C1E-1C37F22F223D}"/>
              </a:ext>
            </a:extLst>
          </p:cNvPr>
          <p:cNvSpPr txBox="1"/>
          <p:nvPr/>
        </p:nvSpPr>
        <p:spPr>
          <a:xfrm>
            <a:off x="423949" y="423949"/>
            <a:ext cx="5843847" cy="523220"/>
          </a:xfrm>
          <a:prstGeom prst="rect">
            <a:avLst/>
          </a:prstGeom>
          <a:noFill/>
        </p:spPr>
        <p:txBody>
          <a:bodyPr wrap="square" rtlCol="0">
            <a:spAutoFit/>
          </a:bodyPr>
          <a:lstStyle/>
          <a:p>
            <a:r>
              <a:rPr lang="en-IN" sz="2800" dirty="0">
                <a:solidFill>
                  <a:srgbClr val="00B050"/>
                </a:solidFill>
              </a:rPr>
              <a:t>Consecutive statements: </a:t>
            </a:r>
          </a:p>
        </p:txBody>
      </p:sp>
      <p:sp>
        <p:nvSpPr>
          <p:cNvPr id="3" name="TextBox 2">
            <a:extLst>
              <a:ext uri="{FF2B5EF4-FFF2-40B4-BE49-F238E27FC236}">
                <a16:creationId xmlns:a16="http://schemas.microsoft.com/office/drawing/2014/main" id="{97DAE0B3-95CA-77BA-A839-213EAF3AF3E8}"/>
              </a:ext>
            </a:extLst>
          </p:cNvPr>
          <p:cNvSpPr txBox="1"/>
          <p:nvPr/>
        </p:nvSpPr>
        <p:spPr>
          <a:xfrm>
            <a:off x="565266" y="1363287"/>
            <a:ext cx="4156364" cy="4524315"/>
          </a:xfrm>
          <a:prstGeom prst="rect">
            <a:avLst/>
          </a:prstGeom>
          <a:noFill/>
        </p:spPr>
        <p:txBody>
          <a:bodyPr wrap="square" rtlCol="0">
            <a:spAutoFit/>
          </a:bodyPr>
          <a:lstStyle/>
          <a:p>
            <a:r>
              <a:rPr lang="en-IN" dirty="0"/>
              <a:t>Int x = 2;</a:t>
            </a:r>
          </a:p>
          <a:p>
            <a:r>
              <a:rPr lang="en-IN" dirty="0"/>
              <a:t>Int </a:t>
            </a:r>
            <a:r>
              <a:rPr lang="en-IN" dirty="0" err="1"/>
              <a:t>i</a:t>
            </a:r>
            <a:r>
              <a:rPr lang="en-IN" dirty="0"/>
              <a:t> ;</a:t>
            </a:r>
          </a:p>
          <a:p>
            <a:r>
              <a:rPr lang="en-IN" dirty="0"/>
              <a:t>X= x +1;</a:t>
            </a:r>
          </a:p>
          <a:p>
            <a:endParaRPr lang="en-IN" dirty="0"/>
          </a:p>
          <a:p>
            <a:r>
              <a:rPr lang="en-IN" dirty="0"/>
              <a:t>For (</a:t>
            </a:r>
            <a:r>
              <a:rPr lang="en-IN" dirty="0" err="1"/>
              <a:t>i</a:t>
            </a:r>
            <a:r>
              <a:rPr lang="en-IN" dirty="0"/>
              <a:t> =1; </a:t>
            </a:r>
            <a:r>
              <a:rPr lang="en-IN" dirty="0" err="1"/>
              <a:t>i</a:t>
            </a:r>
            <a:r>
              <a:rPr lang="en-IN" dirty="0"/>
              <a:t>&lt; =N; </a:t>
            </a:r>
            <a:r>
              <a:rPr lang="en-IN" dirty="0" err="1"/>
              <a:t>i</a:t>
            </a:r>
            <a:r>
              <a:rPr lang="en-IN" dirty="0"/>
              <a:t>++)</a:t>
            </a:r>
          </a:p>
          <a:p>
            <a:r>
              <a:rPr lang="en-IN" dirty="0"/>
              <a:t>{</a:t>
            </a:r>
          </a:p>
          <a:p>
            <a:r>
              <a:rPr lang="en-IN" dirty="0"/>
              <a:t>	//statement</a:t>
            </a:r>
          </a:p>
          <a:p>
            <a:r>
              <a:rPr lang="en-IN" dirty="0"/>
              <a:t>}</a:t>
            </a:r>
          </a:p>
          <a:p>
            <a:endParaRPr lang="en-IN" dirty="0"/>
          </a:p>
          <a:p>
            <a:r>
              <a:rPr lang="en-IN" dirty="0"/>
              <a:t>For (</a:t>
            </a:r>
            <a:r>
              <a:rPr lang="en-IN" dirty="0" err="1"/>
              <a:t>i</a:t>
            </a:r>
            <a:r>
              <a:rPr lang="en-IN" dirty="0"/>
              <a:t>=1; </a:t>
            </a:r>
            <a:r>
              <a:rPr lang="en-IN" dirty="0" err="1"/>
              <a:t>i</a:t>
            </a:r>
            <a:r>
              <a:rPr lang="en-IN" dirty="0"/>
              <a:t>&lt;=</a:t>
            </a:r>
            <a:r>
              <a:rPr lang="en-IN" dirty="0" err="1"/>
              <a:t>N;i</a:t>
            </a:r>
            <a:r>
              <a:rPr lang="en-IN" dirty="0"/>
              <a:t>++)</a:t>
            </a:r>
          </a:p>
          <a:p>
            <a:r>
              <a:rPr lang="en-IN" dirty="0"/>
              <a:t>{</a:t>
            </a:r>
          </a:p>
          <a:p>
            <a:r>
              <a:rPr lang="en-IN" dirty="0"/>
              <a:t>	for (j=1; j&lt;=</a:t>
            </a:r>
            <a:r>
              <a:rPr lang="en-IN" dirty="0" err="1"/>
              <a:t>N;j</a:t>
            </a:r>
            <a:r>
              <a:rPr lang="en-IN" dirty="0"/>
              <a:t>++)</a:t>
            </a:r>
          </a:p>
          <a:p>
            <a:r>
              <a:rPr lang="en-IN" dirty="0"/>
              <a:t>	{</a:t>
            </a:r>
          </a:p>
          <a:p>
            <a:r>
              <a:rPr lang="en-IN" dirty="0"/>
              <a:t>		// statement</a:t>
            </a:r>
          </a:p>
          <a:p>
            <a:r>
              <a:rPr lang="en-IN" dirty="0"/>
              <a:t>	}</a:t>
            </a:r>
          </a:p>
          <a:p>
            <a:r>
              <a:rPr lang="en-IN" dirty="0"/>
              <a:t>}</a:t>
            </a:r>
          </a:p>
        </p:txBody>
      </p:sp>
      <p:sp>
        <p:nvSpPr>
          <p:cNvPr id="4" name="Right Brace 3">
            <a:extLst>
              <a:ext uri="{FF2B5EF4-FFF2-40B4-BE49-F238E27FC236}">
                <a16:creationId xmlns:a16="http://schemas.microsoft.com/office/drawing/2014/main" id="{D0666899-B628-2605-F7A9-C3CAB3007999}"/>
              </a:ext>
            </a:extLst>
          </p:cNvPr>
          <p:cNvSpPr/>
          <p:nvPr/>
        </p:nvSpPr>
        <p:spPr>
          <a:xfrm>
            <a:off x="2335876" y="1421476"/>
            <a:ext cx="448888" cy="723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TextBox 4">
            <a:extLst>
              <a:ext uri="{FF2B5EF4-FFF2-40B4-BE49-F238E27FC236}">
                <a16:creationId xmlns:a16="http://schemas.microsoft.com/office/drawing/2014/main" id="{3ABA17CE-111A-B22E-C596-680FA9B5CFFE}"/>
              </a:ext>
            </a:extLst>
          </p:cNvPr>
          <p:cNvSpPr txBox="1"/>
          <p:nvPr/>
        </p:nvSpPr>
        <p:spPr>
          <a:xfrm>
            <a:off x="3167148" y="1529542"/>
            <a:ext cx="3275215" cy="369332"/>
          </a:xfrm>
          <a:prstGeom prst="rect">
            <a:avLst/>
          </a:prstGeom>
          <a:noFill/>
        </p:spPr>
        <p:txBody>
          <a:bodyPr wrap="square" rtlCol="0">
            <a:spAutoFit/>
          </a:bodyPr>
          <a:lstStyle/>
          <a:p>
            <a:r>
              <a:rPr lang="en-IN" dirty="0"/>
              <a:t>Total time = 1 + 1 + 1 = 3 units</a:t>
            </a:r>
          </a:p>
        </p:txBody>
      </p:sp>
      <p:sp>
        <p:nvSpPr>
          <p:cNvPr id="6" name="Right Brace 5">
            <a:extLst>
              <a:ext uri="{FF2B5EF4-FFF2-40B4-BE49-F238E27FC236}">
                <a16:creationId xmlns:a16="http://schemas.microsoft.com/office/drawing/2014/main" id="{2CBD1E65-81D3-E2EA-3DA7-E25FB5D6B6A9}"/>
              </a:ext>
            </a:extLst>
          </p:cNvPr>
          <p:cNvSpPr/>
          <p:nvPr/>
        </p:nvSpPr>
        <p:spPr>
          <a:xfrm>
            <a:off x="3050771" y="2435629"/>
            <a:ext cx="315884" cy="13632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TextBox 6">
            <a:extLst>
              <a:ext uri="{FF2B5EF4-FFF2-40B4-BE49-F238E27FC236}">
                <a16:creationId xmlns:a16="http://schemas.microsoft.com/office/drawing/2014/main" id="{A2D91A60-178B-E954-BBD6-E7800E5A3774}"/>
              </a:ext>
            </a:extLst>
          </p:cNvPr>
          <p:cNvSpPr txBox="1"/>
          <p:nvPr/>
        </p:nvSpPr>
        <p:spPr>
          <a:xfrm>
            <a:off x="3699164" y="2751513"/>
            <a:ext cx="2568632" cy="369332"/>
          </a:xfrm>
          <a:prstGeom prst="rect">
            <a:avLst/>
          </a:prstGeom>
          <a:noFill/>
        </p:spPr>
        <p:txBody>
          <a:bodyPr wrap="square" rtlCol="0">
            <a:spAutoFit/>
          </a:bodyPr>
          <a:lstStyle/>
          <a:p>
            <a:r>
              <a:rPr lang="en-IN" dirty="0"/>
              <a:t>Total time = F(N)</a:t>
            </a:r>
          </a:p>
        </p:txBody>
      </p:sp>
      <p:sp>
        <p:nvSpPr>
          <p:cNvPr id="8" name="Right Brace 7">
            <a:extLst>
              <a:ext uri="{FF2B5EF4-FFF2-40B4-BE49-F238E27FC236}">
                <a16:creationId xmlns:a16="http://schemas.microsoft.com/office/drawing/2014/main" id="{A9A56857-65C1-BFB3-A918-F5E15D153A83}"/>
              </a:ext>
            </a:extLst>
          </p:cNvPr>
          <p:cNvSpPr/>
          <p:nvPr/>
        </p:nvSpPr>
        <p:spPr>
          <a:xfrm>
            <a:off x="3674225" y="4197927"/>
            <a:ext cx="440575" cy="1689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TextBox 8">
            <a:extLst>
              <a:ext uri="{FF2B5EF4-FFF2-40B4-BE49-F238E27FC236}">
                <a16:creationId xmlns:a16="http://schemas.microsoft.com/office/drawing/2014/main" id="{C84814A3-16D5-6A43-2462-36BA6E62580B}"/>
              </a:ext>
            </a:extLst>
          </p:cNvPr>
          <p:cNvSpPr txBox="1"/>
          <p:nvPr/>
        </p:nvSpPr>
        <p:spPr>
          <a:xfrm>
            <a:off x="4862945" y="4959127"/>
            <a:ext cx="2568632" cy="369331"/>
          </a:xfrm>
          <a:prstGeom prst="rect">
            <a:avLst/>
          </a:prstGeom>
          <a:noFill/>
        </p:spPr>
        <p:txBody>
          <a:bodyPr wrap="square" rtlCol="0">
            <a:spAutoFit/>
          </a:bodyPr>
          <a:lstStyle/>
          <a:p>
            <a:r>
              <a:rPr lang="en-IN" dirty="0"/>
              <a:t>Total time = F(N</a:t>
            </a:r>
            <a:r>
              <a:rPr lang="en-IN" baseline="30000" dirty="0"/>
              <a:t>2</a:t>
            </a:r>
            <a:r>
              <a:rPr lang="en-IN" dirty="0"/>
              <a:t>)</a:t>
            </a:r>
          </a:p>
        </p:txBody>
      </p:sp>
      <p:sp>
        <p:nvSpPr>
          <p:cNvPr id="10" name="TextBox 9">
            <a:extLst>
              <a:ext uri="{FF2B5EF4-FFF2-40B4-BE49-F238E27FC236}">
                <a16:creationId xmlns:a16="http://schemas.microsoft.com/office/drawing/2014/main" id="{FDBC86B1-9D06-1B12-C336-F2A499B4A50C}"/>
              </a:ext>
            </a:extLst>
          </p:cNvPr>
          <p:cNvSpPr txBox="1"/>
          <p:nvPr/>
        </p:nvSpPr>
        <p:spPr>
          <a:xfrm>
            <a:off x="1072342" y="6093230"/>
            <a:ext cx="7863840" cy="369332"/>
          </a:xfrm>
          <a:prstGeom prst="rect">
            <a:avLst/>
          </a:prstGeom>
          <a:noFill/>
        </p:spPr>
        <p:txBody>
          <a:bodyPr wrap="square" rtlCol="0">
            <a:spAutoFit/>
          </a:bodyPr>
          <a:lstStyle/>
          <a:p>
            <a:pPr algn="ctr"/>
            <a:r>
              <a:rPr lang="en-IN" dirty="0">
                <a:solidFill>
                  <a:srgbClr val="FF0000"/>
                </a:solidFill>
              </a:rPr>
              <a:t>Total time complexity= N</a:t>
            </a:r>
            <a:r>
              <a:rPr lang="en-IN" baseline="30000" dirty="0">
                <a:solidFill>
                  <a:srgbClr val="FF0000"/>
                </a:solidFill>
              </a:rPr>
              <a:t>2</a:t>
            </a:r>
            <a:r>
              <a:rPr lang="en-IN" dirty="0">
                <a:solidFill>
                  <a:srgbClr val="FF0000"/>
                </a:solidFill>
              </a:rPr>
              <a:t> + N + 3= F(N</a:t>
            </a:r>
            <a:r>
              <a:rPr lang="en-IN" baseline="30000" dirty="0">
                <a:solidFill>
                  <a:srgbClr val="FF0000"/>
                </a:solidFill>
              </a:rPr>
              <a:t>2</a:t>
            </a:r>
            <a:r>
              <a:rPr lang="en-IN" dirty="0">
                <a:solidFill>
                  <a:srgbClr val="FF0000"/>
                </a:solidFill>
              </a:rPr>
              <a:t>)</a:t>
            </a:r>
          </a:p>
        </p:txBody>
      </p:sp>
    </p:spTree>
    <p:extLst>
      <p:ext uri="{BB962C8B-B14F-4D97-AF65-F5344CB8AC3E}">
        <p14:creationId xmlns:p14="http://schemas.microsoft.com/office/powerpoint/2010/main" val="38128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4F1CF-88FC-BE46-6806-33DEF1854CFE}"/>
              </a:ext>
            </a:extLst>
          </p:cNvPr>
          <p:cNvPicPr>
            <a:picLocks noChangeAspect="1"/>
          </p:cNvPicPr>
          <p:nvPr/>
        </p:nvPicPr>
        <p:blipFill>
          <a:blip r:embed="rId2"/>
          <a:stretch>
            <a:fillRect/>
          </a:stretch>
        </p:blipFill>
        <p:spPr>
          <a:xfrm>
            <a:off x="1550125" y="1149531"/>
            <a:ext cx="8220891" cy="4267200"/>
          </a:xfrm>
          <a:prstGeom prst="rect">
            <a:avLst/>
          </a:prstGeom>
        </p:spPr>
      </p:pic>
    </p:spTree>
    <p:extLst>
      <p:ext uri="{BB962C8B-B14F-4D97-AF65-F5344CB8AC3E}">
        <p14:creationId xmlns:p14="http://schemas.microsoft.com/office/powerpoint/2010/main" val="1459198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692C-6C50-EEE3-977B-1AE685C04D46}"/>
              </a:ext>
            </a:extLst>
          </p:cNvPr>
          <p:cNvSpPr>
            <a:spLocks noGrp="1"/>
          </p:cNvSpPr>
          <p:nvPr>
            <p:ph type="title"/>
          </p:nvPr>
        </p:nvSpPr>
        <p:spPr>
          <a:xfrm>
            <a:off x="838200" y="365125"/>
            <a:ext cx="10515600" cy="854075"/>
          </a:xfrm>
        </p:spPr>
        <p:txBody>
          <a:bodyPr/>
          <a:lstStyle/>
          <a:p>
            <a:r>
              <a:rPr lang="en-US" dirty="0"/>
              <a:t>Example</a:t>
            </a:r>
          </a:p>
        </p:txBody>
      </p:sp>
      <p:pic>
        <p:nvPicPr>
          <p:cNvPr id="5" name="Picture 4" descr="A picture containing diagram&#10;&#10;Description automatically generated">
            <a:extLst>
              <a:ext uri="{FF2B5EF4-FFF2-40B4-BE49-F238E27FC236}">
                <a16:creationId xmlns:a16="http://schemas.microsoft.com/office/drawing/2014/main" id="{C482AF45-035E-EF95-C2A0-FB2242CD0FDF}"/>
              </a:ext>
            </a:extLst>
          </p:cNvPr>
          <p:cNvPicPr>
            <a:picLocks noChangeAspect="1"/>
          </p:cNvPicPr>
          <p:nvPr/>
        </p:nvPicPr>
        <p:blipFill rotWithShape="1">
          <a:blip r:embed="rId2">
            <a:extLst>
              <a:ext uri="{28A0092B-C50C-407E-A947-70E740481C1C}">
                <a14:useLocalDpi xmlns:a14="http://schemas.microsoft.com/office/drawing/2010/main" val="0"/>
              </a:ext>
            </a:extLst>
          </a:blip>
          <a:srcRect l="10710" t="16101" r="8811" b="9697"/>
          <a:stretch/>
        </p:blipFill>
        <p:spPr>
          <a:xfrm>
            <a:off x="760734" y="1507435"/>
            <a:ext cx="10844856" cy="4297018"/>
          </a:xfrm>
          <a:prstGeom prst="rect">
            <a:avLst/>
          </a:prstGeom>
        </p:spPr>
      </p:pic>
      <p:sp>
        <p:nvSpPr>
          <p:cNvPr id="4" name="TextBox 3">
            <a:extLst>
              <a:ext uri="{FF2B5EF4-FFF2-40B4-BE49-F238E27FC236}">
                <a16:creationId xmlns:a16="http://schemas.microsoft.com/office/drawing/2014/main" id="{83E54361-FE2C-616E-BAF5-BF9230873E81}"/>
              </a:ext>
            </a:extLst>
          </p:cNvPr>
          <p:cNvSpPr txBox="1"/>
          <p:nvPr/>
        </p:nvSpPr>
        <p:spPr>
          <a:xfrm>
            <a:off x="3750365" y="6188765"/>
            <a:ext cx="3961854" cy="461665"/>
          </a:xfrm>
          <a:prstGeom prst="rect">
            <a:avLst/>
          </a:prstGeom>
          <a:noFill/>
        </p:spPr>
        <p:txBody>
          <a:bodyPr wrap="none" rtlCol="0">
            <a:spAutoFit/>
          </a:bodyPr>
          <a:lstStyle/>
          <a:p>
            <a:r>
              <a:rPr lang="en-US" sz="2400" dirty="0">
                <a:highlight>
                  <a:srgbClr val="00FFFF"/>
                </a:highlight>
                <a:latin typeface="Cambria" panose="02040503050406030204" pitchFamily="18" charset="0"/>
                <a:ea typeface="Cambria" panose="02040503050406030204" pitchFamily="18" charset="0"/>
              </a:rPr>
              <a:t>2n+3 can be written as O(n)</a:t>
            </a:r>
          </a:p>
        </p:txBody>
      </p:sp>
    </p:spTree>
    <p:extLst>
      <p:ext uri="{BB962C8B-B14F-4D97-AF65-F5344CB8AC3E}">
        <p14:creationId xmlns:p14="http://schemas.microsoft.com/office/powerpoint/2010/main" val="3852316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A79AF-C3A1-544C-52E8-25A066B1A9DE}"/>
              </a:ext>
            </a:extLst>
          </p:cNvPr>
          <p:cNvPicPr>
            <a:picLocks noChangeAspect="1"/>
          </p:cNvPicPr>
          <p:nvPr/>
        </p:nvPicPr>
        <p:blipFill>
          <a:blip r:embed="rId2"/>
          <a:stretch>
            <a:fillRect/>
          </a:stretch>
        </p:blipFill>
        <p:spPr>
          <a:xfrm>
            <a:off x="55684" y="0"/>
            <a:ext cx="12080631" cy="6858000"/>
          </a:xfrm>
          <a:prstGeom prst="rect">
            <a:avLst/>
          </a:prstGeom>
        </p:spPr>
      </p:pic>
      <p:pic>
        <p:nvPicPr>
          <p:cNvPr id="5" name="Picture 4">
            <a:extLst>
              <a:ext uri="{FF2B5EF4-FFF2-40B4-BE49-F238E27FC236}">
                <a16:creationId xmlns:a16="http://schemas.microsoft.com/office/drawing/2014/main" id="{E459C6E4-1DB8-4A9E-76A2-D310E7DDDB78}"/>
              </a:ext>
            </a:extLst>
          </p:cNvPr>
          <p:cNvPicPr>
            <a:picLocks noChangeAspect="1"/>
          </p:cNvPicPr>
          <p:nvPr/>
        </p:nvPicPr>
        <p:blipFill>
          <a:blip r:embed="rId2"/>
          <a:stretch>
            <a:fillRect/>
          </a:stretch>
        </p:blipFill>
        <p:spPr>
          <a:xfrm>
            <a:off x="55684" y="0"/>
            <a:ext cx="12080631" cy="6858000"/>
          </a:xfrm>
          <a:prstGeom prst="rect">
            <a:avLst/>
          </a:prstGeom>
        </p:spPr>
      </p:pic>
      <p:pic>
        <p:nvPicPr>
          <p:cNvPr id="7" name="Picture 6">
            <a:extLst>
              <a:ext uri="{FF2B5EF4-FFF2-40B4-BE49-F238E27FC236}">
                <a16:creationId xmlns:a16="http://schemas.microsoft.com/office/drawing/2014/main" id="{916D7E67-737B-B14F-EA16-9685C74DAF7F}"/>
              </a:ext>
            </a:extLst>
          </p:cNvPr>
          <p:cNvPicPr>
            <a:picLocks noChangeAspect="1"/>
          </p:cNvPicPr>
          <p:nvPr/>
        </p:nvPicPr>
        <p:blipFill>
          <a:blip r:embed="rId2"/>
          <a:stretch>
            <a:fillRect/>
          </a:stretch>
        </p:blipFill>
        <p:spPr>
          <a:xfrm>
            <a:off x="55684" y="0"/>
            <a:ext cx="12080631" cy="6858000"/>
          </a:xfrm>
          <a:prstGeom prst="rect">
            <a:avLst/>
          </a:prstGeom>
        </p:spPr>
      </p:pic>
    </p:spTree>
    <p:extLst>
      <p:ext uri="{BB962C8B-B14F-4D97-AF65-F5344CB8AC3E}">
        <p14:creationId xmlns:p14="http://schemas.microsoft.com/office/powerpoint/2010/main" val="991456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A632A1-77A6-2FCD-FAB1-45B038AE15B1}"/>
              </a:ext>
            </a:extLst>
          </p:cNvPr>
          <p:cNvPicPr>
            <a:picLocks noChangeAspect="1"/>
          </p:cNvPicPr>
          <p:nvPr/>
        </p:nvPicPr>
        <p:blipFill rotWithShape="1">
          <a:blip r:embed="rId2"/>
          <a:srcRect l="12243" t="38962" r="63370" b="32939"/>
          <a:stretch/>
        </p:blipFill>
        <p:spPr>
          <a:xfrm>
            <a:off x="1219200" y="1525534"/>
            <a:ext cx="7063408" cy="4575558"/>
          </a:xfrm>
          <a:prstGeom prst="rect">
            <a:avLst/>
          </a:prstGeom>
        </p:spPr>
      </p:pic>
      <p:sp>
        <p:nvSpPr>
          <p:cNvPr id="6" name="TextBox 5">
            <a:extLst>
              <a:ext uri="{FF2B5EF4-FFF2-40B4-BE49-F238E27FC236}">
                <a16:creationId xmlns:a16="http://schemas.microsoft.com/office/drawing/2014/main" id="{4B86C65F-0CDA-0D77-4B43-D57FC21755FE}"/>
              </a:ext>
            </a:extLst>
          </p:cNvPr>
          <p:cNvSpPr txBox="1"/>
          <p:nvPr/>
        </p:nvSpPr>
        <p:spPr>
          <a:xfrm>
            <a:off x="901147" y="887896"/>
            <a:ext cx="7885045" cy="461665"/>
          </a:xfrm>
          <a:prstGeom prst="rect">
            <a:avLst/>
          </a:prstGeom>
          <a:noFill/>
        </p:spPr>
        <p:txBody>
          <a:bodyPr wrap="square" rtlCol="0">
            <a:spAutoFit/>
          </a:bodyPr>
          <a:lstStyle/>
          <a:p>
            <a:r>
              <a:rPr lang="en-US" sz="2400" b="1" dirty="0"/>
              <a:t>Calculate the total number of steps using frequency method </a:t>
            </a:r>
          </a:p>
        </p:txBody>
      </p:sp>
    </p:spTree>
    <p:extLst>
      <p:ext uri="{BB962C8B-B14F-4D97-AF65-F5344CB8AC3E}">
        <p14:creationId xmlns:p14="http://schemas.microsoft.com/office/powerpoint/2010/main" val="1358264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D9F69-F4C0-63A0-F19C-188B9441B16D}"/>
              </a:ext>
            </a:extLst>
          </p:cNvPr>
          <p:cNvPicPr>
            <a:picLocks noChangeAspect="1"/>
          </p:cNvPicPr>
          <p:nvPr/>
        </p:nvPicPr>
        <p:blipFill rotWithShape="1">
          <a:blip r:embed="rId2"/>
          <a:srcRect l="11423" t="35480" r="32385" b="20601"/>
          <a:stretch/>
        </p:blipFill>
        <p:spPr>
          <a:xfrm>
            <a:off x="811930" y="1266092"/>
            <a:ext cx="10428155" cy="4684544"/>
          </a:xfrm>
          <a:prstGeom prst="rect">
            <a:avLst/>
          </a:prstGeom>
        </p:spPr>
      </p:pic>
    </p:spTree>
    <p:extLst>
      <p:ext uri="{BB962C8B-B14F-4D97-AF65-F5344CB8AC3E}">
        <p14:creationId xmlns:p14="http://schemas.microsoft.com/office/powerpoint/2010/main" val="3688568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DCCA-3C2C-F62B-3898-E183246E10A5}"/>
              </a:ext>
            </a:extLst>
          </p:cNvPr>
          <p:cNvSpPr>
            <a:spLocks noGrp="1"/>
          </p:cNvSpPr>
          <p:nvPr>
            <p:ph type="title"/>
          </p:nvPr>
        </p:nvSpPr>
        <p:spPr>
          <a:xfrm>
            <a:off x="643605" y="82274"/>
            <a:ext cx="10515600" cy="792932"/>
          </a:xfrm>
        </p:spPr>
        <p:txBody>
          <a:bodyPr/>
          <a:lstStyle/>
          <a:p>
            <a:r>
              <a:rPr lang="en-US" dirty="0"/>
              <a:t>Examples</a:t>
            </a:r>
          </a:p>
        </p:txBody>
      </p:sp>
      <p:sp>
        <p:nvSpPr>
          <p:cNvPr id="9" name="TextBox 8">
            <a:extLst>
              <a:ext uri="{FF2B5EF4-FFF2-40B4-BE49-F238E27FC236}">
                <a16:creationId xmlns:a16="http://schemas.microsoft.com/office/drawing/2014/main" id="{5F324B49-8944-503B-5170-7ABB4ED695A9}"/>
              </a:ext>
            </a:extLst>
          </p:cNvPr>
          <p:cNvSpPr txBox="1"/>
          <p:nvPr/>
        </p:nvSpPr>
        <p:spPr>
          <a:xfrm>
            <a:off x="1054946" y="2241437"/>
            <a:ext cx="3908220" cy="3130320"/>
          </a:xfrm>
          <a:prstGeom prst="rect">
            <a:avLst/>
          </a:prstGeom>
          <a:noFill/>
          <a:ln w="19050">
            <a:solidFill>
              <a:schemeClr val="tx1"/>
            </a:solidFill>
          </a:ln>
        </p:spPr>
        <p:txBody>
          <a:bodyPr wrap="square">
            <a:spAutoFit/>
          </a:bodyPr>
          <a:lstStyle/>
          <a:p>
            <a:r>
              <a:rPr lang="en-US" sz="2400" dirty="0">
                <a:latin typeface="Cambria" panose="02040503050406030204" pitchFamily="18" charset="0"/>
                <a:ea typeface="Cambria" panose="02040503050406030204" pitchFamily="18" charset="0"/>
              </a:rPr>
              <a:t>void function(int n) {</a:t>
            </a:r>
          </a:p>
          <a:p>
            <a:r>
              <a:rPr lang="en-US" sz="2400" dirty="0">
                <a:latin typeface="Cambria" panose="02040503050406030204" pitchFamily="18" charset="0"/>
                <a:ea typeface="Cambria" panose="02040503050406030204" pitchFamily="18" charset="0"/>
              </a:rPr>
              <a:t>	int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=1,s=1;</a:t>
            </a:r>
          </a:p>
          <a:p>
            <a:r>
              <a:rPr lang="en-US" sz="2400" dirty="0">
                <a:latin typeface="Cambria" panose="02040503050406030204" pitchFamily="18" charset="0"/>
                <a:ea typeface="Cambria" panose="02040503050406030204" pitchFamily="18" charset="0"/>
              </a:rPr>
              <a:t>	while (s&lt;=n) {</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s=</a:t>
            </a:r>
            <a:r>
              <a:rPr lang="en-US" sz="2400" dirty="0" err="1">
                <a:latin typeface="Cambria" panose="02040503050406030204" pitchFamily="18" charset="0"/>
                <a:ea typeface="Cambria" panose="02040503050406030204" pitchFamily="18" charset="0"/>
              </a:rPr>
              <a:t>s+i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printf</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D0D0138A-374E-79DB-7777-BEC601D92C7B}"/>
              </a:ext>
            </a:extLst>
          </p:cNvPr>
          <p:cNvSpPr txBox="1"/>
          <p:nvPr/>
        </p:nvSpPr>
        <p:spPr>
          <a:xfrm>
            <a:off x="909868" y="732790"/>
            <a:ext cx="6784999"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What is the time complexity of the following code?</a:t>
            </a:r>
          </a:p>
        </p:txBody>
      </p:sp>
      <p:sp>
        <p:nvSpPr>
          <p:cNvPr id="12" name="TextBox 11">
            <a:extLst>
              <a:ext uri="{FF2B5EF4-FFF2-40B4-BE49-F238E27FC236}">
                <a16:creationId xmlns:a16="http://schemas.microsoft.com/office/drawing/2014/main" id="{28C67303-E8D6-D375-BC5B-C0268C183DA0}"/>
              </a:ext>
            </a:extLst>
          </p:cNvPr>
          <p:cNvSpPr txBox="1"/>
          <p:nvPr/>
        </p:nvSpPr>
        <p:spPr>
          <a:xfrm>
            <a:off x="797451" y="1614138"/>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1</a:t>
            </a:r>
            <a:r>
              <a:rPr lang="en-US" sz="2400" dirty="0">
                <a:latin typeface="Cambria" panose="02040503050406030204" pitchFamily="18" charset="0"/>
                <a:ea typeface="Cambria" panose="02040503050406030204" pitchFamily="18" charset="0"/>
              </a:rPr>
              <a:t>: </a:t>
            </a:r>
          </a:p>
        </p:txBody>
      </p:sp>
      <p:sp>
        <p:nvSpPr>
          <p:cNvPr id="14" name="TextBox 13">
            <a:extLst>
              <a:ext uri="{FF2B5EF4-FFF2-40B4-BE49-F238E27FC236}">
                <a16:creationId xmlns:a16="http://schemas.microsoft.com/office/drawing/2014/main" id="{C6D1C6F9-464E-4F0B-3B59-BD895FBBC160}"/>
              </a:ext>
            </a:extLst>
          </p:cNvPr>
          <p:cNvSpPr txBox="1"/>
          <p:nvPr/>
        </p:nvSpPr>
        <p:spPr>
          <a:xfrm>
            <a:off x="6396268" y="1717643"/>
            <a:ext cx="3869634" cy="1938992"/>
          </a:xfrm>
          <a:prstGeom prst="rect">
            <a:avLst/>
          </a:prstGeom>
          <a:noFill/>
          <a:ln w="12700">
            <a:solidFill>
              <a:schemeClr val="tx1"/>
            </a:solidFill>
          </a:ln>
        </p:spPr>
        <p:txBody>
          <a:bodyPr wrap="square">
            <a:spAutoFit/>
          </a:bodyPr>
          <a:lstStyle/>
          <a:p>
            <a:r>
              <a:rPr lang="en-US" sz="2400" dirty="0">
                <a:latin typeface="Cambria" panose="02040503050406030204" pitchFamily="18" charset="0"/>
                <a:ea typeface="Cambria" panose="02040503050406030204" pitchFamily="18" charset="0"/>
              </a:rPr>
              <a:t>void function(int n) {</a:t>
            </a:r>
          </a:p>
          <a:p>
            <a:r>
              <a:rPr lang="en-US" sz="2400" dirty="0">
                <a:latin typeface="Cambria" panose="02040503050406030204" pitchFamily="18" charset="0"/>
                <a:ea typeface="Cambria" panose="02040503050406030204" pitchFamily="18" charset="0"/>
              </a:rPr>
              <a:t>     int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 count=0;</a:t>
            </a:r>
          </a:p>
          <a:p>
            <a:r>
              <a:rPr lang="en-US" sz="2400" dirty="0">
                <a:latin typeface="Cambria" panose="02040503050406030204" pitchFamily="18" charset="0"/>
                <a:ea typeface="Cambria" panose="02040503050406030204" pitchFamily="18" charset="0"/>
              </a:rPr>
              <a:t>     for(</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=1;i*</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&lt;=n;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count++;</a:t>
            </a:r>
          </a:p>
          <a:p>
            <a:r>
              <a:rPr lang="en-US" sz="2400"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03EB369-42A3-40E7-6B6D-5F2F0815549F}"/>
              </a:ext>
            </a:extLst>
          </p:cNvPr>
          <p:cNvSpPr txBox="1"/>
          <p:nvPr/>
        </p:nvSpPr>
        <p:spPr>
          <a:xfrm>
            <a:off x="5989977" y="1201866"/>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2</a:t>
            </a:r>
            <a:r>
              <a:rPr lang="en-US" sz="2400" dirty="0">
                <a:latin typeface="Cambria" panose="02040503050406030204" pitchFamily="18" charset="0"/>
                <a:ea typeface="Cambria" panose="02040503050406030204" pitchFamily="18" charset="0"/>
              </a:rPr>
              <a:t>: </a:t>
            </a:r>
          </a:p>
        </p:txBody>
      </p:sp>
      <p:sp>
        <p:nvSpPr>
          <p:cNvPr id="18" name="TextBox 17">
            <a:extLst>
              <a:ext uri="{FF2B5EF4-FFF2-40B4-BE49-F238E27FC236}">
                <a16:creationId xmlns:a16="http://schemas.microsoft.com/office/drawing/2014/main" id="{C31F7D63-3026-3067-4C72-656A7AE599BB}"/>
              </a:ext>
            </a:extLst>
          </p:cNvPr>
          <p:cNvSpPr txBox="1"/>
          <p:nvPr/>
        </p:nvSpPr>
        <p:spPr>
          <a:xfrm>
            <a:off x="6409520" y="4430408"/>
            <a:ext cx="4253947" cy="2308324"/>
          </a:xfrm>
          <a:prstGeom prst="rect">
            <a:avLst/>
          </a:prstGeom>
          <a:noFill/>
          <a:ln w="1270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a:t>
            </a:r>
          </a:p>
          <a:p>
            <a:r>
              <a:rPr lang="en-US" dirty="0"/>
              <a:t>	for(int </a:t>
            </a:r>
            <a:r>
              <a:rPr lang="en-US" dirty="0" err="1"/>
              <a:t>i</a:t>
            </a:r>
            <a:r>
              <a:rPr lang="en-US" dirty="0"/>
              <a:t>=1;i&lt;=</a:t>
            </a:r>
            <a:r>
              <a:rPr lang="en-US" dirty="0" err="1"/>
              <a:t>n;i</a:t>
            </a:r>
            <a:r>
              <a:rPr lang="en-US" dirty="0"/>
              <a:t>++) {</a:t>
            </a:r>
          </a:p>
          <a:p>
            <a:r>
              <a:rPr lang="en-US" dirty="0"/>
              <a:t>	   for(int j=1;j&lt;=</a:t>
            </a:r>
            <a:r>
              <a:rPr lang="en-US" dirty="0" err="1"/>
              <a:t>n;j</a:t>
            </a:r>
            <a:r>
              <a:rPr lang="en-US" dirty="0"/>
              <a:t>+=</a:t>
            </a:r>
            <a:r>
              <a:rPr lang="en-US" dirty="0" err="1"/>
              <a:t>i</a:t>
            </a:r>
            <a:r>
              <a:rPr lang="en-US" dirty="0"/>
              <a:t>)</a:t>
            </a:r>
          </a:p>
          <a:p>
            <a:r>
              <a:rPr lang="en-US" dirty="0"/>
              <a:t>                 </a:t>
            </a:r>
            <a:r>
              <a:rPr lang="en-US" dirty="0" err="1"/>
              <a:t>printf</a:t>
            </a:r>
            <a:r>
              <a:rPr lang="en-US" dirty="0"/>
              <a:t>("*");</a:t>
            </a:r>
          </a:p>
          <a:p>
            <a:r>
              <a:rPr lang="en-US" dirty="0"/>
              <a:t>	}</a:t>
            </a:r>
          </a:p>
          <a:p>
            <a:r>
              <a:rPr lang="en-US" dirty="0"/>
              <a:t>}</a:t>
            </a:r>
          </a:p>
        </p:txBody>
      </p:sp>
      <p:sp>
        <p:nvSpPr>
          <p:cNvPr id="20" name="TextBox 19">
            <a:extLst>
              <a:ext uri="{FF2B5EF4-FFF2-40B4-BE49-F238E27FC236}">
                <a16:creationId xmlns:a16="http://schemas.microsoft.com/office/drawing/2014/main" id="{7B994665-1FD7-F678-D618-E592CE08C129}"/>
              </a:ext>
            </a:extLst>
          </p:cNvPr>
          <p:cNvSpPr txBox="1"/>
          <p:nvPr/>
        </p:nvSpPr>
        <p:spPr>
          <a:xfrm>
            <a:off x="5901405" y="3873023"/>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3</a:t>
            </a:r>
            <a:r>
              <a:rPr lang="en-US" sz="2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59659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5EF8F-A68D-C8F9-C96A-8C4ED5CFB79B}"/>
              </a:ext>
            </a:extLst>
          </p:cNvPr>
          <p:cNvSpPr txBox="1"/>
          <p:nvPr/>
        </p:nvSpPr>
        <p:spPr>
          <a:xfrm>
            <a:off x="748145" y="99753"/>
            <a:ext cx="11365478" cy="6575646"/>
          </a:xfrm>
          <a:prstGeom prst="rect">
            <a:avLst/>
          </a:prstGeom>
          <a:noFill/>
        </p:spPr>
        <p:txBody>
          <a:bodyPr wrap="square" rtlCol="0">
            <a:spAutoFit/>
          </a:bodyPr>
          <a:lstStyle/>
          <a:p>
            <a:r>
              <a:rPr lang="en-IN" sz="2800" dirty="0">
                <a:solidFill>
                  <a:srgbClr val="00B0F0"/>
                </a:solidFill>
              </a:rPr>
              <a:t>Learning Resources </a:t>
            </a:r>
            <a:endParaRPr lang="en-IN" dirty="0"/>
          </a:p>
          <a:p>
            <a:r>
              <a:rPr lang="en-IN" dirty="0"/>
              <a:t>Text Books :</a:t>
            </a:r>
          </a:p>
          <a:p>
            <a:pPr algn="just">
              <a:lnSpc>
                <a:spcPct val="115000"/>
              </a:lnSpc>
              <a:spcAft>
                <a:spcPts val="10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1.Fundamentals of Data Structures in C++, Horowitz, Ellis; Sahni, Sartaj; Mehta, Dinesh, 2</a:t>
            </a:r>
            <a:r>
              <a:rPr lang="en-IN"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nd</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Edition Universities Press</a:t>
            </a:r>
          </a:p>
          <a:p>
            <a:pPr algn="just">
              <a:lnSpc>
                <a:spcPct val="115000"/>
              </a:lnSpc>
              <a:spcAft>
                <a:spcPts val="10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2.Computer Algorithms in C++, Ellis Horowitz, </a:t>
            </a:r>
            <a:r>
              <a:rPr lang="en-IN" sz="1800" dirty="0" err="1">
                <a:effectLst/>
                <a:latin typeface="Times New Roman" panose="02020603050405020304" pitchFamily="18" charset="0"/>
                <a:ea typeface="Times New Roman" panose="02020603050405020304" pitchFamily="18" charset="0"/>
                <a:cs typeface="Times New Roman" panose="02020603050405020304" pitchFamily="18" charset="0"/>
              </a:rPr>
              <a:t>SartajSahni</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err="1">
                <a:effectLst/>
                <a:latin typeface="Times New Roman" panose="02020603050405020304" pitchFamily="18" charset="0"/>
                <a:ea typeface="Times New Roman" panose="02020603050405020304" pitchFamily="18" charset="0"/>
                <a:cs typeface="Times New Roman" panose="02020603050405020304" pitchFamily="18" charset="0"/>
              </a:rPr>
              <a:t>SanguthevarRajasekaran</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IN"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nd</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Edition University Press</a:t>
            </a:r>
          </a:p>
          <a:p>
            <a:pPr algn="just">
              <a:lnSpc>
                <a:spcPct val="115000"/>
              </a:lnSpc>
              <a:spcAft>
                <a:spcPts val="1000"/>
              </a:spcAft>
            </a:pPr>
            <a:r>
              <a:rPr lang="en-IN" sz="1800" kern="0" dirty="0">
                <a:effectLst/>
                <a:latin typeface="Times New Roman" panose="02020603050405020304" pitchFamily="18" charset="0"/>
                <a:ea typeface="Times New Roman" panose="02020603050405020304" pitchFamily="18" charset="0"/>
              </a:rPr>
              <a:t>3. Fundamentals of Computer Algorithms, Ellis Horowitz, </a:t>
            </a:r>
            <a:r>
              <a:rPr lang="en-IN" sz="1800" kern="0" dirty="0" err="1">
                <a:effectLst/>
                <a:latin typeface="Times New Roman" panose="02020603050405020304" pitchFamily="18" charset="0"/>
                <a:ea typeface="Times New Roman" panose="02020603050405020304" pitchFamily="18" charset="0"/>
              </a:rPr>
              <a:t>SartajSahni</a:t>
            </a:r>
            <a:r>
              <a:rPr lang="en-IN" sz="1800" kern="0" dirty="0">
                <a:effectLst/>
                <a:latin typeface="Times New Roman" panose="02020603050405020304" pitchFamily="18" charset="0"/>
                <a:ea typeface="Times New Roman" panose="02020603050405020304" pitchFamily="18" charset="0"/>
              </a:rPr>
              <a:t> , </a:t>
            </a:r>
            <a:r>
              <a:rPr lang="en-IN" sz="1800" kern="0" dirty="0" err="1">
                <a:effectLst/>
                <a:latin typeface="Times New Roman" panose="02020603050405020304" pitchFamily="18" charset="0"/>
                <a:ea typeface="Times New Roman" panose="02020603050405020304" pitchFamily="18" charset="0"/>
              </a:rPr>
              <a:t>Sanguthevar</a:t>
            </a:r>
            <a:r>
              <a:rPr lang="en-IN" sz="1800" kern="0" dirty="0">
                <a:effectLst/>
                <a:latin typeface="Times New Roman" panose="02020603050405020304" pitchFamily="18" charset="0"/>
                <a:ea typeface="Times New Roman" panose="02020603050405020304" pitchFamily="18" charset="0"/>
              </a:rPr>
              <a:t> </a:t>
            </a:r>
            <a:r>
              <a:rPr lang="en-IN" sz="1800" kern="0" dirty="0" err="1">
                <a:effectLst/>
                <a:latin typeface="Times New Roman" panose="02020603050405020304" pitchFamily="18" charset="0"/>
                <a:ea typeface="Times New Roman" panose="02020603050405020304" pitchFamily="18" charset="0"/>
              </a:rPr>
              <a:t>Rajasekaran</a:t>
            </a:r>
            <a:r>
              <a:rPr lang="en-IN" sz="1800" kern="0" dirty="0">
                <a:effectLst/>
                <a:latin typeface="Times New Roman" panose="02020603050405020304" pitchFamily="18" charset="0"/>
                <a:ea typeface="Times New Roman" panose="02020603050405020304" pitchFamily="18" charset="0"/>
              </a:rPr>
              <a:t>,   2</a:t>
            </a:r>
            <a:r>
              <a:rPr lang="en-IN" sz="1800" kern="0" baseline="30000" dirty="0">
                <a:effectLst/>
                <a:latin typeface="Times New Roman" panose="02020603050405020304" pitchFamily="18" charset="0"/>
                <a:ea typeface="Times New Roman" panose="02020603050405020304" pitchFamily="18" charset="0"/>
              </a:rPr>
              <a:t>nd</a:t>
            </a:r>
            <a:r>
              <a:rPr lang="en-IN" sz="1800" kern="0" dirty="0">
                <a:effectLst/>
                <a:latin typeface="Times New Roman" panose="02020603050405020304" pitchFamily="18" charset="0"/>
                <a:ea typeface="Times New Roman" panose="02020603050405020304" pitchFamily="18" charset="0"/>
              </a:rPr>
              <a:t>  Edition,  Universities  Press,</a:t>
            </a:r>
            <a:endParaRPr lang="en-IN" dirty="0"/>
          </a:p>
          <a:p>
            <a:r>
              <a:rPr lang="en-IN" sz="2800" dirty="0">
                <a:solidFill>
                  <a:srgbClr val="00B0F0"/>
                </a:solidFill>
              </a:rPr>
              <a:t>References </a:t>
            </a:r>
          </a:p>
          <a:p>
            <a:pPr marL="342900" lvl="0" indent="-342900" algn="just" fontAlgn="base">
              <a:lnSpc>
                <a:spcPct val="115000"/>
              </a:lnSpc>
              <a:buFont typeface="+mj-lt"/>
              <a:buAutoNum type="arabicPeriod"/>
            </a:pPr>
            <a:r>
              <a:rPr lang="en-US" sz="1800" dirty="0">
                <a:effectLst/>
                <a:latin typeface="Times New Roman" panose="02020603050405020304" pitchFamily="18" charset="0"/>
                <a:ea typeface="Times New Roman" panose="02020603050405020304" pitchFamily="18" charset="0"/>
              </a:rPr>
              <a:t>Data Structures and program design in C, Robert Kruse, Pearson Education Asia</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mj-lt"/>
              <a:buAutoNum type="arabicPeriod"/>
            </a:pPr>
            <a:r>
              <a:rPr lang="en-US" sz="1800" dirty="0">
                <a:effectLst/>
                <a:latin typeface="Times New Roman" panose="02020603050405020304" pitchFamily="18" charset="0"/>
                <a:ea typeface="Times New Roman" panose="02020603050405020304" pitchFamily="18" charset="0"/>
              </a:rPr>
              <a:t>An introduction to Data Structures with applications, Trembley&amp; Sorenson, McGraw Hill</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mj-lt"/>
              <a:buAutoNum type="arabicPeriod"/>
            </a:pPr>
            <a:r>
              <a:rPr lang="en-US" sz="1800" dirty="0">
                <a:effectLst/>
                <a:latin typeface="Times New Roman" panose="02020603050405020304" pitchFamily="18" charset="0"/>
                <a:ea typeface="Times New Roman" panose="02020603050405020304" pitchFamily="18" charset="0"/>
              </a:rPr>
              <a:t>The Art of Computer Programming, Vol.1: Fundamental Algorithms, Donald E Knuth, Addison-Wesley, 1997. </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mj-lt"/>
              <a:buAutoNum type="arabicPeriod"/>
            </a:pPr>
            <a:r>
              <a:rPr lang="en-US" sz="1800" dirty="0">
                <a:effectLst/>
                <a:latin typeface="Times New Roman" panose="02020603050405020304" pitchFamily="18" charset="0"/>
                <a:ea typeface="Times New Roman" panose="02020603050405020304" pitchFamily="18" charset="0"/>
              </a:rPr>
              <a:t>Data Structures using C &amp; C++: </a:t>
            </a:r>
            <a:r>
              <a:rPr lang="en-US" sz="1800" dirty="0" err="1">
                <a:effectLst/>
                <a:latin typeface="Times New Roman" panose="02020603050405020304" pitchFamily="18" charset="0"/>
                <a:ea typeface="Times New Roman" panose="02020603050405020304" pitchFamily="18" charset="0"/>
              </a:rPr>
              <a:t>Langsam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Augenstein&amp;Tanenbaum</a:t>
            </a:r>
            <a:r>
              <a:rPr lang="en-US" sz="1800" dirty="0">
                <a:effectLst/>
                <a:latin typeface="Times New Roman" panose="02020603050405020304" pitchFamily="18" charset="0"/>
                <a:ea typeface="Times New Roman" panose="02020603050405020304" pitchFamily="18" charset="0"/>
              </a:rPr>
              <a:t>, Pearson, 1995 </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mj-lt"/>
              <a:buAutoNum type="arabicPeriod"/>
            </a:pPr>
            <a:r>
              <a:rPr lang="en-US" sz="1800" dirty="0">
                <a:effectLst/>
                <a:latin typeface="Times New Roman" panose="02020603050405020304" pitchFamily="18" charset="0"/>
                <a:ea typeface="Times New Roman" panose="02020603050405020304" pitchFamily="18" charset="0"/>
              </a:rPr>
              <a:t>Fundamentals of Data Structures in C++: Horowitz Sahni&amp; Mehta, </a:t>
            </a:r>
            <a:r>
              <a:rPr lang="en-US" sz="1800" dirty="0" err="1">
                <a:effectLst/>
                <a:latin typeface="Times New Roman" panose="02020603050405020304" pitchFamily="18" charset="0"/>
                <a:ea typeface="Times New Roman" panose="02020603050405020304" pitchFamily="18" charset="0"/>
              </a:rPr>
              <a:t>Galgottia</a:t>
            </a:r>
            <a:r>
              <a:rPr lang="en-US" sz="1800" dirty="0">
                <a:effectLst/>
                <a:latin typeface="Times New Roman" panose="02020603050405020304" pitchFamily="18" charset="0"/>
                <a:ea typeface="Times New Roman" panose="02020603050405020304" pitchFamily="18" charset="0"/>
              </a:rPr>
              <a:t> Pub. </a:t>
            </a:r>
            <a:endParaRPr lang="en-IN" sz="1800" dirty="0">
              <a:effectLst/>
              <a:latin typeface="Times New Roman" panose="02020603050405020304" pitchFamily="18" charset="0"/>
              <a:ea typeface="Times New Roman" panose="02020603050405020304" pitchFamily="18" charset="0"/>
            </a:endParaRPr>
          </a:p>
          <a:p>
            <a:r>
              <a:rPr lang="en-IN" sz="1800" kern="0" dirty="0">
                <a:effectLst/>
                <a:latin typeface="Calibri" panose="020F0502020204030204" pitchFamily="34" charset="0"/>
                <a:ea typeface="Times New Roman" panose="02020603050405020304" pitchFamily="18" charset="0"/>
                <a:cs typeface="Times New Roman" panose="02020603050405020304" pitchFamily="18" charset="0"/>
              </a:rPr>
              <a:t>Data structures in Java:, Thomas Standish, Pearson Education Asia</a:t>
            </a:r>
          </a:p>
          <a:p>
            <a:r>
              <a:rPr lang="en-IN" sz="2800" dirty="0">
                <a:solidFill>
                  <a:srgbClr val="00B0F0"/>
                </a:solidFill>
              </a:rPr>
              <a:t>e-Resources &amp; other digital material</a:t>
            </a:r>
            <a:r>
              <a:rPr lang="en-IN" dirty="0"/>
              <a:t> </a:t>
            </a:r>
          </a:p>
          <a:p>
            <a:pPr marL="342900" indent="-342900">
              <a:buAutoNum type="arabicPeriod"/>
            </a:pPr>
            <a:r>
              <a:rPr lang="en-IN" dirty="0"/>
              <a:t>http://cse.iitkgp.ac.in/pds/ </a:t>
            </a:r>
          </a:p>
          <a:p>
            <a:pPr marL="342900" indent="-342900">
              <a:buAutoNum type="arabicPeriod"/>
            </a:pPr>
            <a:r>
              <a:rPr lang="en-IN" dirty="0"/>
              <a:t>http://cmpe.emu.edu.tr/bayram/courses/231/LectureNotesSlides/IQBAL/Lecture%20Notes </a:t>
            </a:r>
          </a:p>
          <a:p>
            <a:pPr marL="342900" indent="-342900">
              <a:buAutoNum type="arabicPeriod"/>
            </a:pPr>
            <a:r>
              <a:rPr lang="en-IN" dirty="0"/>
              <a:t>https://www.geeksforgeeks.org/data-structures/ </a:t>
            </a:r>
          </a:p>
          <a:p>
            <a:pPr marL="342900" indent="-342900">
              <a:buAutoNum type="arabicPeriod"/>
            </a:pPr>
            <a:r>
              <a:rPr lang="en-IN" dirty="0"/>
              <a:t> https://www.programiz.com/dsa </a:t>
            </a:r>
          </a:p>
          <a:p>
            <a:pPr marL="342900" indent="-342900">
              <a:buAutoNum type="arabicPeriod"/>
            </a:pPr>
            <a:r>
              <a:rPr lang="en-IN" dirty="0"/>
              <a:t>https://www.youtube.com/watch?v=S47aSEqm_0I&amp;list=PLgj_V-ZKxRKrxgFyOutPJpoLFBaQMOpK</a:t>
            </a:r>
          </a:p>
        </p:txBody>
      </p:sp>
    </p:spTree>
    <p:extLst>
      <p:ext uri="{BB962C8B-B14F-4D97-AF65-F5344CB8AC3E}">
        <p14:creationId xmlns:p14="http://schemas.microsoft.com/office/powerpoint/2010/main" val="3349763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52BA2A3-D827-003E-9795-986FF495BAFD}"/>
              </a:ext>
            </a:extLst>
          </p:cNvPr>
          <p:cNvSpPr txBox="1"/>
          <p:nvPr/>
        </p:nvSpPr>
        <p:spPr>
          <a:xfrm>
            <a:off x="728872" y="783395"/>
            <a:ext cx="5155094" cy="4524315"/>
          </a:xfrm>
          <a:prstGeom prst="rect">
            <a:avLst/>
          </a:prstGeom>
          <a:noFill/>
          <a:ln w="1905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 {</a:t>
            </a:r>
          </a:p>
          <a:p>
            <a:r>
              <a:rPr lang="en-US" dirty="0"/>
              <a:t>	int </a:t>
            </a:r>
            <a:r>
              <a:rPr lang="en-US" dirty="0" err="1"/>
              <a:t>i</a:t>
            </a:r>
            <a:r>
              <a:rPr lang="en-US" dirty="0"/>
              <a:t>, j, k, count=0;</a:t>
            </a:r>
          </a:p>
          <a:p>
            <a:r>
              <a:rPr lang="en-US" dirty="0"/>
              <a:t>	for(</a:t>
            </a:r>
            <a:r>
              <a:rPr lang="en-US" dirty="0" err="1"/>
              <a:t>i</a:t>
            </a:r>
            <a:r>
              <a:rPr lang="en-US" dirty="0"/>
              <a:t>=n/2;i&lt;=n; </a:t>
            </a:r>
            <a:r>
              <a:rPr lang="en-US" dirty="0" err="1"/>
              <a:t>i</a:t>
            </a:r>
            <a:r>
              <a:rPr lang="en-US" dirty="0"/>
              <a:t>++) </a:t>
            </a:r>
          </a:p>
          <a:p>
            <a:r>
              <a:rPr lang="en-US" dirty="0"/>
              <a:t>	{</a:t>
            </a:r>
          </a:p>
          <a:p>
            <a:r>
              <a:rPr lang="en-US" dirty="0"/>
              <a:t>                    for(j=1;j+n/2 &lt;=n; </a:t>
            </a:r>
            <a:r>
              <a:rPr lang="en-US" dirty="0" err="1"/>
              <a:t>j++</a:t>
            </a:r>
            <a:r>
              <a:rPr lang="en-US" dirty="0"/>
              <a:t>) </a:t>
            </a:r>
          </a:p>
          <a:p>
            <a:r>
              <a:rPr lang="en-US" dirty="0"/>
              <a:t>	      {</a:t>
            </a:r>
          </a:p>
          <a:p>
            <a:r>
              <a:rPr lang="en-US" dirty="0"/>
              <a:t>                           for(k=1;k&lt;=n; k=k*2) {</a:t>
            </a:r>
          </a:p>
          <a:p>
            <a:r>
              <a:rPr lang="en-US" dirty="0"/>
              <a:t>                                  count++;</a:t>
            </a:r>
          </a:p>
          <a:p>
            <a:r>
              <a:rPr lang="en-US" dirty="0"/>
              <a:t>		}</a:t>
            </a:r>
          </a:p>
          <a:p>
            <a:r>
              <a:rPr lang="en-US" dirty="0"/>
              <a:t>	      }</a:t>
            </a:r>
          </a:p>
          <a:p>
            <a:r>
              <a:rPr lang="en-US" dirty="0"/>
              <a:t>	}</a:t>
            </a:r>
          </a:p>
          <a:p>
            <a:r>
              <a:rPr lang="en-US" dirty="0"/>
              <a:t>}</a:t>
            </a:r>
          </a:p>
        </p:txBody>
      </p:sp>
      <p:sp>
        <p:nvSpPr>
          <p:cNvPr id="17" name="TextBox 16">
            <a:extLst>
              <a:ext uri="{FF2B5EF4-FFF2-40B4-BE49-F238E27FC236}">
                <a16:creationId xmlns:a16="http://schemas.microsoft.com/office/drawing/2014/main" id="{902BDC20-A7FE-BF10-57A5-4B8779CA5652}"/>
              </a:ext>
            </a:extLst>
          </p:cNvPr>
          <p:cNvSpPr txBox="1"/>
          <p:nvPr/>
        </p:nvSpPr>
        <p:spPr>
          <a:xfrm>
            <a:off x="728871" y="175810"/>
            <a:ext cx="1656520" cy="461665"/>
          </a:xfrm>
          <a:prstGeom prst="rect">
            <a:avLst/>
          </a:prstGeom>
          <a:noFill/>
        </p:spPr>
        <p:txBody>
          <a:bodyPr wrap="square" rtlCol="0">
            <a:spAutoFit/>
          </a:bodyPr>
          <a:lstStyle/>
          <a:p>
            <a:r>
              <a:rPr lang="en-US" sz="2400" u="sng" dirty="0">
                <a:latin typeface="Cambria" panose="02040503050406030204" pitchFamily="18" charset="0"/>
                <a:ea typeface="Cambria" panose="02040503050406030204" pitchFamily="18" charset="0"/>
              </a:rPr>
              <a:t>Example 4</a:t>
            </a:r>
            <a:r>
              <a:rPr lang="en-US" sz="2400" dirty="0">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F53D4BE5-F405-1CD2-DAE5-C85BC7EB3F3E}"/>
              </a:ext>
            </a:extLst>
          </p:cNvPr>
          <p:cNvSpPr txBox="1"/>
          <p:nvPr/>
        </p:nvSpPr>
        <p:spPr>
          <a:xfrm>
            <a:off x="6347794" y="783394"/>
            <a:ext cx="5287616" cy="4524315"/>
          </a:xfrm>
          <a:prstGeom prst="rect">
            <a:avLst/>
          </a:prstGeom>
          <a:noFill/>
          <a:ln w="1905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 {</a:t>
            </a:r>
          </a:p>
          <a:p>
            <a:r>
              <a:rPr lang="en-US" dirty="0"/>
              <a:t>	int </a:t>
            </a:r>
            <a:r>
              <a:rPr lang="en-US" dirty="0" err="1"/>
              <a:t>i</a:t>
            </a:r>
            <a:r>
              <a:rPr lang="en-US" dirty="0"/>
              <a:t>, j, k, count=0;</a:t>
            </a:r>
          </a:p>
          <a:p>
            <a:r>
              <a:rPr lang="en-US" dirty="0"/>
              <a:t>	for(</a:t>
            </a:r>
            <a:r>
              <a:rPr lang="en-US" dirty="0" err="1"/>
              <a:t>i</a:t>
            </a:r>
            <a:r>
              <a:rPr lang="en-US" dirty="0"/>
              <a:t>=n/2;i&lt;=n; </a:t>
            </a:r>
            <a:r>
              <a:rPr lang="en-US" dirty="0" err="1"/>
              <a:t>i</a:t>
            </a:r>
            <a:r>
              <a:rPr lang="en-US" dirty="0"/>
              <a:t>++) </a:t>
            </a:r>
          </a:p>
          <a:p>
            <a:r>
              <a:rPr lang="en-US" dirty="0"/>
              <a:t>	{</a:t>
            </a:r>
          </a:p>
          <a:p>
            <a:r>
              <a:rPr lang="en-US" dirty="0"/>
              <a:t>                    for(j=1;j &lt;=n; j=j*2) </a:t>
            </a:r>
          </a:p>
          <a:p>
            <a:r>
              <a:rPr lang="en-US" dirty="0"/>
              <a:t>	      {</a:t>
            </a:r>
          </a:p>
          <a:p>
            <a:r>
              <a:rPr lang="en-US" dirty="0"/>
              <a:t>                           for(k=1;k&lt;=n; k=k*2) {</a:t>
            </a:r>
          </a:p>
          <a:p>
            <a:r>
              <a:rPr lang="en-US" dirty="0"/>
              <a:t>                                  count++;</a:t>
            </a:r>
          </a:p>
          <a:p>
            <a:r>
              <a:rPr lang="en-US" dirty="0"/>
              <a:t>		}</a:t>
            </a:r>
          </a:p>
          <a:p>
            <a:r>
              <a:rPr lang="en-US" dirty="0"/>
              <a:t>	      }</a:t>
            </a:r>
          </a:p>
          <a:p>
            <a:r>
              <a:rPr lang="en-US" dirty="0"/>
              <a:t>	}</a:t>
            </a:r>
          </a:p>
          <a:p>
            <a:r>
              <a:rPr lang="en-US" dirty="0"/>
              <a:t>}</a:t>
            </a:r>
          </a:p>
        </p:txBody>
      </p:sp>
      <p:sp>
        <p:nvSpPr>
          <p:cNvPr id="21" name="TextBox 20">
            <a:extLst>
              <a:ext uri="{FF2B5EF4-FFF2-40B4-BE49-F238E27FC236}">
                <a16:creationId xmlns:a16="http://schemas.microsoft.com/office/drawing/2014/main" id="{729C2E53-2D11-2313-5CB7-5A0CD52F74BE}"/>
              </a:ext>
            </a:extLst>
          </p:cNvPr>
          <p:cNvSpPr txBox="1"/>
          <p:nvPr/>
        </p:nvSpPr>
        <p:spPr>
          <a:xfrm>
            <a:off x="6347794" y="199220"/>
            <a:ext cx="1656520" cy="461665"/>
          </a:xfrm>
          <a:prstGeom prst="rect">
            <a:avLst/>
          </a:prstGeom>
          <a:noFill/>
        </p:spPr>
        <p:txBody>
          <a:bodyPr wrap="square" rtlCol="0">
            <a:spAutoFit/>
          </a:bodyPr>
          <a:lstStyle/>
          <a:p>
            <a:r>
              <a:rPr lang="en-US" sz="2400" u="sng" dirty="0">
                <a:latin typeface="Cambria" panose="02040503050406030204" pitchFamily="18" charset="0"/>
                <a:ea typeface="Cambria" panose="02040503050406030204" pitchFamily="18" charset="0"/>
              </a:rPr>
              <a:t>Example 5</a:t>
            </a:r>
            <a:r>
              <a:rPr lang="en-US" sz="2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118202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7FE0CB-5333-58DD-55B8-C2253F783943}"/>
              </a:ext>
            </a:extLst>
          </p:cNvPr>
          <p:cNvSpPr txBox="1"/>
          <p:nvPr/>
        </p:nvSpPr>
        <p:spPr>
          <a:xfrm>
            <a:off x="1047404" y="282633"/>
            <a:ext cx="9584574" cy="707886"/>
          </a:xfrm>
          <a:prstGeom prst="rect">
            <a:avLst/>
          </a:prstGeom>
          <a:noFill/>
        </p:spPr>
        <p:txBody>
          <a:bodyPr wrap="square" rtlCol="0">
            <a:spAutoFit/>
          </a:bodyPr>
          <a:lstStyle/>
          <a:p>
            <a:pPr algn="ctr"/>
            <a:r>
              <a:rPr lang="en-IN" sz="4000" dirty="0">
                <a:solidFill>
                  <a:srgbClr val="FF0000"/>
                </a:solidFill>
              </a:rPr>
              <a:t>How to find F(N)</a:t>
            </a:r>
          </a:p>
        </p:txBody>
      </p:sp>
      <p:sp>
        <p:nvSpPr>
          <p:cNvPr id="3" name="TextBox 2">
            <a:extLst>
              <a:ext uri="{FF2B5EF4-FFF2-40B4-BE49-F238E27FC236}">
                <a16:creationId xmlns:a16="http://schemas.microsoft.com/office/drawing/2014/main" id="{369F33CC-470F-C3E0-FE49-A054F8AA239B}"/>
              </a:ext>
            </a:extLst>
          </p:cNvPr>
          <p:cNvSpPr txBox="1"/>
          <p:nvPr/>
        </p:nvSpPr>
        <p:spPr>
          <a:xfrm>
            <a:off x="548640" y="1371600"/>
            <a:ext cx="10706793" cy="646331"/>
          </a:xfrm>
          <a:prstGeom prst="rect">
            <a:avLst/>
          </a:prstGeom>
          <a:noFill/>
        </p:spPr>
        <p:txBody>
          <a:bodyPr wrap="square" rtlCol="0">
            <a:spAutoFit/>
          </a:bodyPr>
          <a:lstStyle/>
          <a:p>
            <a:r>
              <a:rPr lang="en-IN" dirty="0"/>
              <a:t>Example: Shifting of the array element after inserting element into the first position</a:t>
            </a:r>
          </a:p>
          <a:p>
            <a:endParaRPr lang="en-IN" dirty="0"/>
          </a:p>
        </p:txBody>
      </p:sp>
      <p:graphicFrame>
        <p:nvGraphicFramePr>
          <p:cNvPr id="4" name="Table 4">
            <a:extLst>
              <a:ext uri="{FF2B5EF4-FFF2-40B4-BE49-F238E27FC236}">
                <a16:creationId xmlns:a16="http://schemas.microsoft.com/office/drawing/2014/main" id="{D8826443-B4B6-CFB3-21E8-48C637B5E19A}"/>
              </a:ext>
            </a:extLst>
          </p:cNvPr>
          <p:cNvGraphicFramePr>
            <a:graphicFrameLocks noGrp="1"/>
          </p:cNvGraphicFramePr>
          <p:nvPr/>
        </p:nvGraphicFramePr>
        <p:xfrm>
          <a:off x="2032000" y="2016452"/>
          <a:ext cx="8127999" cy="365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1691641"/>
                    </a:ext>
                  </a:extLst>
                </a:gridCol>
                <a:gridCol w="2709333">
                  <a:extLst>
                    <a:ext uri="{9D8B030D-6E8A-4147-A177-3AD203B41FA5}">
                      <a16:colId xmlns:a16="http://schemas.microsoft.com/office/drawing/2014/main" val="3232094400"/>
                    </a:ext>
                  </a:extLst>
                </a:gridCol>
                <a:gridCol w="2709333">
                  <a:extLst>
                    <a:ext uri="{9D8B030D-6E8A-4147-A177-3AD203B41FA5}">
                      <a16:colId xmlns:a16="http://schemas.microsoft.com/office/drawing/2014/main" val="2756385255"/>
                    </a:ext>
                  </a:extLst>
                </a:gridCol>
              </a:tblGrid>
              <a:tr h="311112">
                <a:tc>
                  <a:txBody>
                    <a:bodyPr/>
                    <a:lstStyle/>
                    <a:p>
                      <a:pPr algn="ctr"/>
                      <a:r>
                        <a:rPr lang="en-IN"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77887242"/>
                  </a:ext>
                </a:extLst>
              </a:tr>
            </a:tbl>
          </a:graphicData>
        </a:graphic>
      </p:graphicFrame>
      <p:sp>
        <p:nvSpPr>
          <p:cNvPr id="5" name="Rectangle 4">
            <a:extLst>
              <a:ext uri="{FF2B5EF4-FFF2-40B4-BE49-F238E27FC236}">
                <a16:creationId xmlns:a16="http://schemas.microsoft.com/office/drawing/2014/main" id="{2EEAC06C-AFF6-B67B-835B-D4CE62D0A035}"/>
              </a:ext>
            </a:extLst>
          </p:cNvPr>
          <p:cNvSpPr/>
          <p:nvPr/>
        </p:nvSpPr>
        <p:spPr>
          <a:xfrm>
            <a:off x="2032000" y="3291840"/>
            <a:ext cx="2631440" cy="36576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cxnSp>
        <p:nvCxnSpPr>
          <p:cNvPr id="7" name="Straight Arrow Connector 6">
            <a:extLst>
              <a:ext uri="{FF2B5EF4-FFF2-40B4-BE49-F238E27FC236}">
                <a16:creationId xmlns:a16="http://schemas.microsoft.com/office/drawing/2014/main" id="{901C41E3-6BFC-3320-8B15-45FB65AA9F49}"/>
              </a:ext>
            </a:extLst>
          </p:cNvPr>
          <p:cNvCxnSpPr>
            <a:stCxn id="5" idx="0"/>
          </p:cNvCxnSpPr>
          <p:nvPr/>
        </p:nvCxnSpPr>
        <p:spPr>
          <a:xfrm flipV="1">
            <a:off x="3347720" y="2382212"/>
            <a:ext cx="0" cy="9096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CEE15A-A167-BAD4-7245-5B26018CC500}"/>
              </a:ext>
            </a:extLst>
          </p:cNvPr>
          <p:cNvSpPr txBox="1"/>
          <p:nvPr/>
        </p:nvSpPr>
        <p:spPr>
          <a:xfrm>
            <a:off x="781396" y="4064924"/>
            <a:ext cx="9468197" cy="923330"/>
          </a:xfrm>
          <a:prstGeom prst="rect">
            <a:avLst/>
          </a:prstGeom>
          <a:noFill/>
        </p:spPr>
        <p:txBody>
          <a:bodyPr wrap="square" rtlCol="0">
            <a:spAutoFit/>
          </a:bodyPr>
          <a:lstStyle/>
          <a:p>
            <a:r>
              <a:rPr lang="en-IN" dirty="0"/>
              <a:t>One shift take  1 unit of time</a:t>
            </a:r>
          </a:p>
          <a:p>
            <a:r>
              <a:rPr lang="en-IN" dirty="0"/>
              <a:t>3 shifts take 3 units of time.  Time Complexity – F(N)= F(3)</a:t>
            </a:r>
          </a:p>
          <a:p>
            <a:r>
              <a:rPr lang="en-IN" dirty="0"/>
              <a:t> </a:t>
            </a:r>
          </a:p>
        </p:txBody>
      </p:sp>
      <p:graphicFrame>
        <p:nvGraphicFramePr>
          <p:cNvPr id="9" name="Table 9">
            <a:extLst>
              <a:ext uri="{FF2B5EF4-FFF2-40B4-BE49-F238E27FC236}">
                <a16:creationId xmlns:a16="http://schemas.microsoft.com/office/drawing/2014/main" id="{B451BACA-6720-7BDD-F4EA-BF125D2D56F6}"/>
              </a:ext>
            </a:extLst>
          </p:cNvPr>
          <p:cNvGraphicFramePr>
            <a:graphicFrameLocks noGrp="1"/>
          </p:cNvGraphicFramePr>
          <p:nvPr/>
        </p:nvGraphicFramePr>
        <p:xfrm>
          <a:off x="2056939" y="5009023"/>
          <a:ext cx="8128000" cy="39423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32170354"/>
                    </a:ext>
                  </a:extLst>
                </a:gridCol>
                <a:gridCol w="2032000">
                  <a:extLst>
                    <a:ext uri="{9D8B030D-6E8A-4147-A177-3AD203B41FA5}">
                      <a16:colId xmlns:a16="http://schemas.microsoft.com/office/drawing/2014/main" val="3954895304"/>
                    </a:ext>
                  </a:extLst>
                </a:gridCol>
                <a:gridCol w="2032000">
                  <a:extLst>
                    <a:ext uri="{9D8B030D-6E8A-4147-A177-3AD203B41FA5}">
                      <a16:colId xmlns:a16="http://schemas.microsoft.com/office/drawing/2014/main" val="4277117121"/>
                    </a:ext>
                  </a:extLst>
                </a:gridCol>
                <a:gridCol w="2032000">
                  <a:extLst>
                    <a:ext uri="{9D8B030D-6E8A-4147-A177-3AD203B41FA5}">
                      <a16:colId xmlns:a16="http://schemas.microsoft.com/office/drawing/2014/main" val="4178577074"/>
                    </a:ext>
                  </a:extLst>
                </a:gridCol>
              </a:tblGrid>
              <a:tr h="394239">
                <a:tc>
                  <a:txBody>
                    <a:bodyPr/>
                    <a:lstStyle/>
                    <a:p>
                      <a:pPr algn="ctr"/>
                      <a:r>
                        <a:rPr lang="en-IN"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90133282"/>
                  </a:ext>
                </a:extLst>
              </a:tr>
            </a:tbl>
          </a:graphicData>
        </a:graphic>
      </p:graphicFrame>
      <p:sp>
        <p:nvSpPr>
          <p:cNvPr id="10" name="TextBox 9">
            <a:extLst>
              <a:ext uri="{FF2B5EF4-FFF2-40B4-BE49-F238E27FC236}">
                <a16:creationId xmlns:a16="http://schemas.microsoft.com/office/drawing/2014/main" id="{F5FE973D-9463-DE96-9ABE-5509A30E779A}"/>
              </a:ext>
            </a:extLst>
          </p:cNvPr>
          <p:cNvSpPr txBox="1"/>
          <p:nvPr/>
        </p:nvSpPr>
        <p:spPr>
          <a:xfrm>
            <a:off x="548641" y="5552902"/>
            <a:ext cx="11205556" cy="923330"/>
          </a:xfrm>
          <a:prstGeom prst="rect">
            <a:avLst/>
          </a:prstGeom>
          <a:noFill/>
        </p:spPr>
        <p:txBody>
          <a:bodyPr wrap="square" rtlCol="0">
            <a:spAutoFit/>
          </a:bodyPr>
          <a:lstStyle/>
          <a:p>
            <a:r>
              <a:rPr lang="en-IN" dirty="0"/>
              <a:t>Suppose if we have 1000 elements in the list, it needs 1000 units of time to shift. Time Complexity – F(N)= F(1000)</a:t>
            </a:r>
          </a:p>
          <a:p>
            <a:endParaRPr lang="en-IN" dirty="0"/>
          </a:p>
          <a:p>
            <a:pPr algn="ctr"/>
            <a:r>
              <a:rPr lang="en-IN" dirty="0"/>
              <a:t>F</a:t>
            </a:r>
            <a:r>
              <a:rPr lang="en-IN" dirty="0">
                <a:solidFill>
                  <a:srgbClr val="FF0000"/>
                </a:solidFill>
              </a:rPr>
              <a:t>(N): Number of instructions executed for the input value N</a:t>
            </a:r>
          </a:p>
        </p:txBody>
      </p:sp>
    </p:spTree>
    <p:extLst>
      <p:ext uri="{BB962C8B-B14F-4D97-AF65-F5344CB8AC3E}">
        <p14:creationId xmlns:p14="http://schemas.microsoft.com/office/powerpoint/2010/main" val="613666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521400-98AC-9C79-8B87-9CAEA1EA3E13}"/>
              </a:ext>
            </a:extLst>
          </p:cNvPr>
          <p:cNvSpPr txBox="1"/>
          <p:nvPr/>
        </p:nvSpPr>
        <p:spPr>
          <a:xfrm>
            <a:off x="224444" y="432262"/>
            <a:ext cx="11471563" cy="2677656"/>
          </a:xfrm>
          <a:prstGeom prst="rect">
            <a:avLst/>
          </a:prstGeom>
          <a:noFill/>
        </p:spPr>
        <p:txBody>
          <a:bodyPr wrap="square" rtlCol="0">
            <a:spAutoFit/>
          </a:bodyPr>
          <a:lstStyle/>
          <a:p>
            <a:pPr marL="285750" indent="-285750">
              <a:buFont typeface="Arial" panose="020B0604020202020204" pitchFamily="34" charset="0"/>
              <a:buChar char="•"/>
            </a:pPr>
            <a:r>
              <a:rPr lang="en-IN" sz="2400" dirty="0"/>
              <a:t>We can compare two data structures for particular operation by comparing their F(N) value</a:t>
            </a:r>
          </a:p>
          <a:p>
            <a:pPr marL="285750" indent="-285750">
              <a:buFont typeface="Arial" panose="020B0604020202020204" pitchFamily="34" charset="0"/>
              <a:buChar char="•"/>
            </a:pPr>
            <a:r>
              <a:rPr lang="en-IN" sz="2400" dirty="0">
                <a:solidFill>
                  <a:srgbClr val="FF0000"/>
                </a:solidFill>
              </a:rPr>
              <a:t>We are interested in growth rate of F(N) with respect to N because it might be </a:t>
            </a:r>
            <a:r>
              <a:rPr lang="en-IN" sz="2400" dirty="0" err="1">
                <a:solidFill>
                  <a:srgbClr val="FF0000"/>
                </a:solidFill>
              </a:rPr>
              <a:t>possile</a:t>
            </a:r>
            <a:r>
              <a:rPr lang="en-IN" sz="2400" dirty="0">
                <a:solidFill>
                  <a:srgbClr val="FF0000"/>
                </a:solidFill>
              </a:rPr>
              <a:t> that for smaller input size, one data structure may seen better than the other but for longer input size it may not.</a:t>
            </a:r>
          </a:p>
          <a:p>
            <a:pPr marL="285750" indent="-285750">
              <a:buFont typeface="Arial" panose="020B0604020202020204" pitchFamily="34" charset="0"/>
              <a:buChar char="•"/>
            </a:pPr>
            <a:r>
              <a:rPr lang="en-IN" sz="2400" dirty="0">
                <a:solidFill>
                  <a:srgbClr val="92D050"/>
                </a:solidFill>
              </a:rPr>
              <a:t>This concept is also applicable to comparing the two algorithms as well</a:t>
            </a:r>
          </a:p>
          <a:p>
            <a:pPr marL="285750" indent="-285750">
              <a:buFont typeface="Arial" panose="020B0604020202020204" pitchFamily="34" charset="0"/>
              <a:buChar char="•"/>
            </a:pPr>
            <a:r>
              <a:rPr lang="en-IN" sz="2400" dirty="0">
                <a:solidFill>
                  <a:srgbClr val="92D050"/>
                </a:solidFill>
              </a:rPr>
              <a:t>The idea is for different values of input size (N), we can calculate F(N)</a:t>
            </a: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913DC5-AE5D-63B1-45C7-49AB1AC47311}"/>
                  </a:ext>
                </a:extLst>
              </p:cNvPr>
              <p:cNvSpPr txBox="1"/>
              <p:nvPr/>
            </p:nvSpPr>
            <p:spPr>
              <a:xfrm>
                <a:off x="299258" y="3566160"/>
                <a:ext cx="11105804" cy="2388474"/>
              </a:xfrm>
              <a:prstGeom prst="rect">
                <a:avLst/>
              </a:prstGeom>
              <a:noFill/>
            </p:spPr>
            <p:txBody>
              <a:bodyPr wrap="square" rtlCol="0">
                <a:spAutoFit/>
              </a:bodyPr>
              <a:lstStyle/>
              <a:p>
                <a:r>
                  <a:rPr lang="en-IN" dirty="0"/>
                  <a:t>Example: F(N) = 5N</a:t>
                </a:r>
                <a:r>
                  <a:rPr lang="en-IN" baseline="30000" dirty="0"/>
                  <a:t>2</a:t>
                </a:r>
                <a:r>
                  <a:rPr lang="en-IN" dirty="0"/>
                  <a:t> + 6N +12</a:t>
                </a:r>
              </a:p>
              <a:p>
                <a:r>
                  <a:rPr lang="en-IN" dirty="0"/>
                  <a:t>	for n=1</a:t>
                </a:r>
              </a:p>
              <a:p>
                <a:r>
                  <a:rPr lang="en-IN" dirty="0"/>
                  <a:t>	% of running time due to 5N</a:t>
                </a:r>
                <a:r>
                  <a:rPr lang="en-IN" baseline="30000" dirty="0"/>
                  <a:t>2</a:t>
                </a:r>
                <a:r>
                  <a:rPr lang="en-IN" dirty="0"/>
                  <a:t> =     </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5</m:t>
                        </m:r>
                      </m:num>
                      <m:den>
                        <m:r>
                          <a:rPr lang="en-IN" b="0" i="1" smtClean="0">
                            <a:latin typeface="Cambria Math" panose="02040503050406030204" pitchFamily="18" charset="0"/>
                          </a:rPr>
                          <m:t>5+6+12</m:t>
                        </m:r>
                      </m:den>
                    </m:f>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100=21.74%</m:t>
                    </m:r>
                  </m:oMath>
                </a14:m>
                <a:r>
                  <a:rPr lang="en-IN" dirty="0"/>
                  <a:t> </a:t>
                </a:r>
              </a:p>
              <a:p>
                <a:r>
                  <a:rPr lang="en-IN" dirty="0"/>
                  <a:t>	</a:t>
                </a:r>
              </a:p>
              <a:p>
                <a:r>
                  <a:rPr lang="en-IN" dirty="0"/>
                  <a:t>	% of running time due to 6N =     </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6</m:t>
                        </m:r>
                      </m:num>
                      <m:den>
                        <m:r>
                          <a:rPr lang="en-IN" b="0" i="1" smtClean="0">
                            <a:latin typeface="Cambria Math" panose="02040503050406030204" pitchFamily="18" charset="0"/>
                          </a:rPr>
                          <m:t>5+6+12</m:t>
                        </m:r>
                      </m:den>
                    </m:f>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100=26.09%</m:t>
                    </m:r>
                  </m:oMath>
                </a14:m>
                <a:endParaRPr lang="en-IN" b="0" dirty="0">
                  <a:ea typeface="Cambria Math" panose="02040503050406030204" pitchFamily="18" charset="0"/>
                </a:endParaRPr>
              </a:p>
              <a:p>
                <a:endParaRPr lang="en-IN" dirty="0"/>
              </a:p>
              <a:p>
                <a:r>
                  <a:rPr lang="en-IN" dirty="0"/>
                  <a:t>	 % of running time due to 12 =     </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12</m:t>
                        </m:r>
                      </m:num>
                      <m:den>
                        <m:r>
                          <a:rPr lang="en-IN" b="0" i="1" smtClean="0">
                            <a:latin typeface="Cambria Math" panose="02040503050406030204" pitchFamily="18" charset="0"/>
                          </a:rPr>
                          <m:t>5+6+12</m:t>
                        </m:r>
                      </m:den>
                    </m:f>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100=52.17%</m:t>
                    </m:r>
                  </m:oMath>
                </a14:m>
                <a:r>
                  <a:rPr lang="en-IN" dirty="0"/>
                  <a:t> </a:t>
                </a:r>
              </a:p>
            </p:txBody>
          </p:sp>
        </mc:Choice>
        <mc:Fallback xmlns="">
          <p:sp>
            <p:nvSpPr>
              <p:cNvPr id="4" name="TextBox 3">
                <a:extLst>
                  <a:ext uri="{FF2B5EF4-FFF2-40B4-BE49-F238E27FC236}">
                    <a16:creationId xmlns:a16="http://schemas.microsoft.com/office/drawing/2014/main" id="{21913DC5-AE5D-63B1-45C7-49AB1AC47311}"/>
                  </a:ext>
                </a:extLst>
              </p:cNvPr>
              <p:cNvSpPr txBox="1">
                <a:spLocks noRot="1" noChangeAspect="1" noMove="1" noResize="1" noEditPoints="1" noAdjustHandles="1" noChangeArrowheads="1" noChangeShapeType="1" noTextEdit="1"/>
              </p:cNvSpPr>
              <p:nvPr/>
            </p:nvSpPr>
            <p:spPr>
              <a:xfrm>
                <a:off x="299258" y="3566160"/>
                <a:ext cx="11105804" cy="2388474"/>
              </a:xfrm>
              <a:prstGeom prst="rect">
                <a:avLst/>
              </a:prstGeom>
              <a:blipFill>
                <a:blip r:embed="rId2"/>
                <a:stretch>
                  <a:fillRect l="-439" t="-1276" b="-510"/>
                </a:stretch>
              </a:blipFill>
            </p:spPr>
            <p:txBody>
              <a:bodyPr/>
              <a:lstStyle/>
              <a:p>
                <a:r>
                  <a:rPr lang="en-IN">
                    <a:noFill/>
                  </a:rPr>
                  <a:t> </a:t>
                </a:r>
              </a:p>
            </p:txBody>
          </p:sp>
        </mc:Fallback>
      </mc:AlternateContent>
    </p:spTree>
    <p:extLst>
      <p:ext uri="{BB962C8B-B14F-4D97-AF65-F5344CB8AC3E}">
        <p14:creationId xmlns:p14="http://schemas.microsoft.com/office/powerpoint/2010/main" val="1357154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9A03266-6ACE-AD7C-7824-241C50A9BDB0}"/>
              </a:ext>
            </a:extLst>
          </p:cNvPr>
          <p:cNvGraphicFramePr>
            <a:graphicFrameLocks noGrp="1"/>
          </p:cNvGraphicFramePr>
          <p:nvPr/>
        </p:nvGraphicFramePr>
        <p:xfrm>
          <a:off x="2032000" y="719666"/>
          <a:ext cx="8128000" cy="237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04460932"/>
                    </a:ext>
                  </a:extLst>
                </a:gridCol>
                <a:gridCol w="2032000">
                  <a:extLst>
                    <a:ext uri="{9D8B030D-6E8A-4147-A177-3AD203B41FA5}">
                      <a16:colId xmlns:a16="http://schemas.microsoft.com/office/drawing/2014/main" val="489076330"/>
                    </a:ext>
                  </a:extLst>
                </a:gridCol>
                <a:gridCol w="2032000">
                  <a:extLst>
                    <a:ext uri="{9D8B030D-6E8A-4147-A177-3AD203B41FA5}">
                      <a16:colId xmlns:a16="http://schemas.microsoft.com/office/drawing/2014/main" val="3435424272"/>
                    </a:ext>
                  </a:extLst>
                </a:gridCol>
                <a:gridCol w="2032000">
                  <a:extLst>
                    <a:ext uri="{9D8B030D-6E8A-4147-A177-3AD203B41FA5}">
                      <a16:colId xmlns:a16="http://schemas.microsoft.com/office/drawing/2014/main" val="689153999"/>
                    </a:ext>
                  </a:extLst>
                </a:gridCol>
              </a:tblGrid>
              <a:tr h="370840">
                <a:tc>
                  <a:txBody>
                    <a:bodyPr/>
                    <a:lstStyle/>
                    <a:p>
                      <a:pPr algn="ctr"/>
                      <a:r>
                        <a:rPr lang="en-IN" sz="20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5N</a:t>
                      </a:r>
                      <a:r>
                        <a:rPr lang="en-IN" sz="2000" baseline="30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6N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4820598"/>
                  </a:ext>
                </a:extLst>
              </a:tr>
              <a:tr h="370840">
                <a:tc>
                  <a:txBody>
                    <a:bodyPr/>
                    <a:lstStyle/>
                    <a:p>
                      <a:pPr algn="ctr"/>
                      <a:r>
                        <a:rPr lang="en-IN"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21.74%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26.09%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52.17%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35570336"/>
                  </a:ext>
                </a:extLst>
              </a:tr>
              <a:tr h="370840">
                <a:tc>
                  <a:txBody>
                    <a:bodyPr/>
                    <a:lstStyle/>
                    <a:p>
                      <a:pPr algn="ctr"/>
                      <a:r>
                        <a:rPr lang="en-IN" sz="20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87.41%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10.49%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8154959"/>
                  </a:ext>
                </a:extLst>
              </a:tr>
              <a:tr h="370840">
                <a:tc>
                  <a:txBody>
                    <a:bodyPr/>
                    <a:lstStyle/>
                    <a:p>
                      <a:pPr algn="ctr"/>
                      <a:r>
                        <a:rPr lang="en-IN" sz="20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98.79%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1333937"/>
                  </a:ext>
                </a:extLst>
              </a:tr>
              <a:tr h="370840">
                <a:tc>
                  <a:txBody>
                    <a:bodyPr/>
                    <a:lstStyle/>
                    <a:p>
                      <a:pPr algn="ctr"/>
                      <a:r>
                        <a:rPr lang="en-IN" sz="2000"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99.88%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0.0002%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1202030"/>
                  </a:ext>
                </a:extLst>
              </a:tr>
              <a:tr h="370840">
                <a:tc>
                  <a:txBody>
                    <a:bodyPr/>
                    <a:lstStyle/>
                    <a:p>
                      <a:pPr algn="ct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2000" dirty="0">
                          <a:solidFill>
                            <a:schemeClr val="tx1"/>
                          </a:solidFill>
                        </a:rPr>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1381571"/>
                  </a:ext>
                </a:extLst>
              </a:tr>
            </a:tbl>
          </a:graphicData>
        </a:graphic>
      </p:graphicFrame>
      <p:cxnSp>
        <p:nvCxnSpPr>
          <p:cNvPr id="4" name="Straight Arrow Connector 3">
            <a:extLst>
              <a:ext uri="{FF2B5EF4-FFF2-40B4-BE49-F238E27FC236}">
                <a16:creationId xmlns:a16="http://schemas.microsoft.com/office/drawing/2014/main" id="{F2E0038E-342B-E41C-B931-5B1AADC30997}"/>
              </a:ext>
            </a:extLst>
          </p:cNvPr>
          <p:cNvCxnSpPr/>
          <p:nvPr/>
        </p:nvCxnSpPr>
        <p:spPr>
          <a:xfrm>
            <a:off x="4372495" y="856211"/>
            <a:ext cx="0" cy="20948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211165-775E-C407-F6E5-B89B569A9B2F}"/>
              </a:ext>
            </a:extLst>
          </p:cNvPr>
          <p:cNvSpPr txBox="1"/>
          <p:nvPr/>
        </p:nvSpPr>
        <p:spPr>
          <a:xfrm>
            <a:off x="939338" y="3541222"/>
            <a:ext cx="10316095" cy="646331"/>
          </a:xfrm>
          <a:prstGeom prst="rect">
            <a:avLst/>
          </a:prstGeom>
          <a:noFill/>
        </p:spPr>
        <p:txBody>
          <a:bodyPr wrap="square" rtlCol="0">
            <a:spAutoFit/>
          </a:bodyPr>
          <a:lstStyle/>
          <a:p>
            <a:r>
              <a:rPr lang="en-IN" dirty="0"/>
              <a:t>It is clear that for larger values of the squared term consumes almost 99% of time</a:t>
            </a:r>
          </a:p>
          <a:p>
            <a:endParaRPr lang="en-IN" dirty="0"/>
          </a:p>
        </p:txBody>
      </p:sp>
    </p:spTree>
    <p:extLst>
      <p:ext uri="{BB962C8B-B14F-4D97-AF65-F5344CB8AC3E}">
        <p14:creationId xmlns:p14="http://schemas.microsoft.com/office/powerpoint/2010/main" val="2901614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684D4-61E6-37B6-1581-1E0B92E9D079}"/>
              </a:ext>
            </a:extLst>
          </p:cNvPr>
          <p:cNvPicPr>
            <a:picLocks noChangeAspect="1"/>
          </p:cNvPicPr>
          <p:nvPr/>
        </p:nvPicPr>
        <p:blipFill>
          <a:blip r:embed="rId2"/>
          <a:stretch>
            <a:fillRect/>
          </a:stretch>
        </p:blipFill>
        <p:spPr>
          <a:xfrm>
            <a:off x="6095986" y="3428990"/>
            <a:ext cx="28" cy="20"/>
          </a:xfrm>
          <a:prstGeom prst="rect">
            <a:avLst/>
          </a:prstGeom>
        </p:spPr>
      </p:pic>
      <p:pic>
        <p:nvPicPr>
          <p:cNvPr id="5" name="Picture 4">
            <a:extLst>
              <a:ext uri="{FF2B5EF4-FFF2-40B4-BE49-F238E27FC236}">
                <a16:creationId xmlns:a16="http://schemas.microsoft.com/office/drawing/2014/main" id="{C23415AA-98F3-B8CD-460F-08A5D7D5067F}"/>
              </a:ext>
            </a:extLst>
          </p:cNvPr>
          <p:cNvPicPr>
            <a:picLocks noChangeAspect="1"/>
          </p:cNvPicPr>
          <p:nvPr/>
        </p:nvPicPr>
        <p:blipFill>
          <a:blip r:embed="rId3"/>
          <a:stretch>
            <a:fillRect/>
          </a:stretch>
        </p:blipFill>
        <p:spPr>
          <a:xfrm>
            <a:off x="6093662" y="3427608"/>
            <a:ext cx="4675" cy="2784"/>
          </a:xfrm>
          <a:prstGeom prst="rect">
            <a:avLst/>
          </a:prstGeom>
        </p:spPr>
      </p:pic>
      <p:pic>
        <p:nvPicPr>
          <p:cNvPr id="7" name="Picture 6">
            <a:extLst>
              <a:ext uri="{FF2B5EF4-FFF2-40B4-BE49-F238E27FC236}">
                <a16:creationId xmlns:a16="http://schemas.microsoft.com/office/drawing/2014/main" id="{487F4BA5-4CBE-968D-6AD8-3413455508D2}"/>
              </a:ext>
            </a:extLst>
          </p:cNvPr>
          <p:cNvPicPr>
            <a:picLocks noChangeAspect="1"/>
          </p:cNvPicPr>
          <p:nvPr/>
        </p:nvPicPr>
        <p:blipFill>
          <a:blip r:embed="rId3"/>
          <a:stretch>
            <a:fillRect/>
          </a:stretch>
        </p:blipFill>
        <p:spPr>
          <a:xfrm>
            <a:off x="6093662" y="3427608"/>
            <a:ext cx="4675" cy="2784"/>
          </a:xfrm>
          <a:prstGeom prst="rect">
            <a:avLst/>
          </a:prstGeom>
        </p:spPr>
      </p:pic>
      <p:pic>
        <p:nvPicPr>
          <p:cNvPr id="9" name="Picture 8">
            <a:extLst>
              <a:ext uri="{FF2B5EF4-FFF2-40B4-BE49-F238E27FC236}">
                <a16:creationId xmlns:a16="http://schemas.microsoft.com/office/drawing/2014/main" id="{1E76059C-D7E5-DB4C-8C74-D9D1E2FF3525}"/>
              </a:ext>
            </a:extLst>
          </p:cNvPr>
          <p:cNvPicPr>
            <a:picLocks noChangeAspect="1"/>
          </p:cNvPicPr>
          <p:nvPr/>
        </p:nvPicPr>
        <p:blipFill>
          <a:blip r:embed="rId4"/>
          <a:stretch>
            <a:fillRect/>
          </a:stretch>
        </p:blipFill>
        <p:spPr>
          <a:xfrm>
            <a:off x="3423026" y="609600"/>
            <a:ext cx="6003608" cy="3230880"/>
          </a:xfrm>
          <a:prstGeom prst="rect">
            <a:avLst/>
          </a:prstGeom>
        </p:spPr>
      </p:pic>
      <p:sp>
        <p:nvSpPr>
          <p:cNvPr id="10" name="TextBox 9">
            <a:extLst>
              <a:ext uri="{FF2B5EF4-FFF2-40B4-BE49-F238E27FC236}">
                <a16:creationId xmlns:a16="http://schemas.microsoft.com/office/drawing/2014/main" id="{D2B7CDF1-57C8-1A67-BB6C-0B1FD5D50B3B}"/>
              </a:ext>
            </a:extLst>
          </p:cNvPr>
          <p:cNvSpPr txBox="1"/>
          <p:nvPr/>
        </p:nvSpPr>
        <p:spPr>
          <a:xfrm>
            <a:off x="1604356" y="3815544"/>
            <a:ext cx="8370234" cy="369332"/>
          </a:xfrm>
          <a:prstGeom prst="rect">
            <a:avLst/>
          </a:prstGeom>
          <a:noFill/>
        </p:spPr>
        <p:txBody>
          <a:bodyPr wrap="square" rtlCol="0">
            <a:spAutoFit/>
          </a:bodyPr>
          <a:lstStyle/>
          <a:p>
            <a:pPr algn="ctr"/>
            <a:r>
              <a:rPr lang="en-IN" dirty="0"/>
              <a:t>Growth rate of F(n) = F(N</a:t>
            </a:r>
            <a:r>
              <a:rPr lang="en-IN" baseline="30000" dirty="0"/>
              <a:t>2</a:t>
            </a:r>
            <a:r>
              <a:rPr lang="en-IN" dirty="0"/>
              <a:t>)</a:t>
            </a:r>
          </a:p>
        </p:txBody>
      </p:sp>
      <p:sp>
        <p:nvSpPr>
          <p:cNvPr id="11" name="TextBox 10">
            <a:extLst>
              <a:ext uri="{FF2B5EF4-FFF2-40B4-BE49-F238E27FC236}">
                <a16:creationId xmlns:a16="http://schemas.microsoft.com/office/drawing/2014/main" id="{4474DE72-7554-D5E5-25C3-3D4D948B3BF3}"/>
              </a:ext>
            </a:extLst>
          </p:cNvPr>
          <p:cNvSpPr txBox="1"/>
          <p:nvPr/>
        </p:nvSpPr>
        <p:spPr>
          <a:xfrm>
            <a:off x="515389" y="4763193"/>
            <a:ext cx="11064240" cy="1200329"/>
          </a:xfrm>
          <a:prstGeom prst="rect">
            <a:avLst/>
          </a:prstGeom>
          <a:noFill/>
        </p:spPr>
        <p:txBody>
          <a:bodyPr wrap="square" rtlCol="0">
            <a:spAutoFit/>
          </a:bodyPr>
          <a:lstStyle/>
          <a:p>
            <a:r>
              <a:rPr lang="en-IN" dirty="0"/>
              <a:t>So there is no harm if we can eliminate  the rest of the terms as they are not contribute much to the time.</a:t>
            </a:r>
          </a:p>
          <a:p>
            <a:r>
              <a:rPr lang="en-IN" dirty="0"/>
              <a:t>Here we are measuring approximate time complexity, is very near to the actual time.</a:t>
            </a:r>
          </a:p>
          <a:p>
            <a:r>
              <a:rPr lang="en-IN" dirty="0"/>
              <a:t>This approximate measures of time complexities is called asymptotic complexity.</a:t>
            </a:r>
          </a:p>
          <a:p>
            <a:endParaRPr lang="en-IN" dirty="0"/>
          </a:p>
        </p:txBody>
      </p:sp>
    </p:spTree>
    <p:extLst>
      <p:ext uri="{BB962C8B-B14F-4D97-AF65-F5344CB8AC3E}">
        <p14:creationId xmlns:p14="http://schemas.microsoft.com/office/powerpoint/2010/main" val="2226264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4A02-99A5-2011-8453-CFB71E377B5C}"/>
              </a:ext>
            </a:extLst>
          </p:cNvPr>
          <p:cNvSpPr>
            <a:spLocks noGrp="1"/>
          </p:cNvSpPr>
          <p:nvPr>
            <p:ph type="title"/>
          </p:nvPr>
        </p:nvSpPr>
        <p:spPr>
          <a:xfrm>
            <a:off x="838199" y="179594"/>
            <a:ext cx="10515600" cy="721553"/>
          </a:xfrm>
        </p:spPr>
        <p:txBody>
          <a:bodyPr/>
          <a:lstStyle/>
          <a:p>
            <a:r>
              <a:rPr lang="en-US" dirty="0"/>
              <a:t>Asymptotic Notation</a:t>
            </a:r>
          </a:p>
        </p:txBody>
      </p:sp>
      <p:sp>
        <p:nvSpPr>
          <p:cNvPr id="3" name="Content Placeholder 2">
            <a:extLst>
              <a:ext uri="{FF2B5EF4-FFF2-40B4-BE49-F238E27FC236}">
                <a16:creationId xmlns:a16="http://schemas.microsoft.com/office/drawing/2014/main" id="{D4DF0613-E47B-5657-837C-6D8EAA4D1564}"/>
              </a:ext>
            </a:extLst>
          </p:cNvPr>
          <p:cNvSpPr>
            <a:spLocks noGrp="1"/>
          </p:cNvSpPr>
          <p:nvPr>
            <p:ph idx="1"/>
          </p:nvPr>
        </p:nvSpPr>
        <p:spPr>
          <a:xfrm>
            <a:off x="569843" y="1040796"/>
            <a:ext cx="11277599" cy="4776408"/>
          </a:xfrm>
        </p:spPr>
        <p:txBody>
          <a:bodyPr>
            <a:normAutofit/>
          </a:bodyPr>
          <a:lstStyle/>
          <a:p>
            <a:r>
              <a:rPr lang="en-US" sz="3000" dirty="0">
                <a:latin typeface="Cambria" panose="02040503050406030204" pitchFamily="18" charset="0"/>
                <a:ea typeface="Cambria" panose="02040503050406030204" pitchFamily="18" charset="0"/>
              </a:rPr>
              <a:t>A convenient notation to represent the a </a:t>
            </a:r>
            <a:r>
              <a:rPr lang="en-US" sz="3000" b="1" dirty="0">
                <a:latin typeface="Cambria" panose="02040503050406030204" pitchFamily="18" charset="0"/>
                <a:ea typeface="Cambria" panose="02040503050406030204" pitchFamily="18" charset="0"/>
              </a:rPr>
              <a:t>priori Analysis </a:t>
            </a:r>
            <a:r>
              <a:rPr lang="en-US" sz="3000" dirty="0">
                <a:latin typeface="Cambria" panose="02040503050406030204" pitchFamily="18" charset="0"/>
                <a:ea typeface="Cambria" panose="02040503050406030204" pitchFamily="18" charset="0"/>
              </a:rPr>
              <a:t>is Asymptotic notation.</a:t>
            </a:r>
          </a:p>
          <a:p>
            <a:pPr marL="0" indent="0">
              <a:buNone/>
            </a:pPr>
            <a:endParaRPr lang="en-US" sz="3000" dirty="0">
              <a:latin typeface="Cambria" panose="02040503050406030204" pitchFamily="18" charset="0"/>
              <a:ea typeface="Cambria" panose="02040503050406030204" pitchFamily="18" charset="0"/>
            </a:endParaRPr>
          </a:p>
          <a:p>
            <a:r>
              <a:rPr lang="en-US" sz="3000" dirty="0">
                <a:latin typeface="Cambria" panose="02040503050406030204" pitchFamily="18" charset="0"/>
                <a:ea typeface="Cambria" panose="02040503050406030204" pitchFamily="18" charset="0"/>
              </a:rPr>
              <a:t>There are 3 types of Asymptotic notation</a:t>
            </a:r>
          </a:p>
          <a:p>
            <a:pPr marL="0" indent="0">
              <a:buNone/>
            </a:pPr>
            <a:endParaRPr lang="en-US" sz="3000" dirty="0">
              <a:latin typeface="Cambria" panose="02040503050406030204" pitchFamily="18" charset="0"/>
              <a:ea typeface="Cambria" panose="02040503050406030204" pitchFamily="18" charset="0"/>
            </a:endParaRP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Big Oh notation (O)  </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Big Omega notation (Ω)</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Theta notation (</a:t>
            </a:r>
            <a:r>
              <a:rPr lang="el-GR" sz="2800" b="0" i="0" u="none" strike="noStrike" baseline="0" dirty="0">
                <a:solidFill>
                  <a:srgbClr val="222222"/>
                </a:solidFill>
                <a:latin typeface="Cambria" panose="02040503050406030204" pitchFamily="18" charset="0"/>
                <a:ea typeface="Cambria" panose="02040503050406030204" pitchFamily="18" charset="0"/>
              </a:rPr>
              <a:t>θ</a:t>
            </a:r>
            <a:r>
              <a:rPr lang="el-GR" sz="2800" b="0" i="0" u="none" strike="noStrike" baseline="0" dirty="0">
                <a:solidFill>
                  <a:srgbClr val="000000"/>
                </a:solidFill>
                <a:latin typeface="Cambria" panose="02040503050406030204" pitchFamily="18" charset="0"/>
                <a:ea typeface="Cambria" panose="02040503050406030204" pitchFamily="18" charset="0"/>
              </a:rPr>
              <a:t>)</a:t>
            </a:r>
          </a:p>
          <a:p>
            <a:pPr marL="457200" lvl="1" indent="0">
              <a:buNone/>
            </a:pPr>
            <a:endParaRPr lang="en-US" sz="3200"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6631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a:extLst>
              <a:ext uri="{FF2B5EF4-FFF2-40B4-BE49-F238E27FC236}">
                <a16:creationId xmlns:a16="http://schemas.microsoft.com/office/drawing/2014/main" id="{F2784E31-738D-DCD7-5D7D-AE13C42B6D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38CBA0-59B0-4F67-A2FA-43AA8C68EA46}" type="slidenum">
              <a:rPr lang="en-US" altLang="en-US"/>
              <a:pPr eaLnBrk="1" hangingPunct="1"/>
              <a:t>56</a:t>
            </a:fld>
            <a:endParaRPr lang="en-US" altLang="en-US"/>
          </a:p>
        </p:txBody>
      </p:sp>
      <p:sp>
        <p:nvSpPr>
          <p:cNvPr id="2052" name="Rectangle 2">
            <a:extLst>
              <a:ext uri="{FF2B5EF4-FFF2-40B4-BE49-F238E27FC236}">
                <a16:creationId xmlns:a16="http://schemas.microsoft.com/office/drawing/2014/main" id="{5E99B169-154F-DC37-E13D-CC968F89FD6B}"/>
              </a:ext>
            </a:extLst>
          </p:cNvPr>
          <p:cNvSpPr>
            <a:spLocks noGrp="1" noChangeArrowheads="1"/>
          </p:cNvSpPr>
          <p:nvPr>
            <p:ph type="title"/>
          </p:nvPr>
        </p:nvSpPr>
        <p:spPr/>
        <p:txBody>
          <a:bodyPr/>
          <a:lstStyle/>
          <a:p>
            <a:r>
              <a:rPr lang="en-US" altLang="en-US" dirty="0"/>
              <a:t>Asymptotic notations (cont..)</a:t>
            </a:r>
          </a:p>
        </p:txBody>
      </p:sp>
      <p:sp>
        <p:nvSpPr>
          <p:cNvPr id="2054" name="Rectangle 5">
            <a:extLst>
              <a:ext uri="{FF2B5EF4-FFF2-40B4-BE49-F238E27FC236}">
                <a16:creationId xmlns:a16="http://schemas.microsoft.com/office/drawing/2014/main" id="{D31112F9-6CA7-E5E4-ECAD-C0F9C7366416}"/>
              </a:ext>
            </a:extLst>
          </p:cNvPr>
          <p:cNvSpPr>
            <a:spLocks noChangeArrowheads="1"/>
          </p:cNvSpPr>
          <p:nvPr/>
        </p:nvSpPr>
        <p:spPr bwMode="auto">
          <a:xfrm>
            <a:off x="5953125" y="2563814"/>
            <a:ext cx="4122738"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2400">
              <a:solidFill>
                <a:schemeClr val="accent2"/>
              </a:solidFill>
              <a:latin typeface="Monotype Corsiva" panose="03010101010201010101" pitchFamily="66" charset="0"/>
              <a:sym typeface="Symbol" panose="05050102010706020507" pitchFamily="18" charset="2"/>
            </a:endParaRPr>
          </a:p>
        </p:txBody>
      </p:sp>
      <p:sp>
        <p:nvSpPr>
          <p:cNvPr id="4" name="TextBox 3">
            <a:extLst>
              <a:ext uri="{FF2B5EF4-FFF2-40B4-BE49-F238E27FC236}">
                <a16:creationId xmlns:a16="http://schemas.microsoft.com/office/drawing/2014/main" id="{F809A78F-2E73-8733-C191-D5283E5B859D}"/>
              </a:ext>
            </a:extLst>
          </p:cNvPr>
          <p:cNvSpPr txBox="1"/>
          <p:nvPr/>
        </p:nvSpPr>
        <p:spPr>
          <a:xfrm>
            <a:off x="783743" y="1337525"/>
            <a:ext cx="10838413" cy="830997"/>
          </a:xfrm>
          <a:prstGeom prst="rect">
            <a:avLst/>
          </a:prstGeom>
          <a:noFill/>
        </p:spPr>
        <p:txBody>
          <a:bodyPr wrap="square">
            <a:spAutoFit/>
          </a:bodyPr>
          <a:lstStyle/>
          <a:p>
            <a:pPr algn="l"/>
            <a:r>
              <a:rPr lang="en-US" sz="2400" b="0" i="0" u="none" strike="noStrike" baseline="0" dirty="0">
                <a:latin typeface="Cambria" panose="02040503050406030204" pitchFamily="18" charset="0"/>
                <a:ea typeface="Cambria" panose="02040503050406030204" pitchFamily="18" charset="0"/>
              </a:rPr>
              <a:t>The</a:t>
            </a:r>
            <a:r>
              <a:rPr lang="en-US" sz="2400" dirty="0">
                <a:latin typeface="Cambria" panose="02040503050406030204" pitchFamily="18" charset="0"/>
                <a:ea typeface="Cambria" panose="02040503050406030204" pitchFamily="18" charset="0"/>
              </a:rPr>
              <a:t> function</a:t>
            </a:r>
            <a:r>
              <a:rPr lang="en-US" sz="2400" b="0" i="0" u="none" strike="noStrike" baseline="0" dirty="0">
                <a:latin typeface="Cambria" panose="02040503050406030204" pitchFamily="18" charset="0"/>
                <a:ea typeface="Cambria" panose="02040503050406030204" pitchFamily="18" charset="0"/>
              </a:rPr>
              <a:t> </a:t>
            </a:r>
            <a:r>
              <a:rPr lang="en-US" sz="2400" b="1" i="0" u="none" strike="noStrike" baseline="0" dirty="0">
                <a:latin typeface="Cambria" panose="02040503050406030204" pitchFamily="18" charset="0"/>
                <a:ea typeface="Cambria" panose="02040503050406030204" pitchFamily="18" charset="0"/>
              </a:rPr>
              <a:t>f(n) = 0(g(n))</a:t>
            </a:r>
            <a:r>
              <a:rPr lang="en-US" sz="2400" b="0" i="0" u="none" strike="noStrike" baseline="0" dirty="0">
                <a:latin typeface="Cambria" panose="02040503050406030204" pitchFamily="18" charset="0"/>
                <a:ea typeface="Cambria" panose="02040503050406030204" pitchFamily="18" charset="0"/>
              </a:rPr>
              <a:t> (read as “f of n is Big oh of g of n”</a:t>
            </a:r>
            <a:r>
              <a:rPr lang="en-US" sz="2400" dirty="0">
                <a:latin typeface="Cambria" panose="02040503050406030204" pitchFamily="18" charset="0"/>
                <a:ea typeface="Cambria" panose="02040503050406030204" pitchFamily="18" charset="0"/>
              </a:rPr>
              <a:t> ) </a:t>
            </a:r>
            <a:r>
              <a:rPr lang="en-US" sz="2400" b="0" i="0" u="none" strike="noStrike" baseline="0" dirty="0" err="1">
                <a:latin typeface="Cambria" panose="02040503050406030204" pitchFamily="18" charset="0"/>
                <a:ea typeface="Cambria" panose="02040503050406030204" pitchFamily="18" charset="0"/>
              </a:rPr>
              <a:t>iff</a:t>
            </a:r>
            <a:r>
              <a:rPr lang="en-US" sz="2400" b="0" i="0" u="none" strike="noStrike" baseline="0" dirty="0">
                <a:latin typeface="Cambria" panose="02040503050406030204" pitchFamily="18" charset="0"/>
                <a:ea typeface="Cambria" panose="02040503050406030204" pitchFamily="18" charset="0"/>
              </a:rPr>
              <a:t> (if and only if) there exist positive constants c and n</a:t>
            </a:r>
            <a:r>
              <a:rPr lang="en-US" sz="2400" b="0" i="0" u="none" strike="noStrike" baseline="-25000" dirty="0">
                <a:latin typeface="Cambria" panose="02040503050406030204" pitchFamily="18" charset="0"/>
                <a:ea typeface="Cambria" panose="02040503050406030204" pitchFamily="18" charset="0"/>
              </a:rPr>
              <a:t>o</a:t>
            </a:r>
            <a:r>
              <a:rPr lang="en-US" sz="2400" b="0" i="0" u="none" strike="noStrike" baseline="0" dirty="0">
                <a:latin typeface="Cambria" panose="02040503050406030204" pitchFamily="18" charset="0"/>
                <a:ea typeface="Cambria" panose="02040503050406030204" pitchFamily="18" charset="0"/>
              </a:rPr>
              <a:t> </a:t>
            </a:r>
            <a:r>
              <a:rPr lang="pt-BR" sz="2400" b="0" i="0" u="none" strike="noStrike" baseline="0" dirty="0">
                <a:latin typeface="Cambria" panose="02040503050406030204" pitchFamily="18" charset="0"/>
                <a:ea typeface="Cambria" panose="02040503050406030204" pitchFamily="18" charset="0"/>
              </a:rPr>
              <a:t>Such that </a:t>
            </a:r>
            <a:r>
              <a:rPr lang="pt-BR" sz="2400" b="1" i="0" u="none" strike="noStrike" baseline="0" dirty="0">
                <a:latin typeface="Cambria" panose="02040503050406030204" pitchFamily="18" charset="0"/>
                <a:ea typeface="Cambria" panose="02040503050406030204" pitchFamily="18" charset="0"/>
              </a:rPr>
              <a:t>f(n) &lt; =c* g(n) </a:t>
            </a:r>
            <a:r>
              <a:rPr lang="pt-BR" sz="2400" b="0" i="0" u="none" strike="noStrike" baseline="0" dirty="0">
                <a:latin typeface="Cambria" panose="02040503050406030204" pitchFamily="18" charset="0"/>
                <a:ea typeface="Cambria" panose="02040503050406030204" pitchFamily="18" charset="0"/>
              </a:rPr>
              <a:t>for all n, n &gt;=</a:t>
            </a:r>
            <a:r>
              <a:rPr lang="en-US" sz="2400" b="0" i="0" u="none" strike="noStrike" baseline="0" dirty="0">
                <a:latin typeface="Cambria" panose="02040503050406030204" pitchFamily="18" charset="0"/>
                <a:ea typeface="Cambria" panose="02040503050406030204" pitchFamily="18" charset="0"/>
              </a:rPr>
              <a:t> n</a:t>
            </a:r>
            <a:r>
              <a:rPr lang="en-US" sz="2400" b="0" i="0" u="none" strike="noStrike" baseline="-25000" dirty="0">
                <a:latin typeface="Cambria" panose="02040503050406030204" pitchFamily="18" charset="0"/>
                <a:ea typeface="Cambria" panose="02040503050406030204" pitchFamily="18" charset="0"/>
              </a:rPr>
              <a:t>o </a:t>
            </a:r>
            <a:endParaRPr lang="en-US" sz="2400" dirty="0">
              <a:latin typeface="Cambria" panose="02040503050406030204" pitchFamily="18" charset="0"/>
              <a:ea typeface="Cambria" panose="02040503050406030204" pitchFamily="18" charset="0"/>
            </a:endParaRPr>
          </a:p>
        </p:txBody>
      </p:sp>
      <p:pic>
        <p:nvPicPr>
          <p:cNvPr id="8" name="Content Placeholder 7">
            <a:extLst>
              <a:ext uri="{FF2B5EF4-FFF2-40B4-BE49-F238E27FC236}">
                <a16:creationId xmlns:a16="http://schemas.microsoft.com/office/drawing/2014/main" id="{7AD93465-3EC8-01F1-E379-ED591B0199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6280" y="2354503"/>
            <a:ext cx="5034665" cy="4184409"/>
          </a:xfrm>
        </p:spPr>
      </p:pic>
      <p:sp>
        <p:nvSpPr>
          <p:cNvPr id="11" name="TextBox 10">
            <a:extLst>
              <a:ext uri="{FF2B5EF4-FFF2-40B4-BE49-F238E27FC236}">
                <a16:creationId xmlns:a16="http://schemas.microsoft.com/office/drawing/2014/main" id="{61799AC4-0EFF-9291-C40F-183F3A207B4C}"/>
              </a:ext>
            </a:extLst>
          </p:cNvPr>
          <p:cNvSpPr txBox="1"/>
          <p:nvPr/>
        </p:nvSpPr>
        <p:spPr>
          <a:xfrm>
            <a:off x="887895" y="915185"/>
            <a:ext cx="2486578" cy="400110"/>
          </a:xfrm>
          <a:prstGeom prst="rect">
            <a:avLst/>
          </a:prstGeom>
          <a:noFill/>
        </p:spPr>
        <p:txBody>
          <a:bodyPr wrap="none" rtlCol="0">
            <a:spAutoFit/>
          </a:bodyPr>
          <a:lstStyle/>
          <a:p>
            <a:r>
              <a:rPr lang="en-US" sz="2000" b="1" dirty="0">
                <a:highlight>
                  <a:srgbClr val="FFFF00"/>
                </a:highlight>
                <a:latin typeface="Cambria" panose="02040503050406030204" pitchFamily="18" charset="0"/>
                <a:ea typeface="Cambria" panose="02040503050406030204" pitchFamily="18" charset="0"/>
              </a:rPr>
              <a:t>Big-Oh (O) notation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ED7F6D-941B-72B3-4447-5B3BDD8F5A48}"/>
                  </a:ext>
                </a:extLst>
              </p:cNvPr>
              <p:cNvSpPr txBox="1"/>
              <p:nvPr/>
            </p:nvSpPr>
            <p:spPr>
              <a:xfrm>
                <a:off x="507076" y="241070"/>
                <a:ext cx="10723418" cy="6001643"/>
              </a:xfrm>
              <a:prstGeom prst="rect">
                <a:avLst/>
              </a:prstGeom>
              <a:noFill/>
            </p:spPr>
            <p:txBody>
              <a:bodyPr wrap="square" rtlCol="0">
                <a:spAutoFit/>
              </a:bodyPr>
              <a:lstStyle/>
              <a:p>
                <a:r>
                  <a:rPr lang="en-IN" sz="3200" dirty="0"/>
                  <a:t>Example1:     f(n) = n      and g(n) = 2n</a:t>
                </a:r>
              </a:p>
              <a:p>
                <a:r>
                  <a:rPr lang="en-IN" sz="3200" dirty="0"/>
                  <a:t>		</a:t>
                </a:r>
                <a:r>
                  <a:rPr lang="en-IN" sz="3200" dirty="0">
                    <a:solidFill>
                      <a:srgbClr val="FF0000"/>
                    </a:solidFill>
                  </a:rPr>
                  <a:t>is f(n)= O((g(n)) ?</a:t>
                </a:r>
              </a:p>
              <a:p>
                <a:r>
                  <a:rPr lang="en-IN" sz="3200" dirty="0"/>
                  <a:t>		f(n) &lt;= c. g(n) for c =1, and n</a:t>
                </a:r>
                <a:r>
                  <a:rPr lang="en-IN" sz="3200" baseline="-25000" dirty="0"/>
                  <a:t>0</a:t>
                </a:r>
                <a:r>
                  <a:rPr lang="en-IN" sz="3200" dirty="0"/>
                  <a:t>= 1</a:t>
                </a:r>
              </a:p>
              <a:p>
                <a:endParaRPr lang="en-IN" sz="3200" dirty="0"/>
              </a:p>
              <a:p>
                <a:r>
                  <a:rPr lang="en-IN" sz="3200" dirty="0"/>
                  <a:t>Example 2:                      f(n) = 4n + 3         and g(n) = n</a:t>
                </a:r>
              </a:p>
              <a:p>
                <a:r>
                  <a:rPr lang="en-IN" sz="3200" dirty="0"/>
                  <a:t>			</a:t>
                </a:r>
                <a:r>
                  <a:rPr lang="en-IN" sz="3200" dirty="0">
                    <a:solidFill>
                      <a:srgbClr val="FF0000"/>
                    </a:solidFill>
                  </a:rPr>
                  <a:t>f(n) = O(g(n)) ?</a:t>
                </a:r>
              </a:p>
              <a:p>
                <a:r>
                  <a:rPr lang="en-IN" sz="3200" dirty="0"/>
                  <a:t>		        4n + 3 &lt; = </a:t>
                </a:r>
                <a:r>
                  <a:rPr lang="en-IN" sz="3200" dirty="0" err="1"/>
                  <a:t>c.n</a:t>
                </a:r>
                <a:r>
                  <a:rPr lang="en-IN" sz="3200" dirty="0"/>
                  <a:t>, assume c=5 (higher value than 4)</a:t>
                </a:r>
              </a:p>
              <a:p>
                <a:r>
                  <a:rPr lang="en-IN" sz="3200" dirty="0"/>
                  <a:t>		     4n + 3 &lt; = 5n</a:t>
                </a:r>
              </a:p>
              <a:p>
                <a:r>
                  <a:rPr lang="en-IN" sz="3200" dirty="0"/>
                  <a:t>                                 3 &lt;= 5n-4n	</a:t>
                </a:r>
              </a:p>
              <a:p>
                <a:r>
                  <a:rPr lang="en-IN" sz="3200" dirty="0"/>
                  <a:t> </a:t>
                </a:r>
                <a14:m>
                  <m:oMath xmlns:m="http://schemas.openxmlformats.org/officeDocument/2006/math">
                    <m:r>
                      <a:rPr lang="en-IN" sz="3200" i="1" smtClean="0">
                        <a:latin typeface="Cambria Math" panose="02040503050406030204" pitchFamily="18" charset="0"/>
                        <a:ea typeface="Cambria Math" panose="02040503050406030204" pitchFamily="18" charset="0"/>
                      </a:rPr>
                      <m:t>∀ </m:t>
                    </m:r>
                  </m:oMath>
                </a14:m>
                <a:r>
                  <a:rPr lang="en-IN" sz="3200" dirty="0"/>
                  <a:t> n&gt;= 3  ,  f(n)= O(g(n)), where c= 5, and n</a:t>
                </a:r>
                <a:r>
                  <a:rPr lang="en-IN" sz="3200" baseline="-25000" dirty="0"/>
                  <a:t>0</a:t>
                </a:r>
                <a:r>
                  <a:rPr lang="en-IN" sz="3200" dirty="0"/>
                  <a:t>= 3</a:t>
                </a:r>
              </a:p>
              <a:p>
                <a:r>
                  <a:rPr lang="en-IN" sz="3200" dirty="0"/>
                  <a:t>		</a:t>
                </a:r>
              </a:p>
              <a:p>
                <a:endParaRPr lang="en-IN" sz="3200" dirty="0"/>
              </a:p>
            </p:txBody>
          </p:sp>
        </mc:Choice>
        <mc:Fallback xmlns="">
          <p:sp>
            <p:nvSpPr>
              <p:cNvPr id="2" name="TextBox 1">
                <a:extLst>
                  <a:ext uri="{FF2B5EF4-FFF2-40B4-BE49-F238E27FC236}">
                    <a16:creationId xmlns:a16="http://schemas.microsoft.com/office/drawing/2014/main" id="{A6ED7F6D-941B-72B3-4447-5B3BDD8F5A48}"/>
                  </a:ext>
                </a:extLst>
              </p:cNvPr>
              <p:cNvSpPr txBox="1">
                <a:spLocks noRot="1" noChangeAspect="1" noMove="1" noResize="1" noEditPoints="1" noAdjustHandles="1" noChangeArrowheads="1" noChangeShapeType="1" noTextEdit="1"/>
              </p:cNvSpPr>
              <p:nvPr/>
            </p:nvSpPr>
            <p:spPr>
              <a:xfrm>
                <a:off x="507076" y="241070"/>
                <a:ext cx="10723418" cy="6001643"/>
              </a:xfrm>
              <a:prstGeom prst="rect">
                <a:avLst/>
              </a:prstGeom>
              <a:blipFill>
                <a:blip r:embed="rId2"/>
                <a:stretch>
                  <a:fillRect l="-1421" t="-1321" r="-114"/>
                </a:stretch>
              </a:blipFill>
            </p:spPr>
            <p:txBody>
              <a:bodyPr/>
              <a:lstStyle/>
              <a:p>
                <a:r>
                  <a:rPr lang="en-IN">
                    <a:noFill/>
                  </a:rPr>
                  <a:t> </a:t>
                </a:r>
              </a:p>
            </p:txBody>
          </p:sp>
        </mc:Fallback>
      </mc:AlternateContent>
    </p:spTree>
    <p:extLst>
      <p:ext uri="{BB962C8B-B14F-4D97-AF65-F5344CB8AC3E}">
        <p14:creationId xmlns:p14="http://schemas.microsoft.com/office/powerpoint/2010/main" val="4024904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0EA3-E548-E325-6734-2CC653522E50}"/>
              </a:ext>
            </a:extLst>
          </p:cNvPr>
          <p:cNvSpPr>
            <a:spLocks noGrp="1"/>
          </p:cNvSpPr>
          <p:nvPr>
            <p:ph type="title"/>
          </p:nvPr>
        </p:nvSpPr>
        <p:spPr>
          <a:xfrm>
            <a:off x="508093" y="106400"/>
            <a:ext cx="10972800" cy="906462"/>
          </a:xfrm>
        </p:spPr>
        <p:txBody>
          <a:bodyPr/>
          <a:lstStyle/>
          <a:p>
            <a:r>
              <a:rPr lang="en-US" dirty="0"/>
              <a:t>Example</a:t>
            </a:r>
          </a:p>
        </p:txBody>
      </p:sp>
      <p:sp>
        <p:nvSpPr>
          <p:cNvPr id="5" name="TextBox 4">
            <a:extLst>
              <a:ext uri="{FF2B5EF4-FFF2-40B4-BE49-F238E27FC236}">
                <a16:creationId xmlns:a16="http://schemas.microsoft.com/office/drawing/2014/main" id="{912C2685-92F7-D65A-279F-141DE0395695}"/>
              </a:ext>
            </a:extLst>
          </p:cNvPr>
          <p:cNvSpPr txBox="1"/>
          <p:nvPr/>
        </p:nvSpPr>
        <p:spPr>
          <a:xfrm>
            <a:off x="1166190" y="1771783"/>
            <a:ext cx="10314702" cy="2062103"/>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Let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&lt;= 4n</a:t>
            </a:r>
            <a:r>
              <a:rPr lang="en-US" sz="2400" baseline="30000" dirty="0">
                <a:latin typeface="Cambria" panose="02040503050406030204" pitchFamily="18" charset="0"/>
                <a:ea typeface="Cambria" panose="02040503050406030204" pitchFamily="18" charset="0"/>
              </a:rPr>
              <a:t>2 </a:t>
            </a:r>
            <a:r>
              <a:rPr lang="en-US" sz="2400" dirty="0">
                <a:latin typeface="Cambria" panose="02040503050406030204" pitchFamily="18" charset="0"/>
                <a:ea typeface="Cambria" panose="02040503050406030204" pitchFamily="18" charset="0"/>
              </a:rPr>
              <a:t>    and f(n) =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and c*g(n)= 4*n</a:t>
            </a:r>
            <a:r>
              <a:rPr lang="en-US" sz="2400" baseline="30000" dirty="0">
                <a:latin typeface="Cambria" panose="02040503050406030204" pitchFamily="18" charset="0"/>
                <a:ea typeface="Cambria" panose="02040503050406030204" pitchFamily="18" charset="0"/>
              </a:rPr>
              <a:t>2   </a:t>
            </a:r>
            <a:r>
              <a:rPr lang="en-US" sz="2400" dirty="0">
                <a:latin typeface="Cambria" panose="02040503050406030204" pitchFamily="18" charset="0"/>
                <a:ea typeface="Cambria" panose="02040503050406030204" pitchFamily="18" charset="0"/>
              </a:rPr>
              <a:t> find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a:t>
            </a:r>
            <a:r>
              <a:rPr lang="en-US" sz="2400" baseline="300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endParaRPr lang="en-US" sz="2400" baseline="30000" dirty="0">
              <a:latin typeface="Cambria" panose="02040503050406030204" pitchFamily="18" charset="0"/>
              <a:ea typeface="Cambria" panose="02040503050406030204" pitchFamily="18" charset="0"/>
            </a:endParaRPr>
          </a:p>
          <a:p>
            <a:endParaRPr lang="en-US" sz="2400" baseline="300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Let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 2 then 3 * (4) + 2* 2 &lt;= 4*4 =&gt; 16 &lt;=16</a:t>
            </a:r>
          </a:p>
          <a:p>
            <a:r>
              <a:rPr lang="en-US" sz="2400" dirty="0">
                <a:latin typeface="Cambria" panose="02040503050406030204" pitchFamily="18" charset="0"/>
                <a:ea typeface="Cambria" panose="02040503050406030204" pitchFamily="18" charset="0"/>
              </a:rPr>
              <a:t>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 3 then 3 * (9) + 2* 3 &lt;= 4* 9 =&gt; 32 &lt;=36</a:t>
            </a:r>
          </a:p>
          <a:p>
            <a:endParaRPr lang="en-US" sz="2400" baseline="300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i.e., f(n) &lt;= c*g(n) for all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&gt;=2 . Therefore</a:t>
            </a:r>
            <a:r>
              <a:rPr lang="en-US" sz="2400" baseline="300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E4DE10CB-4D60-E338-7BD8-23E33ED8EA02}"/>
              </a:ext>
            </a:extLst>
          </p:cNvPr>
          <p:cNvSpPr txBox="1"/>
          <p:nvPr/>
        </p:nvSpPr>
        <p:spPr>
          <a:xfrm>
            <a:off x="1166190" y="4068417"/>
            <a:ext cx="6149009" cy="2358814"/>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4</a:t>
            </a:r>
            <a:r>
              <a:rPr lang="en-US" altLang="en-US" sz="2400" dirty="0">
                <a:latin typeface="Cambria" panose="02040503050406030204" pitchFamily="18" charset="0"/>
                <a:ea typeface="Cambria" panose="02040503050406030204" pitchFamily="18" charset="0"/>
                <a:cs typeface="Times New Roman" panose="02020603050405020304" pitchFamily="18" charset="0"/>
              </a:rPr>
              <a:t> + 100</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2</a:t>
            </a:r>
            <a:r>
              <a:rPr lang="en-US" altLang="en-US" sz="2400" dirty="0">
                <a:latin typeface="Cambria" panose="02040503050406030204" pitchFamily="18" charset="0"/>
                <a:ea typeface="Cambria" panose="02040503050406030204" pitchFamily="18" charset="0"/>
                <a:cs typeface="Times New Roman" panose="02020603050405020304" pitchFamily="18" charset="0"/>
              </a:rPr>
              <a:t> + 10</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dirty="0">
                <a:latin typeface="Cambria" panose="02040503050406030204" pitchFamily="18" charset="0"/>
                <a:ea typeface="Cambria" panose="02040503050406030204" pitchFamily="18" charset="0"/>
                <a:cs typeface="Times New Roman" panose="02020603050405020304" pitchFamily="18" charset="0"/>
              </a:rPr>
              <a:t> + 50 </a:t>
            </a:r>
            <a:r>
              <a:rPr lang="en-US" altLang="en-US" sz="2400" dirty="0">
                <a:latin typeface="Cambria" panose="02040503050406030204" pitchFamily="18" charset="0"/>
                <a:ea typeface="Cambria" panose="02040503050406030204" pitchFamily="18" charset="0"/>
              </a:rPr>
              <a:t>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4</a:t>
            </a:r>
            <a:r>
              <a:rPr lang="en-US" altLang="en-US" sz="2400" dirty="0">
                <a:latin typeface="Cambria" panose="02040503050406030204" pitchFamily="18" charset="0"/>
                <a:ea typeface="Cambria" panose="02040503050406030204" pitchFamily="18" charset="0"/>
              </a:rPr>
              <a:t>)   </a:t>
            </a:r>
          </a:p>
          <a:p>
            <a:pPr marL="342900" indent="-342900" eaLnBrk="1" hangingPunct="1">
              <a:buFont typeface="Arial" panose="020B0604020202020204" pitchFamily="34" charset="0"/>
              <a:buChar char="•"/>
            </a:pPr>
            <a:r>
              <a:rPr lang="en-US" altLang="en-US" sz="2400" dirty="0">
                <a:latin typeface="Cambria" panose="02040503050406030204" pitchFamily="18" charset="0"/>
                <a:ea typeface="Cambria" panose="02040503050406030204" pitchFamily="18" charset="0"/>
              </a:rPr>
              <a:t>10</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+ 2</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2</a:t>
            </a:r>
            <a:r>
              <a:rPr lang="en-US" altLang="en-US" sz="2400" dirty="0">
                <a:latin typeface="Cambria" panose="02040503050406030204" pitchFamily="18" charset="0"/>
                <a:ea typeface="Cambria" panose="02040503050406030204" pitchFamily="18" charset="0"/>
              </a:rPr>
              <a:t>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a:t>
            </a:r>
          </a:p>
          <a:p>
            <a:pPr marL="342900" indent="-342900" eaLnBrk="1" hangingPunct="1">
              <a:buFont typeface="Arial" panose="020B0604020202020204" pitchFamily="34" charset="0"/>
              <a:buChar char="•"/>
            </a:pP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 </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2</a:t>
            </a:r>
            <a:r>
              <a:rPr lang="en-US" altLang="en-US" sz="2400" dirty="0">
                <a:latin typeface="Cambria" panose="02040503050406030204" pitchFamily="18" charset="0"/>
                <a:ea typeface="Cambria" panose="02040503050406030204" pitchFamily="18" charset="0"/>
              </a:rPr>
              <a:t>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a:t>
            </a:r>
          </a:p>
          <a:p>
            <a:pPr marL="342900" indent="-342900" eaLnBrk="1" hangingPunct="1">
              <a:buFont typeface="Arial" panose="020B0604020202020204" pitchFamily="34" charset="0"/>
              <a:buChar char="•"/>
            </a:pPr>
            <a:r>
              <a:rPr lang="en-US" altLang="en-US" sz="2400" dirty="0">
                <a:latin typeface="Cambria" panose="02040503050406030204" pitchFamily="18" charset="0"/>
                <a:ea typeface="Cambria" panose="02040503050406030204" pitchFamily="18" charset="0"/>
              </a:rPr>
              <a:t>constants</a:t>
            </a:r>
          </a:p>
          <a:p>
            <a:pPr marL="800100" lvl="1" indent="-342900"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rPr>
              <a:t>10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(1)</a:t>
            </a:r>
          </a:p>
          <a:p>
            <a:pPr marL="800100" lvl="1" indent="-342900"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rPr>
              <a:t>1273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51F86CC-E9C0-0E21-B420-4F5CBE801339}"/>
              </a:ext>
            </a:extLst>
          </p:cNvPr>
          <p:cNvSpPr txBox="1"/>
          <p:nvPr/>
        </p:nvSpPr>
        <p:spPr>
          <a:xfrm>
            <a:off x="1192694" y="1088839"/>
            <a:ext cx="6096000" cy="461665"/>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f(n)=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can be written as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3005F4C-9211-B416-4612-D290B2755D8D}"/>
              </a:ext>
            </a:extLst>
          </p:cNvPr>
          <p:cNvSpPr txBox="1"/>
          <p:nvPr/>
        </p:nvSpPr>
        <p:spPr>
          <a:xfrm>
            <a:off x="6435634" y="4068417"/>
            <a:ext cx="3631475" cy="369332"/>
          </a:xfrm>
          <a:prstGeom prst="rect">
            <a:avLst/>
          </a:prstGeom>
          <a:noFill/>
        </p:spPr>
        <p:txBody>
          <a:bodyPr wrap="square" rtlCol="0">
            <a:spAutoFit/>
          </a:bodyPr>
          <a:lstStyle/>
          <a:p>
            <a:r>
              <a:rPr lang="en-IN" dirty="0"/>
              <a:t>C=200, n=1</a:t>
            </a:r>
          </a:p>
        </p:txBody>
      </p:sp>
    </p:spTree>
    <p:extLst>
      <p:ext uri="{BB962C8B-B14F-4D97-AF65-F5344CB8AC3E}">
        <p14:creationId xmlns:p14="http://schemas.microsoft.com/office/powerpoint/2010/main" val="20591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524DF2D-8E17-ED1A-B450-19D446C1B1A9}"/>
              </a:ext>
            </a:extLst>
          </p:cNvPr>
          <p:cNvGraphicFramePr>
            <a:graphicFrameLocks noGrp="1"/>
          </p:cNvGraphicFramePr>
          <p:nvPr/>
        </p:nvGraphicFramePr>
        <p:xfrm>
          <a:off x="568961" y="1039090"/>
          <a:ext cx="4064001" cy="371317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86353960"/>
                    </a:ext>
                  </a:extLst>
                </a:gridCol>
                <a:gridCol w="1354667">
                  <a:extLst>
                    <a:ext uri="{9D8B030D-6E8A-4147-A177-3AD203B41FA5}">
                      <a16:colId xmlns:a16="http://schemas.microsoft.com/office/drawing/2014/main" val="3204660986"/>
                    </a:ext>
                  </a:extLst>
                </a:gridCol>
                <a:gridCol w="1354667">
                  <a:extLst>
                    <a:ext uri="{9D8B030D-6E8A-4147-A177-3AD203B41FA5}">
                      <a16:colId xmlns:a16="http://schemas.microsoft.com/office/drawing/2014/main" val="1485212083"/>
                    </a:ext>
                  </a:extLst>
                </a:gridCol>
              </a:tblGrid>
              <a:tr h="371317">
                <a:tc>
                  <a:txBody>
                    <a:bodyPr/>
                    <a:lstStyle/>
                    <a:p>
                      <a:pPr algn="ctr"/>
                      <a:r>
                        <a:rPr lang="en-IN"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F(n)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666902"/>
                  </a:ext>
                </a:extLst>
              </a:tr>
              <a:tr h="371317">
                <a:tc>
                  <a:txBody>
                    <a:bodyPr/>
                    <a:lstStyle/>
                    <a:p>
                      <a:pPr algn="ctr"/>
                      <a:r>
                        <a:rPr lang="en-IN"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017900"/>
                  </a:ext>
                </a:extLst>
              </a:tr>
              <a:tr h="371317">
                <a:tc>
                  <a:txBody>
                    <a:bodyPr/>
                    <a:lstStyle/>
                    <a:p>
                      <a:pPr algn="ctr"/>
                      <a:r>
                        <a:rPr lang="en-IN"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351633"/>
                  </a:ext>
                </a:extLst>
              </a:tr>
              <a:tr h="371317">
                <a:tc>
                  <a:txBody>
                    <a:bodyPr/>
                    <a:lstStyle/>
                    <a:p>
                      <a:pPr algn="ctr"/>
                      <a:r>
                        <a:rPr lang="en-IN"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425608"/>
                  </a:ext>
                </a:extLst>
              </a:tr>
              <a:tr h="371317">
                <a:tc>
                  <a:txBody>
                    <a:bodyPr/>
                    <a:lstStyle/>
                    <a:p>
                      <a:pPr algn="ctr"/>
                      <a:r>
                        <a:rPr lang="en-IN"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350794"/>
                  </a:ext>
                </a:extLst>
              </a:tr>
              <a:tr h="371317">
                <a:tc>
                  <a:txBody>
                    <a:bodyPr/>
                    <a:lstStyle/>
                    <a:p>
                      <a:pPr algn="ctr"/>
                      <a:r>
                        <a:rPr lang="en-IN"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071205"/>
                  </a:ext>
                </a:extLst>
              </a:tr>
              <a:tr h="371317">
                <a:tc>
                  <a:txBody>
                    <a:bodyPr/>
                    <a:lstStyle/>
                    <a:p>
                      <a:pPr algn="ctr"/>
                      <a:r>
                        <a:rPr lang="en-IN"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1234919"/>
                  </a:ext>
                </a:extLst>
              </a:tr>
              <a:tr h="371317">
                <a:tc>
                  <a:txBody>
                    <a:bodyPr/>
                    <a:lstStyle/>
                    <a:p>
                      <a:pPr algn="ctr"/>
                      <a:r>
                        <a:rPr lang="en-IN"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809907"/>
                  </a:ext>
                </a:extLst>
              </a:tr>
              <a:tr h="371317">
                <a:tc>
                  <a:txBody>
                    <a:bodyPr/>
                    <a:lstStyle/>
                    <a:p>
                      <a:pPr algn="ctr"/>
                      <a:r>
                        <a:rPr lang="en-IN"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99036"/>
                  </a:ext>
                </a:extLst>
              </a:tr>
              <a:tr h="371317">
                <a:tc>
                  <a:txBody>
                    <a:bodyPr/>
                    <a:lstStyle/>
                    <a:p>
                      <a:pPr algn="ctr"/>
                      <a:r>
                        <a:rPr lang="en-IN"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03970"/>
                  </a:ext>
                </a:extLst>
              </a:tr>
            </a:tbl>
          </a:graphicData>
        </a:graphic>
      </p:graphicFrame>
      <p:sp>
        <p:nvSpPr>
          <p:cNvPr id="3" name="TextBox 2">
            <a:extLst>
              <a:ext uri="{FF2B5EF4-FFF2-40B4-BE49-F238E27FC236}">
                <a16:creationId xmlns:a16="http://schemas.microsoft.com/office/drawing/2014/main" id="{53C89D99-A504-D96C-3B7C-8A90F5A4BB7D}"/>
              </a:ext>
            </a:extLst>
          </p:cNvPr>
          <p:cNvSpPr txBox="1"/>
          <p:nvPr/>
        </p:nvSpPr>
        <p:spPr>
          <a:xfrm>
            <a:off x="773084" y="257695"/>
            <a:ext cx="5494712" cy="369332"/>
          </a:xfrm>
          <a:prstGeom prst="rect">
            <a:avLst/>
          </a:prstGeom>
          <a:noFill/>
        </p:spPr>
        <p:txBody>
          <a:bodyPr wrap="square" rtlCol="0">
            <a:spAutoFit/>
          </a:bodyPr>
          <a:lstStyle/>
          <a:p>
            <a:r>
              <a:rPr lang="en-IN" dirty="0"/>
              <a:t>Growth rate of the function</a:t>
            </a:r>
          </a:p>
        </p:txBody>
      </p:sp>
      <p:pic>
        <p:nvPicPr>
          <p:cNvPr id="8" name="Picture 7">
            <a:extLst>
              <a:ext uri="{FF2B5EF4-FFF2-40B4-BE49-F238E27FC236}">
                <a16:creationId xmlns:a16="http://schemas.microsoft.com/office/drawing/2014/main" id="{71E5CBDE-2015-5FC7-C1F7-84A8A792E38D}"/>
              </a:ext>
            </a:extLst>
          </p:cNvPr>
          <p:cNvPicPr>
            <a:picLocks noChangeAspect="1"/>
          </p:cNvPicPr>
          <p:nvPr/>
        </p:nvPicPr>
        <p:blipFill>
          <a:blip r:embed="rId2"/>
          <a:stretch>
            <a:fillRect/>
          </a:stretch>
        </p:blipFill>
        <p:spPr>
          <a:xfrm>
            <a:off x="6095985" y="3428993"/>
            <a:ext cx="30" cy="14"/>
          </a:xfrm>
          <a:prstGeom prst="rect">
            <a:avLst/>
          </a:prstGeom>
        </p:spPr>
      </p:pic>
      <p:pic>
        <p:nvPicPr>
          <p:cNvPr id="10" name="Picture 9">
            <a:extLst>
              <a:ext uri="{FF2B5EF4-FFF2-40B4-BE49-F238E27FC236}">
                <a16:creationId xmlns:a16="http://schemas.microsoft.com/office/drawing/2014/main" id="{ED4AC5CC-B512-815A-56C4-4B7E65F0A787}"/>
              </a:ext>
            </a:extLst>
          </p:cNvPr>
          <p:cNvPicPr>
            <a:picLocks noChangeAspect="1"/>
          </p:cNvPicPr>
          <p:nvPr/>
        </p:nvPicPr>
        <p:blipFill>
          <a:blip r:embed="rId3"/>
          <a:stretch>
            <a:fillRect/>
          </a:stretch>
        </p:blipFill>
        <p:spPr>
          <a:xfrm>
            <a:off x="5125396" y="881411"/>
            <a:ext cx="5406823" cy="3914775"/>
          </a:xfrm>
          <a:prstGeom prst="rect">
            <a:avLst/>
          </a:prstGeom>
        </p:spPr>
      </p:pic>
    </p:spTree>
    <p:extLst>
      <p:ext uri="{BB962C8B-B14F-4D97-AF65-F5344CB8AC3E}">
        <p14:creationId xmlns:p14="http://schemas.microsoft.com/office/powerpoint/2010/main" val="423301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952797-3B0A-D904-9B3E-4BF022159347}"/>
              </a:ext>
            </a:extLst>
          </p:cNvPr>
          <p:cNvPicPr>
            <a:picLocks noChangeAspect="1"/>
          </p:cNvPicPr>
          <p:nvPr/>
        </p:nvPicPr>
        <p:blipFill>
          <a:blip r:embed="rId2"/>
          <a:stretch>
            <a:fillRect/>
          </a:stretch>
        </p:blipFill>
        <p:spPr>
          <a:xfrm>
            <a:off x="1313782" y="862149"/>
            <a:ext cx="9564435" cy="5843451"/>
          </a:xfrm>
          <a:prstGeom prst="rect">
            <a:avLst/>
          </a:prstGeom>
        </p:spPr>
      </p:pic>
    </p:spTree>
    <p:extLst>
      <p:ext uri="{BB962C8B-B14F-4D97-AF65-F5344CB8AC3E}">
        <p14:creationId xmlns:p14="http://schemas.microsoft.com/office/powerpoint/2010/main" val="3528938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C74ABA-0F3F-5FA5-ACA5-A914CD414A25}"/>
              </a:ext>
            </a:extLst>
          </p:cNvPr>
          <p:cNvSpPr txBox="1"/>
          <p:nvPr/>
        </p:nvSpPr>
        <p:spPr>
          <a:xfrm>
            <a:off x="473825" y="407324"/>
            <a:ext cx="6675120" cy="369332"/>
          </a:xfrm>
          <a:prstGeom prst="rect">
            <a:avLst/>
          </a:prstGeom>
          <a:noFill/>
        </p:spPr>
        <p:txBody>
          <a:bodyPr wrap="square" rtlCol="0">
            <a:spAutoFit/>
          </a:bodyPr>
          <a:lstStyle/>
          <a:p>
            <a:r>
              <a:rPr lang="en-IN" dirty="0"/>
              <a:t>Example 1: 3n+2 = O(n)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C21D12-3A52-841C-30DB-0969618A70C0}"/>
                  </a:ext>
                </a:extLst>
              </p:cNvPr>
              <p:cNvSpPr txBox="1"/>
              <p:nvPr/>
            </p:nvSpPr>
            <p:spPr>
              <a:xfrm>
                <a:off x="2128058" y="1363287"/>
                <a:ext cx="9543010" cy="1770952"/>
              </a:xfrm>
              <a:prstGeom prst="rect">
                <a:avLst/>
              </a:prstGeom>
              <a:noFill/>
            </p:spPr>
            <p:txBody>
              <a:bodyPr wrap="square" rtlCol="0">
                <a:spAutoFit/>
              </a:bodyPr>
              <a:lstStyle/>
              <a:p>
                <a:r>
                  <a:rPr lang="en-IN" dirty="0"/>
                  <a:t>3n + 2 &lt;= c. (n), assume c=4 (greater than 3)</a:t>
                </a:r>
              </a:p>
              <a:p>
                <a:r>
                  <a:rPr lang="en-IN" dirty="0"/>
                  <a:t>3n+ 2 &lt;= 4n, now find n value in trial method</a:t>
                </a:r>
              </a:p>
              <a:p>
                <a:r>
                  <a:rPr lang="en-IN" dirty="0"/>
                  <a:t>					N=1, LHS= 5, RHS= 4 not true</a:t>
                </a:r>
              </a:p>
              <a:p>
                <a:r>
                  <a:rPr lang="en-IN" dirty="0"/>
                  <a:t>					N=2, LHS= 8, RHS = 8 true, it is true for all N&gt;=2</a:t>
                </a:r>
              </a:p>
              <a:p>
                <a:r>
                  <a:rPr lang="en-IN" dirty="0"/>
                  <a:t>3n+ 2&lt; = O(n), </a:t>
                </a:r>
                <a14:m>
                  <m:oMath xmlns:m="http://schemas.openxmlformats.org/officeDocument/2006/math">
                    <m:r>
                      <a:rPr lang="en-IN" i="1">
                        <a:latin typeface="Cambria Math" panose="02040503050406030204" pitchFamily="18" charset="0"/>
                        <a:ea typeface="Cambria Math" panose="02040503050406030204" pitchFamily="18" charset="0"/>
                      </a:rPr>
                      <m:t>∀ </m:t>
                    </m:r>
                  </m:oMath>
                </a14:m>
                <a:r>
                  <a:rPr lang="en-IN" dirty="0"/>
                  <a:t> N&gt;=2</a:t>
                </a:r>
              </a:p>
              <a:p>
                <a:endParaRPr lang="en-IN" dirty="0"/>
              </a:p>
            </p:txBody>
          </p:sp>
        </mc:Choice>
        <mc:Fallback xmlns="">
          <p:sp>
            <p:nvSpPr>
              <p:cNvPr id="3" name="TextBox 2">
                <a:extLst>
                  <a:ext uri="{FF2B5EF4-FFF2-40B4-BE49-F238E27FC236}">
                    <a16:creationId xmlns:a16="http://schemas.microsoft.com/office/drawing/2014/main" id="{16C21D12-3A52-841C-30DB-0969618A70C0}"/>
                  </a:ext>
                </a:extLst>
              </p:cNvPr>
              <p:cNvSpPr txBox="1">
                <a:spLocks noRot="1" noChangeAspect="1" noMove="1" noResize="1" noEditPoints="1" noAdjustHandles="1" noChangeArrowheads="1" noChangeShapeType="1" noTextEdit="1"/>
              </p:cNvSpPr>
              <p:nvPr/>
            </p:nvSpPr>
            <p:spPr>
              <a:xfrm>
                <a:off x="2128058" y="1363287"/>
                <a:ext cx="9543010" cy="1770952"/>
              </a:xfrm>
              <a:prstGeom prst="rect">
                <a:avLst/>
              </a:prstGeom>
              <a:blipFill>
                <a:blip r:embed="rId2"/>
                <a:stretch>
                  <a:fillRect l="-511" t="-2069"/>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97344808-D5E1-7674-B700-F51C97295458}"/>
              </a:ext>
            </a:extLst>
          </p:cNvPr>
          <p:cNvSpPr txBox="1"/>
          <p:nvPr/>
        </p:nvSpPr>
        <p:spPr>
          <a:xfrm>
            <a:off x="307571" y="3549535"/>
            <a:ext cx="3566160" cy="369332"/>
          </a:xfrm>
          <a:prstGeom prst="rect">
            <a:avLst/>
          </a:prstGeom>
          <a:noFill/>
        </p:spPr>
        <p:txBody>
          <a:bodyPr wrap="square" rtlCol="0">
            <a:spAutoFit/>
          </a:bodyPr>
          <a:lstStyle/>
          <a:p>
            <a:r>
              <a:rPr lang="en-IN" dirty="0"/>
              <a:t>Example 2: 3n+2 = O(n</a:t>
            </a:r>
            <a:r>
              <a:rPr lang="en-IN" baseline="30000" dirty="0"/>
              <a:t>2</a:t>
            </a:r>
            <a:r>
              <a:rPr lang="en-IN"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1BCD53-E799-E73B-D2FE-8E4A90592128}"/>
                  </a:ext>
                </a:extLst>
              </p:cNvPr>
              <p:cNvSpPr txBox="1"/>
              <p:nvPr/>
            </p:nvSpPr>
            <p:spPr>
              <a:xfrm>
                <a:off x="2263832" y="4225632"/>
                <a:ext cx="9543010" cy="1754326"/>
              </a:xfrm>
              <a:prstGeom prst="rect">
                <a:avLst/>
              </a:prstGeom>
              <a:noFill/>
            </p:spPr>
            <p:txBody>
              <a:bodyPr wrap="square" rtlCol="0">
                <a:spAutoFit/>
              </a:bodyPr>
              <a:lstStyle/>
              <a:p>
                <a:r>
                  <a:rPr lang="en-IN" dirty="0"/>
                  <a:t>3n + 2 &lt;= c. (n</a:t>
                </a:r>
                <a:r>
                  <a:rPr lang="en-IN" baseline="30000" dirty="0"/>
                  <a:t>2</a:t>
                </a:r>
                <a:r>
                  <a:rPr lang="en-IN" dirty="0"/>
                  <a:t>), assume c=3 </a:t>
                </a:r>
              </a:p>
              <a:p>
                <a:r>
                  <a:rPr lang="en-IN" dirty="0"/>
                  <a:t>3n+ 2 &lt;= 3n</a:t>
                </a:r>
                <a:r>
                  <a:rPr lang="en-IN" baseline="30000" dirty="0"/>
                  <a:t>2</a:t>
                </a:r>
                <a:r>
                  <a:rPr lang="en-IN" dirty="0"/>
                  <a:t>, now find n value in trial method</a:t>
                </a:r>
              </a:p>
              <a:p>
                <a:r>
                  <a:rPr lang="en-IN" dirty="0"/>
                  <a:t>					N=1, LHS= 5, RHS= 3 not true</a:t>
                </a:r>
              </a:p>
              <a:p>
                <a:r>
                  <a:rPr lang="en-IN" dirty="0"/>
                  <a:t>					N=2, LHS= 8, RHS = 12 true, it is true for all N&gt;=2</a:t>
                </a:r>
              </a:p>
              <a:p>
                <a:r>
                  <a:rPr lang="en-IN" dirty="0"/>
                  <a:t>3n+ 2&lt; = O(n</a:t>
                </a:r>
                <a:r>
                  <a:rPr lang="en-IN" baseline="30000" dirty="0"/>
                  <a:t>2</a:t>
                </a:r>
                <a:r>
                  <a:rPr lang="en-IN" dirty="0"/>
                  <a:t>),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oMath>
                </a14:m>
                <a:r>
                  <a:rPr lang="en-IN" dirty="0"/>
                  <a:t>N&gt;=2</a:t>
                </a:r>
              </a:p>
              <a:p>
                <a:endParaRPr lang="en-IN" dirty="0"/>
              </a:p>
            </p:txBody>
          </p:sp>
        </mc:Choice>
        <mc:Fallback xmlns="">
          <p:sp>
            <p:nvSpPr>
              <p:cNvPr id="5" name="TextBox 4">
                <a:extLst>
                  <a:ext uri="{FF2B5EF4-FFF2-40B4-BE49-F238E27FC236}">
                    <a16:creationId xmlns:a16="http://schemas.microsoft.com/office/drawing/2014/main" id="{BD1BCD53-E799-E73B-D2FE-8E4A90592128}"/>
                  </a:ext>
                </a:extLst>
              </p:cNvPr>
              <p:cNvSpPr txBox="1">
                <a:spLocks noRot="1" noChangeAspect="1" noMove="1" noResize="1" noEditPoints="1" noAdjustHandles="1" noChangeArrowheads="1" noChangeShapeType="1" noTextEdit="1"/>
              </p:cNvSpPr>
              <p:nvPr/>
            </p:nvSpPr>
            <p:spPr>
              <a:xfrm>
                <a:off x="2263832" y="4225632"/>
                <a:ext cx="9543010" cy="1754326"/>
              </a:xfrm>
              <a:prstGeom prst="rect">
                <a:avLst/>
              </a:prstGeom>
              <a:blipFill>
                <a:blip r:embed="rId3"/>
                <a:stretch>
                  <a:fillRect l="-511" t="-1736"/>
                </a:stretch>
              </a:blipFill>
            </p:spPr>
            <p:txBody>
              <a:bodyPr/>
              <a:lstStyle/>
              <a:p>
                <a:r>
                  <a:rPr lang="en-IN">
                    <a:noFill/>
                  </a:rPr>
                  <a:t> </a:t>
                </a:r>
              </a:p>
            </p:txBody>
          </p:sp>
        </mc:Fallback>
      </mc:AlternateContent>
    </p:spTree>
    <p:extLst>
      <p:ext uri="{BB962C8B-B14F-4D97-AF65-F5344CB8AC3E}">
        <p14:creationId xmlns:p14="http://schemas.microsoft.com/office/powerpoint/2010/main" val="131863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AB85A5-AA55-1BEA-81B7-8FA741A5ABE8}"/>
              </a:ext>
            </a:extLst>
          </p:cNvPr>
          <p:cNvPicPr>
            <a:picLocks noChangeAspect="1"/>
          </p:cNvPicPr>
          <p:nvPr/>
        </p:nvPicPr>
        <p:blipFill>
          <a:blip r:embed="rId2"/>
          <a:stretch>
            <a:fillRect/>
          </a:stretch>
        </p:blipFill>
        <p:spPr>
          <a:xfrm>
            <a:off x="5908955" y="3428998"/>
            <a:ext cx="374090" cy="4"/>
          </a:xfrm>
          <a:prstGeom prst="rect">
            <a:avLst/>
          </a:prstGeom>
        </p:spPr>
      </p:pic>
      <p:pic>
        <p:nvPicPr>
          <p:cNvPr id="5" name="Picture 4">
            <a:extLst>
              <a:ext uri="{FF2B5EF4-FFF2-40B4-BE49-F238E27FC236}">
                <a16:creationId xmlns:a16="http://schemas.microsoft.com/office/drawing/2014/main" id="{3083D0C5-ACD2-E360-060F-2473DAA80AC6}"/>
              </a:ext>
            </a:extLst>
          </p:cNvPr>
          <p:cNvPicPr>
            <a:picLocks noChangeAspect="1"/>
          </p:cNvPicPr>
          <p:nvPr/>
        </p:nvPicPr>
        <p:blipFill>
          <a:blip r:embed="rId3"/>
          <a:stretch>
            <a:fillRect/>
          </a:stretch>
        </p:blipFill>
        <p:spPr>
          <a:xfrm>
            <a:off x="2852737" y="1357312"/>
            <a:ext cx="6486525" cy="4143375"/>
          </a:xfrm>
          <a:prstGeom prst="rect">
            <a:avLst/>
          </a:prstGeom>
        </p:spPr>
      </p:pic>
      <p:sp>
        <p:nvSpPr>
          <p:cNvPr id="6" name="TextBox 5">
            <a:extLst>
              <a:ext uri="{FF2B5EF4-FFF2-40B4-BE49-F238E27FC236}">
                <a16:creationId xmlns:a16="http://schemas.microsoft.com/office/drawing/2014/main" id="{E3806E8C-B9C2-B7A3-1041-B6EAA1A3798F}"/>
              </a:ext>
            </a:extLst>
          </p:cNvPr>
          <p:cNvSpPr txBox="1"/>
          <p:nvPr/>
        </p:nvSpPr>
        <p:spPr>
          <a:xfrm>
            <a:off x="1271847" y="5752407"/>
            <a:ext cx="8512233" cy="369332"/>
          </a:xfrm>
          <a:prstGeom prst="rect">
            <a:avLst/>
          </a:prstGeom>
          <a:noFill/>
        </p:spPr>
        <p:txBody>
          <a:bodyPr wrap="square" rtlCol="0">
            <a:spAutoFit/>
          </a:bodyPr>
          <a:lstStyle/>
          <a:p>
            <a:r>
              <a:rPr lang="en-IN" dirty="0"/>
              <a:t>G(n) binding above to f(n). The tightest upper bound for 3n+2 is O(n)</a:t>
            </a:r>
          </a:p>
        </p:txBody>
      </p:sp>
    </p:spTree>
    <p:extLst>
      <p:ext uri="{BB962C8B-B14F-4D97-AF65-F5344CB8AC3E}">
        <p14:creationId xmlns:p14="http://schemas.microsoft.com/office/powerpoint/2010/main" val="2934306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82309-605A-3FA3-E07A-D6C3930112AF}"/>
              </a:ext>
            </a:extLst>
          </p:cNvPr>
          <p:cNvSpPr txBox="1"/>
          <p:nvPr/>
        </p:nvSpPr>
        <p:spPr>
          <a:xfrm>
            <a:off x="947651" y="1310287"/>
            <a:ext cx="8198426" cy="2554545"/>
          </a:xfrm>
          <a:prstGeom prst="rect">
            <a:avLst/>
          </a:prstGeom>
          <a:noFill/>
        </p:spPr>
        <p:txBody>
          <a:bodyPr wrap="square">
            <a:spAutoFit/>
          </a:bodyPr>
          <a:lstStyle/>
          <a:p>
            <a:r>
              <a:rPr lang="pt-BR" sz="4000" dirty="0"/>
              <a:t>E1: 2n</a:t>
            </a:r>
            <a:r>
              <a:rPr lang="pt-BR" sz="4000" baseline="30000" dirty="0"/>
              <a:t>2</a:t>
            </a:r>
            <a:r>
              <a:rPr lang="pt-BR" sz="4000" dirty="0"/>
              <a:t> + 5n – 6 = O(2n ) </a:t>
            </a:r>
          </a:p>
          <a:p>
            <a:r>
              <a:rPr lang="pt-BR" sz="4000" dirty="0"/>
              <a:t>Ex2: 2n</a:t>
            </a:r>
            <a:r>
              <a:rPr lang="pt-BR" sz="4000" baseline="30000" dirty="0"/>
              <a:t>2</a:t>
            </a:r>
            <a:r>
              <a:rPr lang="pt-BR" sz="4000" dirty="0"/>
              <a:t> + 5n – 6 = O(n3 ) </a:t>
            </a:r>
          </a:p>
          <a:p>
            <a:r>
              <a:rPr lang="pt-BR" sz="4000" dirty="0"/>
              <a:t>Ex3: 2n</a:t>
            </a:r>
            <a:r>
              <a:rPr lang="pt-BR" sz="4000" baseline="30000" dirty="0"/>
              <a:t>2</a:t>
            </a:r>
            <a:r>
              <a:rPr lang="pt-BR" sz="4000" dirty="0"/>
              <a:t> + 5n – 6 = O(n2 ) </a:t>
            </a:r>
          </a:p>
          <a:p>
            <a:r>
              <a:rPr lang="pt-BR" sz="4000" dirty="0"/>
              <a:t>Ex4: 2n</a:t>
            </a:r>
            <a:r>
              <a:rPr lang="pt-BR" sz="4000" baseline="30000" dirty="0"/>
              <a:t>2</a:t>
            </a:r>
            <a:r>
              <a:rPr lang="pt-BR" sz="4000" dirty="0"/>
              <a:t> + 5n – 6 ≠ O(n)</a:t>
            </a:r>
            <a:endParaRPr lang="en-IN" sz="4000" dirty="0"/>
          </a:p>
        </p:txBody>
      </p:sp>
    </p:spTree>
    <p:extLst>
      <p:ext uri="{BB962C8B-B14F-4D97-AF65-F5344CB8AC3E}">
        <p14:creationId xmlns:p14="http://schemas.microsoft.com/office/powerpoint/2010/main" val="3340220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62FEE-BC31-13D8-F62B-F2BF6D21D35A}"/>
              </a:ext>
            </a:extLst>
          </p:cNvPr>
          <p:cNvSpPr txBox="1"/>
          <p:nvPr/>
        </p:nvSpPr>
        <p:spPr>
          <a:xfrm>
            <a:off x="964276" y="5386637"/>
            <a:ext cx="9991899" cy="1393307"/>
          </a:xfrm>
          <a:prstGeom prst="rect">
            <a:avLst/>
          </a:prstGeom>
          <a:noFill/>
        </p:spPr>
        <p:txBody>
          <a:bodyPr wrap="square" rtlCol="0">
            <a:spAutoFit/>
          </a:bodyPr>
          <a:lstStyle/>
          <a:p>
            <a:r>
              <a:rPr lang="en-IN" sz="2800" dirty="0"/>
              <a:t>Big O notation is simplifying the task, it eliminates all the unnecessary terms from the function which are not contributing much in the overall running time. </a:t>
            </a:r>
          </a:p>
        </p:txBody>
      </p:sp>
      <p:pic>
        <p:nvPicPr>
          <p:cNvPr id="6" name="Picture 5">
            <a:extLst>
              <a:ext uri="{FF2B5EF4-FFF2-40B4-BE49-F238E27FC236}">
                <a16:creationId xmlns:a16="http://schemas.microsoft.com/office/drawing/2014/main" id="{5761CE06-AD4C-ADD4-5D2C-D4571C8CE1D0}"/>
              </a:ext>
            </a:extLst>
          </p:cNvPr>
          <p:cNvPicPr>
            <a:picLocks noChangeAspect="1"/>
          </p:cNvPicPr>
          <p:nvPr/>
        </p:nvPicPr>
        <p:blipFill>
          <a:blip r:embed="rId2"/>
          <a:stretch>
            <a:fillRect/>
          </a:stretch>
        </p:blipFill>
        <p:spPr>
          <a:xfrm>
            <a:off x="6095988" y="3428995"/>
            <a:ext cx="23" cy="9"/>
          </a:xfrm>
          <a:prstGeom prst="rect">
            <a:avLst/>
          </a:prstGeom>
        </p:spPr>
      </p:pic>
      <p:pic>
        <p:nvPicPr>
          <p:cNvPr id="8" name="Picture 7">
            <a:extLst>
              <a:ext uri="{FF2B5EF4-FFF2-40B4-BE49-F238E27FC236}">
                <a16:creationId xmlns:a16="http://schemas.microsoft.com/office/drawing/2014/main" id="{52509FB4-A3CE-84D3-74CC-60069D0F6F63}"/>
              </a:ext>
            </a:extLst>
          </p:cNvPr>
          <p:cNvPicPr>
            <a:picLocks noChangeAspect="1"/>
          </p:cNvPicPr>
          <p:nvPr/>
        </p:nvPicPr>
        <p:blipFill>
          <a:blip r:embed="rId3"/>
          <a:stretch>
            <a:fillRect/>
          </a:stretch>
        </p:blipFill>
        <p:spPr>
          <a:xfrm>
            <a:off x="2709862" y="1826115"/>
            <a:ext cx="6772275" cy="2524125"/>
          </a:xfrm>
          <a:prstGeom prst="rect">
            <a:avLst/>
          </a:prstGeom>
        </p:spPr>
      </p:pic>
      <p:sp>
        <p:nvSpPr>
          <p:cNvPr id="9" name="TextBox 8">
            <a:extLst>
              <a:ext uri="{FF2B5EF4-FFF2-40B4-BE49-F238E27FC236}">
                <a16:creationId xmlns:a16="http://schemas.microsoft.com/office/drawing/2014/main" id="{3ECDA789-5FBF-CDD6-13A9-E28B4BF6B286}"/>
              </a:ext>
            </a:extLst>
          </p:cNvPr>
          <p:cNvSpPr txBox="1"/>
          <p:nvPr/>
        </p:nvSpPr>
        <p:spPr>
          <a:xfrm>
            <a:off x="3050771" y="365760"/>
            <a:ext cx="6882938" cy="461665"/>
          </a:xfrm>
          <a:prstGeom prst="rect">
            <a:avLst/>
          </a:prstGeom>
          <a:noFill/>
        </p:spPr>
        <p:txBody>
          <a:bodyPr wrap="square" rtlCol="0">
            <a:spAutoFit/>
          </a:bodyPr>
          <a:lstStyle/>
          <a:p>
            <a:pPr algn="ctr"/>
            <a:r>
              <a:rPr lang="en-IN" sz="2400" dirty="0"/>
              <a:t>Growth rate of algorithms</a:t>
            </a:r>
          </a:p>
        </p:txBody>
      </p:sp>
      <p:sp>
        <p:nvSpPr>
          <p:cNvPr id="10" name="TextBox 9">
            <a:extLst>
              <a:ext uri="{FF2B5EF4-FFF2-40B4-BE49-F238E27FC236}">
                <a16:creationId xmlns:a16="http://schemas.microsoft.com/office/drawing/2014/main" id="{A3E2CEB9-F93E-C4AC-4764-A790A989C2FA}"/>
              </a:ext>
            </a:extLst>
          </p:cNvPr>
          <p:cNvSpPr txBox="1"/>
          <p:nvPr/>
        </p:nvSpPr>
        <p:spPr>
          <a:xfrm>
            <a:off x="3915295" y="1479666"/>
            <a:ext cx="4073237" cy="369332"/>
          </a:xfrm>
          <a:prstGeom prst="rect">
            <a:avLst/>
          </a:prstGeom>
          <a:noFill/>
        </p:spPr>
        <p:txBody>
          <a:bodyPr wrap="square" rtlCol="0">
            <a:spAutoFit/>
          </a:bodyPr>
          <a:lstStyle/>
          <a:p>
            <a:pPr algn="ctr"/>
            <a:r>
              <a:rPr lang="en-IN" dirty="0"/>
              <a:t>g(n)</a:t>
            </a:r>
          </a:p>
        </p:txBody>
      </p:sp>
      <p:sp>
        <p:nvSpPr>
          <p:cNvPr id="11" name="TextBox 10">
            <a:extLst>
              <a:ext uri="{FF2B5EF4-FFF2-40B4-BE49-F238E27FC236}">
                <a16:creationId xmlns:a16="http://schemas.microsoft.com/office/drawing/2014/main" id="{75463FD5-AAC5-8933-1FDB-178739E6F6B5}"/>
              </a:ext>
            </a:extLst>
          </p:cNvPr>
          <p:cNvSpPr txBox="1"/>
          <p:nvPr/>
        </p:nvSpPr>
        <p:spPr>
          <a:xfrm>
            <a:off x="2668385" y="2751513"/>
            <a:ext cx="365760" cy="369332"/>
          </a:xfrm>
          <a:prstGeom prst="rect">
            <a:avLst/>
          </a:prstGeom>
          <a:noFill/>
        </p:spPr>
        <p:txBody>
          <a:bodyPr wrap="square" rtlCol="0">
            <a:spAutoFit/>
          </a:bodyPr>
          <a:lstStyle/>
          <a:p>
            <a:r>
              <a:rPr lang="en-IN" dirty="0"/>
              <a:t>n</a:t>
            </a:r>
          </a:p>
        </p:txBody>
      </p:sp>
    </p:spTree>
    <p:extLst>
      <p:ext uri="{BB962C8B-B14F-4D97-AF65-F5344CB8AC3E}">
        <p14:creationId xmlns:p14="http://schemas.microsoft.com/office/powerpoint/2010/main" val="2265136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AD3917-4E45-9C5B-40BC-A99AFB722848}"/>
              </a:ext>
            </a:extLst>
          </p:cNvPr>
          <p:cNvPicPr>
            <a:picLocks noChangeAspect="1"/>
          </p:cNvPicPr>
          <p:nvPr/>
        </p:nvPicPr>
        <p:blipFill>
          <a:blip r:embed="rId2"/>
          <a:stretch>
            <a:fillRect/>
          </a:stretch>
        </p:blipFill>
        <p:spPr>
          <a:xfrm>
            <a:off x="1866900" y="1014412"/>
            <a:ext cx="8458200" cy="4829175"/>
          </a:xfrm>
          <a:prstGeom prst="rect">
            <a:avLst/>
          </a:prstGeom>
        </p:spPr>
      </p:pic>
    </p:spTree>
    <p:extLst>
      <p:ext uri="{BB962C8B-B14F-4D97-AF65-F5344CB8AC3E}">
        <p14:creationId xmlns:p14="http://schemas.microsoft.com/office/powerpoint/2010/main" val="1730769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A4B04E6D-B19F-BF8C-92C9-B54F5817DDA5}"/>
              </a:ext>
            </a:extLst>
          </p:cNvPr>
          <p:cNvPicPr>
            <a:picLocks noChangeAspect="1"/>
          </p:cNvPicPr>
          <p:nvPr/>
        </p:nvPicPr>
        <p:blipFill rotWithShape="1">
          <a:blip r:embed="rId2">
            <a:extLst>
              <a:ext uri="{28A0092B-C50C-407E-A947-70E740481C1C}">
                <a14:useLocalDpi xmlns:a14="http://schemas.microsoft.com/office/drawing/2010/main" val="0"/>
              </a:ext>
            </a:extLst>
          </a:blip>
          <a:srcRect l="5092" t="5294" r="8444"/>
          <a:stretch/>
        </p:blipFill>
        <p:spPr>
          <a:xfrm>
            <a:off x="7301948" y="345502"/>
            <a:ext cx="4572000" cy="4697600"/>
          </a:xfrm>
          <a:prstGeom prst="rect">
            <a:avLst/>
          </a:prstGeom>
        </p:spPr>
      </p:pic>
      <p:sp>
        <p:nvSpPr>
          <p:cNvPr id="3" name="TextBox 2">
            <a:extLst>
              <a:ext uri="{FF2B5EF4-FFF2-40B4-BE49-F238E27FC236}">
                <a16:creationId xmlns:a16="http://schemas.microsoft.com/office/drawing/2014/main" id="{57A54B69-76D8-E51D-7BB6-E5BA6F903F36}"/>
              </a:ext>
            </a:extLst>
          </p:cNvPr>
          <p:cNvSpPr txBox="1"/>
          <p:nvPr/>
        </p:nvSpPr>
        <p:spPr>
          <a:xfrm>
            <a:off x="454990" y="5718773"/>
            <a:ext cx="978665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O(1) &lt; O(log n) &lt; O(n) &lt; O(n log n) &lt;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&lt; O(n</a:t>
            </a:r>
            <a:r>
              <a:rPr lang="en-US" sz="2400" baseline="30000" dirty="0">
                <a:latin typeface="Cambria" panose="02040503050406030204" pitchFamily="18" charset="0"/>
                <a:ea typeface="Cambria" panose="02040503050406030204" pitchFamily="18" charset="0"/>
              </a:rPr>
              <a:t>3</a:t>
            </a:r>
            <a:r>
              <a:rPr lang="en-US" sz="2400" dirty="0">
                <a:latin typeface="Cambria" panose="02040503050406030204" pitchFamily="18" charset="0"/>
                <a:ea typeface="Cambria" panose="02040503050406030204" pitchFamily="18" charset="0"/>
              </a:rPr>
              <a:t>) &lt; O(2</a:t>
            </a:r>
            <a:r>
              <a:rPr lang="en-US" sz="2400" baseline="30000" dirty="0">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&lt; O(n!) &lt; O(</a:t>
            </a:r>
            <a:r>
              <a:rPr lang="en-US" sz="2400" dirty="0" err="1">
                <a:latin typeface="Cambria" panose="02040503050406030204" pitchFamily="18" charset="0"/>
                <a:ea typeface="Cambria" panose="02040503050406030204" pitchFamily="18" charset="0"/>
              </a:rPr>
              <a:t>n</a:t>
            </a:r>
            <a:r>
              <a:rPr lang="en-US" sz="2400" baseline="30000" dirty="0" err="1">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a:t>
            </a:r>
          </a:p>
        </p:txBody>
      </p:sp>
      <p:graphicFrame>
        <p:nvGraphicFramePr>
          <p:cNvPr id="4" name="Table 5">
            <a:extLst>
              <a:ext uri="{FF2B5EF4-FFF2-40B4-BE49-F238E27FC236}">
                <a16:creationId xmlns:a16="http://schemas.microsoft.com/office/drawing/2014/main" id="{EB230596-B0A1-A219-556F-24A1D2ACC130}"/>
              </a:ext>
            </a:extLst>
          </p:cNvPr>
          <p:cNvGraphicFramePr>
            <a:graphicFrameLocks noGrp="1"/>
          </p:cNvGraphicFramePr>
          <p:nvPr/>
        </p:nvGraphicFramePr>
        <p:xfrm>
          <a:off x="454990" y="576334"/>
          <a:ext cx="5256697" cy="3962400"/>
        </p:xfrm>
        <a:graphic>
          <a:graphicData uri="http://schemas.openxmlformats.org/drawingml/2006/table">
            <a:tbl>
              <a:tblPr firstRow="1" bandRow="1">
                <a:tableStyleId>{5C22544A-7EE6-4342-B048-85BDC9FD1C3A}</a:tableStyleId>
              </a:tblPr>
              <a:tblGrid>
                <a:gridCol w="3136349">
                  <a:extLst>
                    <a:ext uri="{9D8B030D-6E8A-4147-A177-3AD203B41FA5}">
                      <a16:colId xmlns:a16="http://schemas.microsoft.com/office/drawing/2014/main" val="2404386680"/>
                    </a:ext>
                  </a:extLst>
                </a:gridCol>
                <a:gridCol w="2120348">
                  <a:extLst>
                    <a:ext uri="{9D8B030D-6E8A-4147-A177-3AD203B41FA5}">
                      <a16:colId xmlns:a16="http://schemas.microsoft.com/office/drawing/2014/main" val="3978582563"/>
                    </a:ext>
                  </a:extLst>
                </a:gridCol>
              </a:tblGrid>
              <a:tr h="379786">
                <a:tc gridSpan="2">
                  <a:txBody>
                    <a:bodyPr/>
                    <a:lstStyle/>
                    <a:p>
                      <a:r>
                        <a:rPr lang="en-US" sz="2000" dirty="0">
                          <a:solidFill>
                            <a:schemeClr val="tx1"/>
                          </a:solidFill>
                          <a:latin typeface="Cambria" panose="02040503050406030204" pitchFamily="18" charset="0"/>
                          <a:ea typeface="Cambria" panose="02040503050406030204" pitchFamily="18" charset="0"/>
                        </a:rPr>
                        <a:t>Different types of time complexities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5371864"/>
                  </a:ext>
                </a:extLst>
              </a:tr>
              <a:tr h="379786">
                <a:tc>
                  <a:txBody>
                    <a:bodyPr/>
                    <a:lstStyle/>
                    <a:p>
                      <a:r>
                        <a:rPr lang="en-US" sz="2000" dirty="0">
                          <a:latin typeface="Cambria" panose="02040503050406030204" pitchFamily="18" charset="0"/>
                          <a:ea typeface="Cambria" panose="02040503050406030204" pitchFamily="18" charset="0"/>
                        </a:rPr>
                        <a:t>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mbria" panose="02040503050406030204" pitchFamily="18" charset="0"/>
                          <a:ea typeface="Cambria" panose="02040503050406030204" pitchFamily="18"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918802"/>
                  </a:ext>
                </a:extLst>
              </a:tr>
              <a:tr h="379786">
                <a:tc>
                  <a:txBody>
                    <a:bodyPr/>
                    <a:lstStyle/>
                    <a:p>
                      <a:r>
                        <a:rPr lang="en-US" sz="2000" dirty="0">
                          <a:latin typeface="Cambria" panose="02040503050406030204" pitchFamily="18" charset="0"/>
                          <a:ea typeface="Cambria" panose="02040503050406030204" pitchFamily="18" charset="0"/>
                        </a:rPr>
                        <a:t>Logarithm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21076"/>
                  </a:ext>
                </a:extLst>
              </a:tr>
              <a:tr h="379786">
                <a:tc>
                  <a:txBody>
                    <a:bodyPr/>
                    <a:lstStyle/>
                    <a:p>
                      <a:r>
                        <a:rPr lang="en-US" sz="2000" dirty="0">
                          <a:latin typeface="Cambria" panose="02040503050406030204" pitchFamily="18" charset="0"/>
                          <a:ea typeface="Cambria" panose="02040503050406030204" pitchFamily="18" charset="0"/>
                        </a:rPr>
                        <a:t>Linear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170780"/>
                  </a:ext>
                </a:extLst>
              </a:tr>
              <a:tr h="379786">
                <a:tc>
                  <a:txBody>
                    <a:bodyPr/>
                    <a:lstStyle/>
                    <a:p>
                      <a:r>
                        <a:rPr lang="en-US" sz="2000" dirty="0">
                          <a:latin typeface="Cambria" panose="02040503050406030204" pitchFamily="18" charset="0"/>
                          <a:ea typeface="Cambria" panose="02040503050406030204" pitchFamily="18" charset="0"/>
                        </a:rPr>
                        <a:t>Linear Logarithm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07625"/>
                  </a:ext>
                </a:extLst>
              </a:tr>
              <a:tr h="379786">
                <a:tc>
                  <a:txBody>
                    <a:bodyPr/>
                    <a:lstStyle/>
                    <a:p>
                      <a:r>
                        <a:rPr lang="en-US" sz="2000" dirty="0">
                          <a:latin typeface="Cambria" panose="02040503050406030204" pitchFamily="18" charset="0"/>
                          <a:ea typeface="Cambria" panose="02040503050406030204" pitchFamily="18" charset="0"/>
                        </a:rPr>
                        <a:t>Quadratic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r>
                        <a:rPr lang="en-US" sz="2000" baseline="30000" dirty="0">
                          <a:latin typeface="Cambria" panose="02040503050406030204" pitchFamily="18" charset="0"/>
                          <a:ea typeface="Cambria" panose="02040503050406030204" pitchFamily="18" charset="0"/>
                        </a:rPr>
                        <a:t>2</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2076386"/>
                  </a:ext>
                </a:extLst>
              </a:tr>
              <a:tr h="379786">
                <a:tc>
                  <a:txBody>
                    <a:bodyPr/>
                    <a:lstStyle/>
                    <a:p>
                      <a:r>
                        <a:rPr lang="en-US" sz="2000" dirty="0">
                          <a:latin typeface="Cambria" panose="02040503050406030204" pitchFamily="18" charset="0"/>
                          <a:ea typeface="Cambria" panose="02040503050406030204" pitchFamily="18" charset="0"/>
                        </a:rPr>
                        <a:t>Cubic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r>
                        <a:rPr lang="en-US" sz="2000" baseline="30000" dirty="0">
                          <a:latin typeface="Cambria" panose="02040503050406030204" pitchFamily="18" charset="0"/>
                          <a:ea typeface="Cambria" panose="02040503050406030204" pitchFamily="18" charset="0"/>
                        </a:rPr>
                        <a:t>3</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6242986"/>
                  </a:ext>
                </a:extLst>
              </a:tr>
              <a:tr h="379786">
                <a:tc>
                  <a:txBody>
                    <a:bodyPr/>
                    <a:lstStyle/>
                    <a:p>
                      <a:r>
                        <a:rPr lang="en-US" sz="2000" dirty="0">
                          <a:latin typeface="Cambria" panose="02040503050406030204" pitchFamily="18" charset="0"/>
                          <a:ea typeface="Cambria" panose="02040503050406030204" pitchFamily="18" charset="0"/>
                        </a:rPr>
                        <a:t>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O(2</a:t>
                      </a:r>
                      <a:r>
                        <a:rPr lang="en-US" sz="2000" baseline="30000" dirty="0">
                          <a:latin typeface="Cambria" panose="02040503050406030204" pitchFamily="18" charset="0"/>
                          <a:ea typeface="Cambria" panose="02040503050406030204" pitchFamily="18" charset="0"/>
                        </a:rPr>
                        <a:t>n</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224048"/>
                  </a:ext>
                </a:extLst>
              </a:tr>
              <a:tr h="379786">
                <a:tc>
                  <a:txBody>
                    <a:bodyPr/>
                    <a:lstStyle/>
                    <a:p>
                      <a:r>
                        <a:rPr lang="en-US" sz="2000" dirty="0">
                          <a:latin typeface="Cambria" panose="02040503050406030204" pitchFamily="18" charset="0"/>
                          <a:ea typeface="Cambria" panose="02040503050406030204" pitchFamily="18" charset="0"/>
                        </a:rPr>
                        <a:t>Factorial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917261"/>
                  </a:ext>
                </a:extLst>
              </a:tr>
              <a:tr h="379786">
                <a:tc>
                  <a:txBody>
                    <a:bodyPr/>
                    <a:lstStyle/>
                    <a:p>
                      <a:r>
                        <a:rPr lang="en-US" sz="2000" dirty="0">
                          <a:latin typeface="Cambria" panose="02040503050406030204" pitchFamily="18" charset="0"/>
                          <a:ea typeface="Cambria" panose="02040503050406030204" pitchFamily="18" charset="0"/>
                        </a:rPr>
                        <a:t>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a:t>
                      </a:r>
                      <a:r>
                        <a:rPr lang="en-US" sz="2000" dirty="0" err="1">
                          <a:latin typeface="Cambria" panose="02040503050406030204" pitchFamily="18" charset="0"/>
                          <a:ea typeface="Cambria" panose="02040503050406030204" pitchFamily="18" charset="0"/>
                        </a:rPr>
                        <a:t>n</a:t>
                      </a:r>
                      <a:r>
                        <a:rPr lang="en-US" sz="2000" baseline="30000" dirty="0" err="1">
                          <a:latin typeface="Cambria" panose="02040503050406030204" pitchFamily="18" charset="0"/>
                          <a:ea typeface="Cambria" panose="02040503050406030204" pitchFamily="18" charset="0"/>
                        </a:rPr>
                        <a:t>n</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472290"/>
                  </a:ext>
                </a:extLst>
              </a:tr>
            </a:tbl>
          </a:graphicData>
        </a:graphic>
      </p:graphicFrame>
      <p:sp>
        <p:nvSpPr>
          <p:cNvPr id="6" name="TextBox 5">
            <a:extLst>
              <a:ext uri="{FF2B5EF4-FFF2-40B4-BE49-F238E27FC236}">
                <a16:creationId xmlns:a16="http://schemas.microsoft.com/office/drawing/2014/main" id="{B8AFC4FF-6099-E7AB-3EDD-5AC0C7DB131E}"/>
              </a:ext>
            </a:extLst>
          </p:cNvPr>
          <p:cNvSpPr txBox="1"/>
          <p:nvPr/>
        </p:nvSpPr>
        <p:spPr>
          <a:xfrm>
            <a:off x="410815" y="5214405"/>
            <a:ext cx="3755323" cy="400110"/>
          </a:xfrm>
          <a:prstGeom prst="rect">
            <a:avLst/>
          </a:prstGeom>
          <a:noFill/>
        </p:spPr>
        <p:txBody>
          <a:bodyPr wrap="none" rtlCol="0">
            <a:spAutoFit/>
          </a:bodyPr>
          <a:lstStyle/>
          <a:p>
            <a:r>
              <a:rPr lang="en-US" sz="2000" u="sng" dirty="0">
                <a:latin typeface="Cambria" panose="02040503050406030204" pitchFamily="18" charset="0"/>
                <a:ea typeface="Cambria" panose="02040503050406030204" pitchFamily="18" charset="0"/>
              </a:rPr>
              <a:t>Order of growth of the functions </a:t>
            </a:r>
          </a:p>
        </p:txBody>
      </p:sp>
    </p:spTree>
    <p:extLst>
      <p:ext uri="{BB962C8B-B14F-4D97-AF65-F5344CB8AC3E}">
        <p14:creationId xmlns:p14="http://schemas.microsoft.com/office/powerpoint/2010/main" val="583681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763BF-201C-C65F-F0FE-A4A1906C2B82}"/>
              </a:ext>
            </a:extLst>
          </p:cNvPr>
          <p:cNvSpPr txBox="1"/>
          <p:nvPr/>
        </p:nvSpPr>
        <p:spPr>
          <a:xfrm>
            <a:off x="1981970" y="448887"/>
            <a:ext cx="8758071" cy="461665"/>
          </a:xfrm>
          <a:prstGeom prst="rect">
            <a:avLst/>
          </a:prstGeom>
          <a:noFill/>
        </p:spPr>
        <p:txBody>
          <a:bodyPr wrap="square" rtlCol="0">
            <a:spAutoFit/>
          </a:bodyPr>
          <a:lstStyle/>
          <a:p>
            <a:pPr algn="ctr"/>
            <a:r>
              <a:rPr lang="en-IN" sz="2400" dirty="0"/>
              <a:t>Sum of first N natural numbers</a:t>
            </a:r>
          </a:p>
        </p:txBody>
      </p:sp>
      <p:sp>
        <p:nvSpPr>
          <p:cNvPr id="3" name="TextBox 2">
            <a:extLst>
              <a:ext uri="{FF2B5EF4-FFF2-40B4-BE49-F238E27FC236}">
                <a16:creationId xmlns:a16="http://schemas.microsoft.com/office/drawing/2014/main" id="{4D4552C7-6774-5C10-19FC-7F665B5BAEAE}"/>
              </a:ext>
            </a:extLst>
          </p:cNvPr>
          <p:cNvSpPr txBox="1"/>
          <p:nvPr/>
        </p:nvSpPr>
        <p:spPr>
          <a:xfrm>
            <a:off x="315884" y="1413165"/>
            <a:ext cx="6658494" cy="4893647"/>
          </a:xfrm>
          <a:prstGeom prst="rect">
            <a:avLst/>
          </a:prstGeom>
          <a:noFill/>
        </p:spPr>
        <p:txBody>
          <a:bodyPr wrap="square" rtlCol="0">
            <a:spAutoFit/>
          </a:bodyPr>
          <a:lstStyle/>
          <a:p>
            <a:r>
              <a:rPr lang="en-IN" sz="2400" dirty="0"/>
              <a:t>Int main()</a:t>
            </a:r>
          </a:p>
          <a:p>
            <a:r>
              <a:rPr lang="en-IN" sz="2400" dirty="0"/>
              <a:t>{</a:t>
            </a:r>
          </a:p>
          <a:p>
            <a:r>
              <a:rPr lang="en-IN" sz="2400" dirty="0"/>
              <a:t>	int </a:t>
            </a:r>
            <a:r>
              <a:rPr lang="en-IN" sz="2400" dirty="0" err="1"/>
              <a:t>i</a:t>
            </a:r>
            <a:r>
              <a:rPr lang="en-IN" sz="2400" dirty="0"/>
              <a:t>, sum =0, n;         ------------1 time</a:t>
            </a:r>
          </a:p>
          <a:p>
            <a:r>
              <a:rPr lang="en-IN" sz="2400" dirty="0"/>
              <a:t>	</a:t>
            </a:r>
            <a:r>
              <a:rPr lang="en-IN" sz="2400" dirty="0" err="1"/>
              <a:t>scanf</a:t>
            </a:r>
            <a:r>
              <a:rPr lang="en-IN" sz="2400" dirty="0"/>
              <a:t>(“%d’, &amp;n);       --------------1 time</a:t>
            </a:r>
          </a:p>
          <a:p>
            <a:r>
              <a:rPr lang="en-IN" sz="2400" dirty="0"/>
              <a:t>	</a:t>
            </a:r>
          </a:p>
          <a:p>
            <a:r>
              <a:rPr lang="en-IN" sz="2400" dirty="0"/>
              <a:t>	for (</a:t>
            </a:r>
            <a:r>
              <a:rPr lang="en-IN" sz="2400" dirty="0" err="1"/>
              <a:t>i</a:t>
            </a:r>
            <a:r>
              <a:rPr lang="en-IN" sz="2400" dirty="0"/>
              <a:t>=1;i&lt;=</a:t>
            </a:r>
            <a:r>
              <a:rPr lang="en-IN" sz="2400" dirty="0" err="1"/>
              <a:t>n;i</a:t>
            </a:r>
            <a:r>
              <a:rPr lang="en-IN" sz="2400" dirty="0"/>
              <a:t>++)</a:t>
            </a:r>
          </a:p>
          <a:p>
            <a:r>
              <a:rPr lang="en-IN" sz="2400" dirty="0"/>
              <a:t>	{</a:t>
            </a:r>
          </a:p>
          <a:p>
            <a:r>
              <a:rPr lang="en-IN" sz="2400" dirty="0"/>
              <a:t>		sum =</a:t>
            </a:r>
            <a:r>
              <a:rPr lang="en-IN" sz="2400" dirty="0" err="1"/>
              <a:t>sum+I</a:t>
            </a:r>
            <a:r>
              <a:rPr lang="en-IN" sz="2400" dirty="0"/>
              <a:t>;     --------n times</a:t>
            </a:r>
          </a:p>
          <a:p>
            <a:r>
              <a:rPr lang="en-IN" sz="2400" dirty="0"/>
              <a:t>	}</a:t>
            </a:r>
          </a:p>
          <a:p>
            <a:r>
              <a:rPr lang="en-IN" sz="2400" dirty="0"/>
              <a:t>	</a:t>
            </a:r>
          </a:p>
          <a:p>
            <a:r>
              <a:rPr lang="en-IN" sz="2400" dirty="0"/>
              <a:t>	</a:t>
            </a:r>
            <a:r>
              <a:rPr lang="en-IN" sz="2400" dirty="0" err="1"/>
              <a:t>printf</a:t>
            </a:r>
            <a:r>
              <a:rPr lang="en-IN" sz="2400" dirty="0"/>
              <a:t>(“%d”, sum);        ------------1 time</a:t>
            </a:r>
          </a:p>
          <a:p>
            <a:r>
              <a:rPr lang="en-IN" sz="2400" dirty="0"/>
              <a:t>}</a:t>
            </a:r>
          </a:p>
          <a:p>
            <a:r>
              <a:rPr lang="en-IN" sz="2400" dirty="0"/>
              <a:t>  f(n) = n+4   linear time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94DCE31-04F7-9514-0FE4-10E987495755}"/>
                  </a:ext>
                </a:extLst>
              </p:cNvPr>
              <p:cNvSpPr txBox="1"/>
              <p:nvPr/>
            </p:nvSpPr>
            <p:spPr>
              <a:xfrm>
                <a:off x="7725294" y="1787236"/>
                <a:ext cx="4846320" cy="3416320"/>
              </a:xfrm>
              <a:prstGeom prst="rect">
                <a:avLst/>
              </a:prstGeom>
              <a:noFill/>
            </p:spPr>
            <p:txBody>
              <a:bodyPr wrap="square" rtlCol="0">
                <a:spAutoFit/>
              </a:bodyPr>
              <a:lstStyle/>
              <a:p>
                <a:r>
                  <a:rPr lang="en-IN" sz="2400" dirty="0"/>
                  <a:t>F(n)= O(g(n)) </a:t>
                </a:r>
              </a:p>
              <a:p>
                <a:r>
                  <a:rPr lang="en-IN" sz="2400" dirty="0"/>
                  <a:t>F(n)= n+4, let g(n)=n</a:t>
                </a:r>
              </a:p>
              <a:p>
                <a:r>
                  <a:rPr lang="en-IN" sz="2400" dirty="0"/>
                  <a:t>F(n) </a:t>
                </a:r>
                <a14:m>
                  <m:oMath xmlns:m="http://schemas.openxmlformats.org/officeDocument/2006/math">
                    <m:r>
                      <a:rPr lang="en-IN" sz="2400" b="1" i="1" smtClean="0">
                        <a:effectLst/>
                        <a:latin typeface="Cambria Math" panose="02040503050406030204" pitchFamily="18" charset="0"/>
                        <a:ea typeface="Cambria Math" panose="02040503050406030204" pitchFamily="18" charset="0"/>
                      </a:rPr>
                      <m:t>≤</m:t>
                    </m:r>
                  </m:oMath>
                </a14:m>
                <a:r>
                  <a:rPr lang="en-IN" sz="2400" dirty="0"/>
                  <a:t> </a:t>
                </a:r>
                <a:r>
                  <a:rPr lang="en-IN" sz="2400" dirty="0" err="1"/>
                  <a:t>c.g</a:t>
                </a:r>
                <a:r>
                  <a:rPr lang="en-IN" sz="2400" dirty="0"/>
                  <a:t>(n)</a:t>
                </a:r>
              </a:p>
              <a:p>
                <a:r>
                  <a:rPr lang="en-IN" sz="2400" dirty="0"/>
                  <a:t>N+4 </a:t>
                </a:r>
                <a14:m>
                  <m:oMath xmlns:m="http://schemas.openxmlformats.org/officeDocument/2006/math">
                    <m:r>
                      <a:rPr lang="en-IN" sz="2400" b="1" i="1" smtClean="0">
                        <a:effectLst/>
                        <a:latin typeface="Cambria Math" panose="02040503050406030204" pitchFamily="18" charset="0"/>
                        <a:ea typeface="Cambria Math" panose="02040503050406030204" pitchFamily="18" charset="0"/>
                      </a:rPr>
                      <m:t>≤</m:t>
                    </m:r>
                  </m:oMath>
                </a14:m>
                <a:r>
                  <a:rPr lang="en-IN" sz="2400" dirty="0"/>
                  <a:t> c. n  let c=2;</a:t>
                </a:r>
              </a:p>
              <a:p>
                <a:r>
                  <a:rPr lang="en-IN" sz="2400" dirty="0"/>
                  <a:t>N+4 </a:t>
                </a:r>
                <a14:m>
                  <m:oMath xmlns:m="http://schemas.openxmlformats.org/officeDocument/2006/math">
                    <m:r>
                      <a:rPr lang="en-IN" sz="2400" b="1" i="1" smtClean="0">
                        <a:effectLst/>
                        <a:latin typeface="Cambria Math" panose="02040503050406030204" pitchFamily="18" charset="0"/>
                        <a:ea typeface="Cambria Math" panose="02040503050406030204" pitchFamily="18" charset="0"/>
                      </a:rPr>
                      <m:t>≤</m:t>
                    </m:r>
                  </m:oMath>
                </a14:m>
                <a:r>
                  <a:rPr lang="en-IN" sz="2400" dirty="0"/>
                  <a:t> 2n</a:t>
                </a:r>
              </a:p>
              <a:p>
                <a:r>
                  <a:rPr lang="en-IN" sz="2400" dirty="0"/>
                  <a:t>n</a:t>
                </a:r>
                <a14:m>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4. </m:t>
                    </m:r>
                    <m:r>
                      <a:rPr lang="en-IN" sz="2400" b="0" i="1" smtClean="0">
                        <a:latin typeface="Cambria Math" panose="02040503050406030204" pitchFamily="18" charset="0"/>
                        <a:ea typeface="Cambria Math" panose="02040503050406030204" pitchFamily="18" charset="0"/>
                      </a:rPr>
                      <m:t>𝑓𝑜𝑟</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𝑎𝑙𝑙</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𝑛</m:t>
                    </m:r>
                    <m:r>
                      <a:rPr lang="en-IN" sz="2400" i="1">
                        <a:latin typeface="Cambria Math" panose="02040503050406030204" pitchFamily="18" charset="0"/>
                        <a:ea typeface="Cambria Math" panose="02040503050406030204" pitchFamily="18" charset="0"/>
                      </a:rPr>
                      <m:t>≥</m:t>
                    </m:r>
                  </m:oMath>
                </a14:m>
                <a:r>
                  <a:rPr lang="en-IN" sz="2400" dirty="0"/>
                  <a:t>n0, n=4</a:t>
                </a:r>
              </a:p>
              <a:p>
                <a:endParaRPr lang="en-IN" sz="2400" dirty="0"/>
              </a:p>
              <a:p>
                <a:r>
                  <a:rPr lang="en-IN" sz="2400" dirty="0"/>
                  <a:t>F(n) = O(n)   linearly growth</a:t>
                </a:r>
              </a:p>
              <a:p>
                <a:r>
                  <a:rPr lang="en-IN" sz="2400" dirty="0"/>
                  <a:t> </a:t>
                </a:r>
              </a:p>
            </p:txBody>
          </p:sp>
        </mc:Choice>
        <mc:Fallback xmlns="">
          <p:sp>
            <p:nvSpPr>
              <p:cNvPr id="4" name="TextBox 3">
                <a:extLst>
                  <a:ext uri="{FF2B5EF4-FFF2-40B4-BE49-F238E27FC236}">
                    <a16:creationId xmlns:a16="http://schemas.microsoft.com/office/drawing/2014/main" id="{794DCE31-04F7-9514-0FE4-10E987495755}"/>
                  </a:ext>
                </a:extLst>
              </p:cNvPr>
              <p:cNvSpPr txBox="1">
                <a:spLocks noRot="1" noChangeAspect="1" noMove="1" noResize="1" noEditPoints="1" noAdjustHandles="1" noChangeArrowheads="1" noChangeShapeType="1" noTextEdit="1"/>
              </p:cNvSpPr>
              <p:nvPr/>
            </p:nvSpPr>
            <p:spPr>
              <a:xfrm>
                <a:off x="7725294" y="1787236"/>
                <a:ext cx="4846320" cy="3416320"/>
              </a:xfrm>
              <a:prstGeom prst="rect">
                <a:avLst/>
              </a:prstGeom>
              <a:blipFill>
                <a:blip r:embed="rId2"/>
                <a:stretch>
                  <a:fillRect l="-1887" t="-1426"/>
                </a:stretch>
              </a:blipFill>
            </p:spPr>
            <p:txBody>
              <a:bodyPr/>
              <a:lstStyle/>
              <a:p>
                <a:r>
                  <a:rPr lang="en-IN">
                    <a:noFill/>
                  </a:rPr>
                  <a:t> </a:t>
                </a:r>
              </a:p>
            </p:txBody>
          </p:sp>
        </mc:Fallback>
      </mc:AlternateContent>
    </p:spTree>
    <p:extLst>
      <p:ext uri="{BB962C8B-B14F-4D97-AF65-F5344CB8AC3E}">
        <p14:creationId xmlns:p14="http://schemas.microsoft.com/office/powerpoint/2010/main" val="23052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2EC12-EF7B-3801-CF60-8210CDC71400}"/>
              </a:ext>
            </a:extLst>
          </p:cNvPr>
          <p:cNvSpPr txBox="1"/>
          <p:nvPr/>
        </p:nvSpPr>
        <p:spPr>
          <a:xfrm>
            <a:off x="2231351" y="448887"/>
            <a:ext cx="8758071" cy="523220"/>
          </a:xfrm>
          <a:prstGeom prst="rect">
            <a:avLst/>
          </a:prstGeom>
          <a:noFill/>
        </p:spPr>
        <p:txBody>
          <a:bodyPr wrap="square" rtlCol="0">
            <a:spAutoFit/>
          </a:bodyPr>
          <a:lstStyle/>
          <a:p>
            <a:pPr algn="ctr"/>
            <a:r>
              <a:rPr lang="en-IN" sz="2800" dirty="0"/>
              <a:t>Sum of first N natural numbers</a:t>
            </a:r>
          </a:p>
        </p:txBody>
      </p:sp>
      <p:sp>
        <p:nvSpPr>
          <p:cNvPr id="3" name="TextBox 2">
            <a:extLst>
              <a:ext uri="{FF2B5EF4-FFF2-40B4-BE49-F238E27FC236}">
                <a16:creationId xmlns:a16="http://schemas.microsoft.com/office/drawing/2014/main" id="{50837156-3F1C-3F53-3CDE-4683E19BC72B}"/>
              </a:ext>
            </a:extLst>
          </p:cNvPr>
          <p:cNvSpPr txBox="1"/>
          <p:nvPr/>
        </p:nvSpPr>
        <p:spPr>
          <a:xfrm>
            <a:off x="315883" y="1413165"/>
            <a:ext cx="6209607" cy="2677656"/>
          </a:xfrm>
          <a:prstGeom prst="rect">
            <a:avLst/>
          </a:prstGeom>
          <a:noFill/>
        </p:spPr>
        <p:txBody>
          <a:bodyPr wrap="square" rtlCol="0">
            <a:spAutoFit/>
          </a:bodyPr>
          <a:lstStyle/>
          <a:p>
            <a:r>
              <a:rPr lang="en-IN" sz="2400" dirty="0"/>
              <a:t>Int main()</a:t>
            </a:r>
          </a:p>
          <a:p>
            <a:r>
              <a:rPr lang="en-IN" sz="2400" dirty="0"/>
              <a:t>{</a:t>
            </a:r>
          </a:p>
          <a:p>
            <a:r>
              <a:rPr lang="en-IN" sz="2400" dirty="0"/>
              <a:t>	int </a:t>
            </a:r>
            <a:r>
              <a:rPr lang="en-IN" sz="2400" dirty="0" err="1"/>
              <a:t>i</a:t>
            </a:r>
            <a:r>
              <a:rPr lang="en-IN" sz="2400" dirty="0"/>
              <a:t>, sum =0, n;         ------------1 time</a:t>
            </a:r>
          </a:p>
          <a:p>
            <a:r>
              <a:rPr lang="en-IN" sz="2400" dirty="0"/>
              <a:t>	</a:t>
            </a:r>
            <a:r>
              <a:rPr lang="en-IN" sz="2400" dirty="0" err="1"/>
              <a:t>scanf</a:t>
            </a:r>
            <a:r>
              <a:rPr lang="en-IN" sz="2400" dirty="0"/>
              <a:t>(“%d’, &amp;n);       --------------1 time</a:t>
            </a:r>
          </a:p>
          <a:p>
            <a:r>
              <a:rPr lang="en-IN" sz="2400" dirty="0"/>
              <a:t>	</a:t>
            </a:r>
            <a:r>
              <a:rPr lang="en-IN" sz="2400" dirty="0" err="1"/>
              <a:t>printf</a:t>
            </a:r>
            <a:r>
              <a:rPr lang="en-IN" sz="2400" dirty="0"/>
              <a:t>(“%</a:t>
            </a:r>
            <a:r>
              <a:rPr lang="en-IN" sz="2400" dirty="0" err="1"/>
              <a:t>d”,n</a:t>
            </a:r>
            <a:r>
              <a:rPr lang="en-IN" sz="2400" dirty="0"/>
              <a:t>*(n+1)/2);  ------------1 time</a:t>
            </a:r>
          </a:p>
          <a:p>
            <a:r>
              <a:rPr lang="en-IN" sz="2400" dirty="0"/>
              <a:t>}</a:t>
            </a:r>
          </a:p>
          <a:p>
            <a:r>
              <a:rPr lang="en-IN" sz="2400" dirty="0"/>
              <a:t>  f(n) = 3 constant time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18AB08-57C7-28C8-C63A-E07E5449E4E0}"/>
                  </a:ext>
                </a:extLst>
              </p:cNvPr>
              <p:cNvSpPr txBox="1"/>
              <p:nvPr/>
            </p:nvSpPr>
            <p:spPr>
              <a:xfrm>
                <a:off x="7531331" y="2252749"/>
                <a:ext cx="4921131" cy="1955618"/>
              </a:xfrm>
              <a:prstGeom prst="rect">
                <a:avLst/>
              </a:prstGeom>
              <a:noFill/>
            </p:spPr>
            <p:txBody>
              <a:bodyPr wrap="square" rtlCol="0">
                <a:spAutoFit/>
              </a:bodyPr>
              <a:lstStyle/>
              <a:p>
                <a:r>
                  <a:rPr lang="en-IN" sz="2400" dirty="0"/>
                  <a:t>F(n)= 3, let g(n) = 1</a:t>
                </a:r>
              </a:p>
              <a:p>
                <a:r>
                  <a:rPr lang="en-IN" sz="2400" dirty="0"/>
                  <a:t>F(n) = O(g(n))</a:t>
                </a:r>
              </a:p>
              <a:p>
                <a:r>
                  <a:rPr lang="en-IN" sz="2400" dirty="0"/>
                  <a:t>4 </a:t>
                </a:r>
                <a14:m>
                  <m:oMath xmlns:m="http://schemas.openxmlformats.org/officeDocument/2006/math">
                    <m:r>
                      <a:rPr lang="en-IN" sz="2400" b="1" i="1" smtClean="0">
                        <a:effectLst/>
                        <a:latin typeface="Cambria Math" panose="02040503050406030204" pitchFamily="18" charset="0"/>
                        <a:ea typeface="Cambria Math" panose="02040503050406030204" pitchFamily="18" charset="0"/>
                      </a:rPr>
                      <m:t>≤</m:t>
                    </m:r>
                  </m:oMath>
                </a14:m>
                <a:r>
                  <a:rPr lang="en-IN" sz="2400" dirty="0"/>
                  <a:t> c. 1 take c=5</a:t>
                </a:r>
              </a:p>
              <a:p>
                <a:r>
                  <a:rPr lang="en-IN" sz="2400" dirty="0"/>
                  <a:t>4 </a:t>
                </a:r>
                <a14:m>
                  <m:oMath xmlns:m="http://schemas.openxmlformats.org/officeDocument/2006/math">
                    <m:r>
                      <a:rPr lang="en-IN" sz="2400" b="1" i="1" smtClean="0">
                        <a:effectLst/>
                        <a:latin typeface="Cambria Math" panose="02040503050406030204" pitchFamily="18" charset="0"/>
                        <a:ea typeface="Cambria Math" panose="02040503050406030204" pitchFamily="18" charset="0"/>
                      </a:rPr>
                      <m:t>≤</m:t>
                    </m:r>
                  </m:oMath>
                </a14:m>
                <a:r>
                  <a:rPr lang="en-IN" sz="2400" dirty="0"/>
                  <a:t> 5 for all n &gt; n0, n0=1</a:t>
                </a:r>
              </a:p>
              <a:p>
                <a:r>
                  <a:rPr lang="en-IN" sz="2400" dirty="0"/>
                  <a:t>F(n) = O(1) constant growth</a:t>
                </a:r>
              </a:p>
            </p:txBody>
          </p:sp>
        </mc:Choice>
        <mc:Fallback xmlns="">
          <p:sp>
            <p:nvSpPr>
              <p:cNvPr id="4" name="TextBox 3">
                <a:extLst>
                  <a:ext uri="{FF2B5EF4-FFF2-40B4-BE49-F238E27FC236}">
                    <a16:creationId xmlns:a16="http://schemas.microsoft.com/office/drawing/2014/main" id="{A718AB08-57C7-28C8-C63A-E07E5449E4E0}"/>
                  </a:ext>
                </a:extLst>
              </p:cNvPr>
              <p:cNvSpPr txBox="1">
                <a:spLocks noRot="1" noChangeAspect="1" noMove="1" noResize="1" noEditPoints="1" noAdjustHandles="1" noChangeArrowheads="1" noChangeShapeType="1" noTextEdit="1"/>
              </p:cNvSpPr>
              <p:nvPr/>
            </p:nvSpPr>
            <p:spPr>
              <a:xfrm>
                <a:off x="7531331" y="2252749"/>
                <a:ext cx="4921131" cy="1955618"/>
              </a:xfrm>
              <a:prstGeom prst="rect">
                <a:avLst/>
              </a:prstGeom>
              <a:blipFill>
                <a:blip r:embed="rId2"/>
                <a:stretch>
                  <a:fillRect l="-1856" t="-2500" b="-5625"/>
                </a:stretch>
              </a:blipFill>
            </p:spPr>
            <p:txBody>
              <a:bodyPr/>
              <a:lstStyle/>
              <a:p>
                <a:r>
                  <a:rPr lang="en-IN">
                    <a:noFill/>
                  </a:rPr>
                  <a:t> </a:t>
                </a:r>
              </a:p>
            </p:txBody>
          </p:sp>
        </mc:Fallback>
      </mc:AlternateContent>
    </p:spTree>
    <p:extLst>
      <p:ext uri="{BB962C8B-B14F-4D97-AF65-F5344CB8AC3E}">
        <p14:creationId xmlns:p14="http://schemas.microsoft.com/office/powerpoint/2010/main" val="9058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a:extLst>
              <a:ext uri="{FF2B5EF4-FFF2-40B4-BE49-F238E27FC236}">
                <a16:creationId xmlns:a16="http://schemas.microsoft.com/office/drawing/2014/main" id="{A3D88445-0D2F-6EAB-59C8-3153AAC997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1BD18D-C6CA-4CF5-9364-A766A643129B}" type="slidenum">
              <a:rPr lang="en-US" altLang="en-US"/>
              <a:pPr eaLnBrk="1" hangingPunct="1"/>
              <a:t>68</a:t>
            </a:fld>
            <a:endParaRPr lang="en-US" altLang="en-US"/>
          </a:p>
        </p:txBody>
      </p:sp>
      <p:sp>
        <p:nvSpPr>
          <p:cNvPr id="3076" name="Rectangle 2">
            <a:extLst>
              <a:ext uri="{FF2B5EF4-FFF2-40B4-BE49-F238E27FC236}">
                <a16:creationId xmlns:a16="http://schemas.microsoft.com/office/drawing/2014/main" id="{BCFCA8FF-DE0E-959B-3434-5761A4F57135}"/>
              </a:ext>
            </a:extLst>
          </p:cNvPr>
          <p:cNvSpPr>
            <a:spLocks noGrp="1" noChangeArrowheads="1"/>
          </p:cNvSpPr>
          <p:nvPr>
            <p:ph type="title"/>
          </p:nvPr>
        </p:nvSpPr>
        <p:spPr/>
        <p:txBody>
          <a:bodyPr/>
          <a:lstStyle/>
          <a:p>
            <a:pPr eaLnBrk="1" hangingPunct="1"/>
            <a:r>
              <a:rPr lang="en-US" altLang="en-US" dirty="0"/>
              <a:t>Asymptotic notations (cont..)</a:t>
            </a:r>
          </a:p>
        </p:txBody>
      </p:sp>
      <p:pic>
        <p:nvPicPr>
          <p:cNvPr id="8" name="Content Placeholder 7" descr="Diagram&#10;&#10;Description automatically generated">
            <a:extLst>
              <a:ext uri="{FF2B5EF4-FFF2-40B4-BE49-F238E27FC236}">
                <a16:creationId xmlns:a16="http://schemas.microsoft.com/office/drawing/2014/main" id="{F77C412B-F7D7-7EFB-9EED-65CAC64E10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6288" y="2504454"/>
            <a:ext cx="4791075" cy="3609975"/>
          </a:xfrm>
        </p:spPr>
      </p:pic>
      <p:sp>
        <p:nvSpPr>
          <p:cNvPr id="10" name="TextBox 9">
            <a:extLst>
              <a:ext uri="{FF2B5EF4-FFF2-40B4-BE49-F238E27FC236}">
                <a16:creationId xmlns:a16="http://schemas.microsoft.com/office/drawing/2014/main" id="{B107A1D3-3384-CC22-C1CD-BCCC61EC8089}"/>
              </a:ext>
            </a:extLst>
          </p:cNvPr>
          <p:cNvSpPr txBox="1"/>
          <p:nvPr/>
        </p:nvSpPr>
        <p:spPr>
          <a:xfrm>
            <a:off x="455084" y="1428815"/>
            <a:ext cx="11317357" cy="830997"/>
          </a:xfrm>
          <a:prstGeom prst="rect">
            <a:avLst/>
          </a:prstGeom>
          <a:noFill/>
        </p:spPr>
        <p:txBody>
          <a:bodyPr wrap="square">
            <a:spAutoFit/>
          </a:bodyPr>
          <a:lstStyle/>
          <a:p>
            <a:pPr algn="l"/>
            <a:r>
              <a:rPr lang="en-US" sz="2400" b="0" i="0" u="none" strike="noStrike" baseline="0" dirty="0">
                <a:latin typeface="Cambria" panose="02040503050406030204" pitchFamily="18" charset="0"/>
                <a:ea typeface="Cambria" panose="02040503050406030204" pitchFamily="18" charset="0"/>
              </a:rPr>
              <a:t>The</a:t>
            </a:r>
            <a:r>
              <a:rPr lang="en-US" sz="2400" dirty="0">
                <a:latin typeface="Cambria" panose="02040503050406030204" pitchFamily="18" charset="0"/>
                <a:ea typeface="Cambria" panose="02040503050406030204" pitchFamily="18" charset="0"/>
              </a:rPr>
              <a:t> function</a:t>
            </a:r>
            <a:r>
              <a:rPr lang="en-US" sz="2400" b="0" i="0" u="none" strike="noStrike" baseline="0" dirty="0">
                <a:latin typeface="Cambria" panose="02040503050406030204" pitchFamily="18" charset="0"/>
                <a:ea typeface="Cambria" panose="02040503050406030204" pitchFamily="18" charset="0"/>
              </a:rPr>
              <a:t> </a:t>
            </a:r>
            <a:r>
              <a:rPr lang="en-US" sz="2400" b="1" i="0" u="none" strike="noStrike" baseline="0" dirty="0">
                <a:latin typeface="Cambria" panose="02040503050406030204" pitchFamily="18" charset="0"/>
                <a:ea typeface="Cambria" panose="02040503050406030204" pitchFamily="18" charset="0"/>
              </a:rPr>
              <a:t>f(n) = </a:t>
            </a:r>
            <a:r>
              <a:rPr lang="en-US" altLang="en-US" sz="2400" dirty="0">
                <a:latin typeface="Monotype Corsiva" panose="03010101010201010101" pitchFamily="66" charset="0"/>
                <a:sym typeface="Symbol" panose="05050102010706020507" pitchFamily="18" charset="2"/>
              </a:rPr>
              <a:t></a:t>
            </a:r>
            <a:r>
              <a:rPr lang="en-US" sz="2400" b="1" i="0" u="none" strike="noStrike" baseline="0" dirty="0">
                <a:latin typeface="Cambria" panose="02040503050406030204" pitchFamily="18" charset="0"/>
                <a:ea typeface="Cambria" panose="02040503050406030204" pitchFamily="18" charset="0"/>
              </a:rPr>
              <a:t>(g(n))</a:t>
            </a:r>
            <a:r>
              <a:rPr lang="en-US" sz="2400" b="0" i="0" u="none" strike="noStrike" baseline="0" dirty="0">
                <a:latin typeface="Cambria" panose="02040503050406030204" pitchFamily="18" charset="0"/>
                <a:ea typeface="Cambria" panose="02040503050406030204" pitchFamily="18" charset="0"/>
              </a:rPr>
              <a:t> (read as “f of n is </a:t>
            </a:r>
            <a:r>
              <a:rPr lang="en-US" sz="2400" dirty="0">
                <a:latin typeface="Cambria" panose="02040503050406030204" pitchFamily="18" charset="0"/>
                <a:ea typeface="Cambria" panose="02040503050406030204" pitchFamily="18" charset="0"/>
              </a:rPr>
              <a:t>omega</a:t>
            </a:r>
            <a:r>
              <a:rPr lang="en-US" sz="2400" b="0" i="0" u="none" strike="noStrike" baseline="0" dirty="0">
                <a:latin typeface="Cambria" panose="02040503050406030204" pitchFamily="18" charset="0"/>
                <a:ea typeface="Cambria" panose="02040503050406030204" pitchFamily="18" charset="0"/>
              </a:rPr>
              <a:t> of g of n”</a:t>
            </a:r>
            <a:r>
              <a:rPr lang="en-US" sz="2400" dirty="0">
                <a:latin typeface="Cambria" panose="02040503050406030204" pitchFamily="18" charset="0"/>
                <a:ea typeface="Cambria" panose="02040503050406030204" pitchFamily="18" charset="0"/>
              </a:rPr>
              <a:t> ) </a:t>
            </a:r>
            <a:r>
              <a:rPr lang="en-US" sz="2400" b="0" i="0" u="none" strike="noStrike" baseline="0" dirty="0" err="1">
                <a:latin typeface="Cambria" panose="02040503050406030204" pitchFamily="18" charset="0"/>
                <a:ea typeface="Cambria" panose="02040503050406030204" pitchFamily="18" charset="0"/>
              </a:rPr>
              <a:t>iff</a:t>
            </a:r>
            <a:r>
              <a:rPr lang="en-US" sz="2400" b="0" i="0" u="none" strike="noStrike" baseline="0" dirty="0">
                <a:latin typeface="Cambria" panose="02040503050406030204" pitchFamily="18" charset="0"/>
                <a:ea typeface="Cambria" panose="02040503050406030204" pitchFamily="18" charset="0"/>
              </a:rPr>
              <a:t> (if and only if) there exist positive constants c and n</a:t>
            </a:r>
            <a:r>
              <a:rPr lang="en-US" sz="2400" b="0" i="0" u="none" strike="noStrike" baseline="-25000" dirty="0">
                <a:latin typeface="Cambria" panose="02040503050406030204" pitchFamily="18" charset="0"/>
                <a:ea typeface="Cambria" panose="02040503050406030204" pitchFamily="18" charset="0"/>
              </a:rPr>
              <a:t>o</a:t>
            </a:r>
            <a:r>
              <a:rPr lang="en-US" sz="2400" b="0" i="0" u="none" strike="noStrike" baseline="0" dirty="0">
                <a:latin typeface="Cambria" panose="02040503050406030204" pitchFamily="18" charset="0"/>
                <a:ea typeface="Cambria" panose="02040503050406030204" pitchFamily="18" charset="0"/>
              </a:rPr>
              <a:t> </a:t>
            </a:r>
            <a:r>
              <a:rPr lang="pt-BR" sz="2400" b="0" i="0" u="none" strike="noStrike" baseline="0" dirty="0">
                <a:latin typeface="Cambria" panose="02040503050406030204" pitchFamily="18" charset="0"/>
                <a:ea typeface="Cambria" panose="02040503050406030204" pitchFamily="18" charset="0"/>
              </a:rPr>
              <a:t>Such that </a:t>
            </a:r>
            <a:r>
              <a:rPr lang="pt-BR" sz="2400" b="1" dirty="0">
                <a:latin typeface="Cambria" panose="02040503050406030204" pitchFamily="18" charset="0"/>
                <a:ea typeface="Cambria" panose="02040503050406030204" pitchFamily="18" charset="0"/>
              </a:rPr>
              <a:t>0</a:t>
            </a:r>
            <a:r>
              <a:rPr lang="pt-BR" sz="2400" b="1" i="0" u="none" strike="noStrike" baseline="0" dirty="0">
                <a:latin typeface="Cambria" panose="02040503050406030204" pitchFamily="18" charset="0"/>
                <a:ea typeface="Cambria" panose="02040503050406030204" pitchFamily="18" charset="0"/>
              </a:rPr>
              <a:t> &lt; =c* g(n) &lt;=f(n)</a:t>
            </a:r>
            <a:r>
              <a:rPr lang="pt-BR" sz="2400" b="0" i="0" u="none" strike="noStrike" baseline="0" dirty="0">
                <a:latin typeface="Cambria" panose="02040503050406030204" pitchFamily="18" charset="0"/>
                <a:ea typeface="Cambria" panose="02040503050406030204" pitchFamily="18" charset="0"/>
              </a:rPr>
              <a:t>for all n, n &gt;=</a:t>
            </a:r>
            <a:r>
              <a:rPr lang="en-US" sz="2400" b="0" i="0" u="none" strike="noStrike" baseline="0" dirty="0">
                <a:latin typeface="Cambria" panose="02040503050406030204" pitchFamily="18" charset="0"/>
                <a:ea typeface="Cambria" panose="02040503050406030204" pitchFamily="18" charset="0"/>
              </a:rPr>
              <a:t> n</a:t>
            </a:r>
            <a:r>
              <a:rPr lang="en-US" sz="2400" b="0" i="0" u="none" strike="noStrike" baseline="-25000" dirty="0">
                <a:latin typeface="Cambria" panose="02040503050406030204" pitchFamily="18" charset="0"/>
                <a:ea typeface="Cambria" panose="02040503050406030204" pitchFamily="18" charset="0"/>
              </a:rPr>
              <a:t>o </a:t>
            </a:r>
            <a:endParaRPr lang="en-US" sz="24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D0EE3A4-294F-E9FE-B6CB-CFFC1F088D97}"/>
              </a:ext>
            </a:extLst>
          </p:cNvPr>
          <p:cNvSpPr txBox="1"/>
          <p:nvPr/>
        </p:nvSpPr>
        <p:spPr>
          <a:xfrm>
            <a:off x="657180" y="906384"/>
            <a:ext cx="3035896" cy="400110"/>
          </a:xfrm>
          <a:prstGeom prst="rect">
            <a:avLst/>
          </a:prstGeom>
          <a:noFill/>
        </p:spPr>
        <p:txBody>
          <a:bodyPr wrap="none" rtlCol="0">
            <a:spAutoFit/>
          </a:bodyPr>
          <a:lstStyle/>
          <a:p>
            <a:r>
              <a:rPr lang="en-US" sz="2000" b="1" dirty="0">
                <a:highlight>
                  <a:srgbClr val="FFFF00"/>
                </a:highlight>
                <a:latin typeface="Cambria" panose="02040503050406030204" pitchFamily="18" charset="0"/>
                <a:ea typeface="Cambria" panose="02040503050406030204" pitchFamily="18" charset="0"/>
              </a:rPr>
              <a:t>Big-Omega (</a:t>
            </a:r>
            <a:r>
              <a:rPr lang="en-US" altLang="en-US" sz="2000" dirty="0">
                <a:highlight>
                  <a:srgbClr val="FFFF00"/>
                </a:highlight>
                <a:latin typeface="Monotype Corsiva" panose="03010101010201010101" pitchFamily="66" charset="0"/>
                <a:sym typeface="Symbol" panose="05050102010706020507" pitchFamily="18" charset="2"/>
              </a:rPr>
              <a:t></a:t>
            </a:r>
            <a:r>
              <a:rPr lang="en-US" sz="2000" b="1" dirty="0">
                <a:highlight>
                  <a:srgbClr val="FFFF00"/>
                </a:highlight>
                <a:latin typeface="Cambria" panose="02040503050406030204" pitchFamily="18" charset="0"/>
                <a:ea typeface="Cambria" panose="02040503050406030204" pitchFamily="18" charset="0"/>
              </a:rPr>
              <a:t>) notation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0142E3A1-9B6D-56C7-9CF2-6E384B354072}"/>
              </a:ext>
            </a:extLst>
          </p:cNvPr>
          <p:cNvCxnSpPr>
            <a:cxnSpLocks/>
          </p:cNvCxnSpPr>
          <p:nvPr/>
        </p:nvCxnSpPr>
        <p:spPr>
          <a:xfrm flipV="1">
            <a:off x="3732415" y="4289367"/>
            <a:ext cx="5195454" cy="748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0051A0E-7157-BE3E-8D6A-CEAFA7C5797A}"/>
              </a:ext>
            </a:extLst>
          </p:cNvPr>
          <p:cNvCxnSpPr/>
          <p:nvPr/>
        </p:nvCxnSpPr>
        <p:spPr>
          <a:xfrm flipV="1">
            <a:off x="3707476" y="1113907"/>
            <a:ext cx="0" cy="32918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A2FC96-8CDF-BE75-F1A3-AB76E2DB4F6B}"/>
              </a:ext>
            </a:extLst>
          </p:cNvPr>
          <p:cNvSpPr txBox="1"/>
          <p:nvPr/>
        </p:nvSpPr>
        <p:spPr>
          <a:xfrm>
            <a:off x="3640975" y="4480559"/>
            <a:ext cx="5195449" cy="369332"/>
          </a:xfrm>
          <a:prstGeom prst="rect">
            <a:avLst/>
          </a:prstGeom>
          <a:noFill/>
        </p:spPr>
        <p:txBody>
          <a:bodyPr wrap="square" rtlCol="0">
            <a:spAutoFit/>
          </a:bodyPr>
          <a:lstStyle/>
          <a:p>
            <a:r>
              <a:rPr lang="en-IN" dirty="0"/>
              <a:t>0	2	3	4	6	8</a:t>
            </a:r>
          </a:p>
        </p:txBody>
      </p:sp>
      <p:sp>
        <p:nvSpPr>
          <p:cNvPr id="5" name="TextBox 4">
            <a:extLst>
              <a:ext uri="{FF2B5EF4-FFF2-40B4-BE49-F238E27FC236}">
                <a16:creationId xmlns:a16="http://schemas.microsoft.com/office/drawing/2014/main" id="{C90A96E4-A278-192E-B56E-F43032CD3731}"/>
              </a:ext>
            </a:extLst>
          </p:cNvPr>
          <p:cNvSpPr txBox="1"/>
          <p:nvPr/>
        </p:nvSpPr>
        <p:spPr>
          <a:xfrm>
            <a:off x="3050771" y="1180407"/>
            <a:ext cx="590194" cy="3139321"/>
          </a:xfrm>
          <a:prstGeom prst="rect">
            <a:avLst/>
          </a:prstGeom>
          <a:noFill/>
        </p:spPr>
        <p:txBody>
          <a:bodyPr wrap="square" rtlCol="0">
            <a:spAutoFit/>
          </a:bodyPr>
          <a:lstStyle/>
          <a:p>
            <a:r>
              <a:rPr lang="en-IN" dirty="0"/>
              <a:t>50</a:t>
            </a:r>
          </a:p>
          <a:p>
            <a:endParaRPr lang="en-IN" dirty="0"/>
          </a:p>
          <a:p>
            <a:endParaRPr lang="en-IN" dirty="0"/>
          </a:p>
          <a:p>
            <a:r>
              <a:rPr lang="en-IN" dirty="0"/>
              <a:t>40</a:t>
            </a:r>
          </a:p>
          <a:p>
            <a:endParaRPr lang="en-IN" dirty="0"/>
          </a:p>
          <a:p>
            <a:r>
              <a:rPr lang="en-IN" dirty="0"/>
              <a:t>30</a:t>
            </a:r>
            <a:br>
              <a:rPr lang="en-IN" dirty="0"/>
            </a:br>
            <a:br>
              <a:rPr lang="en-IN" dirty="0"/>
            </a:br>
            <a:endParaRPr lang="en-IN" dirty="0"/>
          </a:p>
          <a:p>
            <a:r>
              <a:rPr lang="en-IN" dirty="0"/>
              <a:t>20</a:t>
            </a:r>
          </a:p>
          <a:p>
            <a:endParaRPr lang="en-IN" dirty="0"/>
          </a:p>
          <a:p>
            <a:r>
              <a:rPr lang="en-IN" dirty="0"/>
              <a:t>10</a:t>
            </a:r>
          </a:p>
        </p:txBody>
      </p:sp>
      <p:cxnSp>
        <p:nvCxnSpPr>
          <p:cNvPr id="10" name="Straight Connector 9">
            <a:extLst>
              <a:ext uri="{FF2B5EF4-FFF2-40B4-BE49-F238E27FC236}">
                <a16:creationId xmlns:a16="http://schemas.microsoft.com/office/drawing/2014/main" id="{F54CBE58-1492-DEAD-29FA-491DF6FB1B03}"/>
              </a:ext>
            </a:extLst>
          </p:cNvPr>
          <p:cNvCxnSpPr>
            <a:cxnSpLocks/>
          </p:cNvCxnSpPr>
          <p:nvPr/>
        </p:nvCxnSpPr>
        <p:spPr>
          <a:xfrm>
            <a:off x="5987921" y="2626821"/>
            <a:ext cx="0" cy="176400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B774AF-557A-E442-7B08-BFB69D130BC2}"/>
              </a:ext>
            </a:extLst>
          </p:cNvPr>
          <p:cNvCxnSpPr/>
          <p:nvPr/>
        </p:nvCxnSpPr>
        <p:spPr>
          <a:xfrm>
            <a:off x="4073236" y="3507970"/>
            <a:ext cx="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CFC2222-27B7-1852-80DF-F8CA0B48E57B}"/>
              </a:ext>
            </a:extLst>
          </p:cNvPr>
          <p:cNvSpPr txBox="1"/>
          <p:nvPr/>
        </p:nvSpPr>
        <p:spPr>
          <a:xfrm>
            <a:off x="8528858" y="1280159"/>
            <a:ext cx="1246909" cy="369332"/>
          </a:xfrm>
          <a:prstGeom prst="rect">
            <a:avLst/>
          </a:prstGeom>
          <a:noFill/>
        </p:spPr>
        <p:txBody>
          <a:bodyPr wrap="square" rtlCol="0">
            <a:spAutoFit/>
          </a:bodyPr>
          <a:lstStyle/>
          <a:p>
            <a:r>
              <a:rPr lang="en-IN" dirty="0"/>
              <a:t>F(N)</a:t>
            </a:r>
          </a:p>
        </p:txBody>
      </p:sp>
      <p:sp>
        <p:nvSpPr>
          <p:cNvPr id="17" name="TextBox 16">
            <a:extLst>
              <a:ext uri="{FF2B5EF4-FFF2-40B4-BE49-F238E27FC236}">
                <a16:creationId xmlns:a16="http://schemas.microsoft.com/office/drawing/2014/main" id="{DE870C96-4738-9F07-B3D4-3F37ACCAB3A2}"/>
              </a:ext>
            </a:extLst>
          </p:cNvPr>
          <p:cNvSpPr txBox="1"/>
          <p:nvPr/>
        </p:nvSpPr>
        <p:spPr>
          <a:xfrm>
            <a:off x="8423563" y="3427612"/>
            <a:ext cx="1246909" cy="369332"/>
          </a:xfrm>
          <a:prstGeom prst="rect">
            <a:avLst/>
          </a:prstGeom>
          <a:noFill/>
        </p:spPr>
        <p:txBody>
          <a:bodyPr wrap="square" rtlCol="0">
            <a:spAutoFit/>
          </a:bodyPr>
          <a:lstStyle/>
          <a:p>
            <a:r>
              <a:rPr lang="en-IN" dirty="0"/>
              <a:t>c. g(N)</a:t>
            </a:r>
          </a:p>
        </p:txBody>
      </p:sp>
      <p:sp>
        <p:nvSpPr>
          <p:cNvPr id="18" name="Freeform: Shape 17">
            <a:extLst>
              <a:ext uri="{FF2B5EF4-FFF2-40B4-BE49-F238E27FC236}">
                <a16:creationId xmlns:a16="http://schemas.microsoft.com/office/drawing/2014/main" id="{604B9F55-9680-EF12-60B0-5C688DC4AADE}"/>
              </a:ext>
            </a:extLst>
          </p:cNvPr>
          <p:cNvSpPr/>
          <p:nvPr/>
        </p:nvSpPr>
        <p:spPr>
          <a:xfrm>
            <a:off x="3765665" y="2626822"/>
            <a:ext cx="5076000" cy="1712422"/>
          </a:xfrm>
          <a:custGeom>
            <a:avLst/>
            <a:gdLst>
              <a:gd name="connsiteX0" fmla="*/ 0 w 5095702"/>
              <a:gd name="connsiteY0" fmla="*/ 1712422 h 1712422"/>
              <a:gd name="connsiteX1" fmla="*/ 16626 w 5095702"/>
              <a:gd name="connsiteY1" fmla="*/ 1604356 h 1712422"/>
              <a:gd name="connsiteX2" fmla="*/ 58190 w 5095702"/>
              <a:gd name="connsiteY2" fmla="*/ 1521229 h 1712422"/>
              <a:gd name="connsiteX3" fmla="*/ 124691 w 5095702"/>
              <a:gd name="connsiteY3" fmla="*/ 1354974 h 1712422"/>
              <a:gd name="connsiteX4" fmla="*/ 157942 w 5095702"/>
              <a:gd name="connsiteY4" fmla="*/ 1296785 h 1712422"/>
              <a:gd name="connsiteX5" fmla="*/ 299259 w 5095702"/>
              <a:gd name="connsiteY5" fmla="*/ 1022465 h 1712422"/>
              <a:gd name="connsiteX6" fmla="*/ 498764 w 5095702"/>
              <a:gd name="connsiteY6" fmla="*/ 748145 h 1712422"/>
              <a:gd name="connsiteX7" fmla="*/ 640080 w 5095702"/>
              <a:gd name="connsiteY7" fmla="*/ 573578 h 1712422"/>
              <a:gd name="connsiteX8" fmla="*/ 731520 w 5095702"/>
              <a:gd name="connsiteY8" fmla="*/ 482138 h 1712422"/>
              <a:gd name="connsiteX9" fmla="*/ 922713 w 5095702"/>
              <a:gd name="connsiteY9" fmla="*/ 332509 h 1712422"/>
              <a:gd name="connsiteX10" fmla="*/ 1413164 w 5095702"/>
              <a:gd name="connsiteY10" fmla="*/ 91440 h 1712422"/>
              <a:gd name="connsiteX11" fmla="*/ 1828800 w 5095702"/>
              <a:gd name="connsiteY11" fmla="*/ 8313 h 1712422"/>
              <a:gd name="connsiteX12" fmla="*/ 2019993 w 5095702"/>
              <a:gd name="connsiteY12" fmla="*/ 0 h 1712422"/>
              <a:gd name="connsiteX13" fmla="*/ 2344190 w 5095702"/>
              <a:gd name="connsiteY13" fmla="*/ 24938 h 1712422"/>
              <a:gd name="connsiteX14" fmla="*/ 2643448 w 5095702"/>
              <a:gd name="connsiteY14" fmla="*/ 66502 h 1712422"/>
              <a:gd name="connsiteX15" fmla="*/ 2951019 w 5095702"/>
              <a:gd name="connsiteY15" fmla="*/ 182880 h 1712422"/>
              <a:gd name="connsiteX16" fmla="*/ 3325091 w 5095702"/>
              <a:gd name="connsiteY16" fmla="*/ 324196 h 1712422"/>
              <a:gd name="connsiteX17" fmla="*/ 3408219 w 5095702"/>
              <a:gd name="connsiteY17" fmla="*/ 349134 h 1712422"/>
              <a:gd name="connsiteX18" fmla="*/ 3491346 w 5095702"/>
              <a:gd name="connsiteY18" fmla="*/ 390698 h 1712422"/>
              <a:gd name="connsiteX19" fmla="*/ 3882044 w 5095702"/>
              <a:gd name="connsiteY19" fmla="*/ 507076 h 1712422"/>
              <a:gd name="connsiteX20" fmla="*/ 4239491 w 5095702"/>
              <a:gd name="connsiteY20" fmla="*/ 673331 h 1712422"/>
              <a:gd name="connsiteX21" fmla="*/ 4347557 w 5095702"/>
              <a:gd name="connsiteY21" fmla="*/ 723207 h 1712422"/>
              <a:gd name="connsiteX22" fmla="*/ 4397433 w 5095702"/>
              <a:gd name="connsiteY22" fmla="*/ 756458 h 1712422"/>
              <a:gd name="connsiteX23" fmla="*/ 4438997 w 5095702"/>
              <a:gd name="connsiteY23" fmla="*/ 781396 h 1712422"/>
              <a:gd name="connsiteX24" fmla="*/ 4472248 w 5095702"/>
              <a:gd name="connsiteY24" fmla="*/ 806334 h 1712422"/>
              <a:gd name="connsiteX25" fmla="*/ 4505499 w 5095702"/>
              <a:gd name="connsiteY25" fmla="*/ 839585 h 1712422"/>
              <a:gd name="connsiteX26" fmla="*/ 4555375 w 5095702"/>
              <a:gd name="connsiteY26" fmla="*/ 847898 h 1712422"/>
              <a:gd name="connsiteX27" fmla="*/ 4871259 w 5095702"/>
              <a:gd name="connsiteY27" fmla="*/ 831273 h 1712422"/>
              <a:gd name="connsiteX28" fmla="*/ 4962699 w 5095702"/>
              <a:gd name="connsiteY28" fmla="*/ 798022 h 1712422"/>
              <a:gd name="connsiteX29" fmla="*/ 4995950 w 5095702"/>
              <a:gd name="connsiteY29" fmla="*/ 773083 h 1712422"/>
              <a:gd name="connsiteX30" fmla="*/ 5037513 w 5095702"/>
              <a:gd name="connsiteY30" fmla="*/ 756458 h 1712422"/>
              <a:gd name="connsiteX31" fmla="*/ 5095702 w 5095702"/>
              <a:gd name="connsiteY31" fmla="*/ 723207 h 17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95702" h="1712422">
                <a:moveTo>
                  <a:pt x="0" y="1712422"/>
                </a:moveTo>
                <a:cubicBezTo>
                  <a:pt x="5542" y="1676400"/>
                  <a:pt x="6014" y="1639223"/>
                  <a:pt x="16626" y="1604356"/>
                </a:cubicBezTo>
                <a:cubicBezTo>
                  <a:pt x="25646" y="1574719"/>
                  <a:pt x="45872" y="1549655"/>
                  <a:pt x="58190" y="1521229"/>
                </a:cubicBezTo>
                <a:cubicBezTo>
                  <a:pt x="81922" y="1466463"/>
                  <a:pt x="95078" y="1406797"/>
                  <a:pt x="124691" y="1354974"/>
                </a:cubicBezTo>
                <a:cubicBezTo>
                  <a:pt x="135775" y="1335578"/>
                  <a:pt x="148495" y="1317029"/>
                  <a:pt x="157942" y="1296785"/>
                </a:cubicBezTo>
                <a:cubicBezTo>
                  <a:pt x="228191" y="1146251"/>
                  <a:pt x="112847" y="1283441"/>
                  <a:pt x="299259" y="1022465"/>
                </a:cubicBezTo>
                <a:cubicBezTo>
                  <a:pt x="448061" y="814143"/>
                  <a:pt x="381073" y="905067"/>
                  <a:pt x="498764" y="748145"/>
                </a:cubicBezTo>
                <a:cubicBezTo>
                  <a:pt x="563362" y="662014"/>
                  <a:pt x="570239" y="647095"/>
                  <a:pt x="640080" y="573578"/>
                </a:cubicBezTo>
                <a:cubicBezTo>
                  <a:pt x="669769" y="542327"/>
                  <a:pt x="698724" y="510111"/>
                  <a:pt x="731520" y="482138"/>
                </a:cubicBezTo>
                <a:cubicBezTo>
                  <a:pt x="793093" y="429620"/>
                  <a:pt x="852728" y="373146"/>
                  <a:pt x="922713" y="332509"/>
                </a:cubicBezTo>
                <a:cubicBezTo>
                  <a:pt x="1144986" y="203448"/>
                  <a:pt x="1178181" y="166812"/>
                  <a:pt x="1413164" y="91440"/>
                </a:cubicBezTo>
                <a:cubicBezTo>
                  <a:pt x="1513471" y="59266"/>
                  <a:pt x="1723686" y="19262"/>
                  <a:pt x="1828800" y="8313"/>
                </a:cubicBezTo>
                <a:cubicBezTo>
                  <a:pt x="1892248" y="1704"/>
                  <a:pt x="1956262" y="2771"/>
                  <a:pt x="2019993" y="0"/>
                </a:cubicBezTo>
                <a:lnTo>
                  <a:pt x="2344190" y="24938"/>
                </a:lnTo>
                <a:cubicBezTo>
                  <a:pt x="2440346" y="33227"/>
                  <a:pt x="2548810" y="44420"/>
                  <a:pt x="2643448" y="66502"/>
                </a:cubicBezTo>
                <a:cubicBezTo>
                  <a:pt x="2756768" y="92944"/>
                  <a:pt x="2838306" y="138775"/>
                  <a:pt x="2951019" y="182880"/>
                </a:cubicBezTo>
                <a:cubicBezTo>
                  <a:pt x="3075146" y="231451"/>
                  <a:pt x="3197421" y="285895"/>
                  <a:pt x="3325091" y="324196"/>
                </a:cubicBezTo>
                <a:cubicBezTo>
                  <a:pt x="3352800" y="332509"/>
                  <a:pt x="3381359" y="338390"/>
                  <a:pt x="3408219" y="349134"/>
                </a:cubicBezTo>
                <a:cubicBezTo>
                  <a:pt x="3436983" y="360640"/>
                  <a:pt x="3461719" y="381645"/>
                  <a:pt x="3491346" y="390698"/>
                </a:cubicBezTo>
                <a:cubicBezTo>
                  <a:pt x="3745284" y="468290"/>
                  <a:pt x="3657641" y="402702"/>
                  <a:pt x="3882044" y="507076"/>
                </a:cubicBezTo>
                <a:lnTo>
                  <a:pt x="4239491" y="673331"/>
                </a:lnTo>
                <a:cubicBezTo>
                  <a:pt x="4275475" y="690038"/>
                  <a:pt x="4314547" y="701200"/>
                  <a:pt x="4347557" y="723207"/>
                </a:cubicBezTo>
                <a:cubicBezTo>
                  <a:pt x="4364182" y="734291"/>
                  <a:pt x="4380576" y="745731"/>
                  <a:pt x="4397433" y="756458"/>
                </a:cubicBezTo>
                <a:cubicBezTo>
                  <a:pt x="4411064" y="765132"/>
                  <a:pt x="4425553" y="772434"/>
                  <a:pt x="4438997" y="781396"/>
                </a:cubicBezTo>
                <a:cubicBezTo>
                  <a:pt x="4450525" y="789081"/>
                  <a:pt x="4461821" y="797211"/>
                  <a:pt x="4472248" y="806334"/>
                </a:cubicBezTo>
                <a:cubicBezTo>
                  <a:pt x="4484044" y="816656"/>
                  <a:pt x="4490038" y="837008"/>
                  <a:pt x="4505499" y="839585"/>
                </a:cubicBezTo>
                <a:lnTo>
                  <a:pt x="4555375" y="847898"/>
                </a:lnTo>
                <a:cubicBezTo>
                  <a:pt x="4660670" y="842356"/>
                  <a:pt x="4766252" y="840819"/>
                  <a:pt x="4871259" y="831273"/>
                </a:cubicBezTo>
                <a:cubicBezTo>
                  <a:pt x="4879139" y="830557"/>
                  <a:pt x="4952675" y="803591"/>
                  <a:pt x="4962699" y="798022"/>
                </a:cubicBezTo>
                <a:cubicBezTo>
                  <a:pt x="4974810" y="791294"/>
                  <a:pt x="4983839" y="779812"/>
                  <a:pt x="4995950" y="773083"/>
                </a:cubicBezTo>
                <a:cubicBezTo>
                  <a:pt x="5008994" y="765836"/>
                  <a:pt x="5024413" y="763603"/>
                  <a:pt x="5037513" y="756458"/>
                </a:cubicBezTo>
                <a:cubicBezTo>
                  <a:pt x="5101291" y="721670"/>
                  <a:pt x="5065801" y="723207"/>
                  <a:pt x="5095702" y="723207"/>
                </a:cubicBez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N"/>
          </a:p>
        </p:txBody>
      </p:sp>
      <p:sp>
        <p:nvSpPr>
          <p:cNvPr id="19" name="Freeform: Shape 18">
            <a:extLst>
              <a:ext uri="{FF2B5EF4-FFF2-40B4-BE49-F238E27FC236}">
                <a16:creationId xmlns:a16="http://schemas.microsoft.com/office/drawing/2014/main" id="{93530E90-AF64-AD87-FD3D-44669FCA5B10}"/>
              </a:ext>
            </a:extLst>
          </p:cNvPr>
          <p:cNvSpPr/>
          <p:nvPr/>
        </p:nvSpPr>
        <p:spPr>
          <a:xfrm>
            <a:off x="3773978" y="1637607"/>
            <a:ext cx="4971011" cy="1936866"/>
          </a:xfrm>
          <a:custGeom>
            <a:avLst/>
            <a:gdLst>
              <a:gd name="connsiteX0" fmla="*/ 0 w 4971011"/>
              <a:gd name="connsiteY0" fmla="*/ 1670858 h 1936866"/>
              <a:gd name="connsiteX1" fmla="*/ 124691 w 4971011"/>
              <a:gd name="connsiteY1" fmla="*/ 1753986 h 1936866"/>
              <a:gd name="connsiteX2" fmla="*/ 174567 w 4971011"/>
              <a:gd name="connsiteY2" fmla="*/ 1787237 h 1936866"/>
              <a:gd name="connsiteX3" fmla="*/ 224444 w 4971011"/>
              <a:gd name="connsiteY3" fmla="*/ 1803862 h 1936866"/>
              <a:gd name="connsiteX4" fmla="*/ 282633 w 4971011"/>
              <a:gd name="connsiteY4" fmla="*/ 1845426 h 1936866"/>
              <a:gd name="connsiteX5" fmla="*/ 315884 w 4971011"/>
              <a:gd name="connsiteY5" fmla="*/ 1853738 h 1936866"/>
              <a:gd name="connsiteX6" fmla="*/ 349135 w 4971011"/>
              <a:gd name="connsiteY6" fmla="*/ 1870364 h 1936866"/>
              <a:gd name="connsiteX7" fmla="*/ 382386 w 4971011"/>
              <a:gd name="connsiteY7" fmla="*/ 1878677 h 1936866"/>
              <a:gd name="connsiteX8" fmla="*/ 432262 w 4971011"/>
              <a:gd name="connsiteY8" fmla="*/ 1895302 h 1936866"/>
              <a:gd name="connsiteX9" fmla="*/ 473826 w 4971011"/>
              <a:gd name="connsiteY9" fmla="*/ 1911928 h 1936866"/>
              <a:gd name="connsiteX10" fmla="*/ 573578 w 4971011"/>
              <a:gd name="connsiteY10" fmla="*/ 1928553 h 1936866"/>
              <a:gd name="connsiteX11" fmla="*/ 615142 w 4971011"/>
              <a:gd name="connsiteY11" fmla="*/ 1936866 h 1936866"/>
              <a:gd name="connsiteX12" fmla="*/ 814647 w 4971011"/>
              <a:gd name="connsiteY12" fmla="*/ 1920240 h 1936866"/>
              <a:gd name="connsiteX13" fmla="*/ 872837 w 4971011"/>
              <a:gd name="connsiteY13" fmla="*/ 1911928 h 1936866"/>
              <a:gd name="connsiteX14" fmla="*/ 980902 w 4971011"/>
              <a:gd name="connsiteY14" fmla="*/ 1878677 h 1936866"/>
              <a:gd name="connsiteX15" fmla="*/ 1039091 w 4971011"/>
              <a:gd name="connsiteY15" fmla="*/ 1870364 h 1936866"/>
              <a:gd name="connsiteX16" fmla="*/ 1122218 w 4971011"/>
              <a:gd name="connsiteY16" fmla="*/ 1820488 h 1936866"/>
              <a:gd name="connsiteX17" fmla="*/ 1172095 w 4971011"/>
              <a:gd name="connsiteY17" fmla="*/ 1795549 h 1936866"/>
              <a:gd name="connsiteX18" fmla="*/ 1246909 w 4971011"/>
              <a:gd name="connsiteY18" fmla="*/ 1729048 h 1936866"/>
              <a:gd name="connsiteX19" fmla="*/ 1271847 w 4971011"/>
              <a:gd name="connsiteY19" fmla="*/ 1720735 h 1936866"/>
              <a:gd name="connsiteX20" fmla="*/ 1305098 w 4971011"/>
              <a:gd name="connsiteY20" fmla="*/ 1670858 h 1936866"/>
              <a:gd name="connsiteX21" fmla="*/ 1379913 w 4971011"/>
              <a:gd name="connsiteY21" fmla="*/ 1604357 h 1936866"/>
              <a:gd name="connsiteX22" fmla="*/ 1396538 w 4971011"/>
              <a:gd name="connsiteY22" fmla="*/ 1579418 h 1936866"/>
              <a:gd name="connsiteX23" fmla="*/ 1479666 w 4971011"/>
              <a:gd name="connsiteY23" fmla="*/ 1512917 h 1936866"/>
              <a:gd name="connsiteX24" fmla="*/ 1562793 w 4971011"/>
              <a:gd name="connsiteY24" fmla="*/ 1454728 h 1936866"/>
              <a:gd name="connsiteX25" fmla="*/ 1645920 w 4971011"/>
              <a:gd name="connsiteY25" fmla="*/ 1379913 h 1936866"/>
              <a:gd name="connsiteX26" fmla="*/ 1745673 w 4971011"/>
              <a:gd name="connsiteY26" fmla="*/ 1313411 h 1936866"/>
              <a:gd name="connsiteX27" fmla="*/ 1837113 w 4971011"/>
              <a:gd name="connsiteY27" fmla="*/ 1246909 h 1936866"/>
              <a:gd name="connsiteX28" fmla="*/ 1903615 w 4971011"/>
              <a:gd name="connsiteY28" fmla="*/ 1197033 h 1936866"/>
              <a:gd name="connsiteX29" fmla="*/ 2119746 w 4971011"/>
              <a:gd name="connsiteY29" fmla="*/ 1072342 h 1936866"/>
              <a:gd name="connsiteX30" fmla="*/ 2360815 w 4971011"/>
              <a:gd name="connsiteY30" fmla="*/ 947651 h 1936866"/>
              <a:gd name="connsiteX31" fmla="*/ 2527069 w 4971011"/>
              <a:gd name="connsiteY31" fmla="*/ 897775 h 1936866"/>
              <a:gd name="connsiteX32" fmla="*/ 2643447 w 4971011"/>
              <a:gd name="connsiteY32" fmla="*/ 856211 h 1936866"/>
              <a:gd name="connsiteX33" fmla="*/ 2709949 w 4971011"/>
              <a:gd name="connsiteY33" fmla="*/ 798022 h 1936866"/>
              <a:gd name="connsiteX34" fmla="*/ 2809702 w 4971011"/>
              <a:gd name="connsiteY34" fmla="*/ 689957 h 1936866"/>
              <a:gd name="connsiteX35" fmla="*/ 2934393 w 4971011"/>
              <a:gd name="connsiteY35" fmla="*/ 581891 h 1936866"/>
              <a:gd name="connsiteX36" fmla="*/ 3192087 w 4971011"/>
              <a:gd name="connsiteY36" fmla="*/ 399011 h 1936866"/>
              <a:gd name="connsiteX37" fmla="*/ 3624349 w 4971011"/>
              <a:gd name="connsiteY37" fmla="*/ 174568 h 1936866"/>
              <a:gd name="connsiteX38" fmla="*/ 3732415 w 4971011"/>
              <a:gd name="connsiteY38" fmla="*/ 124691 h 1936866"/>
              <a:gd name="connsiteX39" fmla="*/ 4031673 w 4971011"/>
              <a:gd name="connsiteY39" fmla="*/ 49877 h 1936866"/>
              <a:gd name="connsiteX40" fmla="*/ 4347557 w 4971011"/>
              <a:gd name="connsiteY40" fmla="*/ 24938 h 1936866"/>
              <a:gd name="connsiteX41" fmla="*/ 4522124 w 4971011"/>
              <a:gd name="connsiteY41" fmla="*/ 8313 h 1936866"/>
              <a:gd name="connsiteX42" fmla="*/ 4971011 w 4971011"/>
              <a:gd name="connsiteY42" fmla="*/ 0 h 193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71011" h="1936866">
                <a:moveTo>
                  <a:pt x="0" y="1670858"/>
                </a:moveTo>
                <a:lnTo>
                  <a:pt x="124691" y="1753986"/>
                </a:lnTo>
                <a:cubicBezTo>
                  <a:pt x="141316" y="1765070"/>
                  <a:pt x="155611" y="1780919"/>
                  <a:pt x="174567" y="1787237"/>
                </a:cubicBezTo>
                <a:cubicBezTo>
                  <a:pt x="191193" y="1792779"/>
                  <a:pt x="208173" y="1797353"/>
                  <a:pt x="224444" y="1803862"/>
                </a:cubicBezTo>
                <a:cubicBezTo>
                  <a:pt x="331493" y="1846681"/>
                  <a:pt x="188898" y="1791864"/>
                  <a:pt x="282633" y="1845426"/>
                </a:cubicBezTo>
                <a:cubicBezTo>
                  <a:pt x="292552" y="1851094"/>
                  <a:pt x="304800" y="1850967"/>
                  <a:pt x="315884" y="1853738"/>
                </a:cubicBezTo>
                <a:cubicBezTo>
                  <a:pt x="326968" y="1859280"/>
                  <a:pt x="337532" y="1866013"/>
                  <a:pt x="349135" y="1870364"/>
                </a:cubicBezTo>
                <a:cubicBezTo>
                  <a:pt x="359832" y="1874376"/>
                  <a:pt x="371443" y="1875394"/>
                  <a:pt x="382386" y="1878677"/>
                </a:cubicBezTo>
                <a:cubicBezTo>
                  <a:pt x="399172" y="1883713"/>
                  <a:pt x="415792" y="1889313"/>
                  <a:pt x="432262" y="1895302"/>
                </a:cubicBezTo>
                <a:cubicBezTo>
                  <a:pt x="446286" y="1900401"/>
                  <a:pt x="459301" y="1908510"/>
                  <a:pt x="473826" y="1911928"/>
                </a:cubicBezTo>
                <a:cubicBezTo>
                  <a:pt x="506639" y="1919649"/>
                  <a:pt x="540523" y="1921942"/>
                  <a:pt x="573578" y="1928553"/>
                </a:cubicBezTo>
                <a:lnTo>
                  <a:pt x="615142" y="1936866"/>
                </a:lnTo>
                <a:lnTo>
                  <a:pt x="814647" y="1920240"/>
                </a:lnTo>
                <a:cubicBezTo>
                  <a:pt x="834149" y="1918353"/>
                  <a:pt x="853678" y="1916033"/>
                  <a:pt x="872837" y="1911928"/>
                </a:cubicBezTo>
                <a:cubicBezTo>
                  <a:pt x="1116895" y="1859631"/>
                  <a:pt x="765056" y="1928488"/>
                  <a:pt x="980902" y="1878677"/>
                </a:cubicBezTo>
                <a:cubicBezTo>
                  <a:pt x="999994" y="1874271"/>
                  <a:pt x="1019695" y="1873135"/>
                  <a:pt x="1039091" y="1870364"/>
                </a:cubicBezTo>
                <a:cubicBezTo>
                  <a:pt x="1127544" y="1826136"/>
                  <a:pt x="1001840" y="1890708"/>
                  <a:pt x="1122218" y="1820488"/>
                </a:cubicBezTo>
                <a:cubicBezTo>
                  <a:pt x="1138274" y="1811122"/>
                  <a:pt x="1156413" y="1805529"/>
                  <a:pt x="1172095" y="1795549"/>
                </a:cubicBezTo>
                <a:cubicBezTo>
                  <a:pt x="1302991" y="1712250"/>
                  <a:pt x="1133004" y="1810407"/>
                  <a:pt x="1246909" y="1729048"/>
                </a:cubicBezTo>
                <a:cubicBezTo>
                  <a:pt x="1254039" y="1723955"/>
                  <a:pt x="1263534" y="1723506"/>
                  <a:pt x="1271847" y="1720735"/>
                </a:cubicBezTo>
                <a:cubicBezTo>
                  <a:pt x="1329069" y="1663513"/>
                  <a:pt x="1234637" y="1761450"/>
                  <a:pt x="1305098" y="1670858"/>
                </a:cubicBezTo>
                <a:cubicBezTo>
                  <a:pt x="1329065" y="1640044"/>
                  <a:pt x="1350358" y="1626523"/>
                  <a:pt x="1379913" y="1604357"/>
                </a:cubicBezTo>
                <a:cubicBezTo>
                  <a:pt x="1385455" y="1596044"/>
                  <a:pt x="1389173" y="1586169"/>
                  <a:pt x="1396538" y="1579418"/>
                </a:cubicBezTo>
                <a:cubicBezTo>
                  <a:pt x="1422696" y="1555440"/>
                  <a:pt x="1449238" y="1531175"/>
                  <a:pt x="1479666" y="1512917"/>
                </a:cubicBezTo>
                <a:cubicBezTo>
                  <a:pt x="1521257" y="1487961"/>
                  <a:pt x="1525288" y="1488065"/>
                  <a:pt x="1562793" y="1454728"/>
                </a:cubicBezTo>
                <a:cubicBezTo>
                  <a:pt x="1613821" y="1409370"/>
                  <a:pt x="1580586" y="1427099"/>
                  <a:pt x="1645920" y="1379913"/>
                </a:cubicBezTo>
                <a:cubicBezTo>
                  <a:pt x="1678317" y="1356515"/>
                  <a:pt x="1717415" y="1341669"/>
                  <a:pt x="1745673" y="1313411"/>
                </a:cubicBezTo>
                <a:cubicBezTo>
                  <a:pt x="1828798" y="1230288"/>
                  <a:pt x="1742753" y="1307570"/>
                  <a:pt x="1837113" y="1246909"/>
                </a:cubicBezTo>
                <a:cubicBezTo>
                  <a:pt x="1860421" y="1231925"/>
                  <a:pt x="1880560" y="1212403"/>
                  <a:pt x="1903615" y="1197033"/>
                </a:cubicBezTo>
                <a:cubicBezTo>
                  <a:pt x="2056713" y="1094968"/>
                  <a:pt x="1993516" y="1138779"/>
                  <a:pt x="2119746" y="1072342"/>
                </a:cubicBezTo>
                <a:cubicBezTo>
                  <a:pt x="2187360" y="1036755"/>
                  <a:pt x="2302314" y="965201"/>
                  <a:pt x="2360815" y="947651"/>
                </a:cubicBezTo>
                <a:lnTo>
                  <a:pt x="2527069" y="897775"/>
                </a:lnTo>
                <a:cubicBezTo>
                  <a:pt x="2533982" y="895629"/>
                  <a:pt x="2624056" y="866984"/>
                  <a:pt x="2643447" y="856211"/>
                </a:cubicBezTo>
                <a:cubicBezTo>
                  <a:pt x="2666984" y="843134"/>
                  <a:pt x="2692078" y="817010"/>
                  <a:pt x="2709949" y="798022"/>
                </a:cubicBezTo>
                <a:cubicBezTo>
                  <a:pt x="2743547" y="762324"/>
                  <a:pt x="2772656" y="722063"/>
                  <a:pt x="2809702" y="689957"/>
                </a:cubicBezTo>
                <a:cubicBezTo>
                  <a:pt x="2851266" y="653935"/>
                  <a:pt x="2890622" y="615195"/>
                  <a:pt x="2934393" y="581891"/>
                </a:cubicBezTo>
                <a:cubicBezTo>
                  <a:pt x="3018218" y="518111"/>
                  <a:pt x="3100185" y="450476"/>
                  <a:pt x="3192087" y="399011"/>
                </a:cubicBezTo>
                <a:cubicBezTo>
                  <a:pt x="3450778" y="254145"/>
                  <a:pt x="3350936" y="304439"/>
                  <a:pt x="3624349" y="174568"/>
                </a:cubicBezTo>
                <a:cubicBezTo>
                  <a:pt x="3660185" y="157546"/>
                  <a:pt x="3694081" y="134913"/>
                  <a:pt x="3732415" y="124691"/>
                </a:cubicBezTo>
                <a:cubicBezTo>
                  <a:pt x="3807784" y="104593"/>
                  <a:pt x="3964211" y="61683"/>
                  <a:pt x="4031673" y="49877"/>
                </a:cubicBezTo>
                <a:cubicBezTo>
                  <a:pt x="4122160" y="34042"/>
                  <a:pt x="4256142" y="29749"/>
                  <a:pt x="4347557" y="24938"/>
                </a:cubicBezTo>
                <a:cubicBezTo>
                  <a:pt x="4393956" y="19783"/>
                  <a:pt x="4479251" y="9612"/>
                  <a:pt x="4522124" y="8313"/>
                </a:cubicBezTo>
                <a:cubicBezTo>
                  <a:pt x="4671710" y="3780"/>
                  <a:pt x="4971011" y="0"/>
                  <a:pt x="4971011" y="0"/>
                </a:cubicBezTo>
              </a:path>
            </a:pathLst>
          </a:cu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93526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38D1-7B5F-3EEE-04B5-9E49A1B8B1A2}"/>
              </a:ext>
            </a:extLst>
          </p:cNvPr>
          <p:cNvSpPr txBox="1"/>
          <p:nvPr/>
        </p:nvSpPr>
        <p:spPr>
          <a:xfrm>
            <a:off x="1704109" y="623455"/>
            <a:ext cx="8611986" cy="646331"/>
          </a:xfrm>
          <a:prstGeom prst="rect">
            <a:avLst/>
          </a:prstGeom>
          <a:noFill/>
        </p:spPr>
        <p:txBody>
          <a:bodyPr wrap="square" rtlCol="0">
            <a:spAutoFit/>
          </a:bodyPr>
          <a:lstStyle/>
          <a:p>
            <a:pPr algn="ctr"/>
            <a:r>
              <a:rPr lang="en-IN" sz="3600" dirty="0">
                <a:solidFill>
                  <a:srgbClr val="FF0000"/>
                </a:solidFill>
              </a:rPr>
              <a:t>Evaluation pattern (Theory)</a:t>
            </a:r>
          </a:p>
        </p:txBody>
      </p:sp>
      <p:graphicFrame>
        <p:nvGraphicFramePr>
          <p:cNvPr id="3" name="Table 3">
            <a:extLst>
              <a:ext uri="{FF2B5EF4-FFF2-40B4-BE49-F238E27FC236}">
                <a16:creationId xmlns:a16="http://schemas.microsoft.com/office/drawing/2014/main" id="{216EC703-62C5-5822-9540-7631C293EEDE}"/>
              </a:ext>
            </a:extLst>
          </p:cNvPr>
          <p:cNvGraphicFramePr>
            <a:graphicFrameLocks noGrp="1"/>
          </p:cNvGraphicFramePr>
          <p:nvPr/>
        </p:nvGraphicFramePr>
        <p:xfrm>
          <a:off x="3345411" y="1938404"/>
          <a:ext cx="6862618" cy="2286000"/>
        </p:xfrm>
        <a:graphic>
          <a:graphicData uri="http://schemas.openxmlformats.org/drawingml/2006/table">
            <a:tbl>
              <a:tblPr firstRow="1" bandRow="1">
                <a:tableStyleId>{5C22544A-7EE6-4342-B048-85BDC9FD1C3A}</a:tableStyleId>
              </a:tblPr>
              <a:tblGrid>
                <a:gridCol w="1511336">
                  <a:extLst>
                    <a:ext uri="{9D8B030D-6E8A-4147-A177-3AD203B41FA5}">
                      <a16:colId xmlns:a16="http://schemas.microsoft.com/office/drawing/2014/main" val="425899501"/>
                    </a:ext>
                  </a:extLst>
                </a:gridCol>
                <a:gridCol w="5351282">
                  <a:extLst>
                    <a:ext uri="{9D8B030D-6E8A-4147-A177-3AD203B41FA5}">
                      <a16:colId xmlns:a16="http://schemas.microsoft.com/office/drawing/2014/main" val="1599092509"/>
                    </a:ext>
                  </a:extLst>
                </a:gridCol>
              </a:tblGrid>
              <a:tr h="447532">
                <a:tc>
                  <a:txBody>
                    <a:bodyPr/>
                    <a:lstStyle/>
                    <a:p>
                      <a:pPr algn="ctr"/>
                      <a:r>
                        <a:rPr lang="en-IN" sz="2400" dirty="0">
                          <a:solidFill>
                            <a:schemeClr val="tx1"/>
                          </a:solidFill>
                          <a:latin typeface="Arial" panose="020B0604020202020204" pitchFamily="34" charset="0"/>
                          <a:cs typeface="Arial" panose="020B0604020202020204" pitchFamily="34" charset="0"/>
                        </a:rPr>
                        <a:t>S.NO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1"/>
                          </a:solidFill>
                          <a:latin typeface="Arial" panose="020B0604020202020204" pitchFamily="34" charset="0"/>
                          <a:cs typeface="Arial" panose="020B0604020202020204" pitchFamily="34" charset="0"/>
                        </a:rPr>
                        <a:t>Name of the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92674"/>
                  </a:ext>
                </a:extLst>
              </a:tr>
              <a:tr h="358026">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t>Mid -1 (objective &amp; Descriptive) 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2065732"/>
                  </a:ext>
                </a:extLst>
              </a:tr>
              <a:tr h="358026">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Mid -2 (objective &amp; Descriptive) 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095707"/>
                  </a:ext>
                </a:extLst>
              </a:tr>
              <a:tr h="358026">
                <a:tc>
                  <a:txBody>
                    <a:bodyPr/>
                    <a:lstStyle/>
                    <a:p>
                      <a:pPr algn="ctr"/>
                      <a:r>
                        <a:rPr lang="en-IN"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Assignment – 1 (coding platforms: Code contests)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714429"/>
                  </a:ext>
                </a:extLst>
              </a:tr>
              <a:tr h="358026">
                <a:tc>
                  <a:txBody>
                    <a:bodyPr/>
                    <a:lstStyle/>
                    <a:p>
                      <a:pPr algn="ctr"/>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Assignment -2 (coding platforms: Code contests)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403766"/>
                  </a:ext>
                </a:extLst>
              </a:tr>
              <a:tr h="358026">
                <a:tc>
                  <a:txBody>
                    <a:bodyPr/>
                    <a:lstStyle/>
                    <a:p>
                      <a:pPr algn="ctr"/>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External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643250"/>
                  </a:ext>
                </a:extLst>
              </a:tr>
            </a:tbl>
          </a:graphicData>
        </a:graphic>
      </p:graphicFrame>
      <p:sp>
        <p:nvSpPr>
          <p:cNvPr id="4" name="TextBox 3">
            <a:extLst>
              <a:ext uri="{FF2B5EF4-FFF2-40B4-BE49-F238E27FC236}">
                <a16:creationId xmlns:a16="http://schemas.microsoft.com/office/drawing/2014/main" id="{D5E6B678-833D-0532-2D0F-82FA29421B02}"/>
              </a:ext>
            </a:extLst>
          </p:cNvPr>
          <p:cNvSpPr txBox="1"/>
          <p:nvPr/>
        </p:nvSpPr>
        <p:spPr>
          <a:xfrm>
            <a:off x="631767" y="4813069"/>
            <a:ext cx="11560233" cy="1200329"/>
          </a:xfrm>
          <a:prstGeom prst="rect">
            <a:avLst/>
          </a:prstGeom>
          <a:noFill/>
        </p:spPr>
        <p:txBody>
          <a:bodyPr wrap="square" rtlCol="0">
            <a:spAutoFit/>
          </a:bodyPr>
          <a:lstStyle/>
          <a:p>
            <a:r>
              <a:rPr lang="en-IN" sz="3600" dirty="0" err="1">
                <a:solidFill>
                  <a:srgbClr val="FF0000"/>
                </a:solidFill>
              </a:rPr>
              <a:t>Codechef</a:t>
            </a:r>
            <a:r>
              <a:rPr lang="en-IN" sz="3600" dirty="0">
                <a:solidFill>
                  <a:srgbClr val="FF0000"/>
                </a:solidFill>
              </a:rPr>
              <a:t>, Leet code, </a:t>
            </a:r>
            <a:r>
              <a:rPr lang="en-IN" sz="3600" dirty="0" err="1">
                <a:solidFill>
                  <a:srgbClr val="FF0000"/>
                </a:solidFill>
              </a:rPr>
              <a:t>codeforce</a:t>
            </a:r>
            <a:r>
              <a:rPr lang="en-IN" sz="3600" dirty="0">
                <a:solidFill>
                  <a:srgbClr val="FF0000"/>
                </a:solidFill>
              </a:rPr>
              <a:t>, SPOJ, Hacker Rank, </a:t>
            </a:r>
          </a:p>
          <a:p>
            <a:r>
              <a:rPr lang="en-IN" sz="3600" dirty="0">
                <a:solidFill>
                  <a:srgbClr val="FF0000"/>
                </a:solidFill>
              </a:rPr>
              <a:t>Coder byte etc</a:t>
            </a:r>
            <a:r>
              <a:rPr lang="en-IN" dirty="0"/>
              <a:t>…</a:t>
            </a:r>
          </a:p>
        </p:txBody>
      </p:sp>
    </p:spTree>
    <p:extLst>
      <p:ext uri="{BB962C8B-B14F-4D97-AF65-F5344CB8AC3E}">
        <p14:creationId xmlns:p14="http://schemas.microsoft.com/office/powerpoint/2010/main" val="2482028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1ACFC1-5D3B-68C9-91C8-AB1E57199FB7}"/>
              </a:ext>
            </a:extLst>
          </p:cNvPr>
          <p:cNvSpPr txBox="1"/>
          <p:nvPr/>
        </p:nvSpPr>
        <p:spPr>
          <a:xfrm>
            <a:off x="2335876" y="648393"/>
            <a:ext cx="6774873" cy="584775"/>
          </a:xfrm>
          <a:prstGeom prst="rect">
            <a:avLst/>
          </a:prstGeom>
          <a:noFill/>
        </p:spPr>
        <p:txBody>
          <a:bodyPr wrap="square" rtlCol="0">
            <a:spAutoFit/>
          </a:bodyPr>
          <a:lstStyle/>
          <a:p>
            <a:pPr algn="ctr"/>
            <a:r>
              <a:rPr lang="en-IN" sz="3200" dirty="0"/>
              <a:t>f(n) = 2n</a:t>
            </a:r>
            <a:r>
              <a:rPr lang="en-IN" sz="3200" baseline="30000" dirty="0"/>
              <a:t>2</a:t>
            </a:r>
            <a:r>
              <a:rPr lang="en-IN" sz="3200" dirty="0"/>
              <a:t> + 3n + 5, g(n) = n</a:t>
            </a:r>
            <a:r>
              <a:rPr lang="en-IN" sz="3200" baseline="30000" dirty="0"/>
              <a:t>2</a:t>
            </a:r>
            <a:r>
              <a:rPr lang="en-IN" sz="3200" dirty="0"/>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4795430-4701-4750-EF9C-0B2E04688E73}"/>
                  </a:ext>
                </a:extLst>
              </p:cNvPr>
              <p:cNvSpPr txBox="1"/>
              <p:nvPr/>
            </p:nvSpPr>
            <p:spPr>
              <a:xfrm>
                <a:off x="2867891" y="1812175"/>
                <a:ext cx="659199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0 </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𝑓</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oMath>
                  </m:oMathPara>
                </a14:m>
                <a:endParaRPr lang="en-IN" b="0" dirty="0">
                  <a:ea typeface="Cambria Math" panose="02040503050406030204" pitchFamily="18" charset="0"/>
                </a:endParaRPr>
              </a:p>
              <a:p>
                <a:endParaRPr lang="en-IN" b="0" dirty="0">
                  <a:ea typeface="Cambria Math" panose="02040503050406030204" pitchFamily="18" charset="0"/>
                </a:endParaRPr>
              </a:p>
              <a:p>
                <a:r>
                  <a:rPr lang="en-IN" dirty="0"/>
                  <a:t>		        </a:t>
                </a:r>
                <a14:m>
                  <m:oMath xmlns:m="http://schemas.openxmlformats.org/officeDocument/2006/math">
                    <m:r>
                      <a:rPr lang="en-IN" b="0" i="1" smtClean="0">
                        <a:latin typeface="Cambria Math" panose="02040503050406030204" pitchFamily="18" charset="0"/>
                      </a:rPr>
                      <m:t>0 </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 ≤2</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+3</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+5</m:t>
                    </m:r>
                  </m:oMath>
                </a14:m>
                <a:endParaRPr lang="en-IN" dirty="0"/>
              </a:p>
            </p:txBody>
          </p:sp>
        </mc:Choice>
        <mc:Fallback xmlns="">
          <p:sp>
            <p:nvSpPr>
              <p:cNvPr id="3" name="TextBox 2">
                <a:extLst>
                  <a:ext uri="{FF2B5EF4-FFF2-40B4-BE49-F238E27FC236}">
                    <a16:creationId xmlns:a16="http://schemas.microsoft.com/office/drawing/2014/main" id="{84795430-4701-4750-EF9C-0B2E04688E73}"/>
                  </a:ext>
                </a:extLst>
              </p:cNvPr>
              <p:cNvSpPr txBox="1">
                <a:spLocks noRot="1" noChangeAspect="1" noMove="1" noResize="1" noEditPoints="1" noAdjustHandles="1" noChangeArrowheads="1" noChangeShapeType="1" noTextEdit="1"/>
              </p:cNvSpPr>
              <p:nvPr/>
            </p:nvSpPr>
            <p:spPr>
              <a:xfrm>
                <a:off x="2867891" y="1812175"/>
                <a:ext cx="6591993" cy="92333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96D025-9080-2A75-2779-A8D19F231B21}"/>
                  </a:ext>
                </a:extLst>
              </p:cNvPr>
              <p:cNvSpPr txBox="1"/>
              <p:nvPr/>
            </p:nvSpPr>
            <p:spPr>
              <a:xfrm>
                <a:off x="-660861" y="3183775"/>
                <a:ext cx="5444837" cy="104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𝑛</m:t>
                      </m:r>
                      <m:r>
                        <a:rPr lang="en-IN" b="0" i="1" baseline="30000" smtClean="0">
                          <a:latin typeface="Cambria Math" panose="02040503050406030204" pitchFamily="18" charset="0"/>
                        </a:rPr>
                        <m:t>2</m:t>
                      </m:r>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+3</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+5    </m:t>
                      </m:r>
                      <m:r>
                        <a:rPr lang="en-IN" b="0" i="1" smtClean="0">
                          <a:latin typeface="Cambria Math" panose="02040503050406030204" pitchFamily="18" charset="0"/>
                          <a:ea typeface="Cambria Math" panose="02040503050406030204" pitchFamily="18" charset="0"/>
                        </a:rPr>
                        <m:t>𝑓𝑖𝑛𝑑𝑖𝑛𝑔</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𝑣𝑎𝑙𝑢𝑒</m:t>
                      </m:r>
                    </m:oMath>
                  </m:oMathPara>
                </a14:m>
                <a:endParaRPr lang="en-IN" b="0" dirty="0">
                  <a:ea typeface="Cambria Math" panose="02040503050406030204" pitchFamily="18" charset="0"/>
                </a:endParaRPr>
              </a:p>
              <a:p>
                <a:endParaRPr lang="en-IN" b="0" dirty="0">
                  <a:ea typeface="Cambria Math" panose="02040503050406030204" pitchFamily="18" charset="0"/>
                </a:endParaRPr>
              </a:p>
              <a:p>
                <a:r>
                  <a:rPr lang="en-IN" dirty="0"/>
                  <a:t>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≤2+ </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3</m:t>
                        </m:r>
                      </m:num>
                      <m:den>
                        <m:r>
                          <a:rPr lang="en-IN" b="0" i="1" smtClean="0">
                            <a:latin typeface="Cambria Math" panose="02040503050406030204" pitchFamily="18" charset="0"/>
                            <a:ea typeface="Cambria Math" panose="02040503050406030204" pitchFamily="18" charset="0"/>
                          </a:rPr>
                          <m:t>𝑛</m:t>
                        </m:r>
                      </m:den>
                    </m:f>
                    <m:r>
                      <a:rPr lang="en-IN" b="0" i="1" smtClean="0">
                        <a:latin typeface="Cambria Math" panose="02040503050406030204" pitchFamily="18" charset="0"/>
                        <a:ea typeface="Cambria Math" panose="02040503050406030204" pitchFamily="18" charset="0"/>
                      </a:rPr>
                      <m:t> + </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5</m:t>
                        </m:r>
                      </m:num>
                      <m:den>
                        <m:r>
                          <a:rPr lang="en-IN" b="0" i="1" smtClean="0">
                            <a:latin typeface="Cambria Math" panose="02040503050406030204" pitchFamily="18" charset="0"/>
                            <a:ea typeface="Cambria Math" panose="02040503050406030204" pitchFamily="18" charset="0"/>
                          </a:rPr>
                          <m:t>𝑛</m:t>
                        </m:r>
                      </m:den>
                    </m:f>
                  </m:oMath>
                </a14:m>
                <a:endParaRPr lang="en-IN" dirty="0"/>
              </a:p>
            </p:txBody>
          </p:sp>
        </mc:Choice>
        <mc:Fallback xmlns="">
          <p:sp>
            <p:nvSpPr>
              <p:cNvPr id="4" name="TextBox 3">
                <a:extLst>
                  <a:ext uri="{FF2B5EF4-FFF2-40B4-BE49-F238E27FC236}">
                    <a16:creationId xmlns:a16="http://schemas.microsoft.com/office/drawing/2014/main" id="{3296D025-9080-2A75-2779-A8D19F231B21}"/>
                  </a:ext>
                </a:extLst>
              </p:cNvPr>
              <p:cNvSpPr txBox="1">
                <a:spLocks noRot="1" noChangeAspect="1" noMove="1" noResize="1" noEditPoints="1" noAdjustHandles="1" noChangeArrowheads="1" noChangeShapeType="1" noTextEdit="1"/>
              </p:cNvSpPr>
              <p:nvPr/>
            </p:nvSpPr>
            <p:spPr>
              <a:xfrm>
                <a:off x="-660861" y="3183775"/>
                <a:ext cx="5444837" cy="1043427"/>
              </a:xfrm>
              <a:prstGeom prst="rect">
                <a:avLst/>
              </a:prstGeom>
              <a:blipFill>
                <a:blip r:embed="rId3"/>
                <a:stretch>
                  <a:fillRect/>
                </a:stretch>
              </a:blipFill>
            </p:spPr>
            <p:txBody>
              <a:bodyPr/>
              <a:lstStyle/>
              <a:p>
                <a:r>
                  <a:rPr lang="en-IN">
                    <a:noFill/>
                  </a:rPr>
                  <a:t> </a:t>
                </a:r>
              </a:p>
            </p:txBody>
          </p:sp>
        </mc:Fallback>
      </mc:AlternateContent>
      <p:sp>
        <p:nvSpPr>
          <p:cNvPr id="5" name="Oval 4">
            <a:extLst>
              <a:ext uri="{FF2B5EF4-FFF2-40B4-BE49-F238E27FC236}">
                <a16:creationId xmlns:a16="http://schemas.microsoft.com/office/drawing/2014/main" id="{EF7E592B-C4D3-A9C8-25B7-4E0372109AAF}"/>
              </a:ext>
            </a:extLst>
          </p:cNvPr>
          <p:cNvSpPr/>
          <p:nvPr/>
        </p:nvSpPr>
        <p:spPr>
          <a:xfrm>
            <a:off x="2032464" y="3773978"/>
            <a:ext cx="390698" cy="4280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BCEE08F6-9A24-27AA-8DEC-1D88BD296A39}"/>
              </a:ext>
            </a:extLst>
          </p:cNvPr>
          <p:cNvSpPr/>
          <p:nvPr/>
        </p:nvSpPr>
        <p:spPr>
          <a:xfrm>
            <a:off x="2525686" y="3793374"/>
            <a:ext cx="390698" cy="4280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F9A225-4517-4F4D-09CF-EED67D072425}"/>
                  </a:ext>
                </a:extLst>
              </p:cNvPr>
              <p:cNvSpPr txBox="1"/>
              <p:nvPr/>
            </p:nvSpPr>
            <p:spPr>
              <a:xfrm>
                <a:off x="3495502" y="3773978"/>
                <a:ext cx="2934393" cy="369332"/>
              </a:xfrm>
              <a:prstGeom prst="rect">
                <a:avLst/>
              </a:prstGeom>
              <a:noFill/>
            </p:spPr>
            <p:txBody>
              <a:bodyPr wrap="square" rtlCol="0">
                <a:spAutoFit/>
              </a:bodyPr>
              <a:lstStyle/>
              <a:p>
                <a:r>
                  <a:rPr lang="en-IN" dirty="0">
                    <a:solidFill>
                      <a:srgbClr val="FF0000"/>
                    </a:solidFill>
                  </a:rPr>
                  <a:t>Tends to zero for </a:t>
                </a:r>
                <a14:m>
                  <m:oMath xmlns:m="http://schemas.openxmlformats.org/officeDocument/2006/math">
                    <m:r>
                      <a:rPr lang="en-IN" i="1" smtClean="0">
                        <a:solidFill>
                          <a:srgbClr val="FF0000"/>
                        </a:solidFill>
                        <a:latin typeface="Cambria Math" panose="02040503050406030204" pitchFamily="18" charset="0"/>
                        <a:ea typeface="Cambria Math" panose="02040503050406030204" pitchFamily="18" charset="0"/>
                      </a:rPr>
                      <m:t>∞</m:t>
                    </m:r>
                  </m:oMath>
                </a14:m>
                <a:r>
                  <a:rPr lang="en-IN" dirty="0">
                    <a:solidFill>
                      <a:srgbClr val="FF0000"/>
                    </a:solidFill>
                  </a:rPr>
                  <a:t> n</a:t>
                </a:r>
              </a:p>
            </p:txBody>
          </p:sp>
        </mc:Choice>
        <mc:Fallback xmlns="">
          <p:sp>
            <p:nvSpPr>
              <p:cNvPr id="7" name="TextBox 6">
                <a:extLst>
                  <a:ext uri="{FF2B5EF4-FFF2-40B4-BE49-F238E27FC236}">
                    <a16:creationId xmlns:a16="http://schemas.microsoft.com/office/drawing/2014/main" id="{59F9A225-4517-4F4D-09CF-EED67D072425}"/>
                  </a:ext>
                </a:extLst>
              </p:cNvPr>
              <p:cNvSpPr txBox="1">
                <a:spLocks noRot="1" noChangeAspect="1" noMove="1" noResize="1" noEditPoints="1" noAdjustHandles="1" noChangeArrowheads="1" noChangeShapeType="1" noTextEdit="1"/>
              </p:cNvSpPr>
              <p:nvPr/>
            </p:nvSpPr>
            <p:spPr>
              <a:xfrm>
                <a:off x="3495502" y="3773978"/>
                <a:ext cx="2934393" cy="369332"/>
              </a:xfrm>
              <a:prstGeom prst="rect">
                <a:avLst/>
              </a:prstGeom>
              <a:blipFill>
                <a:blip r:embed="rId4"/>
                <a:stretch>
                  <a:fillRect l="-1660" t="-8197" b="-2459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EF1F1C-22F9-93C0-E0E7-A37DA5697DB3}"/>
                  </a:ext>
                </a:extLst>
              </p:cNvPr>
              <p:cNvSpPr txBox="1"/>
              <p:nvPr/>
            </p:nvSpPr>
            <p:spPr>
              <a:xfrm>
                <a:off x="1034936" y="4463935"/>
                <a:ext cx="4630189" cy="646331"/>
              </a:xfrm>
              <a:prstGeom prst="rect">
                <a:avLst/>
              </a:prstGeom>
              <a:noFill/>
            </p:spPr>
            <p:txBody>
              <a:bodyPr wrap="square" rtlCol="0">
                <a:spAutoFit/>
              </a:bodyPr>
              <a:lstStyle/>
              <a:p>
                <a:r>
                  <a:rPr lang="en-IN" dirty="0"/>
                  <a:t>Put larger values for n, n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oMath>
                </a14:m>
                <a:endParaRPr lang="en-IN" b="0" dirty="0">
                  <a:ea typeface="Cambria Math" panose="02040503050406030204" pitchFamily="18" charset="0"/>
                </a:endParaRPr>
              </a:p>
              <a:p>
                <a:r>
                  <a:rPr lang="en-IN" dirty="0"/>
                  <a:t>Therefore c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2, </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=2.</m:t>
                    </m:r>
                  </m:oMath>
                </a14:m>
                <a:endParaRPr lang="en-IN" dirty="0"/>
              </a:p>
            </p:txBody>
          </p:sp>
        </mc:Choice>
        <mc:Fallback xmlns="">
          <p:sp>
            <p:nvSpPr>
              <p:cNvPr id="8" name="TextBox 7">
                <a:extLst>
                  <a:ext uri="{FF2B5EF4-FFF2-40B4-BE49-F238E27FC236}">
                    <a16:creationId xmlns:a16="http://schemas.microsoft.com/office/drawing/2014/main" id="{96EF1F1C-22F9-93C0-E0E7-A37DA5697DB3}"/>
                  </a:ext>
                </a:extLst>
              </p:cNvPr>
              <p:cNvSpPr txBox="1">
                <a:spLocks noRot="1" noChangeAspect="1" noMove="1" noResize="1" noEditPoints="1" noAdjustHandles="1" noChangeArrowheads="1" noChangeShapeType="1" noTextEdit="1"/>
              </p:cNvSpPr>
              <p:nvPr/>
            </p:nvSpPr>
            <p:spPr>
              <a:xfrm>
                <a:off x="1034936" y="4463935"/>
                <a:ext cx="4630189" cy="646331"/>
              </a:xfrm>
              <a:prstGeom prst="rect">
                <a:avLst/>
              </a:prstGeom>
              <a:blipFill>
                <a:blip r:embed="rId5"/>
                <a:stretch>
                  <a:fillRect l="-1186" t="-4717" b="-141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5B8684-FA9E-ADD5-B1C2-1CF2CE9A2A65}"/>
                  </a:ext>
                </a:extLst>
              </p:cNvPr>
              <p:cNvSpPr txBox="1"/>
              <p:nvPr/>
            </p:nvSpPr>
            <p:spPr>
              <a:xfrm>
                <a:off x="6773332" y="3183775"/>
                <a:ext cx="5545667" cy="1477328"/>
              </a:xfrm>
              <a:prstGeom prst="rect">
                <a:avLst/>
              </a:prstGeom>
              <a:noFill/>
            </p:spPr>
            <p:txBody>
              <a:bodyPr wrap="square" rtlCol="0">
                <a:spAutoFit/>
              </a:bodyPr>
              <a:lstStyle/>
              <a:p>
                <a:r>
                  <a:rPr lang="en-IN" dirty="0"/>
                  <a:t>Finding n value</a:t>
                </a:r>
              </a:p>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 </m:t>
                      </m:r>
                      <m:r>
                        <a:rPr lang="en-IN" b="0" i="1" smtClean="0">
                          <a:latin typeface="Cambria Math" panose="02040503050406030204" pitchFamily="18" charset="0"/>
                        </a:rPr>
                        <m:t>𝑛</m:t>
                      </m:r>
                      <m:r>
                        <a:rPr lang="en-IN" b="0" i="1" baseline="30000" smtClean="0">
                          <a:latin typeface="Cambria Math" panose="02040503050406030204" pitchFamily="18" charset="0"/>
                        </a:rPr>
                        <m:t>2</m:t>
                      </m:r>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 +3</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 +5</m:t>
                      </m:r>
                    </m:oMath>
                  </m:oMathPara>
                </a14:m>
                <a:endParaRPr lang="en-IN" b="0" dirty="0">
                  <a:ea typeface="Cambria Math" panose="02040503050406030204" pitchFamily="18" charset="0"/>
                </a:endParaRPr>
              </a:p>
              <a:p>
                <a:r>
                  <a:rPr lang="en-IN" dirty="0"/>
                  <a:t>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𝑛</m:t>
                    </m:r>
                    <m:r>
                      <a:rPr lang="en-IN" b="0" i="1" baseline="30000" smtClean="0">
                        <a:latin typeface="Cambria Math" panose="02040503050406030204" pitchFamily="18" charset="0"/>
                      </a:rPr>
                      <m:t>2</m:t>
                    </m:r>
                    <m:r>
                      <a:rPr lang="en-IN" b="0" i="1" smtClean="0">
                        <a:latin typeface="Cambria Math" panose="02040503050406030204" pitchFamily="18" charset="0"/>
                      </a:rPr>
                      <m:t> ≤2</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+3</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+5</m:t>
                    </m:r>
                  </m:oMath>
                </a14:m>
                <a:r>
                  <a:rPr lang="en-IN" b="0" dirty="0">
                    <a:ea typeface="Cambria Math" panose="02040503050406030204" pitchFamily="18" charset="0"/>
                  </a:rPr>
                  <a:t> </a:t>
                </a:r>
                <a:r>
                  <a:rPr lang="en-IN" b="0" dirty="0">
                    <a:solidFill>
                      <a:srgbClr val="FF0000"/>
                    </a:solidFill>
                    <a:ea typeface="Cambria Math" panose="02040503050406030204" pitchFamily="18" charset="0"/>
                  </a:rPr>
                  <a:t>n=1, 1…..</a:t>
                </a:r>
                <a14:m>
                  <m:oMath xmlns:m="http://schemas.openxmlformats.org/officeDocument/2006/math">
                    <m:r>
                      <a:rPr lang="en-IN" b="0" i="1" smtClean="0">
                        <a:solidFill>
                          <a:srgbClr val="FF0000"/>
                        </a:solidFill>
                        <a:latin typeface="Cambria Math" panose="02040503050406030204" pitchFamily="18" charset="0"/>
                        <a:ea typeface="Cambria Math" panose="02040503050406030204" pitchFamily="18" charset="0"/>
                      </a:rPr>
                      <m:t>∞ </m:t>
                    </m:r>
                    <m:r>
                      <a:rPr lang="en-IN" b="0" i="1" smtClean="0">
                        <a:solidFill>
                          <a:srgbClr val="FF0000"/>
                        </a:solidFill>
                        <a:latin typeface="Cambria Math" panose="02040503050406030204" pitchFamily="18" charset="0"/>
                        <a:ea typeface="Cambria Math" panose="02040503050406030204" pitchFamily="18" charset="0"/>
                      </a:rPr>
                      <m:t>𝑡𝑟𝑢𝑒</m:t>
                    </m:r>
                  </m:oMath>
                </a14:m>
                <a:endParaRPr lang="en-IN" b="0" dirty="0">
                  <a:ea typeface="Cambria Math" panose="02040503050406030204" pitchFamily="18" charset="0"/>
                </a:endParaRPr>
              </a:p>
              <a:p>
                <a:r>
                  <a:rPr lang="en-IN" dirty="0"/>
                  <a:t>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ea typeface="Cambria Math" panose="02040503050406030204" pitchFamily="18" charset="0"/>
                      </a:rPr>
                      <m:t>≤2+3+5</m:t>
                    </m:r>
                  </m:oMath>
                </a14:m>
                <a:endParaRPr lang="en-IN" b="0" dirty="0">
                  <a:ea typeface="Cambria Math" panose="02040503050406030204" pitchFamily="18" charset="0"/>
                </a:endParaRPr>
              </a:p>
              <a:p>
                <a:r>
                  <a:rPr lang="en-IN" dirty="0"/>
                  <a:t>	</a:t>
                </a:r>
                <a14:m>
                  <m:oMath xmlns:m="http://schemas.openxmlformats.org/officeDocument/2006/math">
                    <m:r>
                      <a:rPr lang="en-IN" b="0" i="1" smtClean="0">
                        <a:latin typeface="Cambria Math" panose="02040503050406030204" pitchFamily="18" charset="0"/>
                      </a:rPr>
                      <m:t>2 </m:t>
                    </m:r>
                    <m:r>
                      <a:rPr lang="en-IN" b="0" i="1" smtClean="0">
                        <a:latin typeface="Cambria Math" panose="02040503050406030204" pitchFamily="18" charset="0"/>
                        <a:ea typeface="Cambria Math" panose="02040503050406030204" pitchFamily="18" charset="0"/>
                      </a:rPr>
                      <m:t>≤10 </m:t>
                    </m:r>
                    <m:r>
                      <a:rPr lang="en-IN" b="0" i="1" smtClean="0">
                        <a:latin typeface="Cambria Math" panose="02040503050406030204" pitchFamily="18" charset="0"/>
                        <a:ea typeface="Cambria Math" panose="02040503050406030204" pitchFamily="18" charset="0"/>
                      </a:rPr>
                      <m:t>𝑡𝑟𝑢𝑒</m:t>
                    </m:r>
                  </m:oMath>
                </a14:m>
                <a:r>
                  <a:rPr lang="en-IN" dirty="0"/>
                  <a:t> </a:t>
                </a:r>
              </a:p>
            </p:txBody>
          </p:sp>
        </mc:Choice>
        <mc:Fallback xmlns="">
          <p:sp>
            <p:nvSpPr>
              <p:cNvPr id="9" name="TextBox 8">
                <a:extLst>
                  <a:ext uri="{FF2B5EF4-FFF2-40B4-BE49-F238E27FC236}">
                    <a16:creationId xmlns:a16="http://schemas.microsoft.com/office/drawing/2014/main" id="{C95B8684-FA9E-ADD5-B1C2-1CF2CE9A2A65}"/>
                  </a:ext>
                </a:extLst>
              </p:cNvPr>
              <p:cNvSpPr txBox="1">
                <a:spLocks noRot="1" noChangeAspect="1" noMove="1" noResize="1" noEditPoints="1" noAdjustHandles="1" noChangeArrowheads="1" noChangeShapeType="1" noTextEdit="1"/>
              </p:cNvSpPr>
              <p:nvPr/>
            </p:nvSpPr>
            <p:spPr>
              <a:xfrm>
                <a:off x="6773332" y="3183775"/>
                <a:ext cx="5545667" cy="1477328"/>
              </a:xfrm>
              <a:prstGeom prst="rect">
                <a:avLst/>
              </a:prstGeom>
              <a:blipFill>
                <a:blip r:embed="rId6"/>
                <a:stretch>
                  <a:fillRect l="-879" t="-2058"/>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4998BF1B-FE4B-7710-DF38-1696CDFDDD65}"/>
              </a:ext>
            </a:extLst>
          </p:cNvPr>
          <p:cNvSpPr txBox="1"/>
          <p:nvPr/>
        </p:nvSpPr>
        <p:spPr>
          <a:xfrm>
            <a:off x="3564467" y="5334000"/>
            <a:ext cx="4055533" cy="369332"/>
          </a:xfrm>
          <a:prstGeom prst="rect">
            <a:avLst/>
          </a:prstGeom>
          <a:noFill/>
        </p:spPr>
        <p:txBody>
          <a:bodyPr wrap="square" rtlCol="0">
            <a:spAutoFit/>
          </a:bodyPr>
          <a:lstStyle/>
          <a:p>
            <a:r>
              <a:rPr lang="en-IN" dirty="0"/>
              <a:t>Therefore c= 2, n= n0 =1</a:t>
            </a:r>
          </a:p>
        </p:txBody>
      </p:sp>
    </p:spTree>
    <p:extLst>
      <p:ext uri="{BB962C8B-B14F-4D97-AF65-F5344CB8AC3E}">
        <p14:creationId xmlns:p14="http://schemas.microsoft.com/office/powerpoint/2010/main" val="30503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6FFC7721-50A6-C568-A255-CF07F49BA3FA}"/>
              </a:ext>
            </a:extLst>
          </p:cNvPr>
          <p:cNvCxnSpPr>
            <a:cxnSpLocks/>
          </p:cNvCxnSpPr>
          <p:nvPr/>
        </p:nvCxnSpPr>
        <p:spPr>
          <a:xfrm flipV="1">
            <a:off x="3732415" y="3449782"/>
            <a:ext cx="5195454" cy="748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50243EC-F3ED-FC90-7C36-A8A6E884082D}"/>
              </a:ext>
            </a:extLst>
          </p:cNvPr>
          <p:cNvCxnSpPr/>
          <p:nvPr/>
        </p:nvCxnSpPr>
        <p:spPr>
          <a:xfrm flipV="1">
            <a:off x="3707476" y="274322"/>
            <a:ext cx="0" cy="32918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E83834-DBA4-7912-66A7-BC7D10053C1C}"/>
              </a:ext>
            </a:extLst>
          </p:cNvPr>
          <p:cNvSpPr txBox="1"/>
          <p:nvPr/>
        </p:nvSpPr>
        <p:spPr>
          <a:xfrm>
            <a:off x="3640975" y="3640974"/>
            <a:ext cx="5195449" cy="369332"/>
          </a:xfrm>
          <a:prstGeom prst="rect">
            <a:avLst/>
          </a:prstGeom>
          <a:noFill/>
        </p:spPr>
        <p:txBody>
          <a:bodyPr wrap="square" rtlCol="0">
            <a:spAutoFit/>
          </a:bodyPr>
          <a:lstStyle/>
          <a:p>
            <a:r>
              <a:rPr lang="en-IN" dirty="0"/>
              <a:t>0	2	3	4	6	8</a:t>
            </a:r>
          </a:p>
        </p:txBody>
      </p:sp>
      <p:sp>
        <p:nvSpPr>
          <p:cNvPr id="5" name="TextBox 4">
            <a:extLst>
              <a:ext uri="{FF2B5EF4-FFF2-40B4-BE49-F238E27FC236}">
                <a16:creationId xmlns:a16="http://schemas.microsoft.com/office/drawing/2014/main" id="{0522DFF9-B327-EB8B-6FB8-58E3139C244E}"/>
              </a:ext>
            </a:extLst>
          </p:cNvPr>
          <p:cNvSpPr txBox="1"/>
          <p:nvPr/>
        </p:nvSpPr>
        <p:spPr>
          <a:xfrm>
            <a:off x="3050771" y="340822"/>
            <a:ext cx="590194" cy="3139321"/>
          </a:xfrm>
          <a:prstGeom prst="rect">
            <a:avLst/>
          </a:prstGeom>
          <a:noFill/>
        </p:spPr>
        <p:txBody>
          <a:bodyPr wrap="square" rtlCol="0">
            <a:spAutoFit/>
          </a:bodyPr>
          <a:lstStyle/>
          <a:p>
            <a:r>
              <a:rPr lang="en-IN" dirty="0"/>
              <a:t>50</a:t>
            </a:r>
          </a:p>
          <a:p>
            <a:endParaRPr lang="en-IN" dirty="0"/>
          </a:p>
          <a:p>
            <a:endParaRPr lang="en-IN" dirty="0"/>
          </a:p>
          <a:p>
            <a:r>
              <a:rPr lang="en-IN" dirty="0"/>
              <a:t>40</a:t>
            </a:r>
          </a:p>
          <a:p>
            <a:endParaRPr lang="en-IN" dirty="0"/>
          </a:p>
          <a:p>
            <a:r>
              <a:rPr lang="en-IN" dirty="0"/>
              <a:t>30</a:t>
            </a:r>
            <a:br>
              <a:rPr lang="en-IN" dirty="0"/>
            </a:br>
            <a:br>
              <a:rPr lang="en-IN" dirty="0"/>
            </a:br>
            <a:endParaRPr lang="en-IN" dirty="0"/>
          </a:p>
          <a:p>
            <a:r>
              <a:rPr lang="en-IN" dirty="0"/>
              <a:t>20</a:t>
            </a:r>
          </a:p>
          <a:p>
            <a:endParaRPr lang="en-IN" dirty="0"/>
          </a:p>
          <a:p>
            <a:r>
              <a:rPr lang="en-IN" dirty="0"/>
              <a:t>10</a:t>
            </a:r>
          </a:p>
        </p:txBody>
      </p:sp>
      <p:cxnSp>
        <p:nvCxnSpPr>
          <p:cNvPr id="6" name="Straight Connector 5">
            <a:extLst>
              <a:ext uri="{FF2B5EF4-FFF2-40B4-BE49-F238E27FC236}">
                <a16:creationId xmlns:a16="http://schemas.microsoft.com/office/drawing/2014/main" id="{46C1DC04-CD07-D96F-8909-F669D618E92B}"/>
              </a:ext>
            </a:extLst>
          </p:cNvPr>
          <p:cNvCxnSpPr>
            <a:cxnSpLocks/>
          </p:cNvCxnSpPr>
          <p:nvPr/>
        </p:nvCxnSpPr>
        <p:spPr>
          <a:xfrm>
            <a:off x="5987921" y="1787236"/>
            <a:ext cx="0" cy="176400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05310E-3EE0-81C5-DD81-93917EF35E97}"/>
              </a:ext>
            </a:extLst>
          </p:cNvPr>
          <p:cNvCxnSpPr/>
          <p:nvPr/>
        </p:nvCxnSpPr>
        <p:spPr>
          <a:xfrm>
            <a:off x="4073236" y="2668385"/>
            <a:ext cx="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F51A930-07CC-67AB-6E58-CAEE67AD8643}"/>
              </a:ext>
            </a:extLst>
          </p:cNvPr>
          <p:cNvSpPr txBox="1"/>
          <p:nvPr/>
        </p:nvSpPr>
        <p:spPr>
          <a:xfrm>
            <a:off x="8528858" y="440574"/>
            <a:ext cx="1246909" cy="369332"/>
          </a:xfrm>
          <a:prstGeom prst="rect">
            <a:avLst/>
          </a:prstGeom>
          <a:noFill/>
        </p:spPr>
        <p:txBody>
          <a:bodyPr wrap="square" rtlCol="0">
            <a:spAutoFit/>
          </a:bodyPr>
          <a:lstStyle/>
          <a:p>
            <a:r>
              <a:rPr lang="en-IN" dirty="0"/>
              <a:t>F(N)</a:t>
            </a:r>
          </a:p>
        </p:txBody>
      </p:sp>
      <p:sp>
        <p:nvSpPr>
          <p:cNvPr id="9" name="TextBox 8">
            <a:extLst>
              <a:ext uri="{FF2B5EF4-FFF2-40B4-BE49-F238E27FC236}">
                <a16:creationId xmlns:a16="http://schemas.microsoft.com/office/drawing/2014/main" id="{560D0348-D445-593D-2FE4-D4D55BF3A5D1}"/>
              </a:ext>
            </a:extLst>
          </p:cNvPr>
          <p:cNvSpPr txBox="1"/>
          <p:nvPr/>
        </p:nvSpPr>
        <p:spPr>
          <a:xfrm>
            <a:off x="8423563" y="2588027"/>
            <a:ext cx="1246909" cy="369332"/>
          </a:xfrm>
          <a:prstGeom prst="rect">
            <a:avLst/>
          </a:prstGeom>
          <a:noFill/>
        </p:spPr>
        <p:txBody>
          <a:bodyPr wrap="square" rtlCol="0">
            <a:spAutoFit/>
          </a:bodyPr>
          <a:lstStyle/>
          <a:p>
            <a:r>
              <a:rPr lang="en-IN" dirty="0"/>
              <a:t>c. g(N)</a:t>
            </a:r>
          </a:p>
        </p:txBody>
      </p:sp>
      <p:sp>
        <p:nvSpPr>
          <p:cNvPr id="10" name="Freeform: Shape 9">
            <a:extLst>
              <a:ext uri="{FF2B5EF4-FFF2-40B4-BE49-F238E27FC236}">
                <a16:creationId xmlns:a16="http://schemas.microsoft.com/office/drawing/2014/main" id="{B71ECA6F-C933-5193-0E40-35C362D1B050}"/>
              </a:ext>
            </a:extLst>
          </p:cNvPr>
          <p:cNvSpPr/>
          <p:nvPr/>
        </p:nvSpPr>
        <p:spPr>
          <a:xfrm>
            <a:off x="3765665" y="1787237"/>
            <a:ext cx="5076000" cy="1712422"/>
          </a:xfrm>
          <a:custGeom>
            <a:avLst/>
            <a:gdLst>
              <a:gd name="connsiteX0" fmla="*/ 0 w 5095702"/>
              <a:gd name="connsiteY0" fmla="*/ 1712422 h 1712422"/>
              <a:gd name="connsiteX1" fmla="*/ 16626 w 5095702"/>
              <a:gd name="connsiteY1" fmla="*/ 1604356 h 1712422"/>
              <a:gd name="connsiteX2" fmla="*/ 58190 w 5095702"/>
              <a:gd name="connsiteY2" fmla="*/ 1521229 h 1712422"/>
              <a:gd name="connsiteX3" fmla="*/ 124691 w 5095702"/>
              <a:gd name="connsiteY3" fmla="*/ 1354974 h 1712422"/>
              <a:gd name="connsiteX4" fmla="*/ 157942 w 5095702"/>
              <a:gd name="connsiteY4" fmla="*/ 1296785 h 1712422"/>
              <a:gd name="connsiteX5" fmla="*/ 299259 w 5095702"/>
              <a:gd name="connsiteY5" fmla="*/ 1022465 h 1712422"/>
              <a:gd name="connsiteX6" fmla="*/ 498764 w 5095702"/>
              <a:gd name="connsiteY6" fmla="*/ 748145 h 1712422"/>
              <a:gd name="connsiteX7" fmla="*/ 640080 w 5095702"/>
              <a:gd name="connsiteY7" fmla="*/ 573578 h 1712422"/>
              <a:gd name="connsiteX8" fmla="*/ 731520 w 5095702"/>
              <a:gd name="connsiteY8" fmla="*/ 482138 h 1712422"/>
              <a:gd name="connsiteX9" fmla="*/ 922713 w 5095702"/>
              <a:gd name="connsiteY9" fmla="*/ 332509 h 1712422"/>
              <a:gd name="connsiteX10" fmla="*/ 1413164 w 5095702"/>
              <a:gd name="connsiteY10" fmla="*/ 91440 h 1712422"/>
              <a:gd name="connsiteX11" fmla="*/ 1828800 w 5095702"/>
              <a:gd name="connsiteY11" fmla="*/ 8313 h 1712422"/>
              <a:gd name="connsiteX12" fmla="*/ 2019993 w 5095702"/>
              <a:gd name="connsiteY12" fmla="*/ 0 h 1712422"/>
              <a:gd name="connsiteX13" fmla="*/ 2344190 w 5095702"/>
              <a:gd name="connsiteY13" fmla="*/ 24938 h 1712422"/>
              <a:gd name="connsiteX14" fmla="*/ 2643448 w 5095702"/>
              <a:gd name="connsiteY14" fmla="*/ 66502 h 1712422"/>
              <a:gd name="connsiteX15" fmla="*/ 2951019 w 5095702"/>
              <a:gd name="connsiteY15" fmla="*/ 182880 h 1712422"/>
              <a:gd name="connsiteX16" fmla="*/ 3325091 w 5095702"/>
              <a:gd name="connsiteY16" fmla="*/ 324196 h 1712422"/>
              <a:gd name="connsiteX17" fmla="*/ 3408219 w 5095702"/>
              <a:gd name="connsiteY17" fmla="*/ 349134 h 1712422"/>
              <a:gd name="connsiteX18" fmla="*/ 3491346 w 5095702"/>
              <a:gd name="connsiteY18" fmla="*/ 390698 h 1712422"/>
              <a:gd name="connsiteX19" fmla="*/ 3882044 w 5095702"/>
              <a:gd name="connsiteY19" fmla="*/ 507076 h 1712422"/>
              <a:gd name="connsiteX20" fmla="*/ 4239491 w 5095702"/>
              <a:gd name="connsiteY20" fmla="*/ 673331 h 1712422"/>
              <a:gd name="connsiteX21" fmla="*/ 4347557 w 5095702"/>
              <a:gd name="connsiteY21" fmla="*/ 723207 h 1712422"/>
              <a:gd name="connsiteX22" fmla="*/ 4397433 w 5095702"/>
              <a:gd name="connsiteY22" fmla="*/ 756458 h 1712422"/>
              <a:gd name="connsiteX23" fmla="*/ 4438997 w 5095702"/>
              <a:gd name="connsiteY23" fmla="*/ 781396 h 1712422"/>
              <a:gd name="connsiteX24" fmla="*/ 4472248 w 5095702"/>
              <a:gd name="connsiteY24" fmla="*/ 806334 h 1712422"/>
              <a:gd name="connsiteX25" fmla="*/ 4505499 w 5095702"/>
              <a:gd name="connsiteY25" fmla="*/ 839585 h 1712422"/>
              <a:gd name="connsiteX26" fmla="*/ 4555375 w 5095702"/>
              <a:gd name="connsiteY26" fmla="*/ 847898 h 1712422"/>
              <a:gd name="connsiteX27" fmla="*/ 4871259 w 5095702"/>
              <a:gd name="connsiteY27" fmla="*/ 831273 h 1712422"/>
              <a:gd name="connsiteX28" fmla="*/ 4962699 w 5095702"/>
              <a:gd name="connsiteY28" fmla="*/ 798022 h 1712422"/>
              <a:gd name="connsiteX29" fmla="*/ 4995950 w 5095702"/>
              <a:gd name="connsiteY29" fmla="*/ 773083 h 1712422"/>
              <a:gd name="connsiteX30" fmla="*/ 5037513 w 5095702"/>
              <a:gd name="connsiteY30" fmla="*/ 756458 h 1712422"/>
              <a:gd name="connsiteX31" fmla="*/ 5095702 w 5095702"/>
              <a:gd name="connsiteY31" fmla="*/ 723207 h 17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95702" h="1712422">
                <a:moveTo>
                  <a:pt x="0" y="1712422"/>
                </a:moveTo>
                <a:cubicBezTo>
                  <a:pt x="5542" y="1676400"/>
                  <a:pt x="6014" y="1639223"/>
                  <a:pt x="16626" y="1604356"/>
                </a:cubicBezTo>
                <a:cubicBezTo>
                  <a:pt x="25646" y="1574719"/>
                  <a:pt x="45872" y="1549655"/>
                  <a:pt x="58190" y="1521229"/>
                </a:cubicBezTo>
                <a:cubicBezTo>
                  <a:pt x="81922" y="1466463"/>
                  <a:pt x="95078" y="1406797"/>
                  <a:pt x="124691" y="1354974"/>
                </a:cubicBezTo>
                <a:cubicBezTo>
                  <a:pt x="135775" y="1335578"/>
                  <a:pt x="148495" y="1317029"/>
                  <a:pt x="157942" y="1296785"/>
                </a:cubicBezTo>
                <a:cubicBezTo>
                  <a:pt x="228191" y="1146251"/>
                  <a:pt x="112847" y="1283441"/>
                  <a:pt x="299259" y="1022465"/>
                </a:cubicBezTo>
                <a:cubicBezTo>
                  <a:pt x="448061" y="814143"/>
                  <a:pt x="381073" y="905067"/>
                  <a:pt x="498764" y="748145"/>
                </a:cubicBezTo>
                <a:cubicBezTo>
                  <a:pt x="563362" y="662014"/>
                  <a:pt x="570239" y="647095"/>
                  <a:pt x="640080" y="573578"/>
                </a:cubicBezTo>
                <a:cubicBezTo>
                  <a:pt x="669769" y="542327"/>
                  <a:pt x="698724" y="510111"/>
                  <a:pt x="731520" y="482138"/>
                </a:cubicBezTo>
                <a:cubicBezTo>
                  <a:pt x="793093" y="429620"/>
                  <a:pt x="852728" y="373146"/>
                  <a:pt x="922713" y="332509"/>
                </a:cubicBezTo>
                <a:cubicBezTo>
                  <a:pt x="1144986" y="203448"/>
                  <a:pt x="1178181" y="166812"/>
                  <a:pt x="1413164" y="91440"/>
                </a:cubicBezTo>
                <a:cubicBezTo>
                  <a:pt x="1513471" y="59266"/>
                  <a:pt x="1723686" y="19262"/>
                  <a:pt x="1828800" y="8313"/>
                </a:cubicBezTo>
                <a:cubicBezTo>
                  <a:pt x="1892248" y="1704"/>
                  <a:pt x="1956262" y="2771"/>
                  <a:pt x="2019993" y="0"/>
                </a:cubicBezTo>
                <a:lnTo>
                  <a:pt x="2344190" y="24938"/>
                </a:lnTo>
                <a:cubicBezTo>
                  <a:pt x="2440346" y="33227"/>
                  <a:pt x="2548810" y="44420"/>
                  <a:pt x="2643448" y="66502"/>
                </a:cubicBezTo>
                <a:cubicBezTo>
                  <a:pt x="2756768" y="92944"/>
                  <a:pt x="2838306" y="138775"/>
                  <a:pt x="2951019" y="182880"/>
                </a:cubicBezTo>
                <a:cubicBezTo>
                  <a:pt x="3075146" y="231451"/>
                  <a:pt x="3197421" y="285895"/>
                  <a:pt x="3325091" y="324196"/>
                </a:cubicBezTo>
                <a:cubicBezTo>
                  <a:pt x="3352800" y="332509"/>
                  <a:pt x="3381359" y="338390"/>
                  <a:pt x="3408219" y="349134"/>
                </a:cubicBezTo>
                <a:cubicBezTo>
                  <a:pt x="3436983" y="360640"/>
                  <a:pt x="3461719" y="381645"/>
                  <a:pt x="3491346" y="390698"/>
                </a:cubicBezTo>
                <a:cubicBezTo>
                  <a:pt x="3745284" y="468290"/>
                  <a:pt x="3657641" y="402702"/>
                  <a:pt x="3882044" y="507076"/>
                </a:cubicBezTo>
                <a:lnTo>
                  <a:pt x="4239491" y="673331"/>
                </a:lnTo>
                <a:cubicBezTo>
                  <a:pt x="4275475" y="690038"/>
                  <a:pt x="4314547" y="701200"/>
                  <a:pt x="4347557" y="723207"/>
                </a:cubicBezTo>
                <a:cubicBezTo>
                  <a:pt x="4364182" y="734291"/>
                  <a:pt x="4380576" y="745731"/>
                  <a:pt x="4397433" y="756458"/>
                </a:cubicBezTo>
                <a:cubicBezTo>
                  <a:pt x="4411064" y="765132"/>
                  <a:pt x="4425553" y="772434"/>
                  <a:pt x="4438997" y="781396"/>
                </a:cubicBezTo>
                <a:cubicBezTo>
                  <a:pt x="4450525" y="789081"/>
                  <a:pt x="4461821" y="797211"/>
                  <a:pt x="4472248" y="806334"/>
                </a:cubicBezTo>
                <a:cubicBezTo>
                  <a:pt x="4484044" y="816656"/>
                  <a:pt x="4490038" y="837008"/>
                  <a:pt x="4505499" y="839585"/>
                </a:cubicBezTo>
                <a:lnTo>
                  <a:pt x="4555375" y="847898"/>
                </a:lnTo>
                <a:cubicBezTo>
                  <a:pt x="4660670" y="842356"/>
                  <a:pt x="4766252" y="840819"/>
                  <a:pt x="4871259" y="831273"/>
                </a:cubicBezTo>
                <a:cubicBezTo>
                  <a:pt x="4879139" y="830557"/>
                  <a:pt x="4952675" y="803591"/>
                  <a:pt x="4962699" y="798022"/>
                </a:cubicBezTo>
                <a:cubicBezTo>
                  <a:pt x="4974810" y="791294"/>
                  <a:pt x="4983839" y="779812"/>
                  <a:pt x="4995950" y="773083"/>
                </a:cubicBezTo>
                <a:cubicBezTo>
                  <a:pt x="5008994" y="765836"/>
                  <a:pt x="5024413" y="763603"/>
                  <a:pt x="5037513" y="756458"/>
                </a:cubicBezTo>
                <a:cubicBezTo>
                  <a:pt x="5101291" y="721670"/>
                  <a:pt x="5065801" y="723207"/>
                  <a:pt x="5095702" y="723207"/>
                </a:cubicBez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N"/>
          </a:p>
        </p:txBody>
      </p:sp>
      <p:sp>
        <p:nvSpPr>
          <p:cNvPr id="11" name="Freeform: Shape 10">
            <a:extLst>
              <a:ext uri="{FF2B5EF4-FFF2-40B4-BE49-F238E27FC236}">
                <a16:creationId xmlns:a16="http://schemas.microsoft.com/office/drawing/2014/main" id="{22CE7033-D6C9-5B7F-EB4E-58D5C4BA4A76}"/>
              </a:ext>
            </a:extLst>
          </p:cNvPr>
          <p:cNvSpPr/>
          <p:nvPr/>
        </p:nvSpPr>
        <p:spPr>
          <a:xfrm>
            <a:off x="3773978" y="798022"/>
            <a:ext cx="4971011" cy="1936866"/>
          </a:xfrm>
          <a:custGeom>
            <a:avLst/>
            <a:gdLst>
              <a:gd name="connsiteX0" fmla="*/ 0 w 4971011"/>
              <a:gd name="connsiteY0" fmla="*/ 1670858 h 1936866"/>
              <a:gd name="connsiteX1" fmla="*/ 124691 w 4971011"/>
              <a:gd name="connsiteY1" fmla="*/ 1753986 h 1936866"/>
              <a:gd name="connsiteX2" fmla="*/ 174567 w 4971011"/>
              <a:gd name="connsiteY2" fmla="*/ 1787237 h 1936866"/>
              <a:gd name="connsiteX3" fmla="*/ 224444 w 4971011"/>
              <a:gd name="connsiteY3" fmla="*/ 1803862 h 1936866"/>
              <a:gd name="connsiteX4" fmla="*/ 282633 w 4971011"/>
              <a:gd name="connsiteY4" fmla="*/ 1845426 h 1936866"/>
              <a:gd name="connsiteX5" fmla="*/ 315884 w 4971011"/>
              <a:gd name="connsiteY5" fmla="*/ 1853738 h 1936866"/>
              <a:gd name="connsiteX6" fmla="*/ 349135 w 4971011"/>
              <a:gd name="connsiteY6" fmla="*/ 1870364 h 1936866"/>
              <a:gd name="connsiteX7" fmla="*/ 382386 w 4971011"/>
              <a:gd name="connsiteY7" fmla="*/ 1878677 h 1936866"/>
              <a:gd name="connsiteX8" fmla="*/ 432262 w 4971011"/>
              <a:gd name="connsiteY8" fmla="*/ 1895302 h 1936866"/>
              <a:gd name="connsiteX9" fmla="*/ 473826 w 4971011"/>
              <a:gd name="connsiteY9" fmla="*/ 1911928 h 1936866"/>
              <a:gd name="connsiteX10" fmla="*/ 573578 w 4971011"/>
              <a:gd name="connsiteY10" fmla="*/ 1928553 h 1936866"/>
              <a:gd name="connsiteX11" fmla="*/ 615142 w 4971011"/>
              <a:gd name="connsiteY11" fmla="*/ 1936866 h 1936866"/>
              <a:gd name="connsiteX12" fmla="*/ 814647 w 4971011"/>
              <a:gd name="connsiteY12" fmla="*/ 1920240 h 1936866"/>
              <a:gd name="connsiteX13" fmla="*/ 872837 w 4971011"/>
              <a:gd name="connsiteY13" fmla="*/ 1911928 h 1936866"/>
              <a:gd name="connsiteX14" fmla="*/ 980902 w 4971011"/>
              <a:gd name="connsiteY14" fmla="*/ 1878677 h 1936866"/>
              <a:gd name="connsiteX15" fmla="*/ 1039091 w 4971011"/>
              <a:gd name="connsiteY15" fmla="*/ 1870364 h 1936866"/>
              <a:gd name="connsiteX16" fmla="*/ 1122218 w 4971011"/>
              <a:gd name="connsiteY16" fmla="*/ 1820488 h 1936866"/>
              <a:gd name="connsiteX17" fmla="*/ 1172095 w 4971011"/>
              <a:gd name="connsiteY17" fmla="*/ 1795549 h 1936866"/>
              <a:gd name="connsiteX18" fmla="*/ 1246909 w 4971011"/>
              <a:gd name="connsiteY18" fmla="*/ 1729048 h 1936866"/>
              <a:gd name="connsiteX19" fmla="*/ 1271847 w 4971011"/>
              <a:gd name="connsiteY19" fmla="*/ 1720735 h 1936866"/>
              <a:gd name="connsiteX20" fmla="*/ 1305098 w 4971011"/>
              <a:gd name="connsiteY20" fmla="*/ 1670858 h 1936866"/>
              <a:gd name="connsiteX21" fmla="*/ 1379913 w 4971011"/>
              <a:gd name="connsiteY21" fmla="*/ 1604357 h 1936866"/>
              <a:gd name="connsiteX22" fmla="*/ 1396538 w 4971011"/>
              <a:gd name="connsiteY22" fmla="*/ 1579418 h 1936866"/>
              <a:gd name="connsiteX23" fmla="*/ 1479666 w 4971011"/>
              <a:gd name="connsiteY23" fmla="*/ 1512917 h 1936866"/>
              <a:gd name="connsiteX24" fmla="*/ 1562793 w 4971011"/>
              <a:gd name="connsiteY24" fmla="*/ 1454728 h 1936866"/>
              <a:gd name="connsiteX25" fmla="*/ 1645920 w 4971011"/>
              <a:gd name="connsiteY25" fmla="*/ 1379913 h 1936866"/>
              <a:gd name="connsiteX26" fmla="*/ 1745673 w 4971011"/>
              <a:gd name="connsiteY26" fmla="*/ 1313411 h 1936866"/>
              <a:gd name="connsiteX27" fmla="*/ 1837113 w 4971011"/>
              <a:gd name="connsiteY27" fmla="*/ 1246909 h 1936866"/>
              <a:gd name="connsiteX28" fmla="*/ 1903615 w 4971011"/>
              <a:gd name="connsiteY28" fmla="*/ 1197033 h 1936866"/>
              <a:gd name="connsiteX29" fmla="*/ 2119746 w 4971011"/>
              <a:gd name="connsiteY29" fmla="*/ 1072342 h 1936866"/>
              <a:gd name="connsiteX30" fmla="*/ 2360815 w 4971011"/>
              <a:gd name="connsiteY30" fmla="*/ 947651 h 1936866"/>
              <a:gd name="connsiteX31" fmla="*/ 2527069 w 4971011"/>
              <a:gd name="connsiteY31" fmla="*/ 897775 h 1936866"/>
              <a:gd name="connsiteX32" fmla="*/ 2643447 w 4971011"/>
              <a:gd name="connsiteY32" fmla="*/ 856211 h 1936866"/>
              <a:gd name="connsiteX33" fmla="*/ 2709949 w 4971011"/>
              <a:gd name="connsiteY33" fmla="*/ 798022 h 1936866"/>
              <a:gd name="connsiteX34" fmla="*/ 2809702 w 4971011"/>
              <a:gd name="connsiteY34" fmla="*/ 689957 h 1936866"/>
              <a:gd name="connsiteX35" fmla="*/ 2934393 w 4971011"/>
              <a:gd name="connsiteY35" fmla="*/ 581891 h 1936866"/>
              <a:gd name="connsiteX36" fmla="*/ 3192087 w 4971011"/>
              <a:gd name="connsiteY36" fmla="*/ 399011 h 1936866"/>
              <a:gd name="connsiteX37" fmla="*/ 3624349 w 4971011"/>
              <a:gd name="connsiteY37" fmla="*/ 174568 h 1936866"/>
              <a:gd name="connsiteX38" fmla="*/ 3732415 w 4971011"/>
              <a:gd name="connsiteY38" fmla="*/ 124691 h 1936866"/>
              <a:gd name="connsiteX39" fmla="*/ 4031673 w 4971011"/>
              <a:gd name="connsiteY39" fmla="*/ 49877 h 1936866"/>
              <a:gd name="connsiteX40" fmla="*/ 4347557 w 4971011"/>
              <a:gd name="connsiteY40" fmla="*/ 24938 h 1936866"/>
              <a:gd name="connsiteX41" fmla="*/ 4522124 w 4971011"/>
              <a:gd name="connsiteY41" fmla="*/ 8313 h 1936866"/>
              <a:gd name="connsiteX42" fmla="*/ 4971011 w 4971011"/>
              <a:gd name="connsiteY42" fmla="*/ 0 h 193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71011" h="1936866">
                <a:moveTo>
                  <a:pt x="0" y="1670858"/>
                </a:moveTo>
                <a:lnTo>
                  <a:pt x="124691" y="1753986"/>
                </a:lnTo>
                <a:cubicBezTo>
                  <a:pt x="141316" y="1765070"/>
                  <a:pt x="155611" y="1780919"/>
                  <a:pt x="174567" y="1787237"/>
                </a:cubicBezTo>
                <a:cubicBezTo>
                  <a:pt x="191193" y="1792779"/>
                  <a:pt x="208173" y="1797353"/>
                  <a:pt x="224444" y="1803862"/>
                </a:cubicBezTo>
                <a:cubicBezTo>
                  <a:pt x="331493" y="1846681"/>
                  <a:pt x="188898" y="1791864"/>
                  <a:pt x="282633" y="1845426"/>
                </a:cubicBezTo>
                <a:cubicBezTo>
                  <a:pt x="292552" y="1851094"/>
                  <a:pt x="304800" y="1850967"/>
                  <a:pt x="315884" y="1853738"/>
                </a:cubicBezTo>
                <a:cubicBezTo>
                  <a:pt x="326968" y="1859280"/>
                  <a:pt x="337532" y="1866013"/>
                  <a:pt x="349135" y="1870364"/>
                </a:cubicBezTo>
                <a:cubicBezTo>
                  <a:pt x="359832" y="1874376"/>
                  <a:pt x="371443" y="1875394"/>
                  <a:pt x="382386" y="1878677"/>
                </a:cubicBezTo>
                <a:cubicBezTo>
                  <a:pt x="399172" y="1883713"/>
                  <a:pt x="415792" y="1889313"/>
                  <a:pt x="432262" y="1895302"/>
                </a:cubicBezTo>
                <a:cubicBezTo>
                  <a:pt x="446286" y="1900401"/>
                  <a:pt x="459301" y="1908510"/>
                  <a:pt x="473826" y="1911928"/>
                </a:cubicBezTo>
                <a:cubicBezTo>
                  <a:pt x="506639" y="1919649"/>
                  <a:pt x="540523" y="1921942"/>
                  <a:pt x="573578" y="1928553"/>
                </a:cubicBezTo>
                <a:lnTo>
                  <a:pt x="615142" y="1936866"/>
                </a:lnTo>
                <a:lnTo>
                  <a:pt x="814647" y="1920240"/>
                </a:lnTo>
                <a:cubicBezTo>
                  <a:pt x="834149" y="1918353"/>
                  <a:pt x="853678" y="1916033"/>
                  <a:pt x="872837" y="1911928"/>
                </a:cubicBezTo>
                <a:cubicBezTo>
                  <a:pt x="1116895" y="1859631"/>
                  <a:pt x="765056" y="1928488"/>
                  <a:pt x="980902" y="1878677"/>
                </a:cubicBezTo>
                <a:cubicBezTo>
                  <a:pt x="999994" y="1874271"/>
                  <a:pt x="1019695" y="1873135"/>
                  <a:pt x="1039091" y="1870364"/>
                </a:cubicBezTo>
                <a:cubicBezTo>
                  <a:pt x="1127544" y="1826136"/>
                  <a:pt x="1001840" y="1890708"/>
                  <a:pt x="1122218" y="1820488"/>
                </a:cubicBezTo>
                <a:cubicBezTo>
                  <a:pt x="1138274" y="1811122"/>
                  <a:pt x="1156413" y="1805529"/>
                  <a:pt x="1172095" y="1795549"/>
                </a:cubicBezTo>
                <a:cubicBezTo>
                  <a:pt x="1302991" y="1712250"/>
                  <a:pt x="1133004" y="1810407"/>
                  <a:pt x="1246909" y="1729048"/>
                </a:cubicBezTo>
                <a:cubicBezTo>
                  <a:pt x="1254039" y="1723955"/>
                  <a:pt x="1263534" y="1723506"/>
                  <a:pt x="1271847" y="1720735"/>
                </a:cubicBezTo>
                <a:cubicBezTo>
                  <a:pt x="1329069" y="1663513"/>
                  <a:pt x="1234637" y="1761450"/>
                  <a:pt x="1305098" y="1670858"/>
                </a:cubicBezTo>
                <a:cubicBezTo>
                  <a:pt x="1329065" y="1640044"/>
                  <a:pt x="1350358" y="1626523"/>
                  <a:pt x="1379913" y="1604357"/>
                </a:cubicBezTo>
                <a:cubicBezTo>
                  <a:pt x="1385455" y="1596044"/>
                  <a:pt x="1389173" y="1586169"/>
                  <a:pt x="1396538" y="1579418"/>
                </a:cubicBezTo>
                <a:cubicBezTo>
                  <a:pt x="1422696" y="1555440"/>
                  <a:pt x="1449238" y="1531175"/>
                  <a:pt x="1479666" y="1512917"/>
                </a:cubicBezTo>
                <a:cubicBezTo>
                  <a:pt x="1521257" y="1487961"/>
                  <a:pt x="1525288" y="1488065"/>
                  <a:pt x="1562793" y="1454728"/>
                </a:cubicBezTo>
                <a:cubicBezTo>
                  <a:pt x="1613821" y="1409370"/>
                  <a:pt x="1580586" y="1427099"/>
                  <a:pt x="1645920" y="1379913"/>
                </a:cubicBezTo>
                <a:cubicBezTo>
                  <a:pt x="1678317" y="1356515"/>
                  <a:pt x="1717415" y="1341669"/>
                  <a:pt x="1745673" y="1313411"/>
                </a:cubicBezTo>
                <a:cubicBezTo>
                  <a:pt x="1828798" y="1230288"/>
                  <a:pt x="1742753" y="1307570"/>
                  <a:pt x="1837113" y="1246909"/>
                </a:cubicBezTo>
                <a:cubicBezTo>
                  <a:pt x="1860421" y="1231925"/>
                  <a:pt x="1880560" y="1212403"/>
                  <a:pt x="1903615" y="1197033"/>
                </a:cubicBezTo>
                <a:cubicBezTo>
                  <a:pt x="2056713" y="1094968"/>
                  <a:pt x="1993516" y="1138779"/>
                  <a:pt x="2119746" y="1072342"/>
                </a:cubicBezTo>
                <a:cubicBezTo>
                  <a:pt x="2187360" y="1036755"/>
                  <a:pt x="2302314" y="965201"/>
                  <a:pt x="2360815" y="947651"/>
                </a:cubicBezTo>
                <a:lnTo>
                  <a:pt x="2527069" y="897775"/>
                </a:lnTo>
                <a:cubicBezTo>
                  <a:pt x="2533982" y="895629"/>
                  <a:pt x="2624056" y="866984"/>
                  <a:pt x="2643447" y="856211"/>
                </a:cubicBezTo>
                <a:cubicBezTo>
                  <a:pt x="2666984" y="843134"/>
                  <a:pt x="2692078" y="817010"/>
                  <a:pt x="2709949" y="798022"/>
                </a:cubicBezTo>
                <a:cubicBezTo>
                  <a:pt x="2743547" y="762324"/>
                  <a:pt x="2772656" y="722063"/>
                  <a:pt x="2809702" y="689957"/>
                </a:cubicBezTo>
                <a:cubicBezTo>
                  <a:pt x="2851266" y="653935"/>
                  <a:pt x="2890622" y="615195"/>
                  <a:pt x="2934393" y="581891"/>
                </a:cubicBezTo>
                <a:cubicBezTo>
                  <a:pt x="3018218" y="518111"/>
                  <a:pt x="3100185" y="450476"/>
                  <a:pt x="3192087" y="399011"/>
                </a:cubicBezTo>
                <a:cubicBezTo>
                  <a:pt x="3450778" y="254145"/>
                  <a:pt x="3350936" y="304439"/>
                  <a:pt x="3624349" y="174568"/>
                </a:cubicBezTo>
                <a:cubicBezTo>
                  <a:pt x="3660185" y="157546"/>
                  <a:pt x="3694081" y="134913"/>
                  <a:pt x="3732415" y="124691"/>
                </a:cubicBezTo>
                <a:cubicBezTo>
                  <a:pt x="3807784" y="104593"/>
                  <a:pt x="3964211" y="61683"/>
                  <a:pt x="4031673" y="49877"/>
                </a:cubicBezTo>
                <a:cubicBezTo>
                  <a:pt x="4122160" y="34042"/>
                  <a:pt x="4256142" y="29749"/>
                  <a:pt x="4347557" y="24938"/>
                </a:cubicBezTo>
                <a:cubicBezTo>
                  <a:pt x="4393956" y="19783"/>
                  <a:pt x="4479251" y="9612"/>
                  <a:pt x="4522124" y="8313"/>
                </a:cubicBezTo>
                <a:cubicBezTo>
                  <a:pt x="4671710" y="3780"/>
                  <a:pt x="4971011" y="0"/>
                  <a:pt x="4971011" y="0"/>
                </a:cubicBezTo>
              </a:path>
            </a:pathLst>
          </a:cu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N"/>
          </a:p>
        </p:txBody>
      </p:sp>
      <p:sp>
        <p:nvSpPr>
          <p:cNvPr id="12" name="TextBox 11">
            <a:extLst>
              <a:ext uri="{FF2B5EF4-FFF2-40B4-BE49-F238E27FC236}">
                <a16:creationId xmlns:a16="http://schemas.microsoft.com/office/drawing/2014/main" id="{22B9BA71-1030-07F5-EEEF-5A47D5C52970}"/>
              </a:ext>
            </a:extLst>
          </p:cNvPr>
          <p:cNvSpPr txBox="1"/>
          <p:nvPr/>
        </p:nvSpPr>
        <p:spPr>
          <a:xfrm>
            <a:off x="9110749" y="3429000"/>
            <a:ext cx="559722" cy="369332"/>
          </a:xfrm>
          <a:prstGeom prst="rect">
            <a:avLst/>
          </a:prstGeom>
          <a:noFill/>
        </p:spPr>
        <p:txBody>
          <a:bodyPr wrap="square" rtlCol="0">
            <a:spAutoFit/>
          </a:bodyPr>
          <a:lstStyle/>
          <a:p>
            <a:r>
              <a:rPr lang="en-IN" dirty="0"/>
              <a:t>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09CB0E-A905-C677-0532-58E2BAADDDA1}"/>
                  </a:ext>
                </a:extLst>
              </p:cNvPr>
              <p:cNvSpPr txBox="1"/>
              <p:nvPr/>
            </p:nvSpPr>
            <p:spPr>
              <a:xfrm>
                <a:off x="2768138" y="4754880"/>
                <a:ext cx="7007629" cy="1938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0 </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𝑔</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𝑓</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oMath>
                  </m:oMathPara>
                </a14:m>
                <a:endParaRPr lang="en-IN" sz="2400" b="0" dirty="0">
                  <a:ea typeface="Cambria Math" panose="02040503050406030204" pitchFamily="18" charset="0"/>
                </a:endParaRPr>
              </a:p>
              <a:p>
                <a:endParaRPr lang="en-IN"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0 </m:t>
                      </m:r>
                      <m:r>
                        <a:rPr lang="en-IN" sz="2400" b="0" i="1"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 ≤2</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+3</m:t>
                      </m:r>
                      <m:r>
                        <a:rPr lang="en-IN" sz="2400" b="0" i="1" smtClean="0">
                          <a:latin typeface="Cambria Math" panose="02040503050406030204" pitchFamily="18" charset="0"/>
                          <a:ea typeface="Cambria Math" panose="02040503050406030204" pitchFamily="18" charset="0"/>
                        </a:rPr>
                        <m:t>𝑛</m:t>
                      </m:r>
                      <m:r>
                        <a:rPr lang="en-IN" sz="2400" b="0" i="1" smtClean="0">
                          <a:latin typeface="Cambria Math" panose="02040503050406030204" pitchFamily="18" charset="0"/>
                          <a:ea typeface="Cambria Math" panose="02040503050406030204" pitchFamily="18" charset="0"/>
                        </a:rPr>
                        <m:t>+5 , </m:t>
                      </m:r>
                      <m:r>
                        <a:rPr lang="en-IN" sz="2400" b="0" i="1" smtClean="0">
                          <a:latin typeface="Cambria Math" panose="02040503050406030204" pitchFamily="18" charset="0"/>
                          <a:ea typeface="Cambria Math" panose="02040503050406030204" pitchFamily="18" charset="0"/>
                        </a:rPr>
                        <m:t>𝑛</m:t>
                      </m:r>
                      <m:r>
                        <a:rPr lang="en-IN" sz="2400" b="0" i="1" smtClean="0">
                          <a:latin typeface="Cambria Math" panose="02040503050406030204" pitchFamily="18" charset="0"/>
                          <a:ea typeface="Cambria Math" panose="02040503050406030204" pitchFamily="18" charset="0"/>
                        </a:rPr>
                        <m:t>=1</m:t>
                      </m:r>
                    </m:oMath>
                  </m:oMathPara>
                </a14:m>
                <a:endParaRPr lang="en-IN" sz="2400" b="0" dirty="0">
                  <a:ea typeface="Cambria Math" panose="02040503050406030204" pitchFamily="18" charset="0"/>
                </a:endParaRPr>
              </a:p>
              <a:p>
                <a:endParaRPr lang="en-IN" sz="2400" b="0" dirty="0">
                  <a:ea typeface="Cambria Math" panose="02040503050406030204" pitchFamily="18" charset="0"/>
                </a:endParaRPr>
              </a:p>
              <a:p>
                <a:r>
                  <a:rPr lang="en-IN" sz="2400" dirty="0"/>
                  <a:t>		f(n) =  </a:t>
                </a:r>
                <a:r>
                  <a:rPr lang="en-US" sz="2400" b="1" i="1" dirty="0">
                    <a:effectLst/>
                    <a:latin typeface="Nunito" pitchFamily="2" charset="0"/>
                  </a:rPr>
                  <a:t>Ω(g(n</a:t>
                </a:r>
                <a:r>
                  <a:rPr lang="en-US" sz="2400" b="1" i="1" baseline="30000" dirty="0">
                    <a:effectLst/>
                    <a:latin typeface="Nunito" pitchFamily="2" charset="0"/>
                  </a:rPr>
                  <a:t>2</a:t>
                </a:r>
                <a:r>
                  <a:rPr lang="en-US" sz="2400" b="1" i="1" dirty="0">
                    <a:effectLst/>
                    <a:latin typeface="Nunito" pitchFamily="2" charset="0"/>
                  </a:rPr>
                  <a:t>))</a:t>
                </a:r>
                <a:endParaRPr lang="en-IN" sz="2400" dirty="0"/>
              </a:p>
            </p:txBody>
          </p:sp>
        </mc:Choice>
        <mc:Fallback xmlns="">
          <p:sp>
            <p:nvSpPr>
              <p:cNvPr id="13" name="TextBox 12">
                <a:extLst>
                  <a:ext uri="{FF2B5EF4-FFF2-40B4-BE49-F238E27FC236}">
                    <a16:creationId xmlns:a16="http://schemas.microsoft.com/office/drawing/2014/main" id="{5409CB0E-A905-C677-0532-58E2BAADDDA1}"/>
                  </a:ext>
                </a:extLst>
              </p:cNvPr>
              <p:cNvSpPr txBox="1">
                <a:spLocks noRot="1" noChangeAspect="1" noMove="1" noResize="1" noEditPoints="1" noAdjustHandles="1" noChangeArrowheads="1" noChangeShapeType="1" noTextEdit="1"/>
              </p:cNvSpPr>
              <p:nvPr/>
            </p:nvSpPr>
            <p:spPr>
              <a:xfrm>
                <a:off x="2768138" y="4754880"/>
                <a:ext cx="7007629" cy="1938992"/>
              </a:xfrm>
              <a:prstGeom prst="rect">
                <a:avLst/>
              </a:prstGeom>
              <a:blipFill>
                <a:blip r:embed="rId2"/>
                <a:stretch>
                  <a:fillRect b="-6604"/>
                </a:stretch>
              </a:blipFill>
            </p:spPr>
            <p:txBody>
              <a:bodyPr/>
              <a:lstStyle/>
              <a:p>
                <a:r>
                  <a:rPr lang="en-IN">
                    <a:noFill/>
                  </a:rPr>
                  <a:t> </a:t>
                </a:r>
              </a:p>
            </p:txBody>
          </p:sp>
        </mc:Fallback>
      </mc:AlternateContent>
    </p:spTree>
    <p:extLst>
      <p:ext uri="{BB962C8B-B14F-4D97-AF65-F5344CB8AC3E}">
        <p14:creationId xmlns:p14="http://schemas.microsoft.com/office/powerpoint/2010/main" val="2442338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719B7DF-CEA5-9671-983B-DE851741B827}"/>
                  </a:ext>
                </a:extLst>
              </p:cNvPr>
              <p:cNvSpPr txBox="1"/>
              <p:nvPr/>
            </p:nvSpPr>
            <p:spPr>
              <a:xfrm>
                <a:off x="1878676" y="540327"/>
                <a:ext cx="6974379" cy="584775"/>
              </a:xfrm>
              <a:prstGeom prst="rect">
                <a:avLst/>
              </a:prstGeom>
              <a:noFill/>
            </p:spPr>
            <p:txBody>
              <a:bodyPr wrap="square" rtlCol="0">
                <a:spAutoFit/>
              </a:bodyPr>
              <a:lstStyle/>
              <a:p>
                <a:r>
                  <a:rPr lang="en-IN" sz="3200" dirty="0"/>
                  <a:t>Prove 2n</a:t>
                </a:r>
                <a:r>
                  <a:rPr lang="en-IN" sz="3200" baseline="30000" dirty="0"/>
                  <a:t>2</a:t>
                </a:r>
                <a:r>
                  <a:rPr lang="en-IN" sz="3200" dirty="0"/>
                  <a:t> + 4n + 6 = </a:t>
                </a:r>
                <a:r>
                  <a:rPr lang="en-US" sz="3200" b="1" i="1" dirty="0">
                    <a:effectLst/>
                    <a:latin typeface="Nunito" pitchFamily="2" charset="0"/>
                  </a:rPr>
                  <a:t>Ω (n</a:t>
                </a:r>
                <a:r>
                  <a:rPr lang="en-US" sz="3200" b="1" i="1" baseline="30000" dirty="0">
                    <a:effectLst/>
                    <a:latin typeface="Nunito" pitchFamily="2" charset="0"/>
                  </a:rPr>
                  <a:t>2</a:t>
                </a:r>
                <a:r>
                  <a:rPr lang="en-US" sz="3200" b="1" i="1" dirty="0">
                    <a:effectLst/>
                    <a:latin typeface="Nunito" pitchFamily="2" charset="0"/>
                  </a:rPr>
                  <a:t>), f(n) </a:t>
                </a:r>
                <a14:m>
                  <m:oMath xmlns:m="http://schemas.openxmlformats.org/officeDocument/2006/math">
                    <m:r>
                      <a:rPr lang="en-US" sz="3200" b="1" i="1" smtClean="0">
                        <a:effectLst/>
                        <a:latin typeface="Cambria Math" panose="02040503050406030204" pitchFamily="18" charset="0"/>
                        <a:ea typeface="Cambria Math" panose="02040503050406030204" pitchFamily="18" charset="0"/>
                      </a:rPr>
                      <m:t>𝝐</m:t>
                    </m:r>
                    <m:r>
                      <a:rPr lang="en-IN" sz="3200" b="1" i="1" smtClean="0">
                        <a:effectLst/>
                        <a:latin typeface="Cambria Math" panose="02040503050406030204" pitchFamily="18" charset="0"/>
                        <a:ea typeface="Cambria Math" panose="02040503050406030204" pitchFamily="18" charset="0"/>
                      </a:rPr>
                      <m:t> </m:t>
                    </m:r>
                    <m:r>
                      <a:rPr lang="en-IN" sz="3200" b="1" i="1" smtClean="0">
                        <a:effectLst/>
                        <a:latin typeface="Cambria Math" panose="02040503050406030204" pitchFamily="18" charset="0"/>
                        <a:ea typeface="Cambria Math" panose="02040503050406030204" pitchFamily="18" charset="0"/>
                      </a:rPr>
                      <m:t>𝒈</m:t>
                    </m:r>
                    <m:r>
                      <a:rPr lang="en-IN" sz="3200" b="1" i="1" smtClean="0">
                        <a:effectLst/>
                        <a:latin typeface="Cambria Math" panose="02040503050406030204" pitchFamily="18" charset="0"/>
                        <a:ea typeface="Cambria Math" panose="02040503050406030204" pitchFamily="18" charset="0"/>
                      </a:rPr>
                      <m:t>(</m:t>
                    </m:r>
                    <m:r>
                      <a:rPr lang="en-IN" sz="3200" b="1" i="1" smtClean="0">
                        <a:effectLst/>
                        <a:latin typeface="Cambria Math" panose="02040503050406030204" pitchFamily="18" charset="0"/>
                        <a:ea typeface="Cambria Math" panose="02040503050406030204" pitchFamily="18" charset="0"/>
                      </a:rPr>
                      <m:t>𝒏</m:t>
                    </m:r>
                    <m:r>
                      <a:rPr lang="en-IN" sz="3200" b="1" i="1" smtClean="0">
                        <a:effectLst/>
                        <a:latin typeface="Cambria Math" panose="02040503050406030204" pitchFamily="18" charset="0"/>
                        <a:ea typeface="Cambria Math" panose="02040503050406030204" pitchFamily="18" charset="0"/>
                      </a:rPr>
                      <m:t>)</m:t>
                    </m:r>
                  </m:oMath>
                </a14:m>
                <a:endParaRPr lang="en-IN" sz="3200" dirty="0"/>
              </a:p>
            </p:txBody>
          </p:sp>
        </mc:Choice>
        <mc:Fallback xmlns="">
          <p:sp>
            <p:nvSpPr>
              <p:cNvPr id="2" name="TextBox 1">
                <a:extLst>
                  <a:ext uri="{FF2B5EF4-FFF2-40B4-BE49-F238E27FC236}">
                    <a16:creationId xmlns:a16="http://schemas.microsoft.com/office/drawing/2014/main" id="{E719B7DF-CEA5-9671-983B-DE851741B827}"/>
                  </a:ext>
                </a:extLst>
              </p:cNvPr>
              <p:cNvSpPr txBox="1">
                <a:spLocks noRot="1" noChangeAspect="1" noMove="1" noResize="1" noEditPoints="1" noAdjustHandles="1" noChangeArrowheads="1" noChangeShapeType="1" noTextEdit="1"/>
              </p:cNvSpPr>
              <p:nvPr/>
            </p:nvSpPr>
            <p:spPr>
              <a:xfrm>
                <a:off x="1878676" y="540327"/>
                <a:ext cx="6974379" cy="584775"/>
              </a:xfrm>
              <a:prstGeom prst="rect">
                <a:avLst/>
              </a:prstGeom>
              <a:blipFill>
                <a:blip r:embed="rId2"/>
                <a:stretch>
                  <a:fillRect l="-2185" t="-15625" b="-343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904355-9BD8-A6CD-4660-AAA4727DB607}"/>
                  </a:ext>
                </a:extLst>
              </p:cNvPr>
              <p:cNvSpPr txBox="1"/>
              <p:nvPr/>
            </p:nvSpPr>
            <p:spPr>
              <a:xfrm>
                <a:off x="739833" y="2144684"/>
                <a:ext cx="11380123" cy="40956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0 </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𝑔</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𝑓</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oMath>
                  </m:oMathPara>
                </a14:m>
                <a:endParaRPr lang="en-IN"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0</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 ≤2</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+4</m:t>
                      </m:r>
                      <m:r>
                        <a:rPr lang="en-IN" sz="2400" b="0" i="1" smtClean="0">
                          <a:latin typeface="Cambria Math" panose="02040503050406030204" pitchFamily="18" charset="0"/>
                          <a:ea typeface="Cambria Math" panose="02040503050406030204" pitchFamily="18" charset="0"/>
                        </a:rPr>
                        <m:t>𝑛</m:t>
                      </m:r>
                      <m:r>
                        <a:rPr lang="en-IN" sz="2400" b="0" i="1" smtClean="0">
                          <a:latin typeface="Cambria Math" panose="02040503050406030204" pitchFamily="18" charset="0"/>
                          <a:ea typeface="Cambria Math" panose="02040503050406030204" pitchFamily="18" charset="0"/>
                        </a:rPr>
                        <m:t>+6</m:t>
                      </m:r>
                    </m:oMath>
                  </m:oMathPara>
                </a14:m>
                <a:endParaRPr lang="en-IN" sz="2400" b="0" dirty="0">
                  <a:ea typeface="Cambria Math" panose="02040503050406030204" pitchFamily="18" charset="0"/>
                </a:endParaRPr>
              </a:p>
              <a:p>
                <a:r>
                  <a:rPr lang="en-IN" sz="2400" dirty="0"/>
                  <a:t>					</a:t>
                </a:r>
                <a14:m>
                  <m:oMath xmlns:m="http://schemas.openxmlformats.org/officeDocument/2006/math">
                    <m:r>
                      <a:rPr lang="en-IN" sz="2400" b="0" i="1" smtClean="0">
                        <a:latin typeface="Cambria Math" panose="02040503050406030204" pitchFamily="18" charset="0"/>
                      </a:rPr>
                      <m:t>𝑐</m:t>
                    </m:r>
                    <m:r>
                      <a:rPr lang="en-IN" sz="2400" b="0" i="1" smtClean="0">
                        <a:latin typeface="Cambria Math" panose="02040503050406030204" pitchFamily="18" charset="0"/>
                      </a:rPr>
                      <m:t>. </m:t>
                    </m:r>
                    <m:r>
                      <a:rPr lang="en-IN" sz="2400" b="0" i="1" smtClean="0">
                        <a:latin typeface="Cambria Math" panose="02040503050406030204" pitchFamily="18" charset="0"/>
                      </a:rPr>
                      <m:t>𝑛</m:t>
                    </m:r>
                    <m:r>
                      <a:rPr lang="en-IN" sz="2400" b="0" i="1" baseline="30000" smtClean="0">
                        <a:latin typeface="Cambria Math" panose="02040503050406030204" pitchFamily="18" charset="0"/>
                      </a:rPr>
                      <m:t>2</m:t>
                    </m:r>
                    <m:r>
                      <a:rPr lang="en-IN" sz="2400" b="0" i="1" smtClean="0">
                        <a:latin typeface="Cambria Math" panose="02040503050406030204" pitchFamily="18" charset="0"/>
                      </a:rPr>
                      <m:t> ≤2</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+4</m:t>
                    </m:r>
                    <m:r>
                      <a:rPr lang="en-IN" sz="2400" b="0" i="1" smtClean="0">
                        <a:latin typeface="Cambria Math" panose="02040503050406030204" pitchFamily="18" charset="0"/>
                        <a:ea typeface="Cambria Math" panose="02040503050406030204" pitchFamily="18" charset="0"/>
                      </a:rPr>
                      <m:t>𝑛</m:t>
                    </m:r>
                    <m:r>
                      <a:rPr lang="en-IN" sz="2400" b="0" i="1" smtClean="0">
                        <a:latin typeface="Cambria Math" panose="02040503050406030204" pitchFamily="18" charset="0"/>
                        <a:ea typeface="Cambria Math" panose="02040503050406030204" pitchFamily="18" charset="0"/>
                      </a:rPr>
                      <m:t>+6</m:t>
                    </m:r>
                  </m:oMath>
                </a14:m>
                <a:endParaRPr lang="en-IN" sz="2400" b="0" dirty="0">
                  <a:ea typeface="Cambria Math" panose="02040503050406030204" pitchFamily="18" charset="0"/>
                </a:endParaRPr>
              </a:p>
              <a:p>
                <a:endParaRPr lang="en-IN" sz="2400" b="0" dirty="0">
                  <a:ea typeface="Cambria Math" panose="02040503050406030204" pitchFamily="18" charset="0"/>
                </a:endParaRPr>
              </a:p>
              <a:p>
                <a:r>
                  <a:rPr lang="en-IN" sz="2400" dirty="0"/>
                  <a:t>					</a:t>
                </a:r>
                <a14:m>
                  <m:oMath xmlns:m="http://schemas.openxmlformats.org/officeDocument/2006/math">
                    <m:r>
                      <a:rPr lang="en-IN" sz="2400" b="0" i="1" smtClean="0">
                        <a:latin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m:t>
                    </m:r>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num>
                      <m:den>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den>
                    </m:f>
                    <m:r>
                      <a:rPr lang="en-IN" sz="2400" b="0" i="1" smtClean="0">
                        <a:latin typeface="Cambria Math" panose="02040503050406030204" pitchFamily="18" charset="0"/>
                        <a:ea typeface="Cambria Math" panose="02040503050406030204" pitchFamily="18" charset="0"/>
                      </a:rPr>
                      <m:t>+ </m:t>
                    </m:r>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4</m:t>
                        </m:r>
                        <m:r>
                          <a:rPr lang="en-IN" sz="2400" b="0" i="1" smtClean="0">
                            <a:latin typeface="Cambria Math" panose="02040503050406030204" pitchFamily="18" charset="0"/>
                            <a:ea typeface="Cambria Math" panose="02040503050406030204" pitchFamily="18" charset="0"/>
                          </a:rPr>
                          <m:t>𝑛</m:t>
                        </m:r>
                      </m:num>
                      <m:den>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den>
                    </m:f>
                    <m:r>
                      <a:rPr lang="en-IN" sz="2400" b="0" i="1" smtClean="0">
                        <a:latin typeface="Cambria Math" panose="02040503050406030204" pitchFamily="18" charset="0"/>
                        <a:ea typeface="Cambria Math" panose="02040503050406030204" pitchFamily="18" charset="0"/>
                      </a:rPr>
                      <m:t>+</m:t>
                    </m:r>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6</m:t>
                        </m:r>
                      </m:num>
                      <m:den>
                        <m:r>
                          <a:rPr lang="en-IN" sz="2400" b="0" i="1" smtClean="0">
                            <a:latin typeface="Cambria Math" panose="02040503050406030204" pitchFamily="18" charset="0"/>
                            <a:ea typeface="Cambria Math" panose="02040503050406030204" pitchFamily="18" charset="0"/>
                          </a:rPr>
                          <m:t>𝑛</m:t>
                        </m:r>
                        <m:r>
                          <a:rPr lang="en-IN" sz="2400" b="0" i="1" baseline="30000" smtClean="0">
                            <a:latin typeface="Cambria Math" panose="02040503050406030204" pitchFamily="18" charset="0"/>
                            <a:ea typeface="Cambria Math" panose="02040503050406030204" pitchFamily="18" charset="0"/>
                          </a:rPr>
                          <m:t>2</m:t>
                        </m:r>
                      </m:den>
                    </m:f>
                  </m:oMath>
                </a14:m>
                <a:r>
                  <a:rPr lang="en-IN" sz="2400" dirty="0"/>
                  <a:t> </a:t>
                </a:r>
              </a:p>
              <a:p>
                <a:endParaRPr lang="en-IN" sz="2400" dirty="0"/>
              </a:p>
              <a:p>
                <a:r>
                  <a:rPr lang="en-IN" sz="2400" dirty="0"/>
                  <a:t>					</a:t>
                </a:r>
                <a14:m>
                  <m:oMath xmlns:m="http://schemas.openxmlformats.org/officeDocument/2006/math">
                    <m:r>
                      <a:rPr lang="en-IN" sz="2400" b="0" i="1" smtClean="0">
                        <a:latin typeface="Cambria Math" panose="02040503050406030204" pitchFamily="18" charset="0"/>
                      </a:rPr>
                      <m:t>𝑐</m:t>
                    </m:r>
                    <m:r>
                      <a:rPr lang="en-IN" sz="2400" b="0" i="1" smtClean="0">
                        <a:latin typeface="Cambria Math" panose="02040503050406030204" pitchFamily="18" charset="0"/>
                      </a:rPr>
                      <m:t> ≤2+ </m:t>
                    </m:r>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4</m:t>
                        </m:r>
                      </m:num>
                      <m:den>
                        <m:r>
                          <a:rPr lang="en-IN" sz="2400" b="0" i="1" smtClean="0">
                            <a:latin typeface="Cambria Math" panose="02040503050406030204" pitchFamily="18" charset="0"/>
                            <a:ea typeface="Cambria Math" panose="02040503050406030204" pitchFamily="18" charset="0"/>
                          </a:rPr>
                          <m:t>𝑛</m:t>
                        </m:r>
                      </m:den>
                    </m:f>
                    <m:r>
                      <a:rPr lang="en-IN" sz="2400" b="0" i="1" smtClean="0">
                        <a:latin typeface="Cambria Math" panose="02040503050406030204" pitchFamily="18" charset="0"/>
                        <a:ea typeface="Cambria Math" panose="02040503050406030204" pitchFamily="18" charset="0"/>
                      </a:rPr>
                      <m:t> + </m:t>
                    </m:r>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6</m:t>
                        </m:r>
                      </m:num>
                      <m:den>
                        <m:r>
                          <a:rPr lang="en-IN" sz="2400" b="0" i="1" smtClean="0">
                            <a:latin typeface="Cambria Math" panose="02040503050406030204" pitchFamily="18" charset="0"/>
                            <a:ea typeface="Cambria Math" panose="02040503050406030204" pitchFamily="18" charset="0"/>
                          </a:rPr>
                          <m:t>𝑛</m:t>
                        </m:r>
                        <m:r>
                          <a:rPr lang="en-IN" sz="2400" b="0" i="1" smtClean="0">
                            <a:latin typeface="Cambria Math" panose="02040503050406030204" pitchFamily="18" charset="0"/>
                            <a:ea typeface="Cambria Math" panose="02040503050406030204" pitchFamily="18" charset="0"/>
                          </a:rPr>
                          <m:t>2</m:t>
                        </m:r>
                      </m:den>
                    </m:f>
                  </m:oMath>
                </a14:m>
                <a:endParaRPr lang="en-IN" sz="2400" dirty="0"/>
              </a:p>
              <a:p>
                <a:r>
                  <a:rPr lang="en-IN" sz="2400" dirty="0"/>
                  <a:t>					c= 2, n= n0 =1</a:t>
                </a:r>
              </a:p>
              <a:p>
                <a:r>
                  <a:rPr lang="en-IN" sz="2400" dirty="0"/>
                  <a:t>				f(n) = </a:t>
                </a:r>
                <a:r>
                  <a:rPr lang="en-US" sz="2400" i="1" dirty="0">
                    <a:effectLst/>
                    <a:latin typeface="Nunito" pitchFamily="2" charset="0"/>
                  </a:rPr>
                  <a:t>Ω (g(n</a:t>
                </a:r>
                <a:r>
                  <a:rPr lang="en-US" sz="2400" i="1" baseline="30000" dirty="0">
                    <a:effectLst/>
                    <a:latin typeface="Nunito" pitchFamily="2" charset="0"/>
                  </a:rPr>
                  <a:t>2</a:t>
                </a:r>
                <a:r>
                  <a:rPr lang="en-US" sz="2400" i="1" dirty="0">
                    <a:effectLst/>
                    <a:latin typeface="Nunito" pitchFamily="2" charset="0"/>
                  </a:rPr>
                  <a:t>))</a:t>
                </a:r>
              </a:p>
              <a:p>
                <a:r>
                  <a:rPr lang="en-US" sz="2400" i="1" dirty="0">
                    <a:latin typeface="Nunito" pitchFamily="2" charset="0"/>
                  </a:rPr>
                  <a:t>				2n</a:t>
                </a:r>
                <a:r>
                  <a:rPr lang="en-US" sz="2400" i="1" baseline="30000" dirty="0">
                    <a:latin typeface="Nunito" pitchFamily="2" charset="0"/>
                  </a:rPr>
                  <a:t>2</a:t>
                </a:r>
                <a:r>
                  <a:rPr lang="en-US" sz="2400" i="1" dirty="0">
                    <a:latin typeface="Nunito" pitchFamily="2" charset="0"/>
                  </a:rPr>
                  <a:t> + 4n + 6 = </a:t>
                </a:r>
                <a:r>
                  <a:rPr lang="en-US" sz="2400" i="1" dirty="0">
                    <a:effectLst/>
                    <a:latin typeface="Nunito" pitchFamily="2" charset="0"/>
                  </a:rPr>
                  <a:t>Ω(n</a:t>
                </a:r>
                <a:r>
                  <a:rPr lang="en-US" sz="2400" i="1" baseline="30000" dirty="0">
                    <a:effectLst/>
                    <a:latin typeface="Nunito" pitchFamily="2" charset="0"/>
                  </a:rPr>
                  <a:t>2</a:t>
                </a:r>
                <a:r>
                  <a:rPr lang="en-US" sz="2400" i="1" dirty="0">
                    <a:effectLst/>
                    <a:latin typeface="Nunito" pitchFamily="2" charset="0"/>
                  </a:rPr>
                  <a:t>)</a:t>
                </a:r>
                <a:endParaRPr lang="en-IN" sz="2400" dirty="0"/>
              </a:p>
            </p:txBody>
          </p:sp>
        </mc:Choice>
        <mc:Fallback xmlns="">
          <p:sp>
            <p:nvSpPr>
              <p:cNvPr id="3" name="TextBox 2">
                <a:extLst>
                  <a:ext uri="{FF2B5EF4-FFF2-40B4-BE49-F238E27FC236}">
                    <a16:creationId xmlns:a16="http://schemas.microsoft.com/office/drawing/2014/main" id="{0F904355-9BD8-A6CD-4660-AAA4727DB607}"/>
                  </a:ext>
                </a:extLst>
              </p:cNvPr>
              <p:cNvSpPr txBox="1">
                <a:spLocks noRot="1" noChangeAspect="1" noMove="1" noResize="1" noEditPoints="1" noAdjustHandles="1" noChangeArrowheads="1" noChangeShapeType="1" noTextEdit="1"/>
              </p:cNvSpPr>
              <p:nvPr/>
            </p:nvSpPr>
            <p:spPr>
              <a:xfrm>
                <a:off x="739833" y="2144684"/>
                <a:ext cx="11380123" cy="4095608"/>
              </a:xfrm>
              <a:prstGeom prst="rect">
                <a:avLst/>
              </a:prstGeom>
              <a:blipFill>
                <a:blip r:embed="rId3"/>
                <a:stretch>
                  <a:fillRect b="-2530"/>
                </a:stretch>
              </a:blipFill>
            </p:spPr>
            <p:txBody>
              <a:bodyPr/>
              <a:lstStyle/>
              <a:p>
                <a:r>
                  <a:rPr lang="en-IN">
                    <a:noFill/>
                  </a:rPr>
                  <a:t> </a:t>
                </a:r>
              </a:p>
            </p:txBody>
          </p:sp>
        </mc:Fallback>
      </mc:AlternateContent>
    </p:spTree>
    <p:extLst>
      <p:ext uri="{BB962C8B-B14F-4D97-AF65-F5344CB8AC3E}">
        <p14:creationId xmlns:p14="http://schemas.microsoft.com/office/powerpoint/2010/main" val="41611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4D200B-1EAA-3472-22DC-0C3AA58D328C}"/>
                  </a:ext>
                </a:extLst>
              </p:cNvPr>
              <p:cNvSpPr txBox="1"/>
              <p:nvPr/>
            </p:nvSpPr>
            <p:spPr>
              <a:xfrm>
                <a:off x="1878676" y="540327"/>
                <a:ext cx="6974379" cy="584775"/>
              </a:xfrm>
              <a:prstGeom prst="rect">
                <a:avLst/>
              </a:prstGeom>
              <a:noFill/>
            </p:spPr>
            <p:txBody>
              <a:bodyPr wrap="square" rtlCol="0">
                <a:spAutoFit/>
              </a:bodyPr>
              <a:lstStyle/>
              <a:p>
                <a:r>
                  <a:rPr lang="en-IN" sz="3200" dirty="0"/>
                  <a:t>Prove n</a:t>
                </a:r>
                <a:r>
                  <a:rPr lang="en-IN" sz="3200" baseline="30000" dirty="0"/>
                  <a:t>3</a:t>
                </a:r>
                <a:r>
                  <a:rPr lang="en-IN" sz="3200" dirty="0"/>
                  <a:t> = </a:t>
                </a:r>
                <a:r>
                  <a:rPr lang="en-US" sz="3200" b="1" i="1" dirty="0">
                    <a:effectLst/>
                    <a:latin typeface="Nunito" pitchFamily="2" charset="0"/>
                  </a:rPr>
                  <a:t>Ω (n</a:t>
                </a:r>
                <a:r>
                  <a:rPr lang="en-US" sz="3200" b="1" i="1" baseline="30000" dirty="0">
                    <a:effectLst/>
                    <a:latin typeface="Nunito" pitchFamily="2" charset="0"/>
                  </a:rPr>
                  <a:t>2</a:t>
                </a:r>
                <a:r>
                  <a:rPr lang="en-US" sz="3200" b="1" i="1" dirty="0">
                    <a:effectLst/>
                    <a:latin typeface="Nunito" pitchFamily="2" charset="0"/>
                  </a:rPr>
                  <a:t>), f(n) </a:t>
                </a:r>
                <a14:m>
                  <m:oMath xmlns:m="http://schemas.openxmlformats.org/officeDocument/2006/math">
                    <m:r>
                      <a:rPr lang="en-US" sz="3200" b="1" i="1" smtClean="0">
                        <a:effectLst/>
                        <a:latin typeface="Cambria Math" panose="02040503050406030204" pitchFamily="18" charset="0"/>
                        <a:ea typeface="Cambria Math" panose="02040503050406030204" pitchFamily="18" charset="0"/>
                      </a:rPr>
                      <m:t>𝝐</m:t>
                    </m:r>
                    <m:r>
                      <a:rPr lang="en-IN" sz="3200" b="1" i="1" smtClean="0">
                        <a:effectLst/>
                        <a:latin typeface="Cambria Math" panose="02040503050406030204" pitchFamily="18" charset="0"/>
                        <a:ea typeface="Cambria Math" panose="02040503050406030204" pitchFamily="18" charset="0"/>
                      </a:rPr>
                      <m:t> </m:t>
                    </m:r>
                    <m:r>
                      <a:rPr lang="en-IN" sz="3200" b="1" i="1" smtClean="0">
                        <a:effectLst/>
                        <a:latin typeface="Cambria Math" panose="02040503050406030204" pitchFamily="18" charset="0"/>
                        <a:ea typeface="Cambria Math" panose="02040503050406030204" pitchFamily="18" charset="0"/>
                      </a:rPr>
                      <m:t>𝒈</m:t>
                    </m:r>
                    <m:r>
                      <a:rPr lang="en-IN" sz="3200" b="1" i="1" smtClean="0">
                        <a:effectLst/>
                        <a:latin typeface="Cambria Math" panose="02040503050406030204" pitchFamily="18" charset="0"/>
                        <a:ea typeface="Cambria Math" panose="02040503050406030204" pitchFamily="18" charset="0"/>
                      </a:rPr>
                      <m:t>(</m:t>
                    </m:r>
                    <m:r>
                      <a:rPr lang="en-IN" sz="3200" b="1" i="1" smtClean="0">
                        <a:effectLst/>
                        <a:latin typeface="Cambria Math" panose="02040503050406030204" pitchFamily="18" charset="0"/>
                        <a:ea typeface="Cambria Math" panose="02040503050406030204" pitchFamily="18" charset="0"/>
                      </a:rPr>
                      <m:t>𝒏</m:t>
                    </m:r>
                    <m:r>
                      <a:rPr lang="en-IN" sz="3200" b="1" i="1" smtClean="0">
                        <a:effectLst/>
                        <a:latin typeface="Cambria Math" panose="02040503050406030204" pitchFamily="18" charset="0"/>
                        <a:ea typeface="Cambria Math" panose="02040503050406030204" pitchFamily="18" charset="0"/>
                      </a:rPr>
                      <m:t>)</m:t>
                    </m:r>
                  </m:oMath>
                </a14:m>
                <a:endParaRPr lang="en-IN" sz="3200" dirty="0"/>
              </a:p>
            </p:txBody>
          </p:sp>
        </mc:Choice>
        <mc:Fallback xmlns="">
          <p:sp>
            <p:nvSpPr>
              <p:cNvPr id="2" name="TextBox 1">
                <a:extLst>
                  <a:ext uri="{FF2B5EF4-FFF2-40B4-BE49-F238E27FC236}">
                    <a16:creationId xmlns:a16="http://schemas.microsoft.com/office/drawing/2014/main" id="{654D200B-1EAA-3472-22DC-0C3AA58D328C}"/>
                  </a:ext>
                </a:extLst>
              </p:cNvPr>
              <p:cNvSpPr txBox="1">
                <a:spLocks noRot="1" noChangeAspect="1" noMove="1" noResize="1" noEditPoints="1" noAdjustHandles="1" noChangeArrowheads="1" noChangeShapeType="1" noTextEdit="1"/>
              </p:cNvSpPr>
              <p:nvPr/>
            </p:nvSpPr>
            <p:spPr>
              <a:xfrm>
                <a:off x="1878676" y="540327"/>
                <a:ext cx="6974379" cy="584775"/>
              </a:xfrm>
              <a:prstGeom prst="rect">
                <a:avLst/>
              </a:prstGeom>
              <a:blipFill>
                <a:blip r:embed="rId2"/>
                <a:stretch>
                  <a:fillRect l="-2185" t="-15625" b="-343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5885B7-E0BA-FB03-AF3F-BD880D187417}"/>
                  </a:ext>
                </a:extLst>
              </p:cNvPr>
              <p:cNvSpPr txBox="1"/>
              <p:nvPr/>
            </p:nvSpPr>
            <p:spPr>
              <a:xfrm>
                <a:off x="2726575" y="1687484"/>
                <a:ext cx="7140632" cy="4473340"/>
              </a:xfrm>
              <a:prstGeom prst="rect">
                <a:avLst/>
              </a:prstGeom>
              <a:noFill/>
            </p:spPr>
            <p:txBody>
              <a:bodyPr wrap="square" rtlCol="0">
                <a:spAutoFit/>
              </a:bodyPr>
              <a:lstStyle/>
              <a:p>
                <a:r>
                  <a:rPr lang="en-IN" b="0" i="1" dirty="0">
                    <a:latin typeface="Cambria Math" panose="02040503050406030204" pitchFamily="18" charset="0"/>
                  </a:rPr>
                  <a:t>			</a:t>
                </a:r>
                <a14:m>
                  <m:oMath xmlns:m="http://schemas.openxmlformats.org/officeDocument/2006/math">
                    <m:r>
                      <a:rPr lang="en-IN" sz="2800" b="0" i="1" smtClean="0">
                        <a:latin typeface="Cambria Math" panose="02040503050406030204" pitchFamily="18" charset="0"/>
                      </a:rPr>
                      <m:t>𝑓</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𝑛</m:t>
                        </m:r>
                      </m:e>
                    </m:d>
                    <m:r>
                      <a:rPr lang="en-IN" sz="2800" b="0" i="1" smtClean="0">
                        <a:latin typeface="Cambria Math" panose="02040503050406030204" pitchFamily="18" charset="0"/>
                      </a:rPr>
                      <m:t>=</m:t>
                    </m:r>
                    <m:r>
                      <a:rPr lang="en-IN" sz="2800" b="0" i="1" smtClean="0">
                        <a:latin typeface="Cambria Math" panose="02040503050406030204" pitchFamily="18" charset="0"/>
                      </a:rPr>
                      <m:t>𝑛</m:t>
                    </m:r>
                    <m:r>
                      <a:rPr lang="en-IN" sz="2800" b="0" i="1" baseline="30000" smtClean="0">
                        <a:latin typeface="Cambria Math" panose="02040503050406030204" pitchFamily="18" charset="0"/>
                      </a:rPr>
                      <m:t>3</m:t>
                    </m:r>
                    <m:r>
                      <a:rPr lang="en-IN" sz="2800" b="0" i="1" smtClean="0">
                        <a:latin typeface="Cambria Math" panose="02040503050406030204" pitchFamily="18" charset="0"/>
                      </a:rPr>
                      <m:t>, </m:t>
                    </m:r>
                    <m:r>
                      <a:rPr lang="en-IN" sz="2800" b="0" i="1" smtClean="0">
                        <a:latin typeface="Cambria Math" panose="02040503050406030204" pitchFamily="18" charset="0"/>
                      </a:rPr>
                      <m:t>𝑔</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𝑛</m:t>
                        </m:r>
                      </m:e>
                    </m:d>
                    <m:r>
                      <a:rPr lang="en-IN" sz="2800" b="0" i="1" smtClean="0">
                        <a:latin typeface="Cambria Math" panose="02040503050406030204" pitchFamily="18" charset="0"/>
                      </a:rPr>
                      <m:t>=</m:t>
                    </m:r>
                    <m:r>
                      <a:rPr lang="en-IN" sz="2800" b="0" i="1" smtClean="0">
                        <a:latin typeface="Cambria Math" panose="02040503050406030204" pitchFamily="18" charset="0"/>
                      </a:rPr>
                      <m:t>𝑛</m:t>
                    </m:r>
                    <m:r>
                      <a:rPr lang="en-IN" sz="2800" b="0" i="1" baseline="30000" smtClean="0">
                        <a:latin typeface="Cambria Math" panose="02040503050406030204" pitchFamily="18" charset="0"/>
                      </a:rPr>
                      <m:t>2</m:t>
                    </m:r>
                  </m:oMath>
                </a14:m>
                <a:endParaRPr lang="en-IN" sz="2800" b="0" i="1" baseline="30000" dirty="0">
                  <a:latin typeface="Cambria Math" panose="02040503050406030204" pitchFamily="18" charset="0"/>
                </a:endParaRPr>
              </a:p>
              <a:p>
                <a:endParaRPr lang="en-IN"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0 </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𝑐</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𝑔</m:t>
                      </m:r>
                      <m:d>
                        <m:dPr>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𝑛</m:t>
                          </m:r>
                        </m:e>
                      </m:d>
                      <m:r>
                        <a:rPr lang="en-IN" sz="2800" i="1">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𝑓</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𝑛</m:t>
                      </m:r>
                      <m:r>
                        <a:rPr lang="en-IN" sz="2800" b="0" i="1" smtClean="0">
                          <a:latin typeface="Cambria Math" panose="02040503050406030204" pitchFamily="18" charset="0"/>
                          <a:ea typeface="Cambria Math" panose="02040503050406030204" pitchFamily="18" charset="0"/>
                        </a:rPr>
                        <m:t>)</m:t>
                      </m:r>
                    </m:oMath>
                  </m:oMathPara>
                </a14:m>
                <a:endParaRPr lang="en-IN" sz="2800" dirty="0"/>
              </a:p>
              <a:p>
                <a:r>
                  <a:rPr lang="en-IN" sz="2800" dirty="0"/>
                  <a:t>	</a:t>
                </a:r>
              </a:p>
              <a:p>
                <a:r>
                  <a:rPr lang="en-IN" sz="2800" dirty="0"/>
                  <a:t>			</a:t>
                </a:r>
                <a14:m>
                  <m:oMath xmlns:m="http://schemas.openxmlformats.org/officeDocument/2006/math">
                    <m:r>
                      <a:rPr lang="en-IN" sz="2800" b="0" i="1" smtClean="0">
                        <a:latin typeface="Cambria Math" panose="02040503050406030204" pitchFamily="18" charset="0"/>
                      </a:rPr>
                      <m:t>0 </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𝑐</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𝑛</m:t>
                    </m:r>
                    <m:r>
                      <a:rPr lang="en-IN" sz="2800" b="0" i="1" baseline="30000" smtClean="0">
                        <a:latin typeface="Cambria Math" panose="02040503050406030204" pitchFamily="18" charset="0"/>
                        <a:ea typeface="Cambria Math" panose="02040503050406030204" pitchFamily="18" charset="0"/>
                      </a:rPr>
                      <m:t>2</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𝑛</m:t>
                    </m:r>
                    <m:r>
                      <a:rPr lang="en-IN" sz="2800" b="0" i="1" baseline="30000" smtClean="0">
                        <a:latin typeface="Cambria Math" panose="02040503050406030204" pitchFamily="18" charset="0"/>
                        <a:ea typeface="Cambria Math" panose="02040503050406030204" pitchFamily="18" charset="0"/>
                      </a:rPr>
                      <m:t>3</m:t>
                    </m:r>
                  </m:oMath>
                </a14:m>
                <a:endParaRPr lang="en-IN" sz="2800" b="0" baseline="30000" dirty="0">
                  <a:ea typeface="Cambria Math" panose="02040503050406030204" pitchFamily="18" charset="0"/>
                </a:endParaRPr>
              </a:p>
              <a:p>
                <a:r>
                  <a:rPr lang="en-IN" sz="2800" dirty="0"/>
                  <a:t>			</a:t>
                </a:r>
                <a14:m>
                  <m:oMath xmlns:m="http://schemas.openxmlformats.org/officeDocument/2006/math">
                    <m:r>
                      <m:rPr>
                        <m:sty m:val="p"/>
                      </m:rPr>
                      <a:rPr lang="en-IN" sz="2800" i="1">
                        <a:latin typeface="Cambria Math" panose="02040503050406030204" pitchFamily="18" charset="0"/>
                      </a:rPr>
                      <m:t>c</m:t>
                    </m:r>
                    <m:r>
                      <a:rPr lang="en-IN" sz="2800" b="0" i="1" smtClean="0">
                        <a:latin typeface="Cambria Math" panose="02040503050406030204" pitchFamily="18" charset="0"/>
                      </a:rPr>
                      <m:t>.</m:t>
                    </m:r>
                    <m:r>
                      <a:rPr lang="en-IN" sz="2800" b="0" i="1" smtClean="0">
                        <a:latin typeface="Cambria Math" panose="02040503050406030204" pitchFamily="18" charset="0"/>
                      </a:rPr>
                      <m:t>𝑛</m:t>
                    </m:r>
                    <m:r>
                      <a:rPr lang="en-IN" sz="2800" b="0" i="1" baseline="30000" smtClean="0">
                        <a:latin typeface="Cambria Math" panose="02040503050406030204" pitchFamily="18" charset="0"/>
                      </a:rPr>
                      <m:t>2</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𝑛</m:t>
                    </m:r>
                    <m:r>
                      <a:rPr lang="en-IN" sz="2800" b="0" i="1" baseline="30000" smtClean="0">
                        <a:latin typeface="Cambria Math" panose="02040503050406030204" pitchFamily="18" charset="0"/>
                        <a:ea typeface="Cambria Math" panose="02040503050406030204" pitchFamily="18" charset="0"/>
                      </a:rPr>
                      <m:t>3</m:t>
                    </m:r>
                  </m:oMath>
                </a14:m>
                <a:r>
                  <a:rPr lang="en-IN" sz="2800" baseline="30000" dirty="0"/>
                  <a:t> </a:t>
                </a:r>
                <a:r>
                  <a:rPr lang="en-IN" sz="2800" dirty="0"/>
                  <a:t>  if c=1</a:t>
                </a:r>
              </a:p>
              <a:p>
                <a:r>
                  <a:rPr lang="en-IN" sz="2800" baseline="30000" dirty="0"/>
                  <a:t>			</a:t>
                </a:r>
              </a:p>
              <a:p>
                <a:r>
                  <a:rPr lang="en-IN" sz="2800" baseline="30000" dirty="0"/>
                  <a:t>		</a:t>
                </a:r>
                <a:r>
                  <a:rPr lang="en-IN" sz="2800" dirty="0"/>
                  <a:t>	n</a:t>
                </a:r>
                <a:r>
                  <a:rPr lang="en-IN" sz="2800" baseline="30000" dirty="0"/>
                  <a:t>2</a:t>
                </a:r>
                <a:r>
                  <a:rPr lang="en-IN" sz="2800" dirty="0"/>
                  <a:t> </a:t>
                </a:r>
                <a14:m>
                  <m:oMath xmlns:m="http://schemas.openxmlformats.org/officeDocument/2006/math">
                    <m:r>
                      <a:rPr lang="en-IN" sz="280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𝑛</m:t>
                    </m:r>
                    <m:r>
                      <a:rPr lang="en-IN" sz="2800" b="0" i="1" baseline="30000" smtClean="0">
                        <a:latin typeface="Cambria Math" panose="02040503050406030204" pitchFamily="18" charset="0"/>
                        <a:ea typeface="Cambria Math" panose="02040503050406030204" pitchFamily="18" charset="0"/>
                      </a:rPr>
                      <m:t>3 </m:t>
                    </m:r>
                  </m:oMath>
                </a14:m>
                <a:r>
                  <a:rPr lang="en-IN" sz="2800" baseline="30000" dirty="0"/>
                  <a:t>     </a:t>
                </a:r>
                <a:r>
                  <a:rPr lang="en-IN" sz="2800" dirty="0"/>
                  <a:t>n=n0=1 true</a:t>
                </a:r>
              </a:p>
              <a:p>
                <a:endParaRPr lang="en-IN" sz="2800" baseline="30000" dirty="0"/>
              </a:p>
              <a:p>
                <a:pPr algn="ctr"/>
                <a:r>
                  <a:rPr lang="en-IN" sz="2800" dirty="0"/>
                  <a:t>Therefore, n</a:t>
                </a:r>
                <a:r>
                  <a:rPr lang="en-IN" sz="2800" baseline="30000" dirty="0"/>
                  <a:t>3</a:t>
                </a:r>
                <a:r>
                  <a:rPr lang="en-IN" sz="2800" dirty="0"/>
                  <a:t> = </a:t>
                </a:r>
                <a:r>
                  <a:rPr lang="en-US" sz="2800" i="1" dirty="0">
                    <a:effectLst/>
                    <a:latin typeface="Nunito" pitchFamily="2" charset="0"/>
                  </a:rPr>
                  <a:t>Ω (n</a:t>
                </a:r>
                <a:r>
                  <a:rPr lang="en-US" sz="2800" i="1" baseline="30000" dirty="0">
                    <a:effectLst/>
                    <a:latin typeface="Nunito" pitchFamily="2" charset="0"/>
                  </a:rPr>
                  <a:t>2</a:t>
                </a:r>
                <a:r>
                  <a:rPr lang="en-US" sz="2800" i="1" dirty="0">
                    <a:effectLst/>
                    <a:latin typeface="Nunito" pitchFamily="2" charset="0"/>
                  </a:rPr>
                  <a:t>)</a:t>
                </a:r>
                <a:endParaRPr lang="en-IN" sz="2800" dirty="0"/>
              </a:p>
              <a:p>
                <a:r>
                  <a:rPr lang="en-IN" baseline="30000" dirty="0"/>
                  <a:t>			</a:t>
                </a:r>
              </a:p>
              <a:p>
                <a:r>
                  <a:rPr lang="en-IN" baseline="30000" dirty="0"/>
                  <a:t>			</a:t>
                </a:r>
              </a:p>
            </p:txBody>
          </p:sp>
        </mc:Choice>
        <mc:Fallback xmlns="">
          <p:sp>
            <p:nvSpPr>
              <p:cNvPr id="3" name="TextBox 2">
                <a:extLst>
                  <a:ext uri="{FF2B5EF4-FFF2-40B4-BE49-F238E27FC236}">
                    <a16:creationId xmlns:a16="http://schemas.microsoft.com/office/drawing/2014/main" id="{965885B7-E0BA-FB03-AF3F-BD880D187417}"/>
                  </a:ext>
                </a:extLst>
              </p:cNvPr>
              <p:cNvSpPr txBox="1">
                <a:spLocks noRot="1" noChangeAspect="1" noMove="1" noResize="1" noEditPoints="1" noAdjustHandles="1" noChangeArrowheads="1" noChangeShapeType="1" noTextEdit="1"/>
              </p:cNvSpPr>
              <p:nvPr/>
            </p:nvSpPr>
            <p:spPr>
              <a:xfrm>
                <a:off x="2726575" y="1687484"/>
                <a:ext cx="7140632" cy="4473340"/>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34406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266316-5163-A80B-5179-844552EF422D}"/>
              </a:ext>
            </a:extLst>
          </p:cNvPr>
          <p:cNvSpPr txBox="1"/>
          <p:nvPr/>
        </p:nvSpPr>
        <p:spPr>
          <a:xfrm>
            <a:off x="3048693" y="1393414"/>
            <a:ext cx="6097384" cy="2308324"/>
          </a:xfrm>
          <a:prstGeom prst="rect">
            <a:avLst/>
          </a:prstGeom>
          <a:noFill/>
        </p:spPr>
        <p:txBody>
          <a:bodyPr wrap="square">
            <a:spAutoFit/>
          </a:bodyPr>
          <a:lstStyle/>
          <a:p>
            <a:r>
              <a:rPr lang="pt-BR" sz="3600" dirty="0"/>
              <a:t>2n</a:t>
            </a:r>
            <a:r>
              <a:rPr lang="pt-BR" sz="3600" baseline="30000" dirty="0"/>
              <a:t>2</a:t>
            </a:r>
            <a:r>
              <a:rPr lang="pt-BR" sz="3600" dirty="0"/>
              <a:t> + 5n – 6 ≠ Ω(2</a:t>
            </a:r>
            <a:r>
              <a:rPr lang="pt-BR" sz="3600" baseline="30000" dirty="0"/>
              <a:t>n</a:t>
            </a:r>
            <a:r>
              <a:rPr lang="pt-BR" sz="3600" dirty="0"/>
              <a:t> )</a:t>
            </a:r>
          </a:p>
          <a:p>
            <a:r>
              <a:rPr lang="pt-BR" sz="3600" dirty="0"/>
              <a:t> 2n</a:t>
            </a:r>
            <a:r>
              <a:rPr lang="pt-BR" sz="3600" baseline="30000" dirty="0"/>
              <a:t>2</a:t>
            </a:r>
            <a:r>
              <a:rPr lang="pt-BR" sz="3600" dirty="0"/>
              <a:t> + 5n – 6 ≠ Ω(n</a:t>
            </a:r>
            <a:r>
              <a:rPr lang="pt-BR" sz="3600" baseline="30000" dirty="0"/>
              <a:t>3</a:t>
            </a:r>
            <a:r>
              <a:rPr lang="pt-BR" sz="3600" dirty="0"/>
              <a:t> ) </a:t>
            </a:r>
          </a:p>
          <a:p>
            <a:r>
              <a:rPr lang="pt-BR" sz="3600" dirty="0"/>
              <a:t>2n</a:t>
            </a:r>
            <a:r>
              <a:rPr lang="pt-BR" sz="3600" baseline="30000" dirty="0"/>
              <a:t>2</a:t>
            </a:r>
            <a:r>
              <a:rPr lang="pt-BR" sz="3600" dirty="0"/>
              <a:t> + 5n – 6 = Ω(n</a:t>
            </a:r>
            <a:r>
              <a:rPr lang="pt-BR" sz="3600" baseline="30000" dirty="0"/>
              <a:t>2</a:t>
            </a:r>
            <a:r>
              <a:rPr lang="pt-BR" sz="3600" dirty="0"/>
              <a:t> ) </a:t>
            </a:r>
          </a:p>
          <a:p>
            <a:r>
              <a:rPr lang="pt-BR" sz="3600" dirty="0"/>
              <a:t>2n</a:t>
            </a:r>
            <a:r>
              <a:rPr lang="pt-BR" sz="3600" baseline="30000" dirty="0"/>
              <a:t>2</a:t>
            </a:r>
            <a:r>
              <a:rPr lang="pt-BR" sz="3600" dirty="0"/>
              <a:t> + 5n – 6 = Ω(n) </a:t>
            </a:r>
            <a:endParaRPr lang="en-IN" sz="3600" dirty="0"/>
          </a:p>
        </p:txBody>
      </p:sp>
    </p:spTree>
    <p:extLst>
      <p:ext uri="{BB962C8B-B14F-4D97-AF65-F5344CB8AC3E}">
        <p14:creationId xmlns:p14="http://schemas.microsoft.com/office/powerpoint/2010/main" val="197872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EC35642F-FD01-28E6-6CBC-306C6F6C39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1100C5-4D31-4758-ADE1-A011CA902C51}" type="slidenum">
              <a:rPr lang="en-US" altLang="en-US"/>
              <a:pPr eaLnBrk="1" hangingPunct="1"/>
              <a:t>75</a:t>
            </a:fld>
            <a:endParaRPr lang="en-US" altLang="en-US"/>
          </a:p>
        </p:txBody>
      </p:sp>
      <p:sp>
        <p:nvSpPr>
          <p:cNvPr id="28675" name="Rectangle 2">
            <a:extLst>
              <a:ext uri="{FF2B5EF4-FFF2-40B4-BE49-F238E27FC236}">
                <a16:creationId xmlns:a16="http://schemas.microsoft.com/office/drawing/2014/main" id="{3316C13F-9FA3-EC09-7F29-0F80CE48F7B8}"/>
              </a:ext>
            </a:extLst>
          </p:cNvPr>
          <p:cNvSpPr>
            <a:spLocks noGrp="1" noChangeArrowheads="1"/>
          </p:cNvSpPr>
          <p:nvPr>
            <p:ph type="title"/>
          </p:nvPr>
        </p:nvSpPr>
        <p:spPr/>
        <p:txBody>
          <a:bodyPr/>
          <a:lstStyle/>
          <a:p>
            <a:pPr eaLnBrk="1" hangingPunct="1"/>
            <a:r>
              <a:rPr lang="en-US" altLang="en-US"/>
              <a:t>Examples</a:t>
            </a:r>
          </a:p>
        </p:txBody>
      </p:sp>
      <p:sp>
        <p:nvSpPr>
          <p:cNvPr id="153603" name="Rectangle 3">
            <a:extLst>
              <a:ext uri="{FF2B5EF4-FFF2-40B4-BE49-F238E27FC236}">
                <a16:creationId xmlns:a16="http://schemas.microsoft.com/office/drawing/2014/main" id="{670D7CAC-CFE0-5878-9CE8-3F2685562BC0}"/>
              </a:ext>
            </a:extLst>
          </p:cNvPr>
          <p:cNvSpPr>
            <a:spLocks noGrp="1" noChangeArrowheads="1"/>
          </p:cNvSpPr>
          <p:nvPr>
            <p:ph type="body" idx="1"/>
          </p:nvPr>
        </p:nvSpPr>
        <p:spPr>
          <a:xfrm>
            <a:off x="742122" y="1624806"/>
            <a:ext cx="10515600" cy="4603716"/>
          </a:xfrm>
        </p:spPr>
        <p:txBody>
          <a:bodyPr>
            <a:normAutofit fontScale="92500" lnSpcReduction="20000"/>
          </a:bodyPr>
          <a:lstStyle/>
          <a:p>
            <a:pPr lvl="1" eaLnBrk="1" hangingPunct="1">
              <a:lnSpc>
                <a:spcPct val="150000"/>
              </a:lnSpc>
            </a:pPr>
            <a:r>
              <a:rPr lang="en-US" altLang="en-US" dirty="0">
                <a:latin typeface="Monotype Corsiva" panose="03010101010201010101" pitchFamily="66" charset="0"/>
              </a:rPr>
              <a:t> </a:t>
            </a:r>
            <a:r>
              <a:rPr lang="en-US" altLang="en-US" dirty="0">
                <a:latin typeface="Comic Sans MS" panose="030F0702030302020204" pitchFamily="66" charset="0"/>
              </a:rPr>
              <a:t>5n</a:t>
            </a:r>
            <a:r>
              <a:rPr lang="en-US" altLang="en-US" baseline="30000" dirty="0">
                <a:latin typeface="Comic Sans MS" panose="030F0702030302020204" pitchFamily="66" charset="0"/>
              </a:rPr>
              <a:t>2</a:t>
            </a:r>
            <a:r>
              <a:rPr lang="en-US" altLang="en-US" dirty="0">
                <a:latin typeface="Comic Sans MS" panose="030F0702030302020204" pitchFamily="66" charset="0"/>
              </a:rPr>
              <a:t>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(n)</a:t>
            </a:r>
          </a:p>
          <a:p>
            <a:pPr lvl="1" eaLnBrk="1" hangingPunct="1">
              <a:lnSpc>
                <a:spcPct val="150000"/>
              </a:lnSpc>
              <a:buFontTx/>
              <a:buNone/>
            </a:pPr>
            <a:r>
              <a:rPr lang="en-US" altLang="en-US" dirty="0">
                <a:latin typeface="Comic Sans MS" panose="030F0702030302020204" pitchFamily="66" charset="0"/>
              </a:rPr>
              <a:t>	</a:t>
            </a:r>
          </a:p>
          <a:p>
            <a:pPr lvl="1" eaLnBrk="1" hangingPunct="1">
              <a:lnSpc>
                <a:spcPct val="150000"/>
              </a:lnSpc>
            </a:pPr>
            <a:r>
              <a:rPr lang="en-US" altLang="en-US" dirty="0">
                <a:latin typeface="Comic Sans MS" panose="030F0702030302020204" pitchFamily="66" charset="0"/>
              </a:rPr>
              <a:t>100n + 5 </a:t>
            </a:r>
            <a:r>
              <a:rPr lang="en-US" altLang="en-US" dirty="0">
                <a:latin typeface="Comic Sans MS" panose="030F0702030302020204" pitchFamily="66" charset="0"/>
                <a:cs typeface="Arial" panose="020B0604020202020204" pitchFamily="34" charset="0"/>
              </a:rPr>
              <a:t>≠</a:t>
            </a:r>
            <a:r>
              <a:rPr lang="en-US" altLang="en-US" dirty="0">
                <a:latin typeface="Comic Sans MS" panose="030F0702030302020204" pitchFamily="66" charset="0"/>
              </a:rPr>
              <a:t> </a:t>
            </a:r>
            <a:r>
              <a:rPr lang="en-US" altLang="en-US" dirty="0">
                <a:latin typeface="Comic Sans MS" panose="030F0702030302020204" pitchFamily="66" charset="0"/>
                <a:sym typeface="Symbol" panose="05050102010706020507" pitchFamily="18" charset="2"/>
              </a:rPr>
              <a:t>(n</a:t>
            </a:r>
            <a:r>
              <a:rPr lang="en-US" altLang="en-US" baseline="30000" dirty="0">
                <a:latin typeface="Comic Sans MS" panose="030F0702030302020204" pitchFamily="66" charset="0"/>
                <a:sym typeface="Symbol" panose="05050102010706020507" pitchFamily="18" charset="2"/>
              </a:rPr>
              <a:t>2</a:t>
            </a:r>
            <a:r>
              <a:rPr lang="en-US" altLang="en-US" dirty="0">
                <a:latin typeface="Comic Sans MS" panose="030F0702030302020204" pitchFamily="66" charset="0"/>
                <a:sym typeface="Symbol" panose="05050102010706020507" pitchFamily="18" charset="2"/>
              </a:rPr>
              <a:t>)</a:t>
            </a:r>
          </a:p>
          <a:p>
            <a:pPr lvl="1" eaLnBrk="1" hangingPunct="1">
              <a:lnSpc>
                <a:spcPct val="150000"/>
              </a:lnSpc>
              <a:buFontTx/>
              <a:buNone/>
            </a:pPr>
            <a:endParaRPr lang="en-US" altLang="en-US" dirty="0">
              <a:latin typeface="Comic Sans MS" panose="030F0702030302020204" pitchFamily="66" charset="0"/>
              <a:sym typeface="Symbol" panose="05050102010706020507" pitchFamily="18" charset="2"/>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r>
              <a:rPr lang="en-US" altLang="en-US" dirty="0">
                <a:latin typeface="Comic Sans MS" panose="030F0702030302020204" pitchFamily="66" charset="0"/>
              </a:rPr>
              <a:t>n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(2n), n</a:t>
            </a:r>
            <a:r>
              <a:rPr lang="en-US" altLang="en-US" baseline="30000" dirty="0">
                <a:latin typeface="Comic Sans MS" panose="030F0702030302020204" pitchFamily="66" charset="0"/>
              </a:rPr>
              <a:t>3</a:t>
            </a:r>
            <a:r>
              <a:rPr lang="en-US" altLang="en-US" dirty="0">
                <a:latin typeface="Comic Sans MS" panose="030F0702030302020204" pitchFamily="66" charset="0"/>
              </a:rPr>
              <a:t>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(n</a:t>
            </a:r>
            <a:r>
              <a:rPr lang="en-US" altLang="en-US" baseline="30000" dirty="0">
                <a:latin typeface="Comic Sans MS" panose="030F0702030302020204" pitchFamily="66" charset="0"/>
              </a:rPr>
              <a:t>2</a:t>
            </a:r>
            <a:r>
              <a:rPr lang="en-US" altLang="en-US" dirty="0">
                <a:latin typeface="Comic Sans MS" panose="030F0702030302020204" pitchFamily="66" charset="0"/>
              </a:rPr>
              <a:t>)</a:t>
            </a:r>
            <a:r>
              <a:rPr lang="en-US" altLang="en-US" dirty="0">
                <a:latin typeface="Comic Sans MS" panose="030F0702030302020204" pitchFamily="66" charset="0"/>
                <a:sym typeface="Symbol" panose="05050102010706020507" pitchFamily="18" charset="2"/>
              </a:rPr>
              <a:t>, n </a:t>
            </a:r>
            <a:r>
              <a:rPr lang="en-US" altLang="en-US" dirty="0">
                <a:latin typeface="Comic Sans MS" panose="030F0702030302020204" pitchFamily="66" charset="0"/>
              </a:rPr>
              <a:t>= </a:t>
            </a:r>
            <a:r>
              <a:rPr lang="en-US" altLang="en-US" dirty="0">
                <a:latin typeface="Comic Sans MS" panose="030F0702030302020204" pitchFamily="66" charset="0"/>
                <a:sym typeface="Symbol" panose="05050102010706020507" pitchFamily="18" charset="2"/>
              </a:rPr>
              <a:t>(</a:t>
            </a:r>
            <a:r>
              <a:rPr lang="en-US" altLang="en-US" dirty="0" err="1">
                <a:latin typeface="Comic Sans MS" panose="030F0702030302020204" pitchFamily="66" charset="0"/>
                <a:sym typeface="Symbol" panose="05050102010706020507" pitchFamily="18" charset="2"/>
              </a:rPr>
              <a:t>logn</a:t>
            </a:r>
            <a:r>
              <a:rPr lang="en-US" altLang="en-US" dirty="0">
                <a:latin typeface="Comic Sans MS" panose="030F0702030302020204" pitchFamily="66" charset="0"/>
                <a:sym typeface="Symbol" panose="05050102010706020507" pitchFamily="18" charset="2"/>
              </a:rPr>
              <a:t>)</a:t>
            </a:r>
            <a:endParaRPr lang="en-US" altLang="en-US" dirty="0">
              <a:latin typeface="Comic Sans MS" panose="030F0702030302020204" pitchFamily="66" charset="0"/>
            </a:endParaRPr>
          </a:p>
        </p:txBody>
      </p:sp>
      <p:sp>
        <p:nvSpPr>
          <p:cNvPr id="153604" name="Rectangle 4">
            <a:extLst>
              <a:ext uri="{FF2B5EF4-FFF2-40B4-BE49-F238E27FC236}">
                <a16:creationId xmlns:a16="http://schemas.microsoft.com/office/drawing/2014/main" id="{92F88AD7-CDE5-9A6C-046C-18C3D06748CE}"/>
              </a:ext>
            </a:extLst>
          </p:cNvPr>
          <p:cNvSpPr>
            <a:spLocks noChangeArrowheads="1"/>
          </p:cNvSpPr>
          <p:nvPr/>
        </p:nvSpPr>
        <p:spPr bwMode="auto">
          <a:xfrm>
            <a:off x="2439988" y="1871663"/>
            <a:ext cx="417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pPr>
            <a:r>
              <a:rPr lang="en-US" altLang="en-US" sz="2400" dirty="0">
                <a:latin typeface="Monotype Corsiva" panose="03010101010201010101" pitchFamily="66" charset="0"/>
                <a:sym typeface="Symbol" panose="05050102010706020507" pitchFamily="18" charset="2"/>
              </a:rPr>
              <a:t> c, n</a:t>
            </a:r>
            <a:r>
              <a:rPr lang="en-US" altLang="en-US" sz="2400" baseline="-25000" dirty="0">
                <a:latin typeface="Monotype Corsiva" panose="03010101010201010101" pitchFamily="66" charset="0"/>
                <a:sym typeface="Symbol" panose="05050102010706020507" pitchFamily="18" charset="2"/>
              </a:rPr>
              <a:t>0</a:t>
            </a:r>
            <a:r>
              <a:rPr lang="en-US" altLang="en-US" sz="2400" dirty="0">
                <a:latin typeface="Monotype Corsiva" panose="03010101010201010101" pitchFamily="66" charset="0"/>
                <a:sym typeface="Symbol" panose="05050102010706020507" pitchFamily="18" charset="2"/>
              </a:rPr>
              <a:t> </a:t>
            </a:r>
            <a:r>
              <a:rPr lang="en-US" altLang="en-US" sz="2400" dirty="0">
                <a:sym typeface="Symbol" panose="05050102010706020507" pitchFamily="18" charset="2"/>
              </a:rPr>
              <a:t>such that:</a:t>
            </a:r>
            <a:r>
              <a:rPr lang="en-US" altLang="en-US" sz="2400" dirty="0">
                <a:latin typeface="Monotype Corsiva" panose="03010101010201010101" pitchFamily="66" charset="0"/>
                <a:sym typeface="Symbol" panose="05050102010706020507" pitchFamily="18" charset="2"/>
              </a:rPr>
              <a:t> 0  </a:t>
            </a:r>
            <a:r>
              <a:rPr lang="en-US" altLang="en-US" sz="2400" dirty="0" err="1">
                <a:latin typeface="Monotype Corsiva" panose="03010101010201010101" pitchFamily="66" charset="0"/>
                <a:sym typeface="Symbol" panose="05050102010706020507" pitchFamily="18" charset="2"/>
              </a:rPr>
              <a:t>cn</a:t>
            </a:r>
            <a:r>
              <a:rPr lang="en-US" altLang="en-US" sz="2400" dirty="0">
                <a:latin typeface="Monotype Corsiva" panose="03010101010201010101" pitchFamily="66" charset="0"/>
                <a:sym typeface="Symbol" panose="05050102010706020507" pitchFamily="18" charset="2"/>
              </a:rPr>
              <a:t>  5n</a:t>
            </a:r>
            <a:r>
              <a:rPr lang="en-US" altLang="en-US" sz="2400" baseline="30000" dirty="0">
                <a:latin typeface="Monotype Corsiva" panose="03010101010201010101" pitchFamily="66" charset="0"/>
                <a:sym typeface="Symbol" panose="05050102010706020507" pitchFamily="18" charset="2"/>
              </a:rPr>
              <a:t>2 </a:t>
            </a:r>
          </a:p>
        </p:txBody>
      </p:sp>
      <p:sp>
        <p:nvSpPr>
          <p:cNvPr id="153605" name="Rectangle 5">
            <a:extLst>
              <a:ext uri="{FF2B5EF4-FFF2-40B4-BE49-F238E27FC236}">
                <a16:creationId xmlns:a16="http://schemas.microsoft.com/office/drawing/2014/main" id="{75CCB137-80E2-EDA2-0108-B830547A9C6A}"/>
              </a:ext>
            </a:extLst>
          </p:cNvPr>
          <p:cNvSpPr>
            <a:spLocks noChangeArrowheads="1"/>
          </p:cNvSpPr>
          <p:nvPr/>
        </p:nvSpPr>
        <p:spPr bwMode="auto">
          <a:xfrm>
            <a:off x="6411913" y="1863725"/>
            <a:ext cx="177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dirty="0">
                <a:latin typeface="Comic Sans MS" panose="030F0702030302020204" pitchFamily="66" charset="0"/>
                <a:sym typeface="Symbol" panose="05050102010706020507" pitchFamily="18" charset="2"/>
              </a:rPr>
              <a:t> </a:t>
            </a:r>
            <a:r>
              <a:rPr lang="en-US" altLang="en-US" sz="2400" dirty="0" err="1">
                <a:latin typeface="Comic Sans MS" panose="030F0702030302020204" pitchFamily="66" charset="0"/>
                <a:sym typeface="Symbol" panose="05050102010706020507" pitchFamily="18" charset="2"/>
              </a:rPr>
              <a:t>cn</a:t>
            </a:r>
            <a:r>
              <a:rPr lang="en-US" altLang="en-US" sz="2400" dirty="0">
                <a:latin typeface="Comic Sans MS" panose="030F0702030302020204" pitchFamily="66" charset="0"/>
                <a:sym typeface="Symbol" panose="05050102010706020507" pitchFamily="18" charset="2"/>
              </a:rPr>
              <a:t>  5n</a:t>
            </a:r>
            <a:r>
              <a:rPr lang="en-US" altLang="en-US" sz="2400" baseline="30000" dirty="0">
                <a:latin typeface="Comic Sans MS" panose="030F0702030302020204" pitchFamily="66" charset="0"/>
                <a:sym typeface="Symbol" panose="05050102010706020507" pitchFamily="18" charset="2"/>
              </a:rPr>
              <a:t>2 </a:t>
            </a:r>
          </a:p>
        </p:txBody>
      </p:sp>
      <p:sp>
        <p:nvSpPr>
          <p:cNvPr id="153606" name="Rectangle 6">
            <a:extLst>
              <a:ext uri="{FF2B5EF4-FFF2-40B4-BE49-F238E27FC236}">
                <a16:creationId xmlns:a16="http://schemas.microsoft.com/office/drawing/2014/main" id="{DA932128-101D-2FBB-C9C1-12A8C3AFDFD3}"/>
              </a:ext>
            </a:extLst>
          </p:cNvPr>
          <p:cNvSpPr>
            <a:spLocks noChangeArrowheads="1"/>
          </p:cNvSpPr>
          <p:nvPr/>
        </p:nvSpPr>
        <p:spPr bwMode="auto">
          <a:xfrm>
            <a:off x="7999413" y="1863725"/>
            <a:ext cx="269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c = 1 and n</a:t>
            </a:r>
            <a:r>
              <a:rPr lang="en-US" altLang="en-US" sz="2400" baseline="-25000">
                <a:latin typeface="Comic Sans MS" panose="030F0702030302020204" pitchFamily="66" charset="0"/>
                <a:sym typeface="Symbol" panose="05050102010706020507" pitchFamily="18" charset="2"/>
              </a:rPr>
              <a:t>0</a:t>
            </a:r>
            <a:r>
              <a:rPr lang="en-US" altLang="en-US" sz="2400">
                <a:latin typeface="Comic Sans MS" panose="030F0702030302020204" pitchFamily="66" charset="0"/>
                <a:sym typeface="Symbol" panose="05050102010706020507" pitchFamily="18" charset="2"/>
              </a:rPr>
              <a:t> = 1</a:t>
            </a:r>
            <a:r>
              <a:rPr lang="en-US" altLang="en-US" sz="2400" baseline="30000">
                <a:latin typeface="Comic Sans MS" panose="030F0702030302020204" pitchFamily="66" charset="0"/>
                <a:sym typeface="Symbol" panose="05050102010706020507" pitchFamily="18" charset="2"/>
              </a:rPr>
              <a:t> </a:t>
            </a:r>
          </a:p>
        </p:txBody>
      </p:sp>
      <p:sp>
        <p:nvSpPr>
          <p:cNvPr id="153607" name="Rectangle 7">
            <a:extLst>
              <a:ext uri="{FF2B5EF4-FFF2-40B4-BE49-F238E27FC236}">
                <a16:creationId xmlns:a16="http://schemas.microsoft.com/office/drawing/2014/main" id="{50D6EF50-EE3A-1291-0327-AA49D066C4A0}"/>
              </a:ext>
            </a:extLst>
          </p:cNvPr>
          <p:cNvSpPr>
            <a:spLocks noChangeArrowheads="1"/>
          </p:cNvSpPr>
          <p:nvPr/>
        </p:nvSpPr>
        <p:spPr bwMode="auto">
          <a:xfrm>
            <a:off x="2849563" y="3067050"/>
            <a:ext cx="518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dirty="0">
                <a:latin typeface="Comic Sans MS" panose="030F0702030302020204" pitchFamily="66" charset="0"/>
                <a:sym typeface="Symbol" panose="05050102010706020507" pitchFamily="18" charset="2"/>
              </a:rPr>
              <a:t> c, n</a:t>
            </a:r>
            <a:r>
              <a:rPr lang="en-US" altLang="en-US" sz="2400" baseline="-25000" dirty="0">
                <a:latin typeface="Comic Sans MS" panose="030F0702030302020204" pitchFamily="66" charset="0"/>
                <a:sym typeface="Symbol" panose="05050102010706020507" pitchFamily="18" charset="2"/>
              </a:rPr>
              <a:t>0</a:t>
            </a:r>
            <a:r>
              <a:rPr lang="en-US" altLang="en-US" sz="2400" dirty="0">
                <a:latin typeface="Comic Sans MS" panose="030F0702030302020204" pitchFamily="66" charset="0"/>
                <a:sym typeface="Symbol" panose="05050102010706020507" pitchFamily="18" charset="2"/>
              </a:rPr>
              <a:t> such that: 0  cn</a:t>
            </a:r>
            <a:r>
              <a:rPr lang="en-US" altLang="en-US" sz="2400" baseline="30000" dirty="0">
                <a:latin typeface="Comic Sans MS" panose="030F0702030302020204" pitchFamily="66" charset="0"/>
                <a:sym typeface="Symbol" panose="05050102010706020507" pitchFamily="18" charset="2"/>
              </a:rPr>
              <a:t>2</a:t>
            </a:r>
            <a:r>
              <a:rPr lang="en-US" altLang="en-US" sz="2400" dirty="0">
                <a:latin typeface="Comic Sans MS" panose="030F0702030302020204" pitchFamily="66" charset="0"/>
                <a:sym typeface="Symbol" panose="05050102010706020507" pitchFamily="18" charset="2"/>
              </a:rPr>
              <a:t>  100n + 5</a:t>
            </a:r>
            <a:endParaRPr lang="en-US" altLang="en-US" sz="2400" baseline="30000" dirty="0">
              <a:latin typeface="Comic Sans MS" panose="030F0702030302020204" pitchFamily="66" charset="0"/>
              <a:sym typeface="Symbol" panose="05050102010706020507" pitchFamily="18" charset="2"/>
            </a:endParaRPr>
          </a:p>
        </p:txBody>
      </p:sp>
      <p:sp>
        <p:nvSpPr>
          <p:cNvPr id="153608" name="Rectangle 8">
            <a:extLst>
              <a:ext uri="{FF2B5EF4-FFF2-40B4-BE49-F238E27FC236}">
                <a16:creationId xmlns:a16="http://schemas.microsoft.com/office/drawing/2014/main" id="{0F4C8196-5FD2-0679-681C-DCAA0B9EABB4}"/>
              </a:ext>
            </a:extLst>
          </p:cNvPr>
          <p:cNvSpPr>
            <a:spLocks noChangeArrowheads="1"/>
          </p:cNvSpPr>
          <p:nvPr/>
        </p:nvSpPr>
        <p:spPr bwMode="auto">
          <a:xfrm>
            <a:off x="2849564" y="3579813"/>
            <a:ext cx="532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100n + 5  100n + 5n ( n  1) = 105n</a:t>
            </a:r>
            <a:endParaRPr lang="en-US" altLang="en-US" sz="2400" baseline="30000">
              <a:latin typeface="Comic Sans MS" panose="030F0702030302020204" pitchFamily="66" charset="0"/>
              <a:sym typeface="Symbol" panose="05050102010706020507" pitchFamily="18" charset="2"/>
            </a:endParaRPr>
          </a:p>
        </p:txBody>
      </p:sp>
      <p:sp>
        <p:nvSpPr>
          <p:cNvPr id="153609" name="Rectangle 9">
            <a:extLst>
              <a:ext uri="{FF2B5EF4-FFF2-40B4-BE49-F238E27FC236}">
                <a16:creationId xmlns:a16="http://schemas.microsoft.com/office/drawing/2014/main" id="{01FF65A1-CBE7-DE99-9A98-429EF0A42943}"/>
              </a:ext>
            </a:extLst>
          </p:cNvPr>
          <p:cNvSpPr>
            <a:spLocks noChangeArrowheads="1"/>
          </p:cNvSpPr>
          <p:nvPr/>
        </p:nvSpPr>
        <p:spPr bwMode="auto">
          <a:xfrm>
            <a:off x="2849564" y="4111625"/>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cn</a:t>
            </a:r>
            <a:r>
              <a:rPr lang="en-US" altLang="en-US" sz="2400" baseline="30000">
                <a:latin typeface="Comic Sans MS" panose="030F0702030302020204" pitchFamily="66" charset="0"/>
                <a:sym typeface="Symbol" panose="05050102010706020507" pitchFamily="18" charset="2"/>
              </a:rPr>
              <a:t>2</a:t>
            </a:r>
            <a:r>
              <a:rPr lang="en-US" altLang="en-US" sz="2400">
                <a:latin typeface="Comic Sans MS" panose="030F0702030302020204" pitchFamily="66" charset="0"/>
                <a:sym typeface="Symbol" panose="05050102010706020507" pitchFamily="18" charset="2"/>
              </a:rPr>
              <a:t>  105n</a:t>
            </a:r>
            <a:endParaRPr lang="en-US" altLang="en-US" sz="2400" baseline="30000">
              <a:latin typeface="Comic Sans MS" panose="030F0702030302020204" pitchFamily="66" charset="0"/>
              <a:sym typeface="Symbol" panose="05050102010706020507" pitchFamily="18" charset="2"/>
            </a:endParaRPr>
          </a:p>
        </p:txBody>
      </p:sp>
      <p:sp>
        <p:nvSpPr>
          <p:cNvPr id="153610" name="Rectangle 10">
            <a:extLst>
              <a:ext uri="{FF2B5EF4-FFF2-40B4-BE49-F238E27FC236}">
                <a16:creationId xmlns:a16="http://schemas.microsoft.com/office/drawing/2014/main" id="{214A6A18-E821-D100-EDC6-34BD32F5EDF6}"/>
              </a:ext>
            </a:extLst>
          </p:cNvPr>
          <p:cNvSpPr>
            <a:spLocks noChangeArrowheads="1"/>
          </p:cNvSpPr>
          <p:nvPr/>
        </p:nvSpPr>
        <p:spPr bwMode="auto">
          <a:xfrm>
            <a:off x="4359275" y="4133850"/>
            <a:ext cx="269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n(cn – 105)  0</a:t>
            </a:r>
            <a:r>
              <a:rPr lang="en-US" altLang="en-US" sz="2400" baseline="30000">
                <a:latin typeface="Comic Sans MS" panose="030F0702030302020204" pitchFamily="66" charset="0"/>
                <a:sym typeface="Symbol" panose="05050102010706020507" pitchFamily="18" charset="2"/>
              </a:rPr>
              <a:t> </a:t>
            </a:r>
          </a:p>
        </p:txBody>
      </p:sp>
      <p:sp>
        <p:nvSpPr>
          <p:cNvPr id="153611" name="Text Box 11">
            <a:extLst>
              <a:ext uri="{FF2B5EF4-FFF2-40B4-BE49-F238E27FC236}">
                <a16:creationId xmlns:a16="http://schemas.microsoft.com/office/drawing/2014/main" id="{0D667ADF-CA7E-F5E5-CEBD-4DF2182840DD}"/>
              </a:ext>
            </a:extLst>
          </p:cNvPr>
          <p:cNvSpPr txBox="1">
            <a:spLocks noChangeArrowheads="1"/>
          </p:cNvSpPr>
          <p:nvPr/>
        </p:nvSpPr>
        <p:spPr bwMode="auto">
          <a:xfrm>
            <a:off x="2901951" y="4664075"/>
            <a:ext cx="488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Comic Sans MS" panose="030F0702030302020204" pitchFamily="66" charset="0"/>
              </a:rPr>
              <a:t>Since n is positive </a:t>
            </a:r>
            <a:r>
              <a:rPr lang="en-US" altLang="en-US" sz="2400">
                <a:latin typeface="Comic Sans MS" panose="030F0702030302020204" pitchFamily="66" charset="0"/>
                <a:sym typeface="Symbol" panose="05050102010706020507" pitchFamily="18" charset="2"/>
              </a:rPr>
              <a:t> cn – 105  0</a:t>
            </a:r>
          </a:p>
        </p:txBody>
      </p:sp>
      <p:sp>
        <p:nvSpPr>
          <p:cNvPr id="153612" name="Rectangle 12">
            <a:extLst>
              <a:ext uri="{FF2B5EF4-FFF2-40B4-BE49-F238E27FC236}">
                <a16:creationId xmlns:a16="http://schemas.microsoft.com/office/drawing/2014/main" id="{D9B7A3E5-F6A3-B267-4A25-A5FEF26A7DA3}"/>
              </a:ext>
            </a:extLst>
          </p:cNvPr>
          <p:cNvSpPr>
            <a:spLocks noChangeArrowheads="1"/>
          </p:cNvSpPr>
          <p:nvPr/>
        </p:nvSpPr>
        <p:spPr bwMode="auto">
          <a:xfrm>
            <a:off x="7699376" y="4656138"/>
            <a:ext cx="1903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n  105/c</a:t>
            </a:r>
            <a:endParaRPr lang="en-US" altLang="en-US" sz="2400" baseline="30000">
              <a:latin typeface="Comic Sans MS" panose="030F0702030302020204" pitchFamily="66" charset="0"/>
              <a:sym typeface="Symbol" panose="05050102010706020507" pitchFamily="18" charset="2"/>
            </a:endParaRPr>
          </a:p>
        </p:txBody>
      </p:sp>
      <p:sp>
        <p:nvSpPr>
          <p:cNvPr id="153613" name="Rectangle 13">
            <a:extLst>
              <a:ext uri="{FF2B5EF4-FFF2-40B4-BE49-F238E27FC236}">
                <a16:creationId xmlns:a16="http://schemas.microsoft.com/office/drawing/2014/main" id="{F6E058F6-D085-6283-261D-B06900163458}"/>
              </a:ext>
            </a:extLst>
          </p:cNvPr>
          <p:cNvSpPr>
            <a:spLocks noChangeArrowheads="1"/>
          </p:cNvSpPr>
          <p:nvPr/>
        </p:nvSpPr>
        <p:spPr bwMode="auto">
          <a:xfrm>
            <a:off x="2871788" y="5138738"/>
            <a:ext cx="725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Monotype Corsiva" panose="03010101010201010101" pitchFamily="66" charset="0"/>
                <a:sym typeface="Symbol" panose="05050102010706020507" pitchFamily="18" charset="2"/>
              </a:rPr>
              <a:t> </a:t>
            </a:r>
            <a:r>
              <a:rPr lang="en-US" altLang="en-US" sz="2400">
                <a:sym typeface="Symbol" panose="05050102010706020507" pitchFamily="18" charset="2"/>
              </a:rPr>
              <a:t>contradiction: </a:t>
            </a:r>
            <a:r>
              <a:rPr lang="en-US" altLang="en-US" sz="2400">
                <a:latin typeface="Monotype Corsiva" panose="03010101010201010101" pitchFamily="66" charset="0"/>
                <a:sym typeface="Symbol" panose="05050102010706020507" pitchFamily="18" charset="2"/>
              </a:rPr>
              <a:t>n</a:t>
            </a:r>
            <a:r>
              <a:rPr lang="en-US" altLang="en-US" sz="2400">
                <a:sym typeface="Symbol" panose="05050102010706020507" pitchFamily="18" charset="2"/>
              </a:rPr>
              <a:t> cannot be smaller than a constant</a:t>
            </a:r>
            <a:endParaRPr lang="en-US" altLang="en-US" sz="2400" baseline="3000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P spid="153605" grpId="0"/>
      <p:bldP spid="153606" grpId="0"/>
      <p:bldP spid="153607" grpId="0"/>
      <p:bldP spid="153608" grpId="0"/>
      <p:bldP spid="153609" grpId="0"/>
      <p:bldP spid="153610" grpId="0"/>
      <p:bldP spid="153611" grpId="0"/>
      <p:bldP spid="153612" grpId="0"/>
      <p:bldP spid="1536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462D517-8B7E-C7DF-ECB8-0C55796E045D}"/>
                  </a:ext>
                </a:extLst>
              </p:cNvPr>
              <p:cNvSpPr txBox="1"/>
              <p:nvPr/>
            </p:nvSpPr>
            <p:spPr>
              <a:xfrm>
                <a:off x="2959331" y="432262"/>
                <a:ext cx="5636029" cy="523220"/>
              </a:xfrm>
              <a:prstGeom prst="rect">
                <a:avLst/>
              </a:prstGeom>
              <a:noFill/>
            </p:spPr>
            <p:txBody>
              <a:bodyPr wrap="square" rtlCol="0">
                <a:spAutoFit/>
              </a:bodyPr>
              <a:lstStyle/>
              <a:p>
                <a:pPr algn="ctr"/>
                <a:r>
                  <a:rPr lang="en-IN" sz="2800" dirty="0"/>
                  <a:t>Theta </a:t>
                </a:r>
                <a14:m>
                  <m:oMath xmlns:m="http://schemas.openxmlformats.org/officeDocument/2006/math">
                    <m:r>
                      <a:rPr lang="en-IN" sz="2800" b="0" i="0"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𝜃</m:t>
                    </m:r>
                    <m:r>
                      <a:rPr lang="en-IN" sz="2800" b="0" i="1" smtClean="0">
                        <a:latin typeface="Cambria Math" panose="02040503050406030204" pitchFamily="18" charset="0"/>
                        <a:ea typeface="Cambria Math" panose="02040503050406030204" pitchFamily="18" charset="0"/>
                      </a:rPr>
                      <m:t>)</m:t>
                    </m:r>
                  </m:oMath>
                </a14:m>
                <a:r>
                  <a:rPr lang="en-IN" sz="2800" dirty="0"/>
                  <a:t>notation </a:t>
                </a:r>
              </a:p>
            </p:txBody>
          </p:sp>
        </mc:Choice>
        <mc:Fallback xmlns="">
          <p:sp>
            <p:nvSpPr>
              <p:cNvPr id="2" name="TextBox 1">
                <a:extLst>
                  <a:ext uri="{FF2B5EF4-FFF2-40B4-BE49-F238E27FC236}">
                    <a16:creationId xmlns:a16="http://schemas.microsoft.com/office/drawing/2014/main" id="{B462D517-8B7E-C7DF-ECB8-0C55796E045D}"/>
                  </a:ext>
                </a:extLst>
              </p:cNvPr>
              <p:cNvSpPr txBox="1">
                <a:spLocks noRot="1" noChangeAspect="1" noMove="1" noResize="1" noEditPoints="1" noAdjustHandles="1" noChangeArrowheads="1" noChangeShapeType="1" noTextEdit="1"/>
              </p:cNvSpPr>
              <p:nvPr/>
            </p:nvSpPr>
            <p:spPr>
              <a:xfrm>
                <a:off x="2959331" y="432262"/>
                <a:ext cx="5636029" cy="523220"/>
              </a:xfrm>
              <a:prstGeom prst="rect">
                <a:avLst/>
              </a:prstGeom>
              <a:blipFill>
                <a:blip r:embed="rId2"/>
                <a:stretch>
                  <a:fillRect t="-11628" b="-3255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C62087-B751-05AF-51CD-C11F4E94A88E}"/>
                  </a:ext>
                </a:extLst>
              </p:cNvPr>
              <p:cNvSpPr txBox="1"/>
              <p:nvPr/>
            </p:nvSpPr>
            <p:spPr>
              <a:xfrm>
                <a:off x="207818" y="1487311"/>
                <a:ext cx="11862262" cy="4154984"/>
              </a:xfrm>
              <a:prstGeom prst="rect">
                <a:avLst/>
              </a:prstGeom>
              <a:noFill/>
            </p:spPr>
            <p:txBody>
              <a:bodyPr wrap="square">
                <a:spAutoFit/>
              </a:bodyPr>
              <a:lstStyle/>
              <a:p>
                <a:pPr marL="285750" indent="-285750">
                  <a:buFont typeface="Arial" panose="020B0604020202020204" pitchFamily="34" charset="0"/>
                  <a:buChar char="•"/>
                </a:pPr>
                <a:r>
                  <a:rPr lang="en-IN" sz="2400" dirty="0"/>
                  <a:t>It gives average bound  for any given function</a:t>
                </a:r>
              </a:p>
              <a:p>
                <a:pPr lvl="1"/>
                <a:r>
                  <a:rPr lang="en-IN" sz="2400" dirty="0"/>
                  <a:t> </a:t>
                </a:r>
              </a:p>
              <a:p>
                <a:pPr lvl="1"/>
                <a:r>
                  <a:rPr lang="en-IN" sz="2400" dirty="0"/>
                  <a:t>	</a:t>
                </a:r>
                <a:r>
                  <a:rPr lang="en-IN" sz="2400" dirty="0">
                    <a:solidFill>
                      <a:srgbClr val="FF0000"/>
                    </a:solidFill>
                  </a:rPr>
                  <a:t>f(n) = </a:t>
                </a:r>
                <a14:m>
                  <m:oMath xmlns:m="http://schemas.openxmlformats.org/officeDocument/2006/math">
                    <m:r>
                      <a:rPr lang="en-IN" sz="2400" b="0" i="1" smtClean="0">
                        <a:solidFill>
                          <a:srgbClr val="FF0000"/>
                        </a:solidFill>
                        <a:latin typeface="Cambria Math" panose="02040503050406030204" pitchFamily="18" charset="0"/>
                        <a:ea typeface="Cambria Math" panose="02040503050406030204" pitchFamily="18" charset="0"/>
                      </a:rPr>
                      <m:t>𝜃</m:t>
                    </m:r>
                  </m:oMath>
                </a14:m>
                <a:r>
                  <a:rPr lang="en-IN" sz="2400" dirty="0">
                    <a:solidFill>
                      <a:srgbClr val="FF0000"/>
                    </a:solidFill>
                  </a:rPr>
                  <a:t>(g(n)) </a:t>
                </a:r>
                <a:r>
                  <a:rPr lang="en-IN" sz="2400" dirty="0" err="1">
                    <a:solidFill>
                      <a:srgbClr val="FF0000"/>
                    </a:solidFill>
                  </a:rPr>
                  <a:t>iff</a:t>
                </a:r>
                <a:r>
                  <a:rPr lang="en-IN" sz="2400" dirty="0">
                    <a:solidFill>
                      <a:srgbClr val="FF0000"/>
                    </a:solidFill>
                  </a:rPr>
                  <a:t>,  0 </a:t>
                </a:r>
                <a14:m>
                  <m:oMath xmlns:m="http://schemas.openxmlformats.org/officeDocument/2006/math">
                    <m:r>
                      <a:rPr lang="en-IN" sz="2400" i="1" smtClean="0">
                        <a:solidFill>
                          <a:srgbClr val="FF0000"/>
                        </a:solidFill>
                        <a:latin typeface="Cambria Math" panose="02040503050406030204" pitchFamily="18" charset="0"/>
                        <a:ea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𝑐</m:t>
                    </m:r>
                    <m:r>
                      <a:rPr lang="en-IN" sz="2400" b="0" i="1" smtClean="0">
                        <a:solidFill>
                          <a:srgbClr val="FF0000"/>
                        </a:solidFill>
                        <a:latin typeface="Cambria Math" panose="02040503050406030204" pitchFamily="18" charset="0"/>
                        <a:ea typeface="Cambria Math" panose="02040503050406030204" pitchFamily="18" charset="0"/>
                      </a:rPr>
                      <m:t>1.</m:t>
                    </m:r>
                    <m:r>
                      <a:rPr lang="en-IN" sz="2400" b="0" i="1" smtClean="0">
                        <a:solidFill>
                          <a:srgbClr val="FF0000"/>
                        </a:solidFill>
                        <a:latin typeface="Cambria Math" panose="02040503050406030204" pitchFamily="18" charset="0"/>
                        <a:ea typeface="Cambria Math" panose="02040503050406030204" pitchFamily="18" charset="0"/>
                      </a:rPr>
                      <m:t>𝑔</m:t>
                    </m:r>
                    <m:d>
                      <m:dPr>
                        <m:ctrlPr>
                          <a:rPr lang="en-IN" sz="2400" b="0" i="1" smtClean="0">
                            <a:solidFill>
                              <a:srgbClr val="FF0000"/>
                            </a:solidFill>
                            <a:latin typeface="Cambria Math" panose="02040503050406030204" pitchFamily="18" charset="0"/>
                            <a:ea typeface="Cambria Math" panose="02040503050406030204" pitchFamily="18" charset="0"/>
                          </a:rPr>
                        </m:ctrlPr>
                      </m:dPr>
                      <m:e>
                        <m:r>
                          <a:rPr lang="en-IN" sz="2400" b="0" i="1" smtClean="0">
                            <a:solidFill>
                              <a:srgbClr val="FF0000"/>
                            </a:solidFill>
                            <a:latin typeface="Cambria Math" panose="02040503050406030204" pitchFamily="18" charset="0"/>
                            <a:ea typeface="Cambria Math" panose="02040503050406030204" pitchFamily="18" charset="0"/>
                          </a:rPr>
                          <m:t>𝑛</m:t>
                        </m:r>
                      </m:e>
                    </m:d>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𝑓</m:t>
                    </m:r>
                    <m:d>
                      <m:dPr>
                        <m:ctrlPr>
                          <a:rPr lang="en-IN" sz="2400" b="0" i="1" smtClean="0">
                            <a:solidFill>
                              <a:srgbClr val="FF0000"/>
                            </a:solidFill>
                            <a:latin typeface="Cambria Math" panose="02040503050406030204" pitchFamily="18" charset="0"/>
                            <a:ea typeface="Cambria Math" panose="02040503050406030204" pitchFamily="18" charset="0"/>
                          </a:rPr>
                        </m:ctrlPr>
                      </m:dPr>
                      <m:e>
                        <m:r>
                          <a:rPr lang="en-IN" sz="2400" b="0" i="1" smtClean="0">
                            <a:solidFill>
                              <a:srgbClr val="FF0000"/>
                            </a:solidFill>
                            <a:latin typeface="Cambria Math" panose="02040503050406030204" pitchFamily="18" charset="0"/>
                            <a:ea typeface="Cambria Math" panose="02040503050406030204" pitchFamily="18" charset="0"/>
                          </a:rPr>
                          <m:t>𝑛</m:t>
                        </m:r>
                      </m:e>
                    </m:d>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𝑐</m:t>
                    </m:r>
                    <m:r>
                      <a:rPr lang="en-IN" sz="2400" b="0" i="1" smtClean="0">
                        <a:solidFill>
                          <a:srgbClr val="FF0000"/>
                        </a:solidFill>
                        <a:latin typeface="Cambria Math" panose="02040503050406030204" pitchFamily="18" charset="0"/>
                        <a:ea typeface="Cambria Math" panose="02040503050406030204" pitchFamily="18" charset="0"/>
                      </a:rPr>
                      <m:t>2.</m:t>
                    </m:r>
                    <m:r>
                      <a:rPr lang="en-IN" sz="2400" b="0" i="1" smtClean="0">
                        <a:solidFill>
                          <a:srgbClr val="FF0000"/>
                        </a:solidFill>
                        <a:latin typeface="Cambria Math" panose="02040503050406030204" pitchFamily="18" charset="0"/>
                        <a:ea typeface="Cambria Math" panose="02040503050406030204" pitchFamily="18" charset="0"/>
                      </a:rPr>
                      <m:t>𝑔</m:t>
                    </m:r>
                    <m:d>
                      <m:dPr>
                        <m:ctrlPr>
                          <a:rPr lang="en-IN" sz="2400" b="0" i="1" smtClean="0">
                            <a:solidFill>
                              <a:srgbClr val="FF0000"/>
                            </a:solidFill>
                            <a:latin typeface="Cambria Math" panose="02040503050406030204" pitchFamily="18" charset="0"/>
                            <a:ea typeface="Cambria Math" panose="02040503050406030204" pitchFamily="18" charset="0"/>
                          </a:rPr>
                        </m:ctrlPr>
                      </m:dPr>
                      <m:e>
                        <m:r>
                          <a:rPr lang="en-IN" sz="2400" b="0" i="1" smtClean="0">
                            <a:solidFill>
                              <a:srgbClr val="FF0000"/>
                            </a:solidFill>
                            <a:latin typeface="Cambria Math" panose="02040503050406030204" pitchFamily="18" charset="0"/>
                            <a:ea typeface="Cambria Math" panose="02040503050406030204" pitchFamily="18" charset="0"/>
                          </a:rPr>
                          <m:t>𝑛</m:t>
                        </m:r>
                      </m:e>
                    </m:d>
                    <m:r>
                      <a:rPr lang="en-IN" sz="2400" b="0" i="1" smtClean="0">
                        <a:solidFill>
                          <a:srgbClr val="FF0000"/>
                        </a:solidFill>
                        <a:latin typeface="Cambria Math" panose="02040503050406030204" pitchFamily="18" charset="0"/>
                        <a:ea typeface="Cambria Math" panose="02040503050406030204" pitchFamily="18" charset="0"/>
                      </a:rPr>
                      <m:t>      </m:t>
                    </m:r>
                  </m:oMath>
                </a14:m>
                <a:endParaRPr lang="en-IN" sz="2400" b="0" i="1" dirty="0">
                  <a:solidFill>
                    <a:srgbClr val="FF0000"/>
                  </a:solidFill>
                  <a:latin typeface="Cambria Math" panose="02040503050406030204" pitchFamily="18" charset="0"/>
                  <a:ea typeface="Cambria Math" panose="02040503050406030204" pitchFamily="18" charset="0"/>
                </a:endParaRPr>
              </a:p>
              <a:p>
                <a:pPr lvl="1"/>
                <a14:m>
                  <m:oMath xmlns:m="http://schemas.openxmlformats.org/officeDocument/2006/math">
                    <m:r>
                      <a:rPr lang="en-IN" sz="2400" b="0" i="1" smtClean="0">
                        <a:solidFill>
                          <a:srgbClr val="FF0000"/>
                        </a:solidFill>
                        <a:latin typeface="Cambria Math" panose="02040503050406030204" pitchFamily="18" charset="0"/>
                        <a:ea typeface="Cambria Math" panose="02040503050406030204" pitchFamily="18" charset="0"/>
                      </a:rPr>
                      <m:t>𝑓𝑜𝑟</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𝑠𝑜𝑚𝑒</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𝑣𝑎𝑙𝑢𝑒𝑠</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𝑜𝑓</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𝑐</m:t>
                    </m:r>
                    <m:r>
                      <a:rPr lang="en-IN" sz="2400" b="0" i="1" smtClean="0">
                        <a:solidFill>
                          <a:srgbClr val="FF0000"/>
                        </a:solidFill>
                        <a:latin typeface="Cambria Math" panose="02040503050406030204" pitchFamily="18" charset="0"/>
                        <a:ea typeface="Cambria Math" panose="02040503050406030204" pitchFamily="18" charset="0"/>
                      </a:rPr>
                      <m:t>1 </m:t>
                    </m:r>
                    <m:r>
                      <a:rPr lang="en-IN" sz="2400" b="0" i="1" smtClean="0">
                        <a:solidFill>
                          <a:srgbClr val="FF0000"/>
                        </a:solidFill>
                        <a:latin typeface="Cambria Math" panose="02040503050406030204" pitchFamily="18" charset="0"/>
                        <a:ea typeface="Cambria Math" panose="02040503050406030204" pitchFamily="18" charset="0"/>
                      </a:rPr>
                      <m:t>𝑎𝑛𝑑</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𝑐</m:t>
                    </m:r>
                    <m:r>
                      <a:rPr lang="en-IN" sz="2400" b="0" i="1" smtClean="0">
                        <a:solidFill>
                          <a:srgbClr val="FF0000"/>
                        </a:solidFill>
                        <a:latin typeface="Cambria Math" panose="02040503050406030204" pitchFamily="18" charset="0"/>
                        <a:ea typeface="Cambria Math" panose="02040503050406030204" pitchFamily="18" charset="0"/>
                      </a:rPr>
                      <m:t>2. </m:t>
                    </m:r>
                    <m:r>
                      <a:rPr lang="en-IN" sz="2400" b="0" i="1" smtClean="0">
                        <a:solidFill>
                          <a:srgbClr val="FF0000"/>
                        </a:solidFill>
                        <a:latin typeface="Cambria Math" panose="02040503050406030204" pitchFamily="18" charset="0"/>
                        <a:ea typeface="Cambria Math" panose="02040503050406030204" pitchFamily="18" charset="0"/>
                      </a:rPr>
                      <m:t>𝑓𝑜𝑟</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𝑎𝑙𝑙</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𝑣𝑎𝑙𝑢𝑒𝑠</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𝑜𝑓</m:t>
                    </m:r>
                    <m:r>
                      <a:rPr lang="en-IN" sz="2400" b="0" i="1" smtClean="0">
                        <a:solidFill>
                          <a:srgbClr val="FF0000"/>
                        </a:solidFill>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𝑛</m:t>
                    </m:r>
                    <m:r>
                      <a:rPr lang="en-IN" sz="2400" b="0" i="1" smtClean="0">
                        <a:solidFill>
                          <a:srgbClr val="FF0000"/>
                        </a:solidFill>
                        <a:latin typeface="Cambria Math" panose="02040503050406030204" pitchFamily="18" charset="0"/>
                        <a:ea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𝑛</m:t>
                    </m:r>
                  </m:oMath>
                </a14:m>
                <a:r>
                  <a:rPr lang="en-IN" sz="2400" b="0" i="1" dirty="0">
                    <a:solidFill>
                      <a:srgbClr val="FF0000"/>
                    </a:solidFill>
                    <a:latin typeface="Cambria Math" panose="02040503050406030204" pitchFamily="18" charset="0"/>
                    <a:ea typeface="Cambria Math" panose="02040503050406030204" pitchFamily="18" charset="0"/>
                  </a:rPr>
                  <a:t>0</a:t>
                </a:r>
              </a:p>
              <a:p>
                <a:pPr lvl="1"/>
                <a:endParaRPr lang="en-IN" sz="2400" b="0" i="1" dirty="0">
                  <a:latin typeface="Cambria Math" panose="02040503050406030204" pitchFamily="18" charset="0"/>
                  <a:ea typeface="Cambria Math" panose="02040503050406030204" pitchFamily="18" charset="0"/>
                </a:endParaRPr>
              </a:p>
              <a:p>
                <a:pPr lvl="1"/>
                <a14:m>
                  <m:oMathPara xmlns:m="http://schemas.openxmlformats.org/officeDocument/2006/math">
                    <m:oMathParaPr>
                      <m:jc m:val="left"/>
                    </m:oMathParaPr>
                    <m:oMath xmlns:m="http://schemas.openxmlformats.org/officeDocument/2006/math">
                      <m:r>
                        <a:rPr lang="en-IN" sz="2400" b="0" i="1" smtClean="0">
                          <a:latin typeface="Cambria Math" panose="02040503050406030204" pitchFamily="18" charset="0"/>
                          <a:ea typeface="Cambria Math" panose="02040503050406030204" pitchFamily="18" charset="0"/>
                        </a:rPr>
                        <m:t>𝜃</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𝑚𝑢𝑠𝑡</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𝑠𝑎𝑖𝑠𝑓𝑦</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𝑏𝑜𝑡h</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𝑏𝑖𝑔</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𝑂</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𝑎𝑛𝑑</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𝑜𝑚𝑒𝑔𝑎</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𝑛𝑜𝑡𝑎𝑡𝑖𝑜𝑛𝑠</m:t>
                      </m:r>
                    </m:oMath>
                  </m:oMathPara>
                </a14:m>
                <a:endParaRPr lang="en-IN" sz="2400" b="0" dirty="0">
                  <a:ea typeface="Cambria Math" panose="02040503050406030204" pitchFamily="18" charset="0"/>
                </a:endParaRPr>
              </a:p>
              <a:p>
                <a:pPr lvl="1"/>
                <a:endParaRPr lang="en-IN" sz="2400" dirty="0">
                  <a:solidFill>
                    <a:srgbClr val="FF0000"/>
                  </a:solidFill>
                </a:endParaRPr>
              </a:p>
              <a:p>
                <a:pPr lvl="1"/>
                <a:r>
                  <a:rPr lang="en-IN" sz="2400" dirty="0"/>
                  <a:t>f</a:t>
                </a:r>
                <a:r>
                  <a:rPr lang="en-IN" sz="2400" dirty="0">
                    <a:solidFill>
                      <a:schemeClr val="tx1"/>
                    </a:solidFill>
                  </a:rPr>
                  <a:t>(n)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𝑐</m:t>
                    </m:r>
                    <m:r>
                      <a:rPr lang="en-IN" sz="2400" b="0" i="1" smtClean="0">
                        <a:solidFill>
                          <a:schemeClr val="tx1"/>
                        </a:solidFill>
                        <a:latin typeface="Cambria Math" panose="02040503050406030204" pitchFamily="18" charset="0"/>
                        <a:ea typeface="Cambria Math" panose="02040503050406030204" pitchFamily="18" charset="0"/>
                      </a:rPr>
                      <m:t>1. </m:t>
                    </m:r>
                    <m:r>
                      <a:rPr lang="en-IN" sz="2400" b="0" i="1" smtClean="0">
                        <a:solidFill>
                          <a:schemeClr val="tx1"/>
                        </a:solidFill>
                        <a:latin typeface="Cambria Math" panose="02040503050406030204" pitchFamily="18" charset="0"/>
                        <a:ea typeface="Cambria Math" panose="02040503050406030204" pitchFamily="18" charset="0"/>
                      </a:rPr>
                      <m:t>𝑔</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𝑛</m:t>
                        </m:r>
                      </m:e>
                    </m:d>
                    <m:r>
                      <a:rPr lang="en-IN" sz="2400" b="0" i="1" smtClean="0">
                        <a:solidFill>
                          <a:schemeClr val="tx1"/>
                        </a:solidFill>
                        <a:latin typeface="Cambria Math" panose="02040503050406030204" pitchFamily="18" charset="0"/>
                        <a:ea typeface="Cambria Math" panose="02040503050406030204" pitchFamily="18" charset="0"/>
                      </a:rPr>
                      <m:t>       −−−−−</m:t>
                    </m:r>
                    <m:r>
                      <a:rPr lang="en-IN" sz="2400" b="0" i="1" smtClean="0">
                        <a:solidFill>
                          <a:schemeClr val="tx1"/>
                        </a:solidFill>
                        <a:latin typeface="Cambria Math" panose="02040503050406030204" pitchFamily="18" charset="0"/>
                        <a:ea typeface="Cambria Math" panose="02040503050406030204" pitchFamily="18" charset="0"/>
                      </a:rPr>
                      <m:t>𝑓</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𝑛</m:t>
                        </m:r>
                      </m:e>
                    </m:d>
                    <m:r>
                      <a:rPr lang="en-IN" sz="2400" b="0" i="1" smtClean="0">
                        <a:solidFill>
                          <a:schemeClr val="tx1"/>
                        </a:solidFill>
                        <a:latin typeface="Cambria Math" panose="02040503050406030204" pitchFamily="18" charset="0"/>
                        <a:ea typeface="Cambria Math" panose="02040503050406030204" pitchFamily="18" charset="0"/>
                      </a:rPr>
                      <m:t>=</m:t>
                    </m:r>
                    <m:r>
                      <m:rPr>
                        <m:nor/>
                      </m:rPr>
                      <a:rPr lang="en-US" sz="2400" i="1" dirty="0">
                        <a:latin typeface="Nunito" pitchFamily="2" charset="0"/>
                      </a:rPr>
                      <m:t>Ω</m:t>
                    </m:r>
                    <m:r>
                      <m:rPr>
                        <m:nor/>
                      </m:rPr>
                      <a:rPr lang="en-IN" sz="2400" b="0" i="0" dirty="0" smtClean="0">
                        <a:latin typeface="Nunito" pitchFamily="2" charset="0"/>
                      </a:rPr>
                      <m:t>(</m:t>
                    </m:r>
                    <m:r>
                      <m:rPr>
                        <m:nor/>
                      </m:rPr>
                      <a:rPr lang="en-IN" sz="2400" b="0" i="0" dirty="0" smtClean="0">
                        <a:latin typeface="Nunito" pitchFamily="2" charset="0"/>
                      </a:rPr>
                      <m:t>g</m:t>
                    </m:r>
                    <m:r>
                      <m:rPr>
                        <m:nor/>
                      </m:rPr>
                      <a:rPr lang="en-IN" sz="2400" b="0" i="0" dirty="0" smtClean="0">
                        <a:latin typeface="Nunito" pitchFamily="2" charset="0"/>
                      </a:rPr>
                      <m:t>(</m:t>
                    </m:r>
                    <m:r>
                      <m:rPr>
                        <m:nor/>
                      </m:rPr>
                      <a:rPr lang="en-IN" sz="2400" b="0" i="0" dirty="0" smtClean="0">
                        <a:latin typeface="Nunito" pitchFamily="2" charset="0"/>
                      </a:rPr>
                      <m:t>n</m:t>
                    </m:r>
                    <m:r>
                      <m:rPr>
                        <m:nor/>
                      </m:rPr>
                      <a:rPr lang="en-IN" sz="2400" b="0" i="0" dirty="0" smtClean="0">
                        <a:latin typeface="Nunito" pitchFamily="2" charset="0"/>
                      </a:rPr>
                      <m:t>))</m:t>
                    </m:r>
                  </m:oMath>
                </a14:m>
                <a:endParaRPr lang="en-IN" sz="2400" dirty="0"/>
              </a:p>
              <a:p>
                <a:pPr lvl="1"/>
                <a:endParaRPr lang="en-IN" sz="2400" dirty="0"/>
              </a:p>
              <a:p>
                <a:pPr lvl="1"/>
                <a:r>
                  <a:rPr lang="en-IN" sz="2400" dirty="0"/>
                  <a:t>f(n) </a:t>
                </a:r>
                <a14:m>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2.</m:t>
                    </m:r>
                    <m:r>
                      <a:rPr lang="en-IN" sz="2400" b="0" i="1" smtClean="0">
                        <a:latin typeface="Cambria Math" panose="02040503050406030204" pitchFamily="18" charset="0"/>
                        <a:ea typeface="Cambria Math" panose="02040503050406030204" pitchFamily="18" charset="0"/>
                      </a:rPr>
                      <m:t>𝑔</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𝑓</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𝑂</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𝑔</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m:t>
                    </m:r>
                  </m:oMath>
                </a14:m>
                <a:endParaRPr lang="en-IN" sz="2400" dirty="0"/>
              </a:p>
              <a:p>
                <a:pPr lvl="1"/>
                <a:endParaRPr lang="en-IN" sz="2400" dirty="0"/>
              </a:p>
            </p:txBody>
          </p:sp>
        </mc:Choice>
        <mc:Fallback xmlns="">
          <p:sp>
            <p:nvSpPr>
              <p:cNvPr id="5" name="TextBox 4">
                <a:extLst>
                  <a:ext uri="{FF2B5EF4-FFF2-40B4-BE49-F238E27FC236}">
                    <a16:creationId xmlns:a16="http://schemas.microsoft.com/office/drawing/2014/main" id="{EDC62087-B751-05AF-51CD-C11F4E94A88E}"/>
                  </a:ext>
                </a:extLst>
              </p:cNvPr>
              <p:cNvSpPr txBox="1">
                <a:spLocks noRot="1" noChangeAspect="1" noMove="1" noResize="1" noEditPoints="1" noAdjustHandles="1" noChangeArrowheads="1" noChangeShapeType="1" noTextEdit="1"/>
              </p:cNvSpPr>
              <p:nvPr/>
            </p:nvSpPr>
            <p:spPr>
              <a:xfrm>
                <a:off x="207818" y="1487311"/>
                <a:ext cx="11862262" cy="4154984"/>
              </a:xfrm>
              <a:prstGeom prst="rect">
                <a:avLst/>
              </a:prstGeom>
              <a:blipFill>
                <a:blip r:embed="rId3"/>
                <a:stretch>
                  <a:fillRect l="-668" t="-1173"/>
                </a:stretch>
              </a:blipFill>
            </p:spPr>
            <p:txBody>
              <a:bodyPr/>
              <a:lstStyle/>
              <a:p>
                <a:r>
                  <a:rPr lang="en-IN">
                    <a:noFill/>
                  </a:rPr>
                  <a:t> </a:t>
                </a:r>
              </a:p>
            </p:txBody>
          </p:sp>
        </mc:Fallback>
      </mc:AlternateContent>
    </p:spTree>
    <p:extLst>
      <p:ext uri="{BB962C8B-B14F-4D97-AF65-F5344CB8AC3E}">
        <p14:creationId xmlns:p14="http://schemas.microsoft.com/office/powerpoint/2010/main" val="3839855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A3F4BB-A3D9-503B-5185-AD269BCAC80D}"/>
                  </a:ext>
                </a:extLst>
              </p:cNvPr>
              <p:cNvSpPr txBox="1"/>
              <p:nvPr/>
            </p:nvSpPr>
            <p:spPr>
              <a:xfrm>
                <a:off x="1288474" y="1911928"/>
                <a:ext cx="4089861" cy="1569660"/>
              </a:xfrm>
              <a:prstGeom prst="rect">
                <a:avLst/>
              </a:prstGeom>
              <a:noFill/>
            </p:spPr>
            <p:txBody>
              <a:bodyPr wrap="square" rtlCol="0">
                <a:spAutoFit/>
              </a:bodyPr>
              <a:lstStyle/>
              <a:p>
                <a:endParaRPr lang="en-IN" sz="2400" dirty="0"/>
              </a:p>
              <a:p>
                <a:r>
                  <a:rPr lang="en-IN" sz="2400" dirty="0"/>
                  <a:t>3n+2 </a:t>
                </a:r>
                <a14:m>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𝑐</m:t>
                    </m:r>
                    <m:r>
                      <a:rPr lang="en-IN" sz="2400" b="0" i="1" smtClean="0">
                        <a:latin typeface="Cambria Math" panose="02040503050406030204" pitchFamily="18" charset="0"/>
                        <a:ea typeface="Cambria Math" panose="02040503050406030204" pitchFamily="18" charset="0"/>
                      </a:rPr>
                      <m:t>1. </m:t>
                    </m:r>
                    <m:r>
                      <a:rPr lang="en-IN" sz="2400" b="0" i="1" smtClean="0">
                        <a:latin typeface="Cambria Math" panose="02040503050406030204" pitchFamily="18" charset="0"/>
                        <a:ea typeface="Cambria Math" panose="02040503050406030204" pitchFamily="18" charset="0"/>
                      </a:rPr>
                      <m:t>𝑛</m:t>
                    </m:r>
                  </m:oMath>
                </a14:m>
                <a:endParaRPr lang="en-IN" sz="2400" b="0" dirty="0">
                  <a:ea typeface="Cambria Math" panose="02040503050406030204" pitchFamily="18" charset="0"/>
                </a:endParaRPr>
              </a:p>
              <a:p>
                <a:r>
                  <a:rPr lang="en-IN" sz="2400" dirty="0"/>
                  <a:t>3n+2 </a:t>
                </a:r>
                <a14:m>
                  <m:oMath xmlns:m="http://schemas.openxmlformats.org/officeDocument/2006/math">
                    <m:r>
                      <a:rPr lang="en-IN" sz="2400" i="1" smtClean="0">
                        <a:latin typeface="Cambria Math" panose="02040503050406030204" pitchFamily="18" charset="0"/>
                        <a:ea typeface="Cambria Math" panose="02040503050406030204" pitchFamily="18" charset="0"/>
                      </a:rPr>
                      <m:t>≥</m:t>
                    </m:r>
                  </m:oMath>
                </a14:m>
                <a:r>
                  <a:rPr lang="en-IN" sz="2400" dirty="0"/>
                  <a:t> n ,  let c1= 1, n </a:t>
                </a:r>
                <a14:m>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1</m:t>
                    </m:r>
                  </m:oMath>
                </a14:m>
                <a:endParaRPr lang="en-IN" sz="2400" dirty="0"/>
              </a:p>
              <a:p>
                <a:r>
                  <a:rPr lang="en-IN" sz="2400" dirty="0"/>
                  <a:t>F(n) = </a:t>
                </a:r>
                <a14:m>
                  <m:oMath xmlns:m="http://schemas.openxmlformats.org/officeDocument/2006/math">
                    <m:r>
                      <m:rPr>
                        <m:nor/>
                      </m:rPr>
                      <a:rPr lang="en-US" sz="2400" i="1" dirty="0" smtClean="0">
                        <a:latin typeface="Nunito" pitchFamily="2" charset="0"/>
                      </a:rPr>
                      <m:t>Ω</m:t>
                    </m:r>
                  </m:oMath>
                </a14:m>
                <a:r>
                  <a:rPr lang="en-IN" sz="2400" dirty="0"/>
                  <a:t>(g(n))</a:t>
                </a:r>
              </a:p>
            </p:txBody>
          </p:sp>
        </mc:Choice>
        <mc:Fallback xmlns="">
          <p:sp>
            <p:nvSpPr>
              <p:cNvPr id="2" name="TextBox 1">
                <a:extLst>
                  <a:ext uri="{FF2B5EF4-FFF2-40B4-BE49-F238E27FC236}">
                    <a16:creationId xmlns:a16="http://schemas.microsoft.com/office/drawing/2014/main" id="{7DA3F4BB-A3D9-503B-5185-AD269BCAC80D}"/>
                  </a:ext>
                </a:extLst>
              </p:cNvPr>
              <p:cNvSpPr txBox="1">
                <a:spLocks noRot="1" noChangeAspect="1" noMove="1" noResize="1" noEditPoints="1" noAdjustHandles="1" noChangeArrowheads="1" noChangeShapeType="1" noTextEdit="1"/>
              </p:cNvSpPr>
              <p:nvPr/>
            </p:nvSpPr>
            <p:spPr>
              <a:xfrm>
                <a:off x="1288474" y="1911928"/>
                <a:ext cx="4089861" cy="1569660"/>
              </a:xfrm>
              <a:prstGeom prst="rect">
                <a:avLst/>
              </a:prstGeom>
              <a:blipFill>
                <a:blip r:embed="rId2"/>
                <a:stretch>
                  <a:fillRect l="-2235" b="-817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CCBA2B-EBD9-2876-DD46-621CBAD30103}"/>
                  </a:ext>
                </a:extLst>
              </p:cNvPr>
              <p:cNvSpPr txBox="1"/>
              <p:nvPr/>
            </p:nvSpPr>
            <p:spPr>
              <a:xfrm>
                <a:off x="3048693" y="617516"/>
                <a:ext cx="6097384" cy="461665"/>
              </a:xfrm>
              <a:prstGeom prst="rect">
                <a:avLst/>
              </a:prstGeom>
              <a:noFill/>
            </p:spPr>
            <p:txBody>
              <a:bodyPr wrap="square">
                <a:spAutoFit/>
              </a:bodyPr>
              <a:lstStyle/>
              <a:p>
                <a:pPr algn="ctr"/>
                <a:r>
                  <a:rPr lang="en-IN" sz="2400" dirty="0"/>
                  <a:t>f(n) = 3n+ 2,     g(n) =  n, prove f(n) = </a:t>
                </a:r>
                <a14:m>
                  <m:oMath xmlns:m="http://schemas.openxmlformats.org/officeDocument/2006/math">
                    <m:r>
                      <a:rPr lang="en-IN" sz="2400" i="1" smtClean="0">
                        <a:latin typeface="Cambria Math" panose="02040503050406030204" pitchFamily="18" charset="0"/>
                        <a:ea typeface="Cambria Math" panose="02040503050406030204" pitchFamily="18" charset="0"/>
                      </a:rPr>
                      <m:t>𝜃</m:t>
                    </m:r>
                    <m:r>
                      <a:rPr lang="en-IN" sz="2400" b="0" i="1" smtClean="0">
                        <a:latin typeface="Cambria Math" panose="02040503050406030204" pitchFamily="18" charset="0"/>
                        <a:ea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𝑔</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𝑛</m:t>
                        </m:r>
                      </m:e>
                    </m:d>
                    <m:r>
                      <a:rPr lang="en-IN" sz="2400" b="0" i="1" smtClean="0">
                        <a:latin typeface="Cambria Math" panose="02040503050406030204" pitchFamily="18" charset="0"/>
                        <a:ea typeface="Cambria Math" panose="02040503050406030204" pitchFamily="18" charset="0"/>
                      </a:rPr>
                      <m:t>)</m:t>
                    </m:r>
                  </m:oMath>
                </a14:m>
                <a:endParaRPr lang="en-IN" sz="2400" dirty="0"/>
              </a:p>
            </p:txBody>
          </p:sp>
        </mc:Choice>
        <mc:Fallback xmlns="">
          <p:sp>
            <p:nvSpPr>
              <p:cNvPr id="4" name="TextBox 3">
                <a:extLst>
                  <a:ext uri="{FF2B5EF4-FFF2-40B4-BE49-F238E27FC236}">
                    <a16:creationId xmlns:a16="http://schemas.microsoft.com/office/drawing/2014/main" id="{77CCBA2B-EBD9-2876-DD46-621CBAD30103}"/>
                  </a:ext>
                </a:extLst>
              </p:cNvPr>
              <p:cNvSpPr txBox="1">
                <a:spLocks noRot="1" noChangeAspect="1" noMove="1" noResize="1" noEditPoints="1" noAdjustHandles="1" noChangeArrowheads="1" noChangeShapeType="1" noTextEdit="1"/>
              </p:cNvSpPr>
              <p:nvPr/>
            </p:nvSpPr>
            <p:spPr>
              <a:xfrm>
                <a:off x="3048693" y="617516"/>
                <a:ext cx="6097384" cy="461665"/>
              </a:xfrm>
              <a:prstGeom prst="rect">
                <a:avLst/>
              </a:prstGeom>
              <a:blipFill>
                <a:blip r:embed="rId3"/>
                <a:stretch>
                  <a:fillRect t="-10526" b="-289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3EFD25-DD7B-D4FE-CA0A-D9F61D61E260}"/>
                  </a:ext>
                </a:extLst>
              </p:cNvPr>
              <p:cNvSpPr txBox="1"/>
              <p:nvPr/>
            </p:nvSpPr>
            <p:spPr>
              <a:xfrm>
                <a:off x="6542116" y="2169622"/>
                <a:ext cx="4638502" cy="1477328"/>
              </a:xfrm>
              <a:prstGeom prst="rect">
                <a:avLst/>
              </a:prstGeom>
              <a:noFill/>
            </p:spPr>
            <p:txBody>
              <a:bodyPr wrap="square" rtlCol="0">
                <a:spAutoFit/>
              </a:bodyPr>
              <a:lstStyle/>
              <a:p>
                <a:r>
                  <a:rPr lang="en-IN" dirty="0"/>
                  <a:t>F(n) = 3n+2</a:t>
                </a:r>
              </a:p>
              <a:p>
                <a:r>
                  <a:rPr lang="en-IN" dirty="0"/>
                  <a:t>F(n)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oMath>
                </a14:m>
                <a:endParaRPr lang="en-IN" b="0" dirty="0">
                  <a:ea typeface="Cambria Math" panose="02040503050406030204" pitchFamily="18" charset="0"/>
                </a:endParaRPr>
              </a:p>
              <a:p>
                <a:r>
                  <a:rPr lang="en-IN" dirty="0"/>
                  <a:t>3n+2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2. </m:t>
                    </m:r>
                    <m:r>
                      <a:rPr lang="en-IN" b="0" i="1" smtClean="0">
                        <a:latin typeface="Cambria Math" panose="02040503050406030204" pitchFamily="18" charset="0"/>
                        <a:ea typeface="Cambria Math" panose="02040503050406030204" pitchFamily="18" charset="0"/>
                      </a:rPr>
                      <m:t>𝑛</m:t>
                    </m:r>
                  </m:oMath>
                </a14:m>
                <a:endParaRPr lang="en-IN" b="0" dirty="0">
                  <a:ea typeface="Cambria Math" panose="02040503050406030204" pitchFamily="18" charset="0"/>
                </a:endParaRPr>
              </a:p>
              <a:p>
                <a:r>
                  <a:rPr lang="en-IN" dirty="0"/>
                  <a:t>3n+2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5n, let c=5, n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dirty="0"/>
                  <a:t> 1</a:t>
                </a:r>
              </a:p>
              <a:p>
                <a:r>
                  <a:rPr lang="en-IN" dirty="0"/>
                  <a:t>F(n) = O(g(n))</a:t>
                </a:r>
              </a:p>
            </p:txBody>
          </p:sp>
        </mc:Choice>
        <mc:Fallback xmlns="">
          <p:sp>
            <p:nvSpPr>
              <p:cNvPr id="5" name="TextBox 4">
                <a:extLst>
                  <a:ext uri="{FF2B5EF4-FFF2-40B4-BE49-F238E27FC236}">
                    <a16:creationId xmlns:a16="http://schemas.microsoft.com/office/drawing/2014/main" id="{D73EFD25-DD7B-D4FE-CA0A-D9F61D61E260}"/>
                  </a:ext>
                </a:extLst>
              </p:cNvPr>
              <p:cNvSpPr txBox="1">
                <a:spLocks noRot="1" noChangeAspect="1" noMove="1" noResize="1" noEditPoints="1" noAdjustHandles="1" noChangeArrowheads="1" noChangeShapeType="1" noTextEdit="1"/>
              </p:cNvSpPr>
              <p:nvPr/>
            </p:nvSpPr>
            <p:spPr>
              <a:xfrm>
                <a:off x="6542116" y="2169622"/>
                <a:ext cx="4638502" cy="1477328"/>
              </a:xfrm>
              <a:prstGeom prst="rect">
                <a:avLst/>
              </a:prstGeom>
              <a:blipFill>
                <a:blip r:embed="rId4"/>
                <a:stretch>
                  <a:fillRect l="-1051" t="-2479" b="-5785"/>
                </a:stretch>
              </a:blipFill>
            </p:spPr>
            <p:txBody>
              <a:bodyPr/>
              <a:lstStyle/>
              <a:p>
                <a:r>
                  <a:rPr lang="en-IN">
                    <a:noFill/>
                  </a:rPr>
                  <a:t> </a:t>
                </a:r>
              </a:p>
            </p:txBody>
          </p:sp>
        </mc:Fallback>
      </mc:AlternateContent>
      <p:cxnSp>
        <p:nvCxnSpPr>
          <p:cNvPr id="7" name="Straight Connector 6">
            <a:extLst>
              <a:ext uri="{FF2B5EF4-FFF2-40B4-BE49-F238E27FC236}">
                <a16:creationId xmlns:a16="http://schemas.microsoft.com/office/drawing/2014/main" id="{0FB9DC95-0F61-816E-624C-6AF16FCC58AA}"/>
              </a:ext>
            </a:extLst>
          </p:cNvPr>
          <p:cNvCxnSpPr/>
          <p:nvPr/>
        </p:nvCxnSpPr>
        <p:spPr>
          <a:xfrm>
            <a:off x="2169622" y="3646950"/>
            <a:ext cx="3366654" cy="1556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3D5DD6-EED4-65BD-1319-506C59884306}"/>
              </a:ext>
            </a:extLst>
          </p:cNvPr>
          <p:cNvCxnSpPr/>
          <p:nvPr/>
        </p:nvCxnSpPr>
        <p:spPr>
          <a:xfrm flipH="1">
            <a:off x="5649885" y="3726439"/>
            <a:ext cx="1706879" cy="147732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D38C1C-1152-95DC-7C00-E9171AA73323}"/>
                  </a:ext>
                </a:extLst>
              </p:cNvPr>
              <p:cNvSpPr txBox="1"/>
              <p:nvPr/>
            </p:nvSpPr>
            <p:spPr>
              <a:xfrm>
                <a:off x="3931920" y="5245331"/>
                <a:ext cx="3291840" cy="369332"/>
              </a:xfrm>
              <a:prstGeom prst="rect">
                <a:avLst/>
              </a:prstGeom>
              <a:noFill/>
            </p:spPr>
            <p:txBody>
              <a:bodyPr wrap="square" rtlCol="0">
                <a:spAutoFit/>
              </a:bodyPr>
              <a:lstStyle/>
              <a:p>
                <a:pPr algn="ctr"/>
                <a:r>
                  <a:rPr lang="en-IN" sz="1800" dirty="0"/>
                  <a:t>f(n) = </a:t>
                </a:r>
                <a14:m>
                  <m:oMath xmlns:m="http://schemas.openxmlformats.org/officeDocument/2006/math">
                    <m:r>
                      <a:rPr lang="en-IN" sz="1800" i="1" smtClean="0">
                        <a:latin typeface="Cambria Math" panose="02040503050406030204" pitchFamily="18" charset="0"/>
                        <a:ea typeface="Cambria Math" panose="02040503050406030204" pitchFamily="18" charset="0"/>
                      </a:rPr>
                      <m:t>𝜃</m:t>
                    </m:r>
                    <m:r>
                      <a:rPr lang="en-IN" sz="1800" b="0" i="1" smtClean="0">
                        <a:latin typeface="Cambria Math" panose="02040503050406030204" pitchFamily="18" charset="0"/>
                        <a:ea typeface="Cambria Math" panose="02040503050406030204" pitchFamily="18" charset="0"/>
                      </a:rPr>
                      <m:t> (</m:t>
                    </m:r>
                    <m:r>
                      <a:rPr lang="en-IN" sz="1800" b="0" i="1" smtClean="0">
                        <a:latin typeface="Cambria Math" panose="02040503050406030204" pitchFamily="18" charset="0"/>
                        <a:ea typeface="Cambria Math" panose="02040503050406030204" pitchFamily="18" charset="0"/>
                      </a:rPr>
                      <m:t>𝑔</m:t>
                    </m:r>
                    <m:d>
                      <m:dPr>
                        <m:ctrlPr>
                          <a:rPr lang="en-IN" sz="1800" b="0" i="1" smtClean="0">
                            <a:latin typeface="Cambria Math" panose="02040503050406030204" pitchFamily="18" charset="0"/>
                            <a:ea typeface="Cambria Math" panose="02040503050406030204" pitchFamily="18" charset="0"/>
                          </a:rPr>
                        </m:ctrlPr>
                      </m:dPr>
                      <m:e>
                        <m:r>
                          <a:rPr lang="en-IN" sz="1800" b="0" i="1" smtClean="0">
                            <a:latin typeface="Cambria Math" panose="02040503050406030204" pitchFamily="18" charset="0"/>
                            <a:ea typeface="Cambria Math" panose="02040503050406030204" pitchFamily="18" charset="0"/>
                          </a:rPr>
                          <m:t>𝑛</m:t>
                        </m:r>
                      </m:e>
                    </m:d>
                    <m:r>
                      <a:rPr lang="en-IN" sz="1800" b="0" i="1" smtClean="0">
                        <a:latin typeface="Cambria Math" panose="02040503050406030204" pitchFamily="18" charset="0"/>
                        <a:ea typeface="Cambria Math" panose="02040503050406030204" pitchFamily="18" charset="0"/>
                      </a:rPr>
                      <m:t>)</m:t>
                    </m:r>
                  </m:oMath>
                </a14:m>
                <a:endParaRPr lang="en-IN" dirty="0"/>
              </a:p>
            </p:txBody>
          </p:sp>
        </mc:Choice>
        <mc:Fallback xmlns="">
          <p:sp>
            <p:nvSpPr>
              <p:cNvPr id="10" name="TextBox 9">
                <a:extLst>
                  <a:ext uri="{FF2B5EF4-FFF2-40B4-BE49-F238E27FC236}">
                    <a16:creationId xmlns:a16="http://schemas.microsoft.com/office/drawing/2014/main" id="{EDD38C1C-1152-95DC-7C00-E9171AA73323}"/>
                  </a:ext>
                </a:extLst>
              </p:cNvPr>
              <p:cNvSpPr txBox="1">
                <a:spLocks noRot="1" noChangeAspect="1" noMove="1" noResize="1" noEditPoints="1" noAdjustHandles="1" noChangeArrowheads="1" noChangeShapeType="1" noTextEdit="1"/>
              </p:cNvSpPr>
              <p:nvPr/>
            </p:nvSpPr>
            <p:spPr>
              <a:xfrm>
                <a:off x="3931920" y="5245331"/>
                <a:ext cx="3291840" cy="369332"/>
              </a:xfrm>
              <a:prstGeom prst="rect">
                <a:avLst/>
              </a:prstGeom>
              <a:blipFill>
                <a:blip r:embed="rId5"/>
                <a:stretch>
                  <a:fillRect t="-8197" b="-24590"/>
                </a:stretch>
              </a:blipFill>
            </p:spPr>
            <p:txBody>
              <a:bodyPr/>
              <a:lstStyle/>
              <a:p>
                <a:r>
                  <a:rPr lang="en-IN">
                    <a:noFill/>
                  </a:rPr>
                  <a:t> </a:t>
                </a:r>
              </a:p>
            </p:txBody>
          </p:sp>
        </mc:Fallback>
      </mc:AlternateContent>
    </p:spTree>
    <p:extLst>
      <p:ext uri="{BB962C8B-B14F-4D97-AF65-F5344CB8AC3E}">
        <p14:creationId xmlns:p14="http://schemas.microsoft.com/office/powerpoint/2010/main" val="4797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0992FE58-C574-4A07-BFEA-7E3BE9DDCDA2}"/>
              </a:ext>
            </a:extLst>
          </p:cNvPr>
          <p:cNvCxnSpPr>
            <a:cxnSpLocks/>
          </p:cNvCxnSpPr>
          <p:nvPr/>
        </p:nvCxnSpPr>
        <p:spPr>
          <a:xfrm flipV="1">
            <a:off x="3732415" y="3516284"/>
            <a:ext cx="5195454" cy="748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F7F5243-84DA-A413-0193-86087E5377DB}"/>
              </a:ext>
            </a:extLst>
          </p:cNvPr>
          <p:cNvCxnSpPr/>
          <p:nvPr/>
        </p:nvCxnSpPr>
        <p:spPr>
          <a:xfrm flipV="1">
            <a:off x="3707476" y="340824"/>
            <a:ext cx="0" cy="32918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A366EB-22DD-9C63-4057-688E90135491}"/>
              </a:ext>
            </a:extLst>
          </p:cNvPr>
          <p:cNvSpPr txBox="1"/>
          <p:nvPr/>
        </p:nvSpPr>
        <p:spPr>
          <a:xfrm>
            <a:off x="3640975" y="3707476"/>
            <a:ext cx="5195449" cy="369332"/>
          </a:xfrm>
          <a:prstGeom prst="rect">
            <a:avLst/>
          </a:prstGeom>
          <a:noFill/>
        </p:spPr>
        <p:txBody>
          <a:bodyPr wrap="square" rtlCol="0">
            <a:spAutoFit/>
          </a:bodyPr>
          <a:lstStyle/>
          <a:p>
            <a:r>
              <a:rPr lang="en-IN" dirty="0"/>
              <a:t>0	2	3	4	6	8</a:t>
            </a:r>
          </a:p>
        </p:txBody>
      </p:sp>
      <p:sp>
        <p:nvSpPr>
          <p:cNvPr id="9" name="TextBox 8">
            <a:extLst>
              <a:ext uri="{FF2B5EF4-FFF2-40B4-BE49-F238E27FC236}">
                <a16:creationId xmlns:a16="http://schemas.microsoft.com/office/drawing/2014/main" id="{7779F388-AF65-9CF9-FD6E-288E059C8721}"/>
              </a:ext>
            </a:extLst>
          </p:cNvPr>
          <p:cNvSpPr txBox="1"/>
          <p:nvPr/>
        </p:nvSpPr>
        <p:spPr>
          <a:xfrm>
            <a:off x="3050771" y="407324"/>
            <a:ext cx="590194" cy="3139321"/>
          </a:xfrm>
          <a:prstGeom prst="rect">
            <a:avLst/>
          </a:prstGeom>
          <a:noFill/>
        </p:spPr>
        <p:txBody>
          <a:bodyPr wrap="square" rtlCol="0">
            <a:spAutoFit/>
          </a:bodyPr>
          <a:lstStyle/>
          <a:p>
            <a:r>
              <a:rPr lang="en-IN" dirty="0"/>
              <a:t>50</a:t>
            </a:r>
          </a:p>
          <a:p>
            <a:endParaRPr lang="en-IN" dirty="0"/>
          </a:p>
          <a:p>
            <a:endParaRPr lang="en-IN" dirty="0"/>
          </a:p>
          <a:p>
            <a:r>
              <a:rPr lang="en-IN" dirty="0"/>
              <a:t>40</a:t>
            </a:r>
          </a:p>
          <a:p>
            <a:endParaRPr lang="en-IN" dirty="0"/>
          </a:p>
          <a:p>
            <a:r>
              <a:rPr lang="en-IN" dirty="0"/>
              <a:t>30</a:t>
            </a:r>
            <a:br>
              <a:rPr lang="en-IN" dirty="0"/>
            </a:br>
            <a:br>
              <a:rPr lang="en-IN" dirty="0"/>
            </a:br>
            <a:endParaRPr lang="en-IN" dirty="0"/>
          </a:p>
          <a:p>
            <a:r>
              <a:rPr lang="en-IN" dirty="0"/>
              <a:t>20</a:t>
            </a:r>
          </a:p>
          <a:p>
            <a:endParaRPr lang="en-IN" dirty="0"/>
          </a:p>
          <a:p>
            <a:r>
              <a:rPr lang="en-IN" dirty="0"/>
              <a:t>10</a:t>
            </a:r>
          </a:p>
        </p:txBody>
      </p:sp>
      <p:cxnSp>
        <p:nvCxnSpPr>
          <p:cNvPr id="18" name="Straight Connector 17">
            <a:extLst>
              <a:ext uri="{FF2B5EF4-FFF2-40B4-BE49-F238E27FC236}">
                <a16:creationId xmlns:a16="http://schemas.microsoft.com/office/drawing/2014/main" id="{B178FD4A-9737-A685-9DD5-4D40616A155E}"/>
              </a:ext>
            </a:extLst>
          </p:cNvPr>
          <p:cNvCxnSpPr>
            <a:cxnSpLocks/>
          </p:cNvCxnSpPr>
          <p:nvPr/>
        </p:nvCxnSpPr>
        <p:spPr>
          <a:xfrm>
            <a:off x="4805360" y="2199690"/>
            <a:ext cx="27093" cy="134695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507D67-12EE-4872-F4FA-378197283CC7}"/>
              </a:ext>
            </a:extLst>
          </p:cNvPr>
          <p:cNvCxnSpPr/>
          <p:nvPr/>
        </p:nvCxnSpPr>
        <p:spPr>
          <a:xfrm>
            <a:off x="4073236" y="2734887"/>
            <a:ext cx="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EC9310C-D459-6909-E68D-3FED58EF0786}"/>
              </a:ext>
            </a:extLst>
          </p:cNvPr>
          <p:cNvSpPr txBox="1"/>
          <p:nvPr/>
        </p:nvSpPr>
        <p:spPr>
          <a:xfrm>
            <a:off x="8628612" y="1088967"/>
            <a:ext cx="1246909" cy="369332"/>
          </a:xfrm>
          <a:prstGeom prst="rect">
            <a:avLst/>
          </a:prstGeom>
          <a:noFill/>
        </p:spPr>
        <p:txBody>
          <a:bodyPr wrap="square" rtlCol="0">
            <a:spAutoFit/>
          </a:bodyPr>
          <a:lstStyle/>
          <a:p>
            <a:r>
              <a:rPr lang="en-IN" dirty="0"/>
              <a:t>F(N)</a:t>
            </a:r>
          </a:p>
        </p:txBody>
      </p:sp>
      <p:sp>
        <p:nvSpPr>
          <p:cNvPr id="22" name="TextBox 21">
            <a:extLst>
              <a:ext uri="{FF2B5EF4-FFF2-40B4-BE49-F238E27FC236}">
                <a16:creationId xmlns:a16="http://schemas.microsoft.com/office/drawing/2014/main" id="{A0CAAA5F-CBE1-9B3C-BAD7-F4E432873EF0}"/>
              </a:ext>
            </a:extLst>
          </p:cNvPr>
          <p:cNvSpPr txBox="1"/>
          <p:nvPr/>
        </p:nvSpPr>
        <p:spPr>
          <a:xfrm>
            <a:off x="8739446" y="318654"/>
            <a:ext cx="1246909" cy="369332"/>
          </a:xfrm>
          <a:prstGeom prst="rect">
            <a:avLst/>
          </a:prstGeom>
          <a:noFill/>
        </p:spPr>
        <p:txBody>
          <a:bodyPr wrap="square" rtlCol="0">
            <a:spAutoFit/>
          </a:bodyPr>
          <a:lstStyle/>
          <a:p>
            <a:r>
              <a:rPr lang="en-IN" dirty="0"/>
              <a:t>C2. g(N)</a:t>
            </a:r>
          </a:p>
        </p:txBody>
      </p:sp>
      <p:sp>
        <p:nvSpPr>
          <p:cNvPr id="2" name="Freeform: Shape 1">
            <a:extLst>
              <a:ext uri="{FF2B5EF4-FFF2-40B4-BE49-F238E27FC236}">
                <a16:creationId xmlns:a16="http://schemas.microsoft.com/office/drawing/2014/main" id="{4F4D5709-142C-D140-707F-23101EEEA752}"/>
              </a:ext>
            </a:extLst>
          </p:cNvPr>
          <p:cNvSpPr/>
          <p:nvPr/>
        </p:nvSpPr>
        <p:spPr>
          <a:xfrm>
            <a:off x="3699164" y="2286000"/>
            <a:ext cx="4937766" cy="640080"/>
          </a:xfrm>
          <a:custGeom>
            <a:avLst/>
            <a:gdLst>
              <a:gd name="connsiteX0" fmla="*/ 0 w 4937766"/>
              <a:gd name="connsiteY0" fmla="*/ 640080 h 640080"/>
              <a:gd name="connsiteX1" fmla="*/ 174567 w 4937766"/>
              <a:gd name="connsiteY1" fmla="*/ 473825 h 640080"/>
              <a:gd name="connsiteX2" fmla="*/ 290945 w 4937766"/>
              <a:gd name="connsiteY2" fmla="*/ 382385 h 640080"/>
              <a:gd name="connsiteX3" fmla="*/ 532014 w 4937766"/>
              <a:gd name="connsiteY3" fmla="*/ 232756 h 640080"/>
              <a:gd name="connsiteX4" fmla="*/ 698269 w 4937766"/>
              <a:gd name="connsiteY4" fmla="*/ 166255 h 640080"/>
              <a:gd name="connsiteX5" fmla="*/ 1039091 w 4937766"/>
              <a:gd name="connsiteY5" fmla="*/ 66502 h 640080"/>
              <a:gd name="connsiteX6" fmla="*/ 1221971 w 4937766"/>
              <a:gd name="connsiteY6" fmla="*/ 49876 h 640080"/>
              <a:gd name="connsiteX7" fmla="*/ 1612669 w 4937766"/>
              <a:gd name="connsiteY7" fmla="*/ 0 h 640080"/>
              <a:gd name="connsiteX8" fmla="*/ 1845425 w 4937766"/>
              <a:gd name="connsiteY8" fmla="*/ 16625 h 640080"/>
              <a:gd name="connsiteX9" fmla="*/ 2119745 w 4937766"/>
              <a:gd name="connsiteY9" fmla="*/ 74815 h 640080"/>
              <a:gd name="connsiteX10" fmla="*/ 2277687 w 4937766"/>
              <a:gd name="connsiteY10" fmla="*/ 99753 h 640080"/>
              <a:gd name="connsiteX11" fmla="*/ 2468880 w 4937766"/>
              <a:gd name="connsiteY11" fmla="*/ 182880 h 640080"/>
              <a:gd name="connsiteX12" fmla="*/ 2676698 w 4937766"/>
              <a:gd name="connsiteY12" fmla="*/ 241069 h 640080"/>
              <a:gd name="connsiteX13" fmla="*/ 3067396 w 4937766"/>
              <a:gd name="connsiteY13" fmla="*/ 290945 h 640080"/>
              <a:gd name="connsiteX14" fmla="*/ 3507971 w 4937766"/>
              <a:gd name="connsiteY14" fmla="*/ 332509 h 640080"/>
              <a:gd name="connsiteX15" fmla="*/ 3749040 w 4937766"/>
              <a:gd name="connsiteY15" fmla="*/ 365760 h 640080"/>
              <a:gd name="connsiteX16" fmla="*/ 3915294 w 4937766"/>
              <a:gd name="connsiteY16" fmla="*/ 399011 h 640080"/>
              <a:gd name="connsiteX17" fmla="*/ 4222865 w 4937766"/>
              <a:gd name="connsiteY17" fmla="*/ 448887 h 640080"/>
              <a:gd name="connsiteX18" fmla="*/ 4330931 w 4937766"/>
              <a:gd name="connsiteY18" fmla="*/ 457200 h 640080"/>
              <a:gd name="connsiteX19" fmla="*/ 4488872 w 4937766"/>
              <a:gd name="connsiteY19" fmla="*/ 473825 h 640080"/>
              <a:gd name="connsiteX20" fmla="*/ 4729941 w 4937766"/>
              <a:gd name="connsiteY20" fmla="*/ 465513 h 640080"/>
              <a:gd name="connsiteX21" fmla="*/ 4796443 w 4937766"/>
              <a:gd name="connsiteY21" fmla="*/ 448887 h 640080"/>
              <a:gd name="connsiteX22" fmla="*/ 4829694 w 4937766"/>
              <a:gd name="connsiteY22" fmla="*/ 440575 h 640080"/>
              <a:gd name="connsiteX23" fmla="*/ 4862945 w 4937766"/>
              <a:gd name="connsiteY23" fmla="*/ 423949 h 640080"/>
              <a:gd name="connsiteX24" fmla="*/ 4887883 w 4937766"/>
              <a:gd name="connsiteY24" fmla="*/ 415636 h 640080"/>
              <a:gd name="connsiteX25" fmla="*/ 4929447 w 4937766"/>
              <a:gd name="connsiteY25" fmla="*/ 365760 h 640080"/>
              <a:gd name="connsiteX26" fmla="*/ 4937760 w 4937766"/>
              <a:gd name="connsiteY26" fmla="*/ 315884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7766" h="640080">
                <a:moveTo>
                  <a:pt x="0" y="640080"/>
                </a:moveTo>
                <a:cubicBezTo>
                  <a:pt x="67861" y="555254"/>
                  <a:pt x="36354" y="589746"/>
                  <a:pt x="174567" y="473825"/>
                </a:cubicBezTo>
                <a:cubicBezTo>
                  <a:pt x="212367" y="442122"/>
                  <a:pt x="251302" y="411750"/>
                  <a:pt x="290945" y="382385"/>
                </a:cubicBezTo>
                <a:cubicBezTo>
                  <a:pt x="364219" y="328109"/>
                  <a:pt x="449778" y="271590"/>
                  <a:pt x="532014" y="232756"/>
                </a:cubicBezTo>
                <a:cubicBezTo>
                  <a:pt x="585986" y="207269"/>
                  <a:pt x="642382" y="187213"/>
                  <a:pt x="698269" y="166255"/>
                </a:cubicBezTo>
                <a:cubicBezTo>
                  <a:pt x="814053" y="122836"/>
                  <a:pt x="916339" y="86485"/>
                  <a:pt x="1039091" y="66502"/>
                </a:cubicBezTo>
                <a:cubicBezTo>
                  <a:pt x="1099507" y="56667"/>
                  <a:pt x="1161076" y="56090"/>
                  <a:pt x="1221971" y="49876"/>
                </a:cubicBezTo>
                <a:cubicBezTo>
                  <a:pt x="1449134" y="26696"/>
                  <a:pt x="1411409" y="30189"/>
                  <a:pt x="1612669" y="0"/>
                </a:cubicBezTo>
                <a:cubicBezTo>
                  <a:pt x="1690254" y="5542"/>
                  <a:pt x="1768163" y="7641"/>
                  <a:pt x="1845425" y="16625"/>
                </a:cubicBezTo>
                <a:cubicBezTo>
                  <a:pt x="1891287" y="21958"/>
                  <a:pt x="2084150" y="68081"/>
                  <a:pt x="2119745" y="74815"/>
                </a:cubicBezTo>
                <a:cubicBezTo>
                  <a:pt x="2172116" y="84723"/>
                  <a:pt x="2225040" y="91440"/>
                  <a:pt x="2277687" y="99753"/>
                </a:cubicBezTo>
                <a:cubicBezTo>
                  <a:pt x="2532343" y="184638"/>
                  <a:pt x="2225854" y="75949"/>
                  <a:pt x="2468880" y="182880"/>
                </a:cubicBezTo>
                <a:cubicBezTo>
                  <a:pt x="2567724" y="226371"/>
                  <a:pt x="2579858" y="223462"/>
                  <a:pt x="2676698" y="241069"/>
                </a:cubicBezTo>
                <a:cubicBezTo>
                  <a:pt x="2864620" y="316238"/>
                  <a:pt x="2697460" y="259683"/>
                  <a:pt x="3067396" y="290945"/>
                </a:cubicBezTo>
                <a:cubicBezTo>
                  <a:pt x="3750705" y="348689"/>
                  <a:pt x="3061718" y="309021"/>
                  <a:pt x="3507971" y="332509"/>
                </a:cubicBezTo>
                <a:cubicBezTo>
                  <a:pt x="3823451" y="391661"/>
                  <a:pt x="3478287" y="331916"/>
                  <a:pt x="3749040" y="365760"/>
                </a:cubicBezTo>
                <a:cubicBezTo>
                  <a:pt x="3822300" y="374917"/>
                  <a:pt x="3845956" y="385591"/>
                  <a:pt x="3915294" y="399011"/>
                </a:cubicBezTo>
                <a:cubicBezTo>
                  <a:pt x="4025654" y="420371"/>
                  <a:pt x="4113756" y="437197"/>
                  <a:pt x="4222865" y="448887"/>
                </a:cubicBezTo>
                <a:cubicBezTo>
                  <a:pt x="4258788" y="452736"/>
                  <a:pt x="4294927" y="454200"/>
                  <a:pt x="4330931" y="457200"/>
                </a:cubicBezTo>
                <a:cubicBezTo>
                  <a:pt x="4423941" y="464951"/>
                  <a:pt x="4407095" y="463604"/>
                  <a:pt x="4488872" y="473825"/>
                </a:cubicBezTo>
                <a:cubicBezTo>
                  <a:pt x="4569228" y="471054"/>
                  <a:pt x="4649676" y="470234"/>
                  <a:pt x="4729941" y="465513"/>
                </a:cubicBezTo>
                <a:cubicBezTo>
                  <a:pt x="4761868" y="463635"/>
                  <a:pt x="4769406" y="456612"/>
                  <a:pt x="4796443" y="448887"/>
                </a:cubicBezTo>
                <a:cubicBezTo>
                  <a:pt x="4807428" y="445748"/>
                  <a:pt x="4818610" y="443346"/>
                  <a:pt x="4829694" y="440575"/>
                </a:cubicBezTo>
                <a:cubicBezTo>
                  <a:pt x="4840778" y="435033"/>
                  <a:pt x="4851555" y="428831"/>
                  <a:pt x="4862945" y="423949"/>
                </a:cubicBezTo>
                <a:cubicBezTo>
                  <a:pt x="4870999" y="420497"/>
                  <a:pt x="4880369" y="420144"/>
                  <a:pt x="4887883" y="415636"/>
                </a:cubicBezTo>
                <a:cubicBezTo>
                  <a:pt x="4899896" y="408428"/>
                  <a:pt x="4925280" y="371315"/>
                  <a:pt x="4929447" y="365760"/>
                </a:cubicBezTo>
                <a:cubicBezTo>
                  <a:pt x="4938303" y="321479"/>
                  <a:pt x="4937760" y="338325"/>
                  <a:pt x="4937760" y="315884"/>
                </a:cubicBez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N"/>
          </a:p>
        </p:txBody>
      </p:sp>
      <p:sp>
        <p:nvSpPr>
          <p:cNvPr id="6" name="Freeform: Shape 5">
            <a:extLst>
              <a:ext uri="{FF2B5EF4-FFF2-40B4-BE49-F238E27FC236}">
                <a16:creationId xmlns:a16="http://schemas.microsoft.com/office/drawing/2014/main" id="{C3DE2FE6-00E1-A2B4-A9FF-D35714FED2CA}"/>
              </a:ext>
            </a:extLst>
          </p:cNvPr>
          <p:cNvSpPr/>
          <p:nvPr/>
        </p:nvSpPr>
        <p:spPr>
          <a:xfrm>
            <a:off x="3715789" y="482138"/>
            <a:ext cx="4979340" cy="2975957"/>
          </a:xfrm>
          <a:custGeom>
            <a:avLst/>
            <a:gdLst>
              <a:gd name="connsiteX0" fmla="*/ 0 w 3973516"/>
              <a:gd name="connsiteY0" fmla="*/ 2909455 h 2909455"/>
              <a:gd name="connsiteX1" fmla="*/ 41564 w 3973516"/>
              <a:gd name="connsiteY1" fmla="*/ 2892829 h 2909455"/>
              <a:gd name="connsiteX2" fmla="*/ 257695 w 3973516"/>
              <a:gd name="connsiteY2" fmla="*/ 2759825 h 2909455"/>
              <a:gd name="connsiteX3" fmla="*/ 415636 w 3973516"/>
              <a:gd name="connsiteY3" fmla="*/ 2593571 h 2909455"/>
              <a:gd name="connsiteX4" fmla="*/ 515389 w 3973516"/>
              <a:gd name="connsiteY4" fmla="*/ 2477193 h 2909455"/>
              <a:gd name="connsiteX5" fmla="*/ 623455 w 3973516"/>
              <a:gd name="connsiteY5" fmla="*/ 2302625 h 2909455"/>
              <a:gd name="connsiteX6" fmla="*/ 681644 w 3973516"/>
              <a:gd name="connsiteY6" fmla="*/ 2202873 h 2909455"/>
              <a:gd name="connsiteX7" fmla="*/ 781396 w 3973516"/>
              <a:gd name="connsiteY7" fmla="*/ 1920240 h 2909455"/>
              <a:gd name="connsiteX8" fmla="*/ 856211 w 3973516"/>
              <a:gd name="connsiteY8" fmla="*/ 1679171 h 2909455"/>
              <a:gd name="connsiteX9" fmla="*/ 964276 w 3973516"/>
              <a:gd name="connsiteY9" fmla="*/ 1429789 h 2909455"/>
              <a:gd name="connsiteX10" fmla="*/ 1080655 w 3973516"/>
              <a:gd name="connsiteY10" fmla="*/ 1188720 h 2909455"/>
              <a:gd name="connsiteX11" fmla="*/ 1396538 w 3973516"/>
              <a:gd name="connsiteY11" fmla="*/ 748145 h 2909455"/>
              <a:gd name="connsiteX12" fmla="*/ 1487978 w 3973516"/>
              <a:gd name="connsiteY12" fmla="*/ 673331 h 2909455"/>
              <a:gd name="connsiteX13" fmla="*/ 1895302 w 3973516"/>
              <a:gd name="connsiteY13" fmla="*/ 515389 h 2909455"/>
              <a:gd name="connsiteX14" fmla="*/ 2019993 w 3973516"/>
              <a:gd name="connsiteY14" fmla="*/ 490451 h 2909455"/>
              <a:gd name="connsiteX15" fmla="*/ 2244436 w 3973516"/>
              <a:gd name="connsiteY15" fmla="*/ 448887 h 2909455"/>
              <a:gd name="connsiteX16" fmla="*/ 2335876 w 3973516"/>
              <a:gd name="connsiteY16" fmla="*/ 432262 h 2909455"/>
              <a:gd name="connsiteX17" fmla="*/ 3358342 w 3973516"/>
              <a:gd name="connsiteY17" fmla="*/ 423949 h 2909455"/>
              <a:gd name="connsiteX18" fmla="*/ 3499658 w 3973516"/>
              <a:gd name="connsiteY18" fmla="*/ 407324 h 2909455"/>
              <a:gd name="connsiteX19" fmla="*/ 3665913 w 3973516"/>
              <a:gd name="connsiteY19" fmla="*/ 374073 h 2909455"/>
              <a:gd name="connsiteX20" fmla="*/ 3757353 w 3973516"/>
              <a:gd name="connsiteY20" fmla="*/ 340822 h 2909455"/>
              <a:gd name="connsiteX21" fmla="*/ 3790604 w 3973516"/>
              <a:gd name="connsiteY21" fmla="*/ 315884 h 2909455"/>
              <a:gd name="connsiteX22" fmla="*/ 3848793 w 3973516"/>
              <a:gd name="connsiteY22" fmla="*/ 241069 h 2909455"/>
              <a:gd name="connsiteX23" fmla="*/ 3915295 w 3973516"/>
              <a:gd name="connsiteY23" fmla="*/ 166255 h 2909455"/>
              <a:gd name="connsiteX24" fmla="*/ 3948546 w 3973516"/>
              <a:gd name="connsiteY24" fmla="*/ 74815 h 2909455"/>
              <a:gd name="connsiteX25" fmla="*/ 3956858 w 3973516"/>
              <a:gd name="connsiteY25" fmla="*/ 33251 h 2909455"/>
              <a:gd name="connsiteX26" fmla="*/ 3973484 w 3973516"/>
              <a:gd name="connsiteY26" fmla="*/ 0 h 29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73516" h="2909455">
                <a:moveTo>
                  <a:pt x="0" y="2909455"/>
                </a:moveTo>
                <a:cubicBezTo>
                  <a:pt x="13855" y="2903913"/>
                  <a:pt x="28217" y="2899502"/>
                  <a:pt x="41564" y="2892829"/>
                </a:cubicBezTo>
                <a:cubicBezTo>
                  <a:pt x="125895" y="2850663"/>
                  <a:pt x="187057" y="2820372"/>
                  <a:pt x="257695" y="2759825"/>
                </a:cubicBezTo>
                <a:cubicBezTo>
                  <a:pt x="315063" y="2710653"/>
                  <a:pt x="364189" y="2648447"/>
                  <a:pt x="415636" y="2593571"/>
                </a:cubicBezTo>
                <a:cubicBezTo>
                  <a:pt x="472392" y="2533032"/>
                  <a:pt x="466390" y="2551981"/>
                  <a:pt x="515389" y="2477193"/>
                </a:cubicBezTo>
                <a:cubicBezTo>
                  <a:pt x="552894" y="2419948"/>
                  <a:pt x="587984" y="2361152"/>
                  <a:pt x="623455" y="2302625"/>
                </a:cubicBezTo>
                <a:cubicBezTo>
                  <a:pt x="643407" y="2269705"/>
                  <a:pt x="668832" y="2239173"/>
                  <a:pt x="681644" y="2202873"/>
                </a:cubicBezTo>
                <a:cubicBezTo>
                  <a:pt x="714895" y="2108662"/>
                  <a:pt x="753949" y="2016303"/>
                  <a:pt x="781396" y="1920240"/>
                </a:cubicBezTo>
                <a:cubicBezTo>
                  <a:pt x="801672" y="1849273"/>
                  <a:pt x="829049" y="1747076"/>
                  <a:pt x="856211" y="1679171"/>
                </a:cubicBezTo>
                <a:cubicBezTo>
                  <a:pt x="889858" y="1595054"/>
                  <a:pt x="927481" y="1512577"/>
                  <a:pt x="964276" y="1429789"/>
                </a:cubicBezTo>
                <a:cubicBezTo>
                  <a:pt x="976971" y="1401226"/>
                  <a:pt x="1062317" y="1218060"/>
                  <a:pt x="1080655" y="1188720"/>
                </a:cubicBezTo>
                <a:cubicBezTo>
                  <a:pt x="1155148" y="1069531"/>
                  <a:pt x="1275889" y="846857"/>
                  <a:pt x="1396538" y="748145"/>
                </a:cubicBezTo>
                <a:cubicBezTo>
                  <a:pt x="1427018" y="723207"/>
                  <a:pt x="1454851" y="694627"/>
                  <a:pt x="1487978" y="673331"/>
                </a:cubicBezTo>
                <a:cubicBezTo>
                  <a:pt x="1624374" y="585648"/>
                  <a:pt x="1730096" y="561084"/>
                  <a:pt x="1895302" y="515389"/>
                </a:cubicBezTo>
                <a:cubicBezTo>
                  <a:pt x="1936155" y="504089"/>
                  <a:pt x="1978616" y="499646"/>
                  <a:pt x="2019993" y="490451"/>
                </a:cubicBezTo>
                <a:cubicBezTo>
                  <a:pt x="2256378" y="437921"/>
                  <a:pt x="1968384" y="491357"/>
                  <a:pt x="2244436" y="448887"/>
                </a:cubicBezTo>
                <a:cubicBezTo>
                  <a:pt x="2275055" y="444176"/>
                  <a:pt x="2304904" y="432955"/>
                  <a:pt x="2335876" y="432262"/>
                </a:cubicBezTo>
                <a:cubicBezTo>
                  <a:pt x="2676624" y="424633"/>
                  <a:pt x="3017520" y="426720"/>
                  <a:pt x="3358342" y="423949"/>
                </a:cubicBezTo>
                <a:cubicBezTo>
                  <a:pt x="3400384" y="419745"/>
                  <a:pt x="3456526" y="415311"/>
                  <a:pt x="3499658" y="407324"/>
                </a:cubicBezTo>
                <a:cubicBezTo>
                  <a:pt x="3555229" y="397033"/>
                  <a:pt x="3611572" y="389600"/>
                  <a:pt x="3665913" y="374073"/>
                </a:cubicBezTo>
                <a:cubicBezTo>
                  <a:pt x="3705251" y="362833"/>
                  <a:pt x="3724959" y="361068"/>
                  <a:pt x="3757353" y="340822"/>
                </a:cubicBezTo>
                <a:cubicBezTo>
                  <a:pt x="3769102" y="333479"/>
                  <a:pt x="3781242" y="326097"/>
                  <a:pt x="3790604" y="315884"/>
                </a:cubicBezTo>
                <a:cubicBezTo>
                  <a:pt x="3811952" y="292595"/>
                  <a:pt x="3829274" y="265911"/>
                  <a:pt x="3848793" y="241069"/>
                </a:cubicBezTo>
                <a:cubicBezTo>
                  <a:pt x="3888249" y="190852"/>
                  <a:pt x="3872666" y="208882"/>
                  <a:pt x="3915295" y="166255"/>
                </a:cubicBezTo>
                <a:cubicBezTo>
                  <a:pt x="3935171" y="66865"/>
                  <a:pt x="3906870" y="189423"/>
                  <a:pt x="3948546" y="74815"/>
                </a:cubicBezTo>
                <a:cubicBezTo>
                  <a:pt x="3953374" y="61537"/>
                  <a:pt x="3951897" y="46480"/>
                  <a:pt x="3956858" y="33251"/>
                </a:cubicBezTo>
                <a:cubicBezTo>
                  <a:pt x="3975021" y="-15184"/>
                  <a:pt x="3973484" y="24181"/>
                  <a:pt x="3973484" y="0"/>
                </a:cubicBezTo>
              </a:path>
            </a:pathLst>
          </a:cu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N"/>
          </a:p>
        </p:txBody>
      </p:sp>
      <p:sp>
        <p:nvSpPr>
          <p:cNvPr id="13" name="Freeform: Shape 12">
            <a:extLst>
              <a:ext uri="{FF2B5EF4-FFF2-40B4-BE49-F238E27FC236}">
                <a16:creationId xmlns:a16="http://schemas.microsoft.com/office/drawing/2014/main" id="{4EBB8414-41B9-39C6-82AF-F3F3A4BD3524}"/>
              </a:ext>
            </a:extLst>
          </p:cNvPr>
          <p:cNvSpPr/>
          <p:nvPr/>
        </p:nvSpPr>
        <p:spPr>
          <a:xfrm>
            <a:off x="3632662" y="1304114"/>
            <a:ext cx="5054138" cy="1430773"/>
          </a:xfrm>
          <a:custGeom>
            <a:avLst/>
            <a:gdLst>
              <a:gd name="connsiteX0" fmla="*/ 0 w 5054138"/>
              <a:gd name="connsiteY0" fmla="*/ 940322 h 1430773"/>
              <a:gd name="connsiteX1" fmla="*/ 41563 w 5054138"/>
              <a:gd name="connsiteY1" fmla="*/ 948635 h 1430773"/>
              <a:gd name="connsiteX2" fmla="*/ 216131 w 5054138"/>
              <a:gd name="connsiteY2" fmla="*/ 898759 h 1430773"/>
              <a:gd name="connsiteX3" fmla="*/ 257694 w 5054138"/>
              <a:gd name="connsiteY3" fmla="*/ 882133 h 1430773"/>
              <a:gd name="connsiteX4" fmla="*/ 407323 w 5054138"/>
              <a:gd name="connsiteY4" fmla="*/ 848882 h 1430773"/>
              <a:gd name="connsiteX5" fmla="*/ 739833 w 5054138"/>
              <a:gd name="connsiteY5" fmla="*/ 865508 h 1430773"/>
              <a:gd name="connsiteX6" fmla="*/ 1055716 w 5054138"/>
              <a:gd name="connsiteY6" fmla="*/ 956948 h 1430773"/>
              <a:gd name="connsiteX7" fmla="*/ 1288473 w 5054138"/>
              <a:gd name="connsiteY7" fmla="*/ 1031762 h 1430773"/>
              <a:gd name="connsiteX8" fmla="*/ 1604356 w 5054138"/>
              <a:gd name="connsiteY8" fmla="*/ 1181391 h 1430773"/>
              <a:gd name="connsiteX9" fmla="*/ 1729047 w 5054138"/>
              <a:gd name="connsiteY9" fmla="*/ 1239581 h 1430773"/>
              <a:gd name="connsiteX10" fmla="*/ 1903614 w 5054138"/>
              <a:gd name="connsiteY10" fmla="*/ 1364271 h 1430773"/>
              <a:gd name="connsiteX11" fmla="*/ 1961803 w 5054138"/>
              <a:gd name="connsiteY11" fmla="*/ 1389210 h 1430773"/>
              <a:gd name="connsiteX12" fmla="*/ 2094807 w 5054138"/>
              <a:gd name="connsiteY12" fmla="*/ 1414148 h 1430773"/>
              <a:gd name="connsiteX13" fmla="*/ 2319251 w 5054138"/>
              <a:gd name="connsiteY13" fmla="*/ 1430773 h 1430773"/>
              <a:gd name="connsiteX14" fmla="*/ 2676698 w 5054138"/>
              <a:gd name="connsiteY14" fmla="*/ 1331021 h 1430773"/>
              <a:gd name="connsiteX15" fmla="*/ 3233651 w 5054138"/>
              <a:gd name="connsiteY15" fmla="*/ 1015137 h 1430773"/>
              <a:gd name="connsiteX16" fmla="*/ 3441469 w 5054138"/>
              <a:gd name="connsiteY16" fmla="*/ 790693 h 1430773"/>
              <a:gd name="connsiteX17" fmla="*/ 3549534 w 5054138"/>
              <a:gd name="connsiteY17" fmla="*/ 690941 h 1430773"/>
              <a:gd name="connsiteX18" fmla="*/ 3782291 w 5054138"/>
              <a:gd name="connsiteY18" fmla="*/ 508061 h 1430773"/>
              <a:gd name="connsiteX19" fmla="*/ 3915294 w 5054138"/>
              <a:gd name="connsiteY19" fmla="*/ 408308 h 1430773"/>
              <a:gd name="connsiteX20" fmla="*/ 3998422 w 5054138"/>
              <a:gd name="connsiteY20" fmla="*/ 350119 h 1430773"/>
              <a:gd name="connsiteX21" fmla="*/ 4114800 w 5054138"/>
              <a:gd name="connsiteY21" fmla="*/ 300242 h 1430773"/>
              <a:gd name="connsiteX22" fmla="*/ 4189614 w 5054138"/>
              <a:gd name="connsiteY22" fmla="*/ 275304 h 1430773"/>
              <a:gd name="connsiteX23" fmla="*/ 4231178 w 5054138"/>
              <a:gd name="connsiteY23" fmla="*/ 250366 h 1430773"/>
              <a:gd name="connsiteX24" fmla="*/ 4281054 w 5054138"/>
              <a:gd name="connsiteY24" fmla="*/ 225428 h 1430773"/>
              <a:gd name="connsiteX25" fmla="*/ 4305993 w 5054138"/>
              <a:gd name="connsiteY25" fmla="*/ 208802 h 1430773"/>
              <a:gd name="connsiteX26" fmla="*/ 4339243 w 5054138"/>
              <a:gd name="connsiteY26" fmla="*/ 175551 h 1430773"/>
              <a:gd name="connsiteX27" fmla="*/ 4588625 w 5054138"/>
              <a:gd name="connsiteY27" fmla="*/ 59173 h 1430773"/>
              <a:gd name="connsiteX28" fmla="*/ 4721629 w 5054138"/>
              <a:gd name="connsiteY28" fmla="*/ 34235 h 1430773"/>
              <a:gd name="connsiteX29" fmla="*/ 4763193 w 5054138"/>
              <a:gd name="connsiteY29" fmla="*/ 9297 h 1430773"/>
              <a:gd name="connsiteX30" fmla="*/ 4821382 w 5054138"/>
              <a:gd name="connsiteY30" fmla="*/ 984 h 1430773"/>
              <a:gd name="connsiteX31" fmla="*/ 5054138 w 5054138"/>
              <a:gd name="connsiteY31" fmla="*/ 984 h 143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54138" h="1430773">
                <a:moveTo>
                  <a:pt x="0" y="940322"/>
                </a:moveTo>
                <a:cubicBezTo>
                  <a:pt x="13854" y="943093"/>
                  <a:pt x="27688" y="951303"/>
                  <a:pt x="41563" y="948635"/>
                </a:cubicBezTo>
                <a:cubicBezTo>
                  <a:pt x="100992" y="937207"/>
                  <a:pt x="159942" y="921236"/>
                  <a:pt x="216131" y="898759"/>
                </a:cubicBezTo>
                <a:cubicBezTo>
                  <a:pt x="229985" y="893217"/>
                  <a:pt x="243432" y="886521"/>
                  <a:pt x="257694" y="882133"/>
                </a:cubicBezTo>
                <a:cubicBezTo>
                  <a:pt x="301287" y="868720"/>
                  <a:pt x="364024" y="857542"/>
                  <a:pt x="407323" y="848882"/>
                </a:cubicBezTo>
                <a:cubicBezTo>
                  <a:pt x="518160" y="854424"/>
                  <a:pt x="629715" y="851743"/>
                  <a:pt x="739833" y="865508"/>
                </a:cubicBezTo>
                <a:cubicBezTo>
                  <a:pt x="881661" y="883236"/>
                  <a:pt x="933458" y="917650"/>
                  <a:pt x="1055716" y="956948"/>
                </a:cubicBezTo>
                <a:cubicBezTo>
                  <a:pt x="1214084" y="1007853"/>
                  <a:pt x="1131667" y="970160"/>
                  <a:pt x="1288473" y="1031762"/>
                </a:cubicBezTo>
                <a:cubicBezTo>
                  <a:pt x="1382367" y="1068649"/>
                  <a:pt x="1527101" y="1137245"/>
                  <a:pt x="1604356" y="1181391"/>
                </a:cubicBezTo>
                <a:cubicBezTo>
                  <a:pt x="1683100" y="1226388"/>
                  <a:pt x="1641628" y="1206798"/>
                  <a:pt x="1729047" y="1239581"/>
                </a:cubicBezTo>
                <a:cubicBezTo>
                  <a:pt x="1784067" y="1286740"/>
                  <a:pt x="1834678" y="1334726"/>
                  <a:pt x="1903614" y="1364271"/>
                </a:cubicBezTo>
                <a:cubicBezTo>
                  <a:pt x="1923010" y="1372584"/>
                  <a:pt x="1941384" y="1383883"/>
                  <a:pt x="1961803" y="1389210"/>
                </a:cubicBezTo>
                <a:cubicBezTo>
                  <a:pt x="2005450" y="1400596"/>
                  <a:pt x="2050002" y="1408938"/>
                  <a:pt x="2094807" y="1414148"/>
                </a:cubicBezTo>
                <a:cubicBezTo>
                  <a:pt x="2169325" y="1422813"/>
                  <a:pt x="2244436" y="1425231"/>
                  <a:pt x="2319251" y="1430773"/>
                </a:cubicBezTo>
                <a:cubicBezTo>
                  <a:pt x="2438400" y="1397522"/>
                  <a:pt x="2562440" y="1378426"/>
                  <a:pt x="2676698" y="1331021"/>
                </a:cubicBezTo>
                <a:cubicBezTo>
                  <a:pt x="2794166" y="1282284"/>
                  <a:pt x="3088005" y="1129573"/>
                  <a:pt x="3233651" y="1015137"/>
                </a:cubicBezTo>
                <a:cubicBezTo>
                  <a:pt x="3368663" y="909056"/>
                  <a:pt x="3313632" y="928363"/>
                  <a:pt x="3441469" y="790693"/>
                </a:cubicBezTo>
                <a:cubicBezTo>
                  <a:pt x="3474826" y="754770"/>
                  <a:pt x="3511799" y="722234"/>
                  <a:pt x="3549534" y="690941"/>
                </a:cubicBezTo>
                <a:cubicBezTo>
                  <a:pt x="3625486" y="627957"/>
                  <a:pt x="3704633" y="568928"/>
                  <a:pt x="3782291" y="508061"/>
                </a:cubicBezTo>
                <a:cubicBezTo>
                  <a:pt x="3856729" y="449718"/>
                  <a:pt x="3845875" y="457309"/>
                  <a:pt x="3915294" y="408308"/>
                </a:cubicBezTo>
                <a:cubicBezTo>
                  <a:pt x="3942927" y="388803"/>
                  <a:pt x="3967333" y="363443"/>
                  <a:pt x="3998422" y="350119"/>
                </a:cubicBezTo>
                <a:cubicBezTo>
                  <a:pt x="4037215" y="333493"/>
                  <a:pt x="4075497" y="315622"/>
                  <a:pt x="4114800" y="300242"/>
                </a:cubicBezTo>
                <a:cubicBezTo>
                  <a:pt x="4139280" y="290663"/>
                  <a:pt x="4165452" y="285659"/>
                  <a:pt x="4189614" y="275304"/>
                </a:cubicBezTo>
                <a:cubicBezTo>
                  <a:pt x="4204465" y="268939"/>
                  <a:pt x="4216994" y="258103"/>
                  <a:pt x="4231178" y="250366"/>
                </a:cubicBezTo>
                <a:cubicBezTo>
                  <a:pt x="4247496" y="241465"/>
                  <a:pt x="4264805" y="234455"/>
                  <a:pt x="4281054" y="225428"/>
                </a:cubicBezTo>
                <a:cubicBezTo>
                  <a:pt x="4289788" y="220576"/>
                  <a:pt x="4298407" y="215304"/>
                  <a:pt x="4305993" y="208802"/>
                </a:cubicBezTo>
                <a:cubicBezTo>
                  <a:pt x="4317894" y="198601"/>
                  <a:pt x="4325748" y="183525"/>
                  <a:pt x="4339243" y="175551"/>
                </a:cubicBezTo>
                <a:cubicBezTo>
                  <a:pt x="4387675" y="146932"/>
                  <a:pt x="4523583" y="81938"/>
                  <a:pt x="4588625" y="59173"/>
                </a:cubicBezTo>
                <a:cubicBezTo>
                  <a:pt x="4637607" y="42029"/>
                  <a:pt x="4670772" y="40592"/>
                  <a:pt x="4721629" y="34235"/>
                </a:cubicBezTo>
                <a:cubicBezTo>
                  <a:pt x="4735484" y="25922"/>
                  <a:pt x="4747865" y="14406"/>
                  <a:pt x="4763193" y="9297"/>
                </a:cubicBezTo>
                <a:cubicBezTo>
                  <a:pt x="4781781" y="3101"/>
                  <a:pt x="4801797" y="1544"/>
                  <a:pt x="4821382" y="984"/>
                </a:cubicBezTo>
                <a:cubicBezTo>
                  <a:pt x="4898936" y="-1232"/>
                  <a:pt x="4976553" y="984"/>
                  <a:pt x="5054138" y="984"/>
                </a:cubicBezTo>
              </a:path>
            </a:pathLst>
          </a:cu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IN"/>
          </a:p>
        </p:txBody>
      </p:sp>
      <p:sp>
        <p:nvSpPr>
          <p:cNvPr id="16" name="TextBox 15">
            <a:extLst>
              <a:ext uri="{FF2B5EF4-FFF2-40B4-BE49-F238E27FC236}">
                <a16:creationId xmlns:a16="http://schemas.microsoft.com/office/drawing/2014/main" id="{6BC523F7-6004-8AC5-F528-78BEE780F9D6}"/>
              </a:ext>
            </a:extLst>
          </p:cNvPr>
          <p:cNvSpPr txBox="1"/>
          <p:nvPr/>
        </p:nvSpPr>
        <p:spPr>
          <a:xfrm>
            <a:off x="8650778" y="2374668"/>
            <a:ext cx="1246909" cy="369332"/>
          </a:xfrm>
          <a:prstGeom prst="rect">
            <a:avLst/>
          </a:prstGeom>
          <a:noFill/>
        </p:spPr>
        <p:txBody>
          <a:bodyPr wrap="square" rtlCol="0">
            <a:spAutoFit/>
          </a:bodyPr>
          <a:lstStyle/>
          <a:p>
            <a:r>
              <a:rPr lang="en-IN" dirty="0"/>
              <a:t>C1. g(N)</a:t>
            </a:r>
          </a:p>
        </p:txBody>
      </p:sp>
      <p:sp>
        <p:nvSpPr>
          <p:cNvPr id="23" name="TextBox 22">
            <a:extLst>
              <a:ext uri="{FF2B5EF4-FFF2-40B4-BE49-F238E27FC236}">
                <a16:creationId xmlns:a16="http://schemas.microsoft.com/office/drawing/2014/main" id="{D8826233-0269-4673-6C00-C74902DA362E}"/>
              </a:ext>
            </a:extLst>
          </p:cNvPr>
          <p:cNvSpPr txBox="1"/>
          <p:nvPr/>
        </p:nvSpPr>
        <p:spPr>
          <a:xfrm>
            <a:off x="4647420" y="3560736"/>
            <a:ext cx="614537" cy="369332"/>
          </a:xfrm>
          <a:prstGeom prst="rect">
            <a:avLst/>
          </a:prstGeom>
          <a:noFill/>
        </p:spPr>
        <p:txBody>
          <a:bodyPr wrap="square" rtlCol="0">
            <a:spAutoFit/>
          </a:bodyPr>
          <a:lstStyle/>
          <a:p>
            <a:r>
              <a:rPr lang="en-IN" dirty="0"/>
              <a:t>n0</a:t>
            </a:r>
          </a:p>
        </p:txBody>
      </p:sp>
      <p:sp>
        <p:nvSpPr>
          <p:cNvPr id="24" name="TextBox 23">
            <a:extLst>
              <a:ext uri="{FF2B5EF4-FFF2-40B4-BE49-F238E27FC236}">
                <a16:creationId xmlns:a16="http://schemas.microsoft.com/office/drawing/2014/main" id="{18AD8A12-EE49-EFDB-C2F7-219BDEA95BFD}"/>
              </a:ext>
            </a:extLst>
          </p:cNvPr>
          <p:cNvSpPr txBox="1"/>
          <p:nvPr/>
        </p:nvSpPr>
        <p:spPr>
          <a:xfrm>
            <a:off x="8902935" y="3582786"/>
            <a:ext cx="1083420" cy="369332"/>
          </a:xfrm>
          <a:prstGeom prst="rect">
            <a:avLst/>
          </a:prstGeom>
          <a:noFill/>
        </p:spPr>
        <p:txBody>
          <a:bodyPr wrap="square" rtlCol="0">
            <a:spAutoFit/>
          </a:bodyPr>
          <a:lstStyle/>
          <a:p>
            <a:r>
              <a:rPr lang="en-IN" dirty="0"/>
              <a:t>n</a:t>
            </a:r>
          </a:p>
        </p:txBody>
      </p:sp>
      <p:sp>
        <p:nvSpPr>
          <p:cNvPr id="25" name="TextBox 24">
            <a:extLst>
              <a:ext uri="{FF2B5EF4-FFF2-40B4-BE49-F238E27FC236}">
                <a16:creationId xmlns:a16="http://schemas.microsoft.com/office/drawing/2014/main" id="{94D7367A-B475-FBA0-275A-5C44DA5E5798}"/>
              </a:ext>
            </a:extLst>
          </p:cNvPr>
          <p:cNvSpPr txBox="1"/>
          <p:nvPr/>
        </p:nvSpPr>
        <p:spPr>
          <a:xfrm>
            <a:off x="2302625" y="1885018"/>
            <a:ext cx="847898" cy="369332"/>
          </a:xfrm>
          <a:prstGeom prst="rect">
            <a:avLst/>
          </a:prstGeom>
          <a:noFill/>
        </p:spPr>
        <p:txBody>
          <a:bodyPr wrap="square" rtlCol="0">
            <a:spAutoFit/>
          </a:bodyPr>
          <a:lstStyle/>
          <a:p>
            <a:r>
              <a:rPr lang="en-IN" dirty="0"/>
              <a:t>time</a:t>
            </a:r>
          </a:p>
        </p:txBody>
      </p:sp>
      <p:sp>
        <p:nvSpPr>
          <p:cNvPr id="26" name="TextBox 25">
            <a:extLst>
              <a:ext uri="{FF2B5EF4-FFF2-40B4-BE49-F238E27FC236}">
                <a16:creationId xmlns:a16="http://schemas.microsoft.com/office/drawing/2014/main" id="{5AEBFF8A-27BF-A74E-AA42-95DFECE72B51}"/>
              </a:ext>
            </a:extLst>
          </p:cNvPr>
          <p:cNvSpPr txBox="1"/>
          <p:nvPr/>
        </p:nvSpPr>
        <p:spPr>
          <a:xfrm>
            <a:off x="9768074" y="340822"/>
            <a:ext cx="980282" cy="369332"/>
          </a:xfrm>
          <a:prstGeom prst="rect">
            <a:avLst/>
          </a:prstGeom>
          <a:noFill/>
        </p:spPr>
        <p:txBody>
          <a:bodyPr wrap="square" rtlCol="0">
            <a:spAutoFit/>
          </a:bodyPr>
          <a:lstStyle/>
          <a:p>
            <a:r>
              <a:rPr lang="en-IN" dirty="0"/>
              <a:t>Big O</a:t>
            </a:r>
          </a:p>
        </p:txBody>
      </p:sp>
      <p:sp>
        <p:nvSpPr>
          <p:cNvPr id="27" name="TextBox 26">
            <a:extLst>
              <a:ext uri="{FF2B5EF4-FFF2-40B4-BE49-F238E27FC236}">
                <a16:creationId xmlns:a16="http://schemas.microsoft.com/office/drawing/2014/main" id="{DC800BEC-9D3B-8354-EF47-431EBFD41419}"/>
              </a:ext>
            </a:extLst>
          </p:cNvPr>
          <p:cNvSpPr txBox="1"/>
          <p:nvPr/>
        </p:nvSpPr>
        <p:spPr>
          <a:xfrm>
            <a:off x="9878909" y="1091738"/>
            <a:ext cx="980282" cy="369332"/>
          </a:xfrm>
          <a:prstGeom prst="rect">
            <a:avLst/>
          </a:prstGeom>
          <a:noFill/>
        </p:spPr>
        <p:txBody>
          <a:bodyPr wrap="square" rtlCol="0">
            <a:spAutoFit/>
          </a:bodyPr>
          <a:lstStyle/>
          <a:p>
            <a:r>
              <a:rPr lang="en-IN" dirty="0"/>
              <a:t>Theta</a:t>
            </a:r>
          </a:p>
        </p:txBody>
      </p:sp>
      <p:sp>
        <p:nvSpPr>
          <p:cNvPr id="28" name="TextBox 27">
            <a:extLst>
              <a:ext uri="{FF2B5EF4-FFF2-40B4-BE49-F238E27FC236}">
                <a16:creationId xmlns:a16="http://schemas.microsoft.com/office/drawing/2014/main" id="{ED8877B7-5AE0-CD8A-6095-5A1AEC0C0586}"/>
              </a:ext>
            </a:extLst>
          </p:cNvPr>
          <p:cNvSpPr txBox="1"/>
          <p:nvPr/>
        </p:nvSpPr>
        <p:spPr>
          <a:xfrm>
            <a:off x="9948182" y="2374667"/>
            <a:ext cx="980282" cy="369332"/>
          </a:xfrm>
          <a:prstGeom prst="rect">
            <a:avLst/>
          </a:prstGeom>
          <a:noFill/>
        </p:spPr>
        <p:txBody>
          <a:bodyPr wrap="square" rtlCol="0">
            <a:spAutoFit/>
          </a:bodyPr>
          <a:lstStyle/>
          <a:p>
            <a:r>
              <a:rPr lang="en-IN" dirty="0"/>
              <a:t>Omega</a:t>
            </a:r>
          </a:p>
        </p:txBody>
      </p:sp>
    </p:spTree>
    <p:extLst>
      <p:ext uri="{BB962C8B-B14F-4D97-AF65-F5344CB8AC3E}">
        <p14:creationId xmlns:p14="http://schemas.microsoft.com/office/powerpoint/2010/main" val="1467680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71EDB93-82AC-31D9-D01C-16FE56480797}"/>
                  </a:ext>
                </a:extLst>
              </p:cNvPr>
              <p:cNvSpPr txBox="1"/>
              <p:nvPr/>
            </p:nvSpPr>
            <p:spPr>
              <a:xfrm>
                <a:off x="1820487" y="507076"/>
                <a:ext cx="8204662" cy="584775"/>
              </a:xfrm>
              <a:prstGeom prst="rect">
                <a:avLst/>
              </a:prstGeom>
              <a:noFill/>
            </p:spPr>
            <p:txBody>
              <a:bodyPr wrap="square" rtlCol="0">
                <a:spAutoFit/>
              </a:bodyPr>
              <a:lstStyle/>
              <a:p>
                <a:r>
                  <a:rPr lang="en-IN" sz="2800" dirty="0"/>
                  <a:t>F</a:t>
                </a:r>
                <a:r>
                  <a:rPr lang="en-IN" sz="3200" dirty="0"/>
                  <a:t>(n) = n, g(n ) = n</a:t>
                </a:r>
                <a:r>
                  <a:rPr lang="en-IN" sz="3200" baseline="30000" dirty="0"/>
                  <a:t>2 </a:t>
                </a:r>
                <a:r>
                  <a:rPr lang="en-IN" sz="3200" dirty="0"/>
                  <a:t> find  f(n) = </a:t>
                </a:r>
                <a14:m>
                  <m:oMath xmlns:m="http://schemas.openxmlformats.org/officeDocument/2006/math">
                    <m:r>
                      <a:rPr lang="en-IN" sz="3200" i="1" smtClean="0">
                        <a:latin typeface="Cambria Math" panose="02040503050406030204" pitchFamily="18" charset="0"/>
                        <a:ea typeface="Cambria Math" panose="02040503050406030204" pitchFamily="18" charset="0"/>
                      </a:rPr>
                      <m:t>𝜃</m:t>
                    </m:r>
                    <m:r>
                      <a:rPr lang="en-IN" sz="3200" b="0" i="1" smtClean="0">
                        <a:latin typeface="Cambria Math" panose="02040503050406030204" pitchFamily="18" charset="0"/>
                        <a:ea typeface="Cambria Math" panose="02040503050406030204" pitchFamily="18" charset="0"/>
                      </a:rPr>
                      <m:t>(</m:t>
                    </m:r>
                  </m:oMath>
                </a14:m>
                <a:r>
                  <a:rPr lang="en-IN" sz="3200" dirty="0"/>
                  <a:t>g(n))</a:t>
                </a:r>
              </a:p>
            </p:txBody>
          </p:sp>
        </mc:Choice>
        <mc:Fallback xmlns="">
          <p:sp>
            <p:nvSpPr>
              <p:cNvPr id="2" name="TextBox 1">
                <a:extLst>
                  <a:ext uri="{FF2B5EF4-FFF2-40B4-BE49-F238E27FC236}">
                    <a16:creationId xmlns:a16="http://schemas.microsoft.com/office/drawing/2014/main" id="{971EDB93-82AC-31D9-D01C-16FE56480797}"/>
                  </a:ext>
                </a:extLst>
              </p:cNvPr>
              <p:cNvSpPr txBox="1">
                <a:spLocks noRot="1" noChangeAspect="1" noMove="1" noResize="1" noEditPoints="1" noAdjustHandles="1" noChangeArrowheads="1" noChangeShapeType="1" noTextEdit="1"/>
              </p:cNvSpPr>
              <p:nvPr/>
            </p:nvSpPr>
            <p:spPr>
              <a:xfrm>
                <a:off x="1820487" y="507076"/>
                <a:ext cx="8204662" cy="584775"/>
              </a:xfrm>
              <a:prstGeom prst="rect">
                <a:avLst/>
              </a:prstGeom>
              <a:blipFill>
                <a:blip r:embed="rId2"/>
                <a:stretch>
                  <a:fillRect l="-1560" t="-12500" b="-343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702F05-B909-367B-11D0-B701DE054666}"/>
                  </a:ext>
                </a:extLst>
              </p:cNvPr>
              <p:cNvSpPr txBox="1"/>
              <p:nvPr/>
            </p:nvSpPr>
            <p:spPr>
              <a:xfrm>
                <a:off x="1205346" y="2053244"/>
                <a:ext cx="2435630" cy="1320490"/>
              </a:xfrm>
              <a:prstGeom prst="rect">
                <a:avLst/>
              </a:prstGeom>
              <a:noFill/>
            </p:spPr>
            <p:txBody>
              <a:bodyPr wrap="square" rtlCol="0">
                <a:spAutoFit/>
              </a:bodyPr>
              <a:lstStyle/>
              <a:p>
                <a:r>
                  <a:rPr lang="en-IN" dirty="0"/>
                  <a:t>F(n)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1. </m:t>
                    </m:r>
                    <m:r>
                      <a:rPr lang="en-IN" b="0" i="1" smtClean="0">
                        <a:latin typeface="Cambria Math" panose="02040503050406030204" pitchFamily="18" charset="0"/>
                        <a:ea typeface="Cambria Math" panose="02040503050406030204" pitchFamily="18" charset="0"/>
                      </a:rPr>
                      <m:t>𝑔</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m:t>
                    </m:r>
                  </m:oMath>
                </a14:m>
                <a:endParaRPr lang="en-IN" b="0" i="1" baseline="30000" dirty="0">
                  <a:latin typeface="Cambria Math" panose="02040503050406030204" pitchFamily="18" charset="0"/>
                  <a:ea typeface="Cambria Math" panose="02040503050406030204" pitchFamily="18" charset="0"/>
                </a:endParaRPr>
              </a:p>
              <a:p>
                <a:r>
                  <a:rPr lang="en-IN" dirty="0">
                    <a:ea typeface="Cambria Math" panose="02040503050406030204" pitchFamily="18" charset="0"/>
                  </a:rPr>
                  <a:t>n</a:t>
                </a:r>
                <a14:m>
                  <m:oMath xmlns:m="http://schemas.openxmlformats.org/officeDocument/2006/math">
                    <m:r>
                      <a:rPr lang="en-IN" b="0" i="0" smtClean="0">
                        <a:latin typeface="Cambria Math" panose="02040503050406030204" pitchFamily="18" charset="0"/>
                        <a:ea typeface="Cambria Math" panose="02040503050406030204" pitchFamily="18" charset="0"/>
                      </a:rPr>
                      <m:t> </m:t>
                    </m:r>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1. </m:t>
                    </m:r>
                    <m:r>
                      <a:rPr lang="en-IN" b="0" i="1" smtClean="0">
                        <a:latin typeface="Cambria Math" panose="02040503050406030204" pitchFamily="18" charset="0"/>
                        <a:ea typeface="Cambria Math" panose="02040503050406030204" pitchFamily="18" charset="0"/>
                      </a:rPr>
                      <m:t>𝑛</m:t>
                    </m:r>
                    <m:r>
                      <a:rPr lang="en-IN" b="0" i="1" baseline="30000" smtClean="0">
                        <a:latin typeface="Cambria Math" panose="02040503050406030204" pitchFamily="18" charset="0"/>
                        <a:ea typeface="Cambria Math" panose="02040503050406030204" pitchFamily="18" charset="0"/>
                      </a:rPr>
                      <m:t>2</m:t>
                    </m:r>
                  </m:oMath>
                </a14:m>
                <a:endParaRPr lang="en-IN" b="0" baseline="30000" dirty="0">
                  <a:ea typeface="Cambria Math" panose="02040503050406030204" pitchFamily="18" charset="0"/>
                </a:endParaRPr>
              </a:p>
              <a:p>
                <a:endParaRPr lang="en-IN" baseline="300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ea typeface="Cambria Math" panose="02040503050406030204" pitchFamily="18" charset="0"/>
                        </a:rPr>
                        <m:t>𝑓</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r>
                        <a:rPr lang="en-IN" b="0" i="1" smtClean="0">
                          <a:latin typeface="Cambria Math" panose="02040503050406030204" pitchFamily="18" charset="0"/>
                          <a:ea typeface="Cambria Math" panose="02040503050406030204" pitchFamily="18" charset="0"/>
                        </a:rPr>
                        <m:t> ≠</m:t>
                      </m:r>
                      <m:r>
                        <m:rPr>
                          <m:nor/>
                        </m:rPr>
                        <a:rPr lang="en-US" i="1" dirty="0">
                          <a:latin typeface="Nunito" pitchFamily="2" charset="0"/>
                        </a:rPr>
                        <m:t>Ω</m:t>
                      </m:r>
                      <m:d>
                        <m:dPr>
                          <m:ctrlPr>
                            <a:rPr lang="en-IN" b="0" i="1" dirty="0" smtClean="0">
                              <a:latin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e>
                      </m:d>
                    </m:oMath>
                  </m:oMathPara>
                </a14:m>
                <a:endParaRPr lang="en-IN" b="0" dirty="0">
                  <a:ea typeface="Cambria Math" panose="02040503050406030204" pitchFamily="18" charset="0"/>
                </a:endParaRPr>
              </a:p>
              <a:p>
                <a:endParaRPr lang="en-IN" baseline="30000" dirty="0"/>
              </a:p>
            </p:txBody>
          </p:sp>
        </mc:Choice>
        <mc:Fallback xmlns="">
          <p:sp>
            <p:nvSpPr>
              <p:cNvPr id="3" name="TextBox 2">
                <a:extLst>
                  <a:ext uri="{FF2B5EF4-FFF2-40B4-BE49-F238E27FC236}">
                    <a16:creationId xmlns:a16="http://schemas.microsoft.com/office/drawing/2014/main" id="{4F702F05-B909-367B-11D0-B701DE054666}"/>
                  </a:ext>
                </a:extLst>
              </p:cNvPr>
              <p:cNvSpPr txBox="1">
                <a:spLocks noRot="1" noChangeAspect="1" noMove="1" noResize="1" noEditPoints="1" noAdjustHandles="1" noChangeArrowheads="1" noChangeShapeType="1" noTextEdit="1"/>
              </p:cNvSpPr>
              <p:nvPr/>
            </p:nvSpPr>
            <p:spPr>
              <a:xfrm>
                <a:off x="1205346" y="2053244"/>
                <a:ext cx="2435630" cy="1320490"/>
              </a:xfrm>
              <a:prstGeom prst="rect">
                <a:avLst/>
              </a:prstGeom>
              <a:blipFill>
                <a:blip r:embed="rId3"/>
                <a:stretch>
                  <a:fillRect l="-2256" t="-2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EFB300-3DA0-75BA-010B-B77900067CF4}"/>
                  </a:ext>
                </a:extLst>
              </p:cNvPr>
              <p:cNvSpPr txBox="1"/>
              <p:nvPr/>
            </p:nvSpPr>
            <p:spPr>
              <a:xfrm>
                <a:off x="5569527" y="1795549"/>
                <a:ext cx="4547062" cy="1107996"/>
              </a:xfrm>
              <a:prstGeom prst="rect">
                <a:avLst/>
              </a:prstGeom>
              <a:noFill/>
            </p:spPr>
            <p:txBody>
              <a:bodyPr wrap="square" rtlCol="0">
                <a:spAutoFit/>
              </a:bodyPr>
              <a:lstStyle/>
              <a:p>
                <a:r>
                  <a:rPr lang="en-IN" dirty="0"/>
                  <a:t>F(n)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2. </m:t>
                    </m:r>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𝑛</m:t>
                        </m:r>
                      </m:e>
                    </m:d>
                  </m:oMath>
                </a14:m>
                <a:endParaRPr lang="en-IN" b="0" dirty="0">
                  <a:ea typeface="Cambria Math" panose="02040503050406030204" pitchFamily="18" charset="0"/>
                </a:endParaRPr>
              </a:p>
              <a:p>
                <a:r>
                  <a:rPr lang="en-IN" dirty="0"/>
                  <a:t> n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c2. n</a:t>
                </a:r>
                <a:r>
                  <a:rPr lang="en-IN" baseline="30000" dirty="0"/>
                  <a:t>2</a:t>
                </a:r>
              </a:p>
              <a:p>
                <a:endParaRPr lang="en-IN" baseline="30000" dirty="0"/>
              </a:p>
              <a:p>
                <a:r>
                  <a:rPr lang="en-IN" dirty="0"/>
                  <a:t>f(n) = O(g(n))</a:t>
                </a:r>
              </a:p>
            </p:txBody>
          </p:sp>
        </mc:Choice>
        <mc:Fallback xmlns="">
          <p:sp>
            <p:nvSpPr>
              <p:cNvPr id="4" name="TextBox 3">
                <a:extLst>
                  <a:ext uri="{FF2B5EF4-FFF2-40B4-BE49-F238E27FC236}">
                    <a16:creationId xmlns:a16="http://schemas.microsoft.com/office/drawing/2014/main" id="{9FEFB300-3DA0-75BA-010B-B77900067CF4}"/>
                  </a:ext>
                </a:extLst>
              </p:cNvPr>
              <p:cNvSpPr txBox="1">
                <a:spLocks noRot="1" noChangeAspect="1" noMove="1" noResize="1" noEditPoints="1" noAdjustHandles="1" noChangeArrowheads="1" noChangeShapeType="1" noTextEdit="1"/>
              </p:cNvSpPr>
              <p:nvPr/>
            </p:nvSpPr>
            <p:spPr>
              <a:xfrm>
                <a:off x="5569527" y="1795549"/>
                <a:ext cx="4547062" cy="1107996"/>
              </a:xfrm>
              <a:prstGeom prst="rect">
                <a:avLst/>
              </a:prstGeom>
              <a:blipFill>
                <a:blip r:embed="rId4"/>
                <a:stretch>
                  <a:fillRect l="-1206" t="-3315" b="-8287"/>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ED58D853-B451-B370-D05B-A908F29CA52F}"/>
              </a:ext>
            </a:extLst>
          </p:cNvPr>
          <p:cNvCxnSpPr/>
          <p:nvPr/>
        </p:nvCxnSpPr>
        <p:spPr>
          <a:xfrm>
            <a:off x="2069869" y="3373734"/>
            <a:ext cx="2527069" cy="114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7F8D3E-D412-50E2-8586-C55E0E266A12}"/>
              </a:ext>
            </a:extLst>
          </p:cNvPr>
          <p:cNvCxnSpPr/>
          <p:nvPr/>
        </p:nvCxnSpPr>
        <p:spPr>
          <a:xfrm flipH="1">
            <a:off x="4580313" y="3000895"/>
            <a:ext cx="1515687" cy="160435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A03CB1-3895-56CA-6926-B10EEEDD8863}"/>
                  </a:ext>
                </a:extLst>
              </p:cNvPr>
              <p:cNvSpPr txBox="1"/>
              <p:nvPr/>
            </p:nvSpPr>
            <p:spPr>
              <a:xfrm>
                <a:off x="2327564" y="4821382"/>
                <a:ext cx="4206240" cy="369332"/>
              </a:xfrm>
              <a:prstGeom prst="rect">
                <a:avLst/>
              </a:prstGeom>
              <a:noFill/>
            </p:spPr>
            <p:txBody>
              <a:bodyPr wrap="square" rtlCol="0">
                <a:spAutoFit/>
              </a:bodyPr>
              <a:lstStyle/>
              <a:p>
                <a:pPr algn="ctr"/>
                <a:r>
                  <a:rPr lang="en-IN" sz="1800" dirty="0"/>
                  <a:t>f(n)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sz="1800" dirty="0"/>
                  <a:t> </a:t>
                </a:r>
                <a14:m>
                  <m:oMath xmlns:m="http://schemas.openxmlformats.org/officeDocument/2006/math">
                    <m:r>
                      <a:rPr lang="en-IN" sz="1800" i="1" smtClean="0">
                        <a:latin typeface="Cambria Math" panose="02040503050406030204" pitchFamily="18" charset="0"/>
                        <a:ea typeface="Cambria Math" panose="02040503050406030204" pitchFamily="18" charset="0"/>
                      </a:rPr>
                      <m:t>𝜃</m:t>
                    </m:r>
                    <m:r>
                      <a:rPr lang="en-IN" sz="1800" b="0" i="1" smtClean="0">
                        <a:latin typeface="Cambria Math" panose="02040503050406030204" pitchFamily="18" charset="0"/>
                        <a:ea typeface="Cambria Math" panose="02040503050406030204" pitchFamily="18" charset="0"/>
                      </a:rPr>
                      <m:t>(</m:t>
                    </m:r>
                  </m:oMath>
                </a14:m>
                <a:r>
                  <a:rPr lang="en-IN" sz="1800" dirty="0"/>
                  <a:t>g(n))</a:t>
                </a:r>
                <a:endParaRPr lang="en-IN" dirty="0"/>
              </a:p>
            </p:txBody>
          </p:sp>
        </mc:Choice>
        <mc:Fallback xmlns="">
          <p:sp>
            <p:nvSpPr>
              <p:cNvPr id="9" name="TextBox 8">
                <a:extLst>
                  <a:ext uri="{FF2B5EF4-FFF2-40B4-BE49-F238E27FC236}">
                    <a16:creationId xmlns:a16="http://schemas.microsoft.com/office/drawing/2014/main" id="{87A03CB1-3895-56CA-6926-B10EEEDD8863}"/>
                  </a:ext>
                </a:extLst>
              </p:cNvPr>
              <p:cNvSpPr txBox="1">
                <a:spLocks noRot="1" noChangeAspect="1" noMove="1" noResize="1" noEditPoints="1" noAdjustHandles="1" noChangeArrowheads="1" noChangeShapeType="1" noTextEdit="1"/>
              </p:cNvSpPr>
              <p:nvPr/>
            </p:nvSpPr>
            <p:spPr>
              <a:xfrm>
                <a:off x="2327564" y="4821382"/>
                <a:ext cx="4206240" cy="369332"/>
              </a:xfrm>
              <a:prstGeom prst="rect">
                <a:avLst/>
              </a:prstGeom>
              <a:blipFill>
                <a:blip r:embed="rId5"/>
                <a:stretch>
                  <a:fillRect t="-10000" b="-26667"/>
                </a:stretch>
              </a:blipFill>
            </p:spPr>
            <p:txBody>
              <a:bodyPr/>
              <a:lstStyle/>
              <a:p>
                <a:r>
                  <a:rPr lang="en-IN">
                    <a:noFill/>
                  </a:rPr>
                  <a:t> </a:t>
                </a:r>
              </a:p>
            </p:txBody>
          </p:sp>
        </mc:Fallback>
      </mc:AlternateContent>
    </p:spTree>
    <p:extLst>
      <p:ext uri="{BB962C8B-B14F-4D97-AF65-F5344CB8AC3E}">
        <p14:creationId xmlns:p14="http://schemas.microsoft.com/office/powerpoint/2010/main" val="405982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F754B2-079A-3A94-2257-3C073447072B}"/>
              </a:ext>
            </a:extLst>
          </p:cNvPr>
          <p:cNvSpPr txBox="1"/>
          <p:nvPr/>
        </p:nvSpPr>
        <p:spPr>
          <a:xfrm>
            <a:off x="3341716" y="224444"/>
            <a:ext cx="5619404" cy="523220"/>
          </a:xfrm>
          <a:prstGeom prst="rect">
            <a:avLst/>
          </a:prstGeom>
          <a:noFill/>
        </p:spPr>
        <p:txBody>
          <a:bodyPr wrap="square" rtlCol="0">
            <a:spAutoFit/>
          </a:bodyPr>
          <a:lstStyle/>
          <a:p>
            <a:pPr algn="ctr"/>
            <a:r>
              <a:rPr lang="en-IN" sz="2800" dirty="0">
                <a:solidFill>
                  <a:srgbClr val="FF0000"/>
                </a:solidFill>
                <a:latin typeface="Arial" panose="020B0604020202020204" pitchFamily="34" charset="0"/>
                <a:cs typeface="Arial" panose="020B0604020202020204" pitchFamily="34" charset="0"/>
              </a:rPr>
              <a:t>Data structures Lab Syllabus:</a:t>
            </a:r>
          </a:p>
        </p:txBody>
      </p:sp>
      <p:pic>
        <p:nvPicPr>
          <p:cNvPr id="3" name="Picture 2">
            <a:extLst>
              <a:ext uri="{FF2B5EF4-FFF2-40B4-BE49-F238E27FC236}">
                <a16:creationId xmlns:a16="http://schemas.microsoft.com/office/drawing/2014/main" id="{F139F17A-C92B-C160-1CBF-099CD0C0F177}"/>
              </a:ext>
            </a:extLst>
          </p:cNvPr>
          <p:cNvPicPr>
            <a:picLocks noChangeAspect="1"/>
          </p:cNvPicPr>
          <p:nvPr/>
        </p:nvPicPr>
        <p:blipFill>
          <a:blip r:embed="rId2"/>
          <a:stretch>
            <a:fillRect/>
          </a:stretch>
        </p:blipFill>
        <p:spPr>
          <a:xfrm>
            <a:off x="383177" y="818606"/>
            <a:ext cx="11469189" cy="6039394"/>
          </a:xfrm>
          <a:prstGeom prst="rect">
            <a:avLst/>
          </a:prstGeom>
        </p:spPr>
      </p:pic>
    </p:spTree>
    <p:extLst>
      <p:ext uri="{BB962C8B-B14F-4D97-AF65-F5344CB8AC3E}">
        <p14:creationId xmlns:p14="http://schemas.microsoft.com/office/powerpoint/2010/main" val="1758470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41544-3345-F57C-5729-C18B74B5D580}"/>
              </a:ext>
            </a:extLst>
          </p:cNvPr>
          <p:cNvSpPr txBox="1"/>
          <p:nvPr/>
        </p:nvSpPr>
        <p:spPr>
          <a:xfrm>
            <a:off x="3048693" y="977779"/>
            <a:ext cx="6097384" cy="2554545"/>
          </a:xfrm>
          <a:prstGeom prst="rect">
            <a:avLst/>
          </a:prstGeom>
          <a:noFill/>
        </p:spPr>
        <p:txBody>
          <a:bodyPr wrap="square">
            <a:spAutoFit/>
          </a:bodyPr>
          <a:lstStyle/>
          <a:p>
            <a:r>
              <a:rPr lang="pt-BR" sz="4000" dirty="0"/>
              <a:t>2n</a:t>
            </a:r>
            <a:r>
              <a:rPr lang="pt-BR" sz="4000" baseline="30000" dirty="0"/>
              <a:t>2</a:t>
            </a:r>
            <a:r>
              <a:rPr lang="pt-BR" sz="4000" dirty="0"/>
              <a:t> + 5n – 6 ≠ Θ(2</a:t>
            </a:r>
            <a:r>
              <a:rPr lang="pt-BR" sz="4000" baseline="30000" dirty="0"/>
              <a:t>n</a:t>
            </a:r>
            <a:r>
              <a:rPr lang="pt-BR" sz="4000" dirty="0"/>
              <a:t> ) </a:t>
            </a:r>
          </a:p>
          <a:p>
            <a:r>
              <a:rPr lang="pt-BR" sz="4000" dirty="0"/>
              <a:t>2n</a:t>
            </a:r>
            <a:r>
              <a:rPr lang="pt-BR" sz="4000" baseline="30000" dirty="0"/>
              <a:t>2</a:t>
            </a:r>
            <a:r>
              <a:rPr lang="pt-BR" sz="4000" dirty="0"/>
              <a:t> + 5n – 6 ≠ Θ(n</a:t>
            </a:r>
            <a:r>
              <a:rPr lang="pt-BR" sz="4000" baseline="30000" dirty="0"/>
              <a:t>3</a:t>
            </a:r>
            <a:r>
              <a:rPr lang="pt-BR" sz="4000" dirty="0"/>
              <a:t> ) </a:t>
            </a:r>
          </a:p>
          <a:p>
            <a:r>
              <a:rPr lang="pt-BR" sz="4000" dirty="0"/>
              <a:t>2n</a:t>
            </a:r>
            <a:r>
              <a:rPr lang="pt-BR" sz="4000" baseline="30000" dirty="0"/>
              <a:t>2</a:t>
            </a:r>
            <a:r>
              <a:rPr lang="pt-BR" sz="4000" dirty="0"/>
              <a:t> + 5n – 6 = Θ(n</a:t>
            </a:r>
            <a:r>
              <a:rPr lang="pt-BR" sz="4000" baseline="30000" dirty="0"/>
              <a:t>2</a:t>
            </a:r>
            <a:r>
              <a:rPr lang="pt-BR" sz="4000" dirty="0"/>
              <a:t> ) </a:t>
            </a:r>
          </a:p>
          <a:p>
            <a:r>
              <a:rPr lang="pt-BR" sz="4000" dirty="0"/>
              <a:t>2n</a:t>
            </a:r>
            <a:r>
              <a:rPr lang="pt-BR" sz="4000" baseline="30000" dirty="0"/>
              <a:t>2</a:t>
            </a:r>
            <a:r>
              <a:rPr lang="pt-BR" sz="4000" dirty="0"/>
              <a:t> + 5n – 6 ≠ Θ(n) </a:t>
            </a:r>
            <a:endParaRPr lang="en-IN" sz="4000" dirty="0"/>
          </a:p>
        </p:txBody>
      </p:sp>
      <p:sp>
        <p:nvSpPr>
          <p:cNvPr id="4" name="TextBox 3">
            <a:extLst>
              <a:ext uri="{FF2B5EF4-FFF2-40B4-BE49-F238E27FC236}">
                <a16:creationId xmlns:a16="http://schemas.microsoft.com/office/drawing/2014/main" id="{1A6F3BBC-6982-5E6F-20D2-FC01A704672F}"/>
              </a:ext>
            </a:extLst>
          </p:cNvPr>
          <p:cNvSpPr txBox="1"/>
          <p:nvPr/>
        </p:nvSpPr>
        <p:spPr>
          <a:xfrm>
            <a:off x="1039091" y="4447309"/>
            <a:ext cx="8387542" cy="523220"/>
          </a:xfrm>
          <a:prstGeom prst="rect">
            <a:avLst/>
          </a:prstGeom>
          <a:noFill/>
        </p:spPr>
        <p:txBody>
          <a:bodyPr wrap="square" rtlCol="0">
            <a:spAutoFit/>
          </a:bodyPr>
          <a:lstStyle/>
          <a:p>
            <a:pPr algn="ctr"/>
            <a:r>
              <a:rPr lang="en-IN" sz="2800" dirty="0"/>
              <a:t>F(n) = 27n</a:t>
            </a:r>
            <a:r>
              <a:rPr lang="en-IN" sz="2800" baseline="30000" dirty="0"/>
              <a:t>2</a:t>
            </a:r>
            <a:r>
              <a:rPr lang="en-IN" sz="2800" dirty="0"/>
              <a:t> + 16, find </a:t>
            </a:r>
            <a:r>
              <a:rPr lang="pt-BR" sz="2800" dirty="0"/>
              <a:t>Θ notation </a:t>
            </a:r>
            <a:r>
              <a:rPr lang="en-IN" sz="2800" dirty="0"/>
              <a:t> </a:t>
            </a:r>
          </a:p>
        </p:txBody>
      </p:sp>
    </p:spTree>
    <p:extLst>
      <p:ext uri="{BB962C8B-B14F-4D97-AF65-F5344CB8AC3E}">
        <p14:creationId xmlns:p14="http://schemas.microsoft.com/office/powerpoint/2010/main" val="619396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8AC34-BDB3-1ED4-4D55-9CE847044BBB}"/>
              </a:ext>
            </a:extLst>
          </p:cNvPr>
          <p:cNvSpPr txBox="1"/>
          <p:nvPr/>
        </p:nvSpPr>
        <p:spPr>
          <a:xfrm>
            <a:off x="374074" y="1532466"/>
            <a:ext cx="10532224" cy="5262979"/>
          </a:xfrm>
          <a:prstGeom prst="rect">
            <a:avLst/>
          </a:prstGeom>
          <a:noFill/>
        </p:spPr>
        <p:txBody>
          <a:bodyPr wrap="square">
            <a:spAutoFit/>
          </a:bodyPr>
          <a:lstStyle/>
          <a:p>
            <a:pPr marL="342900" indent="-342900">
              <a:buFont typeface="Arial" panose="020B0604020202020204" pitchFamily="34" charset="0"/>
              <a:buChar char="•"/>
            </a:pPr>
            <a:r>
              <a:rPr lang="en-US" sz="2400" b="1" dirty="0"/>
              <a:t>Instruction space</a:t>
            </a:r>
            <a:r>
              <a:rPr lang="en-US" sz="2400" dirty="0"/>
              <a:t>: Instruction space is the space needed to store the compiled version of the program instructions. </a:t>
            </a:r>
          </a:p>
          <a:p>
            <a:pPr lvl="1"/>
            <a:r>
              <a:rPr lang="en-US" sz="2400" dirty="0"/>
              <a:t>The amount of instructions space that is needed depends on factors such as: </a:t>
            </a:r>
          </a:p>
          <a:p>
            <a:pPr lvl="1"/>
            <a:r>
              <a:rPr lang="en-US" sz="2400" dirty="0"/>
              <a:t>• The compiler used to complete the program into machine code. </a:t>
            </a:r>
          </a:p>
          <a:p>
            <a:pPr lvl="1"/>
            <a:r>
              <a:rPr lang="en-US" sz="2400" dirty="0"/>
              <a:t>• The compiler options in effect at the time of compilation </a:t>
            </a:r>
          </a:p>
          <a:p>
            <a:pPr lvl="1"/>
            <a:r>
              <a:rPr lang="en-US" sz="2400" dirty="0"/>
              <a:t>• The target computer.</a:t>
            </a:r>
            <a:endParaRPr lang="en-IN"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Data space: </a:t>
            </a:r>
            <a:r>
              <a:rPr lang="en-US" sz="2400" dirty="0"/>
              <a:t>Data space is the space needed to store all constant and variable values. Data space has two components: </a:t>
            </a:r>
          </a:p>
          <a:p>
            <a:pPr marL="914400" lvl="1" indent="-457200">
              <a:buFont typeface="+mj-lt"/>
              <a:buAutoNum type="arabicPeriod"/>
            </a:pPr>
            <a:r>
              <a:rPr lang="en-US" sz="2400" dirty="0"/>
              <a:t>Space needed by constants and simple variables in program. </a:t>
            </a:r>
          </a:p>
          <a:p>
            <a:pPr marL="914400" lvl="1" indent="-457200">
              <a:buFont typeface="+mj-lt"/>
              <a:buAutoNum type="arabicPeriod"/>
            </a:pPr>
            <a:r>
              <a:rPr lang="en-US" sz="2400" dirty="0"/>
              <a:t>Space needed by dynamically allocated objects such as arrays and class instances. </a:t>
            </a:r>
          </a:p>
          <a:p>
            <a:pPr lvl="1"/>
            <a:r>
              <a:rPr lang="en-US" sz="2400" b="1" dirty="0"/>
              <a:t>Environment stack space</a:t>
            </a:r>
            <a:r>
              <a:rPr lang="en-US" sz="2400" dirty="0"/>
              <a:t>: The environment stack is used to save information needed to resume execution of partially completed functions. </a:t>
            </a:r>
          </a:p>
        </p:txBody>
      </p:sp>
      <p:sp>
        <p:nvSpPr>
          <p:cNvPr id="5" name="TextBox 4">
            <a:extLst>
              <a:ext uri="{FF2B5EF4-FFF2-40B4-BE49-F238E27FC236}">
                <a16:creationId xmlns:a16="http://schemas.microsoft.com/office/drawing/2014/main" id="{9D0DDBD8-7D79-F7B2-605D-0A932A37FF02}"/>
              </a:ext>
            </a:extLst>
          </p:cNvPr>
          <p:cNvSpPr txBox="1"/>
          <p:nvPr/>
        </p:nvSpPr>
        <p:spPr>
          <a:xfrm>
            <a:off x="374075" y="249076"/>
            <a:ext cx="10698478" cy="1200329"/>
          </a:xfrm>
          <a:prstGeom prst="rect">
            <a:avLst/>
          </a:prstGeom>
          <a:noFill/>
        </p:spPr>
        <p:txBody>
          <a:bodyPr wrap="square">
            <a:spAutoFit/>
          </a:bodyPr>
          <a:lstStyle/>
          <a:p>
            <a:r>
              <a:rPr lang="en-US" sz="2400" b="1" dirty="0"/>
              <a:t>Space Complexity</a:t>
            </a:r>
            <a:r>
              <a:rPr lang="en-US" sz="2400" dirty="0"/>
              <a:t>: The space complexity of a program is the amount of memory it needs to run to completion. The space need by a program has the following components:</a:t>
            </a:r>
            <a:endParaRPr lang="en-IN" sz="2400" dirty="0"/>
          </a:p>
        </p:txBody>
      </p:sp>
    </p:spTree>
    <p:extLst>
      <p:ext uri="{BB962C8B-B14F-4D97-AF65-F5344CB8AC3E}">
        <p14:creationId xmlns:p14="http://schemas.microsoft.com/office/powerpoint/2010/main" val="37877920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AFF4-73C7-587F-E3B3-0E2CA5F2B80E}"/>
              </a:ext>
            </a:extLst>
          </p:cNvPr>
          <p:cNvSpPr>
            <a:spLocks noGrp="1"/>
          </p:cNvSpPr>
          <p:nvPr>
            <p:ph type="title"/>
          </p:nvPr>
        </p:nvSpPr>
        <p:spPr>
          <a:xfrm>
            <a:off x="556591" y="153091"/>
            <a:ext cx="10515600" cy="668545"/>
          </a:xfrm>
        </p:spPr>
        <p:txBody>
          <a:bodyPr>
            <a:normAutofit fontScale="90000"/>
          </a:bodyPr>
          <a:lstStyle/>
          <a:p>
            <a:r>
              <a:rPr lang="en-US" dirty="0"/>
              <a:t>Space complexity</a:t>
            </a:r>
          </a:p>
        </p:txBody>
      </p:sp>
      <p:sp>
        <p:nvSpPr>
          <p:cNvPr id="3" name="Content Placeholder 2">
            <a:extLst>
              <a:ext uri="{FF2B5EF4-FFF2-40B4-BE49-F238E27FC236}">
                <a16:creationId xmlns:a16="http://schemas.microsoft.com/office/drawing/2014/main" id="{9B1F09D8-1872-5647-1756-7BD60C2F34A0}"/>
              </a:ext>
            </a:extLst>
          </p:cNvPr>
          <p:cNvSpPr>
            <a:spLocks noGrp="1"/>
          </p:cNvSpPr>
          <p:nvPr>
            <p:ph idx="1"/>
          </p:nvPr>
        </p:nvSpPr>
        <p:spPr>
          <a:xfrm>
            <a:off x="556591" y="903736"/>
            <a:ext cx="11224591" cy="5050528"/>
          </a:xfrm>
        </p:spPr>
        <p:txBody>
          <a:bodyPr>
            <a:normAutofit fontScale="92500"/>
          </a:bodyPr>
          <a:lstStyle/>
          <a:p>
            <a:pPr marL="0" marR="0">
              <a:lnSpc>
                <a:spcPct val="115000"/>
              </a:lnSpc>
              <a:spcBef>
                <a:spcPts val="0"/>
              </a:spcBef>
              <a:spcAft>
                <a:spcPts val="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 space complexity of an algorithm is the amount of memory it needs to run to completion.</a:t>
            </a:r>
          </a:p>
          <a:p>
            <a:pPr marL="0" marR="0" indent="0">
              <a:lnSpc>
                <a:spcPct val="115000"/>
              </a:lnSpc>
              <a:spcBef>
                <a:spcPts val="0"/>
              </a:spcBef>
              <a:spcAft>
                <a:spcPts val="0"/>
              </a:spcAft>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The space requirement S(P) of any algorithm P is calculated as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	S(P) = c + </a:t>
            </a:r>
            <a:r>
              <a:rPr lang="en-IN" sz="2400" dirty="0" err="1">
                <a:latin typeface="Times New Roman" panose="02020603050405020304" pitchFamily="18" charset="0"/>
                <a:cs typeface="Times New Roman" panose="02020603050405020304" pitchFamily="18" charset="0"/>
              </a:rPr>
              <a:t>S</a:t>
            </a:r>
            <a:r>
              <a:rPr lang="en-IN" sz="2400" baseline="-25000" dirty="0" err="1">
                <a:latin typeface="Times New Roman" panose="02020603050405020304" pitchFamily="18" charset="0"/>
                <a:cs typeface="Times New Roman" panose="02020603050405020304" pitchFamily="18" charset="0"/>
              </a:rPr>
              <a:t>p</a:t>
            </a:r>
            <a:r>
              <a:rPr lang="en-IN" sz="2400" dirty="0">
                <a:latin typeface="Times New Roman" panose="02020603050405020304" pitchFamily="18" charset="0"/>
                <a:cs typeface="Times New Roman" panose="02020603050405020304" pitchFamily="18" charset="0"/>
              </a:rPr>
              <a:t> (instance characteristics) ,where c is constant.</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u="sng" dirty="0">
                <a:latin typeface="Times New Roman" panose="02020603050405020304" pitchFamily="18" charset="0"/>
                <a:cs typeface="Times New Roman" panose="02020603050405020304" pitchFamily="18" charset="0"/>
              </a:rPr>
              <a:t>Fixed part</a:t>
            </a: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1. Instruction space( space for code)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2. Independent of the characteristics (e.g., number, size) of the inputs and outputs.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3. Space for simple variables ,fixed-size component variables ,constants and so on.</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u="sng" dirty="0">
                <a:latin typeface="Times New Roman" panose="02020603050405020304" pitchFamily="18" charset="0"/>
                <a:cs typeface="Times New Roman" panose="02020603050405020304" pitchFamily="18" charset="0"/>
              </a:rPr>
              <a:t>Variable part</a:t>
            </a: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1 .Component variables whose size is dependent on the particular problem instance being solved.</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2. Referenced variables ( depends on instance characteristics)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3. Recursion stack space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835555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7A60D11-C042-7FDF-1E66-7ABE712D1AC2}"/>
              </a:ext>
            </a:extLst>
          </p:cNvPr>
          <p:cNvGraphicFramePr>
            <a:graphicFrameLocks noGrp="1"/>
          </p:cNvGraphicFramePr>
          <p:nvPr/>
        </p:nvGraphicFramePr>
        <p:xfrm>
          <a:off x="911638" y="424070"/>
          <a:ext cx="10392466" cy="5897217"/>
        </p:xfrm>
        <a:graphic>
          <a:graphicData uri="http://schemas.openxmlformats.org/drawingml/2006/table">
            <a:tbl>
              <a:tblPr firstRow="1" bandRow="1">
                <a:tableStyleId>{5C22544A-7EE6-4342-B048-85BDC9FD1C3A}</a:tableStyleId>
              </a:tblPr>
              <a:tblGrid>
                <a:gridCol w="4943866">
                  <a:extLst>
                    <a:ext uri="{9D8B030D-6E8A-4147-A177-3AD203B41FA5}">
                      <a16:colId xmlns:a16="http://schemas.microsoft.com/office/drawing/2014/main" val="406089740"/>
                    </a:ext>
                  </a:extLst>
                </a:gridCol>
                <a:gridCol w="5448600">
                  <a:extLst>
                    <a:ext uri="{9D8B030D-6E8A-4147-A177-3AD203B41FA5}">
                      <a16:colId xmlns:a16="http://schemas.microsoft.com/office/drawing/2014/main" val="332532454"/>
                    </a:ext>
                  </a:extLst>
                </a:gridCol>
              </a:tblGrid>
              <a:tr h="401541">
                <a:tc gridSpan="2">
                  <a:txBody>
                    <a:bodyPr/>
                    <a:lstStyle/>
                    <a:p>
                      <a:r>
                        <a:rPr lang="en-US"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063871"/>
                  </a:ext>
                </a:extLst>
              </a:tr>
              <a:tr h="1436265">
                <a:tc>
                  <a:txBody>
                    <a:bodyPr/>
                    <a:lstStyle/>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1. Algorithm calculate(</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a,b,c</a:t>
                      </a:r>
                      <a:r>
                        <a:rPr lang="en-IN" sz="1800" dirty="0">
                          <a:effectLst/>
                          <a:latin typeface="Cambria" panose="02040503050406030204" pitchFamily="18" charset="0"/>
                          <a:ea typeface="Cambria" panose="02040503050406030204" pitchFamily="18" charset="0"/>
                          <a:cs typeface="Times New Roman" panose="02020603050405020304" pitchFamily="18" charset="0"/>
                        </a:rPr>
                        <a: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2.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3.	return </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a+b+b</a:t>
                      </a:r>
                      <a:r>
                        <a:rPr lang="en-IN" sz="1800" dirty="0">
                          <a:effectLst/>
                          <a:latin typeface="Cambria" panose="02040503050406030204" pitchFamily="18" charset="0"/>
                          <a:ea typeface="Cambria" panose="02040503050406030204" pitchFamily="18" charset="0"/>
                          <a:cs typeface="Times New Roman" panose="02020603050405020304" pitchFamily="18" charset="0"/>
                        </a:rPr>
                        <a:t>*c+(</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a+b-c</a:t>
                      </a:r>
                      <a:r>
                        <a:rPr lang="en-IN" sz="1800" dirty="0">
                          <a:effectLst/>
                          <a:latin typeface="Cambria" panose="02040503050406030204" pitchFamily="18" charset="0"/>
                          <a:ea typeface="Cambria" panose="02040503050406030204" pitchFamily="18" charset="0"/>
                          <a:cs typeface="Times New Roman" panose="02020603050405020304" pitchFamily="18" charset="0"/>
                        </a:rPr>
                        <a:t>)/(</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a:t>
                      </a:r>
                      <a:r>
                        <a:rPr lang="en-IN" sz="1800" dirty="0">
                          <a:effectLst/>
                          <a:latin typeface="Cambria" panose="02040503050406030204" pitchFamily="18" charset="0"/>
                          <a:ea typeface="Cambria" panose="02040503050406030204" pitchFamily="18" charset="0"/>
                          <a:cs typeface="Times New Roman" panose="02020603050405020304" pitchFamily="18" charset="0"/>
                        </a:rPr>
                        <a:t>)+4.0;</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4.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One word is enough to store </a:t>
                      </a:r>
                      <a:r>
                        <a:rPr lang="en-US" dirty="0" err="1">
                          <a:latin typeface="Cambria" panose="02040503050406030204" pitchFamily="18" charset="0"/>
                          <a:ea typeface="Cambria" panose="02040503050406030204" pitchFamily="18" charset="0"/>
                        </a:rPr>
                        <a:t>a,b,c</a:t>
                      </a:r>
                      <a:r>
                        <a:rPr lang="en-US" dirty="0">
                          <a:latin typeface="Cambria" panose="02040503050406030204" pitchFamily="18" charset="0"/>
                          <a:ea typeface="Cambria" panose="02040503050406030204" pitchFamily="18" charset="0"/>
                        </a:rPr>
                        <a:t> and result.</a:t>
                      </a:r>
                    </a:p>
                    <a:p>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871"/>
                  </a:ext>
                </a:extLst>
              </a:tr>
              <a:tr h="2178220">
                <a:tc>
                  <a:txBody>
                    <a:bodyPr/>
                    <a:lstStyle/>
                    <a:p>
                      <a:r>
                        <a:rPr lang="en-IN" sz="1800" kern="1200" dirty="0">
                          <a:solidFill>
                            <a:schemeClr val="dk1"/>
                          </a:solidFill>
                          <a:effectLst/>
                          <a:latin typeface="Cambria" panose="02040503050406030204" pitchFamily="18" charset="0"/>
                          <a:ea typeface="Cambria" panose="02040503050406030204" pitchFamily="18" charset="0"/>
                          <a:cs typeface="+mn-cs"/>
                        </a:rPr>
                        <a:t>1. Algorithm Sum(a, n)</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2. {</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3. 	s:=0.0;</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4.	for </a:t>
                      </a:r>
                      <a:r>
                        <a:rPr lang="en-IN" sz="1800" kern="1200" dirty="0" err="1">
                          <a:solidFill>
                            <a:schemeClr val="dk1"/>
                          </a:solidFill>
                          <a:effectLst/>
                          <a:latin typeface="Cambria" panose="02040503050406030204" pitchFamily="18" charset="0"/>
                          <a:ea typeface="Cambria" panose="02040503050406030204" pitchFamily="18" charset="0"/>
                          <a:cs typeface="+mn-cs"/>
                        </a:rPr>
                        <a:t>i</a:t>
                      </a:r>
                      <a:r>
                        <a:rPr lang="en-IN" sz="1800" kern="1200" dirty="0">
                          <a:solidFill>
                            <a:schemeClr val="dk1"/>
                          </a:solidFill>
                          <a:effectLst/>
                          <a:latin typeface="Cambria" panose="02040503050406030204" pitchFamily="18" charset="0"/>
                          <a:ea typeface="Cambria" panose="02040503050406030204" pitchFamily="18" charset="0"/>
                          <a:cs typeface="+mn-cs"/>
                        </a:rPr>
                        <a:t> := 1 to n do</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5. 		s := </a:t>
                      </a:r>
                      <a:r>
                        <a:rPr lang="en-IN" sz="1800" kern="1200" dirty="0" err="1">
                          <a:solidFill>
                            <a:schemeClr val="dk1"/>
                          </a:solidFill>
                          <a:effectLst/>
                          <a:latin typeface="Cambria" panose="02040503050406030204" pitchFamily="18" charset="0"/>
                          <a:ea typeface="Cambria" panose="02040503050406030204" pitchFamily="18" charset="0"/>
                          <a:cs typeface="+mn-cs"/>
                        </a:rPr>
                        <a:t>s+a</a:t>
                      </a:r>
                      <a:r>
                        <a:rPr lang="en-IN" sz="1800" kern="1200" dirty="0">
                          <a:solidFill>
                            <a:schemeClr val="dk1"/>
                          </a:solidFill>
                          <a:effectLst/>
                          <a:latin typeface="Cambria" panose="02040503050406030204" pitchFamily="18" charset="0"/>
                          <a:ea typeface="Cambria" panose="02040503050406030204" pitchFamily="18" charset="0"/>
                          <a:cs typeface="+mn-cs"/>
                        </a:rPr>
                        <a:t>[</a:t>
                      </a:r>
                      <a:r>
                        <a:rPr lang="en-IN" sz="1800" kern="1200" dirty="0" err="1">
                          <a:solidFill>
                            <a:schemeClr val="dk1"/>
                          </a:solidFill>
                          <a:effectLst/>
                          <a:latin typeface="Cambria" panose="02040503050406030204" pitchFamily="18" charset="0"/>
                          <a:ea typeface="Cambria" panose="02040503050406030204" pitchFamily="18" charset="0"/>
                          <a:cs typeface="+mn-cs"/>
                        </a:rPr>
                        <a:t>i</a:t>
                      </a:r>
                      <a:r>
                        <a:rPr lang="en-IN" sz="1800" kern="1200" dirty="0">
                          <a:solidFill>
                            <a:schemeClr val="dk1"/>
                          </a:solidFill>
                          <a:effectLst/>
                          <a:latin typeface="Cambria" panose="02040503050406030204" pitchFamily="18" charset="0"/>
                          <a:ea typeface="Cambria" panose="02040503050406030204" pitchFamily="18" charset="0"/>
                          <a:cs typeface="+mn-cs"/>
                        </a:rPr>
                        <a:t>];</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6.	return s;</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7 }</a:t>
                      </a:r>
                      <a:endParaRPr lang="en-US" sz="180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For array a of size n = n words</a:t>
                      </a:r>
                    </a:p>
                    <a:p>
                      <a:r>
                        <a:rPr lang="en-US" dirty="0">
                          <a:latin typeface="Cambria" panose="02040503050406030204" pitchFamily="18" charset="0"/>
                          <a:ea typeface="Cambria" panose="02040503050406030204" pitchFamily="18" charset="0"/>
                        </a:rPr>
                        <a:t>For </a:t>
                      </a:r>
                      <a:r>
                        <a:rPr lang="en-US" dirty="0" err="1">
                          <a:latin typeface="Cambria" panose="02040503050406030204" pitchFamily="18" charset="0"/>
                          <a:ea typeface="Cambria" panose="02040503050406030204" pitchFamily="18" charset="0"/>
                        </a:rPr>
                        <a:t>n,i,and</a:t>
                      </a:r>
                      <a:r>
                        <a:rPr lang="en-US" dirty="0">
                          <a:latin typeface="Cambria" panose="02040503050406030204" pitchFamily="18" charset="0"/>
                          <a:ea typeface="Cambria" panose="02040503050406030204" pitchFamily="18" charset="0"/>
                        </a:rPr>
                        <a:t> s we need 3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Therefore, </a:t>
                      </a:r>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 (n+3)</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801820"/>
                  </a:ext>
                </a:extLst>
              </a:tr>
              <a:tr h="1881191">
                <a:tc>
                  <a:txBody>
                    <a:bodyPr/>
                    <a:lstStyle/>
                    <a:p>
                      <a:r>
                        <a:rPr lang="en-IN" sz="1800" kern="1200" dirty="0">
                          <a:solidFill>
                            <a:schemeClr val="dk1"/>
                          </a:solidFill>
                          <a:effectLst/>
                          <a:latin typeface="+mn-lt"/>
                          <a:ea typeface="+mn-ea"/>
                          <a:cs typeface="+mn-cs"/>
                        </a:rPr>
                        <a:t>1. Algorithm </a:t>
                      </a:r>
                      <a:r>
                        <a:rPr lang="en-IN" sz="1800" kern="1200" dirty="0" err="1">
                          <a:solidFill>
                            <a:schemeClr val="dk1"/>
                          </a:solidFill>
                          <a:effectLst/>
                          <a:latin typeface="+mn-lt"/>
                          <a:ea typeface="+mn-ea"/>
                          <a:cs typeface="+mn-cs"/>
                        </a:rPr>
                        <a:t>Rsum</a:t>
                      </a:r>
                      <a:r>
                        <a:rPr lang="en-IN" sz="1800" kern="1200" dirty="0">
                          <a:solidFill>
                            <a:schemeClr val="dk1"/>
                          </a:solidFill>
                          <a:effectLst/>
                          <a:latin typeface="+mn-lt"/>
                          <a:ea typeface="+mn-ea"/>
                          <a:cs typeface="+mn-cs"/>
                        </a:rPr>
                        <a:t>(</a:t>
                      </a:r>
                      <a:r>
                        <a:rPr lang="en-IN" sz="1800" kern="1200" dirty="0" err="1">
                          <a:solidFill>
                            <a:schemeClr val="dk1"/>
                          </a:solidFill>
                          <a:effectLst/>
                          <a:latin typeface="+mn-lt"/>
                          <a:ea typeface="+mn-ea"/>
                          <a:cs typeface="+mn-cs"/>
                        </a:rPr>
                        <a:t>a,n</a:t>
                      </a:r>
                      <a:r>
                        <a:rPr lang="en-IN" sz="18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2. {</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3.	if (n &lt;= 0) then return 0.0;</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4.	else  return </a:t>
                      </a:r>
                      <a:r>
                        <a:rPr lang="en-IN" sz="1800" kern="1200" dirty="0" err="1">
                          <a:solidFill>
                            <a:schemeClr val="dk1"/>
                          </a:solidFill>
                          <a:effectLst/>
                          <a:latin typeface="+mn-lt"/>
                          <a:ea typeface="+mn-ea"/>
                          <a:cs typeface="+mn-cs"/>
                        </a:rPr>
                        <a:t>RSum</a:t>
                      </a:r>
                      <a:r>
                        <a:rPr lang="en-IN" sz="1800" kern="1200" dirty="0">
                          <a:solidFill>
                            <a:schemeClr val="dk1"/>
                          </a:solidFill>
                          <a:effectLst/>
                          <a:latin typeface="+mn-lt"/>
                          <a:ea typeface="+mn-ea"/>
                          <a:cs typeface="+mn-cs"/>
                        </a:rPr>
                        <a:t>(a,n-1)+a[n];</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Two words for formal parameter a and n (One word for each of the formal parameters) and one word for return address. So, total 3 words for each call.</a:t>
                      </a:r>
                    </a:p>
                    <a:p>
                      <a:r>
                        <a:rPr lang="en-US" dirty="0">
                          <a:latin typeface="Cambria" panose="02040503050406030204" pitchFamily="18" charset="0"/>
                          <a:ea typeface="Cambria" panose="02040503050406030204" pitchFamily="18" charset="0"/>
                        </a:rPr>
                        <a:t>The recursion depth is n+1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Therefore, </a:t>
                      </a:r>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 3 * (n+1)</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803218"/>
                  </a:ext>
                </a:extLst>
              </a:tr>
            </a:tbl>
          </a:graphicData>
        </a:graphic>
      </p:graphicFrame>
    </p:spTree>
    <p:extLst>
      <p:ext uri="{BB962C8B-B14F-4D97-AF65-F5344CB8AC3E}">
        <p14:creationId xmlns:p14="http://schemas.microsoft.com/office/powerpoint/2010/main" val="17086077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E7F1E-D3DE-5DE1-C095-490438AD1293}"/>
              </a:ext>
            </a:extLst>
          </p:cNvPr>
          <p:cNvSpPr txBox="1"/>
          <p:nvPr/>
        </p:nvSpPr>
        <p:spPr>
          <a:xfrm>
            <a:off x="2984269" y="182879"/>
            <a:ext cx="5112327" cy="1015663"/>
          </a:xfrm>
          <a:prstGeom prst="rect">
            <a:avLst/>
          </a:prstGeom>
          <a:noFill/>
        </p:spPr>
        <p:txBody>
          <a:bodyPr wrap="square" rtlCol="0">
            <a:spAutoFit/>
          </a:bodyPr>
          <a:lstStyle/>
          <a:p>
            <a:pPr algn="ctr"/>
            <a:r>
              <a:rPr lang="en-IN" sz="6000" dirty="0">
                <a:solidFill>
                  <a:srgbClr val="00B050"/>
                </a:solidFill>
              </a:rPr>
              <a:t>AVL Trees</a:t>
            </a:r>
          </a:p>
        </p:txBody>
      </p:sp>
      <p:sp>
        <p:nvSpPr>
          <p:cNvPr id="3" name="TextBox 2">
            <a:extLst>
              <a:ext uri="{FF2B5EF4-FFF2-40B4-BE49-F238E27FC236}">
                <a16:creationId xmlns:a16="http://schemas.microsoft.com/office/drawing/2014/main" id="{2FCF056F-C738-4D41-B46B-BA87637850A4}"/>
              </a:ext>
            </a:extLst>
          </p:cNvPr>
          <p:cNvSpPr txBox="1"/>
          <p:nvPr/>
        </p:nvSpPr>
        <p:spPr>
          <a:xfrm>
            <a:off x="706582" y="2161309"/>
            <a:ext cx="8354291" cy="3447098"/>
          </a:xfrm>
          <a:prstGeom prst="rect">
            <a:avLst/>
          </a:prstGeom>
          <a:noFill/>
        </p:spPr>
        <p:txBody>
          <a:bodyPr wrap="square" rtlCol="0">
            <a:spAutoFit/>
          </a:bodyPr>
          <a:lstStyle/>
          <a:p>
            <a:r>
              <a:rPr lang="en-IN" sz="4000" dirty="0"/>
              <a:t>Topics to be covered</a:t>
            </a:r>
          </a:p>
          <a:p>
            <a:pPr marL="285750" indent="-285750">
              <a:buFont typeface="Arial" panose="020B0604020202020204" pitchFamily="34" charset="0"/>
              <a:buChar char="•"/>
            </a:pPr>
            <a:r>
              <a:rPr lang="en-IN" sz="4000" dirty="0"/>
              <a:t>AVL tree single rotation</a:t>
            </a:r>
          </a:p>
          <a:p>
            <a:pPr marL="285750" indent="-285750">
              <a:buFont typeface="Arial" panose="020B0604020202020204" pitchFamily="34" charset="0"/>
              <a:buChar char="•"/>
            </a:pPr>
            <a:r>
              <a:rPr lang="en-IN" sz="4000" dirty="0"/>
              <a:t>AVL double rotation</a:t>
            </a:r>
          </a:p>
          <a:p>
            <a:pPr marL="285750" indent="-285750">
              <a:buFont typeface="Arial" panose="020B0604020202020204" pitchFamily="34" charset="0"/>
              <a:buChar char="•"/>
            </a:pPr>
            <a:r>
              <a:rPr lang="en-IN" sz="4000" dirty="0"/>
              <a:t>B-trees</a:t>
            </a:r>
          </a:p>
          <a:p>
            <a:pPr marL="285750" indent="-285750">
              <a:buFont typeface="Arial" panose="020B0604020202020204" pitchFamily="34" charset="0"/>
              <a:buChar char="•"/>
            </a:pPr>
            <a:r>
              <a:rPr lang="en-IN" sz="4000"/>
              <a:t>Red-Black Trees</a:t>
            </a:r>
            <a:endParaRPr lang="en-IN" sz="4000" dirty="0"/>
          </a:p>
          <a:p>
            <a:endParaRPr lang="en-IN" dirty="0"/>
          </a:p>
        </p:txBody>
      </p:sp>
      <p:sp>
        <p:nvSpPr>
          <p:cNvPr id="4" name="Date Placeholder 3">
            <a:extLst>
              <a:ext uri="{FF2B5EF4-FFF2-40B4-BE49-F238E27FC236}">
                <a16:creationId xmlns:a16="http://schemas.microsoft.com/office/drawing/2014/main" id="{A70AC4E6-139A-0E09-47A8-7D46D7A17486}"/>
              </a:ext>
            </a:extLst>
          </p:cNvPr>
          <p:cNvSpPr>
            <a:spLocks noGrp="1"/>
          </p:cNvSpPr>
          <p:nvPr>
            <p:ph type="dt" sz="half" idx="10"/>
          </p:nvPr>
        </p:nvSpPr>
        <p:spPr/>
        <p:txBody>
          <a:bodyPr/>
          <a:lstStyle/>
          <a:p>
            <a:fld id="{E173078B-B970-4B0C-A405-DA9A32676E4E}" type="datetime1">
              <a:rPr lang="en-IN" smtClean="0"/>
              <a:t>14-08-2025</a:t>
            </a:fld>
            <a:endParaRPr lang="en-IN"/>
          </a:p>
        </p:txBody>
      </p:sp>
      <p:sp>
        <p:nvSpPr>
          <p:cNvPr id="5" name="Slide Number Placeholder 4">
            <a:extLst>
              <a:ext uri="{FF2B5EF4-FFF2-40B4-BE49-F238E27FC236}">
                <a16:creationId xmlns:a16="http://schemas.microsoft.com/office/drawing/2014/main" id="{976C86BD-5739-0FA7-7554-CC0ADEE42819}"/>
              </a:ext>
            </a:extLst>
          </p:cNvPr>
          <p:cNvSpPr>
            <a:spLocks noGrp="1"/>
          </p:cNvSpPr>
          <p:nvPr>
            <p:ph type="sldNum" sz="quarter" idx="12"/>
          </p:nvPr>
        </p:nvSpPr>
        <p:spPr/>
        <p:txBody>
          <a:bodyPr/>
          <a:lstStyle/>
          <a:p>
            <a:fld id="{912593DB-F78A-4C10-9790-3219FB8F21C0}" type="slidenum">
              <a:rPr lang="en-IN" smtClean="0"/>
              <a:t>84</a:t>
            </a:fld>
            <a:endParaRPr lang="en-IN"/>
          </a:p>
        </p:txBody>
      </p:sp>
      <p:sp>
        <p:nvSpPr>
          <p:cNvPr id="6" name="Footer Placeholder 5">
            <a:extLst>
              <a:ext uri="{FF2B5EF4-FFF2-40B4-BE49-F238E27FC236}">
                <a16:creationId xmlns:a16="http://schemas.microsoft.com/office/drawing/2014/main" id="{371E5F32-DBB7-EA44-1F4C-EAF8684E260E}"/>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99869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AE449-425C-3CD3-CCA6-463E41B3C733}"/>
              </a:ext>
            </a:extLst>
          </p:cNvPr>
          <p:cNvSpPr txBox="1"/>
          <p:nvPr/>
        </p:nvSpPr>
        <p:spPr>
          <a:xfrm>
            <a:off x="374072" y="312763"/>
            <a:ext cx="11238807" cy="1569660"/>
          </a:xfrm>
          <a:prstGeom prst="rect">
            <a:avLst/>
          </a:prstGeom>
          <a:noFill/>
        </p:spPr>
        <p:txBody>
          <a:bodyPr wrap="square">
            <a:spAutoFit/>
          </a:bodyPr>
          <a:lstStyle/>
          <a:p>
            <a:pPr marL="342900" indent="-342900">
              <a:buFont typeface="Arial" panose="020B0604020202020204" pitchFamily="34" charset="0"/>
              <a:buChar char="•"/>
            </a:pPr>
            <a:r>
              <a:rPr lang="en-US" sz="2400" dirty="0"/>
              <a:t>An AVL (Adelson-</a:t>
            </a:r>
            <a:r>
              <a:rPr lang="en-US" sz="2400" dirty="0" err="1"/>
              <a:t>Velskii</a:t>
            </a:r>
            <a:r>
              <a:rPr lang="en-US" sz="2400" dirty="0"/>
              <a:t> and Landis) tree is a binary search tree with a balance condition</a:t>
            </a:r>
          </a:p>
          <a:p>
            <a:pPr marL="342900" indent="-342900">
              <a:buFont typeface="Arial" panose="020B0604020202020204" pitchFamily="34" charset="0"/>
              <a:buChar char="•"/>
            </a:pPr>
            <a:r>
              <a:rPr lang="en-US" sz="2400" dirty="0"/>
              <a:t>It ensures that the depth of the tree is O(</a:t>
            </a:r>
            <a:r>
              <a:rPr lang="en-US" sz="2400" dirty="0" err="1"/>
              <a:t>logN</a:t>
            </a:r>
            <a:r>
              <a:rPr lang="en-US" sz="2400" dirty="0"/>
              <a:t>)</a:t>
            </a:r>
          </a:p>
          <a:p>
            <a:pPr marL="342900" indent="-342900">
              <a:buFont typeface="Arial" panose="020B0604020202020204" pitchFamily="34" charset="0"/>
              <a:buChar char="•"/>
            </a:pPr>
            <a:r>
              <a:rPr lang="en-US" sz="2400" dirty="0"/>
              <a:t>The simplest idea is to require that the left and right subtrees have the same height</a:t>
            </a:r>
            <a:endParaRPr lang="en-IN" sz="2400" dirty="0"/>
          </a:p>
        </p:txBody>
      </p:sp>
      <p:pic>
        <p:nvPicPr>
          <p:cNvPr id="5" name="Picture 4">
            <a:extLst>
              <a:ext uri="{FF2B5EF4-FFF2-40B4-BE49-F238E27FC236}">
                <a16:creationId xmlns:a16="http://schemas.microsoft.com/office/drawing/2014/main" id="{FF47E678-65E5-088C-6212-EDB62B9C5DF1}"/>
              </a:ext>
            </a:extLst>
          </p:cNvPr>
          <p:cNvPicPr>
            <a:picLocks noChangeAspect="1"/>
          </p:cNvPicPr>
          <p:nvPr/>
        </p:nvPicPr>
        <p:blipFill>
          <a:blip r:embed="rId2"/>
          <a:stretch>
            <a:fillRect/>
          </a:stretch>
        </p:blipFill>
        <p:spPr>
          <a:xfrm>
            <a:off x="3011978" y="2050892"/>
            <a:ext cx="5220392" cy="2604235"/>
          </a:xfrm>
          <a:prstGeom prst="rect">
            <a:avLst/>
          </a:prstGeom>
        </p:spPr>
      </p:pic>
      <p:sp>
        <p:nvSpPr>
          <p:cNvPr id="7" name="TextBox 6">
            <a:extLst>
              <a:ext uri="{FF2B5EF4-FFF2-40B4-BE49-F238E27FC236}">
                <a16:creationId xmlns:a16="http://schemas.microsoft.com/office/drawing/2014/main" id="{08046C5D-A785-A8EA-C3F4-8C07FD06CAB5}"/>
              </a:ext>
            </a:extLst>
          </p:cNvPr>
          <p:cNvSpPr txBox="1"/>
          <p:nvPr/>
        </p:nvSpPr>
        <p:spPr>
          <a:xfrm>
            <a:off x="706582" y="4574506"/>
            <a:ext cx="10565476" cy="1938992"/>
          </a:xfrm>
          <a:prstGeom prst="rect">
            <a:avLst/>
          </a:prstGeom>
          <a:noFill/>
        </p:spPr>
        <p:txBody>
          <a:bodyPr wrap="square">
            <a:spAutoFit/>
          </a:bodyPr>
          <a:lstStyle/>
          <a:p>
            <a:r>
              <a:rPr lang="en-US" sz="2400" b="0" i="0" dirty="0">
                <a:solidFill>
                  <a:srgbClr val="00B050"/>
                </a:solidFill>
                <a:effectLst/>
                <a:latin typeface="inter-regular"/>
              </a:rPr>
              <a:t>AVL Tree can be defined as height balanced binary search tree in which each node is associated with a balance factor(BF)  which is calculated by subtracting the height of its right sub-tree from that of its left sub-tree</a:t>
            </a:r>
            <a:r>
              <a:rPr lang="en-US" sz="2400" b="0" i="0" dirty="0">
                <a:solidFill>
                  <a:srgbClr val="333333"/>
                </a:solidFill>
                <a:effectLst/>
                <a:latin typeface="inter-regular"/>
              </a:rPr>
              <a:t>.</a:t>
            </a:r>
          </a:p>
          <a:p>
            <a:r>
              <a:rPr lang="en-US" sz="2400" dirty="0">
                <a:solidFill>
                  <a:srgbClr val="333333"/>
                </a:solidFill>
                <a:latin typeface="inter-regular"/>
              </a:rPr>
              <a:t>		BF= height of left subtree-height of right subtree</a:t>
            </a:r>
          </a:p>
          <a:p>
            <a:r>
              <a:rPr lang="en-US" sz="2400" dirty="0">
                <a:solidFill>
                  <a:srgbClr val="333333"/>
                </a:solidFill>
                <a:latin typeface="inter-regular"/>
              </a:rPr>
              <a:t>		BF values are -1, 0, +1</a:t>
            </a:r>
            <a:endParaRPr lang="en-IN" sz="2400" dirty="0"/>
          </a:p>
        </p:txBody>
      </p:sp>
      <p:sp>
        <p:nvSpPr>
          <p:cNvPr id="2" name="Date Placeholder 1">
            <a:extLst>
              <a:ext uri="{FF2B5EF4-FFF2-40B4-BE49-F238E27FC236}">
                <a16:creationId xmlns:a16="http://schemas.microsoft.com/office/drawing/2014/main" id="{273F8FE5-6C49-D35B-97B5-3C910A96AF16}"/>
              </a:ext>
            </a:extLst>
          </p:cNvPr>
          <p:cNvSpPr>
            <a:spLocks noGrp="1"/>
          </p:cNvSpPr>
          <p:nvPr>
            <p:ph type="dt" sz="half" idx="10"/>
          </p:nvPr>
        </p:nvSpPr>
        <p:spPr/>
        <p:txBody>
          <a:bodyPr/>
          <a:lstStyle/>
          <a:p>
            <a:fld id="{2C6B9ED2-E2F9-4920-8C85-173B5F50D465}" type="datetime1">
              <a:rPr lang="en-IN" smtClean="0"/>
              <a:t>14-08-2025</a:t>
            </a:fld>
            <a:endParaRPr lang="en-IN"/>
          </a:p>
        </p:txBody>
      </p:sp>
      <p:sp>
        <p:nvSpPr>
          <p:cNvPr id="4" name="Slide Number Placeholder 3">
            <a:extLst>
              <a:ext uri="{FF2B5EF4-FFF2-40B4-BE49-F238E27FC236}">
                <a16:creationId xmlns:a16="http://schemas.microsoft.com/office/drawing/2014/main" id="{4A08519C-8999-79C2-C07E-F7C0F1880743}"/>
              </a:ext>
            </a:extLst>
          </p:cNvPr>
          <p:cNvSpPr>
            <a:spLocks noGrp="1"/>
          </p:cNvSpPr>
          <p:nvPr>
            <p:ph type="sldNum" sz="quarter" idx="12"/>
          </p:nvPr>
        </p:nvSpPr>
        <p:spPr/>
        <p:txBody>
          <a:bodyPr/>
          <a:lstStyle/>
          <a:p>
            <a:fld id="{912593DB-F78A-4C10-9790-3219FB8F21C0}" type="slidenum">
              <a:rPr lang="en-IN" smtClean="0"/>
              <a:t>85</a:t>
            </a:fld>
            <a:endParaRPr lang="en-IN"/>
          </a:p>
        </p:txBody>
      </p:sp>
      <p:sp>
        <p:nvSpPr>
          <p:cNvPr id="6" name="Footer Placeholder 5">
            <a:extLst>
              <a:ext uri="{FF2B5EF4-FFF2-40B4-BE49-F238E27FC236}">
                <a16:creationId xmlns:a16="http://schemas.microsoft.com/office/drawing/2014/main" id="{DD0DC379-7397-B821-24DB-C17F50AAFF4C}"/>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178197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B3291-4343-905B-3334-7FE90095D4C0}"/>
              </a:ext>
            </a:extLst>
          </p:cNvPr>
          <p:cNvSpPr txBox="1"/>
          <p:nvPr/>
        </p:nvSpPr>
        <p:spPr>
          <a:xfrm>
            <a:off x="249382" y="418150"/>
            <a:ext cx="11737571" cy="1569660"/>
          </a:xfrm>
          <a:prstGeom prst="rect">
            <a:avLst/>
          </a:prstGeom>
          <a:noFill/>
        </p:spPr>
        <p:txBody>
          <a:bodyPr wrap="square">
            <a:spAutoFit/>
          </a:bodyPr>
          <a:lstStyle/>
          <a:p>
            <a:pPr algn="just"/>
            <a:r>
              <a:rPr lang="en-US" sz="2400" b="0" i="0" dirty="0">
                <a:solidFill>
                  <a:srgbClr val="333333"/>
                </a:solidFill>
                <a:effectLst/>
                <a:latin typeface="inter-regular"/>
              </a:rPr>
              <a:t>If balance factor of any node is 0, it means that the left sub-tree and right sub-tree contain equal height.</a:t>
            </a:r>
          </a:p>
          <a:p>
            <a:pPr algn="just"/>
            <a:r>
              <a:rPr lang="en-US" sz="2400" b="0" i="0" dirty="0">
                <a:solidFill>
                  <a:srgbClr val="333333"/>
                </a:solidFill>
                <a:effectLst/>
                <a:latin typeface="inter-regular"/>
              </a:rPr>
              <a:t>If balance factor of any node is -1, it means that the left sub-tree is one level lower than the right sub-tree.</a:t>
            </a:r>
          </a:p>
        </p:txBody>
      </p:sp>
      <p:pic>
        <p:nvPicPr>
          <p:cNvPr id="5" name="Picture 4">
            <a:extLst>
              <a:ext uri="{FF2B5EF4-FFF2-40B4-BE49-F238E27FC236}">
                <a16:creationId xmlns:a16="http://schemas.microsoft.com/office/drawing/2014/main" id="{C860B28A-9735-314A-AB9E-BDF162CBF09A}"/>
              </a:ext>
            </a:extLst>
          </p:cNvPr>
          <p:cNvPicPr>
            <a:picLocks noChangeAspect="1"/>
          </p:cNvPicPr>
          <p:nvPr/>
        </p:nvPicPr>
        <p:blipFill>
          <a:blip r:embed="rId2"/>
          <a:stretch>
            <a:fillRect/>
          </a:stretch>
        </p:blipFill>
        <p:spPr>
          <a:xfrm>
            <a:off x="249382" y="1904683"/>
            <a:ext cx="6084915" cy="4629121"/>
          </a:xfrm>
          <a:prstGeom prst="rect">
            <a:avLst/>
          </a:prstGeom>
        </p:spPr>
      </p:pic>
      <p:pic>
        <p:nvPicPr>
          <p:cNvPr id="6" name="Picture 5">
            <a:extLst>
              <a:ext uri="{FF2B5EF4-FFF2-40B4-BE49-F238E27FC236}">
                <a16:creationId xmlns:a16="http://schemas.microsoft.com/office/drawing/2014/main" id="{B7E2B223-8D99-C70C-ED90-E8327FA637A0}"/>
              </a:ext>
            </a:extLst>
          </p:cNvPr>
          <p:cNvPicPr>
            <a:picLocks noChangeAspect="1"/>
          </p:cNvPicPr>
          <p:nvPr/>
        </p:nvPicPr>
        <p:blipFill>
          <a:blip r:embed="rId3"/>
          <a:stretch>
            <a:fillRect/>
          </a:stretch>
        </p:blipFill>
        <p:spPr>
          <a:xfrm>
            <a:off x="5993477" y="1995963"/>
            <a:ext cx="5885410" cy="3182865"/>
          </a:xfrm>
          <a:prstGeom prst="rect">
            <a:avLst/>
          </a:prstGeom>
        </p:spPr>
      </p:pic>
      <p:sp>
        <p:nvSpPr>
          <p:cNvPr id="2" name="Date Placeholder 1">
            <a:extLst>
              <a:ext uri="{FF2B5EF4-FFF2-40B4-BE49-F238E27FC236}">
                <a16:creationId xmlns:a16="http://schemas.microsoft.com/office/drawing/2014/main" id="{04B45ACF-4D65-6990-6A38-32F328E02D8E}"/>
              </a:ext>
            </a:extLst>
          </p:cNvPr>
          <p:cNvSpPr>
            <a:spLocks noGrp="1"/>
          </p:cNvSpPr>
          <p:nvPr>
            <p:ph type="dt" sz="half" idx="10"/>
          </p:nvPr>
        </p:nvSpPr>
        <p:spPr/>
        <p:txBody>
          <a:bodyPr/>
          <a:lstStyle/>
          <a:p>
            <a:fld id="{1FA6A63B-8F60-47EC-9934-3297CBC4F531}" type="datetime1">
              <a:rPr lang="en-IN" smtClean="0"/>
              <a:t>14-08-2025</a:t>
            </a:fld>
            <a:endParaRPr lang="en-IN"/>
          </a:p>
        </p:txBody>
      </p:sp>
      <p:sp>
        <p:nvSpPr>
          <p:cNvPr id="4" name="Slide Number Placeholder 3">
            <a:extLst>
              <a:ext uri="{FF2B5EF4-FFF2-40B4-BE49-F238E27FC236}">
                <a16:creationId xmlns:a16="http://schemas.microsoft.com/office/drawing/2014/main" id="{B7F575C9-D81D-2AD5-A661-DDC00BD9BAD2}"/>
              </a:ext>
            </a:extLst>
          </p:cNvPr>
          <p:cNvSpPr>
            <a:spLocks noGrp="1"/>
          </p:cNvSpPr>
          <p:nvPr>
            <p:ph type="sldNum" sz="quarter" idx="12"/>
          </p:nvPr>
        </p:nvSpPr>
        <p:spPr/>
        <p:txBody>
          <a:bodyPr/>
          <a:lstStyle/>
          <a:p>
            <a:fld id="{912593DB-F78A-4C10-9790-3219FB8F21C0}" type="slidenum">
              <a:rPr lang="en-IN" smtClean="0"/>
              <a:t>86</a:t>
            </a:fld>
            <a:endParaRPr lang="en-IN"/>
          </a:p>
        </p:txBody>
      </p:sp>
      <p:sp>
        <p:nvSpPr>
          <p:cNvPr id="7" name="Footer Placeholder 6">
            <a:extLst>
              <a:ext uri="{FF2B5EF4-FFF2-40B4-BE49-F238E27FC236}">
                <a16:creationId xmlns:a16="http://schemas.microsoft.com/office/drawing/2014/main" id="{152F26C3-8B9A-BDA2-B005-241BAEFEBAF3}"/>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9812002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842BE-3189-81C5-5769-B0B45673A1B4}"/>
              </a:ext>
            </a:extLst>
          </p:cNvPr>
          <p:cNvSpPr txBox="1"/>
          <p:nvPr/>
        </p:nvSpPr>
        <p:spPr>
          <a:xfrm>
            <a:off x="440575" y="457200"/>
            <a:ext cx="4921134" cy="584775"/>
          </a:xfrm>
          <a:prstGeom prst="rect">
            <a:avLst/>
          </a:prstGeom>
          <a:noFill/>
        </p:spPr>
        <p:txBody>
          <a:bodyPr wrap="square" rtlCol="0">
            <a:spAutoFit/>
          </a:bodyPr>
          <a:lstStyle/>
          <a:p>
            <a:r>
              <a:rPr lang="en-IN" sz="3200" dirty="0">
                <a:solidFill>
                  <a:srgbClr val="00B050"/>
                </a:solidFill>
              </a:rPr>
              <a:t>AVL Rotations</a:t>
            </a:r>
          </a:p>
        </p:txBody>
      </p:sp>
      <p:sp>
        <p:nvSpPr>
          <p:cNvPr id="6" name="TextBox 5">
            <a:extLst>
              <a:ext uri="{FF2B5EF4-FFF2-40B4-BE49-F238E27FC236}">
                <a16:creationId xmlns:a16="http://schemas.microsoft.com/office/drawing/2014/main" id="{9938580C-A550-904C-776F-726A3F16390D}"/>
              </a:ext>
            </a:extLst>
          </p:cNvPr>
          <p:cNvSpPr txBox="1"/>
          <p:nvPr/>
        </p:nvSpPr>
        <p:spPr>
          <a:xfrm>
            <a:off x="382384" y="1448923"/>
            <a:ext cx="11296997" cy="3323987"/>
          </a:xfrm>
          <a:prstGeom prst="rect">
            <a:avLst/>
          </a:prstGeom>
          <a:noFill/>
        </p:spPr>
        <p:txBody>
          <a:bodyPr wrap="square">
            <a:spAutoFit/>
          </a:bodyPr>
          <a:lstStyle/>
          <a:p>
            <a:r>
              <a:rPr lang="en-US" sz="2400" b="0" i="0" dirty="0">
                <a:solidFill>
                  <a:srgbClr val="333333"/>
                </a:solidFill>
                <a:effectLst/>
                <a:latin typeface="inter-regular"/>
              </a:rPr>
              <a:t>We perform rotation in AVL tree only in case if Balance Factor is other than </a:t>
            </a:r>
            <a:r>
              <a:rPr lang="en-US" sz="2400" b="1" i="0" dirty="0">
                <a:solidFill>
                  <a:srgbClr val="333333"/>
                </a:solidFill>
                <a:effectLst/>
                <a:latin typeface="inter-bold"/>
              </a:rPr>
              <a:t>-1, 0, and 1</a:t>
            </a:r>
            <a:r>
              <a:rPr lang="en-US" sz="2400" b="0" i="0" dirty="0">
                <a:solidFill>
                  <a:srgbClr val="333333"/>
                </a:solidFill>
                <a:effectLst/>
                <a:latin typeface="inter-regular"/>
              </a:rPr>
              <a:t>. There are basically four types of rotations which are as follows</a:t>
            </a:r>
            <a:r>
              <a:rPr lang="en-US" b="0" i="0" dirty="0">
                <a:solidFill>
                  <a:srgbClr val="333333"/>
                </a:solidFill>
                <a:effectLst/>
                <a:latin typeface="inter-regular"/>
              </a:rPr>
              <a:t>:</a:t>
            </a:r>
          </a:p>
          <a:p>
            <a:endParaRPr lang="en-US" dirty="0">
              <a:solidFill>
                <a:srgbClr val="333333"/>
              </a:solidFill>
              <a:latin typeface="inter-regular"/>
            </a:endParaRPr>
          </a:p>
          <a:p>
            <a:pPr algn="just">
              <a:buFont typeface="+mj-lt"/>
              <a:buAutoNum type="arabicPeriod"/>
            </a:pPr>
            <a:r>
              <a:rPr lang="en-US" sz="2400" b="0" i="0" dirty="0">
                <a:solidFill>
                  <a:srgbClr val="000000"/>
                </a:solidFill>
                <a:effectLst/>
                <a:latin typeface="inter-regular"/>
              </a:rPr>
              <a:t>L </a:t>
            </a:r>
            <a:r>
              <a:rPr lang="en-US" sz="2400" b="0" i="0" dirty="0" err="1">
                <a:solidFill>
                  <a:srgbClr val="000000"/>
                </a:solidFill>
                <a:effectLst/>
                <a:latin typeface="inter-regular"/>
              </a:rPr>
              <a:t>L</a:t>
            </a:r>
            <a:r>
              <a:rPr lang="en-US" sz="2400" b="0" i="0" dirty="0">
                <a:solidFill>
                  <a:srgbClr val="000000"/>
                </a:solidFill>
                <a:effectLst/>
                <a:latin typeface="inter-regular"/>
              </a:rPr>
              <a:t> rotation: Inserted node is in the left subtree of left subtree of A</a:t>
            </a:r>
          </a:p>
          <a:p>
            <a:pPr algn="just">
              <a:buFont typeface="+mj-lt"/>
              <a:buAutoNum type="arabicPeriod"/>
            </a:pPr>
            <a:r>
              <a:rPr lang="en-US" sz="2400" b="0" i="0" dirty="0">
                <a:solidFill>
                  <a:srgbClr val="000000"/>
                </a:solidFill>
                <a:effectLst/>
                <a:latin typeface="inter-regular"/>
              </a:rPr>
              <a:t>R </a:t>
            </a:r>
            <a:r>
              <a:rPr lang="en-US" sz="2400" b="0" i="0" dirty="0" err="1">
                <a:solidFill>
                  <a:srgbClr val="000000"/>
                </a:solidFill>
                <a:effectLst/>
                <a:latin typeface="inter-regular"/>
              </a:rPr>
              <a:t>R</a:t>
            </a:r>
            <a:r>
              <a:rPr lang="en-US" sz="2400" b="0" i="0" dirty="0">
                <a:solidFill>
                  <a:srgbClr val="000000"/>
                </a:solidFill>
                <a:effectLst/>
                <a:latin typeface="inter-regular"/>
              </a:rPr>
              <a:t> rotation : Inserted node is in the right subtree of right subtree of A</a:t>
            </a:r>
          </a:p>
          <a:p>
            <a:pPr algn="just">
              <a:buFont typeface="+mj-lt"/>
              <a:buAutoNum type="arabicPeriod"/>
            </a:pPr>
            <a:r>
              <a:rPr lang="en-US" sz="2400" b="0" i="0" dirty="0">
                <a:solidFill>
                  <a:srgbClr val="000000"/>
                </a:solidFill>
                <a:effectLst/>
                <a:latin typeface="inter-regular"/>
              </a:rPr>
              <a:t>L R rotation : Inserted node is in the right subtree of left subtree of A</a:t>
            </a:r>
          </a:p>
          <a:p>
            <a:pPr algn="just">
              <a:buFont typeface="+mj-lt"/>
              <a:buAutoNum type="arabicPeriod"/>
            </a:pPr>
            <a:r>
              <a:rPr lang="en-US" sz="2400" b="0" i="0" dirty="0">
                <a:solidFill>
                  <a:srgbClr val="000000"/>
                </a:solidFill>
                <a:effectLst/>
                <a:latin typeface="inter-regular"/>
              </a:rPr>
              <a:t>R L rotation : Inserted node is in the left subtree of right subtree of A</a:t>
            </a:r>
          </a:p>
          <a:p>
            <a:br>
              <a:rPr lang="en-US" sz="2400" dirty="0"/>
            </a:br>
            <a:endParaRPr lang="en-IN" sz="2400" dirty="0"/>
          </a:p>
        </p:txBody>
      </p:sp>
      <p:sp>
        <p:nvSpPr>
          <p:cNvPr id="2" name="Date Placeholder 1">
            <a:extLst>
              <a:ext uri="{FF2B5EF4-FFF2-40B4-BE49-F238E27FC236}">
                <a16:creationId xmlns:a16="http://schemas.microsoft.com/office/drawing/2014/main" id="{EFC8C363-5327-DD60-B2DF-A243E4B615F9}"/>
              </a:ext>
            </a:extLst>
          </p:cNvPr>
          <p:cNvSpPr>
            <a:spLocks noGrp="1"/>
          </p:cNvSpPr>
          <p:nvPr>
            <p:ph type="dt" sz="half" idx="10"/>
          </p:nvPr>
        </p:nvSpPr>
        <p:spPr/>
        <p:txBody>
          <a:bodyPr/>
          <a:lstStyle/>
          <a:p>
            <a:fld id="{2D955541-CB1E-4E63-9198-CFB57624D047}" type="datetime1">
              <a:rPr lang="en-IN" smtClean="0"/>
              <a:t>14-08-2025</a:t>
            </a:fld>
            <a:endParaRPr lang="en-IN"/>
          </a:p>
        </p:txBody>
      </p:sp>
      <p:sp>
        <p:nvSpPr>
          <p:cNvPr id="3" name="Slide Number Placeholder 2">
            <a:extLst>
              <a:ext uri="{FF2B5EF4-FFF2-40B4-BE49-F238E27FC236}">
                <a16:creationId xmlns:a16="http://schemas.microsoft.com/office/drawing/2014/main" id="{8A423B8C-CDCE-53C0-EEC5-3E0DA7B8D9F7}"/>
              </a:ext>
            </a:extLst>
          </p:cNvPr>
          <p:cNvSpPr>
            <a:spLocks noGrp="1"/>
          </p:cNvSpPr>
          <p:nvPr>
            <p:ph type="sldNum" sz="quarter" idx="12"/>
          </p:nvPr>
        </p:nvSpPr>
        <p:spPr/>
        <p:txBody>
          <a:bodyPr/>
          <a:lstStyle/>
          <a:p>
            <a:fld id="{912593DB-F78A-4C10-9790-3219FB8F21C0}" type="slidenum">
              <a:rPr lang="en-IN" smtClean="0"/>
              <a:t>87</a:t>
            </a:fld>
            <a:endParaRPr lang="en-IN"/>
          </a:p>
        </p:txBody>
      </p:sp>
      <p:sp>
        <p:nvSpPr>
          <p:cNvPr id="5" name="Footer Placeholder 4">
            <a:extLst>
              <a:ext uri="{FF2B5EF4-FFF2-40B4-BE49-F238E27FC236}">
                <a16:creationId xmlns:a16="http://schemas.microsoft.com/office/drawing/2014/main" id="{93A70C25-D9DC-9673-053A-89BDA6AC2708}"/>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39485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B8DE0-D218-74C9-607B-5D46DA355E87}"/>
              </a:ext>
            </a:extLst>
          </p:cNvPr>
          <p:cNvSpPr>
            <a:spLocks noChangeArrowheads="1"/>
          </p:cNvSpPr>
          <p:nvPr/>
        </p:nvSpPr>
        <p:spPr bwMode="auto">
          <a:xfrm>
            <a:off x="174567" y="-59522"/>
            <a:ext cx="11903825" cy="58631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610B4B"/>
                </a:solidFill>
                <a:effectLst/>
                <a:latin typeface="erdana"/>
              </a:rPr>
              <a:t> </a:t>
            </a:r>
            <a:r>
              <a:rPr kumimoji="0" lang="en-US" altLang="en-US" sz="2400" b="0" i="0" u="none" strike="noStrike" cap="none" normalizeH="0" baseline="0" dirty="0">
                <a:ln>
                  <a:noFill/>
                </a:ln>
                <a:solidFill>
                  <a:srgbClr val="610B4B"/>
                </a:solidFill>
                <a:effectLst/>
                <a:latin typeface="erdana"/>
              </a:rPr>
              <a:t>RR Rotation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inter-regular"/>
              </a:rPr>
              <a:t>When BST becomes unbalanced, due to a node is inserted into the right subtree of the right subtree of A, then we perform RR rotation, </a:t>
            </a:r>
            <a:r>
              <a:rPr kumimoji="0" lang="en-US" altLang="en-US" sz="2400" b="0" i="0" u="none" strike="noStrike" cap="none" normalizeH="0" baseline="0" dirty="0">
                <a:ln>
                  <a:noFill/>
                </a:ln>
                <a:solidFill>
                  <a:srgbClr val="008000"/>
                </a:solidFill>
                <a:effectLst/>
                <a:latin typeface="inter-regular"/>
                <a:hlinkClick r:id="rId2"/>
              </a:rPr>
              <a:t>RR rotation</a:t>
            </a:r>
            <a:r>
              <a:rPr kumimoji="0" lang="en-US" altLang="en-US" sz="2400" b="0" i="0" u="none" strike="noStrike" cap="none" normalizeH="0" baseline="0" dirty="0">
                <a:ln>
                  <a:noFill/>
                </a:ln>
                <a:solidFill>
                  <a:srgbClr val="333333"/>
                </a:solidFill>
                <a:effectLst/>
                <a:latin typeface="inter-regular"/>
              </a:rPr>
              <a:t> is an anticlockwise rotation,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333333"/>
              </a:solidFill>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333333"/>
              </a:solidFill>
              <a:effectLst/>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333333"/>
              </a:solidFill>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333333"/>
              </a:solidFill>
              <a:effectLst/>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333333"/>
              </a:solidFill>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333333"/>
              </a:solidFill>
              <a:effectLst/>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333333"/>
              </a:solidFill>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333333"/>
              </a:solidFill>
              <a:effectLst/>
              <a:latin typeface="inter-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inter-regular"/>
              </a:rPr>
              <a:t>which is applied on the edge below a node having balance factor -2</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11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6" name="Picture 2" descr="AVL Rotations">
            <a:extLst>
              <a:ext uri="{FF2B5EF4-FFF2-40B4-BE49-F238E27FC236}">
                <a16:creationId xmlns:a16="http://schemas.microsoft.com/office/drawing/2014/main" id="{61064566-3E2D-B388-8FFF-2797AE846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981" y="1280160"/>
            <a:ext cx="9227128" cy="3507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4270C4-EA8B-E705-FE21-D938CA0A574D}"/>
              </a:ext>
            </a:extLst>
          </p:cNvPr>
          <p:cNvSpPr txBox="1"/>
          <p:nvPr/>
        </p:nvSpPr>
        <p:spPr>
          <a:xfrm>
            <a:off x="174567" y="5544278"/>
            <a:ext cx="11513128" cy="646331"/>
          </a:xfrm>
          <a:prstGeom prst="rect">
            <a:avLst/>
          </a:prstGeom>
          <a:noFill/>
        </p:spPr>
        <p:txBody>
          <a:bodyPr wrap="square">
            <a:spAutoFit/>
          </a:bodyPr>
          <a:lstStyle/>
          <a:p>
            <a:r>
              <a:rPr lang="en-US" b="0" i="0" dirty="0">
                <a:solidFill>
                  <a:srgbClr val="333333"/>
                </a:solidFill>
                <a:effectLst/>
                <a:latin typeface="inter-regular"/>
              </a:rPr>
              <a:t>In above example, node A has balance factor -2 because a node C is inserted in the right subtree of A right subtree.</a:t>
            </a:r>
          </a:p>
          <a:p>
            <a:r>
              <a:rPr lang="en-US" b="0" i="0" dirty="0">
                <a:solidFill>
                  <a:srgbClr val="333333"/>
                </a:solidFill>
                <a:effectLst/>
                <a:latin typeface="inter-regular"/>
              </a:rPr>
              <a:t> We perform the RR rotation on the edge below A.</a:t>
            </a:r>
            <a:endParaRPr lang="en-IN" dirty="0"/>
          </a:p>
        </p:txBody>
      </p:sp>
      <p:sp>
        <p:nvSpPr>
          <p:cNvPr id="3" name="Date Placeholder 2">
            <a:extLst>
              <a:ext uri="{FF2B5EF4-FFF2-40B4-BE49-F238E27FC236}">
                <a16:creationId xmlns:a16="http://schemas.microsoft.com/office/drawing/2014/main" id="{54AA791F-9667-40B7-F283-ECC8B862C91B}"/>
              </a:ext>
            </a:extLst>
          </p:cNvPr>
          <p:cNvSpPr>
            <a:spLocks noGrp="1"/>
          </p:cNvSpPr>
          <p:nvPr>
            <p:ph type="dt" sz="half" idx="10"/>
          </p:nvPr>
        </p:nvSpPr>
        <p:spPr/>
        <p:txBody>
          <a:bodyPr/>
          <a:lstStyle/>
          <a:p>
            <a:fld id="{ACB418AC-C794-4B0C-A630-964E0DFAABD1}" type="datetime1">
              <a:rPr lang="en-IN" smtClean="0"/>
              <a:t>14-08-2025</a:t>
            </a:fld>
            <a:endParaRPr lang="en-IN"/>
          </a:p>
        </p:txBody>
      </p:sp>
      <p:sp>
        <p:nvSpPr>
          <p:cNvPr id="5" name="Slide Number Placeholder 4">
            <a:extLst>
              <a:ext uri="{FF2B5EF4-FFF2-40B4-BE49-F238E27FC236}">
                <a16:creationId xmlns:a16="http://schemas.microsoft.com/office/drawing/2014/main" id="{23B1EFF3-40FC-3AF0-73EA-30FC43DA51CE}"/>
              </a:ext>
            </a:extLst>
          </p:cNvPr>
          <p:cNvSpPr>
            <a:spLocks noGrp="1"/>
          </p:cNvSpPr>
          <p:nvPr>
            <p:ph type="sldNum" sz="quarter" idx="12"/>
          </p:nvPr>
        </p:nvSpPr>
        <p:spPr/>
        <p:txBody>
          <a:bodyPr/>
          <a:lstStyle/>
          <a:p>
            <a:fld id="{912593DB-F78A-4C10-9790-3219FB8F21C0}" type="slidenum">
              <a:rPr lang="en-IN" smtClean="0"/>
              <a:t>88</a:t>
            </a:fld>
            <a:endParaRPr lang="en-IN"/>
          </a:p>
        </p:txBody>
      </p:sp>
      <p:sp>
        <p:nvSpPr>
          <p:cNvPr id="6" name="Footer Placeholder 5">
            <a:extLst>
              <a:ext uri="{FF2B5EF4-FFF2-40B4-BE49-F238E27FC236}">
                <a16:creationId xmlns:a16="http://schemas.microsoft.com/office/drawing/2014/main" id="{4837E563-DC0C-D841-7823-BFC48576D46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6107251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01BD6-42C2-03A5-3191-20C30CE7D731}"/>
              </a:ext>
            </a:extLst>
          </p:cNvPr>
          <p:cNvSpPr>
            <a:spLocks noChangeArrowheads="1"/>
          </p:cNvSpPr>
          <p:nvPr/>
        </p:nvSpPr>
        <p:spPr bwMode="auto">
          <a:xfrm>
            <a:off x="1" y="80417"/>
            <a:ext cx="11662756" cy="68634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610B4B"/>
                </a:solidFill>
                <a:effectLst/>
                <a:latin typeface="erdana"/>
              </a:rPr>
              <a:t> </a:t>
            </a:r>
            <a:r>
              <a:rPr kumimoji="0" lang="en-US" altLang="en-US" sz="2800" b="0" i="0" u="none" strike="noStrike" cap="none" normalizeH="0" baseline="0" dirty="0">
                <a:ln>
                  <a:noFill/>
                </a:ln>
                <a:solidFill>
                  <a:srgbClr val="610B4B"/>
                </a:solidFill>
                <a:effectLst/>
                <a:latin typeface="erdana"/>
              </a:rPr>
              <a:t>LL Rotation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inter-regular"/>
              </a:rPr>
              <a:t>When BST becomes unbalanced, due to a node is inserted into the left subtree of the left subtree of C, then we perform LL rotation, </a:t>
            </a:r>
            <a:r>
              <a:rPr kumimoji="0" lang="en-US" altLang="en-US" sz="2800" b="0" i="0" u="none" strike="noStrike" cap="none" normalizeH="0" baseline="0" dirty="0">
                <a:ln>
                  <a:noFill/>
                </a:ln>
                <a:solidFill>
                  <a:srgbClr val="008000"/>
                </a:solidFill>
                <a:effectLst/>
                <a:latin typeface="inter-regular"/>
                <a:hlinkClick r:id="rId2"/>
              </a:rPr>
              <a:t>LL rotation</a:t>
            </a:r>
            <a:r>
              <a:rPr kumimoji="0" lang="en-US" altLang="en-US" sz="2800" b="0" i="0" u="none" strike="noStrike" cap="none" normalizeH="0" baseline="0" dirty="0">
                <a:ln>
                  <a:noFill/>
                </a:ln>
                <a:solidFill>
                  <a:srgbClr val="333333"/>
                </a:solidFill>
                <a:effectLst/>
                <a:latin typeface="inter-regular"/>
              </a:rPr>
              <a:t> is clockwise rotation, which is applied on the edge below a node having balance factor 2.</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33"/>
              </a:solidFill>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33"/>
              </a:solidFill>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33"/>
              </a:solidFill>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33"/>
              </a:solidFill>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inter-regular"/>
              </a:rPr>
              <a:t>In above example, node C has balance factor 2 because a node A is inserted in the left subtree of C left subtree. We perform the LL rotation on the edge below A.</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AVL Rotations">
            <a:extLst>
              <a:ext uri="{FF2B5EF4-FFF2-40B4-BE49-F238E27FC236}">
                <a16:creationId xmlns:a16="http://schemas.microsoft.com/office/drawing/2014/main" id="{ED28058B-777E-816A-821B-541275DD2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433" y="1995055"/>
            <a:ext cx="7872152" cy="285126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B3759B77-D2B2-D553-EAD6-08D95054BA6E}"/>
              </a:ext>
            </a:extLst>
          </p:cNvPr>
          <p:cNvSpPr>
            <a:spLocks noGrp="1"/>
          </p:cNvSpPr>
          <p:nvPr>
            <p:ph type="dt" sz="half" idx="10"/>
          </p:nvPr>
        </p:nvSpPr>
        <p:spPr/>
        <p:txBody>
          <a:bodyPr/>
          <a:lstStyle/>
          <a:p>
            <a:fld id="{338F2EE0-10E5-46FF-8BE2-2C2CD4BB5DB6}" type="datetime1">
              <a:rPr lang="en-IN" smtClean="0"/>
              <a:t>14-08-2025</a:t>
            </a:fld>
            <a:endParaRPr lang="en-IN"/>
          </a:p>
        </p:txBody>
      </p:sp>
      <p:sp>
        <p:nvSpPr>
          <p:cNvPr id="4" name="Slide Number Placeholder 3">
            <a:extLst>
              <a:ext uri="{FF2B5EF4-FFF2-40B4-BE49-F238E27FC236}">
                <a16:creationId xmlns:a16="http://schemas.microsoft.com/office/drawing/2014/main" id="{5E577897-0DD9-2753-1D78-414EA6839AEA}"/>
              </a:ext>
            </a:extLst>
          </p:cNvPr>
          <p:cNvSpPr>
            <a:spLocks noGrp="1"/>
          </p:cNvSpPr>
          <p:nvPr>
            <p:ph type="sldNum" sz="quarter" idx="12"/>
          </p:nvPr>
        </p:nvSpPr>
        <p:spPr/>
        <p:txBody>
          <a:bodyPr/>
          <a:lstStyle/>
          <a:p>
            <a:fld id="{912593DB-F78A-4C10-9790-3219FB8F21C0}" type="slidenum">
              <a:rPr lang="en-IN" smtClean="0"/>
              <a:t>89</a:t>
            </a:fld>
            <a:endParaRPr lang="en-IN"/>
          </a:p>
        </p:txBody>
      </p:sp>
      <p:sp>
        <p:nvSpPr>
          <p:cNvPr id="5" name="Footer Placeholder 4">
            <a:extLst>
              <a:ext uri="{FF2B5EF4-FFF2-40B4-BE49-F238E27FC236}">
                <a16:creationId xmlns:a16="http://schemas.microsoft.com/office/drawing/2014/main" id="{FE05DE16-C4F3-1949-DE5D-F55F57F53F15}"/>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30688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25416-5FB6-A2BF-311C-E497D11ECA2E}"/>
              </a:ext>
            </a:extLst>
          </p:cNvPr>
          <p:cNvSpPr txBox="1"/>
          <p:nvPr/>
        </p:nvSpPr>
        <p:spPr>
          <a:xfrm>
            <a:off x="1704109" y="623455"/>
            <a:ext cx="8611986" cy="646331"/>
          </a:xfrm>
          <a:prstGeom prst="rect">
            <a:avLst/>
          </a:prstGeom>
          <a:noFill/>
        </p:spPr>
        <p:txBody>
          <a:bodyPr wrap="square" rtlCol="0">
            <a:spAutoFit/>
          </a:bodyPr>
          <a:lstStyle/>
          <a:p>
            <a:pPr algn="ctr"/>
            <a:r>
              <a:rPr lang="en-IN" sz="3600" dirty="0">
                <a:solidFill>
                  <a:srgbClr val="FF0000"/>
                </a:solidFill>
              </a:rPr>
              <a:t>Evaluation pattern (Lab)</a:t>
            </a:r>
          </a:p>
        </p:txBody>
      </p:sp>
      <p:graphicFrame>
        <p:nvGraphicFramePr>
          <p:cNvPr id="3" name="Table 3">
            <a:extLst>
              <a:ext uri="{FF2B5EF4-FFF2-40B4-BE49-F238E27FC236}">
                <a16:creationId xmlns:a16="http://schemas.microsoft.com/office/drawing/2014/main" id="{DD98159B-0252-6049-07B7-CEB12BFFAC06}"/>
              </a:ext>
            </a:extLst>
          </p:cNvPr>
          <p:cNvGraphicFramePr>
            <a:graphicFrameLocks noGrp="1"/>
          </p:cNvGraphicFramePr>
          <p:nvPr/>
        </p:nvGraphicFramePr>
        <p:xfrm>
          <a:off x="3495040" y="1938404"/>
          <a:ext cx="5418666" cy="2286000"/>
        </p:xfrm>
        <a:graphic>
          <a:graphicData uri="http://schemas.openxmlformats.org/drawingml/2006/table">
            <a:tbl>
              <a:tblPr firstRow="1" bandRow="1">
                <a:tableStyleId>{5C22544A-7EE6-4342-B048-85BDC9FD1C3A}</a:tableStyleId>
              </a:tblPr>
              <a:tblGrid>
                <a:gridCol w="1193338">
                  <a:extLst>
                    <a:ext uri="{9D8B030D-6E8A-4147-A177-3AD203B41FA5}">
                      <a16:colId xmlns:a16="http://schemas.microsoft.com/office/drawing/2014/main" val="425899501"/>
                    </a:ext>
                  </a:extLst>
                </a:gridCol>
                <a:gridCol w="4225328">
                  <a:extLst>
                    <a:ext uri="{9D8B030D-6E8A-4147-A177-3AD203B41FA5}">
                      <a16:colId xmlns:a16="http://schemas.microsoft.com/office/drawing/2014/main" val="1599092509"/>
                    </a:ext>
                  </a:extLst>
                </a:gridCol>
              </a:tblGrid>
              <a:tr h="455845">
                <a:tc>
                  <a:txBody>
                    <a:bodyPr/>
                    <a:lstStyle/>
                    <a:p>
                      <a:pPr algn="ctr"/>
                      <a:r>
                        <a:rPr lang="en-IN" sz="2400" dirty="0">
                          <a:solidFill>
                            <a:schemeClr val="tx1"/>
                          </a:solidFill>
                          <a:latin typeface="Arial" panose="020B0604020202020204" pitchFamily="34" charset="0"/>
                          <a:cs typeface="Arial" panose="020B0604020202020204" pitchFamily="34" charset="0"/>
                        </a:rPr>
                        <a:t>S.NO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1"/>
                          </a:solidFill>
                          <a:latin typeface="Arial" panose="020B0604020202020204" pitchFamily="34" charset="0"/>
                          <a:cs typeface="Arial" panose="020B0604020202020204" pitchFamily="34" charset="0"/>
                        </a:rPr>
                        <a:t>Name of the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92674"/>
                  </a:ext>
                </a:extLst>
              </a:tr>
              <a:tr h="364676">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t>Day to day Evaluation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2065732"/>
                  </a:ext>
                </a:extLst>
              </a:tr>
              <a:tr h="364676">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Viva Voice-5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095707"/>
                  </a:ext>
                </a:extLst>
              </a:tr>
              <a:tr h="364676">
                <a:tc>
                  <a:txBody>
                    <a:bodyPr/>
                    <a:lstStyle/>
                    <a:p>
                      <a:pPr algn="ctr"/>
                      <a:r>
                        <a:rPr lang="en-IN"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Lab Record-5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714429"/>
                  </a:ext>
                </a:extLst>
              </a:tr>
              <a:tr h="364676">
                <a:tc>
                  <a:txBody>
                    <a:bodyPr/>
                    <a:lstStyle/>
                    <a:p>
                      <a:pPr algn="ctr"/>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Internal-15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403766"/>
                  </a:ext>
                </a:extLst>
              </a:tr>
              <a:tr h="364676">
                <a:tc>
                  <a:txBody>
                    <a:bodyPr/>
                    <a:lstStyle/>
                    <a:p>
                      <a:pPr algn="ctr"/>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External-70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643250"/>
                  </a:ext>
                </a:extLst>
              </a:tr>
            </a:tbl>
          </a:graphicData>
        </a:graphic>
      </p:graphicFrame>
    </p:spTree>
    <p:extLst>
      <p:ext uri="{BB962C8B-B14F-4D97-AF65-F5344CB8AC3E}">
        <p14:creationId xmlns:p14="http://schemas.microsoft.com/office/powerpoint/2010/main" val="3881759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7B020-901C-116A-43C0-CB087860A2EA}"/>
              </a:ext>
            </a:extLst>
          </p:cNvPr>
          <p:cNvSpPr txBox="1"/>
          <p:nvPr/>
        </p:nvSpPr>
        <p:spPr>
          <a:xfrm>
            <a:off x="166255" y="229909"/>
            <a:ext cx="11729258" cy="2585323"/>
          </a:xfrm>
          <a:prstGeom prst="rect">
            <a:avLst/>
          </a:prstGeom>
          <a:noFill/>
        </p:spPr>
        <p:txBody>
          <a:bodyPr wrap="square">
            <a:spAutoFit/>
          </a:bodyPr>
          <a:lstStyle/>
          <a:p>
            <a:r>
              <a:rPr lang="en-US" sz="2400" b="0" dirty="0">
                <a:solidFill>
                  <a:srgbClr val="610B4B"/>
                </a:solidFill>
                <a:effectLst/>
                <a:latin typeface="erdana"/>
              </a:rPr>
              <a:t>3</a:t>
            </a:r>
            <a:r>
              <a:rPr lang="en-US" b="0" dirty="0">
                <a:solidFill>
                  <a:srgbClr val="610B4B"/>
                </a:solidFill>
                <a:effectLst/>
                <a:latin typeface="erdana"/>
              </a:rPr>
              <a:t>. </a:t>
            </a:r>
            <a:r>
              <a:rPr lang="en-US" sz="2400" b="0" dirty="0">
                <a:solidFill>
                  <a:srgbClr val="610B4B"/>
                </a:solidFill>
                <a:effectLst/>
                <a:latin typeface="erdana"/>
              </a:rPr>
              <a:t>LR Rotation</a:t>
            </a:r>
          </a:p>
          <a:p>
            <a:r>
              <a:rPr lang="en-US" sz="2400" b="0" i="0" dirty="0">
                <a:solidFill>
                  <a:srgbClr val="333333"/>
                </a:solidFill>
                <a:effectLst/>
                <a:latin typeface="inter-regular"/>
              </a:rPr>
              <a:t>Double rotations are bit tougher than single rotation. </a:t>
            </a:r>
          </a:p>
          <a:p>
            <a:r>
              <a:rPr lang="en-US" sz="2400" b="0" i="0" dirty="0">
                <a:solidFill>
                  <a:srgbClr val="333333"/>
                </a:solidFill>
                <a:effectLst/>
                <a:latin typeface="inter-regular"/>
              </a:rPr>
              <a:t>LR rotation = RR rotation + LL rotation,</a:t>
            </a:r>
          </a:p>
          <a:p>
            <a:r>
              <a:rPr lang="en-US" sz="2400" b="0" i="0" dirty="0">
                <a:solidFill>
                  <a:srgbClr val="333333"/>
                </a:solidFill>
                <a:effectLst/>
                <a:latin typeface="inter-regular"/>
              </a:rPr>
              <a:t> i.e., first RR rotation is performed on subtree and then LL rotation is performed on full tree, by full tree we mean the first node from the path of inserted node whose balance factor is other than -1, 0, or 1.</a:t>
            </a:r>
            <a:br>
              <a:rPr lang="en-US" dirty="0"/>
            </a:br>
            <a:endParaRPr lang="en-IN" dirty="0"/>
          </a:p>
        </p:txBody>
      </p:sp>
      <p:sp>
        <p:nvSpPr>
          <p:cNvPr id="2" name="Date Placeholder 1">
            <a:extLst>
              <a:ext uri="{FF2B5EF4-FFF2-40B4-BE49-F238E27FC236}">
                <a16:creationId xmlns:a16="http://schemas.microsoft.com/office/drawing/2014/main" id="{E17A2E2D-3E4E-E916-F058-11DFF2D1F3FE}"/>
              </a:ext>
            </a:extLst>
          </p:cNvPr>
          <p:cNvSpPr>
            <a:spLocks noGrp="1"/>
          </p:cNvSpPr>
          <p:nvPr>
            <p:ph type="dt" sz="half" idx="10"/>
          </p:nvPr>
        </p:nvSpPr>
        <p:spPr/>
        <p:txBody>
          <a:bodyPr/>
          <a:lstStyle/>
          <a:p>
            <a:fld id="{7FF8A6A8-EEBE-498F-ADBC-A1458502559B}" type="datetime1">
              <a:rPr lang="en-IN" smtClean="0"/>
              <a:t>14-08-2025</a:t>
            </a:fld>
            <a:endParaRPr lang="en-IN"/>
          </a:p>
        </p:txBody>
      </p:sp>
      <p:sp>
        <p:nvSpPr>
          <p:cNvPr id="4" name="Slide Number Placeholder 3">
            <a:extLst>
              <a:ext uri="{FF2B5EF4-FFF2-40B4-BE49-F238E27FC236}">
                <a16:creationId xmlns:a16="http://schemas.microsoft.com/office/drawing/2014/main" id="{2BA57E1D-B323-BFBB-EE25-45AA2F26AC3F}"/>
              </a:ext>
            </a:extLst>
          </p:cNvPr>
          <p:cNvSpPr>
            <a:spLocks noGrp="1"/>
          </p:cNvSpPr>
          <p:nvPr>
            <p:ph type="sldNum" sz="quarter" idx="12"/>
          </p:nvPr>
        </p:nvSpPr>
        <p:spPr/>
        <p:txBody>
          <a:bodyPr/>
          <a:lstStyle/>
          <a:p>
            <a:fld id="{912593DB-F78A-4C10-9790-3219FB8F21C0}" type="slidenum">
              <a:rPr lang="en-IN" smtClean="0"/>
              <a:t>90</a:t>
            </a:fld>
            <a:endParaRPr lang="en-IN"/>
          </a:p>
        </p:txBody>
      </p:sp>
      <p:sp>
        <p:nvSpPr>
          <p:cNvPr id="5" name="Footer Placeholder 4">
            <a:extLst>
              <a:ext uri="{FF2B5EF4-FFF2-40B4-BE49-F238E27FC236}">
                <a16:creationId xmlns:a16="http://schemas.microsoft.com/office/drawing/2014/main" id="{1FD1F02E-FC89-59CD-58F5-D34BADE64360}"/>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142941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0F834-F887-8C80-F42B-EFD790505BE9}"/>
              </a:ext>
            </a:extLst>
          </p:cNvPr>
          <p:cNvPicPr>
            <a:picLocks noChangeAspect="1"/>
          </p:cNvPicPr>
          <p:nvPr/>
        </p:nvPicPr>
        <p:blipFill>
          <a:blip r:embed="rId2"/>
          <a:stretch>
            <a:fillRect/>
          </a:stretch>
        </p:blipFill>
        <p:spPr>
          <a:xfrm>
            <a:off x="241069" y="0"/>
            <a:ext cx="11950931" cy="6724995"/>
          </a:xfrm>
          <a:prstGeom prst="rect">
            <a:avLst/>
          </a:prstGeom>
        </p:spPr>
      </p:pic>
      <p:sp>
        <p:nvSpPr>
          <p:cNvPr id="2" name="Date Placeholder 1">
            <a:extLst>
              <a:ext uri="{FF2B5EF4-FFF2-40B4-BE49-F238E27FC236}">
                <a16:creationId xmlns:a16="http://schemas.microsoft.com/office/drawing/2014/main" id="{F8CCACB4-EB12-2BD9-34ED-C1B1C3C0483E}"/>
              </a:ext>
            </a:extLst>
          </p:cNvPr>
          <p:cNvSpPr>
            <a:spLocks noGrp="1"/>
          </p:cNvSpPr>
          <p:nvPr>
            <p:ph type="dt" sz="half" idx="10"/>
          </p:nvPr>
        </p:nvSpPr>
        <p:spPr/>
        <p:txBody>
          <a:bodyPr/>
          <a:lstStyle/>
          <a:p>
            <a:fld id="{9477BCB3-BFC8-4A75-AD74-4EA24974E0A9}" type="datetime1">
              <a:rPr lang="en-IN" smtClean="0"/>
              <a:t>14-08-2025</a:t>
            </a:fld>
            <a:endParaRPr lang="en-IN"/>
          </a:p>
        </p:txBody>
      </p:sp>
      <p:sp>
        <p:nvSpPr>
          <p:cNvPr id="4" name="Slide Number Placeholder 3">
            <a:extLst>
              <a:ext uri="{FF2B5EF4-FFF2-40B4-BE49-F238E27FC236}">
                <a16:creationId xmlns:a16="http://schemas.microsoft.com/office/drawing/2014/main" id="{68E4ECEC-4917-9137-B787-C799E47AC9A4}"/>
              </a:ext>
            </a:extLst>
          </p:cNvPr>
          <p:cNvSpPr>
            <a:spLocks noGrp="1"/>
          </p:cNvSpPr>
          <p:nvPr>
            <p:ph type="sldNum" sz="quarter" idx="12"/>
          </p:nvPr>
        </p:nvSpPr>
        <p:spPr/>
        <p:txBody>
          <a:bodyPr/>
          <a:lstStyle/>
          <a:p>
            <a:fld id="{912593DB-F78A-4C10-9790-3219FB8F21C0}" type="slidenum">
              <a:rPr lang="en-IN" smtClean="0"/>
              <a:t>91</a:t>
            </a:fld>
            <a:endParaRPr lang="en-IN"/>
          </a:p>
        </p:txBody>
      </p:sp>
      <p:sp>
        <p:nvSpPr>
          <p:cNvPr id="5" name="Footer Placeholder 4">
            <a:extLst>
              <a:ext uri="{FF2B5EF4-FFF2-40B4-BE49-F238E27FC236}">
                <a16:creationId xmlns:a16="http://schemas.microsoft.com/office/drawing/2014/main" id="{08369197-1F9B-6547-E570-CAFC3E768EBF}"/>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431562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7F1F5-F911-0B9A-D9AF-746E82DB7084}"/>
              </a:ext>
            </a:extLst>
          </p:cNvPr>
          <p:cNvSpPr txBox="1"/>
          <p:nvPr/>
        </p:nvSpPr>
        <p:spPr>
          <a:xfrm>
            <a:off x="307571" y="119026"/>
            <a:ext cx="11496502" cy="3046988"/>
          </a:xfrm>
          <a:prstGeom prst="rect">
            <a:avLst/>
          </a:prstGeom>
          <a:noFill/>
        </p:spPr>
        <p:txBody>
          <a:bodyPr wrap="square">
            <a:spAutoFit/>
          </a:bodyPr>
          <a:lstStyle/>
          <a:p>
            <a:pPr algn="just"/>
            <a:r>
              <a:rPr lang="en-US" sz="3200" b="0" i="0" dirty="0">
                <a:solidFill>
                  <a:srgbClr val="610B4B"/>
                </a:solidFill>
                <a:effectLst/>
                <a:latin typeface="erdana"/>
              </a:rPr>
              <a:t>4. RL Rotation</a:t>
            </a:r>
          </a:p>
          <a:p>
            <a:pPr algn="just"/>
            <a:r>
              <a:rPr lang="en-US" sz="3200" b="0" i="0" u="none" strike="noStrike" dirty="0">
                <a:solidFill>
                  <a:srgbClr val="008000"/>
                </a:solidFill>
                <a:effectLst/>
                <a:latin typeface="inter-regular"/>
                <a:hlinkClick r:id="rId2"/>
              </a:rPr>
              <a:t>R L rotation</a:t>
            </a:r>
            <a:r>
              <a:rPr lang="en-US" sz="3200" b="0" i="0" dirty="0">
                <a:solidFill>
                  <a:srgbClr val="333333"/>
                </a:solidFill>
                <a:effectLst/>
                <a:latin typeface="inter-regular"/>
              </a:rPr>
              <a:t> = LL rotation + RR rotation, </a:t>
            </a:r>
          </a:p>
          <a:p>
            <a:pPr algn="just"/>
            <a:endParaRPr lang="en-US" sz="3200" dirty="0">
              <a:solidFill>
                <a:srgbClr val="333333"/>
              </a:solidFill>
              <a:latin typeface="inter-regular"/>
            </a:endParaRPr>
          </a:p>
          <a:p>
            <a:pPr algn="just"/>
            <a:r>
              <a:rPr lang="en-US" sz="3200" b="0" i="0" dirty="0">
                <a:solidFill>
                  <a:srgbClr val="333333"/>
                </a:solidFill>
                <a:effectLst/>
                <a:latin typeface="inter-regular"/>
              </a:rPr>
              <a:t>i.e., first LL rotation is performed on subtree and then RR rotation is performed on full tree, by full tree we mean the first node from the path of inserted node whose balance factor is other than -1, 0, or 1.</a:t>
            </a:r>
          </a:p>
        </p:txBody>
      </p:sp>
      <p:sp>
        <p:nvSpPr>
          <p:cNvPr id="2" name="Date Placeholder 1">
            <a:extLst>
              <a:ext uri="{FF2B5EF4-FFF2-40B4-BE49-F238E27FC236}">
                <a16:creationId xmlns:a16="http://schemas.microsoft.com/office/drawing/2014/main" id="{2FE6982F-B053-DAAE-0F24-839D373EEF7A}"/>
              </a:ext>
            </a:extLst>
          </p:cNvPr>
          <p:cNvSpPr>
            <a:spLocks noGrp="1"/>
          </p:cNvSpPr>
          <p:nvPr>
            <p:ph type="dt" sz="half" idx="10"/>
          </p:nvPr>
        </p:nvSpPr>
        <p:spPr/>
        <p:txBody>
          <a:bodyPr/>
          <a:lstStyle/>
          <a:p>
            <a:fld id="{90372BB0-2D7B-4365-8CF9-EB0A6B7C7203}" type="datetime1">
              <a:rPr lang="en-IN" smtClean="0"/>
              <a:t>14-08-2025</a:t>
            </a:fld>
            <a:endParaRPr lang="en-IN"/>
          </a:p>
        </p:txBody>
      </p:sp>
      <p:sp>
        <p:nvSpPr>
          <p:cNvPr id="4" name="Slide Number Placeholder 3">
            <a:extLst>
              <a:ext uri="{FF2B5EF4-FFF2-40B4-BE49-F238E27FC236}">
                <a16:creationId xmlns:a16="http://schemas.microsoft.com/office/drawing/2014/main" id="{696CD691-78A5-45B0-94B8-9CC15C301289}"/>
              </a:ext>
            </a:extLst>
          </p:cNvPr>
          <p:cNvSpPr>
            <a:spLocks noGrp="1"/>
          </p:cNvSpPr>
          <p:nvPr>
            <p:ph type="sldNum" sz="quarter" idx="12"/>
          </p:nvPr>
        </p:nvSpPr>
        <p:spPr/>
        <p:txBody>
          <a:bodyPr/>
          <a:lstStyle/>
          <a:p>
            <a:fld id="{912593DB-F78A-4C10-9790-3219FB8F21C0}" type="slidenum">
              <a:rPr lang="en-IN" smtClean="0"/>
              <a:t>92</a:t>
            </a:fld>
            <a:endParaRPr lang="en-IN"/>
          </a:p>
        </p:txBody>
      </p:sp>
      <p:sp>
        <p:nvSpPr>
          <p:cNvPr id="5" name="Footer Placeholder 4">
            <a:extLst>
              <a:ext uri="{FF2B5EF4-FFF2-40B4-BE49-F238E27FC236}">
                <a16:creationId xmlns:a16="http://schemas.microsoft.com/office/drawing/2014/main" id="{E84B25D7-C8D0-24A0-2C46-07F693FBE713}"/>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0463263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AC83F-D9E8-2737-D159-123456EF67CF}"/>
              </a:ext>
            </a:extLst>
          </p:cNvPr>
          <p:cNvPicPr>
            <a:picLocks noChangeAspect="1"/>
          </p:cNvPicPr>
          <p:nvPr/>
        </p:nvPicPr>
        <p:blipFill>
          <a:blip r:embed="rId2"/>
          <a:stretch>
            <a:fillRect/>
          </a:stretch>
        </p:blipFill>
        <p:spPr>
          <a:xfrm>
            <a:off x="116378" y="1"/>
            <a:ext cx="11978640" cy="6766560"/>
          </a:xfrm>
          <a:prstGeom prst="rect">
            <a:avLst/>
          </a:prstGeom>
        </p:spPr>
      </p:pic>
      <p:sp>
        <p:nvSpPr>
          <p:cNvPr id="2" name="Date Placeholder 1">
            <a:extLst>
              <a:ext uri="{FF2B5EF4-FFF2-40B4-BE49-F238E27FC236}">
                <a16:creationId xmlns:a16="http://schemas.microsoft.com/office/drawing/2014/main" id="{B0E69C03-49A4-CF03-87C7-CB900204F39E}"/>
              </a:ext>
            </a:extLst>
          </p:cNvPr>
          <p:cNvSpPr>
            <a:spLocks noGrp="1"/>
          </p:cNvSpPr>
          <p:nvPr>
            <p:ph type="dt" sz="half" idx="10"/>
          </p:nvPr>
        </p:nvSpPr>
        <p:spPr/>
        <p:txBody>
          <a:bodyPr/>
          <a:lstStyle/>
          <a:p>
            <a:fld id="{C5B6736A-8B92-4ECD-9F72-C3FDFB198978}" type="datetime1">
              <a:rPr lang="en-IN" smtClean="0"/>
              <a:t>14-08-2025</a:t>
            </a:fld>
            <a:endParaRPr lang="en-IN"/>
          </a:p>
        </p:txBody>
      </p:sp>
      <p:sp>
        <p:nvSpPr>
          <p:cNvPr id="4" name="Slide Number Placeholder 3">
            <a:extLst>
              <a:ext uri="{FF2B5EF4-FFF2-40B4-BE49-F238E27FC236}">
                <a16:creationId xmlns:a16="http://schemas.microsoft.com/office/drawing/2014/main" id="{5894A58B-5EB0-F6AA-116C-606EFE28177B}"/>
              </a:ext>
            </a:extLst>
          </p:cNvPr>
          <p:cNvSpPr>
            <a:spLocks noGrp="1"/>
          </p:cNvSpPr>
          <p:nvPr>
            <p:ph type="sldNum" sz="quarter" idx="12"/>
          </p:nvPr>
        </p:nvSpPr>
        <p:spPr/>
        <p:txBody>
          <a:bodyPr/>
          <a:lstStyle/>
          <a:p>
            <a:fld id="{912593DB-F78A-4C10-9790-3219FB8F21C0}" type="slidenum">
              <a:rPr lang="en-IN" smtClean="0"/>
              <a:t>93</a:t>
            </a:fld>
            <a:endParaRPr lang="en-IN"/>
          </a:p>
        </p:txBody>
      </p:sp>
      <p:sp>
        <p:nvSpPr>
          <p:cNvPr id="5" name="Footer Placeholder 4">
            <a:extLst>
              <a:ext uri="{FF2B5EF4-FFF2-40B4-BE49-F238E27FC236}">
                <a16:creationId xmlns:a16="http://schemas.microsoft.com/office/drawing/2014/main" id="{0BBC4265-1478-37F3-D2C2-9637E86F456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48658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14D50-79F9-3BEB-A2AC-51F5E099CA35}"/>
              </a:ext>
            </a:extLst>
          </p:cNvPr>
          <p:cNvSpPr txBox="1"/>
          <p:nvPr/>
        </p:nvSpPr>
        <p:spPr>
          <a:xfrm>
            <a:off x="1402080" y="783771"/>
            <a:ext cx="9387840" cy="1077218"/>
          </a:xfrm>
          <a:prstGeom prst="rect">
            <a:avLst/>
          </a:prstGeom>
          <a:noFill/>
        </p:spPr>
        <p:txBody>
          <a:bodyPr wrap="square" rtlCol="0">
            <a:spAutoFit/>
          </a:bodyPr>
          <a:lstStyle/>
          <a:p>
            <a:r>
              <a:rPr lang="en-IN" sz="3200" dirty="0"/>
              <a:t>Construct AVL Tree for the following elements</a:t>
            </a:r>
          </a:p>
          <a:p>
            <a:r>
              <a:rPr lang="en-IN" sz="3200" dirty="0"/>
              <a:t> 63, 9, 19, 27,18,108,99,81,</a:t>
            </a:r>
          </a:p>
        </p:txBody>
      </p:sp>
    </p:spTree>
    <p:extLst>
      <p:ext uri="{BB962C8B-B14F-4D97-AF65-F5344CB8AC3E}">
        <p14:creationId xmlns:p14="http://schemas.microsoft.com/office/powerpoint/2010/main" val="3410320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VL Tree Insertion">
            <a:extLst>
              <a:ext uri="{FF2B5EF4-FFF2-40B4-BE49-F238E27FC236}">
                <a16:creationId xmlns:a16="http://schemas.microsoft.com/office/drawing/2014/main" id="{AB495921-B281-6109-ABF4-A330ADBBB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0"/>
            <a:ext cx="119426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DCCEF1B-8B1F-A8A3-775D-6A156C14165A}"/>
              </a:ext>
            </a:extLst>
          </p:cNvPr>
          <p:cNvSpPr>
            <a:spLocks noGrp="1"/>
          </p:cNvSpPr>
          <p:nvPr>
            <p:ph type="dt" sz="half" idx="10"/>
          </p:nvPr>
        </p:nvSpPr>
        <p:spPr/>
        <p:txBody>
          <a:bodyPr/>
          <a:lstStyle/>
          <a:p>
            <a:fld id="{E1DAD2DF-240A-4F95-ADA5-C7E2D7BF1F70}" type="datetime1">
              <a:rPr lang="en-IN" smtClean="0"/>
              <a:t>14-08-2025</a:t>
            </a:fld>
            <a:endParaRPr lang="en-IN"/>
          </a:p>
        </p:txBody>
      </p:sp>
      <p:sp>
        <p:nvSpPr>
          <p:cNvPr id="3" name="Slide Number Placeholder 2">
            <a:extLst>
              <a:ext uri="{FF2B5EF4-FFF2-40B4-BE49-F238E27FC236}">
                <a16:creationId xmlns:a16="http://schemas.microsoft.com/office/drawing/2014/main" id="{495A3A70-E73A-7C23-69B9-DF808DC91C17}"/>
              </a:ext>
            </a:extLst>
          </p:cNvPr>
          <p:cNvSpPr>
            <a:spLocks noGrp="1"/>
          </p:cNvSpPr>
          <p:nvPr>
            <p:ph type="sldNum" sz="quarter" idx="12"/>
          </p:nvPr>
        </p:nvSpPr>
        <p:spPr/>
        <p:txBody>
          <a:bodyPr/>
          <a:lstStyle/>
          <a:p>
            <a:fld id="{912593DB-F78A-4C10-9790-3219FB8F21C0}" type="slidenum">
              <a:rPr lang="en-IN" smtClean="0"/>
              <a:t>95</a:t>
            </a:fld>
            <a:endParaRPr lang="en-IN"/>
          </a:p>
        </p:txBody>
      </p:sp>
      <p:sp>
        <p:nvSpPr>
          <p:cNvPr id="4" name="Footer Placeholder 3">
            <a:extLst>
              <a:ext uri="{FF2B5EF4-FFF2-40B4-BE49-F238E27FC236}">
                <a16:creationId xmlns:a16="http://schemas.microsoft.com/office/drawing/2014/main" id="{893A4479-5A82-4878-8457-0AF1BB53D5AF}"/>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9304991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093945-689D-089F-8232-FDE0C8D12A23}"/>
              </a:ext>
            </a:extLst>
          </p:cNvPr>
          <p:cNvSpPr txBox="1"/>
          <p:nvPr/>
        </p:nvSpPr>
        <p:spPr>
          <a:xfrm>
            <a:off x="1579419" y="645271"/>
            <a:ext cx="8697190" cy="954107"/>
          </a:xfrm>
          <a:prstGeom prst="rect">
            <a:avLst/>
          </a:prstGeom>
          <a:noFill/>
        </p:spPr>
        <p:txBody>
          <a:bodyPr wrap="square">
            <a:spAutoFit/>
          </a:bodyPr>
          <a:lstStyle/>
          <a:p>
            <a:pPr algn="ctr"/>
            <a:r>
              <a:rPr lang="en-US" sz="2800" b="1" i="0" dirty="0">
                <a:solidFill>
                  <a:srgbClr val="333333"/>
                </a:solidFill>
                <a:effectLst/>
                <a:latin typeface="Open Sans" panose="020B0606030504020204" pitchFamily="34" charset="0"/>
              </a:rPr>
              <a:t>Construct an AVL Tree with following data: </a:t>
            </a:r>
          </a:p>
          <a:p>
            <a:pPr algn="ctr"/>
            <a:r>
              <a:rPr lang="en-US" sz="2800" b="1" i="0" dirty="0">
                <a:solidFill>
                  <a:srgbClr val="333333"/>
                </a:solidFill>
                <a:effectLst/>
                <a:latin typeface="Open Sans" panose="020B0606030504020204" pitchFamily="34" charset="0"/>
              </a:rPr>
              <a:t>10 15 9 12 13 79 45 36 22</a:t>
            </a:r>
            <a:endParaRPr lang="en-IN" sz="2800" dirty="0"/>
          </a:p>
        </p:txBody>
      </p:sp>
      <p:pic>
        <p:nvPicPr>
          <p:cNvPr id="5" name="Picture 4">
            <a:extLst>
              <a:ext uri="{FF2B5EF4-FFF2-40B4-BE49-F238E27FC236}">
                <a16:creationId xmlns:a16="http://schemas.microsoft.com/office/drawing/2014/main" id="{614E8F9D-CCA8-BF01-085C-293513A5ADF1}"/>
              </a:ext>
            </a:extLst>
          </p:cNvPr>
          <p:cNvPicPr>
            <a:picLocks noChangeAspect="1"/>
          </p:cNvPicPr>
          <p:nvPr/>
        </p:nvPicPr>
        <p:blipFill>
          <a:blip r:embed="rId2"/>
          <a:stretch>
            <a:fillRect/>
          </a:stretch>
        </p:blipFill>
        <p:spPr>
          <a:xfrm>
            <a:off x="332960" y="1485137"/>
            <a:ext cx="2648086" cy="4985006"/>
          </a:xfrm>
          <a:prstGeom prst="rect">
            <a:avLst/>
          </a:prstGeom>
        </p:spPr>
      </p:pic>
      <p:pic>
        <p:nvPicPr>
          <p:cNvPr id="7" name="Picture 6">
            <a:extLst>
              <a:ext uri="{FF2B5EF4-FFF2-40B4-BE49-F238E27FC236}">
                <a16:creationId xmlns:a16="http://schemas.microsoft.com/office/drawing/2014/main" id="{B4D78E56-E709-0E11-1E9C-DA9A4D2CE9DB}"/>
              </a:ext>
            </a:extLst>
          </p:cNvPr>
          <p:cNvPicPr>
            <a:picLocks noChangeAspect="1"/>
          </p:cNvPicPr>
          <p:nvPr/>
        </p:nvPicPr>
        <p:blipFill>
          <a:blip r:embed="rId3"/>
          <a:stretch>
            <a:fillRect/>
          </a:stretch>
        </p:blipFill>
        <p:spPr>
          <a:xfrm>
            <a:off x="4121332" y="1773945"/>
            <a:ext cx="7516486" cy="4834673"/>
          </a:xfrm>
          <a:prstGeom prst="rect">
            <a:avLst/>
          </a:prstGeom>
        </p:spPr>
      </p:pic>
      <p:sp>
        <p:nvSpPr>
          <p:cNvPr id="2" name="Date Placeholder 1">
            <a:extLst>
              <a:ext uri="{FF2B5EF4-FFF2-40B4-BE49-F238E27FC236}">
                <a16:creationId xmlns:a16="http://schemas.microsoft.com/office/drawing/2014/main" id="{76B00518-93C6-6870-CA47-6349754753DB}"/>
              </a:ext>
            </a:extLst>
          </p:cNvPr>
          <p:cNvSpPr>
            <a:spLocks noGrp="1"/>
          </p:cNvSpPr>
          <p:nvPr>
            <p:ph type="dt" sz="half" idx="10"/>
          </p:nvPr>
        </p:nvSpPr>
        <p:spPr/>
        <p:txBody>
          <a:bodyPr/>
          <a:lstStyle/>
          <a:p>
            <a:fld id="{BEDD22BC-D0AF-40AB-B53D-EA94FFFEB4A7}" type="datetime1">
              <a:rPr lang="en-IN" smtClean="0"/>
              <a:t>14-08-2025</a:t>
            </a:fld>
            <a:endParaRPr lang="en-IN"/>
          </a:p>
        </p:txBody>
      </p:sp>
      <p:sp>
        <p:nvSpPr>
          <p:cNvPr id="4" name="Slide Number Placeholder 3">
            <a:extLst>
              <a:ext uri="{FF2B5EF4-FFF2-40B4-BE49-F238E27FC236}">
                <a16:creationId xmlns:a16="http://schemas.microsoft.com/office/drawing/2014/main" id="{0F66BE7F-0268-2C46-1876-0ED9609B8B51}"/>
              </a:ext>
            </a:extLst>
          </p:cNvPr>
          <p:cNvSpPr>
            <a:spLocks noGrp="1"/>
          </p:cNvSpPr>
          <p:nvPr>
            <p:ph type="sldNum" sz="quarter" idx="12"/>
          </p:nvPr>
        </p:nvSpPr>
        <p:spPr/>
        <p:txBody>
          <a:bodyPr/>
          <a:lstStyle/>
          <a:p>
            <a:fld id="{912593DB-F78A-4C10-9790-3219FB8F21C0}" type="slidenum">
              <a:rPr lang="en-IN" smtClean="0"/>
              <a:t>96</a:t>
            </a:fld>
            <a:endParaRPr lang="en-IN"/>
          </a:p>
        </p:txBody>
      </p:sp>
      <p:sp>
        <p:nvSpPr>
          <p:cNvPr id="6" name="Footer Placeholder 5">
            <a:extLst>
              <a:ext uri="{FF2B5EF4-FFF2-40B4-BE49-F238E27FC236}">
                <a16:creationId xmlns:a16="http://schemas.microsoft.com/office/drawing/2014/main" id="{8B40AD8E-F041-2A1E-27E5-38585D93C2B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3369705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ACEA4-FF53-B6E5-32C9-4285C418E696}"/>
              </a:ext>
            </a:extLst>
          </p:cNvPr>
          <p:cNvPicPr>
            <a:picLocks noChangeAspect="1"/>
          </p:cNvPicPr>
          <p:nvPr/>
        </p:nvPicPr>
        <p:blipFill>
          <a:blip r:embed="rId2"/>
          <a:stretch>
            <a:fillRect/>
          </a:stretch>
        </p:blipFill>
        <p:spPr>
          <a:xfrm>
            <a:off x="305789" y="323627"/>
            <a:ext cx="6426530" cy="4165814"/>
          </a:xfrm>
          <a:prstGeom prst="rect">
            <a:avLst/>
          </a:prstGeom>
        </p:spPr>
      </p:pic>
      <p:pic>
        <p:nvPicPr>
          <p:cNvPr id="5" name="Picture 4">
            <a:extLst>
              <a:ext uri="{FF2B5EF4-FFF2-40B4-BE49-F238E27FC236}">
                <a16:creationId xmlns:a16="http://schemas.microsoft.com/office/drawing/2014/main" id="{48E70F45-FB4A-C989-E779-A32B05654D65}"/>
              </a:ext>
            </a:extLst>
          </p:cNvPr>
          <p:cNvPicPr>
            <a:picLocks noChangeAspect="1"/>
          </p:cNvPicPr>
          <p:nvPr/>
        </p:nvPicPr>
        <p:blipFill>
          <a:blip r:embed="rId3"/>
          <a:stretch>
            <a:fillRect/>
          </a:stretch>
        </p:blipFill>
        <p:spPr>
          <a:xfrm>
            <a:off x="4267675" y="2483882"/>
            <a:ext cx="6216970" cy="2571882"/>
          </a:xfrm>
          <a:prstGeom prst="rect">
            <a:avLst/>
          </a:prstGeom>
        </p:spPr>
      </p:pic>
      <p:sp>
        <p:nvSpPr>
          <p:cNvPr id="2" name="Date Placeholder 1">
            <a:extLst>
              <a:ext uri="{FF2B5EF4-FFF2-40B4-BE49-F238E27FC236}">
                <a16:creationId xmlns:a16="http://schemas.microsoft.com/office/drawing/2014/main" id="{C5DF00C5-E481-C364-AF6D-0B02A6B7E1C4}"/>
              </a:ext>
            </a:extLst>
          </p:cNvPr>
          <p:cNvSpPr>
            <a:spLocks noGrp="1"/>
          </p:cNvSpPr>
          <p:nvPr>
            <p:ph type="dt" sz="half" idx="10"/>
          </p:nvPr>
        </p:nvSpPr>
        <p:spPr/>
        <p:txBody>
          <a:bodyPr/>
          <a:lstStyle/>
          <a:p>
            <a:fld id="{C1B53BED-1E60-448C-80C5-DE8F2D736B3E}" type="datetime1">
              <a:rPr lang="en-IN" smtClean="0"/>
              <a:t>14-08-2025</a:t>
            </a:fld>
            <a:endParaRPr lang="en-IN"/>
          </a:p>
        </p:txBody>
      </p:sp>
      <p:sp>
        <p:nvSpPr>
          <p:cNvPr id="4" name="Slide Number Placeholder 3">
            <a:extLst>
              <a:ext uri="{FF2B5EF4-FFF2-40B4-BE49-F238E27FC236}">
                <a16:creationId xmlns:a16="http://schemas.microsoft.com/office/drawing/2014/main" id="{680460C0-AB58-5EAA-9DEB-1B9ADDD0C211}"/>
              </a:ext>
            </a:extLst>
          </p:cNvPr>
          <p:cNvSpPr>
            <a:spLocks noGrp="1"/>
          </p:cNvSpPr>
          <p:nvPr>
            <p:ph type="sldNum" sz="quarter" idx="12"/>
          </p:nvPr>
        </p:nvSpPr>
        <p:spPr/>
        <p:txBody>
          <a:bodyPr/>
          <a:lstStyle/>
          <a:p>
            <a:fld id="{912593DB-F78A-4C10-9790-3219FB8F21C0}" type="slidenum">
              <a:rPr lang="en-IN" smtClean="0"/>
              <a:t>97</a:t>
            </a:fld>
            <a:endParaRPr lang="en-IN"/>
          </a:p>
        </p:txBody>
      </p:sp>
      <p:sp>
        <p:nvSpPr>
          <p:cNvPr id="6" name="Footer Placeholder 5">
            <a:extLst>
              <a:ext uri="{FF2B5EF4-FFF2-40B4-BE49-F238E27FC236}">
                <a16:creationId xmlns:a16="http://schemas.microsoft.com/office/drawing/2014/main" id="{D4B42BA2-DC09-4AD7-493B-4A81B7AF3AA5}"/>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4069287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93BB2-7376-20CC-01F0-7C2507223B7B}"/>
              </a:ext>
            </a:extLst>
          </p:cNvPr>
          <p:cNvSpPr txBox="1"/>
          <p:nvPr/>
        </p:nvSpPr>
        <p:spPr>
          <a:xfrm>
            <a:off x="440574" y="63382"/>
            <a:ext cx="11147367" cy="4401205"/>
          </a:xfrm>
          <a:prstGeom prst="rect">
            <a:avLst/>
          </a:prstGeom>
          <a:noFill/>
        </p:spPr>
        <p:txBody>
          <a:bodyPr wrap="square">
            <a:spAutoFit/>
          </a:bodyPr>
          <a:lstStyle/>
          <a:p>
            <a:pPr algn="ctr"/>
            <a:r>
              <a:rPr lang="en-US" sz="4000" b="1" i="0" dirty="0">
                <a:solidFill>
                  <a:srgbClr val="333333"/>
                </a:solidFill>
                <a:effectLst/>
                <a:latin typeface="Open Sans" panose="020B0606030504020204" pitchFamily="34" charset="0"/>
              </a:rPr>
              <a:t>Construct an AVL Tree with following data: </a:t>
            </a:r>
            <a:endParaRPr lang="en-US" sz="4000" b="1" dirty="0">
              <a:solidFill>
                <a:srgbClr val="333333"/>
              </a:solidFill>
              <a:latin typeface="Open Sans" panose="020B0606030504020204" pitchFamily="34" charset="0"/>
            </a:endParaRPr>
          </a:p>
          <a:p>
            <a:pPr algn="ctr"/>
            <a:endParaRPr lang="en-US" sz="4000" b="1" dirty="0">
              <a:solidFill>
                <a:srgbClr val="333333"/>
              </a:solidFill>
              <a:latin typeface="Open Sans" panose="020B0606030504020204" pitchFamily="34" charset="0"/>
            </a:endParaRPr>
          </a:p>
          <a:p>
            <a:pPr algn="ctr"/>
            <a:endParaRPr lang="en-US" sz="4000" b="1" dirty="0">
              <a:solidFill>
                <a:srgbClr val="333333"/>
              </a:solidFill>
              <a:latin typeface="Open Sans" panose="020B0606030504020204" pitchFamily="34" charset="0"/>
            </a:endParaRPr>
          </a:p>
          <a:p>
            <a:pPr algn="ctr"/>
            <a:r>
              <a:rPr lang="en-US" sz="4000" b="1" dirty="0">
                <a:solidFill>
                  <a:srgbClr val="333333"/>
                </a:solidFill>
                <a:latin typeface="Open Sans" panose="020B0606030504020204" pitchFamily="34" charset="0"/>
              </a:rPr>
              <a:t>55, 25, 65, 9, 8, 15</a:t>
            </a:r>
          </a:p>
          <a:p>
            <a:pPr algn="ctr"/>
            <a:endParaRPr lang="en-US" sz="4000" b="1" i="0" dirty="0">
              <a:solidFill>
                <a:srgbClr val="333333"/>
              </a:solidFill>
              <a:effectLst/>
              <a:latin typeface="Open Sans" panose="020B0606030504020204" pitchFamily="34" charset="0"/>
            </a:endParaRPr>
          </a:p>
          <a:p>
            <a:pPr algn="ctr"/>
            <a:endParaRPr lang="en-US" sz="4000" b="1" dirty="0">
              <a:solidFill>
                <a:srgbClr val="333333"/>
              </a:solidFill>
              <a:latin typeface="Open Sans" panose="020B0606030504020204" pitchFamily="34" charset="0"/>
            </a:endParaRPr>
          </a:p>
          <a:p>
            <a:pPr algn="ctr"/>
            <a:r>
              <a:rPr lang="en-US" sz="4000" b="1" i="0" dirty="0">
                <a:solidFill>
                  <a:srgbClr val="333333"/>
                </a:solidFill>
                <a:effectLst/>
                <a:latin typeface="Open Sans" panose="020B0606030504020204" pitchFamily="34" charset="0"/>
              </a:rPr>
              <a:t>35,50,40,25,30,60,78,20,28</a:t>
            </a:r>
          </a:p>
        </p:txBody>
      </p:sp>
      <p:sp>
        <p:nvSpPr>
          <p:cNvPr id="5" name="TextBox 4">
            <a:extLst>
              <a:ext uri="{FF2B5EF4-FFF2-40B4-BE49-F238E27FC236}">
                <a16:creationId xmlns:a16="http://schemas.microsoft.com/office/drawing/2014/main" id="{44611D75-7CE2-1104-186C-6C61951F7664}"/>
              </a:ext>
            </a:extLst>
          </p:cNvPr>
          <p:cNvSpPr txBox="1"/>
          <p:nvPr/>
        </p:nvSpPr>
        <p:spPr>
          <a:xfrm>
            <a:off x="241069" y="4904199"/>
            <a:ext cx="11346872" cy="1200329"/>
          </a:xfrm>
          <a:prstGeom prst="rect">
            <a:avLst/>
          </a:prstGeom>
          <a:noFill/>
        </p:spPr>
        <p:txBody>
          <a:bodyPr wrap="square">
            <a:spAutoFit/>
          </a:bodyPr>
          <a:lstStyle/>
          <a:p>
            <a:r>
              <a:rPr lang="en-IN" sz="2400" dirty="0">
                <a:effectLst/>
                <a:highlight>
                  <a:srgbClr val="FFFF00"/>
                </a:highlight>
                <a:latin typeface="Times New Roman" panose="02020603050405020304" pitchFamily="18" charset="0"/>
                <a:ea typeface="Times New Roman" panose="02020603050405020304" pitchFamily="18" charset="0"/>
              </a:rPr>
              <a:t>Construct an AVL Tree using the following data entered as a sequence set. </a:t>
            </a:r>
          </a:p>
          <a:p>
            <a:r>
              <a:rPr lang="en-IN" sz="2400">
                <a:effectLst/>
                <a:highlight>
                  <a:srgbClr val="FFFF00"/>
                </a:highlight>
                <a:latin typeface="Times New Roman" panose="02020603050405020304" pitchFamily="18" charset="0"/>
                <a:ea typeface="Times New Roman" panose="02020603050405020304" pitchFamily="18" charset="0"/>
              </a:rPr>
              <a:t>Show </a:t>
            </a:r>
            <a:r>
              <a:rPr lang="en-IN" sz="2400" dirty="0">
                <a:effectLst/>
                <a:highlight>
                  <a:srgbClr val="FFFF00"/>
                </a:highlight>
                <a:latin typeface="Times New Roman" panose="02020603050405020304" pitchFamily="18" charset="0"/>
                <a:ea typeface="Times New Roman" panose="02020603050405020304" pitchFamily="18" charset="0"/>
              </a:rPr>
              <a:t>the balance factors in the resulting tree</a:t>
            </a:r>
            <a:r>
              <a:rPr lang="en-IN" sz="2400">
                <a:effectLst/>
                <a:highlight>
                  <a:srgbClr val="FFFF00"/>
                </a:highlight>
                <a:latin typeface="Times New Roman" panose="02020603050405020304" pitchFamily="18" charset="0"/>
                <a:ea typeface="Times New Roman" panose="02020603050405020304" pitchFamily="18" charset="0"/>
              </a:rPr>
              <a:t>: </a:t>
            </a:r>
          </a:p>
          <a:p>
            <a:pPr algn="ctr"/>
            <a:r>
              <a:rPr lang="en-IN" sz="2400">
                <a:effectLst/>
                <a:highlight>
                  <a:srgbClr val="FFFF00"/>
                </a:highlight>
                <a:latin typeface="Times New Roman" panose="02020603050405020304" pitchFamily="18" charset="0"/>
                <a:ea typeface="Times New Roman" panose="02020603050405020304" pitchFamily="18" charset="0"/>
              </a:rPr>
              <a:t>13</a:t>
            </a:r>
            <a:r>
              <a:rPr lang="en-IN" sz="2400" dirty="0">
                <a:effectLst/>
                <a:highlight>
                  <a:srgbClr val="FFFF00"/>
                </a:highlight>
                <a:latin typeface="Times New Roman" panose="02020603050405020304" pitchFamily="18" charset="0"/>
                <a:ea typeface="Times New Roman" panose="02020603050405020304" pitchFamily="18" charset="0"/>
              </a:rPr>
              <a:t>, 22, 6, 9, 32, 55, 79, 65, 70</a:t>
            </a:r>
            <a:endParaRPr lang="en-IN" sz="2400" dirty="0"/>
          </a:p>
        </p:txBody>
      </p:sp>
      <p:sp>
        <p:nvSpPr>
          <p:cNvPr id="2" name="Date Placeholder 1">
            <a:extLst>
              <a:ext uri="{FF2B5EF4-FFF2-40B4-BE49-F238E27FC236}">
                <a16:creationId xmlns:a16="http://schemas.microsoft.com/office/drawing/2014/main" id="{81CDC209-FB76-BB02-6DDA-C5C150B19DCC}"/>
              </a:ext>
            </a:extLst>
          </p:cNvPr>
          <p:cNvSpPr>
            <a:spLocks noGrp="1"/>
          </p:cNvSpPr>
          <p:nvPr>
            <p:ph type="dt" sz="half" idx="10"/>
          </p:nvPr>
        </p:nvSpPr>
        <p:spPr/>
        <p:txBody>
          <a:bodyPr/>
          <a:lstStyle/>
          <a:p>
            <a:fld id="{75CD6202-5F2E-4965-8009-ED1C7DD64205}" type="datetime1">
              <a:rPr lang="en-IN" smtClean="0"/>
              <a:t>14-08-2025</a:t>
            </a:fld>
            <a:endParaRPr lang="en-IN"/>
          </a:p>
        </p:txBody>
      </p:sp>
      <p:sp>
        <p:nvSpPr>
          <p:cNvPr id="4" name="Slide Number Placeholder 3">
            <a:extLst>
              <a:ext uri="{FF2B5EF4-FFF2-40B4-BE49-F238E27FC236}">
                <a16:creationId xmlns:a16="http://schemas.microsoft.com/office/drawing/2014/main" id="{2AC43E25-65D8-C5A1-9D05-DBE3C307C472}"/>
              </a:ext>
            </a:extLst>
          </p:cNvPr>
          <p:cNvSpPr>
            <a:spLocks noGrp="1"/>
          </p:cNvSpPr>
          <p:nvPr>
            <p:ph type="sldNum" sz="quarter" idx="12"/>
          </p:nvPr>
        </p:nvSpPr>
        <p:spPr/>
        <p:txBody>
          <a:bodyPr/>
          <a:lstStyle/>
          <a:p>
            <a:fld id="{912593DB-F78A-4C10-9790-3219FB8F21C0}" type="slidenum">
              <a:rPr lang="en-IN" smtClean="0"/>
              <a:t>98</a:t>
            </a:fld>
            <a:endParaRPr lang="en-IN"/>
          </a:p>
        </p:txBody>
      </p:sp>
      <p:sp>
        <p:nvSpPr>
          <p:cNvPr id="6" name="Footer Placeholder 5">
            <a:extLst>
              <a:ext uri="{FF2B5EF4-FFF2-40B4-BE49-F238E27FC236}">
                <a16:creationId xmlns:a16="http://schemas.microsoft.com/office/drawing/2014/main" id="{EA2287EF-D1F8-ABAE-FD02-59C23322A153}"/>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9898633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C6C0B-3070-62EF-D8A9-7A6E8DDFBB33}"/>
              </a:ext>
            </a:extLst>
          </p:cNvPr>
          <p:cNvPicPr>
            <a:picLocks noChangeAspect="1"/>
          </p:cNvPicPr>
          <p:nvPr/>
        </p:nvPicPr>
        <p:blipFill>
          <a:blip r:embed="rId2"/>
          <a:stretch>
            <a:fillRect/>
          </a:stretch>
        </p:blipFill>
        <p:spPr>
          <a:xfrm>
            <a:off x="532014" y="598516"/>
            <a:ext cx="10964487" cy="6192981"/>
          </a:xfrm>
          <a:prstGeom prst="rect">
            <a:avLst/>
          </a:prstGeom>
        </p:spPr>
      </p:pic>
      <p:pic>
        <p:nvPicPr>
          <p:cNvPr id="5" name="Picture 4">
            <a:extLst>
              <a:ext uri="{FF2B5EF4-FFF2-40B4-BE49-F238E27FC236}">
                <a16:creationId xmlns:a16="http://schemas.microsoft.com/office/drawing/2014/main" id="{5553F9E8-F486-5E91-32CD-32759AB33F4A}"/>
              </a:ext>
            </a:extLst>
          </p:cNvPr>
          <p:cNvPicPr>
            <a:picLocks noChangeAspect="1"/>
          </p:cNvPicPr>
          <p:nvPr/>
        </p:nvPicPr>
        <p:blipFill>
          <a:blip r:embed="rId3"/>
          <a:stretch>
            <a:fillRect/>
          </a:stretch>
        </p:blipFill>
        <p:spPr>
          <a:xfrm>
            <a:off x="4929989" y="4317159"/>
            <a:ext cx="1384371" cy="1282766"/>
          </a:xfrm>
          <a:prstGeom prst="rect">
            <a:avLst/>
          </a:prstGeom>
        </p:spPr>
      </p:pic>
      <p:sp>
        <p:nvSpPr>
          <p:cNvPr id="2" name="TextBox 1">
            <a:extLst>
              <a:ext uri="{FF2B5EF4-FFF2-40B4-BE49-F238E27FC236}">
                <a16:creationId xmlns:a16="http://schemas.microsoft.com/office/drawing/2014/main" id="{41E390B1-FD0D-8A6D-30E6-391BE925498B}"/>
              </a:ext>
            </a:extLst>
          </p:cNvPr>
          <p:cNvSpPr txBox="1"/>
          <p:nvPr/>
        </p:nvSpPr>
        <p:spPr>
          <a:xfrm>
            <a:off x="10631979" y="3790603"/>
            <a:ext cx="448887" cy="369332"/>
          </a:xfrm>
          <a:prstGeom prst="rect">
            <a:avLst/>
          </a:prstGeom>
          <a:noFill/>
        </p:spPr>
        <p:txBody>
          <a:bodyPr wrap="square" rtlCol="0">
            <a:spAutoFit/>
          </a:bodyPr>
          <a:lstStyle/>
          <a:p>
            <a:r>
              <a:rPr lang="en-IN" dirty="0">
                <a:solidFill>
                  <a:schemeClr val="bg1"/>
                </a:solidFill>
              </a:rPr>
              <a:t>LL</a:t>
            </a:r>
          </a:p>
        </p:txBody>
      </p:sp>
      <p:sp>
        <p:nvSpPr>
          <p:cNvPr id="4" name="TextBox 3">
            <a:extLst>
              <a:ext uri="{FF2B5EF4-FFF2-40B4-BE49-F238E27FC236}">
                <a16:creationId xmlns:a16="http://schemas.microsoft.com/office/drawing/2014/main" id="{BBF9CF2D-7A27-9BC4-0CB6-E0316E8C9669}"/>
              </a:ext>
            </a:extLst>
          </p:cNvPr>
          <p:cNvSpPr txBox="1"/>
          <p:nvPr/>
        </p:nvSpPr>
        <p:spPr>
          <a:xfrm>
            <a:off x="10676313" y="4342011"/>
            <a:ext cx="448887" cy="369332"/>
          </a:xfrm>
          <a:prstGeom prst="rect">
            <a:avLst/>
          </a:prstGeom>
          <a:noFill/>
        </p:spPr>
        <p:txBody>
          <a:bodyPr wrap="square" rtlCol="0">
            <a:spAutoFit/>
          </a:bodyPr>
          <a:lstStyle/>
          <a:p>
            <a:r>
              <a:rPr lang="en-IN" dirty="0">
                <a:solidFill>
                  <a:schemeClr val="bg1"/>
                </a:solidFill>
              </a:rPr>
              <a:t>RR</a:t>
            </a:r>
          </a:p>
        </p:txBody>
      </p:sp>
      <p:sp>
        <p:nvSpPr>
          <p:cNvPr id="6" name="TextBox 5">
            <a:extLst>
              <a:ext uri="{FF2B5EF4-FFF2-40B4-BE49-F238E27FC236}">
                <a16:creationId xmlns:a16="http://schemas.microsoft.com/office/drawing/2014/main" id="{CC018BE7-8CBD-F63A-E96D-4B582618FCD5}"/>
              </a:ext>
            </a:extLst>
          </p:cNvPr>
          <p:cNvSpPr txBox="1"/>
          <p:nvPr/>
        </p:nvSpPr>
        <p:spPr>
          <a:xfrm>
            <a:off x="10762212" y="5566754"/>
            <a:ext cx="448887" cy="369332"/>
          </a:xfrm>
          <a:prstGeom prst="rect">
            <a:avLst/>
          </a:prstGeom>
          <a:noFill/>
        </p:spPr>
        <p:txBody>
          <a:bodyPr wrap="square" rtlCol="0">
            <a:spAutoFit/>
          </a:bodyPr>
          <a:lstStyle/>
          <a:p>
            <a:r>
              <a:rPr lang="en-IN" dirty="0">
                <a:solidFill>
                  <a:schemeClr val="bg1"/>
                </a:solidFill>
              </a:rPr>
              <a:t>RL</a:t>
            </a:r>
          </a:p>
        </p:txBody>
      </p:sp>
      <p:sp>
        <p:nvSpPr>
          <p:cNvPr id="7" name="TextBox 6">
            <a:extLst>
              <a:ext uri="{FF2B5EF4-FFF2-40B4-BE49-F238E27FC236}">
                <a16:creationId xmlns:a16="http://schemas.microsoft.com/office/drawing/2014/main" id="{BE2225C1-4616-7ED9-8D4B-A6B3D7565694}"/>
              </a:ext>
            </a:extLst>
          </p:cNvPr>
          <p:cNvSpPr txBox="1"/>
          <p:nvPr/>
        </p:nvSpPr>
        <p:spPr>
          <a:xfrm>
            <a:off x="10723420" y="4838006"/>
            <a:ext cx="448887" cy="369332"/>
          </a:xfrm>
          <a:prstGeom prst="rect">
            <a:avLst/>
          </a:prstGeom>
          <a:noFill/>
        </p:spPr>
        <p:txBody>
          <a:bodyPr wrap="square" rtlCol="0">
            <a:spAutoFit/>
          </a:bodyPr>
          <a:lstStyle/>
          <a:p>
            <a:r>
              <a:rPr lang="en-IN" dirty="0">
                <a:solidFill>
                  <a:schemeClr val="bg1"/>
                </a:solidFill>
              </a:rPr>
              <a:t>LR</a:t>
            </a:r>
          </a:p>
        </p:txBody>
      </p:sp>
      <p:sp>
        <p:nvSpPr>
          <p:cNvPr id="8" name="Date Placeholder 7">
            <a:extLst>
              <a:ext uri="{FF2B5EF4-FFF2-40B4-BE49-F238E27FC236}">
                <a16:creationId xmlns:a16="http://schemas.microsoft.com/office/drawing/2014/main" id="{6F4D710B-642A-42DF-8AA9-0D42A610F184}"/>
              </a:ext>
            </a:extLst>
          </p:cNvPr>
          <p:cNvSpPr>
            <a:spLocks noGrp="1"/>
          </p:cNvSpPr>
          <p:nvPr>
            <p:ph type="dt" sz="half" idx="10"/>
          </p:nvPr>
        </p:nvSpPr>
        <p:spPr/>
        <p:txBody>
          <a:bodyPr/>
          <a:lstStyle/>
          <a:p>
            <a:fld id="{3648BAF1-1202-4682-BCBE-58324709E881}" type="datetime1">
              <a:rPr lang="en-IN" smtClean="0"/>
              <a:t>14-08-2025</a:t>
            </a:fld>
            <a:endParaRPr lang="en-IN"/>
          </a:p>
        </p:txBody>
      </p:sp>
      <p:sp>
        <p:nvSpPr>
          <p:cNvPr id="9" name="Slide Number Placeholder 8">
            <a:extLst>
              <a:ext uri="{FF2B5EF4-FFF2-40B4-BE49-F238E27FC236}">
                <a16:creationId xmlns:a16="http://schemas.microsoft.com/office/drawing/2014/main" id="{C19927F2-F67D-F48C-CF4E-EA318D374BFA}"/>
              </a:ext>
            </a:extLst>
          </p:cNvPr>
          <p:cNvSpPr>
            <a:spLocks noGrp="1"/>
          </p:cNvSpPr>
          <p:nvPr>
            <p:ph type="sldNum" sz="quarter" idx="12"/>
          </p:nvPr>
        </p:nvSpPr>
        <p:spPr/>
        <p:txBody>
          <a:bodyPr/>
          <a:lstStyle/>
          <a:p>
            <a:fld id="{912593DB-F78A-4C10-9790-3219FB8F21C0}" type="slidenum">
              <a:rPr lang="en-IN" smtClean="0"/>
              <a:t>99</a:t>
            </a:fld>
            <a:endParaRPr lang="en-IN"/>
          </a:p>
        </p:txBody>
      </p:sp>
      <p:sp>
        <p:nvSpPr>
          <p:cNvPr id="10" name="Footer Placeholder 9">
            <a:extLst>
              <a:ext uri="{FF2B5EF4-FFF2-40B4-BE49-F238E27FC236}">
                <a16:creationId xmlns:a16="http://schemas.microsoft.com/office/drawing/2014/main" id="{D4E46B18-A80C-EBAF-995A-2960419CCB42}"/>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41610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9707</Words>
  <Application>Microsoft Office PowerPoint</Application>
  <PresentationFormat>Widescreen</PresentationFormat>
  <Paragraphs>1137</Paragraphs>
  <Slides>117</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117</vt:i4>
      </vt:variant>
    </vt:vector>
  </HeadingPairs>
  <TitlesOfParts>
    <vt:vector size="139" baseType="lpstr">
      <vt:lpstr>-apple-system</vt:lpstr>
      <vt:lpstr>Arial</vt:lpstr>
      <vt:lpstr>Calibri</vt:lpstr>
      <vt:lpstr>Calibri Light</vt:lpstr>
      <vt:lpstr>Cambria</vt:lpstr>
      <vt:lpstr>Cambria Math</vt:lpstr>
      <vt:lpstr>Comic Sans MS</vt:lpstr>
      <vt:lpstr>Consolas</vt:lpstr>
      <vt:lpstr>erdana</vt:lpstr>
      <vt:lpstr>inter-bold</vt:lpstr>
      <vt:lpstr>inter-regular</vt:lpstr>
      <vt:lpstr>LiberationSerif</vt:lpstr>
      <vt:lpstr>LiberationSerif-Bold</vt:lpstr>
      <vt:lpstr>Monotype Corsiva</vt:lpstr>
      <vt:lpstr>Nunito</vt:lpstr>
      <vt:lpstr>Open Sans</vt:lpstr>
      <vt:lpstr>Roboto</vt:lpstr>
      <vt:lpstr>Spartan</vt:lpstr>
      <vt:lpstr>Symbol</vt:lpstr>
      <vt:lpstr>Times New Roman</vt:lpstr>
      <vt:lpstr>Wingdings</vt:lpstr>
      <vt:lpstr>Office Theme</vt:lpstr>
      <vt:lpstr>Advanced Data Structures and Algorithm Analysis</vt:lpstr>
      <vt:lpstr>Syllabus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Algorithm – Definition and Properties</vt:lpstr>
      <vt:lpstr>PowerPoint Presentation</vt:lpstr>
      <vt:lpstr>Example- Algorithm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Algorithm</vt:lpstr>
      <vt:lpstr>PowerPoint Presentation</vt:lpstr>
      <vt:lpstr>A Priori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Asymptotic Notation</vt:lpstr>
      <vt:lpstr>Asymptotic notations (cont..)</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Asymptotic notations (cont..)</vt:lpstr>
      <vt:lpstr>PowerPoint Presentation</vt:lpstr>
      <vt:lpstr>PowerPoint Presentation</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Space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2025-08-14T07:53:49Z</dcterms:created>
  <dcterms:modified xsi:type="dcterms:W3CDTF">2025-08-14T07:54:27Z</dcterms:modified>
</cp:coreProperties>
</file>