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92"/>
  </p:notesMasterIdLst>
  <p:handoutMasterIdLst>
    <p:handoutMasterId r:id="rId93"/>
  </p:handoutMasterIdLst>
  <p:sldIdLst>
    <p:sldId id="256" r:id="rId2"/>
    <p:sldId id="810" r:id="rId3"/>
    <p:sldId id="811" r:id="rId4"/>
    <p:sldId id="806" r:id="rId5"/>
    <p:sldId id="807" r:id="rId6"/>
    <p:sldId id="808" r:id="rId7"/>
    <p:sldId id="809" r:id="rId8"/>
    <p:sldId id="812" r:id="rId9"/>
    <p:sldId id="836" r:id="rId10"/>
    <p:sldId id="837" r:id="rId11"/>
    <p:sldId id="838" r:id="rId12"/>
    <p:sldId id="839" r:id="rId13"/>
    <p:sldId id="686" r:id="rId14"/>
    <p:sldId id="834" r:id="rId15"/>
    <p:sldId id="835" r:id="rId16"/>
    <p:sldId id="805" r:id="rId17"/>
    <p:sldId id="706" r:id="rId18"/>
    <p:sldId id="748" r:id="rId19"/>
    <p:sldId id="749" r:id="rId20"/>
    <p:sldId id="750" r:id="rId21"/>
    <p:sldId id="709" r:id="rId22"/>
    <p:sldId id="710" r:id="rId23"/>
    <p:sldId id="711" r:id="rId24"/>
    <p:sldId id="712" r:id="rId25"/>
    <p:sldId id="713" r:id="rId26"/>
    <p:sldId id="752" r:id="rId27"/>
    <p:sldId id="753" r:id="rId28"/>
    <p:sldId id="840" r:id="rId29"/>
    <p:sldId id="754" r:id="rId30"/>
    <p:sldId id="755" r:id="rId31"/>
    <p:sldId id="786" r:id="rId32"/>
    <p:sldId id="787" r:id="rId33"/>
    <p:sldId id="788" r:id="rId34"/>
    <p:sldId id="789" r:id="rId35"/>
    <p:sldId id="790" r:id="rId36"/>
    <p:sldId id="791" r:id="rId37"/>
    <p:sldId id="794" r:id="rId38"/>
    <p:sldId id="792" r:id="rId39"/>
    <p:sldId id="795" r:id="rId40"/>
    <p:sldId id="796" r:id="rId41"/>
    <p:sldId id="797" r:id="rId42"/>
    <p:sldId id="798" r:id="rId43"/>
    <p:sldId id="799" r:id="rId44"/>
    <p:sldId id="800" r:id="rId45"/>
    <p:sldId id="801" r:id="rId46"/>
    <p:sldId id="802" r:id="rId47"/>
    <p:sldId id="803" r:id="rId48"/>
    <p:sldId id="804" r:id="rId49"/>
    <p:sldId id="756" r:id="rId50"/>
    <p:sldId id="758" r:id="rId51"/>
    <p:sldId id="760" r:id="rId52"/>
    <p:sldId id="762" r:id="rId53"/>
    <p:sldId id="763" r:id="rId54"/>
    <p:sldId id="764" r:id="rId55"/>
    <p:sldId id="766" r:id="rId56"/>
    <p:sldId id="768" r:id="rId57"/>
    <p:sldId id="765" r:id="rId58"/>
    <p:sldId id="841" r:id="rId59"/>
    <p:sldId id="767" r:id="rId60"/>
    <p:sldId id="769" r:id="rId61"/>
    <p:sldId id="770" r:id="rId62"/>
    <p:sldId id="771" r:id="rId63"/>
    <p:sldId id="772" r:id="rId64"/>
    <p:sldId id="773" r:id="rId65"/>
    <p:sldId id="774" r:id="rId66"/>
    <p:sldId id="775" r:id="rId67"/>
    <p:sldId id="776" r:id="rId68"/>
    <p:sldId id="777" r:id="rId69"/>
    <p:sldId id="779" r:id="rId70"/>
    <p:sldId id="778" r:id="rId71"/>
    <p:sldId id="780" r:id="rId72"/>
    <p:sldId id="781" r:id="rId73"/>
    <p:sldId id="782" r:id="rId74"/>
    <p:sldId id="783" r:id="rId75"/>
    <p:sldId id="784" r:id="rId76"/>
    <p:sldId id="785" r:id="rId77"/>
    <p:sldId id="814" r:id="rId78"/>
    <p:sldId id="819" r:id="rId79"/>
    <p:sldId id="820" r:id="rId80"/>
    <p:sldId id="821" r:id="rId81"/>
    <p:sldId id="822" r:id="rId82"/>
    <p:sldId id="823" r:id="rId83"/>
    <p:sldId id="824" r:id="rId84"/>
    <p:sldId id="825" r:id="rId85"/>
    <p:sldId id="826" r:id="rId86"/>
    <p:sldId id="827" r:id="rId87"/>
    <p:sldId id="829" r:id="rId88"/>
    <p:sldId id="830" r:id="rId89"/>
    <p:sldId id="832" r:id="rId90"/>
    <p:sldId id="833" r:id="rId9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990000"/>
    <a:srgbClr val="870581"/>
    <a:srgbClr val="005024"/>
    <a:srgbClr val="0000FF"/>
    <a:srgbClr val="009900"/>
    <a:srgbClr val="FF3399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73" d="100"/>
          <a:sy n="73" d="100"/>
        </p:scale>
        <p:origin x="-1206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c2aa2ec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c2aa2ec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otally blank slide">
  <p:cSld name="Totally blank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88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790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  <p:sldLayoutId id="21474851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bes.com/companies/facebook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courses.nptel.ac.in/noc20_cs62/preview" TargetMode="External"/><Relationship Id="rId2" Type="http://schemas.openxmlformats.org/officeDocument/2006/relationships/hyperlink" Target="https://www.deeplearningbook.org/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demy.com/course/deep-learningadvanced-nlp/" TargetMode="External"/><Relationship Id="rId4" Type="http://schemas.openxmlformats.org/officeDocument/2006/relationships/hyperlink" Target="https://www.udemy.com/share/101X6W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oracle.com/ai-and-datascience/post/announcing-oci-languag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topics/neural-networks" TargetMode="External"/><Relationship Id="rId2" Type="http://schemas.openxmlformats.org/officeDocument/2006/relationships/hyperlink" Target="https://www.ibm.com/topics/machine-learnin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ple.com/in/siri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spatialworld.net/blogs/what-is-lidar-technology-and-how-does-it-work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machinelearningmastery.com/statistical-language-modeling-and-neural-language-models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marutitech.com/natural-language-processing-services/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marutitech.com/businesses-reinforcement-learning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onnx.ai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builtin.com/company/cnn" TargetMode="External"/><Relationship Id="rId7" Type="http://schemas.openxmlformats.org/officeDocument/2006/relationships/image" Target="../media/image45.png"/><Relationship Id="rId2" Type="http://schemas.openxmlformats.org/officeDocument/2006/relationships/hyperlink" Target="https://builtin.com/machine-learning/deep-learn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uiltin.com/learn/tech-dictionary/python" TargetMode="External"/><Relationship Id="rId5" Type="http://schemas.openxmlformats.org/officeDocument/2006/relationships/hyperlink" Target="https://builtin.com/learn/c-plus-plus" TargetMode="External"/><Relationship Id="rId4" Type="http://schemas.openxmlformats.org/officeDocument/2006/relationships/hyperlink" Target="https://builtin.com/data-science/recurrent-neural-networks-and-lstm" TargetMode="Externa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8077199" cy="2590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FF0066"/>
                </a:solidFill>
                <a:latin typeface="Georgia" pitchFamily="18" charset="0"/>
                <a:cs typeface="Arial" pitchFamily="34" charset="0"/>
              </a:rPr>
              <a:t>(Deep Learning)</a:t>
            </a:r>
            <a:br>
              <a:rPr lang="en-US" sz="5400" dirty="0" smtClean="0">
                <a:solidFill>
                  <a:srgbClr val="FF0066"/>
                </a:solidFill>
                <a:latin typeface="Georgia" pitchFamily="18" charset="0"/>
                <a:cs typeface="Arial" pitchFamily="34" charset="0"/>
              </a:rPr>
            </a:br>
            <a:r>
              <a:rPr lang="en-US" sz="4800" dirty="0" smtClean="0">
                <a:solidFill>
                  <a:srgbClr val="005024"/>
                </a:solidFill>
                <a:latin typeface="Georgia" pitchFamily="18" charset="0"/>
                <a:cs typeface="Arial" pitchFamily="34" charset="0"/>
              </a:rPr>
              <a:t>IV B.TECH I SEM</a:t>
            </a:r>
            <a:br>
              <a:rPr lang="en-US" sz="4800" dirty="0" smtClean="0">
                <a:solidFill>
                  <a:srgbClr val="005024"/>
                </a:solidFill>
                <a:latin typeface="Georgia" pitchFamily="18" charset="0"/>
                <a:cs typeface="Arial" pitchFamily="34" charset="0"/>
              </a:rPr>
            </a:br>
            <a:r>
              <a:rPr lang="en-US" sz="5400" dirty="0" smtClean="0">
                <a:solidFill>
                  <a:srgbClr val="7030A0"/>
                </a:solidFill>
                <a:latin typeface="Georgia" pitchFamily="18" charset="0"/>
                <a:cs typeface="Arial" pitchFamily="34" charset="0"/>
              </a:rPr>
              <a:t>(PVP-20)</a:t>
            </a:r>
            <a:endParaRPr lang="en-US" sz="3200" dirty="0">
              <a:solidFill>
                <a:srgbClr val="7030A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76600"/>
            <a:ext cx="3681549" cy="306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1957 - </a:t>
            </a:r>
            <a:r>
              <a:rPr lang="en-US" b="1" dirty="0">
                <a:solidFill>
                  <a:srgbClr val="0000CC"/>
                </a:solidFill>
                <a:latin typeface="Book Antiqua" pitchFamily="18" charset="0"/>
              </a:rPr>
              <a:t>Frank Rosenblatt </a:t>
            </a:r>
            <a:r>
              <a:rPr lang="en-US" dirty="0">
                <a:latin typeface="Book Antiqua" pitchFamily="18" charset="0"/>
              </a:rPr>
              <a:t>submitted a paper titled 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‘The Perceptron: A Perceiving and Recognizing Automaton</a:t>
            </a:r>
            <a:r>
              <a:rPr lang="en-US" dirty="0">
                <a:latin typeface="Book Antiqua" pitchFamily="18" charset="0"/>
              </a:rPr>
              <a:t>’, which consisted of an </a:t>
            </a:r>
            <a:r>
              <a:rPr lang="en-US" b="1" dirty="0">
                <a:latin typeface="Book Antiqua" pitchFamily="18" charset="0"/>
              </a:rPr>
              <a:t>algorithm or a method for pattern recognition</a:t>
            </a:r>
            <a:r>
              <a:rPr lang="en-US" dirty="0">
                <a:latin typeface="Book Antiqua" pitchFamily="18" charset="0"/>
              </a:rPr>
              <a:t> using a </a:t>
            </a:r>
            <a:r>
              <a:rPr lang="en-US" b="1" dirty="0">
                <a:solidFill>
                  <a:srgbClr val="FF0066"/>
                </a:solidFill>
                <a:latin typeface="Book Antiqua" pitchFamily="18" charset="0"/>
              </a:rPr>
              <a:t>two-layer neural network</a:t>
            </a:r>
            <a:r>
              <a:rPr lang="en-US" dirty="0">
                <a:latin typeface="Book Antiqua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1965 </a:t>
            </a:r>
            <a:r>
              <a:rPr lang="en-US" dirty="0">
                <a:latin typeface="Book Antiqua" pitchFamily="18" charset="0"/>
              </a:rPr>
              <a:t>- </a:t>
            </a:r>
            <a:r>
              <a:rPr lang="en-US" b="1" dirty="0">
                <a:solidFill>
                  <a:srgbClr val="0000CC"/>
                </a:solidFill>
                <a:latin typeface="Book Antiqua" pitchFamily="18" charset="0"/>
              </a:rPr>
              <a:t>Alexey </a:t>
            </a:r>
            <a:r>
              <a:rPr lang="en-US" b="1" dirty="0" err="1">
                <a:solidFill>
                  <a:srgbClr val="0000CC"/>
                </a:solidFill>
                <a:latin typeface="Book Antiqua" pitchFamily="18" charset="0"/>
              </a:rPr>
              <a:t>Ivakhnenko</a:t>
            </a:r>
            <a:r>
              <a:rPr lang="en-US" b="1" dirty="0">
                <a:solidFill>
                  <a:srgbClr val="0000CC"/>
                </a:solidFill>
                <a:latin typeface="Book Antiqua" pitchFamily="18" charset="0"/>
              </a:rPr>
              <a:t> and V.G. </a:t>
            </a:r>
            <a:r>
              <a:rPr lang="en-US" b="1" dirty="0" err="1">
                <a:solidFill>
                  <a:srgbClr val="0000CC"/>
                </a:solidFill>
                <a:latin typeface="Book Antiqua" pitchFamily="18" charset="0"/>
              </a:rPr>
              <a:t>Lapa</a:t>
            </a:r>
            <a:r>
              <a:rPr lang="en-US" b="1" dirty="0">
                <a:solidFill>
                  <a:srgbClr val="0000CC"/>
                </a:solidFill>
                <a:latin typeface="Book Antiqua" pitchFamily="18" charset="0"/>
              </a:rPr>
              <a:t> </a:t>
            </a:r>
            <a:r>
              <a:rPr lang="en-US" dirty="0">
                <a:latin typeface="Book Antiqua" pitchFamily="18" charset="0"/>
              </a:rPr>
              <a:t>developed the 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first working neural network </a:t>
            </a:r>
            <a:r>
              <a:rPr lang="en-US" dirty="0">
                <a:latin typeface="Book Antiqua" pitchFamily="18" charset="0"/>
              </a:rPr>
              <a:t>and </a:t>
            </a:r>
            <a:r>
              <a:rPr lang="en-US" b="1" dirty="0">
                <a:latin typeface="Book Antiqua" pitchFamily="18" charset="0"/>
              </a:rPr>
              <a:t>Alexey </a:t>
            </a:r>
            <a:r>
              <a:rPr lang="en-US" b="1" dirty="0" err="1">
                <a:latin typeface="Book Antiqua" pitchFamily="18" charset="0"/>
              </a:rPr>
              <a:t>Ivakhnenko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b="1" dirty="0">
                <a:solidFill>
                  <a:srgbClr val="990000"/>
                </a:solidFill>
                <a:latin typeface="Book Antiqua" pitchFamily="18" charset="0"/>
              </a:rPr>
              <a:t>created an 8-layer deep neural network in 1971 </a:t>
            </a:r>
            <a:r>
              <a:rPr lang="en-US" dirty="0">
                <a:latin typeface="Book Antiqua" pitchFamily="18" charset="0"/>
              </a:rPr>
              <a:t>which was demonstrated in the </a:t>
            </a:r>
            <a:r>
              <a:rPr lang="en-US" b="1" dirty="0">
                <a:solidFill>
                  <a:srgbClr val="009900"/>
                </a:solidFill>
                <a:latin typeface="Book Antiqua" pitchFamily="18" charset="0"/>
              </a:rPr>
              <a:t>computer identification system, Alpha</a:t>
            </a:r>
            <a:r>
              <a:rPr lang="en-US" dirty="0">
                <a:latin typeface="Book Antiqua" pitchFamily="18" charset="0"/>
              </a:rPr>
              <a:t>. This was the </a:t>
            </a:r>
            <a:r>
              <a:rPr lang="en-US" b="1" u="sng" dirty="0">
                <a:solidFill>
                  <a:srgbClr val="FF0066"/>
                </a:solidFill>
                <a:latin typeface="Book Antiqua" pitchFamily="18" charset="0"/>
              </a:rPr>
              <a:t>actual introduction to deep learning</a:t>
            </a:r>
            <a:r>
              <a:rPr lang="en-US" dirty="0">
                <a:latin typeface="Book Antiqua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11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 fontScale="92500"/>
          </a:bodyPr>
          <a:lstStyle/>
          <a:p>
            <a:pPr algn="just" fontAlgn="base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1980</a:t>
            </a:r>
            <a:r>
              <a:rPr lang="en-US" dirty="0">
                <a:latin typeface="Book Antiqua" pitchFamily="18" charset="0"/>
              </a:rPr>
              <a:t> - </a:t>
            </a:r>
            <a:r>
              <a:rPr lang="en-US" b="1" dirty="0" err="1">
                <a:solidFill>
                  <a:srgbClr val="0000CC"/>
                </a:solidFill>
                <a:latin typeface="Book Antiqua" pitchFamily="18" charset="0"/>
              </a:rPr>
              <a:t>Kunihiko</a:t>
            </a:r>
            <a:r>
              <a:rPr lang="en-US" b="1" dirty="0">
                <a:solidFill>
                  <a:srgbClr val="0000CC"/>
                </a:solidFill>
                <a:latin typeface="Book Antiqua" pitchFamily="18" charset="0"/>
              </a:rPr>
              <a:t> Fukushima </a:t>
            </a:r>
            <a:r>
              <a:rPr lang="en-US" dirty="0">
                <a:latin typeface="Book Antiqua" pitchFamily="18" charset="0"/>
              </a:rPr>
              <a:t>developed the ‘</a:t>
            </a:r>
            <a:r>
              <a:rPr lang="en-US" b="1" dirty="0" err="1">
                <a:solidFill>
                  <a:srgbClr val="C00000"/>
                </a:solidFill>
                <a:latin typeface="Book Antiqua" pitchFamily="18" charset="0"/>
              </a:rPr>
              <a:t>Neocognitron</a:t>
            </a:r>
            <a:r>
              <a:rPr lang="en-US" b="1" dirty="0">
                <a:solidFill>
                  <a:srgbClr val="C00000"/>
                </a:solidFill>
                <a:latin typeface="Book Antiqua" pitchFamily="18" charset="0"/>
              </a:rPr>
              <a:t>’</a:t>
            </a:r>
            <a:r>
              <a:rPr lang="en-US" dirty="0">
                <a:latin typeface="Book Antiqua" pitchFamily="18" charset="0"/>
              </a:rPr>
              <a:t>, an </a:t>
            </a:r>
            <a:r>
              <a:rPr lang="en-US" b="1" dirty="0" smtClean="0">
                <a:solidFill>
                  <a:srgbClr val="009900"/>
                </a:solidFill>
                <a:latin typeface="Book Antiqua" pitchFamily="18" charset="0"/>
              </a:rPr>
              <a:t>Artificial </a:t>
            </a:r>
            <a:r>
              <a:rPr lang="en-US" b="1" dirty="0">
                <a:solidFill>
                  <a:srgbClr val="009900"/>
                </a:solidFill>
                <a:latin typeface="Book Antiqua" pitchFamily="18" charset="0"/>
              </a:rPr>
              <a:t>deep neural network </a:t>
            </a:r>
            <a:r>
              <a:rPr lang="en-US" dirty="0">
                <a:latin typeface="Book Antiqua" pitchFamily="18" charset="0"/>
              </a:rPr>
              <a:t>with </a:t>
            </a:r>
            <a:r>
              <a:rPr lang="en-US" b="1" dirty="0">
                <a:solidFill>
                  <a:srgbClr val="7030A0"/>
                </a:solidFill>
                <a:latin typeface="Book Antiqua" pitchFamily="18" charset="0"/>
              </a:rPr>
              <a:t>multiple and convolutional layers to recognize visual patterns</a:t>
            </a:r>
            <a:r>
              <a:rPr lang="en-US" b="1" dirty="0">
                <a:solidFill>
                  <a:srgbClr val="FF0066"/>
                </a:solidFill>
                <a:latin typeface="Book Antiqua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1985 </a:t>
            </a:r>
            <a:r>
              <a:rPr lang="en-US" dirty="0">
                <a:latin typeface="Book Antiqua" pitchFamily="18" charset="0"/>
              </a:rPr>
              <a:t>- </a:t>
            </a:r>
            <a:r>
              <a:rPr lang="en-US" b="1" dirty="0">
                <a:solidFill>
                  <a:srgbClr val="0000CC"/>
                </a:solidFill>
                <a:latin typeface="Book Antiqua" pitchFamily="18" charset="0"/>
              </a:rPr>
              <a:t>Terry </a:t>
            </a:r>
            <a:r>
              <a:rPr lang="en-US" b="1" dirty="0" err="1">
                <a:solidFill>
                  <a:srgbClr val="0000CC"/>
                </a:solidFill>
                <a:latin typeface="Book Antiqua" pitchFamily="18" charset="0"/>
              </a:rPr>
              <a:t>Sejnowski</a:t>
            </a:r>
            <a:r>
              <a:rPr lang="en-US" b="1" dirty="0">
                <a:solidFill>
                  <a:srgbClr val="0000CC"/>
                </a:solidFill>
                <a:latin typeface="Book Antiqua" pitchFamily="18" charset="0"/>
              </a:rPr>
              <a:t> </a:t>
            </a:r>
            <a:r>
              <a:rPr lang="en-US" dirty="0">
                <a:latin typeface="Book Antiqua" pitchFamily="18" charset="0"/>
              </a:rPr>
              <a:t>created </a:t>
            </a:r>
            <a:r>
              <a:rPr lang="en-US" b="1" dirty="0" err="1">
                <a:solidFill>
                  <a:srgbClr val="990000"/>
                </a:solidFill>
                <a:latin typeface="Book Antiqua" pitchFamily="18" charset="0"/>
              </a:rPr>
              <a:t>NETtalk</a:t>
            </a:r>
            <a:r>
              <a:rPr lang="en-US" dirty="0">
                <a:latin typeface="Book Antiqua" pitchFamily="18" charset="0"/>
              </a:rPr>
              <a:t>, a </a:t>
            </a:r>
            <a:r>
              <a:rPr lang="en-US" b="1" dirty="0">
                <a:solidFill>
                  <a:srgbClr val="009900"/>
                </a:solidFill>
                <a:latin typeface="Book Antiqua" pitchFamily="18" charset="0"/>
              </a:rPr>
              <a:t>program which learnt how to pronounce English words.</a:t>
            </a:r>
          </a:p>
          <a:p>
            <a:pPr algn="just" fontAlgn="base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1989 </a:t>
            </a:r>
            <a:r>
              <a:rPr lang="en-US" dirty="0">
                <a:latin typeface="Book Antiqua" pitchFamily="18" charset="0"/>
              </a:rPr>
              <a:t>- </a:t>
            </a:r>
            <a:r>
              <a:rPr lang="en-US" b="1" dirty="0" err="1">
                <a:solidFill>
                  <a:srgbClr val="0000CC"/>
                </a:solidFill>
                <a:latin typeface="Book Antiqua" pitchFamily="18" charset="0"/>
              </a:rPr>
              <a:t>Yann</a:t>
            </a:r>
            <a:r>
              <a:rPr lang="en-US" b="1" dirty="0">
                <a:solidFill>
                  <a:srgbClr val="0000CC"/>
                </a:solidFill>
                <a:latin typeface="Book Antiqu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Book Antiqua" pitchFamily="18" charset="0"/>
              </a:rPr>
              <a:t>LeCun</a:t>
            </a:r>
            <a:r>
              <a:rPr lang="en-US" dirty="0">
                <a:latin typeface="Book Antiqua" pitchFamily="18" charset="0"/>
              </a:rPr>
              <a:t>, using </a:t>
            </a:r>
            <a:r>
              <a:rPr lang="en-US" b="1" dirty="0">
                <a:solidFill>
                  <a:srgbClr val="990000"/>
                </a:solidFill>
                <a:latin typeface="Book Antiqua" pitchFamily="18" charset="0"/>
              </a:rPr>
              <a:t>convolution deep neural network</a:t>
            </a:r>
            <a:r>
              <a:rPr lang="en-US" dirty="0">
                <a:solidFill>
                  <a:srgbClr val="990000"/>
                </a:solidFill>
                <a:latin typeface="Book Antiqua" pitchFamily="18" charset="0"/>
              </a:rPr>
              <a:t>,</a:t>
            </a:r>
            <a:r>
              <a:rPr lang="en-US" dirty="0">
                <a:latin typeface="Book Antiqua" pitchFamily="18" charset="0"/>
              </a:rPr>
              <a:t> developed a system which could </a:t>
            </a:r>
            <a:r>
              <a:rPr lang="en-US" b="1" dirty="0">
                <a:solidFill>
                  <a:srgbClr val="FF0066"/>
                </a:solidFill>
                <a:latin typeface="Book Antiqua" pitchFamily="18" charset="0"/>
              </a:rPr>
              <a:t>read handwritten digits</a:t>
            </a:r>
            <a:r>
              <a:rPr lang="en-US" b="1" dirty="0" smtClean="0">
                <a:solidFill>
                  <a:srgbClr val="FF0066"/>
                </a:solidFill>
                <a:latin typeface="Book Antiqua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Mid-2000s:</a:t>
            </a:r>
            <a:r>
              <a:rPr lang="en-US" dirty="0"/>
              <a:t> The term </a:t>
            </a:r>
            <a:r>
              <a:rPr lang="en-US" b="1" dirty="0">
                <a:solidFill>
                  <a:srgbClr val="990000"/>
                </a:solidFill>
              </a:rPr>
              <a:t>“deep learning</a:t>
            </a:r>
            <a:r>
              <a:rPr lang="en-US" b="1" dirty="0">
                <a:solidFill>
                  <a:srgbClr val="0000FF"/>
                </a:solidFill>
              </a:rPr>
              <a:t>” </a:t>
            </a:r>
            <a:r>
              <a:rPr lang="en-US" dirty="0"/>
              <a:t>begins to gain popularity after a paper by </a:t>
            </a:r>
            <a:r>
              <a:rPr lang="en-US" b="1" dirty="0">
                <a:solidFill>
                  <a:srgbClr val="0000FF"/>
                </a:solidFill>
              </a:rPr>
              <a:t>Geoffrey Hinton and </a:t>
            </a:r>
            <a:r>
              <a:rPr lang="en-US" b="1" dirty="0" err="1">
                <a:solidFill>
                  <a:srgbClr val="0000FF"/>
                </a:solidFill>
              </a:rPr>
              <a:t>Ruslan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Salakhutdinov</a:t>
            </a:r>
            <a:r>
              <a:rPr lang="en-US" dirty="0"/>
              <a:t> showed </a:t>
            </a:r>
            <a:r>
              <a:rPr lang="en-US" b="1" dirty="0">
                <a:solidFill>
                  <a:srgbClr val="009900"/>
                </a:solidFill>
              </a:rPr>
              <a:t>how a many-layered neural network could be pre-trained one layer at a time.</a:t>
            </a:r>
            <a:endParaRPr lang="en-US" b="1" dirty="0" smtClean="0">
              <a:solidFill>
                <a:srgbClr val="009900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51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 fontScale="92500" lnSpcReduction="20000"/>
          </a:bodyPr>
          <a:lstStyle/>
          <a:p>
            <a:pPr algn="just" fontAlgn="base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2009 - </a:t>
            </a:r>
            <a:r>
              <a:rPr lang="en-US" dirty="0"/>
              <a:t>As deep learning models require a </a:t>
            </a:r>
            <a:r>
              <a:rPr lang="en-US" b="1" dirty="0">
                <a:solidFill>
                  <a:srgbClr val="990000"/>
                </a:solidFill>
              </a:rPr>
              <a:t>tremendous amount of </a:t>
            </a:r>
            <a:r>
              <a:rPr lang="en-US" b="1" dirty="0" err="1">
                <a:solidFill>
                  <a:srgbClr val="990000"/>
                </a:solidFill>
              </a:rPr>
              <a:t>labelled</a:t>
            </a:r>
            <a:r>
              <a:rPr lang="en-US" b="1" dirty="0">
                <a:solidFill>
                  <a:srgbClr val="990000"/>
                </a:solidFill>
              </a:rPr>
              <a:t> data </a:t>
            </a:r>
            <a:r>
              <a:rPr lang="en-US" dirty="0"/>
              <a:t>to </a:t>
            </a:r>
            <a:r>
              <a:rPr lang="en-US" b="1" dirty="0"/>
              <a:t>train themselves in supervised learning</a:t>
            </a:r>
            <a:r>
              <a:rPr lang="en-US" dirty="0"/>
              <a:t>, </a:t>
            </a:r>
            <a:r>
              <a:rPr lang="en-US" b="1" dirty="0" err="1">
                <a:solidFill>
                  <a:srgbClr val="0000CC"/>
                </a:solidFill>
              </a:rPr>
              <a:t>Fei-Fei</a:t>
            </a:r>
            <a:r>
              <a:rPr lang="en-US" b="1" dirty="0">
                <a:solidFill>
                  <a:srgbClr val="0000CC"/>
                </a:solidFill>
              </a:rPr>
              <a:t> Li </a:t>
            </a:r>
            <a:r>
              <a:rPr lang="en-US" dirty="0"/>
              <a:t>launched </a:t>
            </a:r>
            <a:r>
              <a:rPr lang="en-US" b="1" dirty="0" err="1">
                <a:solidFill>
                  <a:srgbClr val="990000"/>
                </a:solidFill>
              </a:rPr>
              <a:t>ImageNet</a:t>
            </a:r>
            <a:r>
              <a:rPr lang="en-US" dirty="0">
                <a:solidFill>
                  <a:srgbClr val="990000"/>
                </a:solidFill>
              </a:rPr>
              <a:t>, </a:t>
            </a:r>
            <a:r>
              <a:rPr lang="en-US" dirty="0"/>
              <a:t>which is a </a:t>
            </a:r>
            <a:r>
              <a:rPr lang="en-US" b="1" dirty="0">
                <a:solidFill>
                  <a:srgbClr val="FF3399"/>
                </a:solidFill>
              </a:rPr>
              <a:t>large database of </a:t>
            </a:r>
            <a:r>
              <a:rPr lang="en-US" b="1" dirty="0" err="1">
                <a:solidFill>
                  <a:srgbClr val="FF3399"/>
                </a:solidFill>
              </a:rPr>
              <a:t>labelled</a:t>
            </a:r>
            <a:r>
              <a:rPr lang="en-US" b="1" dirty="0">
                <a:solidFill>
                  <a:srgbClr val="FF3399"/>
                </a:solidFill>
              </a:rPr>
              <a:t> images.</a:t>
            </a:r>
            <a:endParaRPr lang="en-US" b="1" dirty="0">
              <a:solidFill>
                <a:srgbClr val="FF3399"/>
              </a:solidFill>
              <a:latin typeface="Book Antiqua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2012</a:t>
            </a:r>
            <a:r>
              <a:rPr lang="en-US" dirty="0">
                <a:solidFill>
                  <a:srgbClr val="FF0000"/>
                </a:solidFill>
                <a:latin typeface="Book Antiqua" pitchFamily="18" charset="0"/>
              </a:rPr>
              <a:t> -</a:t>
            </a:r>
            <a:r>
              <a:rPr lang="en-US" dirty="0">
                <a:latin typeface="Book Antiqua" pitchFamily="18" charset="0"/>
              </a:rPr>
              <a:t> The results of ‘</a:t>
            </a:r>
            <a:r>
              <a:rPr lang="en-US" b="1" dirty="0">
                <a:solidFill>
                  <a:srgbClr val="990000"/>
                </a:solidFill>
                <a:latin typeface="Book Antiqua" pitchFamily="18" charset="0"/>
              </a:rPr>
              <a:t>The Cat Experiment</a:t>
            </a:r>
            <a:r>
              <a:rPr lang="en-US" dirty="0">
                <a:latin typeface="Book Antiqua" pitchFamily="18" charset="0"/>
              </a:rPr>
              <a:t>’ conducted by </a:t>
            </a:r>
            <a:r>
              <a:rPr lang="en-US" b="1" dirty="0">
                <a:latin typeface="Book Antiqua" pitchFamily="18" charset="0"/>
              </a:rPr>
              <a:t>Google Brain</a:t>
            </a:r>
            <a:r>
              <a:rPr lang="en-US" dirty="0">
                <a:latin typeface="Book Antiqua" pitchFamily="18" charset="0"/>
              </a:rPr>
              <a:t> were released. This experiment was based on </a:t>
            </a:r>
            <a:r>
              <a:rPr lang="en-US" b="1" dirty="0">
                <a:solidFill>
                  <a:srgbClr val="FF3399"/>
                </a:solidFill>
                <a:latin typeface="Book Antiqua" pitchFamily="18" charset="0"/>
              </a:rPr>
              <a:t>unsupervised learning </a:t>
            </a:r>
            <a:r>
              <a:rPr lang="en-US" dirty="0">
                <a:latin typeface="Book Antiqua" pitchFamily="18" charset="0"/>
              </a:rPr>
              <a:t>in which the </a:t>
            </a:r>
            <a:r>
              <a:rPr lang="en-US" b="1" dirty="0">
                <a:solidFill>
                  <a:srgbClr val="009900"/>
                </a:solidFill>
                <a:latin typeface="Book Antiqua" pitchFamily="18" charset="0"/>
              </a:rPr>
              <a:t>deep neural network </a:t>
            </a:r>
            <a:r>
              <a:rPr lang="en-US" dirty="0">
                <a:latin typeface="Book Antiqua" pitchFamily="18" charset="0"/>
              </a:rPr>
              <a:t>worked with </a:t>
            </a:r>
            <a:r>
              <a:rPr lang="en-US" b="1" dirty="0" err="1">
                <a:solidFill>
                  <a:srgbClr val="0000FF"/>
                </a:solidFill>
                <a:latin typeface="Book Antiqua" pitchFamily="18" charset="0"/>
              </a:rPr>
              <a:t>unlabelled</a:t>
            </a: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 data to recognize patterns and features in the images of cats</a:t>
            </a:r>
            <a:r>
              <a:rPr lang="en-US" dirty="0">
                <a:latin typeface="Book Antiqua" pitchFamily="18" charset="0"/>
              </a:rPr>
              <a:t>. However, it could only recognize 15% of images correctly.</a:t>
            </a:r>
          </a:p>
          <a:p>
            <a:pPr algn="just" fontAlgn="base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2014 -</a:t>
            </a:r>
            <a:r>
              <a:rPr lang="en-US" b="1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Facebook</a:t>
            </a:r>
            <a:r>
              <a:rPr lang="en-US" dirty="0"/>
              <a:t> puts </a:t>
            </a:r>
            <a:r>
              <a:rPr lang="en-US" b="1" dirty="0"/>
              <a:t>deep learning technology </a:t>
            </a:r>
            <a:r>
              <a:rPr lang="en-US" dirty="0"/>
              <a:t>– called </a:t>
            </a:r>
            <a:r>
              <a:rPr lang="en-US" b="1" dirty="0" err="1">
                <a:solidFill>
                  <a:srgbClr val="990000"/>
                </a:solidFill>
              </a:rPr>
              <a:t>DeepFace</a:t>
            </a:r>
            <a:r>
              <a:rPr lang="en-US" dirty="0"/>
              <a:t> – into operations to </a:t>
            </a:r>
            <a:r>
              <a:rPr lang="en-US" b="1" dirty="0">
                <a:solidFill>
                  <a:srgbClr val="0000CC"/>
                </a:solidFill>
              </a:rPr>
              <a:t>automatically tag and identify Facebook users in photographs.</a:t>
            </a:r>
            <a:r>
              <a:rPr lang="en-US" dirty="0"/>
              <a:t> </a:t>
            </a:r>
            <a:endParaRPr lang="en-US" dirty="0" smtClean="0"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83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566" y="145143"/>
            <a:ext cx="8077200" cy="685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Differentiate b/w AI, ML, </a:t>
            </a:r>
            <a:r>
              <a:rPr lang="en-US" sz="4000" b="1" dirty="0" smtClean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DL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2" name="Picture 4" descr="Relationship between Artificial Intelligence (AI), Machine Learning (ML), and Deep Learning (DL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1143000"/>
            <a:ext cx="857826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7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0000CC"/>
                </a:solidFill>
              </a:rPr>
              <a:t>Main Difference between ML and DL is </a:t>
            </a:r>
            <a:endParaRPr lang="en-US" sz="2400" b="1" dirty="0">
              <a:solidFill>
                <a:srgbClr val="0000CC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Contd.</a:t>
            </a:r>
            <a:r>
              <a:rPr lang="en-US" sz="4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You Will Get Machine Learning Deep Learning Pro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84269"/>
            <a:ext cx="83820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420758"/>
            <a:ext cx="8001000" cy="9698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Book Antiqua" pitchFamily="18" charset="0"/>
              </a:rPr>
              <a:t>Deep learning </a:t>
            </a:r>
            <a:r>
              <a:rPr lang="en-US" sz="2000" b="1" dirty="0">
                <a:solidFill>
                  <a:srgbClr val="FF0000"/>
                </a:solidFill>
                <a:latin typeface="Book Antiqua" pitchFamily="18" charset="0"/>
              </a:rPr>
              <a:t>eliminates some of data pre-processing </a:t>
            </a:r>
            <a:r>
              <a:rPr lang="en-US" sz="2000" dirty="0">
                <a:latin typeface="Book Antiqua" pitchFamily="18" charset="0"/>
              </a:rPr>
              <a:t>that is typically </a:t>
            </a:r>
            <a:r>
              <a:rPr lang="en-US" sz="2000" b="1" dirty="0">
                <a:latin typeface="Book Antiqua" pitchFamily="18" charset="0"/>
              </a:rPr>
              <a:t>involved with machine learning</a:t>
            </a:r>
            <a:r>
              <a:rPr lang="en-US" b="1" dirty="0"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03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457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Contd.</a:t>
            </a:r>
            <a:r>
              <a:rPr lang="en-US" sz="4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s://media.licdn.com/dms/image/D5612AQHoLgZC-P57Aw/article-inline_image-shrink_1000_1488/0/1694117086535?e=2147483647&amp;v=beta&amp;t=AtzzvxG1RoUC27d0JBAKrdRMO9soecO2IfCYb4cwm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31520"/>
            <a:ext cx="8382000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7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566" y="76200"/>
            <a:ext cx="8264234" cy="60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" y="778042"/>
            <a:ext cx="8746834" cy="607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4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To </a:t>
            </a:r>
            <a:r>
              <a:rPr lang="en-US" dirty="0"/>
              <a:t>effectively learn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eep 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earning</a:t>
            </a:r>
            <a:r>
              <a:rPr lang="en-US" dirty="0"/>
              <a:t>, which is a </a:t>
            </a:r>
            <a:r>
              <a:rPr lang="en-US" b="1" dirty="0">
                <a:solidFill>
                  <a:srgbClr val="990000"/>
                </a:solidFill>
              </a:rPr>
              <a:t>subset of machine learning</a:t>
            </a:r>
            <a:r>
              <a:rPr lang="en-US" dirty="0"/>
              <a:t> based on </a:t>
            </a:r>
            <a:r>
              <a:rPr lang="en-US" b="1" dirty="0">
                <a:solidFill>
                  <a:srgbClr val="FF3399"/>
                </a:solidFill>
              </a:rPr>
              <a:t>N</a:t>
            </a:r>
            <a:r>
              <a:rPr lang="en-US" b="1" dirty="0" smtClean="0">
                <a:solidFill>
                  <a:srgbClr val="FF3399"/>
                </a:solidFill>
              </a:rPr>
              <a:t>eural </a:t>
            </a:r>
            <a:r>
              <a:rPr lang="en-US" b="1" dirty="0">
                <a:solidFill>
                  <a:srgbClr val="FF3399"/>
                </a:solidFill>
              </a:rPr>
              <a:t>N</a:t>
            </a:r>
            <a:r>
              <a:rPr lang="en-US" b="1" dirty="0" smtClean="0">
                <a:solidFill>
                  <a:srgbClr val="FF3399"/>
                </a:solidFill>
              </a:rPr>
              <a:t>etworks </a:t>
            </a:r>
            <a:r>
              <a:rPr lang="en-US" dirty="0"/>
              <a:t>with </a:t>
            </a:r>
            <a:r>
              <a:rPr lang="en-US" b="1" dirty="0"/>
              <a:t>multiple layers</a:t>
            </a:r>
            <a:r>
              <a:rPr lang="en-US" dirty="0"/>
              <a:t>, it is beneficial to have a </a:t>
            </a:r>
            <a:r>
              <a:rPr lang="en-US" dirty="0" smtClean="0"/>
              <a:t>understanding </a:t>
            </a:r>
            <a:r>
              <a:rPr lang="en-US" dirty="0"/>
              <a:t>of the following </a:t>
            </a:r>
            <a:r>
              <a:rPr lang="en-US" b="1" dirty="0"/>
              <a:t>fundamental concepts and topics</a:t>
            </a:r>
            <a:r>
              <a:rPr lang="en-US" dirty="0" smtClean="0"/>
              <a:t>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. </a:t>
            </a:r>
            <a:r>
              <a:rPr lang="en-US" b="1" u="sng" dirty="0">
                <a:solidFill>
                  <a:srgbClr val="FF0000"/>
                </a:solidFill>
              </a:rPr>
              <a:t>Mathematics: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</a:rPr>
              <a:t>Linear Algebra</a:t>
            </a:r>
            <a:r>
              <a:rPr lang="en-US" sz="2400" dirty="0"/>
              <a:t>: </a:t>
            </a:r>
            <a:r>
              <a:rPr lang="en-US" sz="2400" b="1" dirty="0"/>
              <a:t>Vectors, matrices, matrix operations, </a:t>
            </a:r>
            <a:r>
              <a:rPr lang="en-US" sz="2400" b="1" dirty="0" smtClean="0"/>
              <a:t>Eigen Values</a:t>
            </a:r>
            <a:r>
              <a:rPr lang="en-US" sz="2400" b="1" dirty="0"/>
              <a:t>, </a:t>
            </a:r>
            <a:r>
              <a:rPr lang="en-US" sz="2400" b="1" dirty="0" smtClean="0"/>
              <a:t>Eigen Vectors</a:t>
            </a:r>
            <a:r>
              <a:rPr lang="en-US" sz="2400" b="1" dirty="0"/>
              <a:t>, etc.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</a:rPr>
              <a:t>Calculus</a:t>
            </a:r>
            <a:r>
              <a:rPr lang="en-US" sz="2400" dirty="0">
                <a:solidFill>
                  <a:srgbClr val="0000CC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b="1" dirty="0"/>
              <a:t>Derivatives, chain rule, gradients, partial derivatives, etc</a:t>
            </a:r>
            <a:r>
              <a:rPr lang="en-US" sz="2400" dirty="0"/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</a:rPr>
              <a:t>Probability and Statistics</a:t>
            </a:r>
            <a:r>
              <a:rPr lang="en-US" sz="2400" dirty="0"/>
              <a:t>: </a:t>
            </a:r>
            <a:r>
              <a:rPr lang="en-US" sz="2400" b="1" dirty="0"/>
              <a:t>Probability distributions, Bayes' theorem, mean, variance, etc</a:t>
            </a:r>
            <a:r>
              <a:rPr lang="en-US" sz="2400" dirty="0"/>
              <a:t>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Prerequisites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33400"/>
            <a:ext cx="8610600" cy="6172200"/>
          </a:xfrm>
        </p:spPr>
        <p:txBody>
          <a:bodyPr>
            <a:normAutofit/>
          </a:bodyPr>
          <a:lstStyle/>
          <a:p>
            <a:pPr algn="just"/>
            <a:r>
              <a:rPr lang="en-US" b="1" u="sng" dirty="0" smtClean="0">
                <a:solidFill>
                  <a:srgbClr val="FF0000"/>
                </a:solidFill>
              </a:rPr>
              <a:t>2. Programming </a:t>
            </a:r>
            <a:r>
              <a:rPr lang="en-US" b="1" u="sng" dirty="0">
                <a:solidFill>
                  <a:srgbClr val="FF0000"/>
                </a:solidFill>
              </a:rPr>
              <a:t>Skills: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</a:rPr>
              <a:t>Python</a:t>
            </a:r>
            <a:r>
              <a:rPr lang="en-US" sz="2400" dirty="0">
                <a:solidFill>
                  <a:srgbClr val="0000CC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Deep learning frameworks such as </a:t>
            </a:r>
            <a:r>
              <a:rPr lang="en-US" sz="2400" b="1" dirty="0" err="1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TensorFlow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400" b="1" dirty="0" err="1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PyTorch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are commonly used with Python.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 err="1">
                <a:solidFill>
                  <a:srgbClr val="0000CC"/>
                </a:solidFill>
              </a:rPr>
              <a:t>NumPy</a:t>
            </a:r>
            <a:r>
              <a:rPr lang="en-US" sz="2400" dirty="0"/>
              <a:t>: For </a:t>
            </a:r>
            <a:r>
              <a:rPr lang="en-US" sz="2400" b="1" dirty="0"/>
              <a:t>numerical computing </a:t>
            </a:r>
            <a:r>
              <a:rPr lang="en-US" sz="2400" dirty="0"/>
              <a:t>in Python.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</a:rPr>
              <a:t>Pandas:</a:t>
            </a:r>
            <a:r>
              <a:rPr lang="en-US" sz="2400" dirty="0"/>
              <a:t> For </a:t>
            </a:r>
            <a:r>
              <a:rPr lang="en-US" sz="2400" b="1" dirty="0"/>
              <a:t>data manipulation and analysis</a:t>
            </a:r>
            <a:r>
              <a:rPr lang="en-US" sz="2400" dirty="0"/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</a:rPr>
              <a:t>Jupyter Notebooks</a:t>
            </a:r>
            <a:r>
              <a:rPr lang="en-US" sz="2400" dirty="0"/>
              <a:t>: For </a:t>
            </a:r>
            <a:r>
              <a:rPr lang="en-US" sz="2400" b="1" dirty="0"/>
              <a:t>interactive coding </a:t>
            </a:r>
            <a:r>
              <a:rPr lang="en-US" sz="2400" dirty="0"/>
              <a:t>and </a:t>
            </a:r>
            <a:r>
              <a:rPr lang="en-US" sz="2400" b="1" dirty="0"/>
              <a:t>experimentation</a:t>
            </a:r>
            <a:r>
              <a:rPr lang="en-US" sz="2400" b="1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Contd..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33400"/>
            <a:ext cx="8534400" cy="6172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</a:rPr>
              <a:t>3. Machine Learning Concepts: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</a:rPr>
              <a:t>Supervised Learning: </a:t>
            </a:r>
            <a:r>
              <a:rPr lang="en-US" sz="2400" dirty="0"/>
              <a:t>Understanding of concepts like </a:t>
            </a:r>
            <a:r>
              <a:rPr lang="en-US" sz="2400" b="1" dirty="0"/>
              <a:t>regression and </a:t>
            </a:r>
            <a:r>
              <a:rPr lang="en-US" sz="2400" b="1" dirty="0" smtClean="0"/>
              <a:t>classification.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0000CC"/>
                </a:solidFill>
              </a:rPr>
              <a:t>Unsupervised </a:t>
            </a:r>
            <a:r>
              <a:rPr lang="en-US" sz="2400" b="1" dirty="0">
                <a:solidFill>
                  <a:srgbClr val="0000CC"/>
                </a:solidFill>
              </a:rPr>
              <a:t>Learning:</a:t>
            </a:r>
            <a:r>
              <a:rPr lang="en-US" sz="2400" dirty="0"/>
              <a:t> </a:t>
            </a:r>
            <a:r>
              <a:rPr lang="en-US" sz="2200" b="1" dirty="0" smtClean="0"/>
              <a:t>Clustering, Dimensionality </a:t>
            </a:r>
            <a:r>
              <a:rPr lang="en-US" sz="2200" b="1" dirty="0"/>
              <a:t>reduction, etc</a:t>
            </a:r>
            <a:r>
              <a:rPr lang="en-US" sz="2400" b="1" dirty="0"/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CC"/>
                </a:solidFill>
              </a:rPr>
              <a:t>Model Evaluation: </a:t>
            </a:r>
            <a:r>
              <a:rPr lang="en-US" sz="2400" b="1" dirty="0" smtClean="0"/>
              <a:t>Cross-validation, overfitting, underfitting, etc.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4. Data Preprocessing: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 smtClean="0"/>
              <a:t>Cleaning, normalization, feature scaling, handling missing data  etc.</a:t>
            </a:r>
          </a:p>
          <a:p>
            <a:pPr marL="365760" lvl="1" indent="0" algn="just">
              <a:lnSpc>
                <a:spcPct val="150000"/>
              </a:lnSpc>
              <a:buNone/>
            </a:pPr>
            <a:endParaRPr lang="en-US" sz="24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Contd..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0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610600" cy="63246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870581"/>
                </a:solidFill>
                <a:latin typeface="Baskerville Old Face" pitchFamily="18" charset="0"/>
              </a:rPr>
              <a:t>Introduction.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5024"/>
                </a:solidFill>
                <a:latin typeface="Baskerville Old Face" pitchFamily="18" charset="0"/>
              </a:rPr>
              <a:t>History of Deep Learning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Differences b/w Machine Learning and Deep Learning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870581"/>
                </a:solidFill>
                <a:latin typeface="Baskerville Old Face" pitchFamily="18" charset="0"/>
              </a:rPr>
              <a:t>Learning Resources for this Course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70C0"/>
                </a:solidFill>
                <a:latin typeface="Baskerville Old Face" pitchFamily="18" charset="0"/>
              </a:rPr>
              <a:t>Why we </a:t>
            </a: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use </a:t>
            </a:r>
            <a:r>
              <a:rPr lang="en-US" sz="2800" b="1" dirty="0" smtClean="0">
                <a:solidFill>
                  <a:srgbClr val="0070C0"/>
                </a:solidFill>
                <a:latin typeface="Baskerville Old Face" pitchFamily="18" charset="0"/>
              </a:rPr>
              <a:t>Deep </a:t>
            </a:r>
            <a:r>
              <a:rPr lang="en-US" sz="2800" b="1" dirty="0">
                <a:solidFill>
                  <a:srgbClr val="0070C0"/>
                </a:solidFill>
                <a:latin typeface="Baskerville Old Face" pitchFamily="18" charset="0"/>
              </a:rPr>
              <a:t>Learning</a:t>
            </a:r>
            <a:r>
              <a:rPr lang="en-US" sz="2800" b="1" dirty="0" smtClean="0">
                <a:solidFill>
                  <a:srgbClr val="0070C0"/>
                </a:solidFill>
                <a:latin typeface="Baskerville Old Face" pitchFamily="18" charset="0"/>
              </a:rPr>
              <a:t>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990000"/>
                </a:solidFill>
                <a:latin typeface="Baskerville Old Face" pitchFamily="18" charset="0"/>
              </a:rPr>
              <a:t>How Deep Learning Works?</a:t>
            </a:r>
            <a:endParaRPr lang="en-US" sz="2800" b="1" dirty="0">
              <a:solidFill>
                <a:srgbClr val="990000"/>
              </a:solidFill>
              <a:latin typeface="Baskerville Old Face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66"/>
                </a:solidFill>
                <a:latin typeface="Baskerville Old Face" pitchFamily="18" charset="0"/>
              </a:rPr>
              <a:t>Example of Deep Learning.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33400"/>
            <a:ext cx="8534400" cy="6172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b="1" dirty="0" smtClean="0"/>
              <a:t> </a:t>
            </a:r>
            <a:r>
              <a:rPr lang="en-US" b="1" u="sng" dirty="0">
                <a:solidFill>
                  <a:srgbClr val="FF0000"/>
                </a:solidFill>
              </a:rPr>
              <a:t>Basic Understanding of Neural Networks: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</a:rPr>
              <a:t>Perceptron: </a:t>
            </a:r>
            <a:r>
              <a:rPr lang="en-US" sz="2400" dirty="0"/>
              <a:t>The basic building block of </a:t>
            </a:r>
            <a:r>
              <a:rPr lang="en-US" sz="2400" b="1" dirty="0"/>
              <a:t>neural networks.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</a:rPr>
              <a:t>Activation Functions: </a:t>
            </a:r>
            <a:r>
              <a:rPr lang="en-US" sz="2400" b="1" dirty="0"/>
              <a:t>Sigmoid, </a:t>
            </a:r>
            <a:r>
              <a:rPr lang="en-US" sz="2400" b="1" dirty="0" err="1"/>
              <a:t>ReLU</a:t>
            </a:r>
            <a:r>
              <a:rPr lang="en-US" sz="2400" b="1" dirty="0"/>
              <a:t>, </a:t>
            </a:r>
            <a:r>
              <a:rPr lang="en-US" sz="2400" b="1" dirty="0" err="1"/>
              <a:t>tanh</a:t>
            </a:r>
            <a:r>
              <a:rPr lang="en-US" sz="2400" dirty="0"/>
              <a:t>, etc.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CC"/>
                </a:solidFill>
              </a:rPr>
              <a:t>Back Propagation:</a:t>
            </a:r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b="1" dirty="0"/>
              <a:t>algorithm</a:t>
            </a:r>
            <a:r>
              <a:rPr lang="en-US" sz="2400" dirty="0"/>
              <a:t> used to </a:t>
            </a:r>
            <a:r>
              <a:rPr lang="en-US" sz="2400" b="1" dirty="0"/>
              <a:t>train neural networks</a:t>
            </a:r>
            <a:r>
              <a:rPr lang="en-US" sz="2400" b="1" dirty="0" smtClean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6</a:t>
            </a:r>
            <a:r>
              <a:rPr lang="en-US" b="1" dirty="0" smtClean="0">
                <a:solidFill>
                  <a:srgbClr val="FF3399"/>
                </a:solidFill>
              </a:rPr>
              <a:t>.</a:t>
            </a:r>
            <a:r>
              <a:rPr lang="en-US" b="1" dirty="0" smtClean="0"/>
              <a:t> </a:t>
            </a:r>
            <a:r>
              <a:rPr lang="en-US" b="1" u="sng" dirty="0">
                <a:solidFill>
                  <a:srgbClr val="FF0000"/>
                </a:solidFill>
              </a:rPr>
              <a:t>Deep Learning Frameworks: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Familiarity with popular </a:t>
            </a:r>
            <a:r>
              <a:rPr lang="en-US" sz="2400" b="1" dirty="0"/>
              <a:t>deep learning libraries </a:t>
            </a:r>
            <a:r>
              <a:rPr lang="en-US" sz="2400" dirty="0"/>
              <a:t>such as </a:t>
            </a:r>
            <a:r>
              <a:rPr lang="en-US" sz="2400" b="1" dirty="0" err="1" smtClean="0">
                <a:solidFill>
                  <a:srgbClr val="870581"/>
                </a:solidFill>
              </a:rPr>
              <a:t>TensorFlow</a:t>
            </a:r>
            <a:r>
              <a:rPr lang="en-US" sz="2400" b="1" dirty="0" smtClean="0">
                <a:solidFill>
                  <a:srgbClr val="870581"/>
                </a:solidFill>
              </a:rPr>
              <a:t> </a:t>
            </a:r>
            <a:r>
              <a:rPr lang="en-US" sz="2400" b="1" dirty="0">
                <a:solidFill>
                  <a:srgbClr val="870581"/>
                </a:solidFill>
              </a:rPr>
              <a:t>or </a:t>
            </a:r>
            <a:r>
              <a:rPr lang="en-US" sz="2400" b="1" dirty="0" err="1">
                <a:solidFill>
                  <a:srgbClr val="870581"/>
                </a:solidFill>
              </a:rPr>
              <a:t>Keras</a:t>
            </a:r>
            <a:r>
              <a:rPr lang="en-US" sz="2400" b="1" dirty="0">
                <a:solidFill>
                  <a:srgbClr val="870581"/>
                </a:solidFill>
              </a:rPr>
              <a:t> </a:t>
            </a:r>
            <a:r>
              <a:rPr lang="en-US" sz="2400" dirty="0"/>
              <a:t>is essential.</a:t>
            </a:r>
          </a:p>
          <a:p>
            <a:pPr marL="365760" lvl="1" indent="0" algn="just">
              <a:lnSpc>
                <a:spcPct val="150000"/>
              </a:lnSpc>
              <a:buNone/>
            </a:pPr>
            <a:endParaRPr lang="en-US" sz="24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Contd..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5791200"/>
            <a:ext cx="859632" cy="9818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056595"/>
              </p:ext>
            </p:extLst>
          </p:nvPr>
        </p:nvGraphicFramePr>
        <p:xfrm>
          <a:off x="152400" y="664899"/>
          <a:ext cx="8458200" cy="4850426"/>
        </p:xfrm>
        <a:graphic>
          <a:graphicData uri="http://schemas.openxmlformats.org/drawingml/2006/table">
            <a:tbl>
              <a:tblPr/>
              <a:tblGrid>
                <a:gridCol w="838200"/>
                <a:gridCol w="7620000"/>
              </a:tblGrid>
              <a:tr h="8183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Course Outcomes</a:t>
                      </a:r>
                      <a:endParaRPr lang="en-US" sz="28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463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99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Upon successful completion of the course, the student will be able to</a:t>
                      </a:r>
                      <a:endParaRPr lang="en-US" sz="2400" dirty="0">
                        <a:solidFill>
                          <a:srgbClr val="99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8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CO1</a:t>
                      </a: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Understand the fundamental concepts of Deep learning. 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CO2</a:t>
                      </a: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Apply concepts of deep networks to analyze various architectures.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CO3</a:t>
                      </a: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Apply deep learning models to build applications in various domains.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CO4</a:t>
                      </a: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Analyze the given problem and apply suitable deep learning algorithm.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1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52400"/>
            <a:ext cx="8534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SYLLABUS</a:t>
            </a:r>
            <a:endParaRPr lang="en-IN" sz="36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914400"/>
            <a:ext cx="87249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9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487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Learning Resources :</a:t>
            </a:r>
            <a:endParaRPr lang="en-IN" sz="36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86868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800" b="1" u="sng" dirty="0">
                <a:solidFill>
                  <a:srgbClr val="FF0000"/>
                </a:solidFill>
                <a:latin typeface="Berlin Sans FB Demi" pitchFamily="34" charset="0"/>
              </a:rPr>
              <a:t>Text </a:t>
            </a:r>
            <a:r>
              <a:rPr lang="en-IN" sz="2800" b="1" u="sng" dirty="0" smtClean="0">
                <a:solidFill>
                  <a:srgbClr val="FF0000"/>
                </a:solidFill>
                <a:latin typeface="Berlin Sans FB Demi" pitchFamily="34" charset="0"/>
              </a:rPr>
              <a:t>Books:</a:t>
            </a:r>
          </a:p>
          <a:p>
            <a:pPr marL="361950" lvl="1" indent="-187325" algn="just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>
                <a:solidFill>
                  <a:srgbClr val="870581"/>
                </a:solidFill>
              </a:rPr>
              <a:t>Deep learning: A practitioner's approach</a:t>
            </a:r>
            <a:r>
              <a:rPr lang="en-US" sz="2400" dirty="0"/>
              <a:t>, </a:t>
            </a:r>
            <a:r>
              <a:rPr lang="en-US" sz="2400" b="1" dirty="0" smtClean="0">
                <a:solidFill>
                  <a:srgbClr val="0000CC"/>
                </a:solidFill>
              </a:rPr>
              <a:t>Josh </a:t>
            </a:r>
            <a:r>
              <a:rPr lang="en-US" sz="2400" b="1" dirty="0">
                <a:solidFill>
                  <a:srgbClr val="0000CC"/>
                </a:solidFill>
              </a:rPr>
              <a:t>Patterson and Adam Gibson, </a:t>
            </a:r>
            <a:r>
              <a:rPr lang="en-US" dirty="0" smtClean="0"/>
              <a:t>―</a:t>
            </a:r>
            <a:r>
              <a:rPr lang="en-US" sz="2400" b="1" dirty="0" smtClean="0">
                <a:solidFill>
                  <a:srgbClr val="00B050"/>
                </a:solidFill>
              </a:rPr>
              <a:t>O'Reilly </a:t>
            </a:r>
            <a:r>
              <a:rPr lang="en-US" sz="2400" b="1" dirty="0">
                <a:solidFill>
                  <a:srgbClr val="00B050"/>
                </a:solidFill>
              </a:rPr>
              <a:t>Media, </a:t>
            </a:r>
            <a:r>
              <a:rPr lang="en-US" sz="2400" b="1" dirty="0">
                <a:solidFill>
                  <a:srgbClr val="FF3300"/>
                </a:solidFill>
              </a:rPr>
              <a:t>First Edition, 2017</a:t>
            </a:r>
            <a:r>
              <a:rPr lang="en-US" sz="2400" b="1" dirty="0" smtClean="0">
                <a:solidFill>
                  <a:srgbClr val="FF3300"/>
                </a:solidFill>
              </a:rPr>
              <a:t>.</a:t>
            </a:r>
          </a:p>
          <a:p>
            <a:pPr marL="361950" lvl="1" indent="-187325" algn="just">
              <a:lnSpc>
                <a:spcPct val="150000"/>
              </a:lnSpc>
              <a:buAutoNum type="arabicPeriod"/>
            </a:pP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>
                <a:solidFill>
                  <a:srgbClr val="870581"/>
                </a:solidFill>
              </a:rPr>
              <a:t>Deep Learning </a:t>
            </a:r>
            <a:r>
              <a:rPr lang="en-US" sz="2400" b="1" dirty="0" smtClean="0">
                <a:solidFill>
                  <a:srgbClr val="870581"/>
                </a:solidFill>
              </a:rPr>
              <a:t>, </a:t>
            </a:r>
            <a:r>
              <a:rPr lang="en-US" sz="2400" b="1" dirty="0" smtClean="0">
                <a:solidFill>
                  <a:srgbClr val="0000CC"/>
                </a:solidFill>
              </a:rPr>
              <a:t>Ian </a:t>
            </a:r>
            <a:r>
              <a:rPr lang="en-US" sz="2400" b="1" dirty="0" err="1">
                <a:solidFill>
                  <a:srgbClr val="0000CC"/>
                </a:solidFill>
              </a:rPr>
              <a:t>Goodfellow</a:t>
            </a:r>
            <a:r>
              <a:rPr lang="en-US" sz="2400" b="1" dirty="0">
                <a:solidFill>
                  <a:srgbClr val="0000CC"/>
                </a:solidFill>
              </a:rPr>
              <a:t>, </a:t>
            </a:r>
            <a:r>
              <a:rPr lang="en-US" sz="2400" b="1" dirty="0" err="1">
                <a:solidFill>
                  <a:srgbClr val="0000CC"/>
                </a:solidFill>
              </a:rPr>
              <a:t>Yoshua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Bengio</a:t>
            </a:r>
            <a:r>
              <a:rPr lang="en-US" sz="2400" b="1" dirty="0">
                <a:solidFill>
                  <a:srgbClr val="0000CC"/>
                </a:solidFill>
              </a:rPr>
              <a:t>, Aaron </a:t>
            </a:r>
            <a:r>
              <a:rPr lang="en-US" sz="2400" b="1" dirty="0" err="1">
                <a:solidFill>
                  <a:srgbClr val="0000CC"/>
                </a:solidFill>
              </a:rPr>
              <a:t>Courville</a:t>
            </a:r>
            <a:r>
              <a:rPr lang="en-US" sz="2400" b="1" dirty="0">
                <a:solidFill>
                  <a:srgbClr val="0000CC"/>
                </a:solidFill>
              </a:rPr>
              <a:t>,</a:t>
            </a:r>
            <a:r>
              <a:rPr lang="en-US" dirty="0"/>
              <a:t> </a:t>
            </a:r>
            <a:r>
              <a:rPr lang="en-US" dirty="0" smtClean="0"/>
              <a:t>― , </a:t>
            </a:r>
            <a:r>
              <a:rPr lang="en-US" sz="2400" b="1" dirty="0">
                <a:solidFill>
                  <a:srgbClr val="00B050"/>
                </a:solidFill>
              </a:rPr>
              <a:t>MIT Press</a:t>
            </a:r>
            <a:r>
              <a:rPr lang="en-US" dirty="0"/>
              <a:t>, </a:t>
            </a:r>
            <a:r>
              <a:rPr lang="en-US" sz="2400" b="1" dirty="0">
                <a:solidFill>
                  <a:srgbClr val="FF3300"/>
                </a:solidFill>
              </a:rPr>
              <a:t>2016. </a:t>
            </a:r>
            <a:endParaRPr lang="en-US" sz="2400" b="1" dirty="0" smtClean="0">
              <a:solidFill>
                <a:srgbClr val="FF3300"/>
              </a:solidFill>
            </a:endParaRPr>
          </a:p>
          <a:p>
            <a:pPr marL="174625" lvl="1" indent="0" algn="just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3300"/>
                </a:solidFill>
              </a:rPr>
              <a:t>3. </a:t>
            </a:r>
            <a:r>
              <a:rPr lang="en-US" sz="2400" b="1" dirty="0">
                <a:solidFill>
                  <a:srgbClr val="870581"/>
                </a:solidFill>
              </a:rPr>
              <a:t>Deep learning, </a:t>
            </a:r>
            <a:r>
              <a:rPr lang="en-US" sz="2400" b="1" dirty="0" err="1">
                <a:solidFill>
                  <a:srgbClr val="0000CC"/>
                </a:solidFill>
              </a:rPr>
              <a:t>Amit</a:t>
            </a:r>
            <a:r>
              <a:rPr lang="en-US" sz="2400" b="1" dirty="0">
                <a:solidFill>
                  <a:srgbClr val="0000CC"/>
                </a:solidFill>
              </a:rPr>
              <a:t> Kumar Das, </a:t>
            </a:r>
            <a:r>
              <a:rPr lang="en-US" sz="2400" b="1" dirty="0" err="1">
                <a:solidFill>
                  <a:srgbClr val="0000CC"/>
                </a:solidFill>
              </a:rPr>
              <a:t>Saptarsi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Goswami</a:t>
            </a:r>
            <a:r>
              <a:rPr lang="en-US" sz="2400" b="1" dirty="0">
                <a:solidFill>
                  <a:srgbClr val="0000CC"/>
                </a:solidFill>
              </a:rPr>
              <a:t>, </a:t>
            </a:r>
            <a:r>
              <a:rPr lang="en-US" sz="2400" b="1" dirty="0" err="1">
                <a:solidFill>
                  <a:srgbClr val="0000CC"/>
                </a:solidFill>
              </a:rPr>
              <a:t>Pabitra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Mitra</a:t>
            </a:r>
            <a:r>
              <a:rPr lang="en-US" sz="2400" b="1" dirty="0">
                <a:solidFill>
                  <a:srgbClr val="0000CC"/>
                </a:solidFill>
              </a:rPr>
              <a:t>, </a:t>
            </a:r>
            <a:r>
              <a:rPr lang="en-US" sz="2400" b="1" dirty="0" err="1">
                <a:solidFill>
                  <a:srgbClr val="0000CC"/>
                </a:solidFill>
              </a:rPr>
              <a:t>Amlan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Chakrabarti</a:t>
            </a:r>
            <a:r>
              <a:rPr lang="en-US" sz="2400" dirty="0"/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Pearson Education, </a:t>
            </a:r>
            <a:r>
              <a:rPr lang="en-US" sz="2400" b="1" dirty="0">
                <a:solidFill>
                  <a:srgbClr val="FF3300"/>
                </a:solidFill>
              </a:rPr>
              <a:t>First </a:t>
            </a:r>
            <a:r>
              <a:rPr lang="en-US" sz="2400" b="1" dirty="0" smtClean="0">
                <a:solidFill>
                  <a:srgbClr val="FF3300"/>
                </a:solidFill>
              </a:rPr>
              <a:t>Edition,2021</a:t>
            </a:r>
            <a:r>
              <a:rPr lang="en-US" sz="2400" b="1" dirty="0">
                <a:solidFill>
                  <a:srgbClr val="FF3300"/>
                </a:solidFill>
              </a:rPr>
              <a:t>.</a:t>
            </a:r>
            <a:endParaRPr lang="en-IN" sz="2400" b="1" dirty="0">
              <a:solidFill>
                <a:srgbClr val="FF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487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Learning Resources :</a:t>
            </a:r>
            <a:endParaRPr lang="en-IN" sz="36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8686800" cy="6096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800" b="1" u="sng" dirty="0" smtClean="0">
                <a:solidFill>
                  <a:srgbClr val="FF0000"/>
                </a:solidFill>
                <a:latin typeface="Berlin Sans FB Demi" pitchFamily="34" charset="0"/>
              </a:rPr>
              <a:t>Reference Books:</a:t>
            </a:r>
          </a:p>
          <a:p>
            <a:pPr marL="361950" lvl="1" indent="-187325" algn="just">
              <a:lnSpc>
                <a:spcPct val="150000"/>
              </a:lnSpc>
              <a:buAutoNum type="arabicPeriod"/>
            </a:pPr>
            <a:r>
              <a:rPr lang="en-IN" b="1" dirty="0" smtClean="0">
                <a:solidFill>
                  <a:srgbClr val="00B050"/>
                </a:solidFill>
              </a:rPr>
              <a:t> </a:t>
            </a:r>
            <a:r>
              <a:rPr lang="en-US" sz="2200" b="1" dirty="0">
                <a:solidFill>
                  <a:srgbClr val="CC0000"/>
                </a:solidFill>
              </a:rPr>
              <a:t>Fundamentals of Deep Learning, Designing next-generation machine intelligence algorithms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0000CC"/>
                </a:solidFill>
              </a:rPr>
              <a:t>Nikhil Buduma, </a:t>
            </a:r>
            <a:r>
              <a:rPr lang="en-US" sz="2200" b="1" dirty="0" err="1" smtClean="0">
                <a:solidFill>
                  <a:srgbClr val="0000CC"/>
                </a:solidFill>
              </a:rPr>
              <a:t>O_Reilly</a:t>
            </a:r>
            <a:r>
              <a:rPr lang="en-US" sz="2200" b="1" dirty="0">
                <a:solidFill>
                  <a:srgbClr val="0000CC"/>
                </a:solidFill>
              </a:rPr>
              <a:t>, </a:t>
            </a:r>
            <a:r>
              <a:rPr lang="en-US" sz="2200" b="1" dirty="0" err="1">
                <a:solidFill>
                  <a:srgbClr val="00B050"/>
                </a:solidFill>
              </a:rPr>
              <a:t>Shroff</a:t>
            </a:r>
            <a:r>
              <a:rPr lang="en-US" sz="2200" b="1" dirty="0">
                <a:solidFill>
                  <a:srgbClr val="00B050"/>
                </a:solidFill>
              </a:rPr>
              <a:t> Publishers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FF0000"/>
                </a:solidFill>
              </a:rPr>
              <a:t>2019</a:t>
            </a:r>
            <a:r>
              <a:rPr lang="en-US" sz="2200" b="1" dirty="0" smtClean="0">
                <a:solidFill>
                  <a:srgbClr val="FF0000"/>
                </a:solidFill>
              </a:rPr>
              <a:t>.</a:t>
            </a:r>
          </a:p>
          <a:p>
            <a:pPr marL="361950" lvl="1" indent="-187325" algn="just">
              <a:lnSpc>
                <a:spcPct val="150000"/>
              </a:lnSpc>
              <a:buAutoNum type="arabicPeriod"/>
            </a:pP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rgbClr val="CC0000"/>
                </a:solidFill>
              </a:rPr>
              <a:t>Deep learning Cook Book, Practical recipes to get started Quickly</a:t>
            </a:r>
            <a:r>
              <a:rPr lang="en-US" sz="2200" b="1" dirty="0">
                <a:solidFill>
                  <a:srgbClr val="870581"/>
                </a:solidFill>
              </a:rPr>
              <a:t>, </a:t>
            </a:r>
            <a:r>
              <a:rPr lang="en-US" sz="2200" b="1" dirty="0" err="1">
                <a:solidFill>
                  <a:srgbClr val="0000CC"/>
                </a:solidFill>
              </a:rPr>
              <a:t>Douwe</a:t>
            </a:r>
            <a:r>
              <a:rPr lang="en-US" sz="2200" b="1" dirty="0">
                <a:solidFill>
                  <a:srgbClr val="0000CC"/>
                </a:solidFill>
              </a:rPr>
              <a:t> </a:t>
            </a:r>
            <a:r>
              <a:rPr lang="en-US" sz="2200" b="1" dirty="0" err="1">
                <a:solidFill>
                  <a:srgbClr val="0000CC"/>
                </a:solidFill>
              </a:rPr>
              <a:t>Osinga</a:t>
            </a:r>
            <a:r>
              <a:rPr lang="en-US" sz="2200" b="1" dirty="0" smtClean="0">
                <a:solidFill>
                  <a:srgbClr val="0000CC"/>
                </a:solidFill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</a:rPr>
              <a:t>O_Reilly</a:t>
            </a:r>
            <a:r>
              <a:rPr lang="en-US" sz="2200" b="1" dirty="0" smtClean="0">
                <a:solidFill>
                  <a:srgbClr val="0000CC"/>
                </a:solidFill>
              </a:rPr>
              <a:t>,</a:t>
            </a:r>
            <a:r>
              <a:rPr lang="en-US" sz="2200" dirty="0" smtClean="0"/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Shroff</a:t>
            </a:r>
            <a:r>
              <a:rPr lang="en-US" sz="2200" b="1" dirty="0">
                <a:solidFill>
                  <a:srgbClr val="00B050"/>
                </a:solidFill>
              </a:rPr>
              <a:t> Publishers, </a:t>
            </a:r>
            <a:r>
              <a:rPr lang="en-US" sz="2200" b="1" dirty="0">
                <a:solidFill>
                  <a:srgbClr val="FF0000"/>
                </a:solidFill>
              </a:rPr>
              <a:t>2019</a:t>
            </a:r>
            <a:r>
              <a:rPr lang="en-US" sz="2200" b="1" dirty="0" smtClean="0">
                <a:solidFill>
                  <a:srgbClr val="FF0000"/>
                </a:solidFill>
              </a:rPr>
              <a:t>.</a:t>
            </a:r>
          </a:p>
          <a:p>
            <a:pPr marL="361950" lvl="1" indent="-187325" algn="just">
              <a:lnSpc>
                <a:spcPct val="150000"/>
              </a:lnSpc>
              <a:buFont typeface="Wingdings 2"/>
              <a:buAutoNum type="arabicPeriod"/>
            </a:pP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rgbClr val="CC0000"/>
                </a:solidFill>
              </a:rPr>
              <a:t>Deep learning Illustrated A Visual Interactive Guide to Artificial Intelligence</a:t>
            </a:r>
            <a:r>
              <a:rPr lang="en-US" sz="2200" b="1" dirty="0" smtClean="0">
                <a:solidFill>
                  <a:srgbClr val="870581"/>
                </a:solidFill>
              </a:rPr>
              <a:t>, </a:t>
            </a:r>
            <a:r>
              <a:rPr lang="en-US" sz="2200" b="1" dirty="0">
                <a:solidFill>
                  <a:srgbClr val="0000CC"/>
                </a:solidFill>
              </a:rPr>
              <a:t>Jon </a:t>
            </a:r>
            <a:r>
              <a:rPr lang="en-US" sz="2200" b="1" dirty="0" err="1" smtClean="0">
                <a:solidFill>
                  <a:srgbClr val="0000CC"/>
                </a:solidFill>
              </a:rPr>
              <a:t>Krohn</a:t>
            </a:r>
            <a:r>
              <a:rPr lang="en-US" sz="2200" b="1" dirty="0" smtClean="0">
                <a:solidFill>
                  <a:srgbClr val="0000CC"/>
                </a:solidFill>
              </a:rPr>
              <a:t>, Grant </a:t>
            </a:r>
            <a:r>
              <a:rPr lang="en-US" sz="2200" b="1" dirty="0" err="1">
                <a:solidFill>
                  <a:srgbClr val="0000CC"/>
                </a:solidFill>
              </a:rPr>
              <a:t>Beyleveld</a:t>
            </a:r>
            <a:r>
              <a:rPr lang="en-US" sz="2200" b="1" dirty="0" smtClean="0">
                <a:solidFill>
                  <a:srgbClr val="0000CC"/>
                </a:solidFill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</a:rPr>
              <a:t>Aglae</a:t>
            </a:r>
            <a:r>
              <a:rPr lang="en-US" sz="2200" b="1" dirty="0" smtClean="0">
                <a:solidFill>
                  <a:srgbClr val="0000CC"/>
                </a:solidFill>
              </a:rPr>
              <a:t> </a:t>
            </a:r>
            <a:r>
              <a:rPr lang="en-US" sz="2200" b="1" dirty="0" err="1">
                <a:solidFill>
                  <a:srgbClr val="0000CC"/>
                </a:solidFill>
              </a:rPr>
              <a:t>Bassens</a:t>
            </a:r>
            <a:r>
              <a:rPr lang="en-US" sz="2200" b="1" dirty="0" smtClean="0">
                <a:solidFill>
                  <a:srgbClr val="0000CC"/>
                </a:solidFill>
              </a:rPr>
              <a:t>, </a:t>
            </a:r>
            <a:r>
              <a:rPr lang="en-US" sz="2200" b="1" dirty="0" smtClean="0">
                <a:solidFill>
                  <a:srgbClr val="00B050"/>
                </a:solidFill>
              </a:rPr>
              <a:t>Pearson Education</a:t>
            </a:r>
            <a:r>
              <a:rPr lang="en-US" sz="2200" dirty="0" smtClean="0"/>
              <a:t>, </a:t>
            </a:r>
            <a:r>
              <a:rPr lang="en-US" sz="2200" b="1" dirty="0">
                <a:solidFill>
                  <a:srgbClr val="FF0000"/>
                </a:solidFill>
              </a:rPr>
              <a:t>First Edition, 2020, </a:t>
            </a:r>
          </a:p>
        </p:txBody>
      </p:sp>
    </p:spTree>
    <p:extLst>
      <p:ext uri="{BB962C8B-B14F-4D97-AF65-F5344CB8AC3E}">
        <p14:creationId xmlns:p14="http://schemas.microsoft.com/office/powerpoint/2010/main" val="39050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487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Berlin Sans FB Demi" pitchFamily="34" charset="0"/>
              </a:rPr>
              <a:t>Learning Resources :</a:t>
            </a:r>
            <a:endParaRPr lang="en-IN" sz="40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8686800" cy="5943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174625" lvl="1" indent="0" algn="just">
              <a:lnSpc>
                <a:spcPct val="150000"/>
              </a:lnSpc>
              <a:buNone/>
            </a:pPr>
            <a:r>
              <a:rPr lang="en-IN" sz="2800" b="1" u="sng" dirty="0" smtClean="0">
                <a:solidFill>
                  <a:srgbClr val="FF0000"/>
                </a:solidFill>
                <a:latin typeface="Berlin Sans FB Demi" pitchFamily="34" charset="0"/>
              </a:rPr>
              <a:t>e- Resources and other Digital Material:</a:t>
            </a:r>
          </a:p>
          <a:p>
            <a:pPr marL="514350" indent="-223838" algn="just">
              <a:lnSpc>
                <a:spcPct val="200000"/>
              </a:lnSpc>
              <a:buAutoNum type="arabicPeriod"/>
            </a:pPr>
            <a:r>
              <a:rPr lang="en-US" sz="2700" b="1" dirty="0" smtClean="0">
                <a:solidFill>
                  <a:srgbClr val="990000"/>
                </a:solidFill>
                <a:hlinkClick r:id="rId2"/>
              </a:rPr>
              <a:t>https</a:t>
            </a:r>
            <a:r>
              <a:rPr lang="en-US" sz="2700" b="1" dirty="0">
                <a:solidFill>
                  <a:srgbClr val="990000"/>
                </a:solidFill>
                <a:hlinkClick r:id="rId2"/>
              </a:rPr>
              <a:t>://</a:t>
            </a:r>
            <a:r>
              <a:rPr lang="en-US" sz="2700" b="1" dirty="0" smtClean="0">
                <a:solidFill>
                  <a:srgbClr val="990000"/>
                </a:solidFill>
                <a:hlinkClick r:id="rId2"/>
              </a:rPr>
              <a:t>www.deeplearningbook.org/S</a:t>
            </a:r>
            <a:endParaRPr lang="en-US" sz="2700" b="1" dirty="0" smtClean="0">
              <a:solidFill>
                <a:srgbClr val="990000"/>
              </a:solidFill>
            </a:endParaRPr>
          </a:p>
          <a:p>
            <a:pPr marL="514350" indent="-223838" algn="just">
              <a:lnSpc>
                <a:spcPct val="200000"/>
              </a:lnSpc>
              <a:buAutoNum type="arabicPeriod"/>
            </a:pPr>
            <a:r>
              <a:rPr lang="en-US" sz="2700" b="1" dirty="0" smtClean="0">
                <a:solidFill>
                  <a:srgbClr val="990000"/>
                </a:solidFill>
                <a:hlinkClick r:id="rId3"/>
              </a:rPr>
              <a:t>https</a:t>
            </a:r>
            <a:r>
              <a:rPr lang="en-US" sz="2700" b="1" dirty="0">
                <a:solidFill>
                  <a:srgbClr val="990000"/>
                </a:solidFill>
                <a:hlinkClick r:id="rId3"/>
              </a:rPr>
              <a:t>://onlinecourses.nptel.ac.in/noc20_cs62/preview</a:t>
            </a:r>
            <a:r>
              <a:rPr lang="en-US" sz="2700" b="1" dirty="0">
                <a:solidFill>
                  <a:srgbClr val="990000"/>
                </a:solidFill>
              </a:rPr>
              <a:t> </a:t>
            </a:r>
            <a:endParaRPr lang="en-US" sz="2700" b="1" dirty="0" smtClean="0">
              <a:solidFill>
                <a:srgbClr val="990000"/>
              </a:solidFill>
            </a:endParaRPr>
          </a:p>
          <a:p>
            <a:pPr marL="290513" indent="0" algn="just">
              <a:lnSpc>
                <a:spcPct val="200000"/>
              </a:lnSpc>
              <a:buAutoNum type="arabicPeriod"/>
            </a:pPr>
            <a:r>
              <a:rPr lang="en-US" sz="2700" b="1" dirty="0" smtClean="0">
                <a:solidFill>
                  <a:srgbClr val="990000"/>
                </a:solidFill>
              </a:rPr>
              <a:t> </a:t>
            </a:r>
            <a:r>
              <a:rPr lang="en-US" sz="2700" b="1" dirty="0">
                <a:solidFill>
                  <a:srgbClr val="990000"/>
                </a:solidFill>
                <a:hlinkClick r:id="rId4"/>
              </a:rPr>
              <a:t>https://www.udemy.com/share/101X6W/</a:t>
            </a:r>
            <a:r>
              <a:rPr lang="en-US" sz="2700" b="1" dirty="0">
                <a:solidFill>
                  <a:srgbClr val="990000"/>
                </a:solidFill>
              </a:rPr>
              <a:t>  </a:t>
            </a:r>
          </a:p>
          <a:p>
            <a:pPr marL="290513" lvl="1" indent="0" algn="ctr">
              <a:lnSpc>
                <a:spcPct val="200000"/>
              </a:lnSpc>
              <a:buNone/>
            </a:pPr>
            <a:r>
              <a:rPr lang="en-US" sz="2400" dirty="0" smtClean="0"/>
              <a:t>(or)</a:t>
            </a:r>
          </a:p>
          <a:p>
            <a:pPr marL="290513" lvl="1" indent="0">
              <a:lnSpc>
                <a:spcPct val="200000"/>
              </a:lnSpc>
              <a:buNone/>
            </a:pPr>
            <a:r>
              <a:rPr lang="en-US" sz="2400" b="1" u="sng" dirty="0" smtClean="0">
                <a:hlinkClick r:id="rId5"/>
              </a:rPr>
              <a:t> </a:t>
            </a:r>
            <a:r>
              <a:rPr lang="en-US" sz="2400" b="1" dirty="0" smtClean="0">
                <a:hlinkClick r:id="rId5"/>
              </a:rPr>
              <a:t>https://www.udemy.com/course/deep- </a:t>
            </a:r>
            <a:r>
              <a:rPr lang="en-US" sz="2400" b="1" dirty="0" err="1" smtClean="0">
                <a:hlinkClick r:id="rId5"/>
              </a:rPr>
              <a:t>learningadvanced-nlp</a:t>
            </a:r>
            <a:r>
              <a:rPr lang="en-US" sz="2400" b="1" dirty="0" smtClean="0">
                <a:hlinkClick r:id="rId5"/>
              </a:rPr>
              <a:t>/</a:t>
            </a:r>
            <a:r>
              <a:rPr lang="en-US" sz="2400" b="1" dirty="0" smtClean="0"/>
              <a:t> </a:t>
            </a:r>
          </a:p>
          <a:p>
            <a:pPr marL="290513" lvl="1" indent="0">
              <a:lnSpc>
                <a:spcPct val="200000"/>
              </a:lnSpc>
              <a:buFont typeface="Wingdings 2"/>
              <a:buNone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4.https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://www.youtube.com/watch?v=5tvmMX8r_OM&amp;list=PLtBw6njQRUrwp5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7C0oIVt26ZgjG9NI    </a:t>
            </a:r>
            <a:endParaRPr lang="en-US" sz="2400" b="1" dirty="0" smtClean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4675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1" u="sng" dirty="0" smtClean="0">
                <a:solidFill>
                  <a:srgbClr val="FF3300"/>
                </a:solidFill>
                <a:latin typeface="Book Antiqua" pitchFamily="18" charset="0"/>
              </a:rPr>
              <a:t>Analyzing Unstructured Data:  </a:t>
            </a:r>
            <a:r>
              <a:rPr lang="en-US" sz="2400" dirty="0">
                <a:latin typeface="Book Antiqua" pitchFamily="18" charset="0"/>
              </a:rPr>
              <a:t>Deep learning algorithms can be 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  <a:hlinkClick r:id="rId2"/>
              </a:rPr>
              <a:t>trained to look at text data</a:t>
            </a:r>
            <a:r>
              <a:rPr lang="en-US" sz="2400" dirty="0">
                <a:latin typeface="Book Antiqua" pitchFamily="18" charset="0"/>
              </a:rPr>
              <a:t> by </a:t>
            </a:r>
            <a:r>
              <a:rPr lang="en-US" sz="2400" b="1" dirty="0">
                <a:latin typeface="Book Antiqua" pitchFamily="18" charset="0"/>
              </a:rPr>
              <a:t>analyzing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social media posts, news, and surveys </a:t>
            </a:r>
            <a:r>
              <a:rPr lang="en-US" sz="2400" dirty="0">
                <a:solidFill>
                  <a:srgbClr val="870581"/>
                </a:solidFill>
                <a:latin typeface="Book Antiqua" pitchFamily="18" charset="0"/>
              </a:rPr>
              <a:t>to provide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valuable business</a:t>
            </a:r>
            <a:r>
              <a:rPr lang="en-US" sz="2400" b="1" dirty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and customer insights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pPr marL="574675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1" u="sng" dirty="0">
                <a:solidFill>
                  <a:srgbClr val="FF3300"/>
                </a:solidFill>
                <a:latin typeface="Book Antiqua" pitchFamily="18" charset="0"/>
              </a:rPr>
              <a:t>Feature engineering: </a:t>
            </a:r>
            <a:r>
              <a:rPr lang="en-US" sz="2400" dirty="0">
                <a:latin typeface="Book Antiqua" pitchFamily="18" charset="0"/>
              </a:rPr>
              <a:t>A deep learning algorithm can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save time </a:t>
            </a:r>
            <a:r>
              <a:rPr lang="en-US" sz="2400" dirty="0">
                <a:latin typeface="Book Antiqua" pitchFamily="18" charset="0"/>
              </a:rPr>
              <a:t>because it does </a:t>
            </a:r>
            <a:r>
              <a:rPr lang="en-US" sz="2400" dirty="0">
                <a:solidFill>
                  <a:srgbClr val="870581"/>
                </a:solidFill>
                <a:latin typeface="Book Antiqua" pitchFamily="18" charset="0"/>
              </a:rPr>
              <a:t>n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ot require humans to extract </a:t>
            </a: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features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manually</a:t>
            </a:r>
            <a:r>
              <a:rPr lang="en-US" sz="2400" b="1" dirty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from </a:t>
            </a:r>
            <a:r>
              <a:rPr lang="en-US" sz="2400" b="1" dirty="0">
                <a:solidFill>
                  <a:srgbClr val="0000CC"/>
                </a:solidFill>
                <a:latin typeface="Book Antiqua" pitchFamily="18" charset="0"/>
              </a:rPr>
              <a:t>raw data. </a:t>
            </a:r>
            <a:endParaRPr lang="en-US" sz="2400" b="1" dirty="0" smtClean="0">
              <a:solidFill>
                <a:srgbClr val="0000CC"/>
              </a:solidFill>
              <a:latin typeface="Book Antiqua" pitchFamily="18" charset="0"/>
            </a:endParaRPr>
          </a:p>
          <a:p>
            <a:pPr marL="574675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1" u="sng" dirty="0">
                <a:solidFill>
                  <a:srgbClr val="FF3300"/>
                </a:solidFill>
                <a:latin typeface="Book Antiqua" pitchFamily="18" charset="0"/>
              </a:rPr>
              <a:t>Efficiency: </a:t>
            </a:r>
            <a:r>
              <a:rPr lang="en-US" sz="2400" dirty="0">
                <a:latin typeface="Book Antiqua" pitchFamily="18" charset="0"/>
              </a:rPr>
              <a:t>When a deep learning </a:t>
            </a:r>
            <a:r>
              <a:rPr lang="en-US" sz="2400" dirty="0" smtClean="0">
                <a:latin typeface="Book Antiqua" pitchFamily="18" charset="0"/>
              </a:rPr>
              <a:t>Algorithm </a:t>
            </a:r>
            <a:r>
              <a:rPr lang="en-US" sz="2400" dirty="0">
                <a:latin typeface="Book Antiqua" pitchFamily="18" charset="0"/>
              </a:rPr>
              <a:t>is properly trained, it can perform </a:t>
            </a:r>
            <a:r>
              <a:rPr lang="en-US" sz="2400" dirty="0">
                <a:solidFill>
                  <a:srgbClr val="870581"/>
                </a:solidFill>
                <a:latin typeface="Book Antiqua" pitchFamily="18" charset="0"/>
              </a:rPr>
              <a:t>t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housands of tasks over and over again</a:t>
            </a:r>
            <a:r>
              <a:rPr lang="en-US" sz="2400" dirty="0">
                <a:solidFill>
                  <a:srgbClr val="870581"/>
                </a:solidFill>
                <a:latin typeface="Book Antiqua" pitchFamily="18" charset="0"/>
              </a:rPr>
              <a:t>,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Book Antiqua" pitchFamily="18" charset="0"/>
              </a:rPr>
              <a:t>faster than humans</a:t>
            </a:r>
            <a:r>
              <a:rPr lang="en-US" sz="2400" dirty="0">
                <a:latin typeface="Book Antiqua" pitchFamily="18" charset="0"/>
              </a:rPr>
              <a:t>. </a:t>
            </a:r>
            <a:endParaRPr lang="en-US" sz="2400" b="1" u="sng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Reasons to use Deep Learning</a:t>
            </a:r>
            <a:endParaRPr lang="en-US" sz="22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7475" lvl="1" indent="0" algn="just">
              <a:lnSpc>
                <a:spcPct val="150000"/>
              </a:lnSpc>
              <a:buNone/>
            </a:pPr>
            <a:r>
              <a:rPr lang="en-US" sz="2400" b="1" u="sng" dirty="0" smtClean="0">
                <a:solidFill>
                  <a:srgbClr val="FF3300"/>
                </a:solidFill>
              </a:rPr>
              <a:t>4. Training: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Neural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etworks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used in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deep learning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have the ability to be applied to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many different data types and applications.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Additionally, a deep learning model can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adapt by retraining it with new data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117475" lvl="1" indent="0" algn="just">
              <a:lnSpc>
                <a:spcPct val="15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DL </a:t>
            </a:r>
            <a:r>
              <a:rPr lang="en-US" sz="2400" dirty="0"/>
              <a:t>is usually a </a:t>
            </a:r>
            <a:r>
              <a:rPr lang="en-US" sz="2400" b="1" dirty="0">
                <a:solidFill>
                  <a:srgbClr val="870581"/>
                </a:solidFill>
              </a:rPr>
              <a:t>more complex and high-performance GPU </a:t>
            </a:r>
            <a:r>
              <a:rPr lang="en-US" sz="2400" dirty="0"/>
              <a:t>to </a:t>
            </a:r>
            <a:r>
              <a:rPr lang="en-US" sz="2400" b="1" dirty="0">
                <a:solidFill>
                  <a:srgbClr val="0000CC"/>
                </a:solidFill>
              </a:rPr>
              <a:t>analyze all images</a:t>
            </a:r>
            <a:r>
              <a:rPr lang="en-US" sz="2400" b="1" dirty="0" smtClean="0">
                <a:solidFill>
                  <a:srgbClr val="0000CC"/>
                </a:solidFill>
              </a:rPr>
              <a:t>.</a:t>
            </a:r>
          </a:p>
          <a:p>
            <a:pPr marL="117475" lvl="1" indent="0" algn="just">
              <a:lnSpc>
                <a:spcPct val="150000"/>
              </a:lnSpc>
              <a:buNone/>
            </a:pPr>
            <a:r>
              <a:rPr lang="en-US" sz="2400" b="1" u="sng" dirty="0">
                <a:solidFill>
                  <a:srgbClr val="FF3300"/>
                </a:solidFill>
              </a:rPr>
              <a:t>5. Handling large and complex </a:t>
            </a:r>
            <a:r>
              <a:rPr lang="en-US" sz="2400" b="1" u="sng" dirty="0" smtClean="0">
                <a:solidFill>
                  <a:srgbClr val="FF3300"/>
                </a:solidFill>
              </a:rPr>
              <a:t>data: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Deep Learning algorithms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can deal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with large and complex datasets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would be challenging for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traditional Machine Learning algorithms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handle. This makes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it useful for finding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insights from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big data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such as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posts on social media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webpages,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videos, 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audio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files,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sensor data.</a:t>
            </a:r>
          </a:p>
          <a:p>
            <a:pPr marL="117475" lvl="1" indent="0" algn="just">
              <a:lnSpc>
                <a:spcPct val="150000"/>
              </a:lnSpc>
              <a:buNone/>
            </a:pPr>
            <a:endParaRPr lang="en-US" sz="2400" b="1" u="sng" dirty="0">
              <a:solidFill>
                <a:srgbClr val="FF3300"/>
              </a:solidFill>
            </a:endParaRPr>
          </a:p>
          <a:p>
            <a:pPr marL="117475" lvl="1" indent="0" algn="just">
              <a:lnSpc>
                <a:spcPct val="150000"/>
              </a:lnSpc>
              <a:buNone/>
            </a:pPr>
            <a:endParaRPr lang="en-US" sz="2400" b="1" dirty="0">
              <a:solidFill>
                <a:srgbClr val="C0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2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7475" lvl="1" indent="0" algn="just">
              <a:lnSpc>
                <a:spcPct val="150000"/>
              </a:lnSpc>
              <a:buNone/>
            </a:pPr>
            <a:r>
              <a:rPr lang="en-US" sz="2400" b="1" u="sng" dirty="0" smtClean="0">
                <a:solidFill>
                  <a:srgbClr val="FF3300"/>
                </a:solidFill>
              </a:rPr>
              <a:t>6. Handling Non-Linear Relationships: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This allows it to model </a:t>
            </a:r>
            <a:r>
              <a:rPr lang="en-US" sz="22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complex phenomena and capture higher-level abstractions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. Some of the examples of handling non-linear relationships by Deep Learning algorithms are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:</a:t>
            </a:r>
          </a:p>
          <a:p>
            <a:pPr marL="574675" lvl="1" indent="-457200" algn="just">
              <a:lnSpc>
                <a:spcPct val="150000"/>
              </a:lnSpc>
              <a:buAutoNum type="alphaLcParenR"/>
            </a:pPr>
            <a:r>
              <a:rPr lang="en-US" sz="2200" b="1" u="sng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Physical Systems: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A </a:t>
            </a:r>
            <a:r>
              <a:rPr lang="en-US" sz="22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Deep Potential Molecular Dynamics (DPMD)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achieved an </a:t>
            </a:r>
            <a:r>
              <a:rPr lang="en-US" sz="22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accuracy of 98.9%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on 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predicting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the </a:t>
            </a:r>
            <a:r>
              <a:rPr lang="en-US" sz="22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potential energy surface of water molecules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, which is a </a:t>
            </a:r>
            <a:r>
              <a:rPr lang="en-US" sz="22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highly non-linear function of atomic positions</a:t>
            </a:r>
            <a:r>
              <a:rPr lang="en-US" sz="22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574675" lvl="1" indent="-457200" algn="just">
              <a:lnSpc>
                <a:spcPct val="150000"/>
              </a:lnSpc>
              <a:buAutoNum type="alphaLcParenR"/>
            </a:pPr>
            <a:r>
              <a:rPr lang="en-US" sz="2200" b="1" u="sng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Biological Systems</a:t>
            </a:r>
            <a:r>
              <a:rPr lang="en-US" sz="2200" b="1" u="sng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: </a:t>
            </a:r>
            <a:r>
              <a:rPr lang="en-US" sz="2200" dirty="0"/>
              <a:t>A </a:t>
            </a:r>
            <a:r>
              <a:rPr lang="en-US" sz="2200" b="1" dirty="0"/>
              <a:t>Deep Learning model </a:t>
            </a:r>
            <a:r>
              <a:rPr lang="en-US" sz="2200" dirty="0"/>
              <a:t>called </a:t>
            </a:r>
            <a:r>
              <a:rPr lang="en-US" sz="2200" b="1" dirty="0" err="1">
                <a:solidFill>
                  <a:srgbClr val="870581"/>
                </a:solidFill>
              </a:rPr>
              <a:t>DeepChrome</a:t>
            </a:r>
            <a:r>
              <a:rPr lang="en-US" sz="2200" dirty="0"/>
              <a:t> achieved an </a:t>
            </a:r>
            <a:r>
              <a:rPr lang="en-US" sz="2200" b="1" dirty="0">
                <a:solidFill>
                  <a:srgbClr val="990000"/>
                </a:solidFill>
              </a:rPr>
              <a:t>accuracy of 89.9% </a:t>
            </a:r>
            <a:r>
              <a:rPr lang="en-US" sz="2200" dirty="0"/>
              <a:t>on predicting the </a:t>
            </a:r>
            <a:r>
              <a:rPr lang="en-US" sz="2200" b="1" dirty="0">
                <a:solidFill>
                  <a:srgbClr val="FF0066"/>
                </a:solidFill>
              </a:rPr>
              <a:t>chromatin state of </a:t>
            </a:r>
            <a:r>
              <a:rPr lang="en-US" sz="2200" b="1" dirty="0" smtClean="0">
                <a:solidFill>
                  <a:srgbClr val="FF0066"/>
                </a:solidFill>
              </a:rPr>
              <a:t>genes</a:t>
            </a:r>
            <a:r>
              <a:rPr lang="en-US" sz="2200" b="1" dirty="0">
                <a:solidFill>
                  <a:srgbClr val="FF0066"/>
                </a:solidFill>
              </a:rPr>
              <a:t>.</a:t>
            </a:r>
            <a:endParaRPr lang="en-US" sz="2200" b="1" u="sng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2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Deep learning work on </a:t>
            </a:r>
            <a:r>
              <a:rPr lang="en-US" sz="2200" b="1" u="sng" dirty="0" smtClean="0">
                <a:solidFill>
                  <a:srgbClr val="870581"/>
                </a:solidFill>
              </a:rPr>
              <a:t>Neural Network</a:t>
            </a:r>
            <a:r>
              <a:rPr lang="en-US" sz="2200" b="1" u="sng" dirty="0">
                <a:solidFill>
                  <a:srgbClr val="870581"/>
                </a:solidFill>
              </a:rPr>
              <a:t> </a:t>
            </a:r>
            <a:r>
              <a:rPr lang="en-US" sz="2200" b="1" u="sng" dirty="0" smtClean="0">
                <a:solidFill>
                  <a:srgbClr val="870581"/>
                </a:solidFill>
              </a:rPr>
              <a:t>Architectures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Book Antiqua" panose="02040602050305030304" pitchFamily="18" charset="0"/>
              </a:rPr>
              <a:t>Deep learning is implemented by the help of </a:t>
            </a:r>
            <a:r>
              <a:rPr lang="en-US" sz="2600" b="1" dirty="0">
                <a:solidFill>
                  <a:srgbClr val="870581"/>
                </a:solidFill>
                <a:latin typeface="Book Antiqua" panose="02040602050305030304" pitchFamily="18" charset="0"/>
              </a:rPr>
              <a:t>deep networks,</a:t>
            </a:r>
            <a:r>
              <a:rPr lang="en-US" sz="2600" dirty="0">
                <a:latin typeface="Book Antiqua" panose="02040602050305030304" pitchFamily="18" charset="0"/>
              </a:rPr>
              <a:t> which are nothing but </a:t>
            </a:r>
            <a:r>
              <a:rPr lang="en-US" sz="2600" b="1" dirty="0">
                <a:solidFill>
                  <a:srgbClr val="FF0066"/>
                </a:solidFill>
                <a:latin typeface="Book Antiqua" panose="02040602050305030304" pitchFamily="18" charset="0"/>
              </a:rPr>
              <a:t>neural networks </a:t>
            </a:r>
            <a:r>
              <a:rPr lang="en-US" sz="2600" dirty="0">
                <a:latin typeface="Book Antiqua" panose="02040602050305030304" pitchFamily="18" charset="0"/>
              </a:rPr>
              <a:t>with </a:t>
            </a:r>
            <a:r>
              <a:rPr lang="en-US" sz="2600" b="1" dirty="0">
                <a:solidFill>
                  <a:srgbClr val="0000FF"/>
                </a:solidFill>
                <a:latin typeface="Book Antiqua" panose="02040602050305030304" pitchFamily="18" charset="0"/>
              </a:rPr>
              <a:t>multiple hidden layers.</a:t>
            </a:r>
            <a:endParaRPr lang="en-IN" sz="2600" b="1" dirty="0">
              <a:solidFill>
                <a:srgbClr val="0000FF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latin typeface="Book Antiqua" pitchFamily="18" charset="0"/>
              </a:rPr>
              <a:t>It </a:t>
            </a:r>
            <a:r>
              <a:rPr lang="en-US" sz="2600" b="1" dirty="0">
                <a:solidFill>
                  <a:srgbClr val="0000CC"/>
                </a:solidFill>
                <a:latin typeface="Book Antiqua" pitchFamily="18" charset="0"/>
              </a:rPr>
              <a:t>came in the 1980s</a:t>
            </a:r>
            <a:r>
              <a:rPr lang="en-US" sz="2600" dirty="0">
                <a:solidFill>
                  <a:srgbClr val="0000CC"/>
                </a:solidFill>
                <a:latin typeface="Book Antiqua" pitchFamily="18" charset="0"/>
              </a:rPr>
              <a:t>, </a:t>
            </a:r>
            <a:r>
              <a:rPr lang="en-US" sz="2600" dirty="0">
                <a:latin typeface="Book Antiqua" pitchFamily="18" charset="0"/>
              </a:rPr>
              <a:t>but due to a </a:t>
            </a:r>
            <a:r>
              <a:rPr lang="en-US" sz="2600" b="1" dirty="0">
                <a:solidFill>
                  <a:srgbClr val="009900"/>
                </a:solidFill>
                <a:latin typeface="Book Antiqua" pitchFamily="18" charset="0"/>
              </a:rPr>
              <a:t>lack of </a:t>
            </a:r>
            <a:r>
              <a:rPr lang="en-US" sz="2600" b="1" dirty="0" smtClean="0">
                <a:solidFill>
                  <a:srgbClr val="009900"/>
                </a:solidFill>
                <a:latin typeface="Book Antiqua" pitchFamily="18" charset="0"/>
              </a:rPr>
              <a:t>labeled </a:t>
            </a:r>
            <a:r>
              <a:rPr lang="en-US" sz="2600" b="1" dirty="0">
                <a:solidFill>
                  <a:srgbClr val="009900"/>
                </a:solidFill>
                <a:latin typeface="Book Antiqua" pitchFamily="18" charset="0"/>
              </a:rPr>
              <a:t>data and computing power, i</a:t>
            </a:r>
            <a:r>
              <a:rPr lang="en-US" sz="2600" dirty="0">
                <a:latin typeface="Book Antiqua" pitchFamily="18" charset="0"/>
              </a:rPr>
              <a:t>t was not </a:t>
            </a:r>
            <a:r>
              <a:rPr lang="en-US" sz="2600" b="1" dirty="0">
                <a:latin typeface="Book Antiqua" pitchFamily="18" charset="0"/>
              </a:rPr>
              <a:t>popular at that time.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Book Antiqua" pitchFamily="18" charset="0"/>
              </a:rPr>
              <a:t>Today, we have </a:t>
            </a:r>
            <a:r>
              <a:rPr lang="en-US" sz="2600" b="1" dirty="0">
                <a:latin typeface="Book Antiqua" pitchFamily="18" charset="0"/>
              </a:rPr>
              <a:t>large amounts of </a:t>
            </a:r>
            <a:r>
              <a:rPr lang="en-US" sz="2600" b="1" dirty="0" smtClean="0">
                <a:latin typeface="Book Antiqua" pitchFamily="18" charset="0"/>
              </a:rPr>
              <a:t>labeled </a:t>
            </a:r>
            <a:r>
              <a:rPr lang="en-US" sz="2600" b="1" dirty="0">
                <a:latin typeface="Book Antiqua" pitchFamily="18" charset="0"/>
              </a:rPr>
              <a:t>data</a:t>
            </a:r>
            <a:r>
              <a:rPr lang="en-US" sz="2600" dirty="0">
                <a:latin typeface="Book Antiqua" pitchFamily="18" charset="0"/>
              </a:rPr>
              <a:t>. For example, a </a:t>
            </a:r>
            <a:r>
              <a:rPr lang="en-US" sz="2600" b="1" dirty="0">
                <a:solidFill>
                  <a:srgbClr val="870581"/>
                </a:solidFill>
                <a:latin typeface="Book Antiqua" pitchFamily="18" charset="0"/>
              </a:rPr>
              <a:t>driverless car </a:t>
            </a:r>
            <a:r>
              <a:rPr lang="en-US" sz="2600" dirty="0">
                <a:latin typeface="Book Antiqua" pitchFamily="18" charset="0"/>
              </a:rPr>
              <a:t>requires </a:t>
            </a:r>
            <a:r>
              <a:rPr lang="en-US" sz="2600" b="1" dirty="0">
                <a:latin typeface="Book Antiqua" pitchFamily="18" charset="0"/>
              </a:rPr>
              <a:t>millions of images and thousands of hours of video to train </a:t>
            </a:r>
            <a:r>
              <a:rPr lang="en-US" sz="2600" dirty="0">
                <a:latin typeface="Book Antiqua" pitchFamily="18" charset="0"/>
              </a:rPr>
              <a:t>with </a:t>
            </a:r>
            <a:r>
              <a:rPr lang="en-US" sz="2600" b="1" dirty="0">
                <a:solidFill>
                  <a:srgbClr val="FF0000"/>
                </a:solidFill>
                <a:latin typeface="Book Antiqua" pitchFamily="18" charset="0"/>
              </a:rPr>
              <a:t>high accuracy</a:t>
            </a:r>
            <a:r>
              <a:rPr lang="en-US" sz="2600" dirty="0" smtClean="0">
                <a:latin typeface="Book Antiqua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How Deep Learning Works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382000" cy="60960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00CC"/>
                </a:solidFill>
                <a:latin typeface="Baskerville Old Face" pitchFamily="18" charset="0"/>
              </a:rPr>
              <a:t>Types of Deep Learning.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990000"/>
                </a:solidFill>
                <a:latin typeface="Baskerville Old Face" pitchFamily="18" charset="0"/>
              </a:rPr>
              <a:t>Applications of Deep Learning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990000"/>
                </a:solidFill>
                <a:latin typeface="Baskerville Old Face" pitchFamily="18" charset="0"/>
              </a:rPr>
              <a:t> </a:t>
            </a:r>
            <a:r>
              <a:rPr lang="en-US" sz="2800" b="1" dirty="0" smtClean="0">
                <a:solidFill>
                  <a:srgbClr val="FF3399"/>
                </a:solidFill>
                <a:latin typeface="Baskerville Old Face" pitchFamily="18" charset="0"/>
              </a:rPr>
              <a:t>Deep Learning Frameworks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B050"/>
                </a:solidFill>
                <a:latin typeface="Baskerville Old Face" pitchFamily="18" charset="0"/>
              </a:rPr>
              <a:t>Learning Beyond Curriculum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36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</a:t>
            </a:r>
            <a:r>
              <a:rPr lang="en-US" b="1" dirty="0">
                <a:solidFill>
                  <a:srgbClr val="870581"/>
                </a:solidFill>
              </a:rPr>
              <a:t>number of hidden layers </a:t>
            </a:r>
            <a:r>
              <a:rPr lang="en-US" dirty="0"/>
              <a:t>in the </a:t>
            </a:r>
            <a:r>
              <a:rPr lang="en-US" b="1" dirty="0">
                <a:solidFill>
                  <a:srgbClr val="0000CC"/>
                </a:solidFill>
              </a:rPr>
              <a:t>neural network </a:t>
            </a:r>
            <a:r>
              <a:rPr lang="en-US" dirty="0"/>
              <a:t>usually refers to </a:t>
            </a:r>
            <a:r>
              <a:rPr lang="en-US" b="1" dirty="0">
                <a:solidFill>
                  <a:srgbClr val="FF0000"/>
                </a:solidFill>
              </a:rPr>
              <a:t>“deep”. </a:t>
            </a:r>
            <a:r>
              <a:rPr lang="en-US" dirty="0"/>
              <a:t>Hidden layers in </a:t>
            </a:r>
            <a:r>
              <a:rPr lang="en-US" b="1" dirty="0"/>
              <a:t>deep neural networks </a:t>
            </a:r>
            <a:r>
              <a:rPr lang="en-US" dirty="0"/>
              <a:t>can have </a:t>
            </a:r>
            <a:r>
              <a:rPr lang="en-US" b="1" dirty="0">
                <a:solidFill>
                  <a:srgbClr val="C00000"/>
                </a:solidFill>
              </a:rPr>
              <a:t>as many as 150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endParaRPr lang="en-US" dirty="0" smtClean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Book Antiqua" pitchFamily="18" charset="0"/>
              </a:rPr>
              <a:t>These </a:t>
            </a:r>
            <a:r>
              <a:rPr lang="en-US" b="1" dirty="0">
                <a:latin typeface="Book Antiqua" pitchFamily="18" charset="0"/>
              </a:rPr>
              <a:t>models are trained </a:t>
            </a:r>
            <a:r>
              <a:rPr lang="en-US" dirty="0">
                <a:latin typeface="Book Antiqua" pitchFamily="18" charset="0"/>
              </a:rPr>
              <a:t>by using </a:t>
            </a:r>
            <a:r>
              <a:rPr lang="en-US" b="1" dirty="0">
                <a:solidFill>
                  <a:srgbClr val="C00000"/>
                </a:solidFill>
                <a:latin typeface="Book Antiqua" pitchFamily="18" charset="0"/>
              </a:rPr>
              <a:t>large sets of </a:t>
            </a:r>
            <a:r>
              <a:rPr lang="en-US" b="1" dirty="0" smtClean="0">
                <a:solidFill>
                  <a:srgbClr val="C00000"/>
                </a:solidFill>
                <a:latin typeface="Book Antiqua" pitchFamily="18" charset="0"/>
              </a:rPr>
              <a:t>labeled </a:t>
            </a:r>
            <a:r>
              <a:rPr lang="en-US" b="1" dirty="0">
                <a:solidFill>
                  <a:srgbClr val="C00000"/>
                </a:solidFill>
                <a:latin typeface="Book Antiqua" pitchFamily="18" charset="0"/>
              </a:rPr>
              <a:t>data </a:t>
            </a:r>
            <a:r>
              <a:rPr lang="en-US" dirty="0">
                <a:latin typeface="Book Antiqua" pitchFamily="18" charset="0"/>
              </a:rPr>
              <a:t>&amp; and 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neural networks learn features directly from the data.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Book Antiqua" pitchFamily="18" charset="0"/>
              </a:rPr>
              <a:t>For </a:t>
            </a:r>
            <a:r>
              <a:rPr lang="en-US" b="1" dirty="0">
                <a:solidFill>
                  <a:srgbClr val="0000CC"/>
                </a:solidFill>
                <a:latin typeface="Book Antiqua" pitchFamily="18" charset="0"/>
              </a:rPr>
              <a:t>computing power</a:t>
            </a:r>
            <a:r>
              <a:rPr lang="en-US" dirty="0">
                <a:latin typeface="Book Antiqua" pitchFamily="18" charset="0"/>
              </a:rPr>
              <a:t>, we have </a:t>
            </a:r>
            <a:r>
              <a:rPr lang="en-US" b="1" dirty="0">
                <a:solidFill>
                  <a:srgbClr val="CC0000"/>
                </a:solidFill>
                <a:latin typeface="Book Antiqua" pitchFamily="18" charset="0"/>
              </a:rPr>
              <a:t>high-performance GPUs, cloud computing </a:t>
            </a:r>
            <a:r>
              <a:rPr lang="en-US" dirty="0">
                <a:latin typeface="Book Antiqua" pitchFamily="18" charset="0"/>
              </a:rPr>
              <a:t>that is 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efficient</a:t>
            </a:r>
            <a:r>
              <a:rPr lang="en-US" b="1" dirty="0">
                <a:latin typeface="Book Antiqua" pitchFamily="18" charset="0"/>
              </a:rPr>
              <a:t> for deep learning</a:t>
            </a:r>
            <a:r>
              <a:rPr lang="en-US" dirty="0">
                <a:latin typeface="Book Antiqua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How Deep Learning Works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How Deep Learning Works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1524000"/>
            <a:ext cx="891138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2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457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Cooper Black" pitchFamily="18" charset="0"/>
                <a:ea typeface="+mn-ea"/>
                <a:cs typeface="Times New Roman" pitchFamily="18" charset="0"/>
              </a:rPr>
              <a:t>Example of Deep Learning</a:t>
            </a:r>
            <a:endParaRPr lang="en-IN" sz="4000" b="1" dirty="0">
              <a:solidFill>
                <a:srgbClr val="0000CC"/>
              </a:solidFill>
              <a:latin typeface="Cooper Black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7620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C0000"/>
                </a:solidFill>
                <a:latin typeface="Book Antiqua" panose="02040602050305030304" pitchFamily="18" charset="0"/>
              </a:rPr>
              <a:t>Image Recognition using Deep Learning</a:t>
            </a:r>
            <a:r>
              <a:rPr lang="en-US" sz="2400" dirty="0" smtClean="0">
                <a:latin typeface="Book Antiqua" panose="02040602050305030304" pitchFamily="18" charset="0"/>
              </a:rPr>
              <a:t>:</a:t>
            </a:r>
            <a:endParaRPr lang="en-IN" sz="2400" b="1" dirty="0">
              <a:solidFill>
                <a:srgbClr val="0000FF"/>
              </a:solidFill>
              <a:latin typeface="Book Antiqua" panose="02040602050305030304" pitchFamily="18" charset="0"/>
            </a:endParaRPr>
          </a:p>
        </p:txBody>
      </p:sp>
      <p:pic>
        <p:nvPicPr>
          <p:cNvPr id="19460" name="Picture 4" descr="Deep Learning Tuto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137"/>
            <a:ext cx="88392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7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0211"/>
            <a:ext cx="8458200" cy="529389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.</a:t>
            </a:r>
            <a:endParaRPr lang="en-IN" dirty="0">
              <a:solidFill>
                <a:srgbClr val="0000CC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5344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0211"/>
            <a:ext cx="8458200" cy="529389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.</a:t>
            </a:r>
            <a:endParaRPr lang="en-IN" dirty="0">
              <a:solidFill>
                <a:srgbClr val="0000CC"/>
              </a:solidFill>
            </a:endParaRPr>
          </a:p>
        </p:txBody>
      </p:sp>
      <p:pic>
        <p:nvPicPr>
          <p:cNvPr id="27650" name="Picture 2" descr="https://miro.medium.com/v2/resize:fit:739/1*KYUUg9JC6InYe-VNPMDz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534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2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Types of  Deep Learning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62525"/>
            <a:ext cx="8458200" cy="590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3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5943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3200" b="1" u="sng" dirty="0">
                <a:solidFill>
                  <a:srgbClr val="FF0000"/>
                </a:solidFill>
                <a:latin typeface="Book Antiqua" pitchFamily="18" charset="0"/>
              </a:rPr>
              <a:t>1. </a:t>
            </a:r>
            <a:r>
              <a:rPr lang="en-US" sz="3200" b="1" u="sng" dirty="0" smtClean="0">
                <a:solidFill>
                  <a:srgbClr val="FF0000"/>
                </a:solidFill>
                <a:latin typeface="Book Antiqua" pitchFamily="18" charset="0"/>
              </a:rPr>
              <a:t>Feed Forward Neural Networks(FNNs):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CC"/>
                </a:solidFill>
                <a:latin typeface="Book Antiqua" pitchFamily="18" charset="0"/>
              </a:rPr>
              <a:t>FNNs</a:t>
            </a:r>
            <a:r>
              <a:rPr lang="en-US" b="1" dirty="0">
                <a:solidFill>
                  <a:srgbClr val="0000CC"/>
                </a:solidFill>
                <a:latin typeface="Book Antiqua" pitchFamily="18" charset="0"/>
              </a:rPr>
              <a:t>, also known as Multilayer Perceptrons (MLPs), </a:t>
            </a:r>
            <a:r>
              <a:rPr lang="en-US" dirty="0">
                <a:latin typeface="Book Antiqua" pitchFamily="18" charset="0"/>
              </a:rPr>
              <a:t>are the </a:t>
            </a:r>
            <a:r>
              <a:rPr lang="en-US" b="1" dirty="0">
                <a:solidFill>
                  <a:srgbClr val="009900"/>
                </a:solidFill>
                <a:latin typeface="Book Antiqua" pitchFamily="18" charset="0"/>
              </a:rPr>
              <a:t>simplest type of artificial neural network. </a:t>
            </a:r>
            <a:endParaRPr lang="en-US" b="1" dirty="0" smtClean="0">
              <a:solidFill>
                <a:srgbClr val="009900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ook Antiqua" pitchFamily="18" charset="0"/>
              </a:rPr>
              <a:t>In </a:t>
            </a:r>
            <a:r>
              <a:rPr lang="en-US" dirty="0">
                <a:latin typeface="Book Antiqua" pitchFamily="18" charset="0"/>
              </a:rPr>
              <a:t>an FNN, </a:t>
            </a:r>
            <a:r>
              <a:rPr lang="en-US" b="1" dirty="0">
                <a:solidFill>
                  <a:srgbClr val="990000"/>
                </a:solidFill>
                <a:latin typeface="Book Antiqua" pitchFamily="18" charset="0"/>
              </a:rPr>
              <a:t>information moves in only </a:t>
            </a:r>
            <a:r>
              <a:rPr lang="en-US" b="1" dirty="0" smtClean="0">
                <a:solidFill>
                  <a:srgbClr val="990000"/>
                </a:solidFill>
                <a:latin typeface="Book Antiqua" pitchFamily="18" charset="0"/>
              </a:rPr>
              <a:t>one Direction</a:t>
            </a:r>
            <a:r>
              <a:rPr lang="en-US" dirty="0" smtClean="0">
                <a:latin typeface="Book Antiqua" pitchFamily="18" charset="0"/>
              </a:rPr>
              <a:t>. It can be </a:t>
            </a:r>
            <a:r>
              <a:rPr lang="en-US" b="1" dirty="0" smtClean="0">
                <a:solidFill>
                  <a:srgbClr val="0000CC"/>
                </a:solidFill>
                <a:latin typeface="Book Antiqua" pitchFamily="18" charset="0"/>
              </a:rPr>
              <a:t>moved from Input Layer to Output Layer</a:t>
            </a:r>
            <a:r>
              <a:rPr lang="en-US" dirty="0" smtClean="0">
                <a:latin typeface="Book Antiqua" pitchFamily="18" charset="0"/>
              </a:rPr>
              <a:t>. </a:t>
            </a:r>
            <a:r>
              <a:rPr lang="en-US" dirty="0">
                <a:latin typeface="Book Antiqua" pitchFamily="18" charset="0"/>
              </a:rPr>
              <a:t>There are </a:t>
            </a:r>
            <a:r>
              <a:rPr lang="en-US" b="1" dirty="0">
                <a:solidFill>
                  <a:srgbClr val="009900"/>
                </a:solidFill>
                <a:latin typeface="Book Antiqua" pitchFamily="18" charset="0"/>
              </a:rPr>
              <a:t>no back-loops in the feed-forward network</a:t>
            </a:r>
            <a:r>
              <a:rPr lang="en-US" dirty="0">
                <a:latin typeface="Book Antiqua" pitchFamily="18" charset="0"/>
              </a:rPr>
              <a:t>. </a:t>
            </a:r>
            <a:endParaRPr lang="en-US" dirty="0" smtClean="0">
              <a:latin typeface="Book Antiqua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ook Antiqua" pitchFamily="18" charset="0"/>
              </a:rPr>
              <a:t>To </a:t>
            </a:r>
            <a:r>
              <a:rPr lang="en-US" b="1" dirty="0">
                <a:latin typeface="Book Antiqua" pitchFamily="18" charset="0"/>
              </a:rPr>
              <a:t>minimize the prediction error</a:t>
            </a:r>
            <a:r>
              <a:rPr lang="en-US" dirty="0">
                <a:latin typeface="Book Antiqua" pitchFamily="18" charset="0"/>
              </a:rPr>
              <a:t>, the </a:t>
            </a:r>
            <a:r>
              <a:rPr lang="en-US" b="1" dirty="0" smtClean="0">
                <a:solidFill>
                  <a:srgbClr val="FF0066"/>
                </a:solidFill>
                <a:latin typeface="Book Antiqua" pitchFamily="18" charset="0"/>
              </a:rPr>
              <a:t>back propagation </a:t>
            </a:r>
            <a:r>
              <a:rPr lang="en-US" b="1" dirty="0">
                <a:solidFill>
                  <a:srgbClr val="FF0066"/>
                </a:solidFill>
                <a:latin typeface="Book Antiqua" pitchFamily="18" charset="0"/>
              </a:rPr>
              <a:t>algorithm can be used to update the weight </a:t>
            </a:r>
            <a:r>
              <a:rPr lang="en-US" b="1" dirty="0" smtClean="0">
                <a:solidFill>
                  <a:srgbClr val="FF0066"/>
                </a:solidFill>
                <a:latin typeface="Book Antiqua" pitchFamily="18" charset="0"/>
              </a:rPr>
              <a:t>values.</a:t>
            </a:r>
            <a:endParaRPr lang="en-US" b="1" dirty="0">
              <a:solidFill>
                <a:srgbClr val="FF0066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ook Antiqua" pitchFamily="18" charset="0"/>
              </a:rPr>
              <a:t>FNNs </a:t>
            </a:r>
            <a:r>
              <a:rPr lang="en-US" dirty="0">
                <a:latin typeface="Book Antiqua" pitchFamily="18" charset="0"/>
              </a:rPr>
              <a:t>are widely used for </a:t>
            </a:r>
            <a:r>
              <a:rPr lang="en-US" b="1" dirty="0">
                <a:solidFill>
                  <a:srgbClr val="0000CC"/>
                </a:solidFill>
                <a:latin typeface="Book Antiqua" pitchFamily="18" charset="0"/>
              </a:rPr>
              <a:t>simple classification and regression problems.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2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4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u="sng" dirty="0" smtClean="0">
                <a:solidFill>
                  <a:srgbClr val="FF0000"/>
                </a:solidFill>
                <a:latin typeface="Book Antiqua" pitchFamily="18" charset="0"/>
              </a:rPr>
              <a:t>Applications: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Data Compression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Pattern Recognition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Computer Vision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Sonar Target Recognition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Speech Recognition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Handwritten Characters Recognition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534400" cy="6019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smtClean="0">
                <a:solidFill>
                  <a:srgbClr val="FF0000"/>
                </a:solidFill>
                <a:latin typeface="Book Antiqua" pitchFamily="18" charset="0"/>
              </a:rPr>
              <a:t>2. Convolutional Neural Networks(CNNs):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	</a:t>
            </a:r>
            <a:r>
              <a:rPr lang="en-US" sz="2400" b="1" dirty="0">
                <a:latin typeface="Book Antiqua" pitchFamily="18" charset="0"/>
              </a:rPr>
              <a:t>CNNs</a:t>
            </a:r>
            <a:r>
              <a:rPr lang="en-US" sz="2400" dirty="0">
                <a:latin typeface="Book Antiqua" pitchFamily="18" charset="0"/>
              </a:rPr>
              <a:t> are a type of </a:t>
            </a:r>
            <a:r>
              <a:rPr lang="en-US" sz="2400" b="1" dirty="0">
                <a:solidFill>
                  <a:srgbClr val="0000CC"/>
                </a:solidFill>
                <a:latin typeface="Book Antiqua" pitchFamily="18" charset="0"/>
              </a:rPr>
              <a:t>deep learning model </a:t>
            </a:r>
            <a:r>
              <a:rPr lang="en-US" sz="2400" dirty="0">
                <a:latin typeface="Book Antiqua" pitchFamily="18" charset="0"/>
              </a:rPr>
              <a:t>that are especially effective for </a:t>
            </a:r>
            <a:r>
              <a:rPr lang="en-US" sz="2400" b="1" dirty="0">
                <a:solidFill>
                  <a:srgbClr val="009900"/>
                </a:solidFill>
                <a:latin typeface="Book Antiqua" pitchFamily="18" charset="0"/>
              </a:rPr>
              <a:t>processing grid-like data </a:t>
            </a:r>
            <a:r>
              <a:rPr lang="en-US" sz="2400" dirty="0">
                <a:latin typeface="Book Antiqua" pitchFamily="18" charset="0"/>
              </a:rPr>
              <a:t>such as </a:t>
            </a:r>
            <a:r>
              <a:rPr lang="en-US" sz="2400" b="1" dirty="0">
                <a:latin typeface="Book Antiqua" pitchFamily="18" charset="0"/>
              </a:rPr>
              <a:t>images, making them extremely useful for image recognition, image classification, clustering of images and object recognition etc.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	An advanced example of CNN is its use in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self-driving cars</a:t>
            </a:r>
            <a:r>
              <a:rPr lang="en-US" sz="2400" dirty="0">
                <a:latin typeface="Book Antiqua" pitchFamily="18" charset="0"/>
              </a:rPr>
              <a:t>, specifically in the system </a:t>
            </a:r>
            <a:r>
              <a:rPr lang="en-US" sz="2400" b="1" dirty="0">
                <a:solidFill>
                  <a:srgbClr val="0000CC"/>
                </a:solidFill>
                <a:latin typeface="Book Antiqua" pitchFamily="18" charset="0"/>
              </a:rPr>
              <a:t>responsible for detecting objects around the vehicle.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0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534400" cy="6019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lvl="1" indent="0" algn="just">
              <a:lnSpc>
                <a:spcPct val="150000"/>
              </a:lnSpc>
              <a:buNone/>
            </a:pPr>
            <a:r>
              <a:rPr lang="en-US" dirty="0" smtClean="0"/>
              <a:t>	The </a:t>
            </a:r>
            <a:r>
              <a:rPr lang="en-US" sz="2400" b="1" dirty="0" smtClean="0">
                <a:solidFill>
                  <a:srgbClr val="0000CC"/>
                </a:solidFill>
                <a:latin typeface="Book Antiqua" pitchFamily="18" charset="0"/>
              </a:rPr>
              <a:t>real-time </a:t>
            </a:r>
            <a:r>
              <a:rPr lang="en-US" sz="2400" b="1" dirty="0">
                <a:solidFill>
                  <a:srgbClr val="0000CC"/>
                </a:solidFill>
                <a:latin typeface="Book Antiqua" pitchFamily="18" charset="0"/>
              </a:rPr>
              <a:t>application</a:t>
            </a:r>
            <a:r>
              <a:rPr lang="en-US" sz="2400" dirty="0">
                <a:latin typeface="Book Antiqua" pitchFamily="18" charset="0"/>
              </a:rPr>
              <a:t> where the </a:t>
            </a:r>
            <a:r>
              <a:rPr lang="en-US" sz="2400" b="1" dirty="0">
                <a:solidFill>
                  <a:srgbClr val="009900"/>
                </a:solidFill>
                <a:latin typeface="Book Antiqua" pitchFamily="18" charset="0"/>
              </a:rPr>
              <a:t>CNN doesn’t just classify static images </a:t>
            </a:r>
            <a:r>
              <a:rPr lang="en-US" sz="2400" dirty="0">
                <a:latin typeface="Book Antiqua" pitchFamily="18" charset="0"/>
              </a:rPr>
              <a:t>but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continuously processes video frames</a:t>
            </a:r>
            <a:r>
              <a:rPr lang="en-US" sz="2400" dirty="0">
                <a:latin typeface="Book Antiqua" pitchFamily="18" charset="0"/>
              </a:rPr>
              <a:t> to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identify and classify o</a:t>
            </a:r>
            <a:r>
              <a:rPr lang="en-US" sz="2400" dirty="0">
                <a:latin typeface="Book Antiqua" pitchFamily="18" charset="0"/>
              </a:rPr>
              <a:t>bjects </a:t>
            </a:r>
            <a:r>
              <a:rPr lang="en-US" sz="2400" b="1" dirty="0">
                <a:latin typeface="Book Antiqua" pitchFamily="18" charset="0"/>
              </a:rPr>
              <a:t>such as other vehicles, pedestrians, traffic signs, and lanes.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0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610600" cy="5867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Book Antiqua" pitchFamily="18" charset="0"/>
              </a:rPr>
              <a:t>Deep learning is a subset of </a:t>
            </a:r>
            <a:r>
              <a:rPr lang="en-US" b="1" dirty="0">
                <a:solidFill>
                  <a:srgbClr val="7030A0"/>
                </a:solidFill>
                <a:latin typeface="Book Antiqua" pitchFamily="18" charset="0"/>
              </a:rPr>
              <a:t>M</a:t>
            </a:r>
            <a:r>
              <a:rPr lang="en-US" b="1" dirty="0">
                <a:solidFill>
                  <a:srgbClr val="7030A0"/>
                </a:solidFill>
                <a:latin typeface="Book Antiqua" pitchFamily="18" charset="0"/>
                <a:hlinkClick r:id="rId2"/>
              </a:rPr>
              <a:t>a</a:t>
            </a:r>
            <a:r>
              <a:rPr lang="en-US" b="1" dirty="0" smtClean="0">
                <a:solidFill>
                  <a:srgbClr val="7030A0"/>
                </a:solidFill>
                <a:latin typeface="Book Antiqua" pitchFamily="18" charset="0"/>
                <a:hlinkClick r:id="rId2"/>
              </a:rPr>
              <a:t>chine </a:t>
            </a:r>
            <a:r>
              <a:rPr lang="en-US" b="1" dirty="0">
                <a:solidFill>
                  <a:srgbClr val="7030A0"/>
                </a:solidFill>
                <a:latin typeface="Book Antiqua" pitchFamily="18" charset="0"/>
                <a:hlinkClick r:id="rId2"/>
              </a:rPr>
              <a:t>L</a:t>
            </a:r>
            <a:r>
              <a:rPr lang="en-US" b="1" dirty="0" smtClean="0">
                <a:solidFill>
                  <a:srgbClr val="7030A0"/>
                </a:solidFill>
                <a:latin typeface="Book Antiqua" pitchFamily="18" charset="0"/>
                <a:hlinkClick r:id="rId2"/>
              </a:rPr>
              <a:t>earning</a:t>
            </a:r>
            <a:r>
              <a:rPr lang="en-US" dirty="0">
                <a:latin typeface="Book Antiqua" pitchFamily="18" charset="0"/>
              </a:rPr>
              <a:t> that uses multi-layered </a:t>
            </a:r>
            <a:r>
              <a:rPr lang="en-US" dirty="0">
                <a:latin typeface="Book Antiqua" pitchFamily="18" charset="0"/>
                <a:hlinkClick r:id="rId3"/>
              </a:rPr>
              <a:t>neural networks</a:t>
            </a:r>
            <a:r>
              <a:rPr lang="en-US" dirty="0">
                <a:latin typeface="Book Antiqua" pitchFamily="18" charset="0"/>
              </a:rPr>
              <a:t>, called </a:t>
            </a: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deep neural networks.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Book Antiqua" pitchFamily="18" charset="0"/>
              </a:rPr>
              <a:t>Deep learning is a </a:t>
            </a: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type of artificial intelligence </a:t>
            </a:r>
            <a:r>
              <a:rPr lang="en-US" dirty="0">
                <a:latin typeface="Book Antiqua" pitchFamily="18" charset="0"/>
              </a:rPr>
              <a:t>that can </a:t>
            </a:r>
            <a:r>
              <a:rPr lang="en-US" b="1" dirty="0">
                <a:solidFill>
                  <a:srgbClr val="990000"/>
                </a:solidFill>
                <a:latin typeface="Book Antiqua" pitchFamily="18" charset="0"/>
              </a:rPr>
              <a:t>“duplicate” the human brain's </a:t>
            </a:r>
            <a:r>
              <a:rPr lang="en-US" b="1" dirty="0">
                <a:latin typeface="Book Antiqua" pitchFamily="18" charset="0"/>
              </a:rPr>
              <a:t>functioning.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Book Antiqua" pitchFamily="18" charset="0"/>
              </a:rPr>
              <a:t>The term </a:t>
            </a: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"deep" </a:t>
            </a:r>
            <a:r>
              <a:rPr lang="en-US" dirty="0">
                <a:latin typeface="Book Antiqua" pitchFamily="18" charset="0"/>
              </a:rPr>
              <a:t>usually refers to the 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number of hidden layers in the neural network.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Book Antiqua" pitchFamily="18" charset="0"/>
              </a:rPr>
              <a:t>Models are trained by using a </a:t>
            </a:r>
            <a:r>
              <a:rPr lang="en-US" b="1" dirty="0">
                <a:solidFill>
                  <a:srgbClr val="CC0000"/>
                </a:solidFill>
                <a:latin typeface="Book Antiqua" pitchFamily="18" charset="0"/>
              </a:rPr>
              <a:t>large set of labeled data </a:t>
            </a:r>
            <a:r>
              <a:rPr lang="en-US" dirty="0">
                <a:latin typeface="Book Antiqua" pitchFamily="18" charset="0"/>
              </a:rPr>
              <a:t>and </a:t>
            </a:r>
            <a:r>
              <a:rPr lang="en-US" b="1" dirty="0">
                <a:latin typeface="Book Antiqua" pitchFamily="18" charset="0"/>
              </a:rPr>
              <a:t>neural network architectures</a:t>
            </a:r>
            <a:r>
              <a:rPr lang="en-US" dirty="0">
                <a:latin typeface="Book Antiqua" pitchFamily="18" charset="0"/>
              </a:rPr>
              <a:t> that </a:t>
            </a:r>
            <a:r>
              <a:rPr lang="en-US" b="1" dirty="0">
                <a:solidFill>
                  <a:srgbClr val="009900"/>
                </a:solidFill>
                <a:latin typeface="Book Antiqua" pitchFamily="18" charset="0"/>
              </a:rPr>
              <a:t>contain many layers.</a:t>
            </a:r>
          </a:p>
          <a:p>
            <a:pPr algn="just">
              <a:lnSpc>
                <a:spcPct val="150000"/>
              </a:lnSpc>
            </a:pPr>
            <a:endParaRPr lang="en-US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Introduction to Deep Learning</a:t>
            </a:r>
          </a:p>
        </p:txBody>
      </p:sp>
    </p:spTree>
    <p:extLst>
      <p:ext uri="{BB962C8B-B14F-4D97-AF65-F5344CB8AC3E}">
        <p14:creationId xmlns:p14="http://schemas.microsoft.com/office/powerpoint/2010/main" val="18878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534400" cy="6019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CC0000"/>
                </a:solidFill>
                <a:latin typeface="Book Antiqua" pitchFamily="18" charset="0"/>
              </a:rPr>
              <a:t>Applications: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/>
              <a:t>Identify Faces, Street Signs, Tumors.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/>
              <a:t>Image Recognition.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/>
              <a:t>Video Analysis.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/>
              <a:t>NLP.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/>
              <a:t>Anomaly Detection.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/>
              <a:t>Drug Discovery.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/>
              <a:t>Checkers Game.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/>
              <a:t>Time Series Forecasting.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0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534400" cy="6019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Book Antiqua" pitchFamily="18" charset="0"/>
              </a:rPr>
              <a:t>3</a:t>
            </a:r>
            <a:r>
              <a:rPr lang="en-US" sz="2800" b="1" u="sng" dirty="0" smtClean="0">
                <a:solidFill>
                  <a:srgbClr val="FF0000"/>
                </a:solidFill>
                <a:latin typeface="Book Antiqua" pitchFamily="18" charset="0"/>
              </a:rPr>
              <a:t>. Recurrent Neural Networks(RNNs):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sz="2600" b="1" dirty="0">
                <a:solidFill>
                  <a:srgbClr val="0000FF"/>
                </a:solidFill>
                <a:latin typeface="Book Antiqua" pitchFamily="18" charset="0"/>
              </a:rPr>
              <a:t>Recurrent neural networks </a:t>
            </a:r>
            <a:r>
              <a:rPr lang="en-US" sz="2600" dirty="0">
                <a:latin typeface="Book Antiqua" pitchFamily="18" charset="0"/>
              </a:rPr>
              <a:t>get </a:t>
            </a:r>
            <a:r>
              <a:rPr lang="en-US" sz="2600" b="1" dirty="0">
                <a:solidFill>
                  <a:srgbClr val="009900"/>
                </a:solidFill>
                <a:latin typeface="Book Antiqua" pitchFamily="18" charset="0"/>
              </a:rPr>
              <a:t>feedback from output neurons</a:t>
            </a:r>
            <a:r>
              <a:rPr lang="en-US" sz="2600" b="1" dirty="0" smtClean="0">
                <a:solidFill>
                  <a:srgbClr val="009900"/>
                </a:solidFill>
                <a:latin typeface="Book Antiqua" pitchFamily="18" charset="0"/>
              </a:rPr>
              <a:t>.</a:t>
            </a:r>
            <a:r>
              <a:rPr lang="en-US" sz="2600" dirty="0" smtClean="0">
                <a:latin typeface="Book Antiqua" pitchFamily="18" charset="0"/>
              </a:rPr>
              <a:t> RNNs </a:t>
            </a:r>
            <a:r>
              <a:rPr lang="en-US" sz="2600" dirty="0">
                <a:latin typeface="Book Antiqua" pitchFamily="18" charset="0"/>
              </a:rPr>
              <a:t>are designed to </a:t>
            </a:r>
            <a:r>
              <a:rPr lang="en-US" sz="2600" b="1" dirty="0">
                <a:solidFill>
                  <a:srgbClr val="870581"/>
                </a:solidFill>
                <a:latin typeface="Book Antiqua" pitchFamily="18" charset="0"/>
              </a:rPr>
              <a:t>recognize patterns in sequences of data, such as text, genomes, handwriting, or the spoken word,</a:t>
            </a:r>
            <a:r>
              <a:rPr lang="en-US" sz="2600" dirty="0">
                <a:latin typeface="Book Antiqua" pitchFamily="18" charset="0"/>
              </a:rPr>
              <a:t> and are therefore </a:t>
            </a:r>
            <a:r>
              <a:rPr lang="en-US" sz="2600" b="1" dirty="0">
                <a:latin typeface="Book Antiqua" pitchFamily="18" charset="0"/>
              </a:rPr>
              <a:t>very effective for natural language processing and speech recognition tasks</a:t>
            </a:r>
            <a:r>
              <a:rPr lang="en-US" sz="2600" dirty="0">
                <a:latin typeface="Book Antiqua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00" dirty="0">
                <a:latin typeface="Book Antiqua" pitchFamily="18" charset="0"/>
              </a:rPr>
              <a:t>	Before Transformers came to age, </a:t>
            </a:r>
            <a:r>
              <a:rPr lang="en-US" sz="2600" b="1" dirty="0">
                <a:solidFill>
                  <a:srgbClr val="009900"/>
                </a:solidFill>
                <a:latin typeface="Book Antiqua" pitchFamily="18" charset="0"/>
              </a:rPr>
              <a:t>a special variant of RNN Long Short-Term Memory Networks (LSTM) </a:t>
            </a:r>
            <a:r>
              <a:rPr lang="en-US" sz="2600" dirty="0">
                <a:latin typeface="Book Antiqua" pitchFamily="18" charset="0"/>
              </a:rPr>
              <a:t>was prevalent in </a:t>
            </a:r>
            <a:r>
              <a:rPr lang="en-US" sz="2600" b="1" dirty="0">
                <a:solidFill>
                  <a:srgbClr val="0000FF"/>
                </a:solidFill>
                <a:latin typeface="Book Antiqua" pitchFamily="18" charset="0"/>
              </a:rPr>
              <a:t>machine translation and text generation</a:t>
            </a:r>
            <a:r>
              <a:rPr lang="en-US" sz="2600" dirty="0">
                <a:latin typeface="Book Antiqua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0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534400" cy="6019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Book Antiqua" pitchFamily="18" charset="0"/>
              </a:rPr>
              <a:t>The Recurrent neural network mainly accesses the </a:t>
            </a: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preceding info of existing iterations</a:t>
            </a:r>
            <a:r>
              <a:rPr lang="en-US" dirty="0">
                <a:latin typeface="Book Antiqua" pitchFamily="18" charset="0"/>
              </a:rPr>
              <a:t>. </a:t>
            </a:r>
            <a:endParaRPr lang="en-US" dirty="0" smtClean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009900"/>
                </a:solidFill>
                <a:latin typeface="Book Antiqua" pitchFamily="18" charset="0"/>
              </a:rPr>
              <a:t>For </a:t>
            </a:r>
            <a:r>
              <a:rPr lang="en-US" b="1" dirty="0">
                <a:solidFill>
                  <a:srgbClr val="009900"/>
                </a:solidFill>
                <a:latin typeface="Book Antiqua" pitchFamily="18" charset="0"/>
              </a:rPr>
              <a:t>example</a:t>
            </a:r>
            <a:r>
              <a:rPr lang="en-US" dirty="0">
                <a:latin typeface="Book Antiqua" pitchFamily="18" charset="0"/>
              </a:rPr>
              <a:t>, to </a:t>
            </a:r>
            <a:r>
              <a:rPr lang="en-US" b="1" dirty="0">
                <a:solidFill>
                  <a:srgbClr val="FF0066"/>
                </a:solidFill>
                <a:latin typeface="Book Antiqua" pitchFamily="18" charset="0"/>
              </a:rPr>
              <a:t>guess the succeeding word in any sentence</a:t>
            </a:r>
            <a:r>
              <a:rPr lang="en-US" dirty="0">
                <a:latin typeface="Book Antiqua" pitchFamily="18" charset="0"/>
              </a:rPr>
              <a:t>, </a:t>
            </a:r>
            <a:r>
              <a:rPr lang="en-US" b="1" dirty="0">
                <a:latin typeface="Book Antiqua" pitchFamily="18" charset="0"/>
              </a:rPr>
              <a:t>one must have knowledge 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about the words </a:t>
            </a:r>
            <a:r>
              <a:rPr lang="en-US" b="1" dirty="0">
                <a:solidFill>
                  <a:srgbClr val="009900"/>
                </a:solidFill>
                <a:latin typeface="Book Antiqua" pitchFamily="18" charset="0"/>
              </a:rPr>
              <a:t>that were previously used</a:t>
            </a:r>
            <a:r>
              <a:rPr lang="en-US" dirty="0">
                <a:latin typeface="Book Antiqua" pitchFamily="18" charset="0"/>
              </a:rPr>
              <a:t>. It </a:t>
            </a: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not only processes the inputs </a:t>
            </a:r>
            <a:r>
              <a:rPr lang="en-US" dirty="0">
                <a:latin typeface="Book Antiqua" pitchFamily="18" charset="0"/>
              </a:rPr>
              <a:t>but </a:t>
            </a:r>
            <a:r>
              <a:rPr lang="en-US" b="1" dirty="0">
                <a:latin typeface="Book Antiqua" pitchFamily="18" charset="0"/>
              </a:rPr>
              <a:t>also shares the length as well as weights crossways time</a:t>
            </a:r>
            <a:r>
              <a:rPr lang="en-US" dirty="0">
                <a:latin typeface="Book Antiqua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0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534400" cy="6019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b="1" u="sng" dirty="0" smtClean="0">
                <a:solidFill>
                  <a:srgbClr val="CC0000"/>
                </a:solidFill>
              </a:rPr>
              <a:t>Applications: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Machine Translation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Robot Control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Time Series Prediction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Speech Recognition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Speech Synthesis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Time Series Anomaly Detection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Rhythm Learning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Music Composition</a:t>
            </a:r>
          </a:p>
          <a:p>
            <a:pPr algn="just">
              <a:lnSpc>
                <a:spcPct val="150000"/>
              </a:lnSpc>
            </a:pPr>
            <a:endParaRPr lang="en-US" sz="2600" dirty="0"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0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0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534400" cy="6019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smtClean="0">
                <a:solidFill>
                  <a:srgbClr val="FF0000"/>
                </a:solidFill>
                <a:latin typeface="Book Antiqua" pitchFamily="18" charset="0"/>
              </a:rPr>
              <a:t>4. Auto Encoders: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b="1" dirty="0" err="1">
                <a:solidFill>
                  <a:srgbClr val="0000FF"/>
                </a:solidFill>
                <a:latin typeface="Book Antiqua" pitchFamily="18" charset="0"/>
              </a:rPr>
              <a:t>Autoencoders</a:t>
            </a:r>
            <a:r>
              <a:rPr lang="en-US" dirty="0">
                <a:latin typeface="Book Antiqua" pitchFamily="18" charset="0"/>
              </a:rPr>
              <a:t> are a </a:t>
            </a:r>
            <a:r>
              <a:rPr lang="en-US" b="1" dirty="0">
                <a:latin typeface="Book Antiqua" pitchFamily="18" charset="0"/>
              </a:rPr>
              <a:t>specific type of neural network architecture </a:t>
            </a:r>
            <a:r>
              <a:rPr lang="en-US" dirty="0">
                <a:latin typeface="Book Antiqua" pitchFamily="18" charset="0"/>
              </a:rPr>
              <a:t>used for l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earning efficient representations of input data in an unsupervised manner</a:t>
            </a:r>
            <a:r>
              <a:rPr lang="en-US" dirty="0">
                <a:latin typeface="Book Antiqua" pitchFamily="18" charset="0"/>
              </a:rPr>
              <a:t>. </a:t>
            </a:r>
            <a:endParaRPr lang="en-US" dirty="0" smtClean="0">
              <a:latin typeface="Book Antiqua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Book Antiqua" pitchFamily="18" charset="0"/>
              </a:rPr>
              <a:t>	</a:t>
            </a:r>
            <a:r>
              <a:rPr lang="en-US" dirty="0" smtClean="0">
                <a:latin typeface="Book Antiqua" pitchFamily="18" charset="0"/>
              </a:rPr>
              <a:t>They </a:t>
            </a:r>
            <a:r>
              <a:rPr lang="en-US" dirty="0">
                <a:latin typeface="Book Antiqua" pitchFamily="18" charset="0"/>
              </a:rPr>
              <a:t>are </a:t>
            </a: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composed of two parts</a:t>
            </a:r>
            <a:r>
              <a:rPr lang="en-US" dirty="0">
                <a:latin typeface="Book Antiqua" pitchFamily="18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An </a:t>
            </a: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encoder</a:t>
            </a:r>
            <a:r>
              <a:rPr lang="en-US" dirty="0">
                <a:latin typeface="Book Antiqua" pitchFamily="18" charset="0"/>
              </a:rPr>
              <a:t>, which </a:t>
            </a:r>
            <a:r>
              <a:rPr lang="en-US" b="1" dirty="0">
                <a:solidFill>
                  <a:srgbClr val="009900"/>
                </a:solidFill>
                <a:latin typeface="Book Antiqua" pitchFamily="18" charset="0"/>
              </a:rPr>
              <a:t>transforms the input data into a lower-dimensional code</a:t>
            </a:r>
            <a:r>
              <a:rPr lang="en-US" dirty="0">
                <a:latin typeface="Book Antiqua" pitchFamily="18" charset="0"/>
              </a:rPr>
              <a:t>, and a </a:t>
            </a: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Decoder</a:t>
            </a:r>
            <a:r>
              <a:rPr lang="en-US" b="1" dirty="0">
                <a:latin typeface="Book Antiqua" pitchFamily="18" charset="0"/>
              </a:rPr>
              <a:t>, </a:t>
            </a:r>
            <a:r>
              <a:rPr lang="en-US" dirty="0">
                <a:latin typeface="Book Antiqua" pitchFamily="18" charset="0"/>
              </a:rPr>
              <a:t>which attempts to </a:t>
            </a:r>
            <a:r>
              <a:rPr lang="en-US" b="1" dirty="0">
                <a:solidFill>
                  <a:srgbClr val="009900"/>
                </a:solidFill>
                <a:latin typeface="Book Antiqua" pitchFamily="18" charset="0"/>
              </a:rPr>
              <a:t>reconstruct the original input data from this code.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0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534400" cy="6019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Book Antiqua" pitchFamily="18" charset="0"/>
              </a:rPr>
              <a:t>	Auto encoders </a:t>
            </a:r>
            <a:r>
              <a:rPr lang="en-US" dirty="0">
                <a:latin typeface="Book Antiqua" pitchFamily="18" charset="0"/>
              </a:rPr>
              <a:t>are often employed for </a:t>
            </a: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anomaly detection in various types of data, </a:t>
            </a:r>
            <a:r>
              <a:rPr lang="en-US" dirty="0">
                <a:latin typeface="Book Antiqua" pitchFamily="18" charset="0"/>
              </a:rPr>
              <a:t>from 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time-series sensor data to complex images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>
                <a:solidFill>
                  <a:srgbClr val="CC0000"/>
                </a:solidFill>
                <a:latin typeface="Book Antiqua" pitchFamily="18" charset="0"/>
              </a:rPr>
              <a:t>Applications: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Classification.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Clustering.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Feature Compression.</a:t>
            </a:r>
          </a:p>
          <a:p>
            <a:pPr algn="just">
              <a:lnSpc>
                <a:spcPct val="150000"/>
              </a:lnSpc>
            </a:pPr>
            <a:endParaRPr lang="en-US" sz="2600" dirty="0"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0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534400" cy="6019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Book Antiqua" pitchFamily="18" charset="0"/>
              </a:rPr>
              <a:t>5</a:t>
            </a:r>
            <a:r>
              <a:rPr lang="en-US" sz="2800" b="1" u="sng" dirty="0" smtClean="0">
                <a:solidFill>
                  <a:srgbClr val="FF0000"/>
                </a:solidFill>
                <a:latin typeface="Book Antiqua" pitchFamily="18" charset="0"/>
              </a:rPr>
              <a:t>. Transformers: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en-US" dirty="0">
                <a:latin typeface="Book Antiqua" pitchFamily="18" charset="0"/>
              </a:rPr>
              <a:t>Transformers, specifically the 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“self-attention” </a:t>
            </a:r>
            <a:r>
              <a:rPr lang="en-US" dirty="0">
                <a:latin typeface="Book Antiqua" pitchFamily="18" charset="0"/>
              </a:rPr>
              <a:t>mechanism within them, have been a </a:t>
            </a:r>
            <a:r>
              <a:rPr lang="en-US" b="1" dirty="0">
                <a:solidFill>
                  <a:srgbClr val="FF0066"/>
                </a:solidFill>
                <a:latin typeface="Book Antiqua" pitchFamily="18" charset="0"/>
              </a:rPr>
              <a:t>game-changer in the field of deep learning. </a:t>
            </a:r>
            <a:r>
              <a:rPr lang="en-US" dirty="0">
                <a:latin typeface="Book Antiqua" pitchFamily="18" charset="0"/>
              </a:rPr>
              <a:t>They are especially powerful in handling </a:t>
            </a:r>
            <a:r>
              <a:rPr lang="en-US" b="1" dirty="0">
                <a:latin typeface="Book Antiqua" pitchFamily="18" charset="0"/>
              </a:rPr>
              <a:t>sequence data for tasks such as language understanding, translation, and text summarization</a:t>
            </a:r>
            <a:r>
              <a:rPr lang="en-US" dirty="0">
                <a:latin typeface="Book Antiqua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Book Antiqua" pitchFamily="18" charset="0"/>
              </a:rPr>
              <a:t>The best-known implementation of a transformer is </a:t>
            </a:r>
            <a:r>
              <a:rPr lang="en-US" b="1" dirty="0" err="1">
                <a:solidFill>
                  <a:srgbClr val="FF0066"/>
                </a:solidFill>
                <a:latin typeface="Book Antiqua" pitchFamily="18" charset="0"/>
              </a:rPr>
              <a:t>OpenAI’s</a:t>
            </a:r>
            <a:r>
              <a:rPr lang="en-US" b="1" dirty="0">
                <a:solidFill>
                  <a:srgbClr val="FF0066"/>
                </a:solidFill>
                <a:latin typeface="Book Antiqua" pitchFamily="18" charset="0"/>
              </a:rPr>
              <a:t> GPT-3 model</a:t>
            </a:r>
            <a:r>
              <a:rPr lang="en-US" dirty="0">
                <a:latin typeface="Book Antiqua" pitchFamily="18" charset="0"/>
              </a:rPr>
              <a:t>, which can generate </a:t>
            </a:r>
            <a:r>
              <a:rPr lang="en-US" b="1" dirty="0">
                <a:solidFill>
                  <a:srgbClr val="0000CC"/>
                </a:solidFill>
                <a:latin typeface="Book Antiqua" pitchFamily="18" charset="0"/>
              </a:rPr>
              <a:t>human-like text given some input. </a:t>
            </a:r>
            <a:r>
              <a:rPr lang="en-US" dirty="0">
                <a:latin typeface="Book Antiqua" pitchFamily="18" charset="0"/>
              </a:rPr>
              <a:t>It can be used for tasks like 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writing essays, answering questions, creating poetry, and even writing software code.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0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534400" cy="6019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Book Antiqua" pitchFamily="18" charset="0"/>
              </a:rPr>
              <a:t>6</a:t>
            </a:r>
            <a:r>
              <a:rPr lang="en-US" sz="2800" b="1" u="sng" dirty="0" smtClean="0">
                <a:solidFill>
                  <a:srgbClr val="FF0000"/>
                </a:solidFill>
                <a:latin typeface="Book Antiqua" pitchFamily="18" charset="0"/>
              </a:rPr>
              <a:t>. Generative </a:t>
            </a:r>
            <a:r>
              <a:rPr lang="en-US" sz="2800" b="1" u="sng" dirty="0">
                <a:solidFill>
                  <a:srgbClr val="FF0000"/>
                </a:solidFill>
                <a:latin typeface="Book Antiqua" pitchFamily="18" charset="0"/>
              </a:rPr>
              <a:t>Adversarial Networks (GANs</a:t>
            </a:r>
            <a:r>
              <a:rPr lang="en-US" sz="2800" b="1" u="sng" dirty="0" smtClean="0">
                <a:solidFill>
                  <a:srgbClr val="FF0000"/>
                </a:solidFill>
                <a:latin typeface="Book Antiqua" pitchFamily="18" charset="0"/>
              </a:rPr>
              <a:t>):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u="sng" dirty="0" smtClean="0"/>
              <a:t>	</a:t>
            </a:r>
            <a:r>
              <a:rPr lang="en-US" b="1" dirty="0" smtClean="0"/>
              <a:t>GANs</a:t>
            </a:r>
            <a:r>
              <a:rPr lang="en-US" dirty="0" smtClean="0"/>
              <a:t> </a:t>
            </a:r>
            <a:r>
              <a:rPr lang="en-US" dirty="0"/>
              <a:t>are a type of </a:t>
            </a:r>
            <a:r>
              <a:rPr lang="en-US" b="1" dirty="0"/>
              <a:t>neural network </a:t>
            </a:r>
            <a:r>
              <a:rPr lang="en-US" dirty="0"/>
              <a:t>that is used for </a:t>
            </a:r>
            <a:r>
              <a:rPr lang="en-US" b="1" dirty="0">
                <a:solidFill>
                  <a:srgbClr val="870581"/>
                </a:solidFill>
              </a:rPr>
              <a:t>generating new data samples </a:t>
            </a:r>
            <a:r>
              <a:rPr lang="en-US" dirty="0"/>
              <a:t>that are </a:t>
            </a:r>
            <a:r>
              <a:rPr lang="en-US" b="1" dirty="0"/>
              <a:t>similar to a training dataset.</a:t>
            </a:r>
            <a:r>
              <a:rPr lang="en-US" dirty="0"/>
              <a:t> They consist of </a:t>
            </a:r>
            <a:r>
              <a:rPr lang="en-US" b="1" dirty="0">
                <a:solidFill>
                  <a:srgbClr val="0000CC"/>
                </a:solidFill>
              </a:rPr>
              <a:t>two networks</a:t>
            </a:r>
            <a:r>
              <a:rPr lang="en-US" dirty="0"/>
              <a:t>: </a:t>
            </a:r>
            <a:r>
              <a:rPr lang="en-US" b="1" dirty="0">
                <a:solidFill>
                  <a:srgbClr val="FF0066"/>
                </a:solidFill>
              </a:rPr>
              <a:t>a generator and a discriminator. </a:t>
            </a:r>
            <a:r>
              <a:rPr lang="en-US" dirty="0"/>
              <a:t>The </a:t>
            </a:r>
            <a:r>
              <a:rPr lang="en-US" b="1" dirty="0"/>
              <a:t>generator tries to generate new data samples, </a:t>
            </a:r>
            <a:r>
              <a:rPr lang="en-US" dirty="0"/>
              <a:t>while the </a:t>
            </a:r>
            <a:r>
              <a:rPr lang="en-US" b="1" dirty="0">
                <a:solidFill>
                  <a:srgbClr val="870581"/>
                </a:solidFill>
              </a:rPr>
              <a:t>discriminator tries to distinguish between the generated samples and the training data.</a:t>
            </a:r>
            <a:endParaRPr lang="en-US" b="1" dirty="0">
              <a:solidFill>
                <a:srgbClr val="870581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0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534400" cy="6019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CC0000"/>
                </a:solidFill>
              </a:rPr>
              <a:t>Applications: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GANs can be used to generate new examples for image datasets in various domains, such as </a:t>
            </a:r>
            <a:r>
              <a:rPr lang="en-US" sz="2800" b="1" dirty="0">
                <a:solidFill>
                  <a:srgbClr val="0000CC"/>
                </a:solidFill>
              </a:rPr>
              <a:t>medical imaging, satellite imagery, and natural language processing</a:t>
            </a:r>
          </a:p>
          <a:p>
            <a:pPr algn="just">
              <a:lnSpc>
                <a:spcPct val="150000"/>
              </a:lnSpc>
            </a:pPr>
            <a:endParaRPr lang="en-US" sz="2600" dirty="0"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0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Deep Learning Applications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686799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3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 </a:t>
            </a:r>
            <a:r>
              <a:rPr lang="en-US" b="1" dirty="0">
                <a:latin typeface="Book Antiqua" pitchFamily="18" charset="0"/>
              </a:rPr>
              <a:t>Deep learning models </a:t>
            </a:r>
            <a:r>
              <a:rPr lang="en-US" dirty="0">
                <a:latin typeface="Book Antiqua" pitchFamily="18" charset="0"/>
              </a:rPr>
              <a:t>can 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recognize complex patterns</a:t>
            </a:r>
            <a:r>
              <a:rPr lang="en-US" dirty="0">
                <a:latin typeface="Book Antiqua" pitchFamily="18" charset="0"/>
              </a:rPr>
              <a:t> in </a:t>
            </a: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pictures, text, sounds, and other data</a:t>
            </a:r>
            <a:r>
              <a:rPr lang="en-US" dirty="0">
                <a:latin typeface="Book Antiqua" pitchFamily="18" charset="0"/>
              </a:rPr>
              <a:t> to produce accurate </a:t>
            </a:r>
            <a:r>
              <a:rPr lang="en-US" b="1" dirty="0">
                <a:latin typeface="Book Antiqua" pitchFamily="18" charset="0"/>
              </a:rPr>
              <a:t>insights and prediction</a:t>
            </a:r>
            <a:r>
              <a:rPr lang="en-US" dirty="0">
                <a:latin typeface="Book Antiqua" pitchFamily="18" charset="0"/>
              </a:rPr>
              <a:t>.  It improves the ability to </a:t>
            </a:r>
            <a:r>
              <a:rPr lang="en-US" b="1" dirty="0">
                <a:solidFill>
                  <a:srgbClr val="CC0000"/>
                </a:solidFill>
                <a:latin typeface="Book Antiqua" pitchFamily="18" charset="0"/>
              </a:rPr>
              <a:t>classify, </a:t>
            </a:r>
            <a:r>
              <a:rPr lang="en-US" b="1" dirty="0" smtClean="0">
                <a:solidFill>
                  <a:srgbClr val="CC0000"/>
                </a:solidFill>
                <a:latin typeface="Book Antiqua" pitchFamily="18" charset="0"/>
              </a:rPr>
              <a:t>recognize, </a:t>
            </a:r>
            <a:r>
              <a:rPr lang="en-US" b="1" dirty="0">
                <a:solidFill>
                  <a:srgbClr val="CC0000"/>
                </a:solidFill>
                <a:latin typeface="Book Antiqua" pitchFamily="18" charset="0"/>
              </a:rPr>
              <a:t>detect and describe using data. </a:t>
            </a:r>
          </a:p>
          <a:p>
            <a:pPr algn="just">
              <a:lnSpc>
                <a:spcPct val="170000"/>
              </a:lnSpc>
            </a:pPr>
            <a:r>
              <a:rPr lang="en-US" b="1" dirty="0">
                <a:latin typeface="Book Antiqua" pitchFamily="18" charset="0"/>
              </a:rPr>
              <a:t>Neural networks </a:t>
            </a:r>
            <a:r>
              <a:rPr lang="en-US" dirty="0">
                <a:latin typeface="Book Antiqua" pitchFamily="18" charset="0"/>
              </a:rPr>
              <a:t>are </a:t>
            </a:r>
            <a:r>
              <a:rPr lang="en-US" b="1" dirty="0">
                <a:latin typeface="Book Antiqua" pitchFamily="18" charset="0"/>
              </a:rPr>
              <a:t>made up of layers </a:t>
            </a:r>
            <a:r>
              <a:rPr lang="en-US" dirty="0">
                <a:latin typeface="Book Antiqua" pitchFamily="18" charset="0"/>
              </a:rPr>
              <a:t>of 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interconnected nodes, </a:t>
            </a:r>
            <a:r>
              <a:rPr lang="en-US" dirty="0">
                <a:latin typeface="Book Antiqua" pitchFamily="18" charset="0"/>
              </a:rPr>
              <a:t>and </a:t>
            </a:r>
            <a:r>
              <a:rPr lang="en-US" b="1" dirty="0">
                <a:latin typeface="Book Antiqua" pitchFamily="18" charset="0"/>
              </a:rPr>
              <a:t>each node is responsible for learning a </a:t>
            </a:r>
            <a:r>
              <a:rPr lang="en-US" b="1" dirty="0">
                <a:solidFill>
                  <a:srgbClr val="009900"/>
                </a:solidFill>
                <a:latin typeface="Book Antiqua" pitchFamily="18" charset="0"/>
              </a:rPr>
              <a:t>specific feature of the data. 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31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  <a:latin typeface="Book Antiqua" pitchFamily="18" charset="0"/>
              </a:rPr>
              <a:t>1. Instant Visual Translation</a:t>
            </a: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: </a:t>
            </a:r>
            <a:r>
              <a:rPr lang="en-US" sz="2200" dirty="0">
                <a:latin typeface="Book Antiqua" pitchFamily="18" charset="0"/>
              </a:rPr>
              <a:t>With deep learning, </a:t>
            </a:r>
            <a:r>
              <a:rPr lang="en-US" sz="2200" b="1" dirty="0">
                <a:solidFill>
                  <a:srgbClr val="0000CC"/>
                </a:solidFill>
                <a:latin typeface="Book Antiqua" pitchFamily="18" charset="0"/>
              </a:rPr>
              <a:t>identification of text on the images is possible</a:t>
            </a:r>
            <a:r>
              <a:rPr lang="en-US" sz="2200" dirty="0">
                <a:latin typeface="Book Antiqua" pitchFamily="18" charset="0"/>
              </a:rPr>
              <a:t>. Once identification completes, it </a:t>
            </a:r>
            <a:r>
              <a:rPr lang="en-US" sz="2200" b="1" dirty="0">
                <a:latin typeface="Book Antiqua" pitchFamily="18" charset="0"/>
              </a:rPr>
              <a:t>translates the text immediately and recreates the image with translated text</a:t>
            </a:r>
            <a:r>
              <a:rPr lang="en-US" sz="2200" dirty="0">
                <a:latin typeface="Book Antiqua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dirty="0">
                <a:latin typeface="Book Antiqua" pitchFamily="18" charset="0"/>
              </a:rPr>
              <a:t>	For example, Suppose you </a:t>
            </a:r>
            <a:r>
              <a:rPr lang="en-US" sz="2200" b="1" dirty="0">
                <a:solidFill>
                  <a:srgbClr val="0000CC"/>
                </a:solidFill>
                <a:latin typeface="Book Antiqua" pitchFamily="18" charset="0"/>
              </a:rPr>
              <a:t>visit an unknown country </a:t>
            </a:r>
            <a:r>
              <a:rPr lang="en-US" sz="2200" dirty="0">
                <a:latin typeface="Book Antiqua" pitchFamily="18" charset="0"/>
              </a:rPr>
              <a:t>whose </a:t>
            </a:r>
            <a:r>
              <a:rPr lang="en-US" sz="2200" b="1" dirty="0">
                <a:latin typeface="Book Antiqua" pitchFamily="18" charset="0"/>
              </a:rPr>
              <a:t>local language is not known to you</a:t>
            </a:r>
            <a:r>
              <a:rPr lang="en-US" sz="2200" dirty="0">
                <a:latin typeface="Book Antiqua" pitchFamily="18" charset="0"/>
              </a:rPr>
              <a:t>. An app like </a:t>
            </a:r>
            <a:r>
              <a:rPr lang="en-US" sz="2200" b="1" dirty="0" err="1">
                <a:solidFill>
                  <a:srgbClr val="FF0066"/>
                </a:solidFill>
                <a:latin typeface="Book Antiqua" pitchFamily="18" charset="0"/>
              </a:rPr>
              <a:t>google</a:t>
            </a:r>
            <a:r>
              <a:rPr lang="en-US" sz="2200" b="1" dirty="0">
                <a:solidFill>
                  <a:srgbClr val="FF0066"/>
                </a:solidFill>
                <a:latin typeface="Book Antiqua" pitchFamily="18" charset="0"/>
              </a:rPr>
              <a:t> translator converts the text of a</a:t>
            </a:r>
            <a:r>
              <a:rPr lang="en-US" b="1" dirty="0">
                <a:solidFill>
                  <a:srgbClr val="FF0066"/>
                </a:solidFill>
                <a:latin typeface="Book Antiqua" pitchFamily="18" charset="0"/>
              </a:rPr>
              <a:t>n image in an understandable </a:t>
            </a:r>
            <a:r>
              <a:rPr lang="en-US" dirty="0">
                <a:solidFill>
                  <a:srgbClr val="FF0066"/>
                </a:solidFill>
                <a:latin typeface="Book Antiqua" pitchFamily="18" charset="0"/>
              </a:rPr>
              <a:t>language.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8077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0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Book Antiqua" pitchFamily="18" charset="0"/>
              </a:rPr>
              <a:t>With the power of deep learning, </a:t>
            </a:r>
            <a:r>
              <a:rPr lang="en-US" sz="2200" b="1" dirty="0">
                <a:solidFill>
                  <a:srgbClr val="FF0066"/>
                </a:solidFill>
                <a:latin typeface="Book Antiqua" pitchFamily="18" charset="0"/>
              </a:rPr>
              <a:t>Neural Machine Translation (NMT)</a:t>
            </a:r>
            <a:r>
              <a:rPr lang="en-US" sz="2200" dirty="0">
                <a:latin typeface="Book Antiqua" pitchFamily="18" charset="0"/>
              </a:rPr>
              <a:t> has arisen as the </a:t>
            </a:r>
            <a:r>
              <a:rPr lang="en-US" sz="2200" b="1" dirty="0">
                <a:latin typeface="Book Antiqua" pitchFamily="18" charset="0"/>
              </a:rPr>
              <a:t>most powerful algorithm </a:t>
            </a:r>
            <a:r>
              <a:rPr lang="en-US" sz="2200" dirty="0">
                <a:latin typeface="Book Antiqua" pitchFamily="18" charset="0"/>
              </a:rPr>
              <a:t>to perform this task.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Book Antiqua" pitchFamily="18" charset="0"/>
              </a:rPr>
              <a:t>This state-of-the-art algorithm is an application of deep learning in which </a:t>
            </a:r>
            <a:r>
              <a:rPr lang="en-US" sz="2200" b="1" dirty="0">
                <a:solidFill>
                  <a:srgbClr val="0000CC"/>
                </a:solidFill>
                <a:latin typeface="Book Antiqua" pitchFamily="18" charset="0"/>
              </a:rPr>
              <a:t>datasets of translated sentences</a:t>
            </a:r>
            <a:r>
              <a:rPr lang="en-US" sz="2200" dirty="0">
                <a:latin typeface="Book Antiqua" pitchFamily="18" charset="0"/>
              </a:rPr>
              <a:t> are used to </a:t>
            </a:r>
            <a:r>
              <a:rPr lang="en-US" sz="2200" b="1" dirty="0">
                <a:solidFill>
                  <a:srgbClr val="009900"/>
                </a:solidFill>
                <a:latin typeface="Book Antiqua" pitchFamily="18" charset="0"/>
              </a:rPr>
              <a:t>train a model capable of translating between any two languages. </a:t>
            </a:r>
          </a:p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This conversion is composed by using Two Recurrent Neural Networks(RNN)</a:t>
            </a:r>
            <a:endParaRPr lang="en-US" b="1" u="sng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2. Predicting the Future: </a:t>
            </a:r>
            <a:r>
              <a:rPr lang="en-US" dirty="0">
                <a:latin typeface="Book Antiqua" pitchFamily="18" charset="0"/>
              </a:rPr>
              <a:t>Deep neural network helps in the </a:t>
            </a:r>
            <a:r>
              <a:rPr lang="en-US" b="1" dirty="0">
                <a:solidFill>
                  <a:srgbClr val="0000CC"/>
                </a:solidFill>
                <a:latin typeface="Book Antiqua" pitchFamily="18" charset="0"/>
              </a:rPr>
              <a:t>prediction of earthquakes, tsunamis, cyclones, etc. </a:t>
            </a:r>
            <a:r>
              <a:rPr lang="en-US" dirty="0">
                <a:latin typeface="Book Antiqua" pitchFamily="18" charset="0"/>
              </a:rPr>
              <a:t>So that preventive measures can be taken to </a:t>
            </a:r>
            <a:r>
              <a:rPr lang="en-US" b="1" dirty="0">
                <a:latin typeface="Book Antiqua" pitchFamily="18" charset="0"/>
              </a:rPr>
              <a:t>save lives from falling into the grasp of natural calamities.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This can be done by using </a:t>
            </a:r>
            <a:r>
              <a:rPr lang="en-US" sz="2400" b="1" u="sng" dirty="0">
                <a:solidFill>
                  <a:srgbClr val="FF0066"/>
                </a:solidFill>
                <a:latin typeface="Book Antiqua" pitchFamily="18" charset="0"/>
              </a:rPr>
              <a:t>Deep Neural Networks and Conversions can be done by Auto Encoders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.</a:t>
            </a:r>
          </a:p>
          <a:p>
            <a:pPr lvl="1"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</a:t>
            </a: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4098" name="Picture 2" descr="Geosciences 10 00177 g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392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3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  <a:latin typeface="Book Antiqua" pitchFamily="18" charset="0"/>
              </a:rPr>
              <a:t>3</a:t>
            </a: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. Chatbot: </a:t>
            </a:r>
            <a:r>
              <a:rPr lang="en-US" dirty="0">
                <a:latin typeface="Book Antiqua" pitchFamily="18" charset="0"/>
              </a:rPr>
              <a:t>With the help of </a:t>
            </a:r>
            <a:r>
              <a:rPr lang="en-US" b="1" dirty="0">
                <a:solidFill>
                  <a:srgbClr val="C00000"/>
                </a:solidFill>
                <a:latin typeface="Book Antiqua" pitchFamily="18" charset="0"/>
              </a:rPr>
              <a:t>deep learning Applications</a:t>
            </a:r>
            <a:r>
              <a:rPr lang="en-US" dirty="0">
                <a:latin typeface="Book Antiqua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Book Antiqua" pitchFamily="18" charset="0"/>
              </a:rPr>
              <a:t>chatbots</a:t>
            </a:r>
            <a:r>
              <a:rPr lang="en-US" b="1" dirty="0">
                <a:solidFill>
                  <a:srgbClr val="0000CC"/>
                </a:solidFill>
                <a:latin typeface="Book Antiqua" pitchFamily="18" charset="0"/>
              </a:rPr>
              <a:t> </a:t>
            </a:r>
            <a:r>
              <a:rPr lang="en-US" dirty="0">
                <a:latin typeface="Book Antiqua" pitchFamily="18" charset="0"/>
              </a:rPr>
              <a:t>are becoming smarter day by day. </a:t>
            </a:r>
            <a:endParaRPr lang="en-US" dirty="0" smtClean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870581"/>
                </a:solidFill>
                <a:latin typeface="Book Antiqua" pitchFamily="18" charset="0"/>
              </a:rPr>
              <a:t>Amazon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, </a:t>
            </a:r>
            <a:r>
              <a:rPr lang="en-US" b="1" dirty="0" err="1">
                <a:solidFill>
                  <a:srgbClr val="870581"/>
                </a:solidFill>
                <a:latin typeface="Book Antiqua" pitchFamily="18" charset="0"/>
              </a:rPr>
              <a:t>Flipkart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 and many e-commerce websites </a:t>
            </a:r>
            <a:r>
              <a:rPr lang="en-US" dirty="0">
                <a:latin typeface="Book Antiqua" pitchFamily="18" charset="0"/>
              </a:rPr>
              <a:t>are </a:t>
            </a: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using </a:t>
            </a:r>
            <a:r>
              <a:rPr lang="en-US" b="1" dirty="0" err="1">
                <a:solidFill>
                  <a:srgbClr val="0000FF"/>
                </a:solidFill>
                <a:latin typeface="Book Antiqua" pitchFamily="18" charset="0"/>
              </a:rPr>
              <a:t>chatbots</a:t>
            </a:r>
            <a:r>
              <a:rPr lang="en-US" b="1" dirty="0">
                <a:solidFill>
                  <a:srgbClr val="0000FF"/>
                </a:solidFill>
                <a:latin typeface="Book Antiqua" pitchFamily="18" charset="0"/>
              </a:rPr>
              <a:t> for customer services</a:t>
            </a:r>
            <a:r>
              <a:rPr lang="en-US" dirty="0">
                <a:latin typeface="Book Antiqua" pitchFamily="18" charset="0"/>
              </a:rPr>
              <a:t>. </a:t>
            </a:r>
            <a:endParaRPr lang="en-US" dirty="0" smtClean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Transportation </a:t>
            </a: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apps </a:t>
            </a:r>
            <a:r>
              <a:rPr lang="en-US" dirty="0">
                <a:latin typeface="Book Antiqua" pitchFamily="18" charset="0"/>
              </a:rPr>
              <a:t>like 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Ola and </a:t>
            </a:r>
            <a:r>
              <a:rPr lang="en-US" b="1" dirty="0" err="1">
                <a:solidFill>
                  <a:srgbClr val="870581"/>
                </a:solidFill>
                <a:latin typeface="Book Antiqua" pitchFamily="18" charset="0"/>
              </a:rPr>
              <a:t>Uber</a:t>
            </a:r>
            <a:r>
              <a:rPr lang="en-US" dirty="0">
                <a:latin typeface="Book Antiqua" pitchFamily="18" charset="0"/>
              </a:rPr>
              <a:t> are also </a:t>
            </a:r>
            <a:r>
              <a:rPr lang="en-US" b="1" dirty="0">
                <a:latin typeface="Book Antiqua" pitchFamily="18" charset="0"/>
              </a:rPr>
              <a:t>implementing </a:t>
            </a:r>
            <a:r>
              <a:rPr lang="en-US" b="1" dirty="0" err="1">
                <a:latin typeface="Book Antiqua" pitchFamily="18" charset="0"/>
              </a:rPr>
              <a:t>chatbots</a:t>
            </a:r>
            <a:r>
              <a:rPr lang="en-US" b="1" dirty="0">
                <a:latin typeface="Book Antiqua" pitchFamily="18" charset="0"/>
              </a:rPr>
              <a:t> to provide personalized aid</a:t>
            </a:r>
            <a:r>
              <a:rPr lang="en-US" dirty="0">
                <a:latin typeface="Book Antiqua" pitchFamily="18" charset="0"/>
              </a:rPr>
              <a:t>. </a:t>
            </a:r>
            <a:endParaRPr lang="en-US" dirty="0" smtClean="0">
              <a:latin typeface="Book Antiqu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  <a:hlinkClick r:id="rId2"/>
              </a:rPr>
              <a:t>Siri</a:t>
            </a:r>
            <a:r>
              <a:rPr lang="en-US" b="1" dirty="0">
                <a:latin typeface="Book Antiqua" pitchFamily="18" charset="0"/>
                <a:hlinkClick r:id="rId2"/>
              </a:rPr>
              <a:t> </a:t>
            </a:r>
            <a:r>
              <a:rPr lang="en-US" b="1" dirty="0">
                <a:latin typeface="Book Antiqua" pitchFamily="18" charset="0"/>
              </a:rPr>
              <a:t>i</a:t>
            </a:r>
            <a:r>
              <a:rPr lang="en-US" dirty="0">
                <a:latin typeface="Book Antiqua" pitchFamily="18" charset="0"/>
              </a:rPr>
              <a:t>s also a good example of a </a:t>
            </a:r>
            <a:r>
              <a:rPr lang="en-US" b="1" dirty="0" err="1">
                <a:latin typeface="Book Antiqua" pitchFamily="18" charset="0"/>
              </a:rPr>
              <a:t>chatbot</a:t>
            </a:r>
            <a:r>
              <a:rPr lang="en-US" b="1" dirty="0" smtClean="0">
                <a:latin typeface="Book Antiqua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Book Antiqua" pitchFamily="18" charset="0"/>
              </a:rPr>
              <a:t>Chatbots</a:t>
            </a:r>
            <a:r>
              <a:rPr lang="en-US" dirty="0">
                <a:latin typeface="Book Antiqua" pitchFamily="18" charset="0"/>
              </a:rPr>
              <a:t> work by 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adopting mainly 3 classification Methods: </a:t>
            </a:r>
            <a:r>
              <a:rPr lang="en-US" b="1" u="sng" dirty="0">
                <a:solidFill>
                  <a:srgbClr val="009900"/>
                </a:solidFill>
                <a:latin typeface="Book Antiqua" pitchFamily="18" charset="0"/>
              </a:rPr>
              <a:t>Pattern Matching, </a:t>
            </a:r>
            <a:r>
              <a:rPr lang="en-US" b="1" u="sng" dirty="0" smtClean="0">
                <a:solidFill>
                  <a:srgbClr val="009900"/>
                </a:solidFill>
                <a:latin typeface="Book Antiqua" pitchFamily="18" charset="0"/>
              </a:rPr>
              <a:t>Recurrent Neural Network, </a:t>
            </a:r>
            <a:r>
              <a:rPr lang="en-US" b="1" u="sng" dirty="0">
                <a:solidFill>
                  <a:srgbClr val="009900"/>
                </a:solidFill>
                <a:latin typeface="Book Antiqua" pitchFamily="18" charset="0"/>
              </a:rPr>
              <a:t>Artificial </a:t>
            </a:r>
            <a:r>
              <a:rPr lang="en-US" b="1" u="sng" dirty="0" smtClean="0">
                <a:solidFill>
                  <a:srgbClr val="009900"/>
                </a:solidFill>
                <a:latin typeface="Book Antiqua" pitchFamily="18" charset="0"/>
              </a:rPr>
              <a:t>Neural Networks</a:t>
            </a:r>
            <a:endParaRPr lang="en-US" b="1" u="sng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</a:t>
            </a: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762000"/>
            <a:ext cx="8305800" cy="756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Book Antiqua" pitchFamily="18" charset="0"/>
              </a:rPr>
              <a:t>How AI Chatbot Works</a:t>
            </a:r>
            <a:endParaRPr lang="en-US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1534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2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</a:t>
            </a: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762000"/>
            <a:ext cx="8305800" cy="114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dk1"/>
                </a:solidFill>
                <a:latin typeface="Book Antiqua" pitchFamily="18" charset="0"/>
              </a:rPr>
              <a:t>The below picture illustrate the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conceptual map of Chatbot using Deep </a:t>
            </a:r>
            <a:r>
              <a:rPr lang="en-US" sz="2400" b="1" dirty="0" smtClean="0">
                <a:solidFill>
                  <a:srgbClr val="C00000"/>
                </a:solidFill>
                <a:latin typeface="Book Antiqua" pitchFamily="18" charset="0"/>
              </a:rPr>
              <a:t>learning</a:t>
            </a:r>
            <a:endParaRPr lang="en-US" sz="2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8194" name="Picture 2" descr="https://miro.medium.com/v2/resize:fit:630/1*k4jQiwTE1SZEFcqi3Ayu0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6224"/>
            <a:ext cx="8610600" cy="4799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0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</a:t>
            </a: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miro.medium.com/v2/resize:fit:630/1*1X_eOEjeOfjZyRo68Ool1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38200"/>
            <a:ext cx="8763001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3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</a:t>
            </a: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1026" name="Picture 2" descr="Dialogue systems | ÚF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2805248"/>
            <a:ext cx="34385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8" y="616131"/>
            <a:ext cx="6078582" cy="288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8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4. Medical Care: </a:t>
            </a:r>
          </a:p>
          <a:p>
            <a:pPr marL="115888" indent="0" algn="just">
              <a:lnSpc>
                <a:spcPct val="150000"/>
              </a:lnSpc>
              <a:buNone/>
            </a:pPr>
            <a:r>
              <a:rPr lang="en-US" dirty="0" smtClean="0"/>
              <a:t>a) </a:t>
            </a:r>
            <a:r>
              <a:rPr lang="en-US" dirty="0" smtClean="0">
                <a:latin typeface="Book Antiqua" pitchFamily="18" charset="0"/>
              </a:rPr>
              <a:t>Deep </a:t>
            </a:r>
            <a:r>
              <a:rPr lang="en-US" dirty="0">
                <a:latin typeface="Book Antiqua" pitchFamily="18" charset="0"/>
              </a:rPr>
              <a:t>learning helps in </a:t>
            </a:r>
            <a:r>
              <a:rPr lang="en-US" b="1" dirty="0">
                <a:latin typeface="Book Antiqua" pitchFamily="18" charset="0"/>
              </a:rPr>
              <a:t>detecting cancer cells </a:t>
            </a:r>
            <a:r>
              <a:rPr lang="en-US" dirty="0">
                <a:latin typeface="Book Antiqua" pitchFamily="18" charset="0"/>
              </a:rPr>
              <a:t>and analyzing the </a:t>
            </a:r>
            <a:r>
              <a:rPr lang="en-US" b="1" dirty="0">
                <a:latin typeface="Book Antiqua" pitchFamily="18" charset="0"/>
              </a:rPr>
              <a:t>MRI images to give elaborative results</a:t>
            </a:r>
            <a:r>
              <a:rPr lang="en-US" dirty="0">
                <a:latin typeface="Book Antiqua" pitchFamily="18" charset="0"/>
              </a:rPr>
              <a:t>.</a:t>
            </a:r>
            <a:br>
              <a:rPr lang="en-US" dirty="0">
                <a:latin typeface="Book Antiqua" pitchFamily="18" charset="0"/>
              </a:rPr>
            </a:br>
            <a:r>
              <a:rPr lang="en-US" dirty="0">
                <a:latin typeface="Book Antiqua" pitchFamily="18" charset="0"/>
              </a:rPr>
              <a:t>b) Google has made </a:t>
            </a:r>
            <a:r>
              <a:rPr lang="en-US" b="1" dirty="0">
                <a:solidFill>
                  <a:srgbClr val="C00000"/>
                </a:solidFill>
                <a:latin typeface="Book Antiqua" pitchFamily="18" charset="0"/>
              </a:rPr>
              <a:t>Google AI eye doctor software</a:t>
            </a:r>
            <a:r>
              <a:rPr lang="en-US" dirty="0">
                <a:latin typeface="Book Antiqua" pitchFamily="18" charset="0"/>
              </a:rPr>
              <a:t>. It examines </a:t>
            </a:r>
            <a:r>
              <a:rPr lang="en-US" b="1" dirty="0">
                <a:solidFill>
                  <a:srgbClr val="0000CC"/>
                </a:solidFill>
                <a:latin typeface="Book Antiqua" pitchFamily="18" charset="0"/>
              </a:rPr>
              <a:t>retina scans and identifies diabetic retinopathy</a:t>
            </a:r>
            <a:r>
              <a:rPr lang="en-US" dirty="0">
                <a:latin typeface="Book Antiqua" pitchFamily="18" charset="0"/>
              </a:rPr>
              <a:t>, which can </a:t>
            </a: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cause blindness</a:t>
            </a:r>
            <a:r>
              <a:rPr lang="en-US" dirty="0" smtClean="0">
                <a:latin typeface="Book Antiqua" pitchFamily="18" charset="0"/>
              </a:rPr>
              <a:t>.</a:t>
            </a:r>
          </a:p>
          <a:p>
            <a:pPr marL="115888" indent="0" algn="just">
              <a:lnSpc>
                <a:spcPct val="150000"/>
              </a:lnSpc>
              <a:buNone/>
            </a:pPr>
            <a:r>
              <a:rPr lang="en-US" dirty="0" smtClean="0">
                <a:latin typeface="Book Antiqua" pitchFamily="18" charset="0"/>
              </a:rPr>
              <a:t>	Suppose we have </a:t>
            </a:r>
            <a:r>
              <a:rPr lang="en-US" b="1" dirty="0" smtClean="0">
                <a:solidFill>
                  <a:srgbClr val="009900"/>
                </a:solidFill>
                <a:latin typeface="Book Antiqua" pitchFamily="18" charset="0"/>
              </a:rPr>
              <a:t>taken Kidney Disease Prediction it will follow the structure.</a:t>
            </a:r>
            <a:endParaRPr lang="en-US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21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C00000"/>
                </a:solidFill>
                <a:latin typeface="Book Antiqua" pitchFamily="18" charset="0"/>
              </a:rPr>
              <a:t>For </a:t>
            </a:r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Example</a:t>
            </a:r>
            <a:r>
              <a:rPr lang="en-US" dirty="0">
                <a:latin typeface="Book Antiqua" pitchFamily="18" charset="0"/>
              </a:rPr>
              <a:t>, we have to find out the </a:t>
            </a:r>
            <a:r>
              <a:rPr lang="en-US" b="1" dirty="0">
                <a:latin typeface="Book Antiqua" pitchFamily="18" charset="0"/>
              </a:rPr>
              <a:t>sentence</a:t>
            </a:r>
            <a:r>
              <a:rPr lang="en-US" dirty="0">
                <a:latin typeface="Book Antiqua" pitchFamily="18" charset="0"/>
              </a:rPr>
              <a:t>s-  the </a:t>
            </a:r>
            <a:r>
              <a:rPr lang="en-US" b="1" dirty="0">
                <a:solidFill>
                  <a:srgbClr val="009900"/>
                </a:solidFill>
                <a:latin typeface="Book Antiqua" pitchFamily="18" charset="0"/>
              </a:rPr>
              <a:t>first layer of nodes</a:t>
            </a:r>
            <a:r>
              <a:rPr lang="en-US" dirty="0">
                <a:latin typeface="Book Antiqua" pitchFamily="18" charset="0"/>
              </a:rPr>
              <a:t> might learn to 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identify the letters</a:t>
            </a:r>
            <a:r>
              <a:rPr lang="en-US" dirty="0">
                <a:latin typeface="Book Antiqua" pitchFamily="18" charset="0"/>
              </a:rPr>
              <a:t>, </a:t>
            </a:r>
            <a:r>
              <a:rPr lang="en-US" b="1" dirty="0">
                <a:solidFill>
                  <a:srgbClr val="009900"/>
                </a:solidFill>
                <a:latin typeface="Book Antiqua" pitchFamily="18" charset="0"/>
              </a:rPr>
              <a:t>the second layer</a:t>
            </a:r>
            <a:r>
              <a:rPr lang="en-US" dirty="0">
                <a:latin typeface="Book Antiqua" pitchFamily="18" charset="0"/>
              </a:rPr>
              <a:t> might learn to 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identify the words</a:t>
            </a:r>
            <a:r>
              <a:rPr lang="en-US" dirty="0">
                <a:latin typeface="Book Antiqua" pitchFamily="18" charset="0"/>
              </a:rPr>
              <a:t>, and </a:t>
            </a:r>
            <a:r>
              <a:rPr lang="en-US" b="1" dirty="0">
                <a:solidFill>
                  <a:srgbClr val="009900"/>
                </a:solidFill>
                <a:latin typeface="Book Antiqua" pitchFamily="18" charset="0"/>
              </a:rPr>
              <a:t>the third layer </a:t>
            </a:r>
            <a:r>
              <a:rPr lang="en-US" dirty="0">
                <a:latin typeface="Book Antiqua" pitchFamily="18" charset="0"/>
              </a:rPr>
              <a:t>might learn to 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identify sentences </a:t>
            </a:r>
            <a:r>
              <a:rPr lang="en-US" dirty="0">
                <a:latin typeface="Book Antiqua" pitchFamily="18" charset="0"/>
              </a:rPr>
              <a:t>etc. Like this we </a:t>
            </a:r>
            <a:r>
              <a:rPr lang="en-US" b="1" dirty="0">
                <a:solidFill>
                  <a:srgbClr val="CC0000"/>
                </a:solidFill>
                <a:latin typeface="Book Antiqua" pitchFamily="18" charset="0"/>
              </a:rPr>
              <a:t>may increase the hidden layers </a:t>
            </a:r>
            <a:r>
              <a:rPr lang="en-US" dirty="0">
                <a:latin typeface="Book Antiqua" pitchFamily="18" charset="0"/>
              </a:rPr>
              <a:t>in the Artificial Neural Network.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43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46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819150"/>
            <a:ext cx="78105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695950"/>
            <a:ext cx="8229600" cy="11620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This image , </a:t>
            </a:r>
            <a:r>
              <a:rPr lang="en-US" b="1" dirty="0" smtClean="0">
                <a:solidFill>
                  <a:srgbClr val="C00000"/>
                </a:solidFill>
              </a:rPr>
              <a:t>we can take Convolution Neural Networks are used for Feature Extraction and Classification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0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  <a:latin typeface="Book Antiqua" pitchFamily="18" charset="0"/>
              </a:rPr>
              <a:t>5</a:t>
            </a: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. Self Driving Cars: </a:t>
            </a:r>
          </a:p>
          <a:p>
            <a:pPr marL="115888" indent="0" algn="just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Google </a:t>
            </a:r>
            <a:r>
              <a:rPr lang="en-US" dirty="0"/>
              <a:t>has made an </a:t>
            </a:r>
            <a:r>
              <a:rPr lang="en-US" b="1" dirty="0">
                <a:solidFill>
                  <a:srgbClr val="0000CC"/>
                </a:solidFill>
              </a:rPr>
              <a:t>amazing self-driven car</a:t>
            </a:r>
            <a:r>
              <a:rPr lang="en-US" dirty="0"/>
              <a:t>. This car operates on a </a:t>
            </a:r>
            <a:r>
              <a:rPr lang="en-US" b="1" dirty="0">
                <a:solidFill>
                  <a:srgbClr val="009900"/>
                </a:solidFill>
              </a:rPr>
              <a:t>combination of sensors and </a:t>
            </a:r>
            <a:r>
              <a:rPr lang="en-US" b="1" dirty="0" smtClean="0">
                <a:solidFill>
                  <a:srgbClr val="009900"/>
                </a:solidFill>
              </a:rPr>
              <a:t>software</a:t>
            </a:r>
            <a:r>
              <a:rPr lang="en-US" dirty="0" smtClean="0"/>
              <a:t>. </a:t>
            </a:r>
          </a:p>
          <a:p>
            <a:pPr marL="115888" indent="0" algn="just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rgbClr val="FF0066"/>
                </a:solidFill>
              </a:rPr>
              <a:t>Car </a:t>
            </a:r>
            <a:r>
              <a:rPr lang="en-US" b="1" dirty="0">
                <a:solidFill>
                  <a:srgbClr val="FF0066"/>
                </a:solidFill>
              </a:rPr>
              <a:t>can classify objects, people, traffic signs and signals</a:t>
            </a:r>
            <a:r>
              <a:rPr lang="en-US" dirty="0"/>
              <a:t>. It also detects the road works. It uses</a:t>
            </a:r>
            <a:r>
              <a:rPr lang="en-US" b="1" u="sng" dirty="0">
                <a:hlinkClick r:id="rId2"/>
              </a:rPr>
              <a:t> </a:t>
            </a:r>
            <a:r>
              <a:rPr lang="en-US" b="1" u="sng" dirty="0" err="1">
                <a:hlinkClick r:id="rId2"/>
              </a:rPr>
              <a:t>L</a:t>
            </a:r>
            <a:r>
              <a:rPr lang="en-US" b="1" u="sng" dirty="0" err="1" smtClean="0">
                <a:hlinkClick r:id="rId2"/>
              </a:rPr>
              <a:t>idar</a:t>
            </a:r>
            <a:r>
              <a:rPr lang="en-US" b="1" u="sng" dirty="0" smtClean="0">
                <a:hlinkClick r:id="rId2"/>
              </a:rPr>
              <a:t> </a:t>
            </a:r>
            <a:r>
              <a:rPr lang="en-US" b="1" u="sng" dirty="0">
                <a:hlinkClick r:id="rId2"/>
              </a:rPr>
              <a:t>T</a:t>
            </a:r>
            <a:r>
              <a:rPr lang="en-US" b="1" u="sng" dirty="0" smtClean="0">
                <a:hlinkClick r:id="rId2"/>
              </a:rPr>
              <a:t>echnology</a:t>
            </a:r>
            <a:r>
              <a:rPr lang="en-US" b="1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A self-driving car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(sometimes called an autonomous car or driverless car</a:t>
            </a:r>
            <a:r>
              <a:rPr lang="en-US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Tesla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, the most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popular car manufacturing company 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b="1" dirty="0">
                <a:latin typeface="Book Antiqua" panose="02040602050305030304" pitchFamily="18" charset="0"/>
                <a:cs typeface="Times New Roman" pitchFamily="18" charset="0"/>
              </a:rPr>
              <a:t>working on self-driving car</a:t>
            </a:r>
            <a:r>
              <a:rPr lang="en-US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marL="115888" indent="0" algn="just">
              <a:lnSpc>
                <a:spcPct val="150000"/>
              </a:lnSpc>
              <a:buNone/>
            </a:pPr>
            <a:endParaRPr lang="en-US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12290" name="Picture 2" descr="Figure 2: Training the neural networ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47057"/>
            <a:ext cx="83058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3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457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12292" name="Picture 4" descr="Self driving cars - pipe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" y="990600"/>
            <a:ext cx="899885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1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6. Colorizing the Images</a:t>
            </a:r>
          </a:p>
          <a:p>
            <a:pPr marL="115888" indent="0" algn="just">
              <a:lnSpc>
                <a:spcPct val="150000"/>
              </a:lnSpc>
              <a:buNone/>
            </a:pPr>
            <a:r>
              <a:rPr lang="en-US" dirty="0"/>
              <a:t>	Deep learning makes it </a:t>
            </a:r>
            <a:r>
              <a:rPr lang="en-US" b="1" dirty="0">
                <a:solidFill>
                  <a:srgbClr val="0000CC"/>
                </a:solidFill>
              </a:rPr>
              <a:t>possible to color the black and white images.</a:t>
            </a:r>
            <a:r>
              <a:rPr lang="en-US" dirty="0"/>
              <a:t> It uses </a:t>
            </a:r>
            <a:r>
              <a:rPr lang="en-US" b="1" dirty="0">
                <a:solidFill>
                  <a:srgbClr val="009900"/>
                </a:solidFill>
              </a:rPr>
              <a:t>convolutional neural network</a:t>
            </a:r>
            <a:r>
              <a:rPr lang="en-US" dirty="0"/>
              <a:t> for the same</a:t>
            </a:r>
            <a:r>
              <a:rPr lang="en-US" dirty="0" smtClean="0"/>
              <a:t>.</a:t>
            </a:r>
          </a:p>
          <a:p>
            <a:pPr marL="115888" indent="0" algn="just">
              <a:lnSpc>
                <a:spcPct val="150000"/>
              </a:lnSpc>
              <a:buNone/>
            </a:pPr>
            <a:endParaRPr lang="en-US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15364" name="Picture 4" descr="Colorizing Black and White Images Using Deep ConvNets and GANs | 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7924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7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15366" name="Picture 6" descr="GitHub - richzhang/colorization: Automatic colorization using deep neural  networks. &quot;Colorful Image Colorization.&quot; In ECCV, 2016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43000"/>
            <a:ext cx="856705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2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  <a:latin typeface="Book Antiqua" pitchFamily="18" charset="0"/>
              </a:rPr>
              <a:t>7</a:t>
            </a: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. Read Lip Movements:</a:t>
            </a:r>
          </a:p>
          <a:p>
            <a:pPr marL="115888" indent="0"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b="1" dirty="0" smtClean="0"/>
              <a:t>Lip </a:t>
            </a:r>
            <a:r>
              <a:rPr lang="en-US" b="1" dirty="0"/>
              <a:t>Reading </a:t>
            </a:r>
            <a:r>
              <a:rPr lang="en-US" dirty="0"/>
              <a:t>is </a:t>
            </a:r>
            <a:r>
              <a:rPr lang="en-US" b="1" dirty="0">
                <a:solidFill>
                  <a:srgbClr val="0000CC"/>
                </a:solidFill>
              </a:rPr>
              <a:t>decoding text from the movement of the speaker’s mouth.</a:t>
            </a:r>
            <a:r>
              <a:rPr lang="en-US" dirty="0"/>
              <a:t> It plays a crucial role in </a:t>
            </a:r>
            <a:r>
              <a:rPr lang="en-US" b="1" dirty="0">
                <a:solidFill>
                  <a:srgbClr val="FF0066"/>
                </a:solidFill>
              </a:rPr>
              <a:t>human communication and speech understanding</a:t>
            </a:r>
            <a:r>
              <a:rPr lang="en-US" dirty="0"/>
              <a:t>. 	</a:t>
            </a:r>
            <a:endParaRPr lang="en-US" dirty="0" smtClean="0"/>
          </a:p>
          <a:p>
            <a:pPr marL="115888" indent="0" algn="just">
              <a:lnSpc>
                <a:spcPct val="150000"/>
              </a:lnSpc>
              <a:buNone/>
            </a:pPr>
            <a:r>
              <a:rPr lang="en-US" dirty="0" smtClean="0"/>
              <a:t>	Using </a:t>
            </a:r>
            <a:r>
              <a:rPr lang="en-US" b="1" dirty="0"/>
              <a:t>deep learning </a:t>
            </a:r>
            <a:r>
              <a:rPr lang="en-US" dirty="0"/>
              <a:t>with </a:t>
            </a:r>
            <a:r>
              <a:rPr lang="en-US" b="1" dirty="0">
                <a:solidFill>
                  <a:srgbClr val="0000CC"/>
                </a:solidFill>
              </a:rPr>
              <a:t>python, oxford and </a:t>
            </a:r>
            <a:r>
              <a:rPr lang="en-US" b="1" dirty="0" smtClean="0">
                <a:solidFill>
                  <a:srgbClr val="0000CC"/>
                </a:solidFill>
              </a:rPr>
              <a:t>Google's </a:t>
            </a:r>
            <a:r>
              <a:rPr lang="en-US" b="1" dirty="0">
                <a:solidFill>
                  <a:srgbClr val="0000CC"/>
                </a:solidFill>
              </a:rPr>
              <a:t>scientists</a:t>
            </a:r>
            <a:r>
              <a:rPr lang="en-US" dirty="0"/>
              <a:t> developed </a:t>
            </a:r>
            <a:r>
              <a:rPr lang="en-US" b="1" dirty="0"/>
              <a:t>a neural network </a:t>
            </a:r>
            <a:r>
              <a:rPr lang="en-US" dirty="0"/>
              <a:t>known as </a:t>
            </a:r>
            <a:r>
              <a:rPr lang="en-US" b="1" dirty="0">
                <a:solidFill>
                  <a:srgbClr val="FF0000"/>
                </a:solidFill>
              </a:rPr>
              <a:t>lipnet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It can read </a:t>
            </a:r>
            <a:r>
              <a:rPr lang="en-US" b="1" dirty="0">
                <a:solidFill>
                  <a:srgbClr val="009900"/>
                </a:solidFill>
              </a:rPr>
              <a:t>people’s lips with 93% </a:t>
            </a:r>
            <a:r>
              <a:rPr lang="en-US" b="1" dirty="0" smtClean="0">
                <a:solidFill>
                  <a:srgbClr val="009900"/>
                </a:solidFill>
              </a:rPr>
              <a:t>success.</a:t>
            </a:r>
          </a:p>
          <a:p>
            <a:pPr marL="115888" indent="0" algn="just">
              <a:lnSpc>
                <a:spcPct val="150000"/>
              </a:lnSpc>
              <a:buNone/>
            </a:pPr>
            <a:endParaRPr lang="en-US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7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381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19462" name="Picture 6" descr="https://miro.medium.com/v2/resize:fit:521/1*UTo9jvHTE1Bi_XbCpTbH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077200" cy="3156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6171" y="4491389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9900"/>
                </a:solidFill>
              </a:rPr>
              <a:t>Fig: Lip Reading Process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486" y="50292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This can be done by using </a:t>
            </a:r>
            <a:r>
              <a:rPr lang="en-US" sz="2400" b="1" u="sng" dirty="0" smtClean="0">
                <a:solidFill>
                  <a:srgbClr val="009900"/>
                </a:solidFill>
                <a:latin typeface="Book Antiqua" pitchFamily="18" charset="0"/>
              </a:rPr>
              <a:t>Convolution Neural Networks,</a:t>
            </a:r>
            <a:r>
              <a:rPr lang="en-US" sz="2400" b="1" u="sng" dirty="0" smtClean="0">
                <a:solidFill>
                  <a:srgbClr val="FF0066"/>
                </a:solidFill>
                <a:latin typeface="Book Antiqua" pitchFamily="18" charset="0"/>
              </a:rPr>
              <a:t> </a:t>
            </a:r>
            <a:r>
              <a:rPr lang="en-US" sz="2400" b="1" u="sng" dirty="0" smtClean="0">
                <a:solidFill>
                  <a:srgbClr val="CC0000"/>
                </a:solidFill>
                <a:latin typeface="Book Antiqua" pitchFamily="18" charset="0"/>
              </a:rPr>
              <a:t>Long Short Term Memory</a:t>
            </a:r>
            <a:r>
              <a:rPr lang="en-US" sz="2400" b="1" u="sng" dirty="0" smtClean="0">
                <a:solidFill>
                  <a:srgbClr val="FF0066"/>
                </a:solidFill>
                <a:latin typeface="Book Antiqua" pitchFamily="18" charset="0"/>
              </a:rPr>
              <a:t>, 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itchFamily="18" charset="0"/>
              </a:rPr>
              <a:t>Auto Encoders, </a:t>
            </a:r>
            <a:r>
              <a:rPr lang="en-US" sz="2400" b="1" u="sng" dirty="0" smtClean="0">
                <a:solidFill>
                  <a:srgbClr val="FF0066"/>
                </a:solidFill>
                <a:latin typeface="Book Antiqua" pitchFamily="18" charset="0"/>
              </a:rPr>
              <a:t>Recurrent Neural networks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381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19458" name="Picture 2" descr="Deep learning lipreading process: Firstly, the lip region is located and extracted from the video, then the temporal and spatial features are extracted by the front-end, and finally, these features are used as input to the back-end and are concatenated at each time step for classifica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096250" cy="3114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Three CNN front-end network structures: (a) 2D CNN extracts a feature map from each frame of an image sequence. (b) 3D CNN uses a three-dimensional convolution kernel to convolute several consecutive frames to extract the feature of the whole image sequence as a volume. (c) 3D + 2D CNN uses 3D CNN layer to extract image sequence features and then carries out 2D convolution on the extracted feature map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8248650" cy="2790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1251284"/>
            <a:ext cx="8578268" cy="4463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8. Photo Descriptions:</a:t>
            </a:r>
          </a:p>
          <a:p>
            <a:pPr marL="115888" indent="0" algn="just">
              <a:lnSpc>
                <a:spcPct val="150000"/>
              </a:lnSpc>
              <a:buNone/>
            </a:pPr>
            <a:r>
              <a:rPr lang="en-US" dirty="0" smtClean="0"/>
              <a:t>	System </a:t>
            </a:r>
            <a:r>
              <a:rPr lang="en-US" dirty="0"/>
              <a:t>tends to </a:t>
            </a:r>
            <a:r>
              <a:rPr lang="en-US" b="1" dirty="0">
                <a:solidFill>
                  <a:srgbClr val="0000CC"/>
                </a:solidFill>
              </a:rPr>
              <a:t>automatically classify photographs</a:t>
            </a:r>
            <a:r>
              <a:rPr lang="en-US" dirty="0"/>
              <a:t>. Deep Learning has the </a:t>
            </a:r>
            <a:r>
              <a:rPr lang="en-US" b="1" dirty="0"/>
              <a:t>capacity to narrate every existing element in the image</a:t>
            </a:r>
            <a:r>
              <a:rPr lang="en-US" b="1" dirty="0">
                <a:solidFill>
                  <a:srgbClr val="009900"/>
                </a:solidFill>
              </a:rPr>
              <a:t>. Deep learning networks </a:t>
            </a:r>
            <a:r>
              <a:rPr lang="en-US" dirty="0"/>
              <a:t>can </a:t>
            </a:r>
            <a:r>
              <a:rPr lang="en-US" b="1" dirty="0"/>
              <a:t>identify the captivating areas </a:t>
            </a:r>
            <a:r>
              <a:rPr lang="en-US" dirty="0"/>
              <a:t>of the </a:t>
            </a:r>
            <a:r>
              <a:rPr lang="en-US" b="1" dirty="0">
                <a:solidFill>
                  <a:srgbClr val="FF0066"/>
                </a:solidFill>
              </a:rPr>
              <a:t>images and can describe them into the sentences.</a:t>
            </a:r>
            <a:endParaRPr lang="en-US" b="1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xample of annotation regions of an image with descrip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3" y="152400"/>
            <a:ext cx="87249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3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Here we can use </a:t>
            </a:r>
            <a:r>
              <a:rPr lang="en-US" b="1" u="sng" dirty="0">
                <a:solidFill>
                  <a:srgbClr val="0000CC"/>
                </a:solidFill>
              </a:rPr>
              <a:t>Neural Captioning Model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In this Model again </a:t>
            </a:r>
            <a:r>
              <a:rPr lang="en-US" b="1" dirty="0">
                <a:solidFill>
                  <a:srgbClr val="CC0000"/>
                </a:solidFill>
              </a:rPr>
              <a:t>divided into 2 types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>
                <a:solidFill>
                  <a:srgbClr val="870581"/>
                </a:solidFill>
              </a:rPr>
              <a:t>Feature </a:t>
            </a:r>
            <a:r>
              <a:rPr lang="en-US" sz="2400" b="1" dirty="0" smtClean="0">
                <a:solidFill>
                  <a:srgbClr val="870581"/>
                </a:solidFill>
              </a:rPr>
              <a:t>Extraction: </a:t>
            </a:r>
            <a:r>
              <a:rPr lang="en-US" sz="2400" dirty="0"/>
              <a:t>The feature extraction model is a neural network that </a:t>
            </a:r>
            <a:r>
              <a:rPr lang="en-US" sz="2400" b="1" dirty="0">
                <a:solidFill>
                  <a:srgbClr val="FF0066"/>
                </a:solidFill>
              </a:rPr>
              <a:t>given an image is able to extract the salient features</a:t>
            </a:r>
            <a:r>
              <a:rPr lang="en-US" sz="2400" dirty="0"/>
              <a:t>, often in the form of a </a:t>
            </a:r>
            <a:r>
              <a:rPr lang="en-US" sz="2400" b="1" u="sng" dirty="0">
                <a:solidFill>
                  <a:srgbClr val="870581"/>
                </a:solidFill>
              </a:rPr>
              <a:t>fixed-length vector.</a:t>
            </a:r>
            <a:endParaRPr lang="en-US" sz="2400" b="1" u="sng" dirty="0" smtClean="0">
              <a:solidFill>
                <a:srgbClr val="870581"/>
              </a:solidFill>
            </a:endParaRPr>
          </a:p>
          <a:p>
            <a:pPr lvl="1" algn="just">
              <a:lnSpc>
                <a:spcPct val="150000"/>
              </a:lnSpc>
            </a:pPr>
            <a:endParaRPr lang="en-US" sz="2400" dirty="0"/>
          </a:p>
          <a:p>
            <a:pPr marL="365760" lvl="1" indent="0" algn="just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3800"/>
            <a:ext cx="2209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0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870581"/>
                </a:solidFill>
                <a:latin typeface="Book Antiqua" pitchFamily="18" charset="0"/>
              </a:rPr>
              <a:t>Language Model: </a:t>
            </a:r>
            <a:r>
              <a:rPr lang="en-US" sz="2400" dirty="0">
                <a:latin typeface="Book Antiqua" pitchFamily="18" charset="0"/>
              </a:rPr>
              <a:t>a </a:t>
            </a:r>
            <a:r>
              <a:rPr lang="en-US" sz="2400" dirty="0">
                <a:latin typeface="Book Antiqua" pitchFamily="18" charset="0"/>
                <a:hlinkClick r:id="rId2"/>
              </a:rPr>
              <a:t>language model</a:t>
            </a:r>
            <a:r>
              <a:rPr lang="en-US" sz="2400" dirty="0">
                <a:latin typeface="Book Antiqua" pitchFamily="18" charset="0"/>
              </a:rPr>
              <a:t> predicts </a:t>
            </a:r>
            <a:r>
              <a:rPr lang="en-US" sz="2400" b="1" dirty="0">
                <a:latin typeface="Book Antiqua" pitchFamily="18" charset="0"/>
              </a:rPr>
              <a:t>the probability of the next word in the sequence given the words already present in the sequence</a:t>
            </a:r>
            <a:r>
              <a:rPr lang="en-US" sz="2400" dirty="0" smtClean="0">
                <a:latin typeface="Book Antiqua" pitchFamily="18" charset="0"/>
              </a:rPr>
              <a:t>. </a:t>
            </a:r>
            <a:r>
              <a:rPr lang="en-US" sz="2400" dirty="0">
                <a:latin typeface="Book Antiqua" pitchFamily="18" charset="0"/>
              </a:rPr>
              <a:t>It is popular to use a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recurrent neural network,</a:t>
            </a:r>
            <a:r>
              <a:rPr lang="en-US" sz="2400" dirty="0">
                <a:latin typeface="Book Antiqua" pitchFamily="18" charset="0"/>
              </a:rPr>
              <a:t> such as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a Long Short-Term Memory network, or LSTM</a:t>
            </a:r>
            <a:r>
              <a:rPr lang="en-US" sz="2400" dirty="0">
                <a:latin typeface="Book Antiqua" pitchFamily="18" charset="0"/>
              </a:rPr>
              <a:t>, as the language model. Each </a:t>
            </a:r>
            <a:r>
              <a:rPr lang="en-US" sz="2400" b="1" dirty="0">
                <a:solidFill>
                  <a:srgbClr val="0000CC"/>
                </a:solidFill>
                <a:latin typeface="Book Antiqua" pitchFamily="18" charset="0"/>
              </a:rPr>
              <a:t>output time step generates a new word in the sequence.</a:t>
            </a:r>
          </a:p>
          <a:p>
            <a:pPr marL="365760" lvl="1" indent="0" algn="just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24578" name="Picture 2" descr="Language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64" y="3962400"/>
            <a:ext cx="15049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9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  <a:latin typeface="Book Antiqua" pitchFamily="18" charset="0"/>
              </a:rPr>
              <a:t>9</a:t>
            </a: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. Deep Dreaming:</a:t>
            </a:r>
          </a:p>
          <a:p>
            <a:pPr marL="115888" indent="0"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Book Antiqua" pitchFamily="18" charset="0"/>
              </a:rPr>
              <a:t>It </a:t>
            </a:r>
            <a:r>
              <a:rPr lang="en-US" dirty="0">
                <a:latin typeface="Book Antiqua" pitchFamily="18" charset="0"/>
              </a:rPr>
              <a:t>is a </a:t>
            </a:r>
            <a:r>
              <a:rPr lang="en-US" b="1" dirty="0">
                <a:latin typeface="Book Antiqua" pitchFamily="18" charset="0"/>
              </a:rPr>
              <a:t>very interesting application of deep learning</a:t>
            </a:r>
            <a:r>
              <a:rPr lang="en-US" dirty="0">
                <a:latin typeface="Book Antiqua" pitchFamily="18" charset="0"/>
              </a:rPr>
              <a:t>. As the name suggests, it </a:t>
            </a:r>
            <a:r>
              <a:rPr lang="en-US" b="1" dirty="0">
                <a:solidFill>
                  <a:srgbClr val="0000CC"/>
                </a:solidFill>
                <a:latin typeface="Book Antiqua" pitchFamily="18" charset="0"/>
              </a:rPr>
              <a:t>allows the system hallucinates on the top of an image and generate the resembling dream</a:t>
            </a:r>
            <a:r>
              <a:rPr lang="en-US" dirty="0">
                <a:latin typeface="Book Antiqua" pitchFamily="18" charset="0"/>
              </a:rPr>
              <a:t>. Dreams depend </a:t>
            </a:r>
            <a:r>
              <a:rPr lang="en-US" b="1" dirty="0">
                <a:solidFill>
                  <a:srgbClr val="009900"/>
                </a:solidFill>
                <a:latin typeface="Book Antiqua" pitchFamily="18" charset="0"/>
              </a:rPr>
              <a:t>upon the type of neural network </a:t>
            </a:r>
            <a:r>
              <a:rPr lang="en-US" dirty="0" smtClean="0">
                <a:latin typeface="Book Antiqua" pitchFamily="18" charset="0"/>
              </a:rPr>
              <a:t>.</a:t>
            </a:r>
          </a:p>
          <a:p>
            <a:pPr marL="115888" indent="0" algn="just">
              <a:lnSpc>
                <a:spcPct val="150000"/>
              </a:lnSpc>
              <a:buNone/>
            </a:pPr>
            <a:r>
              <a:rPr lang="en-US" b="1" u="sng" dirty="0">
                <a:solidFill>
                  <a:srgbClr val="FF0000"/>
                </a:solidFill>
                <a:latin typeface="Book Antiqua" pitchFamily="18" charset="0"/>
              </a:rPr>
              <a:t>For example</a:t>
            </a:r>
            <a:r>
              <a:rPr lang="en-US" dirty="0">
                <a:latin typeface="Book Antiqua" pitchFamily="18" charset="0"/>
              </a:rPr>
              <a:t>, </a:t>
            </a:r>
            <a:r>
              <a:rPr lang="en-US" b="1" dirty="0" smtClean="0">
                <a:solidFill>
                  <a:srgbClr val="0000CC"/>
                </a:solidFill>
                <a:latin typeface="Book Antiqua" pitchFamily="18" charset="0"/>
              </a:rPr>
              <a:t>Horizon </a:t>
            </a:r>
            <a:r>
              <a:rPr lang="en-US" b="1" dirty="0">
                <a:solidFill>
                  <a:srgbClr val="0000CC"/>
                </a:solidFill>
                <a:latin typeface="Book Antiqua" pitchFamily="18" charset="0"/>
              </a:rPr>
              <a:t>lines </a:t>
            </a:r>
            <a:r>
              <a:rPr lang="en-US" dirty="0">
                <a:latin typeface="Book Antiqua" pitchFamily="18" charset="0"/>
              </a:rPr>
              <a:t>tend to </a:t>
            </a:r>
            <a:r>
              <a:rPr lang="en-US" b="1" dirty="0">
                <a:solidFill>
                  <a:srgbClr val="FF0066"/>
                </a:solidFill>
                <a:latin typeface="Book Antiqua" pitchFamily="18" charset="0"/>
              </a:rPr>
              <a:t>get filled with towers and pagodas</a:t>
            </a:r>
            <a:r>
              <a:rPr lang="en-US" dirty="0">
                <a:latin typeface="Book Antiqua" pitchFamily="18" charset="0"/>
              </a:rPr>
              <a:t>. </a:t>
            </a:r>
            <a:r>
              <a:rPr lang="en-US" b="1" dirty="0">
                <a:latin typeface="Book Antiqua" pitchFamily="18" charset="0"/>
              </a:rPr>
              <a:t>Rocks and trees </a:t>
            </a:r>
            <a:r>
              <a:rPr lang="en-US" dirty="0">
                <a:latin typeface="Book Antiqua" pitchFamily="18" charset="0"/>
              </a:rPr>
              <a:t>turn into </a:t>
            </a:r>
            <a:r>
              <a:rPr lang="en-US" b="1" dirty="0">
                <a:solidFill>
                  <a:srgbClr val="009900"/>
                </a:solidFill>
                <a:latin typeface="Book Antiqua" pitchFamily="18" charset="0"/>
              </a:rPr>
              <a:t>buildings</a:t>
            </a:r>
            <a:r>
              <a:rPr lang="en-US" dirty="0">
                <a:latin typeface="Book Antiqua" pitchFamily="18" charset="0"/>
              </a:rPr>
              <a:t>. </a:t>
            </a:r>
            <a:r>
              <a:rPr lang="en-US" b="1" dirty="0">
                <a:latin typeface="Book Antiqua" pitchFamily="18" charset="0"/>
              </a:rPr>
              <a:t>Birds and insects </a:t>
            </a:r>
            <a:r>
              <a:rPr lang="en-US" dirty="0">
                <a:latin typeface="Book Antiqua" pitchFamily="18" charset="0"/>
              </a:rPr>
              <a:t>appear in </a:t>
            </a:r>
            <a:r>
              <a:rPr lang="en-US" b="1" dirty="0">
                <a:solidFill>
                  <a:srgbClr val="009900"/>
                </a:solidFill>
                <a:latin typeface="Book Antiqua" pitchFamily="18" charset="0"/>
              </a:rPr>
              <a:t>images of leaves</a:t>
            </a:r>
            <a:r>
              <a:rPr lang="en-US" dirty="0">
                <a:latin typeface="Book Antiqua" pitchFamily="18" charset="0"/>
              </a:rPr>
              <a:t>.</a:t>
            </a:r>
            <a:endParaRPr lang="en-US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miro.medium.com/v2/resize:fit:640/0*MW3J9e4gJNYilDl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620000" cy="5474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8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10. Advertising:</a:t>
            </a:r>
          </a:p>
          <a:p>
            <a:pPr marL="458788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Deep learning has </a:t>
            </a:r>
            <a:r>
              <a:rPr lang="en-US" b="1" dirty="0">
                <a:solidFill>
                  <a:srgbClr val="009900"/>
                </a:solidFill>
              </a:rPr>
              <a:t>transformed the advertising field</a:t>
            </a:r>
            <a:r>
              <a:rPr lang="en-US" dirty="0"/>
              <a:t>. </a:t>
            </a:r>
            <a:r>
              <a:rPr lang="en-US" b="1" dirty="0">
                <a:solidFill>
                  <a:srgbClr val="0000CC"/>
                </a:solidFill>
              </a:rPr>
              <a:t>Publishers and advertisers </a:t>
            </a:r>
            <a:r>
              <a:rPr lang="en-US" dirty="0"/>
              <a:t>use deep learning to </a:t>
            </a:r>
            <a:r>
              <a:rPr lang="en-US" b="1" dirty="0">
                <a:solidFill>
                  <a:srgbClr val="FF0066"/>
                </a:solidFill>
              </a:rPr>
              <a:t>increase the relevancy of their ads. </a:t>
            </a:r>
            <a:endParaRPr lang="en-US" b="1" dirty="0" smtClean="0">
              <a:solidFill>
                <a:srgbClr val="FF0066"/>
              </a:solidFill>
            </a:endParaRPr>
          </a:p>
          <a:p>
            <a:pPr marL="458788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Deep </a:t>
            </a:r>
            <a:r>
              <a:rPr lang="en-US" dirty="0"/>
              <a:t>learning makes it possible for publishers to leverage the </a:t>
            </a:r>
            <a:r>
              <a:rPr lang="en-US" b="1" dirty="0"/>
              <a:t>content to create the real time bidding for the ads</a:t>
            </a:r>
            <a:r>
              <a:rPr lang="en-US" b="1" dirty="0" smtClean="0"/>
              <a:t>.</a:t>
            </a:r>
            <a:endParaRPr lang="en-US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 txBox="1">
            <a:spLocks/>
          </p:cNvSpPr>
          <p:nvPr/>
        </p:nvSpPr>
        <p:spPr>
          <a:xfrm>
            <a:off x="228600" y="228600"/>
            <a:ext cx="8712124" cy="6085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Deep Learning Frame Works</a:t>
            </a:r>
            <a:endParaRPr lang="en-US" sz="16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2" y="1219200"/>
            <a:ext cx="8590547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9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</a:pP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1. Tensor Flow: 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It  </a:t>
            </a:r>
            <a:r>
              <a:rPr lang="en-US" dirty="0">
                <a:latin typeface="Book Antiqua" pitchFamily="18" charset="0"/>
              </a:rPr>
              <a:t>is </a:t>
            </a:r>
            <a:r>
              <a:rPr lang="en-US" dirty="0" smtClean="0">
                <a:latin typeface="Book Antiqua" pitchFamily="18" charset="0"/>
              </a:rPr>
              <a:t>one </a:t>
            </a:r>
            <a:r>
              <a:rPr lang="en-US" dirty="0">
                <a:latin typeface="Book Antiqua" pitchFamily="18" charset="0"/>
              </a:rPr>
              <a:t>of the most popular </a:t>
            </a:r>
            <a:r>
              <a:rPr lang="en-US" dirty="0" smtClean="0">
                <a:latin typeface="Book Antiqua" pitchFamily="18" charset="0"/>
              </a:rPr>
              <a:t>     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b="1" dirty="0" smtClean="0">
                <a:solidFill>
                  <a:srgbClr val="870581"/>
                </a:solidFill>
                <a:latin typeface="Book Antiqua" pitchFamily="18" charset="0"/>
              </a:rPr>
              <a:t>deep 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learning frameworks</a:t>
            </a:r>
            <a:r>
              <a:rPr lang="en-US" dirty="0">
                <a:latin typeface="Book Antiqua" pitchFamily="18" charset="0"/>
              </a:rPr>
              <a:t>. Developed by </a:t>
            </a:r>
            <a:r>
              <a:rPr lang="en-US" b="1" dirty="0">
                <a:solidFill>
                  <a:srgbClr val="0000CC"/>
                </a:solidFill>
                <a:latin typeface="Book Antiqua" pitchFamily="18" charset="0"/>
              </a:rPr>
              <a:t>the </a:t>
            </a:r>
            <a:endParaRPr lang="en-US" b="1" dirty="0" smtClean="0">
              <a:solidFill>
                <a:srgbClr val="0000CC"/>
              </a:solidFill>
              <a:latin typeface="Book Antiqua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en-US" b="1" dirty="0" smtClean="0">
                <a:solidFill>
                  <a:srgbClr val="0000CC"/>
                </a:solidFill>
                <a:latin typeface="Book Antiqua" pitchFamily="18" charset="0"/>
              </a:rPr>
              <a:t>Google </a:t>
            </a:r>
            <a:r>
              <a:rPr lang="en-US" b="1" dirty="0">
                <a:solidFill>
                  <a:srgbClr val="0000CC"/>
                </a:solidFill>
                <a:latin typeface="Book Antiqua" pitchFamily="18" charset="0"/>
              </a:rPr>
              <a:t>Brain team,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TensorFlow</a:t>
            </a:r>
            <a:r>
              <a:rPr lang="en-US" dirty="0">
                <a:latin typeface="Book Antiqua" pitchFamily="18" charset="0"/>
              </a:rPr>
              <a:t> supports languages </a:t>
            </a:r>
            <a:r>
              <a:rPr lang="en-US" b="1" dirty="0">
                <a:solidFill>
                  <a:srgbClr val="CC0000"/>
                </a:solidFill>
                <a:latin typeface="Book Antiqua" pitchFamily="18" charset="0"/>
              </a:rPr>
              <a:t>such as Python, C++, and R </a:t>
            </a:r>
            <a:r>
              <a:rPr lang="en-US" dirty="0">
                <a:latin typeface="Book Antiqua" pitchFamily="18" charset="0"/>
              </a:rPr>
              <a:t>to create </a:t>
            </a:r>
            <a:r>
              <a:rPr lang="en-US" b="1" dirty="0">
                <a:solidFill>
                  <a:srgbClr val="870581"/>
                </a:solidFill>
                <a:latin typeface="Book Antiqua" pitchFamily="18" charset="0"/>
              </a:rPr>
              <a:t>deep learning models along with wrapper libraries</a:t>
            </a:r>
            <a:r>
              <a:rPr lang="en-US" dirty="0">
                <a:latin typeface="Book Antiqua" pitchFamily="18" charset="0"/>
              </a:rPr>
              <a:t>. It is available on both </a:t>
            </a:r>
            <a:r>
              <a:rPr lang="en-US" b="1" dirty="0">
                <a:solidFill>
                  <a:srgbClr val="009900"/>
                </a:solidFill>
                <a:latin typeface="Book Antiqua" pitchFamily="18" charset="0"/>
              </a:rPr>
              <a:t>desktop and mobile</a:t>
            </a:r>
            <a:r>
              <a:rPr lang="en-US" b="1" dirty="0" smtClean="0">
                <a:solidFill>
                  <a:srgbClr val="009900"/>
                </a:solidFill>
                <a:latin typeface="Book Antiqua" pitchFamily="18" charset="0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en-US" dirty="0">
                <a:latin typeface="Book Antiqua" pitchFamily="18" charset="0"/>
              </a:rPr>
              <a:t>The most well-known use case of </a:t>
            </a:r>
            <a:r>
              <a:rPr lang="en-US" dirty="0" err="1">
                <a:latin typeface="Book Antiqua" pitchFamily="18" charset="0"/>
              </a:rPr>
              <a:t>TensorFlow</a:t>
            </a:r>
            <a:r>
              <a:rPr lang="en-US" dirty="0">
                <a:latin typeface="Book Antiqua" pitchFamily="18" charset="0"/>
              </a:rPr>
              <a:t> has got to be </a:t>
            </a:r>
            <a:r>
              <a:rPr lang="en-US" b="1" dirty="0">
                <a:solidFill>
                  <a:srgbClr val="0000CC"/>
                </a:solidFill>
                <a:latin typeface="Book Antiqua" pitchFamily="18" charset="0"/>
              </a:rPr>
              <a:t>Google Translat</a:t>
            </a:r>
            <a:r>
              <a:rPr lang="en-US" dirty="0">
                <a:latin typeface="Book Antiqua" pitchFamily="18" charset="0"/>
              </a:rPr>
              <a:t>e coupled with capabilities such as </a:t>
            </a:r>
            <a:r>
              <a:rPr lang="en-US" b="1" dirty="0">
                <a:solidFill>
                  <a:srgbClr val="005024"/>
                </a:solidFill>
                <a:latin typeface="Book Antiqua" pitchFamily="18" charset="0"/>
                <a:hlinkClick r:id="rId2"/>
              </a:rPr>
              <a:t>natural language processing</a:t>
            </a:r>
            <a:r>
              <a:rPr lang="en-US" b="1" dirty="0">
                <a:solidFill>
                  <a:srgbClr val="005024"/>
                </a:solidFill>
                <a:latin typeface="Book Antiqua" pitchFamily="18" charset="0"/>
              </a:rPr>
              <a:t>, text classification, summarization, speech/image/handwriting recognition, forecasting, and tagging.</a:t>
            </a:r>
          </a:p>
        </p:txBody>
      </p:sp>
      <p:pic>
        <p:nvPicPr>
          <p:cNvPr id="5" name="Google Shape;35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601" y="966651"/>
            <a:ext cx="1713700" cy="1243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</a:pPr>
            <a:r>
              <a:rPr lang="en-US" b="1" u="sng" dirty="0">
                <a:solidFill>
                  <a:srgbClr val="FF0000"/>
                </a:solidFill>
                <a:latin typeface="Book Antiqua" pitchFamily="18" charset="0"/>
              </a:rPr>
              <a:t>2</a:t>
            </a: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. TORCH/</a:t>
            </a:r>
            <a:r>
              <a:rPr lang="en-US" b="1" u="sng" dirty="0" err="1" smtClean="0">
                <a:solidFill>
                  <a:srgbClr val="FF0000"/>
                </a:solidFill>
                <a:latin typeface="Book Antiqua" pitchFamily="18" charset="0"/>
              </a:rPr>
              <a:t>PyTorch</a:t>
            </a: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 smtClean="0">
                <a:latin typeface="Book Antiqua" pitchFamily="18" charset="0"/>
              </a:rPr>
              <a:t>PyTorch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>
                <a:latin typeface="Book Antiqua" pitchFamily="18" charset="0"/>
              </a:rPr>
              <a:t>is a </a:t>
            </a:r>
            <a:r>
              <a:rPr lang="en-US" sz="2000" b="1" dirty="0">
                <a:solidFill>
                  <a:srgbClr val="0000CC"/>
                </a:solidFill>
                <a:latin typeface="Book Antiqua" pitchFamily="18" charset="0"/>
              </a:rPr>
              <a:t>Python-based scientific computing package </a:t>
            </a:r>
            <a:r>
              <a:rPr lang="en-US" sz="2000" dirty="0">
                <a:latin typeface="Book Antiqua" pitchFamily="18" charset="0"/>
              </a:rPr>
              <a:t>serving </a:t>
            </a:r>
            <a:r>
              <a:rPr lang="en-US" sz="2000" b="1" dirty="0">
                <a:latin typeface="Book Antiqua" pitchFamily="18" charset="0"/>
              </a:rPr>
              <a:t>two broad purposes: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000" dirty="0">
                <a:latin typeface="Book Antiqua" pitchFamily="18" charset="0"/>
              </a:rPr>
              <a:t>A replacement for </a:t>
            </a:r>
            <a:r>
              <a:rPr lang="en-US" sz="2000" b="1" dirty="0" err="1">
                <a:solidFill>
                  <a:srgbClr val="870581"/>
                </a:solidFill>
                <a:latin typeface="Book Antiqua" pitchFamily="18" charset="0"/>
              </a:rPr>
              <a:t>NumPy</a:t>
            </a:r>
            <a:r>
              <a:rPr lang="en-US" sz="2000" dirty="0">
                <a:latin typeface="Book Antiqua" pitchFamily="18" charset="0"/>
              </a:rPr>
              <a:t> to use the power of GPUs and other accelerators</a:t>
            </a:r>
            <a:r>
              <a:rPr lang="en-US" sz="2000" dirty="0" smtClean="0">
                <a:latin typeface="Book Antiqua" pitchFamily="18" charset="0"/>
              </a:rPr>
              <a:t>. It is implemented by using </a:t>
            </a:r>
            <a:r>
              <a:rPr lang="en-US" sz="2000" b="1" dirty="0" smtClean="0">
                <a:solidFill>
                  <a:srgbClr val="C00000"/>
                </a:solidFill>
                <a:latin typeface="Book Antiqua" pitchFamily="18" charset="0"/>
              </a:rPr>
              <a:t>python</a:t>
            </a:r>
            <a:r>
              <a:rPr lang="en-US" sz="2000" dirty="0" smtClean="0">
                <a:latin typeface="Book Antiqua" pitchFamily="18" charset="0"/>
              </a:rPr>
              <a:t>.</a:t>
            </a:r>
            <a:endParaRPr lang="en-US" sz="2000" dirty="0">
              <a:latin typeface="Book Antiqua" pitchFamily="18" charset="0"/>
            </a:endParaRP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000" dirty="0">
                <a:latin typeface="Book Antiqua" pitchFamily="18" charset="0"/>
              </a:rPr>
              <a:t>An </a:t>
            </a:r>
            <a:r>
              <a:rPr lang="en-US" sz="2000" b="1" dirty="0">
                <a:latin typeface="Book Antiqua" pitchFamily="18" charset="0"/>
              </a:rPr>
              <a:t>automatic differentiation library </a:t>
            </a:r>
            <a:r>
              <a:rPr lang="en-US" sz="2000" dirty="0">
                <a:latin typeface="Book Antiqua" pitchFamily="18" charset="0"/>
              </a:rPr>
              <a:t>that is useful to </a:t>
            </a:r>
            <a:r>
              <a:rPr lang="en-US" sz="2000" b="1" dirty="0">
                <a:solidFill>
                  <a:srgbClr val="0000CC"/>
                </a:solidFill>
                <a:latin typeface="Book Antiqua" pitchFamily="18" charset="0"/>
              </a:rPr>
              <a:t>implement neural </a:t>
            </a:r>
            <a:r>
              <a:rPr lang="en-US" sz="2000" b="1" dirty="0" smtClean="0">
                <a:solidFill>
                  <a:srgbClr val="0000CC"/>
                </a:solidFill>
                <a:latin typeface="Book Antiqua" pitchFamily="18" charset="0"/>
              </a:rPr>
              <a:t>networks.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000" dirty="0" smtClean="0"/>
              <a:t>It </a:t>
            </a:r>
            <a:r>
              <a:rPr lang="en-US" sz="2000" dirty="0"/>
              <a:t>is a </a:t>
            </a:r>
            <a:r>
              <a:rPr lang="en-US" sz="2000" b="1" dirty="0" err="1">
                <a:solidFill>
                  <a:srgbClr val="870581"/>
                </a:solidFill>
              </a:rPr>
              <a:t>Lua</a:t>
            </a:r>
            <a:r>
              <a:rPr lang="en-US" sz="2000" b="1" dirty="0">
                <a:solidFill>
                  <a:srgbClr val="870581"/>
                </a:solidFill>
              </a:rPr>
              <a:t> based deep learning framework </a:t>
            </a:r>
            <a:r>
              <a:rPr lang="en-US" sz="2000" dirty="0"/>
              <a:t>and is used widely amongst </a:t>
            </a:r>
            <a:r>
              <a:rPr lang="en-US" sz="2000" b="1" dirty="0">
                <a:solidFill>
                  <a:srgbClr val="0000CC"/>
                </a:solidFill>
              </a:rPr>
              <a:t>industry giants such as Facebook, Twitter, and Google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It is widely used </a:t>
            </a:r>
            <a:r>
              <a:rPr lang="en-US" sz="2000" b="1" dirty="0" smtClean="0">
                <a:solidFill>
                  <a:srgbClr val="C00000"/>
                </a:solidFill>
              </a:rPr>
              <a:t>Natural Language Processing, Computer Vision Applications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en-US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6" name="Google Shape;367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86400" y="914401"/>
            <a:ext cx="3121026" cy="533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1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History of Deep </a:t>
            </a:r>
            <a:r>
              <a:rPr lang="en-US" sz="4000" b="1" dirty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Learning</a:t>
            </a:r>
          </a:p>
        </p:txBody>
      </p:sp>
      <p:pic>
        <p:nvPicPr>
          <p:cNvPr id="7170" name="Picture 2" descr="http://beamlab.org/images/deep_learning_101/nn_time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" y="1295400"/>
            <a:ext cx="8686800" cy="514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3. DEEPLEARNING4J:</a:t>
            </a:r>
          </a:p>
          <a:p>
            <a:endParaRPr lang="en-US" b="1" u="sng" dirty="0">
              <a:solidFill>
                <a:srgbClr val="FF0000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b="1" dirty="0">
                <a:solidFill>
                  <a:srgbClr val="0000CC"/>
                </a:solidFill>
              </a:rPr>
              <a:t>j in Deeplearning4j </a:t>
            </a:r>
            <a:r>
              <a:rPr lang="en-US" sz="2000" dirty="0"/>
              <a:t>stands for </a:t>
            </a:r>
            <a:r>
              <a:rPr lang="en-US" sz="2000" b="1" dirty="0">
                <a:solidFill>
                  <a:srgbClr val="FF0000"/>
                </a:solidFill>
              </a:rPr>
              <a:t>Java.</a:t>
            </a:r>
            <a:r>
              <a:rPr lang="en-US" sz="2000" dirty="0"/>
              <a:t> Needless to say, it is a </a:t>
            </a:r>
            <a:r>
              <a:rPr lang="en-US" sz="2000" b="1" dirty="0"/>
              <a:t>deep learning library for the Java Virtual Machine (JVM). </a:t>
            </a:r>
            <a:r>
              <a:rPr lang="en-US" sz="2000" dirty="0"/>
              <a:t>It is developed in </a:t>
            </a:r>
            <a:r>
              <a:rPr lang="en-US" sz="2000" b="1" dirty="0">
                <a:solidFill>
                  <a:srgbClr val="0000CC"/>
                </a:solidFill>
              </a:rPr>
              <a:t>Java and supports other JVM languages like </a:t>
            </a:r>
            <a:r>
              <a:rPr lang="en-US" sz="2000" b="1" dirty="0" err="1">
                <a:solidFill>
                  <a:srgbClr val="FF0066"/>
                </a:solidFill>
              </a:rPr>
              <a:t>Scala</a:t>
            </a:r>
            <a:r>
              <a:rPr lang="en-US" sz="2000" b="1" dirty="0">
                <a:solidFill>
                  <a:srgbClr val="FF0066"/>
                </a:solidFill>
              </a:rPr>
              <a:t>, </a:t>
            </a:r>
            <a:r>
              <a:rPr lang="en-US" sz="2000" b="1" dirty="0" err="1">
                <a:solidFill>
                  <a:srgbClr val="FF0066"/>
                </a:solidFill>
              </a:rPr>
              <a:t>Clojure</a:t>
            </a:r>
            <a:r>
              <a:rPr lang="en-US" sz="2000" b="1" dirty="0">
                <a:solidFill>
                  <a:srgbClr val="FF0066"/>
                </a:solidFill>
              </a:rPr>
              <a:t>, and </a:t>
            </a:r>
            <a:r>
              <a:rPr lang="en-US" sz="2000" b="1" dirty="0" err="1">
                <a:solidFill>
                  <a:srgbClr val="FF0066"/>
                </a:solidFill>
              </a:rPr>
              <a:t>Kotlin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870581"/>
                </a:solidFill>
              </a:rPr>
              <a:t>Deeplearning4j</a:t>
            </a:r>
            <a:r>
              <a:rPr lang="en-US" sz="2000" dirty="0"/>
              <a:t> comes with </a:t>
            </a:r>
            <a:r>
              <a:rPr lang="en-US" sz="2000" b="1" dirty="0">
                <a:solidFill>
                  <a:srgbClr val="009900"/>
                </a:solidFill>
              </a:rPr>
              <a:t>deep network </a:t>
            </a:r>
            <a:r>
              <a:rPr lang="en-US" sz="2000" dirty="0"/>
              <a:t>support through </a:t>
            </a:r>
            <a:r>
              <a:rPr lang="en-US" sz="2000" b="1" dirty="0" smtClean="0">
                <a:solidFill>
                  <a:srgbClr val="0000CC"/>
                </a:solidFill>
              </a:rPr>
              <a:t>Convolution </a:t>
            </a:r>
            <a:r>
              <a:rPr lang="en-US" sz="2000" b="1" dirty="0">
                <a:solidFill>
                  <a:srgbClr val="0000CC"/>
                </a:solidFill>
              </a:rPr>
              <a:t>Neural Networks (CNN), </a:t>
            </a:r>
            <a:r>
              <a:rPr lang="en-US" sz="2000" b="1" dirty="0">
                <a:solidFill>
                  <a:srgbClr val="990000"/>
                </a:solidFill>
              </a:rPr>
              <a:t>Recurrent Neural Networks (RNN), </a:t>
            </a:r>
            <a:r>
              <a:rPr lang="en-US" sz="2000" b="1" dirty="0">
                <a:solidFill>
                  <a:srgbClr val="FF0066"/>
                </a:solidFill>
              </a:rPr>
              <a:t>Recursive Neural Tensor Network (RNTN</a:t>
            </a:r>
            <a:r>
              <a:rPr lang="en-US" sz="2000" b="1" dirty="0">
                <a:solidFill>
                  <a:srgbClr val="0000CC"/>
                </a:solidFill>
              </a:rPr>
              <a:t>)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870581"/>
                </a:solidFill>
              </a:rPr>
              <a:t>Long Short-Term Memory (LTSM).</a:t>
            </a:r>
            <a:endParaRPr lang="en-US" sz="2000" b="1" dirty="0">
              <a:solidFill>
                <a:srgbClr val="870581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5" name="Google Shape;365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38800" y="914400"/>
            <a:ext cx="2881400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6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600" b="1" u="sng" dirty="0">
                <a:solidFill>
                  <a:srgbClr val="FF0000"/>
                </a:solidFill>
                <a:latin typeface="Book Antiqua" pitchFamily="18" charset="0"/>
              </a:rPr>
              <a:t>4</a:t>
            </a:r>
            <a:r>
              <a:rPr lang="en-US" sz="2600" b="1" u="sng" dirty="0" smtClean="0">
                <a:solidFill>
                  <a:srgbClr val="FF0000"/>
                </a:solidFill>
                <a:latin typeface="Book Antiqua" pitchFamily="18" charset="0"/>
              </a:rPr>
              <a:t>. The Microsoft Cognitive Toolkit/</a:t>
            </a:r>
            <a:r>
              <a:rPr lang="en-US" sz="2600" b="1" u="sng" dirty="0" err="1" smtClean="0">
                <a:solidFill>
                  <a:srgbClr val="FF0000"/>
                </a:solidFill>
                <a:latin typeface="Book Antiqua" pitchFamily="18" charset="0"/>
              </a:rPr>
              <a:t>Cntk</a:t>
            </a:r>
            <a:r>
              <a:rPr lang="en-US" sz="2600" b="1" u="sng" dirty="0" smtClean="0">
                <a:solidFill>
                  <a:srgbClr val="FF0000"/>
                </a:solidFill>
                <a:latin typeface="Book Antiqua" pitchFamily="18" charset="0"/>
              </a:rPr>
              <a:t>: </a:t>
            </a:r>
          </a:p>
          <a:p>
            <a:endParaRPr lang="en-US" b="1" u="sng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  <a:latin typeface="Book Antiqua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200" dirty="0">
                <a:latin typeface="Book Antiqua" pitchFamily="18" charset="0"/>
              </a:rPr>
              <a:t>Popularly known for easy </a:t>
            </a:r>
            <a:r>
              <a:rPr lang="en-US" sz="2200" b="1" dirty="0">
                <a:solidFill>
                  <a:srgbClr val="FF0066"/>
                </a:solidFill>
                <a:latin typeface="Book Antiqua" pitchFamily="18" charset="0"/>
              </a:rPr>
              <a:t>training and a combination of popular model types across servers, </a:t>
            </a:r>
            <a:r>
              <a:rPr lang="en-US" sz="2200" dirty="0">
                <a:latin typeface="Book Antiqua" pitchFamily="18" charset="0"/>
              </a:rPr>
              <a:t>the </a:t>
            </a:r>
            <a:r>
              <a:rPr lang="en-US" sz="2200" b="1" dirty="0">
                <a:latin typeface="Book Antiqua" pitchFamily="18" charset="0"/>
              </a:rPr>
              <a:t>Microsoft Cognitive Toolkit (earlier known as CNTK) </a:t>
            </a:r>
            <a:r>
              <a:rPr lang="en-US" sz="2200" dirty="0">
                <a:latin typeface="Book Antiqua" pitchFamily="18" charset="0"/>
              </a:rPr>
              <a:t>is an </a:t>
            </a:r>
            <a:r>
              <a:rPr lang="en-US" sz="2200" b="1" dirty="0">
                <a:solidFill>
                  <a:srgbClr val="0000CC"/>
                </a:solidFill>
                <a:latin typeface="Book Antiqua" pitchFamily="18" charset="0"/>
              </a:rPr>
              <a:t>open-source deep learning framework</a:t>
            </a:r>
            <a:r>
              <a:rPr lang="en-US" sz="2200" b="1" dirty="0">
                <a:latin typeface="Book Antiqua" pitchFamily="18" charset="0"/>
              </a:rPr>
              <a:t> to train </a:t>
            </a:r>
            <a:r>
              <a:rPr lang="en-US" sz="2200" b="1" dirty="0">
                <a:solidFill>
                  <a:srgbClr val="990000"/>
                </a:solidFill>
                <a:latin typeface="Book Antiqua" pitchFamily="18" charset="0"/>
              </a:rPr>
              <a:t>deep learning models</a:t>
            </a:r>
            <a:r>
              <a:rPr lang="en-US" sz="2200" b="1" dirty="0">
                <a:latin typeface="Book Antiqua" pitchFamily="18" charset="0"/>
              </a:rPr>
              <a:t>. </a:t>
            </a:r>
            <a:r>
              <a:rPr lang="en-US" sz="2200" dirty="0">
                <a:latin typeface="Book Antiqua" pitchFamily="18" charset="0"/>
              </a:rPr>
              <a:t>It performs </a:t>
            </a:r>
            <a:r>
              <a:rPr lang="en-US" sz="2200" b="1" dirty="0">
                <a:solidFill>
                  <a:srgbClr val="7030A0"/>
                </a:solidFill>
                <a:latin typeface="Book Antiqua" pitchFamily="18" charset="0"/>
              </a:rPr>
              <a:t>efficient Convolution Neural Networks </a:t>
            </a:r>
            <a:r>
              <a:rPr lang="en-US" sz="2200" dirty="0">
                <a:latin typeface="Book Antiqua" pitchFamily="18" charset="0"/>
              </a:rPr>
              <a:t>and </a:t>
            </a:r>
            <a:r>
              <a:rPr lang="en-US" sz="2200" b="1" dirty="0">
                <a:solidFill>
                  <a:srgbClr val="FF3300"/>
                </a:solidFill>
                <a:latin typeface="Book Antiqua" pitchFamily="18" charset="0"/>
              </a:rPr>
              <a:t>training for image, speech, and text-based data</a:t>
            </a:r>
            <a:r>
              <a:rPr lang="en-US" sz="2200" b="1" dirty="0" smtClean="0">
                <a:solidFill>
                  <a:srgbClr val="FF3300"/>
                </a:solidFill>
                <a:latin typeface="Book Antiqua" pitchFamily="18" charset="0"/>
              </a:rPr>
              <a:t>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000" dirty="0">
                <a:latin typeface="Book Antiqua" pitchFamily="18" charset="0"/>
              </a:rPr>
              <a:t>Supported by interfaces such as </a:t>
            </a:r>
            <a:r>
              <a:rPr lang="en-US" sz="2200" b="1" dirty="0">
                <a:solidFill>
                  <a:srgbClr val="0000CC"/>
                </a:solidFill>
                <a:latin typeface="Book Antiqua" pitchFamily="18" charset="0"/>
              </a:rPr>
              <a:t>Python, C</a:t>
            </a:r>
            <a:r>
              <a:rPr lang="en-US" sz="2200" b="1" dirty="0" smtClean="0">
                <a:solidFill>
                  <a:srgbClr val="0000CC"/>
                </a:solidFill>
                <a:latin typeface="Book Antiqua" pitchFamily="18" charset="0"/>
              </a:rPr>
              <a:t>++.</a:t>
            </a:r>
            <a:endParaRPr lang="en-US" sz="2200" b="1" dirty="0" smtClean="0">
              <a:solidFill>
                <a:srgbClr val="FF3300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6" name="Google Shape;368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10400" y="940526"/>
            <a:ext cx="13716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2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Book Antiqua" pitchFamily="18" charset="0"/>
              </a:rPr>
              <a:t>The implementation of </a:t>
            </a:r>
            <a:r>
              <a:rPr lang="en-US" sz="2000" b="1" dirty="0" smtClean="0">
                <a:solidFill>
                  <a:srgbClr val="FF3300"/>
                </a:solidFill>
                <a:latin typeface="Book Antiqua" pitchFamily="18" charset="0"/>
                <a:hlinkClick r:id="rId2"/>
              </a:rPr>
              <a:t>Reinforcement Learning models</a:t>
            </a:r>
            <a:r>
              <a:rPr lang="en-US" sz="2000" b="1" dirty="0" smtClean="0">
                <a:solidFill>
                  <a:srgbClr val="FF3300"/>
                </a:solidFill>
                <a:latin typeface="Book Antiqua" pitchFamily="18" charset="0"/>
              </a:rPr>
              <a:t> or Generative Adversarial Networks (GANs) </a:t>
            </a:r>
            <a:r>
              <a:rPr lang="en-US" sz="2000" dirty="0" smtClean="0">
                <a:latin typeface="Book Antiqua" pitchFamily="18" charset="0"/>
              </a:rPr>
              <a:t>can be done </a:t>
            </a:r>
            <a:r>
              <a:rPr lang="en-US" sz="2000" b="1" dirty="0" smtClean="0">
                <a:latin typeface="Book Antiqua" pitchFamily="18" charset="0"/>
              </a:rPr>
              <a:t>quickly using the toolkit</a:t>
            </a:r>
            <a:r>
              <a:rPr lang="en-US" sz="2000" dirty="0" smtClean="0">
                <a:latin typeface="Book Antiqua" pitchFamily="18" charset="0"/>
              </a:rPr>
              <a:t>. The </a:t>
            </a:r>
            <a:r>
              <a:rPr lang="en-US" sz="2000" b="1" dirty="0" smtClean="0">
                <a:latin typeface="Book Antiqua" pitchFamily="18" charset="0"/>
              </a:rPr>
              <a:t>Microsoft Cognitive Toolkit </a:t>
            </a:r>
            <a:r>
              <a:rPr lang="en-US" sz="2000" dirty="0" smtClean="0">
                <a:latin typeface="Book Antiqua" pitchFamily="18" charset="0"/>
              </a:rPr>
              <a:t>is known to </a:t>
            </a:r>
            <a:r>
              <a:rPr lang="en-US" sz="2000" b="1" dirty="0" smtClean="0">
                <a:solidFill>
                  <a:srgbClr val="0000CC"/>
                </a:solidFill>
                <a:latin typeface="Book Antiqua" pitchFamily="18" charset="0"/>
              </a:rPr>
              <a:t>provide higher performance and scalability</a:t>
            </a:r>
            <a:r>
              <a:rPr lang="en-US" sz="2000" dirty="0" smtClean="0">
                <a:latin typeface="Book Antiqua" pitchFamily="18" charset="0"/>
              </a:rPr>
              <a:t> as compared to toolkits like </a:t>
            </a:r>
            <a:r>
              <a:rPr lang="en-US" sz="2000" b="1" dirty="0" err="1" smtClean="0">
                <a:solidFill>
                  <a:srgbClr val="990000"/>
                </a:solidFill>
                <a:latin typeface="Book Antiqua" pitchFamily="18" charset="0"/>
              </a:rPr>
              <a:t>Theano</a:t>
            </a:r>
            <a:r>
              <a:rPr lang="en-US" sz="2000" b="1" dirty="0" smtClean="0">
                <a:solidFill>
                  <a:srgbClr val="990000"/>
                </a:solidFill>
                <a:latin typeface="Book Antiqua" pitchFamily="18" charset="0"/>
              </a:rPr>
              <a:t> or </a:t>
            </a:r>
            <a:r>
              <a:rPr lang="en-US" sz="2000" b="1" dirty="0" err="1" smtClean="0">
                <a:solidFill>
                  <a:srgbClr val="990000"/>
                </a:solidFill>
                <a:latin typeface="Book Antiqua" pitchFamily="18" charset="0"/>
              </a:rPr>
              <a:t>TensorFlow</a:t>
            </a:r>
            <a:r>
              <a:rPr lang="en-US" sz="2000" b="1" dirty="0" smtClean="0">
                <a:solidFill>
                  <a:srgbClr val="990000"/>
                </a:solidFill>
                <a:latin typeface="Book Antiqua" pitchFamily="18" charset="0"/>
              </a:rPr>
              <a:t> while operating on multiple machi</a:t>
            </a:r>
            <a:r>
              <a:rPr lang="en-US" sz="2000" b="1" dirty="0" smtClean="0">
                <a:solidFill>
                  <a:srgbClr val="990000"/>
                </a:solidFill>
              </a:rPr>
              <a:t>nes.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b="1" dirty="0"/>
              <a:t>Microsoft Cognitive Toolkit </a:t>
            </a:r>
            <a:r>
              <a:rPr lang="en-US" sz="2000" dirty="0"/>
              <a:t>supports </a:t>
            </a:r>
            <a:r>
              <a:rPr lang="en-US" sz="2000" b="1" dirty="0">
                <a:solidFill>
                  <a:srgbClr val="0000CC"/>
                </a:solidFill>
              </a:rPr>
              <a:t>both RNN and CNN type of neural models </a:t>
            </a:r>
            <a:r>
              <a:rPr lang="en-US" sz="2000" dirty="0"/>
              <a:t>and is thus capable of </a:t>
            </a:r>
            <a:r>
              <a:rPr lang="en-US" sz="2000" b="1" dirty="0">
                <a:solidFill>
                  <a:srgbClr val="FF0066"/>
                </a:solidFill>
              </a:rPr>
              <a:t>handling image, handwriting, and speech recognition problems.</a:t>
            </a:r>
            <a:endParaRPr lang="en-US" sz="2000" b="1" dirty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5.Keras:</a:t>
            </a:r>
          </a:p>
          <a:p>
            <a:endParaRPr lang="en-US" b="1" u="sng" dirty="0">
              <a:solidFill>
                <a:srgbClr val="FF0000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0000CC"/>
                </a:solidFill>
                <a:latin typeface="Book Antiqua" pitchFamily="18" charset="0"/>
              </a:rPr>
              <a:t>Keras</a:t>
            </a:r>
            <a:r>
              <a:rPr lang="en-US" sz="2000" b="1" dirty="0">
                <a:solidFill>
                  <a:srgbClr val="0000CC"/>
                </a:solidFill>
                <a:latin typeface="Book Antiqua" pitchFamily="18" charset="0"/>
              </a:rPr>
              <a:t> library </a:t>
            </a:r>
            <a:r>
              <a:rPr lang="en-US" sz="2000" dirty="0">
                <a:latin typeface="Book Antiqua" pitchFamily="18" charset="0"/>
              </a:rPr>
              <a:t>was developed, </a:t>
            </a:r>
            <a:r>
              <a:rPr lang="en-US" sz="2000" dirty="0" smtClean="0">
                <a:latin typeface="Book Antiqua" pitchFamily="18" charset="0"/>
              </a:rPr>
              <a:t>and Written </a:t>
            </a:r>
            <a:r>
              <a:rPr lang="en-US" sz="2000" dirty="0">
                <a:latin typeface="Book Antiqua" pitchFamily="18" charset="0"/>
              </a:rPr>
              <a:t>in </a:t>
            </a:r>
            <a:r>
              <a:rPr lang="en-US" sz="2000" b="1" dirty="0">
                <a:solidFill>
                  <a:srgbClr val="FF0066"/>
                </a:solidFill>
                <a:latin typeface="Book Antiqua" pitchFamily="18" charset="0"/>
              </a:rPr>
              <a:t>Python</a:t>
            </a:r>
            <a:r>
              <a:rPr lang="en-US" sz="2000" dirty="0">
                <a:latin typeface="Book Antiqua" pitchFamily="18" charset="0"/>
              </a:rPr>
              <a:t>, the </a:t>
            </a:r>
            <a:r>
              <a:rPr lang="en-US" sz="2000" b="1" dirty="0" err="1">
                <a:solidFill>
                  <a:srgbClr val="870581"/>
                </a:solidFill>
                <a:latin typeface="Book Antiqua" pitchFamily="18" charset="0"/>
              </a:rPr>
              <a:t>Keras</a:t>
            </a:r>
            <a:r>
              <a:rPr lang="en-US" sz="2000" b="1" dirty="0">
                <a:solidFill>
                  <a:srgbClr val="870581"/>
                </a:solidFill>
                <a:latin typeface="Book Antiqua" pitchFamily="18" charset="0"/>
              </a:rPr>
              <a:t> neural networks library</a:t>
            </a:r>
            <a:r>
              <a:rPr lang="en-US" sz="2000" dirty="0">
                <a:latin typeface="Book Antiqua" pitchFamily="18" charset="0"/>
              </a:rPr>
              <a:t> supports </a:t>
            </a:r>
            <a:r>
              <a:rPr lang="en-US" sz="2000" b="1" dirty="0">
                <a:solidFill>
                  <a:srgbClr val="009900"/>
                </a:solidFill>
                <a:latin typeface="Book Antiqua" pitchFamily="18" charset="0"/>
              </a:rPr>
              <a:t>both convolutional and recurrent networks </a:t>
            </a:r>
            <a:r>
              <a:rPr lang="en-US" sz="2000" dirty="0">
                <a:latin typeface="Book Antiqua" pitchFamily="18" charset="0"/>
              </a:rPr>
              <a:t>that are capable of running on </a:t>
            </a:r>
            <a:r>
              <a:rPr lang="en-US" sz="2000" b="1" dirty="0">
                <a:solidFill>
                  <a:srgbClr val="990000"/>
                </a:solidFill>
                <a:latin typeface="Book Antiqua" pitchFamily="18" charset="0"/>
              </a:rPr>
              <a:t>either </a:t>
            </a:r>
            <a:r>
              <a:rPr lang="en-US" sz="2000" b="1" dirty="0" err="1">
                <a:solidFill>
                  <a:srgbClr val="990000"/>
                </a:solidFill>
                <a:latin typeface="Book Antiqua" pitchFamily="18" charset="0"/>
              </a:rPr>
              <a:t>TensorFlow</a:t>
            </a:r>
            <a:r>
              <a:rPr lang="en-US" sz="2000" b="1" dirty="0">
                <a:solidFill>
                  <a:srgbClr val="990000"/>
                </a:solidFill>
                <a:latin typeface="Book Antiqua" pitchFamily="18" charset="0"/>
              </a:rPr>
              <a:t> or </a:t>
            </a:r>
            <a:r>
              <a:rPr lang="en-US" sz="2000" b="1" dirty="0" err="1">
                <a:solidFill>
                  <a:srgbClr val="990000"/>
                </a:solidFill>
                <a:latin typeface="Book Antiqua" pitchFamily="18" charset="0"/>
              </a:rPr>
              <a:t>Theano</a:t>
            </a:r>
            <a:r>
              <a:rPr lang="en-US" sz="2000" b="1" dirty="0" smtClean="0">
                <a:solidFill>
                  <a:srgbClr val="990000"/>
                </a:solidFill>
                <a:latin typeface="Book Antiqua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b="1" dirty="0">
                <a:solidFill>
                  <a:srgbClr val="009900"/>
                </a:solidFill>
              </a:rPr>
              <a:t>primary usage of </a:t>
            </a:r>
            <a:r>
              <a:rPr lang="en-US" sz="2000" b="1" dirty="0" err="1">
                <a:solidFill>
                  <a:srgbClr val="009900"/>
                </a:solidFill>
              </a:rPr>
              <a:t>Keras</a:t>
            </a:r>
            <a:r>
              <a:rPr lang="en-US" sz="2000" b="1" dirty="0">
                <a:solidFill>
                  <a:srgbClr val="009900"/>
                </a:solidFill>
              </a:rPr>
              <a:t> </a:t>
            </a:r>
            <a:r>
              <a:rPr lang="en-US" sz="2000" dirty="0"/>
              <a:t>is in </a:t>
            </a:r>
            <a:r>
              <a:rPr lang="en-US" sz="2000" b="1" dirty="0">
                <a:solidFill>
                  <a:srgbClr val="0000CC"/>
                </a:solidFill>
              </a:rPr>
              <a:t>classification, text generation, and summarization, tagging, translation along with speech recognition, and others. 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  <a:latin typeface="Book Antiqua" pitchFamily="18" charset="0"/>
              </a:rPr>
              <a:t>The main used of </a:t>
            </a:r>
            <a:r>
              <a:rPr lang="en-US" sz="2000" b="1" dirty="0" err="1" smtClean="0">
                <a:solidFill>
                  <a:schemeClr val="tx1"/>
                </a:solidFill>
                <a:latin typeface="Book Antiqua" pitchFamily="18" charset="0"/>
              </a:rPr>
              <a:t>Keras</a:t>
            </a:r>
            <a:r>
              <a:rPr lang="en-US" sz="2000" b="1" dirty="0" smtClean="0">
                <a:solidFill>
                  <a:schemeClr val="tx1"/>
                </a:solidFill>
                <a:latin typeface="Book Antiqua" pitchFamily="18" charset="0"/>
              </a:rPr>
              <a:t> is , </a:t>
            </a:r>
            <a:r>
              <a:rPr lang="en-US" sz="2000" dirty="0" smtClean="0">
                <a:solidFill>
                  <a:schemeClr val="tx1"/>
                </a:solidFill>
                <a:latin typeface="Book Antiqua" pitchFamily="18" charset="0"/>
              </a:rPr>
              <a:t>it supports </a:t>
            </a:r>
            <a:r>
              <a:rPr lang="en-US" sz="2000" b="1" dirty="0">
                <a:solidFill>
                  <a:srgbClr val="990000"/>
                </a:solidFill>
                <a:latin typeface="Book Antiqua" pitchFamily="18" charset="0"/>
              </a:rPr>
              <a:t>multiple deep learning </a:t>
            </a:r>
            <a:r>
              <a:rPr lang="en-US" sz="2000" b="1" dirty="0" err="1">
                <a:solidFill>
                  <a:srgbClr val="990000"/>
                </a:solidFill>
                <a:latin typeface="Book Antiqua" pitchFamily="18" charset="0"/>
              </a:rPr>
              <a:t>backends</a:t>
            </a:r>
            <a:endParaRPr lang="en-US" sz="2000" b="1" dirty="0">
              <a:solidFill>
                <a:srgbClr val="990000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6" name="Google Shape;36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05000" y="838199"/>
            <a:ext cx="935213" cy="935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6.ONNX:</a:t>
            </a:r>
          </a:p>
          <a:p>
            <a:endParaRPr lang="en-US" b="1" u="sng" dirty="0">
              <a:solidFill>
                <a:srgbClr val="FF0000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990000"/>
                </a:solidFill>
              </a:rPr>
              <a:t>ONNX </a:t>
            </a:r>
            <a:r>
              <a:rPr lang="en-US" sz="2000" b="1" dirty="0">
                <a:solidFill>
                  <a:srgbClr val="990000"/>
                </a:solidFill>
              </a:rPr>
              <a:t>or the Open Neural Network Exchange </a:t>
            </a:r>
            <a:r>
              <a:rPr lang="en-US" sz="2000" dirty="0"/>
              <a:t>was developed as an </a:t>
            </a:r>
            <a:r>
              <a:rPr lang="en-US" sz="2000" b="1" dirty="0">
                <a:solidFill>
                  <a:srgbClr val="0000CC"/>
                </a:solidFill>
              </a:rPr>
              <a:t>open-source deep learning ecosystem</a:t>
            </a:r>
            <a:r>
              <a:rPr lang="en-US" sz="2000" dirty="0"/>
              <a:t>. Developed by </a:t>
            </a:r>
            <a:r>
              <a:rPr lang="en-US" sz="2000" b="1" dirty="0">
                <a:solidFill>
                  <a:srgbClr val="870581"/>
                </a:solidFill>
              </a:rPr>
              <a:t>Microsoft and Facebook, </a:t>
            </a:r>
            <a:r>
              <a:rPr lang="en-US" sz="2000" dirty="0"/>
              <a:t>ONNX proves to be a </a:t>
            </a:r>
            <a:r>
              <a:rPr lang="en-US" sz="2000" b="1" dirty="0">
                <a:solidFill>
                  <a:srgbClr val="009900"/>
                </a:solidFill>
              </a:rPr>
              <a:t>deep learning framework</a:t>
            </a:r>
            <a:r>
              <a:rPr lang="en-US" sz="2000" dirty="0"/>
              <a:t> that enables </a:t>
            </a:r>
            <a:r>
              <a:rPr lang="en-US" sz="2000" b="1" dirty="0">
                <a:solidFill>
                  <a:srgbClr val="FF0066"/>
                </a:solidFill>
              </a:rPr>
              <a:t>developers to switch easily between platforms</a:t>
            </a:r>
            <a:r>
              <a:rPr lang="en-US" sz="2000" b="1" dirty="0" smtClean="0">
                <a:solidFill>
                  <a:srgbClr val="FF0066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 </a:t>
            </a:r>
            <a:r>
              <a:rPr lang="en-US" sz="2000" dirty="0">
                <a:hlinkClick r:id="rId2"/>
              </a:rPr>
              <a:t>ONNX</a:t>
            </a:r>
            <a:r>
              <a:rPr lang="en-US" sz="2000" dirty="0"/>
              <a:t> models are </a:t>
            </a:r>
            <a:r>
              <a:rPr lang="en-US" sz="2000" b="1" dirty="0">
                <a:solidFill>
                  <a:srgbClr val="0000CC"/>
                </a:solidFill>
              </a:rPr>
              <a:t>natively supported in The Microsoft Cognitive Toolkit, Caffe2, </a:t>
            </a:r>
            <a:r>
              <a:rPr lang="en-US" sz="2000" b="1" dirty="0" err="1">
                <a:solidFill>
                  <a:srgbClr val="0000CC"/>
                </a:solidFill>
              </a:rPr>
              <a:t>MXNet</a:t>
            </a:r>
            <a:r>
              <a:rPr lang="en-US" sz="2000" b="1" dirty="0">
                <a:solidFill>
                  <a:srgbClr val="0000CC"/>
                </a:solidFill>
              </a:rPr>
              <a:t>, and </a:t>
            </a:r>
            <a:r>
              <a:rPr lang="en-US" sz="2000" b="1" dirty="0" err="1">
                <a:solidFill>
                  <a:srgbClr val="0000CC"/>
                </a:solidFill>
              </a:rPr>
              <a:t>PyTorch</a:t>
            </a:r>
            <a:r>
              <a:rPr lang="en-US" sz="2000" dirty="0"/>
              <a:t>. It also </a:t>
            </a:r>
            <a:r>
              <a:rPr lang="en-US" sz="2000" b="1" dirty="0"/>
              <a:t>provides converters </a:t>
            </a:r>
            <a:r>
              <a:rPr lang="en-US" sz="2000" dirty="0"/>
              <a:t>for </a:t>
            </a:r>
            <a:r>
              <a:rPr lang="en-US" sz="2000" b="1" dirty="0">
                <a:solidFill>
                  <a:srgbClr val="009900"/>
                </a:solidFill>
              </a:rPr>
              <a:t>different machine learning frameworks</a:t>
            </a:r>
            <a:r>
              <a:rPr lang="en-US" sz="2000" dirty="0"/>
              <a:t> like </a:t>
            </a:r>
            <a:r>
              <a:rPr lang="en-US" sz="2000" b="1" dirty="0" err="1">
                <a:solidFill>
                  <a:srgbClr val="990000"/>
                </a:solidFill>
              </a:rPr>
              <a:t>TensorFlow</a:t>
            </a:r>
            <a:r>
              <a:rPr lang="en-US" sz="2000" b="1" dirty="0">
                <a:solidFill>
                  <a:srgbClr val="990000"/>
                </a:solidFill>
              </a:rPr>
              <a:t>, </a:t>
            </a:r>
            <a:r>
              <a:rPr lang="en-US" sz="2000" b="1" dirty="0" err="1">
                <a:solidFill>
                  <a:srgbClr val="990000"/>
                </a:solidFill>
              </a:rPr>
              <a:t>CoreML</a:t>
            </a:r>
            <a:r>
              <a:rPr lang="en-US" sz="2000" b="1" dirty="0">
                <a:solidFill>
                  <a:srgbClr val="990000"/>
                </a:solidFill>
              </a:rPr>
              <a:t>, </a:t>
            </a:r>
            <a:r>
              <a:rPr lang="en-US" sz="2000" b="1" dirty="0" err="1">
                <a:solidFill>
                  <a:srgbClr val="990000"/>
                </a:solidFill>
              </a:rPr>
              <a:t>Keras</a:t>
            </a:r>
            <a:r>
              <a:rPr lang="en-US" sz="2000" b="1" dirty="0">
                <a:solidFill>
                  <a:srgbClr val="990000"/>
                </a:solidFill>
              </a:rPr>
              <a:t>, and </a:t>
            </a:r>
            <a:r>
              <a:rPr lang="en-US" sz="2000" b="1" dirty="0" err="1">
                <a:solidFill>
                  <a:srgbClr val="990000"/>
                </a:solidFill>
              </a:rPr>
              <a:t>Sci</a:t>
            </a:r>
            <a:r>
              <a:rPr lang="en-US" sz="2000" b="1" dirty="0">
                <a:solidFill>
                  <a:srgbClr val="990000"/>
                </a:solidFill>
              </a:rPr>
              <a:t>-kit Learn.</a:t>
            </a:r>
            <a:endParaRPr lang="en-US" sz="2000" b="1" dirty="0">
              <a:solidFill>
                <a:srgbClr val="990000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1447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2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7.mxnet:</a:t>
            </a:r>
          </a:p>
          <a:p>
            <a:endParaRPr lang="en-US" b="1" u="sng" dirty="0">
              <a:solidFill>
                <a:srgbClr val="FF0000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990000"/>
                </a:solidFill>
              </a:rPr>
              <a:t>MXNet</a:t>
            </a:r>
            <a:r>
              <a:rPr lang="en-US" sz="2000" b="1" dirty="0" smtClean="0">
                <a:solidFill>
                  <a:srgbClr val="990000"/>
                </a:solidFill>
              </a:rPr>
              <a:t> </a:t>
            </a:r>
            <a:r>
              <a:rPr lang="en-US" sz="2000" b="1" dirty="0">
                <a:solidFill>
                  <a:srgbClr val="990000"/>
                </a:solidFill>
              </a:rPr>
              <a:t>(pronounced as mix-net) </a:t>
            </a:r>
            <a:r>
              <a:rPr lang="en-US" sz="2000" dirty="0"/>
              <a:t>is a </a:t>
            </a:r>
            <a:r>
              <a:rPr lang="en-US" sz="2000" b="1" dirty="0">
                <a:solidFill>
                  <a:srgbClr val="C00000"/>
                </a:solidFill>
              </a:rPr>
              <a:t>deep learning framework</a:t>
            </a:r>
            <a:r>
              <a:rPr lang="en-US" sz="2000" dirty="0"/>
              <a:t> </a:t>
            </a:r>
            <a:r>
              <a:rPr lang="en-US" sz="2000" dirty="0" smtClean="0"/>
              <a:t>that </a:t>
            </a:r>
            <a:r>
              <a:rPr lang="en-US" sz="2000" dirty="0"/>
              <a:t>is supported by </a:t>
            </a:r>
            <a:r>
              <a:rPr lang="en-US" sz="2000" b="1" dirty="0">
                <a:solidFill>
                  <a:srgbClr val="0000CC"/>
                </a:solidFill>
              </a:rPr>
              <a:t>Python, R, C++, and Julia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/>
              <a:t>MXNet</a:t>
            </a:r>
            <a:r>
              <a:rPr lang="en-US" sz="2000" dirty="0"/>
              <a:t> supports </a:t>
            </a:r>
            <a:r>
              <a:rPr lang="en-US" sz="2000" b="1" dirty="0">
                <a:solidFill>
                  <a:srgbClr val="990000"/>
                </a:solidFill>
              </a:rPr>
              <a:t>Long Short-Term Memory (LTSM) networks, </a:t>
            </a:r>
            <a:r>
              <a:rPr lang="en-US" sz="2000" dirty="0"/>
              <a:t>along with both </a:t>
            </a:r>
            <a:r>
              <a:rPr lang="en-US" sz="2000" b="1" dirty="0">
                <a:solidFill>
                  <a:srgbClr val="009900"/>
                </a:solidFill>
              </a:rPr>
              <a:t>RNN and CNN</a:t>
            </a:r>
            <a:r>
              <a:rPr lang="en-US" sz="2000" dirty="0"/>
              <a:t>. This deep learning framework is known for its capabilities in </a:t>
            </a:r>
            <a:r>
              <a:rPr lang="en-US" sz="2000" b="1" dirty="0">
                <a:solidFill>
                  <a:srgbClr val="0000CC"/>
                </a:solidFill>
              </a:rPr>
              <a:t>imaging, handwriting/speech recognition, forecasting as well as NLP.</a:t>
            </a:r>
            <a:endParaRPr lang="en-US" sz="20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43" y="964476"/>
            <a:ext cx="3657600" cy="78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8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8.Caffee: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000" b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0000CC"/>
                </a:solidFill>
                <a:latin typeface="Book Antiqua" pitchFamily="18" charset="0"/>
              </a:rPr>
              <a:t>Caffe</a:t>
            </a:r>
            <a:r>
              <a:rPr lang="en-US" sz="2000" b="1" dirty="0" smtClean="0">
                <a:solidFill>
                  <a:srgbClr val="0000CC"/>
                </a:solidFill>
                <a:latin typeface="Book Antiqua" pitchFamily="18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Book Antiqua" pitchFamily="18" charset="0"/>
              </a:rPr>
              <a:t>(Convolutional Architecture for Fast Feature Embedding</a:t>
            </a:r>
            <a:r>
              <a:rPr lang="en-US" sz="2000" dirty="0">
                <a:latin typeface="Book Antiqua" pitchFamily="18" charset="0"/>
              </a:rPr>
              <a:t>) is </a:t>
            </a:r>
            <a:r>
              <a:rPr lang="en-US" sz="2000" dirty="0" smtClean="0">
                <a:latin typeface="Book Antiqua" pitchFamily="18" charset="0"/>
              </a:rPr>
              <a:t>an open source</a:t>
            </a:r>
            <a:r>
              <a:rPr lang="en-US" sz="2000" dirty="0">
                <a:latin typeface="Book Antiqua" pitchFamily="18" charset="0"/>
              </a:rPr>
              <a:t> </a:t>
            </a:r>
            <a:r>
              <a:rPr lang="en-US" sz="2000" dirty="0">
                <a:latin typeface="Book Antiqua" pitchFamily="18" charset="0"/>
                <a:hlinkClick r:id="rId2"/>
              </a:rPr>
              <a:t>deep learning</a:t>
            </a:r>
            <a:r>
              <a:rPr lang="en-US" sz="2000" dirty="0">
                <a:latin typeface="Book Antiqua" pitchFamily="18" charset="0"/>
              </a:rPr>
              <a:t> framework that supports a variety of </a:t>
            </a:r>
            <a:r>
              <a:rPr lang="en-US" sz="2000" b="1" dirty="0">
                <a:solidFill>
                  <a:srgbClr val="870581"/>
                </a:solidFill>
                <a:latin typeface="Book Antiqua" pitchFamily="18" charset="0"/>
              </a:rPr>
              <a:t>deep learning architectures such as </a:t>
            </a:r>
            <a:r>
              <a:rPr lang="en-US" sz="2000" b="1" dirty="0">
                <a:solidFill>
                  <a:srgbClr val="870581"/>
                </a:solidFill>
                <a:latin typeface="Book Antiqua" pitchFamily="18" charset="0"/>
                <a:hlinkClick r:id="rId3"/>
              </a:rPr>
              <a:t>CNN</a:t>
            </a:r>
            <a:r>
              <a:rPr lang="en-US" sz="2000" b="1" dirty="0">
                <a:solidFill>
                  <a:srgbClr val="870581"/>
                </a:solidFill>
                <a:latin typeface="Book Antiqua" pitchFamily="18" charset="0"/>
              </a:rPr>
              <a:t>, </a:t>
            </a:r>
            <a:r>
              <a:rPr lang="en-US" sz="2000" b="1" dirty="0">
                <a:solidFill>
                  <a:srgbClr val="870581"/>
                </a:solidFill>
                <a:latin typeface="Book Antiqua" pitchFamily="18" charset="0"/>
                <a:hlinkClick r:id="rId4"/>
              </a:rPr>
              <a:t>RCNN, LSTM</a:t>
            </a:r>
            <a:r>
              <a:rPr lang="en-US" sz="2000" dirty="0">
                <a:latin typeface="Book Antiqua" pitchFamily="18" charset="0"/>
              </a:rPr>
              <a:t> and </a:t>
            </a:r>
            <a:r>
              <a:rPr lang="en-US" sz="2000" b="1" dirty="0">
                <a:solidFill>
                  <a:srgbClr val="0000CC"/>
                </a:solidFill>
                <a:latin typeface="Book Antiqua" pitchFamily="18" charset="0"/>
              </a:rPr>
              <a:t>fully connected networks. </a:t>
            </a:r>
            <a:r>
              <a:rPr lang="en-US" sz="2000" dirty="0" err="1" smtClean="0">
                <a:latin typeface="Book Antiqua" pitchFamily="18" charset="0"/>
              </a:rPr>
              <a:t>Caffe</a:t>
            </a:r>
            <a:r>
              <a:rPr lang="en-US" sz="2000" dirty="0" smtClean="0">
                <a:latin typeface="Book Antiqua" pitchFamily="18" charset="0"/>
              </a:rPr>
              <a:t> </a:t>
            </a:r>
            <a:r>
              <a:rPr lang="en-US" sz="2000" dirty="0">
                <a:latin typeface="Book Antiqua" pitchFamily="18" charset="0"/>
              </a:rPr>
              <a:t>is most popular for </a:t>
            </a:r>
            <a:r>
              <a:rPr lang="en-US" sz="2000" b="1" dirty="0">
                <a:solidFill>
                  <a:srgbClr val="990000"/>
                </a:solidFill>
                <a:latin typeface="Book Antiqua" pitchFamily="18" charset="0"/>
              </a:rPr>
              <a:t>image classification and segmentation task</a:t>
            </a:r>
            <a:r>
              <a:rPr lang="en-US" sz="2000" b="1" dirty="0">
                <a:solidFill>
                  <a:srgbClr val="990000"/>
                </a:solidFill>
              </a:rPr>
              <a:t>s</a:t>
            </a:r>
            <a:r>
              <a:rPr lang="en-US" sz="2000" b="1" dirty="0" smtClean="0">
                <a:solidFill>
                  <a:srgbClr val="990000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err="1"/>
              <a:t>Caffe</a:t>
            </a:r>
            <a:r>
              <a:rPr lang="en-US" sz="2000" dirty="0"/>
              <a:t> is primarily </a:t>
            </a:r>
            <a:r>
              <a:rPr lang="en-US" sz="2000" b="1" dirty="0">
                <a:solidFill>
                  <a:srgbClr val="990000"/>
                </a:solidFill>
              </a:rPr>
              <a:t>a </a:t>
            </a:r>
            <a:r>
              <a:rPr lang="en-US" sz="2000" b="1" dirty="0">
                <a:solidFill>
                  <a:srgbClr val="990000"/>
                </a:solidFill>
                <a:hlinkClick r:id="rId5"/>
              </a:rPr>
              <a:t>C++</a:t>
            </a:r>
            <a:r>
              <a:rPr lang="en-US" sz="2000" b="1" dirty="0">
                <a:solidFill>
                  <a:srgbClr val="990000"/>
                </a:solidFill>
              </a:rPr>
              <a:t> library </a:t>
            </a:r>
            <a:r>
              <a:rPr lang="en-US" sz="2000" dirty="0"/>
              <a:t>and exposes a </a:t>
            </a:r>
            <a:r>
              <a:rPr lang="en-US" sz="2000" b="1" dirty="0">
                <a:solidFill>
                  <a:srgbClr val="0000CC"/>
                </a:solidFill>
              </a:rPr>
              <a:t>modular development interface</a:t>
            </a:r>
            <a:r>
              <a:rPr lang="en-US" sz="2000" dirty="0"/>
              <a:t>, but not every situation requires custom compilation. Therefore, </a:t>
            </a:r>
            <a:r>
              <a:rPr lang="en-US" sz="2000" b="1" dirty="0" err="1">
                <a:solidFill>
                  <a:srgbClr val="990000"/>
                </a:solidFill>
              </a:rPr>
              <a:t>Caffe</a:t>
            </a:r>
            <a:r>
              <a:rPr lang="en-US" sz="2000" b="1" dirty="0">
                <a:solidFill>
                  <a:srgbClr val="990000"/>
                </a:solidFill>
              </a:rPr>
              <a:t> offers interfaces </a:t>
            </a:r>
            <a:r>
              <a:rPr lang="en-US" sz="2000" dirty="0"/>
              <a:t>for daily use by way of the </a:t>
            </a:r>
            <a:r>
              <a:rPr lang="en-US" sz="2000" b="1" dirty="0">
                <a:solidFill>
                  <a:srgbClr val="009900"/>
                </a:solidFill>
              </a:rPr>
              <a:t>command line, </a:t>
            </a:r>
            <a:r>
              <a:rPr lang="en-US" sz="2000" b="1" dirty="0">
                <a:solidFill>
                  <a:srgbClr val="009900"/>
                </a:solidFill>
                <a:hlinkClick r:id="rId6"/>
              </a:rPr>
              <a:t>Python</a:t>
            </a:r>
            <a:r>
              <a:rPr lang="en-US" sz="2000" b="1" dirty="0">
                <a:solidFill>
                  <a:srgbClr val="009900"/>
                </a:solidFill>
              </a:rPr>
              <a:t> and MATLAB.</a:t>
            </a:r>
            <a:endParaRPr lang="en-US" sz="2000" b="1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Cooper Black" pitchFamily="18" charset="0"/>
                <a:cs typeface="Times New Roman" pitchFamily="18" charset="0"/>
              </a:rPr>
              <a:t>Contd..</a:t>
            </a:r>
            <a:endParaRPr lang="en-US" sz="2700" dirty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37" y="794658"/>
            <a:ext cx="428625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3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1.Coursera</a:t>
            </a:r>
          </a:p>
          <a:p>
            <a:pPr>
              <a:lnSpc>
                <a:spcPct val="150000"/>
              </a:lnSpc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2. NPTEL</a:t>
            </a:r>
          </a:p>
          <a:p>
            <a:pPr>
              <a:lnSpc>
                <a:spcPct val="150000"/>
              </a:lnSpc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3. MIT Online Certification Courses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solidFill>
                  <a:srgbClr val="0000CC"/>
                </a:solidFill>
              </a:rPr>
              <a:t/>
            </a:r>
            <a:br>
              <a:rPr lang="en-US" u="sng" dirty="0" smtClean="0">
                <a:solidFill>
                  <a:srgbClr val="0000CC"/>
                </a:solidFill>
              </a:rPr>
            </a:br>
            <a:r>
              <a:rPr lang="en-US" sz="49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Learning beyond Curriculum</a:t>
            </a:r>
            <a:endParaRPr lang="en-US" sz="44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29600" y="5867400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34988" lvl="0" indent="-534988" algn="just">
              <a:lnSpc>
                <a:spcPct val="13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4988" lvl="0" indent="-534988" algn="just">
              <a:lnSpc>
                <a:spcPct val="13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Introduction to Deep Learning</a:t>
            </a:r>
          </a:p>
          <a:p>
            <a:pPr marL="534988" lvl="0" indent="-534988" algn="just">
              <a:lnSpc>
                <a:spcPct val="13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Deep Learning specialization</a:t>
            </a:r>
          </a:p>
          <a:p>
            <a:pPr marL="534988" lvl="0" indent="-534988" algn="just">
              <a:lnSpc>
                <a:spcPct val="13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Neural Networks and Deep Learning</a:t>
            </a:r>
          </a:p>
          <a:p>
            <a:pPr marL="534988" lvl="0" indent="-534988" algn="just">
              <a:lnSpc>
                <a:spcPct val="13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TensorFlow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developer professional Certificate</a:t>
            </a:r>
          </a:p>
          <a:p>
            <a:pPr marL="534988" lvl="0" indent="-534988" algn="just">
              <a:lnSpc>
                <a:spcPct val="13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Deep Learning for Object Detection</a:t>
            </a:r>
          </a:p>
          <a:p>
            <a:endParaRPr lang="en-US" sz="2000" dirty="0"/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76200"/>
            <a:ext cx="236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47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5778691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 Introduction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Deep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Learning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Ropar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Deep Learning for Computer Vision</a:t>
            </a:r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Deep Learning – IIT Kharagpur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29600" y="5791200"/>
            <a:ext cx="533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  <p:pic>
        <p:nvPicPr>
          <p:cNvPr id="6" name="Picture 5" descr="Nptel, online courses and certification, Learn for fre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85800"/>
            <a:ext cx="457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0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History of Deep </a:t>
            </a:r>
            <a:r>
              <a:rPr lang="en-US" sz="4000" b="1" dirty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Learning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91" y="1600200"/>
            <a:ext cx="8305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3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6477000"/>
          </a:xfrm>
        </p:spPr>
        <p:txBody>
          <a:bodyPr>
            <a:normAutofit/>
          </a:bodyPr>
          <a:lstStyle/>
          <a:p>
            <a:pPr lvl="0"/>
            <a:endParaRPr lang="en-US" dirty="0" smtClean="0"/>
          </a:p>
          <a:p>
            <a:pPr marL="534988" indent="-534988" algn="just">
              <a:lnSpc>
                <a:spcPct val="12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534988" indent="-534988" algn="just">
              <a:lnSpc>
                <a:spcPct val="12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Deep Learning for AI and Computer Vision</a:t>
            </a:r>
          </a:p>
          <a:p>
            <a:pPr marL="534988" indent="-534988" algn="just">
              <a:lnSpc>
                <a:spcPct val="12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Introduction to Deep Learning.</a:t>
            </a:r>
          </a:p>
          <a:p>
            <a:pPr marL="534988" indent="-534988" algn="just">
              <a:lnSpc>
                <a:spcPct val="12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Deep Learning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Mastering Neural Networks.</a:t>
            </a:r>
          </a:p>
          <a:p>
            <a:pPr marL="534988" indent="-534988" algn="just">
              <a:lnSpc>
                <a:spcPct val="12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Advances in Imaging and Deep Learning: Medical, VR-AR, and Self-Driving Cars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  <p:pic>
        <p:nvPicPr>
          <p:cNvPr id="7" name="Picture 6" descr="Massachusetts Institute of Technology | ed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698"/>
            <a:ext cx="464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2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25009</TotalTime>
  <Words>1979</Words>
  <Application>Microsoft Office PowerPoint</Application>
  <PresentationFormat>On-screen Show (4:3)</PresentationFormat>
  <Paragraphs>354</Paragraphs>
  <Slides>90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Oriel</vt:lpstr>
      <vt:lpstr>  (Deep Learning) IV B.TECH I SEM (PVP-20)</vt:lpstr>
      <vt:lpstr>PowerPoint Presentation</vt:lpstr>
      <vt:lpstr>PowerPoint Presentation</vt:lpstr>
      <vt:lpstr> Introduction to Deep Learning</vt:lpstr>
      <vt:lpstr> Contd..</vt:lpstr>
      <vt:lpstr> Contd..</vt:lpstr>
      <vt:lpstr>PowerPoint Presentation</vt:lpstr>
      <vt:lpstr> History of Deep Learning</vt:lpstr>
      <vt:lpstr> History of Deep Learning</vt:lpstr>
      <vt:lpstr> Contd..</vt:lpstr>
      <vt:lpstr> Contd..</vt:lpstr>
      <vt:lpstr> Contd..</vt:lpstr>
      <vt:lpstr>Differentiate b/w AI, ML, DL</vt:lpstr>
      <vt:lpstr> Contd..</vt:lpstr>
      <vt:lpstr> Contd..</vt:lpstr>
      <vt:lpstr>Contd..</vt:lpstr>
      <vt:lpstr> Prerequisites</vt:lpstr>
      <vt:lpstr> Contd..</vt:lpstr>
      <vt:lpstr> Contd..</vt:lpstr>
      <vt:lpstr> Contd..</vt:lpstr>
      <vt:lpstr>PowerPoint Presentation</vt:lpstr>
      <vt:lpstr>PowerPoint Presentation</vt:lpstr>
      <vt:lpstr>Learning Resources :</vt:lpstr>
      <vt:lpstr>Learning Resources :</vt:lpstr>
      <vt:lpstr>Learning Resources :</vt:lpstr>
      <vt:lpstr> Reasons to use Deep Learning</vt:lpstr>
      <vt:lpstr> Contd..</vt:lpstr>
      <vt:lpstr> Contd..</vt:lpstr>
      <vt:lpstr> How Deep Learning Works</vt:lpstr>
      <vt:lpstr> How Deep Learning Works</vt:lpstr>
      <vt:lpstr> How Deep Learning Works</vt:lpstr>
      <vt:lpstr>Example of Deep Learning</vt:lpstr>
      <vt:lpstr>Contd..</vt:lpstr>
      <vt:lpstr>Contd..</vt:lpstr>
      <vt:lpstr> Types of  Deep Learning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Deep Learning Applications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PowerPoint Presentation</vt:lpstr>
      <vt:lpstr> Contd..</vt:lpstr>
      <vt:lpstr> Contd..</vt:lpstr>
      <vt:lpstr> Contd..</vt:lpstr>
      <vt:lpstr> Contd..</vt:lpstr>
      <vt:lpstr> Contd..</vt:lpstr>
      <vt:lpstr>PowerPoint Presentation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Learning beyond Curriculum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1863</cp:revision>
  <dcterms:created xsi:type="dcterms:W3CDTF">2013-11-07T06:07:38Z</dcterms:created>
  <dcterms:modified xsi:type="dcterms:W3CDTF">2025-02-11T10:54:44Z</dcterms:modified>
</cp:coreProperties>
</file>