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7"/>
  </p:notesMasterIdLst>
  <p:handoutMasterIdLst>
    <p:handoutMasterId r:id="rId38"/>
  </p:handoutMasterIdLst>
  <p:sldIdLst>
    <p:sldId id="256" r:id="rId2"/>
    <p:sldId id="876" r:id="rId3"/>
    <p:sldId id="846" r:id="rId4"/>
    <p:sldId id="877" r:id="rId5"/>
    <p:sldId id="878" r:id="rId6"/>
    <p:sldId id="879" r:id="rId7"/>
    <p:sldId id="880" r:id="rId8"/>
    <p:sldId id="881" r:id="rId9"/>
    <p:sldId id="882" r:id="rId10"/>
    <p:sldId id="883" r:id="rId11"/>
    <p:sldId id="884" r:id="rId12"/>
    <p:sldId id="885" r:id="rId13"/>
    <p:sldId id="886" r:id="rId14"/>
    <p:sldId id="887" r:id="rId15"/>
    <p:sldId id="888" r:id="rId16"/>
    <p:sldId id="889" r:id="rId17"/>
    <p:sldId id="890" r:id="rId18"/>
    <p:sldId id="891" r:id="rId19"/>
    <p:sldId id="892" r:id="rId20"/>
    <p:sldId id="893" r:id="rId21"/>
    <p:sldId id="896" r:id="rId22"/>
    <p:sldId id="897" r:id="rId23"/>
    <p:sldId id="899" r:id="rId24"/>
    <p:sldId id="900" r:id="rId25"/>
    <p:sldId id="901" r:id="rId26"/>
    <p:sldId id="902" r:id="rId27"/>
    <p:sldId id="903" r:id="rId28"/>
    <p:sldId id="905" r:id="rId29"/>
    <p:sldId id="906" r:id="rId30"/>
    <p:sldId id="907" r:id="rId31"/>
    <p:sldId id="908" r:id="rId32"/>
    <p:sldId id="909" r:id="rId33"/>
    <p:sldId id="910" r:id="rId34"/>
    <p:sldId id="911" r:id="rId35"/>
    <p:sldId id="8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CC"/>
    <a:srgbClr val="FF0066"/>
    <a:srgbClr val="CC0000"/>
    <a:srgbClr val="0000FF"/>
    <a:srgbClr val="669900"/>
    <a:srgbClr val="009900"/>
    <a:srgbClr val="FF33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462" autoAdjust="0"/>
  </p:normalViewPr>
  <p:slideViewPr>
    <p:cSldViewPr>
      <p:cViewPr>
        <p:scale>
          <a:sx n="69" d="100"/>
          <a:sy n="69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UNIT-III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56388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Imprint MT Shadow" pitchFamily="82" charset="0"/>
                <a:cs typeface="Times New Roman" pitchFamily="18" charset="0"/>
              </a:rPr>
              <a:t>Convolutional Neural Networks</a:t>
            </a:r>
            <a:endParaRPr lang="en-US" sz="6600" b="1" dirty="0">
              <a:solidFill>
                <a:srgbClr val="7030A0"/>
              </a:solidFill>
              <a:latin typeface="Imprint MT Shadow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76557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64795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7" y="3829626"/>
            <a:ext cx="2571750" cy="264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70" y="3733800"/>
            <a:ext cx="274753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66"/>
                </a:solidFill>
                <a:latin typeface="Baskerville Old Face" pitchFamily="18" charset="0"/>
              </a:rPr>
              <a:t>Effects of Zero Padding: </a:t>
            </a:r>
            <a:r>
              <a:rPr lang="en-US" dirty="0">
                <a:latin typeface="Baskerville Old Face" pitchFamily="18" charset="0"/>
              </a:rPr>
              <a:t>Convolution networks can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implicitly zero pad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input V,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latin typeface="Baskerville Old Face" pitchFamily="18" charset="0"/>
              </a:rPr>
              <a:t>make it wider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most common padding value </a:t>
            </a:r>
            <a:r>
              <a:rPr lang="en-US" dirty="0">
                <a:latin typeface="Baskerville Old Face" pitchFamily="18" charset="0"/>
              </a:rPr>
              <a:t>is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zero-padding,</a:t>
            </a:r>
            <a:r>
              <a:rPr lang="en-US" dirty="0">
                <a:latin typeface="Baskerville Old Face" pitchFamily="18" charset="0"/>
              </a:rPr>
              <a:t> which involves 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adding zeros </a:t>
            </a:r>
            <a:r>
              <a:rPr lang="en-US" dirty="0">
                <a:latin typeface="Baskerville Old Face" pitchFamily="18" charset="0"/>
              </a:rPr>
              <a:t>to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borders of the input feature map</a:t>
            </a:r>
            <a:r>
              <a:rPr lang="en-US" dirty="0">
                <a:latin typeface="Baskerville Old Face" pitchFamily="18" charset="0"/>
              </a:rPr>
              <a:t>. This helps in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reducing the loss of information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at the borders of the input feature map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latin typeface="Baskerville Old Face" pitchFamily="18" charset="0"/>
              </a:rPr>
              <a:t>can improve the performance of the model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Zero padding the input </a:t>
            </a:r>
            <a:r>
              <a:rPr lang="en-US" dirty="0">
                <a:latin typeface="Baskerville Old Face" pitchFamily="18" charset="0"/>
              </a:rPr>
              <a:t>allows to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control kernel width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size of output independently</a:t>
            </a:r>
            <a:r>
              <a:rPr lang="en-US" b="1" dirty="0" smtClean="0">
                <a:solidFill>
                  <a:srgbClr val="0000FF"/>
                </a:solidFill>
                <a:latin typeface="Baskerville Old Face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4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66"/>
                </a:solidFill>
                <a:latin typeface="Baskerville Old Face" pitchFamily="18" charset="0"/>
              </a:rPr>
              <a:t>Zero </a:t>
            </a:r>
            <a:r>
              <a:rPr lang="en-US" sz="2800" b="1" u="sng" dirty="0">
                <a:solidFill>
                  <a:srgbClr val="FF0066"/>
                </a:solidFill>
                <a:latin typeface="Baskerville Old Face" pitchFamily="18" charset="0"/>
              </a:rPr>
              <a:t>Padding Strategies</a:t>
            </a:r>
            <a:r>
              <a:rPr lang="en-US" sz="2800" b="1" u="sng" dirty="0" smtClean="0">
                <a:solidFill>
                  <a:srgbClr val="FF0066"/>
                </a:solidFill>
                <a:latin typeface="Baskerville Old Face" pitchFamily="18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Three </a:t>
            </a:r>
            <a:r>
              <a:rPr lang="en-US" b="1" dirty="0">
                <a:latin typeface="Baskerville Old Face" pitchFamily="18" charset="0"/>
              </a:rPr>
              <a:t>Common Zero Padding Strategies are: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05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4736"/>
            <a:ext cx="8534400" cy="5794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Convolutional networks </a:t>
            </a:r>
            <a:r>
              <a:rPr lang="en-US" dirty="0">
                <a:latin typeface="Baskerville Old Face" pitchFamily="18" charset="0"/>
              </a:rPr>
              <a:t>can be t</a:t>
            </a:r>
            <a:r>
              <a:rPr lang="en-US" b="1" dirty="0">
                <a:latin typeface="Baskerville Old Face" pitchFamily="18" charset="0"/>
              </a:rPr>
              <a:t>rained</a:t>
            </a:r>
            <a:r>
              <a:rPr lang="en-US" dirty="0">
                <a:latin typeface="Baskerville Old Face" pitchFamily="18" charset="0"/>
              </a:rPr>
              <a:t> to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output high-dimensional structured output</a:t>
            </a:r>
            <a:r>
              <a:rPr lang="en-US" dirty="0">
                <a:latin typeface="Baskerville Old Face" pitchFamily="18" charset="0"/>
              </a:rPr>
              <a:t> rather than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just a classification score</a:t>
            </a:r>
            <a:r>
              <a:rPr lang="en-US" b="1" dirty="0" smtClean="0">
                <a:solidFill>
                  <a:srgbClr val="FF0066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produce an output map </a:t>
            </a:r>
            <a:r>
              <a:rPr lang="en-US" dirty="0">
                <a:latin typeface="Baskerville Old Face" pitchFamily="18" charset="0"/>
              </a:rPr>
              <a:t>as </a:t>
            </a:r>
            <a:r>
              <a:rPr lang="en-US" b="1" dirty="0">
                <a:latin typeface="Baskerville Old Face" pitchFamily="18" charset="0"/>
              </a:rPr>
              <a:t>same size as input map</a:t>
            </a:r>
            <a:r>
              <a:rPr lang="en-US" dirty="0">
                <a:latin typeface="Baskerville Old Face" pitchFamily="18" charset="0"/>
              </a:rPr>
              <a:t>, only </a:t>
            </a: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same-padded convolutions can be stacked</a:t>
            </a:r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output of the first labelling stage </a:t>
            </a:r>
            <a:r>
              <a:rPr lang="en-US" dirty="0">
                <a:latin typeface="Baskerville Old Face" pitchFamily="18" charset="0"/>
              </a:rPr>
              <a:t>can be 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refined successively</a:t>
            </a:r>
            <a:r>
              <a:rPr lang="en-US" dirty="0">
                <a:latin typeface="Baskerville Old Face" pitchFamily="18" charset="0"/>
              </a:rPr>
              <a:t> by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another convolutional model.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If the models use </a:t>
            </a:r>
            <a:r>
              <a:rPr lang="en-US" b="1" dirty="0" smtClean="0">
                <a:latin typeface="Baskerville Old Face" pitchFamily="18" charset="0"/>
              </a:rPr>
              <a:t>tied parameters</a:t>
            </a:r>
            <a:r>
              <a:rPr lang="en-US" dirty="0" smtClean="0">
                <a:latin typeface="Baskerville Old Face" pitchFamily="18" charset="0"/>
              </a:rPr>
              <a:t>, this gives rise to a type of </a:t>
            </a:r>
            <a:r>
              <a:rPr lang="en-US" b="1" dirty="0" smtClean="0">
                <a:solidFill>
                  <a:srgbClr val="0000FF"/>
                </a:solidFill>
                <a:latin typeface="Baskerville Old Face" pitchFamily="18" charset="0"/>
              </a:rPr>
              <a:t>recursive model</a:t>
            </a:r>
            <a:r>
              <a:rPr lang="en-US" dirty="0" smtClean="0">
                <a:latin typeface="Baskerville Old Face" pitchFamily="18" charset="0"/>
              </a:rPr>
              <a:t> as shown below. 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(H¹, H², H³ share parameters or Hidden Layers)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Structured Outputs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7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53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705600" cy="330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343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input layer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receives the raw data,</a:t>
            </a:r>
            <a:r>
              <a:rPr lang="en-US" sz="2400" dirty="0">
                <a:latin typeface="Baskerville Old Face" pitchFamily="18" charset="0"/>
              </a:rPr>
              <a:t> such as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an image, and serves as the starting point for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processing.</a:t>
            </a:r>
          </a:p>
          <a:p>
            <a:pPr marL="342900" indent="-342900" algn="just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Then the so-called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Hidden Layers: </a:t>
            </a:r>
            <a:r>
              <a:rPr lang="en-US" sz="2400" dirty="0">
                <a:latin typeface="Baskerville Old Face" pitchFamily="18" charset="0"/>
              </a:rPr>
              <a:t>here the Hidden Layers are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Convolutional Layer, Activation Function, Pooling Layer.</a:t>
            </a:r>
          </a:p>
        </p:txBody>
      </p:sp>
    </p:spTree>
    <p:extLst>
      <p:ext uri="{BB962C8B-B14F-4D97-AF65-F5344CB8AC3E}">
        <p14:creationId xmlns:p14="http://schemas.microsoft.com/office/powerpoint/2010/main" val="20012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673" y="7620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term "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hidden layers" </a:t>
            </a:r>
            <a:r>
              <a:rPr lang="en-US" sz="2400" dirty="0">
                <a:latin typeface="Baskerville Old Face" pitchFamily="18" charset="0"/>
              </a:rPr>
              <a:t>in a CNN refers to the </a:t>
            </a:r>
            <a:r>
              <a:rPr lang="en-US" sz="2400" b="1" dirty="0">
                <a:latin typeface="Baskerville Old Face" pitchFamily="18" charset="0"/>
              </a:rPr>
              <a:t>intermediate layers</a:t>
            </a:r>
            <a:r>
              <a:rPr lang="en-US" sz="2400" dirty="0">
                <a:latin typeface="Baskerville Old Face" pitchFamily="18" charset="0"/>
              </a:rPr>
              <a:t> between </a:t>
            </a:r>
            <a:r>
              <a:rPr lang="en-US" sz="2400" b="1" dirty="0">
                <a:latin typeface="Baskerville Old Face" pitchFamily="18" charset="0"/>
              </a:rPr>
              <a:t>the input and output layers</a:t>
            </a:r>
            <a:r>
              <a:rPr lang="en-US" sz="2400" dirty="0">
                <a:latin typeface="Baskerville Old Face" pitchFamily="18" charset="0"/>
              </a:rPr>
              <a:t>. Although the layers </a:t>
            </a:r>
            <a:r>
              <a:rPr lang="en-US" sz="2400" b="1" dirty="0">
                <a:latin typeface="Baskerville Old Face" pitchFamily="18" charset="0"/>
              </a:rPr>
              <a:t>are not directly observable from the input or output</a:t>
            </a:r>
            <a:r>
              <a:rPr lang="en-US" sz="2400" dirty="0">
                <a:latin typeface="Baskerville Old Face" pitchFamily="18" charset="0"/>
              </a:rPr>
              <a:t>, you have the </a:t>
            </a: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authority to shape their structure and functionality </a:t>
            </a:r>
            <a:r>
              <a:rPr lang="en-US" sz="2400" b="1" dirty="0" smtClean="0">
                <a:solidFill>
                  <a:srgbClr val="FF3300"/>
                </a:solidFill>
                <a:latin typeface="Baskerville Old Face" pitchFamily="18" charset="0"/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By </a:t>
            </a:r>
            <a:r>
              <a:rPr lang="en-US" sz="2400" dirty="0">
                <a:latin typeface="Baskerville Old Face" pitchFamily="18" charset="0"/>
              </a:rPr>
              <a:t>defining </a:t>
            </a: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the convolutional layers,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activation functions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pooling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layers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>
                <a:latin typeface="Baskerville Old Face" pitchFamily="18" charset="0"/>
              </a:rPr>
              <a:t>you </a:t>
            </a:r>
            <a:r>
              <a:rPr lang="en-US" sz="2400" b="1" dirty="0">
                <a:latin typeface="Baskerville Old Face" pitchFamily="18" charset="0"/>
              </a:rPr>
              <a:t>guide the network's ability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extract meaningful features</a:t>
            </a:r>
            <a:r>
              <a:rPr lang="en-US" sz="2400" dirty="0">
                <a:latin typeface="Baskerville Old Face" pitchFamily="18" charset="0"/>
              </a:rPr>
              <a:t> and </a:t>
            </a:r>
            <a:r>
              <a:rPr lang="en-US" sz="2400" b="1" dirty="0">
                <a:latin typeface="Baskerville Old Face" pitchFamily="18" charset="0"/>
              </a:rPr>
              <a:t>make accurate predictions.</a:t>
            </a:r>
          </a:p>
        </p:txBody>
      </p:sp>
    </p:spTree>
    <p:extLst>
      <p:ext uri="{BB962C8B-B14F-4D97-AF65-F5344CB8AC3E}">
        <p14:creationId xmlns:p14="http://schemas.microsoft.com/office/powerpoint/2010/main" val="3449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data</a:t>
            </a:r>
            <a:r>
              <a:rPr lang="en-US" dirty="0">
                <a:latin typeface="Baskerville Old Face" pitchFamily="18" charset="0"/>
              </a:rPr>
              <a:t> used with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 convolutional network </a:t>
            </a:r>
            <a:r>
              <a:rPr lang="en-US" dirty="0">
                <a:latin typeface="Baskerville Old Face" pitchFamily="18" charset="0"/>
              </a:rPr>
              <a:t>usually consist of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several channels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latin typeface="Baskerville Old Face" pitchFamily="18" charset="0"/>
              </a:rPr>
              <a:t>each channel being the observation </a:t>
            </a:r>
            <a:r>
              <a:rPr lang="en-US" dirty="0">
                <a:latin typeface="Baskerville Old Face" pitchFamily="18" charset="0"/>
              </a:rPr>
              <a:t>of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different quantity at some point in space or time. </a:t>
            </a: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When output is 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variable sized</a:t>
            </a:r>
            <a:r>
              <a:rPr lang="en-US" b="1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Baskerville Old Face" pitchFamily="18" charset="0"/>
              </a:rPr>
              <a:t>no extra design change</a:t>
            </a:r>
            <a:r>
              <a:rPr lang="en-US" dirty="0">
                <a:latin typeface="Baskerville Old Face" pitchFamily="18" charset="0"/>
              </a:rPr>
              <a:t> needs to be </a:t>
            </a:r>
            <a:r>
              <a:rPr lang="en-US" dirty="0" smtClean="0">
                <a:latin typeface="Baskerville Old Face" pitchFamily="18" charset="0"/>
              </a:rPr>
              <a:t>made.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When </a:t>
            </a:r>
            <a:r>
              <a:rPr lang="en-US" b="1" dirty="0">
                <a:latin typeface="Baskerville Old Face" pitchFamily="18" charset="0"/>
              </a:rPr>
              <a:t>output requires</a:t>
            </a:r>
            <a:r>
              <a:rPr lang="en-US" dirty="0">
                <a:latin typeface="Baskerville Old Face" pitchFamily="18" charset="0"/>
              </a:rPr>
              <a:t> 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fixed size</a:t>
            </a:r>
            <a:r>
              <a:rPr lang="en-US" dirty="0">
                <a:latin typeface="Baskerville Old Face" pitchFamily="18" charset="0"/>
              </a:rPr>
              <a:t> (classification), a 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pooling stage</a:t>
            </a:r>
            <a:r>
              <a:rPr lang="en-US" dirty="0">
                <a:latin typeface="Baskerville Old Face" pitchFamily="18" charset="0"/>
              </a:rPr>
              <a:t> with 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kernel size proportional to input size</a:t>
            </a:r>
            <a:r>
              <a:rPr lang="en-US" dirty="0">
                <a:latin typeface="Baskerville Old Face" pitchFamily="18" charset="0"/>
              </a:rPr>
              <a:t> needs to be used.</a:t>
            </a: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Data types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1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924800" cy="3505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Variants of the Basic Convolution </a:t>
            </a: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Function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Structured Outputs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latin typeface="Baskerville Old Face" pitchFamily="18" charset="0"/>
              </a:rPr>
              <a:t>Data Types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C3300"/>
                </a:solidFill>
                <a:latin typeface="Baskerville Old Face" pitchFamily="18" charset="0"/>
              </a:rPr>
              <a:t>Types of Convolutions</a:t>
            </a:r>
            <a:endParaRPr lang="en-US" sz="2800" b="1" dirty="0">
              <a:solidFill>
                <a:srgbClr val="CC3300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Data types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1"/>
            <a:ext cx="7848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7848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172200"/>
            <a:ext cx="8991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Different data types based on the number of spatial dimensions &amp;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>
                <a:solidFill>
                  <a:srgbClr val="CC3300"/>
                </a:solidFill>
              </a:rPr>
              <a:t>channels </a:t>
            </a:r>
          </a:p>
        </p:txBody>
      </p:sp>
    </p:spTree>
    <p:extLst>
      <p:ext uri="{BB962C8B-B14F-4D97-AF65-F5344CB8AC3E}">
        <p14:creationId xmlns:p14="http://schemas.microsoft.com/office/powerpoint/2010/main" val="1166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There are mainly 3  Types of Convolutions are there. Those are: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1.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Locally Connected Layer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Un Shared Convolution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2.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Tiled Convolution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3.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Traditional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Convolution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4.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Comparing Computational Times.</a:t>
            </a:r>
          </a:p>
          <a:p>
            <a:pPr marL="60325" lvl="1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1. Unshared Convolution: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9900"/>
                </a:solidFill>
              </a:rPr>
              <a:t>connectivity graph of convolution operation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C3300"/>
                </a:solidFill>
              </a:rPr>
              <a:t>locally connected layer is the </a:t>
            </a:r>
            <a:r>
              <a:rPr lang="en-US" sz="2400" b="1" dirty="0" smtClean="0">
                <a:solidFill>
                  <a:srgbClr val="CC3300"/>
                </a:solidFill>
              </a:rPr>
              <a:t>same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The only difference is that </a:t>
            </a:r>
            <a:r>
              <a:rPr lang="en-US" sz="2400" b="1" dirty="0">
                <a:solidFill>
                  <a:srgbClr val="FF0000"/>
                </a:solidFill>
              </a:rPr>
              <a:t>parameter sharing is not </a:t>
            </a:r>
            <a:r>
              <a:rPr lang="en-US" sz="2400" b="1" dirty="0" smtClean="0">
                <a:solidFill>
                  <a:srgbClr val="FF0000"/>
                </a:solidFill>
              </a:rPr>
              <a:t>performed. </a:t>
            </a:r>
            <a:endParaRPr lang="en-US" sz="2400" b="1" u="sng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Types of Convolutions	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Baskerville Old Face" pitchFamily="18" charset="0"/>
              </a:rPr>
              <a:t>i.e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Each output unit </a:t>
            </a:r>
            <a:r>
              <a:rPr lang="en-US" sz="2400" dirty="0">
                <a:latin typeface="Baskerville Old Face" pitchFamily="18" charset="0"/>
              </a:rPr>
              <a:t>performs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a linear operation </a:t>
            </a:r>
            <a:r>
              <a:rPr lang="en-US" sz="2400" dirty="0">
                <a:latin typeface="Baskerville Old Face" pitchFamily="18" charset="0"/>
              </a:rPr>
              <a:t>on </a:t>
            </a:r>
            <a:r>
              <a:rPr lang="en-US" sz="2400" b="1" dirty="0">
                <a:latin typeface="Baskerville Old Face" pitchFamily="18" charset="0"/>
              </a:rPr>
              <a:t>its neighbourhood </a:t>
            </a:r>
            <a:r>
              <a:rPr lang="en-US" sz="2400" dirty="0">
                <a:latin typeface="Baskerville Old Face" pitchFamily="18" charset="0"/>
              </a:rPr>
              <a:t>but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parameters are not shared across output Units. </a:t>
            </a:r>
            <a:endParaRPr lang="en-US" sz="2400" b="1" dirty="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This allows models </a:t>
            </a:r>
            <a:r>
              <a:rPr lang="en-US" sz="2400" b="1" dirty="0">
                <a:latin typeface="Baskerville Old Face" pitchFamily="18" charset="0"/>
              </a:rPr>
              <a:t>to capture local connectivity </a:t>
            </a:r>
            <a:r>
              <a:rPr lang="en-US" sz="2400" dirty="0">
                <a:latin typeface="Baskerville Old Face" pitchFamily="18" charset="0"/>
              </a:rPr>
              <a:t>while allowing </a:t>
            </a:r>
            <a:r>
              <a:rPr lang="en-US" sz="2400" b="1" dirty="0">
                <a:latin typeface="Baskerville Old Face" pitchFamily="18" charset="0"/>
              </a:rPr>
              <a:t>different features </a:t>
            </a:r>
            <a:r>
              <a:rPr lang="en-US" sz="2400" dirty="0">
                <a:latin typeface="Baskerville Old Face" pitchFamily="18" charset="0"/>
              </a:rPr>
              <a:t>to be computed at </a:t>
            </a:r>
            <a:r>
              <a:rPr lang="en-US" sz="2400" b="1" dirty="0">
                <a:solidFill>
                  <a:srgbClr val="CC3300"/>
                </a:solidFill>
                <a:latin typeface="Baskerville Old Face" pitchFamily="18" charset="0"/>
              </a:rPr>
              <a:t>different spatial locations. </a:t>
            </a:r>
            <a:endParaRPr lang="en-US" sz="2400" b="1" dirty="0" smtClean="0">
              <a:solidFill>
                <a:srgbClr val="CC3300"/>
              </a:solidFill>
              <a:latin typeface="Baskerville Old Face" pitchFamily="18" charset="0"/>
            </a:endParaRP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This however requires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much more parameters </a:t>
            </a:r>
            <a:r>
              <a:rPr lang="en-US" sz="2400" dirty="0">
                <a:latin typeface="Baskerville Old Face" pitchFamily="18" charset="0"/>
              </a:rPr>
              <a:t>than the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convolution operation.</a:t>
            </a:r>
            <a:endParaRPr lang="en-US" sz="2400" b="1" u="sng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534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In the Unshared Convolution, every </a:t>
            </a:r>
            <a:r>
              <a:rPr lang="en-US" sz="2400" dirty="0"/>
              <a:t>connection has its own </a:t>
            </a:r>
            <a:r>
              <a:rPr lang="en-US" sz="2400" dirty="0" smtClean="0"/>
              <a:t>weight.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/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/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The Linear Part of the Locally Connected Layer is given by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b="1" u="sng" dirty="0">
              <a:solidFill>
                <a:srgbClr val="CC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905001"/>
            <a:ext cx="4243388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253037"/>
            <a:ext cx="4867275" cy="77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Advantages: </a:t>
            </a:r>
          </a:p>
          <a:p>
            <a:pPr marL="677545" lvl="2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1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b="1" dirty="0">
                <a:latin typeface="Baskerville Old Face" pitchFamily="18" charset="0"/>
              </a:rPr>
              <a:t>Reducing memory consumption </a:t>
            </a:r>
          </a:p>
          <a:p>
            <a:pPr marL="677545" lvl="2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2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Increasing statistical efficiency </a:t>
            </a:r>
            <a:endParaRPr lang="en-US" sz="2400" b="1" dirty="0" smtClean="0">
              <a:solidFill>
                <a:srgbClr val="CC0000"/>
              </a:solidFill>
              <a:latin typeface="Baskerville Old Face" pitchFamily="18" charset="0"/>
            </a:endParaRPr>
          </a:p>
          <a:p>
            <a:pPr marL="677545" lvl="2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3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Reducing the amount of computation </a:t>
            </a:r>
            <a:r>
              <a:rPr lang="en-US" sz="2400" dirty="0">
                <a:latin typeface="Baskerville Old Face" pitchFamily="18" charset="0"/>
              </a:rPr>
              <a:t>needed to perform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forward and back-propagation. </a:t>
            </a:r>
            <a:endParaRPr lang="en-US" sz="2400" b="1" dirty="0" smtClean="0">
              <a:solidFill>
                <a:srgbClr val="FF0066"/>
              </a:solidFill>
              <a:latin typeface="Baskerville Old Face" pitchFamily="18" charset="0"/>
            </a:endParaRPr>
          </a:p>
          <a:p>
            <a:pPr marL="455613" lvl="2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Disadvantages: </a:t>
            </a:r>
            <a:endParaRPr lang="en-US" sz="2400" b="1" u="sng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729933" lvl="3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1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requires much more parameters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than the convolution operation</a:t>
            </a:r>
            <a:r>
              <a:rPr lang="en-US" b="1" dirty="0">
                <a:solidFill>
                  <a:srgbClr val="0000FF"/>
                </a:solidFill>
              </a:rPr>
              <a:t>.</a:t>
            </a:r>
            <a:endParaRPr lang="en-US" b="1" u="sng" dirty="0">
              <a:solidFill>
                <a:srgbClr val="0000FF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3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60325" lvl="1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2. Tiled Convolution: 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It Offers </a:t>
            </a:r>
            <a:r>
              <a:rPr lang="en-US" sz="2400" b="1" dirty="0">
                <a:latin typeface="Baskerville Old Face" pitchFamily="18" charset="0"/>
              </a:rPr>
              <a:t>a c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ompromise </a:t>
            </a:r>
            <a:r>
              <a:rPr lang="en-US" sz="2400" b="1" dirty="0">
                <a:latin typeface="Baskerville Old Face" pitchFamily="18" charset="0"/>
              </a:rPr>
              <a:t>b/w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unshared and traditional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convolution</a:t>
            </a:r>
            <a:r>
              <a:rPr lang="en-US" sz="2400" dirty="0" smtClean="0">
                <a:latin typeface="Baskerville Old Face" pitchFamily="18" charset="0"/>
              </a:rPr>
              <a:t>. </a:t>
            </a:r>
            <a:r>
              <a:rPr lang="en-US" sz="2400" dirty="0" err="1" smtClean="0">
                <a:latin typeface="Baskerville Old Face" pitchFamily="18" charset="0"/>
              </a:rPr>
              <a:t>i.e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b="1" dirty="0" smtClean="0">
                <a:latin typeface="Baskerville Old Face" pitchFamily="18" charset="0"/>
              </a:rPr>
              <a:t>Rather than learning </a:t>
            </a:r>
            <a:r>
              <a:rPr lang="en-US" sz="2400" dirty="0" smtClean="0">
                <a:latin typeface="Baskerville Old Face" pitchFamily="18" charset="0"/>
              </a:rPr>
              <a:t>a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separate set of weights at every spatial location,</a:t>
            </a:r>
            <a:r>
              <a:rPr lang="en-US" sz="2400" dirty="0">
                <a:latin typeface="Baskerville Old Face" pitchFamily="18" charset="0"/>
              </a:rPr>
              <a:t> we learn a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set of kernels </a:t>
            </a:r>
            <a:r>
              <a:rPr lang="en-US" sz="2400" dirty="0">
                <a:latin typeface="Baskerville Old Face" pitchFamily="18" charset="0"/>
              </a:rPr>
              <a:t>that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we rotate through as we move through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space.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This means that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immediately neighboring locations </a:t>
            </a:r>
            <a:r>
              <a:rPr lang="en-US" sz="2400" dirty="0">
                <a:latin typeface="Baskerville Old Face" pitchFamily="18" charset="0"/>
              </a:rPr>
              <a:t>will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have different filters,</a:t>
            </a:r>
            <a:r>
              <a:rPr lang="en-US" sz="2400" dirty="0">
                <a:latin typeface="Baskerville Old Face" pitchFamily="18" charset="0"/>
              </a:rPr>
              <a:t> like in a locally connected layer</a:t>
            </a:r>
            <a:r>
              <a:rPr lang="en-US" sz="2400" dirty="0" smtClean="0">
                <a:latin typeface="Baskerville Old Face" pitchFamily="18" charset="0"/>
              </a:rPr>
              <a:t>, </a:t>
            </a:r>
            <a:r>
              <a:rPr lang="en-US" sz="2400" dirty="0">
                <a:latin typeface="Baskerville Old Face" pitchFamily="18" charset="0"/>
              </a:rPr>
              <a:t>Makes 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use of parameter sharing. </a:t>
            </a:r>
            <a:endParaRPr lang="en-US" sz="2400" b="1" u="sng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In this Image consists of </a:t>
            </a: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K0 and K1 Filters.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Here we can use the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First Filter K0 </a:t>
            </a:r>
            <a:r>
              <a:rPr lang="en-US" sz="2400" dirty="0" smtClean="0">
                <a:latin typeface="Baskerville Old Face" pitchFamily="18" charset="0"/>
              </a:rPr>
              <a:t>with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First portion of the Input Image.</a:t>
            </a:r>
            <a:r>
              <a:rPr lang="en-US" sz="2400" dirty="0" smtClean="0">
                <a:latin typeface="Baskerville Old Face" pitchFamily="18" charset="0"/>
              </a:rPr>
              <a:t> And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Second Filter K1 </a:t>
            </a:r>
            <a:r>
              <a:rPr lang="en-US" sz="2400" dirty="0" smtClean="0">
                <a:latin typeface="Baskerville Old Face" pitchFamily="18" charset="0"/>
              </a:rPr>
              <a:t>with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Second Portion of the Input Image</a:t>
            </a:r>
            <a:r>
              <a:rPr lang="en-US" sz="2400" dirty="0" smtClean="0">
                <a:latin typeface="Baskerville Old Face" pitchFamily="18" charset="0"/>
              </a:rPr>
              <a:t>  with </a:t>
            </a:r>
            <a:r>
              <a:rPr lang="en-US" sz="2400" b="1" dirty="0" smtClean="0">
                <a:latin typeface="Baskerville Old Face" pitchFamily="18" charset="0"/>
              </a:rPr>
              <a:t>Stride -1.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Again we have to use </a:t>
            </a:r>
            <a:r>
              <a:rPr lang="en-US" sz="2400" b="1" dirty="0" smtClean="0">
                <a:latin typeface="Baskerville Old Face" pitchFamily="18" charset="0"/>
              </a:rPr>
              <a:t>K0 with 3</a:t>
            </a:r>
            <a:r>
              <a:rPr lang="en-US" sz="2400" b="1" baseline="30000" dirty="0" smtClean="0">
                <a:latin typeface="Baskerville Old Face" pitchFamily="18" charset="0"/>
              </a:rPr>
              <a:t>rd</a:t>
            </a:r>
            <a:r>
              <a:rPr lang="en-US" sz="2400" b="1" dirty="0" smtClean="0">
                <a:latin typeface="Baskerville Old Face" pitchFamily="18" charset="0"/>
              </a:rPr>
              <a:t> Portion of the Image etc…. 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862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>
                <a:solidFill>
                  <a:srgbClr val="FF0066"/>
                </a:solidFill>
                <a:latin typeface="Baskerville Old Face" pitchFamily="18" charset="0"/>
              </a:rPr>
              <a:t>Advantages: </a:t>
            </a:r>
          </a:p>
          <a:p>
            <a:pPr marL="677545" lvl="2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Baskerville Old Face" pitchFamily="18" charset="0"/>
              </a:rPr>
              <a:t>1. </a:t>
            </a:r>
            <a:r>
              <a:rPr lang="en-US" sz="2400" b="1" dirty="0">
                <a:latin typeface="Baskerville Old Face" pitchFamily="18" charset="0"/>
              </a:rPr>
              <a:t>Reducing </a:t>
            </a:r>
            <a:r>
              <a:rPr lang="en-US" sz="2400" b="1" dirty="0">
                <a:solidFill>
                  <a:srgbClr val="669900"/>
                </a:solidFill>
                <a:latin typeface="Baskerville Old Face" pitchFamily="18" charset="0"/>
              </a:rPr>
              <a:t>memory consumption </a:t>
            </a:r>
          </a:p>
        </p:txBody>
      </p:sp>
    </p:spTree>
    <p:extLst>
      <p:ext uri="{BB962C8B-B14F-4D97-AF65-F5344CB8AC3E}">
        <p14:creationId xmlns:p14="http://schemas.microsoft.com/office/powerpoint/2010/main" val="313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4" y="1544781"/>
            <a:ext cx="7768936" cy="4793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838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C0000"/>
                </a:solidFill>
              </a:rPr>
              <a:t>K0 Filter with 1</a:t>
            </a:r>
            <a:r>
              <a:rPr lang="en-US" b="1" u="sng" baseline="30000" dirty="0" smtClean="0">
                <a:solidFill>
                  <a:srgbClr val="CC0000"/>
                </a:solidFill>
              </a:rPr>
              <a:t>st</a:t>
            </a:r>
            <a:r>
              <a:rPr lang="en-US" b="1" u="sng" dirty="0" smtClean="0">
                <a:solidFill>
                  <a:srgbClr val="CC0000"/>
                </a:solidFill>
              </a:rPr>
              <a:t> Portion of the Image :</a:t>
            </a:r>
            <a:endParaRPr lang="en-US" b="1" u="sng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practical implementations </a:t>
            </a:r>
            <a:r>
              <a:rPr lang="en-US" dirty="0">
                <a:latin typeface="Baskerville Old Face" pitchFamily="18" charset="0"/>
              </a:rPr>
              <a:t>of the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convolution operation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latin typeface="Baskerville Old Face" pitchFamily="18" charset="0"/>
              </a:rPr>
              <a:t>certain modifications</a:t>
            </a:r>
            <a:r>
              <a:rPr lang="en-US" dirty="0">
                <a:latin typeface="Baskerville Old Face" pitchFamily="18" charset="0"/>
              </a:rPr>
              <a:t> are made </a:t>
            </a:r>
            <a:r>
              <a:rPr lang="en-US" b="1" dirty="0">
                <a:latin typeface="Baskerville Old Face" pitchFamily="18" charset="0"/>
              </a:rPr>
              <a:t>which </a:t>
            </a:r>
            <a:r>
              <a:rPr lang="en-US" b="1" dirty="0">
                <a:solidFill>
                  <a:srgbClr val="660066"/>
                </a:solidFill>
                <a:latin typeface="Baskerville Old Face" pitchFamily="18" charset="0"/>
              </a:rPr>
              <a:t>deviate from standard discrete convolution operation </a:t>
            </a:r>
            <a:r>
              <a:rPr lang="en-US" b="1" dirty="0" smtClean="0">
                <a:solidFill>
                  <a:srgbClr val="660066"/>
                </a:solidFill>
                <a:latin typeface="Baskerville Old Face" pitchFamily="18" charset="0"/>
              </a:rPr>
              <a:t>–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1.</a:t>
            </a:r>
            <a:r>
              <a:rPr lang="en-US" dirty="0" smtClean="0">
                <a:latin typeface="Baskerville Old Face" pitchFamily="18" charset="0"/>
              </a:rPr>
              <a:t> In </a:t>
            </a:r>
            <a:r>
              <a:rPr lang="en-US" dirty="0">
                <a:latin typeface="Baskerville Old Face" pitchFamily="18" charset="0"/>
              </a:rPr>
              <a:t>general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a convolution layer </a:t>
            </a:r>
            <a:r>
              <a:rPr lang="en-US" dirty="0">
                <a:latin typeface="Baskerville Old Face" pitchFamily="18" charset="0"/>
              </a:rPr>
              <a:t>consists of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application of several different kernels to the input. </a:t>
            </a:r>
            <a:r>
              <a:rPr lang="en-US" dirty="0">
                <a:latin typeface="Baskerville Old Face" pitchFamily="18" charset="0"/>
              </a:rPr>
              <a:t>This allows the </a:t>
            </a:r>
            <a:r>
              <a:rPr lang="en-US" b="1" dirty="0">
                <a:latin typeface="Baskerville Old Face" pitchFamily="18" charset="0"/>
              </a:rPr>
              <a:t>extraction of several different features</a:t>
            </a:r>
            <a:r>
              <a:rPr lang="en-US" dirty="0">
                <a:latin typeface="Baskerville Old Face" pitchFamily="18" charset="0"/>
              </a:rPr>
              <a:t> at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all locations in the input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means that in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each layer</a:t>
            </a:r>
            <a:r>
              <a:rPr lang="en-US" dirty="0">
                <a:latin typeface="Baskerville Old Face" pitchFamily="18" charset="0"/>
              </a:rPr>
              <a:t>, a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single kernel (filter) isn’t applied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Multiple kernels (filters</a:t>
            </a: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), </a:t>
            </a:r>
            <a:r>
              <a:rPr lang="en-US" dirty="0" smtClean="0">
                <a:solidFill>
                  <a:srgbClr val="660033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are used </a:t>
            </a:r>
            <a:r>
              <a:rPr lang="en-US" dirty="0">
                <a:solidFill>
                  <a:srgbClr val="009900"/>
                </a:solidFill>
                <a:latin typeface="Baskerville Old Face" pitchFamily="18" charset="0"/>
              </a:rPr>
              <a:t>as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different feature detectors.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Variants of the Basic Convolution Function</a:t>
            </a:r>
          </a:p>
        </p:txBody>
      </p:sp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676400"/>
            <a:ext cx="6477000" cy="447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C0000"/>
                </a:solidFill>
              </a:rPr>
              <a:t>K1 Filter with 2</a:t>
            </a:r>
            <a:r>
              <a:rPr lang="en-US" b="1" u="sng" baseline="30000" dirty="0" smtClean="0">
                <a:solidFill>
                  <a:srgbClr val="CC0000"/>
                </a:solidFill>
              </a:rPr>
              <a:t>nd</a:t>
            </a:r>
            <a:r>
              <a:rPr lang="en-US" b="1" u="sng" dirty="0" smtClean="0">
                <a:solidFill>
                  <a:srgbClr val="CC0000"/>
                </a:solidFill>
              </a:rPr>
              <a:t> Portion of the Image :</a:t>
            </a:r>
            <a:endParaRPr lang="en-US" b="1" u="sng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C0000"/>
                </a:solidFill>
              </a:rPr>
              <a:t>Again K0 Filter with 3</a:t>
            </a:r>
            <a:r>
              <a:rPr lang="en-US" b="1" u="sng" baseline="30000" dirty="0" smtClean="0">
                <a:solidFill>
                  <a:srgbClr val="CC0000"/>
                </a:solidFill>
              </a:rPr>
              <a:t>rd</a:t>
            </a:r>
            <a:r>
              <a:rPr lang="en-US" b="1" u="sng" dirty="0" smtClean="0">
                <a:solidFill>
                  <a:srgbClr val="CC0000"/>
                </a:solidFill>
              </a:rPr>
              <a:t> portion of the Image :</a:t>
            </a:r>
            <a:endParaRPr lang="en-US" b="1" u="sng" dirty="0">
              <a:solidFill>
                <a:srgbClr val="CC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27" y="1447800"/>
            <a:ext cx="6548437" cy="465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60325" lvl="1" indent="0" algn="just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0000CC"/>
                </a:solidFill>
                <a:latin typeface="Baskerville Old Face" pitchFamily="18" charset="0"/>
              </a:rPr>
              <a:t>3</a:t>
            </a: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. Traditional Convolution: 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Baskerville Old Face" pitchFamily="18" charset="0"/>
              </a:rPr>
              <a:t>Traditional convolution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Equivalent to tiled convolution with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t=1</a:t>
            </a:r>
            <a:r>
              <a:rPr lang="en-US" sz="2400" dirty="0" smtClean="0">
                <a:latin typeface="Baskerville Old Face" pitchFamily="18" charset="0"/>
              </a:rPr>
              <a:t>. </a:t>
            </a:r>
            <a:r>
              <a:rPr lang="en-US" sz="2400" dirty="0" err="1" smtClean="0">
                <a:latin typeface="Baskerville Old Face" pitchFamily="18" charset="0"/>
              </a:rPr>
              <a:t>i.e</a:t>
            </a:r>
            <a:r>
              <a:rPr lang="en-US" sz="2400" dirty="0" smtClean="0">
                <a:latin typeface="Baskerville Old Face" pitchFamily="18" charset="0"/>
              </a:rPr>
              <a:t>, there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only one kernel</a:t>
            </a:r>
            <a:r>
              <a:rPr lang="en-US" sz="2400" dirty="0">
                <a:latin typeface="Baskerville Old Face" pitchFamily="18" charset="0"/>
              </a:rPr>
              <a:t> and it is </a:t>
            </a:r>
            <a:r>
              <a:rPr lang="en-US" sz="2400" b="1" dirty="0">
                <a:solidFill>
                  <a:srgbClr val="669900"/>
                </a:solidFill>
                <a:latin typeface="Baskerville Old Face" pitchFamily="18" charset="0"/>
              </a:rPr>
              <a:t>applied </a:t>
            </a:r>
            <a:r>
              <a:rPr lang="en-US" sz="2400" b="1" dirty="0" smtClean="0">
                <a:solidFill>
                  <a:srgbClr val="669900"/>
                </a:solidFill>
                <a:latin typeface="Baskerville Old Face" pitchFamily="18" charset="0"/>
              </a:rPr>
              <a:t>everywhere.</a:t>
            </a:r>
          </a:p>
          <a:p>
            <a:pPr marL="403225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It looks likes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Same connectivity as Unshared Convolution</a:t>
            </a:r>
            <a:r>
              <a:rPr lang="en-US" sz="2400" dirty="0" smtClean="0">
                <a:latin typeface="Baskerville Old Face" pitchFamily="18" charset="0"/>
              </a:rPr>
              <a:t>. But here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we have to use Padding if Needed.</a:t>
            </a:r>
            <a:endParaRPr lang="en-US" sz="2400" b="1" dirty="0">
              <a:solidFill>
                <a:srgbClr val="0000FF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7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60325" lvl="1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4. </a:t>
            </a:r>
            <a:r>
              <a:rPr lang="en-US" sz="2400" b="1" u="sng" dirty="0">
                <a:solidFill>
                  <a:srgbClr val="0000CC"/>
                </a:solidFill>
                <a:latin typeface="Baskerville Old Face" pitchFamily="18" charset="0"/>
              </a:rPr>
              <a:t>Comparing Computational </a:t>
            </a:r>
            <a:r>
              <a:rPr lang="en-US" sz="2400" b="1" u="sng" dirty="0" smtClean="0">
                <a:solidFill>
                  <a:srgbClr val="0000CC"/>
                </a:solidFill>
                <a:latin typeface="Baskerville Old Face" pitchFamily="18" charset="0"/>
              </a:rPr>
              <a:t>Times:</a:t>
            </a:r>
            <a:endParaRPr lang="en-US" sz="2400" b="1" u="sng" dirty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parameter complexity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computation complexity </a:t>
            </a:r>
            <a:r>
              <a:rPr lang="en-US" dirty="0">
                <a:latin typeface="Baskerville Old Face" pitchFamily="18" charset="0"/>
              </a:rPr>
              <a:t>can be obtained as below. </a:t>
            </a:r>
            <a:endParaRPr lang="en-US" dirty="0" smtClean="0"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FF0066"/>
                </a:solidFill>
                <a:latin typeface="Baskerville Old Face" pitchFamily="18" charset="0"/>
              </a:rPr>
              <a:t>m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 = number of input units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CC"/>
                </a:solidFill>
                <a:latin typeface="Baskerville Old Face" pitchFamily="18" charset="0"/>
              </a:rPr>
              <a:t>n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 = number of output units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CC3300"/>
                </a:solidFill>
                <a:latin typeface="Baskerville Old Face" pitchFamily="18" charset="0"/>
              </a:rPr>
              <a:t>k</a:t>
            </a:r>
            <a:r>
              <a:rPr lang="en-US" sz="2400" b="1" dirty="0">
                <a:solidFill>
                  <a:srgbClr val="CC3300"/>
                </a:solidFill>
                <a:latin typeface="Baskerville Old Face" pitchFamily="18" charset="0"/>
              </a:rPr>
              <a:t> = kernel size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00CC"/>
                </a:solidFill>
                <a:latin typeface="Baskerville Old Face" pitchFamily="18" charset="0"/>
              </a:rPr>
              <a:t>l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 = number of kernels in the set (for tiled convolution)</a:t>
            </a:r>
          </a:p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/>
            </a:r>
            <a:br>
              <a:rPr lang="en-US" dirty="0">
                <a:latin typeface="Baskerville Old Face" pitchFamily="18" charset="0"/>
              </a:rPr>
            </a:br>
            <a:endParaRPr lang="en-US" sz="2400" b="1" dirty="0">
              <a:solidFill>
                <a:srgbClr val="0000FF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3149"/>
            <a:ext cx="4412673" cy="186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Over all Types of Convolutions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ificial Intelligence Conference Intelligent Smart Product Launch Google  Slide and PowerPoint Template, Intelligent, Smart Product Launch, Ai Slide 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Convolution Operations with Multiple Filters: </a:t>
            </a:r>
            <a:r>
              <a:rPr lang="en-US" dirty="0">
                <a:latin typeface="Baskerville Old Face" pitchFamily="18" charset="0"/>
              </a:rPr>
              <a:t>Multiple filters can be used in a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convolution layer to detect multiple features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Let’s say the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first filter will detect vertical edges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second filter will detect horizontal edges</a:t>
            </a:r>
            <a:r>
              <a:rPr lang="en-US" dirty="0">
                <a:latin typeface="Baskerville Old Face" pitchFamily="18" charset="0"/>
              </a:rPr>
              <a:t> from the </a:t>
            </a:r>
            <a:r>
              <a:rPr lang="en-US" b="1" dirty="0">
                <a:latin typeface="Baskerville Old Face" pitchFamily="18" charset="0"/>
              </a:rPr>
              <a:t>image.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If we use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multiple filters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output dimension will change.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So, instead of having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4 X 4 output </a:t>
            </a:r>
            <a:r>
              <a:rPr lang="en-US" dirty="0" smtClean="0">
                <a:latin typeface="Baskerville Old Face" pitchFamily="18" charset="0"/>
              </a:rPr>
              <a:t>, </a:t>
            </a:r>
            <a:r>
              <a:rPr lang="en-US" dirty="0">
                <a:latin typeface="Baskerville Old Face" pitchFamily="18" charset="0"/>
              </a:rPr>
              <a:t>we would have a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4 X 4 X 2 output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(if we have used 2 filters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)</a:t>
            </a:r>
            <a:endParaRPr lang="en-US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output of the layer then will have the </a:t>
            </a:r>
            <a:r>
              <a:rPr lang="en-US" b="1" dirty="0">
                <a:latin typeface="Baskerville Old Face" pitchFamily="18" charset="0"/>
              </a:rPr>
              <a:t>same number of channels</a:t>
            </a:r>
            <a:r>
              <a:rPr lang="en-US" dirty="0">
                <a:latin typeface="Baskerville Old Face" pitchFamily="18" charset="0"/>
              </a:rPr>
              <a:t> as the </a:t>
            </a:r>
            <a:r>
              <a:rPr lang="en-US" b="1" dirty="0">
                <a:solidFill>
                  <a:srgbClr val="660066"/>
                </a:solidFill>
                <a:latin typeface="Baskerville Old Face" pitchFamily="18" charset="0"/>
              </a:rPr>
              <a:t>number of filters in the layer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28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1"/>
            <a:ext cx="7086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52" y="4343400"/>
            <a:ext cx="53175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85800"/>
            <a:ext cx="7010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410200"/>
            <a:ext cx="8305800" cy="1145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Here, </a:t>
            </a:r>
            <a:r>
              <a:rPr lang="en-US" sz="2400" b="1" dirty="0" err="1">
                <a:solidFill>
                  <a:srgbClr val="FF0000"/>
                </a:solidFill>
                <a:latin typeface="Baskerville Old Face" pitchFamily="18" charset="0"/>
              </a:rPr>
              <a:t>n</a:t>
            </a:r>
            <a:r>
              <a:rPr lang="en-US" sz="2400" b="1" baseline="-25000" dirty="0" err="1">
                <a:solidFill>
                  <a:srgbClr val="FF0000"/>
                </a:solidFill>
                <a:latin typeface="Baskerville Old Face" pitchFamily="18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 is the number of channels in the input and filter</a:t>
            </a:r>
            <a:r>
              <a:rPr lang="en-US" sz="2400" dirty="0">
                <a:latin typeface="Baskerville Old Face" pitchFamily="18" charset="0"/>
              </a:rPr>
              <a:t>, while </a:t>
            </a:r>
            <a:r>
              <a:rPr lang="en-US" sz="2400" b="1" dirty="0" err="1">
                <a:solidFill>
                  <a:srgbClr val="660066"/>
                </a:solidFill>
                <a:latin typeface="Baskerville Old Face" pitchFamily="18" charset="0"/>
              </a:rPr>
              <a:t>n</a:t>
            </a:r>
            <a:r>
              <a:rPr lang="en-US" sz="2400" b="1" baseline="-25000" dirty="0" err="1">
                <a:solidFill>
                  <a:srgbClr val="660066"/>
                </a:solidFill>
                <a:latin typeface="Baskerville Old Face" pitchFamily="18" charset="0"/>
              </a:rPr>
              <a:t>c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’ is the number of filters.</a:t>
            </a:r>
          </a:p>
        </p:txBody>
      </p:sp>
    </p:spTree>
    <p:extLst>
      <p:ext uri="{BB962C8B-B14F-4D97-AF65-F5344CB8AC3E}">
        <p14:creationId xmlns:p14="http://schemas.microsoft.com/office/powerpoint/2010/main" val="2860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2. </a:t>
            </a:r>
            <a:r>
              <a:rPr lang="en-US" dirty="0">
                <a:latin typeface="Baskerville Old Face" pitchFamily="18" charset="0"/>
              </a:rPr>
              <a:t>The input is generally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not real-valued </a:t>
            </a:r>
            <a:r>
              <a:rPr lang="en-US" dirty="0">
                <a:latin typeface="Baskerville Old Face" pitchFamily="18" charset="0"/>
              </a:rPr>
              <a:t>but instead 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vector valued</a:t>
            </a:r>
            <a:r>
              <a:rPr lang="en-US" b="1" dirty="0" smtClean="0">
                <a:latin typeface="Baskerville Old Face" pitchFamily="18" charset="0"/>
              </a:rPr>
              <a:t>. </a:t>
            </a:r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3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In order to allow for </a:t>
            </a:r>
            <a:r>
              <a:rPr lang="en-US" b="1" dirty="0">
                <a:solidFill>
                  <a:srgbClr val="660066"/>
                </a:solidFill>
                <a:latin typeface="Baskerville Old Face" pitchFamily="18" charset="0"/>
              </a:rPr>
              <a:t>calculation of features </a:t>
            </a:r>
            <a:r>
              <a:rPr lang="en-US" dirty="0" smtClean="0">
                <a:latin typeface="Baskerville Old Face" pitchFamily="18" charset="0"/>
              </a:rPr>
              <a:t>at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strided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convolutions</a:t>
            </a:r>
            <a:r>
              <a:rPr lang="en-US" dirty="0">
                <a:latin typeface="Baskerville Old Face" pitchFamily="18" charset="0"/>
              </a:rPr>
              <a:t> can be used. strided convolution introduces a </a:t>
            </a:r>
            <a:r>
              <a:rPr lang="en-US" b="1" dirty="0">
                <a:latin typeface="Baskerville Old Face" pitchFamily="18" charset="0"/>
              </a:rPr>
              <a:t>stride variable</a:t>
            </a:r>
            <a:r>
              <a:rPr lang="en-US" dirty="0">
                <a:latin typeface="Baskerville Old Face" pitchFamily="18" charset="0"/>
              </a:rPr>
              <a:t> that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controls the step of the folder </a:t>
            </a:r>
            <a:r>
              <a:rPr lang="en-US" dirty="0">
                <a:latin typeface="Baskerville Old Face" pitchFamily="18" charset="0"/>
              </a:rPr>
              <a:t>as </a:t>
            </a: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it moves over the input. </a:t>
            </a: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effect of strided convolution </a:t>
            </a:r>
            <a:r>
              <a:rPr lang="en-US" dirty="0">
                <a:latin typeface="Baskerville Old Face" pitchFamily="18" charset="0"/>
              </a:rPr>
              <a:t>is the same as that of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convolution followed by a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down sampling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stage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Down sampling </a:t>
            </a:r>
            <a:r>
              <a:rPr lang="en-US" dirty="0">
                <a:latin typeface="Baskerville Old Face" pitchFamily="18" charset="0"/>
              </a:rPr>
              <a:t>aims to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reduce the file size</a:t>
            </a:r>
            <a:r>
              <a:rPr lang="en-US" dirty="0">
                <a:latin typeface="Baskerville Old Face" pitchFamily="18" charset="0"/>
              </a:rPr>
              <a:t> and </a:t>
            </a:r>
            <a:r>
              <a:rPr lang="en-US" b="1" dirty="0">
                <a:latin typeface="Baskerville Old Face" pitchFamily="18" charset="0"/>
              </a:rPr>
              <a:t>potentially simplify the image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by removing unnecessary details.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8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Effects of Strides: </a:t>
            </a:r>
            <a:r>
              <a:rPr lang="en-US" b="1" dirty="0">
                <a:latin typeface="Baskerville Old Face" pitchFamily="18" charset="0"/>
              </a:rPr>
              <a:t>Stride</a:t>
            </a:r>
            <a:r>
              <a:rPr lang="en-US" dirty="0">
                <a:latin typeface="Baskerville Old Face" pitchFamily="18" charset="0"/>
              </a:rPr>
              <a:t> is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number of pixels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shifts over the input matrix.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In order to allow for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calculation of features </a:t>
            </a:r>
            <a:r>
              <a:rPr lang="en-US" dirty="0">
                <a:latin typeface="Baskerville Old Face" pitchFamily="18" charset="0"/>
              </a:rPr>
              <a:t>at  </a:t>
            </a:r>
            <a:r>
              <a:rPr lang="en-US" b="1" dirty="0">
                <a:latin typeface="Baskerville Old Face" pitchFamily="18" charset="0"/>
              </a:rPr>
              <a:t>strided convolutions </a:t>
            </a:r>
            <a:r>
              <a:rPr lang="en-US" dirty="0">
                <a:latin typeface="Baskerville Old Face" pitchFamily="18" charset="0"/>
              </a:rPr>
              <a:t>can be used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Strides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can be used to r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educe the representation size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askerville Old Face" pitchFamily="18" charset="0"/>
              </a:rPr>
              <a:t>Below is an example </a:t>
            </a:r>
            <a:r>
              <a:rPr lang="en-US" dirty="0">
                <a:latin typeface="Baskerville Old Face" pitchFamily="18" charset="0"/>
              </a:rPr>
              <a:t>representing 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2-D Convolution</a:t>
            </a:r>
            <a:r>
              <a:rPr lang="en-US" dirty="0">
                <a:latin typeface="Baskerville Old Face" pitchFamily="18" charset="0"/>
              </a:rPr>
              <a:t>, with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(3 * 3) Kernel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Stride of 2 units.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2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29629</TotalTime>
  <Words>783</Words>
  <Application>Microsoft Office PowerPoint</Application>
  <PresentationFormat>On-screen Show (4:3)</PresentationFormat>
  <Paragraphs>118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UNIT-III</vt:lpstr>
      <vt:lpstr>Contents</vt:lpstr>
      <vt:lpstr> Variants of the Basic Convolution Function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Structured Outputs</vt:lpstr>
      <vt:lpstr> Contd..</vt:lpstr>
      <vt:lpstr> Contd..</vt:lpstr>
      <vt:lpstr> Contd..</vt:lpstr>
      <vt:lpstr> Data types</vt:lpstr>
      <vt:lpstr> Data types</vt:lpstr>
      <vt:lpstr> Types of Convolutions 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Over all Types of Convolutions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2237</cp:revision>
  <dcterms:created xsi:type="dcterms:W3CDTF">2013-11-07T06:07:38Z</dcterms:created>
  <dcterms:modified xsi:type="dcterms:W3CDTF">2024-07-27T14:20:07Z</dcterms:modified>
</cp:coreProperties>
</file>