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58" r:id="rId2"/>
    <p:sldId id="259" r:id="rId3"/>
    <p:sldId id="260" r:id="rId4"/>
    <p:sldId id="261" r:id="rId5"/>
    <p:sldId id="263" r:id="rId6"/>
    <p:sldId id="264" r:id="rId7"/>
    <p:sldId id="265" r:id="rId8"/>
    <p:sldId id="266" r:id="rId9"/>
    <p:sldId id="257" r:id="rId10"/>
    <p:sldId id="267" r:id="rId11"/>
    <p:sldId id="268" r:id="rId12"/>
    <p:sldId id="269" r:id="rId13"/>
    <p:sldId id="270" r:id="rId14"/>
    <p:sldId id="271" r:id="rId15"/>
    <p:sldId id="272" r:id="rId16"/>
    <p:sldId id="273" r:id="rId17"/>
    <p:sldId id="274" r:id="rId18"/>
    <p:sldId id="276" r:id="rId19"/>
    <p:sldId id="262" r:id="rId20"/>
    <p:sldId id="310" r:id="rId21"/>
    <p:sldId id="312" r:id="rId22"/>
    <p:sldId id="313" r:id="rId23"/>
    <p:sldId id="307" r:id="rId24"/>
    <p:sldId id="308" r:id="rId25"/>
    <p:sldId id="309"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6" r:id="rId44"/>
    <p:sldId id="297" r:id="rId45"/>
    <p:sldId id="298" r:id="rId46"/>
    <p:sldId id="299" r:id="rId47"/>
    <p:sldId id="300" r:id="rId48"/>
    <p:sldId id="301" r:id="rId49"/>
    <p:sldId id="302" r:id="rId50"/>
    <p:sldId id="303" r:id="rId51"/>
    <p:sldId id="304" r:id="rId52"/>
    <p:sldId id="305" r:id="rId53"/>
    <p:sldId id="256" r:id="rId54"/>
    <p:sldId id="294" r:id="rId55"/>
    <p:sldId id="295" r:id="rId56"/>
    <p:sldId id="306" r:id="rId57"/>
    <p:sldId id="319" r:id="rId58"/>
    <p:sldId id="314" r:id="rId59"/>
    <p:sldId id="315" r:id="rId60"/>
    <p:sldId id="316" r:id="rId61"/>
    <p:sldId id="317" r:id="rId62"/>
    <p:sldId id="318" r:id="rId6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27"/>
    <p:restoredTop sz="93002"/>
  </p:normalViewPr>
  <p:slideViewPr>
    <p:cSldViewPr>
      <p:cViewPr varScale="1">
        <p:scale>
          <a:sx n="107" d="100"/>
          <a:sy n="107" d="100"/>
        </p:scale>
        <p:origin x="878" y="67"/>
      </p:cViewPr>
      <p:guideLst>
        <p:guide orient="horz" pos="1620"/>
        <p:guide pos="288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DC804-EEFA-154C-80D7-2DD526DC8D6A}" type="datetimeFigureOut">
              <a:rPr lang="en-US" smtClean="0"/>
              <a:pPr/>
              <a:t>7/30/2024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409C5A-71A5-9842-9CD0-DE0A8CF38953}" type="slidenum">
              <a:rPr lang="en-US" smtClean="0"/>
              <a:pPr/>
              <a:t>‹#›</a:t>
            </a:fld>
            <a:endParaRPr lang="en-US"/>
          </a:p>
        </p:txBody>
      </p:sp>
    </p:spTree>
    <p:extLst>
      <p:ext uri="{BB962C8B-B14F-4D97-AF65-F5344CB8AC3E}">
        <p14:creationId xmlns:p14="http://schemas.microsoft.com/office/powerpoint/2010/main" val="257481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err="1" smtClean="0"/>
              <a:t>Pandas,numpy,scikit</a:t>
            </a:r>
            <a:r>
              <a:rPr lang="en-IN" dirty="0" smtClean="0"/>
              <a:t>-learn</a:t>
            </a:r>
            <a:endParaRPr lang="en-US" dirty="0"/>
          </a:p>
        </p:txBody>
      </p:sp>
      <p:sp>
        <p:nvSpPr>
          <p:cNvPr id="4" name="Slide Number Placeholder 3"/>
          <p:cNvSpPr>
            <a:spLocks noGrp="1"/>
          </p:cNvSpPr>
          <p:nvPr>
            <p:ph type="sldNum" sz="quarter" idx="10"/>
          </p:nvPr>
        </p:nvSpPr>
        <p:spPr/>
        <p:txBody>
          <a:bodyPr/>
          <a:lstStyle/>
          <a:p>
            <a:fld id="{E3409C5A-71A5-9842-9CD0-DE0A8CF38953}"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Like c and java there are no particular built in functions in python ,we use</a:t>
            </a:r>
            <a:r>
              <a:rPr lang="en-IN" baseline="0" dirty="0" smtClean="0"/>
              <a:t> constants in all </a:t>
            </a:r>
            <a:r>
              <a:rPr lang="en-IN" baseline="0" dirty="0" err="1" smtClean="0"/>
              <a:t>caapital</a:t>
            </a:r>
            <a:r>
              <a:rPr lang="en-IN" baseline="0" dirty="0" smtClean="0"/>
              <a:t> letters and </a:t>
            </a:r>
            <a:r>
              <a:rPr lang="en-IN" baseline="0" dirty="0" err="1" smtClean="0"/>
              <a:t>seperating</a:t>
            </a:r>
            <a:r>
              <a:rPr lang="en-IN" baseline="0" dirty="0" smtClean="0"/>
              <a:t> with </a:t>
            </a:r>
            <a:r>
              <a:rPr lang="en-IN" baseline="0" dirty="0" err="1" smtClean="0"/>
              <a:t>capiltals</a:t>
            </a:r>
            <a:endParaRPr lang="en-US" dirty="0"/>
          </a:p>
        </p:txBody>
      </p:sp>
      <p:sp>
        <p:nvSpPr>
          <p:cNvPr id="4" name="Slide Number Placeholder 3"/>
          <p:cNvSpPr>
            <a:spLocks noGrp="1"/>
          </p:cNvSpPr>
          <p:nvPr>
            <p:ph type="sldNum" sz="quarter" idx="10"/>
          </p:nvPr>
        </p:nvSpPr>
        <p:spPr/>
        <p:txBody>
          <a:bodyPr/>
          <a:lstStyle/>
          <a:p>
            <a:fld id="{E3409C5A-71A5-9842-9CD0-DE0A8CF38953}"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3409C5A-71A5-9842-9CD0-DE0A8CF38953}" type="slidenum">
              <a:rPr lang="en-US" smtClean="0"/>
              <a:pPr/>
              <a:t>25</a:t>
            </a:fld>
            <a:endParaRPr lang="en-US"/>
          </a:p>
        </p:txBody>
      </p:sp>
    </p:spTree>
    <p:extLst>
      <p:ext uri="{BB962C8B-B14F-4D97-AF65-F5344CB8AC3E}">
        <p14:creationId xmlns:p14="http://schemas.microsoft.com/office/powerpoint/2010/main" val="1558114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7/30/2024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python.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53788" y="1395502"/>
            <a:ext cx="4575612" cy="1862048"/>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11500" b="1"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Python</a:t>
            </a:r>
          </a:p>
        </p:txBody>
      </p:sp>
    </p:spTree>
    <p:extLst>
      <p:ext uri="{BB962C8B-B14F-4D97-AF65-F5344CB8AC3E}">
        <p14:creationId xmlns:p14="http://schemas.microsoft.com/office/powerpoint/2010/main" val="3562688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Python Virtual Machine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1828800"/>
          </a:xfrm>
        </p:spPr>
        <p:txBody>
          <a:bodyPr>
            <a:normAutofit/>
          </a:bodyPr>
          <a:lstStyle/>
          <a:p>
            <a:pPr marL="0" indent="0">
              <a:buNone/>
            </a:pPr>
            <a:r>
              <a:rPr lang="en-US" sz="1800" dirty="0">
                <a:latin typeface="Times New Roman" pitchFamily="18" charset="0"/>
                <a:cs typeface="Times New Roman" pitchFamily="18" charset="0"/>
              </a:rPr>
              <a:t>Python Virtual Machine (PVM) is a program which provides programming environment. The role of PVM is to convert the byte code instructions into machine code so the computer can execute those machine code instructions and display the output.</a:t>
            </a:r>
          </a:p>
          <a:p>
            <a:pPr marL="0" indent="0">
              <a:buNone/>
            </a:pPr>
            <a:r>
              <a:rPr lang="en-US" sz="1800" dirty="0">
                <a:latin typeface="Times New Roman" pitchFamily="18" charset="0"/>
                <a:cs typeface="Times New Roman" pitchFamily="18" charset="0"/>
              </a:rPr>
              <a:t>Interpreter converts the byte code into machine code and sends that machine code to the computer processor for execution.</a:t>
            </a:r>
          </a:p>
          <a:p>
            <a:pPr marL="0" indent="0">
              <a:buNone/>
            </a:pPr>
            <a:endParaRPr lang="en-US" sz="1800" dirty="0">
              <a:latin typeface="Times New Roman" pitchFamily="18" charset="0"/>
              <a:cs typeface="Times New Roman" pitchFamily="18" charset="0"/>
            </a:endParaRPr>
          </a:p>
        </p:txBody>
      </p:sp>
      <p:sp>
        <p:nvSpPr>
          <p:cNvPr id="4" name="Rounded Rectangle 3"/>
          <p:cNvSpPr/>
          <p:nvPr/>
        </p:nvSpPr>
        <p:spPr>
          <a:xfrm>
            <a:off x="228600" y="3042295"/>
            <a:ext cx="1295400" cy="8382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latin typeface="Times New Roman" pitchFamily="18" charset="0"/>
                <a:cs typeface="Times New Roman" pitchFamily="18" charset="0"/>
              </a:rPr>
              <a:t>Source Code/ Program</a:t>
            </a:r>
            <a:endParaRPr lang="en-IN" sz="1400" dirty="0">
              <a:latin typeface="Times New Roman" pitchFamily="18" charset="0"/>
              <a:cs typeface="Times New Roman" pitchFamily="18" charset="0"/>
            </a:endParaRPr>
          </a:p>
        </p:txBody>
      </p:sp>
      <p:sp>
        <p:nvSpPr>
          <p:cNvPr id="5" name="TextBox 4"/>
          <p:cNvSpPr txBox="1"/>
          <p:nvPr/>
        </p:nvSpPr>
        <p:spPr>
          <a:xfrm>
            <a:off x="328434" y="3880495"/>
            <a:ext cx="1082348" cy="261610"/>
          </a:xfrm>
          <a:prstGeom prst="rect">
            <a:avLst/>
          </a:prstGeom>
          <a:noFill/>
        </p:spPr>
        <p:txBody>
          <a:bodyPr wrap="none" rtlCol="0">
            <a:spAutoFit/>
          </a:bodyPr>
          <a:lstStyle/>
          <a:p>
            <a:r>
              <a:rPr lang="en-US" sz="1100" dirty="0">
                <a:cs typeface="Times New Roman" pitchFamily="18" charset="0"/>
              </a:rPr>
              <a:t>Geekyshows.py</a:t>
            </a:r>
            <a:endParaRPr lang="en-IN" sz="1200" dirty="0">
              <a:cs typeface="Times New Roman" pitchFamily="18" charset="0"/>
            </a:endParaRPr>
          </a:p>
        </p:txBody>
      </p:sp>
      <p:sp>
        <p:nvSpPr>
          <p:cNvPr id="6" name="Rectangle 5"/>
          <p:cNvSpPr/>
          <p:nvPr/>
        </p:nvSpPr>
        <p:spPr>
          <a:xfrm>
            <a:off x="2690634" y="3042295"/>
            <a:ext cx="11430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Times New Roman" pitchFamily="18" charset="0"/>
                <a:cs typeface="Times New Roman" pitchFamily="18" charset="0"/>
              </a:rPr>
              <a:t>Byte Code</a:t>
            </a:r>
            <a:endParaRPr lang="en-IN" sz="1400" dirty="0">
              <a:latin typeface="Times New Roman" pitchFamily="18" charset="0"/>
              <a:cs typeface="Times New Roman" pitchFamily="18" charset="0"/>
            </a:endParaRPr>
          </a:p>
        </p:txBody>
      </p:sp>
      <p:cxnSp>
        <p:nvCxnSpPr>
          <p:cNvPr id="7" name="Straight Arrow Connector 6"/>
          <p:cNvCxnSpPr>
            <a:stCxn id="4" idx="3"/>
            <a:endCxn id="6" idx="1"/>
          </p:cNvCxnSpPr>
          <p:nvPr/>
        </p:nvCxnSpPr>
        <p:spPr>
          <a:xfrm>
            <a:off x="1524000" y="3461395"/>
            <a:ext cx="116663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1540960" y="3499495"/>
            <a:ext cx="1149674" cy="430887"/>
          </a:xfrm>
          <a:prstGeom prst="rect">
            <a:avLst/>
          </a:prstGeom>
          <a:noFill/>
        </p:spPr>
        <p:txBody>
          <a:bodyPr wrap="none" rtlCol="0">
            <a:spAutoFit/>
          </a:bodyPr>
          <a:lstStyle/>
          <a:p>
            <a:pPr algn="ctr"/>
            <a:r>
              <a:rPr lang="en-US" sz="1100" dirty="0">
                <a:latin typeface="Times New Roman" pitchFamily="18" charset="0"/>
                <a:cs typeface="Times New Roman" pitchFamily="18" charset="0"/>
              </a:rPr>
              <a:t>Compile using </a:t>
            </a:r>
          </a:p>
          <a:p>
            <a:pPr algn="ctr"/>
            <a:r>
              <a:rPr lang="en-US" sz="1100" dirty="0">
                <a:latin typeface="Times New Roman" pitchFamily="18" charset="0"/>
                <a:cs typeface="Times New Roman" pitchFamily="18" charset="0"/>
              </a:rPr>
              <a:t>Python Compiler</a:t>
            </a:r>
            <a:endParaRPr lang="en-IN" sz="1100" dirty="0">
              <a:latin typeface="Times New Roman" pitchFamily="18" charset="0"/>
              <a:cs typeface="Times New Roman" pitchFamily="18" charset="0"/>
            </a:endParaRPr>
          </a:p>
        </p:txBody>
      </p:sp>
      <p:sp>
        <p:nvSpPr>
          <p:cNvPr id="9" name="TextBox 8"/>
          <p:cNvSpPr txBox="1"/>
          <p:nvPr/>
        </p:nvSpPr>
        <p:spPr>
          <a:xfrm>
            <a:off x="2678407" y="3880495"/>
            <a:ext cx="1231427" cy="276999"/>
          </a:xfrm>
          <a:prstGeom prst="rect">
            <a:avLst/>
          </a:prstGeom>
          <a:noFill/>
        </p:spPr>
        <p:txBody>
          <a:bodyPr wrap="none" rtlCol="0">
            <a:spAutoFit/>
          </a:bodyPr>
          <a:lstStyle/>
          <a:p>
            <a:r>
              <a:rPr lang="en-US" sz="1200" dirty="0" err="1">
                <a:cs typeface="Times New Roman" pitchFamily="18" charset="0"/>
              </a:rPr>
              <a:t>Geekyshows.pyc</a:t>
            </a:r>
            <a:endParaRPr lang="en-IN" sz="1200" dirty="0">
              <a:cs typeface="Times New Roman" pitchFamily="18" charset="0"/>
            </a:endParaRPr>
          </a:p>
        </p:txBody>
      </p:sp>
      <p:sp>
        <p:nvSpPr>
          <p:cNvPr id="10" name="Rectangle 9"/>
          <p:cNvSpPr/>
          <p:nvPr/>
        </p:nvSpPr>
        <p:spPr>
          <a:xfrm>
            <a:off x="5867400" y="3028950"/>
            <a:ext cx="1447800" cy="838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Times New Roman" pitchFamily="18" charset="0"/>
                <a:cs typeface="Times New Roman" pitchFamily="18" charset="0"/>
              </a:rPr>
              <a:t>Binary Code / Machine Code</a:t>
            </a:r>
            <a:endParaRPr lang="en-IN" sz="1400" dirty="0">
              <a:latin typeface="Times New Roman" pitchFamily="18" charset="0"/>
              <a:cs typeface="Times New Roman" pitchFamily="18" charset="0"/>
            </a:endParaRPr>
          </a:p>
        </p:txBody>
      </p:sp>
      <p:cxnSp>
        <p:nvCxnSpPr>
          <p:cNvPr id="11" name="Straight Arrow Connector 10"/>
          <p:cNvCxnSpPr>
            <a:stCxn id="6" idx="3"/>
            <a:endCxn id="20" idx="1"/>
          </p:cNvCxnSpPr>
          <p:nvPr/>
        </p:nvCxnSpPr>
        <p:spPr>
          <a:xfrm flipV="1">
            <a:off x="3833634" y="3448050"/>
            <a:ext cx="509766" cy="13345"/>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3" name="Rounded Rectangle 12"/>
          <p:cNvSpPr/>
          <p:nvPr/>
        </p:nvSpPr>
        <p:spPr>
          <a:xfrm>
            <a:off x="7972883" y="3198842"/>
            <a:ext cx="1094917" cy="4953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latin typeface="Times New Roman" pitchFamily="18" charset="0"/>
                <a:cs typeface="Times New Roman" pitchFamily="18" charset="0"/>
              </a:rPr>
              <a:t>Computer</a:t>
            </a:r>
            <a:endParaRPr lang="en-IN" sz="1400" dirty="0">
              <a:latin typeface="Times New Roman" pitchFamily="18" charset="0"/>
              <a:cs typeface="Times New Roman" pitchFamily="18" charset="0"/>
            </a:endParaRPr>
          </a:p>
        </p:txBody>
      </p:sp>
      <p:cxnSp>
        <p:nvCxnSpPr>
          <p:cNvPr id="14" name="Straight Arrow Connector 13"/>
          <p:cNvCxnSpPr>
            <a:stCxn id="10" idx="3"/>
            <a:endCxn id="13" idx="1"/>
          </p:cNvCxnSpPr>
          <p:nvPr/>
        </p:nvCxnSpPr>
        <p:spPr>
          <a:xfrm flipV="1">
            <a:off x="7315200" y="3446492"/>
            <a:ext cx="657683" cy="155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15" name="TextBox 14"/>
          <p:cNvSpPr txBox="1"/>
          <p:nvPr/>
        </p:nvSpPr>
        <p:spPr>
          <a:xfrm>
            <a:off x="8229600" y="3693035"/>
            <a:ext cx="630301" cy="276999"/>
          </a:xfrm>
          <a:prstGeom prst="rect">
            <a:avLst/>
          </a:prstGeom>
          <a:noFill/>
        </p:spPr>
        <p:txBody>
          <a:bodyPr wrap="none" rtlCol="0">
            <a:spAutoFit/>
          </a:bodyPr>
          <a:lstStyle/>
          <a:p>
            <a:r>
              <a:rPr lang="en-US" sz="1200" dirty="0">
                <a:cs typeface="Times New Roman" pitchFamily="18" charset="0"/>
              </a:rPr>
              <a:t>Output</a:t>
            </a:r>
            <a:endParaRPr lang="en-IN" sz="1200" dirty="0">
              <a:cs typeface="Times New Roman" pitchFamily="18" charset="0"/>
            </a:endParaRPr>
          </a:p>
        </p:txBody>
      </p:sp>
      <p:sp>
        <p:nvSpPr>
          <p:cNvPr id="20" name="Rectangle 19"/>
          <p:cNvSpPr/>
          <p:nvPr/>
        </p:nvSpPr>
        <p:spPr>
          <a:xfrm>
            <a:off x="4343400" y="2876550"/>
            <a:ext cx="1066800" cy="1143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IN"/>
          </a:p>
        </p:txBody>
      </p:sp>
      <p:sp>
        <p:nvSpPr>
          <p:cNvPr id="21" name="Rectangle 20"/>
          <p:cNvSpPr/>
          <p:nvPr/>
        </p:nvSpPr>
        <p:spPr>
          <a:xfrm>
            <a:off x="4419600" y="2966095"/>
            <a:ext cx="923973" cy="36765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200" dirty="0">
                <a:solidFill>
                  <a:schemeClr val="tx1"/>
                </a:solidFill>
                <a:latin typeface="Times New Roman" pitchFamily="18" charset="0"/>
                <a:cs typeface="Times New Roman" pitchFamily="18" charset="0"/>
              </a:rPr>
              <a:t>Interpreter</a:t>
            </a:r>
            <a:endParaRPr lang="en-IN" sz="1200" dirty="0">
              <a:solidFill>
                <a:schemeClr val="tx1"/>
              </a:solidFill>
              <a:latin typeface="Times New Roman" pitchFamily="18" charset="0"/>
              <a:cs typeface="Times New Roman" pitchFamily="18" charset="0"/>
            </a:endParaRPr>
          </a:p>
        </p:txBody>
      </p:sp>
      <p:cxnSp>
        <p:nvCxnSpPr>
          <p:cNvPr id="25" name="Straight Arrow Connector 24"/>
          <p:cNvCxnSpPr>
            <a:stCxn id="20" idx="3"/>
            <a:endCxn id="10" idx="1"/>
          </p:cNvCxnSpPr>
          <p:nvPr/>
        </p:nvCxnSpPr>
        <p:spPr>
          <a:xfrm>
            <a:off x="5410200" y="3448050"/>
            <a:ext cx="45720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26" name="TextBox 25"/>
          <p:cNvSpPr txBox="1"/>
          <p:nvPr/>
        </p:nvSpPr>
        <p:spPr>
          <a:xfrm>
            <a:off x="4613727" y="3971151"/>
            <a:ext cx="491673" cy="276999"/>
          </a:xfrm>
          <a:prstGeom prst="rect">
            <a:avLst/>
          </a:prstGeom>
          <a:noFill/>
        </p:spPr>
        <p:txBody>
          <a:bodyPr wrap="none" rtlCol="0">
            <a:spAutoFit/>
          </a:bodyPr>
          <a:lstStyle/>
          <a:p>
            <a:r>
              <a:rPr lang="en-US" sz="1200" b="1" dirty="0">
                <a:cs typeface="Times New Roman" pitchFamily="18" charset="0"/>
              </a:rPr>
              <a:t>PVM</a:t>
            </a:r>
            <a:endParaRPr lang="en-IN" sz="1200" b="1" dirty="0">
              <a:cs typeface="Times New Roman" pitchFamily="18" charset="0"/>
            </a:endParaRPr>
          </a:p>
        </p:txBody>
      </p:sp>
    </p:spTree>
    <p:extLst>
      <p:ext uri="{BB962C8B-B14F-4D97-AF65-F5344CB8AC3E}">
        <p14:creationId xmlns:p14="http://schemas.microsoft.com/office/powerpoint/2010/main" val="1744218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fade">
                                      <p:cBhvr>
                                        <p:cTn id="37" dur="5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500"/>
                                        <p:tgtEl>
                                          <p:spTgt spid="2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500"/>
                                        <p:tgtEl>
                                          <p:spTgt spid="2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
                                            <p:txEl>
                                              <p:pRg st="1" end="1"/>
                                            </p:txEl>
                                          </p:spTgt>
                                        </p:tgtEl>
                                        <p:attrNameLst>
                                          <p:attrName>style.visibility</p:attrName>
                                        </p:attrNameLst>
                                      </p:cBhvr>
                                      <p:to>
                                        <p:strVal val="visible"/>
                                      </p:to>
                                    </p:set>
                                    <p:animEffect transition="in" filter="fade">
                                      <p:cBhvr>
                                        <p:cTn id="60" dur="500"/>
                                        <p:tgtEl>
                                          <p:spTgt spid="3">
                                            <p:txEl>
                                              <p:pRg st="1" end="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fade">
                                      <p:cBhvr>
                                        <p:cTn id="65" dur="500"/>
                                        <p:tgtEl>
                                          <p:spTgt spid="25"/>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fade">
                                      <p:cBhvr>
                                        <p:cTn id="70" dur="500"/>
                                        <p:tgtEl>
                                          <p:spTgt spid="10"/>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nodeType="click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barn(inVertical)">
                                      <p:cBhvr>
                                        <p:cTn id="75" dur="500"/>
                                        <p:tgtEl>
                                          <p:spTgt spid="14"/>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fade">
                                      <p:cBhvr>
                                        <p:cTn id="80" dur="500"/>
                                        <p:tgtEl>
                                          <p:spTgt spid="13"/>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8" grpId="0"/>
      <p:bldP spid="10" grpId="0" animBg="1"/>
      <p:bldP spid="13" grpId="0" animBg="1"/>
      <p:bldP spid="15" grpId="0"/>
      <p:bldP spid="20" grpId="0" animBg="1"/>
      <p:bldP spid="21" grpId="0" animBg="1"/>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3600" b="1" u="sng" dirty="0">
                <a:latin typeface="Times New Roman" pitchFamily="18" charset="0"/>
                <a:cs typeface="Times New Roman" pitchFamily="18" charset="0"/>
              </a:rPr>
              <a:t>Executing Python Program</a:t>
            </a:r>
            <a:endParaRPr lang="en-IN"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394472"/>
          </a:xfrm>
        </p:spPr>
        <p:txBody>
          <a:bodyPr>
            <a:normAutofit/>
          </a:bodyPr>
          <a:lstStyle/>
          <a:p>
            <a:r>
              <a:rPr lang="en-US" sz="2000" dirty="0">
                <a:latin typeface="Times New Roman" pitchFamily="18" charset="0"/>
                <a:cs typeface="Times New Roman" pitchFamily="18" charset="0"/>
              </a:rPr>
              <a:t>Command Line Window</a:t>
            </a:r>
          </a:p>
          <a:p>
            <a:r>
              <a:rPr lang="en-US" sz="2000" dirty="0">
                <a:latin typeface="Times New Roman" pitchFamily="18" charset="0"/>
                <a:cs typeface="Times New Roman" pitchFamily="18" charset="0"/>
              </a:rPr>
              <a:t>IDLE </a:t>
            </a:r>
            <a:r>
              <a:rPr lang="en-US" sz="2000" dirty="0" smtClean="0">
                <a:latin typeface="Times New Roman" pitchFamily="18" charset="0"/>
                <a:cs typeface="Times New Roman" pitchFamily="18" charset="0"/>
              </a:rPr>
              <a:t>(</a:t>
            </a:r>
            <a:r>
              <a:rPr lang="en-US" sz="2000" dirty="0" smtClean="0"/>
              <a:t>Integrated Development and Learning Environment</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Notepad or Notepad++</a:t>
            </a:r>
          </a:p>
          <a:p>
            <a:r>
              <a:rPr lang="en-US" sz="2000" dirty="0" err="1">
                <a:latin typeface="Times New Roman" pitchFamily="18" charset="0"/>
                <a:cs typeface="Times New Roman" pitchFamily="18" charset="0"/>
              </a:rPr>
              <a:t>PyCharm</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Visual Studio Code</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73913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701279"/>
          </a:xfrm>
        </p:spPr>
        <p:txBody>
          <a:bodyPr>
            <a:normAutofit/>
          </a:bodyPr>
          <a:lstStyle/>
          <a:p>
            <a:r>
              <a:rPr lang="en-US" sz="4000" b="1" u="sng" dirty="0">
                <a:latin typeface="Times New Roman" pitchFamily="18" charset="0"/>
                <a:cs typeface="Times New Roman" pitchFamily="18" charset="0"/>
              </a:rPr>
              <a:t>Identifier</a:t>
            </a:r>
          </a:p>
        </p:txBody>
      </p:sp>
      <p:sp>
        <p:nvSpPr>
          <p:cNvPr id="3" name="TextBox 2"/>
          <p:cNvSpPr txBox="1"/>
          <p:nvPr/>
        </p:nvSpPr>
        <p:spPr>
          <a:xfrm>
            <a:off x="609600" y="819150"/>
            <a:ext cx="7772400" cy="3170099"/>
          </a:xfrm>
          <a:prstGeom prst="rect">
            <a:avLst/>
          </a:prstGeom>
          <a:noFill/>
        </p:spPr>
        <p:txBody>
          <a:bodyPr wrap="square" rtlCol="0">
            <a:spAutoFit/>
          </a:bodyPr>
          <a:lstStyle/>
          <a:p>
            <a:r>
              <a:rPr lang="en-US" sz="2000" dirty="0">
                <a:latin typeface="Times New Roman" pitchFamily="18" charset="0"/>
                <a:cs typeface="Times New Roman" pitchFamily="18" charset="0"/>
              </a:rPr>
              <a:t>An identifier is a name having a few letters, numbers and special characters _ (underscore). </a:t>
            </a:r>
          </a:p>
          <a:p>
            <a:r>
              <a:rPr lang="en-US" sz="2000" dirty="0">
                <a:latin typeface="Times New Roman" pitchFamily="18" charset="0"/>
                <a:cs typeface="Times New Roman" pitchFamily="18" charset="0"/>
              </a:rPr>
              <a:t>It should always start with a non-numeric character. </a:t>
            </a:r>
          </a:p>
          <a:p>
            <a:r>
              <a:rPr lang="en-US" sz="2000" dirty="0">
                <a:latin typeface="Times New Roman" pitchFamily="18" charset="0"/>
                <a:cs typeface="Times New Roman" pitchFamily="18" charset="0"/>
              </a:rPr>
              <a:t>It is used to identify a variable, function, symbolic constant, class etc. </a:t>
            </a:r>
          </a:p>
          <a:p>
            <a:r>
              <a:rPr lang="en-US" sz="2000" dirty="0">
                <a:latin typeface="Times New Roman" pitchFamily="18" charset="0"/>
                <a:cs typeface="Times New Roman" pitchFamily="18" charset="0"/>
              </a:rPr>
              <a:t>Ex : - </a:t>
            </a:r>
          </a:p>
          <a:p>
            <a:r>
              <a:rPr lang="en-US" sz="2000" dirty="0">
                <a:latin typeface="Times New Roman" pitchFamily="18" charset="0"/>
                <a:cs typeface="Times New Roman" pitchFamily="18" charset="0"/>
              </a:rPr>
              <a:t>	X2</a:t>
            </a:r>
          </a:p>
          <a:p>
            <a:r>
              <a:rPr lang="en-US" sz="2000" dirty="0">
                <a:latin typeface="Times New Roman" pitchFamily="18" charset="0"/>
                <a:cs typeface="Times New Roman" pitchFamily="18" charset="0"/>
              </a:rPr>
              <a:t>	PI</a:t>
            </a:r>
          </a:p>
          <a:p>
            <a:r>
              <a:rPr lang="en-US" sz="2000" dirty="0">
                <a:latin typeface="Times New Roman" pitchFamily="18" charset="0"/>
                <a:cs typeface="Times New Roman" pitchFamily="18" charset="0"/>
              </a:rPr>
              <a:t>	Sigma</a:t>
            </a:r>
          </a:p>
          <a:p>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matadd</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full_name</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60091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438150"/>
            <a:ext cx="8229600" cy="3394472"/>
          </a:xfrm>
        </p:spPr>
        <p:txBody>
          <a:bodyPr>
            <a:normAutofit/>
          </a:bodyPr>
          <a:lstStyle/>
          <a:p>
            <a:r>
              <a:rPr lang="en-US" sz="2400" dirty="0">
                <a:latin typeface="Times New Roman" pitchFamily="18" charset="0"/>
                <a:cs typeface="Times New Roman" pitchFamily="18" charset="0"/>
              </a:rPr>
              <a:t>Python is case sensitive programming language.</a:t>
            </a:r>
          </a:p>
          <a:p>
            <a:pPr marL="0" indent="0">
              <a:buNone/>
            </a:pPr>
            <a:r>
              <a:rPr lang="en-US" sz="2400" dirty="0">
                <a:latin typeface="Times New Roman" pitchFamily="18" charset="0"/>
                <a:cs typeface="Times New Roman" pitchFamily="18" charset="0"/>
              </a:rPr>
              <a:t>	d is not equal to D</a:t>
            </a:r>
          </a:p>
          <a:p>
            <a:pPr marL="0" indent="0">
              <a:buNone/>
            </a:pPr>
            <a:r>
              <a:rPr lang="en-US" sz="2400" dirty="0">
                <a:latin typeface="Times New Roman" pitchFamily="18" charset="0"/>
                <a:cs typeface="Times New Roman" pitchFamily="18" charset="0"/>
              </a:rPr>
              <a:t>	t is not equal to T</a:t>
            </a:r>
          </a:p>
          <a:p>
            <a:pPr marL="0" indent="0">
              <a:buNone/>
            </a:pP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Harin</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is not equal to </a:t>
            </a:r>
            <a:r>
              <a:rPr lang="en-US" sz="2400" dirty="0" err="1" smtClean="0">
                <a:latin typeface="Times New Roman" pitchFamily="18" charset="0"/>
                <a:cs typeface="Times New Roman" pitchFamily="18" charset="0"/>
              </a:rPr>
              <a:t>harin</a:t>
            </a:r>
            <a:endParaRPr lang="en-US" sz="2400" dirty="0" smtClean="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harin</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is not </a:t>
            </a:r>
            <a:r>
              <a:rPr lang="en-US" sz="2400" dirty="0" err="1">
                <a:latin typeface="Times New Roman" pitchFamily="18" charset="0"/>
                <a:cs typeface="Times New Roman" pitchFamily="18" charset="0"/>
              </a:rPr>
              <a:t>eqaul</a:t>
            </a:r>
            <a:r>
              <a:rPr lang="en-US" sz="2400" dirty="0">
                <a:latin typeface="Times New Roman" pitchFamily="18" charset="0"/>
                <a:cs typeface="Times New Roman" pitchFamily="18" charset="0"/>
              </a:rPr>
              <a:t> to </a:t>
            </a:r>
            <a:r>
              <a:rPr lang="en-US" sz="2400" dirty="0" smtClean="0">
                <a:latin typeface="Times New Roman" pitchFamily="18" charset="0"/>
                <a:cs typeface="Times New Roman" pitchFamily="18" charset="0"/>
              </a:rPr>
              <a:t>HARIN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1643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Keywords or Reserved Words</a:t>
            </a:r>
          </a:p>
        </p:txBody>
      </p:sp>
      <p:sp>
        <p:nvSpPr>
          <p:cNvPr id="4" name="Content Placeholder 3"/>
          <p:cNvSpPr>
            <a:spLocks noGrp="1"/>
          </p:cNvSpPr>
          <p:nvPr>
            <p:ph idx="1"/>
          </p:nvPr>
        </p:nvSpPr>
        <p:spPr>
          <a:xfrm>
            <a:off x="457200" y="819150"/>
            <a:ext cx="8229600" cy="762000"/>
          </a:xfrm>
        </p:spPr>
        <p:txBody>
          <a:bodyPr>
            <a:normAutofit/>
          </a:bodyPr>
          <a:lstStyle/>
          <a:p>
            <a:pPr marL="0" indent="0">
              <a:buNone/>
            </a:pPr>
            <a:r>
              <a:rPr lang="en-US" sz="2000" dirty="0">
                <a:latin typeface="Times New Roman" pitchFamily="18" charset="0"/>
                <a:cs typeface="Times New Roman" pitchFamily="18" charset="0"/>
              </a:rPr>
              <a:t>Python language uses the following keywords which are not available to users to use them as identifiers.</a:t>
            </a:r>
            <a:endParaRPr lang="en-IN" sz="2000" dirty="0">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1524000" y="1733550"/>
          <a:ext cx="6096000" cy="2595880"/>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a:txBody>
                    <a:bodyPr/>
                    <a:lstStyle/>
                    <a:p>
                      <a:r>
                        <a:rPr lang="en-US" sz="1600" dirty="0"/>
                        <a:t>False</a:t>
                      </a:r>
                      <a:endParaRPr lang="en-IN" sz="1600" dirty="0"/>
                    </a:p>
                  </a:txBody>
                  <a:tcPr/>
                </a:tc>
                <a:tc>
                  <a:txBody>
                    <a:bodyPr/>
                    <a:lstStyle/>
                    <a:p>
                      <a:r>
                        <a:rPr lang="en-US" sz="1600" dirty="0"/>
                        <a:t>await</a:t>
                      </a:r>
                      <a:endParaRPr lang="en-IN" sz="1600" dirty="0"/>
                    </a:p>
                  </a:txBody>
                  <a:tcPr/>
                </a:tc>
                <a:tc>
                  <a:txBody>
                    <a:bodyPr/>
                    <a:lstStyle/>
                    <a:p>
                      <a:r>
                        <a:rPr lang="en-US" sz="1600" dirty="0"/>
                        <a:t>else</a:t>
                      </a:r>
                      <a:endParaRPr lang="en-IN" sz="1600" dirty="0"/>
                    </a:p>
                  </a:txBody>
                  <a:tcPr/>
                </a:tc>
                <a:tc>
                  <a:txBody>
                    <a:bodyPr/>
                    <a:lstStyle/>
                    <a:p>
                      <a:r>
                        <a:rPr lang="en-US" sz="1600" dirty="0"/>
                        <a:t>import</a:t>
                      </a:r>
                      <a:endParaRPr lang="en-IN" sz="1600" dirty="0"/>
                    </a:p>
                  </a:txBody>
                  <a:tcPr/>
                </a:tc>
                <a:tc>
                  <a:txBody>
                    <a:bodyPr/>
                    <a:lstStyle/>
                    <a:p>
                      <a:r>
                        <a:rPr lang="en-US" sz="1600" dirty="0"/>
                        <a:t>pass</a:t>
                      </a:r>
                      <a:endParaRPr lang="en-IN" sz="1600" dirty="0"/>
                    </a:p>
                  </a:txBody>
                  <a:tcPr/>
                </a:tc>
                <a:extLst>
                  <a:ext uri="{0D108BD9-81ED-4DB2-BD59-A6C34878D82A}">
                    <a16:rowId xmlns:a16="http://schemas.microsoft.com/office/drawing/2014/main" val="10000"/>
                  </a:ext>
                </a:extLst>
              </a:tr>
              <a:tr h="370840">
                <a:tc>
                  <a:txBody>
                    <a:bodyPr/>
                    <a:lstStyle/>
                    <a:p>
                      <a:r>
                        <a:rPr lang="en-US" sz="1600" dirty="0"/>
                        <a:t>None</a:t>
                      </a:r>
                      <a:endParaRPr lang="en-IN" sz="1600" dirty="0"/>
                    </a:p>
                  </a:txBody>
                  <a:tcPr/>
                </a:tc>
                <a:tc>
                  <a:txBody>
                    <a:bodyPr/>
                    <a:lstStyle/>
                    <a:p>
                      <a:r>
                        <a:rPr lang="en-US" sz="1600" dirty="0"/>
                        <a:t>break</a:t>
                      </a:r>
                      <a:endParaRPr lang="en-IN" sz="1600" dirty="0"/>
                    </a:p>
                  </a:txBody>
                  <a:tcPr/>
                </a:tc>
                <a:tc>
                  <a:txBody>
                    <a:bodyPr/>
                    <a:lstStyle/>
                    <a:p>
                      <a:r>
                        <a:rPr lang="en-US" sz="1600" dirty="0"/>
                        <a:t>except</a:t>
                      </a:r>
                      <a:endParaRPr lang="en-IN" sz="1600" dirty="0"/>
                    </a:p>
                  </a:txBody>
                  <a:tcPr/>
                </a:tc>
                <a:tc>
                  <a:txBody>
                    <a:bodyPr/>
                    <a:lstStyle/>
                    <a:p>
                      <a:r>
                        <a:rPr lang="en-US" sz="1600" dirty="0"/>
                        <a:t>in</a:t>
                      </a:r>
                      <a:endParaRPr lang="en-IN" sz="1600" dirty="0"/>
                    </a:p>
                  </a:txBody>
                  <a:tcPr/>
                </a:tc>
                <a:tc>
                  <a:txBody>
                    <a:bodyPr/>
                    <a:lstStyle/>
                    <a:p>
                      <a:r>
                        <a:rPr lang="en-US" sz="1600" dirty="0"/>
                        <a:t>raise</a:t>
                      </a:r>
                      <a:endParaRPr lang="en-IN" sz="1600" dirty="0"/>
                    </a:p>
                  </a:txBody>
                  <a:tcPr/>
                </a:tc>
                <a:extLst>
                  <a:ext uri="{0D108BD9-81ED-4DB2-BD59-A6C34878D82A}">
                    <a16:rowId xmlns:a16="http://schemas.microsoft.com/office/drawing/2014/main" val="10001"/>
                  </a:ext>
                </a:extLst>
              </a:tr>
              <a:tr h="370840">
                <a:tc>
                  <a:txBody>
                    <a:bodyPr/>
                    <a:lstStyle/>
                    <a:p>
                      <a:r>
                        <a:rPr lang="en-US" sz="1600" dirty="0"/>
                        <a:t>True</a:t>
                      </a:r>
                      <a:endParaRPr lang="en-IN" sz="1600" dirty="0"/>
                    </a:p>
                  </a:txBody>
                  <a:tcPr/>
                </a:tc>
                <a:tc>
                  <a:txBody>
                    <a:bodyPr/>
                    <a:lstStyle/>
                    <a:p>
                      <a:r>
                        <a:rPr lang="en-US" sz="1600" dirty="0"/>
                        <a:t>class</a:t>
                      </a:r>
                      <a:endParaRPr lang="en-IN" sz="1600" dirty="0"/>
                    </a:p>
                  </a:txBody>
                  <a:tcPr/>
                </a:tc>
                <a:tc>
                  <a:txBody>
                    <a:bodyPr/>
                    <a:lstStyle/>
                    <a:p>
                      <a:r>
                        <a:rPr lang="en-US" sz="1600" dirty="0"/>
                        <a:t>finally</a:t>
                      </a:r>
                      <a:endParaRPr lang="en-IN" sz="1600" dirty="0"/>
                    </a:p>
                  </a:txBody>
                  <a:tcPr/>
                </a:tc>
                <a:tc>
                  <a:txBody>
                    <a:bodyPr/>
                    <a:lstStyle/>
                    <a:p>
                      <a:r>
                        <a:rPr lang="en-US" sz="1600" dirty="0"/>
                        <a:t>is</a:t>
                      </a:r>
                      <a:endParaRPr lang="en-IN" sz="1600" dirty="0"/>
                    </a:p>
                  </a:txBody>
                  <a:tcPr/>
                </a:tc>
                <a:tc>
                  <a:txBody>
                    <a:bodyPr/>
                    <a:lstStyle/>
                    <a:p>
                      <a:r>
                        <a:rPr lang="en-US" sz="1600" dirty="0"/>
                        <a:t>return</a:t>
                      </a:r>
                      <a:endParaRPr lang="en-IN" sz="1600" dirty="0"/>
                    </a:p>
                  </a:txBody>
                  <a:tcPr/>
                </a:tc>
                <a:extLst>
                  <a:ext uri="{0D108BD9-81ED-4DB2-BD59-A6C34878D82A}">
                    <a16:rowId xmlns:a16="http://schemas.microsoft.com/office/drawing/2014/main" val="10002"/>
                  </a:ext>
                </a:extLst>
              </a:tr>
              <a:tr h="370840">
                <a:tc>
                  <a:txBody>
                    <a:bodyPr/>
                    <a:lstStyle/>
                    <a:p>
                      <a:r>
                        <a:rPr lang="en-US" sz="1600" dirty="0"/>
                        <a:t>and</a:t>
                      </a:r>
                      <a:endParaRPr lang="en-IN" sz="1600" dirty="0"/>
                    </a:p>
                  </a:txBody>
                  <a:tcPr/>
                </a:tc>
                <a:tc>
                  <a:txBody>
                    <a:bodyPr/>
                    <a:lstStyle/>
                    <a:p>
                      <a:r>
                        <a:rPr lang="en-US" sz="1600" dirty="0"/>
                        <a:t>continue</a:t>
                      </a:r>
                      <a:endParaRPr lang="en-IN" sz="1600" dirty="0"/>
                    </a:p>
                  </a:txBody>
                  <a:tcPr/>
                </a:tc>
                <a:tc>
                  <a:txBody>
                    <a:bodyPr/>
                    <a:lstStyle/>
                    <a:p>
                      <a:r>
                        <a:rPr lang="en-US" sz="1600" dirty="0"/>
                        <a:t>for</a:t>
                      </a:r>
                      <a:endParaRPr lang="en-IN" sz="1600" dirty="0"/>
                    </a:p>
                  </a:txBody>
                  <a:tcPr/>
                </a:tc>
                <a:tc>
                  <a:txBody>
                    <a:bodyPr/>
                    <a:lstStyle/>
                    <a:p>
                      <a:r>
                        <a:rPr lang="en-US" sz="1600" dirty="0"/>
                        <a:t>lambda</a:t>
                      </a:r>
                      <a:endParaRPr lang="en-IN" sz="1600" dirty="0"/>
                    </a:p>
                  </a:txBody>
                  <a:tcPr/>
                </a:tc>
                <a:tc>
                  <a:txBody>
                    <a:bodyPr/>
                    <a:lstStyle/>
                    <a:p>
                      <a:r>
                        <a:rPr lang="en-US" sz="1600" dirty="0"/>
                        <a:t>try</a:t>
                      </a:r>
                      <a:endParaRPr lang="en-IN" sz="1600" dirty="0"/>
                    </a:p>
                  </a:txBody>
                  <a:tcPr/>
                </a:tc>
                <a:extLst>
                  <a:ext uri="{0D108BD9-81ED-4DB2-BD59-A6C34878D82A}">
                    <a16:rowId xmlns:a16="http://schemas.microsoft.com/office/drawing/2014/main" val="10003"/>
                  </a:ext>
                </a:extLst>
              </a:tr>
              <a:tr h="370840">
                <a:tc>
                  <a:txBody>
                    <a:bodyPr/>
                    <a:lstStyle/>
                    <a:p>
                      <a:r>
                        <a:rPr lang="en-US" sz="1600" dirty="0"/>
                        <a:t>as</a:t>
                      </a:r>
                      <a:endParaRPr lang="en-IN" sz="1600" dirty="0"/>
                    </a:p>
                  </a:txBody>
                  <a:tcPr/>
                </a:tc>
                <a:tc>
                  <a:txBody>
                    <a:bodyPr/>
                    <a:lstStyle/>
                    <a:p>
                      <a:r>
                        <a:rPr lang="en-US" sz="1600" dirty="0" err="1"/>
                        <a:t>def</a:t>
                      </a:r>
                      <a:endParaRPr lang="en-IN" sz="1600" dirty="0"/>
                    </a:p>
                  </a:txBody>
                  <a:tcPr/>
                </a:tc>
                <a:tc>
                  <a:txBody>
                    <a:bodyPr/>
                    <a:lstStyle/>
                    <a:p>
                      <a:r>
                        <a:rPr lang="en-US" sz="1600" dirty="0"/>
                        <a:t>from</a:t>
                      </a:r>
                      <a:endParaRPr lang="en-IN" sz="1600" dirty="0"/>
                    </a:p>
                  </a:txBody>
                  <a:tcPr/>
                </a:tc>
                <a:tc>
                  <a:txBody>
                    <a:bodyPr/>
                    <a:lstStyle/>
                    <a:p>
                      <a:r>
                        <a:rPr lang="en-US" sz="1600" dirty="0"/>
                        <a:t>nonlocal</a:t>
                      </a:r>
                      <a:endParaRPr lang="en-IN" sz="1600" dirty="0"/>
                    </a:p>
                  </a:txBody>
                  <a:tcPr/>
                </a:tc>
                <a:tc>
                  <a:txBody>
                    <a:bodyPr/>
                    <a:lstStyle/>
                    <a:p>
                      <a:r>
                        <a:rPr lang="en-US" sz="1600" dirty="0"/>
                        <a:t>while</a:t>
                      </a:r>
                      <a:endParaRPr lang="en-IN" sz="1600" dirty="0"/>
                    </a:p>
                  </a:txBody>
                  <a:tcPr/>
                </a:tc>
                <a:extLst>
                  <a:ext uri="{0D108BD9-81ED-4DB2-BD59-A6C34878D82A}">
                    <a16:rowId xmlns:a16="http://schemas.microsoft.com/office/drawing/2014/main" val="10004"/>
                  </a:ext>
                </a:extLst>
              </a:tr>
              <a:tr h="370840">
                <a:tc>
                  <a:txBody>
                    <a:bodyPr/>
                    <a:lstStyle/>
                    <a:p>
                      <a:r>
                        <a:rPr lang="en-US" sz="1600" dirty="0"/>
                        <a:t>assert</a:t>
                      </a:r>
                      <a:endParaRPr lang="en-IN" sz="1600" dirty="0"/>
                    </a:p>
                  </a:txBody>
                  <a:tcPr/>
                </a:tc>
                <a:tc>
                  <a:txBody>
                    <a:bodyPr/>
                    <a:lstStyle/>
                    <a:p>
                      <a:r>
                        <a:rPr lang="en-US" sz="1600" dirty="0"/>
                        <a:t>del</a:t>
                      </a:r>
                      <a:endParaRPr lang="en-IN" sz="1600" dirty="0"/>
                    </a:p>
                  </a:txBody>
                  <a:tcPr/>
                </a:tc>
                <a:tc>
                  <a:txBody>
                    <a:bodyPr/>
                    <a:lstStyle/>
                    <a:p>
                      <a:r>
                        <a:rPr lang="en-US" sz="1600" dirty="0"/>
                        <a:t>global</a:t>
                      </a:r>
                      <a:endParaRPr lang="en-IN" sz="1600" dirty="0"/>
                    </a:p>
                  </a:txBody>
                  <a:tcPr/>
                </a:tc>
                <a:tc>
                  <a:txBody>
                    <a:bodyPr/>
                    <a:lstStyle/>
                    <a:p>
                      <a:r>
                        <a:rPr lang="en-US" sz="1600" dirty="0"/>
                        <a:t>not</a:t>
                      </a:r>
                      <a:endParaRPr lang="en-IN" sz="1600" dirty="0"/>
                    </a:p>
                  </a:txBody>
                  <a:tcPr/>
                </a:tc>
                <a:tc>
                  <a:txBody>
                    <a:bodyPr/>
                    <a:lstStyle/>
                    <a:p>
                      <a:r>
                        <a:rPr lang="en-US" sz="1600" dirty="0"/>
                        <a:t>with</a:t>
                      </a:r>
                      <a:endParaRPr lang="en-IN" sz="1600" dirty="0"/>
                    </a:p>
                  </a:txBody>
                  <a:tcPr/>
                </a:tc>
                <a:extLst>
                  <a:ext uri="{0D108BD9-81ED-4DB2-BD59-A6C34878D82A}">
                    <a16:rowId xmlns:a16="http://schemas.microsoft.com/office/drawing/2014/main" val="10005"/>
                  </a:ext>
                </a:extLst>
              </a:tr>
              <a:tr h="370840">
                <a:tc>
                  <a:txBody>
                    <a:bodyPr/>
                    <a:lstStyle/>
                    <a:p>
                      <a:r>
                        <a:rPr lang="en-US" sz="1600" dirty="0" err="1"/>
                        <a:t>async</a:t>
                      </a:r>
                      <a:endParaRPr lang="en-IN" sz="1600" dirty="0"/>
                    </a:p>
                  </a:txBody>
                  <a:tcPr/>
                </a:tc>
                <a:tc>
                  <a:txBody>
                    <a:bodyPr/>
                    <a:lstStyle/>
                    <a:p>
                      <a:r>
                        <a:rPr lang="en-US" sz="1600" dirty="0" err="1"/>
                        <a:t>elif</a:t>
                      </a:r>
                      <a:endParaRPr lang="en-IN" sz="1600" dirty="0"/>
                    </a:p>
                  </a:txBody>
                  <a:tcPr/>
                </a:tc>
                <a:tc>
                  <a:txBody>
                    <a:bodyPr/>
                    <a:lstStyle/>
                    <a:p>
                      <a:r>
                        <a:rPr lang="en-US" sz="1600" dirty="0"/>
                        <a:t>if</a:t>
                      </a:r>
                      <a:endParaRPr lang="en-IN" sz="1600" dirty="0"/>
                    </a:p>
                  </a:txBody>
                  <a:tcPr/>
                </a:tc>
                <a:tc>
                  <a:txBody>
                    <a:bodyPr/>
                    <a:lstStyle/>
                    <a:p>
                      <a:r>
                        <a:rPr lang="en-US" sz="1600" dirty="0"/>
                        <a:t>or</a:t>
                      </a:r>
                      <a:endParaRPr lang="en-IN" sz="1600" dirty="0"/>
                    </a:p>
                  </a:txBody>
                  <a:tcPr/>
                </a:tc>
                <a:tc>
                  <a:txBody>
                    <a:bodyPr/>
                    <a:lstStyle/>
                    <a:p>
                      <a:r>
                        <a:rPr lang="en-US" sz="1600" dirty="0"/>
                        <a:t>yield</a:t>
                      </a:r>
                      <a:endParaRPr lang="en-IN" sz="16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464821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Constants</a:t>
            </a:r>
          </a:p>
        </p:txBody>
      </p:sp>
      <p:sp>
        <p:nvSpPr>
          <p:cNvPr id="10" name="Content Placeholder 9"/>
          <p:cNvSpPr>
            <a:spLocks noGrp="1"/>
          </p:cNvSpPr>
          <p:nvPr>
            <p:ph idx="1"/>
          </p:nvPr>
        </p:nvSpPr>
        <p:spPr>
          <a:xfrm>
            <a:off x="457200" y="895350"/>
            <a:ext cx="8229600" cy="3733800"/>
          </a:xfrm>
        </p:spPr>
        <p:txBody>
          <a:bodyPr>
            <a:normAutofit/>
          </a:bodyPr>
          <a:lstStyle/>
          <a:p>
            <a:pPr marL="0" indent="0">
              <a:buNone/>
            </a:pPr>
            <a:r>
              <a:rPr lang="en-US" sz="1800" dirty="0">
                <a:latin typeface="Times New Roman" pitchFamily="18" charset="0"/>
                <a:cs typeface="Times New Roman" pitchFamily="18" charset="0"/>
              </a:rPr>
              <a:t>A constant is an identifier whose value cannot be changed throughout the execution of a program whereas the variable value keeps on changing.</a:t>
            </a:r>
          </a:p>
          <a:p>
            <a:pPr marL="0" indent="0">
              <a:buNone/>
            </a:pPr>
            <a:r>
              <a:rPr lang="en-US" sz="1800" dirty="0">
                <a:latin typeface="Times New Roman" pitchFamily="18" charset="0"/>
                <a:cs typeface="Times New Roman" pitchFamily="18" charset="0"/>
              </a:rPr>
              <a:t>There are no constants in Python, the way they exist in C and Java. </a:t>
            </a:r>
          </a:p>
          <a:p>
            <a:pPr marL="0" indent="0">
              <a:buNone/>
            </a:pPr>
            <a:r>
              <a:rPr lang="en-US" sz="1800" dirty="0">
                <a:latin typeface="Times New Roman" pitchFamily="18" charset="0"/>
                <a:cs typeface="Times New Roman" pitchFamily="18" charset="0"/>
              </a:rPr>
              <a:t>In Python, It is not possible to define constant whose value can not be changed.</a:t>
            </a:r>
          </a:p>
          <a:p>
            <a:pPr marL="0" indent="0">
              <a:buNone/>
            </a:pPr>
            <a:r>
              <a:rPr lang="en-US" sz="1800" dirty="0">
                <a:latin typeface="Times New Roman" pitchFamily="18" charset="0"/>
                <a:cs typeface="Times New Roman" pitchFamily="18" charset="0"/>
              </a:rPr>
              <a:t>In Python, Constants are usually defined on a module level and written in all capital letters with underscores separating words but remember its value can be changed.</a:t>
            </a:r>
          </a:p>
          <a:p>
            <a:pPr marL="0" indent="0">
              <a:buNone/>
            </a:pPr>
            <a:r>
              <a:rPr lang="en-US" sz="1800" dirty="0">
                <a:latin typeface="Times New Roman" pitchFamily="18" charset="0"/>
                <a:cs typeface="Times New Roman" pitchFamily="18" charset="0"/>
              </a:rPr>
              <a:t>Ex:- </a:t>
            </a:r>
          </a:p>
          <a:p>
            <a:pPr marL="0" indent="0">
              <a:buNone/>
            </a:pPr>
            <a:r>
              <a:rPr lang="en-US" sz="1800" dirty="0">
                <a:latin typeface="Times New Roman" pitchFamily="18" charset="0"/>
                <a:cs typeface="Times New Roman" pitchFamily="18" charset="0"/>
              </a:rPr>
              <a:t>	PI</a:t>
            </a:r>
          </a:p>
          <a:p>
            <a:pPr marL="0" indent="0">
              <a:buNone/>
            </a:pPr>
            <a:r>
              <a:rPr lang="en-US" sz="1800" dirty="0">
                <a:latin typeface="Times New Roman" pitchFamily="18" charset="0"/>
                <a:cs typeface="Times New Roman" pitchFamily="18" charset="0"/>
              </a:rPr>
              <a:t>	TOTAL</a:t>
            </a:r>
          </a:p>
          <a:p>
            <a:pPr marL="0" indent="0">
              <a:buNone/>
            </a:pPr>
            <a:r>
              <a:rPr lang="en-US" sz="1800" dirty="0">
                <a:latin typeface="Times New Roman" pitchFamily="18" charset="0"/>
                <a:cs typeface="Times New Roman" pitchFamily="18" charset="0"/>
              </a:rPr>
              <a:t>	MIN_VALUE</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308102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fade">
                                      <p:cBhvr>
                                        <p:cTn id="17" dur="500"/>
                                        <p:tgtEl>
                                          <p:spTgt spid="1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animEffect transition="in" filter="fade">
                                      <p:cBhvr>
                                        <p:cTn id="22" dur="500"/>
                                        <p:tgtEl>
                                          <p:spTgt spid="1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animEffect transition="in" filter="fade">
                                      <p:cBhvr>
                                        <p:cTn id="27" dur="500"/>
                                        <p:tgtEl>
                                          <p:spTgt spid="1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xEl>
                                              <p:pRg st="4" end="4"/>
                                            </p:txEl>
                                          </p:spTgt>
                                        </p:tgtEl>
                                        <p:attrNameLst>
                                          <p:attrName>style.visibility</p:attrName>
                                        </p:attrNameLst>
                                      </p:cBhvr>
                                      <p:to>
                                        <p:strVal val="visible"/>
                                      </p:to>
                                    </p:set>
                                    <p:animEffect transition="in" filter="fade">
                                      <p:cBhvr>
                                        <p:cTn id="32" dur="500"/>
                                        <p:tgtEl>
                                          <p:spTgt spid="1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Effect transition="in" filter="fade">
                                      <p:cBhvr>
                                        <p:cTn id="37" dur="500"/>
                                        <p:tgtEl>
                                          <p:spTgt spid="1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xEl>
                                              <p:pRg st="6" end="6"/>
                                            </p:txEl>
                                          </p:spTgt>
                                        </p:tgtEl>
                                        <p:attrNameLst>
                                          <p:attrName>style.visibility</p:attrName>
                                        </p:attrNameLst>
                                      </p:cBhvr>
                                      <p:to>
                                        <p:strVal val="visible"/>
                                      </p:to>
                                    </p:set>
                                    <p:animEffect transition="in" filter="fade">
                                      <p:cBhvr>
                                        <p:cTn id="42" dur="500"/>
                                        <p:tgtEl>
                                          <p:spTgt spid="10">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xEl>
                                              <p:pRg st="7" end="7"/>
                                            </p:txEl>
                                          </p:spTgt>
                                        </p:tgtEl>
                                        <p:attrNameLst>
                                          <p:attrName>style.visibility</p:attrName>
                                        </p:attrNameLst>
                                      </p:cBhvr>
                                      <p:to>
                                        <p:strVal val="visible"/>
                                      </p:to>
                                    </p:set>
                                    <p:animEffect transition="in" filter="fade">
                                      <p:cBhvr>
                                        <p:cTn id="47" dur="500"/>
                                        <p:tgtEl>
                                          <p:spTgt spid="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Variable</a:t>
            </a:r>
          </a:p>
        </p:txBody>
      </p:sp>
      <p:sp>
        <p:nvSpPr>
          <p:cNvPr id="4" name="Content Placeholder 3"/>
          <p:cNvSpPr>
            <a:spLocks noGrp="1"/>
          </p:cNvSpPr>
          <p:nvPr>
            <p:ph idx="1"/>
          </p:nvPr>
        </p:nvSpPr>
        <p:spPr>
          <a:xfrm>
            <a:off x="457200" y="819150"/>
            <a:ext cx="8229600" cy="3394472"/>
          </a:xfrm>
        </p:spPr>
        <p:txBody>
          <a:bodyPr>
            <a:normAutofit/>
          </a:bodyPr>
          <a:lstStyle/>
          <a:p>
            <a:pPr marL="0" indent="0">
              <a:buNone/>
            </a:pPr>
            <a:r>
              <a:rPr lang="en-US" sz="2000" dirty="0">
                <a:latin typeface="Times New Roman" pitchFamily="18" charset="0"/>
                <a:cs typeface="Times New Roman" pitchFamily="18" charset="0"/>
              </a:rPr>
              <a:t>In C, Java or some other programming languages, a variable is an identifier or a name, connected to memory location.</a:t>
            </a:r>
          </a:p>
          <a:p>
            <a:pPr marL="0" indent="0">
              <a:buNone/>
            </a:pPr>
            <a:endParaRPr lang="en-US" sz="2000" dirty="0">
              <a:latin typeface="Times New Roman" pitchFamily="18" charset="0"/>
              <a:cs typeface="Times New Roman" pitchFamily="18" charset="0"/>
            </a:endParaRPr>
          </a:p>
          <a:p>
            <a:pPr marL="0" indent="0">
              <a:buNone/>
            </a:pPr>
            <a:endParaRPr lang="en-IN" sz="2000" dirty="0"/>
          </a:p>
        </p:txBody>
      </p:sp>
      <p:sp>
        <p:nvSpPr>
          <p:cNvPr id="5" name="TextBox 4"/>
          <p:cNvSpPr txBox="1"/>
          <p:nvPr/>
        </p:nvSpPr>
        <p:spPr>
          <a:xfrm>
            <a:off x="1767677" y="2179082"/>
            <a:ext cx="41870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10</a:t>
            </a:r>
            <a:endParaRPr lang="en-IN" dirty="0"/>
          </a:p>
        </p:txBody>
      </p:sp>
      <p:sp>
        <p:nvSpPr>
          <p:cNvPr id="6" name="TextBox 5"/>
          <p:cNvSpPr txBox="1"/>
          <p:nvPr/>
        </p:nvSpPr>
        <p:spPr>
          <a:xfrm>
            <a:off x="1829392" y="1809750"/>
            <a:ext cx="295274" cy="369332"/>
          </a:xfrm>
          <a:prstGeom prst="rect">
            <a:avLst/>
          </a:prstGeom>
          <a:noFill/>
        </p:spPr>
        <p:txBody>
          <a:bodyPr wrap="none" rtlCol="0">
            <a:spAutoFit/>
          </a:bodyPr>
          <a:lstStyle/>
          <a:p>
            <a:r>
              <a:rPr lang="en-US" dirty="0"/>
              <a:t>a</a:t>
            </a:r>
            <a:endParaRPr lang="en-IN" dirty="0"/>
          </a:p>
        </p:txBody>
      </p:sp>
      <p:sp>
        <p:nvSpPr>
          <p:cNvPr id="7" name="TextBox 6"/>
          <p:cNvSpPr txBox="1"/>
          <p:nvPr/>
        </p:nvSpPr>
        <p:spPr>
          <a:xfrm>
            <a:off x="1600200" y="2548414"/>
            <a:ext cx="769763" cy="369332"/>
          </a:xfrm>
          <a:prstGeom prst="rect">
            <a:avLst/>
          </a:prstGeom>
          <a:noFill/>
        </p:spPr>
        <p:txBody>
          <a:bodyPr wrap="none" rtlCol="0">
            <a:spAutoFit/>
          </a:bodyPr>
          <a:lstStyle/>
          <a:p>
            <a:r>
              <a:rPr lang="en-US" dirty="0"/>
              <a:t>12114</a:t>
            </a:r>
            <a:endParaRPr lang="en-IN" dirty="0"/>
          </a:p>
        </p:txBody>
      </p:sp>
      <p:sp>
        <p:nvSpPr>
          <p:cNvPr id="8" name="TextBox 7"/>
          <p:cNvSpPr txBox="1"/>
          <p:nvPr/>
        </p:nvSpPr>
        <p:spPr>
          <a:xfrm>
            <a:off x="1607963" y="1504950"/>
            <a:ext cx="750526" cy="369332"/>
          </a:xfrm>
          <a:prstGeom prst="rect">
            <a:avLst/>
          </a:prstGeom>
          <a:noFill/>
        </p:spPr>
        <p:txBody>
          <a:bodyPr wrap="none" rtlCol="0">
            <a:spAutoFit/>
          </a:bodyPr>
          <a:lstStyle/>
          <a:p>
            <a:r>
              <a:rPr lang="en-US" dirty="0"/>
              <a:t>a = 10</a:t>
            </a:r>
            <a:endParaRPr lang="en-IN" dirty="0"/>
          </a:p>
        </p:txBody>
      </p:sp>
      <p:sp>
        <p:nvSpPr>
          <p:cNvPr id="9" name="TextBox 8"/>
          <p:cNvSpPr txBox="1"/>
          <p:nvPr/>
        </p:nvSpPr>
        <p:spPr>
          <a:xfrm>
            <a:off x="3653555" y="1504950"/>
            <a:ext cx="761747" cy="369332"/>
          </a:xfrm>
          <a:prstGeom prst="rect">
            <a:avLst/>
          </a:prstGeom>
          <a:noFill/>
        </p:spPr>
        <p:txBody>
          <a:bodyPr wrap="none" rtlCol="0">
            <a:spAutoFit/>
          </a:bodyPr>
          <a:lstStyle/>
          <a:p>
            <a:r>
              <a:rPr lang="en-US" dirty="0"/>
              <a:t>b = 10</a:t>
            </a:r>
            <a:endParaRPr lang="en-IN" dirty="0"/>
          </a:p>
        </p:txBody>
      </p:sp>
      <p:sp>
        <p:nvSpPr>
          <p:cNvPr id="10" name="TextBox 9"/>
          <p:cNvSpPr txBox="1"/>
          <p:nvPr/>
        </p:nvSpPr>
        <p:spPr>
          <a:xfrm>
            <a:off x="3825077" y="2179082"/>
            <a:ext cx="41870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10</a:t>
            </a:r>
            <a:endParaRPr lang="en-IN" dirty="0"/>
          </a:p>
        </p:txBody>
      </p:sp>
      <p:sp>
        <p:nvSpPr>
          <p:cNvPr id="11" name="TextBox 10"/>
          <p:cNvSpPr txBox="1"/>
          <p:nvPr/>
        </p:nvSpPr>
        <p:spPr>
          <a:xfrm>
            <a:off x="3886792" y="1809750"/>
            <a:ext cx="306494" cy="369332"/>
          </a:xfrm>
          <a:prstGeom prst="rect">
            <a:avLst/>
          </a:prstGeom>
          <a:noFill/>
        </p:spPr>
        <p:txBody>
          <a:bodyPr wrap="none" rtlCol="0">
            <a:spAutoFit/>
          </a:bodyPr>
          <a:lstStyle/>
          <a:p>
            <a:r>
              <a:rPr lang="en-US" dirty="0"/>
              <a:t>b</a:t>
            </a:r>
            <a:endParaRPr lang="en-IN" dirty="0"/>
          </a:p>
        </p:txBody>
      </p:sp>
      <p:sp>
        <p:nvSpPr>
          <p:cNvPr id="12" name="TextBox 11"/>
          <p:cNvSpPr txBox="1"/>
          <p:nvPr/>
        </p:nvSpPr>
        <p:spPr>
          <a:xfrm>
            <a:off x="3657600" y="2548414"/>
            <a:ext cx="769763" cy="369332"/>
          </a:xfrm>
          <a:prstGeom prst="rect">
            <a:avLst/>
          </a:prstGeom>
          <a:noFill/>
        </p:spPr>
        <p:txBody>
          <a:bodyPr wrap="none" rtlCol="0">
            <a:spAutoFit/>
          </a:bodyPr>
          <a:lstStyle/>
          <a:p>
            <a:r>
              <a:rPr lang="en-US" dirty="0"/>
              <a:t>12115</a:t>
            </a:r>
            <a:endParaRPr lang="en-IN" dirty="0"/>
          </a:p>
        </p:txBody>
      </p:sp>
      <p:sp>
        <p:nvSpPr>
          <p:cNvPr id="13" name="TextBox 12"/>
          <p:cNvSpPr txBox="1"/>
          <p:nvPr/>
        </p:nvSpPr>
        <p:spPr>
          <a:xfrm>
            <a:off x="5558555" y="1504950"/>
            <a:ext cx="737702" cy="369332"/>
          </a:xfrm>
          <a:prstGeom prst="rect">
            <a:avLst/>
          </a:prstGeom>
          <a:noFill/>
        </p:spPr>
        <p:txBody>
          <a:bodyPr wrap="none" rtlCol="0">
            <a:spAutoFit/>
          </a:bodyPr>
          <a:lstStyle/>
          <a:p>
            <a:r>
              <a:rPr lang="en-US" dirty="0"/>
              <a:t>c = 20</a:t>
            </a:r>
            <a:endParaRPr lang="en-IN" dirty="0"/>
          </a:p>
        </p:txBody>
      </p:sp>
      <p:sp>
        <p:nvSpPr>
          <p:cNvPr id="14" name="TextBox 13"/>
          <p:cNvSpPr txBox="1"/>
          <p:nvPr/>
        </p:nvSpPr>
        <p:spPr>
          <a:xfrm>
            <a:off x="5730077" y="2179082"/>
            <a:ext cx="41870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20</a:t>
            </a:r>
            <a:endParaRPr lang="en-IN" dirty="0"/>
          </a:p>
        </p:txBody>
      </p:sp>
      <p:sp>
        <p:nvSpPr>
          <p:cNvPr id="15" name="TextBox 14"/>
          <p:cNvSpPr txBox="1"/>
          <p:nvPr/>
        </p:nvSpPr>
        <p:spPr>
          <a:xfrm>
            <a:off x="5791792" y="1809750"/>
            <a:ext cx="282450" cy="369332"/>
          </a:xfrm>
          <a:prstGeom prst="rect">
            <a:avLst/>
          </a:prstGeom>
          <a:noFill/>
        </p:spPr>
        <p:txBody>
          <a:bodyPr wrap="none" rtlCol="0">
            <a:spAutoFit/>
          </a:bodyPr>
          <a:lstStyle/>
          <a:p>
            <a:r>
              <a:rPr lang="en-US" dirty="0"/>
              <a:t>c</a:t>
            </a:r>
            <a:endParaRPr lang="en-IN" dirty="0"/>
          </a:p>
        </p:txBody>
      </p:sp>
      <p:sp>
        <p:nvSpPr>
          <p:cNvPr id="16" name="TextBox 15"/>
          <p:cNvSpPr txBox="1"/>
          <p:nvPr/>
        </p:nvSpPr>
        <p:spPr>
          <a:xfrm>
            <a:off x="5562600" y="2548414"/>
            <a:ext cx="769763" cy="369332"/>
          </a:xfrm>
          <a:prstGeom prst="rect">
            <a:avLst/>
          </a:prstGeom>
          <a:noFill/>
        </p:spPr>
        <p:txBody>
          <a:bodyPr wrap="none" rtlCol="0">
            <a:spAutoFit/>
          </a:bodyPr>
          <a:lstStyle/>
          <a:p>
            <a:r>
              <a:rPr lang="en-US" dirty="0"/>
              <a:t>12117</a:t>
            </a:r>
            <a:endParaRPr lang="en-IN" dirty="0"/>
          </a:p>
        </p:txBody>
      </p:sp>
      <p:sp>
        <p:nvSpPr>
          <p:cNvPr id="17" name="TextBox 16"/>
          <p:cNvSpPr txBox="1"/>
          <p:nvPr/>
        </p:nvSpPr>
        <p:spPr>
          <a:xfrm>
            <a:off x="1600200" y="1504950"/>
            <a:ext cx="750526" cy="369332"/>
          </a:xfrm>
          <a:prstGeom prst="rect">
            <a:avLst/>
          </a:prstGeom>
          <a:noFill/>
        </p:spPr>
        <p:txBody>
          <a:bodyPr wrap="none" rtlCol="0">
            <a:spAutoFit/>
          </a:bodyPr>
          <a:lstStyle/>
          <a:p>
            <a:r>
              <a:rPr lang="en-US" dirty="0"/>
              <a:t>a = 30</a:t>
            </a:r>
            <a:endParaRPr lang="en-IN" dirty="0"/>
          </a:p>
        </p:txBody>
      </p:sp>
      <p:sp>
        <p:nvSpPr>
          <p:cNvPr id="18" name="TextBox 17"/>
          <p:cNvSpPr txBox="1"/>
          <p:nvPr/>
        </p:nvSpPr>
        <p:spPr>
          <a:xfrm>
            <a:off x="1752600" y="2190750"/>
            <a:ext cx="41870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30</a:t>
            </a:r>
            <a:endParaRPr lang="en-IN" dirty="0"/>
          </a:p>
        </p:txBody>
      </p:sp>
      <p:sp>
        <p:nvSpPr>
          <p:cNvPr id="19" name="TextBox 18"/>
          <p:cNvSpPr txBox="1"/>
          <p:nvPr/>
        </p:nvSpPr>
        <p:spPr>
          <a:xfrm>
            <a:off x="1588392" y="3028950"/>
            <a:ext cx="620683" cy="369332"/>
          </a:xfrm>
          <a:prstGeom prst="rect">
            <a:avLst/>
          </a:prstGeom>
          <a:noFill/>
        </p:spPr>
        <p:txBody>
          <a:bodyPr wrap="none" rtlCol="0">
            <a:spAutoFit/>
          </a:bodyPr>
          <a:lstStyle/>
          <a:p>
            <a:r>
              <a:rPr lang="en-US" dirty="0"/>
              <a:t>y = a</a:t>
            </a:r>
            <a:endParaRPr lang="en-IN" dirty="0"/>
          </a:p>
        </p:txBody>
      </p:sp>
      <p:sp>
        <p:nvSpPr>
          <p:cNvPr id="20" name="TextBox 19"/>
          <p:cNvSpPr txBox="1"/>
          <p:nvPr/>
        </p:nvSpPr>
        <p:spPr>
          <a:xfrm>
            <a:off x="1759914" y="3703082"/>
            <a:ext cx="41870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30</a:t>
            </a:r>
            <a:endParaRPr lang="en-IN" dirty="0"/>
          </a:p>
        </p:txBody>
      </p:sp>
      <p:sp>
        <p:nvSpPr>
          <p:cNvPr id="21" name="TextBox 20"/>
          <p:cNvSpPr txBox="1"/>
          <p:nvPr/>
        </p:nvSpPr>
        <p:spPr>
          <a:xfrm>
            <a:off x="1821629" y="3333750"/>
            <a:ext cx="288862" cy="369332"/>
          </a:xfrm>
          <a:prstGeom prst="rect">
            <a:avLst/>
          </a:prstGeom>
          <a:noFill/>
        </p:spPr>
        <p:txBody>
          <a:bodyPr wrap="none" rtlCol="0">
            <a:spAutoFit/>
          </a:bodyPr>
          <a:lstStyle/>
          <a:p>
            <a:r>
              <a:rPr lang="en-US" dirty="0"/>
              <a:t>y</a:t>
            </a:r>
            <a:endParaRPr lang="en-IN" dirty="0"/>
          </a:p>
        </p:txBody>
      </p:sp>
      <p:sp>
        <p:nvSpPr>
          <p:cNvPr id="22" name="TextBox 21"/>
          <p:cNvSpPr txBox="1"/>
          <p:nvPr/>
        </p:nvSpPr>
        <p:spPr>
          <a:xfrm>
            <a:off x="1592437" y="4072414"/>
            <a:ext cx="769763" cy="369332"/>
          </a:xfrm>
          <a:prstGeom prst="rect">
            <a:avLst/>
          </a:prstGeom>
          <a:noFill/>
        </p:spPr>
        <p:txBody>
          <a:bodyPr wrap="none" rtlCol="0">
            <a:spAutoFit/>
          </a:bodyPr>
          <a:lstStyle/>
          <a:p>
            <a:r>
              <a:rPr lang="en-US" dirty="0"/>
              <a:t>12678</a:t>
            </a:r>
            <a:endParaRPr lang="en-IN" dirty="0"/>
          </a:p>
        </p:txBody>
      </p:sp>
    </p:spTree>
    <p:extLst>
      <p:ext uri="{BB962C8B-B14F-4D97-AF65-F5344CB8AC3E}">
        <p14:creationId xmlns:p14="http://schemas.microsoft.com/office/powerpoint/2010/main" val="377260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fade">
                                      <p:cBhvr>
                                        <p:cTn id="67" dur="500"/>
                                        <p:tgtEl>
                                          <p:spTgt spid="1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8"/>
                                        </p:tgtEl>
                                      </p:cBhvr>
                                    </p:animEffect>
                                    <p:set>
                                      <p:cBhvr>
                                        <p:cTn id="72" dur="1" fill="hold">
                                          <p:stCondLst>
                                            <p:cond delay="499"/>
                                          </p:stCondLst>
                                        </p:cTn>
                                        <p:tgtEl>
                                          <p:spTgt spid="8"/>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5"/>
                                        </p:tgtEl>
                                      </p:cBhvr>
                                    </p:animEffect>
                                    <p:set>
                                      <p:cBhvr>
                                        <p:cTn id="82" dur="1" fill="hold">
                                          <p:stCondLst>
                                            <p:cond delay="499"/>
                                          </p:stCondLst>
                                        </p:cTn>
                                        <p:tgtEl>
                                          <p:spTgt spid="5"/>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fade">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fade">
                                      <p:cBhvr>
                                        <p:cTn id="92" dur="500"/>
                                        <p:tgtEl>
                                          <p:spTgt spid="19"/>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fade">
                                      <p:cBhvr>
                                        <p:cTn id="102" dur="500"/>
                                        <p:tgtEl>
                                          <p:spTgt spid="22"/>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0"/>
                                        </p:tgtEl>
                                        <p:attrNameLst>
                                          <p:attrName>style.visibility</p:attrName>
                                        </p:attrNameLst>
                                      </p:cBhvr>
                                      <p:to>
                                        <p:strVal val="visible"/>
                                      </p:to>
                                    </p:set>
                                    <p:animEffect transition="in" filter="fade">
                                      <p:cBhvr>
                                        <p:cTn id="10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P spid="5" grpId="1" animBg="1"/>
      <p:bldP spid="6" grpId="0"/>
      <p:bldP spid="7" grpId="0"/>
      <p:bldP spid="8" grpId="0"/>
      <p:bldP spid="8" grpId="1"/>
      <p:bldP spid="9" grpId="0"/>
      <p:bldP spid="10" grpId="0" animBg="1"/>
      <p:bldP spid="11" grpId="0"/>
      <p:bldP spid="12" grpId="0"/>
      <p:bldP spid="13" grpId="0"/>
      <p:bldP spid="14" grpId="0" animBg="1"/>
      <p:bldP spid="15" grpId="0"/>
      <p:bldP spid="16" grpId="0"/>
      <p:bldP spid="17" grpId="0"/>
      <p:bldP spid="18" grpId="0" animBg="1"/>
      <p:bldP spid="19" grpId="0"/>
      <p:bldP spid="20" grpId="0" animBg="1"/>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Variable</a:t>
            </a:r>
          </a:p>
        </p:txBody>
      </p:sp>
      <p:sp>
        <p:nvSpPr>
          <p:cNvPr id="4" name="Content Placeholder 3"/>
          <p:cNvSpPr>
            <a:spLocks noGrp="1"/>
          </p:cNvSpPr>
          <p:nvPr>
            <p:ph idx="1"/>
          </p:nvPr>
        </p:nvSpPr>
        <p:spPr>
          <a:xfrm>
            <a:off x="300502" y="915566"/>
            <a:ext cx="8229600" cy="3394472"/>
          </a:xfrm>
        </p:spPr>
        <p:txBody>
          <a:bodyPr>
            <a:normAutofit/>
          </a:bodyPr>
          <a:lstStyle/>
          <a:p>
            <a:pPr marL="0" indent="0">
              <a:buNone/>
            </a:pPr>
            <a:r>
              <a:rPr lang="en-US" sz="1800" dirty="0" smtClean="0">
                <a:latin typeface="Times New Roman" panose="02020603050405020304" pitchFamily="18" charset="0"/>
                <a:cs typeface="Times New Roman" pitchFamily="18" charset="0"/>
              </a:rPr>
              <a:t>In Python, a variable is considered as </a:t>
            </a:r>
            <a:r>
              <a:rPr lang="en-US" sz="1800" b="1" dirty="0" smtClean="0">
                <a:latin typeface="Times New Roman" pitchFamily="18" charset="0"/>
                <a:cs typeface="Times New Roman" pitchFamily="18" charset="0"/>
              </a:rPr>
              <a:t>tag</a:t>
            </a:r>
            <a:r>
              <a:rPr lang="en-US" sz="1800" dirty="0" smtClean="0">
                <a:latin typeface="Times New Roman" pitchFamily="18" charset="0"/>
                <a:cs typeface="Times New Roman" pitchFamily="18" charset="0"/>
              </a:rPr>
              <a:t> that is tied to some value. Python considers value as </a:t>
            </a:r>
            <a:r>
              <a:rPr lang="en-US" sz="1800" b="1" dirty="0" smtClean="0">
                <a:latin typeface="Times New Roman" pitchFamily="18" charset="0"/>
                <a:cs typeface="Times New Roman" pitchFamily="18" charset="0"/>
              </a:rPr>
              <a:t>objects</a:t>
            </a:r>
            <a:r>
              <a:rPr lang="en-US" sz="1800" dirty="0" smtClean="0">
                <a:latin typeface="Times New Roman" pitchFamily="18" charset="0"/>
                <a:cs typeface="Times New Roman" pitchFamily="18" charset="0"/>
              </a:rPr>
              <a:t>. Python Variable is containers that store values. Python is not “statically typed”. We do not need to declare variables </a:t>
            </a:r>
            <a:r>
              <a:rPr lang="en-US" sz="1800" dirty="0">
                <a:latin typeface="Times New Roman" panose="02020603050405020304" pitchFamily="18" charset="0"/>
                <a:cs typeface="Times New Roman" panose="02020603050405020304" pitchFamily="18" charset="0"/>
              </a:rPr>
              <a:t>before using them or declare their type. A variable is created the moment we first assign a value to it</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IN" sz="2000" dirty="0"/>
          </a:p>
        </p:txBody>
      </p:sp>
    </p:spTree>
    <p:extLst>
      <p:ext uri="{BB962C8B-B14F-4D97-AF65-F5344CB8AC3E}">
        <p14:creationId xmlns:p14="http://schemas.microsoft.com/office/powerpoint/2010/main" val="29429554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Rules </a:t>
            </a:r>
          </a:p>
        </p:txBody>
      </p:sp>
      <p:sp>
        <p:nvSpPr>
          <p:cNvPr id="4" name="Content Placeholder 3"/>
          <p:cNvSpPr>
            <a:spLocks noGrp="1"/>
          </p:cNvSpPr>
          <p:nvPr>
            <p:ph idx="1"/>
          </p:nvPr>
        </p:nvSpPr>
        <p:spPr>
          <a:xfrm>
            <a:off x="457200" y="895350"/>
            <a:ext cx="8229600" cy="3394472"/>
          </a:xfrm>
        </p:spPr>
        <p:txBody>
          <a:bodyPr>
            <a:normAutofit fontScale="62500" lnSpcReduction="20000"/>
          </a:bodyPr>
          <a:lstStyle/>
          <a:p>
            <a:pPr marL="285750" indent="-285750"/>
            <a:r>
              <a:rPr lang="en-US" dirty="0">
                <a:latin typeface="Times New Roman" pitchFamily="18" charset="0"/>
                <a:cs typeface="Times New Roman" pitchFamily="18" charset="0"/>
              </a:rPr>
              <a:t>Every variable name should start with alphabets or underscore (_).</a:t>
            </a:r>
          </a:p>
          <a:p>
            <a:endParaRPr lang="en-US" dirty="0">
              <a:latin typeface="Times New Roman" pitchFamily="18" charset="0"/>
              <a:cs typeface="Times New Roman" pitchFamily="18" charset="0"/>
            </a:endParaRPr>
          </a:p>
          <a:p>
            <a:pPr marL="285750" indent="-285750"/>
            <a:r>
              <a:rPr lang="en-US" dirty="0">
                <a:latin typeface="Times New Roman" pitchFamily="18" charset="0"/>
                <a:cs typeface="Times New Roman" pitchFamily="18" charset="0"/>
              </a:rPr>
              <a:t>No spaces are allowed in variable declaration.</a:t>
            </a:r>
          </a:p>
          <a:p>
            <a:endParaRPr lang="en-US" dirty="0">
              <a:latin typeface="Times New Roman" pitchFamily="18" charset="0"/>
              <a:cs typeface="Times New Roman" pitchFamily="18" charset="0"/>
            </a:endParaRPr>
          </a:p>
          <a:p>
            <a:pPr marL="285750" indent="-285750"/>
            <a:r>
              <a:rPr lang="en-US" dirty="0">
                <a:latin typeface="Times New Roman" pitchFamily="18" charset="0"/>
                <a:cs typeface="Times New Roman" pitchFamily="18" charset="0"/>
              </a:rPr>
              <a:t>Except underscore ( _ ) no other special symbol are allowed in the middle of the variable declaration</a:t>
            </a:r>
          </a:p>
          <a:p>
            <a:endParaRPr lang="en-US" dirty="0">
              <a:latin typeface="Times New Roman" pitchFamily="18" charset="0"/>
              <a:cs typeface="Times New Roman" pitchFamily="18" charset="0"/>
            </a:endParaRPr>
          </a:p>
          <a:p>
            <a:pPr marL="285750" indent="-285750"/>
            <a:r>
              <a:rPr lang="en-US" dirty="0">
                <a:latin typeface="Times New Roman" pitchFamily="18" charset="0"/>
                <a:cs typeface="Times New Roman" pitchFamily="18" charset="0"/>
              </a:rPr>
              <a:t>A variable is written with a combination of letters, numbers and special characters _ (underscore)</a:t>
            </a:r>
          </a:p>
          <a:p>
            <a:endParaRPr lang="en-US" dirty="0">
              <a:latin typeface="Times New Roman" pitchFamily="18" charset="0"/>
              <a:cs typeface="Times New Roman" pitchFamily="18" charset="0"/>
            </a:endParaRPr>
          </a:p>
          <a:p>
            <a:pPr marL="285750" indent="-285750"/>
            <a:r>
              <a:rPr lang="en-US" dirty="0">
                <a:latin typeface="Times New Roman" pitchFamily="18" charset="0"/>
                <a:cs typeface="Times New Roman" pitchFamily="18" charset="0"/>
              </a:rPr>
              <a:t>No Reserved keyword</a:t>
            </a:r>
          </a:p>
          <a:p>
            <a:endParaRPr lang="en-IN" dirty="0"/>
          </a:p>
        </p:txBody>
      </p:sp>
    </p:spTree>
    <p:extLst>
      <p:ext uri="{BB962C8B-B14F-4D97-AF65-F5344CB8AC3E}">
        <p14:creationId xmlns:p14="http://schemas.microsoft.com/office/powerpoint/2010/main" val="2481029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fade">
                                      <p:cBhvr>
                                        <p:cTn id="2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3600" b="1" u="sng" dirty="0">
                <a:latin typeface="Times New Roman" pitchFamily="18" charset="0"/>
                <a:cs typeface="Times New Roman" pitchFamily="18" charset="0"/>
              </a:rPr>
              <a:t>Examples</a:t>
            </a:r>
            <a:endParaRPr lang="en-IN"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1295400" y="1158478"/>
            <a:ext cx="2667000" cy="3394472"/>
          </a:xfrm>
        </p:spPr>
        <p:txBody>
          <a:bodyPr>
            <a:normAutofit/>
          </a:bodyPr>
          <a:lstStyle/>
          <a:p>
            <a:pPr marL="0" indent="0" algn="ctr">
              <a:buNone/>
            </a:pPr>
            <a:r>
              <a:rPr lang="en-US" sz="2400" b="1" u="sng" dirty="0">
                <a:latin typeface="Times New Roman" pitchFamily="18" charset="0"/>
                <a:cs typeface="Times New Roman" pitchFamily="18" charset="0"/>
              </a:rPr>
              <a:t>Do</a:t>
            </a:r>
            <a:endParaRPr lang="en-US" sz="2000" b="1" u="sng" dirty="0">
              <a:latin typeface="Times New Roman" pitchFamily="18" charset="0"/>
              <a:cs typeface="Times New Roman" pitchFamily="18" charset="0"/>
            </a:endParaRPr>
          </a:p>
          <a:p>
            <a:r>
              <a:rPr lang="en-US" sz="1800" dirty="0">
                <a:latin typeface="Times New Roman" pitchFamily="18" charset="0"/>
                <a:cs typeface="Times New Roman" pitchFamily="18" charset="0"/>
              </a:rPr>
              <a:t>A</a:t>
            </a:r>
          </a:p>
          <a:p>
            <a:r>
              <a:rPr lang="en-US" sz="1800" dirty="0">
                <a:latin typeface="Times New Roman" pitchFamily="18" charset="0"/>
                <a:cs typeface="Times New Roman" pitchFamily="18" charset="0"/>
              </a:rPr>
              <a:t>a</a:t>
            </a:r>
          </a:p>
          <a:p>
            <a:r>
              <a:rPr lang="en-US" sz="1800" dirty="0">
                <a:latin typeface="Times New Roman" pitchFamily="18" charset="0"/>
                <a:cs typeface="Times New Roman" pitchFamily="18" charset="0"/>
              </a:rPr>
              <a:t>name</a:t>
            </a:r>
          </a:p>
          <a:p>
            <a:r>
              <a:rPr lang="en-US" sz="1800" dirty="0">
                <a:latin typeface="Times New Roman" pitchFamily="18" charset="0"/>
                <a:cs typeface="Times New Roman" pitchFamily="18" charset="0"/>
              </a:rPr>
              <a:t>name15</a:t>
            </a:r>
          </a:p>
          <a:p>
            <a:r>
              <a:rPr lang="en-US" sz="1800" dirty="0">
                <a:latin typeface="Times New Roman" pitchFamily="18" charset="0"/>
                <a:cs typeface="Times New Roman" pitchFamily="18" charset="0"/>
              </a:rPr>
              <a:t>_city</a:t>
            </a:r>
          </a:p>
          <a:p>
            <a:r>
              <a:rPr lang="en-US" sz="1800" dirty="0" err="1">
                <a:latin typeface="Times New Roman" pitchFamily="18" charset="0"/>
                <a:cs typeface="Times New Roman" pitchFamily="18" charset="0"/>
              </a:rPr>
              <a:t>Full_name</a:t>
            </a:r>
            <a:endParaRPr lang="en-US" sz="1800" dirty="0">
              <a:latin typeface="Times New Roman" pitchFamily="18" charset="0"/>
              <a:cs typeface="Times New Roman" pitchFamily="18" charset="0"/>
            </a:endParaRPr>
          </a:p>
          <a:p>
            <a:r>
              <a:rPr lang="en-US" sz="1800" dirty="0" err="1">
                <a:latin typeface="Times New Roman" pitchFamily="18" charset="0"/>
                <a:cs typeface="Times New Roman" pitchFamily="18" charset="0"/>
              </a:rPr>
              <a:t>FullName</a:t>
            </a:r>
            <a:endParaRPr lang="en-US" sz="1800" dirty="0">
              <a:latin typeface="Times New Roman" pitchFamily="18" charset="0"/>
              <a:cs typeface="Times New Roman" pitchFamily="18" charset="0"/>
            </a:endParaRPr>
          </a:p>
        </p:txBody>
      </p:sp>
      <p:sp>
        <p:nvSpPr>
          <p:cNvPr id="4" name="Content Placeholder 2"/>
          <p:cNvSpPr txBox="1">
            <a:spLocks/>
          </p:cNvSpPr>
          <p:nvPr/>
        </p:nvSpPr>
        <p:spPr>
          <a:xfrm>
            <a:off x="4953000" y="1158478"/>
            <a:ext cx="2667000" cy="33944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a:solidFill>
                  <a:srgbClr val="FF0000"/>
                </a:solidFill>
                <a:latin typeface="Times New Roman" pitchFamily="18" charset="0"/>
                <a:cs typeface="Times New Roman" pitchFamily="18" charset="0"/>
              </a:rPr>
              <a:t>Don’t</a:t>
            </a:r>
          </a:p>
          <a:p>
            <a:r>
              <a:rPr lang="en-US" sz="1800" dirty="0">
                <a:solidFill>
                  <a:srgbClr val="FF0000"/>
                </a:solidFill>
                <a:latin typeface="Times New Roman" pitchFamily="18" charset="0"/>
                <a:cs typeface="Times New Roman" pitchFamily="18" charset="0"/>
              </a:rPr>
              <a:t>and</a:t>
            </a:r>
          </a:p>
          <a:p>
            <a:r>
              <a:rPr lang="en-US" sz="1800" dirty="0">
                <a:solidFill>
                  <a:srgbClr val="FF0000"/>
                </a:solidFill>
                <a:latin typeface="Times New Roman" pitchFamily="18" charset="0"/>
                <a:cs typeface="Times New Roman" pitchFamily="18" charset="0"/>
              </a:rPr>
              <a:t>15name</a:t>
            </a:r>
          </a:p>
          <a:p>
            <a:r>
              <a:rPr lang="en-US" sz="1800" dirty="0">
                <a:solidFill>
                  <a:srgbClr val="FF0000"/>
                </a:solidFill>
                <a:latin typeface="Times New Roman" pitchFamily="18" charset="0"/>
                <a:cs typeface="Times New Roman" pitchFamily="18" charset="0"/>
              </a:rPr>
              <a:t>$city</a:t>
            </a:r>
          </a:p>
          <a:p>
            <a:r>
              <a:rPr lang="en-US" sz="1800" dirty="0" err="1">
                <a:solidFill>
                  <a:srgbClr val="FF0000"/>
                </a:solidFill>
                <a:latin typeface="Times New Roman" pitchFamily="18" charset="0"/>
                <a:cs typeface="Times New Roman" pitchFamily="18" charset="0"/>
              </a:rPr>
              <a:t>Full$Name</a:t>
            </a:r>
            <a:endParaRPr lang="en-US" sz="1800" dirty="0">
              <a:solidFill>
                <a:srgbClr val="FF0000"/>
              </a:solidFill>
              <a:latin typeface="Times New Roman" pitchFamily="18" charset="0"/>
              <a:cs typeface="Times New Roman" pitchFamily="18" charset="0"/>
            </a:endParaRPr>
          </a:p>
          <a:p>
            <a:r>
              <a:rPr lang="en-US" sz="1800" dirty="0">
                <a:solidFill>
                  <a:srgbClr val="FF0000"/>
                </a:solidFill>
                <a:latin typeface="Times New Roman" pitchFamily="18" charset="0"/>
                <a:cs typeface="Times New Roman" pitchFamily="18" charset="0"/>
              </a:rPr>
              <a:t>Full Name</a:t>
            </a:r>
          </a:p>
          <a:p>
            <a:endParaRPr lang="en-US" sz="1800" dirty="0">
              <a:solidFill>
                <a:srgbClr val="FF0000"/>
              </a:solidFill>
              <a:latin typeface="Times New Roman" pitchFamily="18" charset="0"/>
              <a:cs typeface="Times New Roman" pitchFamily="18" charset="0"/>
            </a:endParaRPr>
          </a:p>
          <a:p>
            <a:endParaRPr lang="en-US" sz="1800" dirty="0">
              <a:latin typeface="Times New Roman" pitchFamily="18" charset="0"/>
              <a:cs typeface="Times New Roman" pitchFamily="18" charset="0"/>
            </a:endParaRPr>
          </a:p>
        </p:txBody>
      </p:sp>
    </p:spTree>
    <p:extLst>
      <p:ext uri="{BB962C8B-B14F-4D97-AF65-F5344CB8AC3E}">
        <p14:creationId xmlns:p14="http://schemas.microsoft.com/office/powerpoint/2010/main" val="5743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fade">
                                      <p:cBhvr>
                                        <p:cTn id="32" dur="5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fade">
                                      <p:cBhvr>
                                        <p:cTn id="42" dur="500"/>
                                        <p:tgtEl>
                                          <p:spTgt spid="4">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fade">
                                      <p:cBhvr>
                                        <p:cTn id="52" dur="500"/>
                                        <p:tgtEl>
                                          <p:spTgt spid="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fade">
                                      <p:cBhvr>
                                        <p:cTn id="57" dur="5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fade">
                                      <p:cBhvr>
                                        <p:cTn id="62" dur="500"/>
                                        <p:tgtEl>
                                          <p:spTgt spid="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Effect transition="in" filter="fade">
                                      <p:cBhvr>
                                        <p:cTn id="67" dur="500"/>
                                        <p:tgtEl>
                                          <p:spTgt spid="3">
                                            <p:txEl>
                                              <p:pRg st="7" end="7"/>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4">
                                            <p:txEl>
                                              <p:pRg st="5" end="5"/>
                                            </p:txEl>
                                          </p:spTgt>
                                        </p:tgtEl>
                                        <p:attrNameLst>
                                          <p:attrName>style.visibility</p:attrName>
                                        </p:attrNameLst>
                                      </p:cBhvr>
                                      <p:to>
                                        <p:strVal val="visible"/>
                                      </p:to>
                                    </p:set>
                                    <p:animEffect transition="in" filter="fade">
                                      <p:cBhvr>
                                        <p:cTn id="7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8229600" cy="857250"/>
          </a:xfrm>
        </p:spPr>
        <p:txBody>
          <a:bodyPr>
            <a:normAutofit/>
          </a:bodyPr>
          <a:lstStyle/>
          <a:p>
            <a:r>
              <a:rPr lang="en-US" sz="4000" b="1" u="sng" dirty="0">
                <a:latin typeface="Times New Roman" pitchFamily="18" charset="0"/>
                <a:cs typeface="Times New Roman" pitchFamily="18" charset="0"/>
              </a:rPr>
              <a:t>What is Python ?</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71550"/>
            <a:ext cx="8229600" cy="3394472"/>
          </a:xfrm>
        </p:spPr>
        <p:txBody>
          <a:bodyPr>
            <a:normAutofit/>
          </a:bodyPr>
          <a:lstStyle/>
          <a:p>
            <a:pPr marL="0" indent="0">
              <a:buNone/>
            </a:pPr>
            <a:r>
              <a:rPr lang="en-US" sz="2400" dirty="0">
                <a:latin typeface="Times New Roman" pitchFamily="18" charset="0"/>
                <a:cs typeface="Times New Roman" pitchFamily="18" charset="0"/>
              </a:rPr>
              <a:t>Python is a clear and powerful object-oriented programming language, comparable to Perl, Ruby, or Java. </a:t>
            </a:r>
          </a:p>
          <a:p>
            <a:pPr marL="0" indent="0">
              <a:buNone/>
            </a:pPr>
            <a:r>
              <a:rPr lang="en-US" sz="2400" dirty="0">
                <a:latin typeface="Times New Roman" pitchFamily="18" charset="0"/>
                <a:cs typeface="Times New Roman" pitchFamily="18" charset="0"/>
              </a:rPr>
              <a:t>Python is a programming language that combines features of C and Java. </a:t>
            </a:r>
            <a:endParaRPr lang="en-IN" sz="2400" dirty="0">
              <a:latin typeface="Times New Roman" pitchFamily="18" charset="0"/>
              <a:cs typeface="Times New Roman" pitchFamily="18" charset="0"/>
            </a:endParaRPr>
          </a:p>
        </p:txBody>
      </p:sp>
      <p:sp>
        <p:nvSpPr>
          <p:cNvPr id="4" name="Rectangle 3"/>
          <p:cNvSpPr/>
          <p:nvPr/>
        </p:nvSpPr>
        <p:spPr>
          <a:xfrm>
            <a:off x="609600" y="2658445"/>
            <a:ext cx="2579552" cy="369332"/>
          </a:xfrm>
          <a:prstGeom prst="rect">
            <a:avLst/>
          </a:prstGeom>
        </p:spPr>
        <p:txBody>
          <a:bodyPr wrap="none">
            <a:spAutoFit/>
          </a:bodyPr>
          <a:lstStyle/>
          <a:p>
            <a:r>
              <a:rPr lang="en-IN" dirty="0">
                <a:hlinkClick r:id="rId2"/>
              </a:rPr>
              <a:t>https://www.python.org/</a:t>
            </a:r>
            <a:endParaRPr lang="en-IN" dirty="0"/>
          </a:p>
        </p:txBody>
      </p:sp>
    </p:spTree>
    <p:extLst>
      <p:ext uri="{BB962C8B-B14F-4D97-AF65-F5344CB8AC3E}">
        <p14:creationId xmlns:p14="http://schemas.microsoft.com/office/powerpoint/2010/main" val="279776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27782-AB6B-35C0-7C60-C5B25DA116B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1F7825C-2C56-483F-009B-8FABACBA2A49}"/>
              </a:ext>
            </a:extLst>
          </p:cNvPr>
          <p:cNvSpPr>
            <a:spLocks noGrp="1"/>
          </p:cNvSpPr>
          <p:nvPr>
            <p:ph idx="1"/>
          </p:nvPr>
        </p:nvSpPr>
        <p:spPr/>
        <p:txBody>
          <a:bodyPr>
            <a:normAutofit/>
          </a:bodyPr>
          <a:lstStyle/>
          <a:p>
            <a:pPr marL="0" indent="0">
              <a:buNone/>
            </a:pPr>
            <a:r>
              <a:rPr lang="en-US" dirty="0"/>
              <a:t># Declaring and initializing Variable</a:t>
            </a:r>
          </a:p>
          <a:p>
            <a:pPr marL="0" indent="0">
              <a:buNone/>
            </a:pPr>
            <a:r>
              <a:rPr lang="en-US" dirty="0"/>
              <a:t># Individual</a:t>
            </a:r>
          </a:p>
          <a:p>
            <a:endParaRPr lang="en-US" dirty="0"/>
          </a:p>
        </p:txBody>
      </p:sp>
      <p:sp>
        <p:nvSpPr>
          <p:cNvPr id="4" name="TextBox 3">
            <a:extLst>
              <a:ext uri="{FF2B5EF4-FFF2-40B4-BE49-F238E27FC236}">
                <a16:creationId xmlns:a16="http://schemas.microsoft.com/office/drawing/2014/main" id="{6823D2D8-707E-C679-02BA-6D3FCD9C3A03}"/>
              </a:ext>
            </a:extLst>
          </p:cNvPr>
          <p:cNvSpPr txBox="1"/>
          <p:nvPr/>
        </p:nvSpPr>
        <p:spPr>
          <a:xfrm>
            <a:off x="533400" y="2559231"/>
            <a:ext cx="4572000" cy="1754326"/>
          </a:xfrm>
          <a:prstGeom prst="rect">
            <a:avLst/>
          </a:prstGeom>
          <a:noFill/>
        </p:spPr>
        <p:txBody>
          <a:bodyPr wrap="square">
            <a:spAutoFit/>
          </a:bodyPr>
          <a:lstStyle/>
          <a:p>
            <a:r>
              <a:rPr lang="en-IN" b="0" i="0" dirty="0">
                <a:solidFill>
                  <a:srgbClr val="000000"/>
                </a:solidFill>
                <a:effectLst/>
                <a:latin typeface="Consolas" panose="020B0609020204030204" pitchFamily="49" charset="0"/>
              </a:rPr>
              <a:t>x = </a:t>
            </a:r>
            <a:r>
              <a:rPr lang="en-IN" b="0" i="0" dirty="0">
                <a:solidFill>
                  <a:srgbClr val="FF0000"/>
                </a:solidFill>
                <a:effectLst/>
                <a:latin typeface="Consolas" panose="020B0609020204030204" pitchFamily="49" charset="0"/>
              </a:rPr>
              <a:t>5</a:t>
            </a:r>
            <a:r>
              <a:rPr lang="en-IN" dirty="0"/>
              <a:t/>
            </a:r>
            <a:br>
              <a:rPr lang="en-IN" dirty="0"/>
            </a:br>
            <a:r>
              <a:rPr lang="en-IN" b="0" i="0" dirty="0">
                <a:solidFill>
                  <a:srgbClr val="000000"/>
                </a:solidFill>
                <a:effectLst/>
                <a:latin typeface="Consolas" panose="020B0609020204030204" pitchFamily="49" charset="0"/>
              </a:rPr>
              <a:t>y = </a:t>
            </a:r>
            <a:r>
              <a:rPr lang="en-IN" b="0" i="0" dirty="0" smtClean="0">
                <a:solidFill>
                  <a:srgbClr val="A52A2A"/>
                </a:solidFill>
                <a:effectLst/>
                <a:latin typeface="Consolas" panose="020B0609020204030204" pitchFamily="49" charset="0"/>
              </a:rPr>
              <a:t>“HARIN”</a:t>
            </a:r>
            <a:endParaRPr lang="en-IN" b="0" i="0" dirty="0">
              <a:solidFill>
                <a:srgbClr val="A52A2A"/>
              </a:solidFill>
              <a:effectLst/>
              <a:latin typeface="Consolas" panose="020B0609020204030204" pitchFamily="49" charset="0"/>
            </a:endParaRPr>
          </a:p>
          <a:p>
            <a:r>
              <a:rPr lang="en-IN" dirty="0">
                <a:latin typeface="Consolas" panose="020B0609020204030204" pitchFamily="49" charset="0"/>
              </a:rPr>
              <a:t>Z</a:t>
            </a:r>
            <a:r>
              <a:rPr lang="en-IN" dirty="0">
                <a:solidFill>
                  <a:srgbClr val="A52A2A"/>
                </a:solidFill>
                <a:latin typeface="Consolas" panose="020B0609020204030204" pitchFamily="49" charset="0"/>
              </a:rPr>
              <a:t>=10.23</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(x)</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(y</a:t>
            </a:r>
            <a:r>
              <a:rPr lang="en-IN" b="0" i="0" dirty="0" smtClean="0">
                <a:solidFill>
                  <a:srgbClr val="000000"/>
                </a:solidFill>
                <a:effectLst/>
                <a:latin typeface="Consolas" panose="020B0609020204030204" pitchFamily="49" charset="0"/>
              </a:rPr>
              <a:t>)</a:t>
            </a:r>
          </a:p>
          <a:p>
            <a:r>
              <a:rPr lang="en-IN" dirty="0" smtClean="0">
                <a:solidFill>
                  <a:srgbClr val="000000"/>
                </a:solidFill>
                <a:latin typeface="Consolas" panose="020B0609020204030204" pitchFamily="49" charset="0"/>
              </a:rPr>
              <a:t>Print(z)</a:t>
            </a:r>
            <a:endParaRPr lang="en-US" dirty="0"/>
          </a:p>
        </p:txBody>
      </p:sp>
    </p:spTree>
    <p:extLst>
      <p:ext uri="{BB962C8B-B14F-4D97-AF65-F5344CB8AC3E}">
        <p14:creationId xmlns:p14="http://schemas.microsoft.com/office/powerpoint/2010/main" val="204940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B6FC4-D66E-170B-5E48-86ADEA3AEDE6}"/>
              </a:ext>
            </a:extLst>
          </p:cNvPr>
          <p:cNvSpPr>
            <a:spLocks noGrp="1"/>
          </p:cNvSpPr>
          <p:nvPr>
            <p:ph type="title"/>
          </p:nvPr>
        </p:nvSpPr>
        <p:spPr/>
        <p:txBody>
          <a:bodyPr>
            <a:normAutofit fontScale="90000"/>
          </a:bodyPr>
          <a:lstStyle/>
          <a:p>
            <a:r>
              <a:rPr lang="en-IN" b="0" i="0" dirty="0">
                <a:solidFill>
                  <a:srgbClr val="000000"/>
                </a:solidFill>
                <a:effectLst/>
                <a:latin typeface="Segoe UI" panose="020B0502040204020203" pitchFamily="34" charset="0"/>
              </a:rPr>
              <a:t>Many Values to Multiple Variables</a:t>
            </a:r>
            <a:br>
              <a:rPr lang="en-IN" b="0" i="0" dirty="0">
                <a:solidFill>
                  <a:srgbClr val="000000"/>
                </a:solidFill>
                <a:effectLst/>
                <a:latin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F09B5525-595A-72EC-E9CD-8CC46C937EE2}"/>
              </a:ext>
            </a:extLst>
          </p:cNvPr>
          <p:cNvSpPr>
            <a:spLocks noGrp="1"/>
          </p:cNvSpPr>
          <p:nvPr>
            <p:ph idx="1"/>
          </p:nvPr>
        </p:nvSpPr>
        <p:spPr/>
        <p:txBody>
          <a:bodyPr/>
          <a:lstStyle/>
          <a:p>
            <a:r>
              <a:rPr lang="en-IN" b="0" i="0" dirty="0">
                <a:solidFill>
                  <a:srgbClr val="000000"/>
                </a:solidFill>
                <a:effectLst/>
                <a:latin typeface="Consolas" panose="020B0609020204030204" pitchFamily="49" charset="0"/>
              </a:rPr>
              <a:t>x, y, z = </a:t>
            </a:r>
            <a:r>
              <a:rPr lang="en-IN" b="0" i="0" dirty="0">
                <a:solidFill>
                  <a:srgbClr val="A52A2A"/>
                </a:solidFill>
                <a:effectLst/>
                <a:latin typeface="Consolas" panose="020B0609020204030204" pitchFamily="49" charset="0"/>
              </a:rPr>
              <a:t>"Orange"</a:t>
            </a:r>
            <a:r>
              <a:rPr lang="en-IN" b="0" i="0" dirty="0">
                <a:solidFill>
                  <a:srgbClr val="000000"/>
                </a:solidFill>
                <a:effectLst/>
                <a:latin typeface="Consolas" panose="020B0609020204030204" pitchFamily="49" charset="0"/>
              </a:rPr>
              <a:t>, </a:t>
            </a:r>
            <a:r>
              <a:rPr lang="en-IN" b="0" i="0" dirty="0">
                <a:solidFill>
                  <a:srgbClr val="A52A2A"/>
                </a:solidFill>
                <a:effectLst/>
                <a:latin typeface="Consolas" panose="020B0609020204030204" pitchFamily="49" charset="0"/>
              </a:rPr>
              <a:t>"Banana"</a:t>
            </a:r>
            <a:r>
              <a:rPr lang="en-IN" b="0" i="0" dirty="0">
                <a:solidFill>
                  <a:srgbClr val="000000"/>
                </a:solidFill>
                <a:effectLst/>
                <a:latin typeface="Consolas" panose="020B0609020204030204" pitchFamily="49" charset="0"/>
              </a:rPr>
              <a:t>, </a:t>
            </a:r>
            <a:r>
              <a:rPr lang="en-IN" b="0" i="0" dirty="0">
                <a:solidFill>
                  <a:srgbClr val="A52A2A"/>
                </a:solidFill>
                <a:effectLst/>
                <a:latin typeface="Consolas" panose="020B0609020204030204" pitchFamily="49" charset="0"/>
              </a:rPr>
              <a:t>"Cherry"</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(x)</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(y)</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(z)</a:t>
            </a:r>
            <a:endParaRPr lang="en-US" dirty="0"/>
          </a:p>
        </p:txBody>
      </p:sp>
    </p:spTree>
    <p:extLst>
      <p:ext uri="{BB962C8B-B14F-4D97-AF65-F5344CB8AC3E}">
        <p14:creationId xmlns:p14="http://schemas.microsoft.com/office/powerpoint/2010/main" val="1950768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050A-53D7-D2B3-7AD5-5FF2B1E41F48}"/>
              </a:ext>
            </a:extLst>
          </p:cNvPr>
          <p:cNvSpPr>
            <a:spLocks noGrp="1"/>
          </p:cNvSpPr>
          <p:nvPr>
            <p:ph type="title"/>
          </p:nvPr>
        </p:nvSpPr>
        <p:spPr/>
        <p:txBody>
          <a:bodyPr>
            <a:normAutofit fontScale="90000"/>
          </a:bodyPr>
          <a:lstStyle/>
          <a:p>
            <a:r>
              <a:rPr lang="en-IN" b="0" i="0" dirty="0">
                <a:solidFill>
                  <a:srgbClr val="000000"/>
                </a:solidFill>
                <a:effectLst/>
                <a:latin typeface="Segoe UI" panose="020B0502040204020203" pitchFamily="34" charset="0"/>
              </a:rPr>
              <a:t>One Value to Multiple Variables</a:t>
            </a:r>
            <a:br>
              <a:rPr lang="en-IN" b="0" i="0" dirty="0">
                <a:solidFill>
                  <a:srgbClr val="000000"/>
                </a:solidFill>
                <a:effectLst/>
                <a:latin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037AEB94-23B3-EBD8-F65B-976AE886B470}"/>
              </a:ext>
            </a:extLst>
          </p:cNvPr>
          <p:cNvSpPr>
            <a:spLocks noGrp="1"/>
          </p:cNvSpPr>
          <p:nvPr>
            <p:ph idx="1"/>
          </p:nvPr>
        </p:nvSpPr>
        <p:spPr/>
        <p:txBody>
          <a:bodyPr/>
          <a:lstStyle/>
          <a:p>
            <a:pPr marL="0" indent="0">
              <a:buNone/>
            </a:pPr>
            <a:r>
              <a:rPr lang="en-IN" b="0" i="0" dirty="0">
                <a:solidFill>
                  <a:srgbClr val="000000"/>
                </a:solidFill>
                <a:effectLst/>
                <a:latin typeface="Consolas" panose="020B0609020204030204" pitchFamily="49" charset="0"/>
              </a:rPr>
              <a:t>x = y = z = </a:t>
            </a:r>
            <a:r>
              <a:rPr lang="en-IN" b="0" i="0" dirty="0">
                <a:solidFill>
                  <a:srgbClr val="A52A2A"/>
                </a:solidFill>
                <a:effectLst/>
                <a:latin typeface="Consolas" panose="020B0609020204030204" pitchFamily="49" charset="0"/>
              </a:rPr>
              <a:t>"Orange"</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(x)</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(y)</a:t>
            </a:r>
            <a:r>
              <a:rPr lang="en-IN" dirty="0"/>
              <a:t/>
            </a:r>
            <a:br>
              <a:rPr lang="en-IN" dirty="0"/>
            </a:br>
            <a:r>
              <a:rPr lang="en-IN" b="0" i="0" dirty="0">
                <a:solidFill>
                  <a:srgbClr val="0000CD"/>
                </a:solidFill>
                <a:effectLst/>
                <a:latin typeface="Consolas" panose="020B0609020204030204" pitchFamily="49" charset="0"/>
              </a:rPr>
              <a:t>print</a:t>
            </a:r>
            <a:r>
              <a:rPr lang="en-IN" b="0" i="0" dirty="0">
                <a:solidFill>
                  <a:srgbClr val="000000"/>
                </a:solidFill>
                <a:effectLst/>
                <a:latin typeface="Consolas" panose="020B0609020204030204" pitchFamily="49" charset="0"/>
              </a:rPr>
              <a:t>(z)</a:t>
            </a:r>
            <a:endParaRPr lang="en-US" dirty="0"/>
          </a:p>
        </p:txBody>
      </p:sp>
    </p:spTree>
    <p:extLst>
      <p:ext uri="{BB962C8B-B14F-4D97-AF65-F5344CB8AC3E}">
        <p14:creationId xmlns:p14="http://schemas.microsoft.com/office/powerpoint/2010/main" val="2184547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Comment</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2000" dirty="0">
                <a:latin typeface="Times New Roman" pitchFamily="18" charset="0"/>
                <a:cs typeface="Times New Roman" pitchFamily="18" charset="0"/>
              </a:rPr>
              <a:t>Comments are non-executable statements. A Comment is used to describe the feature of a program. Comment helps to understand our program, not only ourselves but also other programmer. </a:t>
            </a:r>
          </a:p>
          <a:p>
            <a:pPr marL="0" indent="0">
              <a:buNone/>
            </a:pPr>
            <a:r>
              <a:rPr lang="en-US" sz="2000" dirty="0">
                <a:latin typeface="Times New Roman" pitchFamily="18" charset="0"/>
                <a:cs typeface="Times New Roman" pitchFamily="18" charset="0"/>
              </a:rPr>
              <a:t>There are two type of programs:- </a:t>
            </a:r>
          </a:p>
          <a:p>
            <a:r>
              <a:rPr lang="en-US" sz="2000" dirty="0">
                <a:latin typeface="Times New Roman" pitchFamily="18" charset="0"/>
                <a:cs typeface="Times New Roman" pitchFamily="18" charset="0"/>
              </a:rPr>
              <a:t>Single Line Comment</a:t>
            </a:r>
          </a:p>
          <a:p>
            <a:r>
              <a:rPr lang="en-US" sz="2000" dirty="0">
                <a:latin typeface="Times New Roman" pitchFamily="18" charset="0"/>
                <a:cs typeface="Times New Roman" pitchFamily="18" charset="0"/>
              </a:rPr>
              <a:t>Multi line Comment</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77540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Single Line Comment</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2000" dirty="0">
                <a:latin typeface="Times New Roman" pitchFamily="18" charset="0"/>
                <a:cs typeface="Times New Roman" pitchFamily="18" charset="0"/>
              </a:rPr>
              <a:t>These comments start with a hash symbol (#).</a:t>
            </a:r>
          </a:p>
          <a:p>
            <a:pPr marL="0" indent="0">
              <a:buNone/>
            </a:pPr>
            <a:r>
              <a:rPr lang="en-US" sz="2000" dirty="0">
                <a:latin typeface="Times New Roman" pitchFamily="18" charset="0"/>
                <a:cs typeface="Times New Roman" pitchFamily="18" charset="0"/>
              </a:rPr>
              <a:t>Ex:- </a:t>
            </a:r>
          </a:p>
          <a:p>
            <a:pPr marL="0" indent="0">
              <a:buNone/>
            </a:pP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I am single Line Comment</a:t>
            </a:r>
          </a:p>
          <a:p>
            <a:pPr marL="0" indent="0">
              <a:buNone/>
            </a:pP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This is my first Python Program</a:t>
            </a:r>
          </a:p>
          <a:p>
            <a:pPr marL="0" indent="0">
              <a:buNone/>
            </a:pP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Adding two numbers</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733201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Multi Line Comment</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742950"/>
            <a:ext cx="8229600" cy="4114800"/>
          </a:xfrm>
        </p:spPr>
        <p:txBody>
          <a:bodyPr>
            <a:noAutofit/>
          </a:bodyPr>
          <a:lstStyle/>
          <a:p>
            <a:pPr marL="0" indent="0">
              <a:buNone/>
            </a:pPr>
            <a:r>
              <a:rPr lang="en-US" sz="1600" dirty="0">
                <a:latin typeface="Times New Roman" pitchFamily="18" charset="0"/>
                <a:cs typeface="Times New Roman" pitchFamily="18" charset="0"/>
              </a:rPr>
              <a:t>There is no concept of multi line comment in python but we can create string starting and ending with triple double quotes (</a:t>
            </a:r>
            <a:r>
              <a:rPr lang="en-US" sz="1600" dirty="0">
                <a:solidFill>
                  <a:srgbClr val="FF0000"/>
                </a:solidFill>
                <a:cs typeface="Times New Roman" pitchFamily="18" charset="0"/>
              </a:rPr>
              <a:t>”</a:t>
            </a:r>
            <a:r>
              <a:rPr lang="en-US" sz="1600" dirty="0">
                <a:solidFill>
                  <a:srgbClr val="00B050"/>
                </a:solidFill>
                <a:cs typeface="Times New Roman" pitchFamily="18" charset="0"/>
              </a:rPr>
              <a:t>”</a:t>
            </a:r>
            <a:r>
              <a:rPr lang="en-US" sz="1600" dirty="0">
                <a:cs typeface="Times New Roman" pitchFamily="18" charset="0"/>
              </a:rPr>
              <a:t>”</a:t>
            </a:r>
            <a:r>
              <a:rPr lang="en-US" sz="1600" dirty="0">
                <a:latin typeface="Times New Roman" pitchFamily="18" charset="0"/>
                <a:cs typeface="Times New Roman" pitchFamily="18" charset="0"/>
              </a:rPr>
              <a:t>) or triple single quotes (</a:t>
            </a:r>
            <a:r>
              <a:rPr lang="en-US" sz="1600" dirty="0">
                <a:solidFill>
                  <a:srgbClr val="FF0000"/>
                </a:solidFill>
                <a:cs typeface="Times New Roman" pitchFamily="18" charset="0"/>
              </a:rPr>
              <a:t>’</a:t>
            </a:r>
            <a:r>
              <a:rPr lang="en-US" sz="1600" dirty="0">
                <a:solidFill>
                  <a:srgbClr val="00B050"/>
                </a:solidFill>
                <a:cs typeface="Times New Roman" pitchFamily="18" charset="0"/>
              </a:rPr>
              <a:t>’</a:t>
            </a:r>
            <a:r>
              <a:rPr lang="en-US" sz="1600" dirty="0">
                <a:cs typeface="Times New Roman" pitchFamily="18" charset="0"/>
              </a:rPr>
              <a:t>’</a:t>
            </a:r>
            <a:r>
              <a:rPr lang="en-US" sz="1600" dirty="0">
                <a:latin typeface="Times New Roman" pitchFamily="18" charset="0"/>
                <a:cs typeface="Times New Roman" pitchFamily="18" charset="0"/>
              </a:rPr>
              <a:t>) which can be used as block of comments. </a:t>
            </a:r>
          </a:p>
          <a:p>
            <a:pPr marL="0" indent="0">
              <a:buNone/>
            </a:pPr>
            <a:r>
              <a:rPr lang="en-US" sz="1600" dirty="0">
                <a:latin typeface="Times New Roman" pitchFamily="18" charset="0"/>
                <a:cs typeface="Times New Roman" pitchFamily="18" charset="0"/>
              </a:rPr>
              <a:t>Since strings are not assigned to any variable, then they are removed from memory by the garbage collector and hence these can be used as comments. </a:t>
            </a:r>
          </a:p>
          <a:p>
            <a:pPr marL="0" indent="0">
              <a:buNone/>
            </a:pPr>
            <a:r>
              <a:rPr lang="en-US" sz="1600" dirty="0">
                <a:latin typeface="Times New Roman" pitchFamily="18" charset="0"/>
                <a:cs typeface="Times New Roman" pitchFamily="18" charset="0"/>
              </a:rPr>
              <a:t>It is not recommended to use triple double quotes or triple single quotes for writing comments as it internally occupy memory and would waste time of the interpreter since the interpreter has to check them. </a:t>
            </a:r>
            <a:endParaRPr lang="en-IN"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Ex:- </a:t>
            </a:r>
          </a:p>
          <a:p>
            <a:pPr marL="0" indent="0">
              <a:buNone/>
            </a:pPr>
            <a:r>
              <a:rPr lang="en-US" sz="1600" dirty="0">
                <a:solidFill>
                  <a:srgbClr val="FF0000"/>
                </a:solidFill>
                <a:cs typeface="Times New Roman" pitchFamily="18" charset="0"/>
              </a:rPr>
              <a:t>”</a:t>
            </a:r>
            <a:r>
              <a:rPr lang="en-US" sz="1600" dirty="0">
                <a:solidFill>
                  <a:srgbClr val="00B050"/>
                </a:solidFill>
                <a:cs typeface="Times New Roman" pitchFamily="18" charset="0"/>
              </a:rPr>
              <a:t>”</a:t>
            </a:r>
            <a:r>
              <a:rPr lang="en-US" sz="1600" dirty="0">
                <a:cs typeface="Times New Roman" pitchFamily="18" charset="0"/>
              </a:rPr>
              <a:t>”</a:t>
            </a:r>
          </a:p>
          <a:p>
            <a:pPr marL="0" indent="0">
              <a:buNone/>
            </a:pPr>
            <a:r>
              <a:rPr lang="en-US" sz="1600" dirty="0">
                <a:latin typeface="Times New Roman" pitchFamily="18" charset="0"/>
                <a:cs typeface="Times New Roman" pitchFamily="18" charset="0"/>
              </a:rPr>
              <a:t>Comment Line 1</a:t>
            </a:r>
          </a:p>
          <a:p>
            <a:pPr marL="0" indent="0">
              <a:buNone/>
            </a:pPr>
            <a:r>
              <a:rPr lang="en-US" sz="1600" dirty="0">
                <a:latin typeface="Times New Roman" pitchFamily="18" charset="0"/>
                <a:cs typeface="Times New Roman" pitchFamily="18" charset="0"/>
              </a:rPr>
              <a:t>Comment Line 2</a:t>
            </a:r>
          </a:p>
          <a:p>
            <a:pPr marL="0" indent="0">
              <a:buNone/>
            </a:pPr>
            <a:r>
              <a:rPr lang="en-US" sz="1600" dirty="0">
                <a:latin typeface="Times New Roman" pitchFamily="18" charset="0"/>
                <a:cs typeface="Times New Roman" pitchFamily="18" charset="0"/>
              </a:rPr>
              <a:t>Comment Line 3</a:t>
            </a:r>
          </a:p>
          <a:p>
            <a:pPr marL="0" indent="0">
              <a:buNone/>
            </a:pPr>
            <a:r>
              <a:rPr lang="en-US" sz="1600" dirty="0">
                <a:solidFill>
                  <a:srgbClr val="FF0000"/>
                </a:solidFill>
                <a:cs typeface="Times New Roman" pitchFamily="18" charset="0"/>
              </a:rPr>
              <a:t>”</a:t>
            </a:r>
            <a:r>
              <a:rPr lang="en-US" sz="1600" dirty="0">
                <a:solidFill>
                  <a:srgbClr val="00B050"/>
                </a:solidFill>
                <a:cs typeface="Times New Roman" pitchFamily="18" charset="0"/>
              </a:rPr>
              <a:t>”</a:t>
            </a:r>
            <a:r>
              <a:rPr lang="en-US" sz="1600" dirty="0">
                <a:cs typeface="Times New Roman" pitchFamily="18" charset="0"/>
              </a:rPr>
              <a:t>”</a:t>
            </a:r>
          </a:p>
        </p:txBody>
      </p:sp>
      <p:sp>
        <p:nvSpPr>
          <p:cNvPr id="4" name="Rectangle 3"/>
          <p:cNvSpPr/>
          <p:nvPr/>
        </p:nvSpPr>
        <p:spPr>
          <a:xfrm>
            <a:off x="3200400" y="3105150"/>
            <a:ext cx="4572000" cy="1631216"/>
          </a:xfrm>
          <a:prstGeom prst="rect">
            <a:avLst/>
          </a:prstGeom>
        </p:spPr>
        <p:txBody>
          <a:bodyPr>
            <a:spAutoFit/>
          </a:bodyPr>
          <a:lstStyle/>
          <a:p>
            <a:r>
              <a:rPr lang="en-US" sz="2000" dirty="0">
                <a:solidFill>
                  <a:srgbClr val="FF0000"/>
                </a:solidFill>
                <a:cs typeface="Times New Roman" pitchFamily="18" charset="0"/>
              </a:rPr>
              <a:t>’</a:t>
            </a:r>
            <a:r>
              <a:rPr lang="en-US" sz="2000" dirty="0">
                <a:solidFill>
                  <a:srgbClr val="00B050"/>
                </a:solidFill>
                <a:cs typeface="Times New Roman" pitchFamily="18" charset="0"/>
              </a:rPr>
              <a:t>’</a:t>
            </a:r>
            <a:r>
              <a:rPr lang="en-US" sz="2000" dirty="0">
                <a:cs typeface="Times New Roman" pitchFamily="18" charset="0"/>
              </a:rPr>
              <a:t>’</a:t>
            </a:r>
          </a:p>
          <a:p>
            <a:r>
              <a:rPr lang="en-US" sz="2000" dirty="0">
                <a:latin typeface="Times New Roman" pitchFamily="18" charset="0"/>
                <a:cs typeface="Times New Roman" pitchFamily="18" charset="0"/>
              </a:rPr>
              <a:t>Comment Line 1</a:t>
            </a:r>
          </a:p>
          <a:p>
            <a:r>
              <a:rPr lang="en-US" sz="2000" dirty="0">
                <a:latin typeface="Times New Roman" pitchFamily="18" charset="0"/>
                <a:cs typeface="Times New Roman" pitchFamily="18" charset="0"/>
              </a:rPr>
              <a:t>Comment Line 2</a:t>
            </a:r>
          </a:p>
          <a:p>
            <a:r>
              <a:rPr lang="en-US" sz="2000" dirty="0">
                <a:latin typeface="Times New Roman" pitchFamily="18" charset="0"/>
                <a:cs typeface="Times New Roman" pitchFamily="18" charset="0"/>
              </a:rPr>
              <a:t>Comment Line 3</a:t>
            </a:r>
          </a:p>
          <a:p>
            <a:r>
              <a:rPr lang="en-US" sz="2000" dirty="0">
                <a:solidFill>
                  <a:srgbClr val="FF0000"/>
                </a:solidFill>
                <a:cs typeface="Times New Roman" pitchFamily="18" charset="0"/>
              </a:rPr>
              <a:t>’</a:t>
            </a:r>
            <a:r>
              <a:rPr lang="en-US" sz="2000" dirty="0">
                <a:solidFill>
                  <a:srgbClr val="00B050"/>
                </a:solidFill>
                <a:cs typeface="Times New Roman" pitchFamily="18" charset="0"/>
              </a:rPr>
              <a:t>’</a:t>
            </a:r>
            <a:r>
              <a:rPr lang="en-US" sz="2000" dirty="0">
                <a:cs typeface="Times New Roman" pitchFamily="18" charset="0"/>
              </a:rPr>
              <a:t>’</a:t>
            </a:r>
          </a:p>
        </p:txBody>
      </p:sp>
    </p:spTree>
    <p:extLst>
      <p:ext uri="{BB962C8B-B14F-4D97-AF65-F5344CB8AC3E}">
        <p14:creationId xmlns:p14="http://schemas.microsoft.com/office/powerpoint/2010/main" val="78190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0" end="0"/>
                                            </p:txEl>
                                          </p:spTgt>
                                        </p:tgtEl>
                                        <p:attrNameLst>
                                          <p:attrName>style.visibility</p:attrName>
                                        </p:attrNameLst>
                                      </p:cBhvr>
                                      <p:to>
                                        <p:strVal val="visible"/>
                                      </p:to>
                                    </p:set>
                                    <p:animEffect transition="in" filter="fade">
                                      <p:cBhvr>
                                        <p:cTn id="52" dur="500"/>
                                        <p:tgtEl>
                                          <p:spTgt spid="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1" end="1"/>
                                            </p:txEl>
                                          </p:spTgt>
                                        </p:tgtEl>
                                        <p:attrNameLst>
                                          <p:attrName>style.visibility</p:attrName>
                                        </p:attrNameLst>
                                      </p:cBhvr>
                                      <p:to>
                                        <p:strVal val="visible"/>
                                      </p:to>
                                    </p:set>
                                    <p:animEffect transition="in" filter="fade">
                                      <p:cBhvr>
                                        <p:cTn id="57" dur="500"/>
                                        <p:tgtEl>
                                          <p:spTgt spid="4">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2" end="2"/>
                                            </p:txEl>
                                          </p:spTgt>
                                        </p:tgtEl>
                                        <p:attrNameLst>
                                          <p:attrName>style.visibility</p:attrName>
                                        </p:attrNameLst>
                                      </p:cBhvr>
                                      <p:to>
                                        <p:strVal val="visible"/>
                                      </p:to>
                                    </p:set>
                                    <p:animEffect transition="in" filter="fade">
                                      <p:cBhvr>
                                        <p:cTn id="62" dur="500"/>
                                        <p:tgtEl>
                                          <p:spTgt spid="4">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4">
                                            <p:txEl>
                                              <p:pRg st="3" end="3"/>
                                            </p:txEl>
                                          </p:spTgt>
                                        </p:tgtEl>
                                        <p:attrNameLst>
                                          <p:attrName>style.visibility</p:attrName>
                                        </p:attrNameLst>
                                      </p:cBhvr>
                                      <p:to>
                                        <p:strVal val="visible"/>
                                      </p:to>
                                    </p:set>
                                    <p:animEffect transition="in" filter="fade">
                                      <p:cBhvr>
                                        <p:cTn id="67" dur="500"/>
                                        <p:tgtEl>
                                          <p:spTgt spid="4">
                                            <p:txEl>
                                              <p:pRg st="3" end="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4">
                                            <p:txEl>
                                              <p:pRg st="4" end="4"/>
                                            </p:txEl>
                                          </p:spTgt>
                                        </p:tgtEl>
                                        <p:attrNameLst>
                                          <p:attrName>style.visibility</p:attrName>
                                        </p:attrNameLst>
                                      </p:cBhvr>
                                      <p:to>
                                        <p:strVal val="visible"/>
                                      </p:to>
                                    </p:set>
                                    <p:animEffect transition="in" filter="fade">
                                      <p:cBhvr>
                                        <p:cTn id="7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err="1">
                <a:latin typeface="Times New Roman" pitchFamily="18" charset="0"/>
                <a:cs typeface="Times New Roman" pitchFamily="18" charset="0"/>
              </a:rPr>
              <a:t>DataType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2000" dirty="0" err="1">
                <a:latin typeface="Times New Roman" pitchFamily="18" charset="0"/>
                <a:cs typeface="Times New Roman" pitchFamily="18" charset="0"/>
              </a:rPr>
              <a:t>Datatype</a:t>
            </a:r>
            <a:r>
              <a:rPr lang="en-US" sz="2000" dirty="0">
                <a:latin typeface="Times New Roman" pitchFamily="18" charset="0"/>
                <a:cs typeface="Times New Roman" pitchFamily="18" charset="0"/>
              </a:rPr>
              <a:t> represents the type of data stored into a variable or memory.</a:t>
            </a:r>
          </a:p>
          <a:p>
            <a:pPr marL="0" indent="0">
              <a:buNone/>
            </a:pPr>
            <a:r>
              <a:rPr lang="en-US" sz="2000" dirty="0">
                <a:latin typeface="Times New Roman" pitchFamily="18" charset="0"/>
                <a:cs typeface="Times New Roman" pitchFamily="18" charset="0"/>
              </a:rPr>
              <a:t>Type of Data type :-</a:t>
            </a:r>
          </a:p>
          <a:p>
            <a:r>
              <a:rPr lang="en-US" sz="2000" dirty="0">
                <a:latin typeface="Times New Roman" pitchFamily="18" charset="0"/>
                <a:cs typeface="Times New Roman" pitchFamily="18" charset="0"/>
              </a:rPr>
              <a:t>Built-in Data type</a:t>
            </a:r>
          </a:p>
          <a:p>
            <a:r>
              <a:rPr lang="en-US" sz="2000" dirty="0">
                <a:latin typeface="Times New Roman" pitchFamily="18" charset="0"/>
                <a:cs typeface="Times New Roman" pitchFamily="18" charset="0"/>
              </a:rPr>
              <a:t>User Defined Data type</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82348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Built-in </a:t>
            </a:r>
            <a:r>
              <a:rPr lang="en-US" sz="4000" b="1" u="sng" dirty="0" err="1">
                <a:latin typeface="Times New Roman" pitchFamily="18" charset="0"/>
                <a:cs typeface="Times New Roman" pitchFamily="18" charset="0"/>
              </a:rPr>
              <a:t>Datatype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2000" dirty="0">
                <a:latin typeface="Times New Roman" pitchFamily="18" charset="0"/>
                <a:cs typeface="Times New Roman" pitchFamily="18" charset="0"/>
              </a:rPr>
              <a:t>These data types are provided by Python Language.</a:t>
            </a:r>
          </a:p>
          <a:p>
            <a:pPr marL="0" indent="0">
              <a:buNone/>
            </a:pPr>
            <a:r>
              <a:rPr lang="en-US" sz="2000" dirty="0">
                <a:latin typeface="Times New Roman" pitchFamily="18" charset="0"/>
                <a:cs typeface="Times New Roman" pitchFamily="18" charset="0"/>
              </a:rPr>
              <a:t>Following are the built-in data type:- </a:t>
            </a:r>
          </a:p>
          <a:p>
            <a:r>
              <a:rPr lang="en-US" sz="2000" dirty="0">
                <a:latin typeface="Times New Roman" pitchFamily="18" charset="0"/>
                <a:cs typeface="Times New Roman" pitchFamily="18" charset="0"/>
              </a:rPr>
              <a:t>None Type</a:t>
            </a:r>
          </a:p>
          <a:p>
            <a:r>
              <a:rPr lang="en-US" sz="2000" dirty="0">
                <a:latin typeface="Times New Roman" pitchFamily="18" charset="0"/>
                <a:cs typeface="Times New Roman" pitchFamily="18" charset="0"/>
              </a:rPr>
              <a:t>Numeric Types </a:t>
            </a:r>
          </a:p>
          <a:p>
            <a:r>
              <a:rPr lang="en-US" sz="2000" dirty="0">
                <a:latin typeface="Times New Roman" pitchFamily="18" charset="0"/>
                <a:cs typeface="Times New Roman" pitchFamily="18" charset="0"/>
              </a:rPr>
              <a:t>Sequences</a:t>
            </a:r>
          </a:p>
          <a:p>
            <a:r>
              <a:rPr lang="en-US" sz="2000" dirty="0">
                <a:latin typeface="Times New Roman" pitchFamily="18" charset="0"/>
                <a:cs typeface="Times New Roman" pitchFamily="18" charset="0"/>
              </a:rPr>
              <a:t>Sets</a:t>
            </a:r>
          </a:p>
          <a:p>
            <a:r>
              <a:rPr lang="en-US" sz="2000" dirty="0">
                <a:latin typeface="Times New Roman" pitchFamily="18" charset="0"/>
                <a:cs typeface="Times New Roman" pitchFamily="18" charset="0"/>
              </a:rPr>
              <a:t>Mappings</a:t>
            </a:r>
          </a:p>
          <a:p>
            <a:pPr marL="0" indent="0">
              <a:buNone/>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025095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User Defined Data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394472"/>
          </a:xfrm>
        </p:spPr>
        <p:txBody>
          <a:bodyPr>
            <a:normAutofit/>
          </a:bodyPr>
          <a:lstStyle/>
          <a:p>
            <a:r>
              <a:rPr lang="en-US" sz="2400" dirty="0">
                <a:latin typeface="Times New Roman" pitchFamily="18" charset="0"/>
                <a:cs typeface="Times New Roman" pitchFamily="18" charset="0"/>
              </a:rPr>
              <a:t>Array</a:t>
            </a:r>
          </a:p>
          <a:p>
            <a:r>
              <a:rPr lang="en-US" sz="2400" dirty="0">
                <a:latin typeface="Times New Roman" pitchFamily="18" charset="0"/>
                <a:cs typeface="Times New Roman" pitchFamily="18" charset="0"/>
              </a:rPr>
              <a:t>Class</a:t>
            </a:r>
          </a:p>
          <a:p>
            <a:r>
              <a:rPr lang="en-US" sz="2400" dirty="0">
                <a:latin typeface="Times New Roman" pitchFamily="18" charset="0"/>
                <a:cs typeface="Times New Roman" pitchFamily="18" charset="0"/>
              </a:rPr>
              <a:t>Module</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27437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None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2000" dirty="0">
                <a:latin typeface="Times New Roman" pitchFamily="18" charset="0"/>
                <a:cs typeface="Times New Roman" pitchFamily="18" charset="0"/>
              </a:rPr>
              <a:t>None data type represents an object that doesn’t contain any value.</a:t>
            </a:r>
          </a:p>
          <a:p>
            <a:pPr marL="0" indent="0">
              <a:buNone/>
            </a:pPr>
            <a:endParaRPr lang="en-IN" sz="2000" dirty="0">
              <a:latin typeface="Times New Roman" pitchFamily="18" charset="0"/>
              <a:cs typeface="Times New Roman" pitchFamily="18" charset="0"/>
            </a:endParaRPr>
          </a:p>
        </p:txBody>
      </p:sp>
      <p:sp>
        <p:nvSpPr>
          <p:cNvPr id="5" name="TextBox 4">
            <a:extLst>
              <a:ext uri="{FF2B5EF4-FFF2-40B4-BE49-F238E27FC236}">
                <a16:creationId xmlns:a16="http://schemas.microsoft.com/office/drawing/2014/main" id="{CC344BBD-C205-C1A1-3696-AC9588A394A6}"/>
              </a:ext>
            </a:extLst>
          </p:cNvPr>
          <p:cNvSpPr txBox="1"/>
          <p:nvPr/>
        </p:nvSpPr>
        <p:spPr>
          <a:xfrm>
            <a:off x="472440" y="1428750"/>
            <a:ext cx="4572000" cy="2031325"/>
          </a:xfrm>
          <a:prstGeom prst="rect">
            <a:avLst/>
          </a:prstGeom>
          <a:noFill/>
        </p:spPr>
        <p:txBody>
          <a:bodyPr wrap="square">
            <a:spAutoFit/>
          </a:bodyPr>
          <a:lstStyle/>
          <a:p>
            <a:r>
              <a:rPr lang="en-US" dirty="0"/>
              <a:t>x = None</a:t>
            </a:r>
          </a:p>
          <a:p>
            <a:endParaRPr lang="en-US" dirty="0"/>
          </a:p>
          <a:p>
            <a:r>
              <a:rPr lang="en-US" dirty="0"/>
              <a:t>#display x:</a:t>
            </a:r>
          </a:p>
          <a:p>
            <a:r>
              <a:rPr lang="en-US" dirty="0"/>
              <a:t>print(x)</a:t>
            </a:r>
          </a:p>
          <a:p>
            <a:endParaRPr lang="en-US" dirty="0"/>
          </a:p>
          <a:p>
            <a:r>
              <a:rPr lang="en-US" dirty="0"/>
              <a:t>#display the data type of x:</a:t>
            </a:r>
          </a:p>
          <a:p>
            <a:r>
              <a:rPr lang="en-US" dirty="0"/>
              <a:t>print(type(x)) </a:t>
            </a:r>
          </a:p>
        </p:txBody>
      </p:sp>
    </p:spTree>
    <p:extLst>
      <p:ext uri="{BB962C8B-B14F-4D97-AF65-F5344CB8AC3E}">
        <p14:creationId xmlns:p14="http://schemas.microsoft.com/office/powerpoint/2010/main" val="2868933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History</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71550"/>
            <a:ext cx="8229600" cy="3394472"/>
          </a:xfrm>
        </p:spPr>
        <p:txBody>
          <a:bodyPr>
            <a:normAutofit/>
          </a:bodyPr>
          <a:lstStyle/>
          <a:p>
            <a:r>
              <a:rPr lang="en-US" sz="2000" dirty="0">
                <a:latin typeface="Times New Roman" pitchFamily="18" charset="0"/>
                <a:cs typeface="Times New Roman" pitchFamily="18" charset="0"/>
              </a:rPr>
              <a:t>Python was developed by </a:t>
            </a:r>
            <a:r>
              <a:rPr lang="en-US" sz="2000" i="1" dirty="0">
                <a:latin typeface="Times New Roman" pitchFamily="18" charset="0"/>
                <a:cs typeface="Times New Roman" pitchFamily="18" charset="0"/>
              </a:rPr>
              <a:t>Guido Van </a:t>
            </a:r>
            <a:r>
              <a:rPr lang="en-US" sz="2000" i="1" dirty="0" err="1">
                <a:latin typeface="Times New Roman" pitchFamily="18" charset="0"/>
                <a:cs typeface="Times New Roman" pitchFamily="18" charset="0"/>
              </a:rPr>
              <a:t>Rossum</a:t>
            </a:r>
            <a:r>
              <a:rPr lang="en-US" sz="2000" dirty="0">
                <a:latin typeface="Times New Roman" pitchFamily="18" charset="0"/>
                <a:cs typeface="Times New Roman" pitchFamily="18" charset="0"/>
              </a:rPr>
              <a:t> in the year </a:t>
            </a:r>
            <a:r>
              <a:rPr lang="en-US" sz="2000" i="1" dirty="0">
                <a:latin typeface="Times New Roman" pitchFamily="18" charset="0"/>
                <a:cs typeface="Times New Roman" pitchFamily="18" charset="0"/>
              </a:rPr>
              <a:t>1990</a:t>
            </a:r>
            <a:r>
              <a:rPr lang="en-US" sz="2000" dirty="0">
                <a:latin typeface="Times New Roman" pitchFamily="18" charset="0"/>
                <a:cs typeface="Times New Roman" pitchFamily="18" charset="0"/>
              </a:rPr>
              <a:t> at </a:t>
            </a:r>
            <a:r>
              <a:rPr lang="en-US" sz="2000" dirty="0" err="1">
                <a:latin typeface="Times New Roman" pitchFamily="18" charset="0"/>
                <a:cs typeface="Times New Roman" pitchFamily="18" charset="0"/>
              </a:rPr>
              <a:t>Stichting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Mathematisch</a:t>
            </a:r>
            <a:r>
              <a:rPr lang="en-US" sz="2000" dirty="0">
                <a:latin typeface="Times New Roman" pitchFamily="18" charset="0"/>
                <a:cs typeface="Times New Roman" pitchFamily="18" charset="0"/>
              </a:rPr>
              <a:t> Centrum in the Netherlands as a successor of a language called ABC.</a:t>
            </a:r>
          </a:p>
          <a:p>
            <a:r>
              <a:rPr lang="en-US" sz="2000" dirty="0">
                <a:latin typeface="Times New Roman" pitchFamily="18" charset="0"/>
                <a:cs typeface="Times New Roman" pitchFamily="18" charset="0"/>
              </a:rPr>
              <a:t>Name “Python” picked from TV Show Monty Python’s Flying Circus. </a:t>
            </a:r>
            <a:endParaRPr lang="en-IN" sz="2000" dirty="0"/>
          </a:p>
        </p:txBody>
      </p:sp>
      <p:sp>
        <p:nvSpPr>
          <p:cNvPr id="4" name="Rectangle 3"/>
          <p:cNvSpPr/>
          <p:nvPr/>
        </p:nvSpPr>
        <p:spPr>
          <a:xfrm>
            <a:off x="914400" y="2756416"/>
            <a:ext cx="3872791" cy="369332"/>
          </a:xfrm>
          <a:prstGeom prst="rect">
            <a:avLst/>
          </a:prstGeom>
        </p:spPr>
        <p:txBody>
          <a:bodyPr wrap="none">
            <a:spAutoFit/>
          </a:bodyPr>
          <a:lstStyle/>
          <a:p>
            <a:r>
              <a:rPr lang="en-IN" dirty="0"/>
              <a:t>https://docs.python.org/3/license.html</a:t>
            </a:r>
          </a:p>
        </p:txBody>
      </p:sp>
    </p:spTree>
    <p:extLst>
      <p:ext uri="{BB962C8B-B14F-4D97-AF65-F5344CB8AC3E}">
        <p14:creationId xmlns:p14="http://schemas.microsoft.com/office/powerpoint/2010/main" val="271156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Numeric Type / Number</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2000" dirty="0">
                <a:latin typeface="Times New Roman" pitchFamily="18" charset="0"/>
                <a:cs typeface="Times New Roman" pitchFamily="18" charset="0"/>
              </a:rPr>
              <a:t>Following are the Numeric Data type:-</a:t>
            </a:r>
          </a:p>
          <a:p>
            <a:pPr marL="0" indent="0">
              <a:buNone/>
            </a:pPr>
            <a:r>
              <a:rPr lang="en-US" sz="2000" dirty="0" err="1">
                <a:latin typeface="Times New Roman" pitchFamily="18" charset="0"/>
                <a:cs typeface="Times New Roman" pitchFamily="18" charset="0"/>
              </a:rPr>
              <a:t>Int</a:t>
            </a:r>
            <a:endParaRPr lang="en-US" sz="2000" dirty="0">
              <a:latin typeface="Times New Roman" pitchFamily="18" charset="0"/>
              <a:cs typeface="Times New Roman" pitchFamily="18" charset="0"/>
            </a:endParaRPr>
          </a:p>
          <a:p>
            <a:pPr marL="0" indent="0">
              <a:buNone/>
            </a:pPr>
            <a:r>
              <a:rPr lang="en-US" sz="2000" dirty="0">
                <a:latin typeface="Times New Roman" pitchFamily="18" charset="0"/>
                <a:cs typeface="Times New Roman" pitchFamily="18" charset="0"/>
              </a:rPr>
              <a:t>Float</a:t>
            </a:r>
          </a:p>
          <a:p>
            <a:pPr marL="0" indent="0">
              <a:buNone/>
            </a:pPr>
            <a:r>
              <a:rPr lang="en-US" sz="2000" dirty="0">
                <a:latin typeface="Times New Roman" pitchFamily="18" charset="0"/>
                <a:cs typeface="Times New Roman" pitchFamily="18" charset="0"/>
              </a:rPr>
              <a:t>Complex  </a:t>
            </a:r>
          </a:p>
        </p:txBody>
      </p:sp>
    </p:spTree>
    <p:extLst>
      <p:ext uri="{BB962C8B-B14F-4D97-AF65-F5344CB8AC3E}">
        <p14:creationId xmlns:p14="http://schemas.microsoft.com/office/powerpoint/2010/main" val="319815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Numeric Type / Number</a:t>
            </a:r>
            <a:endParaRPr lang="en-IN" sz="4000" dirty="0"/>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1800" b="1" dirty="0" err="1">
                <a:latin typeface="Times New Roman" pitchFamily="18" charset="0"/>
                <a:cs typeface="Times New Roman" pitchFamily="18" charset="0"/>
              </a:rPr>
              <a:t>Int</a:t>
            </a:r>
            <a:r>
              <a:rPr lang="en-US" sz="1800" b="1" dirty="0">
                <a:latin typeface="Times New Roman" pitchFamily="18" charset="0"/>
                <a:cs typeface="Times New Roman" pitchFamily="18" charset="0"/>
              </a:rPr>
              <a:t> </a:t>
            </a:r>
            <a:r>
              <a:rPr lang="en-US" sz="1800" dirty="0">
                <a:latin typeface="Times New Roman" pitchFamily="18" charset="0"/>
                <a:cs typeface="Times New Roman" pitchFamily="18" charset="0"/>
              </a:rPr>
              <a:t>– The </a:t>
            </a:r>
            <a:r>
              <a:rPr lang="en-US" sz="1800" dirty="0" err="1">
                <a:latin typeface="Times New Roman" pitchFamily="18" charset="0"/>
                <a:cs typeface="Times New Roman" pitchFamily="18" charset="0"/>
              </a:rPr>
              <a:t>int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datatype</a:t>
            </a:r>
            <a:r>
              <a:rPr lang="en-US" sz="1800" dirty="0">
                <a:latin typeface="Times New Roman" pitchFamily="18" charset="0"/>
                <a:cs typeface="Times New Roman" pitchFamily="18" charset="0"/>
              </a:rPr>
              <a:t> represents an integer number. An integer number without any decimal point or fraction part. In Python, It is possible to store very large integer number as there is no limit for the size of an </a:t>
            </a:r>
            <a:r>
              <a:rPr lang="en-US" sz="1800" dirty="0" err="1">
                <a:latin typeface="Times New Roman" pitchFamily="18" charset="0"/>
                <a:cs typeface="Times New Roman" pitchFamily="18" charset="0"/>
              </a:rPr>
              <a:t>int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datatype</a:t>
            </a:r>
            <a:r>
              <a:rPr lang="en-US" sz="1800" dirty="0">
                <a:latin typeface="Times New Roman" pitchFamily="18" charset="0"/>
                <a:cs typeface="Times New Roman" pitchFamily="18" charset="0"/>
              </a:rPr>
              <a:t>.</a:t>
            </a:r>
          </a:p>
          <a:p>
            <a:pPr marL="0" indent="0">
              <a:buNone/>
            </a:pPr>
            <a:r>
              <a:rPr lang="en-US" sz="1800" dirty="0">
                <a:latin typeface="Times New Roman" pitchFamily="18" charset="0"/>
                <a:cs typeface="Times New Roman" pitchFamily="18" charset="0"/>
              </a:rPr>
              <a:t>Ex:- </a:t>
            </a:r>
          </a:p>
          <a:p>
            <a:pPr marL="0" indent="0">
              <a:buNone/>
            </a:pPr>
            <a:r>
              <a:rPr lang="en-US" sz="1800" dirty="0">
                <a:latin typeface="Times New Roman" pitchFamily="18" charset="0"/>
                <a:cs typeface="Times New Roman" pitchFamily="18" charset="0"/>
              </a:rPr>
              <a:t>20, 10, -50, -1002</a:t>
            </a:r>
          </a:p>
          <a:p>
            <a:pPr marL="0" indent="0">
              <a:buNone/>
            </a:pPr>
            <a:r>
              <a:rPr lang="en-US" sz="1800" dirty="0">
                <a:latin typeface="Times New Roman" pitchFamily="18" charset="0"/>
                <a:cs typeface="Times New Roman" pitchFamily="18" charset="0"/>
              </a:rPr>
              <a:t>y = 10</a:t>
            </a:r>
          </a:p>
          <a:p>
            <a:pPr marL="0" indent="0">
              <a:buNone/>
            </a:pPr>
            <a:r>
              <a:rPr lang="en-US" sz="1800" dirty="0" err="1">
                <a:latin typeface="Times New Roman" pitchFamily="18" charset="0"/>
                <a:cs typeface="Times New Roman" pitchFamily="18" charset="0"/>
              </a:rPr>
              <a:t>pin_code</a:t>
            </a:r>
            <a:r>
              <a:rPr lang="en-US" sz="1800" dirty="0">
                <a:latin typeface="Times New Roman" pitchFamily="18" charset="0"/>
                <a:cs typeface="Times New Roman" pitchFamily="18" charset="0"/>
              </a:rPr>
              <a:t> = 564512</a:t>
            </a:r>
          </a:p>
          <a:p>
            <a:pPr marL="0" indent="0">
              <a:buNone/>
            </a:pPr>
            <a:endParaRPr lang="en-IN" sz="1800" dirty="0"/>
          </a:p>
        </p:txBody>
      </p:sp>
      <p:sp>
        <p:nvSpPr>
          <p:cNvPr id="5" name="Rectangle 4"/>
          <p:cNvSpPr/>
          <p:nvPr/>
        </p:nvSpPr>
        <p:spPr>
          <a:xfrm>
            <a:off x="3962400" y="2756416"/>
            <a:ext cx="1968809" cy="369332"/>
          </a:xfrm>
          <a:prstGeom prst="rect">
            <a:avLst/>
          </a:prstGeom>
        </p:spPr>
        <p:txBody>
          <a:bodyPr wrap="none">
            <a:spAutoFit/>
          </a:bodyPr>
          <a:lstStyle/>
          <a:p>
            <a:r>
              <a:rPr lang="en-US" dirty="0" err="1">
                <a:latin typeface="Times New Roman" pitchFamily="18" charset="0"/>
                <a:cs typeface="Times New Roman" pitchFamily="18" charset="0"/>
              </a:rPr>
              <a:t>pin_code</a:t>
            </a:r>
            <a:r>
              <a:rPr lang="en-US" dirty="0">
                <a:latin typeface="Times New Roman" pitchFamily="18" charset="0"/>
                <a:cs typeface="Times New Roman" pitchFamily="18" charset="0"/>
              </a:rPr>
              <a:t> = 564512</a:t>
            </a:r>
          </a:p>
        </p:txBody>
      </p:sp>
      <p:sp>
        <p:nvSpPr>
          <p:cNvPr id="6" name="TextBox 5"/>
          <p:cNvSpPr txBox="1"/>
          <p:nvPr/>
        </p:nvSpPr>
        <p:spPr>
          <a:xfrm>
            <a:off x="3810000" y="1962150"/>
            <a:ext cx="1708416"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a:t>int</a:t>
            </a:r>
            <a:r>
              <a:rPr lang="en-US" dirty="0"/>
              <a:t> type variable</a:t>
            </a:r>
            <a:endParaRPr lang="en-IN" dirty="0"/>
          </a:p>
        </p:txBody>
      </p:sp>
      <p:cxnSp>
        <p:nvCxnSpPr>
          <p:cNvPr id="8" name="Straight Arrow Connector 7"/>
          <p:cNvCxnSpPr/>
          <p:nvPr/>
        </p:nvCxnSpPr>
        <p:spPr>
          <a:xfrm flipH="1">
            <a:off x="4495800" y="2331482"/>
            <a:ext cx="168408" cy="4688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518416" y="3486150"/>
            <a:ext cx="988669"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dirty="0" err="1"/>
              <a:t>int</a:t>
            </a:r>
            <a:r>
              <a:rPr lang="en-US" dirty="0"/>
              <a:t> value</a:t>
            </a:r>
            <a:endParaRPr lang="en-IN" dirty="0"/>
          </a:p>
        </p:txBody>
      </p:sp>
      <p:cxnSp>
        <p:nvCxnSpPr>
          <p:cNvPr id="11" name="Straight Arrow Connector 10"/>
          <p:cNvCxnSpPr>
            <a:stCxn id="9" idx="0"/>
          </p:cNvCxnSpPr>
          <p:nvPr/>
        </p:nvCxnSpPr>
        <p:spPr>
          <a:xfrm flipH="1" flipV="1">
            <a:off x="5715000" y="3125748"/>
            <a:ext cx="297751" cy="36040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201363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500"/>
                                        <p:tgtEl>
                                          <p:spTgt spid="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fade">
                                      <p:cBhvr>
                                        <p:cTn id="4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Numeric Type / Number</a:t>
            </a:r>
            <a:endParaRPr lang="en-IN" sz="4000" dirty="0"/>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1800" b="1" dirty="0">
                <a:latin typeface="Times New Roman" pitchFamily="18" charset="0"/>
                <a:cs typeface="Times New Roman" pitchFamily="18" charset="0"/>
              </a:rPr>
              <a:t>Float </a:t>
            </a:r>
            <a:r>
              <a:rPr lang="en-US" sz="1800" dirty="0">
                <a:latin typeface="Times New Roman" pitchFamily="18" charset="0"/>
                <a:cs typeface="Times New Roman" pitchFamily="18" charset="0"/>
              </a:rPr>
              <a:t>– The float data type represents floating point numbers. A floating point number is a number that contains a decimal point.</a:t>
            </a:r>
          </a:p>
          <a:p>
            <a:pPr marL="0" indent="0">
              <a:buNone/>
            </a:pPr>
            <a:r>
              <a:rPr lang="en-US" sz="1800" dirty="0">
                <a:latin typeface="Times New Roman" pitchFamily="18" charset="0"/>
                <a:cs typeface="Times New Roman" pitchFamily="18" charset="0"/>
              </a:rPr>
              <a:t>Ex:- </a:t>
            </a:r>
          </a:p>
          <a:p>
            <a:pPr marL="0" indent="0">
              <a:buNone/>
            </a:pPr>
            <a:r>
              <a:rPr lang="en-US" sz="1800" dirty="0">
                <a:latin typeface="Times New Roman" pitchFamily="18" charset="0"/>
                <a:cs typeface="Times New Roman" pitchFamily="18" charset="0"/>
              </a:rPr>
              <a:t>25.56, 10.5, -45.69, -0.8</a:t>
            </a:r>
          </a:p>
          <a:p>
            <a:pPr marL="0" indent="0">
              <a:buNone/>
            </a:pPr>
            <a:r>
              <a:rPr lang="en-US" sz="1800" dirty="0">
                <a:latin typeface="Times New Roman" pitchFamily="18" charset="0"/>
                <a:cs typeface="Times New Roman" pitchFamily="18" charset="0"/>
              </a:rPr>
              <a:t>price = 25.56</a:t>
            </a:r>
          </a:p>
          <a:p>
            <a:pPr marL="0" indent="0">
              <a:buNone/>
            </a:pPr>
            <a:r>
              <a:rPr lang="en-US" sz="1800" dirty="0" err="1">
                <a:latin typeface="Times New Roman" pitchFamily="18" charset="0"/>
                <a:cs typeface="Times New Roman" pitchFamily="18" charset="0"/>
              </a:rPr>
              <a:t>run_rate</a:t>
            </a:r>
            <a:r>
              <a:rPr lang="en-US" sz="1800" dirty="0">
                <a:latin typeface="Times New Roman" pitchFamily="18" charset="0"/>
                <a:cs typeface="Times New Roman" pitchFamily="18" charset="0"/>
              </a:rPr>
              <a:t> = -0.8</a:t>
            </a:r>
          </a:p>
          <a:p>
            <a:pPr marL="0" indent="0">
              <a:buNone/>
            </a:pPr>
            <a:r>
              <a:rPr lang="en-US" sz="1800" dirty="0">
                <a:latin typeface="Times New Roman" pitchFamily="18" charset="0"/>
                <a:cs typeface="Times New Roman" pitchFamily="18" charset="0"/>
              </a:rPr>
              <a:t>value = 5.1e5</a:t>
            </a:r>
          </a:p>
          <a:p>
            <a:pPr marL="0" indent="0">
              <a:buNone/>
            </a:pPr>
            <a:endParaRPr lang="en-IN" sz="1800" dirty="0"/>
          </a:p>
        </p:txBody>
      </p:sp>
      <p:sp>
        <p:nvSpPr>
          <p:cNvPr id="4" name="Rectangle 3"/>
          <p:cNvSpPr/>
          <p:nvPr/>
        </p:nvSpPr>
        <p:spPr>
          <a:xfrm>
            <a:off x="3276600" y="2604016"/>
            <a:ext cx="1564852" cy="369332"/>
          </a:xfrm>
          <a:prstGeom prst="rect">
            <a:avLst/>
          </a:prstGeom>
        </p:spPr>
        <p:txBody>
          <a:bodyPr wrap="none">
            <a:spAutoFit/>
          </a:bodyPr>
          <a:lstStyle/>
          <a:p>
            <a:r>
              <a:rPr lang="en-US" dirty="0" err="1">
                <a:latin typeface="Times New Roman" pitchFamily="18" charset="0"/>
                <a:cs typeface="Times New Roman" pitchFamily="18" charset="0"/>
              </a:rPr>
              <a:t>run_rate</a:t>
            </a:r>
            <a:r>
              <a:rPr lang="en-US" dirty="0">
                <a:latin typeface="Times New Roman" pitchFamily="18" charset="0"/>
                <a:cs typeface="Times New Roman" pitchFamily="18" charset="0"/>
              </a:rPr>
              <a:t> = -0.8</a:t>
            </a:r>
          </a:p>
        </p:txBody>
      </p:sp>
      <p:sp>
        <p:nvSpPr>
          <p:cNvPr id="5" name="TextBox 4"/>
          <p:cNvSpPr txBox="1"/>
          <p:nvPr/>
        </p:nvSpPr>
        <p:spPr>
          <a:xfrm>
            <a:off x="3124200" y="1809750"/>
            <a:ext cx="1884747"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t>float type variable</a:t>
            </a:r>
            <a:endParaRPr lang="en-IN" dirty="0"/>
          </a:p>
        </p:txBody>
      </p:sp>
      <p:cxnSp>
        <p:nvCxnSpPr>
          <p:cNvPr id="6" name="Straight Arrow Connector 5"/>
          <p:cNvCxnSpPr/>
          <p:nvPr/>
        </p:nvCxnSpPr>
        <p:spPr>
          <a:xfrm flipH="1">
            <a:off x="3810000" y="2179082"/>
            <a:ext cx="168408" cy="4688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4392793" y="3333750"/>
            <a:ext cx="1169807"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dirty="0"/>
              <a:t>float value</a:t>
            </a:r>
            <a:endParaRPr lang="en-IN" dirty="0"/>
          </a:p>
        </p:txBody>
      </p:sp>
      <p:cxnSp>
        <p:nvCxnSpPr>
          <p:cNvPr id="8" name="Straight Arrow Connector 7"/>
          <p:cNvCxnSpPr>
            <a:stCxn id="7" idx="0"/>
          </p:cNvCxnSpPr>
          <p:nvPr/>
        </p:nvCxnSpPr>
        <p:spPr>
          <a:xfrm flipH="1" flipV="1">
            <a:off x="4589379" y="2973348"/>
            <a:ext cx="388318" cy="36040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mc:AlternateContent xmlns:mc="http://schemas.openxmlformats.org/markup-compatibility/2006" xmlns:a14="http://schemas.microsoft.com/office/drawing/2010/main">
        <mc:Choice Requires="a14">
          <p:sp>
            <p:nvSpPr>
              <p:cNvPr id="11" name="Rectangle 10"/>
              <p:cNvSpPr/>
              <p:nvPr/>
            </p:nvSpPr>
            <p:spPr>
              <a:xfrm>
                <a:off x="1447800" y="3471338"/>
                <a:ext cx="1026884" cy="330796"/>
              </a:xfrm>
              <a:prstGeom prst="rect">
                <a:avLst/>
              </a:prstGeom>
            </p:spPr>
            <p:style>
              <a:lnRef idx="2">
                <a:schemeClr val="accent3"/>
              </a:lnRef>
              <a:fillRef idx="1">
                <a:schemeClr val="lt1"/>
              </a:fillRef>
              <a:effectRef idx="0">
                <a:schemeClr val="accent3"/>
              </a:effectRef>
              <a:fontRef idx="minor">
                <a:schemeClr val="dk1"/>
              </a:fontRef>
            </p:style>
            <p:txBody>
              <a:bodyPr wrap="none">
                <a:spAutoFit/>
              </a:bodyPr>
              <a:lstStyle/>
              <a:p>
                <a:pPr/>
                <a14:m>
                  <m:oMathPara xmlns:m="http://schemas.openxmlformats.org/officeDocument/2006/math">
                    <m:oMathParaPr>
                      <m:jc m:val="centerGroup"/>
                    </m:oMathParaPr>
                    <m:oMath xmlns:m="http://schemas.openxmlformats.org/officeDocument/2006/math">
                      <m:r>
                        <a:rPr lang="en-IN" sz="1400" i="1">
                          <a:latin typeface="Cambria Math"/>
                        </a:rPr>
                        <m:t>5.1 × </m:t>
                      </m:r>
                      <m:sSup>
                        <m:sSupPr>
                          <m:ctrlPr>
                            <a:rPr lang="en-IN" sz="1400" i="1">
                              <a:latin typeface="Cambria Math" panose="02040503050406030204" pitchFamily="18" charset="0"/>
                            </a:rPr>
                          </m:ctrlPr>
                        </m:sSupPr>
                        <m:e>
                          <m:r>
                            <a:rPr lang="en-IN" sz="1400" i="1">
                              <a:latin typeface="Cambria Math"/>
                            </a:rPr>
                            <m:t>10</m:t>
                          </m:r>
                        </m:e>
                        <m:sup>
                          <m:r>
                            <a:rPr lang="en-IN" sz="1400" i="1">
                              <a:latin typeface="Cambria Math"/>
                            </a:rPr>
                            <m:t>5</m:t>
                          </m:r>
                        </m:sup>
                      </m:sSup>
                    </m:oMath>
                  </m:oMathPara>
                </a14:m>
                <a:endParaRPr lang="en-IN" sz="1400" dirty="0"/>
              </a:p>
            </p:txBody>
          </p:sp>
        </mc:Choice>
        <mc:Fallback xmlns="">
          <p:sp>
            <p:nvSpPr>
              <p:cNvPr id="11" name="Rectangle 10"/>
              <p:cNvSpPr>
                <a:spLocks noRot="1" noChangeAspect="1" noMove="1" noResize="1" noEditPoints="1" noAdjustHandles="1" noChangeArrowheads="1" noChangeShapeType="1" noTextEdit="1"/>
              </p:cNvSpPr>
              <p:nvPr/>
            </p:nvSpPr>
            <p:spPr>
              <a:xfrm>
                <a:off x="1447800" y="3471338"/>
                <a:ext cx="1026884" cy="330796"/>
              </a:xfrm>
              <a:prstGeom prst="rect">
                <a:avLst/>
              </a:prstGeom>
              <a:blipFill rotWithShape="1">
                <a:blip r:embed="rId2"/>
                <a:stretch>
                  <a:fillRect/>
                </a:stretch>
              </a:blipFill>
            </p:spPr>
            <p:txBody>
              <a:bodyPr/>
              <a:lstStyle/>
              <a:p>
                <a:r>
                  <a:rPr lang="en-IN">
                    <a:noFill/>
                  </a:rPr>
                  <a:t> </a:t>
                </a:r>
              </a:p>
            </p:txBody>
          </p:sp>
        </mc:Fallback>
      </mc:AlternateContent>
      <p:cxnSp>
        <p:nvCxnSpPr>
          <p:cNvPr id="13" name="Straight Arrow Connector 12"/>
          <p:cNvCxnSpPr/>
          <p:nvPr/>
        </p:nvCxnSpPr>
        <p:spPr>
          <a:xfrm flipH="1" flipV="1">
            <a:off x="1524000" y="3125748"/>
            <a:ext cx="228600" cy="34559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5" name="Straight Connector 14"/>
          <p:cNvCxnSpPr/>
          <p:nvPr/>
        </p:nvCxnSpPr>
        <p:spPr>
          <a:xfrm>
            <a:off x="5867400" y="1581150"/>
            <a:ext cx="0" cy="175260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019800" y="1627822"/>
            <a:ext cx="2667000" cy="1477328"/>
          </a:xfrm>
          <a:prstGeom prst="rect">
            <a:avLst/>
          </a:prstGeom>
        </p:spPr>
        <p:txBody>
          <a:bodyPr wrap="square">
            <a:spAutoFit/>
          </a:bodyPr>
          <a:lstStyle/>
          <a:p>
            <a:r>
              <a:rPr lang="en-US" b="1" dirty="0">
                <a:latin typeface="Times New Roman" pitchFamily="18" charset="0"/>
                <a:cs typeface="Times New Roman" pitchFamily="18" charset="0"/>
              </a:rPr>
              <a:t>5.1e5</a:t>
            </a:r>
          </a:p>
          <a:p>
            <a:r>
              <a:rPr lang="en-US" dirty="0">
                <a:latin typeface="Times New Roman" pitchFamily="18" charset="0"/>
                <a:cs typeface="Times New Roman" pitchFamily="18" charset="0"/>
              </a:rPr>
              <a:t>It’s scientific notation where e or E represents exponentiation which represents the power of 10</a:t>
            </a:r>
            <a:endParaRPr lang="en-IN" dirty="0"/>
          </a:p>
        </p:txBody>
      </p:sp>
    </p:spTree>
    <p:extLst>
      <p:ext uri="{BB962C8B-B14F-4D97-AF65-F5344CB8AC3E}">
        <p14:creationId xmlns:p14="http://schemas.microsoft.com/office/powerpoint/2010/main" val="129174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fade">
                                      <p:cBhvr>
                                        <p:cTn id="50" dur="500"/>
                                        <p:tgtEl>
                                          <p:spTgt spid="5"/>
                                        </p:tgtEl>
                                      </p:cBhvr>
                                    </p:animEffect>
                                  </p:childTnLst>
                                </p:cTn>
                              </p:par>
                              <p:par>
                                <p:cTn id="51" presetID="10" presetClass="entr" presetSubtype="0" fill="hold"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5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fade">
                                      <p:cBhvr>
                                        <p:cTn id="61" dur="500"/>
                                        <p:tgtEl>
                                          <p:spTgt spid="11"/>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wipe(down)">
                                      <p:cBhvr>
                                        <p:cTn id="66" dur="500"/>
                                        <p:tgtEl>
                                          <p:spTgt spid="1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animBg="1"/>
      <p:bldP spid="7" grpId="0" animBg="1"/>
      <p:bldP spid="11" grpId="0" animBg="1"/>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Numeric Type / Number</a:t>
            </a:r>
            <a:endParaRPr lang="en-IN" sz="4000" dirty="0"/>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1800" b="1" dirty="0">
                <a:latin typeface="Times New Roman" pitchFamily="18" charset="0"/>
                <a:cs typeface="Times New Roman" pitchFamily="18" charset="0"/>
              </a:rPr>
              <a:t>Complex</a:t>
            </a:r>
            <a:r>
              <a:rPr lang="en-US" sz="1800" dirty="0">
                <a:latin typeface="Times New Roman" pitchFamily="18" charset="0"/>
                <a:cs typeface="Times New Roman" pitchFamily="18" charset="0"/>
              </a:rPr>
              <a:t> – A complex number is a number that is written in the form of a + </a:t>
            </a:r>
            <a:r>
              <a:rPr lang="en-US" sz="1800" dirty="0" err="1">
                <a:latin typeface="Times New Roman" pitchFamily="18" charset="0"/>
                <a:cs typeface="Times New Roman" pitchFamily="18" charset="0"/>
              </a:rPr>
              <a:t>bj</a:t>
            </a:r>
            <a:r>
              <a:rPr lang="en-US" sz="1800" dirty="0">
                <a:latin typeface="Times New Roman" pitchFamily="18" charset="0"/>
                <a:cs typeface="Times New Roman" pitchFamily="18" charset="0"/>
              </a:rPr>
              <a:t> or a </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bJ</a:t>
            </a:r>
            <a:r>
              <a:rPr lang="en-US" sz="1800" dirty="0">
                <a:latin typeface="Times New Roman" pitchFamily="18" charset="0"/>
                <a:cs typeface="Times New Roman" pitchFamily="18" charset="0"/>
              </a:rPr>
              <a:t>. Where,</a:t>
            </a:r>
          </a:p>
          <a:p>
            <a:pPr marL="0" indent="0">
              <a:buNone/>
            </a:pPr>
            <a:r>
              <a:rPr lang="en-US" sz="1800" dirty="0">
                <a:latin typeface="Times New Roman" pitchFamily="18" charset="0"/>
                <a:cs typeface="Times New Roman" pitchFamily="18" charset="0"/>
              </a:rPr>
              <a:t>a = Real Part of the number</a:t>
            </a:r>
          </a:p>
          <a:p>
            <a:pPr marL="0" indent="0">
              <a:buNone/>
            </a:pPr>
            <a:r>
              <a:rPr lang="en-US" sz="1800" dirty="0">
                <a:latin typeface="Times New Roman" pitchFamily="18" charset="0"/>
                <a:cs typeface="Times New Roman" pitchFamily="18" charset="0"/>
              </a:rPr>
              <a:t>b = Imaginary part of the number</a:t>
            </a:r>
          </a:p>
          <a:p>
            <a:pPr marL="0" indent="0">
              <a:buNone/>
            </a:pPr>
            <a:r>
              <a:rPr lang="en-US" sz="1800" dirty="0">
                <a:latin typeface="Times New Roman" pitchFamily="18" charset="0"/>
                <a:cs typeface="Times New Roman" pitchFamily="18" charset="0"/>
              </a:rPr>
              <a:t>j or J = Square root value of -1</a:t>
            </a:r>
          </a:p>
          <a:p>
            <a:pPr marL="0" indent="0">
              <a:buNone/>
            </a:pPr>
            <a:r>
              <a:rPr lang="en-US" sz="1800" dirty="0">
                <a:latin typeface="Times New Roman" pitchFamily="18" charset="0"/>
                <a:cs typeface="Times New Roman" pitchFamily="18" charset="0"/>
              </a:rPr>
              <a:t>a and b may contain integer or float number.</a:t>
            </a:r>
          </a:p>
          <a:p>
            <a:pPr marL="0" indent="0">
              <a:buNone/>
            </a:pPr>
            <a:r>
              <a:rPr lang="en-US" sz="1800" dirty="0">
                <a:latin typeface="Times New Roman" pitchFamily="18" charset="0"/>
                <a:cs typeface="Times New Roman" pitchFamily="18" charset="0"/>
              </a:rPr>
              <a:t>Ex:- 5+7j, 0.8+2j</a:t>
            </a:r>
          </a:p>
          <a:p>
            <a:pPr marL="0" indent="0">
              <a:buNone/>
            </a:pPr>
            <a:r>
              <a:rPr lang="en-US" sz="1800" dirty="0">
                <a:latin typeface="Times New Roman" pitchFamily="18" charset="0"/>
                <a:cs typeface="Times New Roman" pitchFamily="18" charset="0"/>
              </a:rPr>
              <a:t>com = 5+7j</a:t>
            </a:r>
          </a:p>
          <a:p>
            <a:pPr marL="0" indent="0">
              <a:buNone/>
            </a:pPr>
            <a:endParaRPr lang="en-IN" sz="1800" dirty="0"/>
          </a:p>
        </p:txBody>
      </p:sp>
      <p:sp>
        <p:nvSpPr>
          <p:cNvPr id="4" name="Rectangle 3"/>
          <p:cNvSpPr/>
          <p:nvPr/>
        </p:nvSpPr>
        <p:spPr>
          <a:xfrm>
            <a:off x="5334000" y="2375416"/>
            <a:ext cx="1252266" cy="369332"/>
          </a:xfrm>
          <a:prstGeom prst="rect">
            <a:avLst/>
          </a:prstGeom>
        </p:spPr>
        <p:txBody>
          <a:bodyPr wrap="none">
            <a:spAutoFit/>
          </a:bodyPr>
          <a:lstStyle/>
          <a:p>
            <a:r>
              <a:rPr lang="en-US" dirty="0">
                <a:latin typeface="Times New Roman" pitchFamily="18" charset="0"/>
                <a:cs typeface="Times New Roman" pitchFamily="18" charset="0"/>
              </a:rPr>
              <a:t>com = 5+7j</a:t>
            </a:r>
          </a:p>
        </p:txBody>
      </p:sp>
      <p:sp>
        <p:nvSpPr>
          <p:cNvPr id="5" name="TextBox 4"/>
          <p:cNvSpPr txBox="1"/>
          <p:nvPr/>
        </p:nvSpPr>
        <p:spPr>
          <a:xfrm>
            <a:off x="5181600" y="1581150"/>
            <a:ext cx="2242152"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t>complex type variable</a:t>
            </a:r>
            <a:endParaRPr lang="en-IN" dirty="0"/>
          </a:p>
        </p:txBody>
      </p:sp>
      <p:cxnSp>
        <p:nvCxnSpPr>
          <p:cNvPr id="6" name="Straight Arrow Connector 5"/>
          <p:cNvCxnSpPr/>
          <p:nvPr/>
        </p:nvCxnSpPr>
        <p:spPr>
          <a:xfrm flipH="1">
            <a:off x="5867400" y="1950482"/>
            <a:ext cx="168408" cy="4688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5867400" y="3193018"/>
            <a:ext cx="1771062"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dirty="0"/>
              <a:t>complex number</a:t>
            </a:r>
            <a:endParaRPr lang="en-IN" dirty="0"/>
          </a:p>
        </p:txBody>
      </p:sp>
      <p:cxnSp>
        <p:nvCxnSpPr>
          <p:cNvPr id="8" name="Straight Arrow Connector 7"/>
          <p:cNvCxnSpPr>
            <a:stCxn id="7" idx="0"/>
          </p:cNvCxnSpPr>
          <p:nvPr/>
        </p:nvCxnSpPr>
        <p:spPr>
          <a:xfrm flipH="1" flipV="1">
            <a:off x="6302676" y="2724150"/>
            <a:ext cx="450255" cy="46886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81576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fade">
                                      <p:cBhvr>
                                        <p:cTn id="55" dur="500"/>
                                        <p:tgtEl>
                                          <p:spTgt spid="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fade">
                                      <p:cBhvr>
                                        <p:cTn id="5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animBg="1"/>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err="1">
                <a:latin typeface="Times New Roman" pitchFamily="18" charset="0"/>
                <a:cs typeface="Times New Roman" pitchFamily="18" charset="0"/>
              </a:rPr>
              <a:t>Bool</a:t>
            </a:r>
            <a:r>
              <a:rPr lang="en-US" sz="4000" b="1" u="sng" dirty="0">
                <a:latin typeface="Times New Roman" pitchFamily="18" charset="0"/>
                <a:cs typeface="Times New Roman" pitchFamily="18" charset="0"/>
              </a:rPr>
              <a:t>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394472"/>
          </a:xfrm>
        </p:spPr>
        <p:txBody>
          <a:bodyPr>
            <a:normAutofit/>
          </a:bodyPr>
          <a:lstStyle/>
          <a:p>
            <a:pPr marL="0" indent="0">
              <a:buNone/>
            </a:pPr>
            <a:r>
              <a:rPr lang="en-US" sz="1800" dirty="0">
                <a:latin typeface="Times New Roman" pitchFamily="18" charset="0"/>
                <a:cs typeface="Times New Roman" pitchFamily="18" charset="0"/>
              </a:rPr>
              <a:t>The </a:t>
            </a:r>
            <a:r>
              <a:rPr lang="en-US" sz="1800" dirty="0" err="1">
                <a:latin typeface="Times New Roman" pitchFamily="18" charset="0"/>
                <a:cs typeface="Times New Roman" pitchFamily="18" charset="0"/>
              </a:rPr>
              <a:t>bool</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datatype</a:t>
            </a:r>
            <a:r>
              <a:rPr lang="en-US" sz="1800" dirty="0">
                <a:latin typeface="Times New Roman" pitchFamily="18" charset="0"/>
                <a:cs typeface="Times New Roman" pitchFamily="18" charset="0"/>
              </a:rPr>
              <a:t> represents </a:t>
            </a:r>
            <a:r>
              <a:rPr lang="en-US" sz="1800" dirty="0" err="1">
                <a:latin typeface="Times New Roman" pitchFamily="18" charset="0"/>
                <a:cs typeface="Times New Roman" pitchFamily="18" charset="0"/>
              </a:rPr>
              <a:t>boolean</a:t>
            </a:r>
            <a:r>
              <a:rPr lang="en-US" sz="1800" dirty="0">
                <a:latin typeface="Times New Roman" pitchFamily="18" charset="0"/>
                <a:cs typeface="Times New Roman" pitchFamily="18" charset="0"/>
              </a:rPr>
              <a:t> value True or False. Python internally represents True as 1 and False as 0.</a:t>
            </a:r>
          </a:p>
          <a:p>
            <a:pPr marL="0" indent="0">
              <a:buNone/>
            </a:pPr>
            <a:r>
              <a:rPr lang="en-US" sz="1800" dirty="0">
                <a:latin typeface="Times New Roman" pitchFamily="18" charset="0"/>
                <a:cs typeface="Times New Roman" pitchFamily="18" charset="0"/>
              </a:rPr>
              <a:t>Ex:- True, False</a:t>
            </a:r>
          </a:p>
          <a:p>
            <a:pPr marL="0" indent="0">
              <a:buNone/>
            </a:pPr>
            <a:r>
              <a:rPr lang="en-US" sz="1800" dirty="0">
                <a:latin typeface="Times New Roman" pitchFamily="18" charset="0"/>
                <a:cs typeface="Times New Roman" pitchFamily="18" charset="0"/>
              </a:rPr>
              <a:t>True + True = 2</a:t>
            </a:r>
          </a:p>
          <a:p>
            <a:pPr marL="0" indent="0">
              <a:buNone/>
            </a:pPr>
            <a:r>
              <a:rPr lang="en-US" sz="1800" dirty="0">
                <a:latin typeface="Times New Roman" pitchFamily="18" charset="0"/>
                <a:cs typeface="Times New Roman" pitchFamily="18" charset="0"/>
              </a:rPr>
              <a:t>True – False = 1</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30576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Sequence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2000" dirty="0">
                <a:latin typeface="Times New Roman" pitchFamily="18" charset="0"/>
                <a:cs typeface="Times New Roman" pitchFamily="18" charset="0"/>
              </a:rPr>
              <a:t>Following are sequence type:- </a:t>
            </a:r>
          </a:p>
          <a:p>
            <a:pPr marL="0" indent="0">
              <a:buNone/>
            </a:pPr>
            <a:r>
              <a:rPr lang="en-US" sz="2000" dirty="0">
                <a:latin typeface="Times New Roman" pitchFamily="18" charset="0"/>
                <a:cs typeface="Times New Roman" pitchFamily="18" charset="0"/>
              </a:rPr>
              <a:t>String</a:t>
            </a:r>
          </a:p>
          <a:p>
            <a:pPr marL="0" indent="0">
              <a:buNone/>
            </a:pPr>
            <a:r>
              <a:rPr lang="en-US" sz="2000" dirty="0">
                <a:latin typeface="Times New Roman" pitchFamily="18" charset="0"/>
                <a:cs typeface="Times New Roman" pitchFamily="18" charset="0"/>
              </a:rPr>
              <a:t>List</a:t>
            </a:r>
          </a:p>
          <a:p>
            <a:pPr marL="0" indent="0">
              <a:buNone/>
            </a:pPr>
            <a:r>
              <a:rPr lang="en-US" sz="2000" dirty="0">
                <a:latin typeface="Times New Roman" pitchFamily="18" charset="0"/>
                <a:cs typeface="Times New Roman" pitchFamily="18" charset="0"/>
              </a:rPr>
              <a:t>Tuple</a:t>
            </a:r>
          </a:p>
          <a:p>
            <a:pPr marL="0" indent="0">
              <a:buNone/>
            </a:pPr>
            <a:r>
              <a:rPr lang="en-US" sz="2000" dirty="0">
                <a:latin typeface="Times New Roman" pitchFamily="18" charset="0"/>
                <a:cs typeface="Times New Roman" pitchFamily="18" charset="0"/>
              </a:rPr>
              <a:t>Range</a:t>
            </a:r>
          </a:p>
        </p:txBody>
      </p:sp>
    </p:spTree>
    <p:extLst>
      <p:ext uri="{BB962C8B-B14F-4D97-AF65-F5344CB8AC3E}">
        <p14:creationId xmlns:p14="http://schemas.microsoft.com/office/powerpoint/2010/main" val="60562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Sequence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2055138"/>
          </a:xfrm>
        </p:spPr>
        <p:txBody>
          <a:bodyPr>
            <a:normAutofit/>
          </a:bodyPr>
          <a:lstStyle/>
          <a:p>
            <a:pPr marL="0" indent="0">
              <a:buNone/>
            </a:pPr>
            <a:r>
              <a:rPr lang="en-US" sz="1800" b="1" dirty="0">
                <a:latin typeface="Times New Roman" pitchFamily="18" charset="0"/>
                <a:cs typeface="Times New Roman" pitchFamily="18" charset="0"/>
              </a:rPr>
              <a:t>String</a:t>
            </a:r>
            <a:r>
              <a:rPr lang="en-US" sz="1800" dirty="0">
                <a:latin typeface="Times New Roman" pitchFamily="18" charset="0"/>
                <a:cs typeface="Times New Roman" pitchFamily="18" charset="0"/>
              </a:rPr>
              <a:t> – String represents group of characters. Strings are enclosed in double quotes or single quotes. </a:t>
            </a:r>
          </a:p>
          <a:p>
            <a:pPr marL="0" indent="0">
              <a:buNone/>
            </a:pPr>
            <a:r>
              <a:rPr lang="en-US" sz="1800" dirty="0">
                <a:latin typeface="Times New Roman" pitchFamily="18" charset="0"/>
                <a:cs typeface="Times New Roman" pitchFamily="18" charset="0"/>
              </a:rPr>
              <a:t>Ex:- “Hello”,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 ‘Rahul’</a:t>
            </a:r>
          </a:p>
          <a:p>
            <a:pPr marL="0" indent="0">
              <a:buNone/>
            </a:pPr>
            <a:r>
              <a:rPr lang="en-US" sz="1800" dirty="0">
                <a:latin typeface="Times New Roman" pitchFamily="18" charset="0"/>
                <a:cs typeface="Times New Roman" pitchFamily="18" charset="0"/>
              </a:rPr>
              <a:t>str1 =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a:t>
            </a:r>
          </a:p>
          <a:p>
            <a:pPr marL="0" indent="0">
              <a:buNone/>
            </a:pPr>
            <a:r>
              <a:rPr lang="en-US" sz="1800" dirty="0">
                <a:latin typeface="Times New Roman" pitchFamily="18" charset="0"/>
                <a:cs typeface="Times New Roman" pitchFamily="18" charset="0"/>
              </a:rPr>
              <a:t>str1 =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a:t>
            </a:r>
          </a:p>
        </p:txBody>
      </p:sp>
      <p:sp>
        <p:nvSpPr>
          <p:cNvPr id="4" name="Rectangle 3"/>
          <p:cNvSpPr/>
          <p:nvPr/>
        </p:nvSpPr>
        <p:spPr>
          <a:xfrm>
            <a:off x="5334000" y="2615684"/>
            <a:ext cx="2199641" cy="369332"/>
          </a:xfrm>
          <a:prstGeom prst="rect">
            <a:avLst/>
          </a:prstGeom>
        </p:spPr>
        <p:txBody>
          <a:bodyPr wrap="none">
            <a:spAutoFit/>
          </a:bodyPr>
          <a:lstStyle/>
          <a:p>
            <a:r>
              <a:rPr lang="en-US" dirty="0">
                <a:latin typeface="Times New Roman" pitchFamily="18" charset="0"/>
                <a:cs typeface="Times New Roman" pitchFamily="18" charset="0"/>
              </a:rPr>
              <a:t>str1 = “</a:t>
            </a:r>
            <a:r>
              <a:rPr lang="en-US" dirty="0" err="1">
                <a:latin typeface="Times New Roman" pitchFamily="18" charset="0"/>
                <a:cs typeface="Times New Roman" pitchFamily="18" charset="0"/>
              </a:rPr>
              <a:t>GeekyShows</a:t>
            </a:r>
            <a:r>
              <a:rPr lang="en-US" dirty="0">
                <a:latin typeface="Times New Roman" pitchFamily="18" charset="0"/>
                <a:cs typeface="Times New Roman" pitchFamily="18" charset="0"/>
              </a:rPr>
              <a:t>”</a:t>
            </a:r>
          </a:p>
        </p:txBody>
      </p:sp>
      <p:sp>
        <p:nvSpPr>
          <p:cNvPr id="5" name="TextBox 4"/>
          <p:cNvSpPr txBox="1"/>
          <p:nvPr/>
        </p:nvSpPr>
        <p:spPr>
          <a:xfrm>
            <a:off x="5181600" y="1821418"/>
            <a:ext cx="2000676"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t>String type variable</a:t>
            </a:r>
            <a:endParaRPr lang="en-IN" dirty="0"/>
          </a:p>
        </p:txBody>
      </p:sp>
      <p:cxnSp>
        <p:nvCxnSpPr>
          <p:cNvPr id="6" name="Straight Arrow Connector 5"/>
          <p:cNvCxnSpPr/>
          <p:nvPr/>
        </p:nvCxnSpPr>
        <p:spPr>
          <a:xfrm flipH="1">
            <a:off x="5638800" y="2190750"/>
            <a:ext cx="397008" cy="4688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6450193" y="3345418"/>
            <a:ext cx="731290"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dirty="0"/>
              <a:t>String</a:t>
            </a:r>
            <a:endParaRPr lang="en-IN" dirty="0"/>
          </a:p>
        </p:txBody>
      </p:sp>
      <p:cxnSp>
        <p:nvCxnSpPr>
          <p:cNvPr id="8" name="Straight Arrow Connector 7"/>
          <p:cNvCxnSpPr>
            <a:stCxn id="7" idx="0"/>
          </p:cNvCxnSpPr>
          <p:nvPr/>
        </p:nvCxnSpPr>
        <p:spPr>
          <a:xfrm flipH="1" flipV="1">
            <a:off x="6646786" y="2985016"/>
            <a:ext cx="169052" cy="36040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219307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animBg="1"/>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Sequence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742950"/>
            <a:ext cx="8229600" cy="1371600"/>
          </a:xfrm>
        </p:spPr>
        <p:txBody>
          <a:bodyPr>
            <a:normAutofit/>
          </a:bodyPr>
          <a:lstStyle/>
          <a:p>
            <a:pPr marL="0" indent="0">
              <a:buNone/>
            </a:pPr>
            <a:r>
              <a:rPr lang="en-US" sz="1800" b="1" dirty="0">
                <a:latin typeface="Times New Roman" pitchFamily="18" charset="0"/>
                <a:cs typeface="Times New Roman" pitchFamily="18" charset="0"/>
              </a:rPr>
              <a:t>List</a:t>
            </a:r>
            <a:r>
              <a:rPr lang="en-US" sz="1800" dirty="0">
                <a:latin typeface="Times New Roman" pitchFamily="18" charset="0"/>
                <a:cs typeface="Times New Roman" pitchFamily="18" charset="0"/>
              </a:rPr>
              <a:t> – A list represents a group of elements. A list can store different types of elements which can be modified. Lists are dynamic which means size is not fixed. Lists are represented using square bracket [ ].</a:t>
            </a:r>
          </a:p>
          <a:p>
            <a:pPr marL="0" indent="0">
              <a:buNone/>
            </a:pPr>
            <a:r>
              <a:rPr lang="en-US" sz="1800" dirty="0">
                <a:latin typeface="Times New Roman" pitchFamily="18" charset="0"/>
                <a:cs typeface="Times New Roman" pitchFamily="18" charset="0"/>
              </a:rPr>
              <a:t>Ex:-  data = [10, 20, -50, 21.3,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a:t>
            </a:r>
          </a:p>
        </p:txBody>
      </p:sp>
      <p:graphicFrame>
        <p:nvGraphicFramePr>
          <p:cNvPr id="4" name="Table 3"/>
          <p:cNvGraphicFramePr>
            <a:graphicFrameLocks noGrp="1"/>
          </p:cNvGraphicFramePr>
          <p:nvPr/>
        </p:nvGraphicFramePr>
        <p:xfrm>
          <a:off x="1371600" y="2365117"/>
          <a:ext cx="20574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365760">
                <a:tc>
                  <a:txBody>
                    <a:bodyPr/>
                    <a:lstStyle/>
                    <a:p>
                      <a:pPr algn="ctr"/>
                      <a:r>
                        <a:rPr lang="en-US" dirty="0"/>
                        <a:t>[0]</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10000"/>
                  </a:ext>
                </a:extLst>
              </a:tr>
              <a:tr h="365760">
                <a:tc>
                  <a:txBody>
                    <a:bodyPr/>
                    <a:lstStyle/>
                    <a:p>
                      <a:pPr algn="ctr"/>
                      <a:r>
                        <a:rPr lang="en-US" dirty="0"/>
                        <a:t>[1]</a:t>
                      </a:r>
                      <a:endParaRPr lang="en-IN" dirty="0"/>
                    </a:p>
                  </a:txBody>
                  <a:tcPr/>
                </a:tc>
                <a:tc>
                  <a:txBody>
                    <a:bodyPr/>
                    <a:lstStyle/>
                    <a:p>
                      <a:pPr algn="ctr"/>
                      <a:r>
                        <a:rPr lang="en-US" dirty="0"/>
                        <a:t>20</a:t>
                      </a:r>
                      <a:endParaRPr lang="en-IN" dirty="0"/>
                    </a:p>
                  </a:txBody>
                  <a:tcPr/>
                </a:tc>
                <a:extLst>
                  <a:ext uri="{0D108BD9-81ED-4DB2-BD59-A6C34878D82A}">
                    <a16:rowId xmlns:a16="http://schemas.microsoft.com/office/drawing/2014/main" val="10001"/>
                  </a:ext>
                </a:extLst>
              </a:tr>
              <a:tr h="365760">
                <a:tc>
                  <a:txBody>
                    <a:bodyPr/>
                    <a:lstStyle/>
                    <a:p>
                      <a:pPr algn="ctr"/>
                      <a:r>
                        <a:rPr lang="en-US" dirty="0"/>
                        <a:t>[2]</a:t>
                      </a:r>
                      <a:endParaRPr lang="en-IN" dirty="0"/>
                    </a:p>
                  </a:txBody>
                  <a:tcPr/>
                </a:tc>
                <a:tc>
                  <a:txBody>
                    <a:bodyPr/>
                    <a:lstStyle/>
                    <a:p>
                      <a:pPr algn="ctr"/>
                      <a:r>
                        <a:rPr lang="en-US" dirty="0"/>
                        <a:t>-50</a:t>
                      </a:r>
                      <a:endParaRPr lang="en-IN" dirty="0"/>
                    </a:p>
                  </a:txBody>
                  <a:tcPr/>
                </a:tc>
                <a:extLst>
                  <a:ext uri="{0D108BD9-81ED-4DB2-BD59-A6C34878D82A}">
                    <a16:rowId xmlns:a16="http://schemas.microsoft.com/office/drawing/2014/main" val="10002"/>
                  </a:ext>
                </a:extLst>
              </a:tr>
              <a:tr h="365760">
                <a:tc>
                  <a:txBody>
                    <a:bodyPr/>
                    <a:lstStyle/>
                    <a:p>
                      <a:pPr algn="ctr"/>
                      <a:r>
                        <a:rPr lang="en-US" dirty="0"/>
                        <a:t>[3]</a:t>
                      </a:r>
                      <a:endParaRPr lang="en-IN" dirty="0"/>
                    </a:p>
                  </a:txBody>
                  <a:tcPr/>
                </a:tc>
                <a:tc>
                  <a:txBody>
                    <a:bodyPr/>
                    <a:lstStyle/>
                    <a:p>
                      <a:pPr algn="ctr"/>
                      <a:r>
                        <a:rPr lang="en-US" dirty="0"/>
                        <a:t>21.3</a:t>
                      </a:r>
                      <a:endParaRPr lang="en-IN" dirty="0"/>
                    </a:p>
                  </a:txBody>
                  <a:tcPr/>
                </a:tc>
                <a:extLst>
                  <a:ext uri="{0D108BD9-81ED-4DB2-BD59-A6C34878D82A}">
                    <a16:rowId xmlns:a16="http://schemas.microsoft.com/office/drawing/2014/main" val="10003"/>
                  </a:ext>
                </a:extLst>
              </a:tr>
              <a:tr h="365760">
                <a:tc>
                  <a:txBody>
                    <a:bodyPr/>
                    <a:lstStyle/>
                    <a:p>
                      <a:pPr algn="ctr"/>
                      <a:r>
                        <a:rPr lang="en-US" dirty="0"/>
                        <a:t>[4]</a:t>
                      </a:r>
                      <a:endParaRPr lang="en-IN" dirty="0"/>
                    </a:p>
                  </a:txBody>
                  <a:tcPr/>
                </a:tc>
                <a:tc>
                  <a:txBody>
                    <a:bodyPr/>
                    <a:lstStyle/>
                    <a:p>
                      <a:pPr algn="ctr"/>
                      <a:r>
                        <a:rPr lang="en-US" dirty="0" err="1"/>
                        <a:t>Geekyshows</a:t>
                      </a:r>
                      <a:endParaRPr lang="en-IN" dirty="0"/>
                    </a:p>
                  </a:txBody>
                  <a:tcPr/>
                </a:tc>
                <a:extLst>
                  <a:ext uri="{0D108BD9-81ED-4DB2-BD59-A6C34878D82A}">
                    <a16:rowId xmlns:a16="http://schemas.microsoft.com/office/drawing/2014/main" val="10004"/>
                  </a:ext>
                </a:extLst>
              </a:tr>
            </a:tbl>
          </a:graphicData>
        </a:graphic>
      </p:graphicFrame>
      <p:sp>
        <p:nvSpPr>
          <p:cNvPr id="5" name="TextBox 4"/>
          <p:cNvSpPr txBox="1"/>
          <p:nvPr/>
        </p:nvSpPr>
        <p:spPr>
          <a:xfrm>
            <a:off x="533400" y="3028950"/>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7" name="Straight Arrow Connector 6"/>
          <p:cNvCxnSpPr/>
          <p:nvPr/>
        </p:nvCxnSpPr>
        <p:spPr>
          <a:xfrm flipV="1">
            <a:off x="914400" y="2593717"/>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V="1">
            <a:off x="990600" y="2898517"/>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Straight Arrow Connector 10"/>
          <p:cNvCxnSpPr>
            <a:endCxn id="4" idx="1"/>
          </p:cNvCxnSpPr>
          <p:nvPr/>
        </p:nvCxnSpPr>
        <p:spPr>
          <a:xfrm>
            <a:off x="1102787" y="3235583"/>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3" name="Straight Arrow Connector 12"/>
          <p:cNvCxnSpPr/>
          <p:nvPr/>
        </p:nvCxnSpPr>
        <p:spPr>
          <a:xfrm>
            <a:off x="1066800" y="3355717"/>
            <a:ext cx="304800" cy="2286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5" name="Straight Arrow Connector 14"/>
          <p:cNvCxnSpPr/>
          <p:nvPr/>
        </p:nvCxnSpPr>
        <p:spPr>
          <a:xfrm>
            <a:off x="818094" y="3420249"/>
            <a:ext cx="553506" cy="62126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graphicFrame>
        <p:nvGraphicFramePr>
          <p:cNvPr id="16" name="Table 15"/>
          <p:cNvGraphicFramePr>
            <a:graphicFrameLocks noGrp="1"/>
          </p:cNvGraphicFramePr>
          <p:nvPr/>
        </p:nvGraphicFramePr>
        <p:xfrm>
          <a:off x="4419600" y="2343150"/>
          <a:ext cx="20574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365760">
                <a:tc>
                  <a:txBody>
                    <a:bodyPr/>
                    <a:lstStyle/>
                    <a:p>
                      <a:pPr algn="ctr"/>
                      <a:r>
                        <a:rPr lang="en-US" dirty="0"/>
                        <a:t>[-5]</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10000"/>
                  </a:ext>
                </a:extLst>
              </a:tr>
              <a:tr h="365760">
                <a:tc>
                  <a:txBody>
                    <a:bodyPr/>
                    <a:lstStyle/>
                    <a:p>
                      <a:pPr algn="ctr"/>
                      <a:r>
                        <a:rPr lang="en-US" dirty="0"/>
                        <a:t>[-4]</a:t>
                      </a:r>
                      <a:endParaRPr lang="en-IN" dirty="0"/>
                    </a:p>
                  </a:txBody>
                  <a:tcPr/>
                </a:tc>
                <a:tc>
                  <a:txBody>
                    <a:bodyPr/>
                    <a:lstStyle/>
                    <a:p>
                      <a:pPr algn="ctr"/>
                      <a:r>
                        <a:rPr lang="en-US" dirty="0"/>
                        <a:t>20</a:t>
                      </a:r>
                      <a:endParaRPr lang="en-IN" dirty="0"/>
                    </a:p>
                  </a:txBody>
                  <a:tcPr/>
                </a:tc>
                <a:extLst>
                  <a:ext uri="{0D108BD9-81ED-4DB2-BD59-A6C34878D82A}">
                    <a16:rowId xmlns:a16="http://schemas.microsoft.com/office/drawing/2014/main" val="10001"/>
                  </a:ext>
                </a:extLst>
              </a:tr>
              <a:tr h="365760">
                <a:tc>
                  <a:txBody>
                    <a:bodyPr/>
                    <a:lstStyle/>
                    <a:p>
                      <a:pPr algn="ctr"/>
                      <a:r>
                        <a:rPr lang="en-US" dirty="0"/>
                        <a:t>[-3]</a:t>
                      </a:r>
                      <a:endParaRPr lang="en-IN" dirty="0"/>
                    </a:p>
                  </a:txBody>
                  <a:tcPr/>
                </a:tc>
                <a:tc>
                  <a:txBody>
                    <a:bodyPr/>
                    <a:lstStyle/>
                    <a:p>
                      <a:pPr algn="ctr"/>
                      <a:r>
                        <a:rPr lang="en-US" dirty="0"/>
                        <a:t>-50</a:t>
                      </a:r>
                      <a:endParaRPr lang="en-IN" dirty="0"/>
                    </a:p>
                  </a:txBody>
                  <a:tcPr/>
                </a:tc>
                <a:extLst>
                  <a:ext uri="{0D108BD9-81ED-4DB2-BD59-A6C34878D82A}">
                    <a16:rowId xmlns:a16="http://schemas.microsoft.com/office/drawing/2014/main" val="10002"/>
                  </a:ext>
                </a:extLst>
              </a:tr>
              <a:tr h="365760">
                <a:tc>
                  <a:txBody>
                    <a:bodyPr/>
                    <a:lstStyle/>
                    <a:p>
                      <a:pPr algn="ctr"/>
                      <a:r>
                        <a:rPr lang="en-US" dirty="0"/>
                        <a:t>[-2]</a:t>
                      </a:r>
                      <a:endParaRPr lang="en-IN" dirty="0"/>
                    </a:p>
                  </a:txBody>
                  <a:tcPr/>
                </a:tc>
                <a:tc>
                  <a:txBody>
                    <a:bodyPr/>
                    <a:lstStyle/>
                    <a:p>
                      <a:pPr algn="ctr"/>
                      <a:r>
                        <a:rPr lang="en-US" dirty="0"/>
                        <a:t>21.3</a:t>
                      </a:r>
                      <a:endParaRPr lang="en-IN" dirty="0"/>
                    </a:p>
                  </a:txBody>
                  <a:tcPr/>
                </a:tc>
                <a:extLst>
                  <a:ext uri="{0D108BD9-81ED-4DB2-BD59-A6C34878D82A}">
                    <a16:rowId xmlns:a16="http://schemas.microsoft.com/office/drawing/2014/main" val="10003"/>
                  </a:ext>
                </a:extLst>
              </a:tr>
              <a:tr h="365760">
                <a:tc>
                  <a:txBody>
                    <a:bodyPr/>
                    <a:lstStyle/>
                    <a:p>
                      <a:pPr algn="ctr"/>
                      <a:r>
                        <a:rPr lang="en-US" dirty="0"/>
                        <a:t>[-1]</a:t>
                      </a:r>
                      <a:endParaRPr lang="en-IN" dirty="0"/>
                    </a:p>
                  </a:txBody>
                  <a:tcPr/>
                </a:tc>
                <a:tc>
                  <a:txBody>
                    <a:bodyPr/>
                    <a:lstStyle/>
                    <a:p>
                      <a:pPr algn="ctr"/>
                      <a:r>
                        <a:rPr lang="en-US" dirty="0" err="1"/>
                        <a:t>Geekyshows</a:t>
                      </a:r>
                      <a:endParaRPr lang="en-IN" dirty="0"/>
                    </a:p>
                  </a:txBody>
                  <a:tcPr/>
                </a:tc>
                <a:extLst>
                  <a:ext uri="{0D108BD9-81ED-4DB2-BD59-A6C34878D82A}">
                    <a16:rowId xmlns:a16="http://schemas.microsoft.com/office/drawing/2014/main" val="10004"/>
                  </a:ext>
                </a:extLst>
              </a:tr>
            </a:tbl>
          </a:graphicData>
        </a:graphic>
      </p:graphicFrame>
      <p:sp>
        <p:nvSpPr>
          <p:cNvPr id="17" name="TextBox 16"/>
          <p:cNvSpPr txBox="1"/>
          <p:nvPr/>
        </p:nvSpPr>
        <p:spPr>
          <a:xfrm>
            <a:off x="3581400" y="3028950"/>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18" name="Straight Arrow Connector 17"/>
          <p:cNvCxnSpPr/>
          <p:nvPr/>
        </p:nvCxnSpPr>
        <p:spPr>
          <a:xfrm flipV="1">
            <a:off x="3962400" y="2571750"/>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4038600" y="2876550"/>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Straight Arrow Connector 19"/>
          <p:cNvCxnSpPr>
            <a:stCxn id="17" idx="3"/>
            <a:endCxn id="16" idx="1"/>
          </p:cNvCxnSpPr>
          <p:nvPr/>
        </p:nvCxnSpPr>
        <p:spPr>
          <a:xfrm>
            <a:off x="4150787" y="3213616"/>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1" name="Straight Arrow Connector 20"/>
          <p:cNvCxnSpPr/>
          <p:nvPr/>
        </p:nvCxnSpPr>
        <p:spPr>
          <a:xfrm>
            <a:off x="4114800" y="3333750"/>
            <a:ext cx="304800" cy="2286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2" name="Straight Arrow Connector 21"/>
          <p:cNvCxnSpPr>
            <a:stCxn id="17" idx="2"/>
          </p:cNvCxnSpPr>
          <p:nvPr/>
        </p:nvCxnSpPr>
        <p:spPr>
          <a:xfrm>
            <a:off x="3866094" y="3398282"/>
            <a:ext cx="553506" cy="62126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23" name="TextBox 22"/>
          <p:cNvSpPr txBox="1"/>
          <p:nvPr/>
        </p:nvSpPr>
        <p:spPr>
          <a:xfrm>
            <a:off x="6934200" y="2354818"/>
            <a:ext cx="1369157" cy="646331"/>
          </a:xfrm>
          <a:prstGeom prst="rect">
            <a:avLst/>
          </a:prstGeom>
          <a:noFill/>
        </p:spPr>
        <p:txBody>
          <a:bodyPr wrap="none" rtlCol="0">
            <a:spAutoFit/>
          </a:bodyPr>
          <a:lstStyle/>
          <a:p>
            <a:r>
              <a:rPr lang="en-US" dirty="0"/>
              <a:t>data[1] = </a:t>
            </a:r>
            <a:r>
              <a:rPr lang="en-US" dirty="0" smtClean="0"/>
              <a:t>20</a:t>
            </a:r>
          </a:p>
          <a:p>
            <a:r>
              <a:rPr lang="en-IN" dirty="0" smtClean="0"/>
              <a:t>Data[-3]=-50</a:t>
            </a:r>
            <a:endParaRPr lang="en-IN" dirty="0"/>
          </a:p>
        </p:txBody>
      </p:sp>
    </p:spTree>
    <p:extLst>
      <p:ext uri="{BB962C8B-B14F-4D97-AF65-F5344CB8AC3E}">
        <p14:creationId xmlns:p14="http://schemas.microsoft.com/office/powerpoint/2010/main" val="234866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down)">
                                      <p:cBhvr>
                                        <p:cTn id="42" dur="500"/>
                                        <p:tgtEl>
                                          <p:spTgt spid="13"/>
                                        </p:tgtEl>
                                      </p:cBhvr>
                                    </p:animEffect>
                                  </p:childTnLst>
                                </p:cTn>
                              </p:par>
                              <p:par>
                                <p:cTn id="43" presetID="22" presetClass="entr" presetSubtype="4"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wipe(down)">
                                      <p:cBhvr>
                                        <p:cTn id="45" dur="500"/>
                                        <p:tgtEl>
                                          <p:spTgt spid="1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500"/>
                                        <p:tgtEl>
                                          <p:spTgt spid="1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barn(inVertical)">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barn(inVertical)">
                                      <p:cBhvr>
                                        <p:cTn id="63" dur="500"/>
                                        <p:tgtEl>
                                          <p:spTgt spid="21"/>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arn(inVertic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barn(inVertical)">
                                      <p:cBhvr>
                                        <p:cTn id="73" dur="500"/>
                                        <p:tgtEl>
                                          <p:spTgt spid="19"/>
                                        </p:tgtEl>
                                      </p:cBhvr>
                                    </p:animEffect>
                                  </p:childTnLst>
                                </p:cTn>
                              </p:par>
                              <p:par>
                                <p:cTn id="74" presetID="16" presetClass="entr" presetSubtype="21" fill="hold" nodeType="withEffect">
                                  <p:stCondLst>
                                    <p:cond delay="0"/>
                                  </p:stCondLst>
                                  <p:childTnLst>
                                    <p:set>
                                      <p:cBhvr>
                                        <p:cTn id="75" dur="1" fill="hold">
                                          <p:stCondLst>
                                            <p:cond delay="0"/>
                                          </p:stCondLst>
                                        </p:cTn>
                                        <p:tgtEl>
                                          <p:spTgt spid="18"/>
                                        </p:tgtEl>
                                        <p:attrNameLst>
                                          <p:attrName>style.visibility</p:attrName>
                                        </p:attrNameLst>
                                      </p:cBhvr>
                                      <p:to>
                                        <p:strVal val="visible"/>
                                      </p:to>
                                    </p:set>
                                    <p:animEffect transition="in" filter="barn(inVertical)">
                                      <p:cBhvr>
                                        <p:cTn id="76" dur="500"/>
                                        <p:tgtEl>
                                          <p:spTgt spid="18"/>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fade">
                                      <p:cBhvr>
                                        <p:cTn id="8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7" grpId="0"/>
      <p:bldP spid="2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Sequence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1371600"/>
          </a:xfrm>
        </p:spPr>
        <p:txBody>
          <a:bodyPr>
            <a:normAutofit/>
          </a:bodyPr>
          <a:lstStyle/>
          <a:p>
            <a:pPr marL="0" indent="0">
              <a:buNone/>
            </a:pPr>
            <a:r>
              <a:rPr lang="en-US" sz="1800" b="1" dirty="0">
                <a:latin typeface="Times New Roman" pitchFamily="18" charset="0"/>
                <a:cs typeface="Times New Roman" pitchFamily="18" charset="0"/>
              </a:rPr>
              <a:t>Tuple</a:t>
            </a:r>
            <a:r>
              <a:rPr lang="en-US" sz="1800" dirty="0">
                <a:latin typeface="Times New Roman" pitchFamily="18" charset="0"/>
                <a:cs typeface="Times New Roman" pitchFamily="18" charset="0"/>
              </a:rPr>
              <a:t> – A tuple contains a group of elements which can be different types. It is similar to List but Tuples are read-only which means we can not modify it’s element. Tuples are represented using parentheses ( ).</a:t>
            </a:r>
          </a:p>
          <a:p>
            <a:pPr marL="0" indent="0">
              <a:buNone/>
            </a:pPr>
            <a:r>
              <a:rPr lang="en-US" sz="1800" dirty="0">
                <a:latin typeface="Times New Roman" pitchFamily="18" charset="0"/>
                <a:cs typeface="Times New Roman" pitchFamily="18" charset="0"/>
              </a:rPr>
              <a:t>Ex:- data = (10, 20, -50, 21.3,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a:t>
            </a:r>
          </a:p>
        </p:txBody>
      </p:sp>
      <p:graphicFrame>
        <p:nvGraphicFramePr>
          <p:cNvPr id="4" name="Table 3"/>
          <p:cNvGraphicFramePr>
            <a:graphicFrameLocks noGrp="1"/>
          </p:cNvGraphicFramePr>
          <p:nvPr/>
        </p:nvGraphicFramePr>
        <p:xfrm>
          <a:off x="1371600" y="2419350"/>
          <a:ext cx="20574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365760">
                <a:tc>
                  <a:txBody>
                    <a:bodyPr/>
                    <a:lstStyle/>
                    <a:p>
                      <a:pPr algn="ctr"/>
                      <a:r>
                        <a:rPr lang="en-US" dirty="0"/>
                        <a:t>[0]</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10000"/>
                  </a:ext>
                </a:extLst>
              </a:tr>
              <a:tr h="365760">
                <a:tc>
                  <a:txBody>
                    <a:bodyPr/>
                    <a:lstStyle/>
                    <a:p>
                      <a:pPr algn="ctr"/>
                      <a:r>
                        <a:rPr lang="en-US" dirty="0"/>
                        <a:t>[1]</a:t>
                      </a:r>
                      <a:endParaRPr lang="en-IN" dirty="0"/>
                    </a:p>
                  </a:txBody>
                  <a:tcPr/>
                </a:tc>
                <a:tc>
                  <a:txBody>
                    <a:bodyPr/>
                    <a:lstStyle/>
                    <a:p>
                      <a:pPr algn="ctr"/>
                      <a:r>
                        <a:rPr lang="en-US" dirty="0"/>
                        <a:t>20</a:t>
                      </a:r>
                      <a:endParaRPr lang="en-IN" dirty="0"/>
                    </a:p>
                  </a:txBody>
                  <a:tcPr/>
                </a:tc>
                <a:extLst>
                  <a:ext uri="{0D108BD9-81ED-4DB2-BD59-A6C34878D82A}">
                    <a16:rowId xmlns:a16="http://schemas.microsoft.com/office/drawing/2014/main" val="10001"/>
                  </a:ext>
                </a:extLst>
              </a:tr>
              <a:tr h="365760">
                <a:tc>
                  <a:txBody>
                    <a:bodyPr/>
                    <a:lstStyle/>
                    <a:p>
                      <a:pPr algn="ctr"/>
                      <a:r>
                        <a:rPr lang="en-US" dirty="0"/>
                        <a:t>[2]</a:t>
                      </a:r>
                      <a:endParaRPr lang="en-IN" dirty="0"/>
                    </a:p>
                  </a:txBody>
                  <a:tcPr/>
                </a:tc>
                <a:tc>
                  <a:txBody>
                    <a:bodyPr/>
                    <a:lstStyle/>
                    <a:p>
                      <a:pPr algn="ctr"/>
                      <a:r>
                        <a:rPr lang="en-US" dirty="0"/>
                        <a:t>-50</a:t>
                      </a:r>
                      <a:endParaRPr lang="en-IN" dirty="0"/>
                    </a:p>
                  </a:txBody>
                  <a:tcPr/>
                </a:tc>
                <a:extLst>
                  <a:ext uri="{0D108BD9-81ED-4DB2-BD59-A6C34878D82A}">
                    <a16:rowId xmlns:a16="http://schemas.microsoft.com/office/drawing/2014/main" val="10002"/>
                  </a:ext>
                </a:extLst>
              </a:tr>
              <a:tr h="365760">
                <a:tc>
                  <a:txBody>
                    <a:bodyPr/>
                    <a:lstStyle/>
                    <a:p>
                      <a:pPr algn="ctr"/>
                      <a:r>
                        <a:rPr lang="en-US" dirty="0"/>
                        <a:t>[3]</a:t>
                      </a:r>
                      <a:endParaRPr lang="en-IN" dirty="0"/>
                    </a:p>
                  </a:txBody>
                  <a:tcPr/>
                </a:tc>
                <a:tc>
                  <a:txBody>
                    <a:bodyPr/>
                    <a:lstStyle/>
                    <a:p>
                      <a:pPr algn="ctr"/>
                      <a:r>
                        <a:rPr lang="en-US" dirty="0"/>
                        <a:t>21.3</a:t>
                      </a:r>
                      <a:endParaRPr lang="en-IN" dirty="0"/>
                    </a:p>
                  </a:txBody>
                  <a:tcPr/>
                </a:tc>
                <a:extLst>
                  <a:ext uri="{0D108BD9-81ED-4DB2-BD59-A6C34878D82A}">
                    <a16:rowId xmlns:a16="http://schemas.microsoft.com/office/drawing/2014/main" val="10003"/>
                  </a:ext>
                </a:extLst>
              </a:tr>
              <a:tr h="365760">
                <a:tc>
                  <a:txBody>
                    <a:bodyPr/>
                    <a:lstStyle/>
                    <a:p>
                      <a:pPr algn="ctr"/>
                      <a:r>
                        <a:rPr lang="en-US" dirty="0"/>
                        <a:t>[4]</a:t>
                      </a:r>
                      <a:endParaRPr lang="en-IN" dirty="0"/>
                    </a:p>
                  </a:txBody>
                  <a:tcPr/>
                </a:tc>
                <a:tc>
                  <a:txBody>
                    <a:bodyPr/>
                    <a:lstStyle/>
                    <a:p>
                      <a:pPr algn="ctr"/>
                      <a:r>
                        <a:rPr lang="en-US" dirty="0" err="1"/>
                        <a:t>Geekyshows</a:t>
                      </a:r>
                      <a:endParaRPr lang="en-IN" dirty="0"/>
                    </a:p>
                  </a:txBody>
                  <a:tcPr/>
                </a:tc>
                <a:extLst>
                  <a:ext uri="{0D108BD9-81ED-4DB2-BD59-A6C34878D82A}">
                    <a16:rowId xmlns:a16="http://schemas.microsoft.com/office/drawing/2014/main" val="10004"/>
                  </a:ext>
                </a:extLst>
              </a:tr>
            </a:tbl>
          </a:graphicData>
        </a:graphic>
      </p:graphicFrame>
      <p:sp>
        <p:nvSpPr>
          <p:cNvPr id="5" name="TextBox 4"/>
          <p:cNvSpPr txBox="1"/>
          <p:nvPr/>
        </p:nvSpPr>
        <p:spPr>
          <a:xfrm>
            <a:off x="533400" y="3083183"/>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6" name="Straight Arrow Connector 5"/>
          <p:cNvCxnSpPr/>
          <p:nvPr/>
        </p:nvCxnSpPr>
        <p:spPr>
          <a:xfrm flipV="1">
            <a:off x="914400" y="2647950"/>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flipV="1">
            <a:off x="990600" y="2952750"/>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a:endCxn id="4" idx="1"/>
          </p:cNvCxnSpPr>
          <p:nvPr/>
        </p:nvCxnSpPr>
        <p:spPr>
          <a:xfrm>
            <a:off x="1102787" y="3289816"/>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9" name="Straight Arrow Connector 8"/>
          <p:cNvCxnSpPr/>
          <p:nvPr/>
        </p:nvCxnSpPr>
        <p:spPr>
          <a:xfrm>
            <a:off x="1066800" y="3409950"/>
            <a:ext cx="304800" cy="2286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0" name="Straight Arrow Connector 9"/>
          <p:cNvCxnSpPr/>
          <p:nvPr/>
        </p:nvCxnSpPr>
        <p:spPr>
          <a:xfrm>
            <a:off x="818094" y="3474482"/>
            <a:ext cx="553506" cy="62126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graphicFrame>
        <p:nvGraphicFramePr>
          <p:cNvPr id="11" name="Table 10"/>
          <p:cNvGraphicFramePr>
            <a:graphicFrameLocks noGrp="1"/>
          </p:cNvGraphicFramePr>
          <p:nvPr/>
        </p:nvGraphicFramePr>
        <p:xfrm>
          <a:off x="4419600" y="2397383"/>
          <a:ext cx="20574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365760">
                <a:tc>
                  <a:txBody>
                    <a:bodyPr/>
                    <a:lstStyle/>
                    <a:p>
                      <a:pPr algn="ctr"/>
                      <a:r>
                        <a:rPr lang="en-US" dirty="0"/>
                        <a:t>[-5]</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10000"/>
                  </a:ext>
                </a:extLst>
              </a:tr>
              <a:tr h="365760">
                <a:tc>
                  <a:txBody>
                    <a:bodyPr/>
                    <a:lstStyle/>
                    <a:p>
                      <a:pPr algn="ctr"/>
                      <a:r>
                        <a:rPr lang="en-US" dirty="0"/>
                        <a:t>[-4]</a:t>
                      </a:r>
                      <a:endParaRPr lang="en-IN" dirty="0"/>
                    </a:p>
                  </a:txBody>
                  <a:tcPr/>
                </a:tc>
                <a:tc>
                  <a:txBody>
                    <a:bodyPr/>
                    <a:lstStyle/>
                    <a:p>
                      <a:pPr algn="ctr"/>
                      <a:r>
                        <a:rPr lang="en-US" dirty="0"/>
                        <a:t>20</a:t>
                      </a:r>
                      <a:endParaRPr lang="en-IN" dirty="0"/>
                    </a:p>
                  </a:txBody>
                  <a:tcPr/>
                </a:tc>
                <a:extLst>
                  <a:ext uri="{0D108BD9-81ED-4DB2-BD59-A6C34878D82A}">
                    <a16:rowId xmlns:a16="http://schemas.microsoft.com/office/drawing/2014/main" val="10001"/>
                  </a:ext>
                </a:extLst>
              </a:tr>
              <a:tr h="365760">
                <a:tc>
                  <a:txBody>
                    <a:bodyPr/>
                    <a:lstStyle/>
                    <a:p>
                      <a:pPr algn="ctr"/>
                      <a:r>
                        <a:rPr lang="en-US" dirty="0"/>
                        <a:t>[-3]</a:t>
                      </a:r>
                      <a:endParaRPr lang="en-IN" dirty="0"/>
                    </a:p>
                  </a:txBody>
                  <a:tcPr/>
                </a:tc>
                <a:tc>
                  <a:txBody>
                    <a:bodyPr/>
                    <a:lstStyle/>
                    <a:p>
                      <a:pPr algn="ctr"/>
                      <a:r>
                        <a:rPr lang="en-US" dirty="0"/>
                        <a:t>-50</a:t>
                      </a:r>
                      <a:endParaRPr lang="en-IN" dirty="0"/>
                    </a:p>
                  </a:txBody>
                  <a:tcPr/>
                </a:tc>
                <a:extLst>
                  <a:ext uri="{0D108BD9-81ED-4DB2-BD59-A6C34878D82A}">
                    <a16:rowId xmlns:a16="http://schemas.microsoft.com/office/drawing/2014/main" val="10002"/>
                  </a:ext>
                </a:extLst>
              </a:tr>
              <a:tr h="365760">
                <a:tc>
                  <a:txBody>
                    <a:bodyPr/>
                    <a:lstStyle/>
                    <a:p>
                      <a:pPr algn="ctr"/>
                      <a:r>
                        <a:rPr lang="en-US" dirty="0"/>
                        <a:t>[-2]</a:t>
                      </a:r>
                      <a:endParaRPr lang="en-IN" dirty="0"/>
                    </a:p>
                  </a:txBody>
                  <a:tcPr/>
                </a:tc>
                <a:tc>
                  <a:txBody>
                    <a:bodyPr/>
                    <a:lstStyle/>
                    <a:p>
                      <a:pPr algn="ctr"/>
                      <a:r>
                        <a:rPr lang="en-US" dirty="0"/>
                        <a:t>21.3</a:t>
                      </a:r>
                      <a:endParaRPr lang="en-IN" dirty="0"/>
                    </a:p>
                  </a:txBody>
                  <a:tcPr/>
                </a:tc>
                <a:extLst>
                  <a:ext uri="{0D108BD9-81ED-4DB2-BD59-A6C34878D82A}">
                    <a16:rowId xmlns:a16="http://schemas.microsoft.com/office/drawing/2014/main" val="10003"/>
                  </a:ext>
                </a:extLst>
              </a:tr>
              <a:tr h="365760">
                <a:tc>
                  <a:txBody>
                    <a:bodyPr/>
                    <a:lstStyle/>
                    <a:p>
                      <a:pPr algn="ctr"/>
                      <a:r>
                        <a:rPr lang="en-US" dirty="0"/>
                        <a:t>[-1]</a:t>
                      </a:r>
                      <a:endParaRPr lang="en-IN" dirty="0"/>
                    </a:p>
                  </a:txBody>
                  <a:tcPr/>
                </a:tc>
                <a:tc>
                  <a:txBody>
                    <a:bodyPr/>
                    <a:lstStyle/>
                    <a:p>
                      <a:pPr algn="ctr"/>
                      <a:r>
                        <a:rPr lang="en-US" dirty="0" err="1"/>
                        <a:t>Geekyshows</a:t>
                      </a:r>
                      <a:endParaRPr lang="en-IN" dirty="0"/>
                    </a:p>
                  </a:txBody>
                  <a:tcPr/>
                </a:tc>
                <a:extLst>
                  <a:ext uri="{0D108BD9-81ED-4DB2-BD59-A6C34878D82A}">
                    <a16:rowId xmlns:a16="http://schemas.microsoft.com/office/drawing/2014/main" val="10004"/>
                  </a:ext>
                </a:extLst>
              </a:tr>
            </a:tbl>
          </a:graphicData>
        </a:graphic>
      </p:graphicFrame>
      <p:sp>
        <p:nvSpPr>
          <p:cNvPr id="12" name="TextBox 11"/>
          <p:cNvSpPr txBox="1"/>
          <p:nvPr/>
        </p:nvSpPr>
        <p:spPr>
          <a:xfrm>
            <a:off x="3581400" y="3083183"/>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13" name="Straight Arrow Connector 12"/>
          <p:cNvCxnSpPr/>
          <p:nvPr/>
        </p:nvCxnSpPr>
        <p:spPr>
          <a:xfrm flipV="1">
            <a:off x="3962400" y="2625983"/>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4038600" y="2930783"/>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Straight Arrow Connector 14"/>
          <p:cNvCxnSpPr>
            <a:stCxn id="12" idx="3"/>
            <a:endCxn id="11" idx="1"/>
          </p:cNvCxnSpPr>
          <p:nvPr/>
        </p:nvCxnSpPr>
        <p:spPr>
          <a:xfrm>
            <a:off x="4150787" y="3267849"/>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6" name="Straight Arrow Connector 15"/>
          <p:cNvCxnSpPr/>
          <p:nvPr/>
        </p:nvCxnSpPr>
        <p:spPr>
          <a:xfrm>
            <a:off x="4114800" y="3387983"/>
            <a:ext cx="304800" cy="2286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7" name="Straight Arrow Connector 16"/>
          <p:cNvCxnSpPr>
            <a:stCxn id="12" idx="2"/>
          </p:cNvCxnSpPr>
          <p:nvPr/>
        </p:nvCxnSpPr>
        <p:spPr>
          <a:xfrm>
            <a:off x="3866094" y="3452515"/>
            <a:ext cx="553506" cy="62126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18" name="TextBox 17"/>
          <p:cNvSpPr txBox="1"/>
          <p:nvPr/>
        </p:nvSpPr>
        <p:spPr>
          <a:xfrm>
            <a:off x="6934200" y="2354818"/>
            <a:ext cx="1313052" cy="369332"/>
          </a:xfrm>
          <a:prstGeom prst="rect">
            <a:avLst/>
          </a:prstGeom>
          <a:noFill/>
        </p:spPr>
        <p:txBody>
          <a:bodyPr wrap="none" rtlCol="0">
            <a:spAutoFit/>
          </a:bodyPr>
          <a:lstStyle/>
          <a:p>
            <a:r>
              <a:rPr lang="en-US" dirty="0"/>
              <a:t>data[1] = </a:t>
            </a:r>
            <a:r>
              <a:rPr lang="en-US" dirty="0" smtClean="0"/>
              <a:t>20</a:t>
            </a:r>
            <a:endParaRPr lang="en-IN" dirty="0"/>
          </a:p>
        </p:txBody>
      </p:sp>
    </p:spTree>
    <p:extLst>
      <p:ext uri="{BB962C8B-B14F-4D97-AF65-F5344CB8AC3E}">
        <p14:creationId xmlns:p14="http://schemas.microsoft.com/office/powerpoint/2010/main" val="3739110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barn(inVertical)">
                                      <p:cBhvr>
                                        <p:cTn id="35" dur="500"/>
                                        <p:tgtEl>
                                          <p:spTgt spid="8"/>
                                        </p:tgtEl>
                                      </p:cBhvr>
                                    </p:animEffect>
                                  </p:childTnLst>
                                </p:cTn>
                              </p:par>
                              <p:par>
                                <p:cTn id="36" presetID="16" presetClass="entr" presetSubtype="21" fill="hold"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arn(inVertical)">
                                      <p:cBhvr>
                                        <p:cTn id="38" dur="500"/>
                                        <p:tgtEl>
                                          <p:spTgt spid="9"/>
                                        </p:tgtEl>
                                      </p:cBhvr>
                                    </p:animEffect>
                                  </p:childTnLst>
                                </p:cTn>
                              </p:par>
                              <p:par>
                                <p:cTn id="39" presetID="16" presetClass="entr" presetSubtype="21" fill="hold" nodeType="with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arn(inVertical)">
                                      <p:cBhvr>
                                        <p:cTn id="41" dur="5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barn(inVertical)">
                                      <p:cBhvr>
                                        <p:cTn id="54" dur="500"/>
                                        <p:tgtEl>
                                          <p:spTgt spid="17"/>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barn(inVertical)">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arn(inVertical)">
                                      <p:cBhvr>
                                        <p:cTn id="64" dur="500"/>
                                        <p:tgtEl>
                                          <p:spTgt spid="15"/>
                                        </p:tgtEl>
                                      </p:cBhvr>
                                    </p:animEffect>
                                  </p:childTnLst>
                                </p:cTn>
                              </p:par>
                              <p:par>
                                <p:cTn id="65" presetID="16" presetClass="entr" presetSubtype="21" fill="hold" nodeType="with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arn(inVertical)">
                                      <p:cBhvr>
                                        <p:cTn id="67" dur="500"/>
                                        <p:tgtEl>
                                          <p:spTgt spid="14"/>
                                        </p:tgtEl>
                                      </p:cBhvr>
                                    </p:animEffect>
                                  </p:childTnLst>
                                </p:cTn>
                              </p:par>
                              <p:par>
                                <p:cTn id="68" presetID="16" presetClass="entr" presetSubtype="21" fill="hold" nodeType="with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barn(inVertical)">
                                      <p:cBhvr>
                                        <p:cTn id="70" dur="500"/>
                                        <p:tgtEl>
                                          <p:spTgt spid="1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fade">
                                      <p:cBhvr>
                                        <p:cTn id="75" dur="500"/>
                                        <p:tgtEl>
                                          <p:spTgt spid="18"/>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xit" presetSubtype="4" fill="hold" grpId="1" nodeType="clickEffect">
                                  <p:stCondLst>
                                    <p:cond delay="0"/>
                                  </p:stCondLst>
                                  <p:childTnLst>
                                    <p:anim calcmode="lin" valueType="num">
                                      <p:cBhvr additive="base">
                                        <p:cTn id="79" dur="500"/>
                                        <p:tgtEl>
                                          <p:spTgt spid="18"/>
                                        </p:tgtEl>
                                        <p:attrNameLst>
                                          <p:attrName>ppt_x</p:attrName>
                                        </p:attrNameLst>
                                      </p:cBhvr>
                                      <p:tavLst>
                                        <p:tav tm="0">
                                          <p:val>
                                            <p:strVal val="ppt_x"/>
                                          </p:val>
                                        </p:tav>
                                        <p:tav tm="100000">
                                          <p:val>
                                            <p:strVal val="ppt_x"/>
                                          </p:val>
                                        </p:tav>
                                      </p:tavLst>
                                    </p:anim>
                                    <p:anim calcmode="lin" valueType="num">
                                      <p:cBhvr additive="base">
                                        <p:cTn id="80" dur="500"/>
                                        <p:tgtEl>
                                          <p:spTgt spid="18"/>
                                        </p:tgtEl>
                                        <p:attrNameLst>
                                          <p:attrName>ppt_y</p:attrName>
                                        </p:attrNameLst>
                                      </p:cBhvr>
                                      <p:tavLst>
                                        <p:tav tm="0">
                                          <p:val>
                                            <p:strVal val="ppt_y"/>
                                          </p:val>
                                        </p:tav>
                                        <p:tav tm="100000">
                                          <p:val>
                                            <p:strVal val="1+ppt_h/2"/>
                                          </p:val>
                                        </p:tav>
                                      </p:tavLst>
                                    </p:anim>
                                    <p:set>
                                      <p:cBhvr>
                                        <p:cTn id="81"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2" grpId="0"/>
      <p:bldP spid="18" grpId="0"/>
      <p:bldP spid="18" grpId="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Sequence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1413272"/>
          </a:xfrm>
        </p:spPr>
        <p:txBody>
          <a:bodyPr>
            <a:normAutofit/>
          </a:bodyPr>
          <a:lstStyle/>
          <a:p>
            <a:pPr marL="0" indent="0">
              <a:buNone/>
            </a:pPr>
            <a:r>
              <a:rPr lang="en-US" sz="1800" b="1" dirty="0">
                <a:latin typeface="Times New Roman" pitchFamily="18" charset="0"/>
                <a:cs typeface="Times New Roman" pitchFamily="18" charset="0"/>
              </a:rPr>
              <a:t>Range</a:t>
            </a:r>
            <a:r>
              <a:rPr lang="en-US" sz="1800" dirty="0">
                <a:latin typeface="Times New Roman" pitchFamily="18" charset="0"/>
                <a:cs typeface="Times New Roman" pitchFamily="18" charset="0"/>
              </a:rPr>
              <a:t> – Range represents a sequence of numbers. The numbers in the range are not modifiable.</a:t>
            </a:r>
          </a:p>
          <a:p>
            <a:pPr marL="0" indent="0">
              <a:buNone/>
            </a:pPr>
            <a:r>
              <a:rPr lang="en-US" sz="1800" dirty="0">
                <a:latin typeface="Times New Roman" pitchFamily="18" charset="0"/>
                <a:cs typeface="Times New Roman" pitchFamily="18" charset="0"/>
              </a:rPr>
              <a:t>Ex:- </a:t>
            </a:r>
            <a:r>
              <a:rPr lang="en-US" sz="1800" dirty="0" err="1">
                <a:latin typeface="Times New Roman" pitchFamily="18" charset="0"/>
                <a:cs typeface="Times New Roman" pitchFamily="18" charset="0"/>
              </a:rPr>
              <a:t>rg</a:t>
            </a:r>
            <a:r>
              <a:rPr lang="en-US" sz="1800" dirty="0">
                <a:latin typeface="Times New Roman" pitchFamily="18" charset="0"/>
                <a:cs typeface="Times New Roman" pitchFamily="18" charset="0"/>
              </a:rPr>
              <a:t> = range(5) 		0 1 2 3 4 </a:t>
            </a:r>
          </a:p>
          <a:p>
            <a:pPr marL="0" indent="0">
              <a:buNone/>
            </a:pPr>
            <a:r>
              <a:rPr lang="en-US" sz="1800" dirty="0" err="1">
                <a:latin typeface="Times New Roman" pitchFamily="18" charset="0"/>
                <a:cs typeface="Times New Roman" pitchFamily="18" charset="0"/>
              </a:rPr>
              <a:t>rg</a:t>
            </a:r>
            <a:r>
              <a:rPr lang="en-US" sz="1800" dirty="0">
                <a:latin typeface="Times New Roman" pitchFamily="18" charset="0"/>
                <a:cs typeface="Times New Roman" pitchFamily="18" charset="0"/>
              </a:rPr>
              <a:t> = range(10, 20, 2)	10 12 14 16 18</a:t>
            </a:r>
            <a:endParaRPr lang="en-IN" sz="18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990600" y="2397383"/>
          <a:ext cx="14478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tblGrid>
              <a:tr h="365760">
                <a:tc>
                  <a:txBody>
                    <a:bodyPr/>
                    <a:lstStyle/>
                    <a:p>
                      <a:pPr algn="ctr"/>
                      <a:r>
                        <a:rPr lang="en-US" dirty="0"/>
                        <a:t>[0]</a:t>
                      </a:r>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10000"/>
                  </a:ext>
                </a:extLst>
              </a:tr>
              <a:tr h="365760">
                <a:tc>
                  <a:txBody>
                    <a:bodyPr/>
                    <a:lstStyle/>
                    <a:p>
                      <a:pPr algn="ctr"/>
                      <a:r>
                        <a:rPr lang="en-US" dirty="0"/>
                        <a:t>[1]</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10001"/>
                  </a:ext>
                </a:extLst>
              </a:tr>
              <a:tr h="365760">
                <a:tc>
                  <a:txBody>
                    <a:bodyPr/>
                    <a:lstStyle/>
                    <a:p>
                      <a:pPr algn="ctr"/>
                      <a:r>
                        <a:rPr lang="en-US" dirty="0"/>
                        <a:t>[2]</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10002"/>
                  </a:ext>
                </a:extLst>
              </a:tr>
              <a:tr h="365760">
                <a:tc>
                  <a:txBody>
                    <a:bodyPr/>
                    <a:lstStyle/>
                    <a:p>
                      <a:pPr algn="ctr"/>
                      <a:r>
                        <a:rPr lang="en-US" dirty="0"/>
                        <a:t>[3]</a:t>
                      </a:r>
                      <a:endParaRPr lang="en-IN" dirty="0"/>
                    </a:p>
                  </a:txBody>
                  <a:tcPr/>
                </a:tc>
                <a:tc>
                  <a:txBody>
                    <a:bodyPr/>
                    <a:lstStyle/>
                    <a:p>
                      <a:pPr algn="ctr"/>
                      <a:r>
                        <a:rPr lang="en-US" dirty="0"/>
                        <a:t>3</a:t>
                      </a:r>
                      <a:endParaRPr lang="en-IN" dirty="0"/>
                    </a:p>
                  </a:txBody>
                  <a:tcPr/>
                </a:tc>
                <a:extLst>
                  <a:ext uri="{0D108BD9-81ED-4DB2-BD59-A6C34878D82A}">
                    <a16:rowId xmlns:a16="http://schemas.microsoft.com/office/drawing/2014/main" val="10003"/>
                  </a:ext>
                </a:extLst>
              </a:tr>
              <a:tr h="365760">
                <a:tc>
                  <a:txBody>
                    <a:bodyPr/>
                    <a:lstStyle/>
                    <a:p>
                      <a:pPr algn="ctr"/>
                      <a:r>
                        <a:rPr lang="en-US" dirty="0"/>
                        <a:t>[4]</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10004"/>
                  </a:ext>
                </a:extLst>
              </a:tr>
            </a:tbl>
          </a:graphicData>
        </a:graphic>
      </p:graphicFrame>
      <p:sp>
        <p:nvSpPr>
          <p:cNvPr id="5" name="TextBox 4"/>
          <p:cNvSpPr txBox="1"/>
          <p:nvPr/>
        </p:nvSpPr>
        <p:spPr>
          <a:xfrm>
            <a:off x="312941" y="3061216"/>
            <a:ext cx="372859" cy="369332"/>
          </a:xfrm>
          <a:prstGeom prst="rect">
            <a:avLst/>
          </a:prstGeom>
          <a:noFill/>
        </p:spPr>
        <p:txBody>
          <a:bodyPr wrap="none" rtlCol="0">
            <a:spAutoFit/>
          </a:bodyPr>
          <a:lstStyle/>
          <a:p>
            <a:r>
              <a:rPr lang="en-US" dirty="0" err="1">
                <a:latin typeface="Times New Roman" pitchFamily="18" charset="0"/>
                <a:cs typeface="Times New Roman" pitchFamily="18" charset="0"/>
              </a:rPr>
              <a:t>rg</a:t>
            </a:r>
            <a:endParaRPr lang="en-IN" dirty="0">
              <a:latin typeface="Times New Roman" pitchFamily="18" charset="0"/>
              <a:cs typeface="Times New Roman" pitchFamily="18" charset="0"/>
            </a:endParaRPr>
          </a:p>
        </p:txBody>
      </p:sp>
      <p:cxnSp>
        <p:nvCxnSpPr>
          <p:cNvPr id="6" name="Straight Arrow Connector 5"/>
          <p:cNvCxnSpPr/>
          <p:nvPr/>
        </p:nvCxnSpPr>
        <p:spPr>
          <a:xfrm flipV="1">
            <a:off x="533400" y="2625983"/>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flipV="1">
            <a:off x="609600" y="2930783"/>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a:endCxn id="4" idx="1"/>
          </p:cNvCxnSpPr>
          <p:nvPr/>
        </p:nvCxnSpPr>
        <p:spPr>
          <a:xfrm>
            <a:off x="721787" y="3267849"/>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9" name="Straight Arrow Connector 8"/>
          <p:cNvCxnSpPr/>
          <p:nvPr/>
        </p:nvCxnSpPr>
        <p:spPr>
          <a:xfrm>
            <a:off x="609600" y="3333750"/>
            <a:ext cx="381000" cy="282833"/>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0" name="Straight Arrow Connector 9"/>
          <p:cNvCxnSpPr>
            <a:stCxn id="5" idx="2"/>
          </p:cNvCxnSpPr>
          <p:nvPr/>
        </p:nvCxnSpPr>
        <p:spPr>
          <a:xfrm>
            <a:off x="499371" y="3430548"/>
            <a:ext cx="491229" cy="643235"/>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graphicFrame>
        <p:nvGraphicFramePr>
          <p:cNvPr id="13" name="Table 12"/>
          <p:cNvGraphicFramePr>
            <a:graphicFrameLocks noGrp="1"/>
          </p:cNvGraphicFramePr>
          <p:nvPr/>
        </p:nvGraphicFramePr>
        <p:xfrm>
          <a:off x="5943600" y="2419350"/>
          <a:ext cx="14478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tblGrid>
              <a:tr h="365760">
                <a:tc>
                  <a:txBody>
                    <a:bodyPr/>
                    <a:lstStyle/>
                    <a:p>
                      <a:pPr algn="ctr"/>
                      <a:r>
                        <a:rPr lang="en-US" dirty="0"/>
                        <a:t>[0]</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10000"/>
                  </a:ext>
                </a:extLst>
              </a:tr>
              <a:tr h="365760">
                <a:tc>
                  <a:txBody>
                    <a:bodyPr/>
                    <a:lstStyle/>
                    <a:p>
                      <a:pPr algn="ctr"/>
                      <a:r>
                        <a:rPr lang="en-US" dirty="0"/>
                        <a:t>[1]</a:t>
                      </a:r>
                      <a:endParaRPr lang="en-IN" dirty="0"/>
                    </a:p>
                  </a:txBody>
                  <a:tcPr/>
                </a:tc>
                <a:tc>
                  <a:txBody>
                    <a:bodyPr/>
                    <a:lstStyle/>
                    <a:p>
                      <a:pPr algn="ctr"/>
                      <a:r>
                        <a:rPr lang="en-US" dirty="0"/>
                        <a:t>12</a:t>
                      </a:r>
                      <a:endParaRPr lang="en-IN" dirty="0"/>
                    </a:p>
                  </a:txBody>
                  <a:tcPr/>
                </a:tc>
                <a:extLst>
                  <a:ext uri="{0D108BD9-81ED-4DB2-BD59-A6C34878D82A}">
                    <a16:rowId xmlns:a16="http://schemas.microsoft.com/office/drawing/2014/main" val="10001"/>
                  </a:ext>
                </a:extLst>
              </a:tr>
              <a:tr h="365760">
                <a:tc>
                  <a:txBody>
                    <a:bodyPr/>
                    <a:lstStyle/>
                    <a:p>
                      <a:pPr algn="ctr"/>
                      <a:r>
                        <a:rPr lang="en-US" dirty="0"/>
                        <a:t>[2]</a:t>
                      </a:r>
                      <a:endParaRPr lang="en-IN" dirty="0"/>
                    </a:p>
                  </a:txBody>
                  <a:tcPr/>
                </a:tc>
                <a:tc>
                  <a:txBody>
                    <a:bodyPr/>
                    <a:lstStyle/>
                    <a:p>
                      <a:pPr algn="ctr"/>
                      <a:r>
                        <a:rPr lang="en-US" dirty="0"/>
                        <a:t>14</a:t>
                      </a:r>
                      <a:endParaRPr lang="en-IN" dirty="0"/>
                    </a:p>
                  </a:txBody>
                  <a:tcPr/>
                </a:tc>
                <a:extLst>
                  <a:ext uri="{0D108BD9-81ED-4DB2-BD59-A6C34878D82A}">
                    <a16:rowId xmlns:a16="http://schemas.microsoft.com/office/drawing/2014/main" val="10002"/>
                  </a:ext>
                </a:extLst>
              </a:tr>
              <a:tr h="365760">
                <a:tc>
                  <a:txBody>
                    <a:bodyPr/>
                    <a:lstStyle/>
                    <a:p>
                      <a:pPr algn="ctr"/>
                      <a:r>
                        <a:rPr lang="en-US" dirty="0"/>
                        <a:t>[3]</a:t>
                      </a:r>
                      <a:endParaRPr lang="en-IN" dirty="0"/>
                    </a:p>
                  </a:txBody>
                  <a:tcPr/>
                </a:tc>
                <a:tc>
                  <a:txBody>
                    <a:bodyPr/>
                    <a:lstStyle/>
                    <a:p>
                      <a:pPr algn="ctr"/>
                      <a:r>
                        <a:rPr lang="en-US" dirty="0"/>
                        <a:t>16</a:t>
                      </a:r>
                      <a:endParaRPr lang="en-IN" dirty="0"/>
                    </a:p>
                  </a:txBody>
                  <a:tcPr/>
                </a:tc>
                <a:extLst>
                  <a:ext uri="{0D108BD9-81ED-4DB2-BD59-A6C34878D82A}">
                    <a16:rowId xmlns:a16="http://schemas.microsoft.com/office/drawing/2014/main" val="10003"/>
                  </a:ext>
                </a:extLst>
              </a:tr>
              <a:tr h="365760">
                <a:tc>
                  <a:txBody>
                    <a:bodyPr/>
                    <a:lstStyle/>
                    <a:p>
                      <a:pPr algn="ctr"/>
                      <a:r>
                        <a:rPr lang="en-US" dirty="0"/>
                        <a:t>[4]</a:t>
                      </a:r>
                      <a:endParaRPr lang="en-IN" dirty="0"/>
                    </a:p>
                  </a:txBody>
                  <a:tcPr/>
                </a:tc>
                <a:tc>
                  <a:txBody>
                    <a:bodyPr/>
                    <a:lstStyle/>
                    <a:p>
                      <a:pPr algn="ctr"/>
                      <a:r>
                        <a:rPr lang="en-US" dirty="0"/>
                        <a:t>18</a:t>
                      </a:r>
                      <a:endParaRPr lang="en-IN" dirty="0"/>
                    </a:p>
                  </a:txBody>
                  <a:tcPr/>
                </a:tc>
                <a:extLst>
                  <a:ext uri="{0D108BD9-81ED-4DB2-BD59-A6C34878D82A}">
                    <a16:rowId xmlns:a16="http://schemas.microsoft.com/office/drawing/2014/main" val="10004"/>
                  </a:ext>
                </a:extLst>
              </a:tr>
            </a:tbl>
          </a:graphicData>
        </a:graphic>
      </p:graphicFrame>
      <p:sp>
        <p:nvSpPr>
          <p:cNvPr id="14" name="TextBox 13"/>
          <p:cNvSpPr txBox="1"/>
          <p:nvPr/>
        </p:nvSpPr>
        <p:spPr>
          <a:xfrm>
            <a:off x="5265941" y="3083183"/>
            <a:ext cx="372859" cy="369332"/>
          </a:xfrm>
          <a:prstGeom prst="rect">
            <a:avLst/>
          </a:prstGeom>
          <a:noFill/>
        </p:spPr>
        <p:txBody>
          <a:bodyPr wrap="none" rtlCol="0">
            <a:spAutoFit/>
          </a:bodyPr>
          <a:lstStyle/>
          <a:p>
            <a:r>
              <a:rPr lang="en-US" dirty="0" err="1">
                <a:latin typeface="Times New Roman" pitchFamily="18" charset="0"/>
                <a:cs typeface="Times New Roman" pitchFamily="18" charset="0"/>
              </a:rPr>
              <a:t>rg</a:t>
            </a:r>
            <a:endParaRPr lang="en-IN" dirty="0">
              <a:latin typeface="Times New Roman" pitchFamily="18" charset="0"/>
              <a:cs typeface="Times New Roman" pitchFamily="18" charset="0"/>
            </a:endParaRPr>
          </a:p>
        </p:txBody>
      </p:sp>
      <p:cxnSp>
        <p:nvCxnSpPr>
          <p:cNvPr id="15" name="Straight Arrow Connector 14"/>
          <p:cNvCxnSpPr/>
          <p:nvPr/>
        </p:nvCxnSpPr>
        <p:spPr>
          <a:xfrm flipV="1">
            <a:off x="5486400" y="2647950"/>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5562600" y="2952750"/>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7" name="Straight Arrow Connector 16"/>
          <p:cNvCxnSpPr>
            <a:endCxn id="13" idx="1"/>
          </p:cNvCxnSpPr>
          <p:nvPr/>
        </p:nvCxnSpPr>
        <p:spPr>
          <a:xfrm>
            <a:off x="5674787" y="3289816"/>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8" name="Straight Arrow Connector 17"/>
          <p:cNvCxnSpPr/>
          <p:nvPr/>
        </p:nvCxnSpPr>
        <p:spPr>
          <a:xfrm>
            <a:off x="5562600" y="3355717"/>
            <a:ext cx="381000" cy="282833"/>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9" name="Straight Arrow Connector 18"/>
          <p:cNvCxnSpPr>
            <a:stCxn id="14" idx="2"/>
          </p:cNvCxnSpPr>
          <p:nvPr/>
        </p:nvCxnSpPr>
        <p:spPr>
          <a:xfrm>
            <a:off x="5452371" y="3452515"/>
            <a:ext cx="491229" cy="643235"/>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graphicFrame>
        <p:nvGraphicFramePr>
          <p:cNvPr id="20" name="Table 19"/>
          <p:cNvGraphicFramePr>
            <a:graphicFrameLocks noGrp="1"/>
          </p:cNvGraphicFramePr>
          <p:nvPr/>
        </p:nvGraphicFramePr>
        <p:xfrm>
          <a:off x="3429000" y="2419350"/>
          <a:ext cx="1447800" cy="1828800"/>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tblGrid>
              <a:tr h="365760">
                <a:tc>
                  <a:txBody>
                    <a:bodyPr/>
                    <a:lstStyle/>
                    <a:p>
                      <a:pPr algn="ctr"/>
                      <a:r>
                        <a:rPr lang="en-US" dirty="0"/>
                        <a:t>[-5]</a:t>
                      </a:r>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10000"/>
                  </a:ext>
                </a:extLst>
              </a:tr>
              <a:tr h="365760">
                <a:tc>
                  <a:txBody>
                    <a:bodyPr/>
                    <a:lstStyle/>
                    <a:p>
                      <a:pPr algn="ctr"/>
                      <a:r>
                        <a:rPr lang="en-US" dirty="0"/>
                        <a:t>[-4]</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10001"/>
                  </a:ext>
                </a:extLst>
              </a:tr>
              <a:tr h="365760">
                <a:tc>
                  <a:txBody>
                    <a:bodyPr/>
                    <a:lstStyle/>
                    <a:p>
                      <a:pPr algn="ctr"/>
                      <a:r>
                        <a:rPr lang="en-US" dirty="0"/>
                        <a:t>[-3]</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10002"/>
                  </a:ext>
                </a:extLst>
              </a:tr>
              <a:tr h="365760">
                <a:tc>
                  <a:txBody>
                    <a:bodyPr/>
                    <a:lstStyle/>
                    <a:p>
                      <a:pPr algn="ctr"/>
                      <a:r>
                        <a:rPr lang="en-US" dirty="0"/>
                        <a:t>[-2]</a:t>
                      </a:r>
                      <a:endParaRPr lang="en-IN" dirty="0"/>
                    </a:p>
                  </a:txBody>
                  <a:tcPr/>
                </a:tc>
                <a:tc>
                  <a:txBody>
                    <a:bodyPr/>
                    <a:lstStyle/>
                    <a:p>
                      <a:pPr algn="ctr"/>
                      <a:r>
                        <a:rPr lang="en-US" dirty="0"/>
                        <a:t>3</a:t>
                      </a:r>
                      <a:endParaRPr lang="en-IN" dirty="0"/>
                    </a:p>
                  </a:txBody>
                  <a:tcPr/>
                </a:tc>
                <a:extLst>
                  <a:ext uri="{0D108BD9-81ED-4DB2-BD59-A6C34878D82A}">
                    <a16:rowId xmlns:a16="http://schemas.microsoft.com/office/drawing/2014/main" val="10003"/>
                  </a:ext>
                </a:extLst>
              </a:tr>
              <a:tr h="365760">
                <a:tc>
                  <a:txBody>
                    <a:bodyPr/>
                    <a:lstStyle/>
                    <a:p>
                      <a:pPr algn="ctr"/>
                      <a:r>
                        <a:rPr lang="en-US" dirty="0"/>
                        <a:t>[-1]</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10004"/>
                  </a:ext>
                </a:extLst>
              </a:tr>
            </a:tbl>
          </a:graphicData>
        </a:graphic>
      </p:graphicFrame>
      <p:sp>
        <p:nvSpPr>
          <p:cNvPr id="21" name="TextBox 20"/>
          <p:cNvSpPr txBox="1"/>
          <p:nvPr/>
        </p:nvSpPr>
        <p:spPr>
          <a:xfrm>
            <a:off x="2751341" y="3083183"/>
            <a:ext cx="372859" cy="369332"/>
          </a:xfrm>
          <a:prstGeom prst="rect">
            <a:avLst/>
          </a:prstGeom>
          <a:noFill/>
        </p:spPr>
        <p:txBody>
          <a:bodyPr wrap="none" rtlCol="0">
            <a:spAutoFit/>
          </a:bodyPr>
          <a:lstStyle/>
          <a:p>
            <a:r>
              <a:rPr lang="en-US" dirty="0" err="1">
                <a:latin typeface="Times New Roman" pitchFamily="18" charset="0"/>
                <a:cs typeface="Times New Roman" pitchFamily="18" charset="0"/>
              </a:rPr>
              <a:t>rg</a:t>
            </a:r>
            <a:endParaRPr lang="en-IN" dirty="0">
              <a:latin typeface="Times New Roman" pitchFamily="18" charset="0"/>
              <a:cs typeface="Times New Roman" pitchFamily="18" charset="0"/>
            </a:endParaRPr>
          </a:p>
        </p:txBody>
      </p:sp>
      <p:cxnSp>
        <p:nvCxnSpPr>
          <p:cNvPr id="22" name="Straight Arrow Connector 21"/>
          <p:cNvCxnSpPr/>
          <p:nvPr/>
        </p:nvCxnSpPr>
        <p:spPr>
          <a:xfrm flipV="1">
            <a:off x="2971800" y="2647950"/>
            <a:ext cx="45720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V="1">
            <a:off x="3048000" y="2952750"/>
            <a:ext cx="381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4" name="Straight Arrow Connector 23"/>
          <p:cNvCxnSpPr>
            <a:endCxn id="20" idx="1"/>
          </p:cNvCxnSpPr>
          <p:nvPr/>
        </p:nvCxnSpPr>
        <p:spPr>
          <a:xfrm>
            <a:off x="3160187" y="3289816"/>
            <a:ext cx="268813" cy="4393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5" name="Straight Arrow Connector 24"/>
          <p:cNvCxnSpPr/>
          <p:nvPr/>
        </p:nvCxnSpPr>
        <p:spPr>
          <a:xfrm>
            <a:off x="3048000" y="3355717"/>
            <a:ext cx="381000" cy="282833"/>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6" name="Straight Arrow Connector 25"/>
          <p:cNvCxnSpPr>
            <a:stCxn id="21" idx="2"/>
          </p:cNvCxnSpPr>
          <p:nvPr/>
        </p:nvCxnSpPr>
        <p:spPr>
          <a:xfrm>
            <a:off x="2937771" y="3452515"/>
            <a:ext cx="491229" cy="643235"/>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422262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barn(inVertical)">
                                      <p:cBhvr>
                                        <p:cTn id="40" dur="500"/>
                                        <p:tgtEl>
                                          <p:spTgt spid="8"/>
                                        </p:tgtEl>
                                      </p:cBhvr>
                                    </p:animEffect>
                                  </p:childTnLst>
                                </p:cTn>
                              </p:par>
                              <p:par>
                                <p:cTn id="41" presetID="16" presetClass="entr" presetSubtype="21" fill="hold"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par>
                                <p:cTn id="44" presetID="16" presetClass="entr" presetSubtype="21"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arn(inVertical)">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500"/>
                                        <p:tgtEl>
                                          <p:spTgt spid="2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fade">
                                      <p:cBhvr>
                                        <p:cTn id="54" dur="500"/>
                                        <p:tgtEl>
                                          <p:spTgt spid="21"/>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barn(inVertical)">
                                      <p:cBhvr>
                                        <p:cTn id="59" dur="500"/>
                                        <p:tgtEl>
                                          <p:spTgt spid="2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barn(inVertical)">
                                      <p:cBhvr>
                                        <p:cTn id="64" dur="5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barn(inVertical)">
                                      <p:cBhvr>
                                        <p:cTn id="69" dur="500"/>
                                        <p:tgtEl>
                                          <p:spTgt spid="24"/>
                                        </p:tgtEl>
                                      </p:cBhvr>
                                    </p:animEffect>
                                  </p:childTnLst>
                                </p:cTn>
                              </p:par>
                              <p:par>
                                <p:cTn id="70" presetID="16" presetClass="entr" presetSubtype="21" fill="hold"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arn(inVertical)">
                                      <p:cBhvr>
                                        <p:cTn id="72" dur="500"/>
                                        <p:tgtEl>
                                          <p:spTgt spid="23"/>
                                        </p:tgtEl>
                                      </p:cBhvr>
                                    </p:animEffect>
                                  </p:childTnLst>
                                </p:cTn>
                              </p:par>
                              <p:par>
                                <p:cTn id="73" presetID="16" presetClass="entr" presetSubtype="21" fill="hold" nodeType="with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barn(inVertical)">
                                      <p:cBhvr>
                                        <p:cTn id="75" dur="500"/>
                                        <p:tgtEl>
                                          <p:spTgt spid="22"/>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fade">
                                      <p:cBhvr>
                                        <p:cTn id="80" dur="500"/>
                                        <p:tgtEl>
                                          <p:spTgt spid="13"/>
                                        </p:tgtEl>
                                      </p:cBhvr>
                                    </p:animEffect>
                                  </p:childTnLst>
                                </p:cTn>
                              </p:par>
                              <p:par>
                                <p:cTn id="81" presetID="10" presetClass="entr" presetSubtype="0"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500"/>
                                        <p:tgtEl>
                                          <p:spTgt spid="15"/>
                                        </p:tgtEl>
                                      </p:cBhvr>
                                    </p:animEffect>
                                  </p:childTnLst>
                                </p:cTn>
                              </p:par>
                              <p:par>
                                <p:cTn id="84" presetID="10" presetClass="entr" presetSubtype="0" fill="hold" nodeType="withEffect">
                                  <p:stCondLst>
                                    <p:cond delay="0"/>
                                  </p:stCondLst>
                                  <p:childTnLst>
                                    <p:set>
                                      <p:cBhvr>
                                        <p:cTn id="85" dur="1" fill="hold">
                                          <p:stCondLst>
                                            <p:cond delay="0"/>
                                          </p:stCondLst>
                                        </p:cTn>
                                        <p:tgtEl>
                                          <p:spTgt spid="16"/>
                                        </p:tgtEl>
                                        <p:attrNameLst>
                                          <p:attrName>style.visibility</p:attrName>
                                        </p:attrNameLst>
                                      </p:cBhvr>
                                      <p:to>
                                        <p:strVal val="visible"/>
                                      </p:to>
                                    </p:set>
                                    <p:animEffect transition="in" filter="fade">
                                      <p:cBhvr>
                                        <p:cTn id="86" dur="500"/>
                                        <p:tgtEl>
                                          <p:spTgt spid="16"/>
                                        </p:tgtEl>
                                      </p:cBhvr>
                                    </p:animEffect>
                                  </p:childTnLst>
                                </p:cTn>
                              </p:par>
                              <p:par>
                                <p:cTn id="87" presetID="10" presetClass="entr" presetSubtype="0" fill="hold" nodeType="with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fade">
                                      <p:cBhvr>
                                        <p:cTn id="89" dur="500"/>
                                        <p:tgtEl>
                                          <p:spTgt spid="17"/>
                                        </p:tgtEl>
                                      </p:cBhvr>
                                    </p:animEffect>
                                  </p:childTnLst>
                                </p:cTn>
                              </p:par>
                              <p:par>
                                <p:cTn id="90" presetID="10" presetClass="entr" presetSubtype="0" fill="hold" nodeType="with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fade">
                                      <p:cBhvr>
                                        <p:cTn id="92" dur="500"/>
                                        <p:tgtEl>
                                          <p:spTgt spid="18"/>
                                        </p:tgtEl>
                                      </p:cBhvr>
                                    </p:animEffect>
                                  </p:childTnLst>
                                </p:cTn>
                              </p:par>
                              <p:par>
                                <p:cTn id="93" presetID="10" presetClass="entr" presetSubtype="0" fill="hold" nodeType="with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500"/>
                                        <p:tgtEl>
                                          <p:spTgt spid="19"/>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4"/>
                                        </p:tgtEl>
                                        <p:attrNameLst>
                                          <p:attrName>style.visibility</p:attrName>
                                        </p:attrNameLst>
                                      </p:cBhvr>
                                      <p:to>
                                        <p:strVal val="visible"/>
                                      </p:to>
                                    </p:set>
                                    <p:animEffect transition="in" filter="fade">
                                      <p:cBhvr>
                                        <p:cTn id="9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4"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114" y="-12519"/>
            <a:ext cx="8229600" cy="857250"/>
          </a:xfrm>
        </p:spPr>
        <p:txBody>
          <a:bodyPr>
            <a:normAutofit/>
          </a:bodyPr>
          <a:lstStyle/>
          <a:p>
            <a:r>
              <a:rPr lang="en-US" sz="4000" b="1" u="sng" dirty="0">
                <a:latin typeface="Times New Roman" pitchFamily="18" charset="0"/>
                <a:cs typeface="Times New Roman" pitchFamily="18" charset="0"/>
              </a:rPr>
              <a:t>Version</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742950"/>
            <a:ext cx="8229600" cy="4400550"/>
          </a:xfrm>
        </p:spPr>
        <p:txBody>
          <a:bodyPr>
            <a:noAutofit/>
          </a:bodyPr>
          <a:lstStyle/>
          <a:p>
            <a:r>
              <a:rPr lang="en-IN" sz="1400" dirty="0">
                <a:latin typeface="Times New Roman" pitchFamily="18" charset="0"/>
                <a:cs typeface="Times New Roman" pitchFamily="18" charset="0"/>
              </a:rPr>
              <a:t>Python 0.9.0 - February, 1991</a:t>
            </a:r>
          </a:p>
          <a:p>
            <a:r>
              <a:rPr lang="en-IN" sz="1400" dirty="0">
                <a:latin typeface="Times New Roman" pitchFamily="18" charset="0"/>
                <a:cs typeface="Times New Roman" pitchFamily="18" charset="0"/>
              </a:rPr>
              <a:t>Python 1.0 - January 1994</a:t>
            </a:r>
          </a:p>
          <a:p>
            <a:r>
              <a:rPr lang="en-IN" sz="1400" dirty="0">
                <a:latin typeface="Times New Roman" pitchFamily="18" charset="0"/>
                <a:cs typeface="Times New Roman" pitchFamily="18" charset="0"/>
              </a:rPr>
              <a:t>Python 2.0 - October, 2000</a:t>
            </a:r>
          </a:p>
          <a:p>
            <a:r>
              <a:rPr lang="en-IN" sz="1400" dirty="0">
                <a:latin typeface="Times New Roman" pitchFamily="18" charset="0"/>
                <a:cs typeface="Times New Roman" pitchFamily="18" charset="0"/>
              </a:rPr>
              <a:t>Python 3.0 - December, 2008</a:t>
            </a:r>
          </a:p>
          <a:p>
            <a:r>
              <a:rPr lang="en-IN" sz="1400" dirty="0">
                <a:latin typeface="Times New Roman" pitchFamily="18" charset="0"/>
                <a:cs typeface="Times New Roman" pitchFamily="18" charset="0"/>
              </a:rPr>
              <a:t>Python 3.1 - June, 2009</a:t>
            </a:r>
          </a:p>
          <a:p>
            <a:r>
              <a:rPr lang="en-IN" sz="1400" dirty="0">
                <a:latin typeface="Times New Roman" pitchFamily="18" charset="0"/>
                <a:cs typeface="Times New Roman" pitchFamily="18" charset="0"/>
              </a:rPr>
              <a:t>Python 3.2 - February, 2011</a:t>
            </a:r>
          </a:p>
          <a:p>
            <a:r>
              <a:rPr lang="en-IN" sz="1400" dirty="0">
                <a:latin typeface="Times New Roman" pitchFamily="18" charset="0"/>
                <a:cs typeface="Times New Roman" pitchFamily="18" charset="0"/>
              </a:rPr>
              <a:t>Python 3.3 - September, 2012</a:t>
            </a:r>
          </a:p>
          <a:p>
            <a:r>
              <a:rPr lang="en-IN" sz="1400" dirty="0">
                <a:latin typeface="Times New Roman" pitchFamily="18" charset="0"/>
                <a:cs typeface="Times New Roman" pitchFamily="18" charset="0"/>
              </a:rPr>
              <a:t>Python 3.4 - March, 2014</a:t>
            </a:r>
          </a:p>
          <a:p>
            <a:r>
              <a:rPr lang="en-IN" sz="1400" dirty="0">
                <a:latin typeface="Times New Roman" pitchFamily="18" charset="0"/>
                <a:cs typeface="Times New Roman" pitchFamily="18" charset="0"/>
              </a:rPr>
              <a:t>Python 3.5 - September, 2015</a:t>
            </a:r>
          </a:p>
          <a:p>
            <a:r>
              <a:rPr lang="en-IN" sz="1400" dirty="0">
                <a:latin typeface="Times New Roman" pitchFamily="18" charset="0"/>
                <a:cs typeface="Times New Roman" pitchFamily="18" charset="0"/>
              </a:rPr>
              <a:t>Python 3.6 - December, 2016</a:t>
            </a:r>
          </a:p>
          <a:p>
            <a:r>
              <a:rPr lang="en-IN" sz="1400" dirty="0">
                <a:latin typeface="Times New Roman" pitchFamily="18" charset="0"/>
                <a:cs typeface="Times New Roman" pitchFamily="18" charset="0"/>
              </a:rPr>
              <a:t>Python 3.7 - June, 2018</a:t>
            </a:r>
          </a:p>
          <a:p>
            <a:r>
              <a:rPr lang="en-IN" sz="1400" dirty="0">
                <a:latin typeface="Times New Roman" pitchFamily="18" charset="0"/>
                <a:cs typeface="Times New Roman" pitchFamily="18" charset="0"/>
              </a:rPr>
              <a:t>Python 3.8-October,2019</a:t>
            </a:r>
          </a:p>
          <a:p>
            <a:r>
              <a:rPr lang="en-IN" sz="1400" dirty="0">
                <a:latin typeface="Times New Roman" pitchFamily="18" charset="0"/>
                <a:cs typeface="Times New Roman" pitchFamily="18" charset="0"/>
              </a:rPr>
              <a:t>Python 3.9– May, 2020</a:t>
            </a:r>
          </a:p>
          <a:p>
            <a:r>
              <a:rPr lang="en-IN" sz="1400" dirty="0">
                <a:latin typeface="Times New Roman" pitchFamily="18" charset="0"/>
                <a:cs typeface="Times New Roman" pitchFamily="18" charset="0"/>
              </a:rPr>
              <a:t>Python 3.10- October,2021</a:t>
            </a:r>
          </a:p>
          <a:p>
            <a:r>
              <a:rPr lang="en-IN" sz="1400" dirty="0">
                <a:latin typeface="Times New Roman" pitchFamily="18" charset="0"/>
                <a:cs typeface="Times New Roman" pitchFamily="18" charset="0"/>
              </a:rPr>
              <a:t>Python 3.11-October, </a:t>
            </a:r>
            <a:r>
              <a:rPr lang="en-IN" sz="1400" dirty="0" smtClean="0">
                <a:latin typeface="Times New Roman" pitchFamily="18" charset="0"/>
                <a:cs typeface="Times New Roman" pitchFamily="18" charset="0"/>
              </a:rPr>
              <a:t>2022</a:t>
            </a:r>
          </a:p>
          <a:p>
            <a:pPr fontAlgn="base"/>
            <a:r>
              <a:rPr lang="en-US" sz="1400" dirty="0" smtClean="0">
                <a:latin typeface="Times New Roman" pitchFamily="18" charset="0"/>
                <a:cs typeface="Times New Roman" pitchFamily="18" charset="0"/>
              </a:rPr>
              <a:t>Python 3.12.4-Oct</a:t>
            </a:r>
            <a:r>
              <a:rPr lang="en-IN" sz="1400" dirty="0" err="1" smtClean="0">
                <a:latin typeface="Times New Roman" pitchFamily="18" charset="0"/>
                <a:cs typeface="Times New Roman" pitchFamily="18" charset="0"/>
              </a:rPr>
              <a:t>ober</a:t>
            </a:r>
            <a:r>
              <a:rPr lang="en-IN"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 2, 2023</a:t>
            </a:r>
          </a:p>
          <a:p>
            <a:endParaRPr lang="en-IN" sz="1600" dirty="0">
              <a:latin typeface="Times New Roman" pitchFamily="18" charset="0"/>
              <a:cs typeface="Times New Roman" pitchFamily="18" charset="0"/>
            </a:endParaRPr>
          </a:p>
          <a:p>
            <a:pPr marL="0" indent="0">
              <a:buNone/>
            </a:pPr>
            <a:endParaRPr lang="en-US" sz="1400" dirty="0">
              <a:latin typeface="Times New Roman" pitchFamily="18" charset="0"/>
              <a:cs typeface="Times New Roman" pitchFamily="18" charset="0"/>
            </a:endParaRPr>
          </a:p>
          <a:p>
            <a:pPr marL="0" indent="0">
              <a:buNone/>
            </a:pPr>
            <a:r>
              <a:rPr lang="en-IN" sz="1400" dirty="0"/>
              <a:t>https://www.python.org/doc/versions/</a:t>
            </a:r>
            <a:endParaRPr lang="en-IN" sz="1400" dirty="0">
              <a:latin typeface="Times New Roman" pitchFamily="18" charset="0"/>
              <a:cs typeface="Times New Roman" pitchFamily="18" charset="0"/>
            </a:endParaRPr>
          </a:p>
          <a:p>
            <a:endParaRPr lang="en-IN" sz="1400" dirty="0">
              <a:latin typeface="Times New Roman" pitchFamily="18" charset="0"/>
              <a:cs typeface="Times New Roman" pitchFamily="18" charset="0"/>
            </a:endParaRPr>
          </a:p>
        </p:txBody>
      </p:sp>
      <p:sp>
        <p:nvSpPr>
          <p:cNvPr id="4" name="Rectangle 3"/>
          <p:cNvSpPr/>
          <p:nvPr/>
        </p:nvSpPr>
        <p:spPr>
          <a:xfrm>
            <a:off x="3810000" y="3790950"/>
            <a:ext cx="4800600" cy="33855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600" dirty="0">
                <a:latin typeface="Times New Roman" pitchFamily="18" charset="0"/>
                <a:cs typeface="Times New Roman" pitchFamily="18" charset="0"/>
              </a:rPr>
              <a:t>Python 3.5+ cannot be used on Windows XP or earlier.</a:t>
            </a:r>
            <a:endParaRPr lang="en-IN" sz="1600" dirty="0">
              <a:latin typeface="Times New Roman" pitchFamily="18" charset="0"/>
              <a:cs typeface="Times New Roman" pitchFamily="18" charset="0"/>
            </a:endParaRPr>
          </a:p>
        </p:txBody>
      </p:sp>
    </p:spTree>
    <p:extLst>
      <p:ext uri="{BB962C8B-B14F-4D97-AF65-F5344CB8AC3E}">
        <p14:creationId xmlns:p14="http://schemas.microsoft.com/office/powerpoint/2010/main" val="3355315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fade">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fade">
                                      <p:cBhvr>
                                        <p:cTn id="87" dur="500"/>
                                        <p:tgtEl>
                                          <p:spTgt spid="3">
                                            <p:txEl>
                                              <p:pRg st="18" end="18"/>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4"/>
                                        </p:tgtEl>
                                        <p:attrNameLst>
                                          <p:attrName>style.visibility</p:attrName>
                                        </p:attrNameLst>
                                      </p:cBhvr>
                                      <p:to>
                                        <p:strVal val="visible"/>
                                      </p:to>
                                    </p:set>
                                    <p:animEffect transition="in" filter="fade">
                                      <p:cBhvr>
                                        <p:cTn id="9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Set Type</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394472"/>
          </a:xfrm>
        </p:spPr>
        <p:txBody>
          <a:bodyPr>
            <a:normAutofit/>
          </a:bodyPr>
          <a:lstStyle/>
          <a:p>
            <a:pPr marL="0" indent="0">
              <a:buNone/>
            </a:pPr>
            <a:r>
              <a:rPr lang="en-US" sz="1800" b="1" dirty="0">
                <a:latin typeface="Times New Roman" pitchFamily="18" charset="0"/>
                <a:cs typeface="Times New Roman" pitchFamily="18" charset="0"/>
              </a:rPr>
              <a:t>A set </a:t>
            </a:r>
            <a:r>
              <a:rPr lang="en-US" sz="1800" dirty="0">
                <a:latin typeface="Times New Roman" pitchFamily="18" charset="0"/>
                <a:cs typeface="Times New Roman" pitchFamily="18" charset="0"/>
              </a:rPr>
              <a:t>is an unordered collection of elements much like a set in mathematics. </a:t>
            </a:r>
          </a:p>
          <a:p>
            <a:pPr marL="0" indent="0">
              <a:buNone/>
            </a:pPr>
            <a:r>
              <a:rPr lang="en-US" sz="1800" dirty="0">
                <a:latin typeface="Times New Roman" pitchFamily="18" charset="0"/>
                <a:cs typeface="Times New Roman" pitchFamily="18" charset="0"/>
              </a:rPr>
              <a:t>The order of elements is not maintained in the sets. It means the elements may not appear in the same order as they are entered into the set. </a:t>
            </a:r>
          </a:p>
          <a:p>
            <a:pPr marL="0" indent="0">
              <a:buNone/>
            </a:pPr>
            <a:r>
              <a:rPr lang="en-US" sz="1800" dirty="0">
                <a:latin typeface="Times New Roman" pitchFamily="18" charset="0"/>
                <a:cs typeface="Times New Roman" pitchFamily="18" charset="0"/>
              </a:rPr>
              <a:t>A set does not accept duplicate elements. </a:t>
            </a:r>
          </a:p>
          <a:p>
            <a:pPr marL="0" indent="0">
              <a:buNone/>
            </a:pPr>
            <a:r>
              <a:rPr lang="en-US" sz="1800" dirty="0">
                <a:latin typeface="Times New Roman" pitchFamily="18" charset="0"/>
                <a:cs typeface="Times New Roman" pitchFamily="18" charset="0"/>
              </a:rPr>
              <a:t>Sets are unordered so we can not access its element using index.</a:t>
            </a:r>
          </a:p>
          <a:p>
            <a:pPr marL="0" indent="0">
              <a:buNone/>
            </a:pPr>
            <a:r>
              <a:rPr lang="en-US" sz="1800" dirty="0">
                <a:latin typeface="Times New Roman" pitchFamily="18" charset="0"/>
                <a:cs typeface="Times New Roman" pitchFamily="18" charset="0"/>
              </a:rPr>
              <a:t>Sets are represented using curly brackets { }.</a:t>
            </a:r>
          </a:p>
          <a:p>
            <a:pPr marL="0" indent="0">
              <a:buNone/>
            </a:pPr>
            <a:r>
              <a:rPr lang="en-US" sz="1800" dirty="0">
                <a:latin typeface="Times New Roman" pitchFamily="18" charset="0"/>
                <a:cs typeface="Times New Roman" pitchFamily="18" charset="0"/>
              </a:rPr>
              <a:t>Ex:- </a:t>
            </a:r>
          </a:p>
          <a:p>
            <a:pPr marL="0" indent="0">
              <a:buNone/>
            </a:pPr>
            <a:r>
              <a:rPr lang="en-US" sz="1800" dirty="0">
                <a:latin typeface="Times New Roman" pitchFamily="18" charset="0"/>
                <a:cs typeface="Times New Roman" pitchFamily="18" charset="0"/>
              </a:rPr>
              <a:t>data = {10, 20, 30,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 “Raj”, 40}</a:t>
            </a:r>
          </a:p>
          <a:p>
            <a:pPr marL="0" indent="0">
              <a:buNone/>
            </a:pPr>
            <a:r>
              <a:rPr lang="en-US" sz="1800" dirty="0">
                <a:latin typeface="Times New Roman" pitchFamily="18" charset="0"/>
                <a:cs typeface="Times New Roman" pitchFamily="18" charset="0"/>
              </a:rPr>
              <a:t>data = {10, 20, 30, “</a:t>
            </a:r>
            <a:r>
              <a:rPr lang="en-US" sz="1800" dirty="0" err="1">
                <a:latin typeface="Times New Roman" pitchFamily="18" charset="0"/>
                <a:cs typeface="Times New Roman" pitchFamily="18" charset="0"/>
              </a:rPr>
              <a:t>GeekyShows</a:t>
            </a:r>
            <a:r>
              <a:rPr lang="en-US" sz="1800" dirty="0">
                <a:latin typeface="Times New Roman" pitchFamily="18" charset="0"/>
                <a:cs typeface="Times New Roman" pitchFamily="18" charset="0"/>
              </a:rPr>
              <a:t>”, “Raj”, 40, 10, 20}</a:t>
            </a: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p:txBody>
      </p:sp>
      <p:sp>
        <p:nvSpPr>
          <p:cNvPr id="4" name="TextBox 3"/>
          <p:cNvSpPr txBox="1"/>
          <p:nvPr/>
        </p:nvSpPr>
        <p:spPr>
          <a:xfrm>
            <a:off x="6934200" y="2354818"/>
            <a:ext cx="1313052" cy="369332"/>
          </a:xfrm>
          <a:prstGeom prst="rect">
            <a:avLst/>
          </a:prstGeom>
          <a:noFill/>
        </p:spPr>
        <p:txBody>
          <a:bodyPr wrap="none" rtlCol="0">
            <a:spAutoFit/>
          </a:bodyPr>
          <a:lstStyle/>
          <a:p>
            <a:r>
              <a:rPr lang="en-US" dirty="0"/>
              <a:t>data[0] = 10</a:t>
            </a:r>
            <a:endParaRPr lang="en-IN" dirty="0"/>
          </a:p>
        </p:txBody>
      </p:sp>
    </p:spTree>
    <p:extLst>
      <p:ext uri="{BB962C8B-B14F-4D97-AF65-F5344CB8AC3E}">
        <p14:creationId xmlns:p14="http://schemas.microsoft.com/office/powerpoint/2010/main" val="71272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xit" presetSubtype="4" fill="hold" grpId="1" nodeType="clickEffect">
                                  <p:stCondLst>
                                    <p:cond delay="0"/>
                                  </p:stCondLst>
                                  <p:childTnLst>
                                    <p:anim calcmode="lin" valueType="num">
                                      <p:cBhvr additive="base">
                                        <p:cTn id="51" dur="500"/>
                                        <p:tgtEl>
                                          <p:spTgt spid="4"/>
                                        </p:tgtEl>
                                        <p:attrNameLst>
                                          <p:attrName>ppt_x</p:attrName>
                                        </p:attrNameLst>
                                      </p:cBhvr>
                                      <p:tavLst>
                                        <p:tav tm="0">
                                          <p:val>
                                            <p:strVal val="ppt_x"/>
                                          </p:val>
                                        </p:tav>
                                        <p:tav tm="100000">
                                          <p:val>
                                            <p:strVal val="ppt_x"/>
                                          </p:val>
                                        </p:tav>
                                      </p:tavLst>
                                    </p:anim>
                                    <p:anim calcmode="lin" valueType="num">
                                      <p:cBhvr additive="base">
                                        <p:cTn id="52" dur="500"/>
                                        <p:tgtEl>
                                          <p:spTgt spid="4"/>
                                        </p:tgtEl>
                                        <p:attrNameLst>
                                          <p:attrName>ppt_y</p:attrName>
                                        </p:attrNameLst>
                                      </p:cBhvr>
                                      <p:tavLst>
                                        <p:tav tm="0">
                                          <p:val>
                                            <p:strVal val="ppt_y"/>
                                          </p:val>
                                        </p:tav>
                                        <p:tav tm="100000">
                                          <p:val>
                                            <p:strVal val="1+ppt_h/2"/>
                                          </p:val>
                                        </p:tav>
                                      </p:tavLst>
                                    </p:anim>
                                    <p:set>
                                      <p:cBhvr>
                                        <p:cTn id="53"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4" grpId="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Mapping Type/ </a:t>
            </a:r>
            <a:r>
              <a:rPr lang="en-US" sz="4000" b="1" u="sng" dirty="0" err="1">
                <a:latin typeface="Times New Roman" pitchFamily="18" charset="0"/>
                <a:cs typeface="Times New Roman" pitchFamily="18" charset="0"/>
              </a:rPr>
              <a:t>dict</a:t>
            </a:r>
            <a:r>
              <a:rPr lang="en-US" sz="4000" b="1" u="sng" dirty="0">
                <a:latin typeface="Times New Roman" pitchFamily="18" charset="0"/>
                <a:cs typeface="Times New Roman" pitchFamily="18" charset="0"/>
              </a:rPr>
              <a:t> / Dictionary</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1718072"/>
          </a:xfrm>
        </p:spPr>
        <p:txBody>
          <a:bodyPr>
            <a:normAutofit/>
          </a:bodyPr>
          <a:lstStyle/>
          <a:p>
            <a:pPr marL="0" indent="0">
              <a:buNone/>
            </a:pPr>
            <a:r>
              <a:rPr lang="en-US" sz="1800" dirty="0">
                <a:latin typeface="Times New Roman" pitchFamily="18" charset="0"/>
                <a:cs typeface="Times New Roman" pitchFamily="18" charset="0"/>
              </a:rPr>
              <a:t>A map represents a group of elements in the form of key value pairs.</a:t>
            </a:r>
          </a:p>
          <a:p>
            <a:pPr marL="0" indent="0">
              <a:buNone/>
            </a:pPr>
            <a:r>
              <a:rPr lang="en-US" sz="1800" dirty="0">
                <a:latin typeface="Times New Roman" pitchFamily="18" charset="0"/>
                <a:cs typeface="Times New Roman" pitchFamily="18" charset="0"/>
              </a:rPr>
              <a:t>Ex:- </a:t>
            </a:r>
          </a:p>
          <a:p>
            <a:pPr marL="0" indent="0">
              <a:buNone/>
            </a:pPr>
            <a:r>
              <a:rPr lang="en-US" sz="1800" dirty="0">
                <a:latin typeface="Times New Roman" pitchFamily="18" charset="0"/>
                <a:cs typeface="Times New Roman" pitchFamily="18" charset="0"/>
              </a:rPr>
              <a:t>data = {101: ‘Rahul’, 102: ‘Raj’, 103: ‘</a:t>
            </a:r>
            <a:r>
              <a:rPr lang="en-US" sz="1800" dirty="0" err="1">
                <a:latin typeface="Times New Roman" pitchFamily="18" charset="0"/>
                <a:cs typeface="Times New Roman" pitchFamily="18" charset="0"/>
              </a:rPr>
              <a:t>Sonam</a:t>
            </a:r>
            <a:r>
              <a:rPr lang="en-US" sz="1800" dirty="0">
                <a:latin typeface="Times New Roman" pitchFamily="18" charset="0"/>
                <a:cs typeface="Times New Roman" pitchFamily="18" charset="0"/>
              </a:rPr>
              <a:t>’ }</a:t>
            </a:r>
          </a:p>
          <a:p>
            <a:pPr marL="0" indent="0">
              <a:buNone/>
            </a:pPr>
            <a:r>
              <a:rPr lang="en-US" sz="1800" dirty="0">
                <a:latin typeface="Times New Roman" pitchFamily="18" charset="0"/>
                <a:cs typeface="Times New Roman" pitchFamily="18" charset="0"/>
              </a:rPr>
              <a:t>data = {‘rahul’:2000, ‘raj’:3000, ‘sonam’:8000, </a:t>
            </a:r>
            <a:r>
              <a:rPr lang="en-US" sz="1800" dirty="0" smtClean="0">
                <a:latin typeface="Times New Roman" pitchFamily="18" charset="0"/>
                <a:cs typeface="Times New Roman" pitchFamily="18" charset="0"/>
              </a:rPr>
              <a:t>}</a:t>
            </a:r>
          </a:p>
          <a:p>
            <a:pPr marL="0" indent="0">
              <a:buNone/>
            </a:pPr>
            <a:r>
              <a:rPr lang="en-IN" sz="1800" dirty="0" smtClean="0">
                <a:latin typeface="Times New Roman" pitchFamily="18" charset="0"/>
                <a:cs typeface="Times New Roman" pitchFamily="18" charset="0"/>
              </a:rPr>
              <a:t>Student={‘name’:’harin’,’rollno’:204,’branch’:’CSE’}</a:t>
            </a:r>
            <a:endParaRPr lang="en-IN" sz="18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1146260" y="2809824"/>
          <a:ext cx="2057400" cy="109728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tblGrid>
              <a:tr h="365760">
                <a:tc>
                  <a:txBody>
                    <a:bodyPr/>
                    <a:lstStyle/>
                    <a:p>
                      <a:pPr algn="ctr"/>
                      <a:r>
                        <a:rPr lang="en-US" dirty="0"/>
                        <a:t>[101]</a:t>
                      </a:r>
                      <a:endParaRPr lang="en-IN" dirty="0"/>
                    </a:p>
                  </a:txBody>
                  <a:tcPr/>
                </a:tc>
                <a:tc>
                  <a:txBody>
                    <a:bodyPr/>
                    <a:lstStyle/>
                    <a:p>
                      <a:pPr algn="ctr"/>
                      <a:r>
                        <a:rPr lang="en-US" dirty="0"/>
                        <a:t>Rahul</a:t>
                      </a:r>
                      <a:endParaRPr lang="en-IN" dirty="0"/>
                    </a:p>
                  </a:txBody>
                  <a:tcPr/>
                </a:tc>
                <a:extLst>
                  <a:ext uri="{0D108BD9-81ED-4DB2-BD59-A6C34878D82A}">
                    <a16:rowId xmlns:a16="http://schemas.microsoft.com/office/drawing/2014/main" val="10000"/>
                  </a:ext>
                </a:extLst>
              </a:tr>
              <a:tr h="365760">
                <a:tc>
                  <a:txBody>
                    <a:bodyPr/>
                    <a:lstStyle/>
                    <a:p>
                      <a:pPr algn="ctr"/>
                      <a:r>
                        <a:rPr lang="en-US" dirty="0"/>
                        <a:t>[102]</a:t>
                      </a:r>
                      <a:endParaRPr lang="en-IN" dirty="0"/>
                    </a:p>
                  </a:txBody>
                  <a:tcPr/>
                </a:tc>
                <a:tc>
                  <a:txBody>
                    <a:bodyPr/>
                    <a:lstStyle/>
                    <a:p>
                      <a:pPr algn="ctr"/>
                      <a:r>
                        <a:rPr lang="en-US" dirty="0"/>
                        <a:t>Raj</a:t>
                      </a:r>
                      <a:endParaRPr lang="en-IN" dirty="0"/>
                    </a:p>
                  </a:txBody>
                  <a:tcPr/>
                </a:tc>
                <a:extLst>
                  <a:ext uri="{0D108BD9-81ED-4DB2-BD59-A6C34878D82A}">
                    <a16:rowId xmlns:a16="http://schemas.microsoft.com/office/drawing/2014/main" val="10001"/>
                  </a:ext>
                </a:extLst>
              </a:tr>
              <a:tr h="365760">
                <a:tc>
                  <a:txBody>
                    <a:bodyPr/>
                    <a:lstStyle/>
                    <a:p>
                      <a:pPr algn="ctr"/>
                      <a:r>
                        <a:rPr lang="en-US" dirty="0"/>
                        <a:t>[103]</a:t>
                      </a:r>
                      <a:endParaRPr lang="en-IN" dirty="0"/>
                    </a:p>
                  </a:txBody>
                  <a:tcPr/>
                </a:tc>
                <a:tc>
                  <a:txBody>
                    <a:bodyPr/>
                    <a:lstStyle/>
                    <a:p>
                      <a:pPr algn="ctr"/>
                      <a:r>
                        <a:rPr lang="en-US" dirty="0" err="1"/>
                        <a:t>Sonam</a:t>
                      </a:r>
                      <a:endParaRPr lang="en-IN" dirty="0"/>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308060" y="3158558"/>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6" name="Straight Arrow Connector 5"/>
          <p:cNvCxnSpPr/>
          <p:nvPr/>
        </p:nvCxnSpPr>
        <p:spPr>
          <a:xfrm flipV="1">
            <a:off x="765260" y="3038424"/>
            <a:ext cx="381000" cy="228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765260" y="3343224"/>
            <a:ext cx="38100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p:nvPr/>
        </p:nvCxnSpPr>
        <p:spPr>
          <a:xfrm>
            <a:off x="765260" y="3419424"/>
            <a:ext cx="381000" cy="2286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graphicFrame>
        <p:nvGraphicFramePr>
          <p:cNvPr id="22" name="Table 21"/>
          <p:cNvGraphicFramePr>
            <a:graphicFrameLocks noGrp="1"/>
          </p:cNvGraphicFramePr>
          <p:nvPr/>
        </p:nvGraphicFramePr>
        <p:xfrm>
          <a:off x="4953000" y="2800350"/>
          <a:ext cx="2057400" cy="1097280"/>
        </p:xfrm>
        <a:graphic>
          <a:graphicData uri="http://schemas.openxmlformats.org/drawingml/2006/table">
            <a:tbl>
              <a:tblPr firstRow="1" bandRow="1">
                <a:tableStyleId>{5940675A-B579-460E-94D1-54222C63F5DA}</a:tableStyleId>
              </a:tblPr>
              <a:tblGrid>
                <a:gridCol w="1066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tblGrid>
              <a:tr h="365760">
                <a:tc>
                  <a:txBody>
                    <a:bodyPr/>
                    <a:lstStyle/>
                    <a:p>
                      <a:pPr algn="ctr"/>
                      <a:r>
                        <a:rPr lang="en-US" dirty="0"/>
                        <a:t>[‘</a:t>
                      </a:r>
                      <a:r>
                        <a:rPr lang="en-US" dirty="0" err="1"/>
                        <a:t>rahul</a:t>
                      </a:r>
                      <a:r>
                        <a:rPr lang="en-US" dirty="0"/>
                        <a:t>’]</a:t>
                      </a:r>
                      <a:endParaRPr lang="en-IN" dirty="0"/>
                    </a:p>
                  </a:txBody>
                  <a:tcPr/>
                </a:tc>
                <a:tc>
                  <a:txBody>
                    <a:bodyPr/>
                    <a:lstStyle/>
                    <a:p>
                      <a:pPr algn="ctr"/>
                      <a:r>
                        <a:rPr lang="en-US" dirty="0"/>
                        <a:t>2000</a:t>
                      </a:r>
                      <a:endParaRPr lang="en-IN" dirty="0"/>
                    </a:p>
                  </a:txBody>
                  <a:tcPr/>
                </a:tc>
                <a:extLst>
                  <a:ext uri="{0D108BD9-81ED-4DB2-BD59-A6C34878D82A}">
                    <a16:rowId xmlns:a16="http://schemas.microsoft.com/office/drawing/2014/main" val="10000"/>
                  </a:ext>
                </a:extLst>
              </a:tr>
              <a:tr h="365760">
                <a:tc>
                  <a:txBody>
                    <a:bodyPr/>
                    <a:lstStyle/>
                    <a:p>
                      <a:pPr algn="ctr"/>
                      <a:r>
                        <a:rPr lang="en-US" dirty="0"/>
                        <a:t>[‘raj’]</a:t>
                      </a:r>
                      <a:endParaRPr lang="en-IN" dirty="0"/>
                    </a:p>
                  </a:txBody>
                  <a:tcPr/>
                </a:tc>
                <a:tc>
                  <a:txBody>
                    <a:bodyPr/>
                    <a:lstStyle/>
                    <a:p>
                      <a:pPr algn="ctr"/>
                      <a:r>
                        <a:rPr lang="en-US" dirty="0"/>
                        <a:t>3000</a:t>
                      </a:r>
                      <a:endParaRPr lang="en-IN" dirty="0"/>
                    </a:p>
                  </a:txBody>
                  <a:tcPr/>
                </a:tc>
                <a:extLst>
                  <a:ext uri="{0D108BD9-81ED-4DB2-BD59-A6C34878D82A}">
                    <a16:rowId xmlns:a16="http://schemas.microsoft.com/office/drawing/2014/main" val="10001"/>
                  </a:ext>
                </a:extLst>
              </a:tr>
              <a:tr h="365760">
                <a:tc>
                  <a:txBody>
                    <a:bodyPr/>
                    <a:lstStyle/>
                    <a:p>
                      <a:pPr algn="ctr"/>
                      <a:r>
                        <a:rPr lang="en-US" dirty="0"/>
                        <a:t>[‘</a:t>
                      </a:r>
                      <a:r>
                        <a:rPr lang="en-US" dirty="0" err="1"/>
                        <a:t>sonam</a:t>
                      </a:r>
                      <a:r>
                        <a:rPr lang="en-US" dirty="0"/>
                        <a:t>’]</a:t>
                      </a:r>
                      <a:endParaRPr lang="en-IN" dirty="0"/>
                    </a:p>
                  </a:txBody>
                  <a:tcPr/>
                </a:tc>
                <a:tc>
                  <a:txBody>
                    <a:bodyPr/>
                    <a:lstStyle/>
                    <a:p>
                      <a:pPr algn="ctr"/>
                      <a:r>
                        <a:rPr lang="en-US" dirty="0"/>
                        <a:t>8000</a:t>
                      </a:r>
                      <a:endParaRPr lang="en-IN" dirty="0"/>
                    </a:p>
                  </a:txBody>
                  <a:tcPr/>
                </a:tc>
                <a:extLst>
                  <a:ext uri="{0D108BD9-81ED-4DB2-BD59-A6C34878D82A}">
                    <a16:rowId xmlns:a16="http://schemas.microsoft.com/office/drawing/2014/main" val="10002"/>
                  </a:ext>
                </a:extLst>
              </a:tr>
            </a:tbl>
          </a:graphicData>
        </a:graphic>
      </p:graphicFrame>
      <p:sp>
        <p:nvSpPr>
          <p:cNvPr id="23" name="TextBox 22"/>
          <p:cNvSpPr txBox="1"/>
          <p:nvPr/>
        </p:nvSpPr>
        <p:spPr>
          <a:xfrm>
            <a:off x="4114800" y="3149084"/>
            <a:ext cx="569387" cy="369332"/>
          </a:xfrm>
          <a:prstGeom prst="rect">
            <a:avLst/>
          </a:prstGeom>
          <a:noFill/>
        </p:spPr>
        <p:txBody>
          <a:bodyPr wrap="none" rtlCol="0">
            <a:spAutoFit/>
          </a:bodyPr>
          <a:lstStyle/>
          <a:p>
            <a:r>
              <a:rPr lang="en-US" dirty="0">
                <a:latin typeface="Times New Roman" pitchFamily="18" charset="0"/>
                <a:cs typeface="Times New Roman" pitchFamily="18" charset="0"/>
              </a:rPr>
              <a:t>data</a:t>
            </a:r>
            <a:endParaRPr lang="en-IN" dirty="0">
              <a:latin typeface="Times New Roman" pitchFamily="18" charset="0"/>
              <a:cs typeface="Times New Roman" pitchFamily="18" charset="0"/>
            </a:endParaRPr>
          </a:p>
        </p:txBody>
      </p:sp>
      <p:cxnSp>
        <p:nvCxnSpPr>
          <p:cNvPr id="24" name="Straight Arrow Connector 23"/>
          <p:cNvCxnSpPr/>
          <p:nvPr/>
        </p:nvCxnSpPr>
        <p:spPr>
          <a:xfrm flipV="1">
            <a:off x="4572000" y="3028950"/>
            <a:ext cx="381000" cy="228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4572000" y="3333750"/>
            <a:ext cx="38100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6" name="Straight Arrow Connector 25"/>
          <p:cNvCxnSpPr/>
          <p:nvPr/>
        </p:nvCxnSpPr>
        <p:spPr>
          <a:xfrm>
            <a:off x="4572000" y="3409950"/>
            <a:ext cx="381000" cy="2286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560956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down)">
                                      <p:cBhvr>
                                        <p:cTn id="40" dur="5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fade">
                                      <p:cBhvr>
                                        <p:cTn id="55" dur="500"/>
                                        <p:tgtEl>
                                          <p:spTgt spid="23"/>
                                        </p:tgtEl>
                                      </p:cBhvr>
                                    </p:animEffect>
                                  </p:childTnLst>
                                </p:cTn>
                              </p:par>
                              <p:par>
                                <p:cTn id="56" presetID="10" presetClass="entr" presetSubtype="0"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wipe(down)">
                                      <p:cBhvr>
                                        <p:cTn id="63" dur="500"/>
                                        <p:tgtEl>
                                          <p:spTgt spid="24"/>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wipe(down)">
                                      <p:cBhvr>
                                        <p:cTn id="68" dur="500"/>
                                        <p:tgtEl>
                                          <p:spTgt spid="2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wipe(down)">
                                      <p:cBhvr>
                                        <p:cTn id="7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2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Character</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71550"/>
            <a:ext cx="8229600" cy="3394472"/>
          </a:xfrm>
        </p:spPr>
        <p:txBody>
          <a:bodyPr>
            <a:normAutofit/>
          </a:bodyPr>
          <a:lstStyle/>
          <a:p>
            <a:pPr marL="0" indent="0">
              <a:buNone/>
            </a:pPr>
            <a:r>
              <a:rPr lang="en-US" sz="2000" dirty="0">
                <a:latin typeface="Times New Roman" pitchFamily="18" charset="0"/>
                <a:cs typeface="Times New Roman" pitchFamily="18" charset="0"/>
              </a:rPr>
              <a:t>There is no concept of char data type in Python to represent individual character.</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13245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Input and Output</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19150"/>
            <a:ext cx="8229600" cy="1143000"/>
          </a:xfrm>
        </p:spPr>
        <p:txBody>
          <a:bodyPr>
            <a:normAutofit/>
          </a:bodyPr>
          <a:lstStyle/>
          <a:p>
            <a:pPr marL="0" indent="0">
              <a:buNone/>
            </a:pPr>
            <a:r>
              <a:rPr lang="en-US" sz="2000" dirty="0">
                <a:latin typeface="Times New Roman" pitchFamily="18" charset="0"/>
                <a:cs typeface="Times New Roman" pitchFamily="18" charset="0"/>
              </a:rPr>
              <a:t>Input - The data given to the computer is called input.</a:t>
            </a:r>
          </a:p>
          <a:p>
            <a:pPr marL="0" indent="0">
              <a:buNone/>
            </a:pPr>
            <a:r>
              <a:rPr lang="en-US" sz="2000" dirty="0">
                <a:latin typeface="Times New Roman" pitchFamily="18" charset="0"/>
                <a:cs typeface="Times New Roman" pitchFamily="18" charset="0"/>
              </a:rPr>
              <a:t>Output – The results returned by the computer are called output.</a:t>
            </a:r>
          </a:p>
          <a:p>
            <a:pPr marL="0" indent="0">
              <a:buNone/>
            </a:pPr>
            <a:endParaRPr lang="en-IN" sz="2000" dirty="0">
              <a:latin typeface="Times New Roman" pitchFamily="18" charset="0"/>
              <a:cs typeface="Times New Roman" pitchFamily="18" charset="0"/>
            </a:endParaRPr>
          </a:p>
        </p:txBody>
      </p:sp>
      <p:sp>
        <p:nvSpPr>
          <p:cNvPr id="4" name="Rectangle 3"/>
          <p:cNvSpPr/>
          <p:nvPr/>
        </p:nvSpPr>
        <p:spPr>
          <a:xfrm>
            <a:off x="1066800" y="2266950"/>
            <a:ext cx="1143000" cy="1066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latin typeface="Times New Roman" pitchFamily="18" charset="0"/>
                <a:cs typeface="Times New Roman" pitchFamily="18" charset="0"/>
              </a:rPr>
              <a:t>Input</a:t>
            </a:r>
            <a:endParaRPr lang="en-IN" dirty="0">
              <a:latin typeface="Times New Roman" pitchFamily="18" charset="0"/>
              <a:cs typeface="Times New Roman" pitchFamily="18" charset="0"/>
            </a:endParaRPr>
          </a:p>
        </p:txBody>
      </p:sp>
      <p:sp>
        <p:nvSpPr>
          <p:cNvPr id="6" name="Rounded Rectangle 5"/>
          <p:cNvSpPr/>
          <p:nvPr/>
        </p:nvSpPr>
        <p:spPr>
          <a:xfrm>
            <a:off x="3352800" y="2305050"/>
            <a:ext cx="1676400" cy="990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latin typeface="Times New Roman" pitchFamily="18" charset="0"/>
                <a:cs typeface="Times New Roman" pitchFamily="18" charset="0"/>
              </a:rPr>
              <a:t>Processing Input depends on Logic</a:t>
            </a:r>
            <a:endParaRPr lang="en-IN" dirty="0">
              <a:latin typeface="Times New Roman" pitchFamily="18" charset="0"/>
              <a:cs typeface="Times New Roman" pitchFamily="18" charset="0"/>
            </a:endParaRPr>
          </a:p>
        </p:txBody>
      </p:sp>
      <p:sp>
        <p:nvSpPr>
          <p:cNvPr id="7" name="Rectangle 6"/>
          <p:cNvSpPr/>
          <p:nvPr/>
        </p:nvSpPr>
        <p:spPr>
          <a:xfrm>
            <a:off x="6248400" y="2266950"/>
            <a:ext cx="1143000" cy="1066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latin typeface="Times New Roman" pitchFamily="18" charset="0"/>
                <a:cs typeface="Times New Roman" pitchFamily="18" charset="0"/>
              </a:rPr>
              <a:t>Output</a:t>
            </a:r>
            <a:endParaRPr lang="en-IN" dirty="0">
              <a:latin typeface="Times New Roman" pitchFamily="18" charset="0"/>
              <a:cs typeface="Times New Roman" pitchFamily="18" charset="0"/>
            </a:endParaRPr>
          </a:p>
        </p:txBody>
      </p:sp>
      <p:cxnSp>
        <p:nvCxnSpPr>
          <p:cNvPr id="9" name="Straight Arrow Connector 8"/>
          <p:cNvCxnSpPr>
            <a:stCxn id="4" idx="3"/>
            <a:endCxn id="6" idx="1"/>
          </p:cNvCxnSpPr>
          <p:nvPr/>
        </p:nvCxnSpPr>
        <p:spPr>
          <a:xfrm>
            <a:off x="2209800" y="2800350"/>
            <a:ext cx="1143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6" idx="3"/>
            <a:endCxn id="7" idx="1"/>
          </p:cNvCxnSpPr>
          <p:nvPr/>
        </p:nvCxnSpPr>
        <p:spPr>
          <a:xfrm>
            <a:off x="5029200" y="2800350"/>
            <a:ext cx="121920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5" name="TextBox 4"/>
          <p:cNvSpPr txBox="1"/>
          <p:nvPr/>
        </p:nvSpPr>
        <p:spPr>
          <a:xfrm>
            <a:off x="1102320" y="3409950"/>
            <a:ext cx="994183" cy="830997"/>
          </a:xfrm>
          <a:prstGeom prst="rect">
            <a:avLst/>
          </a:prstGeom>
          <a:noFill/>
        </p:spPr>
        <p:txBody>
          <a:bodyPr wrap="none" rtlCol="0">
            <a:spAutoFit/>
          </a:bodyPr>
          <a:lstStyle/>
          <a:p>
            <a:r>
              <a:rPr lang="en-US" sz="1600" dirty="0">
                <a:latin typeface="Times New Roman" pitchFamily="18" charset="0"/>
                <a:cs typeface="Times New Roman" pitchFamily="18" charset="0"/>
              </a:rPr>
              <a:t>Keyboard</a:t>
            </a:r>
          </a:p>
          <a:p>
            <a:r>
              <a:rPr lang="en-US" sz="1600" dirty="0">
                <a:latin typeface="Times New Roman" pitchFamily="18" charset="0"/>
                <a:cs typeface="Times New Roman" pitchFamily="18" charset="0"/>
              </a:rPr>
              <a:t>Mouse</a:t>
            </a:r>
          </a:p>
          <a:p>
            <a:r>
              <a:rPr lang="en-US" sz="1600" dirty="0">
                <a:latin typeface="Times New Roman" pitchFamily="18" charset="0"/>
                <a:cs typeface="Times New Roman" pitchFamily="18" charset="0"/>
              </a:rPr>
              <a:t>Database</a:t>
            </a:r>
            <a:endParaRPr lang="en-IN" sz="1600" dirty="0">
              <a:latin typeface="Times New Roman" pitchFamily="18" charset="0"/>
              <a:cs typeface="Times New Roman" pitchFamily="18" charset="0"/>
            </a:endParaRPr>
          </a:p>
        </p:txBody>
      </p:sp>
    </p:spTree>
    <p:extLst>
      <p:ext uri="{BB962C8B-B14F-4D97-AF65-F5344CB8AC3E}">
        <p14:creationId xmlns:p14="http://schemas.microsoft.com/office/powerpoint/2010/main" val="571963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6" grpId="0" animBg="1"/>
      <p:bldP spid="7" grpId="0" animBg="1"/>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581400"/>
          </a:xfrm>
        </p:spPr>
        <p:txBody>
          <a:bodyPr>
            <a:normAutofit/>
          </a:bodyPr>
          <a:lstStyle/>
          <a:p>
            <a:pPr marL="0" indent="0">
              <a:buNone/>
            </a:pPr>
            <a:r>
              <a:rPr lang="en-US" sz="1600" b="1" dirty="0">
                <a:latin typeface="Times New Roman" pitchFamily="18" charset="0"/>
                <a:cs typeface="Times New Roman" pitchFamily="18" charset="0"/>
              </a:rPr>
              <a:t>print ( ) Function </a:t>
            </a:r>
            <a:r>
              <a:rPr lang="en-US" sz="1600" dirty="0">
                <a:latin typeface="Times New Roman" pitchFamily="18" charset="0"/>
                <a:cs typeface="Times New Roman" pitchFamily="18" charset="0"/>
              </a:rPr>
              <a:t>- The print() function is used to print the specified message to the output screen/device. The message can be a string, or any other object.</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Syntax:- print(objects, sep=‘character’, end=‘character’, file=</a:t>
            </a:r>
            <a:r>
              <a:rPr lang="en-US" sz="1600" dirty="0" err="1">
                <a:latin typeface="Times New Roman" pitchFamily="18" charset="0"/>
                <a:cs typeface="Times New Roman" pitchFamily="18" charset="0"/>
              </a:rPr>
              <a:t>sys.stdout</a:t>
            </a:r>
            <a:r>
              <a:rPr lang="en-US" sz="1600" dirty="0">
                <a:latin typeface="Times New Roman" pitchFamily="18" charset="0"/>
                <a:cs typeface="Times New Roman" pitchFamily="18" charset="0"/>
              </a:rPr>
              <a:t>, flush=False)</a:t>
            </a:r>
          </a:p>
          <a:p>
            <a:pPr marL="0" indent="0">
              <a:buNone/>
            </a:pPr>
            <a:endParaRPr lang="en-US" sz="1600" dirty="0">
              <a:latin typeface="Times New Roman" pitchFamily="18" charset="0"/>
              <a:cs typeface="Times New Roman" pitchFamily="18" charset="0"/>
            </a:endParaRPr>
          </a:p>
          <a:p>
            <a:pPr marL="0" indent="0">
              <a:buNone/>
            </a:pPr>
            <a:r>
              <a:rPr lang="en-US" sz="1600" dirty="0" err="1">
                <a:latin typeface="Times New Roman" pitchFamily="18" charset="0"/>
                <a:cs typeface="Times New Roman" pitchFamily="18" charset="0"/>
              </a:rPr>
              <a:t>sep</a:t>
            </a:r>
            <a:r>
              <a:rPr lang="en-US" sz="1600" dirty="0">
                <a:latin typeface="Times New Roman" pitchFamily="18" charset="0"/>
                <a:cs typeface="Times New Roman" pitchFamily="18" charset="0"/>
              </a:rPr>
              <a:t> - Separate the objects by given character. Character can be any string. Default is ‘ ’ or can write none.</a:t>
            </a:r>
          </a:p>
          <a:p>
            <a:pPr marL="0" indent="0">
              <a:buNone/>
            </a:pPr>
            <a:r>
              <a:rPr lang="en-US" sz="1600" dirty="0">
                <a:latin typeface="Times New Roman" pitchFamily="18" charset="0"/>
                <a:cs typeface="Times New Roman" pitchFamily="18" charset="0"/>
              </a:rPr>
              <a:t>end – It indicates ending character for the line. Default is ‘\n’ or can write none.</a:t>
            </a:r>
          </a:p>
          <a:p>
            <a:pPr marL="0" indent="0">
              <a:buNone/>
            </a:pPr>
            <a:r>
              <a:rPr lang="en-US" sz="1600" dirty="0">
                <a:latin typeface="Times New Roman" pitchFamily="18" charset="0"/>
                <a:cs typeface="Times New Roman" pitchFamily="18" charset="0"/>
              </a:rPr>
              <a:t>file - An object with a write method. Default is </a:t>
            </a:r>
            <a:r>
              <a:rPr lang="en-US" sz="1600" dirty="0" err="1">
                <a:latin typeface="Times New Roman" pitchFamily="18" charset="0"/>
                <a:cs typeface="Times New Roman" pitchFamily="18" charset="0"/>
              </a:rPr>
              <a:t>sys.stdout</a:t>
            </a:r>
            <a:r>
              <a:rPr lang="en-US" sz="1600" dirty="0">
                <a:latin typeface="Times New Roman" pitchFamily="18" charset="0"/>
                <a:cs typeface="Times New Roman" pitchFamily="18" charset="0"/>
              </a:rPr>
              <a:t> or can write none.</a:t>
            </a:r>
          </a:p>
          <a:p>
            <a:pPr marL="0" indent="0">
              <a:buNone/>
            </a:pPr>
            <a:r>
              <a:rPr lang="en-US" sz="1600" dirty="0">
                <a:latin typeface="Times New Roman" pitchFamily="18" charset="0"/>
                <a:cs typeface="Times New Roman" pitchFamily="18" charset="0"/>
              </a:rPr>
              <a:t>flush - A Boolean, specifying if the output is flushed (True) or buffered (False). Default is False</a:t>
            </a:r>
          </a:p>
        </p:txBody>
      </p:sp>
    </p:spTree>
    <p:extLst>
      <p:ext uri="{BB962C8B-B14F-4D97-AF65-F5344CB8AC3E}">
        <p14:creationId xmlns:p14="http://schemas.microsoft.com/office/powerpoint/2010/main" val="425295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886200"/>
          </a:xfrm>
        </p:spPr>
        <p:txBody>
          <a:bodyPr>
            <a:normAutofit/>
          </a:bodyPr>
          <a:lstStyle/>
          <a:p>
            <a:pPr marL="0" indent="0">
              <a:buNone/>
            </a:pPr>
            <a:r>
              <a:rPr lang="en-US" sz="1600" dirty="0">
                <a:latin typeface="Times New Roman" pitchFamily="18" charset="0"/>
                <a:cs typeface="Times New Roman" pitchFamily="18" charset="0"/>
              </a:rPr>
              <a:t>print ( ) – This function is used to display a blank line.</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print(“string”) -  When a string is passed to the function, the string is displayed as it is.</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print(“Welcome to </a:t>
            </a:r>
            <a:r>
              <a:rPr lang="en-US" sz="1600" dirty="0" smtClean="0">
                <a:latin typeface="Times New Roman" pitchFamily="18" charset="0"/>
                <a:cs typeface="Times New Roman" pitchFamily="18" charset="0"/>
              </a:rPr>
              <a:t>python lab”)</a:t>
            </a: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print(‘Welcome to </a:t>
            </a:r>
            <a:r>
              <a:rPr lang="en-US" sz="1600" dirty="0" smtClean="0">
                <a:latin typeface="Times New Roman" pitchFamily="18" charset="0"/>
                <a:cs typeface="Times New Roman" pitchFamily="18" charset="0"/>
              </a:rPr>
              <a:t>python lab’)</a:t>
            </a: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a:t>
            </a:r>
            <a:r>
              <a:rPr lang="en-US" sz="1600" dirty="0" smtClean="0">
                <a:latin typeface="Times New Roman" pitchFamily="18" charset="0"/>
                <a:cs typeface="Times New Roman" pitchFamily="18" charset="0"/>
              </a:rPr>
              <a:t>(“My”, “Name”, “is”)</a:t>
            </a: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print(10)</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print(“Welcome”)</a:t>
            </a:r>
          </a:p>
          <a:p>
            <a:pPr marL="0" indent="0">
              <a:buNone/>
            </a:pPr>
            <a:r>
              <a:rPr lang="en-US" sz="1600" dirty="0">
                <a:latin typeface="Times New Roman" pitchFamily="18" charset="0"/>
                <a:cs typeface="Times New Roman" pitchFamily="18" charset="0"/>
              </a:rPr>
              <a:t>print(“to”)</a:t>
            </a:r>
          </a:p>
          <a:p>
            <a:pPr marL="0" indent="0">
              <a:buNone/>
            </a:pPr>
            <a:r>
              <a:rPr lang="en-US" sz="1600" dirty="0">
                <a:latin typeface="Times New Roman" pitchFamily="18" charset="0"/>
                <a:cs typeface="Times New Roman" pitchFamily="18" charset="0"/>
              </a:rPr>
              <a:t>print</a:t>
            </a:r>
            <a:r>
              <a:rPr lang="en-US" sz="1600" dirty="0" smtClean="0">
                <a:latin typeface="Times New Roman" pitchFamily="18" charset="0"/>
                <a:cs typeface="Times New Roman" pitchFamily="18" charset="0"/>
              </a:rPr>
              <a:t>(“python lab”)</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158456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886200"/>
          </a:xfrm>
        </p:spPr>
        <p:txBody>
          <a:bodyPr>
            <a:normAutofit/>
          </a:bodyPr>
          <a:lstStyle/>
          <a:p>
            <a:pPr marL="0" indent="0">
              <a:buNone/>
            </a:pPr>
            <a:r>
              <a:rPr lang="en-US" sz="1600" dirty="0">
                <a:latin typeface="Times New Roman" pitchFamily="18" charset="0"/>
                <a:cs typeface="Times New Roman" pitchFamily="18" charset="0"/>
              </a:rPr>
              <a:t>print(object) -  We can pass objects like list, tuples and dictionaries to display the elements of those objects.</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data = [10, 20, -50, 21.3, ‘</a:t>
            </a:r>
            <a:r>
              <a:rPr lang="en-US" sz="1600" dirty="0" err="1">
                <a:latin typeface="Times New Roman" pitchFamily="18" charset="0"/>
                <a:cs typeface="Times New Roman" pitchFamily="18" charset="0"/>
              </a:rPr>
              <a:t>Geekyshows</a:t>
            </a:r>
            <a:r>
              <a:rPr lang="en-US" sz="1600" dirty="0">
                <a:latin typeface="Times New Roman" pitchFamily="18" charset="0"/>
                <a:cs typeface="Times New Roman" pitchFamily="18" charset="0"/>
              </a:rPr>
              <a:t>’]</a:t>
            </a:r>
          </a:p>
          <a:p>
            <a:pPr marL="0" indent="0">
              <a:buNone/>
            </a:pPr>
            <a:r>
              <a:rPr lang="en-US" sz="1600" dirty="0">
                <a:latin typeface="Times New Roman" pitchFamily="18" charset="0"/>
                <a:cs typeface="Times New Roman" pitchFamily="18" charset="0"/>
              </a:rPr>
              <a:t>print(data)</a:t>
            </a:r>
          </a:p>
        </p:txBody>
      </p:sp>
      <p:sp>
        <p:nvSpPr>
          <p:cNvPr id="4" name="TextBox 3"/>
          <p:cNvSpPr txBox="1"/>
          <p:nvPr/>
        </p:nvSpPr>
        <p:spPr>
          <a:xfrm>
            <a:off x="5181600" y="1657350"/>
            <a:ext cx="543739"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dirty="0">
                <a:latin typeface="Times New Roman" pitchFamily="18" charset="0"/>
                <a:cs typeface="Times New Roman" pitchFamily="18" charset="0"/>
              </a:rPr>
              <a:t>List</a:t>
            </a:r>
            <a:endParaRPr lang="en-IN" dirty="0">
              <a:latin typeface="Times New Roman" pitchFamily="18" charset="0"/>
              <a:cs typeface="Times New Roman" pitchFamily="18" charset="0"/>
            </a:endParaRPr>
          </a:p>
        </p:txBody>
      </p:sp>
      <p:cxnSp>
        <p:nvCxnSpPr>
          <p:cNvPr id="6" name="Straight Arrow Connector 5"/>
          <p:cNvCxnSpPr/>
          <p:nvPr/>
        </p:nvCxnSpPr>
        <p:spPr>
          <a:xfrm flipH="1">
            <a:off x="3962400" y="1842016"/>
            <a:ext cx="1219200" cy="4393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9858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581400"/>
          </a:xfrm>
        </p:spPr>
        <p:txBody>
          <a:bodyPr>
            <a:normAutofit/>
          </a:bodyPr>
          <a:lstStyle/>
          <a:p>
            <a:pPr marL="0" indent="0">
              <a:buNone/>
            </a:pPr>
            <a:r>
              <a:rPr lang="en-US" sz="1600" dirty="0">
                <a:latin typeface="Times New Roman" pitchFamily="18" charset="0"/>
                <a:cs typeface="Times New Roman" pitchFamily="18" charset="0"/>
              </a:rPr>
              <a:t>print(“string” </a:t>
            </a:r>
            <a:r>
              <a:rPr lang="en-US" sz="1600" dirty="0" err="1">
                <a:latin typeface="Times New Roman" pitchFamily="18" charset="0"/>
                <a:cs typeface="Times New Roman" pitchFamily="18" charset="0"/>
              </a:rPr>
              <a:t>sep</a:t>
            </a:r>
            <a:r>
              <a:rPr lang="en-US" sz="1600" dirty="0">
                <a:latin typeface="Times New Roman" pitchFamily="18" charset="0"/>
                <a:cs typeface="Times New Roman" pitchFamily="18" charset="0"/>
              </a:rPr>
              <a:t>=‘’) – It separates string with given </a:t>
            </a:r>
            <a:r>
              <a:rPr lang="en-US" sz="1600" dirty="0" err="1">
                <a:latin typeface="Times New Roman" pitchFamily="18" charset="0"/>
                <a:cs typeface="Times New Roman" pitchFamily="18" charset="0"/>
              </a:rPr>
              <a:t>sep</a:t>
            </a:r>
            <a:r>
              <a:rPr lang="en-US" sz="1600" dirty="0">
                <a:latin typeface="Times New Roman" pitchFamily="18" charset="0"/>
                <a:cs typeface="Times New Roman" pitchFamily="18" charset="0"/>
              </a:rPr>
              <a:t> character. Character can be any string. Default is ‘ ’ or can write none.</a:t>
            </a:r>
          </a:p>
          <a:p>
            <a:pPr marL="0" indent="0">
              <a:buNone/>
            </a:pPr>
            <a:r>
              <a:rPr lang="en-US" sz="1600" dirty="0">
                <a:latin typeface="Times New Roman" pitchFamily="18" charset="0"/>
                <a:cs typeface="Times New Roman" pitchFamily="18" charset="0"/>
              </a:rPr>
              <a:t>Ex:- </a:t>
            </a:r>
          </a:p>
          <a:p>
            <a:pPr marL="0" indent="0">
              <a:buNone/>
            </a:pPr>
            <a:r>
              <a:rPr lang="en-US" sz="1600" dirty="0" smtClean="0">
                <a:latin typeface="Times New Roman" pitchFamily="18" charset="0"/>
                <a:cs typeface="Times New Roman" pitchFamily="18" charset="0"/>
              </a:rPr>
              <a:t>print(“My”, “Name”, “is”, sep=‘’)</a:t>
            </a:r>
          </a:p>
          <a:p>
            <a:pPr marL="0" indent="0">
              <a:buNone/>
            </a:pPr>
            <a:r>
              <a:rPr lang="en-US" sz="1600" dirty="0" smtClean="0">
                <a:latin typeface="Times New Roman" pitchFamily="18" charset="0"/>
                <a:cs typeface="Times New Roman" pitchFamily="18" charset="0"/>
              </a:rPr>
              <a:t>print (“My”, “Name”, “is”, </a:t>
            </a:r>
            <a:r>
              <a:rPr lang="en-US" sz="1600" dirty="0">
                <a:latin typeface="Times New Roman" pitchFamily="18" charset="0"/>
                <a:cs typeface="Times New Roman" pitchFamily="18" charset="0"/>
              </a:rPr>
              <a:t>sep=‘***’)</a:t>
            </a:r>
          </a:p>
          <a:p>
            <a:pPr marL="0" indent="0">
              <a:buNone/>
            </a:pP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128363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810000"/>
          </a:xfrm>
        </p:spPr>
        <p:txBody>
          <a:bodyPr>
            <a:normAutofit/>
          </a:bodyPr>
          <a:lstStyle/>
          <a:p>
            <a:pPr marL="0" indent="0">
              <a:buNone/>
            </a:pPr>
            <a:r>
              <a:rPr lang="en-US" sz="1600" dirty="0">
                <a:latin typeface="Times New Roman" pitchFamily="18" charset="0"/>
                <a:cs typeface="Times New Roman" pitchFamily="18" charset="0"/>
              </a:rPr>
              <a:t>print(“string” end=‘’) – When ending character is passed. It prints given character at the end. Default is ‘\n’ or can write none.</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print(“Welcome”, end=‘\n’)</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print(“Welcome”, end=‘’)</a:t>
            </a:r>
          </a:p>
          <a:p>
            <a:pPr marL="0" indent="0">
              <a:buNone/>
            </a:pPr>
            <a:r>
              <a:rPr lang="en-US" sz="1600" dirty="0">
                <a:latin typeface="Times New Roman" pitchFamily="18" charset="0"/>
                <a:cs typeface="Times New Roman" pitchFamily="18" charset="0"/>
              </a:rPr>
              <a:t>print(“to”, end=‘’)</a:t>
            </a:r>
          </a:p>
          <a:p>
            <a:pPr marL="0" indent="0">
              <a:buNone/>
            </a:pPr>
            <a:r>
              <a:rPr lang="en-US" sz="1600" dirty="0">
                <a:latin typeface="Times New Roman" pitchFamily="18" charset="0"/>
                <a:cs typeface="Times New Roman" pitchFamily="18" charset="0"/>
              </a:rPr>
              <a:t>print</a:t>
            </a:r>
            <a:r>
              <a:rPr lang="en-US" sz="1600" dirty="0" smtClean="0">
                <a:latin typeface="Times New Roman" pitchFamily="18" charset="0"/>
                <a:cs typeface="Times New Roman" pitchFamily="18" charset="0"/>
              </a:rPr>
              <a:t>(“python lab”)</a:t>
            </a:r>
            <a:endParaRPr lang="en-US" sz="1600" dirty="0">
              <a:latin typeface="Times New Roman" pitchFamily="18" charset="0"/>
              <a:cs typeface="Times New Roman" pitchFamily="18" charset="0"/>
            </a:endParaRP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print(“Welcome”, end=‘\t’)</a:t>
            </a:r>
          </a:p>
          <a:p>
            <a:pPr marL="0" indent="0">
              <a:buNone/>
            </a:pPr>
            <a:r>
              <a:rPr lang="en-US" sz="1600" dirty="0">
                <a:latin typeface="Times New Roman" pitchFamily="18" charset="0"/>
                <a:cs typeface="Times New Roman" pitchFamily="18" charset="0"/>
              </a:rPr>
              <a:t>print(“to”, end=‘\t’)</a:t>
            </a:r>
          </a:p>
          <a:p>
            <a:pPr marL="0" indent="0">
              <a:buNone/>
            </a:pPr>
            <a:r>
              <a:rPr lang="en-US" sz="1600" dirty="0">
                <a:latin typeface="Times New Roman" pitchFamily="18" charset="0"/>
                <a:cs typeface="Times New Roman" pitchFamily="18" charset="0"/>
              </a:rPr>
              <a:t>print</a:t>
            </a:r>
            <a:r>
              <a:rPr lang="en-US" sz="1600" dirty="0" smtClean="0">
                <a:latin typeface="Times New Roman" pitchFamily="18" charset="0"/>
                <a:cs typeface="Times New Roman" pitchFamily="18" charset="0"/>
              </a:rPr>
              <a:t>(“python lab”)</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174162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19150"/>
            <a:ext cx="8229600" cy="4038600"/>
          </a:xfrm>
        </p:spPr>
        <p:txBody>
          <a:bodyPr>
            <a:normAutofit/>
          </a:bodyPr>
          <a:lstStyle/>
          <a:p>
            <a:pPr marL="0" indent="0">
              <a:buNone/>
            </a:pPr>
            <a:r>
              <a:rPr lang="en-US" sz="1600" dirty="0">
                <a:latin typeface="Times New Roman" pitchFamily="18" charset="0"/>
                <a:cs typeface="Times New Roman" pitchFamily="18" charset="0"/>
              </a:rPr>
              <a:t>print(variable list) – This is used to display the value of a variable or a list of variable.</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a = 10</a:t>
            </a:r>
          </a:p>
          <a:p>
            <a:pPr marL="0" indent="0">
              <a:buNone/>
            </a:pPr>
            <a:r>
              <a:rPr lang="en-US" sz="1600" dirty="0">
                <a:latin typeface="Times New Roman" pitchFamily="18" charset="0"/>
                <a:cs typeface="Times New Roman" pitchFamily="18" charset="0"/>
              </a:rPr>
              <a:t>print(a)</a:t>
            </a:r>
          </a:p>
          <a:p>
            <a:pPr marL="0" indent="0">
              <a:buNone/>
            </a:pPr>
            <a:r>
              <a:rPr lang="en-US" sz="1600" dirty="0">
                <a:latin typeface="Times New Roman" pitchFamily="18" charset="0"/>
                <a:cs typeface="Times New Roman" pitchFamily="18" charset="0"/>
              </a:rPr>
              <a:t>Output: 10</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x = 20</a:t>
            </a:r>
          </a:p>
          <a:p>
            <a:pPr marL="0" indent="0">
              <a:buNone/>
            </a:pPr>
            <a:r>
              <a:rPr lang="en-US" sz="1600" dirty="0">
                <a:latin typeface="Times New Roman" pitchFamily="18" charset="0"/>
                <a:cs typeface="Times New Roman" pitchFamily="18" charset="0"/>
              </a:rPr>
              <a:t>y = 30</a:t>
            </a:r>
          </a:p>
          <a:p>
            <a:pPr marL="0" indent="0">
              <a:buNone/>
            </a:pPr>
            <a:r>
              <a:rPr lang="en-US" sz="1600" dirty="0">
                <a:latin typeface="Times New Roman" pitchFamily="18" charset="0"/>
                <a:cs typeface="Times New Roman" pitchFamily="18" charset="0"/>
              </a:rPr>
              <a:t>print(x, y)</a:t>
            </a:r>
          </a:p>
          <a:p>
            <a:pPr marL="0" indent="0">
              <a:buNone/>
            </a:pPr>
            <a:r>
              <a:rPr lang="en-US" sz="1600" dirty="0">
                <a:latin typeface="Times New Roman" pitchFamily="18" charset="0"/>
                <a:cs typeface="Times New Roman" pitchFamily="18" charset="0"/>
              </a:rPr>
              <a:t>Output: 20 30</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print(x, y, </a:t>
            </a:r>
            <a:r>
              <a:rPr lang="en-US" sz="1600" dirty="0" err="1">
                <a:latin typeface="Times New Roman" pitchFamily="18" charset="0"/>
                <a:cs typeface="Times New Roman" pitchFamily="18" charset="0"/>
              </a:rPr>
              <a:t>sep</a:t>
            </a:r>
            <a:r>
              <a:rPr lang="en-US" sz="1600" dirty="0">
                <a:latin typeface="Times New Roman" pitchFamily="18" charset="0"/>
                <a:cs typeface="Times New Roman" pitchFamily="18" charset="0"/>
              </a:rPr>
              <a:t>=‘,’)</a:t>
            </a:r>
          </a:p>
          <a:p>
            <a:pPr marL="0" indent="0">
              <a:buNone/>
            </a:pPr>
            <a:r>
              <a:rPr lang="en-US" sz="1600" dirty="0">
                <a:latin typeface="Times New Roman" pitchFamily="18" charset="0"/>
                <a:cs typeface="Times New Roman" pitchFamily="18" charset="0"/>
              </a:rPr>
              <a:t>Output: 20, 30</a:t>
            </a:r>
          </a:p>
        </p:txBody>
      </p:sp>
      <p:sp>
        <p:nvSpPr>
          <p:cNvPr id="4" name="TextBox 3"/>
          <p:cNvSpPr txBox="1"/>
          <p:nvPr/>
        </p:nvSpPr>
        <p:spPr>
          <a:xfrm>
            <a:off x="2590801" y="2571750"/>
            <a:ext cx="3809999"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Times New Roman" pitchFamily="18" charset="0"/>
                <a:cs typeface="Times New Roman" pitchFamily="18" charset="0"/>
              </a:rPr>
              <a:t>List of variable’s value in the output screen,   are separated by a space by default. we can change this by </a:t>
            </a:r>
            <a:r>
              <a:rPr lang="en-US" sz="1600" dirty="0" err="1">
                <a:latin typeface="Times New Roman" pitchFamily="18" charset="0"/>
                <a:cs typeface="Times New Roman" pitchFamily="18" charset="0"/>
              </a:rPr>
              <a:t>sep</a:t>
            </a:r>
            <a:endParaRPr lang="en-IN" sz="1600" dirty="0">
              <a:latin typeface="Times New Roman" pitchFamily="18" charset="0"/>
              <a:cs typeface="Times New Roman" pitchFamily="18" charset="0"/>
            </a:endParaRPr>
          </a:p>
        </p:txBody>
      </p:sp>
      <p:cxnSp>
        <p:nvCxnSpPr>
          <p:cNvPr id="6" name="Straight Arrow Connector 5"/>
          <p:cNvCxnSpPr>
            <a:stCxn id="4" idx="1"/>
          </p:cNvCxnSpPr>
          <p:nvPr/>
        </p:nvCxnSpPr>
        <p:spPr>
          <a:xfrm flipH="1">
            <a:off x="1752601" y="2987249"/>
            <a:ext cx="838200" cy="4989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03145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500"/>
                                        <p:tgtEl>
                                          <p:spTgt spid="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Effect transition="in" filter="fade">
                                      <p:cBhvr>
                                        <p:cTn id="60" dur="500"/>
                                        <p:tgtEl>
                                          <p:spTgt spid="3">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Effect transition="in" filter="fade">
                                      <p:cBhvr>
                                        <p:cTn id="6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Features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71550"/>
            <a:ext cx="8229600" cy="3394472"/>
          </a:xfrm>
        </p:spPr>
        <p:txBody>
          <a:bodyPr>
            <a:normAutofit lnSpcReduction="10000"/>
          </a:bodyPr>
          <a:lstStyle/>
          <a:p>
            <a:r>
              <a:rPr lang="en-US" sz="2400" dirty="0">
                <a:latin typeface="Times New Roman" pitchFamily="18" charset="0"/>
                <a:cs typeface="Times New Roman" pitchFamily="18" charset="0"/>
              </a:rPr>
              <a:t>Easy to </a:t>
            </a:r>
            <a:r>
              <a:rPr lang="en-US" sz="2400" dirty="0" err="1">
                <a:latin typeface="Times New Roman" pitchFamily="18" charset="0"/>
                <a:cs typeface="Times New Roman" pitchFamily="18" charset="0"/>
              </a:rPr>
              <a:t>Learn,Code,Read</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Free and Open Source</a:t>
            </a:r>
          </a:p>
          <a:p>
            <a:r>
              <a:rPr lang="en-US" sz="2400" dirty="0">
                <a:latin typeface="Times New Roman" pitchFamily="18" charset="0"/>
                <a:cs typeface="Times New Roman" pitchFamily="18" charset="0"/>
              </a:rPr>
              <a:t>High Level Language</a:t>
            </a:r>
          </a:p>
          <a:p>
            <a:r>
              <a:rPr lang="en-US" sz="2400" dirty="0">
                <a:latin typeface="Times New Roman" pitchFamily="18" charset="0"/>
                <a:cs typeface="Times New Roman" pitchFamily="18" charset="0"/>
              </a:rPr>
              <a:t>Interpreted Language</a:t>
            </a:r>
          </a:p>
          <a:p>
            <a:r>
              <a:rPr lang="en-US" sz="2400" dirty="0">
                <a:latin typeface="Times New Roman" pitchFamily="18" charset="0"/>
                <a:cs typeface="Times New Roman" pitchFamily="18" charset="0"/>
              </a:rPr>
              <a:t>Platform Independent </a:t>
            </a:r>
          </a:p>
          <a:p>
            <a:r>
              <a:rPr lang="en-US" sz="2400" dirty="0">
                <a:latin typeface="Times New Roman" pitchFamily="18" charset="0"/>
                <a:cs typeface="Times New Roman" pitchFamily="18" charset="0"/>
              </a:rPr>
              <a:t>Procedure and Object Oriented</a:t>
            </a:r>
          </a:p>
          <a:p>
            <a:r>
              <a:rPr lang="en-US" sz="2400" dirty="0">
                <a:latin typeface="Times New Roman" pitchFamily="18" charset="0"/>
                <a:cs typeface="Times New Roman" pitchFamily="18" charset="0"/>
              </a:rPr>
              <a:t>Huge Library</a:t>
            </a:r>
          </a:p>
          <a:p>
            <a:r>
              <a:rPr lang="en-US" sz="2400" dirty="0" smtClean="0">
                <a:latin typeface="Times New Roman" pitchFamily="18" charset="0"/>
                <a:cs typeface="Times New Roman" pitchFamily="18" charset="0"/>
              </a:rPr>
              <a:t>Portable</a:t>
            </a:r>
            <a:endParaRPr lang="en-US" sz="2400" dirty="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417760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Output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733800"/>
          </a:xfrm>
        </p:spPr>
        <p:txBody>
          <a:bodyPr>
            <a:normAutofit/>
          </a:bodyPr>
          <a:lstStyle/>
          <a:p>
            <a:pPr marL="0" indent="0">
              <a:buNone/>
            </a:pPr>
            <a:r>
              <a:rPr lang="en-US" sz="1600" dirty="0">
                <a:latin typeface="Times New Roman" pitchFamily="18" charset="0"/>
                <a:cs typeface="Times New Roman" pitchFamily="18" charset="0"/>
              </a:rPr>
              <a:t>print(“String”, variable list) – This is used to display the string along with variable.</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m = 40</a:t>
            </a:r>
          </a:p>
          <a:p>
            <a:pPr marL="0" indent="0">
              <a:buNone/>
            </a:pPr>
            <a:r>
              <a:rPr lang="en-US" sz="1600" dirty="0">
                <a:latin typeface="Times New Roman" pitchFamily="18" charset="0"/>
                <a:cs typeface="Times New Roman" pitchFamily="18" charset="0"/>
              </a:rPr>
              <a:t>print(“Value: ”, m)</a:t>
            </a:r>
          </a:p>
          <a:p>
            <a:pPr marL="0" indent="0">
              <a:buNone/>
            </a:pPr>
            <a:r>
              <a:rPr lang="en-US" sz="1600" dirty="0">
                <a:latin typeface="Times New Roman" pitchFamily="18" charset="0"/>
                <a:cs typeface="Times New Roman" pitchFamily="18" charset="0"/>
              </a:rPr>
              <a:t>Output: Value: 40</a:t>
            </a:r>
          </a:p>
          <a:p>
            <a:pPr marL="0" indent="0">
              <a:buNone/>
            </a:pP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name = </a:t>
            </a:r>
            <a:r>
              <a:rPr lang="en-US" sz="1600" dirty="0" smtClean="0">
                <a:latin typeface="Times New Roman" pitchFamily="18" charset="0"/>
                <a:cs typeface="Times New Roman" pitchFamily="18" charset="0"/>
              </a:rPr>
              <a:t>“</a:t>
            </a:r>
            <a:r>
              <a:rPr lang="en-US" sz="1600" dirty="0" err="1" smtClean="0">
                <a:latin typeface="Times New Roman" pitchFamily="18" charset="0"/>
                <a:cs typeface="Times New Roman" pitchFamily="18" charset="0"/>
              </a:rPr>
              <a:t>Harin</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age = </a:t>
            </a:r>
            <a:r>
              <a:rPr lang="en-US" sz="1600" dirty="0" smtClean="0">
                <a:latin typeface="Times New Roman" pitchFamily="18" charset="0"/>
                <a:cs typeface="Times New Roman" pitchFamily="18" charset="0"/>
              </a:rPr>
              <a:t>12</a:t>
            </a:r>
            <a:endParaRPr lang="en-US"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print(“My Name is ”, </a:t>
            </a:r>
            <a:r>
              <a:rPr lang="en-US" sz="1600" dirty="0">
                <a:solidFill>
                  <a:srgbClr val="FF0000"/>
                </a:solidFill>
                <a:latin typeface="Times New Roman" pitchFamily="18" charset="0"/>
                <a:cs typeface="Times New Roman" pitchFamily="18" charset="0"/>
              </a:rPr>
              <a:t>name</a:t>
            </a:r>
            <a:r>
              <a:rPr lang="en-US" sz="1600" dirty="0">
                <a:latin typeface="Times New Roman" pitchFamily="18" charset="0"/>
                <a:cs typeface="Times New Roman" pitchFamily="18" charset="0"/>
              </a:rPr>
              <a:t>, “and My age is”, </a:t>
            </a:r>
            <a:r>
              <a:rPr lang="en-US" sz="1600" dirty="0">
                <a:solidFill>
                  <a:srgbClr val="FF0000"/>
                </a:solidFill>
                <a:latin typeface="Times New Roman" pitchFamily="18" charset="0"/>
                <a:cs typeface="Times New Roman" pitchFamily="18" charset="0"/>
              </a:rPr>
              <a:t>age</a:t>
            </a:r>
            <a:r>
              <a:rPr lang="en-US" sz="1600" dirty="0">
                <a:latin typeface="Times New Roman" pitchFamily="18" charset="0"/>
                <a:cs typeface="Times New Roman" pitchFamily="18" charset="0"/>
              </a:rPr>
              <a:t>)</a:t>
            </a:r>
          </a:p>
          <a:p>
            <a:pPr marL="0" indent="0">
              <a:buNone/>
            </a:pPr>
            <a:r>
              <a:rPr lang="en-US" sz="1600" dirty="0">
                <a:latin typeface="Times New Roman" pitchFamily="18" charset="0"/>
                <a:cs typeface="Times New Roman" pitchFamily="18" charset="0"/>
              </a:rPr>
              <a:t>Output: My Name is </a:t>
            </a:r>
            <a:r>
              <a:rPr lang="en-US" sz="1600" dirty="0">
                <a:solidFill>
                  <a:srgbClr val="FF0000"/>
                </a:solidFill>
                <a:latin typeface="Times New Roman" pitchFamily="18" charset="0"/>
                <a:cs typeface="Times New Roman" pitchFamily="18" charset="0"/>
              </a:rPr>
              <a:t>Rahul</a:t>
            </a:r>
            <a:r>
              <a:rPr lang="en-US" sz="1600" dirty="0">
                <a:latin typeface="Times New Roman" pitchFamily="18" charset="0"/>
                <a:cs typeface="Times New Roman" pitchFamily="18" charset="0"/>
              </a:rPr>
              <a:t> and My age is </a:t>
            </a:r>
            <a:r>
              <a:rPr lang="en-US" sz="1600" dirty="0">
                <a:solidFill>
                  <a:srgbClr val="FF0000"/>
                </a:solidFill>
                <a:latin typeface="Times New Roman" pitchFamily="18" charset="0"/>
                <a:cs typeface="Times New Roman" pitchFamily="18" charset="0"/>
              </a:rPr>
              <a:t>1</a:t>
            </a:r>
            <a:r>
              <a:rPr lang="en-US" sz="1600" dirty="0" smtClean="0">
                <a:solidFill>
                  <a:srgbClr val="FF0000"/>
                </a:solidFill>
                <a:latin typeface="Times New Roman" pitchFamily="18" charset="0"/>
                <a:cs typeface="Times New Roman" pitchFamily="18" charset="0"/>
              </a:rPr>
              <a:t>2</a:t>
            </a:r>
            <a:endParaRPr lang="en-US" sz="1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4543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Input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962400"/>
          </a:xfrm>
        </p:spPr>
        <p:txBody>
          <a:bodyPr>
            <a:normAutofit/>
          </a:bodyPr>
          <a:lstStyle/>
          <a:p>
            <a:pPr marL="0" indent="0">
              <a:buNone/>
            </a:pPr>
            <a:r>
              <a:rPr lang="en-US" sz="1600" b="1" dirty="0">
                <a:latin typeface="Times New Roman" pitchFamily="18" charset="0"/>
                <a:cs typeface="Times New Roman" pitchFamily="18" charset="0"/>
              </a:rPr>
              <a:t>input( ) </a:t>
            </a:r>
            <a:r>
              <a:rPr lang="en-US" sz="1600" dirty="0">
                <a:latin typeface="Times New Roman" pitchFamily="18" charset="0"/>
                <a:cs typeface="Times New Roman" pitchFamily="18" charset="0"/>
              </a:rPr>
              <a:t>– This function is used to accept input from keyboard. </a:t>
            </a:r>
          </a:p>
          <a:p>
            <a:pPr marL="0" indent="0">
              <a:buNone/>
            </a:pPr>
            <a:r>
              <a:rPr lang="en-US" sz="1600" dirty="0">
                <a:latin typeface="Times New Roman" pitchFamily="18" charset="0"/>
                <a:cs typeface="Times New Roman" pitchFamily="18" charset="0"/>
              </a:rPr>
              <a:t>This function will stop the program flow until the user gives an input and end the input with the return key. </a:t>
            </a:r>
          </a:p>
          <a:p>
            <a:pPr marL="0" indent="0">
              <a:buNone/>
            </a:pPr>
            <a:r>
              <a:rPr lang="en-US" sz="1600" dirty="0">
                <a:latin typeface="Times New Roman" pitchFamily="18" charset="0"/>
                <a:cs typeface="Times New Roman" pitchFamily="18" charset="0"/>
              </a:rPr>
              <a:t>Whatever user gives as input, input function convert it into a string. If user enters an integer value still input() function convert it into a string. </a:t>
            </a:r>
          </a:p>
          <a:p>
            <a:pPr marL="0" indent="0">
              <a:buNone/>
            </a:pPr>
            <a:r>
              <a:rPr lang="en-US" sz="1600" dirty="0">
                <a:latin typeface="Times New Roman" pitchFamily="18" charset="0"/>
                <a:cs typeface="Times New Roman" pitchFamily="18" charset="0"/>
              </a:rPr>
              <a:t>So if you need an integer you have to use type conversion. </a:t>
            </a:r>
          </a:p>
          <a:p>
            <a:pPr marL="0" indent="0">
              <a:buNone/>
            </a:pPr>
            <a:r>
              <a:rPr lang="en-US" sz="1600" dirty="0">
                <a:latin typeface="Times New Roman" pitchFamily="18" charset="0"/>
                <a:cs typeface="Times New Roman" pitchFamily="18" charset="0"/>
              </a:rPr>
              <a:t>Syntax:- input([prompt])</a:t>
            </a:r>
          </a:p>
          <a:p>
            <a:pPr marL="0" indent="0">
              <a:buNone/>
            </a:pPr>
            <a:r>
              <a:rPr lang="en-US" sz="1600" dirty="0">
                <a:latin typeface="Times New Roman" pitchFamily="18" charset="0"/>
                <a:cs typeface="Times New Roman" pitchFamily="18" charset="0"/>
              </a:rPr>
              <a:t>prompt is a string or message, representing a default message before input. It is optional</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name = input( )</a:t>
            </a:r>
          </a:p>
          <a:p>
            <a:pPr marL="0" indent="0">
              <a:buNone/>
            </a:pPr>
            <a:r>
              <a:rPr lang="en-US" sz="1600" dirty="0">
                <a:latin typeface="Times New Roman" pitchFamily="18" charset="0"/>
                <a:cs typeface="Times New Roman" pitchFamily="18" charset="0"/>
              </a:rPr>
              <a:t>name = input(“Your Name: ”)</a:t>
            </a:r>
          </a:p>
          <a:p>
            <a:pPr marL="0" indent="0">
              <a:buNone/>
            </a:pPr>
            <a:r>
              <a:rPr lang="en-US" sz="1600" dirty="0">
                <a:latin typeface="Times New Roman" pitchFamily="18" charset="0"/>
                <a:cs typeface="Times New Roman" pitchFamily="18" charset="0"/>
              </a:rPr>
              <a:t>mobile = input(“Enter Your Mobile Number: ”)</a:t>
            </a:r>
            <a:endParaRPr lang="en-IN" sz="1600" dirty="0">
              <a:latin typeface="Times New Roman" pitchFamily="18" charset="0"/>
              <a:cs typeface="Times New Roman" pitchFamily="18" charset="0"/>
            </a:endParaRPr>
          </a:p>
        </p:txBody>
      </p:sp>
    </p:spTree>
    <p:extLst>
      <p:ext uri="{BB962C8B-B14F-4D97-AF65-F5344CB8AC3E}">
        <p14:creationId xmlns:p14="http://schemas.microsoft.com/office/powerpoint/2010/main" val="67597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Input Statements</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895350"/>
            <a:ext cx="8229600" cy="3962400"/>
          </a:xfrm>
        </p:spPr>
        <p:txBody>
          <a:bodyPr>
            <a:normAutofit/>
          </a:bodyPr>
          <a:lstStyle/>
          <a:p>
            <a:pPr marL="0" indent="0">
              <a:buNone/>
            </a:pPr>
            <a:r>
              <a:rPr lang="en-US" sz="1600" dirty="0">
                <a:latin typeface="Times New Roman" pitchFamily="18" charset="0"/>
                <a:cs typeface="Times New Roman" pitchFamily="18" charset="0"/>
              </a:rPr>
              <a:t>Whatever user gives as input, input function convert it into a string. If user enters an integer value still input() function convert it into a string. </a:t>
            </a:r>
          </a:p>
          <a:p>
            <a:pPr marL="0" indent="0">
              <a:buNone/>
            </a:pPr>
            <a:r>
              <a:rPr lang="en-US" sz="1600" dirty="0">
                <a:latin typeface="Times New Roman" pitchFamily="18" charset="0"/>
                <a:cs typeface="Times New Roman" pitchFamily="18" charset="0"/>
              </a:rPr>
              <a:t>So if you need an integer you have to use type conversion. </a:t>
            </a:r>
          </a:p>
          <a:p>
            <a:pPr marL="0" indent="0">
              <a:buNone/>
            </a:pPr>
            <a:r>
              <a:rPr lang="en-US" sz="1600" dirty="0">
                <a:latin typeface="Times New Roman" pitchFamily="18" charset="0"/>
                <a:cs typeface="Times New Roman" pitchFamily="18" charset="0"/>
              </a:rPr>
              <a:t>Ex:- </a:t>
            </a:r>
          </a:p>
          <a:p>
            <a:pPr marL="0" indent="0">
              <a:buNone/>
            </a:pPr>
            <a:r>
              <a:rPr lang="en-US" sz="1600" dirty="0">
                <a:latin typeface="Times New Roman" pitchFamily="18" charset="0"/>
                <a:cs typeface="Times New Roman" pitchFamily="18" charset="0"/>
              </a:rPr>
              <a:t>mobile = input(“Enter Your Mobile Number: ”)</a:t>
            </a:r>
          </a:p>
          <a:p>
            <a:pPr marL="0" indent="0">
              <a:buNone/>
            </a:pPr>
            <a:r>
              <a:rPr lang="en-US" sz="1600" dirty="0" err="1">
                <a:latin typeface="Times New Roman" pitchFamily="18" charset="0"/>
                <a:cs typeface="Times New Roman" pitchFamily="18" charset="0"/>
              </a:rPr>
              <a:t>mb</a:t>
            </a:r>
            <a:r>
              <a:rPr lang="en-US" sz="1600" dirty="0">
                <a:latin typeface="Times New Roman" pitchFamily="18" charset="0"/>
                <a:cs typeface="Times New Roman" pitchFamily="18" charset="0"/>
              </a:rPr>
              <a:t> = </a:t>
            </a:r>
            <a:r>
              <a:rPr lang="en-US" sz="1600" dirty="0" err="1">
                <a:latin typeface="Times New Roman" pitchFamily="18" charset="0"/>
                <a:cs typeface="Times New Roman" pitchFamily="18" charset="0"/>
              </a:rPr>
              <a:t>int</a:t>
            </a:r>
            <a:r>
              <a:rPr lang="en-US" sz="1600" dirty="0">
                <a:latin typeface="Times New Roman" pitchFamily="18" charset="0"/>
                <a:cs typeface="Times New Roman" pitchFamily="18" charset="0"/>
              </a:rPr>
              <a:t>(mobile)</a:t>
            </a:r>
          </a:p>
          <a:p>
            <a:pPr marL="0" indent="0">
              <a:buNone/>
            </a:pPr>
            <a:r>
              <a:rPr lang="en-IN" sz="1600" dirty="0" smtClean="0">
                <a:solidFill>
                  <a:srgbClr val="FF0000"/>
                </a:solidFill>
                <a:latin typeface="Times New Roman" pitchFamily="18" charset="0"/>
                <a:cs typeface="Times New Roman" pitchFamily="18" charset="0"/>
              </a:rPr>
              <a:t>             (or)</a:t>
            </a:r>
            <a:endParaRPr lang="en-US" sz="1600" dirty="0">
              <a:solidFill>
                <a:srgbClr val="FF0000"/>
              </a:solidFill>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mobile = </a:t>
            </a:r>
            <a:r>
              <a:rPr lang="en-US" sz="1600" dirty="0" err="1">
                <a:latin typeface="Times New Roman" pitchFamily="18" charset="0"/>
                <a:cs typeface="Times New Roman" pitchFamily="18" charset="0"/>
              </a:rPr>
              <a:t>int</a:t>
            </a:r>
            <a:r>
              <a:rPr lang="en-US" sz="1600" dirty="0">
                <a:latin typeface="Times New Roman" pitchFamily="18" charset="0"/>
                <a:cs typeface="Times New Roman" pitchFamily="18" charset="0"/>
              </a:rPr>
              <a:t> ( input (“Enter Your Mobile Number: ”) )</a:t>
            </a:r>
          </a:p>
          <a:p>
            <a:pPr marL="0" indent="0">
              <a:buNone/>
            </a:pPr>
            <a:r>
              <a:rPr lang="en-US" sz="1600" dirty="0">
                <a:latin typeface="Times New Roman" pitchFamily="18" charset="0"/>
                <a:cs typeface="Times New Roman" pitchFamily="18" charset="0"/>
              </a:rPr>
              <a:t>price = float ( input (“Total Price: ”) )</a:t>
            </a:r>
            <a:endParaRPr lang="en-IN" sz="1600" dirty="0">
              <a:latin typeface="Times New Roman" pitchFamily="18" charset="0"/>
              <a:cs typeface="Times New Roman" pitchFamily="18" charset="0"/>
            </a:endParaRPr>
          </a:p>
          <a:p>
            <a:pPr marL="0" indent="0">
              <a:buNone/>
            </a:pPr>
            <a:r>
              <a:rPr lang="en-US" sz="1600" dirty="0">
                <a:latin typeface="Times New Roman" pitchFamily="18" charset="0"/>
                <a:cs typeface="Times New Roman" pitchFamily="18" charset="0"/>
              </a:rPr>
              <a:t>mobile = complex ( input (“Enter Complex Number: ”) )</a:t>
            </a:r>
            <a:endParaRPr lang="en-IN" sz="1600" dirty="0">
              <a:latin typeface="Times New Roman" pitchFamily="18" charset="0"/>
              <a:cs typeface="Times New Roman" pitchFamily="18" charset="0"/>
            </a:endParaRPr>
          </a:p>
          <a:p>
            <a:pPr marL="0" indent="0">
              <a:buNone/>
            </a:pPr>
            <a:endParaRPr lang="en-IN" sz="1600" dirty="0">
              <a:latin typeface="Times New Roman" pitchFamily="18" charset="0"/>
              <a:cs typeface="Times New Roman" pitchFamily="18" charset="0"/>
            </a:endParaRPr>
          </a:p>
        </p:txBody>
      </p:sp>
    </p:spTree>
    <p:extLst>
      <p:ext uri="{BB962C8B-B14F-4D97-AF65-F5344CB8AC3E}">
        <p14:creationId xmlns:p14="http://schemas.microsoft.com/office/powerpoint/2010/main" val="164149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Type Conversion</a:t>
            </a:r>
            <a:endParaRPr lang="en-IN" sz="4000" b="1" u="sng" dirty="0">
              <a:latin typeface="Times New Roman" pitchFamily="18" charset="0"/>
              <a:cs typeface="Times New Roman" pitchFamily="18" charset="0"/>
            </a:endParaRPr>
          </a:p>
        </p:txBody>
      </p:sp>
      <p:sp>
        <p:nvSpPr>
          <p:cNvPr id="5" name="Content Placeholder 4"/>
          <p:cNvSpPr>
            <a:spLocks noGrp="1"/>
          </p:cNvSpPr>
          <p:nvPr>
            <p:ph idx="1"/>
          </p:nvPr>
        </p:nvSpPr>
        <p:spPr>
          <a:xfrm>
            <a:off x="457200" y="895350"/>
            <a:ext cx="8229600" cy="3394472"/>
          </a:xfrm>
        </p:spPr>
        <p:txBody>
          <a:bodyPr>
            <a:normAutofit/>
          </a:bodyPr>
          <a:lstStyle/>
          <a:p>
            <a:pPr marL="0" indent="0">
              <a:buNone/>
            </a:pPr>
            <a:r>
              <a:rPr lang="en-US" sz="2000" dirty="0">
                <a:latin typeface="Times New Roman" pitchFamily="18" charset="0"/>
                <a:cs typeface="Times New Roman" pitchFamily="18" charset="0"/>
              </a:rPr>
              <a:t>Converting one data type into another data type is called </a:t>
            </a:r>
            <a:r>
              <a:rPr lang="en-US" sz="2000" i="1" dirty="0">
                <a:latin typeface="Times New Roman" pitchFamily="18" charset="0"/>
                <a:cs typeface="Times New Roman" pitchFamily="18" charset="0"/>
              </a:rPr>
              <a:t>Type Conversion</a:t>
            </a:r>
            <a:r>
              <a:rPr lang="en-US" sz="2000" dirty="0">
                <a:latin typeface="Times New Roman" pitchFamily="18" charset="0"/>
                <a:cs typeface="Times New Roman" pitchFamily="18" charset="0"/>
              </a:rPr>
              <a:t>. </a:t>
            </a:r>
          </a:p>
          <a:p>
            <a:pPr marL="0" indent="0">
              <a:buNone/>
            </a:pPr>
            <a:r>
              <a:rPr lang="en-US" sz="2000" dirty="0">
                <a:latin typeface="Times New Roman" pitchFamily="18" charset="0"/>
                <a:cs typeface="Times New Roman" pitchFamily="18" charset="0"/>
              </a:rPr>
              <a:t>Type of </a:t>
            </a:r>
            <a:r>
              <a:rPr lang="en-US" sz="2000" i="1" dirty="0">
                <a:latin typeface="Times New Roman" pitchFamily="18" charset="0"/>
                <a:cs typeface="Times New Roman" pitchFamily="18" charset="0"/>
              </a:rPr>
              <a:t>Type Conversion</a:t>
            </a:r>
            <a:r>
              <a:rPr lang="en-US" sz="2000" dirty="0">
                <a:latin typeface="Times New Roman" pitchFamily="18" charset="0"/>
                <a:cs typeface="Times New Roman" pitchFamily="18" charset="0"/>
              </a:rPr>
              <a:t>:-</a:t>
            </a:r>
          </a:p>
          <a:p>
            <a:r>
              <a:rPr lang="en-US" sz="2000" dirty="0">
                <a:latin typeface="Times New Roman" pitchFamily="18" charset="0"/>
                <a:cs typeface="Times New Roman" pitchFamily="18" charset="0"/>
              </a:rPr>
              <a:t>Implicit Type Conversion </a:t>
            </a:r>
          </a:p>
          <a:p>
            <a:r>
              <a:rPr lang="en-US" sz="2000" dirty="0">
                <a:latin typeface="Times New Roman" pitchFamily="18" charset="0"/>
                <a:cs typeface="Times New Roman" pitchFamily="18" charset="0"/>
              </a:rPr>
              <a:t>Explicit Type Conversion</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34471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Implicit Type Conversion </a:t>
            </a:r>
            <a:endParaRPr lang="en-IN" sz="4000" b="1" u="sng" dirty="0"/>
          </a:p>
        </p:txBody>
      </p:sp>
      <p:sp>
        <p:nvSpPr>
          <p:cNvPr id="3" name="Content Placeholder 2"/>
          <p:cNvSpPr>
            <a:spLocks noGrp="1"/>
          </p:cNvSpPr>
          <p:nvPr>
            <p:ph idx="1"/>
          </p:nvPr>
        </p:nvSpPr>
        <p:spPr>
          <a:xfrm>
            <a:off x="457200" y="929878"/>
            <a:ext cx="8229600" cy="3394472"/>
          </a:xfrm>
        </p:spPr>
        <p:txBody>
          <a:bodyPr>
            <a:normAutofit lnSpcReduction="10000"/>
          </a:bodyPr>
          <a:lstStyle/>
          <a:p>
            <a:pPr marL="0" indent="0">
              <a:buNone/>
            </a:pPr>
            <a:r>
              <a:rPr lang="en-US" sz="2400" dirty="0">
                <a:latin typeface="Times New Roman" pitchFamily="18" charset="0"/>
                <a:cs typeface="Times New Roman" pitchFamily="18" charset="0"/>
              </a:rPr>
              <a:t>In the Implicit type conversion, python automatically converts one data type into another data type.</a:t>
            </a:r>
          </a:p>
          <a:p>
            <a:pPr marL="0" indent="0">
              <a:buNone/>
            </a:pPr>
            <a:r>
              <a:rPr lang="en-US" sz="2400" dirty="0">
                <a:latin typeface="Times New Roman" pitchFamily="18" charset="0"/>
                <a:cs typeface="Times New Roman" pitchFamily="18" charset="0"/>
              </a:rPr>
              <a:t>Ex:- </a:t>
            </a:r>
          </a:p>
          <a:p>
            <a:pPr marL="0" indent="0">
              <a:buNone/>
            </a:pPr>
            <a:r>
              <a:rPr lang="en-US" sz="2400" dirty="0">
                <a:latin typeface="Times New Roman" pitchFamily="18" charset="0"/>
                <a:cs typeface="Times New Roman" pitchFamily="18" charset="0"/>
              </a:rPr>
              <a:t>a = 5</a:t>
            </a:r>
          </a:p>
          <a:p>
            <a:pPr marL="0" indent="0">
              <a:buNone/>
            </a:pPr>
            <a:r>
              <a:rPr lang="en-US" sz="2400" dirty="0">
                <a:latin typeface="Times New Roman" pitchFamily="18" charset="0"/>
                <a:cs typeface="Times New Roman" pitchFamily="18" charset="0"/>
              </a:rPr>
              <a:t>b = 2</a:t>
            </a:r>
          </a:p>
          <a:p>
            <a:pPr marL="0" indent="0">
              <a:buNone/>
            </a:pPr>
            <a:r>
              <a:rPr lang="en-US" sz="2400" dirty="0">
                <a:latin typeface="Times New Roman" pitchFamily="18" charset="0"/>
                <a:cs typeface="Times New Roman" pitchFamily="18" charset="0"/>
              </a:rPr>
              <a:t>value = a / b</a:t>
            </a:r>
          </a:p>
          <a:p>
            <a:pPr marL="0" indent="0">
              <a:buNone/>
            </a:pPr>
            <a:r>
              <a:rPr lang="en-US" sz="2400" dirty="0">
                <a:latin typeface="Times New Roman" pitchFamily="18" charset="0"/>
                <a:cs typeface="Times New Roman" pitchFamily="18" charset="0"/>
              </a:rPr>
              <a:t>print(value)</a:t>
            </a:r>
          </a:p>
          <a:p>
            <a:pPr marL="0" indent="0">
              <a:buNone/>
            </a:pPr>
            <a:r>
              <a:rPr lang="en-US" sz="2400" dirty="0">
                <a:latin typeface="Times New Roman" pitchFamily="18" charset="0"/>
                <a:cs typeface="Times New Roman" pitchFamily="18" charset="0"/>
              </a:rPr>
              <a:t>print(type(value))</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3144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Explicit Type Conversion </a:t>
            </a:r>
            <a:endParaRPr lang="en-IN" sz="4000" b="1" u="sng" dirty="0"/>
          </a:p>
        </p:txBody>
      </p:sp>
      <p:sp>
        <p:nvSpPr>
          <p:cNvPr id="3" name="Content Placeholder 2"/>
          <p:cNvSpPr>
            <a:spLocks noGrp="1"/>
          </p:cNvSpPr>
          <p:nvPr>
            <p:ph idx="1"/>
          </p:nvPr>
        </p:nvSpPr>
        <p:spPr>
          <a:xfrm>
            <a:off x="457200" y="895350"/>
            <a:ext cx="8229600" cy="4038600"/>
          </a:xfrm>
        </p:spPr>
        <p:txBody>
          <a:bodyPr>
            <a:noAutofit/>
          </a:bodyPr>
          <a:lstStyle/>
          <a:p>
            <a:pPr marL="0" indent="0">
              <a:buNone/>
            </a:pPr>
            <a:r>
              <a:rPr lang="en-US" sz="1800" dirty="0">
                <a:latin typeface="Times New Roman" pitchFamily="18" charset="0"/>
                <a:cs typeface="Times New Roman" pitchFamily="18" charset="0"/>
              </a:rPr>
              <a:t>In the Cast/Explicit Type Conversion, Programmer converts one data type into another data type.</a:t>
            </a:r>
          </a:p>
          <a:p>
            <a:r>
              <a:rPr lang="en-US" sz="1800" dirty="0" err="1">
                <a:latin typeface="Times New Roman" pitchFamily="18" charset="0"/>
                <a:cs typeface="Times New Roman" pitchFamily="18" charset="0"/>
              </a:rPr>
              <a:t>int</a:t>
            </a:r>
            <a:r>
              <a:rPr lang="en-US" sz="1800" dirty="0">
                <a:latin typeface="Times New Roman" pitchFamily="18" charset="0"/>
                <a:cs typeface="Times New Roman" pitchFamily="18" charset="0"/>
              </a:rPr>
              <a:t> (n)</a:t>
            </a:r>
          </a:p>
          <a:p>
            <a:r>
              <a:rPr lang="en-US" sz="1800" dirty="0">
                <a:latin typeface="Times New Roman" pitchFamily="18" charset="0"/>
                <a:cs typeface="Times New Roman" pitchFamily="18" charset="0"/>
              </a:rPr>
              <a:t>float (n)</a:t>
            </a:r>
          </a:p>
          <a:p>
            <a:r>
              <a:rPr lang="en-US" sz="1800" dirty="0">
                <a:latin typeface="Times New Roman" pitchFamily="18" charset="0"/>
                <a:cs typeface="Times New Roman" pitchFamily="18" charset="0"/>
              </a:rPr>
              <a:t>complex (n) </a:t>
            </a:r>
          </a:p>
          <a:p>
            <a:r>
              <a:rPr lang="en-US" sz="1800" dirty="0">
                <a:latin typeface="Times New Roman" pitchFamily="18" charset="0"/>
                <a:cs typeface="Times New Roman" pitchFamily="18" charset="0"/>
              </a:rPr>
              <a:t>complex (x, y) where x is real part and y is imaginary part</a:t>
            </a:r>
          </a:p>
          <a:p>
            <a:r>
              <a:rPr lang="en-US" sz="1800" dirty="0" err="1">
                <a:latin typeface="Times New Roman" pitchFamily="18" charset="0"/>
                <a:cs typeface="Times New Roman" pitchFamily="18" charset="0"/>
              </a:rPr>
              <a:t>str</a:t>
            </a:r>
            <a:r>
              <a:rPr lang="en-US" sz="1800" dirty="0">
                <a:latin typeface="Times New Roman" pitchFamily="18" charset="0"/>
                <a:cs typeface="Times New Roman" pitchFamily="18" charset="0"/>
              </a:rPr>
              <a:t> (n)</a:t>
            </a:r>
          </a:p>
          <a:p>
            <a:r>
              <a:rPr lang="en-US" sz="1800" dirty="0">
                <a:latin typeface="Times New Roman" pitchFamily="18" charset="0"/>
                <a:cs typeface="Times New Roman" pitchFamily="18" charset="0"/>
              </a:rPr>
              <a:t>list(n)</a:t>
            </a:r>
          </a:p>
          <a:p>
            <a:r>
              <a:rPr lang="en-US" sz="1800" dirty="0">
                <a:latin typeface="Times New Roman" pitchFamily="18" charset="0"/>
                <a:cs typeface="Times New Roman" pitchFamily="18" charset="0"/>
              </a:rPr>
              <a:t>tuple(n)</a:t>
            </a:r>
          </a:p>
          <a:p>
            <a:r>
              <a:rPr lang="en-US" sz="1800" dirty="0">
                <a:latin typeface="Times New Roman" pitchFamily="18" charset="0"/>
                <a:cs typeface="Times New Roman" pitchFamily="18" charset="0"/>
              </a:rPr>
              <a:t>bin (n)</a:t>
            </a:r>
          </a:p>
          <a:p>
            <a:r>
              <a:rPr lang="en-US" sz="1800" dirty="0" err="1">
                <a:latin typeface="Times New Roman" pitchFamily="18" charset="0"/>
                <a:cs typeface="Times New Roman" pitchFamily="18" charset="0"/>
              </a:rPr>
              <a:t>oct</a:t>
            </a:r>
            <a:r>
              <a:rPr lang="en-US" sz="1800" dirty="0">
                <a:latin typeface="Times New Roman" pitchFamily="18" charset="0"/>
                <a:cs typeface="Times New Roman" pitchFamily="18" charset="0"/>
              </a:rPr>
              <a:t> (n)</a:t>
            </a:r>
          </a:p>
          <a:p>
            <a:r>
              <a:rPr lang="en-US" sz="1800" dirty="0">
                <a:latin typeface="Times New Roman" pitchFamily="18" charset="0"/>
                <a:cs typeface="Times New Roman" pitchFamily="18" charset="0"/>
              </a:rPr>
              <a:t>hex (n )</a:t>
            </a:r>
          </a:p>
        </p:txBody>
      </p:sp>
    </p:spTree>
    <p:extLst>
      <p:ext uri="{BB962C8B-B14F-4D97-AF65-F5344CB8AC3E}">
        <p14:creationId xmlns:p14="http://schemas.microsoft.com/office/powerpoint/2010/main" val="3126581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857250"/>
          </a:xfrm>
        </p:spPr>
        <p:txBody>
          <a:bodyPr>
            <a:normAutofit/>
          </a:bodyPr>
          <a:lstStyle/>
          <a:p>
            <a:r>
              <a:rPr lang="en-US" sz="4000" b="1" u="sng" dirty="0">
                <a:latin typeface="Times New Roman" pitchFamily="18" charset="0"/>
                <a:cs typeface="Times New Roman" pitchFamily="18" charset="0"/>
              </a:rPr>
              <a:t>Escape Sequence</a:t>
            </a:r>
            <a:endParaRPr lang="en-IN" sz="4000" b="1" u="sng"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5029200" y="819150"/>
          <a:ext cx="3733800" cy="3876040"/>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tblGrid>
              <a:tr h="370840">
                <a:tc>
                  <a:txBody>
                    <a:bodyPr/>
                    <a:lstStyle/>
                    <a:p>
                      <a:r>
                        <a:rPr lang="en-US" dirty="0">
                          <a:latin typeface="Times New Roman" pitchFamily="18" charset="0"/>
                          <a:cs typeface="Times New Roman" pitchFamily="18" charset="0"/>
                        </a:rPr>
                        <a:t>Escape Sequence</a:t>
                      </a:r>
                      <a:endParaRPr lang="en-IN" dirty="0">
                        <a:latin typeface="Times New Roman" pitchFamily="18" charset="0"/>
                        <a:cs typeface="Times New Roman" pitchFamily="18" charset="0"/>
                      </a:endParaRPr>
                    </a:p>
                  </a:txBody>
                  <a:tcPr>
                    <a:solidFill>
                      <a:schemeClr val="accent6">
                        <a:lumMod val="40000"/>
                        <a:lumOff val="60000"/>
                      </a:schemeClr>
                    </a:solidFill>
                  </a:tcPr>
                </a:tc>
                <a:tc>
                  <a:txBody>
                    <a:bodyPr/>
                    <a:lstStyle/>
                    <a:p>
                      <a:r>
                        <a:rPr lang="en-US" dirty="0">
                          <a:latin typeface="Times New Roman" pitchFamily="18" charset="0"/>
                          <a:cs typeface="Times New Roman" pitchFamily="18" charset="0"/>
                        </a:rPr>
                        <a:t>Meaning</a:t>
                      </a:r>
                      <a:endParaRPr lang="en-IN" dirty="0">
                        <a:latin typeface="Times New Roman" pitchFamily="18" charset="0"/>
                        <a:cs typeface="Times New Roman" pitchFamily="18" charset="0"/>
                      </a:endParaRPr>
                    </a:p>
                  </a:txBody>
                  <a:tcPr>
                    <a:solidFill>
                      <a:schemeClr val="accent6">
                        <a:lumMod val="40000"/>
                        <a:lumOff val="60000"/>
                      </a:schemeClr>
                    </a:solidFill>
                  </a:tcPr>
                </a:tc>
                <a:extLst>
                  <a:ext uri="{0D108BD9-81ED-4DB2-BD59-A6C34878D82A}">
                    <a16:rowId xmlns:a16="http://schemas.microsoft.com/office/drawing/2014/main" val="10000"/>
                  </a:ext>
                </a:extLst>
              </a:tr>
              <a:tr h="370840">
                <a:tc>
                  <a:txBody>
                    <a:bodyPr/>
                    <a:lstStyle/>
                    <a:p>
                      <a:pPr algn="ctr"/>
                      <a:r>
                        <a:rPr lang="en-US" b="1" dirty="0">
                          <a:latin typeface="Times New Roman" pitchFamily="18" charset="0"/>
                          <a:cs typeface="Times New Roman" pitchFamily="18" charset="0"/>
                        </a:rPr>
                        <a:t>\a</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Bell</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ctr"/>
                      <a:r>
                        <a:rPr lang="en-US" b="1" dirty="0">
                          <a:latin typeface="Times New Roman" pitchFamily="18" charset="0"/>
                          <a:cs typeface="Times New Roman" pitchFamily="18" charset="0"/>
                        </a:rPr>
                        <a:t>\b</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Backspace</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algn="ctr"/>
                      <a:r>
                        <a:rPr lang="en-US" b="1" dirty="0">
                          <a:latin typeface="Times New Roman" pitchFamily="18" charset="0"/>
                          <a:cs typeface="Times New Roman" pitchFamily="18" charset="0"/>
                        </a:rPr>
                        <a:t>\f</a:t>
                      </a:r>
                      <a:endParaRPr lang="en-IN" b="1" dirty="0">
                        <a:latin typeface="Times New Roman" pitchFamily="18" charset="0"/>
                        <a:cs typeface="Times New Roman" pitchFamily="18" charset="0"/>
                      </a:endParaRPr>
                    </a:p>
                  </a:txBody>
                  <a:tcPr/>
                </a:tc>
                <a:tc>
                  <a:txBody>
                    <a:bodyPr/>
                    <a:lstStyle/>
                    <a:p>
                      <a:r>
                        <a:rPr lang="en-US" dirty="0" err="1">
                          <a:latin typeface="Times New Roman" pitchFamily="18" charset="0"/>
                          <a:cs typeface="Times New Roman" pitchFamily="18" charset="0"/>
                        </a:rPr>
                        <a:t>Formfeed</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70840">
                <a:tc>
                  <a:txBody>
                    <a:bodyPr/>
                    <a:lstStyle/>
                    <a:p>
                      <a:pPr algn="ctr"/>
                      <a:r>
                        <a:rPr lang="en-US" b="1" dirty="0">
                          <a:latin typeface="Times New Roman" pitchFamily="18" charset="0"/>
                          <a:cs typeface="Times New Roman" pitchFamily="18" charset="0"/>
                        </a:rPr>
                        <a:t>\n</a:t>
                      </a:r>
                      <a:endParaRPr lang="en-IN" b="1" dirty="0">
                        <a:latin typeface="Times New Roman" pitchFamily="18" charset="0"/>
                        <a:cs typeface="Times New Roman" pitchFamily="18" charset="0"/>
                      </a:endParaRPr>
                    </a:p>
                  </a:txBody>
                  <a:tcPr/>
                </a:tc>
                <a:tc>
                  <a:txBody>
                    <a:bodyPr/>
                    <a:lstStyle/>
                    <a:p>
                      <a:r>
                        <a:rPr lang="en-US" dirty="0" err="1">
                          <a:latin typeface="Times New Roman" pitchFamily="18" charset="0"/>
                          <a:cs typeface="Times New Roman" pitchFamily="18" charset="0"/>
                        </a:rPr>
                        <a:t>NewLine</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370840">
                <a:tc>
                  <a:txBody>
                    <a:bodyPr/>
                    <a:lstStyle/>
                    <a:p>
                      <a:pPr algn="ctr"/>
                      <a:r>
                        <a:rPr lang="en-US" b="1" dirty="0">
                          <a:latin typeface="Times New Roman" pitchFamily="18" charset="0"/>
                          <a:cs typeface="Times New Roman" pitchFamily="18" charset="0"/>
                        </a:rPr>
                        <a:t>\r</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Carriage Return</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370840">
                <a:tc>
                  <a:txBody>
                    <a:bodyPr/>
                    <a:lstStyle/>
                    <a:p>
                      <a:pPr algn="ctr"/>
                      <a:r>
                        <a:rPr lang="en-US" b="1" dirty="0">
                          <a:latin typeface="Times New Roman" pitchFamily="18" charset="0"/>
                          <a:cs typeface="Times New Roman" pitchFamily="18" charset="0"/>
                        </a:rPr>
                        <a:t>\t</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Horizontal Tab</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r h="370840">
                <a:tc>
                  <a:txBody>
                    <a:bodyPr/>
                    <a:lstStyle/>
                    <a:p>
                      <a:pPr algn="ctr"/>
                      <a:r>
                        <a:rPr lang="en-US" b="1" dirty="0">
                          <a:latin typeface="Times New Roman" pitchFamily="18" charset="0"/>
                          <a:cs typeface="Times New Roman" pitchFamily="18" charset="0"/>
                        </a:rPr>
                        <a:t>\v</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Vertical Tab</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7"/>
                  </a:ext>
                </a:extLst>
              </a:tr>
              <a:tr h="370840">
                <a:tc>
                  <a:txBody>
                    <a:bodyPr/>
                    <a:lstStyle/>
                    <a:p>
                      <a:pPr algn="ctr"/>
                      <a:r>
                        <a:rPr lang="en-US" b="1" dirty="0">
                          <a:latin typeface="Times New Roman" pitchFamily="18" charset="0"/>
                          <a:cs typeface="Times New Roman" pitchFamily="18" charset="0"/>
                        </a:rPr>
                        <a:t>\newline</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Backslash</a:t>
                      </a:r>
                      <a:r>
                        <a:rPr lang="en-US" baseline="0" dirty="0">
                          <a:latin typeface="Times New Roman" pitchFamily="18" charset="0"/>
                          <a:cs typeface="Times New Roman" pitchFamily="18" charset="0"/>
                        </a:rPr>
                        <a:t> and </a:t>
                      </a:r>
                      <a:r>
                        <a:rPr lang="en-US" baseline="0" dirty="0" err="1">
                          <a:latin typeface="Times New Roman" pitchFamily="18" charset="0"/>
                          <a:cs typeface="Times New Roman" pitchFamily="18" charset="0"/>
                        </a:rPr>
                        <a:t>NewLine</a:t>
                      </a:r>
                      <a:r>
                        <a:rPr lang="en-US" baseline="0" dirty="0">
                          <a:latin typeface="Times New Roman" pitchFamily="18" charset="0"/>
                          <a:cs typeface="Times New Roman" pitchFamily="18" charset="0"/>
                        </a:rPr>
                        <a:t> Ignored</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8"/>
                  </a:ext>
                </a:extLst>
              </a:tr>
            </a:tbl>
          </a:graphicData>
        </a:graphic>
      </p:graphicFrame>
      <p:graphicFrame>
        <p:nvGraphicFramePr>
          <p:cNvPr id="5" name="Content Placeholder 3"/>
          <p:cNvGraphicFramePr>
            <a:graphicFrameLocks/>
          </p:cNvGraphicFramePr>
          <p:nvPr/>
        </p:nvGraphicFramePr>
        <p:xfrm>
          <a:off x="1295400" y="2952750"/>
          <a:ext cx="2895600" cy="175260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370840">
                <a:tc>
                  <a:txBody>
                    <a:bodyPr/>
                    <a:lstStyle/>
                    <a:p>
                      <a:r>
                        <a:rPr lang="en-US" dirty="0">
                          <a:latin typeface="Times New Roman" pitchFamily="18" charset="0"/>
                          <a:cs typeface="Times New Roman" pitchFamily="18" charset="0"/>
                        </a:rPr>
                        <a:t>Escape Sequence</a:t>
                      </a:r>
                      <a:endParaRPr lang="en-IN" dirty="0">
                        <a:latin typeface="Times New Roman" pitchFamily="18" charset="0"/>
                        <a:cs typeface="Times New Roman" pitchFamily="18" charset="0"/>
                      </a:endParaRPr>
                    </a:p>
                  </a:txBody>
                  <a:tcPr>
                    <a:solidFill>
                      <a:schemeClr val="accent6">
                        <a:lumMod val="40000"/>
                        <a:lumOff val="60000"/>
                      </a:schemeClr>
                    </a:solidFill>
                  </a:tcPr>
                </a:tc>
                <a:tc>
                  <a:txBody>
                    <a:bodyPr/>
                    <a:lstStyle/>
                    <a:p>
                      <a:r>
                        <a:rPr lang="en-US" dirty="0">
                          <a:latin typeface="Times New Roman" pitchFamily="18" charset="0"/>
                          <a:cs typeface="Times New Roman" pitchFamily="18" charset="0"/>
                        </a:rPr>
                        <a:t>Meaning</a:t>
                      </a:r>
                      <a:endParaRPr lang="en-IN" dirty="0">
                        <a:latin typeface="Times New Roman" pitchFamily="18" charset="0"/>
                        <a:cs typeface="Times New Roman" pitchFamily="18" charset="0"/>
                      </a:endParaRPr>
                    </a:p>
                  </a:txBody>
                  <a:tcPr>
                    <a:solidFill>
                      <a:schemeClr val="accent6">
                        <a:lumMod val="40000"/>
                        <a:lumOff val="60000"/>
                      </a:schemeClr>
                    </a:solidFill>
                  </a:tcPr>
                </a:tc>
                <a:extLst>
                  <a:ext uri="{0D108BD9-81ED-4DB2-BD59-A6C34878D82A}">
                    <a16:rowId xmlns:a16="http://schemas.microsoft.com/office/drawing/2014/main" val="10000"/>
                  </a:ext>
                </a:extLst>
              </a:tr>
              <a:tr h="370840">
                <a:tc>
                  <a:txBody>
                    <a:bodyPr/>
                    <a:lstStyle/>
                    <a:p>
                      <a:pPr algn="ctr"/>
                      <a:r>
                        <a:rPr lang="en-US" b="1" dirty="0">
                          <a:latin typeface="Times New Roman" pitchFamily="18" charset="0"/>
                          <a:cs typeface="Times New Roman" pitchFamily="18" charset="0"/>
                        </a:rPr>
                        <a:t>\\</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Backslash</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ctr"/>
                      <a:r>
                        <a:rPr lang="en-US" b="1" dirty="0">
                          <a:latin typeface="Times New Roman" pitchFamily="18" charset="0"/>
                          <a:cs typeface="Times New Roman" pitchFamily="18" charset="0"/>
                        </a:rPr>
                        <a:t>\’</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Single Quote</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algn="ctr"/>
                      <a:r>
                        <a:rPr lang="en-US" b="1" dirty="0">
                          <a:latin typeface="Times New Roman" pitchFamily="18" charset="0"/>
                          <a:cs typeface="Times New Roman" pitchFamily="18" charset="0"/>
                        </a:rPr>
                        <a:t>\”</a:t>
                      </a:r>
                      <a:endParaRPr lang="en-IN" b="1" dirty="0">
                        <a:latin typeface="Times New Roman" pitchFamily="18" charset="0"/>
                        <a:cs typeface="Times New Roman" pitchFamily="18" charset="0"/>
                      </a:endParaRPr>
                    </a:p>
                  </a:txBody>
                  <a:tcPr/>
                </a:tc>
                <a:tc>
                  <a:txBody>
                    <a:bodyPr/>
                    <a:lstStyle/>
                    <a:p>
                      <a:r>
                        <a:rPr lang="en-US" dirty="0">
                          <a:latin typeface="Times New Roman" pitchFamily="18" charset="0"/>
                          <a:cs typeface="Times New Roman" pitchFamily="18" charset="0"/>
                        </a:rPr>
                        <a:t>Double Quote</a:t>
                      </a:r>
                      <a:endParaRPr lang="en-IN"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sp>
        <p:nvSpPr>
          <p:cNvPr id="6" name="Rectangle 5"/>
          <p:cNvSpPr/>
          <p:nvPr/>
        </p:nvSpPr>
        <p:spPr>
          <a:xfrm>
            <a:off x="609600" y="819150"/>
            <a:ext cx="4114800" cy="1200329"/>
          </a:xfrm>
          <a:prstGeom prst="rect">
            <a:avLst/>
          </a:prstGeom>
        </p:spPr>
        <p:txBody>
          <a:bodyPr wrap="square">
            <a:spAutoFit/>
          </a:bodyPr>
          <a:lstStyle/>
          <a:p>
            <a:r>
              <a:rPr lang="en-US" b="1" dirty="0">
                <a:latin typeface="Times New Roman" pitchFamily="18" charset="0"/>
                <a:cs typeface="Times New Roman" pitchFamily="18" charset="0"/>
              </a:rPr>
              <a:t>Escape sequences</a:t>
            </a:r>
            <a:r>
              <a:rPr lang="en-US" dirty="0">
                <a:latin typeface="Times New Roman" pitchFamily="18" charset="0"/>
                <a:cs typeface="Times New Roman" pitchFamily="18" charset="0"/>
              </a:rPr>
              <a:t> – Escape sequences are control character used to move the cursor and print characters such as ‘, “. \ and so on.</a:t>
            </a:r>
          </a:p>
        </p:txBody>
      </p:sp>
    </p:spTree>
    <p:extLst>
      <p:ext uri="{BB962C8B-B14F-4D97-AF65-F5344CB8AC3E}">
        <p14:creationId xmlns:p14="http://schemas.microsoft.com/office/powerpoint/2010/main" val="2449512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57200" y="123478"/>
            <a:ext cx="8229600" cy="4968552"/>
          </a:xfrm>
        </p:spPr>
        <p:txBody>
          <a:bodyPr>
            <a:normAutofit fontScale="40000" lnSpcReduction="20000"/>
          </a:bodyPr>
          <a:lstStyle/>
          <a:p>
            <a:pPr marL="0" lvl="0" indent="0">
              <a:buNone/>
            </a:pPr>
            <a:endParaRPr lang="en-IN" dirty="0" smtClean="0"/>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1)</a:t>
            </a:r>
            <a:r>
              <a:rPr lang="en-IN" sz="3500" dirty="0" smtClean="0">
                <a:latin typeface="Times New Roman" panose="02020603050405020304" pitchFamily="18" charset="0"/>
                <a:cs typeface="Times New Roman" panose="02020603050405020304" pitchFamily="18" charset="0"/>
              </a:rPr>
              <a:t>Write </a:t>
            </a:r>
            <a:r>
              <a:rPr lang="en-IN" sz="3500" dirty="0">
                <a:latin typeface="Times New Roman" panose="02020603050405020304" pitchFamily="18" charset="0"/>
                <a:cs typeface="Times New Roman" panose="02020603050405020304" pitchFamily="18" charset="0"/>
              </a:rPr>
              <a:t>a Program to print the student details using Escape sequence characters.(Example:\n,\t</a:t>
            </a:r>
            <a:r>
              <a:rPr lang="en-IN" sz="3500" dirty="0" smtClean="0">
                <a:latin typeface="Times New Roman" panose="02020603050405020304" pitchFamily="18" charset="0"/>
                <a:cs typeface="Times New Roman" panose="02020603050405020304" pitchFamily="18" charset="0"/>
              </a:rPr>
              <a:t>,\”).</a:t>
            </a:r>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2) </a:t>
            </a:r>
            <a:r>
              <a:rPr lang="en-US" sz="3500" dirty="0">
                <a:latin typeface="Times New Roman" panose="02020603050405020304" pitchFamily="18" charset="0"/>
                <a:cs typeface="Times New Roman" panose="02020603050405020304" pitchFamily="18" charset="0"/>
              </a:rPr>
              <a:t>The total number of students in a class are 45 out of which 25 are boys. If 80% of the total students secured grade 'A' out of which 16 are boys, then Develop a Program  to calculate the total number of girls getting grade 'A'.</a:t>
            </a:r>
            <a:endParaRPr lang="en-IN" sz="3500" dirty="0">
              <a:latin typeface="Times New Roman" panose="02020603050405020304" pitchFamily="18" charset="0"/>
              <a:cs typeface="Times New Roman" panose="02020603050405020304" pitchFamily="18" charset="0"/>
            </a:endParaRPr>
          </a:p>
          <a:p>
            <a:pPr marL="0" lvl="0" indent="0">
              <a:buNone/>
            </a:pPr>
            <a:r>
              <a:rPr lang="en-US" sz="3500" dirty="0" smtClean="0">
                <a:solidFill>
                  <a:srgbClr val="FF0000"/>
                </a:solidFill>
                <a:latin typeface="Times New Roman" panose="02020603050405020304" pitchFamily="18" charset="0"/>
                <a:cs typeface="Times New Roman" panose="02020603050405020304" pitchFamily="18" charset="0"/>
              </a:rPr>
              <a:t>3) </a:t>
            </a:r>
            <a:r>
              <a:rPr lang="en-US" sz="3500" dirty="0">
                <a:latin typeface="Times New Roman" panose="02020603050405020304" pitchFamily="18" charset="0"/>
                <a:cs typeface="Times New Roman" panose="02020603050405020304" pitchFamily="18" charset="0"/>
              </a:rPr>
              <a:t>Develop a  Program to calculate the sum of the first and the  last digit of a 56743</a:t>
            </a:r>
            <a:endParaRPr lang="en-IN" sz="3500" dirty="0">
              <a:latin typeface="Times New Roman" panose="02020603050405020304" pitchFamily="18" charset="0"/>
              <a:cs typeface="Times New Roman" panose="02020603050405020304" pitchFamily="18" charset="0"/>
            </a:endParaRPr>
          </a:p>
          <a:p>
            <a:pPr marL="0" lvl="0" indent="0">
              <a:buNone/>
            </a:pPr>
            <a:r>
              <a:rPr lang="en-US" sz="3500" dirty="0" smtClean="0">
                <a:solidFill>
                  <a:srgbClr val="FF0000"/>
                </a:solidFill>
                <a:latin typeface="Times New Roman" panose="02020603050405020304" pitchFamily="18" charset="0"/>
                <a:cs typeface="Times New Roman" panose="02020603050405020304" pitchFamily="18" charset="0"/>
              </a:rPr>
              <a:t>4) </a:t>
            </a:r>
            <a:r>
              <a:rPr lang="en-IN" sz="3500" dirty="0">
                <a:latin typeface="Times New Roman" panose="02020603050405020304" pitchFamily="18" charset="0"/>
                <a:cs typeface="Times New Roman" panose="02020603050405020304" pitchFamily="18" charset="0"/>
              </a:rPr>
              <a:t>Write a  program for calculating the bill amount for an item with the following scenarios</a:t>
            </a:r>
          </a:p>
          <a:p>
            <a:pPr marL="0" lvl="0" indent="0">
              <a:buNone/>
            </a:pPr>
            <a:r>
              <a:rPr lang="en-IN" sz="3500" dirty="0" smtClean="0">
                <a:latin typeface="Times New Roman" panose="02020603050405020304" pitchFamily="18" charset="0"/>
                <a:cs typeface="Times New Roman" panose="02020603050405020304" pitchFamily="18" charset="0"/>
              </a:rPr>
              <a:t>     The </a:t>
            </a:r>
            <a:r>
              <a:rPr lang="en-IN" sz="3500" dirty="0">
                <a:latin typeface="Times New Roman" panose="02020603050405020304" pitchFamily="18" charset="0"/>
                <a:cs typeface="Times New Roman" panose="02020603050405020304" pitchFamily="18" charset="0"/>
              </a:rPr>
              <a:t>quantity of item sold, and price of the item must read from the user and calculate the bill</a:t>
            </a:r>
          </a:p>
          <a:p>
            <a:pPr marL="0" lvl="0" indent="0">
              <a:buNone/>
            </a:pPr>
            <a:r>
              <a:rPr lang="en-IN" sz="3500" dirty="0" smtClean="0">
                <a:latin typeface="Times New Roman" panose="02020603050405020304" pitchFamily="18" charset="0"/>
                <a:cs typeface="Times New Roman" panose="02020603050405020304" pitchFamily="18" charset="0"/>
              </a:rPr>
              <a:t>     After </a:t>
            </a:r>
            <a:r>
              <a:rPr lang="en-IN" sz="3500" dirty="0">
                <a:latin typeface="Times New Roman" panose="02020603050405020304" pitchFamily="18" charset="0"/>
                <a:cs typeface="Times New Roman" panose="02020603050405020304" pitchFamily="18" charset="0"/>
              </a:rPr>
              <a:t>that there is a 10% discount on bill amount</a:t>
            </a:r>
          </a:p>
          <a:p>
            <a:pPr marL="0" lvl="0" indent="0">
              <a:buNone/>
            </a:pPr>
            <a:r>
              <a:rPr lang="en-IN" sz="3500" dirty="0" smtClean="0">
                <a:latin typeface="Times New Roman" panose="02020603050405020304" pitchFamily="18" charset="0"/>
                <a:cs typeface="Times New Roman" panose="02020603050405020304" pitchFamily="18" charset="0"/>
              </a:rPr>
              <a:t>     There </a:t>
            </a:r>
            <a:r>
              <a:rPr lang="en-IN" sz="3500" dirty="0">
                <a:latin typeface="Times New Roman" panose="02020603050405020304" pitchFamily="18" charset="0"/>
                <a:cs typeface="Times New Roman" panose="02020603050405020304" pitchFamily="18" charset="0"/>
              </a:rPr>
              <a:t>is a tax amount of 12% </a:t>
            </a:r>
          </a:p>
          <a:p>
            <a:pPr marL="0" lvl="0" indent="0">
              <a:buNone/>
            </a:pPr>
            <a:r>
              <a:rPr lang="en-IN" sz="3500" dirty="0" smtClean="0">
                <a:latin typeface="Times New Roman" panose="02020603050405020304" pitchFamily="18" charset="0"/>
                <a:cs typeface="Times New Roman" panose="02020603050405020304" pitchFamily="18" charset="0"/>
              </a:rPr>
              <a:t>     Find </a:t>
            </a:r>
            <a:r>
              <a:rPr lang="en-IN" sz="3500" dirty="0">
                <a:latin typeface="Times New Roman" panose="02020603050405020304" pitchFamily="18" charset="0"/>
                <a:cs typeface="Times New Roman" panose="02020603050405020304" pitchFamily="18" charset="0"/>
              </a:rPr>
              <a:t>the total bill after availing the discount and applying the tax</a:t>
            </a:r>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5) </a:t>
            </a:r>
            <a:r>
              <a:rPr lang="en-IN" sz="3500" dirty="0" smtClean="0">
                <a:latin typeface="Times New Roman" panose="02020603050405020304" pitchFamily="18" charset="0"/>
                <a:cs typeface="Times New Roman" panose="02020603050405020304" pitchFamily="18" charset="0"/>
              </a:rPr>
              <a:t>Implement </a:t>
            </a:r>
            <a:r>
              <a:rPr lang="en-IN" sz="3500" dirty="0">
                <a:latin typeface="Times New Roman" panose="02020603050405020304" pitchFamily="18" charset="0"/>
                <a:cs typeface="Times New Roman" panose="02020603050405020304" pitchFamily="18" charset="0"/>
              </a:rPr>
              <a:t>a program to calculate in how many days a work will be completed by three persons A, B and C together. A, B, C take x days, y days and z days respectively to do the job alone. The formula to calculate the number of days if they work together is xyz/(</a:t>
            </a:r>
            <a:r>
              <a:rPr lang="en-IN" sz="3500" dirty="0" err="1">
                <a:latin typeface="Times New Roman" panose="02020603050405020304" pitchFamily="18" charset="0"/>
                <a:cs typeface="Times New Roman" panose="02020603050405020304" pitchFamily="18" charset="0"/>
              </a:rPr>
              <a:t>xy</a:t>
            </a:r>
            <a:r>
              <a:rPr lang="en-IN" sz="3500" dirty="0">
                <a:latin typeface="Times New Roman" panose="02020603050405020304" pitchFamily="18" charset="0"/>
                <a:cs typeface="Times New Roman" panose="02020603050405020304" pitchFamily="18" charset="0"/>
              </a:rPr>
              <a:t> + </a:t>
            </a:r>
            <a:r>
              <a:rPr lang="en-IN" sz="3500" dirty="0" err="1">
                <a:latin typeface="Times New Roman" panose="02020603050405020304" pitchFamily="18" charset="0"/>
                <a:cs typeface="Times New Roman" panose="02020603050405020304" pitchFamily="18" charset="0"/>
              </a:rPr>
              <a:t>yz</a:t>
            </a:r>
            <a:r>
              <a:rPr lang="en-IN" sz="3500" dirty="0">
                <a:latin typeface="Times New Roman" panose="02020603050405020304" pitchFamily="18" charset="0"/>
                <a:cs typeface="Times New Roman" panose="02020603050405020304" pitchFamily="18" charset="0"/>
              </a:rPr>
              <a:t> + </a:t>
            </a:r>
            <a:r>
              <a:rPr lang="en-IN" sz="3500" dirty="0" err="1">
                <a:latin typeface="Times New Roman" panose="02020603050405020304" pitchFamily="18" charset="0"/>
                <a:cs typeface="Times New Roman" panose="02020603050405020304" pitchFamily="18" charset="0"/>
              </a:rPr>
              <a:t>xz</a:t>
            </a:r>
            <a:r>
              <a:rPr lang="en-IN" sz="3500" dirty="0">
                <a:latin typeface="Times New Roman" panose="02020603050405020304" pitchFamily="18" charset="0"/>
                <a:cs typeface="Times New Roman" panose="02020603050405020304" pitchFamily="18" charset="0"/>
              </a:rPr>
              <a:t>) days where x, y, and z are given as input to the program.</a:t>
            </a:r>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6) </a:t>
            </a:r>
            <a:r>
              <a:rPr lang="en-IN" sz="3500" dirty="0">
                <a:latin typeface="Times New Roman" panose="02020603050405020304" pitchFamily="18" charset="0"/>
                <a:cs typeface="Times New Roman" panose="02020603050405020304" pitchFamily="18" charset="0"/>
              </a:rPr>
              <a:t>Implement a program to read two complex numbers and perform  addition ,subtraction</a:t>
            </a:r>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7)</a:t>
            </a:r>
            <a:r>
              <a:rPr lang="en-IN" sz="3500" dirty="0" smtClean="0">
                <a:latin typeface="Times New Roman" panose="02020603050405020304" pitchFamily="18" charset="0"/>
                <a:cs typeface="Times New Roman" panose="02020603050405020304" pitchFamily="18" charset="0"/>
              </a:rPr>
              <a:t>Develop </a:t>
            </a:r>
            <a:r>
              <a:rPr lang="en-IN" sz="3500" dirty="0">
                <a:latin typeface="Times New Roman" panose="02020603050405020304" pitchFamily="18" charset="0"/>
                <a:cs typeface="Times New Roman" panose="02020603050405020304" pitchFamily="18" charset="0"/>
              </a:rPr>
              <a:t>a program to demonstrate evolution of following arithmetic expressions?</a:t>
            </a:r>
          </a:p>
          <a:p>
            <a:pPr marL="0" lvl="0" indent="0">
              <a:buNone/>
            </a:pPr>
            <a:r>
              <a:rPr lang="en-IN" sz="3500" dirty="0" smtClean="0">
                <a:latin typeface="Times New Roman" panose="02020603050405020304" pitchFamily="18" charset="0"/>
                <a:cs typeface="Times New Roman" panose="02020603050405020304" pitchFamily="18" charset="0"/>
              </a:rPr>
              <a:t>    	Consider </a:t>
            </a:r>
            <a:r>
              <a:rPr lang="en-IN" sz="3500" dirty="0">
                <a:latin typeface="Times New Roman" panose="02020603050405020304" pitchFamily="18" charset="0"/>
                <a:cs typeface="Times New Roman" panose="02020603050405020304" pitchFamily="18" charset="0"/>
              </a:rPr>
              <a:t>b=4, c=8, d=2,e=4,f=2</a:t>
            </a:r>
          </a:p>
          <a:p>
            <a:pPr marL="0" lvl="0" indent="0">
              <a:buNone/>
            </a:pPr>
            <a:r>
              <a:rPr lang="en-IN" sz="3500" dirty="0" smtClean="0">
                <a:latin typeface="Times New Roman" panose="02020603050405020304" pitchFamily="18" charset="0"/>
                <a:cs typeface="Times New Roman" panose="02020603050405020304" pitchFamily="18" charset="0"/>
              </a:rPr>
              <a:t>	a=</a:t>
            </a:r>
            <a:r>
              <a:rPr lang="en-IN" sz="3500" dirty="0" err="1" smtClean="0">
                <a:latin typeface="Times New Roman" panose="02020603050405020304" pitchFamily="18" charset="0"/>
                <a:cs typeface="Times New Roman" panose="02020603050405020304" pitchFamily="18" charset="0"/>
              </a:rPr>
              <a:t>b+c</a:t>
            </a:r>
            <a:r>
              <a:rPr lang="en-IN" sz="3500" dirty="0" smtClean="0">
                <a:latin typeface="Times New Roman" panose="02020603050405020304" pitchFamily="18" charset="0"/>
                <a:cs typeface="Times New Roman" panose="02020603050405020304" pitchFamily="18" charset="0"/>
              </a:rPr>
              <a:t>/</a:t>
            </a:r>
            <a:r>
              <a:rPr lang="en-IN" sz="3500" dirty="0" err="1" smtClean="0">
                <a:latin typeface="Times New Roman" panose="02020603050405020304" pitchFamily="18" charset="0"/>
                <a:cs typeface="Times New Roman" panose="02020603050405020304" pitchFamily="18" charset="0"/>
              </a:rPr>
              <a:t>d+e</a:t>
            </a:r>
            <a:r>
              <a:rPr lang="en-IN" sz="3500" dirty="0" smtClean="0">
                <a:latin typeface="Times New Roman" panose="02020603050405020304" pitchFamily="18" charset="0"/>
                <a:cs typeface="Times New Roman" panose="02020603050405020304" pitchFamily="18" charset="0"/>
              </a:rPr>
              <a:t>*f</a:t>
            </a:r>
            <a:endParaRPr lang="en-IN" sz="3500" dirty="0">
              <a:latin typeface="Times New Roman" panose="02020603050405020304" pitchFamily="18" charset="0"/>
              <a:cs typeface="Times New Roman" panose="02020603050405020304" pitchFamily="18" charset="0"/>
            </a:endParaRPr>
          </a:p>
          <a:p>
            <a:pPr marL="0" lvl="0" indent="0">
              <a:buNone/>
            </a:pPr>
            <a:r>
              <a:rPr lang="en-IN" sz="3500" dirty="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a</a:t>
            </a:r>
            <a:r>
              <a:rPr lang="en-IN" sz="3500" dirty="0">
                <a:latin typeface="Times New Roman" panose="02020603050405020304" pitchFamily="18" charset="0"/>
                <a:cs typeface="Times New Roman" panose="02020603050405020304" pitchFamily="18" charset="0"/>
              </a:rPr>
              <a:t>=(</a:t>
            </a:r>
            <a:r>
              <a:rPr lang="en-IN" sz="3500" dirty="0" err="1">
                <a:latin typeface="Times New Roman" panose="02020603050405020304" pitchFamily="18" charset="0"/>
                <a:cs typeface="Times New Roman" panose="02020603050405020304" pitchFamily="18" charset="0"/>
              </a:rPr>
              <a:t>b+c</a:t>
            </a:r>
            <a:r>
              <a:rPr lang="en-IN" sz="3500" dirty="0">
                <a:latin typeface="Times New Roman" panose="02020603050405020304" pitchFamily="18" charset="0"/>
                <a:cs typeface="Times New Roman" panose="02020603050405020304" pitchFamily="18" charset="0"/>
              </a:rPr>
              <a:t>)/</a:t>
            </a:r>
            <a:r>
              <a:rPr lang="en-IN" sz="3500" dirty="0" err="1">
                <a:latin typeface="Times New Roman" panose="02020603050405020304" pitchFamily="18" charset="0"/>
                <a:cs typeface="Times New Roman" panose="02020603050405020304" pitchFamily="18" charset="0"/>
              </a:rPr>
              <a:t>d+e</a:t>
            </a:r>
            <a:r>
              <a:rPr lang="en-IN" sz="3500" dirty="0">
                <a:latin typeface="Times New Roman" panose="02020603050405020304" pitchFamily="18" charset="0"/>
                <a:cs typeface="Times New Roman" panose="02020603050405020304" pitchFamily="18" charset="0"/>
              </a:rPr>
              <a:t>*f</a:t>
            </a:r>
          </a:p>
          <a:p>
            <a:pPr marL="0" lvl="0" indent="0">
              <a:buNone/>
            </a:pPr>
            <a:r>
              <a:rPr lang="en-IN" sz="3500" dirty="0" smtClean="0">
                <a:latin typeface="Times New Roman" panose="02020603050405020304" pitchFamily="18" charset="0"/>
                <a:cs typeface="Times New Roman" panose="02020603050405020304" pitchFamily="18" charset="0"/>
              </a:rPr>
              <a:t>	a=</a:t>
            </a:r>
            <a:r>
              <a:rPr lang="en-IN" sz="3500" dirty="0" err="1" smtClean="0">
                <a:latin typeface="Times New Roman" panose="02020603050405020304" pitchFamily="18" charset="0"/>
                <a:cs typeface="Times New Roman" panose="02020603050405020304" pitchFamily="18" charset="0"/>
              </a:rPr>
              <a:t>b+c</a:t>
            </a:r>
            <a:r>
              <a:rPr lang="en-IN" sz="3500" dirty="0">
                <a:latin typeface="Times New Roman" panose="02020603050405020304" pitchFamily="18" charset="0"/>
                <a:cs typeface="Times New Roman" panose="02020603050405020304" pitchFamily="18" charset="0"/>
              </a:rPr>
              <a:t>/((</a:t>
            </a:r>
            <a:r>
              <a:rPr lang="en-IN" sz="3500" dirty="0" err="1">
                <a:latin typeface="Times New Roman" panose="02020603050405020304" pitchFamily="18" charset="0"/>
                <a:cs typeface="Times New Roman" panose="02020603050405020304" pitchFamily="18" charset="0"/>
              </a:rPr>
              <a:t>d+e</a:t>
            </a:r>
            <a:r>
              <a:rPr lang="en-IN" sz="3500" dirty="0">
                <a:latin typeface="Times New Roman" panose="02020603050405020304" pitchFamily="18" charset="0"/>
                <a:cs typeface="Times New Roman" panose="02020603050405020304" pitchFamily="18" charset="0"/>
              </a:rPr>
              <a:t>)*f)</a:t>
            </a:r>
          </a:p>
          <a:p>
            <a:pPr marL="0" lvl="0" indent="0">
              <a:buNone/>
            </a:pPr>
            <a:r>
              <a:rPr lang="en-IN" sz="3500" dirty="0" smtClean="0">
                <a:solidFill>
                  <a:srgbClr val="FF0000"/>
                </a:solidFill>
                <a:latin typeface="Times New Roman" panose="02020603050405020304" pitchFamily="18" charset="0"/>
                <a:cs typeface="Times New Roman" panose="02020603050405020304" pitchFamily="18" charset="0"/>
              </a:rPr>
              <a:t>8) </a:t>
            </a:r>
            <a:r>
              <a:rPr lang="en-IN" sz="3500" dirty="0">
                <a:latin typeface="Times New Roman" panose="02020603050405020304" pitchFamily="18" charset="0"/>
                <a:cs typeface="Times New Roman" panose="02020603050405020304" pitchFamily="18" charset="0"/>
              </a:rPr>
              <a:t>Write a Python program that takes two lists as input and concatenates them using the "+" operator.</a:t>
            </a:r>
          </a:p>
          <a:p>
            <a:pPr lvl="0"/>
            <a:endParaRPr lang="en-IN" dirty="0"/>
          </a:p>
        </p:txBody>
      </p:sp>
    </p:spTree>
    <p:extLst>
      <p:ext uri="{BB962C8B-B14F-4D97-AF65-F5344CB8AC3E}">
        <p14:creationId xmlns:p14="http://schemas.microsoft.com/office/powerpoint/2010/main" val="256790624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IN" sz="1800" b="1" dirty="0" smtClean="0">
                <a:latin typeface="Times New Roman" pitchFamily="18" charset="0"/>
                <a:cs typeface="Times New Roman" pitchFamily="18" charset="0"/>
              </a:rPr>
              <a:t>1.Write a Program to print the student details using Escape sequence characters.(Example:\n,\t,\”).</a:t>
            </a: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endParaRPr lang="en-US" sz="1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7500" lnSpcReduction="20000"/>
          </a:bodyPr>
          <a:lstStyle/>
          <a:p>
            <a:pPr>
              <a:buNone/>
            </a:pPr>
            <a:r>
              <a:rPr lang="en-US" dirty="0" smtClean="0"/>
              <a:t>name = "HARIN"</a:t>
            </a:r>
          </a:p>
          <a:p>
            <a:pPr>
              <a:buNone/>
            </a:pPr>
            <a:r>
              <a:rPr lang="en-US" dirty="0" smtClean="0"/>
              <a:t>age = 18</a:t>
            </a:r>
          </a:p>
          <a:p>
            <a:pPr>
              <a:buNone/>
            </a:pPr>
            <a:r>
              <a:rPr lang="en-US" dirty="0" smtClean="0"/>
              <a:t>course = "Computer Science"</a:t>
            </a:r>
          </a:p>
          <a:p>
            <a:pPr>
              <a:buNone/>
            </a:pPr>
            <a:r>
              <a:rPr lang="en-US" dirty="0" smtClean="0"/>
              <a:t>university = "JNTUK University"</a:t>
            </a:r>
          </a:p>
          <a:p>
            <a:pPr>
              <a:buNone/>
            </a:pPr>
            <a:r>
              <a:rPr lang="en-US" dirty="0" smtClean="0"/>
              <a:t>email = "djyothi@gmail.com"</a:t>
            </a:r>
          </a:p>
          <a:p>
            <a:pPr>
              <a:buNone/>
            </a:pPr>
            <a:r>
              <a:rPr lang="en-US" dirty="0" smtClean="0"/>
              <a:t/>
            </a:r>
            <a:br>
              <a:rPr lang="en-US" dirty="0" smtClean="0"/>
            </a:br>
            <a:r>
              <a:rPr lang="en-US" dirty="0" smtClean="0">
                <a:solidFill>
                  <a:srgbClr val="FF0000"/>
                </a:solidFill>
              </a:rPr>
              <a:t># Printing student details using escape sequence characters</a:t>
            </a:r>
          </a:p>
          <a:p>
            <a:pPr>
              <a:buNone/>
            </a:pPr>
            <a:r>
              <a:rPr lang="en-US" dirty="0" smtClean="0"/>
              <a:t>print("Student Details:")</a:t>
            </a:r>
          </a:p>
          <a:p>
            <a:pPr>
              <a:buNone/>
            </a:pPr>
            <a:r>
              <a:rPr lang="en-US" dirty="0" smtClean="0"/>
              <a:t>print("Name:\t\t" + name)</a:t>
            </a:r>
          </a:p>
          <a:p>
            <a:pPr>
              <a:buNone/>
            </a:pPr>
            <a:r>
              <a:rPr lang="en-US" dirty="0" smtClean="0"/>
              <a:t>print("Age:\t\t" + </a:t>
            </a:r>
            <a:r>
              <a:rPr lang="en-US" dirty="0" err="1" smtClean="0"/>
              <a:t>str</a:t>
            </a:r>
            <a:r>
              <a:rPr lang="en-US" dirty="0" smtClean="0"/>
              <a:t>(age))</a:t>
            </a:r>
          </a:p>
          <a:p>
            <a:pPr>
              <a:buNone/>
            </a:pPr>
            <a:r>
              <a:rPr lang="en-US" dirty="0" smtClean="0"/>
              <a:t>print("Course:\t\t" + course)</a:t>
            </a:r>
          </a:p>
          <a:p>
            <a:pPr>
              <a:buNone/>
            </a:pPr>
            <a:r>
              <a:rPr lang="en-US" dirty="0" smtClean="0"/>
              <a:t>print("University:\t" + university)</a:t>
            </a:r>
          </a:p>
          <a:p>
            <a:pPr>
              <a:buNone/>
            </a:pPr>
            <a:r>
              <a:rPr lang="en-US" dirty="0" smtClean="0"/>
              <a:t>print("Email:\t\t" + email)</a:t>
            </a:r>
          </a:p>
          <a:p>
            <a:pPr>
              <a:buNone/>
            </a:pPr>
            <a:r>
              <a:rPr lang="en-US" dirty="0" smtClean="0"/>
              <a:t>print("\</a:t>
            </a:r>
            <a:r>
              <a:rPr lang="en-US" dirty="0" err="1" smtClean="0"/>
              <a:t>nThank</a:t>
            </a:r>
            <a:r>
              <a:rPr lang="en-US" dirty="0" smtClean="0"/>
              <a:t> you for reviewing the student details!")</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71"/>
            <a:ext cx="8229600" cy="706057"/>
          </a:xfrm>
        </p:spPr>
        <p:txBody>
          <a:bodyPr>
            <a:normAutofit fontScale="90000"/>
          </a:bodyPr>
          <a:lstStyle/>
          <a:p>
            <a:pPr lvl="0"/>
            <a:r>
              <a:rPr lang="en-IN" sz="2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The total number of students in a class are 45 out of which 25 are boys. If 80% of the total students secured grade 'A' out of which 16 are boys, then Develop a Program  to calculate the total number of girls getting grade 'A'.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err="1" smtClean="0"/>
              <a:t>total_students</a:t>
            </a:r>
            <a:r>
              <a:rPr lang="en-US" dirty="0" smtClean="0"/>
              <a:t> = 45</a:t>
            </a:r>
          </a:p>
          <a:p>
            <a:pPr>
              <a:buNone/>
            </a:pPr>
            <a:r>
              <a:rPr lang="en-US" dirty="0" smtClean="0"/>
              <a:t>boys = 25</a:t>
            </a:r>
          </a:p>
          <a:p>
            <a:pPr>
              <a:buNone/>
            </a:pPr>
            <a:r>
              <a:rPr lang="en-US" dirty="0" err="1" smtClean="0"/>
              <a:t>percentage_grade_A</a:t>
            </a:r>
            <a:r>
              <a:rPr lang="en-US" dirty="0" smtClean="0"/>
              <a:t> = 80</a:t>
            </a:r>
          </a:p>
          <a:p>
            <a:pPr>
              <a:buNone/>
            </a:pPr>
            <a:r>
              <a:rPr lang="en-US" dirty="0" err="1" smtClean="0"/>
              <a:t>boys_grade_A</a:t>
            </a:r>
            <a:r>
              <a:rPr lang="en-US" dirty="0" smtClean="0"/>
              <a:t> = 16</a:t>
            </a:r>
          </a:p>
          <a:p>
            <a:pPr>
              <a:buNone/>
            </a:pPr>
            <a:r>
              <a:rPr lang="en-US" dirty="0" err="1" smtClean="0"/>
              <a:t>total_grade_A</a:t>
            </a:r>
            <a:r>
              <a:rPr lang="en-US" dirty="0" smtClean="0"/>
              <a:t> = (</a:t>
            </a:r>
            <a:r>
              <a:rPr lang="en-US" dirty="0" err="1" smtClean="0"/>
              <a:t>percentage_grade_A</a:t>
            </a:r>
            <a:r>
              <a:rPr lang="en-US" dirty="0" smtClean="0"/>
              <a:t> / 100) * </a:t>
            </a:r>
            <a:r>
              <a:rPr lang="en-US" dirty="0" err="1" smtClean="0"/>
              <a:t>total_students</a:t>
            </a:r>
            <a:endParaRPr lang="en-US" dirty="0" smtClean="0"/>
          </a:p>
          <a:p>
            <a:pPr>
              <a:buNone/>
            </a:pPr>
            <a:r>
              <a:rPr lang="en-US" dirty="0" err="1" smtClean="0"/>
              <a:t>girls_grade_A</a:t>
            </a:r>
            <a:r>
              <a:rPr lang="en-US" dirty="0" smtClean="0"/>
              <a:t> = </a:t>
            </a:r>
            <a:r>
              <a:rPr lang="en-US" dirty="0" err="1" smtClean="0"/>
              <a:t>total_grade_A</a:t>
            </a:r>
            <a:r>
              <a:rPr lang="en-US" dirty="0" smtClean="0"/>
              <a:t> - </a:t>
            </a:r>
            <a:r>
              <a:rPr lang="en-US" dirty="0" err="1" smtClean="0"/>
              <a:t>boys_grade_A</a:t>
            </a:r>
            <a:endParaRPr lang="en-US" dirty="0" smtClean="0"/>
          </a:p>
          <a:p>
            <a:pPr>
              <a:buNone/>
            </a:pPr>
            <a:r>
              <a:rPr lang="en-US" dirty="0" smtClean="0"/>
              <a:t>print("Total number of girls who secured grade 'A':", </a:t>
            </a:r>
            <a:r>
              <a:rPr lang="en-US" dirty="0" err="1" smtClean="0"/>
              <a:t>int</a:t>
            </a:r>
            <a:r>
              <a:rPr lang="en-US" dirty="0" smtClean="0"/>
              <a:t>(</a:t>
            </a:r>
            <a:r>
              <a:rPr lang="en-US" dirty="0" err="1" smtClean="0"/>
              <a:t>girls_grade_A</a:t>
            </a:r>
            <a:r>
              <a:rPr lang="en-US" dirty="0" smtClean="0"/>
              <a:t>))</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57250"/>
          </a:xfrm>
        </p:spPr>
        <p:txBody>
          <a:bodyPr>
            <a:normAutofit/>
          </a:bodyPr>
          <a:lstStyle/>
          <a:p>
            <a:r>
              <a:rPr lang="en-US" sz="4000" b="1" u="sng" dirty="0">
                <a:latin typeface="Times New Roman" pitchFamily="18" charset="0"/>
                <a:cs typeface="Times New Roman" pitchFamily="18" charset="0"/>
              </a:rPr>
              <a:t>Application for Python</a:t>
            </a:r>
            <a:endParaRPr lang="en-IN" sz="4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9878"/>
            <a:ext cx="8229600" cy="3927872"/>
          </a:xfrm>
        </p:spPr>
        <p:txBody>
          <a:bodyPr>
            <a:noAutofit/>
          </a:bodyPr>
          <a:lstStyle/>
          <a:p>
            <a:r>
              <a:rPr lang="en-US" sz="2000" dirty="0">
                <a:latin typeface="Times New Roman" pitchFamily="18" charset="0"/>
                <a:cs typeface="Times New Roman" pitchFamily="18" charset="0"/>
              </a:rPr>
              <a:t>Web Application - </a:t>
            </a:r>
            <a:r>
              <a:rPr lang="en-US" sz="2000" dirty="0" err="1">
                <a:latin typeface="Times New Roman" pitchFamily="18" charset="0"/>
                <a:cs typeface="Times New Roman" pitchFamily="18" charset="0"/>
              </a:rPr>
              <a:t>Django</a:t>
            </a:r>
            <a:r>
              <a:rPr lang="en-US" sz="2000" dirty="0">
                <a:latin typeface="Times New Roman" pitchFamily="18" charset="0"/>
                <a:cs typeface="Times New Roman" pitchFamily="18" charset="0"/>
              </a:rPr>
              <a:t>, Pyramid, Flask, Bottle</a:t>
            </a:r>
          </a:p>
          <a:p>
            <a:r>
              <a:rPr lang="en-US" sz="2000" dirty="0">
                <a:latin typeface="Times New Roman" pitchFamily="18" charset="0"/>
                <a:cs typeface="Times New Roman" pitchFamily="18" charset="0"/>
              </a:rPr>
              <a:t>Desktop GUI Application – </a:t>
            </a:r>
            <a:r>
              <a:rPr lang="en-US" sz="2000" dirty="0" err="1">
                <a:latin typeface="Times New Roman" pitchFamily="18" charset="0"/>
                <a:cs typeface="Times New Roman" pitchFamily="18" charset="0"/>
              </a:rPr>
              <a:t>Tkinter</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Console Based Application</a:t>
            </a:r>
          </a:p>
          <a:p>
            <a:r>
              <a:rPr lang="en-US" sz="2000" dirty="0">
                <a:latin typeface="Times New Roman" pitchFamily="18" charset="0"/>
                <a:cs typeface="Times New Roman" pitchFamily="18" charset="0"/>
              </a:rPr>
              <a:t>Games and 3D Application</a:t>
            </a:r>
          </a:p>
          <a:p>
            <a:r>
              <a:rPr lang="en-US" sz="2000" dirty="0">
                <a:latin typeface="Times New Roman" pitchFamily="18" charset="0"/>
                <a:cs typeface="Times New Roman" pitchFamily="18" charset="0"/>
              </a:rPr>
              <a:t>Mobile Application</a:t>
            </a:r>
          </a:p>
          <a:p>
            <a:r>
              <a:rPr lang="en-US" sz="2000" dirty="0">
                <a:latin typeface="Times New Roman" pitchFamily="18" charset="0"/>
                <a:cs typeface="Times New Roman" pitchFamily="18" charset="0"/>
              </a:rPr>
              <a:t>Scientific and Numeric</a:t>
            </a:r>
          </a:p>
          <a:p>
            <a:r>
              <a:rPr lang="en-US" sz="2000" dirty="0">
                <a:latin typeface="Times New Roman" pitchFamily="18" charset="0"/>
                <a:cs typeface="Times New Roman" pitchFamily="18" charset="0"/>
              </a:rPr>
              <a:t>Data Science</a:t>
            </a:r>
          </a:p>
          <a:p>
            <a:r>
              <a:rPr lang="en-US" sz="2000" dirty="0">
                <a:latin typeface="Times New Roman" pitchFamily="18" charset="0"/>
                <a:cs typeface="Times New Roman" pitchFamily="18" charset="0"/>
              </a:rPr>
              <a:t>Machine Learning - </a:t>
            </a:r>
            <a:r>
              <a:rPr lang="en-US" sz="2000" dirty="0" err="1">
                <a:latin typeface="Times New Roman" pitchFamily="18" charset="0"/>
                <a:cs typeface="Times New Roman" pitchFamily="18" charset="0"/>
              </a:rPr>
              <a:t>scikit</a:t>
            </a:r>
            <a:r>
              <a:rPr lang="en-US" sz="2000" dirty="0">
                <a:latin typeface="Times New Roman" pitchFamily="18" charset="0"/>
                <a:cs typeface="Times New Roman" pitchFamily="18" charset="0"/>
              </a:rPr>
              <a:t>-learn and </a:t>
            </a:r>
            <a:r>
              <a:rPr lang="en-US" sz="2000" dirty="0" err="1">
                <a:latin typeface="Times New Roman" pitchFamily="18" charset="0"/>
                <a:cs typeface="Times New Roman" pitchFamily="18" charset="0"/>
              </a:rPr>
              <a:t>TensorFlow</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Data Analysis - </a:t>
            </a:r>
            <a:r>
              <a:rPr lang="en-US" sz="2000" dirty="0" err="1">
                <a:latin typeface="Times New Roman" pitchFamily="18" charset="0"/>
                <a:cs typeface="Times New Roman" pitchFamily="18" charset="0"/>
              </a:rPr>
              <a:t>Matplotlib</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Seaborn</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Business Application</a:t>
            </a:r>
          </a:p>
        </p:txBody>
      </p:sp>
      <p:sp>
        <p:nvSpPr>
          <p:cNvPr id="4" name="Rectangle 3"/>
          <p:cNvSpPr/>
          <p:nvPr/>
        </p:nvSpPr>
        <p:spPr>
          <a:xfrm>
            <a:off x="4038600" y="2876550"/>
            <a:ext cx="3799566" cy="369332"/>
          </a:xfrm>
          <a:prstGeom prst="rect">
            <a:avLst/>
          </a:prstGeom>
        </p:spPr>
        <p:txBody>
          <a:bodyPr wrap="none">
            <a:spAutoFit/>
          </a:bodyPr>
          <a:lstStyle/>
          <a:p>
            <a:r>
              <a:rPr lang="en-IN" dirty="0"/>
              <a:t>https://www.python.org/about/apps/ </a:t>
            </a:r>
          </a:p>
        </p:txBody>
      </p:sp>
    </p:spTree>
    <p:extLst>
      <p:ext uri="{BB962C8B-B14F-4D97-AF65-F5344CB8AC3E}">
        <p14:creationId xmlns:p14="http://schemas.microsoft.com/office/powerpoint/2010/main" val="186295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0" end="0"/>
                                            </p:txEl>
                                          </p:spTgt>
                                        </p:tgtEl>
                                        <p:attrNameLst>
                                          <p:attrName>style.visibility</p:attrName>
                                        </p:attrNameLst>
                                      </p:cBhvr>
                                      <p:to>
                                        <p:strVal val="visible"/>
                                      </p:to>
                                    </p:set>
                                    <p:animEffect transition="in" filter="fade">
                                      <p:cBhvr>
                                        <p:cTn id="5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2200" b="1" dirty="0" smtClean="0">
                <a:latin typeface="Times New Roman" pitchFamily="18" charset="0"/>
                <a:cs typeface="Times New Roman" pitchFamily="18" charset="0"/>
              </a:rPr>
              <a:t>3.Develop a  Program to calculate the sum of the first and the  last digit of a 56743</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number = 56743</a:t>
            </a:r>
          </a:p>
          <a:p>
            <a:pPr>
              <a:buNone/>
            </a:pPr>
            <a:endParaRPr lang="en-US" dirty="0" smtClean="0"/>
          </a:p>
          <a:p>
            <a:pPr>
              <a:buNone/>
            </a:pPr>
            <a:r>
              <a:rPr lang="en-US" dirty="0" err="1" smtClean="0"/>
              <a:t>number_str</a:t>
            </a:r>
            <a:r>
              <a:rPr lang="en-US" dirty="0" smtClean="0"/>
              <a:t> = </a:t>
            </a:r>
            <a:r>
              <a:rPr lang="en-US" dirty="0" err="1" smtClean="0"/>
              <a:t>str</a:t>
            </a:r>
            <a:r>
              <a:rPr lang="en-US" dirty="0" smtClean="0"/>
              <a:t>(number)</a:t>
            </a:r>
          </a:p>
          <a:p>
            <a:pPr>
              <a:buNone/>
            </a:pPr>
            <a:endParaRPr lang="en-US" dirty="0" smtClean="0"/>
          </a:p>
          <a:p>
            <a:pPr>
              <a:buNone/>
            </a:pPr>
            <a:r>
              <a:rPr lang="en-US" dirty="0" err="1" smtClean="0"/>
              <a:t>first_digit</a:t>
            </a:r>
            <a:r>
              <a:rPr lang="en-US" dirty="0" smtClean="0"/>
              <a:t> = </a:t>
            </a:r>
            <a:r>
              <a:rPr lang="en-US" dirty="0" err="1" smtClean="0"/>
              <a:t>int</a:t>
            </a:r>
            <a:r>
              <a:rPr lang="en-US" dirty="0" smtClean="0"/>
              <a:t>(</a:t>
            </a:r>
            <a:r>
              <a:rPr lang="en-US" dirty="0" err="1" smtClean="0"/>
              <a:t>number_str</a:t>
            </a:r>
            <a:r>
              <a:rPr lang="en-US" dirty="0" smtClean="0"/>
              <a:t>[0])</a:t>
            </a:r>
          </a:p>
          <a:p>
            <a:pPr>
              <a:buNone/>
            </a:pPr>
            <a:endParaRPr lang="en-US" dirty="0" smtClean="0"/>
          </a:p>
          <a:p>
            <a:pPr>
              <a:buNone/>
            </a:pPr>
            <a:r>
              <a:rPr lang="en-US" dirty="0" err="1" smtClean="0"/>
              <a:t>last_digit</a:t>
            </a:r>
            <a:r>
              <a:rPr lang="en-US" dirty="0" smtClean="0"/>
              <a:t> = </a:t>
            </a:r>
            <a:r>
              <a:rPr lang="en-US" dirty="0" err="1" smtClean="0"/>
              <a:t>int</a:t>
            </a:r>
            <a:r>
              <a:rPr lang="en-US" dirty="0" smtClean="0"/>
              <a:t>(</a:t>
            </a:r>
            <a:r>
              <a:rPr lang="en-US" dirty="0" err="1" smtClean="0"/>
              <a:t>number_str</a:t>
            </a:r>
            <a:r>
              <a:rPr lang="en-US" dirty="0" smtClean="0"/>
              <a:t>[-1])</a:t>
            </a:r>
          </a:p>
          <a:p>
            <a:pPr>
              <a:buNone/>
            </a:pPr>
            <a:endParaRPr lang="en-US" dirty="0" smtClean="0"/>
          </a:p>
          <a:p>
            <a:pPr>
              <a:buNone/>
            </a:pPr>
            <a:r>
              <a:rPr lang="en-US" dirty="0" err="1" smtClean="0"/>
              <a:t>sum_digits</a:t>
            </a:r>
            <a:r>
              <a:rPr lang="en-US" dirty="0" smtClean="0"/>
              <a:t> = </a:t>
            </a:r>
            <a:r>
              <a:rPr lang="en-US" dirty="0" err="1" smtClean="0"/>
              <a:t>first_digit</a:t>
            </a:r>
            <a:r>
              <a:rPr lang="en-US" dirty="0" smtClean="0"/>
              <a:t> + </a:t>
            </a:r>
            <a:r>
              <a:rPr lang="en-US" dirty="0" err="1" smtClean="0"/>
              <a:t>last_digit</a:t>
            </a:r>
            <a:r>
              <a:rPr lang="en-US" dirty="0" smtClean="0"/>
              <a:t/>
            </a:r>
            <a:br>
              <a:rPr lang="en-US" dirty="0" smtClean="0"/>
            </a:br>
            <a:r>
              <a:rPr lang="en-US" dirty="0" smtClean="0"/>
              <a:t>print("The sum of the first and the last digit of", number, "is:", </a:t>
            </a:r>
            <a:r>
              <a:rPr lang="en-US" dirty="0" err="1" smtClean="0"/>
              <a:t>sum_digits</a:t>
            </a:r>
            <a:r>
              <a:rPr lang="en-US" dirty="0" smtClean="0"/>
              <a:t>)</a:t>
            </a:r>
          </a:p>
          <a:p>
            <a:pPr>
              <a:buNone/>
            </a:pP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r>
              <a:rPr lang="en-IN" sz="1400" b="1" dirty="0" smtClean="0">
                <a:latin typeface="Times New Roman" pitchFamily="18" charset="0"/>
                <a:cs typeface="Times New Roman" pitchFamily="18" charset="0"/>
              </a:rPr>
              <a:t>4.Write a  program for calculating the bill amount for an item with the following scenarios</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         </a:t>
            </a:r>
            <a:r>
              <a:rPr lang="en-IN" sz="1400" b="1" dirty="0" smtClean="0">
                <a:latin typeface="Times New Roman" pitchFamily="18" charset="0"/>
                <a:cs typeface="Times New Roman" pitchFamily="18" charset="0"/>
              </a:rPr>
              <a:t>The quantity of item sold, and price of the item must read from the user and calculate the bill</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         </a:t>
            </a:r>
            <a:r>
              <a:rPr lang="en-IN" sz="1400" b="1" dirty="0" smtClean="0">
                <a:latin typeface="Times New Roman" pitchFamily="18" charset="0"/>
                <a:cs typeface="Times New Roman" pitchFamily="18" charset="0"/>
              </a:rPr>
              <a:t>After that there is a 10% discount on bill amount</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         </a:t>
            </a:r>
            <a:r>
              <a:rPr lang="en-IN" sz="1400" b="1" dirty="0" smtClean="0">
                <a:latin typeface="Times New Roman" pitchFamily="18" charset="0"/>
                <a:cs typeface="Times New Roman" pitchFamily="18" charset="0"/>
              </a:rPr>
              <a:t>There is a tax amount of 12% </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r>
              <a:rPr lang="en-IN" sz="1400" b="1" dirty="0" smtClean="0">
                <a:latin typeface="Times New Roman" pitchFamily="18" charset="0"/>
                <a:cs typeface="Times New Roman" pitchFamily="18" charset="0"/>
              </a:rPr>
              <a:t>Find the total bill after availing the discount and applying the tax</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0000" lnSpcReduction="20000"/>
          </a:bodyPr>
          <a:lstStyle/>
          <a:p>
            <a:pPr>
              <a:buNone/>
            </a:pPr>
            <a:r>
              <a:rPr lang="en-US" dirty="0" smtClean="0"/>
              <a:t>quantity = </a:t>
            </a:r>
            <a:r>
              <a:rPr lang="en-US" dirty="0" err="1" smtClean="0"/>
              <a:t>int</a:t>
            </a:r>
            <a:r>
              <a:rPr lang="en-US" dirty="0" smtClean="0"/>
              <a:t>(input("Enter the quantity of the item sold: "))</a:t>
            </a:r>
          </a:p>
          <a:p>
            <a:pPr>
              <a:buNone/>
            </a:pPr>
            <a:r>
              <a:rPr lang="en-US" dirty="0" err="1" smtClean="0"/>
              <a:t>price_per_item</a:t>
            </a:r>
            <a:r>
              <a:rPr lang="en-US" dirty="0" smtClean="0"/>
              <a:t> = float(input("Enter the price of the item: "))</a:t>
            </a:r>
          </a:p>
          <a:p>
            <a:pPr>
              <a:buNone/>
            </a:pPr>
            <a:endParaRPr lang="en-US" dirty="0" smtClean="0"/>
          </a:p>
          <a:p>
            <a:pPr>
              <a:buNone/>
            </a:pPr>
            <a:r>
              <a:rPr lang="en-US" dirty="0" err="1" smtClean="0"/>
              <a:t>initial_bill</a:t>
            </a:r>
            <a:r>
              <a:rPr lang="en-US" dirty="0" smtClean="0"/>
              <a:t> = quantity * </a:t>
            </a:r>
            <a:r>
              <a:rPr lang="en-US" dirty="0" err="1" smtClean="0"/>
              <a:t>price_per_item</a:t>
            </a:r>
            <a:endParaRPr lang="en-US" dirty="0" smtClean="0"/>
          </a:p>
          <a:p>
            <a:pPr>
              <a:buNone/>
            </a:pPr>
            <a:r>
              <a:rPr lang="en-US" dirty="0" smtClean="0"/>
              <a:t>print(</a:t>
            </a:r>
            <a:r>
              <a:rPr lang="en-US" dirty="0" err="1" smtClean="0"/>
              <a:t>initial_bill</a:t>
            </a:r>
            <a:r>
              <a:rPr lang="en-US" dirty="0" smtClean="0"/>
              <a:t>)</a:t>
            </a:r>
          </a:p>
          <a:p>
            <a:pPr>
              <a:buNone/>
            </a:pPr>
            <a:endParaRPr lang="en-US" dirty="0" smtClean="0"/>
          </a:p>
          <a:p>
            <a:pPr>
              <a:buNone/>
            </a:pPr>
            <a:r>
              <a:rPr lang="en-US" dirty="0" smtClean="0"/>
              <a:t>discount = 0.10 * </a:t>
            </a:r>
            <a:r>
              <a:rPr lang="en-US" dirty="0" err="1" smtClean="0"/>
              <a:t>initial_bill</a:t>
            </a:r>
            <a:endParaRPr lang="en-US" dirty="0" smtClean="0"/>
          </a:p>
          <a:p>
            <a:pPr>
              <a:buNone/>
            </a:pPr>
            <a:r>
              <a:rPr lang="en-US" dirty="0" err="1" smtClean="0"/>
              <a:t>discounted_bill</a:t>
            </a:r>
            <a:r>
              <a:rPr lang="en-US" dirty="0" smtClean="0"/>
              <a:t> = </a:t>
            </a:r>
            <a:r>
              <a:rPr lang="en-US" dirty="0" err="1" smtClean="0"/>
              <a:t>initial_bill</a:t>
            </a:r>
            <a:r>
              <a:rPr lang="en-US" dirty="0" smtClean="0"/>
              <a:t> - discount</a:t>
            </a:r>
          </a:p>
          <a:p>
            <a:pPr>
              <a:buNone/>
            </a:pPr>
            <a:r>
              <a:rPr lang="en-US" dirty="0" smtClean="0"/>
              <a:t>print(</a:t>
            </a:r>
            <a:r>
              <a:rPr lang="en-US" dirty="0" err="1" smtClean="0"/>
              <a:t>discounted_bill</a:t>
            </a:r>
            <a:r>
              <a:rPr lang="en-US" dirty="0" smtClean="0"/>
              <a:t>)</a:t>
            </a:r>
          </a:p>
          <a:p>
            <a:pPr>
              <a:buNone/>
            </a:pPr>
            <a:endParaRPr lang="en-US" dirty="0" smtClean="0"/>
          </a:p>
          <a:p>
            <a:pPr>
              <a:buNone/>
            </a:pPr>
            <a:r>
              <a:rPr lang="en-US" dirty="0" smtClean="0"/>
              <a:t>tax = 0.12 * </a:t>
            </a:r>
            <a:r>
              <a:rPr lang="en-US" dirty="0" err="1" smtClean="0"/>
              <a:t>discounted_bill</a:t>
            </a:r>
            <a:endParaRPr lang="en-US" dirty="0" smtClean="0"/>
          </a:p>
          <a:p>
            <a:pPr>
              <a:buNone/>
            </a:pPr>
            <a:r>
              <a:rPr lang="en-US" dirty="0" smtClean="0"/>
              <a:t>print(tax)</a:t>
            </a:r>
          </a:p>
          <a:p>
            <a:pPr>
              <a:buNone/>
            </a:pPr>
            <a:r>
              <a:rPr lang="en-US" dirty="0" err="1" smtClean="0"/>
              <a:t>final_bill</a:t>
            </a:r>
            <a:r>
              <a:rPr lang="en-US" dirty="0" smtClean="0"/>
              <a:t> = </a:t>
            </a:r>
            <a:r>
              <a:rPr lang="en-US" dirty="0" err="1" smtClean="0"/>
              <a:t>discounted_bill</a:t>
            </a:r>
            <a:r>
              <a:rPr lang="en-US" dirty="0" smtClean="0"/>
              <a:t> + tax</a:t>
            </a:r>
          </a:p>
          <a:p>
            <a:pPr>
              <a:buNone/>
            </a:pPr>
            <a:endParaRPr lang="en-US" dirty="0" smtClean="0"/>
          </a:p>
          <a:p>
            <a:pPr>
              <a:buNone/>
            </a:pPr>
            <a:r>
              <a:rPr lang="en-US" dirty="0" smtClean="0"/>
              <a:t>print("The final bill amount after applying the discount and tax is:", round(</a:t>
            </a:r>
            <a:r>
              <a:rPr lang="en-US" dirty="0" err="1" smtClean="0"/>
              <a:t>final_bill</a:t>
            </a:r>
            <a:r>
              <a:rPr lang="en-US" dirty="0" smtClean="0"/>
              <a:t>, 2))</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IN" sz="1400" b="1" dirty="0" smtClean="0">
                <a:latin typeface="Times New Roman" pitchFamily="18" charset="0"/>
                <a:cs typeface="Times New Roman" pitchFamily="18" charset="0"/>
              </a:rPr>
              <a:t>5.Implement a program to calculate in how many days a work will be completed by three persons A, B and C together. A, B, C take x days, y days and z days respectively to do the job alone. The formula to calculate the number of days if they work together is xyz/(</a:t>
            </a:r>
            <a:r>
              <a:rPr lang="en-IN" sz="1400" b="1" dirty="0" err="1" smtClean="0">
                <a:latin typeface="Times New Roman" pitchFamily="18" charset="0"/>
                <a:cs typeface="Times New Roman" pitchFamily="18" charset="0"/>
              </a:rPr>
              <a:t>xy</a:t>
            </a:r>
            <a:r>
              <a:rPr lang="en-IN" sz="1400" b="1" dirty="0" smtClean="0">
                <a:latin typeface="Times New Roman" pitchFamily="18" charset="0"/>
                <a:cs typeface="Times New Roman" pitchFamily="18" charset="0"/>
              </a:rPr>
              <a:t> + </a:t>
            </a:r>
            <a:r>
              <a:rPr lang="en-IN" sz="1400" b="1" dirty="0" err="1" smtClean="0">
                <a:latin typeface="Times New Roman" pitchFamily="18" charset="0"/>
                <a:cs typeface="Times New Roman" pitchFamily="18" charset="0"/>
              </a:rPr>
              <a:t>yz</a:t>
            </a:r>
            <a:r>
              <a:rPr lang="en-IN" sz="1400" b="1" dirty="0" smtClean="0">
                <a:latin typeface="Times New Roman" pitchFamily="18" charset="0"/>
                <a:cs typeface="Times New Roman" pitchFamily="18" charset="0"/>
              </a:rPr>
              <a:t> + </a:t>
            </a:r>
            <a:r>
              <a:rPr lang="en-IN" sz="1400" b="1" dirty="0" err="1" smtClean="0">
                <a:latin typeface="Times New Roman" pitchFamily="18" charset="0"/>
                <a:cs typeface="Times New Roman" pitchFamily="18" charset="0"/>
              </a:rPr>
              <a:t>xz</a:t>
            </a:r>
            <a:r>
              <a:rPr lang="en-IN" sz="1400" b="1" dirty="0" smtClean="0">
                <a:latin typeface="Times New Roman" pitchFamily="18" charset="0"/>
                <a:cs typeface="Times New Roman" pitchFamily="18" charset="0"/>
              </a:rPr>
              <a:t>) days where x, y, and z are given as input to the program.</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endParaRPr lang="en-US" sz="1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a:buNone/>
            </a:pPr>
            <a:r>
              <a:rPr lang="en-US" dirty="0" smtClean="0"/>
              <a:t>x = float(input("Enter the number of days person A takes to complete the job: "))</a:t>
            </a:r>
          </a:p>
          <a:p>
            <a:pPr>
              <a:buNone/>
            </a:pPr>
            <a:r>
              <a:rPr lang="en-US" dirty="0" smtClean="0"/>
              <a:t>y = float(input("Enter the number of days person B takes to complete the job: "))</a:t>
            </a:r>
          </a:p>
          <a:p>
            <a:pPr>
              <a:buNone/>
            </a:pPr>
            <a:r>
              <a:rPr lang="en-US" dirty="0" smtClean="0"/>
              <a:t>z = float(input("Enter the number of days person C takes to complete the job: "))</a:t>
            </a:r>
          </a:p>
          <a:p>
            <a:pPr>
              <a:buNone/>
            </a:pPr>
            <a:endParaRPr lang="en-US" dirty="0" smtClean="0"/>
          </a:p>
          <a:p>
            <a:pPr>
              <a:buNone/>
            </a:pPr>
            <a:r>
              <a:rPr lang="en-US" dirty="0" err="1" smtClean="0"/>
              <a:t>total_days</a:t>
            </a:r>
            <a:r>
              <a:rPr lang="en-US" dirty="0" smtClean="0"/>
              <a:t> = (x * y * z) / (x * y + y * z + x * z)</a:t>
            </a:r>
          </a:p>
          <a:p>
            <a:pPr>
              <a:buNone/>
            </a:pPr>
            <a:endParaRPr lang="en-US" dirty="0" smtClean="0"/>
          </a:p>
          <a:p>
            <a:pPr>
              <a:buNone/>
            </a:pPr>
            <a:r>
              <a:rPr lang="en-US" dirty="0" smtClean="0"/>
              <a:t>print("The number of days required to complete the job when A, B, and C work together is:", round(</a:t>
            </a:r>
            <a:r>
              <a:rPr lang="en-US" dirty="0" err="1" smtClean="0"/>
              <a:t>total_days</a:t>
            </a:r>
            <a:r>
              <a:rPr lang="en-US" dirty="0" smtClean="0"/>
              <a:t>, 2))</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4350"/>
            <a:ext cx="8229600" cy="3394472"/>
          </a:xfrm>
        </p:spPr>
        <p:txBody>
          <a:bodyPr>
            <a:normAutofit/>
          </a:bodyPr>
          <a:lstStyle/>
          <a:p>
            <a:pPr marL="0" indent="0">
              <a:buNone/>
            </a:pPr>
            <a:r>
              <a:rPr lang="en-US" sz="2000" b="1" dirty="0">
                <a:latin typeface="Times New Roman" pitchFamily="18" charset="0"/>
                <a:cs typeface="Times New Roman" pitchFamily="18" charset="0"/>
              </a:rPr>
              <a:t>Byte Code </a:t>
            </a:r>
            <a:r>
              <a:rPr lang="en-US" sz="2000" dirty="0">
                <a:latin typeface="Times New Roman" pitchFamily="18" charset="0"/>
                <a:cs typeface="Times New Roman" pitchFamily="18" charset="0"/>
              </a:rPr>
              <a:t>– Byte Code represents the fixed set of instruction created by Python developers representing all type of operations like arithmetic operations, comparison operation, memory related operation etc. </a:t>
            </a:r>
          </a:p>
          <a:p>
            <a:pPr marL="0" indent="0">
              <a:buNone/>
            </a:pPr>
            <a:r>
              <a:rPr lang="en-US" sz="2000" dirty="0">
                <a:latin typeface="Times New Roman" pitchFamily="18" charset="0"/>
                <a:cs typeface="Times New Roman" pitchFamily="18" charset="0"/>
              </a:rPr>
              <a:t>The size of each byte code instruction is 1 byte or 8 bits. </a:t>
            </a:r>
          </a:p>
          <a:p>
            <a:pPr marL="0" indent="0">
              <a:buNone/>
            </a:pPr>
            <a:r>
              <a:rPr lang="en-US" sz="2000" dirty="0">
                <a:latin typeface="Times New Roman" pitchFamily="18" charset="0"/>
                <a:cs typeface="Times New Roman" pitchFamily="18" charset="0"/>
              </a:rPr>
              <a:t>We can find byte code instruction in the .</a:t>
            </a:r>
            <a:r>
              <a:rPr lang="en-US" sz="2000" dirty="0" err="1">
                <a:latin typeface="Times New Roman" pitchFamily="18" charset="0"/>
                <a:cs typeface="Times New Roman" pitchFamily="18" charset="0"/>
              </a:rPr>
              <a:t>pyc</a:t>
            </a:r>
            <a:r>
              <a:rPr lang="en-US" sz="2000" dirty="0">
                <a:latin typeface="Times New Roman" pitchFamily="18" charset="0"/>
                <a:cs typeface="Times New Roman" pitchFamily="18" charset="0"/>
              </a:rPr>
              <a:t> file.</a:t>
            </a:r>
          </a:p>
          <a:p>
            <a:pPr>
              <a:buNone/>
            </a:pPr>
            <a:endParaRPr lang="en-IN" sz="2000" dirty="0"/>
          </a:p>
        </p:txBody>
      </p:sp>
    </p:spTree>
    <p:extLst>
      <p:ext uri="{BB962C8B-B14F-4D97-AF65-F5344CB8AC3E}">
        <p14:creationId xmlns:p14="http://schemas.microsoft.com/office/powerpoint/2010/main" val="249898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6478"/>
            <a:ext cx="8229600" cy="4004072"/>
          </a:xfrm>
        </p:spPr>
        <p:txBody>
          <a:bodyPr>
            <a:normAutofit/>
          </a:bodyPr>
          <a:lstStyle/>
          <a:p>
            <a:pPr marL="0" indent="0">
              <a:buNone/>
            </a:pPr>
            <a:r>
              <a:rPr lang="en-US" sz="1800" b="1" dirty="0">
                <a:latin typeface="Times New Roman" pitchFamily="18" charset="0"/>
                <a:cs typeface="Times New Roman" pitchFamily="18" charset="0"/>
              </a:rPr>
              <a:t>Python Compiler </a:t>
            </a:r>
            <a:r>
              <a:rPr lang="en-US" sz="1800" dirty="0">
                <a:latin typeface="Times New Roman" pitchFamily="18" charset="0"/>
                <a:cs typeface="Times New Roman" pitchFamily="18" charset="0"/>
              </a:rPr>
              <a:t>– A Python Compiler converts the program source code into byte code.</a:t>
            </a:r>
          </a:p>
          <a:p>
            <a:pPr marL="0" indent="0">
              <a:buNone/>
            </a:pPr>
            <a:r>
              <a:rPr lang="en-US" sz="1800" dirty="0">
                <a:latin typeface="Times New Roman" pitchFamily="18" charset="0"/>
                <a:cs typeface="Times New Roman" pitchFamily="18" charset="0"/>
              </a:rPr>
              <a:t>Type of Python Compilers :-</a:t>
            </a:r>
          </a:p>
          <a:p>
            <a:pPr lvl="1">
              <a:buFont typeface="Arial" pitchFamily="34" charset="0"/>
              <a:buChar char="•"/>
            </a:pPr>
            <a:r>
              <a:rPr lang="en-US" sz="1600" dirty="0" err="1">
                <a:latin typeface="Times New Roman" pitchFamily="18" charset="0"/>
                <a:cs typeface="Times New Roman" pitchFamily="18" charset="0"/>
              </a:rPr>
              <a:t>CPython</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Jpython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Jython</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PyPy</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RubyPython</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IronPython</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StacklessPython</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Pythonxy</a:t>
            </a:r>
            <a:endParaRPr lang="en-US" sz="1600" dirty="0">
              <a:latin typeface="Times New Roman" pitchFamily="18" charset="0"/>
              <a:cs typeface="Times New Roman" pitchFamily="18" charset="0"/>
            </a:endParaRPr>
          </a:p>
          <a:p>
            <a:pPr lvl="1">
              <a:buFont typeface="Arial" pitchFamily="34" charset="0"/>
              <a:buChar char="•"/>
            </a:pPr>
            <a:r>
              <a:rPr lang="en-US" sz="1600" dirty="0" err="1">
                <a:latin typeface="Times New Roman" pitchFamily="18" charset="0"/>
                <a:cs typeface="Times New Roman" pitchFamily="18" charset="0"/>
              </a:rPr>
              <a:t>AnacondaPython</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1954711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62167" y="2966095"/>
            <a:ext cx="1295400" cy="8382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latin typeface="Times New Roman" pitchFamily="18" charset="0"/>
                <a:cs typeface="Times New Roman" pitchFamily="18" charset="0"/>
              </a:rPr>
              <a:t>Source Code/ Program</a:t>
            </a:r>
            <a:endParaRPr lang="en-IN" sz="1400" dirty="0">
              <a:latin typeface="Times New Roman" pitchFamily="18" charset="0"/>
              <a:cs typeface="Times New Roman" pitchFamily="18" charset="0"/>
            </a:endParaRPr>
          </a:p>
        </p:txBody>
      </p:sp>
      <p:sp>
        <p:nvSpPr>
          <p:cNvPr id="5" name="TextBox 4"/>
          <p:cNvSpPr txBox="1"/>
          <p:nvPr/>
        </p:nvSpPr>
        <p:spPr>
          <a:xfrm>
            <a:off x="762001" y="3804295"/>
            <a:ext cx="1082348" cy="261610"/>
          </a:xfrm>
          <a:prstGeom prst="rect">
            <a:avLst/>
          </a:prstGeom>
          <a:noFill/>
        </p:spPr>
        <p:txBody>
          <a:bodyPr wrap="none" rtlCol="0">
            <a:spAutoFit/>
          </a:bodyPr>
          <a:lstStyle/>
          <a:p>
            <a:r>
              <a:rPr lang="en-US" sz="1100" dirty="0">
                <a:cs typeface="Times New Roman" pitchFamily="18" charset="0"/>
              </a:rPr>
              <a:t>Geekyshows.py</a:t>
            </a:r>
            <a:endParaRPr lang="en-IN" sz="1200" dirty="0">
              <a:cs typeface="Times New Roman" pitchFamily="18" charset="0"/>
            </a:endParaRPr>
          </a:p>
        </p:txBody>
      </p:sp>
      <p:sp>
        <p:nvSpPr>
          <p:cNvPr id="6" name="Rectangle 5"/>
          <p:cNvSpPr/>
          <p:nvPr/>
        </p:nvSpPr>
        <p:spPr>
          <a:xfrm>
            <a:off x="3124201" y="2966095"/>
            <a:ext cx="11430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Times New Roman" pitchFamily="18" charset="0"/>
                <a:cs typeface="Times New Roman" pitchFamily="18" charset="0"/>
              </a:rPr>
              <a:t>Byte Code</a:t>
            </a:r>
            <a:endParaRPr lang="en-IN" sz="1400" dirty="0">
              <a:latin typeface="Times New Roman" pitchFamily="18" charset="0"/>
              <a:cs typeface="Times New Roman" pitchFamily="18" charset="0"/>
            </a:endParaRPr>
          </a:p>
        </p:txBody>
      </p:sp>
      <p:cxnSp>
        <p:nvCxnSpPr>
          <p:cNvPr id="8" name="Straight Arrow Connector 7"/>
          <p:cNvCxnSpPr>
            <a:stCxn id="4" idx="3"/>
            <a:endCxn id="6" idx="1"/>
          </p:cNvCxnSpPr>
          <p:nvPr/>
        </p:nvCxnSpPr>
        <p:spPr>
          <a:xfrm>
            <a:off x="1957567" y="3385195"/>
            <a:ext cx="116663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74527" y="3423295"/>
            <a:ext cx="1149674" cy="430887"/>
          </a:xfrm>
          <a:prstGeom prst="rect">
            <a:avLst/>
          </a:prstGeom>
          <a:noFill/>
        </p:spPr>
        <p:txBody>
          <a:bodyPr wrap="none" rtlCol="0">
            <a:spAutoFit/>
          </a:bodyPr>
          <a:lstStyle/>
          <a:p>
            <a:pPr algn="ctr"/>
            <a:r>
              <a:rPr lang="en-US" sz="1100" dirty="0">
                <a:latin typeface="Times New Roman" pitchFamily="18" charset="0"/>
                <a:cs typeface="Times New Roman" pitchFamily="18" charset="0"/>
              </a:rPr>
              <a:t>Compile using </a:t>
            </a:r>
          </a:p>
          <a:p>
            <a:pPr algn="ctr"/>
            <a:r>
              <a:rPr lang="en-US" sz="1100" dirty="0">
                <a:latin typeface="Times New Roman" pitchFamily="18" charset="0"/>
                <a:cs typeface="Times New Roman" pitchFamily="18" charset="0"/>
              </a:rPr>
              <a:t>Python Compiler</a:t>
            </a:r>
            <a:endParaRPr lang="en-IN" sz="1100" dirty="0">
              <a:latin typeface="Times New Roman" pitchFamily="18" charset="0"/>
              <a:cs typeface="Times New Roman" pitchFamily="18" charset="0"/>
            </a:endParaRPr>
          </a:p>
        </p:txBody>
      </p:sp>
      <p:sp>
        <p:nvSpPr>
          <p:cNvPr id="10" name="TextBox 9"/>
          <p:cNvSpPr txBox="1"/>
          <p:nvPr/>
        </p:nvSpPr>
        <p:spPr>
          <a:xfrm>
            <a:off x="3111974" y="3804295"/>
            <a:ext cx="1231427" cy="276999"/>
          </a:xfrm>
          <a:prstGeom prst="rect">
            <a:avLst/>
          </a:prstGeom>
          <a:noFill/>
        </p:spPr>
        <p:txBody>
          <a:bodyPr wrap="none" rtlCol="0">
            <a:spAutoFit/>
          </a:bodyPr>
          <a:lstStyle/>
          <a:p>
            <a:r>
              <a:rPr lang="en-US" sz="1200" dirty="0" err="1">
                <a:cs typeface="Times New Roman" pitchFamily="18" charset="0"/>
              </a:rPr>
              <a:t>Geekyshows.pyc</a:t>
            </a:r>
            <a:endParaRPr lang="en-IN" sz="1200" dirty="0">
              <a:cs typeface="Times New Roman" pitchFamily="18" charset="0"/>
            </a:endParaRPr>
          </a:p>
        </p:txBody>
      </p:sp>
      <p:sp>
        <p:nvSpPr>
          <p:cNvPr id="11" name="Rectangle 10"/>
          <p:cNvSpPr/>
          <p:nvPr/>
        </p:nvSpPr>
        <p:spPr>
          <a:xfrm>
            <a:off x="5181600" y="2966095"/>
            <a:ext cx="1447800" cy="838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Times New Roman" pitchFamily="18" charset="0"/>
                <a:cs typeface="Times New Roman" pitchFamily="18" charset="0"/>
              </a:rPr>
              <a:t>Binary Code / Machine Code</a:t>
            </a:r>
            <a:endParaRPr lang="en-IN" sz="1400" dirty="0">
              <a:latin typeface="Times New Roman" pitchFamily="18" charset="0"/>
              <a:cs typeface="Times New Roman" pitchFamily="18" charset="0"/>
            </a:endParaRPr>
          </a:p>
        </p:txBody>
      </p:sp>
      <p:cxnSp>
        <p:nvCxnSpPr>
          <p:cNvPr id="13" name="Straight Arrow Connector 12"/>
          <p:cNvCxnSpPr>
            <a:stCxn id="6" idx="3"/>
            <a:endCxn id="11" idx="1"/>
          </p:cNvCxnSpPr>
          <p:nvPr/>
        </p:nvCxnSpPr>
        <p:spPr>
          <a:xfrm>
            <a:off x="4267201" y="3385195"/>
            <a:ext cx="914399"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4" name="TextBox 13"/>
          <p:cNvSpPr txBox="1"/>
          <p:nvPr/>
        </p:nvSpPr>
        <p:spPr>
          <a:xfrm>
            <a:off x="4267200" y="2952750"/>
            <a:ext cx="974947" cy="430887"/>
          </a:xfrm>
          <a:prstGeom prst="rect">
            <a:avLst/>
          </a:prstGeom>
          <a:noFill/>
        </p:spPr>
        <p:txBody>
          <a:bodyPr wrap="none" rtlCol="0">
            <a:spAutoFit/>
          </a:bodyPr>
          <a:lstStyle/>
          <a:p>
            <a:pPr algn="ctr"/>
            <a:r>
              <a:rPr lang="en-US" sz="1100" dirty="0">
                <a:latin typeface="Times New Roman" pitchFamily="18" charset="0"/>
                <a:cs typeface="Times New Roman" pitchFamily="18" charset="0"/>
              </a:rPr>
              <a:t>Run Program </a:t>
            </a:r>
          </a:p>
          <a:p>
            <a:pPr algn="ctr"/>
            <a:r>
              <a:rPr lang="en-US" sz="1100" dirty="0">
                <a:latin typeface="Times New Roman" pitchFamily="18" charset="0"/>
                <a:cs typeface="Times New Roman" pitchFamily="18" charset="0"/>
              </a:rPr>
              <a:t>using PVM</a:t>
            </a:r>
            <a:endParaRPr lang="en-IN" sz="1100" dirty="0">
              <a:latin typeface="Times New Roman" pitchFamily="18" charset="0"/>
              <a:cs typeface="Times New Roman" pitchFamily="18" charset="0"/>
            </a:endParaRPr>
          </a:p>
        </p:txBody>
      </p:sp>
      <p:sp>
        <p:nvSpPr>
          <p:cNvPr id="19" name="Rounded Rectangle 18"/>
          <p:cNvSpPr/>
          <p:nvPr/>
        </p:nvSpPr>
        <p:spPr>
          <a:xfrm>
            <a:off x="7287083" y="3135987"/>
            <a:ext cx="1094917" cy="4953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latin typeface="Times New Roman" pitchFamily="18" charset="0"/>
                <a:cs typeface="Times New Roman" pitchFamily="18" charset="0"/>
              </a:rPr>
              <a:t>Computer</a:t>
            </a:r>
            <a:endParaRPr lang="en-IN" sz="1400" dirty="0">
              <a:latin typeface="Times New Roman" pitchFamily="18" charset="0"/>
              <a:cs typeface="Times New Roman" pitchFamily="18" charset="0"/>
            </a:endParaRPr>
          </a:p>
        </p:txBody>
      </p:sp>
      <p:cxnSp>
        <p:nvCxnSpPr>
          <p:cNvPr id="21" name="Straight Arrow Connector 20"/>
          <p:cNvCxnSpPr>
            <a:stCxn id="11" idx="3"/>
            <a:endCxn id="19" idx="1"/>
          </p:cNvCxnSpPr>
          <p:nvPr/>
        </p:nvCxnSpPr>
        <p:spPr>
          <a:xfrm flipV="1">
            <a:off x="6629400" y="3383637"/>
            <a:ext cx="657683" cy="155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24" name="Content Placeholder 23"/>
          <p:cNvSpPr>
            <a:spLocks noGrp="1"/>
          </p:cNvSpPr>
          <p:nvPr>
            <p:ph idx="1"/>
          </p:nvPr>
        </p:nvSpPr>
        <p:spPr>
          <a:xfrm>
            <a:off x="457200" y="472678"/>
            <a:ext cx="8229600" cy="2327672"/>
          </a:xfrm>
        </p:spPr>
        <p:txBody>
          <a:bodyPr>
            <a:normAutofit/>
          </a:bodyPr>
          <a:lstStyle/>
          <a:p>
            <a:r>
              <a:rPr lang="en-US" sz="1600" dirty="0">
                <a:latin typeface="Times New Roman" pitchFamily="18" charset="0"/>
                <a:cs typeface="Times New Roman" pitchFamily="18" charset="0"/>
              </a:rPr>
              <a:t>Write Source Code / Program</a:t>
            </a:r>
          </a:p>
          <a:p>
            <a:r>
              <a:rPr lang="en-US" sz="1600" dirty="0">
                <a:latin typeface="Times New Roman" pitchFamily="18" charset="0"/>
                <a:cs typeface="Times New Roman" pitchFamily="18" charset="0"/>
              </a:rPr>
              <a:t>Compile the Program using Python Compiler</a:t>
            </a:r>
          </a:p>
          <a:p>
            <a:r>
              <a:rPr lang="en-US" sz="1600" dirty="0">
                <a:latin typeface="Times New Roman" pitchFamily="18" charset="0"/>
                <a:cs typeface="Times New Roman" pitchFamily="18" charset="0"/>
              </a:rPr>
              <a:t>Compiler Converts the Python Program into byte Code</a:t>
            </a:r>
          </a:p>
          <a:p>
            <a:r>
              <a:rPr lang="en-US" sz="1600" dirty="0">
                <a:latin typeface="Times New Roman" pitchFamily="18" charset="0"/>
                <a:cs typeface="Times New Roman" pitchFamily="18" charset="0"/>
              </a:rPr>
              <a:t>Computer/Machine Can not understand Byte Code so we convert it into Machine Code using PVM</a:t>
            </a:r>
          </a:p>
          <a:p>
            <a:r>
              <a:rPr lang="en-US" sz="1600" dirty="0">
                <a:latin typeface="Times New Roman" pitchFamily="18" charset="0"/>
                <a:cs typeface="Times New Roman" pitchFamily="18" charset="0"/>
              </a:rPr>
              <a:t>PVM uses an interpreter which understands the byte code and convert it into machine code</a:t>
            </a:r>
          </a:p>
          <a:p>
            <a:r>
              <a:rPr lang="en-US" sz="1600" dirty="0">
                <a:latin typeface="Times New Roman" pitchFamily="18" charset="0"/>
                <a:cs typeface="Times New Roman" pitchFamily="18" charset="0"/>
              </a:rPr>
              <a:t>Machine Code instructions are then executed by the processor and results are displayed</a:t>
            </a:r>
          </a:p>
          <a:p>
            <a:endParaRPr lang="en-IN" sz="1600" dirty="0">
              <a:latin typeface="Times New Roman" pitchFamily="18" charset="0"/>
              <a:cs typeface="Times New Roman" pitchFamily="18" charset="0"/>
            </a:endParaRPr>
          </a:p>
        </p:txBody>
      </p:sp>
      <p:sp>
        <p:nvSpPr>
          <p:cNvPr id="25" name="TextBox 24"/>
          <p:cNvSpPr txBox="1"/>
          <p:nvPr/>
        </p:nvSpPr>
        <p:spPr>
          <a:xfrm>
            <a:off x="7543800" y="3630180"/>
            <a:ext cx="630301" cy="276999"/>
          </a:xfrm>
          <a:prstGeom prst="rect">
            <a:avLst/>
          </a:prstGeom>
          <a:noFill/>
        </p:spPr>
        <p:txBody>
          <a:bodyPr wrap="none" rtlCol="0">
            <a:spAutoFit/>
          </a:bodyPr>
          <a:lstStyle/>
          <a:p>
            <a:r>
              <a:rPr lang="en-US" sz="1200" dirty="0">
                <a:cs typeface="Times New Roman" pitchFamily="18" charset="0"/>
              </a:rPr>
              <a:t>Output</a:t>
            </a:r>
            <a:endParaRPr lang="en-IN" sz="1200" dirty="0">
              <a:cs typeface="Times New Roman" pitchFamily="18" charset="0"/>
            </a:endParaRPr>
          </a:p>
        </p:txBody>
      </p:sp>
    </p:spTree>
    <p:extLst>
      <p:ext uri="{BB962C8B-B14F-4D97-AF65-F5344CB8AC3E}">
        <p14:creationId xmlns:p14="http://schemas.microsoft.com/office/powerpoint/2010/main" val="87016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500"/>
                                        <p:tgtEl>
                                          <p:spTgt spid="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xEl>
                                              <p:pRg st="1" end="1"/>
                                            </p:txEl>
                                          </p:spTgt>
                                        </p:tgtEl>
                                        <p:attrNameLst>
                                          <p:attrName>style.visibility</p:attrName>
                                        </p:attrNameLst>
                                      </p:cBhvr>
                                      <p:to>
                                        <p:strVal val="visible"/>
                                      </p:to>
                                    </p:set>
                                    <p:animEffect transition="in" filter="fade">
                                      <p:cBhvr>
                                        <p:cTn id="22" dur="500"/>
                                        <p:tgtEl>
                                          <p:spTgt spid="2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4">
                                            <p:txEl>
                                              <p:pRg st="2" end="2"/>
                                            </p:txEl>
                                          </p:spTgt>
                                        </p:tgtEl>
                                        <p:attrNameLst>
                                          <p:attrName>style.visibility</p:attrName>
                                        </p:attrNameLst>
                                      </p:cBhvr>
                                      <p:to>
                                        <p:strVal val="visible"/>
                                      </p:to>
                                    </p:set>
                                    <p:animEffect transition="in" filter="fade">
                                      <p:cBhvr>
                                        <p:cTn id="37" dur="500"/>
                                        <p:tgtEl>
                                          <p:spTgt spid="2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xEl>
                                              <p:pRg st="0" end="0"/>
                                            </p:txEl>
                                          </p:spTgt>
                                        </p:tgtEl>
                                        <p:attrNameLst>
                                          <p:attrName>style.visibility</p:attrName>
                                        </p:attrNameLst>
                                      </p:cBhvr>
                                      <p:to>
                                        <p:strVal val="visible"/>
                                      </p:to>
                                    </p:set>
                                    <p:animEffect transition="in" filter="fade">
                                      <p:cBhvr>
                                        <p:cTn id="47" dur="500"/>
                                        <p:tgtEl>
                                          <p:spTgt spid="10">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4">
                                            <p:txEl>
                                              <p:pRg st="3" end="3"/>
                                            </p:txEl>
                                          </p:spTgt>
                                        </p:tgtEl>
                                        <p:attrNameLst>
                                          <p:attrName>style.visibility</p:attrName>
                                        </p:attrNameLst>
                                      </p:cBhvr>
                                      <p:to>
                                        <p:strVal val="visible"/>
                                      </p:to>
                                    </p:set>
                                    <p:animEffect transition="in" filter="fade">
                                      <p:cBhvr>
                                        <p:cTn id="52" dur="500"/>
                                        <p:tgtEl>
                                          <p:spTgt spid="2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arn(inVertic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xEl>
                                              <p:pRg st="4" end="4"/>
                                            </p:txEl>
                                          </p:spTgt>
                                        </p:tgtEl>
                                        <p:attrNameLst>
                                          <p:attrName>style.visibility</p:attrName>
                                        </p:attrNameLst>
                                      </p:cBhvr>
                                      <p:to>
                                        <p:strVal val="visible"/>
                                      </p:to>
                                    </p:set>
                                    <p:animEffect transition="in" filter="fade">
                                      <p:cBhvr>
                                        <p:cTn id="67" dur="500"/>
                                        <p:tgtEl>
                                          <p:spTgt spid="2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fade">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4">
                                            <p:txEl>
                                              <p:pRg st="5" end="5"/>
                                            </p:txEl>
                                          </p:spTgt>
                                        </p:tgtEl>
                                        <p:attrNameLst>
                                          <p:attrName>style.visibility</p:attrName>
                                        </p:attrNameLst>
                                      </p:cBhvr>
                                      <p:to>
                                        <p:strVal val="visible"/>
                                      </p:to>
                                    </p:set>
                                    <p:animEffect transition="in" filter="fade">
                                      <p:cBhvr>
                                        <p:cTn id="77" dur="500"/>
                                        <p:tgtEl>
                                          <p:spTgt spid="24">
                                            <p:txEl>
                                              <p:pRg st="5" end="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arn(inVertical)">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fade">
                                      <p:cBhvr>
                                        <p:cTn id="87" dur="500"/>
                                        <p:tgtEl>
                                          <p:spTgt spid="19"/>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fade">
                                      <p:cBhvr>
                                        <p:cTn id="9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9" grpId="0"/>
      <p:bldP spid="11" grpId="0" animBg="1"/>
      <p:bldP spid="14" grpId="0"/>
      <p:bldP spid="19" grpId="0" animBg="1"/>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3021</TotalTime>
  <Words>3905</Words>
  <Application>Microsoft Office PowerPoint</Application>
  <PresentationFormat>On-screen Show (16:9)</PresentationFormat>
  <Paragraphs>681</Paragraphs>
  <Slides>62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Arial</vt:lpstr>
      <vt:lpstr>Calibri</vt:lpstr>
      <vt:lpstr>Cambria Math</vt:lpstr>
      <vt:lpstr>Consolas</vt:lpstr>
      <vt:lpstr>Segoe UI</vt:lpstr>
      <vt:lpstr>Times New Roman</vt:lpstr>
      <vt:lpstr>Office Theme</vt:lpstr>
      <vt:lpstr>PowerPoint Presentation</vt:lpstr>
      <vt:lpstr>What is Python ?</vt:lpstr>
      <vt:lpstr>History</vt:lpstr>
      <vt:lpstr>Version</vt:lpstr>
      <vt:lpstr>Features</vt:lpstr>
      <vt:lpstr>Application for Python</vt:lpstr>
      <vt:lpstr>PowerPoint Presentation</vt:lpstr>
      <vt:lpstr>PowerPoint Presentation</vt:lpstr>
      <vt:lpstr>PowerPoint Presentation</vt:lpstr>
      <vt:lpstr>Python Virtual Machine</vt:lpstr>
      <vt:lpstr>Executing Python Program</vt:lpstr>
      <vt:lpstr>Identifier</vt:lpstr>
      <vt:lpstr>PowerPoint Presentation</vt:lpstr>
      <vt:lpstr>Keywords or Reserved Words</vt:lpstr>
      <vt:lpstr>Constants</vt:lpstr>
      <vt:lpstr>Variable</vt:lpstr>
      <vt:lpstr>Variable</vt:lpstr>
      <vt:lpstr>Rules </vt:lpstr>
      <vt:lpstr>Examples</vt:lpstr>
      <vt:lpstr>PowerPoint Presentation</vt:lpstr>
      <vt:lpstr>Many Values to Multiple Variables </vt:lpstr>
      <vt:lpstr>One Value to Multiple Variables </vt:lpstr>
      <vt:lpstr>Comment</vt:lpstr>
      <vt:lpstr>Single Line Comment</vt:lpstr>
      <vt:lpstr>Multi Line Comment</vt:lpstr>
      <vt:lpstr>DataType</vt:lpstr>
      <vt:lpstr>Built-in Datatype</vt:lpstr>
      <vt:lpstr>User Defined Data type</vt:lpstr>
      <vt:lpstr>None Type</vt:lpstr>
      <vt:lpstr>Numeric Type / Number</vt:lpstr>
      <vt:lpstr>Numeric Type / Number</vt:lpstr>
      <vt:lpstr>Numeric Type / Number</vt:lpstr>
      <vt:lpstr>Numeric Type / Number</vt:lpstr>
      <vt:lpstr>Bool type</vt:lpstr>
      <vt:lpstr>Sequence Type</vt:lpstr>
      <vt:lpstr>Sequence Type</vt:lpstr>
      <vt:lpstr>Sequence Type</vt:lpstr>
      <vt:lpstr>Sequence Type</vt:lpstr>
      <vt:lpstr>Sequence Type</vt:lpstr>
      <vt:lpstr>Set Type</vt:lpstr>
      <vt:lpstr>Mapping Type/ dict / Dictionary</vt:lpstr>
      <vt:lpstr>Character</vt:lpstr>
      <vt:lpstr>Input and Output</vt:lpstr>
      <vt:lpstr>Output Statements</vt:lpstr>
      <vt:lpstr>Output Statements</vt:lpstr>
      <vt:lpstr>Output Statements</vt:lpstr>
      <vt:lpstr>Output Statements</vt:lpstr>
      <vt:lpstr>Output Statements</vt:lpstr>
      <vt:lpstr>Output Statements</vt:lpstr>
      <vt:lpstr>Output Statements</vt:lpstr>
      <vt:lpstr>Input Statements</vt:lpstr>
      <vt:lpstr>Input Statements</vt:lpstr>
      <vt:lpstr>Type Conversion</vt:lpstr>
      <vt:lpstr>Implicit Type Conversion </vt:lpstr>
      <vt:lpstr>Explicit Type Conversion </vt:lpstr>
      <vt:lpstr>Escape Sequence</vt:lpstr>
      <vt:lpstr>PowerPoint Presentation</vt:lpstr>
      <vt:lpstr>1.Write a Program to print the student details using Escape sequence characters.(Example:\n,\t,\”). </vt:lpstr>
      <vt:lpstr>2. The total number of students in a class are 45 out of which 25 are boys. If 80% of the total students secured grade 'A' out of which 16 are boys, then Develop a Program  to calculate the total number of girls getting grade 'A'. </vt:lpstr>
      <vt:lpstr>3.Develop a  Program to calculate the sum of the first and the  last digit of a 56743 </vt:lpstr>
      <vt:lpstr>4.Write a  program for calculating the bill amount for an item with the following scenarios          The quantity of item sold, and price of the item must read from the user and calculate the bill          After that there is a 10% discount on bill amount          There is a tax amount of 12%  Find the total bill after availing the discount and applying the tax </vt:lpstr>
      <vt:lpstr>5.Implement a program to calculate in how many days a work will be completed by three persons A, B and C together. A, B, C take x days, y days and z days respectively to do the job alone. The formula to calculate the number of days if they work together is xyz/(xy + yz + xz) days where x, y, and z are given as input to the program.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RK</dc:creator>
  <cp:lastModifiedBy>jyothisatyareddy@gmail.com</cp:lastModifiedBy>
  <cp:revision>51</cp:revision>
  <dcterms:created xsi:type="dcterms:W3CDTF">2006-08-16T00:00:00Z</dcterms:created>
  <dcterms:modified xsi:type="dcterms:W3CDTF">2024-07-30T05:41:47Z</dcterms:modified>
</cp:coreProperties>
</file>