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65" r:id="rId17"/>
    <p:sldId id="266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6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5" r:id="rId52"/>
    <p:sldId id="308" r:id="rId53"/>
    <p:sldId id="310" r:id="rId54"/>
    <p:sldId id="306" r:id="rId55"/>
    <p:sldId id="309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D3B8E-47F4-4885-B7BD-AF2F0ACC333C}" type="datetimeFigureOut">
              <a:rPr lang="en-IN" smtClean="0"/>
              <a:t>27-03-2023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57827-7DFB-4AEF-B143-DA785C180A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84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7827-7DFB-4AEF-B143-DA785C180AC2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65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57827-7DFB-4AEF-B143-DA785C180AC2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45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UNIT-2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550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Visualization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dirty="0"/>
              <a:t>Insight maps from the produced images to the actual questions the user has about the raw </a:t>
            </a:r>
            <a:r>
              <a:rPr lang="en-IN" dirty="0" smtClean="0"/>
              <a:t>data</a:t>
            </a:r>
          </a:p>
          <a:p>
            <a:r>
              <a:rPr lang="en-IN" dirty="0" smtClean="0"/>
              <a:t>Monitoring live process – need for users in changing its parameters. </a:t>
            </a:r>
          </a:p>
          <a:p>
            <a:r>
              <a:rPr lang="en-IN" dirty="0" smtClean="0"/>
              <a:t>Applications provide close </a:t>
            </a:r>
            <a:r>
              <a:rPr lang="en-IN" dirty="0"/>
              <a:t>the loop between the visualization output and the application’s </a:t>
            </a:r>
            <a:r>
              <a:rPr lang="en-IN" dirty="0" smtClean="0"/>
              <a:t>inputs.</a:t>
            </a:r>
          </a:p>
        </p:txBody>
      </p:sp>
    </p:spTree>
    <p:extLst>
      <p:ext uri="{BB962C8B-B14F-4D97-AF65-F5344CB8AC3E}">
        <p14:creationId xmlns:p14="http://schemas.microsoft.com/office/powerpoint/2010/main" val="33156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Visualization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If the user completes round trip time effectively steers the process at hand by means of visual feedback. This process, called computational steering,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766180" cy="211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850" y="5181600"/>
            <a:ext cx="6512511" cy="1143000"/>
          </a:xfrm>
        </p:spPr>
        <p:txBody>
          <a:bodyPr/>
          <a:lstStyle/>
          <a:p>
            <a:r>
              <a:rPr lang="en-IN" dirty="0" smtClean="0"/>
              <a:t>Data Importing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9" y="731520"/>
            <a:ext cx="6546273" cy="4373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To </a:t>
            </a:r>
            <a:r>
              <a:rPr lang="en-IN" dirty="0"/>
              <a:t>import our input </a:t>
            </a:r>
            <a:r>
              <a:rPr lang="en-IN" dirty="0" smtClean="0"/>
              <a:t>data into </a:t>
            </a:r>
            <a:r>
              <a:rPr lang="en-IN" dirty="0"/>
              <a:t>the visualization process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/>
              <a:t>Functional </a:t>
            </a:r>
            <a:r>
              <a:rPr lang="en-IN" dirty="0" smtClean="0"/>
              <a:t>terms: importing </a:t>
            </a:r>
            <a:r>
              <a:rPr lang="en-IN" dirty="0"/>
              <a:t>the input data maps the raw information D</a:t>
            </a:r>
            <a:r>
              <a:rPr lang="en-IN" baseline="-25000" dirty="0"/>
              <a:t>I</a:t>
            </a:r>
            <a:r>
              <a:rPr lang="en-IN" dirty="0"/>
              <a:t> that is available at the beginning of the visualization process to a dataset D ∈ D, </a:t>
            </a:r>
            <a:endParaRPr lang="en-IN" dirty="0" smtClean="0"/>
          </a:p>
          <a:p>
            <a:pPr marL="0" indent="0">
              <a:buNone/>
            </a:pPr>
            <a:r>
              <a:rPr lang="en-IN" dirty="0"/>
              <a:t>		</a:t>
            </a:r>
            <a:r>
              <a:rPr lang="en-IN" dirty="0" smtClean="0"/>
              <a:t>		Import </a:t>
            </a:r>
            <a:r>
              <a:rPr lang="en-IN" dirty="0"/>
              <a:t>: D</a:t>
            </a:r>
            <a:r>
              <a:rPr lang="en-IN" baseline="-25000" dirty="0"/>
              <a:t>I</a:t>
            </a:r>
            <a:r>
              <a:rPr lang="en-IN" dirty="0" smtClean="0"/>
              <a:t> </a:t>
            </a:r>
            <a:r>
              <a:rPr lang="en-IN" dirty="0"/>
              <a:t>→ </a:t>
            </a:r>
            <a:r>
              <a:rPr lang="en-IN" dirty="0" smtClean="0"/>
              <a:t>D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D </a:t>
            </a:r>
            <a:r>
              <a:rPr lang="en-IN" dirty="0"/>
              <a:t>consists of uniform, rectilinear, structured, and </a:t>
            </a:r>
            <a:r>
              <a:rPr lang="en-IN" dirty="0" smtClean="0"/>
              <a:t>unstructured </a:t>
            </a:r>
            <a:r>
              <a:rPr lang="en-IN" dirty="0"/>
              <a:t>datasets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Oval Callout 3"/>
          <p:cNvSpPr/>
          <p:nvPr/>
        </p:nvSpPr>
        <p:spPr>
          <a:xfrm>
            <a:off x="7003473" y="2590800"/>
            <a:ext cx="1371600" cy="609600"/>
          </a:xfrm>
          <a:prstGeom prst="wedgeEllipseCallout">
            <a:avLst>
              <a:gd name="adj1" fmla="val -57197"/>
              <a:gd name="adj2" fmla="val 4504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>
                  <a:solidFill>
                    <a:schemeClr val="tx1"/>
                  </a:solidFill>
                </a:ln>
              </a:rPr>
              <a:t>Chosen data</a:t>
            </a:r>
            <a:endParaRPr lang="en-IN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276600" y="2590800"/>
            <a:ext cx="1371600" cy="609600"/>
          </a:xfrm>
          <a:prstGeom prst="wedgeEllipseCallout">
            <a:avLst>
              <a:gd name="adj1" fmla="val 147652"/>
              <a:gd name="adj2" fmla="val 232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ln>
                  <a:solidFill>
                    <a:schemeClr val="tx1"/>
                  </a:solidFill>
                </a:ln>
              </a:rPr>
              <a:t>Raw data</a:t>
            </a:r>
            <a:endParaRPr lang="en-IN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71" y="4248913"/>
            <a:ext cx="2570929" cy="5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3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3000"/>
            <a:ext cx="6512511" cy="1143000"/>
          </a:xfrm>
        </p:spPr>
        <p:txBody>
          <a:bodyPr/>
          <a:lstStyle/>
          <a:p>
            <a:r>
              <a:rPr lang="en-IN" dirty="0" smtClean="0"/>
              <a:t>Data Importing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533400"/>
            <a:ext cx="84582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One-to-one mapping</a:t>
            </a:r>
          </a:p>
          <a:p>
            <a:r>
              <a:rPr lang="en-IN" dirty="0" smtClean="0"/>
              <a:t>Reading the input data from some external storage</a:t>
            </a:r>
          </a:p>
          <a:p>
            <a:r>
              <a:rPr lang="en-IN" dirty="0" smtClean="0"/>
              <a:t>Direct mapping</a:t>
            </a:r>
          </a:p>
          <a:p>
            <a:r>
              <a:rPr lang="en-IN" dirty="0" smtClean="0"/>
              <a:t>Translating between different data storage formats, resampling the data from the continuous to discrete.</a:t>
            </a:r>
          </a:p>
          <a:p>
            <a:r>
              <a:rPr lang="en-IN" dirty="0" smtClean="0"/>
              <a:t>Choice made during data importing determine the quality and effectiveness of visualization</a:t>
            </a:r>
          </a:p>
          <a:p>
            <a:r>
              <a:rPr lang="en-IN" dirty="0" smtClean="0"/>
              <a:t>Preserve available input information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15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72168"/>
            <a:ext cx="7848599" cy="1143000"/>
          </a:xfrm>
        </p:spPr>
        <p:txBody>
          <a:bodyPr/>
          <a:lstStyle/>
          <a:p>
            <a:r>
              <a:rPr lang="en-IN" sz="3600" dirty="0" smtClean="0"/>
              <a:t>Data Filtering and Enrichment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After importing ,decision about important and interested features.</a:t>
            </a:r>
          </a:p>
          <a:p>
            <a:r>
              <a:rPr lang="en-IN" dirty="0" smtClean="0"/>
              <a:t>Distil </a:t>
            </a:r>
            <a:r>
              <a:rPr lang="en-IN" dirty="0"/>
              <a:t>our raw dataset into more appropriate representations, also called enriched </a:t>
            </a:r>
            <a:r>
              <a:rPr lang="en-IN" dirty="0" smtClean="0"/>
              <a:t>datasets</a:t>
            </a:r>
          </a:p>
          <a:p>
            <a:r>
              <a:rPr lang="en-IN" dirty="0" smtClean="0"/>
              <a:t>Encode </a:t>
            </a:r>
            <a:r>
              <a:rPr lang="en-IN" dirty="0"/>
              <a:t>our features of interest in a more appropriate form for analysis and visualization.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/>
              <a:t>process is called data filtering or data </a:t>
            </a:r>
            <a:r>
              <a:rPr lang="en-IN" dirty="0" smtClean="0"/>
              <a:t>enriching.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3641724"/>
            <a:ext cx="268720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3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372168"/>
            <a:ext cx="7467600" cy="1143000"/>
          </a:xfrm>
        </p:spPr>
        <p:txBody>
          <a:bodyPr/>
          <a:lstStyle/>
          <a:p>
            <a:r>
              <a:rPr lang="en-IN" sz="3600" dirty="0" smtClean="0"/>
              <a:t>Data Filtering and Enrichment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This process performs </a:t>
            </a:r>
            <a:r>
              <a:rPr lang="en-IN" dirty="0"/>
              <a:t>two tasks: On one hand, data is filtered to extract relevant information. On the other hand, data is enriched with higher-level information that supports a given </a:t>
            </a:r>
            <a:r>
              <a:rPr lang="en-IN" dirty="0" smtClean="0"/>
              <a:t>task.</a:t>
            </a:r>
          </a:p>
          <a:p>
            <a:r>
              <a:rPr lang="en-IN" dirty="0"/>
              <a:t>Data filtering can be described by the function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			Filter </a:t>
            </a:r>
            <a:r>
              <a:rPr lang="en-IN" dirty="0"/>
              <a:t>: D → D</a:t>
            </a:r>
            <a:r>
              <a:rPr lang="en-IN" dirty="0" smtClean="0"/>
              <a:t>.</a:t>
            </a:r>
          </a:p>
          <a:p>
            <a:r>
              <a:rPr lang="en-IN" dirty="0"/>
              <a:t>Both the input (domain) and output (codomain) of the filtering function are </a:t>
            </a:r>
            <a:r>
              <a:rPr lang="en-IN" b="1" dirty="0" smtClean="0"/>
              <a:t>datasets</a:t>
            </a:r>
          </a:p>
          <a:p>
            <a:r>
              <a:rPr lang="en-IN" dirty="0" smtClean="0"/>
              <a:t>Data Manipulation operation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6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838200"/>
          </a:xfrm>
        </p:spPr>
        <p:txBody>
          <a:bodyPr/>
          <a:lstStyle/>
          <a:p>
            <a:r>
              <a:rPr lang="en-IN" sz="3200" dirty="0" smtClean="0"/>
              <a:t>Data Filtering and enriching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762000"/>
            <a:ext cx="8001000" cy="6096000"/>
          </a:xfrm>
        </p:spPr>
        <p:txBody>
          <a:bodyPr>
            <a:normAutofit/>
          </a:bodyPr>
          <a:lstStyle/>
          <a:p>
            <a:r>
              <a:rPr lang="en-IN" dirty="0" smtClean="0"/>
              <a:t>Contexts where filtering is important</a:t>
            </a:r>
          </a:p>
          <a:p>
            <a:pPr lvl="1"/>
            <a:r>
              <a:rPr lang="en-IN" b="1" dirty="0"/>
              <a:t>See what is relevant</a:t>
            </a:r>
            <a:r>
              <a:rPr lang="en-IN" dirty="0" smtClean="0"/>
              <a:t>.</a:t>
            </a:r>
          </a:p>
          <a:p>
            <a:pPr lvl="2"/>
            <a:r>
              <a:rPr lang="en-IN" dirty="0"/>
              <a:t>medical specialists- CT or MRI scanners. </a:t>
            </a:r>
            <a:endParaRPr lang="en-IN" dirty="0" smtClean="0"/>
          </a:p>
          <a:p>
            <a:pPr lvl="2"/>
            <a:r>
              <a:rPr lang="en-IN" dirty="0"/>
              <a:t>Financial analysts- stock </a:t>
            </a:r>
            <a:r>
              <a:rPr lang="en-IN" dirty="0" smtClean="0"/>
              <a:t>prices</a:t>
            </a:r>
            <a:endParaRPr lang="en-IN" dirty="0"/>
          </a:p>
          <a:p>
            <a:pPr lvl="1"/>
            <a:r>
              <a:rPr lang="en-IN" b="1" dirty="0" smtClean="0"/>
              <a:t>Handle </a:t>
            </a:r>
            <a:r>
              <a:rPr lang="en-IN" b="1" dirty="0"/>
              <a:t>large data</a:t>
            </a:r>
            <a:r>
              <a:rPr lang="en-IN" dirty="0" smtClean="0"/>
              <a:t>.</a:t>
            </a:r>
          </a:p>
          <a:p>
            <a:pPr lvl="2"/>
            <a:r>
              <a:rPr lang="en-IN" dirty="0" smtClean="0"/>
              <a:t>Problem for </a:t>
            </a:r>
            <a:r>
              <a:rPr lang="en-IN" dirty="0"/>
              <a:t>e</a:t>
            </a:r>
            <a:r>
              <a:rPr lang="en-IN" dirty="0" smtClean="0"/>
              <a:t>fficient visualization</a:t>
            </a:r>
          </a:p>
          <a:p>
            <a:pPr lvl="2"/>
            <a:r>
              <a:rPr lang="en-IN" dirty="0" smtClean="0"/>
              <a:t>Limited output resolution</a:t>
            </a:r>
          </a:p>
          <a:p>
            <a:pPr lvl="2"/>
            <a:r>
              <a:rPr lang="en-IN" dirty="0" smtClean="0"/>
              <a:t>Solution- Subsampling(zooming)-subsets of pixels that captures the all characteristics of the complete dataset</a:t>
            </a:r>
          </a:p>
          <a:p>
            <a:pPr lvl="2"/>
            <a:r>
              <a:rPr lang="en-IN" dirty="0" smtClean="0"/>
              <a:t>Panning-selecting subset of the input image at its original resolution</a:t>
            </a:r>
          </a:p>
          <a:p>
            <a:pPr lvl="1"/>
            <a:r>
              <a:rPr lang="en-IN" b="1" dirty="0" smtClean="0"/>
              <a:t>Ease of use</a:t>
            </a:r>
          </a:p>
          <a:p>
            <a:pPr lvl="2"/>
            <a:r>
              <a:rPr lang="en-IN" dirty="0" smtClean="0"/>
              <a:t>Convenience</a:t>
            </a:r>
          </a:p>
          <a:p>
            <a:pPr lvl="2"/>
            <a:r>
              <a:rPr lang="en-IN" dirty="0" smtClean="0"/>
              <a:t>Need </a:t>
            </a:r>
            <a:r>
              <a:rPr lang="en-IN" dirty="0"/>
              <a:t>to transform – apply necessary operation</a:t>
            </a:r>
          </a:p>
          <a:p>
            <a:pPr lvl="2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8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The filtering operation produces an enriched dataset that should directly </a:t>
            </a:r>
            <a:r>
              <a:rPr lang="en-IN" dirty="0" smtClean="0"/>
              <a:t>represent </a:t>
            </a:r>
            <a:r>
              <a:rPr lang="en-IN" dirty="0"/>
              <a:t>the features of interest for a specific exploration </a:t>
            </a:r>
            <a:r>
              <a:rPr lang="en-IN" dirty="0" smtClean="0"/>
              <a:t>task</a:t>
            </a:r>
          </a:p>
          <a:p>
            <a:r>
              <a:rPr lang="en-IN" dirty="0"/>
              <a:t>visualization process -</a:t>
            </a:r>
            <a:r>
              <a:rPr lang="en-IN" dirty="0" smtClean="0"/>
              <a:t>mapping can be modelled </a:t>
            </a:r>
            <a:r>
              <a:rPr lang="en-IN" dirty="0"/>
              <a:t>by the function </a:t>
            </a:r>
            <a:r>
              <a:rPr lang="en-IN" dirty="0" smtClean="0"/>
              <a:t>Map </a:t>
            </a:r>
            <a:r>
              <a:rPr lang="en-IN" dirty="0"/>
              <a:t>: D → </a:t>
            </a:r>
            <a:r>
              <a:rPr lang="en-IN" dirty="0" smtClean="0"/>
              <a:t>D</a:t>
            </a:r>
            <a:r>
              <a:rPr lang="en-IN" baseline="-25000" dirty="0" smtClean="0"/>
              <a:t>V</a:t>
            </a:r>
          </a:p>
          <a:p>
            <a:r>
              <a:rPr lang="en-IN" dirty="0"/>
              <a:t>This function takes a dataset D ∈ D and maps it to a dataset of visual features D</a:t>
            </a:r>
            <a:r>
              <a:rPr lang="en-IN" baseline="-25000" dirty="0"/>
              <a:t>V</a:t>
            </a:r>
            <a:r>
              <a:rPr lang="en-IN" dirty="0"/>
              <a:t> </a:t>
            </a:r>
            <a:endParaRPr lang="en-IN" baseline="-25000" dirty="0" smtClean="0"/>
          </a:p>
          <a:p>
            <a:endParaRPr lang="en-IN" baseline="-25000" dirty="0"/>
          </a:p>
        </p:txBody>
      </p:sp>
    </p:spTree>
    <p:extLst>
      <p:ext uri="{BB962C8B-B14F-4D97-AF65-F5344CB8AC3E}">
        <p14:creationId xmlns:p14="http://schemas.microsoft.com/office/powerpoint/2010/main" val="40966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6512511" cy="1143000"/>
          </a:xfrm>
        </p:spPr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153400" cy="5029200"/>
          </a:xfrm>
        </p:spPr>
        <p:txBody>
          <a:bodyPr>
            <a:normAutofit/>
          </a:bodyPr>
          <a:lstStyle/>
          <a:p>
            <a:r>
              <a:rPr lang="en-IN" dirty="0"/>
              <a:t>The visual domain D</a:t>
            </a:r>
            <a:r>
              <a:rPr lang="en-IN" baseline="-25000" dirty="0"/>
              <a:t>V</a:t>
            </a:r>
            <a:r>
              <a:rPr lang="en-IN" dirty="0"/>
              <a:t> </a:t>
            </a:r>
            <a:r>
              <a:rPr lang="en-IN" dirty="0" smtClean="0"/>
              <a:t> </a:t>
            </a:r>
            <a:r>
              <a:rPr lang="en-IN" dirty="0"/>
              <a:t>is a multidimensional space whose axes, or dimensions, are those elements that we perceive as </a:t>
            </a:r>
            <a:r>
              <a:rPr lang="en-IN" dirty="0" smtClean="0"/>
              <a:t>quasi independent </a:t>
            </a:r>
            <a:r>
              <a:rPr lang="en-IN" dirty="0"/>
              <a:t>visual </a:t>
            </a:r>
            <a:r>
              <a:rPr lang="en-IN" dirty="0" smtClean="0"/>
              <a:t>attribute.</a:t>
            </a:r>
          </a:p>
          <a:p>
            <a:r>
              <a:rPr lang="en-IN" dirty="0"/>
              <a:t>visual feature is a </a:t>
            </a:r>
            <a:r>
              <a:rPr lang="en-IN" dirty="0" err="1"/>
              <a:t>colored</a:t>
            </a:r>
            <a:r>
              <a:rPr lang="en-IN" dirty="0"/>
              <a:t>, shaded, textured, and animated 2D or 3D </a:t>
            </a:r>
            <a:r>
              <a:rPr lang="en-IN" dirty="0" smtClean="0"/>
              <a:t>shape</a:t>
            </a:r>
          </a:p>
          <a:p>
            <a:r>
              <a:rPr lang="en-IN" dirty="0" smtClean="0"/>
              <a:t>Map function</a:t>
            </a:r>
          </a:p>
          <a:p>
            <a:pPr lvl="1"/>
            <a:r>
              <a:rPr lang="en-IN" dirty="0" smtClean="0"/>
              <a:t>used </a:t>
            </a:r>
            <a:r>
              <a:rPr lang="en-IN" dirty="0"/>
              <a:t>in a specific application </a:t>
            </a:r>
          </a:p>
          <a:p>
            <a:pPr lvl="1"/>
            <a:r>
              <a:rPr lang="en-IN" dirty="0" smtClean="0"/>
              <a:t>depend on </a:t>
            </a:r>
            <a:r>
              <a:rPr lang="en-IN" dirty="0"/>
              <a:t>purpose of the visualization, </a:t>
            </a:r>
          </a:p>
          <a:p>
            <a:pPr lvl="1"/>
            <a:r>
              <a:rPr lang="en-IN" dirty="0" smtClean="0"/>
              <a:t>specifics </a:t>
            </a:r>
            <a:r>
              <a:rPr lang="en-IN" dirty="0"/>
              <a:t>of the data, </a:t>
            </a:r>
            <a:endParaRPr lang="en-IN" dirty="0" smtClean="0"/>
          </a:p>
          <a:p>
            <a:pPr lvl="1"/>
            <a:r>
              <a:rPr lang="en-IN" dirty="0" smtClean="0"/>
              <a:t>the </a:t>
            </a:r>
            <a:r>
              <a:rPr lang="en-IN" dirty="0"/>
              <a:t>preference of the designer of that </a:t>
            </a:r>
            <a:r>
              <a:rPr lang="en-IN" dirty="0" smtClean="0"/>
              <a:t>visualization</a:t>
            </a:r>
          </a:p>
          <a:p>
            <a:pPr lvl="1"/>
            <a:r>
              <a:rPr lang="en-IN" dirty="0" smtClean="0"/>
              <a:t>Example: mapping 2D and 3D coordinates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94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610601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IN" sz="2400" dirty="0" smtClean="0"/>
              <a:t>The Direct and Inverse Mapping in the visualization process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4602480"/>
          </a:xfrm>
        </p:spPr>
        <p:txBody>
          <a:bodyPr/>
          <a:lstStyle/>
          <a:p>
            <a:r>
              <a:rPr lang="en-IN" dirty="0" smtClean="0"/>
              <a:t>Why to extract visual features?</a:t>
            </a:r>
          </a:p>
          <a:p>
            <a:pPr lvl="1"/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2" y="1295401"/>
            <a:ext cx="7746988" cy="41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0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05400"/>
            <a:ext cx="6512511" cy="1143000"/>
          </a:xfrm>
        </p:spPr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91400" cy="414528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The Visualization Pipeline: </a:t>
            </a:r>
            <a:endParaRPr lang="en-IN" dirty="0"/>
          </a:p>
          <a:p>
            <a:r>
              <a:rPr lang="en-US" dirty="0"/>
              <a:t>Conceptual Perspective: Importing Data, Data Filtering and Enrichment, Mapping Data, Rendering Data</a:t>
            </a:r>
            <a:endParaRPr lang="en-IN" dirty="0"/>
          </a:p>
          <a:p>
            <a:r>
              <a:rPr lang="en-US" dirty="0"/>
              <a:t>Implementation Perspective: Dataflow design, Dataflow implementation, Algorithm Classification</a:t>
            </a:r>
            <a:endParaRPr lang="en-IN" dirty="0"/>
          </a:p>
          <a:p>
            <a:r>
              <a:rPr lang="en-US" b="1" dirty="0"/>
              <a:t>Scalar Visualization: </a:t>
            </a:r>
            <a:r>
              <a:rPr lang="en-US" dirty="0"/>
              <a:t>Color Mapping,</a:t>
            </a:r>
            <a:endParaRPr lang="en-IN" dirty="0"/>
          </a:p>
          <a:p>
            <a:r>
              <a:rPr lang="en-US" dirty="0"/>
              <a:t>Designing Effective Color maps: Goals, Color legends, Rainbow color map and other color map designs-Gray scale, Two hue, Heat map, Diverging and Zebra color map,</a:t>
            </a:r>
            <a:endParaRPr lang="en-IN" dirty="0"/>
          </a:p>
          <a:p>
            <a:r>
              <a:rPr lang="en-US" dirty="0"/>
              <a:t>Contouring: Contour properties, Height Plots: </a:t>
            </a:r>
            <a:r>
              <a:rPr lang="en-US" dirty="0" err="1"/>
              <a:t>Enridged</a:t>
            </a:r>
            <a:r>
              <a:rPr lang="en-US" dirty="0"/>
              <a:t> plots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837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715000"/>
            <a:ext cx="6512511" cy="1143000"/>
          </a:xfrm>
        </p:spPr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Rendering is </a:t>
            </a:r>
            <a:r>
              <a:rPr lang="en-IN" dirty="0" smtClean="0"/>
              <a:t> </a:t>
            </a:r>
            <a:r>
              <a:rPr lang="en-IN" dirty="0"/>
              <a:t>applying computer graphics techniques, such as coordinate transformations, lighting, texture </a:t>
            </a:r>
            <a:r>
              <a:rPr lang="en-IN" dirty="0" smtClean="0"/>
              <a:t>mapping etc.,</a:t>
            </a:r>
          </a:p>
          <a:p>
            <a:r>
              <a:rPr lang="en-IN" dirty="0" smtClean="0"/>
              <a:t>Data </a:t>
            </a:r>
            <a:r>
              <a:rPr lang="en-IN" dirty="0"/>
              <a:t>mapping targets </a:t>
            </a:r>
            <a:r>
              <a:rPr lang="en-IN" dirty="0" smtClean="0"/>
              <a:t>in making </a:t>
            </a:r>
            <a:r>
              <a:rPr lang="en-IN" dirty="0"/>
              <a:t>the invisible and multidimensional data visible and </a:t>
            </a:r>
            <a:r>
              <a:rPr lang="en-IN" dirty="0" smtClean="0"/>
              <a:t>low-dimensional</a:t>
            </a:r>
          </a:p>
          <a:p>
            <a:r>
              <a:rPr lang="en-IN" dirty="0"/>
              <a:t>In implementation practice, </a:t>
            </a:r>
            <a:r>
              <a:rPr lang="en-IN" dirty="0" smtClean="0"/>
              <a:t>Filter </a:t>
            </a:r>
            <a:r>
              <a:rPr lang="en-IN" dirty="0"/>
              <a:t>and Import may be not </a:t>
            </a:r>
            <a:r>
              <a:rPr lang="en-IN" dirty="0" smtClean="0"/>
              <a:t>invertible.</a:t>
            </a:r>
          </a:p>
          <a:p>
            <a:r>
              <a:rPr lang="en-IN" dirty="0"/>
              <a:t>if </a:t>
            </a:r>
            <a:r>
              <a:rPr lang="en-IN" dirty="0" smtClean="0"/>
              <a:t>Map </a:t>
            </a:r>
            <a:r>
              <a:rPr lang="en-IN" dirty="0"/>
              <a:t>and Render are invertible, </a:t>
            </a:r>
          </a:p>
          <a:p>
            <a:pPr lvl="1"/>
            <a:r>
              <a:rPr lang="en-IN" dirty="0" smtClean="0"/>
              <a:t>make </a:t>
            </a:r>
            <a:r>
              <a:rPr lang="en-IN" dirty="0"/>
              <a:t>judgments about the enriched datasets D that model our problem domain, using the rendered </a:t>
            </a:r>
            <a:r>
              <a:rPr lang="en-IN" dirty="0" smtClean="0"/>
              <a:t>images</a:t>
            </a:r>
          </a:p>
          <a:p>
            <a:r>
              <a:rPr lang="en-IN" dirty="0"/>
              <a:t>For example, a 3D scene rendered from a bad angle and with low lighting will produce an </a:t>
            </a:r>
            <a:r>
              <a:rPr lang="en-IN" dirty="0" smtClean="0"/>
              <a:t>bad image </a:t>
            </a:r>
          </a:p>
          <a:p>
            <a:pPr marL="365760" lvl="1" indent="0">
              <a:buNone/>
            </a:pPr>
            <a:r>
              <a:rPr lang="en-IN" dirty="0"/>
              <a:t>	</a:t>
            </a:r>
            <a:r>
              <a:rPr lang="en-IN" dirty="0" smtClean="0"/>
              <a:t>an </a:t>
            </a:r>
            <a:r>
              <a:rPr lang="en-IN" dirty="0"/>
              <a:t>image which does not tell us anything </a:t>
            </a:r>
            <a:r>
              <a:rPr lang="en-IN" dirty="0" smtClean="0"/>
              <a:t>insightful</a:t>
            </a:r>
          </a:p>
          <a:p>
            <a:pPr marL="45720" indent="0">
              <a:buNone/>
            </a:pPr>
            <a:r>
              <a:rPr lang="en-IN" dirty="0" smtClean="0"/>
              <a:t>Map </a:t>
            </a:r>
            <a:r>
              <a:rPr lang="en-IN" dirty="0"/>
              <a:t>should </a:t>
            </a:r>
            <a:r>
              <a:rPr lang="en-IN" dirty="0" smtClean="0"/>
              <a:t> </a:t>
            </a:r>
            <a:r>
              <a:rPr lang="en-IN" dirty="0"/>
              <a:t>be injective, it is invertible over its whole value range, which is what we want.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21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15000"/>
            <a:ext cx="6512511" cy="1143000"/>
          </a:xfrm>
        </p:spPr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"/>
            <a:ext cx="8686800" cy="5562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IN" dirty="0" smtClean="0"/>
              <a:t>			</a:t>
            </a:r>
            <a:r>
              <a:rPr lang="en-IN" b="1" dirty="0" smtClean="0"/>
              <a:t>Purpose</a:t>
            </a:r>
          </a:p>
          <a:p>
            <a:pPr marL="45720" indent="0">
              <a:buNone/>
            </a:pPr>
            <a:r>
              <a:rPr lang="en-IN" dirty="0" smtClean="0"/>
              <a:t>Mapping</a:t>
            </a:r>
          </a:p>
          <a:p>
            <a:r>
              <a:rPr lang="en-IN" dirty="0" smtClean="0"/>
              <a:t>Encodes explicit design decisions of what and how</a:t>
            </a:r>
          </a:p>
          <a:p>
            <a:r>
              <a:rPr lang="en-IN" dirty="0" smtClean="0"/>
              <a:t>Converts invisible data to visible representations</a:t>
            </a:r>
          </a:p>
          <a:p>
            <a:r>
              <a:rPr lang="en-IN" dirty="0" smtClean="0"/>
              <a:t>Specifies those attributes that encode actual data</a:t>
            </a:r>
          </a:p>
          <a:p>
            <a:endParaRPr lang="en-IN" dirty="0"/>
          </a:p>
          <a:p>
            <a:pPr marL="45720" indent="0">
              <a:buNone/>
            </a:pPr>
            <a:r>
              <a:rPr lang="en-IN" dirty="0" smtClean="0"/>
              <a:t>Rendering</a:t>
            </a:r>
          </a:p>
          <a:p>
            <a:r>
              <a:rPr lang="en-IN" dirty="0" smtClean="0"/>
              <a:t>Simulates the physical process to visible 3D scene</a:t>
            </a:r>
          </a:p>
          <a:p>
            <a:r>
              <a:rPr lang="en-IN" dirty="0" smtClean="0"/>
              <a:t>Specifies visual attributes to tune to their taste</a:t>
            </a:r>
          </a:p>
          <a:p>
            <a:pPr marL="45720" indent="0">
              <a:buNone/>
            </a:pPr>
            <a:r>
              <a:rPr lang="en-IN" dirty="0" smtClean="0"/>
              <a:t>			</a:t>
            </a:r>
            <a:r>
              <a:rPr lang="en-IN" b="1" dirty="0" smtClean="0"/>
              <a:t>Modularity</a:t>
            </a:r>
          </a:p>
          <a:p>
            <a:r>
              <a:rPr lang="en-IN" dirty="0" smtClean="0"/>
              <a:t>Both operations implementation is complex and has numerous sub-steps</a:t>
            </a:r>
          </a:p>
          <a:p>
            <a:r>
              <a:rPr lang="en-IN" dirty="0" smtClean="0"/>
              <a:t>3D </a:t>
            </a:r>
            <a:r>
              <a:rPr lang="en-IN" dirty="0"/>
              <a:t>rendering </a:t>
            </a:r>
            <a:r>
              <a:rPr lang="en-IN" dirty="0" smtClean="0"/>
              <a:t>libraries are reused in </a:t>
            </a:r>
            <a:r>
              <a:rPr lang="en-IN" dirty="0"/>
              <a:t>a visualization application once the rendering step is separated from the mapping step.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58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0"/>
            <a:ext cx="6512511" cy="1143000"/>
          </a:xfrm>
        </p:spPr>
        <p:txBody>
          <a:bodyPr/>
          <a:lstStyle/>
          <a:p>
            <a:r>
              <a:rPr lang="en-IN" sz="3200" dirty="0" smtClean="0"/>
              <a:t>Data Mapping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" y="82088"/>
            <a:ext cx="8974840" cy="451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9422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Know </a:t>
            </a:r>
            <a:r>
              <a:rPr lang="en-IN" dirty="0"/>
              <a:t>to which point in M the selected point maps. This is easy to do, since M is mapped one-to-one to our 2D visualization </a:t>
            </a:r>
            <a:r>
              <a:rPr lang="en-IN" dirty="0" smtClean="0"/>
              <a:t>space.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Know </a:t>
            </a:r>
            <a:r>
              <a:rPr lang="en-IN" dirty="0"/>
              <a:t>how </a:t>
            </a:r>
            <a:r>
              <a:rPr lang="en-IN" dirty="0" err="1"/>
              <a:t>color</a:t>
            </a:r>
            <a:r>
              <a:rPr lang="en-IN" dirty="0"/>
              <a:t> encodes temperature and be able to map each hue in the visualization to a different numerical temperature </a:t>
            </a:r>
            <a:r>
              <a:rPr lang="en-IN" dirty="0" smtClean="0"/>
              <a:t>value, an </a:t>
            </a:r>
            <a:r>
              <a:rPr lang="en-IN" dirty="0"/>
              <a:t>invertible </a:t>
            </a:r>
            <a:r>
              <a:rPr lang="en-IN" dirty="0" err="1" smtClean="0"/>
              <a:t>color</a:t>
            </a:r>
            <a:r>
              <a:rPr lang="en-IN" dirty="0" smtClean="0"/>
              <a:t> map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/>
              <a:t>Know </a:t>
            </a:r>
            <a:r>
              <a:rPr lang="en-IN" dirty="0"/>
              <a:t>how height encodes rainfall and be able to map each shade of </a:t>
            </a:r>
            <a:r>
              <a:rPr lang="en-IN" dirty="0" err="1"/>
              <a:t>gray</a:t>
            </a:r>
            <a:r>
              <a:rPr lang="en-IN" dirty="0"/>
              <a:t> in the visualization to a different rainfall value</a:t>
            </a: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94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304800"/>
            <a:ext cx="8610600" cy="5562600"/>
          </a:xfrm>
        </p:spPr>
        <p:txBody>
          <a:bodyPr/>
          <a:lstStyle/>
          <a:p>
            <a:r>
              <a:rPr lang="en-IN" dirty="0" smtClean="0"/>
              <a:t>Distance preservation</a:t>
            </a:r>
          </a:p>
          <a:p>
            <a:pPr lvl="1"/>
            <a:r>
              <a:rPr lang="en-IN" dirty="0" smtClean="0"/>
              <a:t>The </a:t>
            </a:r>
            <a:r>
              <a:rPr lang="en-IN" dirty="0"/>
              <a:t>distance d(x1, x2) between any two values x1 and x2 in the dataset D should suggest the distance </a:t>
            </a:r>
            <a:r>
              <a:rPr lang="en-IN" dirty="0" smtClean="0"/>
              <a:t>d’(Map(x1</a:t>
            </a:r>
            <a:r>
              <a:rPr lang="en-IN" dirty="0"/>
              <a:t>), </a:t>
            </a:r>
            <a:r>
              <a:rPr lang="en-IN" dirty="0" smtClean="0"/>
              <a:t>Map(x2</a:t>
            </a:r>
            <a:r>
              <a:rPr lang="en-IN" dirty="0"/>
              <a:t>)) in the visual feature dataset </a:t>
            </a:r>
            <a:r>
              <a:rPr lang="en-IN" dirty="0" smtClean="0"/>
              <a:t>D</a:t>
            </a:r>
            <a:r>
              <a:rPr lang="en-IN" baseline="-25000" dirty="0" smtClean="0"/>
              <a:t>V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Linear Mapping: Numerical value to visual attribute</a:t>
            </a:r>
          </a:p>
          <a:p>
            <a:pPr lvl="1"/>
            <a:r>
              <a:rPr lang="en-IN" dirty="0"/>
              <a:t>Measurement mappings: the </a:t>
            </a:r>
            <a:r>
              <a:rPr lang="en-IN" dirty="0" smtClean="0"/>
              <a:t>empirical </a:t>
            </a:r>
            <a:r>
              <a:rPr lang="en-IN" dirty="0"/>
              <a:t>relations preserve and are preserved by the numerical </a:t>
            </a:r>
            <a:r>
              <a:rPr lang="en-IN" dirty="0" smtClean="0"/>
              <a:t>relations</a:t>
            </a:r>
          </a:p>
          <a:p>
            <a:pPr lvl="1"/>
            <a:r>
              <a:rPr lang="en-IN" dirty="0" smtClean="0"/>
              <a:t>To map </a:t>
            </a:r>
            <a:r>
              <a:rPr lang="en-IN" dirty="0"/>
              <a:t>rainfall </a:t>
            </a:r>
            <a:r>
              <a:rPr lang="en-IN" dirty="0" smtClean="0"/>
              <a:t>values: a </a:t>
            </a:r>
            <a:r>
              <a:rPr lang="en-IN" dirty="0" err="1"/>
              <a:t>colormap</a:t>
            </a:r>
            <a:r>
              <a:rPr lang="en-IN" dirty="0"/>
              <a:t> that translates scalar values to hues that works</a:t>
            </a:r>
            <a:endParaRPr lang="en-IN" dirty="0" smtClean="0"/>
          </a:p>
          <a:p>
            <a:r>
              <a:rPr lang="en-IN" dirty="0"/>
              <a:t>Organization levels</a:t>
            </a:r>
            <a:r>
              <a:rPr lang="en-IN" dirty="0" smtClean="0"/>
              <a:t>: </a:t>
            </a:r>
            <a:r>
              <a:rPr lang="en-IN" sz="2000" dirty="0" smtClean="0"/>
              <a:t>Types </a:t>
            </a:r>
            <a:r>
              <a:rPr lang="en-IN" sz="2000" dirty="0"/>
              <a:t>of operations that </a:t>
            </a:r>
            <a:r>
              <a:rPr lang="en-IN" sz="2000" dirty="0" smtClean="0"/>
              <a:t>perform on  </a:t>
            </a:r>
            <a:r>
              <a:rPr lang="en-IN" sz="2000" dirty="0"/>
              <a:t>variables.</a:t>
            </a:r>
            <a:endParaRPr lang="en-IN" sz="2000" dirty="0" smtClean="0"/>
          </a:p>
          <a:p>
            <a:pPr lvl="1"/>
            <a:r>
              <a:rPr lang="en-IN" dirty="0" smtClean="0"/>
              <a:t>Associative: </a:t>
            </a:r>
            <a:r>
              <a:rPr lang="en-IN" dirty="0"/>
              <a:t>if v allows a categorical attribute mapped by v to be perceived independently on the presence of other visual variables in the same image</a:t>
            </a:r>
            <a:r>
              <a:rPr lang="en-IN" dirty="0" smtClean="0"/>
              <a:t>. Example: Shape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42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Data Mapping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8" y="3733800"/>
            <a:ext cx="69108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391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Selective: if v allows a categorical value mapped by v to be (nearly) instantaneously perceived as different from other values mapped by v. Example: </a:t>
            </a:r>
            <a:r>
              <a:rPr lang="en-I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Color</a:t>
            </a:r>
            <a:endParaRPr lang="en-I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Ordinal: if v allows one to pre-attentively compare different values mapped by v. </a:t>
            </a:r>
            <a:r>
              <a:rPr lang="en-I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Size</a:t>
            </a:r>
          </a:p>
          <a:p>
            <a:endParaRPr lang="en-I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I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Quantitative: 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v allows one to visually compute ratios between different values mapped by v. Example: “size” the </a:t>
            </a:r>
            <a:r>
              <a:rPr lang="en-I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no.of</a:t>
            </a:r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times one object is bigger than the other</a:t>
            </a:r>
          </a:p>
        </p:txBody>
      </p:sp>
    </p:spTree>
    <p:extLst>
      <p:ext uri="{BB962C8B-B14F-4D97-AF65-F5344CB8AC3E}">
        <p14:creationId xmlns:p14="http://schemas.microsoft.com/office/powerpoint/2010/main" val="500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Data Rendering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686800" cy="37338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</a:t>
            </a:r>
            <a:r>
              <a:rPr lang="en-IN" dirty="0"/>
              <a:t>final step of the visualization process.</a:t>
            </a:r>
            <a:endParaRPr lang="en-IN" dirty="0" smtClean="0"/>
          </a:p>
          <a:p>
            <a:r>
              <a:rPr lang="en-IN" dirty="0" smtClean="0"/>
              <a:t>Takes </a:t>
            </a:r>
            <a:r>
              <a:rPr lang="en-IN" dirty="0"/>
              <a:t>the 3D scene created by the mapping operation, together with several </a:t>
            </a:r>
            <a:r>
              <a:rPr lang="en-IN" dirty="0" smtClean="0"/>
              <a:t>user specified </a:t>
            </a:r>
            <a:r>
              <a:rPr lang="en-IN" dirty="0"/>
              <a:t>viewing parameters such as the viewpoint and lighting, and renders it to produce the desired images: 	</a:t>
            </a:r>
            <a:r>
              <a:rPr lang="en-IN" dirty="0" smtClean="0"/>
              <a:t>		Render </a:t>
            </a:r>
            <a:r>
              <a:rPr lang="en-IN" dirty="0"/>
              <a:t>: </a:t>
            </a:r>
            <a:r>
              <a:rPr lang="en-IN" dirty="0" smtClean="0"/>
              <a:t>D</a:t>
            </a:r>
            <a:r>
              <a:rPr lang="en-IN" baseline="-25000" dirty="0" smtClean="0"/>
              <a:t>V</a:t>
            </a:r>
            <a:r>
              <a:rPr lang="en-IN" dirty="0" smtClean="0"/>
              <a:t>→ I</a:t>
            </a:r>
          </a:p>
          <a:p>
            <a:r>
              <a:rPr lang="en-IN" dirty="0"/>
              <a:t>This allows users to interactively navigate and examine the rendered result of a given visualization by rendering the 3D scene without having to </a:t>
            </a:r>
            <a:r>
              <a:rPr lang="en-IN" dirty="0" err="1"/>
              <a:t>recompute</a:t>
            </a:r>
            <a:r>
              <a:rPr lang="en-IN" dirty="0"/>
              <a:t> the mapping operation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If the view point changes, mapping remains same but have to do render with new viewing parameters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182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35782"/>
            <a:ext cx="8458200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8229600" cy="5486400"/>
          </a:xfrm>
        </p:spPr>
        <p:txBody>
          <a:bodyPr/>
          <a:lstStyle/>
          <a:p>
            <a:r>
              <a:rPr lang="en-IN" dirty="0"/>
              <a:t>visualization pipeline as a composition of functions that have dataset arguments and </a:t>
            </a:r>
            <a:r>
              <a:rPr lang="en-IN" dirty="0" smtClean="0"/>
              <a:t>values.</a:t>
            </a:r>
          </a:p>
          <a:p>
            <a:pPr marL="45720" indent="0">
              <a:buNone/>
            </a:pPr>
            <a:r>
              <a:rPr lang="en-IN" dirty="0"/>
              <a:t>	</a:t>
            </a:r>
            <a:r>
              <a:rPr lang="en-IN" dirty="0" smtClean="0"/>
              <a:t>Vis </a:t>
            </a:r>
            <a:r>
              <a:rPr lang="en-IN" dirty="0"/>
              <a:t>= F1 ◦ F2 ◦ ... ◦ </a:t>
            </a:r>
            <a:r>
              <a:rPr lang="en-IN" dirty="0" err="1"/>
              <a:t>Fn</a:t>
            </a:r>
            <a:r>
              <a:rPr lang="en-IN" dirty="0"/>
              <a:t>, where Fi : D → D</a:t>
            </a:r>
            <a:r>
              <a:rPr lang="en-IN" dirty="0" smtClean="0"/>
              <a:t>.</a:t>
            </a:r>
          </a:p>
          <a:p>
            <a:pPr marL="45720" indent="0">
              <a:buNone/>
            </a:pPr>
            <a:r>
              <a:rPr lang="en-IN" dirty="0"/>
              <a:t>Where Fi perform the data rendering, mapping, filtering, and </a:t>
            </a:r>
            <a:r>
              <a:rPr lang="en-IN" dirty="0" smtClean="0"/>
              <a:t>importing and in inverse order</a:t>
            </a:r>
          </a:p>
          <a:p>
            <a:pPr marL="45720" indent="0">
              <a:buNone/>
            </a:pPr>
            <a:r>
              <a:rPr lang="en-IN" dirty="0"/>
              <a:t>This model allows us to decompose each of the four stages into </a:t>
            </a:r>
            <a:r>
              <a:rPr lang="en-IN" dirty="0" smtClean="0"/>
              <a:t>many </a:t>
            </a:r>
            <a:r>
              <a:rPr lang="en-IN" dirty="0" err="1" smtClean="0"/>
              <a:t>subfunctions</a:t>
            </a:r>
            <a:r>
              <a:rPr lang="en-IN" dirty="0" smtClean="0"/>
              <a:t>.</a:t>
            </a:r>
          </a:p>
          <a:p>
            <a:pPr marL="45720" indent="0">
              <a:buNone/>
            </a:pPr>
            <a:r>
              <a:rPr lang="en-IN" dirty="0"/>
              <a:t>First, </a:t>
            </a:r>
            <a:r>
              <a:rPr lang="en-IN" dirty="0" smtClean="0"/>
              <a:t>complex </a:t>
            </a:r>
            <a:r>
              <a:rPr lang="en-IN" dirty="0"/>
              <a:t>operations, such as filtering, in terms of a composition of simple filter-like atomic operations that each address a specific task.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/>
              <a:t>Second</a:t>
            </a:r>
            <a:r>
              <a:rPr lang="en-IN" dirty="0"/>
              <a:t>, this </a:t>
            </a:r>
            <a:r>
              <a:rPr lang="en-IN" dirty="0" err="1"/>
              <a:t>favors</a:t>
            </a:r>
            <a:r>
              <a:rPr lang="en-IN" dirty="0"/>
              <a:t> modular, reusable software design and allows us to assemble </a:t>
            </a:r>
            <a:r>
              <a:rPr lang="en-IN" dirty="0" smtClean="0"/>
              <a:t>visualization </a:t>
            </a:r>
            <a:r>
              <a:rPr lang="en-IN" dirty="0"/>
              <a:t>applications from a set of predefined functional </a:t>
            </a:r>
            <a:r>
              <a:rPr lang="en-IN" dirty="0" smtClean="0"/>
              <a:t>components.</a:t>
            </a:r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7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03" y="5943600"/>
            <a:ext cx="8839199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04800"/>
            <a:ext cx="8610600" cy="5334000"/>
          </a:xfrm>
        </p:spPr>
        <p:txBody>
          <a:bodyPr/>
          <a:lstStyle/>
          <a:p>
            <a:r>
              <a:rPr lang="en-IN" dirty="0"/>
              <a:t>Dataflow design</a:t>
            </a:r>
            <a:r>
              <a:rPr lang="en-IN" dirty="0" smtClean="0"/>
              <a:t>: Implement </a:t>
            </a:r>
            <a:r>
              <a:rPr lang="en-IN" dirty="0"/>
              <a:t>the functions Fi as classes that have three properties</a:t>
            </a:r>
            <a:r>
              <a:rPr lang="en-IN" dirty="0" smtClean="0"/>
              <a:t>:</a:t>
            </a:r>
          </a:p>
          <a:p>
            <a:r>
              <a:rPr lang="en-IN" dirty="0" smtClean="0"/>
              <a:t> </a:t>
            </a:r>
            <a:r>
              <a:rPr lang="en-IN" dirty="0"/>
              <a:t>• They read one or more input datasets </a:t>
            </a:r>
            <a:r>
              <a:rPr lang="en-IN" dirty="0" err="1"/>
              <a:t>D</a:t>
            </a:r>
            <a:r>
              <a:rPr lang="en-IN" baseline="30000" dirty="0" err="1"/>
              <a:t>inp</a:t>
            </a:r>
            <a:r>
              <a:rPr lang="en-IN" dirty="0"/>
              <a:t> </a:t>
            </a:r>
            <a:r>
              <a:rPr lang="en-IN" baseline="-25000" dirty="0"/>
              <a:t>i 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• </a:t>
            </a:r>
            <a:r>
              <a:rPr lang="en-IN" dirty="0"/>
              <a:t>They write one or more output datasets </a:t>
            </a:r>
            <a:r>
              <a:rPr lang="en-IN" dirty="0" err="1" smtClean="0"/>
              <a:t>D</a:t>
            </a:r>
            <a:r>
              <a:rPr lang="en-IN" baseline="30000" dirty="0" err="1" smtClean="0"/>
              <a:t>out</a:t>
            </a:r>
            <a:r>
              <a:rPr lang="en-IN" baseline="-25000" dirty="0" err="1" smtClean="0"/>
              <a:t>j</a:t>
            </a:r>
            <a:r>
              <a:rPr lang="en-IN" dirty="0" smtClean="0"/>
              <a:t> 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• </a:t>
            </a:r>
            <a:r>
              <a:rPr lang="en-IN" dirty="0"/>
              <a:t>They have an execute() operation that computes </a:t>
            </a:r>
            <a:r>
              <a:rPr lang="en-IN" dirty="0" err="1" smtClean="0"/>
              <a:t>D</a:t>
            </a:r>
            <a:r>
              <a:rPr lang="en-IN" baseline="30000" dirty="0" err="1" smtClean="0"/>
              <a:t>out</a:t>
            </a:r>
            <a:r>
              <a:rPr lang="en-IN" baseline="-25000" dirty="0" err="1" smtClean="0"/>
              <a:t>j</a:t>
            </a:r>
            <a:r>
              <a:rPr lang="en-IN" dirty="0" smtClean="0"/>
              <a:t> </a:t>
            </a:r>
            <a:r>
              <a:rPr lang="en-IN" dirty="0"/>
              <a:t>given </a:t>
            </a:r>
            <a:r>
              <a:rPr lang="en-IN" dirty="0" err="1"/>
              <a:t>D</a:t>
            </a:r>
            <a:r>
              <a:rPr lang="en-IN" baseline="30000" dirty="0" err="1"/>
              <a:t>inp</a:t>
            </a:r>
            <a:r>
              <a:rPr lang="en-IN" dirty="0"/>
              <a:t> </a:t>
            </a:r>
            <a:r>
              <a:rPr lang="en-IN" baseline="-25000" dirty="0"/>
              <a:t>i</a:t>
            </a:r>
            <a:r>
              <a:rPr lang="en-IN" dirty="0" smtClean="0"/>
              <a:t>. </a:t>
            </a:r>
          </a:p>
          <a:p>
            <a:r>
              <a:rPr lang="en-IN" dirty="0" smtClean="0"/>
              <a:t>The </a:t>
            </a:r>
            <a:r>
              <a:rPr lang="en-IN" dirty="0"/>
              <a:t>choice of letting the function F have several datasets as input (arguments) and output (results</a:t>
            </a:r>
            <a:r>
              <a:rPr lang="en-IN" dirty="0" smtClean="0"/>
              <a:t>)</a:t>
            </a:r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9627"/>
            <a:ext cx="5638800" cy="25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405" y="6096000"/>
            <a:ext cx="9144000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144000" cy="5334000"/>
          </a:xfrm>
        </p:spPr>
        <p:txBody>
          <a:bodyPr/>
          <a:lstStyle/>
          <a:p>
            <a:r>
              <a:rPr lang="en-IN" dirty="0" smtClean="0"/>
              <a:t>Input raw data into the pipeline, first execute F</a:t>
            </a:r>
            <a:r>
              <a:rPr lang="en-IN" baseline="-25000" dirty="0" smtClean="0"/>
              <a:t>1</a:t>
            </a:r>
          </a:p>
          <a:p>
            <a:r>
              <a:rPr lang="en-IN" dirty="0"/>
              <a:t>If the application graph is acyclic, the execution is equivalent to calling the execute() method of all operations Fi in the order of the topological sorting of the graph </a:t>
            </a:r>
            <a:endParaRPr lang="en-IN" dirty="0" smtClean="0"/>
          </a:p>
          <a:p>
            <a:r>
              <a:rPr lang="en-IN" dirty="0"/>
              <a:t>The sequence of operation executions in the “flow” of data from the importing operation to the final rendering operation</a:t>
            </a:r>
            <a:r>
              <a:rPr lang="en-IN" dirty="0" smtClean="0"/>
              <a:t>.</a:t>
            </a:r>
          </a:p>
          <a:p>
            <a:r>
              <a:rPr lang="en-IN" baseline="-25000" dirty="0" smtClean="0"/>
              <a:t>Progressive </a:t>
            </a:r>
            <a:r>
              <a:rPr lang="en-IN" baseline="-25000" dirty="0" err="1" smtClean="0"/>
              <a:t>updation</a:t>
            </a:r>
            <a:r>
              <a:rPr lang="en-IN" baseline="-25000" dirty="0" smtClean="0"/>
              <a:t> and serialization</a:t>
            </a:r>
          </a:p>
          <a:p>
            <a:endParaRPr lang="en-IN" baseline="-25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2" y="3048000"/>
            <a:ext cx="853614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5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0"/>
            <a:ext cx="8077199" cy="1143000"/>
          </a:xfrm>
        </p:spPr>
        <p:txBody>
          <a:bodyPr/>
          <a:lstStyle/>
          <a:p>
            <a:r>
              <a:rPr lang="en-IN" sz="4400" dirty="0" smtClean="0"/>
              <a:t>Implementation </a:t>
            </a:r>
            <a:r>
              <a:rPr lang="en-IN" sz="4400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8991600" cy="5715000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This </a:t>
            </a:r>
            <a:r>
              <a:rPr lang="en-IN" dirty="0"/>
              <a:t>application model follow the “flow” of data from the importing operation to the final rendering </a:t>
            </a:r>
            <a:r>
              <a:rPr lang="en-IN" dirty="0" smtClean="0"/>
              <a:t>operation, called </a:t>
            </a:r>
            <a:r>
              <a:rPr lang="en-IN" dirty="0"/>
              <a:t>a dataflow application </a:t>
            </a:r>
            <a:r>
              <a:rPr lang="en-IN" dirty="0" smtClean="0"/>
              <a:t>model.</a:t>
            </a:r>
          </a:p>
          <a:p>
            <a:r>
              <a:rPr lang="en-IN" dirty="0" smtClean="0"/>
              <a:t>a </a:t>
            </a:r>
            <a:r>
              <a:rPr lang="en-IN" dirty="0"/>
              <a:t>visualization application can be implemented as a network of operation objects that have dataset objects as inputs and outputs. To </a:t>
            </a:r>
            <a:r>
              <a:rPr lang="en-IN" dirty="0" smtClean="0"/>
              <a:t>execute </a:t>
            </a:r>
            <a:r>
              <a:rPr lang="en-IN" dirty="0"/>
              <a:t>the application, the operations are invoked in the dataflow order, starting with the data importing and ending with the rendering</a:t>
            </a:r>
            <a:r>
              <a:rPr lang="en-IN" dirty="0" smtClean="0"/>
              <a:t>.</a:t>
            </a:r>
          </a:p>
          <a:p>
            <a:r>
              <a:rPr lang="en-IN" dirty="0"/>
              <a:t>most notable </a:t>
            </a:r>
            <a:r>
              <a:rPr lang="en-IN" dirty="0" smtClean="0"/>
              <a:t>additions: </a:t>
            </a:r>
          </a:p>
          <a:p>
            <a:pPr lvl="1"/>
            <a:r>
              <a:rPr lang="en-IN" dirty="0" smtClean="0"/>
              <a:t>reference </a:t>
            </a:r>
            <a:r>
              <a:rPr lang="en-IN" dirty="0"/>
              <a:t>counting </a:t>
            </a:r>
            <a:endParaRPr lang="en-IN" dirty="0" smtClean="0"/>
          </a:p>
          <a:p>
            <a:pPr lvl="1"/>
            <a:r>
              <a:rPr lang="en-IN" dirty="0" smtClean="0"/>
              <a:t>automatic </a:t>
            </a:r>
            <a:r>
              <a:rPr lang="en-IN" dirty="0"/>
              <a:t>memory </a:t>
            </a:r>
            <a:r>
              <a:rPr lang="en-IN" dirty="0" smtClean="0"/>
              <a:t>management</a:t>
            </a:r>
          </a:p>
          <a:p>
            <a:pPr lvl="1"/>
            <a:r>
              <a:rPr lang="en-IN" dirty="0" smtClean="0"/>
              <a:t>ensure </a:t>
            </a:r>
            <a:r>
              <a:rPr lang="en-IN" dirty="0"/>
              <a:t>the dataset-operation compatibility, smart pipeline </a:t>
            </a:r>
            <a:r>
              <a:rPr lang="en-IN" dirty="0" smtClean="0"/>
              <a:t>traversal,</a:t>
            </a:r>
          </a:p>
          <a:p>
            <a:pPr lvl="1"/>
            <a:r>
              <a:rPr lang="en-IN" dirty="0" smtClean="0"/>
              <a:t> parallelization-distribution </a:t>
            </a:r>
            <a:r>
              <a:rPr lang="en-IN" dirty="0"/>
              <a:t>of execution on one or several machines</a:t>
            </a:r>
            <a:r>
              <a:rPr lang="en-IN" dirty="0" smtClean="0"/>
              <a:t>,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progressive update mechanisms that allow users to stop the pipeline execution at any desired </a:t>
            </a:r>
            <a:r>
              <a:rPr lang="en-IN" dirty="0" smtClean="0"/>
              <a:t>moment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serialization facilities for both the datasets and the application </a:t>
            </a:r>
          </a:p>
        </p:txBody>
      </p:sp>
    </p:spTree>
    <p:extLst>
      <p:ext uri="{BB962C8B-B14F-4D97-AF65-F5344CB8AC3E}">
        <p14:creationId xmlns:p14="http://schemas.microsoft.com/office/powerpoint/2010/main" val="98449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953000"/>
            <a:ext cx="7239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800" dirty="0"/>
              <a:t>Types of questions targeted by the visualization </a:t>
            </a:r>
            <a:r>
              <a:rPr lang="en-IN" sz="2800" dirty="0" smtClean="0"/>
              <a:t>process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6336"/>
            <a:ext cx="8442111" cy="403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205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" y="5943600"/>
            <a:ext cx="9124627" cy="1143000"/>
          </a:xfrm>
        </p:spPr>
        <p:txBody>
          <a:bodyPr/>
          <a:lstStyle/>
          <a:p>
            <a:r>
              <a:rPr lang="en-IN" sz="4800" dirty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096000"/>
          </a:xfrm>
        </p:spPr>
        <p:txBody>
          <a:bodyPr>
            <a:normAutofit/>
          </a:bodyPr>
          <a:lstStyle/>
          <a:p>
            <a:r>
              <a:rPr lang="en-IN" b="1" dirty="0"/>
              <a:t>Dataflow implementation: </a:t>
            </a:r>
            <a:endParaRPr lang="en-IN" b="1" dirty="0" smtClean="0"/>
          </a:p>
          <a:p>
            <a:r>
              <a:rPr lang="en-IN" b="1" dirty="0" smtClean="0"/>
              <a:t>Visualization </a:t>
            </a:r>
            <a:r>
              <a:rPr lang="en-IN" b="1" dirty="0"/>
              <a:t>Toolkit (</a:t>
            </a:r>
            <a:r>
              <a:rPr lang="en-IN" b="1" dirty="0" smtClean="0"/>
              <a:t>VTK</a:t>
            </a:r>
            <a:r>
              <a:rPr lang="en-IN" b="1" dirty="0"/>
              <a:t>)</a:t>
            </a:r>
            <a:r>
              <a:rPr lang="en-IN" dirty="0"/>
              <a:t>- a professional visualization framework in both academic and industrial </a:t>
            </a:r>
            <a:r>
              <a:rPr lang="en-IN" dirty="0" smtClean="0"/>
              <a:t>contexts.</a:t>
            </a:r>
          </a:p>
          <a:p>
            <a:r>
              <a:rPr lang="en-IN" dirty="0" smtClean="0"/>
              <a:t>VTK </a:t>
            </a:r>
            <a:r>
              <a:rPr lang="en-IN" dirty="0"/>
              <a:t>is an open-source product, </a:t>
            </a:r>
            <a:r>
              <a:rPr lang="en-IN" dirty="0" smtClean="0"/>
              <a:t>easily </a:t>
            </a:r>
            <a:r>
              <a:rPr lang="en-IN" dirty="0"/>
              <a:t>modified and embedded in different </a:t>
            </a:r>
            <a:r>
              <a:rPr lang="en-IN" dirty="0" smtClean="0"/>
              <a:t>development. </a:t>
            </a:r>
            <a:r>
              <a:rPr lang="en-IN" b="1" dirty="0" smtClean="0"/>
              <a:t>C++,</a:t>
            </a:r>
            <a:r>
              <a:rPr lang="en-IN" dirty="0" smtClean="0"/>
              <a:t>Java, Python</a:t>
            </a:r>
          </a:p>
          <a:p>
            <a:r>
              <a:rPr lang="en-IN" dirty="0"/>
              <a:t>VTK toolkit great flexibility, </a:t>
            </a:r>
            <a:r>
              <a:rPr lang="en-IN" dirty="0" err="1" smtClean="0"/>
              <a:t>genericity</a:t>
            </a:r>
            <a:r>
              <a:rPr lang="en-IN" dirty="0" smtClean="0"/>
              <a:t>, efficiency and price with complexity.</a:t>
            </a:r>
          </a:p>
          <a:p>
            <a:r>
              <a:rPr lang="en-IN" b="1" dirty="0" smtClean="0"/>
              <a:t>Insight </a:t>
            </a:r>
            <a:r>
              <a:rPr lang="en-IN" b="1" dirty="0"/>
              <a:t>Toolkit (ITK): </a:t>
            </a:r>
            <a:r>
              <a:rPr lang="en-IN" dirty="0"/>
              <a:t>general-purpose data </a:t>
            </a:r>
            <a:r>
              <a:rPr lang="en-IN" dirty="0" smtClean="0"/>
              <a:t>visualization</a:t>
            </a:r>
          </a:p>
          <a:p>
            <a:r>
              <a:rPr lang="en-IN" dirty="0" smtClean="0"/>
              <a:t>ITK </a:t>
            </a:r>
            <a:r>
              <a:rPr lang="en-IN" dirty="0"/>
              <a:t>focuses on the more specific field of image segmentation, processing, and registration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ITK can handle </a:t>
            </a:r>
            <a:r>
              <a:rPr lang="en-IN" dirty="0" smtClean="0"/>
              <a:t>multidimensional </a:t>
            </a:r>
            <a:r>
              <a:rPr lang="en-IN" dirty="0"/>
              <a:t>images and offers algorithms for </a:t>
            </a:r>
            <a:r>
              <a:rPr lang="en-IN" dirty="0" err="1"/>
              <a:t>thresholding</a:t>
            </a:r>
            <a:r>
              <a:rPr lang="en-IN" dirty="0"/>
              <a:t>, edge detection, smoothing, </a:t>
            </a:r>
            <a:r>
              <a:rPr lang="en-IN" dirty="0" err="1"/>
              <a:t>denoising</a:t>
            </a:r>
            <a:r>
              <a:rPr lang="en-IN" dirty="0"/>
              <a:t>, distance computations, segmentation, and registration. </a:t>
            </a:r>
            <a:endParaRPr lang="en-IN" dirty="0" smtClean="0"/>
          </a:p>
          <a:p>
            <a:r>
              <a:rPr lang="en-IN" dirty="0" smtClean="0"/>
              <a:t>ITK </a:t>
            </a:r>
            <a:r>
              <a:rPr lang="en-IN" dirty="0"/>
              <a:t>offers the same wrapper concepts, open-source development model as </a:t>
            </a:r>
            <a:r>
              <a:rPr lang="en-IN" dirty="0" smtClean="0"/>
              <a:t>VTK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80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r>
              <a:rPr lang="en-IN" sz="4400" dirty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867400"/>
          </a:xfrm>
        </p:spPr>
        <p:txBody>
          <a:bodyPr/>
          <a:lstStyle/>
          <a:p>
            <a:r>
              <a:rPr lang="en-IN" b="1" dirty="0"/>
              <a:t>Visual dataflow programming: </a:t>
            </a:r>
            <a:endParaRPr lang="en-IN" b="1" dirty="0" smtClean="0"/>
          </a:p>
          <a:p>
            <a:r>
              <a:rPr lang="en-IN" dirty="0" smtClean="0"/>
              <a:t>Constructs dataflow application – assembling </a:t>
            </a:r>
            <a:r>
              <a:rPr lang="en-IN" b="1" dirty="0" smtClean="0"/>
              <a:t>iconic</a:t>
            </a:r>
            <a:r>
              <a:rPr lang="en-IN" dirty="0" smtClean="0"/>
              <a:t> representations to visualize operations. </a:t>
            </a:r>
          </a:p>
          <a:p>
            <a:r>
              <a:rPr lang="en-IN" b="1" dirty="0" smtClean="0"/>
              <a:t>Icons</a:t>
            </a:r>
            <a:r>
              <a:rPr lang="en-IN" dirty="0" smtClean="0"/>
              <a:t> - describing </a:t>
            </a:r>
            <a:r>
              <a:rPr lang="en-IN" dirty="0"/>
              <a:t>the </a:t>
            </a:r>
            <a:r>
              <a:rPr lang="en-IN" dirty="0" smtClean="0"/>
              <a:t>operations- their </a:t>
            </a:r>
            <a:r>
              <a:rPr lang="en-IN" dirty="0"/>
              <a:t>inputs and outputs are connected by means of mouse manipulations. </a:t>
            </a:r>
            <a:endParaRPr lang="en-IN" dirty="0" smtClean="0"/>
          </a:p>
          <a:p>
            <a:r>
              <a:rPr lang="en-IN" b="1" dirty="0" smtClean="0"/>
              <a:t>Graphical </a:t>
            </a:r>
            <a:r>
              <a:rPr lang="en-IN" b="1" dirty="0"/>
              <a:t>user interfaces (GUIs</a:t>
            </a:r>
            <a:r>
              <a:rPr lang="en-IN" dirty="0"/>
              <a:t>) are </a:t>
            </a:r>
            <a:r>
              <a:rPr lang="en-IN" dirty="0" smtClean="0"/>
              <a:t>provided </a:t>
            </a:r>
            <a:r>
              <a:rPr lang="en-IN" dirty="0"/>
              <a:t>by the environment to let users interactively control the parameters of the various visualization operations, </a:t>
            </a:r>
            <a:r>
              <a:rPr lang="en-IN" dirty="0" smtClean="0"/>
              <a:t>achieving </a:t>
            </a:r>
            <a:r>
              <a:rPr lang="en-IN" dirty="0"/>
              <a:t>the goal of interactive data exploration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When the user modifies such a parameter, the environment triggers a dataflow execution engine that updates the complete application network from the affected operations onward until a new image is rendered in the visualization window</a:t>
            </a:r>
          </a:p>
        </p:txBody>
      </p:sp>
    </p:spTree>
    <p:extLst>
      <p:ext uri="{BB962C8B-B14F-4D97-AF65-F5344CB8AC3E}">
        <p14:creationId xmlns:p14="http://schemas.microsoft.com/office/powerpoint/2010/main" val="570218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305799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569"/>
            <a:ext cx="8839200" cy="503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The height-plot application in the VISSION application builder</a:t>
            </a:r>
          </a:p>
        </p:txBody>
      </p:sp>
    </p:spTree>
    <p:extLst>
      <p:ext uri="{BB962C8B-B14F-4D97-AF65-F5344CB8AC3E}">
        <p14:creationId xmlns:p14="http://schemas.microsoft.com/office/powerpoint/2010/main" val="2291426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43600"/>
            <a:ext cx="8610600" cy="1143000"/>
          </a:xfrm>
        </p:spPr>
        <p:txBody>
          <a:bodyPr/>
          <a:lstStyle/>
          <a:p>
            <a:r>
              <a:rPr lang="en-IN" dirty="0"/>
              <a:t>Implementation Perspective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352"/>
            <a:ext cx="9144000" cy="511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The height-plot application in the </a:t>
            </a:r>
            <a:r>
              <a:rPr lang="en-IN" b="1" dirty="0" err="1"/>
              <a:t>MeVisLab</a:t>
            </a:r>
            <a:r>
              <a:rPr lang="en-IN" b="1" dirty="0"/>
              <a:t> application builder</a:t>
            </a:r>
          </a:p>
        </p:txBody>
      </p:sp>
    </p:spTree>
    <p:extLst>
      <p:ext uri="{BB962C8B-B14F-4D97-AF65-F5344CB8AC3E}">
        <p14:creationId xmlns:p14="http://schemas.microsoft.com/office/powerpoint/2010/main" val="1287229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8065"/>
            <a:ext cx="8534400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" y="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85061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A visualization application in the AVS application </a:t>
            </a:r>
            <a:r>
              <a:rPr lang="en-IN" b="1" dirty="0" smtClean="0"/>
              <a:t>builder. </a:t>
            </a:r>
            <a:endParaRPr lang="en-I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2199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main design elements, i.e., the module library, the application dataflow network, the user interfaces, and the actual visualization window, are easily recognizable</a:t>
            </a:r>
          </a:p>
        </p:txBody>
      </p:sp>
    </p:spTree>
    <p:extLst>
      <p:ext uri="{BB962C8B-B14F-4D97-AF65-F5344CB8AC3E}">
        <p14:creationId xmlns:p14="http://schemas.microsoft.com/office/powerpoint/2010/main" val="359763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9144000" cy="1143000"/>
          </a:xfrm>
        </p:spPr>
        <p:txBody>
          <a:bodyPr/>
          <a:lstStyle/>
          <a:p>
            <a:r>
              <a:rPr lang="en-IN" dirty="0" smtClean="0"/>
              <a:t>Implementation Perspective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5638800"/>
          </a:xfrm>
        </p:spPr>
        <p:txBody>
          <a:bodyPr>
            <a:normAutofit/>
          </a:bodyPr>
          <a:lstStyle/>
          <a:p>
            <a:r>
              <a:rPr lang="en-IN" b="1" dirty="0"/>
              <a:t>Simplified visual </a:t>
            </a:r>
            <a:r>
              <a:rPr lang="en-IN" b="1" dirty="0" smtClean="0"/>
              <a:t>programming</a:t>
            </a:r>
            <a:r>
              <a:rPr lang="en-IN" dirty="0" smtClean="0"/>
              <a:t>:</a:t>
            </a:r>
          </a:p>
          <a:p>
            <a:r>
              <a:rPr lang="en-IN" dirty="0" smtClean="0"/>
              <a:t>visual </a:t>
            </a:r>
            <a:r>
              <a:rPr lang="en-IN" dirty="0"/>
              <a:t>application builder is </a:t>
            </a:r>
            <a:r>
              <a:rPr lang="en-IN" b="1" dirty="0" err="1"/>
              <a:t>ParaView</a:t>
            </a:r>
            <a:r>
              <a:rPr lang="en-IN" b="1" dirty="0"/>
              <a:t> </a:t>
            </a:r>
            <a:r>
              <a:rPr lang="en-IN" dirty="0" smtClean="0"/>
              <a:t>environment. </a:t>
            </a:r>
          </a:p>
          <a:p>
            <a:pPr lvl="1"/>
            <a:r>
              <a:rPr lang="en-IN" dirty="0" smtClean="0"/>
              <a:t>uses </a:t>
            </a:r>
            <a:r>
              <a:rPr lang="en-IN" dirty="0"/>
              <a:t>the </a:t>
            </a:r>
            <a:r>
              <a:rPr lang="en-IN" b="1" dirty="0"/>
              <a:t>VTK </a:t>
            </a:r>
            <a:r>
              <a:rPr lang="en-IN" dirty="0"/>
              <a:t>library and its underlying machinery to provide the actual implementation of visualization </a:t>
            </a:r>
            <a:r>
              <a:rPr lang="en-IN" dirty="0" smtClean="0"/>
              <a:t>operations.</a:t>
            </a:r>
          </a:p>
          <a:p>
            <a:pPr lvl="1"/>
            <a:r>
              <a:rPr lang="en-IN" dirty="0" err="1"/>
              <a:t>ParaView</a:t>
            </a:r>
            <a:r>
              <a:rPr lang="en-IN" dirty="0"/>
              <a:t> features a more </a:t>
            </a:r>
            <a:r>
              <a:rPr lang="en-IN" b="1" dirty="0"/>
              <a:t>beginner-friendly end-user </a:t>
            </a:r>
            <a:r>
              <a:rPr lang="en-IN" dirty="0"/>
              <a:t>interface. </a:t>
            </a:r>
            <a:endParaRPr lang="en-IN" dirty="0" smtClean="0"/>
          </a:p>
          <a:p>
            <a:pPr lvl="1"/>
            <a:r>
              <a:rPr lang="en-IN" dirty="0" smtClean="0"/>
              <a:t>Constructs application </a:t>
            </a:r>
            <a:r>
              <a:rPr lang="en-IN" dirty="0"/>
              <a:t>networks of fully general graph topology </a:t>
            </a:r>
            <a:endParaRPr lang="en-IN" dirty="0" smtClean="0"/>
          </a:p>
          <a:p>
            <a:pPr lvl="1"/>
            <a:r>
              <a:rPr lang="en-IN" dirty="0" smtClean="0"/>
              <a:t>GUI </a:t>
            </a:r>
            <a:r>
              <a:rPr lang="en-IN" dirty="0"/>
              <a:t>menus that is easier and faster to learn and use. </a:t>
            </a:r>
            <a:endParaRPr lang="en-IN" dirty="0" smtClean="0"/>
          </a:p>
          <a:p>
            <a:pPr lvl="1"/>
            <a:r>
              <a:rPr lang="en-IN" dirty="0" smtClean="0"/>
              <a:t>A </a:t>
            </a:r>
            <a:r>
              <a:rPr lang="en-IN" dirty="0"/>
              <a:t>similar trade-off of design freedom for utilization simplicity is used in other toolkits, such as </a:t>
            </a:r>
            <a:r>
              <a:rPr lang="en-IN" dirty="0" err="1" smtClean="0"/>
              <a:t>MayaVi</a:t>
            </a:r>
            <a:endParaRPr lang="en-IN" dirty="0" smtClean="0"/>
          </a:p>
          <a:p>
            <a:r>
              <a:rPr lang="en-IN" b="1" dirty="0" smtClean="0"/>
              <a:t>Issues</a:t>
            </a:r>
            <a:r>
              <a:rPr lang="en-IN" dirty="0" smtClean="0"/>
              <a:t> in visual programming environments are:</a:t>
            </a:r>
          </a:p>
          <a:p>
            <a:pPr lvl="1"/>
            <a:r>
              <a:rPr lang="en-IN" dirty="0" smtClean="0"/>
              <a:t>At initial stages </a:t>
            </a:r>
            <a:r>
              <a:rPr lang="en-IN" b="1" dirty="0" smtClean="0"/>
              <a:t>rapid Prototyping of users </a:t>
            </a:r>
            <a:r>
              <a:rPr lang="en-IN" dirty="0" smtClean="0"/>
              <a:t>with no programming skills.</a:t>
            </a:r>
          </a:p>
          <a:p>
            <a:pPr lvl="1"/>
            <a:r>
              <a:rPr lang="en-IN" b="1" dirty="0" smtClean="0"/>
              <a:t>Less effective </a:t>
            </a:r>
            <a:r>
              <a:rPr lang="en-IN" dirty="0" smtClean="0"/>
              <a:t>for complex visualization applications</a:t>
            </a:r>
          </a:p>
          <a:p>
            <a:pPr lvl="1"/>
            <a:r>
              <a:rPr lang="en-IN" dirty="0" smtClean="0"/>
              <a:t>Need complex custom code </a:t>
            </a:r>
            <a:r>
              <a:rPr lang="en-IN" b="1" dirty="0" smtClean="0"/>
              <a:t>to Intricate control flow</a:t>
            </a:r>
          </a:p>
          <a:p>
            <a:pPr lvl="1"/>
            <a:r>
              <a:rPr lang="en-IN" dirty="0" smtClean="0"/>
              <a:t>Structure of application changes </a:t>
            </a:r>
            <a:r>
              <a:rPr lang="en-IN" b="1" dirty="0" smtClean="0"/>
              <a:t>Creation of final applications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97112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43600"/>
            <a:ext cx="8077200" cy="1143000"/>
          </a:xfrm>
        </p:spPr>
        <p:txBody>
          <a:bodyPr/>
          <a:lstStyle/>
          <a:p>
            <a:r>
              <a:rPr lang="en-IN" dirty="0"/>
              <a:t>Algorithm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0"/>
            <a:ext cx="8915400" cy="5562600"/>
          </a:xfrm>
        </p:spPr>
        <p:txBody>
          <a:bodyPr/>
          <a:lstStyle/>
          <a:p>
            <a:r>
              <a:rPr lang="en-IN" dirty="0" smtClean="0"/>
              <a:t>To start learning about number of specific visualization techniques with theoretical and practical parameters are called visualization algorithms</a:t>
            </a:r>
          </a:p>
          <a:p>
            <a:r>
              <a:rPr lang="en-IN" dirty="0"/>
              <a:t>Schroeder et al. propose a </a:t>
            </a:r>
            <a:r>
              <a:rPr lang="en-IN" dirty="0" smtClean="0"/>
              <a:t>structural </a:t>
            </a:r>
            <a:r>
              <a:rPr lang="en-IN" dirty="0"/>
              <a:t>classification that groups visualization techniques by the type of dataset ingredient they change. </a:t>
            </a:r>
            <a:endParaRPr lang="en-IN" dirty="0" smtClean="0"/>
          </a:p>
          <a:p>
            <a:r>
              <a:rPr lang="en-IN" dirty="0" smtClean="0"/>
              <a:t>Their </a:t>
            </a:r>
            <a:r>
              <a:rPr lang="en-IN" dirty="0"/>
              <a:t>classification includes </a:t>
            </a:r>
            <a:endParaRPr lang="en-IN" dirty="0" smtClean="0"/>
          </a:p>
          <a:p>
            <a:pPr lvl="1"/>
            <a:r>
              <a:rPr lang="en-IN" dirty="0" smtClean="0"/>
              <a:t>geometric </a:t>
            </a:r>
            <a:r>
              <a:rPr lang="en-IN" dirty="0"/>
              <a:t>techniques (that alter the geometry, or locations, of sample points), </a:t>
            </a:r>
            <a:endParaRPr lang="en-IN" dirty="0" smtClean="0"/>
          </a:p>
          <a:p>
            <a:pPr lvl="1"/>
            <a:r>
              <a:rPr lang="en-IN" dirty="0" smtClean="0"/>
              <a:t>topological </a:t>
            </a:r>
            <a:r>
              <a:rPr lang="en-IN" dirty="0"/>
              <a:t>techniques (that alter the grid cells), </a:t>
            </a:r>
            <a:endParaRPr lang="en-IN" dirty="0" smtClean="0"/>
          </a:p>
          <a:p>
            <a:pPr lvl="1"/>
            <a:r>
              <a:rPr lang="en-IN" dirty="0" smtClean="0"/>
              <a:t>attributes </a:t>
            </a:r>
            <a:r>
              <a:rPr lang="en-IN" dirty="0"/>
              <a:t>techniques (that alter the attributes only), and </a:t>
            </a:r>
            <a:endParaRPr lang="en-IN" dirty="0" smtClean="0"/>
          </a:p>
          <a:p>
            <a:pPr lvl="1"/>
            <a:r>
              <a:rPr lang="en-IN" dirty="0" smtClean="0"/>
              <a:t>combined </a:t>
            </a:r>
            <a:r>
              <a:rPr lang="en-IN" dirty="0"/>
              <a:t>techniques (that alter several of a dataset’s ingredients</a:t>
            </a:r>
            <a:r>
              <a:rPr lang="en-IN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440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19800"/>
            <a:ext cx="7924800" cy="1143000"/>
          </a:xfrm>
        </p:spPr>
        <p:txBody>
          <a:bodyPr/>
          <a:lstStyle/>
          <a:p>
            <a:r>
              <a:rPr lang="en-IN" dirty="0" smtClean="0"/>
              <a:t>Algorithm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5562600"/>
          </a:xfrm>
        </p:spPr>
        <p:txBody>
          <a:bodyPr/>
          <a:lstStyle/>
          <a:p>
            <a:r>
              <a:rPr lang="en-IN" dirty="0"/>
              <a:t>Marcus et al. in terms of a five-dimensional model containing the following </a:t>
            </a:r>
            <a:r>
              <a:rPr lang="en-IN" dirty="0" smtClean="0"/>
              <a:t>dimensions:</a:t>
            </a:r>
            <a:endParaRPr lang="en-IN" dirty="0"/>
          </a:p>
          <a:p>
            <a:pPr lvl="1"/>
            <a:r>
              <a:rPr lang="en-IN" dirty="0" smtClean="0"/>
              <a:t>Task</a:t>
            </a:r>
            <a:r>
              <a:rPr lang="en-IN" dirty="0"/>
              <a:t>: What is the task to be completed? </a:t>
            </a:r>
            <a:endParaRPr lang="en-IN" dirty="0" smtClean="0"/>
          </a:p>
          <a:p>
            <a:pPr lvl="1"/>
            <a:r>
              <a:rPr lang="en-IN" dirty="0" smtClean="0"/>
              <a:t> </a:t>
            </a:r>
            <a:r>
              <a:rPr lang="en-IN" dirty="0"/>
              <a:t>Audience: Which are the users? </a:t>
            </a:r>
            <a:endParaRPr lang="en-IN" dirty="0" smtClean="0"/>
          </a:p>
          <a:p>
            <a:pPr lvl="1"/>
            <a:r>
              <a:rPr lang="en-IN" dirty="0"/>
              <a:t>T</a:t>
            </a:r>
            <a:r>
              <a:rPr lang="en-IN" dirty="0" smtClean="0"/>
              <a:t>arget</a:t>
            </a:r>
            <a:r>
              <a:rPr lang="en-IN" dirty="0"/>
              <a:t>: What is the data to visualize? </a:t>
            </a:r>
          </a:p>
          <a:p>
            <a:pPr lvl="1"/>
            <a:r>
              <a:rPr lang="en-IN" dirty="0" smtClean="0"/>
              <a:t>Medium</a:t>
            </a:r>
            <a:r>
              <a:rPr lang="en-IN" dirty="0"/>
              <a:t>: What is rendering (drawing) support? </a:t>
            </a:r>
            <a:endParaRPr lang="en-IN" dirty="0" smtClean="0"/>
          </a:p>
          <a:p>
            <a:pPr lvl="1"/>
            <a:r>
              <a:rPr lang="en-IN" dirty="0" smtClean="0"/>
              <a:t> </a:t>
            </a:r>
            <a:r>
              <a:rPr lang="en-IN" dirty="0"/>
              <a:t>Representation: What are the graphical attributes (shapes, </a:t>
            </a:r>
            <a:r>
              <a:rPr lang="en-IN" dirty="0" err="1"/>
              <a:t>colors</a:t>
            </a:r>
            <a:r>
              <a:rPr lang="en-IN" dirty="0"/>
              <a:t>, </a:t>
            </a:r>
            <a:r>
              <a:rPr lang="en-IN" dirty="0" smtClean="0"/>
              <a:t>textures</a:t>
            </a:r>
            <a:r>
              <a:rPr lang="en-IN" dirty="0"/>
              <a:t>) used</a:t>
            </a:r>
            <a:r>
              <a:rPr lang="en-IN" dirty="0" smtClean="0"/>
              <a:t>?</a:t>
            </a:r>
          </a:p>
          <a:p>
            <a:r>
              <a:rPr lang="en-IN" dirty="0" smtClean="0"/>
              <a:t>This classification is applicable not only for visualization algorithms but also for visualization Applications.</a:t>
            </a:r>
          </a:p>
          <a:p>
            <a:r>
              <a:rPr lang="en-IN" dirty="0" smtClean="0"/>
              <a:t>Many users think </a:t>
            </a:r>
            <a:r>
              <a:rPr lang="en-IN" dirty="0"/>
              <a:t>of (scientific) visualization methods in terms of scalar, vector, tensor, and domain </a:t>
            </a:r>
            <a:r>
              <a:rPr lang="en-IN" dirty="0" err="1"/>
              <a:t>modeling</a:t>
            </a:r>
            <a:r>
              <a:rPr lang="en-IN" dirty="0"/>
              <a:t> algorithms.</a:t>
            </a:r>
          </a:p>
        </p:txBody>
      </p:sp>
    </p:spTree>
    <p:extLst>
      <p:ext uri="{BB962C8B-B14F-4D97-AF65-F5344CB8AC3E}">
        <p14:creationId xmlns:p14="http://schemas.microsoft.com/office/powerpoint/2010/main" val="3115404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Scalar Visualization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610600" cy="5638800"/>
          </a:xfrm>
        </p:spPr>
        <p:txBody>
          <a:bodyPr/>
          <a:lstStyle/>
          <a:p>
            <a:r>
              <a:rPr lang="en-IN" dirty="0"/>
              <a:t>VISUALIZING scalar data is </a:t>
            </a:r>
            <a:r>
              <a:rPr lang="en-IN" dirty="0" smtClean="0"/>
              <a:t>encountered </a:t>
            </a:r>
            <a:r>
              <a:rPr lang="en-IN" dirty="0"/>
              <a:t>in science, engineering, and medicine, but also in daily life. </a:t>
            </a:r>
          </a:p>
          <a:p>
            <a:r>
              <a:rPr lang="en-IN" dirty="0"/>
              <a:t>scalar datasets, or scalar fields, represent functions f : D → R, where D is usually a subset of R</a:t>
            </a:r>
            <a:r>
              <a:rPr lang="en-IN" baseline="30000" dirty="0"/>
              <a:t>2</a:t>
            </a:r>
            <a:r>
              <a:rPr lang="en-IN" dirty="0"/>
              <a:t> or R</a:t>
            </a:r>
            <a:r>
              <a:rPr lang="en-IN" baseline="30000" dirty="0"/>
              <a:t>3</a:t>
            </a:r>
            <a:r>
              <a:rPr lang="en-IN" dirty="0"/>
              <a:t>. There exist many scalar visualization techniques, </a:t>
            </a:r>
            <a:r>
              <a:rPr lang="en-IN" dirty="0" smtClean="0"/>
              <a:t>both 2D and 3D datasets.</a:t>
            </a:r>
          </a:p>
          <a:p>
            <a:r>
              <a:rPr lang="en-IN" dirty="0" err="1"/>
              <a:t>Color</a:t>
            </a:r>
            <a:r>
              <a:rPr lang="en-IN" dirty="0"/>
              <a:t> Mapping: associates a </a:t>
            </a:r>
            <a:r>
              <a:rPr lang="en-IN" dirty="0" err="1"/>
              <a:t>color</a:t>
            </a:r>
            <a:r>
              <a:rPr lang="en-IN" dirty="0"/>
              <a:t> with every scalar value</a:t>
            </a:r>
            <a:r>
              <a:rPr lang="en-IN" dirty="0" smtClean="0"/>
              <a:t>.</a:t>
            </a:r>
          </a:p>
          <a:p>
            <a:r>
              <a:rPr lang="en-IN" dirty="0"/>
              <a:t>is a mapping function m : D→</a:t>
            </a:r>
            <a:r>
              <a:rPr lang="en-IN" dirty="0" smtClean="0"/>
              <a:t>D</a:t>
            </a:r>
            <a:r>
              <a:rPr lang="en-IN" baseline="-25000" dirty="0" smtClean="0"/>
              <a:t>V</a:t>
            </a:r>
          </a:p>
          <a:p>
            <a:r>
              <a:rPr lang="en-IN" dirty="0" smtClean="0"/>
              <a:t>Not concerned with creating shapes to visualize data.</a:t>
            </a:r>
          </a:p>
          <a:p>
            <a:r>
              <a:rPr lang="en-IN" dirty="0"/>
              <a:t>For every point of the domain of interest D, </a:t>
            </a:r>
            <a:endParaRPr lang="en-IN" dirty="0" smtClean="0"/>
          </a:p>
          <a:p>
            <a:pPr lvl="1"/>
            <a:r>
              <a:rPr lang="en-IN" dirty="0" err="1" smtClean="0"/>
              <a:t>color</a:t>
            </a:r>
            <a:r>
              <a:rPr lang="en-IN" dirty="0" smtClean="0"/>
              <a:t> </a:t>
            </a:r>
            <a:r>
              <a:rPr lang="en-IN" dirty="0"/>
              <a:t>mapping applies a function c : R → </a:t>
            </a:r>
            <a:r>
              <a:rPr lang="en-IN" dirty="0" err="1"/>
              <a:t>Colors</a:t>
            </a:r>
            <a:r>
              <a:rPr lang="en-IN" dirty="0"/>
              <a:t> that assigns to that point a </a:t>
            </a:r>
            <a:r>
              <a:rPr lang="en-IN" dirty="0" err="1"/>
              <a:t>color</a:t>
            </a:r>
            <a:r>
              <a:rPr lang="en-IN" dirty="0"/>
              <a:t> c(s) ∈ </a:t>
            </a:r>
            <a:r>
              <a:rPr lang="en-IN" dirty="0" err="1"/>
              <a:t>Colors</a:t>
            </a:r>
            <a:r>
              <a:rPr lang="en-IN" dirty="0"/>
              <a:t> which depends on the scalar value s at that point.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0749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Scalar Visualization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8991600" cy="5867400"/>
          </a:xfrm>
        </p:spPr>
        <p:txBody>
          <a:bodyPr/>
          <a:lstStyle/>
          <a:p>
            <a:r>
              <a:rPr lang="en-IN" dirty="0" smtClean="0"/>
              <a:t>Ways to define scalar-to-</a:t>
            </a:r>
            <a:r>
              <a:rPr lang="en-IN" dirty="0" err="1" smtClean="0"/>
              <a:t>color</a:t>
            </a:r>
            <a:r>
              <a:rPr lang="en-IN" dirty="0" smtClean="0"/>
              <a:t> function c</a:t>
            </a:r>
          </a:p>
          <a:p>
            <a:pPr lvl="1"/>
            <a:r>
              <a:rPr lang="en-IN" b="1" dirty="0" err="1" smtClean="0"/>
              <a:t>Color</a:t>
            </a:r>
            <a:r>
              <a:rPr lang="en-IN" b="1" dirty="0" smtClean="0"/>
              <a:t> look-up tables</a:t>
            </a:r>
          </a:p>
          <a:p>
            <a:pPr lvl="1"/>
            <a:r>
              <a:rPr lang="en-IN" b="1" dirty="0" smtClean="0"/>
              <a:t>Transfer function</a:t>
            </a:r>
          </a:p>
          <a:p>
            <a:r>
              <a:rPr lang="en-IN" b="1" dirty="0"/>
              <a:t>a </a:t>
            </a:r>
            <a:r>
              <a:rPr lang="en-IN" b="1" dirty="0" err="1"/>
              <a:t>color</a:t>
            </a:r>
            <a:r>
              <a:rPr lang="en-IN" b="1" dirty="0"/>
              <a:t> look-up table C</a:t>
            </a:r>
            <a:r>
              <a:rPr lang="en-IN" dirty="0"/>
              <a:t>, also called a </a:t>
            </a:r>
            <a:r>
              <a:rPr lang="en-IN" dirty="0" err="1"/>
              <a:t>colormap</a:t>
            </a:r>
            <a:r>
              <a:rPr lang="en-IN" dirty="0"/>
              <a:t>, is a uniform sampling </a:t>
            </a:r>
            <a:r>
              <a:rPr lang="en-IN" dirty="0" smtClean="0"/>
              <a:t>of </a:t>
            </a:r>
            <a:r>
              <a:rPr lang="en-IN" dirty="0"/>
              <a:t>the </a:t>
            </a:r>
            <a:r>
              <a:rPr lang="en-IN" dirty="0" err="1"/>
              <a:t>color</a:t>
            </a:r>
            <a:r>
              <a:rPr lang="en-IN" dirty="0"/>
              <a:t>-mapping function c</a:t>
            </a:r>
            <a:r>
              <a:rPr lang="en-IN" dirty="0" smtClean="0"/>
              <a:t>: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a table of N </a:t>
            </a:r>
            <a:r>
              <a:rPr lang="en-IN" dirty="0" err="1"/>
              <a:t>colors</a:t>
            </a:r>
            <a:r>
              <a:rPr lang="en-IN" dirty="0"/>
              <a:t> c</a:t>
            </a:r>
            <a:r>
              <a:rPr lang="en-IN" baseline="-25000" dirty="0"/>
              <a:t>1</a:t>
            </a:r>
            <a:r>
              <a:rPr lang="en-IN" dirty="0"/>
              <a:t>,...,</a:t>
            </a:r>
            <a:r>
              <a:rPr lang="en-IN" dirty="0" err="1"/>
              <a:t>c</a:t>
            </a:r>
            <a:r>
              <a:rPr lang="en-IN" baseline="-25000" dirty="0" err="1"/>
              <a:t>N</a:t>
            </a:r>
            <a:r>
              <a:rPr lang="en-IN" dirty="0"/>
              <a:t> , which are associated with the scalar dataset values f, assumed to be in the range </a:t>
            </a:r>
            <a:r>
              <a:rPr lang="en-IN" b="1" dirty="0"/>
              <a:t>[</a:t>
            </a:r>
            <a:r>
              <a:rPr lang="en-IN" b="1" dirty="0" err="1"/>
              <a:t>f</a:t>
            </a:r>
            <a:r>
              <a:rPr lang="en-IN" b="1" baseline="-25000" dirty="0" err="1"/>
              <a:t>min</a:t>
            </a:r>
            <a:r>
              <a:rPr lang="en-IN" b="1" dirty="0"/>
              <a:t>, </a:t>
            </a:r>
            <a:r>
              <a:rPr lang="en-IN" b="1" dirty="0" err="1"/>
              <a:t>f</a:t>
            </a:r>
            <a:r>
              <a:rPr lang="en-IN" b="1" baseline="-25000" dirty="0" err="1"/>
              <a:t>max</a:t>
            </a:r>
            <a:r>
              <a:rPr lang="en-IN" b="1" dirty="0" smtClean="0"/>
              <a:t>]</a:t>
            </a:r>
            <a:r>
              <a:rPr lang="en-IN" dirty="0" smtClean="0"/>
              <a:t>.</a:t>
            </a:r>
          </a:p>
          <a:p>
            <a:r>
              <a:rPr lang="en-IN" dirty="0"/>
              <a:t>the </a:t>
            </a:r>
            <a:r>
              <a:rPr lang="en-IN" dirty="0" err="1"/>
              <a:t>colors</a:t>
            </a:r>
            <a:r>
              <a:rPr lang="en-IN" dirty="0"/>
              <a:t> c</a:t>
            </a:r>
            <a:r>
              <a:rPr lang="en-IN" baseline="-25000" dirty="0"/>
              <a:t>i</a:t>
            </a:r>
            <a:r>
              <a:rPr lang="en-IN" dirty="0"/>
              <a:t> with low indices i in the </a:t>
            </a:r>
            <a:r>
              <a:rPr lang="en-IN" dirty="0" err="1"/>
              <a:t>colormap</a:t>
            </a:r>
            <a:r>
              <a:rPr lang="en-IN" dirty="0"/>
              <a:t> represent low scalar values close to </a:t>
            </a:r>
            <a:r>
              <a:rPr lang="en-IN" dirty="0" err="1"/>
              <a:t>f</a:t>
            </a:r>
            <a:r>
              <a:rPr lang="en-IN" baseline="-25000" dirty="0" err="1"/>
              <a:t>min</a:t>
            </a:r>
            <a:r>
              <a:rPr lang="en-IN" dirty="0"/>
              <a:t>, whereas </a:t>
            </a:r>
            <a:r>
              <a:rPr lang="en-IN" dirty="0" err="1"/>
              <a:t>colors</a:t>
            </a:r>
            <a:r>
              <a:rPr lang="en-IN" dirty="0"/>
              <a:t> with indices close to N in the </a:t>
            </a:r>
            <a:r>
              <a:rPr lang="en-IN" dirty="0" err="1"/>
              <a:t>colormap</a:t>
            </a:r>
            <a:r>
              <a:rPr lang="en-IN" dirty="0"/>
              <a:t> represent high scalar values close to </a:t>
            </a:r>
            <a:r>
              <a:rPr lang="en-IN" dirty="0" err="1"/>
              <a:t>f</a:t>
            </a:r>
            <a:r>
              <a:rPr lang="en-IN" baseline="-25000" dirty="0" err="1"/>
              <a:t>max</a:t>
            </a:r>
            <a:r>
              <a:rPr lang="en-IN" dirty="0" smtClean="0"/>
              <a:t>.</a:t>
            </a:r>
          </a:p>
          <a:p>
            <a:r>
              <a:rPr lang="en-IN" dirty="0"/>
              <a:t>dataset values outside the prescribed range [</a:t>
            </a:r>
            <a:r>
              <a:rPr lang="en-IN" dirty="0" err="1"/>
              <a:t>fmin</a:t>
            </a:r>
            <a:r>
              <a:rPr lang="en-IN" dirty="0"/>
              <a:t>, </a:t>
            </a:r>
            <a:r>
              <a:rPr lang="en-IN" dirty="0" err="1"/>
              <a:t>fmax</a:t>
            </a:r>
            <a:r>
              <a:rPr lang="en-IN" dirty="0"/>
              <a:t>] are clamped to this range to yield valid </a:t>
            </a:r>
            <a:r>
              <a:rPr lang="en-IN" dirty="0" err="1"/>
              <a:t>colors</a:t>
            </a:r>
            <a:r>
              <a:rPr lang="en-IN" dirty="0"/>
              <a:t> in the given </a:t>
            </a:r>
            <a:r>
              <a:rPr lang="en-IN" dirty="0" err="1"/>
              <a:t>colormap</a:t>
            </a:r>
            <a:endParaRPr lang="en-IN" dirty="0" smtClean="0"/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6544948" cy="73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8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4372168"/>
            <a:ext cx="7162800" cy="1495232"/>
          </a:xfrm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The Visualization Pipeline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77200" cy="2743200"/>
          </a:xfrm>
        </p:spPr>
        <p:txBody>
          <a:bodyPr/>
          <a:lstStyle/>
          <a:p>
            <a:r>
              <a:rPr lang="en-IN" dirty="0" smtClean="0"/>
              <a:t>Conceptual perspective: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role of visualization is to create images that convey various types of insight into a given </a:t>
            </a:r>
            <a:r>
              <a:rPr lang="en-IN" dirty="0" smtClean="0"/>
              <a:t>process.</a:t>
            </a:r>
          </a:p>
          <a:p>
            <a:pPr marL="857250" lvl="1" indent="-457200">
              <a:buFont typeface="Wingdings" pitchFamily="2" charset="2"/>
              <a:buChar char="§"/>
            </a:pPr>
            <a:r>
              <a:rPr lang="en-IN" dirty="0" smtClean="0"/>
              <a:t>The </a:t>
            </a:r>
            <a:r>
              <a:rPr lang="en-IN" dirty="0"/>
              <a:t>visualization process consists of the sequence of steps, or operations, that manipulate the data produced by the process under study and ultimately deliver the desired images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45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Scalar Visualization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8839200" cy="5867400"/>
          </a:xfrm>
        </p:spPr>
        <p:txBody>
          <a:bodyPr/>
          <a:lstStyle/>
          <a:p>
            <a:r>
              <a:rPr lang="en-IN" dirty="0" smtClean="0"/>
              <a:t>To </a:t>
            </a:r>
            <a:r>
              <a:rPr lang="en-IN" dirty="0"/>
              <a:t>visualize a time-dependent scalar field f(t) </a:t>
            </a:r>
            <a:r>
              <a:rPr lang="en-IN" dirty="0" smtClean="0"/>
              <a:t>with </a:t>
            </a:r>
            <a:r>
              <a:rPr lang="en-IN" dirty="0"/>
              <a:t>t ∈ [</a:t>
            </a:r>
            <a:r>
              <a:rPr lang="en-IN" dirty="0" err="1"/>
              <a:t>t</a:t>
            </a:r>
            <a:r>
              <a:rPr lang="en-IN" baseline="-25000" dirty="0" err="1"/>
              <a:t>min</a:t>
            </a:r>
            <a:r>
              <a:rPr lang="en-IN" dirty="0"/>
              <a:t>, </a:t>
            </a:r>
            <a:r>
              <a:rPr lang="en-IN" dirty="0" err="1"/>
              <a:t>t</a:t>
            </a:r>
            <a:r>
              <a:rPr lang="en-IN" baseline="-25000" dirty="0" err="1"/>
              <a:t>max</a:t>
            </a:r>
            <a:r>
              <a:rPr lang="en-IN" dirty="0" smtClean="0"/>
              <a:t>].</a:t>
            </a:r>
          </a:p>
          <a:p>
            <a:r>
              <a:rPr lang="en-IN" dirty="0"/>
              <a:t>Solution is </a:t>
            </a:r>
            <a:r>
              <a:rPr lang="en-IN" dirty="0" smtClean="0"/>
              <a:t>to visualize </a:t>
            </a:r>
            <a:r>
              <a:rPr lang="en-IN" dirty="0"/>
              <a:t>the </a:t>
            </a:r>
            <a:r>
              <a:rPr lang="en-IN" dirty="0" err="1"/>
              <a:t>color</a:t>
            </a:r>
            <a:r>
              <a:rPr lang="en-IN" dirty="0"/>
              <a:t>-mapped values of the scalar field f(t) for consecutive values of t in [</a:t>
            </a:r>
            <a:r>
              <a:rPr lang="en-IN" dirty="0" err="1"/>
              <a:t>t</a:t>
            </a:r>
            <a:r>
              <a:rPr lang="en-IN" baseline="-25000" dirty="0" err="1"/>
              <a:t>min</a:t>
            </a:r>
            <a:r>
              <a:rPr lang="en-IN" dirty="0"/>
              <a:t>, </a:t>
            </a:r>
            <a:r>
              <a:rPr lang="en-IN" dirty="0" err="1"/>
              <a:t>t</a:t>
            </a:r>
            <a:r>
              <a:rPr lang="en-IN" baseline="-25000" dirty="0" err="1"/>
              <a:t>max</a:t>
            </a:r>
            <a:r>
              <a:rPr lang="en-IN" dirty="0" smtClean="0"/>
              <a:t>].</a:t>
            </a:r>
          </a:p>
          <a:p>
            <a:r>
              <a:rPr lang="en-IN" dirty="0"/>
              <a:t>If the range [</a:t>
            </a:r>
            <a:r>
              <a:rPr lang="en-IN" dirty="0" err="1"/>
              <a:t>f</a:t>
            </a:r>
            <a:r>
              <a:rPr lang="en-IN" baseline="-25000" dirty="0" err="1"/>
              <a:t>min</a:t>
            </a:r>
            <a:r>
              <a:rPr lang="en-IN" dirty="0"/>
              <a:t>(</a:t>
            </a:r>
            <a:r>
              <a:rPr lang="en-IN" dirty="0" err="1"/>
              <a:t>t</a:t>
            </a:r>
            <a:r>
              <a:rPr lang="en-IN" baseline="-25000" dirty="0" err="1"/>
              <a:t>i</a:t>
            </a:r>
            <a:r>
              <a:rPr lang="en-IN" dirty="0"/>
              <a:t>), </a:t>
            </a:r>
            <a:r>
              <a:rPr lang="en-IN" dirty="0" err="1" smtClean="0"/>
              <a:t>f</a:t>
            </a:r>
            <a:r>
              <a:rPr lang="en-IN" baseline="-25000" dirty="0" err="1" smtClean="0"/>
              <a:t>max</a:t>
            </a:r>
            <a:r>
              <a:rPr lang="en-IN" dirty="0" smtClean="0"/>
              <a:t>(</a:t>
            </a:r>
            <a:r>
              <a:rPr lang="en-IN" dirty="0" err="1" smtClean="0"/>
              <a:t>t</a:t>
            </a:r>
            <a:r>
              <a:rPr lang="en-IN" baseline="-25000" dirty="0" err="1" smtClean="0"/>
              <a:t>i</a:t>
            </a:r>
            <a:r>
              <a:rPr lang="en-IN" dirty="0" smtClean="0"/>
              <a:t>)] </a:t>
            </a:r>
            <a:r>
              <a:rPr lang="en-IN" dirty="0"/>
              <a:t>of a time step </a:t>
            </a:r>
            <a:r>
              <a:rPr lang="en-IN" dirty="0" err="1"/>
              <a:t>t</a:t>
            </a:r>
            <a:r>
              <a:rPr lang="en-IN" baseline="-25000" dirty="0" err="1"/>
              <a:t>i</a:t>
            </a:r>
            <a:r>
              <a:rPr lang="en-IN" baseline="-25000" dirty="0"/>
              <a:t> </a:t>
            </a:r>
            <a:r>
              <a:rPr lang="en-IN" dirty="0"/>
              <a:t>∈ </a:t>
            </a:r>
            <a:r>
              <a:rPr lang="en-IN" dirty="0" smtClean="0"/>
              <a:t>[</a:t>
            </a:r>
            <a:r>
              <a:rPr lang="en-IN" dirty="0" err="1"/>
              <a:t>t</a:t>
            </a:r>
            <a:r>
              <a:rPr lang="en-IN" baseline="-25000" dirty="0" err="1"/>
              <a:t>min</a:t>
            </a:r>
            <a:r>
              <a:rPr lang="en-IN" dirty="0"/>
              <a:t>, </a:t>
            </a:r>
            <a:r>
              <a:rPr lang="en-IN" dirty="0" err="1" smtClean="0"/>
              <a:t>t</a:t>
            </a:r>
            <a:r>
              <a:rPr lang="en-IN" baseline="-25000" dirty="0" err="1" smtClean="0"/>
              <a:t>max</a:t>
            </a:r>
            <a:r>
              <a:rPr lang="en-IN" dirty="0" smtClean="0"/>
              <a:t>] </a:t>
            </a:r>
            <a:r>
              <a:rPr lang="en-IN" dirty="0"/>
              <a:t>is much smaller than the absolute range [</a:t>
            </a:r>
            <a:r>
              <a:rPr lang="en-IN" dirty="0" err="1"/>
              <a:t>f</a:t>
            </a:r>
            <a:r>
              <a:rPr lang="en-IN" baseline="-25000" dirty="0" err="1"/>
              <a:t>min</a:t>
            </a:r>
            <a:r>
              <a:rPr lang="en-IN" dirty="0"/>
              <a:t>, </a:t>
            </a:r>
            <a:r>
              <a:rPr lang="en-IN" dirty="0" err="1"/>
              <a:t>f</a:t>
            </a:r>
            <a:r>
              <a:rPr lang="en-IN" baseline="-25000" dirty="0" err="1"/>
              <a:t>max</a:t>
            </a:r>
            <a:r>
              <a:rPr lang="en-IN" dirty="0"/>
              <a:t>], normalizing f to the absolute range </a:t>
            </a:r>
            <a:r>
              <a:rPr lang="en-IN" dirty="0" smtClean="0"/>
              <a:t>at </a:t>
            </a:r>
            <a:r>
              <a:rPr lang="en-IN" dirty="0"/>
              <a:t>the individual frames. </a:t>
            </a:r>
            <a:endParaRPr lang="en-IN" dirty="0" smtClean="0"/>
          </a:p>
          <a:p>
            <a:r>
              <a:rPr lang="en-IN" dirty="0" smtClean="0"/>
              <a:t>Another solution is to normalize </a:t>
            </a:r>
            <a:r>
              <a:rPr lang="en-IN" dirty="0"/>
              <a:t>the scalar range separately for every </a:t>
            </a:r>
            <a:r>
              <a:rPr lang="en-IN" dirty="0" smtClean="0"/>
              <a:t>time frame f(t). This </a:t>
            </a:r>
            <a:r>
              <a:rPr lang="en-IN" dirty="0"/>
              <a:t>implies drawing different </a:t>
            </a:r>
            <a:r>
              <a:rPr lang="en-IN" dirty="0" err="1"/>
              <a:t>color</a:t>
            </a:r>
            <a:r>
              <a:rPr lang="en-IN" dirty="0"/>
              <a:t> legends for every time </a:t>
            </a:r>
            <a:r>
              <a:rPr lang="en-IN" dirty="0" smtClean="0"/>
              <a:t>frame.</a:t>
            </a:r>
          </a:p>
          <a:p>
            <a:r>
              <a:rPr lang="en-IN" dirty="0" err="1"/>
              <a:t>colors</a:t>
            </a:r>
            <a:r>
              <a:rPr lang="en-IN" dirty="0"/>
              <a:t> are usually represented as triplets in either the RGB or HSV (hue-saturation-value) </a:t>
            </a:r>
            <a:r>
              <a:rPr lang="en-IN" dirty="0" err="1"/>
              <a:t>color</a:t>
            </a:r>
            <a:r>
              <a:rPr lang="en-IN" dirty="0"/>
              <a:t> systems, this is usually done by defining three scalar </a:t>
            </a:r>
            <a:r>
              <a:rPr lang="en-IN" dirty="0" smtClean="0"/>
              <a:t>functions</a:t>
            </a:r>
          </a:p>
          <a:p>
            <a:r>
              <a:rPr lang="en-IN" dirty="0" smtClean="0"/>
              <a:t> </a:t>
            </a:r>
            <a:r>
              <a:rPr lang="en-IN" dirty="0" err="1"/>
              <a:t>c</a:t>
            </a:r>
            <a:r>
              <a:rPr lang="en-IN" baseline="-25000" dirty="0" err="1"/>
              <a:t>R</a:t>
            </a:r>
            <a:r>
              <a:rPr lang="en-IN" dirty="0"/>
              <a:t> : R → R, </a:t>
            </a:r>
            <a:r>
              <a:rPr lang="en-IN" dirty="0" err="1"/>
              <a:t>c</a:t>
            </a:r>
            <a:r>
              <a:rPr lang="en-IN" baseline="-25000" dirty="0" err="1"/>
              <a:t>G</a:t>
            </a:r>
            <a:r>
              <a:rPr lang="en-IN" dirty="0"/>
              <a:t> : R → R, and </a:t>
            </a:r>
            <a:r>
              <a:rPr lang="en-IN" dirty="0" err="1"/>
              <a:t>c</a:t>
            </a:r>
            <a:r>
              <a:rPr lang="en-IN" baseline="-25000" dirty="0" err="1"/>
              <a:t>B</a:t>
            </a:r>
            <a:r>
              <a:rPr lang="en-IN" dirty="0"/>
              <a:t> : R → R, whereby c = (</a:t>
            </a:r>
            <a:r>
              <a:rPr lang="en-IN" dirty="0" err="1"/>
              <a:t>cR</a:t>
            </a:r>
            <a:r>
              <a:rPr lang="en-IN" dirty="0"/>
              <a:t>, </a:t>
            </a:r>
            <a:r>
              <a:rPr lang="en-IN" dirty="0" err="1"/>
              <a:t>cG</a:t>
            </a:r>
            <a:r>
              <a:rPr lang="en-IN" dirty="0"/>
              <a:t>, </a:t>
            </a:r>
            <a:r>
              <a:rPr lang="en-IN" dirty="0" err="1"/>
              <a:t>cB</a:t>
            </a:r>
            <a:r>
              <a:rPr lang="en-IN" dirty="0"/>
              <a:t>). The functions  </a:t>
            </a:r>
            <a:r>
              <a:rPr lang="en-IN" dirty="0" err="1"/>
              <a:t>c</a:t>
            </a:r>
            <a:r>
              <a:rPr lang="en-IN" baseline="-25000" dirty="0" err="1"/>
              <a:t>R</a:t>
            </a:r>
            <a:r>
              <a:rPr lang="en-IN" dirty="0"/>
              <a:t> </a:t>
            </a:r>
            <a:r>
              <a:rPr lang="en-IN" dirty="0" smtClean="0"/>
              <a:t>, </a:t>
            </a:r>
            <a:r>
              <a:rPr lang="en-IN" dirty="0" err="1" smtClean="0"/>
              <a:t>c</a:t>
            </a:r>
            <a:r>
              <a:rPr lang="en-IN" baseline="-25000" dirty="0" err="1" smtClean="0"/>
              <a:t>G</a:t>
            </a:r>
            <a:r>
              <a:rPr lang="en-IN" dirty="0" smtClean="0"/>
              <a:t>, </a:t>
            </a:r>
            <a:r>
              <a:rPr lang="en-IN" dirty="0"/>
              <a:t>and </a:t>
            </a:r>
            <a:r>
              <a:rPr lang="en-IN" dirty="0" err="1"/>
              <a:t>c</a:t>
            </a:r>
            <a:r>
              <a:rPr lang="en-IN" baseline="-25000" dirty="0" err="1"/>
              <a:t>B</a:t>
            </a:r>
            <a:r>
              <a:rPr lang="en-IN" dirty="0" smtClean="0"/>
              <a:t> </a:t>
            </a:r>
            <a:r>
              <a:rPr lang="en-IN" dirty="0"/>
              <a:t>are also called transfer functions.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54389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943600"/>
            <a:ext cx="8991600" cy="1143000"/>
          </a:xfrm>
        </p:spPr>
        <p:txBody>
          <a:bodyPr/>
          <a:lstStyle/>
          <a:p>
            <a:r>
              <a:rPr lang="en-IN" dirty="0"/>
              <a:t>Designing Effective </a:t>
            </a:r>
            <a:r>
              <a:rPr lang="en-IN" dirty="0" err="1"/>
              <a:t>Colormaps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0"/>
            <a:ext cx="8686800" cy="6019800"/>
          </a:xfrm>
        </p:spPr>
        <p:txBody>
          <a:bodyPr>
            <a:normAutofit fontScale="92500" lnSpcReduction="10000"/>
          </a:bodyPr>
          <a:lstStyle/>
          <a:p>
            <a:r>
              <a:rPr lang="en-IN" dirty="0" err="1"/>
              <a:t>color</a:t>
            </a:r>
            <a:r>
              <a:rPr lang="en-IN" dirty="0"/>
              <a:t>-mapping visualization is </a:t>
            </a:r>
            <a:r>
              <a:rPr lang="en-IN" b="1" dirty="0"/>
              <a:t>effective</a:t>
            </a:r>
            <a:r>
              <a:rPr lang="en-IN" dirty="0"/>
              <a:t> if, by looking at the generated </a:t>
            </a:r>
            <a:r>
              <a:rPr lang="en-IN" dirty="0" err="1"/>
              <a:t>colors</a:t>
            </a:r>
            <a:r>
              <a:rPr lang="en-IN" dirty="0"/>
              <a:t>, we can easily and accurately </a:t>
            </a:r>
            <a:r>
              <a:rPr lang="en-IN" b="1" dirty="0"/>
              <a:t>make statements about the </a:t>
            </a:r>
            <a:r>
              <a:rPr lang="en-IN" b="1" dirty="0" smtClean="0"/>
              <a:t>original </a:t>
            </a:r>
            <a:r>
              <a:rPr lang="en-IN" b="1" dirty="0"/>
              <a:t>scalar dataset</a:t>
            </a:r>
            <a:r>
              <a:rPr lang="en-IN" dirty="0"/>
              <a:t> that was </a:t>
            </a:r>
            <a:r>
              <a:rPr lang="en-IN" dirty="0" err="1"/>
              <a:t>color</a:t>
            </a:r>
            <a:r>
              <a:rPr lang="en-IN" dirty="0"/>
              <a:t> mapped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Different </a:t>
            </a:r>
            <a:r>
              <a:rPr lang="en-IN" b="1" dirty="0" smtClean="0"/>
              <a:t>analysis statements  and goals </a:t>
            </a:r>
            <a:r>
              <a:rPr lang="en-IN" dirty="0" smtClean="0"/>
              <a:t>require different types of </a:t>
            </a:r>
            <a:r>
              <a:rPr lang="en-IN" dirty="0" err="1" smtClean="0"/>
              <a:t>colormaps</a:t>
            </a:r>
            <a:r>
              <a:rPr lang="en-IN" dirty="0" smtClean="0"/>
              <a:t>:</a:t>
            </a:r>
          </a:p>
          <a:p>
            <a:r>
              <a:rPr lang="en-IN" dirty="0" smtClean="0"/>
              <a:t>1. Absolute </a:t>
            </a:r>
            <a:r>
              <a:rPr lang="en-IN" dirty="0"/>
              <a:t>values: Tell the absolute data values at all points in the displayed dataset. </a:t>
            </a:r>
            <a:r>
              <a:rPr lang="en-IN" b="1" dirty="0" smtClean="0"/>
              <a:t>(absolute)</a:t>
            </a:r>
          </a:p>
          <a:p>
            <a:r>
              <a:rPr lang="en-IN" dirty="0" smtClean="0"/>
              <a:t>2</a:t>
            </a:r>
            <a:r>
              <a:rPr lang="en-IN" dirty="0"/>
              <a:t>. Value ordering: Given two points in the displayed dataset, tell which of the corresponding two data values is </a:t>
            </a:r>
            <a:r>
              <a:rPr lang="en-IN" dirty="0" smtClean="0"/>
              <a:t>greater. </a:t>
            </a:r>
            <a:r>
              <a:rPr lang="en-IN" b="1" dirty="0" smtClean="0"/>
              <a:t>(large or small</a:t>
            </a:r>
            <a:r>
              <a:rPr lang="en-IN" dirty="0" smtClean="0"/>
              <a:t>) </a:t>
            </a:r>
          </a:p>
          <a:p>
            <a:r>
              <a:rPr lang="en-IN" dirty="0" smtClean="0"/>
              <a:t>3</a:t>
            </a:r>
            <a:r>
              <a:rPr lang="en-IN" dirty="0"/>
              <a:t>. Value difference: Given two points in the displayed dataset, tell what is the difference of data values at these points</a:t>
            </a:r>
            <a:r>
              <a:rPr lang="en-IN" dirty="0" smtClean="0"/>
              <a:t>.</a:t>
            </a:r>
            <a:r>
              <a:rPr lang="en-IN" b="1" dirty="0" smtClean="0"/>
              <a:t>(far apart)</a:t>
            </a:r>
            <a:r>
              <a:rPr lang="en-IN" dirty="0" smtClean="0"/>
              <a:t> </a:t>
            </a:r>
          </a:p>
          <a:p>
            <a:r>
              <a:rPr lang="en-IN" dirty="0" smtClean="0"/>
              <a:t>4</a:t>
            </a:r>
            <a:r>
              <a:rPr lang="en-IN" dirty="0"/>
              <a:t>. Selected values: Given a particular data value </a:t>
            </a:r>
            <a:r>
              <a:rPr lang="en-IN" dirty="0" err="1"/>
              <a:t>f</a:t>
            </a:r>
            <a:r>
              <a:rPr lang="en-IN" baseline="-25000" dirty="0" err="1"/>
              <a:t>interest</a:t>
            </a:r>
            <a:r>
              <a:rPr lang="en-IN" dirty="0"/>
              <a:t>, tell which points in the displayed data take the respective value </a:t>
            </a:r>
            <a:r>
              <a:rPr lang="en-IN" dirty="0" err="1"/>
              <a:t>f</a:t>
            </a:r>
            <a:r>
              <a:rPr lang="en-IN" baseline="-25000" dirty="0" err="1"/>
              <a:t>interest</a:t>
            </a:r>
            <a:r>
              <a:rPr lang="en-IN" dirty="0" smtClean="0"/>
              <a:t>. </a:t>
            </a:r>
            <a:r>
              <a:rPr lang="en-IN" dirty="0"/>
              <a:t>A variation of this goal replaces </a:t>
            </a:r>
            <a:r>
              <a:rPr lang="en-IN" dirty="0" err="1"/>
              <a:t>f</a:t>
            </a:r>
            <a:r>
              <a:rPr lang="en-IN" baseline="-25000" dirty="0" err="1"/>
              <a:t>interest</a:t>
            </a:r>
            <a:r>
              <a:rPr lang="en-IN" dirty="0" smtClean="0"/>
              <a:t> </a:t>
            </a:r>
            <a:r>
              <a:rPr lang="en-IN" dirty="0"/>
              <a:t>by a compact interval of data values.</a:t>
            </a:r>
            <a:r>
              <a:rPr lang="en-IN" b="1" dirty="0"/>
              <a:t> </a:t>
            </a:r>
            <a:r>
              <a:rPr lang="en-IN" b="1" dirty="0" smtClean="0"/>
              <a:t>(chosen value</a:t>
            </a:r>
            <a:r>
              <a:rPr lang="en-IN" dirty="0" smtClean="0"/>
              <a:t>)</a:t>
            </a:r>
          </a:p>
          <a:p>
            <a:r>
              <a:rPr lang="en-IN" dirty="0" smtClean="0"/>
              <a:t>5</a:t>
            </a:r>
            <a:r>
              <a:rPr lang="en-IN" dirty="0"/>
              <a:t>. Value change: Tell the speed of change, or first derivative, of the data values at given points in the displayed </a:t>
            </a:r>
            <a:r>
              <a:rPr lang="en-IN" b="1" dirty="0" smtClean="0"/>
              <a:t>dataset(quick change of values)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5266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19800"/>
            <a:ext cx="6512511" cy="1143000"/>
          </a:xfrm>
        </p:spPr>
        <p:txBody>
          <a:bodyPr/>
          <a:lstStyle/>
          <a:p>
            <a:r>
              <a:rPr lang="en-IN" dirty="0" err="1" smtClean="0"/>
              <a:t>Color</a:t>
            </a:r>
            <a:r>
              <a:rPr lang="en-IN" dirty="0" smtClean="0"/>
              <a:t> Legends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066800"/>
            <a:ext cx="9144000" cy="3657600"/>
          </a:xfrm>
        </p:spPr>
        <p:txBody>
          <a:bodyPr/>
          <a:lstStyle/>
          <a:p>
            <a:r>
              <a:rPr lang="en-IN" dirty="0" smtClean="0"/>
              <a:t> Invert </a:t>
            </a:r>
            <a:r>
              <a:rPr lang="en-IN" dirty="0"/>
              <a:t>the </a:t>
            </a:r>
            <a:r>
              <a:rPr lang="en-IN" dirty="0" err="1"/>
              <a:t>color</a:t>
            </a:r>
            <a:r>
              <a:rPr lang="en-IN" dirty="0"/>
              <a:t>-mapping function c; that is, look at a </a:t>
            </a:r>
            <a:r>
              <a:rPr lang="en-IN" dirty="0" err="1"/>
              <a:t>color</a:t>
            </a:r>
            <a:r>
              <a:rPr lang="en-IN" dirty="0"/>
              <a:t> of some point in the visual domain D</a:t>
            </a:r>
            <a:r>
              <a:rPr lang="en-IN" baseline="-25000" dirty="0"/>
              <a:t>V</a:t>
            </a:r>
            <a:r>
              <a:rPr lang="en-IN" dirty="0"/>
              <a:t> and tell its scalar value f.</a:t>
            </a:r>
            <a:endParaRPr lang="en-IN" dirty="0" smtClean="0"/>
          </a:p>
          <a:p>
            <a:r>
              <a:rPr lang="en-IN" dirty="0"/>
              <a:t>A</a:t>
            </a:r>
            <a:r>
              <a:rPr lang="en-IN" dirty="0" smtClean="0"/>
              <a:t> </a:t>
            </a:r>
            <a:r>
              <a:rPr lang="en-IN" dirty="0" err="1"/>
              <a:t>color</a:t>
            </a:r>
            <a:r>
              <a:rPr lang="en-IN" dirty="0"/>
              <a:t> strip containing all the </a:t>
            </a:r>
            <a:r>
              <a:rPr lang="en-IN" dirty="0" err="1"/>
              <a:t>colors</a:t>
            </a:r>
            <a:r>
              <a:rPr lang="en-IN" dirty="0"/>
              <a:t> c</a:t>
            </a:r>
            <a:r>
              <a:rPr lang="en-IN" baseline="-25000" dirty="0"/>
              <a:t>i</a:t>
            </a:r>
            <a:r>
              <a:rPr lang="en-IN" dirty="0"/>
              <a:t> in our </a:t>
            </a:r>
            <a:r>
              <a:rPr lang="en-IN" dirty="0" err="1"/>
              <a:t>colormap</a:t>
            </a:r>
            <a:r>
              <a:rPr lang="en-IN" dirty="0"/>
              <a:t>, annotated with labels that indicate the values f for all or a number of the depicted </a:t>
            </a:r>
            <a:r>
              <a:rPr lang="en-IN" dirty="0" err="1"/>
              <a:t>colors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By </a:t>
            </a:r>
            <a:r>
              <a:rPr lang="en-IN" dirty="0"/>
              <a:t>looking at an actual visualization and comparing its </a:t>
            </a:r>
            <a:r>
              <a:rPr lang="en-IN" dirty="0" err="1"/>
              <a:t>colors</a:t>
            </a:r>
            <a:r>
              <a:rPr lang="en-IN" dirty="0"/>
              <a:t> with the </a:t>
            </a:r>
            <a:r>
              <a:rPr lang="en-IN" dirty="0" err="1"/>
              <a:t>labeled</a:t>
            </a:r>
            <a:r>
              <a:rPr lang="en-IN" dirty="0"/>
              <a:t> </a:t>
            </a:r>
            <a:r>
              <a:rPr lang="en-IN" dirty="0" err="1"/>
              <a:t>colors</a:t>
            </a:r>
            <a:r>
              <a:rPr lang="en-IN" dirty="0"/>
              <a:t> in the </a:t>
            </a:r>
            <a:r>
              <a:rPr lang="en-IN" dirty="0" err="1"/>
              <a:t>colormap</a:t>
            </a:r>
            <a:r>
              <a:rPr lang="en-IN" dirty="0"/>
              <a:t>, we are able to infer the scalar values of the </a:t>
            </a:r>
            <a:r>
              <a:rPr lang="en-IN" dirty="0" smtClean="0"/>
              <a:t>depicted </a:t>
            </a:r>
            <a:r>
              <a:rPr lang="en-IN" dirty="0"/>
              <a:t>dataset at desired points in the drawn image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7376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6512511" cy="1143000"/>
          </a:xfrm>
        </p:spPr>
        <p:txBody>
          <a:bodyPr/>
          <a:lstStyle/>
          <a:p>
            <a:r>
              <a:rPr lang="en-IN" dirty="0" err="1" smtClean="0"/>
              <a:t>Color</a:t>
            </a:r>
            <a:r>
              <a:rPr lang="en-IN" dirty="0" smtClean="0"/>
              <a:t> legends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5791200"/>
          </a:xfrm>
        </p:spPr>
        <p:txBody>
          <a:bodyPr>
            <a:normAutofit fontScale="92500"/>
          </a:bodyPr>
          <a:lstStyle/>
          <a:p>
            <a:r>
              <a:rPr lang="en-IN" dirty="0" err="1" smtClean="0"/>
              <a:t>Color</a:t>
            </a:r>
            <a:r>
              <a:rPr lang="en-IN" dirty="0" smtClean="0"/>
              <a:t> function c must be invertible.</a:t>
            </a:r>
          </a:p>
          <a:p>
            <a:r>
              <a:rPr lang="en-IN" b="1" dirty="0" smtClean="0"/>
              <a:t>This function must be injective- every scalar value in the range</a:t>
            </a:r>
          </a:p>
          <a:p>
            <a:pPr marL="45720" indent="0">
              <a:buNone/>
            </a:pPr>
            <a:r>
              <a:rPr lang="en-IN" b="1" dirty="0" smtClean="0"/>
              <a:t> </a:t>
            </a:r>
            <a:r>
              <a:rPr lang="en-IN" b="1" dirty="0"/>
              <a:t>[</a:t>
            </a:r>
            <a:r>
              <a:rPr lang="en-IN" b="1" dirty="0" err="1"/>
              <a:t>f</a:t>
            </a:r>
            <a:r>
              <a:rPr lang="en-IN" b="1" baseline="-25000" dirty="0" err="1"/>
              <a:t>min</a:t>
            </a:r>
            <a:r>
              <a:rPr lang="en-IN" b="1" dirty="0"/>
              <a:t>, </a:t>
            </a:r>
            <a:r>
              <a:rPr lang="en-IN" b="1" dirty="0" err="1"/>
              <a:t>f</a:t>
            </a:r>
            <a:r>
              <a:rPr lang="en-IN" b="1" baseline="-25000" dirty="0" err="1"/>
              <a:t>max</a:t>
            </a:r>
            <a:r>
              <a:rPr lang="en-IN" b="1" dirty="0"/>
              <a:t>] is associated with a unique </a:t>
            </a:r>
            <a:r>
              <a:rPr lang="en-IN" b="1" dirty="0" err="1"/>
              <a:t>color</a:t>
            </a:r>
            <a:r>
              <a:rPr lang="en-IN" b="1" dirty="0" smtClean="0"/>
              <a:t>.</a:t>
            </a:r>
          </a:p>
          <a:p>
            <a:pPr marL="45720" indent="0">
              <a:buNone/>
            </a:pPr>
            <a:r>
              <a:rPr lang="en-IN" b="1" dirty="0" smtClean="0"/>
              <a:t>1. Able to map the </a:t>
            </a:r>
            <a:r>
              <a:rPr lang="en-IN" b="1" dirty="0" err="1" smtClean="0"/>
              <a:t>colors</a:t>
            </a:r>
            <a:r>
              <a:rPr lang="en-IN" b="1" dirty="0" smtClean="0"/>
              <a:t> to scalars using the </a:t>
            </a:r>
            <a:r>
              <a:rPr lang="en-IN" b="1" dirty="0" err="1" smtClean="0"/>
              <a:t>color</a:t>
            </a:r>
            <a:r>
              <a:rPr lang="en-IN" b="1" dirty="0" smtClean="0"/>
              <a:t> legend that can be perceived visually.</a:t>
            </a:r>
          </a:p>
          <a:p>
            <a:pPr marL="45720" indent="0">
              <a:buNone/>
            </a:pPr>
            <a:r>
              <a:rPr lang="en-IN" b="1" dirty="0" smtClean="0"/>
              <a:t>2. Visually distinguish separate regions having different </a:t>
            </a:r>
            <a:r>
              <a:rPr lang="en-IN" b="1" dirty="0" err="1" smtClean="0"/>
              <a:t>colors</a:t>
            </a:r>
            <a:r>
              <a:rPr lang="en-IN" b="1" dirty="0" smtClean="0"/>
              <a:t>.(spatial resolution compared to the speed of variation of scalar data).</a:t>
            </a:r>
          </a:p>
          <a:p>
            <a:pPr marL="45720" indent="0">
              <a:buNone/>
            </a:pPr>
            <a:r>
              <a:rPr lang="en-IN" b="1" dirty="0" smtClean="0"/>
              <a:t>Goal 1: </a:t>
            </a:r>
            <a:r>
              <a:rPr lang="en-IN" b="1" dirty="0" err="1" smtClean="0"/>
              <a:t>Color</a:t>
            </a:r>
            <a:r>
              <a:rPr lang="en-IN" b="1" dirty="0" smtClean="0"/>
              <a:t> legend is required to map a </a:t>
            </a:r>
            <a:r>
              <a:rPr lang="en-IN" b="1" dirty="0" err="1" smtClean="0"/>
              <a:t>color</a:t>
            </a:r>
            <a:r>
              <a:rPr lang="en-IN" b="1" dirty="0" smtClean="0"/>
              <a:t> to a data-related quantity.</a:t>
            </a:r>
          </a:p>
          <a:p>
            <a:pPr marL="45720" indent="0">
              <a:buNone/>
            </a:pPr>
            <a:r>
              <a:rPr lang="en-IN" b="1" dirty="0" smtClean="0"/>
              <a:t>Goal 2: </a:t>
            </a:r>
            <a:r>
              <a:rPr lang="en-IN" b="1" dirty="0" err="1" smtClean="0"/>
              <a:t>Color</a:t>
            </a:r>
            <a:r>
              <a:rPr lang="en-IN" b="1" dirty="0" smtClean="0"/>
              <a:t> </a:t>
            </a:r>
            <a:r>
              <a:rPr lang="en-IN" b="1" dirty="0"/>
              <a:t>legend is required to tell how </a:t>
            </a:r>
            <a:r>
              <a:rPr lang="en-IN" b="1" dirty="0" err="1"/>
              <a:t>colors</a:t>
            </a:r>
            <a:r>
              <a:rPr lang="en-IN" b="1" dirty="0"/>
              <a:t> are ordered with respect to the ordering of the data </a:t>
            </a:r>
            <a:r>
              <a:rPr lang="en-IN" b="1" dirty="0" smtClean="0"/>
              <a:t>values.</a:t>
            </a:r>
          </a:p>
          <a:p>
            <a:pPr marL="45720" indent="0">
              <a:buNone/>
            </a:pPr>
            <a:r>
              <a:rPr lang="en-IN" b="1" dirty="0"/>
              <a:t>Goal 3: </a:t>
            </a:r>
            <a:r>
              <a:rPr lang="en-IN" b="1" dirty="0" smtClean="0"/>
              <a:t>Compare </a:t>
            </a:r>
            <a:r>
              <a:rPr lang="en-IN" b="1" dirty="0"/>
              <a:t>distances between data </a:t>
            </a:r>
            <a:r>
              <a:rPr lang="en-IN" b="1" dirty="0" smtClean="0"/>
              <a:t>values</a:t>
            </a:r>
          </a:p>
          <a:p>
            <a:pPr marL="45720" indent="0">
              <a:buNone/>
            </a:pPr>
            <a:r>
              <a:rPr lang="en-IN" b="1" dirty="0"/>
              <a:t>Goal 4: </a:t>
            </a:r>
            <a:r>
              <a:rPr lang="en-IN" b="1" dirty="0" smtClean="0"/>
              <a:t>Data </a:t>
            </a:r>
            <a:r>
              <a:rPr lang="en-IN" b="1" dirty="0"/>
              <a:t>points take a given value of </a:t>
            </a:r>
            <a:r>
              <a:rPr lang="en-IN" b="1" dirty="0" smtClean="0"/>
              <a:t>interest</a:t>
            </a:r>
          </a:p>
          <a:p>
            <a:pPr marL="45720" indent="0">
              <a:buNone/>
            </a:pPr>
            <a:r>
              <a:rPr lang="en-IN" b="1" dirty="0"/>
              <a:t>Goal 5: tell the speed of data variation  the magnitude of the gradient ∇f of our scalar signal f, we then need a </a:t>
            </a:r>
            <a:r>
              <a:rPr lang="en-IN" b="1" dirty="0" err="1"/>
              <a:t>color</a:t>
            </a:r>
            <a:r>
              <a:rPr lang="en-IN" b="1" dirty="0"/>
              <a:t> legend for ∇f </a:t>
            </a:r>
            <a:r>
              <a:rPr lang="en-IN" b="1" dirty="0" smtClean="0"/>
              <a:t>.</a:t>
            </a:r>
          </a:p>
          <a:p>
            <a:pPr marL="45720" indent="0">
              <a:buNone/>
            </a:pPr>
            <a:endParaRPr lang="en-IN" dirty="0" smtClean="0"/>
          </a:p>
          <a:p>
            <a:pPr marL="45720" indent="0">
              <a:buNone/>
            </a:pPr>
            <a:endParaRPr lang="en-IN" dirty="0" smtClean="0"/>
          </a:p>
          <a:p>
            <a:pPr marL="45720" indent="0">
              <a:buNone/>
            </a:pPr>
            <a:endParaRPr lang="en-IN" dirty="0"/>
          </a:p>
          <a:p>
            <a:pPr marL="4572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407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19800"/>
            <a:ext cx="6512511" cy="1143000"/>
          </a:xfrm>
        </p:spPr>
        <p:txBody>
          <a:bodyPr/>
          <a:lstStyle/>
          <a:p>
            <a:r>
              <a:rPr lang="en-IN" dirty="0" smtClean="0"/>
              <a:t>Rainbow </a:t>
            </a:r>
            <a:r>
              <a:rPr lang="en-IN" dirty="0" err="1" smtClean="0"/>
              <a:t>Color</a:t>
            </a:r>
            <a:r>
              <a:rPr lang="en-IN" dirty="0" smtClean="0"/>
              <a:t> Map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991600" cy="5715000"/>
          </a:xfrm>
        </p:spPr>
        <p:txBody>
          <a:bodyPr/>
          <a:lstStyle/>
          <a:p>
            <a:r>
              <a:rPr lang="en-IN" dirty="0" smtClean="0"/>
              <a:t>many </a:t>
            </a:r>
            <a:r>
              <a:rPr lang="en-IN" dirty="0"/>
              <a:t>engineering and weather forecast applications use a blue-to-red </a:t>
            </a:r>
            <a:r>
              <a:rPr lang="en-IN" dirty="0" err="1"/>
              <a:t>colormap</a:t>
            </a:r>
            <a:r>
              <a:rPr lang="en-IN" dirty="0"/>
              <a:t>, often called the rainbow </a:t>
            </a:r>
            <a:r>
              <a:rPr lang="en-IN" dirty="0" err="1"/>
              <a:t>colormap</a:t>
            </a:r>
            <a:r>
              <a:rPr lang="en-IN" dirty="0"/>
              <a:t> (see Figure 5.1). </a:t>
            </a:r>
            <a:endParaRPr lang="en-IN" dirty="0" smtClean="0"/>
          </a:p>
          <a:p>
            <a:r>
              <a:rPr lang="en-IN" dirty="0" smtClean="0"/>
              <a:t>This </a:t>
            </a:r>
            <a:r>
              <a:rPr lang="en-IN" dirty="0" err="1"/>
              <a:t>colormap</a:t>
            </a:r>
            <a:r>
              <a:rPr lang="en-IN" dirty="0"/>
              <a:t> is based </a:t>
            </a:r>
            <a:r>
              <a:rPr lang="en-IN" dirty="0" smtClean="0"/>
              <a:t>on intuition that blue -”cold” </a:t>
            </a:r>
            <a:r>
              <a:rPr lang="en-IN" dirty="0" err="1" smtClean="0"/>
              <a:t>color</a:t>
            </a:r>
            <a:r>
              <a:rPr lang="en-IN" dirty="0" smtClean="0"/>
              <a:t> and red – “hot “ </a:t>
            </a:r>
            <a:r>
              <a:rPr lang="en-IN" dirty="0" err="1" smtClean="0"/>
              <a:t>color</a:t>
            </a:r>
            <a:r>
              <a:rPr lang="en-IN" dirty="0" smtClean="0"/>
              <a:t>.</a:t>
            </a:r>
          </a:p>
          <a:p>
            <a:r>
              <a:rPr lang="en-IN" dirty="0"/>
              <a:t>construct a rainbow </a:t>
            </a:r>
            <a:r>
              <a:rPr lang="en-IN" dirty="0" err="1"/>
              <a:t>colormap</a:t>
            </a:r>
            <a:r>
              <a:rPr lang="en-IN"/>
              <a:t> using three transfer functions R, G, B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6788"/>
            <a:ext cx="77724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Rainbow </a:t>
            </a:r>
            <a:r>
              <a:rPr lang="en-IN" sz="2000" dirty="0" err="1" smtClean="0"/>
              <a:t>color</a:t>
            </a:r>
            <a:r>
              <a:rPr lang="en-IN" sz="2000" dirty="0" smtClean="0"/>
              <a:t> map is applied to 2D slice. Data values with high indicate tissue density of hard structures like bones(Y,O,R) and low indicate density of soft structures like brain, skin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16464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0"/>
            <a:ext cx="6512511" cy="1143000"/>
          </a:xfrm>
        </p:spPr>
        <p:txBody>
          <a:bodyPr/>
          <a:lstStyle/>
          <a:p>
            <a:r>
              <a:rPr lang="en-IN" dirty="0"/>
              <a:t>Rainbow </a:t>
            </a:r>
            <a:r>
              <a:rPr lang="en-IN" dirty="0" err="1"/>
              <a:t>Color</a:t>
            </a:r>
            <a:r>
              <a:rPr lang="en-IN" dirty="0"/>
              <a:t>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686800" cy="6096000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Limitations of Rainbow </a:t>
            </a:r>
            <a:r>
              <a:rPr lang="en-IN" b="1" dirty="0" err="1" smtClean="0">
                <a:solidFill>
                  <a:srgbClr val="FF0000"/>
                </a:solidFill>
              </a:rPr>
              <a:t>colormap</a:t>
            </a:r>
            <a:r>
              <a:rPr lang="en-IN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Focus</a:t>
            </a:r>
            <a:r>
              <a:rPr lang="en-IN" dirty="0" smtClean="0"/>
              <a:t>: Warm </a:t>
            </a:r>
            <a:r>
              <a:rPr lang="en-IN" dirty="0" err="1" smtClean="0"/>
              <a:t>colors</a:t>
            </a:r>
            <a:r>
              <a:rPr lang="en-IN" dirty="0" smtClean="0"/>
              <a:t> attract attention more than cold </a:t>
            </a:r>
            <a:r>
              <a:rPr lang="en-IN" dirty="0" err="1" smtClean="0"/>
              <a:t>colors</a:t>
            </a:r>
            <a:r>
              <a:rPr lang="en-IN" dirty="0"/>
              <a:t>. </a:t>
            </a:r>
            <a:r>
              <a:rPr lang="en-IN" dirty="0" smtClean="0"/>
              <a:t>Depending </a:t>
            </a:r>
            <a:r>
              <a:rPr lang="en-IN" dirty="0"/>
              <a:t>on the application, these may not be the values where we want to focus </a:t>
            </a:r>
            <a:r>
              <a:rPr lang="en-IN" dirty="0" smtClean="0"/>
              <a:t>on.</a:t>
            </a:r>
          </a:p>
          <a:p>
            <a:r>
              <a:rPr lang="en-IN" dirty="0">
                <a:solidFill>
                  <a:srgbClr val="FF0000"/>
                </a:solidFill>
              </a:rPr>
              <a:t>Luminance</a:t>
            </a:r>
            <a:r>
              <a:rPr lang="en-IN" dirty="0"/>
              <a:t>: </a:t>
            </a:r>
            <a:r>
              <a:rPr lang="en-IN" dirty="0" smtClean="0"/>
              <a:t>In the figure the </a:t>
            </a:r>
            <a:r>
              <a:rPr lang="en-IN" dirty="0"/>
              <a:t>luminance is slightly increasing, respectively slightly decreasing </a:t>
            </a:r>
            <a:r>
              <a:rPr lang="en-IN" dirty="0" smtClean="0"/>
              <a:t>luminance </a:t>
            </a:r>
            <a:r>
              <a:rPr lang="en-IN" dirty="0"/>
              <a:t>of the rainbow </a:t>
            </a:r>
            <a:r>
              <a:rPr lang="en-IN" dirty="0" err="1"/>
              <a:t>colormap</a:t>
            </a:r>
            <a:r>
              <a:rPr lang="en-IN" dirty="0"/>
              <a:t> entries vary non-monotonically. This leads to users being potentially attracted more to certain </a:t>
            </a:r>
            <a:r>
              <a:rPr lang="en-IN" dirty="0" err="1" smtClean="0"/>
              <a:t>colors</a:t>
            </a:r>
            <a:r>
              <a:rPr lang="en-IN" dirty="0"/>
              <a:t>. This issue can be corrected by adjusting the rainbow </a:t>
            </a:r>
            <a:r>
              <a:rPr lang="en-IN" dirty="0" err="1"/>
              <a:t>colormap</a:t>
            </a:r>
            <a:r>
              <a:rPr lang="en-IN" dirty="0"/>
              <a:t> entries so that they use the same hues, but have maximal </a:t>
            </a:r>
            <a:r>
              <a:rPr lang="en-IN" dirty="0" smtClean="0"/>
              <a:t>luminance.</a:t>
            </a:r>
          </a:p>
          <a:p>
            <a:r>
              <a:rPr lang="en-IN" dirty="0">
                <a:solidFill>
                  <a:srgbClr val="FF0000"/>
                </a:solidFill>
              </a:rPr>
              <a:t>Context</a:t>
            </a:r>
            <a:r>
              <a:rPr lang="en-IN" dirty="0"/>
              <a:t>: Hues can have application-dependent </a:t>
            </a:r>
            <a:r>
              <a:rPr lang="en-IN" dirty="0" smtClean="0"/>
              <a:t>semantics.</a:t>
            </a:r>
          </a:p>
          <a:p>
            <a:r>
              <a:rPr lang="en-IN" dirty="0" smtClean="0"/>
              <a:t>Assumption of rainbow </a:t>
            </a:r>
            <a:r>
              <a:rPr lang="en-IN" dirty="0" err="1" smtClean="0"/>
              <a:t>colormap</a:t>
            </a:r>
            <a:r>
              <a:rPr lang="en-IN" dirty="0"/>
              <a:t> is “warm” </a:t>
            </a:r>
            <a:r>
              <a:rPr lang="en-IN" dirty="0" err="1"/>
              <a:t>colors</a:t>
            </a:r>
            <a:r>
              <a:rPr lang="en-IN" dirty="0"/>
              <a:t>, such as yellow and red, are perceived as being associated with higher data values, whereas “cold” </a:t>
            </a:r>
            <a:r>
              <a:rPr lang="en-IN" dirty="0" err="1"/>
              <a:t>colors</a:t>
            </a:r>
            <a:r>
              <a:rPr lang="en-IN" dirty="0"/>
              <a:t> such as blue suggest low values</a:t>
            </a:r>
            <a:r>
              <a:rPr lang="en-IN" dirty="0" smtClean="0"/>
              <a:t>.</a:t>
            </a:r>
          </a:p>
          <a:p>
            <a:r>
              <a:rPr lang="en-IN" dirty="0">
                <a:solidFill>
                  <a:srgbClr val="FF0000"/>
                </a:solidFill>
              </a:rPr>
              <a:t>Ordering</a:t>
            </a:r>
            <a:r>
              <a:rPr lang="en-IN" dirty="0" smtClean="0">
                <a:solidFill>
                  <a:srgbClr val="FF0000"/>
                </a:solidFill>
              </a:rPr>
              <a:t>: </a:t>
            </a:r>
            <a:r>
              <a:rPr lang="en-IN" dirty="0" smtClean="0"/>
              <a:t>The </a:t>
            </a:r>
            <a:r>
              <a:rPr lang="en-IN" dirty="0"/>
              <a:t>rainbow </a:t>
            </a:r>
            <a:r>
              <a:rPr lang="en-IN" dirty="0" err="1"/>
              <a:t>colormap</a:t>
            </a:r>
            <a:r>
              <a:rPr lang="en-IN" dirty="0"/>
              <a:t> assumes that users can easily order hues from blue to green to yellow to red, such as used by this </a:t>
            </a:r>
            <a:r>
              <a:rPr lang="en-IN" dirty="0" err="1"/>
              <a:t>colormap</a:t>
            </a:r>
            <a:r>
              <a:rPr lang="en-IN" dirty="0" smtClean="0"/>
              <a:t>.</a:t>
            </a:r>
          </a:p>
          <a:p>
            <a:r>
              <a:rPr lang="en-IN" dirty="0"/>
              <a:t>• </a:t>
            </a:r>
            <a:r>
              <a:rPr lang="en-IN" dirty="0">
                <a:solidFill>
                  <a:srgbClr val="FF0000"/>
                </a:solidFill>
              </a:rPr>
              <a:t>Linearity</a:t>
            </a:r>
            <a:r>
              <a:rPr lang="en-IN" dirty="0"/>
              <a:t>: Besides the </a:t>
            </a:r>
            <a:r>
              <a:rPr lang="en-IN" dirty="0" err="1"/>
              <a:t>colormap</a:t>
            </a:r>
            <a:r>
              <a:rPr lang="en-IN" dirty="0"/>
              <a:t> </a:t>
            </a:r>
            <a:r>
              <a:rPr lang="en-IN" dirty="0" err="1"/>
              <a:t>invertibility</a:t>
            </a:r>
            <a:r>
              <a:rPr lang="en-IN" dirty="0"/>
              <a:t> requirement, visualization </a:t>
            </a:r>
            <a:r>
              <a:rPr lang="en-IN" dirty="0" smtClean="0"/>
              <a:t>applications </a:t>
            </a:r>
            <a:r>
              <a:rPr lang="en-IN" dirty="0"/>
              <a:t>often also require a linearity constraint to </a:t>
            </a:r>
            <a:r>
              <a:rPr lang="en-IN" dirty="0" smtClean="0"/>
              <a:t>be satisfied.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558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19800"/>
            <a:ext cx="7620000" cy="1143000"/>
          </a:xfrm>
        </p:spPr>
        <p:txBody>
          <a:bodyPr/>
          <a:lstStyle/>
          <a:p>
            <a:r>
              <a:rPr lang="en-IN" dirty="0" smtClean="0"/>
              <a:t>Other </a:t>
            </a:r>
            <a:r>
              <a:rPr lang="en-IN" dirty="0" err="1" smtClean="0"/>
              <a:t>Color</a:t>
            </a:r>
            <a:r>
              <a:rPr lang="en-IN" dirty="0" smtClean="0"/>
              <a:t> Map designs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err="1"/>
              <a:t>Grayscale</a:t>
            </a:r>
            <a:r>
              <a:rPr lang="en-IN" sz="2000" b="1" dirty="0"/>
              <a:t>: </a:t>
            </a:r>
            <a:r>
              <a:rPr lang="en-IN" sz="2000" b="1" dirty="0" smtClean="0"/>
              <a:t>Map </a:t>
            </a:r>
            <a:r>
              <a:rPr lang="en-IN" sz="2000" b="1" dirty="0"/>
              <a:t>data values f linearly to luminance, or </a:t>
            </a:r>
            <a:r>
              <a:rPr lang="en-IN" sz="2000" b="1" dirty="0" err="1"/>
              <a:t>gray</a:t>
            </a:r>
            <a:r>
              <a:rPr lang="en-IN" sz="2000" b="1" dirty="0"/>
              <a:t> value, with </a:t>
            </a:r>
            <a:r>
              <a:rPr lang="en-IN" sz="2000" b="1" dirty="0" err="1"/>
              <a:t>f</a:t>
            </a:r>
            <a:r>
              <a:rPr lang="en-IN" sz="2000" b="1" baseline="-25000" dirty="0" err="1"/>
              <a:t>min</a:t>
            </a:r>
            <a:r>
              <a:rPr lang="en-IN" sz="2000" b="1" dirty="0"/>
              <a:t> corresponding to black and </a:t>
            </a:r>
            <a:r>
              <a:rPr lang="en-IN" sz="2000" b="1" dirty="0" err="1"/>
              <a:t>f</a:t>
            </a:r>
            <a:r>
              <a:rPr lang="en-IN" sz="2000" b="1" baseline="-25000" dirty="0" err="1"/>
              <a:t>max</a:t>
            </a:r>
            <a:r>
              <a:rPr lang="en-IN" sz="2000" b="1" dirty="0"/>
              <a:t> corresponding to white.</a:t>
            </a:r>
          </a:p>
        </p:txBody>
      </p:sp>
    </p:spTree>
    <p:extLst>
      <p:ext uri="{BB962C8B-B14F-4D97-AF65-F5344CB8AC3E}">
        <p14:creationId xmlns:p14="http://schemas.microsoft.com/office/powerpoint/2010/main" val="83808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9800"/>
            <a:ext cx="7543800" cy="1143000"/>
          </a:xfrm>
        </p:spPr>
        <p:txBody>
          <a:bodyPr/>
          <a:lstStyle/>
          <a:p>
            <a:r>
              <a:rPr lang="en-IN" dirty="0"/>
              <a:t>Other </a:t>
            </a:r>
            <a:r>
              <a:rPr lang="en-IN" dirty="0" err="1"/>
              <a:t>Color</a:t>
            </a:r>
            <a:r>
              <a:rPr lang="en-IN" dirty="0"/>
              <a:t> Map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915400" cy="5638800"/>
          </a:xfrm>
        </p:spPr>
        <p:txBody>
          <a:bodyPr>
            <a:normAutofit fontScale="92500" lnSpcReduction="10000"/>
          </a:bodyPr>
          <a:lstStyle/>
          <a:p>
            <a:r>
              <a:rPr lang="en-IN" dirty="0" err="1" smtClean="0"/>
              <a:t>GrayScale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First</a:t>
            </a:r>
            <a:r>
              <a:rPr lang="en-IN" dirty="0"/>
              <a:t>, it directly encodes data into luminance, and thus is has no issues regarding the discrimination of different hues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Second, </a:t>
            </a:r>
            <a:r>
              <a:rPr lang="en-IN" dirty="0" err="1"/>
              <a:t>color</a:t>
            </a:r>
            <a:r>
              <a:rPr lang="en-IN" dirty="0"/>
              <a:t> ordering is natural (from dark to bright), which helps goal </a:t>
            </a:r>
            <a:r>
              <a:rPr lang="en-IN" dirty="0" smtClean="0"/>
              <a:t>2.</a:t>
            </a:r>
          </a:p>
          <a:p>
            <a:pPr lvl="1"/>
            <a:r>
              <a:rPr lang="en-IN" dirty="0"/>
              <a:t>Finally, rendering </a:t>
            </a:r>
            <a:r>
              <a:rPr lang="en-IN" dirty="0" err="1"/>
              <a:t>grayscale</a:t>
            </a:r>
            <a:r>
              <a:rPr lang="en-IN" dirty="0"/>
              <a:t> images is less sensitive to </a:t>
            </a:r>
            <a:r>
              <a:rPr lang="en-IN" dirty="0" err="1"/>
              <a:t>color</a:t>
            </a:r>
            <a:r>
              <a:rPr lang="en-IN" dirty="0"/>
              <a:t> reproduction variability issues when targeting a range of display or print devices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on the negative side, telling differences between two </a:t>
            </a:r>
            <a:r>
              <a:rPr lang="en-IN" dirty="0" err="1"/>
              <a:t>gray</a:t>
            </a:r>
            <a:r>
              <a:rPr lang="en-IN" dirty="0"/>
              <a:t> values, or addressing goal 3, is harder than when using hue-based </a:t>
            </a:r>
            <a:r>
              <a:rPr lang="en-IN" dirty="0" err="1"/>
              <a:t>colormaps</a:t>
            </a:r>
            <a:r>
              <a:rPr lang="en-IN" dirty="0" smtClean="0"/>
              <a:t>.</a:t>
            </a:r>
          </a:p>
          <a:p>
            <a:r>
              <a:rPr lang="en-IN" dirty="0"/>
              <a:t>Two-hue</a:t>
            </a:r>
            <a:r>
              <a:rPr lang="en-IN" dirty="0" smtClean="0"/>
              <a:t>:</a:t>
            </a:r>
          </a:p>
          <a:p>
            <a:pPr lvl="1"/>
            <a:r>
              <a:rPr lang="en-IN" dirty="0" smtClean="0"/>
              <a:t> </a:t>
            </a:r>
            <a:r>
              <a:rPr lang="en-IN" dirty="0"/>
              <a:t>Figure </a:t>
            </a:r>
            <a:r>
              <a:rPr lang="en-IN" dirty="0" smtClean="0"/>
              <a:t>(c</a:t>
            </a:r>
            <a:r>
              <a:rPr lang="en-IN" dirty="0"/>
              <a:t>) shows a two-hue </a:t>
            </a:r>
            <a:r>
              <a:rPr lang="en-IN" dirty="0" err="1"/>
              <a:t>colormap</a:t>
            </a:r>
            <a:r>
              <a:rPr lang="en-IN" dirty="0"/>
              <a:t>. The </a:t>
            </a:r>
            <a:r>
              <a:rPr lang="en-IN" dirty="0" err="1"/>
              <a:t>colormap</a:t>
            </a:r>
            <a:r>
              <a:rPr lang="en-IN" dirty="0"/>
              <a:t> entries are obtained by linearly interpolating between two user-selected </a:t>
            </a:r>
            <a:r>
              <a:rPr lang="en-IN" dirty="0" err="1"/>
              <a:t>colors</a:t>
            </a:r>
            <a:r>
              <a:rPr lang="en-IN" dirty="0"/>
              <a:t>, blue and yellow in our case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If the two </a:t>
            </a:r>
            <a:r>
              <a:rPr lang="en-IN" dirty="0" err="1"/>
              <a:t>colors</a:t>
            </a:r>
            <a:r>
              <a:rPr lang="en-IN" dirty="0"/>
              <a:t> used for interpolation are perceptually quite different , a disadvantage </a:t>
            </a:r>
            <a:r>
              <a:rPr lang="en-IN" dirty="0" smtClean="0"/>
              <a:t>offers </a:t>
            </a:r>
            <a:r>
              <a:rPr lang="en-IN" dirty="0"/>
              <a:t>less dynamic </a:t>
            </a:r>
            <a:r>
              <a:rPr lang="en-IN" dirty="0" smtClean="0"/>
              <a:t>range.</a:t>
            </a:r>
          </a:p>
          <a:p>
            <a:pPr lvl="1"/>
            <a:r>
              <a:rPr lang="en-IN" dirty="0"/>
              <a:t>The disadvantage of this design is that less </a:t>
            </a:r>
            <a:r>
              <a:rPr lang="en-IN" dirty="0" err="1"/>
              <a:t>colors</a:t>
            </a:r>
            <a:r>
              <a:rPr lang="en-IN" dirty="0"/>
              <a:t> can be individually perceived, leading to challenges for goals 1, 4, and 5</a:t>
            </a:r>
          </a:p>
        </p:txBody>
      </p:sp>
    </p:spTree>
    <p:extLst>
      <p:ext uri="{BB962C8B-B14F-4D97-AF65-F5344CB8AC3E}">
        <p14:creationId xmlns:p14="http://schemas.microsoft.com/office/powerpoint/2010/main" val="3789470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915400" cy="1143000"/>
          </a:xfrm>
        </p:spPr>
        <p:txBody>
          <a:bodyPr/>
          <a:lstStyle/>
          <a:p>
            <a:r>
              <a:rPr lang="en-IN" dirty="0" smtClean="0"/>
              <a:t>Other </a:t>
            </a:r>
            <a:r>
              <a:rPr lang="en-IN" dirty="0" err="1" smtClean="0"/>
              <a:t>color</a:t>
            </a:r>
            <a:r>
              <a:rPr lang="en-IN" dirty="0" smtClean="0"/>
              <a:t> designs: Heat Map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0"/>
            <a:ext cx="8534400" cy="59436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Heat map: </a:t>
            </a:r>
            <a:endParaRPr lang="en-IN" dirty="0" smtClean="0"/>
          </a:p>
          <a:p>
            <a:r>
              <a:rPr lang="en-IN" dirty="0" smtClean="0"/>
              <a:t>Figure </a:t>
            </a:r>
            <a:r>
              <a:rPr lang="en-IN" dirty="0"/>
              <a:t>5.2(d) shows </a:t>
            </a:r>
            <a:r>
              <a:rPr lang="en-IN" dirty="0" smtClean="0"/>
              <a:t>a </a:t>
            </a:r>
            <a:r>
              <a:rPr lang="en-IN" dirty="0"/>
              <a:t>heated body </a:t>
            </a:r>
            <a:r>
              <a:rPr lang="en-IN" dirty="0" err="1"/>
              <a:t>colormap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err="1" smtClean="0"/>
              <a:t>colors</a:t>
            </a:r>
            <a:r>
              <a:rPr lang="en-IN" dirty="0" smtClean="0"/>
              <a:t> is that they represent the </a:t>
            </a:r>
            <a:r>
              <a:rPr lang="en-IN" dirty="0" err="1"/>
              <a:t>color</a:t>
            </a:r>
            <a:r>
              <a:rPr lang="en-IN" dirty="0"/>
              <a:t> of an object heated at increasing temperature values, </a:t>
            </a:r>
            <a:endParaRPr lang="en-IN" dirty="0" smtClean="0"/>
          </a:p>
          <a:p>
            <a:pPr lvl="1"/>
            <a:r>
              <a:rPr lang="en-IN" dirty="0" smtClean="0"/>
              <a:t>with </a:t>
            </a:r>
            <a:r>
              <a:rPr lang="en-IN" dirty="0"/>
              <a:t>black </a:t>
            </a:r>
            <a:r>
              <a:rPr lang="en-IN" dirty="0" smtClean="0"/>
              <a:t>corresponding </a:t>
            </a:r>
            <a:r>
              <a:rPr lang="en-IN" dirty="0"/>
              <a:t>to low data values, </a:t>
            </a:r>
            <a:endParaRPr lang="en-IN" dirty="0" smtClean="0"/>
          </a:p>
          <a:p>
            <a:pPr lvl="1"/>
            <a:r>
              <a:rPr lang="en-IN" dirty="0" smtClean="0"/>
              <a:t>red-orange </a:t>
            </a:r>
            <a:r>
              <a:rPr lang="en-IN" dirty="0"/>
              <a:t>hues for intermediate data ranges, and </a:t>
            </a:r>
            <a:endParaRPr lang="en-IN" dirty="0" smtClean="0"/>
          </a:p>
          <a:p>
            <a:pPr lvl="1"/>
            <a:r>
              <a:rPr lang="en-IN" dirty="0" smtClean="0"/>
              <a:t>yellow-white </a:t>
            </a:r>
            <a:r>
              <a:rPr lang="en-IN" dirty="0"/>
              <a:t>hues for the high data values </a:t>
            </a:r>
            <a:r>
              <a:rPr lang="en-IN" dirty="0" smtClean="0"/>
              <a:t>respectively</a:t>
            </a:r>
          </a:p>
          <a:p>
            <a:r>
              <a:rPr lang="en-IN" dirty="0"/>
              <a:t>Compared to the rainbow </a:t>
            </a:r>
            <a:r>
              <a:rPr lang="en-IN" dirty="0" err="1"/>
              <a:t>colormap</a:t>
            </a:r>
            <a:r>
              <a:rPr lang="en-IN" dirty="0"/>
              <a:t>, the heat map uses a smaller set of hues, but adds luminance as a way to order </a:t>
            </a:r>
            <a:r>
              <a:rPr lang="en-IN" dirty="0" err="1" smtClean="0"/>
              <a:t>colors</a:t>
            </a:r>
            <a:endParaRPr lang="en-IN" dirty="0" smtClean="0"/>
          </a:p>
          <a:p>
            <a:r>
              <a:rPr lang="en-IN" dirty="0"/>
              <a:t>Compared to the two-hue </a:t>
            </a:r>
            <a:r>
              <a:rPr lang="en-IN" dirty="0" err="1"/>
              <a:t>colormap</a:t>
            </a:r>
            <a:r>
              <a:rPr lang="en-IN" dirty="0"/>
              <a:t>, the heat map uses more hues, thus </a:t>
            </a:r>
            <a:r>
              <a:rPr lang="en-IN" dirty="0" smtClean="0"/>
              <a:t>allowing </a:t>
            </a:r>
            <a:r>
              <a:rPr lang="en-IN" dirty="0"/>
              <a:t>one to discriminate between more data </a:t>
            </a:r>
            <a:r>
              <a:rPr lang="en-IN" dirty="0" smtClean="0"/>
              <a:t>values(using yellow at the highest end rather than white)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 Not </a:t>
            </a:r>
            <a:r>
              <a:rPr lang="en-IN" dirty="0">
                <a:solidFill>
                  <a:srgbClr val="FF0000"/>
                </a:solidFill>
              </a:rPr>
              <a:t>suitable</a:t>
            </a:r>
            <a:r>
              <a:rPr lang="en-IN" dirty="0"/>
              <a:t> </a:t>
            </a:r>
            <a:r>
              <a:rPr lang="en-IN" dirty="0" smtClean="0"/>
              <a:t>for </a:t>
            </a:r>
            <a:r>
              <a:rPr lang="en-IN" dirty="0" err="1" smtClean="0"/>
              <a:t>color</a:t>
            </a:r>
            <a:r>
              <a:rPr lang="en-IN" dirty="0" smtClean="0"/>
              <a:t> shading data on 3D shaded surfaces due  </a:t>
            </a:r>
            <a:r>
              <a:rPr lang="en-IN" dirty="0"/>
              <a:t>strong dependence on </a:t>
            </a:r>
            <a:r>
              <a:rPr lang="en-IN" dirty="0" smtClean="0"/>
              <a:t>luminance</a:t>
            </a:r>
          </a:p>
          <a:p>
            <a:r>
              <a:rPr lang="en-IN" dirty="0" smtClean="0"/>
              <a:t>Combination of </a:t>
            </a:r>
            <a:r>
              <a:rPr lang="en-IN" dirty="0" err="1" smtClean="0"/>
              <a:t>grayscale</a:t>
            </a:r>
            <a:r>
              <a:rPr lang="en-IN" dirty="0" smtClean="0"/>
              <a:t> map and the </a:t>
            </a:r>
            <a:r>
              <a:rPr lang="en-IN" dirty="0"/>
              <a:t>heat map is a popular choice for medical data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3259170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5715000"/>
            <a:ext cx="9448800" cy="1143000"/>
          </a:xfrm>
        </p:spPr>
        <p:txBody>
          <a:bodyPr/>
          <a:lstStyle/>
          <a:p>
            <a:r>
              <a:rPr lang="en-IN" dirty="0" smtClean="0"/>
              <a:t>Other </a:t>
            </a:r>
            <a:r>
              <a:rPr lang="en-IN" dirty="0" err="1"/>
              <a:t>C</a:t>
            </a:r>
            <a:r>
              <a:rPr lang="en-IN" dirty="0" err="1" smtClean="0"/>
              <a:t>olor</a:t>
            </a:r>
            <a:r>
              <a:rPr lang="en-IN" dirty="0" smtClean="0"/>
              <a:t> Designs: Diverging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8600"/>
            <a:ext cx="8763000" cy="5562600"/>
          </a:xfrm>
        </p:spPr>
        <p:txBody>
          <a:bodyPr>
            <a:normAutofit fontScale="92500"/>
          </a:bodyPr>
          <a:lstStyle/>
          <a:p>
            <a:r>
              <a:rPr lang="en-IN" dirty="0"/>
              <a:t>Diverging: Figures 5.2(</a:t>
            </a:r>
            <a:r>
              <a:rPr lang="en-IN" dirty="0" err="1"/>
              <a:t>e,f</a:t>
            </a:r>
            <a:r>
              <a:rPr lang="en-IN" dirty="0"/>
              <a:t>) show two final </a:t>
            </a:r>
            <a:r>
              <a:rPr lang="en-IN" dirty="0" err="1"/>
              <a:t>colormap</a:t>
            </a:r>
            <a:r>
              <a:rPr lang="en-IN" dirty="0"/>
              <a:t> examples, known under the name of diverging, or double-ended scale, </a:t>
            </a:r>
            <a:r>
              <a:rPr lang="en-IN" dirty="0" err="1"/>
              <a:t>colormaps</a:t>
            </a:r>
            <a:r>
              <a:rPr lang="en-IN" dirty="0"/>
              <a:t>. </a:t>
            </a:r>
            <a:endParaRPr lang="en-IN" dirty="0" smtClean="0"/>
          </a:p>
          <a:p>
            <a:r>
              <a:rPr lang="en-IN" dirty="0" smtClean="0"/>
              <a:t>Diverging </a:t>
            </a:r>
            <a:r>
              <a:rPr lang="en-IN" dirty="0" err="1"/>
              <a:t>colormaps</a:t>
            </a:r>
            <a:r>
              <a:rPr lang="en-IN" dirty="0"/>
              <a:t> are constructed starting from two typically </a:t>
            </a:r>
            <a:r>
              <a:rPr lang="en-IN" dirty="0" err="1"/>
              <a:t>isoluminant</a:t>
            </a:r>
            <a:r>
              <a:rPr lang="en-IN" dirty="0"/>
              <a:t> hues, just as the </a:t>
            </a:r>
            <a:r>
              <a:rPr lang="en-IN" dirty="0" err="1" smtClean="0"/>
              <a:t>isoluminant</a:t>
            </a:r>
            <a:r>
              <a:rPr lang="en-IN" dirty="0" smtClean="0"/>
              <a:t> </a:t>
            </a:r>
            <a:r>
              <a:rPr lang="en-IN" dirty="0"/>
              <a:t>two-hue </a:t>
            </a:r>
            <a:r>
              <a:rPr lang="en-IN" dirty="0" err="1"/>
              <a:t>colormaps</a:t>
            </a:r>
            <a:r>
              <a:rPr lang="en-IN" dirty="0"/>
              <a:t>. However, rather than interpolating between the end </a:t>
            </a:r>
            <a:r>
              <a:rPr lang="en-IN" dirty="0" err="1"/>
              <a:t>colors</a:t>
            </a:r>
            <a:r>
              <a:rPr lang="en-IN" dirty="0"/>
              <a:t> </a:t>
            </a:r>
            <a:r>
              <a:rPr lang="en-IN" dirty="0" err="1"/>
              <a:t>c</a:t>
            </a:r>
            <a:r>
              <a:rPr lang="en-IN" baseline="-25000" dirty="0" err="1"/>
              <a:t>min</a:t>
            </a:r>
            <a:r>
              <a:rPr lang="en-IN" dirty="0"/>
              <a:t> and </a:t>
            </a:r>
            <a:r>
              <a:rPr lang="en-IN" dirty="0" err="1"/>
              <a:t>c</a:t>
            </a:r>
            <a:r>
              <a:rPr lang="en-IN" baseline="-25000" dirty="0" err="1"/>
              <a:t>max</a:t>
            </a:r>
            <a:r>
              <a:rPr lang="en-IN" dirty="0"/>
              <a:t>, we now add a third </a:t>
            </a:r>
            <a:r>
              <a:rPr lang="en-IN" dirty="0" err="1"/>
              <a:t>color</a:t>
            </a:r>
            <a:r>
              <a:rPr lang="en-IN" dirty="0"/>
              <a:t> </a:t>
            </a:r>
            <a:r>
              <a:rPr lang="en-IN" dirty="0" err="1"/>
              <a:t>c</a:t>
            </a:r>
            <a:r>
              <a:rPr lang="en-IN" baseline="-25000" dirty="0" err="1"/>
              <a:t>mid</a:t>
            </a:r>
            <a:r>
              <a:rPr lang="en-IN" dirty="0"/>
              <a:t> for the data value </a:t>
            </a:r>
            <a:r>
              <a:rPr lang="en-IN" dirty="0" err="1"/>
              <a:t>f</a:t>
            </a:r>
            <a:r>
              <a:rPr lang="en-IN" baseline="-25000" dirty="0" err="1"/>
              <a:t>mid</a:t>
            </a:r>
            <a:r>
              <a:rPr lang="en-IN" dirty="0"/>
              <a:t> = (</a:t>
            </a:r>
            <a:r>
              <a:rPr lang="en-IN" dirty="0" err="1"/>
              <a:t>f</a:t>
            </a:r>
            <a:r>
              <a:rPr lang="en-IN" baseline="-25000" dirty="0" err="1"/>
              <a:t>min</a:t>
            </a:r>
            <a:r>
              <a:rPr lang="en-IN" dirty="0"/>
              <a:t> + </a:t>
            </a:r>
            <a:r>
              <a:rPr lang="en-IN" dirty="0" err="1"/>
              <a:t>f</a:t>
            </a:r>
            <a:r>
              <a:rPr lang="en-IN" baseline="-25000" dirty="0" err="1"/>
              <a:t>max</a:t>
            </a:r>
            <a:r>
              <a:rPr lang="en-IN" dirty="0"/>
              <a:t>)/2 located in the middle of the considered data range </a:t>
            </a:r>
            <a:r>
              <a:rPr lang="en-IN" dirty="0" smtClean="0"/>
              <a:t>[</a:t>
            </a:r>
            <a:r>
              <a:rPr lang="en-IN" dirty="0" err="1"/>
              <a:t>f</a:t>
            </a:r>
            <a:r>
              <a:rPr lang="en-IN" baseline="-25000" dirty="0" err="1"/>
              <a:t>min</a:t>
            </a:r>
            <a:r>
              <a:rPr lang="en-IN" dirty="0" smtClean="0"/>
              <a:t>, </a:t>
            </a:r>
            <a:r>
              <a:rPr lang="en-IN" dirty="0" err="1" smtClean="0"/>
              <a:t>f</a:t>
            </a:r>
            <a:r>
              <a:rPr lang="en-IN" baseline="-25000" dirty="0" err="1" smtClean="0"/>
              <a:t>max</a:t>
            </a:r>
            <a:r>
              <a:rPr lang="en-IN" dirty="0" smtClean="0"/>
              <a:t>], </a:t>
            </a:r>
            <a:r>
              <a:rPr lang="en-IN" dirty="0"/>
              <a:t>and use two piecewise-linear interpolations between </a:t>
            </a:r>
            <a:r>
              <a:rPr lang="en-IN" dirty="0" err="1" smtClean="0"/>
              <a:t>c</a:t>
            </a:r>
            <a:r>
              <a:rPr lang="en-IN" baseline="-25000" dirty="0" err="1" smtClean="0"/>
              <a:t>min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c</a:t>
            </a:r>
            <a:r>
              <a:rPr lang="en-IN" baseline="-25000" dirty="0" err="1"/>
              <a:t>mid</a:t>
            </a:r>
            <a:r>
              <a:rPr lang="en-IN" dirty="0"/>
              <a:t> </a:t>
            </a:r>
            <a:r>
              <a:rPr lang="en-IN" dirty="0" smtClean="0"/>
              <a:t>.</a:t>
            </a:r>
          </a:p>
          <a:p>
            <a:r>
              <a:rPr lang="en-IN" dirty="0" smtClean="0"/>
              <a:t>Figure(e) a </a:t>
            </a:r>
            <a:r>
              <a:rPr lang="en-IN" dirty="0"/>
              <a:t>diverging </a:t>
            </a:r>
            <a:r>
              <a:rPr lang="en-IN" dirty="0" err="1"/>
              <a:t>colormap</a:t>
            </a:r>
            <a:r>
              <a:rPr lang="en-IN" dirty="0"/>
              <a:t> with </a:t>
            </a:r>
            <a:r>
              <a:rPr lang="en-IN" dirty="0" err="1"/>
              <a:t>c</a:t>
            </a:r>
            <a:r>
              <a:rPr lang="en-IN" baseline="-25000" dirty="0" err="1"/>
              <a:t>min</a:t>
            </a:r>
            <a:r>
              <a:rPr lang="en-IN" dirty="0"/>
              <a:t> = blue, </a:t>
            </a:r>
            <a:r>
              <a:rPr lang="en-IN" dirty="0" err="1"/>
              <a:t>c</a:t>
            </a:r>
            <a:r>
              <a:rPr lang="en-IN" baseline="-25000" dirty="0" err="1"/>
              <a:t>max</a:t>
            </a:r>
            <a:r>
              <a:rPr lang="en-IN" dirty="0"/>
              <a:t> = red, and </a:t>
            </a:r>
            <a:r>
              <a:rPr lang="en-IN" dirty="0" err="1"/>
              <a:t>c</a:t>
            </a:r>
            <a:r>
              <a:rPr lang="en-IN" baseline="-25000" dirty="0" err="1"/>
              <a:t>mid</a:t>
            </a:r>
            <a:r>
              <a:rPr lang="en-IN" dirty="0"/>
              <a:t> = white</a:t>
            </a:r>
            <a:r>
              <a:rPr lang="en-IN" dirty="0" smtClean="0"/>
              <a:t>.</a:t>
            </a:r>
          </a:p>
          <a:p>
            <a:r>
              <a:rPr lang="en-IN" dirty="0" smtClean="0"/>
              <a:t>Figure(f) used a diverging </a:t>
            </a:r>
            <a:r>
              <a:rPr lang="en-IN" dirty="0" err="1" smtClean="0"/>
              <a:t>color</a:t>
            </a:r>
            <a:r>
              <a:rPr lang="en-IN" dirty="0" smtClean="0"/>
              <a:t> map with </a:t>
            </a:r>
            <a:r>
              <a:rPr lang="en-IN" dirty="0" err="1"/>
              <a:t>c</a:t>
            </a:r>
            <a:r>
              <a:rPr lang="en-IN" baseline="-25000" dirty="0" err="1"/>
              <a:t>min</a:t>
            </a:r>
            <a:r>
              <a:rPr lang="en-IN" dirty="0"/>
              <a:t> = </a:t>
            </a:r>
            <a:r>
              <a:rPr lang="en-IN" dirty="0" smtClean="0"/>
              <a:t>green, </a:t>
            </a:r>
            <a:r>
              <a:rPr lang="en-IN" dirty="0" err="1"/>
              <a:t>c</a:t>
            </a:r>
            <a:r>
              <a:rPr lang="en-IN" baseline="-25000" dirty="0" err="1"/>
              <a:t>max</a:t>
            </a:r>
            <a:r>
              <a:rPr lang="en-IN" dirty="0"/>
              <a:t> = red, and </a:t>
            </a:r>
            <a:r>
              <a:rPr lang="en-IN" dirty="0" err="1"/>
              <a:t>c</a:t>
            </a:r>
            <a:r>
              <a:rPr lang="en-IN" baseline="-25000" dirty="0" err="1"/>
              <a:t>mid</a:t>
            </a:r>
            <a:r>
              <a:rPr lang="en-IN" dirty="0"/>
              <a:t> = </a:t>
            </a:r>
            <a:r>
              <a:rPr lang="en-IN" dirty="0" smtClean="0"/>
              <a:t>bright yellow.</a:t>
            </a:r>
          </a:p>
          <a:p>
            <a:r>
              <a:rPr lang="en-IN" dirty="0"/>
              <a:t>Diverging </a:t>
            </a:r>
            <a:r>
              <a:rPr lang="en-IN" dirty="0" err="1"/>
              <a:t>colormaps</a:t>
            </a:r>
            <a:r>
              <a:rPr lang="en-IN" dirty="0"/>
              <a:t> </a:t>
            </a:r>
            <a:r>
              <a:rPr lang="en-IN" dirty="0" smtClean="0"/>
              <a:t>consist </a:t>
            </a:r>
            <a:r>
              <a:rPr lang="en-IN" dirty="0"/>
              <a:t>of two two-hue </a:t>
            </a:r>
            <a:r>
              <a:rPr lang="en-IN" dirty="0" err="1"/>
              <a:t>colormaps</a:t>
            </a:r>
            <a:r>
              <a:rPr lang="en-IN" dirty="0"/>
              <a:t> for the left, respectively right, halves of the considered data </a:t>
            </a:r>
            <a:r>
              <a:rPr lang="en-IN" dirty="0" smtClean="0"/>
              <a:t>range.</a:t>
            </a:r>
          </a:p>
          <a:p>
            <a:r>
              <a:rPr lang="en-IN" dirty="0" smtClean="0"/>
              <a:t>to </a:t>
            </a:r>
            <a:r>
              <a:rPr lang="en-IN" dirty="0"/>
              <a:t>emphasize the deviation of data values from the average value </a:t>
            </a:r>
            <a:r>
              <a:rPr lang="en-IN" dirty="0" err="1"/>
              <a:t>f</a:t>
            </a:r>
            <a:r>
              <a:rPr lang="en-IN" baseline="-25000" dirty="0" err="1"/>
              <a:t>mid</a:t>
            </a:r>
            <a:r>
              <a:rPr lang="en-IN" dirty="0"/>
              <a:t>, and also effectively support the task of assessing value differences</a:t>
            </a:r>
          </a:p>
        </p:txBody>
      </p:sp>
    </p:spTree>
    <p:extLst>
      <p:ext uri="{BB962C8B-B14F-4D97-AF65-F5344CB8AC3E}">
        <p14:creationId xmlns:p14="http://schemas.microsoft.com/office/powerpoint/2010/main" val="371410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en-IN" sz="3200" b="1" dirty="0" smtClean="0"/>
              <a:t>Conceptual Perspective of Visualization process</a:t>
            </a:r>
            <a:endParaRPr lang="en-IN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84" y="990601"/>
            <a:ext cx="7740016" cy="3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04" y="838200"/>
            <a:ext cx="5023234" cy="245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21" y="3886200"/>
            <a:ext cx="5715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06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867400"/>
            <a:ext cx="6512511" cy="1143000"/>
          </a:xfrm>
        </p:spPr>
        <p:txBody>
          <a:bodyPr/>
          <a:lstStyle/>
          <a:p>
            <a:r>
              <a:rPr lang="en-IN" dirty="0" smtClean="0"/>
              <a:t>Other </a:t>
            </a:r>
            <a:r>
              <a:rPr lang="en-IN" dirty="0" err="1" smtClean="0"/>
              <a:t>Color</a:t>
            </a:r>
            <a:r>
              <a:rPr lang="en-IN" dirty="0" smtClean="0"/>
              <a:t> Designs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400"/>
            <a:ext cx="8686800" cy="5486400"/>
          </a:xfrm>
        </p:spPr>
        <p:txBody>
          <a:bodyPr>
            <a:normAutofit/>
          </a:bodyPr>
          <a:lstStyle/>
          <a:p>
            <a:r>
              <a:rPr lang="en-IN" dirty="0"/>
              <a:t>Zebra </a:t>
            </a:r>
            <a:r>
              <a:rPr lang="en-IN" dirty="0" err="1"/>
              <a:t>colormap</a:t>
            </a:r>
            <a:r>
              <a:rPr lang="en-IN" dirty="0" smtClean="0"/>
              <a:t>:</a:t>
            </a:r>
          </a:p>
          <a:p>
            <a:r>
              <a:rPr lang="en-IN" dirty="0" smtClean="0"/>
              <a:t>To </a:t>
            </a:r>
            <a:r>
              <a:rPr lang="en-IN" dirty="0"/>
              <a:t>emphasize the variations of the data rather than absolute data </a:t>
            </a:r>
            <a:r>
              <a:rPr lang="en-IN" dirty="0" smtClean="0"/>
              <a:t>values.</a:t>
            </a:r>
          </a:p>
          <a:p>
            <a:r>
              <a:rPr lang="en-IN" dirty="0"/>
              <a:t>the continuous </a:t>
            </a:r>
            <a:r>
              <a:rPr lang="en-IN" dirty="0" err="1"/>
              <a:t>colormaps</a:t>
            </a:r>
            <a:r>
              <a:rPr lang="en-IN" dirty="0"/>
              <a:t> presented in Figure 5.2 on the magnitude of the gradient ∇f of our scalar dataset f</a:t>
            </a:r>
            <a:r>
              <a:rPr lang="en-IN" dirty="0" smtClean="0"/>
              <a:t>.</a:t>
            </a:r>
          </a:p>
          <a:p>
            <a:r>
              <a:rPr lang="en-IN" dirty="0"/>
              <a:t>the absolute value of our data’s rate of change, not the direction in which that rate of change is maximal</a:t>
            </a:r>
            <a:r>
              <a:rPr lang="en-IN" dirty="0" smtClean="0"/>
              <a:t>.</a:t>
            </a:r>
          </a:p>
          <a:p>
            <a:r>
              <a:rPr lang="en-IN" dirty="0"/>
              <a:t>use a </a:t>
            </a:r>
            <a:r>
              <a:rPr lang="en-IN" dirty="0" err="1"/>
              <a:t>colormap</a:t>
            </a:r>
            <a:r>
              <a:rPr lang="en-IN" dirty="0"/>
              <a:t> on the scalar dataset f containing two or more alternating </a:t>
            </a:r>
            <a:r>
              <a:rPr lang="en-IN" dirty="0" err="1"/>
              <a:t>colors</a:t>
            </a:r>
            <a:r>
              <a:rPr lang="en-IN" dirty="0"/>
              <a:t> that are perceptually very different</a:t>
            </a:r>
            <a:r>
              <a:rPr lang="en-IN" dirty="0" smtClean="0"/>
              <a:t>.</a:t>
            </a:r>
          </a:p>
          <a:p>
            <a:r>
              <a:rPr lang="en-IN" dirty="0"/>
              <a:t>In the left image, we visualize a scalar function f(x, y) = e−</a:t>
            </a:r>
            <a:r>
              <a:rPr lang="en-IN" baseline="30000" dirty="0"/>
              <a:t>10(x4+y4)</a:t>
            </a:r>
            <a:r>
              <a:rPr lang="en-IN" dirty="0"/>
              <a:t>, whose </a:t>
            </a:r>
            <a:r>
              <a:rPr lang="en-IN" dirty="0" smtClean="0"/>
              <a:t>shape </a:t>
            </a:r>
            <a:r>
              <a:rPr lang="en-IN" dirty="0"/>
              <a:t>is quite similar to the Gaussian</a:t>
            </a:r>
            <a:r>
              <a:rPr lang="en-IN" dirty="0" smtClean="0"/>
              <a:t>.</a:t>
            </a:r>
          </a:p>
          <a:p>
            <a:r>
              <a:rPr lang="en-IN" dirty="0"/>
              <a:t>Thin, dense stripes indicate regions of high variation speed of the function, whereas the flat areas in the </a:t>
            </a:r>
            <a:r>
              <a:rPr lang="en-IN" dirty="0" err="1"/>
              <a:t>center</a:t>
            </a:r>
            <a:r>
              <a:rPr lang="en-IN" dirty="0"/>
              <a:t> and at the periphery of the image indicate regions of slower </a:t>
            </a:r>
            <a:r>
              <a:rPr lang="en-IN" dirty="0" smtClean="0"/>
              <a:t>variation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54869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0"/>
            <a:ext cx="6512511" cy="1143000"/>
          </a:xfrm>
        </p:spPr>
        <p:txBody>
          <a:bodyPr/>
          <a:lstStyle/>
          <a:p>
            <a:r>
              <a:rPr lang="en-IN" dirty="0" smtClean="0"/>
              <a:t>Contouring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"/>
            <a:ext cx="9067800" cy="5791200"/>
          </a:xfrm>
        </p:spPr>
        <p:txBody>
          <a:bodyPr/>
          <a:lstStyle/>
          <a:p>
            <a:r>
              <a:rPr lang="en-IN" dirty="0" err="1" smtClean="0">
                <a:solidFill>
                  <a:srgbClr val="FF0000"/>
                </a:solidFill>
              </a:rPr>
              <a:t>Color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>
                <a:solidFill>
                  <a:srgbClr val="FF0000"/>
                </a:solidFill>
              </a:rPr>
              <a:t>banding</a:t>
            </a:r>
            <a:r>
              <a:rPr lang="en-IN" dirty="0"/>
              <a:t>: </a:t>
            </a:r>
            <a:r>
              <a:rPr lang="en-IN" dirty="0" err="1" smtClean="0"/>
              <a:t>Colormap</a:t>
            </a:r>
            <a:r>
              <a:rPr lang="en-IN" dirty="0" smtClean="0"/>
              <a:t> </a:t>
            </a:r>
            <a:r>
              <a:rPr lang="en-IN" dirty="0"/>
              <a:t>design is the choice of the number of </a:t>
            </a:r>
            <a:r>
              <a:rPr lang="en-IN" dirty="0" err="1"/>
              <a:t>colors</a:t>
            </a:r>
            <a:r>
              <a:rPr lang="en-IN" dirty="0"/>
              <a:t> N. Choosing a small N would inevitably lead to the </a:t>
            </a:r>
            <a:r>
              <a:rPr lang="en-IN" dirty="0" err="1"/>
              <a:t>color</a:t>
            </a:r>
            <a:r>
              <a:rPr lang="en-IN" dirty="0"/>
              <a:t> banding </a:t>
            </a:r>
            <a:r>
              <a:rPr lang="en-IN" dirty="0" smtClean="0"/>
              <a:t>effect. As </a:t>
            </a:r>
            <a:r>
              <a:rPr lang="en-IN" dirty="0"/>
              <a:t>the number of different </a:t>
            </a:r>
            <a:r>
              <a:rPr lang="en-IN" dirty="0" err="1"/>
              <a:t>colors</a:t>
            </a:r>
            <a:r>
              <a:rPr lang="en-IN" dirty="0"/>
              <a:t> in the look-up table decreases, equal </a:t>
            </a:r>
            <a:r>
              <a:rPr lang="en-IN" dirty="0" err="1"/>
              <a:t>color</a:t>
            </a:r>
            <a:r>
              <a:rPr lang="en-IN" dirty="0"/>
              <a:t> bands become visible in both the image and the </a:t>
            </a:r>
            <a:r>
              <a:rPr lang="en-IN" dirty="0" err="1"/>
              <a:t>color</a:t>
            </a:r>
            <a:r>
              <a:rPr lang="en-IN" dirty="0"/>
              <a:t> legend. </a:t>
            </a:r>
            <a:r>
              <a:rPr lang="en-IN" dirty="0" err="1"/>
              <a:t>Color</a:t>
            </a:r>
            <a:r>
              <a:rPr lang="en-IN" dirty="0"/>
              <a:t> banding is related to a different usage of </a:t>
            </a:r>
            <a:r>
              <a:rPr lang="en-IN" dirty="0" err="1"/>
              <a:t>color</a:t>
            </a:r>
            <a:r>
              <a:rPr lang="en-IN" dirty="0"/>
              <a:t> mapping—visualizing categorical data.</a:t>
            </a:r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316025"/>
            <a:ext cx="9127958" cy="389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70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867400"/>
            <a:ext cx="6512511" cy="1143000"/>
          </a:xfrm>
        </p:spPr>
        <p:txBody>
          <a:bodyPr/>
          <a:lstStyle/>
          <a:p>
            <a:r>
              <a:rPr lang="en-IN" dirty="0" smtClean="0"/>
              <a:t>Contouring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457200"/>
            <a:ext cx="8534400" cy="5334000"/>
          </a:xfrm>
        </p:spPr>
        <p:txBody>
          <a:bodyPr/>
          <a:lstStyle/>
          <a:p>
            <a:r>
              <a:rPr lang="en-IN" dirty="0" err="1" smtClean="0"/>
              <a:t>Color</a:t>
            </a:r>
            <a:r>
              <a:rPr lang="en-IN" dirty="0" smtClean="0"/>
              <a:t> </a:t>
            </a:r>
            <a:r>
              <a:rPr lang="en-IN" dirty="0"/>
              <a:t>banding is related to fundamental and widely used visualization technique called contouring</a:t>
            </a:r>
            <a:r>
              <a:rPr lang="en-IN" dirty="0" smtClean="0"/>
              <a:t>.</a:t>
            </a:r>
          </a:p>
          <a:p>
            <a:r>
              <a:rPr lang="en-IN" dirty="0" smtClean="0"/>
              <a:t>Meaning </a:t>
            </a:r>
            <a:r>
              <a:rPr lang="en-IN" dirty="0"/>
              <a:t>of the sharp </a:t>
            </a:r>
            <a:r>
              <a:rPr lang="en-IN" dirty="0" err="1"/>
              <a:t>color</a:t>
            </a:r>
            <a:r>
              <a:rPr lang="en-IN" dirty="0"/>
              <a:t> transitions that separate the </a:t>
            </a:r>
            <a:r>
              <a:rPr lang="en-IN" dirty="0" err="1"/>
              <a:t>color</a:t>
            </a:r>
            <a:r>
              <a:rPr lang="en-IN" dirty="0"/>
              <a:t> </a:t>
            </a:r>
            <a:r>
              <a:rPr lang="en-IN" dirty="0" smtClean="0"/>
              <a:t>bands.</a:t>
            </a:r>
          </a:p>
          <a:p>
            <a:r>
              <a:rPr lang="en-IN" dirty="0" smtClean="0"/>
              <a:t>The </a:t>
            </a:r>
            <a:r>
              <a:rPr lang="en-IN" dirty="0"/>
              <a:t>transition between the yellow and orange bands; that is, all points in the figure that are on the border separating these two </a:t>
            </a:r>
            <a:r>
              <a:rPr lang="en-IN" dirty="0" err="1"/>
              <a:t>colors</a:t>
            </a:r>
            <a:r>
              <a:rPr lang="en-IN" dirty="0" smtClean="0"/>
              <a:t>.</a:t>
            </a:r>
          </a:p>
          <a:p>
            <a:r>
              <a:rPr lang="en-IN" dirty="0" smtClean="0"/>
              <a:t>Associated </a:t>
            </a:r>
            <a:r>
              <a:rPr lang="en-IN" dirty="0" err="1"/>
              <a:t>color</a:t>
            </a:r>
            <a:r>
              <a:rPr lang="en-IN" dirty="0"/>
              <a:t> legend, points in the yellow band have scalar values s below 0.11, whereas the points in the orange band have scalar values s above </a:t>
            </a:r>
            <a:r>
              <a:rPr lang="en-IN" dirty="0" smtClean="0"/>
              <a:t>0.11.</a:t>
            </a:r>
          </a:p>
          <a:p>
            <a:r>
              <a:rPr lang="en-IN" dirty="0" smtClean="0"/>
              <a:t>The </a:t>
            </a:r>
            <a:r>
              <a:rPr lang="en-IN" dirty="0"/>
              <a:t>points located on the </a:t>
            </a:r>
            <a:r>
              <a:rPr lang="en-IN" dirty="0" err="1"/>
              <a:t>color</a:t>
            </a:r>
            <a:r>
              <a:rPr lang="en-IN" dirty="0"/>
              <a:t> border itself have the scalar value s = 0.11.</a:t>
            </a:r>
          </a:p>
        </p:txBody>
      </p:sp>
    </p:spTree>
    <p:extLst>
      <p:ext uri="{BB962C8B-B14F-4D97-AF65-F5344CB8AC3E}">
        <p14:creationId xmlns:p14="http://schemas.microsoft.com/office/powerpoint/2010/main" val="1583925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943600"/>
            <a:ext cx="6512511" cy="1143000"/>
          </a:xfrm>
        </p:spPr>
        <p:txBody>
          <a:bodyPr/>
          <a:lstStyle/>
          <a:p>
            <a:r>
              <a:rPr lang="en-IN" dirty="0" smtClean="0"/>
              <a:t>Contouring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686800" cy="5410200"/>
          </a:xfrm>
        </p:spPr>
        <p:txBody>
          <a:bodyPr/>
          <a:lstStyle/>
          <a:p>
            <a:r>
              <a:rPr lang="en-IN" dirty="0"/>
              <a:t>Points located on such a </a:t>
            </a:r>
            <a:r>
              <a:rPr lang="en-IN" dirty="0" err="1"/>
              <a:t>color</a:t>
            </a:r>
            <a:r>
              <a:rPr lang="en-IN" dirty="0"/>
              <a:t> border, drawn in black in </a:t>
            </a:r>
            <a:r>
              <a:rPr lang="en-IN" dirty="0" smtClean="0"/>
              <a:t>Figure, </a:t>
            </a:r>
            <a:r>
              <a:rPr lang="en-IN" dirty="0"/>
              <a:t>are called a contour line, or </a:t>
            </a:r>
            <a:r>
              <a:rPr lang="en-IN" dirty="0" err="1" smtClean="0"/>
              <a:t>isoline</a:t>
            </a:r>
            <a:r>
              <a:rPr lang="en-IN" dirty="0"/>
              <a:t>. Formally, a contour line C is defined as all points p in a dataset D that have the same scalar value, or </a:t>
            </a:r>
            <a:r>
              <a:rPr lang="en-IN" dirty="0" err="1"/>
              <a:t>isovalue</a:t>
            </a:r>
            <a:r>
              <a:rPr lang="en-IN" dirty="0"/>
              <a:t> s(p) = x, </a:t>
            </a:r>
            <a:r>
              <a:rPr lang="en-IN" dirty="0" smtClean="0"/>
              <a:t>or</a:t>
            </a:r>
          </a:p>
          <a:p>
            <a:pPr marL="45720" indent="0">
              <a:buNone/>
            </a:pPr>
            <a:r>
              <a:rPr lang="en-IN" dirty="0" smtClean="0"/>
              <a:t>			 </a:t>
            </a:r>
            <a:r>
              <a:rPr lang="en-IN" dirty="0"/>
              <a:t>C(x) = {p ∈ D|s(p) = x}.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2" y="2286000"/>
            <a:ext cx="8489988" cy="35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046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686800" cy="6477000"/>
          </a:xfrm>
        </p:spPr>
        <p:txBody>
          <a:bodyPr>
            <a:normAutofit/>
          </a:bodyPr>
          <a:lstStyle/>
          <a:p>
            <a:r>
              <a:rPr lang="en-IN" dirty="0" smtClean="0"/>
              <a:t>Areas </a:t>
            </a:r>
            <a:r>
              <a:rPr lang="en-IN" dirty="0"/>
              <a:t>where contours are closer to each other, such as in the </a:t>
            </a:r>
            <a:r>
              <a:rPr lang="en-IN" dirty="0" err="1"/>
              <a:t>center</a:t>
            </a:r>
            <a:r>
              <a:rPr lang="en-IN" dirty="0"/>
              <a:t> of the image, indicate higher variations of the scalar data. Indeed, the </a:t>
            </a:r>
            <a:r>
              <a:rPr lang="en-IN" dirty="0">
                <a:solidFill>
                  <a:srgbClr val="FF0000"/>
                </a:solidFill>
              </a:rPr>
              <a:t>scalar distance </a:t>
            </a:r>
            <a:r>
              <a:rPr lang="en-IN" dirty="0"/>
              <a:t>between consecutive contours (which is constant) divided by the </a:t>
            </a:r>
            <a:r>
              <a:rPr lang="en-IN" dirty="0">
                <a:solidFill>
                  <a:srgbClr val="FF0000"/>
                </a:solidFill>
              </a:rPr>
              <a:t>spatial distance </a:t>
            </a:r>
            <a:r>
              <a:rPr lang="en-IN" dirty="0"/>
              <a:t>between the same contours (which is not constant) is exactly the derivative of the scalar signal</a:t>
            </a:r>
            <a:r>
              <a:rPr lang="en-IN" dirty="0" smtClean="0"/>
              <a:t>.</a:t>
            </a:r>
          </a:p>
          <a:p>
            <a:r>
              <a:rPr lang="en-IN" dirty="0" smtClean="0"/>
              <a:t>Contour properties:</a:t>
            </a:r>
          </a:p>
          <a:p>
            <a:r>
              <a:rPr lang="en-IN" dirty="0"/>
              <a:t>a two-variable function z = f(x, y) with the familiar elevation plot technique. Over the function graph, three </a:t>
            </a:r>
            <a:r>
              <a:rPr lang="en-IN" dirty="0" err="1"/>
              <a:t>isolines</a:t>
            </a:r>
            <a:r>
              <a:rPr lang="en-IN" dirty="0"/>
              <a:t> are drawn, for three different values, v0 (blue), v1 (red), and v2 (yellow</a:t>
            </a:r>
            <a:r>
              <a:rPr lang="en-IN" dirty="0" smtClean="0"/>
              <a:t>).</a:t>
            </a:r>
          </a:p>
          <a:p>
            <a:r>
              <a:rPr lang="en-IN" dirty="0"/>
              <a:t>First, </a:t>
            </a:r>
            <a:r>
              <a:rPr lang="en-IN" dirty="0" err="1"/>
              <a:t>isolines</a:t>
            </a:r>
            <a:r>
              <a:rPr lang="en-IN" dirty="0"/>
              <a:t> can be either </a:t>
            </a:r>
            <a:r>
              <a:rPr lang="en-IN" dirty="0" smtClean="0"/>
              <a:t>closed</a:t>
            </a:r>
          </a:p>
          <a:p>
            <a:pPr marL="45720" indent="0">
              <a:buNone/>
            </a:pPr>
            <a:r>
              <a:rPr lang="en-IN" dirty="0" smtClean="0"/>
              <a:t> </a:t>
            </a:r>
            <a:r>
              <a:rPr lang="en-IN" dirty="0"/>
              <a:t>curves, such as the yellow </a:t>
            </a:r>
            <a:r>
              <a:rPr lang="en-IN" dirty="0" err="1"/>
              <a:t>isoline</a:t>
            </a:r>
            <a:r>
              <a:rPr lang="en-IN" dirty="0"/>
              <a:t>, </a:t>
            </a:r>
            <a:endParaRPr lang="en-IN" dirty="0" smtClean="0"/>
          </a:p>
          <a:p>
            <a:pPr marL="45720" indent="0">
              <a:buNone/>
            </a:pPr>
            <a:r>
              <a:rPr lang="en-IN" dirty="0"/>
              <a:t>o</a:t>
            </a:r>
            <a:r>
              <a:rPr lang="en-IN" dirty="0" smtClean="0"/>
              <a:t>r </a:t>
            </a:r>
            <a:r>
              <a:rPr lang="en-IN" dirty="0"/>
              <a:t>open </a:t>
            </a:r>
            <a:r>
              <a:rPr lang="en-IN" dirty="0" smtClean="0"/>
              <a:t>curves.</a:t>
            </a:r>
          </a:p>
          <a:p>
            <a:pPr marL="45720" indent="0">
              <a:buNone/>
            </a:pPr>
            <a:r>
              <a:rPr lang="en-IN" dirty="0" smtClean="0"/>
              <a:t>Second an </a:t>
            </a:r>
            <a:r>
              <a:rPr lang="en-IN" dirty="0" err="1" smtClean="0"/>
              <a:t>isoline</a:t>
            </a:r>
            <a:r>
              <a:rPr lang="en-IN" dirty="0" smtClean="0"/>
              <a:t> can never intersect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15546"/>
            <a:ext cx="4114800" cy="29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4879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5867400"/>
            <a:ext cx="6512511" cy="1143000"/>
          </a:xfrm>
        </p:spPr>
        <p:txBody>
          <a:bodyPr/>
          <a:lstStyle/>
          <a:p>
            <a:r>
              <a:rPr lang="en-IN" dirty="0" smtClean="0"/>
              <a:t>Contour properties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381000"/>
            <a:ext cx="8839200" cy="5943600"/>
          </a:xfrm>
        </p:spPr>
        <p:txBody>
          <a:bodyPr/>
          <a:lstStyle/>
          <a:p>
            <a:pPr marL="45720" indent="0">
              <a:buNone/>
            </a:pPr>
            <a:r>
              <a:rPr lang="en-IN" dirty="0" smtClean="0"/>
              <a:t>The scalar function and its </a:t>
            </a:r>
            <a:r>
              <a:rPr lang="en-IN" dirty="0" err="1" smtClean="0"/>
              <a:t>isolines</a:t>
            </a:r>
            <a:r>
              <a:rPr lang="en-IN" dirty="0" smtClean="0"/>
              <a:t> is </a:t>
            </a:r>
            <a:r>
              <a:rPr lang="en-IN" dirty="0"/>
              <a:t>viewed </a:t>
            </a:r>
            <a:r>
              <a:rPr lang="en-IN" dirty="0" smtClean="0"/>
              <a:t>along </a:t>
            </a:r>
            <a:r>
              <a:rPr lang="en-IN" dirty="0"/>
              <a:t>the z-axis</a:t>
            </a:r>
            <a:r>
              <a:rPr lang="en-IN" dirty="0" smtClean="0"/>
              <a:t>. </a:t>
            </a:r>
            <a:r>
              <a:rPr lang="en-IN" dirty="0"/>
              <a:t>The vector field displayed in the image shows the gradient of the scalar </a:t>
            </a:r>
            <a:r>
              <a:rPr lang="en-IN" dirty="0" smtClean="0"/>
              <a:t>function.</a:t>
            </a: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gradient of a function is the direction of the function’s maximal variation, whereas contours are points of equal function value, so the tangent to a contour is the direction of the function’s minimal (zero) </a:t>
            </a:r>
            <a:r>
              <a:rPr lang="en-IN" dirty="0" smtClean="0"/>
              <a:t>variation.</a:t>
            </a:r>
          </a:p>
          <a:p>
            <a:r>
              <a:rPr lang="en-IN" dirty="0" smtClean="0"/>
              <a:t>These properties hold for a </a:t>
            </a:r>
          </a:p>
          <a:p>
            <a:pPr marL="45720" indent="0">
              <a:buNone/>
            </a:pPr>
            <a:r>
              <a:rPr lang="en-IN" dirty="0" smtClean="0"/>
              <a:t>continuous dataset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724399" cy="31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061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6512511" cy="1143000"/>
          </a:xfrm>
        </p:spPr>
        <p:txBody>
          <a:bodyPr/>
          <a:lstStyle/>
          <a:p>
            <a:r>
              <a:rPr lang="en-IN" dirty="0"/>
              <a:t>Height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"/>
            <a:ext cx="8763000" cy="5791200"/>
          </a:xfrm>
        </p:spPr>
        <p:txBody>
          <a:bodyPr/>
          <a:lstStyle/>
          <a:p>
            <a:r>
              <a:rPr lang="en-IN" dirty="0"/>
              <a:t>Height plots, also called elevation or carpet </a:t>
            </a:r>
            <a:r>
              <a:rPr lang="en-IN" dirty="0" smtClean="0"/>
              <a:t>plots.</a:t>
            </a:r>
          </a:p>
          <a:p>
            <a:r>
              <a:rPr lang="en-IN" dirty="0"/>
              <a:t>Given a two-dimensional surface D</a:t>
            </a:r>
            <a:r>
              <a:rPr lang="en-IN" baseline="-16000" dirty="0"/>
              <a:t>s</a:t>
            </a:r>
            <a:r>
              <a:rPr lang="en-IN" dirty="0"/>
              <a:t> ∈ D, part of a scalar dataset D, height plots can be described by the mapping operation </a:t>
            </a:r>
            <a:endParaRPr lang="en-IN" dirty="0" smtClean="0"/>
          </a:p>
          <a:p>
            <a:pPr marL="45720" indent="0">
              <a:buNone/>
            </a:pPr>
            <a:r>
              <a:rPr lang="en-IN" dirty="0"/>
              <a:t>	</a:t>
            </a:r>
            <a:r>
              <a:rPr lang="en-IN" dirty="0" smtClean="0"/>
              <a:t>m </a:t>
            </a:r>
            <a:r>
              <a:rPr lang="en-IN" dirty="0"/>
              <a:t>: D</a:t>
            </a:r>
            <a:r>
              <a:rPr lang="en-IN" baseline="-16000" dirty="0"/>
              <a:t>s</a:t>
            </a:r>
            <a:r>
              <a:rPr lang="en-IN" dirty="0" smtClean="0"/>
              <a:t> </a:t>
            </a:r>
            <a:r>
              <a:rPr lang="en-IN" dirty="0"/>
              <a:t>→ D, m(x) = x + s(x)n(x), ∀x ∈ D</a:t>
            </a:r>
            <a:r>
              <a:rPr lang="en-IN" baseline="-16000" dirty="0"/>
              <a:t>s</a:t>
            </a:r>
            <a:r>
              <a:rPr lang="en-IN" dirty="0"/>
              <a:t>, where s(x) is the scalar value of D at the point x and n(x) is the normal to the surface Ds at x</a:t>
            </a:r>
            <a:r>
              <a:rPr lang="en-IN" dirty="0" smtClean="0"/>
              <a:t>.</a:t>
            </a:r>
          </a:p>
          <a:p>
            <a:pPr marL="45720" indent="0">
              <a:buNone/>
            </a:pPr>
            <a:r>
              <a:rPr lang="en-IN" dirty="0" smtClean="0"/>
              <a:t>The height-plot </a:t>
            </a:r>
            <a:r>
              <a:rPr lang="en-IN" dirty="0"/>
              <a:t>mapping operation “warps” a given surface D</a:t>
            </a:r>
            <a:r>
              <a:rPr lang="en-IN" baseline="-25000" dirty="0"/>
              <a:t>s</a:t>
            </a:r>
            <a:r>
              <a:rPr lang="en-IN" dirty="0"/>
              <a:t> included in the dataset along the </a:t>
            </a:r>
            <a:r>
              <a:rPr lang="en-IN" dirty="0">
                <a:solidFill>
                  <a:srgbClr val="FF0000"/>
                </a:solidFill>
              </a:rPr>
              <a:t>surface normal</a:t>
            </a:r>
            <a:r>
              <a:rPr lang="en-IN" dirty="0"/>
              <a:t>, with a </a:t>
            </a:r>
            <a:r>
              <a:rPr lang="en-IN" dirty="0">
                <a:solidFill>
                  <a:srgbClr val="FF0000"/>
                </a:solidFill>
              </a:rPr>
              <a:t>factor</a:t>
            </a:r>
            <a:r>
              <a:rPr lang="en-IN" dirty="0"/>
              <a:t> proportional to the </a:t>
            </a:r>
            <a:r>
              <a:rPr lang="en-IN" dirty="0">
                <a:solidFill>
                  <a:srgbClr val="FF0000"/>
                </a:solidFill>
              </a:rPr>
              <a:t>scalar </a:t>
            </a:r>
            <a:r>
              <a:rPr lang="en-IN" dirty="0" smtClean="0">
                <a:solidFill>
                  <a:srgbClr val="FF0000"/>
                </a:solidFill>
              </a:rPr>
              <a:t>values.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3962400"/>
            <a:ext cx="43719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1000" y="3733800"/>
            <a:ext cx="2133600" cy="1676400"/>
          </a:xfrm>
          <a:prstGeom prst="wedgeRoundRectCallout">
            <a:avLst>
              <a:gd name="adj1" fmla="val 67282"/>
              <a:gd name="adj2" fmla="val 1882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 smtClean="0">
                <a:solidFill>
                  <a:schemeClr val="tx1"/>
                </a:solidFill>
              </a:rPr>
              <a:t>Nonplanar</a:t>
            </a:r>
            <a:r>
              <a:rPr lang="en-IN" dirty="0" smtClean="0">
                <a:solidFill>
                  <a:schemeClr val="tx1"/>
                </a:solidFill>
              </a:rPr>
              <a:t> surface using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Blue-to-red </a:t>
            </a:r>
            <a:r>
              <a:rPr lang="en-IN" dirty="0" err="1" smtClean="0">
                <a:solidFill>
                  <a:schemeClr val="tx1"/>
                </a:solidFill>
              </a:rPr>
              <a:t>color</a:t>
            </a:r>
            <a:endParaRPr lang="en-IN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map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3429000"/>
            <a:ext cx="2057399" cy="2266950"/>
          </a:xfrm>
          <a:prstGeom prst="wedgeRoundRectCallout">
            <a:avLst>
              <a:gd name="adj1" fmla="val -66580"/>
              <a:gd name="adj2" fmla="val 246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Height plots of scalar values, the </a:t>
            </a:r>
            <a:r>
              <a:rPr lang="en-IN" dirty="0">
                <a:solidFill>
                  <a:schemeClr val="tx1"/>
                </a:solidFill>
              </a:rPr>
              <a:t>bumps are red, whereas the valleys are blue</a:t>
            </a:r>
          </a:p>
        </p:txBody>
      </p:sp>
    </p:spTree>
    <p:extLst>
      <p:ext uri="{BB962C8B-B14F-4D97-AF65-F5344CB8AC3E}">
        <p14:creationId xmlns:p14="http://schemas.microsoft.com/office/powerpoint/2010/main" val="3962147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715000"/>
            <a:ext cx="6512511" cy="1143000"/>
          </a:xfrm>
        </p:spPr>
        <p:txBody>
          <a:bodyPr/>
          <a:lstStyle/>
          <a:p>
            <a:r>
              <a:rPr lang="en-IN" dirty="0" err="1" smtClean="0"/>
              <a:t>Enridged</a:t>
            </a:r>
            <a:r>
              <a:rPr lang="en-IN" dirty="0" smtClean="0"/>
              <a:t> Plots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"/>
            <a:ext cx="8458200" cy="5334000"/>
          </a:xfrm>
        </p:spPr>
        <p:txBody>
          <a:bodyPr/>
          <a:lstStyle/>
          <a:p>
            <a:pPr marL="45720" indent="0">
              <a:buNone/>
            </a:pPr>
            <a:r>
              <a:rPr lang="en-IN" dirty="0" smtClean="0"/>
              <a:t>			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1709"/>
              </p:ext>
            </p:extLst>
          </p:nvPr>
        </p:nvGraphicFramePr>
        <p:xfrm>
          <a:off x="304800" y="152400"/>
          <a:ext cx="8610601" cy="53537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04268"/>
                <a:gridCol w="3311769"/>
                <a:gridCol w="3394564"/>
              </a:tblGrid>
              <a:tr h="39216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Strengths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Limitations</a:t>
                      </a:r>
                      <a:endParaRPr lang="en-IN" dirty="0"/>
                    </a:p>
                  </a:txBody>
                  <a:tcPr/>
                </a:tc>
              </a:tr>
              <a:tr h="1869034">
                <a:tc>
                  <a:txBody>
                    <a:bodyPr/>
                    <a:lstStyle/>
                    <a:p>
                      <a:r>
                        <a:rPr lang="en-IN" dirty="0" smtClean="0"/>
                        <a:t>Height plots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Easy to learn</a:t>
                      </a:r>
                    </a:p>
                    <a:p>
                      <a:r>
                        <a:rPr lang="en-IN" dirty="0" smtClean="0"/>
                        <a:t>Intuitive to understand</a:t>
                      </a:r>
                    </a:p>
                    <a:p>
                      <a:r>
                        <a:rPr lang="en-IN" dirty="0" smtClean="0"/>
                        <a:t>Generate continuous images</a:t>
                      </a:r>
                    </a:p>
                    <a:p>
                      <a:r>
                        <a:rPr lang="en-IN" dirty="0" smtClean="0"/>
                        <a:t>Show local gradient of data for slope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Quantitative information is hard to extract complex</a:t>
                      </a:r>
                      <a:r>
                        <a:rPr lang="en-IN" baseline="0" dirty="0" smtClean="0"/>
                        <a:t> height plot.</a:t>
                      </a:r>
                    </a:p>
                    <a:p>
                      <a:r>
                        <a:rPr lang="en-IN" baseline="0" dirty="0" smtClean="0"/>
                        <a:t>Requires additional information</a:t>
                      </a:r>
                      <a:endParaRPr lang="en-IN" dirty="0"/>
                    </a:p>
                  </a:txBody>
                  <a:tcPr/>
                </a:tc>
              </a:tr>
              <a:tr h="1869034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Color</a:t>
                      </a:r>
                      <a:r>
                        <a:rPr lang="en-IN" dirty="0" smtClean="0"/>
                        <a:t> Mapping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Same advantages of height plots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Quantitative judgements</a:t>
                      </a:r>
                      <a:r>
                        <a:rPr lang="en-IN" baseline="0" dirty="0" smtClean="0"/>
                        <a:t> are hard based </a:t>
                      </a:r>
                      <a:r>
                        <a:rPr lang="en-IN" baseline="0" dirty="0" err="1" smtClean="0"/>
                        <a:t>color</a:t>
                      </a:r>
                      <a:r>
                        <a:rPr lang="en-IN" baseline="0" dirty="0" smtClean="0"/>
                        <a:t> data.</a:t>
                      </a:r>
                    </a:p>
                    <a:p>
                      <a:r>
                        <a:rPr lang="en-IN" baseline="0" dirty="0" smtClean="0"/>
                        <a:t>Careful designed </a:t>
                      </a:r>
                      <a:r>
                        <a:rPr lang="en-IN" baseline="0" dirty="0" err="1" smtClean="0"/>
                        <a:t>colormaps</a:t>
                      </a:r>
                      <a:r>
                        <a:rPr lang="en-IN" baseline="0" dirty="0" smtClean="0"/>
                        <a:t> based on application and dataset</a:t>
                      </a:r>
                      <a:endParaRPr lang="en-IN" dirty="0"/>
                    </a:p>
                  </a:txBody>
                  <a:tcPr/>
                </a:tc>
              </a:tr>
              <a:tr h="1223549">
                <a:tc>
                  <a:txBody>
                    <a:bodyPr/>
                    <a:lstStyle/>
                    <a:p>
                      <a:r>
                        <a:rPr lang="en-IN" dirty="0" smtClean="0"/>
                        <a:t>Contouring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Effective in communicating precise values.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Do not create dense, continuous, image—information is not shown at all points of the input dataset.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794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00"/>
            <a:ext cx="6512511" cy="1143000"/>
          </a:xfrm>
        </p:spPr>
        <p:txBody>
          <a:bodyPr/>
          <a:lstStyle/>
          <a:p>
            <a:r>
              <a:rPr lang="en-IN" dirty="0" err="1" smtClean="0"/>
              <a:t>Enridged</a:t>
            </a:r>
            <a:r>
              <a:rPr lang="en-IN" dirty="0" smtClean="0"/>
              <a:t> plots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2400"/>
            <a:ext cx="8915400" cy="5410200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Consider a scalar dataset given by a function f : D → R, and its height plot given by the mapping </a:t>
            </a:r>
            <a:endParaRPr lang="en-IN" dirty="0" smtClean="0"/>
          </a:p>
          <a:p>
            <a:r>
              <a:rPr lang="en-IN" dirty="0" smtClean="0"/>
              <a:t>z(x</a:t>
            </a:r>
            <a:r>
              <a:rPr lang="en-IN" dirty="0"/>
              <a:t>, y) = </a:t>
            </a:r>
            <a:r>
              <a:rPr lang="en-IN" dirty="0" err="1"/>
              <a:t>sf</a:t>
            </a:r>
            <a:r>
              <a:rPr lang="en-IN" dirty="0"/>
              <a:t>(x, y), for all points (x, y) ∈ D. Here, s &gt; 0 is the plot’s scaling factor</a:t>
            </a:r>
            <a:r>
              <a:rPr lang="en-IN" dirty="0" smtClean="0"/>
              <a:t>.</a:t>
            </a:r>
          </a:p>
          <a:p>
            <a:r>
              <a:rPr lang="en-IN" dirty="0"/>
              <a:t>Here, s &gt; 0 is the plot’s scaling factor. Figure </a:t>
            </a:r>
            <a:r>
              <a:rPr lang="en-IN" dirty="0" smtClean="0"/>
              <a:t>(a</a:t>
            </a:r>
            <a:r>
              <a:rPr lang="en-IN" dirty="0"/>
              <a:t>) </a:t>
            </a:r>
            <a:r>
              <a:rPr lang="en-IN" dirty="0" smtClean="0"/>
              <a:t>can </a:t>
            </a:r>
            <a:r>
              <a:rPr lang="en-IN" dirty="0"/>
              <a:t>view the height plot from above, looking along the −</a:t>
            </a:r>
            <a:r>
              <a:rPr lang="en-IN" dirty="0" smtClean="0"/>
              <a:t>z-axis.</a:t>
            </a:r>
          </a:p>
          <a:p>
            <a:r>
              <a:rPr lang="en-IN" dirty="0" smtClean="0"/>
              <a:t>Next</a:t>
            </a:r>
            <a:r>
              <a:rPr lang="en-IN" dirty="0"/>
              <a:t>, instead of the linear mapping z = </a:t>
            </a:r>
            <a:r>
              <a:rPr lang="en-IN" dirty="0" err="1"/>
              <a:t>sf</a:t>
            </a:r>
            <a:r>
              <a:rPr lang="en-IN" dirty="0"/>
              <a:t>, </a:t>
            </a:r>
            <a:endParaRPr lang="en-IN" dirty="0" smtClean="0"/>
          </a:p>
          <a:p>
            <a:pPr marL="45720" indent="0">
              <a:buNone/>
            </a:pPr>
            <a:r>
              <a:rPr lang="en-IN" dirty="0" smtClean="0"/>
              <a:t>we </a:t>
            </a:r>
            <a:r>
              <a:rPr lang="en-IN" dirty="0"/>
              <a:t>use a non-linear mapping given </a:t>
            </a:r>
            <a:r>
              <a:rPr lang="en-IN" dirty="0" smtClean="0"/>
              <a:t>by</a:t>
            </a:r>
          </a:p>
          <a:p>
            <a:pPr marL="45720" indent="0">
              <a:buNone/>
            </a:pPr>
            <a:r>
              <a:rPr lang="es-ES" dirty="0" smtClean="0"/>
              <a:t>	z(x</a:t>
            </a:r>
            <a:r>
              <a:rPr lang="es-ES" dirty="0"/>
              <a:t>, y) = </a:t>
            </a:r>
            <a:r>
              <a:rPr lang="es-ES" dirty="0" err="1"/>
              <a:t>sf</a:t>
            </a:r>
            <a:r>
              <a:rPr lang="es-ES" dirty="0"/>
              <a:t>(x, y) + </a:t>
            </a:r>
            <a:r>
              <a:rPr lang="es-ES" dirty="0" err="1"/>
              <a:t>sh</a:t>
            </a:r>
            <a:r>
              <a:rPr lang="es-ES" dirty="0"/>
              <a:t> g </a:t>
            </a:r>
            <a:r>
              <a:rPr lang="es-ES" dirty="0" smtClean="0"/>
              <a:t>(</a:t>
            </a:r>
            <a:r>
              <a:rPr lang="es-ES" dirty="0"/>
              <a:t>f(x, y) </a:t>
            </a:r>
            <a:r>
              <a:rPr lang="es-ES" dirty="0" err="1"/>
              <a:t>mod</a:t>
            </a:r>
            <a:r>
              <a:rPr lang="es-ES" dirty="0"/>
              <a:t> </a:t>
            </a:r>
            <a:r>
              <a:rPr lang="es-ES" dirty="0" smtClean="0"/>
              <a:t>h/h) </a:t>
            </a:r>
          </a:p>
          <a:p>
            <a:r>
              <a:rPr lang="en-IN" dirty="0"/>
              <a:t>where g(u) = au(1−u) is a parabolic </a:t>
            </a:r>
            <a:r>
              <a:rPr lang="en-IN" dirty="0" smtClean="0"/>
              <a:t>function</a:t>
            </a:r>
          </a:p>
          <a:p>
            <a:r>
              <a:rPr lang="en-IN" dirty="0"/>
              <a:t>to add parabolic bumps of height </a:t>
            </a:r>
            <a:r>
              <a:rPr lang="en-IN"/>
              <a:t>a </a:t>
            </a:r>
            <a:endParaRPr lang="en-IN" smtClean="0"/>
          </a:p>
          <a:p>
            <a:r>
              <a:rPr lang="en-IN" smtClean="0"/>
              <a:t>to </a:t>
            </a:r>
            <a:r>
              <a:rPr lang="en-IN" dirty="0"/>
              <a:t>consecutive intervals in the range of f of size h. The parameter a ∈ [0, 1] sets the strength of the bump effect. The parameter h controls how “thick” the resulting bands are, and is similar in function to the distance between consecutive contours in </a:t>
            </a:r>
            <a:r>
              <a:rPr lang="en-IN" dirty="0" err="1"/>
              <a:t>isoline</a:t>
            </a:r>
            <a:r>
              <a:rPr lang="en-IN" dirty="0"/>
              <a:t> plots.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7600"/>
            <a:ext cx="2409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381999" cy="88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Functional view on the visualization pipeline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275" y="990600"/>
            <a:ext cx="858424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Visualization Pipeline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visualization process </a:t>
            </a:r>
            <a:r>
              <a:rPr lang="en-IN" dirty="0" smtClean="0"/>
              <a:t>consists of  </a:t>
            </a:r>
            <a:r>
              <a:rPr lang="en-IN" dirty="0"/>
              <a:t>several </a:t>
            </a:r>
            <a:r>
              <a:rPr lang="en-IN" dirty="0" smtClean="0"/>
              <a:t>stages. Each stage is </a:t>
            </a:r>
            <a:r>
              <a:rPr lang="en-IN" dirty="0" err="1" smtClean="0"/>
              <a:t>modeled</a:t>
            </a:r>
            <a:r>
              <a:rPr lang="en-IN" dirty="0" smtClean="0"/>
              <a:t> </a:t>
            </a:r>
            <a:r>
              <a:rPr lang="en-IN" dirty="0"/>
              <a:t>by a specific data transformation operation.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input data “flows” through this pipeline, being transformed in various ways, until it generates the output images. </a:t>
            </a:r>
            <a:endParaRPr lang="en-IN" dirty="0" smtClean="0"/>
          </a:p>
          <a:p>
            <a:r>
              <a:rPr lang="en-IN" dirty="0" smtClean="0"/>
              <a:t>Given </a:t>
            </a:r>
            <a:r>
              <a:rPr lang="en-IN" dirty="0"/>
              <a:t>this model, the sequence of data transformations that take place in the visualization process is often called the visualization pipeline. </a:t>
            </a:r>
          </a:p>
        </p:txBody>
      </p:sp>
    </p:spTree>
    <p:extLst>
      <p:ext uri="{BB962C8B-B14F-4D97-AF65-F5344CB8AC3E}">
        <p14:creationId xmlns:p14="http://schemas.microsoft.com/office/powerpoint/2010/main" val="37937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Visualization Pipeline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visualization pipeline typically has four stages: data importing, data filtering and enrichment, data mapping, and data </a:t>
            </a:r>
            <a:r>
              <a:rPr lang="en-IN" dirty="0" smtClean="0"/>
              <a:t>rendering</a:t>
            </a:r>
            <a:endParaRPr lang="en-IN" dirty="0"/>
          </a:p>
          <a:p>
            <a:r>
              <a:rPr lang="en-IN" dirty="0" smtClean="0"/>
              <a:t>On design level: Visualizations </a:t>
            </a:r>
            <a:r>
              <a:rPr lang="en-IN" dirty="0"/>
              <a:t>allows one to manage the complexity of the whole </a:t>
            </a:r>
            <a:r>
              <a:rPr lang="en-IN" dirty="0" smtClean="0"/>
              <a:t>process</a:t>
            </a:r>
          </a:p>
          <a:p>
            <a:r>
              <a:rPr lang="en-IN" dirty="0" smtClean="0"/>
              <a:t>On implementation level: </a:t>
            </a:r>
            <a:r>
              <a:rPr lang="en-IN" dirty="0"/>
              <a:t>construct visualizations by assembling reusable and modular data-processing operations</a:t>
            </a:r>
          </a:p>
        </p:txBody>
      </p:sp>
    </p:spTree>
    <p:extLst>
      <p:ext uri="{BB962C8B-B14F-4D97-AF65-F5344CB8AC3E}">
        <p14:creationId xmlns:p14="http://schemas.microsoft.com/office/powerpoint/2010/main" val="13648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Visualization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Visualization </a:t>
            </a:r>
            <a:r>
              <a:rPr lang="en-IN" dirty="0"/>
              <a:t>pipeline as a function V is that maps between D</a:t>
            </a:r>
            <a:r>
              <a:rPr lang="en-IN" baseline="-25000" dirty="0"/>
              <a:t>I</a:t>
            </a:r>
            <a:r>
              <a:rPr lang="en-IN" dirty="0" smtClean="0"/>
              <a:t> </a:t>
            </a:r>
            <a:r>
              <a:rPr lang="en-IN" dirty="0"/>
              <a:t>, the set of all possible types of raw input data, and the set I of produced images: 	</a:t>
            </a:r>
            <a:r>
              <a:rPr lang="en-IN" dirty="0" smtClean="0"/>
              <a:t>	Vis </a:t>
            </a:r>
            <a:r>
              <a:rPr lang="en-IN" dirty="0"/>
              <a:t>: D</a:t>
            </a:r>
            <a:r>
              <a:rPr lang="en-IN" baseline="-25000" dirty="0"/>
              <a:t>I</a:t>
            </a:r>
            <a:r>
              <a:rPr lang="en-IN" dirty="0"/>
              <a:t> → </a:t>
            </a:r>
            <a:r>
              <a:rPr lang="en-IN" dirty="0" smtClean="0"/>
              <a:t>I</a:t>
            </a:r>
          </a:p>
          <a:p>
            <a:endParaRPr lang="en-IN" dirty="0"/>
          </a:p>
          <a:p>
            <a:r>
              <a:rPr lang="en-IN" dirty="0" smtClean="0"/>
              <a:t>Also </a:t>
            </a:r>
            <a:r>
              <a:rPr lang="en-IN" dirty="0"/>
              <a:t>model this process by a function </a:t>
            </a:r>
            <a:r>
              <a:rPr lang="en-IN" dirty="0" smtClean="0"/>
              <a:t>Insight, </a:t>
            </a:r>
            <a:r>
              <a:rPr lang="en-IN" dirty="0"/>
              <a:t>in inverse direction to the V is function: </a:t>
            </a:r>
            <a:r>
              <a:rPr lang="en-IN" dirty="0" smtClean="0"/>
              <a:t>			Insight </a:t>
            </a:r>
            <a:r>
              <a:rPr lang="en-IN" dirty="0"/>
              <a:t>: I → D</a:t>
            </a:r>
            <a:r>
              <a:rPr lang="en-IN" baseline="-25000" dirty="0"/>
              <a:t>I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25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2487</TotalTime>
  <Words>4614</Words>
  <Application>Microsoft Office PowerPoint</Application>
  <PresentationFormat>On-screen Show (4:3)</PresentationFormat>
  <Paragraphs>378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Slipstream</vt:lpstr>
      <vt:lpstr>UNIT-2</vt:lpstr>
      <vt:lpstr>Contents</vt:lpstr>
      <vt:lpstr>Types of questions targeted by the visualization process</vt:lpstr>
      <vt:lpstr>The Visualization Pipeline</vt:lpstr>
      <vt:lpstr>Conceptual Perspective of Visualization process</vt:lpstr>
      <vt:lpstr>Functional view on the visualization pipeline</vt:lpstr>
      <vt:lpstr>Visualization Pipeline</vt:lpstr>
      <vt:lpstr>Visualization Pipeline</vt:lpstr>
      <vt:lpstr>Visualization Pipeline</vt:lpstr>
      <vt:lpstr>Visualization Pipeline</vt:lpstr>
      <vt:lpstr>Visualization Pipeline</vt:lpstr>
      <vt:lpstr>Data Importing</vt:lpstr>
      <vt:lpstr>Data Importing</vt:lpstr>
      <vt:lpstr>Data Filtering and Enrichment</vt:lpstr>
      <vt:lpstr>Data Filtering and Enrichment</vt:lpstr>
      <vt:lpstr>Data Filtering and enriching</vt:lpstr>
      <vt:lpstr>Data Mapping</vt:lpstr>
      <vt:lpstr>Data Mapping</vt:lpstr>
      <vt:lpstr>The Direct and Inverse Mapping in the visualization process</vt:lpstr>
      <vt:lpstr>Data Mapping</vt:lpstr>
      <vt:lpstr>Data Mapping</vt:lpstr>
      <vt:lpstr>Data Mapping </vt:lpstr>
      <vt:lpstr>Data Mapping</vt:lpstr>
      <vt:lpstr>Data Mapping</vt:lpstr>
      <vt:lpstr>Data Rendering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Implementation Perspective</vt:lpstr>
      <vt:lpstr>Algorithm Classification</vt:lpstr>
      <vt:lpstr>Algorithm Classification</vt:lpstr>
      <vt:lpstr>Scalar Visualization</vt:lpstr>
      <vt:lpstr>Scalar Visualization</vt:lpstr>
      <vt:lpstr>Scalar Visualization</vt:lpstr>
      <vt:lpstr>Designing Effective Colormaps</vt:lpstr>
      <vt:lpstr>Color Legends</vt:lpstr>
      <vt:lpstr>Color legends</vt:lpstr>
      <vt:lpstr>Rainbow Color Map</vt:lpstr>
      <vt:lpstr>Rainbow Color Map</vt:lpstr>
      <vt:lpstr>Other Color Map designs</vt:lpstr>
      <vt:lpstr>Other Color Map designs</vt:lpstr>
      <vt:lpstr>Other color designs: Heat Map</vt:lpstr>
      <vt:lpstr>Other Color Designs: Diverging</vt:lpstr>
      <vt:lpstr>PowerPoint Presentation</vt:lpstr>
      <vt:lpstr>Other Color Designs</vt:lpstr>
      <vt:lpstr>Contouring</vt:lpstr>
      <vt:lpstr>Contouring</vt:lpstr>
      <vt:lpstr>Contouring</vt:lpstr>
      <vt:lpstr>PowerPoint Presentation</vt:lpstr>
      <vt:lpstr>Contour properties</vt:lpstr>
      <vt:lpstr>Height Plots</vt:lpstr>
      <vt:lpstr>Enridged Plots</vt:lpstr>
      <vt:lpstr>Enridged plots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UNIT-2</dc:title>
  <dc:creator>A.MADHURI</dc:creator>
  <cp:lastModifiedBy>A.MADHURI</cp:lastModifiedBy>
  <cp:revision>108</cp:revision>
  <dcterms:created xsi:type="dcterms:W3CDTF">2006-08-16T00:00:00Z</dcterms:created>
  <dcterms:modified xsi:type="dcterms:W3CDTF">2023-03-27T11:23:32Z</dcterms:modified>
</cp:coreProperties>
</file>