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772400" cy="533400"/>
          </a:xfrm>
        </p:spPr>
        <p:txBody>
          <a:bodyPr>
            <a:noAutofit/>
          </a:bodyPr>
          <a:lstStyle/>
          <a:p>
            <a:r>
              <a:rPr lang="en-IN" sz="3200" dirty="0"/>
              <a:t>Process of Value </a:t>
            </a:r>
            <a:r>
              <a:rPr lang="en-IN" sz="3200" dirty="0" smtClean="0"/>
              <a:t>Education - </a:t>
            </a:r>
            <a:r>
              <a:rPr lang="en-IN" sz="3200" dirty="0"/>
              <a:t>Self-exploration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066800"/>
            <a:ext cx="7772400" cy="51054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</a:rPr>
              <a:t>Human Values can be understood by an appropriate process of </a:t>
            </a:r>
            <a:r>
              <a:rPr lang="en-US" sz="3300" dirty="0">
                <a:solidFill>
                  <a:srgbClr val="FF0000"/>
                </a:solidFill>
              </a:rPr>
              <a:t>self-discovery</a:t>
            </a:r>
            <a:r>
              <a:rPr lang="en-US" sz="3300" dirty="0">
                <a:solidFill>
                  <a:schemeClr val="tx1"/>
                </a:solidFill>
              </a:rPr>
              <a:t>, </a:t>
            </a:r>
            <a:r>
              <a:rPr lang="en-US" sz="3300" dirty="0" smtClean="0">
                <a:solidFill>
                  <a:schemeClr val="tx1"/>
                </a:solidFill>
              </a:rPr>
              <a:t>because </a:t>
            </a:r>
            <a:r>
              <a:rPr lang="en-US" sz="3300" dirty="0">
                <a:solidFill>
                  <a:schemeClr val="tx1"/>
                </a:solidFill>
              </a:rPr>
              <a:t>they </a:t>
            </a:r>
            <a:r>
              <a:rPr lang="en-US" sz="3300" dirty="0" smtClean="0">
                <a:solidFill>
                  <a:schemeClr val="tx1"/>
                </a:solidFill>
              </a:rPr>
              <a:t>are potentially </a:t>
            </a:r>
            <a:r>
              <a:rPr lang="en-US" sz="3300" dirty="0">
                <a:solidFill>
                  <a:schemeClr val="tx1"/>
                </a:solidFill>
              </a:rPr>
              <a:t>there in each and every human being. </a:t>
            </a:r>
            <a:endParaRPr lang="en-US" sz="33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300" dirty="0" smtClean="0">
                <a:solidFill>
                  <a:schemeClr val="tx1"/>
                </a:solidFill>
              </a:rPr>
              <a:t>There </a:t>
            </a:r>
            <a:r>
              <a:rPr lang="en-US" sz="3300" dirty="0">
                <a:solidFill>
                  <a:schemeClr val="tx1"/>
                </a:solidFill>
              </a:rPr>
              <a:t>is already </a:t>
            </a:r>
            <a:r>
              <a:rPr lang="en-US" sz="3300" dirty="0" smtClean="0">
                <a:solidFill>
                  <a:schemeClr val="tx1"/>
                </a:solidFill>
              </a:rPr>
              <a:t>a natural </a:t>
            </a:r>
            <a:r>
              <a:rPr lang="en-US" sz="3300" dirty="0">
                <a:solidFill>
                  <a:schemeClr val="tx1"/>
                </a:solidFill>
              </a:rPr>
              <a:t>acceptance for values in </a:t>
            </a:r>
            <a:r>
              <a:rPr lang="en-US" sz="3300" dirty="0" smtClean="0">
                <a:solidFill>
                  <a:schemeClr val="tx1"/>
                </a:solidFill>
              </a:rPr>
              <a:t>a </a:t>
            </a:r>
            <a:r>
              <a:rPr lang="en-IN" sz="3300" dirty="0" smtClean="0">
                <a:solidFill>
                  <a:schemeClr val="tx1"/>
                </a:solidFill>
              </a:rPr>
              <a:t>human being</a:t>
            </a:r>
            <a:r>
              <a:rPr lang="en-IN" sz="28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This process of Self-exploration has to be in the form of a dialogue – a dialogue between the </a:t>
            </a:r>
            <a:r>
              <a:rPr lang="en-US" dirty="0" smtClean="0">
                <a:solidFill>
                  <a:schemeClr val="tx1"/>
                </a:solidFill>
              </a:rPr>
              <a:t>teacher and </a:t>
            </a:r>
            <a:r>
              <a:rPr lang="en-US" dirty="0">
                <a:solidFill>
                  <a:schemeClr val="tx1"/>
                </a:solidFill>
              </a:rPr>
              <a:t>student to begin with; 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chemeClr val="tx1"/>
                </a:solidFill>
              </a:rPr>
              <a:t>finally, within the student – between ‘</a:t>
            </a:r>
            <a:r>
              <a:rPr lang="en-US" dirty="0">
                <a:solidFill>
                  <a:srgbClr val="FF0000"/>
                </a:solidFill>
              </a:rPr>
              <a:t>what I am’ and ‘what I really </a:t>
            </a:r>
            <a:r>
              <a:rPr lang="en-US" dirty="0" smtClean="0">
                <a:solidFill>
                  <a:srgbClr val="FF0000"/>
                </a:solidFill>
              </a:rPr>
              <a:t>want to </a:t>
            </a:r>
            <a:r>
              <a:rPr lang="en-US" dirty="0">
                <a:solidFill>
                  <a:srgbClr val="FF0000"/>
                </a:solidFill>
              </a:rPr>
              <a:t>be</a:t>
            </a:r>
            <a:r>
              <a:rPr lang="en-US" dirty="0">
                <a:solidFill>
                  <a:schemeClr val="tx1"/>
                </a:solidFill>
              </a:rPr>
              <a:t>’, which is the innate natural acceptance</a:t>
            </a:r>
            <a:endParaRPr lang="en-IN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N" sz="2800" dirty="0" smtClean="0">
              <a:solidFill>
                <a:schemeClr val="tx1"/>
              </a:solidFill>
            </a:endParaRPr>
          </a:p>
          <a:p>
            <a:pPr algn="l"/>
            <a:endParaRPr lang="en-IN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86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868362"/>
          </a:xfrm>
        </p:spPr>
        <p:txBody>
          <a:bodyPr>
            <a:noAutofit/>
          </a:bodyPr>
          <a:lstStyle/>
          <a:p>
            <a:pPr algn="l"/>
            <a:r>
              <a:rPr lang="en-IN" sz="3200" dirty="0"/>
              <a:t>Process for Right Understanding- Self exploration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It means trying to live according to </a:t>
            </a:r>
            <a:r>
              <a:rPr lang="en-US" dirty="0" smtClean="0"/>
              <a:t>the proposal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living, there are </a:t>
            </a:r>
            <a:r>
              <a:rPr lang="en-US" dirty="0">
                <a:solidFill>
                  <a:srgbClr val="FF0000"/>
                </a:solidFill>
              </a:rPr>
              <a:t>two</a:t>
            </a:r>
            <a:r>
              <a:rPr lang="en-US" dirty="0"/>
              <a:t> parts – one is the </a:t>
            </a:r>
            <a:r>
              <a:rPr lang="en-US" dirty="0" err="1">
                <a:solidFill>
                  <a:srgbClr val="FF0000"/>
                </a:solidFill>
              </a:rPr>
              <a:t>behaviour</a:t>
            </a:r>
            <a:r>
              <a:rPr lang="en-US" dirty="0">
                <a:solidFill>
                  <a:srgbClr val="FF0000"/>
                </a:solidFill>
              </a:rPr>
              <a:t> with other human beings</a:t>
            </a:r>
            <a:r>
              <a:rPr lang="en-US" dirty="0"/>
              <a:t> and </a:t>
            </a:r>
            <a:r>
              <a:rPr lang="en-US" dirty="0" smtClean="0"/>
              <a:t>the  second is </a:t>
            </a:r>
            <a:r>
              <a:rPr lang="en-US" dirty="0">
                <a:solidFill>
                  <a:srgbClr val="FF0000"/>
                </a:solidFill>
              </a:rPr>
              <a:t>work with rest of nature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we are behaving with human being on the basis of this proposal, </a:t>
            </a:r>
            <a:r>
              <a:rPr lang="en-US" dirty="0" smtClean="0"/>
              <a:t>we want </a:t>
            </a:r>
            <a:r>
              <a:rPr lang="en-US" dirty="0"/>
              <a:t>to verify whether it </a:t>
            </a:r>
            <a:r>
              <a:rPr lang="en-US" dirty="0">
                <a:solidFill>
                  <a:srgbClr val="FF0000"/>
                </a:solidFill>
              </a:rPr>
              <a:t>leads to mutual happiness or not</a:t>
            </a:r>
            <a:r>
              <a:rPr lang="en-US" dirty="0"/>
              <a:t>. If it leads to mutual happiness, it is a </a:t>
            </a:r>
            <a:r>
              <a:rPr lang="en-US" dirty="0" smtClean="0"/>
              <a:t>right proposal</a:t>
            </a:r>
            <a:r>
              <a:rPr lang="en-US" dirty="0"/>
              <a:t>; if it does not lead to mutual happiness, it is not a right proposal. </a:t>
            </a:r>
            <a:endParaRPr lang="en-US" dirty="0" smtClean="0"/>
          </a:p>
          <a:p>
            <a:r>
              <a:rPr lang="en-US" dirty="0" smtClean="0"/>
              <a:t>Similarly</a:t>
            </a:r>
            <a:r>
              <a:rPr lang="en-US" dirty="0"/>
              <a:t>, when we </a:t>
            </a:r>
            <a:r>
              <a:rPr lang="en-US" dirty="0" smtClean="0"/>
              <a:t>are working </a:t>
            </a:r>
            <a:r>
              <a:rPr lang="en-US" dirty="0"/>
              <a:t>with rest of nature on the basis of this proposal, we want to verify whether it </a:t>
            </a:r>
            <a:r>
              <a:rPr lang="en-US" dirty="0">
                <a:solidFill>
                  <a:srgbClr val="FF0000"/>
                </a:solidFill>
              </a:rPr>
              <a:t>leads to </a:t>
            </a:r>
            <a:r>
              <a:rPr lang="en-US" dirty="0" smtClean="0">
                <a:solidFill>
                  <a:srgbClr val="FF0000"/>
                </a:solidFill>
              </a:rPr>
              <a:t>mutual prosperity </a:t>
            </a:r>
            <a:r>
              <a:rPr lang="en-US" dirty="0">
                <a:solidFill>
                  <a:srgbClr val="FF0000"/>
                </a:solidFill>
              </a:rPr>
              <a:t>or not</a:t>
            </a:r>
            <a:r>
              <a:rPr lang="en-US" dirty="0"/>
              <a:t>. If it leads to mutual prosperity, it is a right proposal; if it does not lead to </a:t>
            </a:r>
            <a:r>
              <a:rPr lang="en-US" dirty="0" smtClean="0"/>
              <a:t>mutual prosperity</a:t>
            </a:r>
            <a:r>
              <a:rPr lang="en-US" dirty="0"/>
              <a:t>, it is not a right proposal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793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IN" sz="3200" dirty="0"/>
              <a:t>B</a:t>
            </a:r>
            <a:r>
              <a:rPr lang="en-IN" sz="3200" dirty="0" smtClean="0"/>
              <a:t>asis </a:t>
            </a:r>
            <a:r>
              <a:rPr lang="en-IN" sz="3200" dirty="0"/>
              <a:t>for Right </a:t>
            </a:r>
            <a:r>
              <a:rPr lang="en-IN" sz="3200" dirty="0" smtClean="0"/>
              <a:t>Understanding- </a:t>
            </a:r>
            <a:br>
              <a:rPr lang="en-IN" sz="3200" dirty="0" smtClean="0"/>
            </a:br>
            <a:r>
              <a:rPr lang="en-IN" sz="3200" dirty="0" smtClean="0"/>
              <a:t>Understanding  Natural </a:t>
            </a:r>
            <a:r>
              <a:rPr lang="en-IN" sz="3200" dirty="0"/>
              <a:t>Acceptance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Natural acceptance</a:t>
            </a:r>
            <a:r>
              <a:rPr lang="en-US" dirty="0"/>
              <a:t> has to do with something fundamental, something related to our purpose, </a:t>
            </a:r>
            <a:r>
              <a:rPr lang="en-US" dirty="0" smtClean="0"/>
              <a:t>something related </a:t>
            </a:r>
            <a:r>
              <a:rPr lang="en-US" dirty="0"/>
              <a:t>to our basic desires. When we ask a question related to these,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get a definite answer from </a:t>
            </a:r>
            <a:r>
              <a:rPr lang="en-US" dirty="0" smtClean="0"/>
              <a:t>our </a:t>
            </a:r>
            <a:r>
              <a:rPr lang="en-IN" dirty="0" smtClean="0"/>
              <a:t>natural </a:t>
            </a:r>
            <a:r>
              <a:rPr lang="en-IN" dirty="0"/>
              <a:t>acceptance. For example,</a:t>
            </a:r>
          </a:p>
          <a:p>
            <a:pPr marL="0" indent="0">
              <a:buNone/>
            </a:pPr>
            <a:r>
              <a:rPr lang="en-US" dirty="0"/>
              <a:t>• Is happiness naturally acceptable or is unhappiness naturally acceptable?</a:t>
            </a:r>
          </a:p>
          <a:p>
            <a:pPr marL="0" indent="0">
              <a:buNone/>
            </a:pPr>
            <a:r>
              <a:rPr lang="en-US" dirty="0"/>
              <a:t>• Is it naturally acceptable to live in </a:t>
            </a:r>
            <a:r>
              <a:rPr lang="en-US" dirty="0" smtClean="0"/>
              <a:t>harmonious relationship </a:t>
            </a:r>
            <a:r>
              <a:rPr lang="en-US" dirty="0"/>
              <a:t>or in opposition?</a:t>
            </a:r>
          </a:p>
          <a:p>
            <a:pPr marL="0" indent="0">
              <a:buNone/>
            </a:pPr>
            <a:r>
              <a:rPr lang="en-US" dirty="0"/>
              <a:t>• What is naturally acceptable – to nurture your Body or to exploit it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/>
              <a:t>For all these questions, we get a </a:t>
            </a:r>
            <a:r>
              <a:rPr lang="en-US" dirty="0">
                <a:solidFill>
                  <a:srgbClr val="FF0000"/>
                </a:solidFill>
              </a:rPr>
              <a:t>definite answer </a:t>
            </a:r>
            <a:r>
              <a:rPr lang="en-US" dirty="0"/>
              <a:t>when we refer to our </a:t>
            </a:r>
            <a:r>
              <a:rPr lang="en-US" dirty="0">
                <a:solidFill>
                  <a:srgbClr val="FF0000"/>
                </a:solidFill>
              </a:rPr>
              <a:t>natural acceptance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88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Autofit/>
          </a:bodyPr>
          <a:lstStyle/>
          <a:p>
            <a:r>
              <a:rPr lang="en-IN" sz="3200" dirty="0"/>
              <a:t>Basis for Right Understanding- </a:t>
            </a:r>
            <a:br>
              <a:rPr lang="en-IN" sz="3200" dirty="0"/>
            </a:br>
            <a:r>
              <a:rPr lang="en-IN" sz="3200" dirty="0"/>
              <a:t>Understanding  Natural Acceptance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On the other hand, we have an acceptance for our likes and dislikes, assumptions, pre-conditionings</a:t>
            </a:r>
            <a:r>
              <a:rPr lang="en-US" dirty="0" smtClean="0"/>
              <a:t>, beliefs</a:t>
            </a:r>
            <a:r>
              <a:rPr lang="en-US" dirty="0"/>
              <a:t>, world-view, perspective, etc. but these may or may not be naturally acceptable to us.</a:t>
            </a:r>
          </a:p>
          <a:p>
            <a:r>
              <a:rPr lang="en-US" dirty="0"/>
              <a:t>Of course, all acceptances are not wrong. </a:t>
            </a:r>
            <a:r>
              <a:rPr lang="en-US" dirty="0">
                <a:solidFill>
                  <a:srgbClr val="FF0000"/>
                </a:solidFill>
              </a:rPr>
              <a:t>Passing them through our natural acceptance will </a:t>
            </a:r>
            <a:r>
              <a:rPr lang="en-US" dirty="0" smtClean="0">
                <a:solidFill>
                  <a:srgbClr val="FF0000"/>
                </a:solidFill>
              </a:rPr>
              <a:t>validate them </a:t>
            </a:r>
            <a:r>
              <a:rPr lang="en-US" dirty="0"/>
              <a:t>and contribute to our </a:t>
            </a:r>
            <a:r>
              <a:rPr lang="en-US" dirty="0" smtClean="0"/>
              <a:t>self-confidence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7277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IN" sz="3200" dirty="0"/>
              <a:t>Basis for Right Understanding- </a:t>
            </a:r>
            <a:br>
              <a:rPr lang="en-IN" sz="3200" dirty="0"/>
            </a:br>
            <a:r>
              <a:rPr lang="en-IN" sz="3200" dirty="0"/>
              <a:t>Understanding  Natural Acceptance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Some of the </a:t>
            </a:r>
            <a:r>
              <a:rPr lang="en-US" dirty="0">
                <a:solidFill>
                  <a:srgbClr val="FF0000"/>
                </a:solidFill>
              </a:rPr>
              <a:t>characteristics</a:t>
            </a:r>
            <a:r>
              <a:rPr lang="en-US" dirty="0"/>
              <a:t> of </a:t>
            </a:r>
            <a:r>
              <a:rPr lang="en-US" dirty="0">
                <a:solidFill>
                  <a:srgbClr val="FF0000"/>
                </a:solidFill>
              </a:rPr>
              <a:t>natural acceptance </a:t>
            </a:r>
            <a:r>
              <a:rPr lang="en-US" dirty="0"/>
              <a:t>are:</a:t>
            </a:r>
          </a:p>
          <a:p>
            <a:r>
              <a:rPr lang="en-US" dirty="0" smtClean="0"/>
              <a:t> </a:t>
            </a:r>
            <a:r>
              <a:rPr lang="en-US" i="1" dirty="0"/>
              <a:t>It does not change with time</a:t>
            </a:r>
          </a:p>
          <a:p>
            <a:r>
              <a:rPr lang="en-US" dirty="0" smtClean="0"/>
              <a:t> </a:t>
            </a:r>
            <a:r>
              <a:rPr lang="en-US" i="1" dirty="0"/>
              <a:t>It does not change with place</a:t>
            </a:r>
          </a:p>
          <a:p>
            <a:r>
              <a:rPr lang="en-US" dirty="0" smtClean="0"/>
              <a:t> </a:t>
            </a:r>
            <a:r>
              <a:rPr lang="en-US" i="1" dirty="0"/>
              <a:t>It does not change with the individual</a:t>
            </a:r>
          </a:p>
          <a:p>
            <a:r>
              <a:rPr lang="en-US" i="1" dirty="0" smtClean="0"/>
              <a:t>It </a:t>
            </a:r>
            <a:r>
              <a:rPr lang="en-US" i="1" dirty="0"/>
              <a:t>is uncorrupted by likes and dislikes or assumptions or beliefs</a:t>
            </a:r>
          </a:p>
          <a:p>
            <a:r>
              <a:rPr lang="en-US" i="1" dirty="0" smtClean="0"/>
              <a:t>It </a:t>
            </a:r>
            <a:r>
              <a:rPr lang="en-US" i="1" dirty="0"/>
              <a:t>is innate, a part and parcel of our being; we don’t need to create it</a:t>
            </a:r>
          </a:p>
          <a:p>
            <a:r>
              <a:rPr lang="en-IN" i="1" dirty="0" smtClean="0"/>
              <a:t>It </a:t>
            </a:r>
            <a:r>
              <a:rPr lang="en-IN" i="1" dirty="0"/>
              <a:t>is </a:t>
            </a:r>
            <a:r>
              <a:rPr lang="en-IN" i="1" dirty="0" smtClean="0"/>
              <a:t>definite </a:t>
            </a:r>
          </a:p>
          <a:p>
            <a:r>
              <a:rPr lang="en-US" dirty="0" smtClean="0"/>
              <a:t>As </a:t>
            </a:r>
            <a:r>
              <a:rPr lang="en-US" dirty="0"/>
              <a:t>we refer to our natural acceptance, we become self-referential.</a:t>
            </a:r>
          </a:p>
          <a:p>
            <a:r>
              <a:rPr lang="en-US" dirty="0"/>
              <a:t>To conclude, the complete </a:t>
            </a:r>
            <a:r>
              <a:rPr lang="en-US" dirty="0">
                <a:solidFill>
                  <a:srgbClr val="FF0000"/>
                </a:solidFill>
              </a:rPr>
              <a:t>process of self-exploration </a:t>
            </a:r>
            <a:r>
              <a:rPr lang="en-US" dirty="0"/>
              <a:t>yields</a:t>
            </a:r>
            <a:r>
              <a:rPr lang="en-US" dirty="0">
                <a:solidFill>
                  <a:srgbClr val="FF0000"/>
                </a:solidFill>
              </a:rPr>
              <a:t> right understanding </a:t>
            </a:r>
            <a:r>
              <a:rPr lang="en-US" dirty="0"/>
              <a:t>as the </a:t>
            </a:r>
            <a:r>
              <a:rPr lang="en-US" dirty="0" smtClean="0"/>
              <a:t>tangible </a:t>
            </a:r>
            <a:r>
              <a:rPr lang="en-IN" dirty="0" smtClean="0"/>
              <a:t>outcome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7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IN" sz="3200" dirty="0"/>
              <a:t>Basis for Right Understanding- </a:t>
            </a:r>
            <a:br>
              <a:rPr lang="en-IN" sz="3200" dirty="0"/>
            </a:br>
            <a:r>
              <a:rPr lang="en-IN" sz="3200" dirty="0"/>
              <a:t>Understanding  Natural Acceptance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Right understanding obtained through self-exploration can be </a:t>
            </a:r>
            <a:r>
              <a:rPr lang="en-US" dirty="0" err="1"/>
              <a:t>recognised</a:t>
            </a:r>
            <a:r>
              <a:rPr lang="en-US" dirty="0"/>
              <a:t> as follows:</a:t>
            </a:r>
          </a:p>
          <a:p>
            <a:pPr marL="0" indent="0">
              <a:buNone/>
            </a:pPr>
            <a:r>
              <a:rPr lang="en-IN" dirty="0"/>
              <a:t>a. It is assuring</a:t>
            </a:r>
          </a:p>
          <a:p>
            <a:pPr marL="0" indent="0">
              <a:buNone/>
            </a:pPr>
            <a:r>
              <a:rPr lang="en-IN" dirty="0"/>
              <a:t>b. It is satisfying</a:t>
            </a:r>
          </a:p>
          <a:p>
            <a:pPr marL="0" indent="0">
              <a:buNone/>
            </a:pPr>
            <a:r>
              <a:rPr lang="en-IN" dirty="0"/>
              <a:t>c. It is universal</a:t>
            </a:r>
          </a:p>
          <a:p>
            <a:pPr marL="0" indent="0">
              <a:buNone/>
            </a:pPr>
            <a:r>
              <a:rPr lang="en-US" dirty="0" smtClean="0"/>
              <a:t>	i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Time</a:t>
            </a:r>
            <a:r>
              <a:rPr lang="en-US" dirty="0"/>
              <a:t>: It holds good for all time – past,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present </a:t>
            </a:r>
            <a:r>
              <a:rPr lang="en-US" dirty="0"/>
              <a:t>and future</a:t>
            </a:r>
          </a:p>
          <a:p>
            <a:pPr marL="0" indent="0">
              <a:buNone/>
            </a:pPr>
            <a:r>
              <a:rPr lang="en-US" dirty="0" smtClean="0"/>
              <a:t>	ii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Space</a:t>
            </a:r>
            <a:r>
              <a:rPr lang="en-US" dirty="0"/>
              <a:t>: It is the same at all places or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locations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iii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Individual</a:t>
            </a:r>
            <a:r>
              <a:rPr lang="en-US" dirty="0"/>
              <a:t>: It is the same for every </a:t>
            </a:r>
            <a:r>
              <a:rPr lang="en-US" dirty="0" smtClean="0"/>
              <a:t>human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dirty="0"/>
              <a:t>being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6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IN" sz="3200" dirty="0"/>
              <a:t>Basis for Right Understanding- </a:t>
            </a:r>
            <a:br>
              <a:rPr lang="en-IN" sz="3200" dirty="0"/>
            </a:br>
            <a:r>
              <a:rPr lang="en-IN" sz="3200" dirty="0"/>
              <a:t>Understanding  Natural Acceptance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r>
              <a:rPr lang="en-US" dirty="0"/>
              <a:t>In case the outcome of self-exploration does not fulfil any of the above three criteria, it means that it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not </a:t>
            </a:r>
            <a:r>
              <a:rPr lang="en-US" dirty="0">
                <a:solidFill>
                  <a:srgbClr val="FF0000"/>
                </a:solidFill>
              </a:rPr>
              <a:t>the right understanding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could be a pre-conditioning or we have made a mistake in looking </a:t>
            </a:r>
            <a:r>
              <a:rPr lang="en-US" dirty="0" smtClean="0"/>
              <a:t>into our </a:t>
            </a:r>
            <a:r>
              <a:rPr lang="en-US" dirty="0"/>
              <a:t>natural acceptance and so, we need to continue exploring.</a:t>
            </a:r>
          </a:p>
          <a:p>
            <a:r>
              <a:rPr lang="en-US" dirty="0"/>
              <a:t>Self-exploration ultimately results in right understanding of the entire existence, i.e. “</a:t>
            </a:r>
            <a:r>
              <a:rPr lang="en-US" dirty="0" err="1">
                <a:solidFill>
                  <a:srgbClr val="FF0000"/>
                </a:solidFill>
              </a:rPr>
              <a:t>realisation</a:t>
            </a:r>
            <a:r>
              <a:rPr lang="en-US" dirty="0">
                <a:solidFill>
                  <a:srgbClr val="FF0000"/>
                </a:solidFill>
              </a:rPr>
              <a:t> of coexistence</a:t>
            </a:r>
            <a:r>
              <a:rPr lang="en-US" dirty="0" smtClean="0">
                <a:solidFill>
                  <a:srgbClr val="FF0000"/>
                </a:solidFill>
              </a:rPr>
              <a:t>”, “</a:t>
            </a:r>
            <a:r>
              <a:rPr lang="en-US" dirty="0">
                <a:solidFill>
                  <a:srgbClr val="FF0000"/>
                </a:solidFill>
              </a:rPr>
              <a:t>understanding of harmony” and “contemplation of relationship”.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17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IN" dirty="0"/>
              <a:t>Key Takeaways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Self-exploration is a process of seeing the reality on our own right</a:t>
            </a:r>
            <a:r>
              <a:rPr lang="en-US" dirty="0"/>
              <a:t>, by our own investigation</a:t>
            </a:r>
            <a:r>
              <a:rPr lang="en-US" dirty="0" smtClean="0"/>
              <a:t>, observation </a:t>
            </a:r>
            <a:r>
              <a:rPr lang="en-US" dirty="0"/>
              <a:t>and analysis. It is a process of dialogue between “what I am” and “what is </a:t>
            </a:r>
            <a:r>
              <a:rPr lang="en-US" dirty="0" smtClean="0"/>
              <a:t>naturally acceptable </a:t>
            </a:r>
            <a:r>
              <a:rPr lang="en-US" dirty="0"/>
              <a:t>to me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It includes verifying the proposals on the basis of natural acceptance </a:t>
            </a:r>
            <a:r>
              <a:rPr lang="en-US" dirty="0"/>
              <a:t>(which is </a:t>
            </a:r>
            <a:r>
              <a:rPr lang="en-US" dirty="0" smtClean="0"/>
              <a:t>not the </a:t>
            </a:r>
            <a:r>
              <a:rPr lang="en-US" dirty="0"/>
              <a:t>same as acceptance) and validating experientially in </a:t>
            </a:r>
            <a:r>
              <a:rPr lang="en-US" dirty="0" smtClean="0"/>
              <a:t>living.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106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200" dirty="0"/>
              <a:t>Exploring the Meaning of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Happiness </a:t>
            </a:r>
            <a:r>
              <a:rPr lang="en-US" sz="3200" dirty="0"/>
              <a:t>and Prosperity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stated earlier, the </a:t>
            </a:r>
            <a:r>
              <a:rPr lang="en-US" dirty="0">
                <a:solidFill>
                  <a:srgbClr val="FF0000"/>
                </a:solidFill>
              </a:rPr>
              <a:t>proposal for happiness is</a:t>
            </a:r>
            <a:r>
              <a:rPr lang="en-US" dirty="0"/>
              <a:t>:</a:t>
            </a:r>
          </a:p>
          <a:p>
            <a:r>
              <a:rPr lang="en-US" dirty="0"/>
              <a:t>“The state or situation, in which I live, if there is harmony / synergy in it, it is Naturally Acceptable </a:t>
            </a:r>
            <a:r>
              <a:rPr lang="en-US" dirty="0" smtClean="0"/>
              <a:t>to me </a:t>
            </a:r>
            <a:r>
              <a:rPr lang="en-US" dirty="0"/>
              <a:t>to be in that state / </a:t>
            </a:r>
            <a:r>
              <a:rPr lang="en-US" dirty="0" smtClean="0"/>
              <a:t>situation</a:t>
            </a:r>
          </a:p>
          <a:p>
            <a:r>
              <a:rPr lang="en-IN" dirty="0" err="1" smtClean="0">
                <a:solidFill>
                  <a:srgbClr val="FF0000"/>
                </a:solidFill>
              </a:rPr>
              <a:t>i.e</a:t>
            </a:r>
            <a:r>
              <a:rPr lang="en-IN" dirty="0" smtClean="0">
                <a:solidFill>
                  <a:srgbClr val="FF0000"/>
                </a:solidFill>
              </a:rPr>
              <a:t> Happiness </a:t>
            </a:r>
            <a:r>
              <a:rPr lang="en-IN" dirty="0">
                <a:solidFill>
                  <a:srgbClr val="FF0000"/>
                </a:solidFill>
              </a:rPr>
              <a:t>= </a:t>
            </a:r>
            <a:r>
              <a:rPr lang="en-IN" dirty="0" smtClean="0">
                <a:solidFill>
                  <a:srgbClr val="FF0000"/>
                </a:solidFill>
              </a:rPr>
              <a:t>Harmony</a:t>
            </a:r>
          </a:p>
          <a:p>
            <a:r>
              <a:rPr lang="en-US" dirty="0"/>
              <a:t>“The state or situation, in which I live, if there is disharmony / contradiction in it, it is not </a:t>
            </a:r>
            <a:r>
              <a:rPr lang="en-US" dirty="0" smtClean="0"/>
              <a:t>Naturally Acceptable </a:t>
            </a:r>
            <a:r>
              <a:rPr lang="en-US" dirty="0"/>
              <a:t>to me to be in that state / situation</a:t>
            </a:r>
            <a:r>
              <a:rPr lang="en-US" dirty="0" smtClean="0"/>
              <a:t>”.</a:t>
            </a:r>
          </a:p>
          <a:p>
            <a:r>
              <a:rPr lang="en-IN" sz="2800" dirty="0">
                <a:solidFill>
                  <a:srgbClr val="FF0000"/>
                </a:solidFill>
              </a:rPr>
              <a:t>i.e. Unhappiness = Disharmony</a:t>
            </a:r>
            <a:endParaRPr lang="en-IN" sz="2800" dirty="0" smtClean="0">
              <a:solidFill>
                <a:srgbClr val="FF0000"/>
              </a:solidFill>
            </a:endParaRPr>
          </a:p>
          <a:p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6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Exploring the Meaning of </a:t>
            </a:r>
            <a:br>
              <a:rPr lang="en-US" sz="3200" dirty="0"/>
            </a:br>
            <a:r>
              <a:rPr lang="en-US" sz="3200" dirty="0"/>
              <a:t>Happiness and Prosperity</a:t>
            </a:r>
            <a:endParaRPr lang="en-IN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295400"/>
            <a:ext cx="7620000" cy="556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75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Exploring the Meaning of </a:t>
            </a:r>
            <a:br>
              <a:rPr lang="en-US" sz="3200" dirty="0"/>
            </a:br>
            <a:r>
              <a:rPr lang="en-US" sz="3200" dirty="0"/>
              <a:t>Happiness and Prosperity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Happiness the same as Excitement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US" dirty="0"/>
              <a:t>What we get in both cases is a sort of momentary happiness. This is what is called as excitement</a:t>
            </a:r>
            <a:r>
              <a:rPr lang="en-US" dirty="0" smtClean="0"/>
              <a:t>.</a:t>
            </a:r>
          </a:p>
          <a:p>
            <a:r>
              <a:rPr lang="en-US" dirty="0"/>
              <a:t>There is confusion between excitement and happiness (a harmonious state within). </a:t>
            </a:r>
            <a:r>
              <a:rPr lang="en-US" dirty="0">
                <a:solidFill>
                  <a:srgbClr val="FF0000"/>
                </a:solidFill>
              </a:rPr>
              <a:t>Excitement</a:t>
            </a:r>
            <a:r>
              <a:rPr lang="en-US" dirty="0"/>
              <a:t> is </a:t>
            </a:r>
            <a:r>
              <a:rPr lang="en-US" dirty="0" smtClean="0">
                <a:solidFill>
                  <a:srgbClr val="FF0000"/>
                </a:solidFill>
              </a:rPr>
              <a:t>short lived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not sustainable</a:t>
            </a:r>
            <a:r>
              <a:rPr lang="en-US" dirty="0"/>
              <a:t>, while a </a:t>
            </a:r>
            <a:r>
              <a:rPr lang="en-US" dirty="0">
                <a:solidFill>
                  <a:srgbClr val="FF0000"/>
                </a:solidFill>
              </a:rPr>
              <a:t>harmonious state within </a:t>
            </a:r>
            <a:r>
              <a:rPr lang="en-US" dirty="0"/>
              <a:t>is something which can be </a:t>
            </a:r>
            <a:r>
              <a:rPr lang="en-US" dirty="0">
                <a:solidFill>
                  <a:srgbClr val="FF0000"/>
                </a:solidFill>
              </a:rPr>
              <a:t>continuous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IN" dirty="0" smtClean="0">
                <a:solidFill>
                  <a:srgbClr val="FF0000"/>
                </a:solidFill>
              </a:rPr>
              <a:t>sustainable</a:t>
            </a:r>
            <a:r>
              <a:rPr lang="en-IN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477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IN" sz="3600" dirty="0"/>
              <a:t>What is Self-exploration?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.It </a:t>
            </a:r>
            <a:r>
              <a:rPr lang="en-US" dirty="0"/>
              <a:t>is a process of seeing the reality on our own right, by our own investigation, observation and </a:t>
            </a:r>
            <a:r>
              <a:rPr lang="en-US" dirty="0" smtClean="0"/>
              <a:t>analysis</a:t>
            </a:r>
          </a:p>
          <a:p>
            <a:r>
              <a:rPr lang="en-US" dirty="0"/>
              <a:t>Through this process, we are trying to </a:t>
            </a:r>
            <a:r>
              <a:rPr lang="en-US" dirty="0">
                <a:solidFill>
                  <a:srgbClr val="FF0000"/>
                </a:solidFill>
              </a:rPr>
              <a:t>understand the reality </a:t>
            </a:r>
            <a:r>
              <a:rPr lang="en-US" dirty="0"/>
              <a:t>that exists and our </a:t>
            </a:r>
            <a:r>
              <a:rPr lang="en-US" dirty="0">
                <a:solidFill>
                  <a:srgbClr val="FF0000"/>
                </a:solidFill>
              </a:rPr>
              <a:t>participation with it</a:t>
            </a:r>
            <a:r>
              <a:rPr lang="en-US" dirty="0"/>
              <a:t>;</a:t>
            </a:r>
          </a:p>
          <a:p>
            <a:r>
              <a:rPr lang="en-US" dirty="0"/>
              <a:t>T</a:t>
            </a:r>
            <a:r>
              <a:rPr lang="en-US" dirty="0" smtClean="0"/>
              <a:t>his </a:t>
            </a:r>
            <a:r>
              <a:rPr lang="en-US" dirty="0"/>
              <a:t>participation is what we are calling </a:t>
            </a:r>
            <a:r>
              <a:rPr lang="en-US" dirty="0" smtClean="0">
                <a:solidFill>
                  <a:srgbClr val="FF0000"/>
                </a:solidFill>
              </a:rPr>
              <a:t>values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564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3600" dirty="0" smtClean="0"/>
              <a:t>Exploring </a:t>
            </a:r>
            <a:r>
              <a:rPr lang="en-US" sz="3600" dirty="0"/>
              <a:t>the Meaning of Prosperity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Prosperity </a:t>
            </a:r>
            <a:r>
              <a:rPr lang="en-US" sz="2800" dirty="0"/>
              <a:t>is the </a:t>
            </a:r>
            <a:r>
              <a:rPr lang="en-US" sz="2800" dirty="0">
                <a:solidFill>
                  <a:srgbClr val="002060"/>
                </a:solidFill>
              </a:rPr>
              <a:t>feeling of </a:t>
            </a:r>
            <a:r>
              <a:rPr lang="en-US" sz="2800" dirty="0"/>
              <a:t>having more than required physical </a:t>
            </a:r>
            <a:r>
              <a:rPr lang="en-US" sz="2800" dirty="0" smtClean="0"/>
              <a:t>facility</a:t>
            </a:r>
          </a:p>
          <a:p>
            <a:r>
              <a:rPr lang="en-US" dirty="0"/>
              <a:t>There are two basic requirements: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Right </a:t>
            </a:r>
            <a:r>
              <a:rPr lang="en-US" dirty="0">
                <a:solidFill>
                  <a:srgbClr val="FF0000"/>
                </a:solidFill>
              </a:rPr>
              <a:t>assessment </a:t>
            </a:r>
            <a:r>
              <a:rPr lang="en-US" dirty="0"/>
              <a:t>of the need for physical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facility</a:t>
            </a:r>
            <a:r>
              <a:rPr lang="en-US" dirty="0"/>
              <a:t>, along with its required quantity.</a:t>
            </a:r>
          </a:p>
          <a:p>
            <a:pPr marL="0" indent="0">
              <a:buNone/>
            </a:pPr>
            <a:r>
              <a:rPr lang="en-US" dirty="0"/>
              <a:t>2. Ensuring the availability/production of </a:t>
            </a:r>
            <a:r>
              <a:rPr lang="en-US" dirty="0">
                <a:solidFill>
                  <a:srgbClr val="FF0000"/>
                </a:solidFill>
              </a:rPr>
              <a:t>more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than </a:t>
            </a:r>
            <a:r>
              <a:rPr lang="en-US" dirty="0">
                <a:solidFill>
                  <a:srgbClr val="FF0000"/>
                </a:solidFill>
              </a:rPr>
              <a:t>required physical facility.</a:t>
            </a:r>
            <a:endParaRPr lang="en-IN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4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Exploring </a:t>
            </a:r>
            <a:r>
              <a:rPr lang="en-US" sz="3200" dirty="0"/>
              <a:t>the Meaning of Prosperity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can have a </a:t>
            </a:r>
            <a:r>
              <a:rPr lang="en-US" dirty="0">
                <a:solidFill>
                  <a:srgbClr val="FF0000"/>
                </a:solidFill>
              </a:rPr>
              <a:t>feeling of prosperity </a:t>
            </a:r>
            <a:r>
              <a:rPr lang="en-US" dirty="0"/>
              <a:t>only if we are able to do the right assessment of our physical needs.</a:t>
            </a:r>
          </a:p>
          <a:p>
            <a:r>
              <a:rPr lang="en-US" dirty="0"/>
              <a:t>The right assessment of physical needs, along with their required quantity, will come through </a:t>
            </a:r>
            <a:r>
              <a:rPr lang="en-US" dirty="0" smtClean="0"/>
              <a:t>right </a:t>
            </a:r>
            <a:r>
              <a:rPr lang="en-IN" dirty="0" smtClean="0"/>
              <a:t>understanding</a:t>
            </a:r>
          </a:p>
          <a:p>
            <a:r>
              <a:rPr lang="en-US" dirty="0"/>
              <a:t>Just assessing the need is not enough. We need to ensure the availability or production of more than </a:t>
            </a:r>
            <a:r>
              <a:rPr lang="en-US" dirty="0" smtClean="0"/>
              <a:t>the required </a:t>
            </a:r>
            <a:r>
              <a:rPr lang="en-US" dirty="0"/>
              <a:t>quantity. </a:t>
            </a:r>
            <a:r>
              <a:rPr lang="en-US" dirty="0" smtClean="0"/>
              <a:t>This </a:t>
            </a:r>
            <a:r>
              <a:rPr lang="en-US" dirty="0"/>
              <a:t>requires skills, technology and production. 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both of these, </a:t>
            </a:r>
            <a:r>
              <a:rPr lang="en-US" dirty="0">
                <a:solidFill>
                  <a:srgbClr val="FF0000"/>
                </a:solidFill>
              </a:rPr>
              <a:t>right </a:t>
            </a:r>
            <a:r>
              <a:rPr lang="en-US" dirty="0" smtClean="0">
                <a:solidFill>
                  <a:srgbClr val="FF0000"/>
                </a:solidFill>
              </a:rPr>
              <a:t>assessment </a:t>
            </a:r>
            <a:r>
              <a:rPr lang="en-US" dirty="0" smtClean="0"/>
              <a:t>and </a:t>
            </a:r>
            <a:r>
              <a:rPr lang="en-US" dirty="0">
                <a:solidFill>
                  <a:srgbClr val="FF0000"/>
                </a:solidFill>
              </a:rPr>
              <a:t>availability</a:t>
            </a:r>
            <a:r>
              <a:rPr lang="en-US" dirty="0"/>
              <a:t>, we have more than required physical facility. </a:t>
            </a:r>
            <a:endParaRPr lang="en-US" dirty="0" smtClean="0"/>
          </a:p>
          <a:p>
            <a:r>
              <a:rPr lang="en-US" dirty="0" smtClean="0"/>
              <a:t>Over </a:t>
            </a:r>
            <a:r>
              <a:rPr lang="en-US" dirty="0"/>
              <a:t>and above that, </a:t>
            </a:r>
            <a:r>
              <a:rPr lang="en-US" dirty="0">
                <a:solidFill>
                  <a:srgbClr val="FF0000"/>
                </a:solidFill>
              </a:rPr>
              <a:t>it is a matter </a:t>
            </a:r>
            <a:r>
              <a:rPr lang="en-US" dirty="0" smtClean="0">
                <a:solidFill>
                  <a:srgbClr val="FF0000"/>
                </a:solidFill>
              </a:rPr>
              <a:t>of feeling </a:t>
            </a:r>
            <a:r>
              <a:rPr lang="en-US" dirty="0">
                <a:solidFill>
                  <a:srgbClr val="FF0000"/>
                </a:solidFill>
              </a:rPr>
              <a:t>that we have more than enough.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5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/>
              <a:t>Exploring the Meaning of Prosperity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FF0000"/>
                </a:solidFill>
              </a:rPr>
              <a:t>When you have a feeling of prosperity, you will naturally think of nurturing and enriching others</a:t>
            </a:r>
            <a:r>
              <a:rPr lang="en-US" dirty="0"/>
              <a:t>. </a:t>
            </a:r>
            <a:r>
              <a:rPr lang="en-US" dirty="0" smtClean="0"/>
              <a:t>On the </a:t>
            </a:r>
            <a:r>
              <a:rPr lang="en-US" dirty="0"/>
              <a:t>other hand, if we feel deprived then we think of exploiting and depriving others</a:t>
            </a:r>
            <a:r>
              <a:rPr lang="en-US" dirty="0" smtClean="0"/>
              <a:t>.</a:t>
            </a:r>
          </a:p>
          <a:p>
            <a:r>
              <a:rPr lang="en-US" dirty="0"/>
              <a:t>It is generally assumed that the richer you are, the more prosperous you are, i.e. the more you </a:t>
            </a:r>
            <a:r>
              <a:rPr lang="en-US" dirty="0" smtClean="0"/>
              <a:t>have accumulated</a:t>
            </a:r>
            <a:r>
              <a:rPr lang="en-US" dirty="0"/>
              <a:t>, the more prosperous you are. 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this sort of assumption, we pursue prosperity with </a:t>
            </a:r>
            <a:r>
              <a:rPr lang="en-US" dirty="0" smtClean="0"/>
              <a:t>an obsession </a:t>
            </a:r>
            <a:r>
              <a:rPr lang="en-US" dirty="0"/>
              <a:t>for profit, for accumulation.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1590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dirty="0"/>
              <a:t>Exploring the Meaning of Prosperity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Today, most of the wealth (money) in the world is owned by a very tiny percentage of people. </a:t>
            </a:r>
            <a:endParaRPr lang="en-US" dirty="0" smtClean="0"/>
          </a:p>
          <a:p>
            <a:r>
              <a:rPr lang="en-US" dirty="0" smtClean="0"/>
              <a:t>Many such </a:t>
            </a:r>
            <a:r>
              <a:rPr lang="en-US" dirty="0"/>
              <a:t>people are seen exploiting others, and exploiting the Earth, in an effort to accumulate even more.</a:t>
            </a:r>
          </a:p>
          <a:p>
            <a:r>
              <a:rPr lang="en-US" dirty="0">
                <a:solidFill>
                  <a:srgbClr val="FF0000"/>
                </a:solidFill>
              </a:rPr>
              <a:t>Without clarity about how much is required</a:t>
            </a:r>
            <a:r>
              <a:rPr lang="en-US" dirty="0"/>
              <a:t>, the effort is for an unlimited quantity of physical facility</a:t>
            </a:r>
            <a:r>
              <a:rPr lang="en-US" dirty="0" smtClean="0"/>
              <a:t>, and </a:t>
            </a:r>
            <a:r>
              <a:rPr lang="en-US" dirty="0"/>
              <a:t>by almost any means. First the efforts may be by legal means, and then slip to even illegal means.</a:t>
            </a:r>
          </a:p>
          <a:p>
            <a:r>
              <a:rPr lang="en-US" dirty="0"/>
              <a:t>This is all because the quantity required is undefined and there is a feeling of deprivation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583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/>
              <a:t>Program for Continuity of Happiness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/>
              <a:t>The expanse of </a:t>
            </a:r>
            <a:r>
              <a:rPr lang="en-US" dirty="0">
                <a:solidFill>
                  <a:srgbClr val="FF0000"/>
                </a:solidFill>
              </a:rPr>
              <a:t>our living is at the following four levels:</a:t>
            </a:r>
          </a:p>
          <a:p>
            <a:pPr marL="0" indent="0">
              <a:buNone/>
            </a:pPr>
            <a:r>
              <a:rPr lang="en-US" dirty="0"/>
              <a:t>1. As an Individual human being</a:t>
            </a:r>
          </a:p>
          <a:p>
            <a:pPr marL="0" indent="0">
              <a:buNone/>
            </a:pPr>
            <a:r>
              <a:rPr lang="en-US" dirty="0"/>
              <a:t>2. As a member of a family</a:t>
            </a:r>
          </a:p>
          <a:p>
            <a:pPr marL="0" indent="0">
              <a:buNone/>
            </a:pPr>
            <a:r>
              <a:rPr lang="en-US" dirty="0"/>
              <a:t>3. As a member of society</a:t>
            </a:r>
          </a:p>
          <a:p>
            <a:pPr marL="0" indent="0">
              <a:buNone/>
            </a:pPr>
            <a:r>
              <a:rPr lang="en-IN" dirty="0"/>
              <a:t>4. As a unit in nature/existence</a:t>
            </a:r>
          </a:p>
          <a:p>
            <a:r>
              <a:rPr lang="en-US" dirty="0"/>
              <a:t>We are living with all this expanse of our being, at these four levels; of course, we may or may not </a:t>
            </a:r>
            <a:r>
              <a:rPr lang="en-US" dirty="0" smtClean="0"/>
              <a:t>be </a:t>
            </a:r>
            <a:r>
              <a:rPr lang="en-IN" dirty="0" smtClean="0"/>
              <a:t>aware </a:t>
            </a:r>
            <a:r>
              <a:rPr lang="en-IN" dirty="0"/>
              <a:t>of it.</a:t>
            </a:r>
          </a:p>
        </p:txBody>
      </p:sp>
    </p:spTree>
    <p:extLst>
      <p:ext uri="{BB962C8B-B14F-4D97-AF65-F5344CB8AC3E}">
        <p14:creationId xmlns:p14="http://schemas.microsoft.com/office/powerpoint/2010/main" val="349397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/>
              <a:t>Program for Continuity of Happiness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/>
              <a:t>Therefore, the </a:t>
            </a:r>
            <a:r>
              <a:rPr lang="en-US" dirty="0" err="1">
                <a:solidFill>
                  <a:srgbClr val="FF0000"/>
                </a:solidFill>
              </a:rPr>
              <a:t>programme</a:t>
            </a:r>
            <a:r>
              <a:rPr lang="en-US" dirty="0">
                <a:solidFill>
                  <a:srgbClr val="FF0000"/>
                </a:solidFill>
              </a:rPr>
              <a:t> for ensuring the continuity of happiness is</a:t>
            </a:r>
            <a:r>
              <a:rPr lang="en-US" dirty="0"/>
              <a:t>:</a:t>
            </a:r>
          </a:p>
          <a:p>
            <a:r>
              <a:rPr lang="en-US" dirty="0"/>
              <a:t>To understand the harmony </a:t>
            </a:r>
            <a:r>
              <a:rPr lang="en-US" dirty="0" smtClean="0"/>
              <a:t>and to live in harmony at </a:t>
            </a:r>
            <a:r>
              <a:rPr lang="en-US" dirty="0"/>
              <a:t>all levels of </a:t>
            </a:r>
            <a:r>
              <a:rPr lang="en-US" dirty="0" smtClean="0"/>
              <a:t>being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1. At the level of the individual human </a:t>
            </a:r>
            <a:r>
              <a:rPr lang="en-US" dirty="0" smtClean="0"/>
              <a:t>being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2. At the level of family</a:t>
            </a:r>
          </a:p>
          <a:p>
            <a:pPr marL="0" indent="0">
              <a:buNone/>
            </a:pPr>
            <a:r>
              <a:rPr lang="en-US" dirty="0" smtClean="0"/>
              <a:t> 3</a:t>
            </a:r>
            <a:r>
              <a:rPr lang="en-US" dirty="0"/>
              <a:t>. At the level of society and</a:t>
            </a:r>
          </a:p>
          <a:p>
            <a:pPr marL="0" indent="0">
              <a:buNone/>
            </a:pPr>
            <a:r>
              <a:rPr lang="en-US" dirty="0" smtClean="0"/>
              <a:t> 4</a:t>
            </a:r>
            <a:r>
              <a:rPr lang="en-US" dirty="0"/>
              <a:t>. At the level of nature/existence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63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IN" dirty="0"/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Happiness is to be in a state of harmony</a:t>
            </a:r>
            <a:r>
              <a:rPr lang="en-US" dirty="0"/>
              <a:t>. The expanse of our living is at four levels (individual </a:t>
            </a:r>
            <a:r>
              <a:rPr lang="en-US" dirty="0" smtClean="0"/>
              <a:t>human being</a:t>
            </a:r>
            <a:r>
              <a:rPr lang="en-US" dirty="0"/>
              <a:t>, family, society and nature/existence), </a:t>
            </a:r>
            <a:r>
              <a:rPr lang="en-US" dirty="0" smtClean="0"/>
              <a:t> and </a:t>
            </a:r>
            <a:r>
              <a:rPr lang="en-US" dirty="0"/>
              <a:t>thus </a:t>
            </a:r>
            <a:r>
              <a:rPr lang="en-US" dirty="0" smtClean="0"/>
              <a:t>the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program for continuity of happiness</a:t>
            </a:r>
            <a:r>
              <a:rPr lang="en-US" dirty="0"/>
              <a:t> is to </a:t>
            </a:r>
            <a:r>
              <a:rPr lang="en-US" dirty="0" smtClean="0"/>
              <a:t>be in </a:t>
            </a:r>
            <a:r>
              <a:rPr lang="en-US" dirty="0"/>
              <a:t>harmony at all these levels.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Prosperity </a:t>
            </a:r>
            <a:r>
              <a:rPr lang="en-US" dirty="0"/>
              <a:t>is the feeling of having more than required physical facility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614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IN" dirty="0" smtClean="0"/>
              <a:t>Process of Self-exploration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2.</a:t>
            </a:r>
            <a:r>
              <a:rPr lang="en-US" dirty="0" smtClean="0"/>
              <a:t>self-exploration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is a process of </a:t>
            </a:r>
            <a:r>
              <a:rPr lang="en-US" dirty="0" smtClean="0">
                <a:solidFill>
                  <a:srgbClr val="FF0000"/>
                </a:solidFill>
              </a:rPr>
              <a:t>dialogue</a:t>
            </a:r>
            <a:r>
              <a:rPr lang="en-US" dirty="0" smtClean="0"/>
              <a:t>.</a:t>
            </a:r>
          </a:p>
          <a:p>
            <a:r>
              <a:rPr lang="en-US" dirty="0"/>
              <a:t>To begin with, it is initiated as a dialogue between </a:t>
            </a:r>
            <a:r>
              <a:rPr lang="en-US" dirty="0" smtClean="0"/>
              <a:t>us </a:t>
            </a:r>
            <a:r>
              <a:rPr lang="en-IN" dirty="0" smtClean="0"/>
              <a:t>and </a:t>
            </a:r>
            <a:r>
              <a:rPr lang="en-IN" dirty="0"/>
              <a:t>you</a:t>
            </a:r>
            <a:r>
              <a:rPr lang="en-IN" dirty="0" smtClean="0"/>
              <a:t>.</a:t>
            </a:r>
          </a:p>
          <a:p>
            <a:r>
              <a:rPr lang="en-US" dirty="0"/>
              <a:t>This course systematically presents a </a:t>
            </a:r>
            <a:r>
              <a:rPr lang="en-US" dirty="0">
                <a:solidFill>
                  <a:srgbClr val="FF0000"/>
                </a:solidFill>
              </a:rPr>
              <a:t>series of proposals</a:t>
            </a:r>
            <a:r>
              <a:rPr lang="en-US" dirty="0"/>
              <a:t> for your exploration. As you explore,</a:t>
            </a:r>
          </a:p>
          <a:p>
            <a:r>
              <a:rPr lang="en-US" dirty="0"/>
              <a:t>you try to </a:t>
            </a:r>
            <a:r>
              <a:rPr lang="en-US" dirty="0">
                <a:solidFill>
                  <a:srgbClr val="FF0000"/>
                </a:solidFill>
              </a:rPr>
              <a:t>verify the proposals </a:t>
            </a:r>
            <a:r>
              <a:rPr lang="en-US" dirty="0"/>
              <a:t>and start asking these questions to yourself. Then, it turns into a </a:t>
            </a:r>
            <a:r>
              <a:rPr lang="en-US" dirty="0" smtClean="0"/>
              <a:t>dialogue </a:t>
            </a:r>
            <a:r>
              <a:rPr lang="en-IN" dirty="0" smtClean="0"/>
              <a:t>within </a:t>
            </a:r>
            <a:r>
              <a:rPr lang="en-IN" dirty="0"/>
              <a:t>your own Self</a:t>
            </a:r>
            <a:endParaRPr lang="en-IN" dirty="0" smtClean="0"/>
          </a:p>
          <a:p>
            <a:pPr marL="0" indent="0">
              <a:buNone/>
            </a:pP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83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Self-exploration -</a:t>
            </a:r>
            <a:r>
              <a:rPr lang="en-IN" dirty="0"/>
              <a:t>The Dialogue Within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It is a dialogue between </a:t>
            </a:r>
            <a:r>
              <a:rPr lang="en-US" dirty="0">
                <a:solidFill>
                  <a:srgbClr val="FF0000"/>
                </a:solidFill>
              </a:rPr>
              <a:t>“what I am” </a:t>
            </a:r>
            <a:r>
              <a:rPr lang="en-US" dirty="0"/>
              <a:t>and “</a:t>
            </a:r>
            <a:r>
              <a:rPr lang="en-US" dirty="0">
                <a:solidFill>
                  <a:srgbClr val="FF0000"/>
                </a:solidFill>
              </a:rPr>
              <a:t>what is naturally acceptable to me</a:t>
            </a:r>
            <a:r>
              <a:rPr lang="en-US" dirty="0" smtClean="0">
                <a:solidFill>
                  <a:srgbClr val="FF0000"/>
                </a:solidFill>
              </a:rPr>
              <a:t>”.</a:t>
            </a:r>
          </a:p>
          <a:p>
            <a:r>
              <a:rPr lang="en-US" dirty="0"/>
              <a:t>“</a:t>
            </a:r>
            <a:r>
              <a:rPr lang="en-US" dirty="0">
                <a:solidFill>
                  <a:srgbClr val="FF0000"/>
                </a:solidFill>
              </a:rPr>
              <a:t>What I am</a:t>
            </a:r>
            <a:r>
              <a:rPr lang="en-US" dirty="0"/>
              <a:t>” has to do with my desires, my thoughts, my expectations; all that is going on in </a:t>
            </a:r>
            <a:r>
              <a:rPr lang="en-US" dirty="0" smtClean="0"/>
              <a:t>my imagination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includes the way I feel, the way I think, how I make decisions, what I expect from </a:t>
            </a:r>
            <a:r>
              <a:rPr lang="en-US" dirty="0" smtClean="0"/>
              <a:t>others and </a:t>
            </a:r>
            <a:r>
              <a:rPr lang="en-US" dirty="0"/>
              <a:t>all that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is my current competence on the basis of which I live.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0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IN" dirty="0"/>
              <a:t>Self-exploration -The Dialogue Within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is naturally acceptable to me</a:t>
            </a:r>
            <a:r>
              <a:rPr lang="en-US" dirty="0"/>
              <a:t>” is what I really want to be, that is my natural </a:t>
            </a:r>
            <a:r>
              <a:rPr lang="en-US" dirty="0" smtClean="0"/>
              <a:t>acceptance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dirty="0" smtClean="0"/>
              <a:t>my intention</a:t>
            </a:r>
            <a:r>
              <a:rPr lang="en-US" dirty="0"/>
              <a:t>. It is a basic reference which is a part and parcel of every human being.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may or may </a:t>
            </a:r>
            <a:r>
              <a:rPr lang="en-US" dirty="0" smtClean="0"/>
              <a:t>not be </a:t>
            </a:r>
            <a:r>
              <a:rPr lang="en-US" dirty="0"/>
              <a:t>referring to it at present, but it is always there</a:t>
            </a:r>
            <a:r>
              <a:rPr lang="en-US" dirty="0" smtClean="0"/>
              <a:t>.</a:t>
            </a:r>
          </a:p>
          <a:p>
            <a:r>
              <a:rPr lang="en-US" dirty="0"/>
              <a:t>When we are </a:t>
            </a:r>
            <a:r>
              <a:rPr lang="en-US" dirty="0">
                <a:solidFill>
                  <a:srgbClr val="FF0000"/>
                </a:solidFill>
              </a:rPr>
              <a:t>in harmony within</a:t>
            </a:r>
            <a:r>
              <a:rPr lang="en-US" dirty="0"/>
              <a:t>, we are in state of </a:t>
            </a:r>
            <a:r>
              <a:rPr lang="en-US" dirty="0">
                <a:solidFill>
                  <a:srgbClr val="FF0000"/>
                </a:solidFill>
              </a:rPr>
              <a:t>happiness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When we are in a state of </a:t>
            </a:r>
            <a:r>
              <a:rPr lang="en-US" dirty="0" smtClean="0">
                <a:solidFill>
                  <a:srgbClr val="FF0000"/>
                </a:solidFill>
              </a:rPr>
              <a:t>contradiction within</a:t>
            </a:r>
            <a:r>
              <a:rPr lang="en-US" dirty="0"/>
              <a:t>, we are in the state of </a:t>
            </a:r>
            <a:r>
              <a:rPr lang="en-US" dirty="0">
                <a:solidFill>
                  <a:srgbClr val="FF0000"/>
                </a:solidFill>
              </a:rPr>
              <a:t>unhappiness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738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IN" dirty="0"/>
              <a:t>Self-exploration -The Dialogue Within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IN" dirty="0"/>
              <a:t>Therefore:</a:t>
            </a:r>
          </a:p>
          <a:p>
            <a:r>
              <a:rPr lang="en-US" b="1" dirty="0"/>
              <a:t>Happiness is to be in a state of harmony.</a:t>
            </a:r>
          </a:p>
          <a:p>
            <a:r>
              <a:rPr lang="en-US" b="1" dirty="0"/>
              <a:t>Unhappiness is to be forced to be in a state of contradiction</a:t>
            </a:r>
            <a:r>
              <a:rPr lang="en-US" b="1" dirty="0" smtClean="0"/>
              <a:t>.</a:t>
            </a:r>
          </a:p>
          <a:p>
            <a:r>
              <a:rPr lang="en-US" dirty="0"/>
              <a:t>We don't want to be in contradiction, so whenever there is contradiction, we want to run away from it;</a:t>
            </a:r>
          </a:p>
          <a:p>
            <a:r>
              <a:rPr lang="en-US" dirty="0"/>
              <a:t>but if we cannot run away, and if we are forced to be in that state, we call it </a:t>
            </a:r>
            <a:r>
              <a:rPr lang="en-US" dirty="0">
                <a:solidFill>
                  <a:srgbClr val="FF0000"/>
                </a:solidFill>
              </a:rPr>
              <a:t>unhappiness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9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IN" dirty="0"/>
              <a:t>Self-exploration -The Dialogue Within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It is possible for each one of us to do this self-exploration. </a:t>
            </a:r>
            <a:r>
              <a:rPr lang="en-US" dirty="0">
                <a:solidFill>
                  <a:srgbClr val="FF0000"/>
                </a:solidFill>
              </a:rPr>
              <a:t>The dialogue within constitutes the </a:t>
            </a:r>
            <a:r>
              <a:rPr lang="en-US" dirty="0" smtClean="0">
                <a:solidFill>
                  <a:srgbClr val="FF0000"/>
                </a:solidFill>
              </a:rPr>
              <a:t>major part </a:t>
            </a:r>
            <a:r>
              <a:rPr lang="en-US" dirty="0">
                <a:solidFill>
                  <a:srgbClr val="FF0000"/>
                </a:solidFill>
              </a:rPr>
              <a:t>of it</a:t>
            </a:r>
            <a:r>
              <a:rPr lang="en-US" dirty="0" smtClean="0"/>
              <a:t>. </a:t>
            </a:r>
            <a:r>
              <a:rPr lang="en-US" dirty="0"/>
              <a:t>Through this, we</a:t>
            </a:r>
            <a:r>
              <a:rPr lang="en-US" dirty="0" smtClean="0"/>
              <a:t>:</a:t>
            </a:r>
          </a:p>
          <a:p>
            <a:r>
              <a:rPr lang="en-US" dirty="0"/>
              <a:t>1. Discover our natural acceptance</a:t>
            </a:r>
          </a:p>
          <a:p>
            <a:r>
              <a:rPr lang="en-US" dirty="0"/>
              <a:t>2. Become aware of “what I am”</a:t>
            </a:r>
          </a:p>
          <a:p>
            <a:r>
              <a:rPr lang="en-US" dirty="0"/>
              <a:t>3. Can make effort to ensure harmony and happiness within by ensuring that “</a:t>
            </a:r>
            <a:r>
              <a:rPr lang="en-US" dirty="0">
                <a:solidFill>
                  <a:srgbClr val="FF0000"/>
                </a:solidFill>
              </a:rPr>
              <a:t>what I am” is </a:t>
            </a:r>
            <a:r>
              <a:rPr lang="en-US" dirty="0" smtClean="0">
                <a:solidFill>
                  <a:srgbClr val="FF0000"/>
                </a:solidFill>
              </a:rPr>
              <a:t>in line </a:t>
            </a:r>
            <a:r>
              <a:rPr lang="en-US" dirty="0">
                <a:solidFill>
                  <a:srgbClr val="FF0000"/>
                </a:solidFill>
              </a:rPr>
              <a:t>with my natural acceptance.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84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762000"/>
          </a:xfrm>
        </p:spPr>
        <p:txBody>
          <a:bodyPr>
            <a:noAutofit/>
          </a:bodyPr>
          <a:lstStyle/>
          <a:p>
            <a:pPr algn="l"/>
            <a:r>
              <a:rPr lang="en-IN" sz="2800" dirty="0" smtClean="0"/>
              <a:t>Right Understanding- Outcome of Self exploration</a:t>
            </a:r>
            <a:endParaRPr lang="en-IN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600" y="1143000"/>
            <a:ext cx="83312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20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944562"/>
          </a:xfrm>
        </p:spPr>
        <p:txBody>
          <a:bodyPr>
            <a:noAutofit/>
          </a:bodyPr>
          <a:lstStyle/>
          <a:p>
            <a:pPr algn="l"/>
            <a:r>
              <a:rPr lang="en-IN" sz="3200" dirty="0"/>
              <a:t>Process for Right Understanding- Self exploration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/>
              <a:t>Whatever is stated here is a proposal; do not assume it to be true or false, right or wrong. Verify it –</a:t>
            </a:r>
          </a:p>
          <a:p>
            <a:r>
              <a:rPr lang="en-US" dirty="0"/>
              <a:t>verify it on your own right, on the basis of your </a:t>
            </a:r>
            <a:r>
              <a:rPr lang="en-US" dirty="0">
                <a:solidFill>
                  <a:srgbClr val="FF0000"/>
                </a:solidFill>
              </a:rPr>
              <a:t>natural acceptance</a:t>
            </a:r>
            <a:r>
              <a:rPr lang="en-US" dirty="0"/>
              <a:t>. This is the </a:t>
            </a:r>
            <a:r>
              <a:rPr lang="en-US" dirty="0">
                <a:solidFill>
                  <a:srgbClr val="FF0000"/>
                </a:solidFill>
              </a:rPr>
              <a:t>first part </a:t>
            </a:r>
            <a:r>
              <a:rPr lang="en-US" dirty="0"/>
              <a:t>of the </a:t>
            </a:r>
            <a:r>
              <a:rPr lang="en-US" dirty="0" smtClean="0"/>
              <a:t>process.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second part </a:t>
            </a:r>
            <a:r>
              <a:rPr lang="en-US" dirty="0"/>
              <a:t>of self-exploration is </a:t>
            </a:r>
            <a:r>
              <a:rPr lang="en-US" dirty="0">
                <a:solidFill>
                  <a:srgbClr val="FF0000"/>
                </a:solidFill>
              </a:rPr>
              <a:t>experiential validation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98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1947</Words>
  <Application>Microsoft Office PowerPoint</Application>
  <PresentationFormat>On-screen Show (4:3)</PresentationFormat>
  <Paragraphs>135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Process of Value Education - Self-exploration</vt:lpstr>
      <vt:lpstr>What is Self-exploration?</vt:lpstr>
      <vt:lpstr>Process of Self-exploration</vt:lpstr>
      <vt:lpstr>Self-exploration -The Dialogue Within</vt:lpstr>
      <vt:lpstr>Self-exploration -The Dialogue Within</vt:lpstr>
      <vt:lpstr>Self-exploration -The Dialogue Within</vt:lpstr>
      <vt:lpstr>Self-exploration -The Dialogue Within</vt:lpstr>
      <vt:lpstr>Right Understanding- Outcome of Self exploration</vt:lpstr>
      <vt:lpstr>Process for Right Understanding- Self exploration</vt:lpstr>
      <vt:lpstr>Process for Right Understanding- Self exploration</vt:lpstr>
      <vt:lpstr>Basis for Right Understanding-  Understanding  Natural Acceptance</vt:lpstr>
      <vt:lpstr>Basis for Right Understanding-  Understanding  Natural Acceptance</vt:lpstr>
      <vt:lpstr>Basis for Right Understanding-  Understanding  Natural Acceptance</vt:lpstr>
      <vt:lpstr>Basis for Right Understanding-  Understanding  Natural Acceptance</vt:lpstr>
      <vt:lpstr>Basis for Right Understanding-  Understanding  Natural Acceptance</vt:lpstr>
      <vt:lpstr>Key Takeaways</vt:lpstr>
      <vt:lpstr>Exploring the Meaning of  Happiness and Prosperity</vt:lpstr>
      <vt:lpstr>Exploring the Meaning of  Happiness and Prosperity</vt:lpstr>
      <vt:lpstr>Exploring the Meaning of  Happiness and Prosperity</vt:lpstr>
      <vt:lpstr> Exploring the Meaning of Prosperity </vt:lpstr>
      <vt:lpstr> Exploring the Meaning of Prosperity </vt:lpstr>
      <vt:lpstr>Exploring the Meaning of Prosperity</vt:lpstr>
      <vt:lpstr>Exploring the Meaning of Prosperity</vt:lpstr>
      <vt:lpstr>Program for Continuity of Happiness</vt:lpstr>
      <vt:lpstr>Program for Continuity of Happiness</vt:lpstr>
      <vt:lpstr>Key Takeaways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Value Education</dc:title>
  <dc:creator>personal</dc:creator>
  <cp:lastModifiedBy>Admin</cp:lastModifiedBy>
  <cp:revision>42</cp:revision>
  <dcterms:created xsi:type="dcterms:W3CDTF">2006-08-16T00:00:00Z</dcterms:created>
  <dcterms:modified xsi:type="dcterms:W3CDTF">2025-08-23T06:39:58Z</dcterms:modified>
</cp:coreProperties>
</file>