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4" r:id="rId2"/>
    <p:sldId id="285" r:id="rId3"/>
    <p:sldId id="276" r:id="rId4"/>
    <p:sldId id="286" r:id="rId5"/>
    <p:sldId id="275" r:id="rId6"/>
    <p:sldId id="278" r:id="rId7"/>
    <p:sldId id="279" r:id="rId8"/>
    <p:sldId id="280" r:id="rId9"/>
    <p:sldId id="281" r:id="rId10"/>
    <p:sldId id="277" r:id="rId11"/>
    <p:sldId id="283" r:id="rId12"/>
    <p:sldId id="282" r:id="rId13"/>
    <p:sldId id="287" r:id="rId14"/>
    <p:sldId id="288" r:id="rId15"/>
    <p:sldId id="289" r:id="rId16"/>
    <p:sldId id="290"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16013" y="188913"/>
            <a:ext cx="7793037" cy="10080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50825" y="1341438"/>
            <a:ext cx="4275138" cy="4791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78363" y="1341438"/>
            <a:ext cx="4276725" cy="2319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78363" y="3813175"/>
            <a:ext cx="4276725" cy="2319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dt" sz="half" idx="10"/>
          </p:nvPr>
        </p:nvSpPr>
        <p:spPr>
          <a:ln/>
        </p:spPr>
        <p:txBody>
          <a:bodyPr/>
          <a:lstStyle>
            <a:lvl1pPr>
              <a:defRPr/>
            </a:lvl1pPr>
          </a:lstStyle>
          <a:p>
            <a:pPr>
              <a:defRPr/>
            </a:pPr>
            <a:endParaRPr lang="en-US" altLang="zh-TW"/>
          </a:p>
        </p:txBody>
      </p:sp>
      <p:sp>
        <p:nvSpPr>
          <p:cNvPr id="7" name="Rectangle 12"/>
          <p:cNvSpPr>
            <a:spLocks noGrp="1" noChangeArrowheads="1"/>
          </p:cNvSpPr>
          <p:nvPr>
            <p:ph type="ftr" sz="quarter" idx="11"/>
          </p:nvPr>
        </p:nvSpPr>
        <p:spPr>
          <a:ln/>
        </p:spPr>
        <p:txBody>
          <a:bodyPr/>
          <a:lstStyle>
            <a:lvl1pPr>
              <a:defRPr/>
            </a:lvl1pPr>
          </a:lstStyle>
          <a:p>
            <a:pPr>
              <a:defRPr/>
            </a:pPr>
            <a:endParaRPr lang="en-US" altLang="zh-TW"/>
          </a:p>
        </p:txBody>
      </p:sp>
      <p:sp>
        <p:nvSpPr>
          <p:cNvPr id="8" name="Rectangle 13"/>
          <p:cNvSpPr>
            <a:spLocks noGrp="1" noChangeArrowheads="1"/>
          </p:cNvSpPr>
          <p:nvPr>
            <p:ph type="sldNum" sz="quarter" idx="12"/>
          </p:nvPr>
        </p:nvSpPr>
        <p:spPr>
          <a:ln/>
        </p:spPr>
        <p:txBody>
          <a:bodyPr/>
          <a:lstStyle>
            <a:lvl1pPr>
              <a:defRPr/>
            </a:lvl1pPr>
          </a:lstStyle>
          <a:p>
            <a:pPr>
              <a:defRPr/>
            </a:pPr>
            <a:fld id="{677D2A41-ADAC-4B14-9CAB-5742A863E928}" type="slidenum">
              <a:rPr lang="en-US" altLang="zh-TW"/>
              <a:pPr>
                <a:defRPr/>
              </a:pPr>
              <a:t>‹#›</a:t>
            </a:fld>
            <a:endParaRPr lang="en-US" altLang="zh-TW"/>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116013" y="188913"/>
            <a:ext cx="7793037" cy="10080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50825" y="1341438"/>
            <a:ext cx="8704263" cy="2319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0825" y="3813175"/>
            <a:ext cx="8704263" cy="2319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3"/>
          <p:cNvSpPr>
            <a:spLocks noGrp="1" noChangeArrowheads="1"/>
          </p:cNvSpPr>
          <p:nvPr>
            <p:ph type="sldNum" sz="quarter" idx="12"/>
          </p:nvPr>
        </p:nvSpPr>
        <p:spPr>
          <a:ln/>
        </p:spPr>
        <p:txBody>
          <a:bodyPr/>
          <a:lstStyle>
            <a:lvl1pPr>
              <a:defRPr/>
            </a:lvl1pPr>
          </a:lstStyle>
          <a:p>
            <a:pPr>
              <a:defRPr/>
            </a:pPr>
            <a:fld id="{5A68E6CC-7C6E-4F14-AB92-51F1E3970877}" type="slidenum">
              <a:rPr lang="en-US" altLang="zh-TW"/>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Outline of today’s session</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a:bodyPr>
          <a:lstStyle/>
          <a:p>
            <a:r>
              <a:rPr lang="en-US" sz="4000" dirty="0" smtClean="0"/>
              <a:t>Binary Adder</a:t>
            </a:r>
          </a:p>
          <a:p>
            <a:r>
              <a:rPr lang="en-US" sz="4000" dirty="0" smtClean="0"/>
              <a:t>Binary Adder/</a:t>
            </a:r>
            <a:r>
              <a:rPr lang="en-US" sz="4000" dirty="0" err="1" smtClean="0"/>
              <a:t>Subtractor</a:t>
            </a:r>
            <a:r>
              <a:rPr lang="en-US" sz="4000" dirty="0" smtClean="0"/>
              <a:t>(4-bit)</a:t>
            </a:r>
          </a:p>
          <a:p>
            <a:r>
              <a:rPr lang="en-US" sz="4000" dirty="0" smtClean="0"/>
              <a:t>Example</a:t>
            </a:r>
          </a:p>
          <a:p>
            <a:endParaRPr lang="en-US" sz="40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4-bit Binary Adder/</a:t>
            </a:r>
            <a:r>
              <a:rPr lang="en-US" b="1" dirty="0" err="1" smtClean="0">
                <a:solidFill>
                  <a:schemeClr val="bg2">
                    <a:lumMod val="50000"/>
                  </a:schemeClr>
                </a:solidFill>
              </a:rPr>
              <a:t>Subtractor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pic>
        <p:nvPicPr>
          <p:cNvPr id="4098" name="Picture 2"/>
          <p:cNvPicPr>
            <a:picLocks noGrp="1" noChangeAspect="1" noChangeArrowheads="1"/>
          </p:cNvPicPr>
          <p:nvPr>
            <p:ph idx="1"/>
          </p:nvPr>
        </p:nvPicPr>
        <p:blipFill>
          <a:blip r:embed="rId2"/>
          <a:srcRect/>
          <a:stretch>
            <a:fillRect/>
          </a:stretch>
        </p:blipFill>
        <p:spPr bwMode="auto">
          <a:xfrm>
            <a:off x="500034" y="1785926"/>
            <a:ext cx="8143932" cy="46434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p:spPr>
        <p:txBody>
          <a:bodyPr/>
          <a:lstStyle/>
          <a:p>
            <a:fld id="{28237983-AB5C-43D1-8514-BB04ACB4402E}" type="slidenum">
              <a:rPr lang="en-US" altLang="zh-TW"/>
              <a:pPr/>
              <a:t>11</a:t>
            </a:fld>
            <a:endParaRPr lang="en-US" altLang="zh-TW"/>
          </a:p>
        </p:txBody>
      </p:sp>
      <p:sp>
        <p:nvSpPr>
          <p:cNvPr id="24579" name="Rectangle 2"/>
          <p:cNvSpPr>
            <a:spLocks noGrp="1" noChangeArrowheads="1"/>
          </p:cNvSpPr>
          <p:nvPr>
            <p:ph type="title"/>
          </p:nvPr>
        </p:nvSpPr>
        <p:spPr/>
        <p:txBody>
          <a:bodyPr/>
          <a:lstStyle/>
          <a:p>
            <a:pPr eaLnBrk="1" hangingPunct="1"/>
            <a:r>
              <a:rPr lang="en-US" altLang="zh-TW" b="1" dirty="0" smtClean="0">
                <a:solidFill>
                  <a:schemeClr val="bg2">
                    <a:lumMod val="50000"/>
                  </a:schemeClr>
                </a:solidFill>
              </a:rPr>
              <a:t>Overflow</a:t>
            </a:r>
          </a:p>
        </p:txBody>
      </p:sp>
      <p:sp>
        <p:nvSpPr>
          <p:cNvPr id="24580" name="Rectangle 3"/>
          <p:cNvSpPr>
            <a:spLocks noGrp="1" noChangeArrowheads="1"/>
          </p:cNvSpPr>
          <p:nvPr>
            <p:ph type="body" idx="1"/>
          </p:nvPr>
        </p:nvSpPr>
        <p:spPr>
          <a:xfrm>
            <a:off x="179388" y="1484313"/>
            <a:ext cx="8704262" cy="3382962"/>
          </a:xfrm>
        </p:spPr>
        <p:txBody>
          <a:bodyPr>
            <a:normAutofit fontScale="92500" lnSpcReduction="20000"/>
          </a:bodyPr>
          <a:lstStyle/>
          <a:p>
            <a:pPr algn="just" eaLnBrk="1" hangingPunct="1">
              <a:lnSpc>
                <a:spcPct val="120000"/>
              </a:lnSpc>
              <a:spcAft>
                <a:spcPct val="40000"/>
              </a:spcAft>
            </a:pPr>
            <a:r>
              <a:rPr lang="en-US" altLang="zh-TW" dirty="0" smtClean="0"/>
              <a:t>Overflow is a problem in digital computers because the number of bits that hold the number is finite and a result that contains n+1 bits cannot be accommodated.</a:t>
            </a:r>
          </a:p>
          <a:p>
            <a:pPr algn="just" eaLnBrk="1" hangingPunct="1">
              <a:lnSpc>
                <a:spcPct val="120000"/>
              </a:lnSpc>
              <a:spcAft>
                <a:spcPct val="40000"/>
              </a:spcAft>
            </a:pPr>
            <a:r>
              <a:rPr lang="en-US" altLang="zh-TW" dirty="0" smtClean="0"/>
              <a:t>When two </a:t>
            </a:r>
            <a:r>
              <a:rPr lang="en-US" altLang="zh-TW" b="1" dirty="0" smtClean="0"/>
              <a:t>n-bit numbers </a:t>
            </a:r>
            <a:r>
              <a:rPr lang="en-US" altLang="zh-TW" dirty="0" smtClean="0"/>
              <a:t>are added and the result is </a:t>
            </a:r>
            <a:r>
              <a:rPr lang="en-US" altLang="zh-TW" b="1" dirty="0" smtClean="0"/>
              <a:t>n+1 bits</a:t>
            </a:r>
            <a:r>
              <a:rPr lang="en-US" altLang="zh-TW" dirty="0" smtClean="0"/>
              <a:t>, we call it as OVERFLOW.</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OVERFLOW</a:t>
            </a:r>
            <a:endParaRPr lang="en-US" b="1"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normAutofit fontScale="85000" lnSpcReduction="20000"/>
          </a:bodyPr>
          <a:lstStyle/>
          <a:p>
            <a:pPr lvl="0" algn="just"/>
            <a:r>
              <a:rPr lang="en-IN" dirty="0" smtClean="0"/>
              <a:t>An overflow condition can be detected by observing the </a:t>
            </a:r>
            <a:r>
              <a:rPr lang="en-IN" b="1" dirty="0" smtClean="0"/>
              <a:t>carry into the sign bit position and carry out of the sign bit position</a:t>
            </a:r>
            <a:r>
              <a:rPr lang="en-IN" dirty="0" smtClean="0"/>
              <a:t>.</a:t>
            </a:r>
            <a:endParaRPr lang="en-US" dirty="0" smtClean="0"/>
          </a:p>
          <a:p>
            <a:pPr algn="just"/>
            <a:r>
              <a:rPr lang="en-IN" dirty="0" smtClean="0"/>
              <a:t>If these two carries are </a:t>
            </a:r>
            <a:r>
              <a:rPr lang="en-IN" b="1" dirty="0" smtClean="0"/>
              <a:t>not equal </a:t>
            </a:r>
            <a:r>
              <a:rPr lang="en-IN" dirty="0" smtClean="0"/>
              <a:t>an </a:t>
            </a:r>
            <a:r>
              <a:rPr lang="en-IN" b="1" dirty="0" smtClean="0"/>
              <a:t>overflow has occurred.</a:t>
            </a:r>
            <a:endParaRPr lang="en-US" b="1" dirty="0" smtClean="0"/>
          </a:p>
          <a:p>
            <a:pPr algn="just"/>
            <a:r>
              <a:rPr lang="en-IN" dirty="0" smtClean="0"/>
              <a:t> An overflow is detected from the end carry out of the most significant position, when two unsigned numbers are added.</a:t>
            </a:r>
            <a:endParaRPr lang="en-US" dirty="0" smtClean="0"/>
          </a:p>
          <a:p>
            <a:pPr algn="just"/>
            <a:r>
              <a:rPr lang="en-IN" dirty="0" smtClean="0"/>
              <a:t>An overflow cannot occur after an addition if one number is positive and other is negative,</a:t>
            </a:r>
            <a:r>
              <a:rPr lang="en-US" dirty="0" smtClean="0"/>
              <a:t> since adding a positive number to a negative number produces a result which is not than the larger of the two original numbers. </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OVERFLOW</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1000100" y="1500174"/>
            <a:ext cx="7572427" cy="3091667"/>
          </a:xfrm>
          <a:prstGeom prst="rect">
            <a:avLst/>
          </a:prstGeom>
          <a:noFill/>
          <a:ln w="9525">
            <a:noFill/>
            <a:miter lim="800000"/>
            <a:headEnd/>
            <a:tailEnd/>
          </a:ln>
          <a:effectLst/>
        </p:spPr>
      </p:pic>
      <p:sp>
        <p:nvSpPr>
          <p:cNvPr id="8" name="TextBox 7"/>
          <p:cNvSpPr txBox="1"/>
          <p:nvPr/>
        </p:nvSpPr>
        <p:spPr>
          <a:xfrm>
            <a:off x="1071538" y="5072074"/>
            <a:ext cx="7429552" cy="646331"/>
          </a:xfrm>
          <a:prstGeom prst="rect">
            <a:avLst/>
          </a:prstGeom>
          <a:noFill/>
        </p:spPr>
        <p:txBody>
          <a:bodyPr wrap="square" rtlCol="0">
            <a:spAutoFit/>
          </a:bodyPr>
          <a:lstStyle/>
          <a:p>
            <a:pPr algn="ctr"/>
            <a:r>
              <a:rPr lang="en-US" sz="3600" b="1" dirty="0" smtClean="0">
                <a:solidFill>
                  <a:schemeClr val="accent2">
                    <a:lumMod val="75000"/>
                  </a:schemeClr>
                </a:solidFill>
              </a:rPr>
              <a:t>Overflow Occurs when C-in≠  C-out. </a:t>
            </a:r>
            <a:endParaRPr lang="en-US" sz="3600" b="1" dirty="0">
              <a:solidFill>
                <a:schemeClr val="accent2">
                  <a:lumMod val="7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OVERFLOW</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a:p>
        </p:txBody>
      </p:sp>
      <p:pic>
        <p:nvPicPr>
          <p:cNvPr id="32770" name="Picture 2"/>
          <p:cNvPicPr>
            <a:picLocks noGrp="1" noChangeAspect="1" noChangeArrowheads="1"/>
          </p:cNvPicPr>
          <p:nvPr>
            <p:ph idx="1"/>
          </p:nvPr>
        </p:nvPicPr>
        <p:blipFill>
          <a:blip r:embed="rId2"/>
          <a:srcRect/>
          <a:stretch>
            <a:fillRect/>
          </a:stretch>
        </p:blipFill>
        <p:spPr bwMode="auto">
          <a:xfrm>
            <a:off x="785786" y="1500174"/>
            <a:ext cx="7572428" cy="1928825"/>
          </a:xfrm>
          <a:prstGeom prst="rect">
            <a:avLst/>
          </a:prstGeom>
          <a:noFill/>
          <a:ln w="9525">
            <a:noFill/>
            <a:miter lim="800000"/>
            <a:headEnd/>
            <a:tailEnd/>
          </a:ln>
          <a:effectLst/>
        </p:spPr>
      </p:pic>
      <p:sp>
        <p:nvSpPr>
          <p:cNvPr id="6" name="TextBox 5"/>
          <p:cNvSpPr txBox="1"/>
          <p:nvPr/>
        </p:nvSpPr>
        <p:spPr>
          <a:xfrm>
            <a:off x="500034" y="3786190"/>
            <a:ext cx="8358246" cy="2215991"/>
          </a:xfrm>
          <a:prstGeom prst="rect">
            <a:avLst/>
          </a:prstGeom>
          <a:noFill/>
        </p:spPr>
        <p:txBody>
          <a:bodyPr wrap="square" rtlCol="0">
            <a:spAutoFit/>
          </a:bodyPr>
          <a:lstStyle/>
          <a:p>
            <a:pPr algn="just" fontAlgn="base"/>
            <a:r>
              <a:rPr lang="en-US" sz="2000" dirty="0" smtClean="0"/>
              <a:t>In first Figure the MSB of two numbers are 0 which means they are positive. Here if </a:t>
            </a:r>
            <a:r>
              <a:rPr lang="en-US" sz="2000" b="1" dirty="0" smtClean="0"/>
              <a:t>C-in is 1 </a:t>
            </a:r>
            <a:r>
              <a:rPr lang="en-US" sz="2000" dirty="0" smtClean="0"/>
              <a:t>we get answer’s MSB as 1 means answer is negative (Overflow) and </a:t>
            </a:r>
            <a:r>
              <a:rPr lang="en-US" sz="2000" b="1" dirty="0" smtClean="0"/>
              <a:t>C-out as 0. </a:t>
            </a:r>
            <a:r>
              <a:rPr lang="en-US" sz="2000" dirty="0" smtClean="0"/>
              <a:t>C-in≠  C-out hence overflow.</a:t>
            </a:r>
          </a:p>
          <a:p>
            <a:pPr algn="just" fontAlgn="base"/>
            <a:r>
              <a:rPr lang="en-US" sz="2000" dirty="0" smtClean="0"/>
              <a:t>In second Figure the MSB of two numbers are 1 which means they are negative. Here if </a:t>
            </a:r>
            <a:r>
              <a:rPr lang="en-US" sz="2000" b="1" dirty="0" smtClean="0"/>
              <a:t>C-in is 0 </a:t>
            </a:r>
            <a:r>
              <a:rPr lang="en-US" sz="2000" dirty="0" smtClean="0"/>
              <a:t>we get answer MSB as 0 means answer is positive(Overflow) and </a:t>
            </a:r>
            <a:r>
              <a:rPr lang="en-US" sz="2000" b="1" dirty="0" smtClean="0"/>
              <a:t>C-out as 1. </a:t>
            </a:r>
            <a:r>
              <a:rPr lang="en-US" sz="2000" dirty="0" smtClean="0"/>
              <a:t>C-in ≠ C-out hence overflow.</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OVERFLOW</a:t>
            </a:r>
            <a:endParaRPr lang="en-US" dirty="0"/>
          </a:p>
        </p:txBody>
      </p:sp>
      <p:sp>
        <p:nvSpPr>
          <p:cNvPr id="3" name="Content Placeholder 2"/>
          <p:cNvSpPr>
            <a:spLocks noGrp="1"/>
          </p:cNvSpPr>
          <p:nvPr>
            <p:ph idx="1"/>
          </p:nvPr>
        </p:nvSpPr>
        <p:spPr/>
        <p:txBody>
          <a:bodyPr/>
          <a:lstStyle/>
          <a:p>
            <a:r>
              <a:rPr lang="en-US" dirty="0" smtClean="0"/>
              <a:t>Carry-in and Carry-out at MSB’s are enough to detect Overflow.</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pic>
        <p:nvPicPr>
          <p:cNvPr id="5" name="Picture 2"/>
          <p:cNvPicPr>
            <a:picLocks noChangeAspect="1" noChangeArrowheads="1"/>
          </p:cNvPicPr>
          <p:nvPr/>
        </p:nvPicPr>
        <p:blipFill>
          <a:blip r:embed="rId2"/>
          <a:srcRect/>
          <a:stretch>
            <a:fillRect/>
          </a:stretch>
        </p:blipFill>
        <p:spPr bwMode="auto">
          <a:xfrm>
            <a:off x="1928794" y="3110706"/>
            <a:ext cx="5929354" cy="2104244"/>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Example</a:t>
            </a:r>
            <a:endParaRPr lang="en-US" b="1"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sp>
        <p:nvSpPr>
          <p:cNvPr id="8" name="Content Placeholder 7"/>
          <p:cNvSpPr>
            <a:spLocks noGrp="1"/>
          </p:cNvSpPr>
          <p:nvPr>
            <p:ph idx="1"/>
          </p:nvPr>
        </p:nvSpPr>
        <p:spPr>
          <a:xfrm>
            <a:off x="214282" y="3500438"/>
            <a:ext cx="8658228" cy="3071834"/>
          </a:xfrm>
        </p:spPr>
        <p:txBody>
          <a:bodyPr>
            <a:noAutofit/>
          </a:bodyPr>
          <a:lstStyle/>
          <a:p>
            <a:pPr algn="just"/>
            <a:r>
              <a:rPr lang="en-US" sz="2000" dirty="0" smtClean="0"/>
              <a:t>Note that the 8-bit result that should have been positive has a negative sign bit and the 8-bit that should have been negative has a positive sign bit. </a:t>
            </a:r>
          </a:p>
          <a:p>
            <a:pPr algn="just"/>
            <a:r>
              <a:rPr lang="en-US" sz="2000" dirty="0" smtClean="0"/>
              <a:t>If, however, the carry out of the sign bit position is taken as the sign bit of the result, then the 9-bit answer so obtained will be correct. Since the answer cannot be accommodated within 8-bits, we say that an overflow has occurred.</a:t>
            </a:r>
            <a:endParaRPr lang="en-US" sz="2000" smtClean="0"/>
          </a:p>
          <a:p>
            <a:pPr algn="just"/>
            <a:r>
              <a:rPr lang="en-US" sz="2000" smtClean="0"/>
              <a:t> </a:t>
            </a:r>
            <a:r>
              <a:rPr lang="en-US" sz="2000" dirty="0" smtClean="0"/>
              <a:t>An overflow condition can be detected by observing the carry into the sign bit position and the carry out of the sign bit position. If these two carries are not equal, an overflow has occurred.</a:t>
            </a:r>
            <a:endParaRPr lang="en-US" sz="2000" dirty="0"/>
          </a:p>
        </p:txBody>
      </p:sp>
      <p:pic>
        <p:nvPicPr>
          <p:cNvPr id="33796" name="Picture 4"/>
          <p:cNvPicPr>
            <a:picLocks noChangeAspect="1" noChangeArrowheads="1"/>
          </p:cNvPicPr>
          <p:nvPr/>
        </p:nvPicPr>
        <p:blipFill>
          <a:blip r:embed="rId2"/>
          <a:srcRect/>
          <a:stretch>
            <a:fillRect/>
          </a:stretch>
        </p:blipFill>
        <p:spPr bwMode="auto">
          <a:xfrm>
            <a:off x="1357290" y="1357299"/>
            <a:ext cx="6334125" cy="2000264"/>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17</a:t>
            </a:fld>
            <a:endParaRPr lang="en-US"/>
          </a:p>
        </p:txBody>
      </p:sp>
      <p:sp>
        <p:nvSpPr>
          <p:cNvPr id="5" name="Rectangle 4"/>
          <p:cNvSpPr/>
          <p:nvPr/>
        </p:nvSpPr>
        <p:spPr>
          <a:xfrm>
            <a:off x="1928794" y="2786058"/>
            <a:ext cx="5311582" cy="1200329"/>
          </a:xfrm>
          <a:prstGeom prst="rect">
            <a:avLst/>
          </a:prstGeom>
          <a:noFill/>
        </p:spPr>
        <p:txBody>
          <a:bodyPr wrap="square" lIns="91440" tIns="45720" rIns="91440" bIns="45720">
            <a:spAutoFit/>
          </a:bodyPr>
          <a:lstStyle/>
          <a:p>
            <a:pPr algn="ctr"/>
            <a:r>
              <a:rPr lang="en-US"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b="1" dirty="0" smtClean="0">
                <a:solidFill>
                  <a:schemeClr val="bg2">
                    <a:lumMod val="50000"/>
                  </a:schemeClr>
                </a:solidFill>
              </a:rPr>
              <a:t>Binary adder</a:t>
            </a:r>
            <a:endParaRPr lang="en-US" dirty="0"/>
          </a:p>
        </p:txBody>
      </p:sp>
      <p:sp>
        <p:nvSpPr>
          <p:cNvPr id="3" name="Content Placeholder 2"/>
          <p:cNvSpPr>
            <a:spLocks noGrp="1"/>
          </p:cNvSpPr>
          <p:nvPr>
            <p:ph idx="1"/>
          </p:nvPr>
        </p:nvSpPr>
        <p:spPr/>
        <p:txBody>
          <a:bodyPr/>
          <a:lstStyle/>
          <a:p>
            <a:r>
              <a:rPr lang="en-US" dirty="0" smtClean="0"/>
              <a:t>Addition of n-bit numbers requires a chain of n full adders or a chain of one-half adder and n - 1 full adders.</a:t>
            </a:r>
          </a:p>
          <a:p>
            <a:r>
              <a:rPr lang="en-US" b="1" dirty="0" smtClean="0"/>
              <a:t>4-bit binary ripple carry adder: </a:t>
            </a:r>
            <a:r>
              <a:rPr lang="en-US" dirty="0" smtClean="0"/>
              <a:t>Interconnection of four full-adder (FA) circuits (or) one half adder and three full adders</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7"/>
          <p:cNvSpPr>
            <a:spLocks noGrp="1"/>
          </p:cNvSpPr>
          <p:nvPr>
            <p:ph type="sldNum" sz="quarter" idx="12"/>
          </p:nvPr>
        </p:nvSpPr>
        <p:spPr>
          <a:noFill/>
        </p:spPr>
        <p:txBody>
          <a:bodyPr/>
          <a:lstStyle/>
          <a:p>
            <a:fld id="{840EC774-80D6-45BB-A19B-AB0BCB53092B}" type="slidenum">
              <a:rPr lang="en-US" altLang="zh-TW"/>
              <a:pPr/>
              <a:t>3</a:t>
            </a:fld>
            <a:endParaRPr lang="en-US" altLang="zh-TW"/>
          </a:p>
        </p:txBody>
      </p:sp>
      <p:sp>
        <p:nvSpPr>
          <p:cNvPr id="17411" name="Rectangle 2"/>
          <p:cNvSpPr>
            <a:spLocks noGrp="1" noChangeArrowheads="1"/>
          </p:cNvSpPr>
          <p:nvPr>
            <p:ph type="title"/>
          </p:nvPr>
        </p:nvSpPr>
        <p:spPr>
          <a:xfrm>
            <a:off x="500034" y="285728"/>
            <a:ext cx="8429684" cy="1008062"/>
          </a:xfrm>
        </p:spPr>
        <p:txBody>
          <a:bodyPr/>
          <a:lstStyle/>
          <a:p>
            <a:pPr eaLnBrk="1" hangingPunct="1"/>
            <a:r>
              <a:rPr lang="en-US" altLang="zh-TW" b="1" dirty="0" smtClean="0">
                <a:solidFill>
                  <a:schemeClr val="bg2">
                    <a:lumMod val="50000"/>
                  </a:schemeClr>
                </a:solidFill>
              </a:rPr>
              <a:t>Binary adder</a:t>
            </a:r>
          </a:p>
        </p:txBody>
      </p:sp>
      <p:sp>
        <p:nvSpPr>
          <p:cNvPr id="17412" name="Rectangle 9"/>
          <p:cNvSpPr>
            <a:spLocks noGrp="1" noChangeArrowheads="1"/>
          </p:cNvSpPr>
          <p:nvPr>
            <p:ph type="body" sz="half" idx="1"/>
          </p:nvPr>
        </p:nvSpPr>
        <p:spPr>
          <a:xfrm>
            <a:off x="250824" y="1341438"/>
            <a:ext cx="8178827" cy="2230438"/>
          </a:xfrm>
        </p:spPr>
        <p:txBody>
          <a:bodyPr/>
          <a:lstStyle/>
          <a:p>
            <a:pPr algn="just" eaLnBrk="1" hangingPunct="1"/>
            <a:r>
              <a:rPr lang="en-US" altLang="zh-TW" sz="2800" dirty="0" smtClean="0"/>
              <a:t>This is also called </a:t>
            </a:r>
            <a:r>
              <a:rPr lang="en-US" altLang="zh-TW" sz="2800" dirty="0" smtClean="0">
                <a:solidFill>
                  <a:schemeClr val="hlink"/>
                </a:solidFill>
              </a:rPr>
              <a:t>Ripple Carry Adder</a:t>
            </a:r>
            <a:r>
              <a:rPr lang="en-US" altLang="zh-TW" sz="2800" dirty="0" smtClean="0"/>
              <a:t> ,because of the construction with full adders are connected in cascade.</a:t>
            </a:r>
          </a:p>
        </p:txBody>
      </p:sp>
      <p:pic>
        <p:nvPicPr>
          <p:cNvPr id="17414" name="Picture 10"/>
          <p:cNvPicPr>
            <a:picLocks noGrp="1" noChangeAspect="1" noChangeArrowheads="1"/>
          </p:cNvPicPr>
          <p:nvPr>
            <p:ph sz="quarter" idx="3"/>
          </p:nvPr>
        </p:nvPicPr>
        <p:blipFill>
          <a:blip r:embed="rId2" cstate="print">
            <a:lum bright="6000" contrast="18000"/>
          </a:blip>
          <a:srcRect/>
          <a:stretch>
            <a:fillRect/>
          </a:stretch>
        </p:blipFill>
        <p:spPr>
          <a:xfrm>
            <a:off x="571472" y="3143248"/>
            <a:ext cx="8143932" cy="3143272"/>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357166"/>
            <a:ext cx="7793037" cy="1008062"/>
          </a:xfrm>
        </p:spPr>
        <p:txBody>
          <a:bodyPr/>
          <a:lstStyle/>
          <a:p>
            <a:r>
              <a:rPr lang="en-US" altLang="zh-TW" b="1" dirty="0" smtClean="0">
                <a:solidFill>
                  <a:schemeClr val="bg2">
                    <a:lumMod val="50000"/>
                  </a:schemeClr>
                </a:solidFill>
              </a:rPr>
              <a:t>Binary adder</a:t>
            </a:r>
            <a:endParaRPr lang="en-US" dirty="0"/>
          </a:p>
        </p:txBody>
      </p:sp>
      <p:sp>
        <p:nvSpPr>
          <p:cNvPr id="3" name="Text Placeholder 2"/>
          <p:cNvSpPr>
            <a:spLocks noGrp="1"/>
          </p:cNvSpPr>
          <p:nvPr>
            <p:ph type="body" sz="half" idx="1"/>
          </p:nvPr>
        </p:nvSpPr>
        <p:spPr>
          <a:xfrm>
            <a:off x="250824" y="1341438"/>
            <a:ext cx="8393141" cy="4791075"/>
          </a:xfrm>
        </p:spPr>
        <p:txBody>
          <a:bodyPr>
            <a:normAutofit fontScale="92500" lnSpcReduction="20000"/>
          </a:bodyPr>
          <a:lstStyle/>
          <a:p>
            <a:pPr algn="just"/>
            <a:r>
              <a:rPr lang="en-US" dirty="0" smtClean="0"/>
              <a:t>The </a:t>
            </a:r>
            <a:r>
              <a:rPr lang="en-US" dirty="0" err="1" smtClean="0"/>
              <a:t>augend</a:t>
            </a:r>
            <a:r>
              <a:rPr lang="en-US" dirty="0" smtClean="0"/>
              <a:t> bits of A and the addend bits of B are designated by subscript numbers from right to left, with subscript 0 denoting the least significant bit. </a:t>
            </a:r>
          </a:p>
          <a:p>
            <a:pPr algn="just"/>
            <a:r>
              <a:rPr lang="en-US" dirty="0" smtClean="0"/>
              <a:t>The carries are connected in a chain through the full adders. The input carry to the adder is C0, and it ripples through the full adders to the output carry C4. </a:t>
            </a:r>
          </a:p>
          <a:p>
            <a:pPr algn="just"/>
            <a:r>
              <a:rPr lang="en-US" dirty="0" smtClean="0"/>
              <a:t>The S outputs generate the required sum bits. An n-bit adder requires n full adders, with each output carry connected to the input carry of the next higher order full adder.</a:t>
            </a:r>
            <a:endParaRPr lang="en-US" dirty="0"/>
          </a:p>
        </p:txBody>
      </p:sp>
      <p:sp>
        <p:nvSpPr>
          <p:cNvPr id="6" name="Slide Number Placeholder 5"/>
          <p:cNvSpPr>
            <a:spLocks noGrp="1"/>
          </p:cNvSpPr>
          <p:nvPr>
            <p:ph type="sldNum" sz="quarter" idx="12"/>
          </p:nvPr>
        </p:nvSpPr>
        <p:spPr/>
        <p:txBody>
          <a:bodyPr/>
          <a:lstStyle/>
          <a:p>
            <a:pPr>
              <a:defRPr/>
            </a:pPr>
            <a:fld id="{677D2A41-ADAC-4B14-9CAB-5742A863E928}" type="slidenum">
              <a:rPr lang="en-US" altLang="zh-TW" smtClean="0"/>
              <a:pPr>
                <a:defRPr/>
              </a:pPr>
              <a:t>4</a:t>
            </a:fld>
            <a:endParaRPr lang="en-US" altLang="zh-TW"/>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b="1" dirty="0" smtClean="0">
                <a:solidFill>
                  <a:schemeClr val="bg2">
                    <a:lumMod val="50000"/>
                  </a:schemeClr>
                </a:solidFill>
              </a:rPr>
              <a:t>Binary adder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pic>
        <p:nvPicPr>
          <p:cNvPr id="1026" name="Picture 2"/>
          <p:cNvPicPr>
            <a:picLocks noChangeAspect="1" noChangeArrowheads="1"/>
          </p:cNvPicPr>
          <p:nvPr/>
        </p:nvPicPr>
        <p:blipFill>
          <a:blip r:embed="rId2"/>
          <a:srcRect/>
          <a:stretch>
            <a:fillRect/>
          </a:stretch>
        </p:blipFill>
        <p:spPr bwMode="auto">
          <a:xfrm>
            <a:off x="1142976" y="2000240"/>
            <a:ext cx="6715153" cy="33147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b="1" dirty="0" smtClean="0">
                <a:solidFill>
                  <a:schemeClr val="bg2">
                    <a:lumMod val="50000"/>
                  </a:schemeClr>
                </a:solidFill>
              </a:rPr>
              <a:t>Binary Adder/Subtractor</a:t>
            </a:r>
            <a:r>
              <a:rPr lang="en-US" sz="4000" dirty="0" smtClean="0">
                <a:solidFill>
                  <a:schemeClr val="bg2">
                    <a:lumMod val="50000"/>
                  </a:schemeClr>
                </a:solidFill>
              </a:rPr>
              <a:t> </a:t>
            </a:r>
          </a:p>
        </p:txBody>
      </p:sp>
      <p:sp>
        <p:nvSpPr>
          <p:cNvPr id="17411" name="Rectangle 3"/>
          <p:cNvSpPr>
            <a:spLocks noGrp="1" noChangeArrowheads="1"/>
          </p:cNvSpPr>
          <p:nvPr>
            <p:ph type="body" idx="1"/>
          </p:nvPr>
        </p:nvSpPr>
        <p:spPr/>
        <p:txBody>
          <a:bodyPr/>
          <a:lstStyle/>
          <a:p>
            <a:pPr algn="just" eaLnBrk="1" hangingPunct="1"/>
            <a:r>
              <a:rPr lang="en-US" sz="2800" b="1" dirty="0" smtClean="0"/>
              <a:t>The subtraction </a:t>
            </a:r>
            <a:r>
              <a:rPr lang="en-US" sz="2800" b="1" i="1" dirty="0" smtClean="0"/>
              <a:t>A</a:t>
            </a:r>
            <a:r>
              <a:rPr lang="en-US" sz="2800" b="1" dirty="0" smtClean="0"/>
              <a:t>-</a:t>
            </a:r>
            <a:r>
              <a:rPr lang="en-US" sz="2800" b="1" i="1" dirty="0" smtClean="0"/>
              <a:t>B</a:t>
            </a:r>
            <a:r>
              <a:rPr lang="en-US" sz="2800" b="1" dirty="0" smtClean="0"/>
              <a:t> can be performed by taking the 2's complement of </a:t>
            </a:r>
            <a:r>
              <a:rPr lang="en-US" sz="2800" b="1" i="1" dirty="0" smtClean="0"/>
              <a:t>B</a:t>
            </a:r>
            <a:r>
              <a:rPr lang="en-US" sz="2800" b="1" dirty="0" smtClean="0"/>
              <a:t> and adding to </a:t>
            </a:r>
            <a:r>
              <a:rPr lang="en-US" sz="2800" b="1" i="1" dirty="0" smtClean="0"/>
              <a:t>A</a:t>
            </a:r>
            <a:r>
              <a:rPr lang="en-US" sz="2800" b="1" dirty="0" smtClean="0"/>
              <a:t>.</a:t>
            </a:r>
          </a:p>
          <a:p>
            <a:pPr algn="just" eaLnBrk="1" hangingPunct="1"/>
            <a:r>
              <a:rPr lang="en-US" sz="2800" b="1" dirty="0" smtClean="0"/>
              <a:t>The 2's complement of </a:t>
            </a:r>
            <a:r>
              <a:rPr lang="en-US" sz="2800" b="1" i="1" dirty="0" smtClean="0"/>
              <a:t>B</a:t>
            </a:r>
            <a:r>
              <a:rPr lang="en-US" sz="2800" b="1" dirty="0" smtClean="0"/>
              <a:t> can be obtained by complementing B and adding one to the result.</a:t>
            </a:r>
            <a:br>
              <a:rPr lang="en-US" sz="2800" b="1" dirty="0" smtClean="0"/>
            </a:br>
            <a:endParaRPr lang="en-US" sz="2800" b="1" dirty="0" smtClean="0"/>
          </a:p>
          <a:p>
            <a:pPr eaLnBrk="1" hangingPunct="1">
              <a:buNone/>
            </a:pPr>
            <a:r>
              <a:rPr lang="en-US" sz="2800" b="1" dirty="0" smtClean="0"/>
              <a:t/>
            </a:r>
            <a:br>
              <a:rPr lang="en-US" sz="2800" b="1" dirty="0" smtClean="0"/>
            </a:br>
            <a:r>
              <a:rPr lang="en-US" sz="2800" b="1" i="1" dirty="0" smtClean="0"/>
              <a:t>	A-B 	= A + 2C(B) </a:t>
            </a:r>
            <a:br>
              <a:rPr lang="en-US" sz="2800" b="1" i="1" dirty="0" smtClean="0"/>
            </a:br>
            <a:r>
              <a:rPr lang="en-US" sz="2800" b="1" i="1" dirty="0" smtClean="0"/>
              <a:t> 		= A + 1C(B) + 1</a:t>
            </a:r>
            <a:br>
              <a:rPr lang="en-US" sz="2800" b="1" i="1" dirty="0" smtClean="0"/>
            </a:br>
            <a:r>
              <a:rPr lang="en-US" sz="2800" b="1" i="1" dirty="0" smtClean="0"/>
              <a:t>		= A + B’ + 1</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6"/>
          <p:cNvSpPr>
            <a:spLocks noGrp="1"/>
          </p:cNvSpPr>
          <p:nvPr>
            <p:ph type="sldNum" sz="quarter" idx="12"/>
          </p:nvPr>
        </p:nvSpPr>
        <p:spPr>
          <a:noFill/>
        </p:spPr>
        <p:txBody>
          <a:bodyPr/>
          <a:lstStyle/>
          <a:p>
            <a:fld id="{A47042F3-650F-48C2-9C65-18846600BFCB}" type="slidenum">
              <a:rPr lang="en-US" altLang="zh-TW"/>
              <a:pPr/>
              <a:t>7</a:t>
            </a:fld>
            <a:endParaRPr lang="en-US" altLang="zh-TW"/>
          </a:p>
        </p:txBody>
      </p:sp>
      <p:sp>
        <p:nvSpPr>
          <p:cNvPr id="23555" name="Rectangle 2"/>
          <p:cNvSpPr>
            <a:spLocks noGrp="1" noChangeArrowheads="1"/>
          </p:cNvSpPr>
          <p:nvPr>
            <p:ph type="title"/>
          </p:nvPr>
        </p:nvSpPr>
        <p:spPr/>
        <p:txBody>
          <a:bodyPr/>
          <a:lstStyle/>
          <a:p>
            <a:pPr eaLnBrk="1" hangingPunct="1"/>
            <a:r>
              <a:rPr lang="en-US" altLang="zh-TW" b="1" dirty="0" smtClean="0">
                <a:solidFill>
                  <a:schemeClr val="bg2">
                    <a:lumMod val="50000"/>
                  </a:schemeClr>
                </a:solidFill>
              </a:rPr>
              <a:t>Binary Adder/subtractor</a:t>
            </a:r>
          </a:p>
        </p:txBody>
      </p:sp>
      <p:sp>
        <p:nvSpPr>
          <p:cNvPr id="23556" name="Rectangle 6"/>
          <p:cNvSpPr>
            <a:spLocks noGrp="1" noChangeArrowheads="1"/>
          </p:cNvSpPr>
          <p:nvPr>
            <p:ph type="body" sz="half" idx="1"/>
          </p:nvPr>
        </p:nvSpPr>
        <p:spPr>
          <a:xfrm>
            <a:off x="250825" y="1341438"/>
            <a:ext cx="8704263" cy="574675"/>
          </a:xfrm>
        </p:spPr>
        <p:txBody>
          <a:bodyPr>
            <a:normAutofit/>
          </a:bodyPr>
          <a:lstStyle/>
          <a:p>
            <a:pPr algn="ctr" eaLnBrk="1" hangingPunct="1">
              <a:buFont typeface="Wingdings" pitchFamily="2" charset="2"/>
              <a:buNone/>
            </a:pPr>
            <a:r>
              <a:rPr lang="en-US" altLang="zh-TW" sz="2800" b="1" dirty="0" smtClean="0">
                <a:solidFill>
                  <a:schemeClr val="accent2">
                    <a:lumMod val="75000"/>
                  </a:schemeClr>
                </a:solidFill>
              </a:rPr>
              <a:t>M = 1</a:t>
            </a:r>
            <a:r>
              <a:rPr lang="en-US" altLang="zh-TW" sz="2800" b="1" dirty="0" smtClean="0">
                <a:solidFill>
                  <a:schemeClr val="accent2">
                    <a:lumMod val="75000"/>
                  </a:schemeClr>
                </a:solidFill>
                <a:sym typeface="Wingdings" pitchFamily="2" charset="2"/>
              </a:rPr>
              <a:t>subtractor	      M = 0adder</a:t>
            </a:r>
            <a:endParaRPr lang="en-US" altLang="zh-TW" sz="2800" b="1" dirty="0" smtClean="0">
              <a:solidFill>
                <a:schemeClr val="accent2">
                  <a:lumMod val="75000"/>
                </a:schemeClr>
              </a:solidFill>
            </a:endParaRPr>
          </a:p>
        </p:txBody>
      </p:sp>
      <p:pic>
        <p:nvPicPr>
          <p:cNvPr id="2050" name="Picture 2"/>
          <p:cNvPicPr>
            <a:picLocks noChangeAspect="1" noChangeArrowheads="1"/>
          </p:cNvPicPr>
          <p:nvPr/>
        </p:nvPicPr>
        <p:blipFill>
          <a:blip r:embed="rId2"/>
          <a:srcRect/>
          <a:stretch>
            <a:fillRect/>
          </a:stretch>
        </p:blipFill>
        <p:spPr bwMode="auto">
          <a:xfrm>
            <a:off x="285720" y="2076450"/>
            <a:ext cx="8501122" cy="40671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457200" y="1285860"/>
            <a:ext cx="8229600" cy="4840303"/>
          </a:xfrm>
        </p:spPr>
        <p:txBody>
          <a:bodyPr/>
          <a:lstStyle/>
          <a:p>
            <a:pPr algn="just" eaLnBrk="1" hangingPunct="1"/>
            <a:r>
              <a:rPr lang="en-US" sz="2800" b="1" dirty="0" smtClean="0"/>
              <a:t>When </a:t>
            </a:r>
            <a:r>
              <a:rPr lang="en-US" sz="2800" b="1" i="1" dirty="0"/>
              <a:t>M</a:t>
            </a:r>
            <a:r>
              <a:rPr lang="en-US" sz="2800" b="1" dirty="0" smtClean="0"/>
              <a:t>=0, the circuit performs </a:t>
            </a:r>
            <a:r>
              <a:rPr lang="en-US" sz="2800" b="1" i="1" dirty="0" smtClean="0"/>
              <a:t>A</a:t>
            </a:r>
            <a:r>
              <a:rPr lang="en-US" sz="2800" b="1" dirty="0" smtClean="0"/>
              <a:t> + </a:t>
            </a:r>
            <a:r>
              <a:rPr lang="en-US" sz="2800" b="1" i="1" dirty="0" smtClean="0"/>
              <a:t>B</a:t>
            </a:r>
            <a:r>
              <a:rPr lang="en-US" sz="2800" b="1" dirty="0" smtClean="0"/>
              <a:t>. The carry in is 0, and the XOR gates simply pass </a:t>
            </a:r>
            <a:r>
              <a:rPr lang="en-US" sz="2800" b="1" i="1" dirty="0" smtClean="0"/>
              <a:t>B</a:t>
            </a:r>
            <a:r>
              <a:rPr lang="en-US" sz="2800" b="1" dirty="0" smtClean="0"/>
              <a:t> untouched.</a:t>
            </a:r>
          </a:p>
          <a:p>
            <a:pPr algn="just" eaLnBrk="1" hangingPunct="1"/>
            <a:r>
              <a:rPr lang="en-US" sz="2800" b="1" dirty="0" smtClean="0"/>
              <a:t>When </a:t>
            </a:r>
            <a:r>
              <a:rPr lang="en-US" sz="2800" b="1" i="1" dirty="0"/>
              <a:t>M</a:t>
            </a:r>
            <a:r>
              <a:rPr lang="en-US" sz="2800" b="1" dirty="0" smtClean="0"/>
              <a:t>=1, the carry into the least significant bit (LSB) is 1, and </a:t>
            </a:r>
          </a:p>
          <a:p>
            <a:pPr algn="just" eaLnBrk="1" hangingPunct="1"/>
            <a:r>
              <a:rPr lang="en-US" sz="2800" b="1" i="1" dirty="0" smtClean="0"/>
              <a:t>B</a:t>
            </a:r>
            <a:r>
              <a:rPr lang="en-US" sz="2800" b="1" dirty="0" smtClean="0"/>
              <a:t> is complemented (1’s complement) prior to the addition; </a:t>
            </a:r>
          </a:p>
          <a:p>
            <a:pPr algn="just" eaLnBrk="1" hangingPunct="1"/>
            <a:r>
              <a:rPr lang="en-US" sz="2800" b="1" dirty="0" smtClean="0"/>
              <a:t>hence, the circuit adds to A the 1’s complement of </a:t>
            </a:r>
            <a:r>
              <a:rPr lang="en-US" sz="2800" b="1" i="1" dirty="0" smtClean="0"/>
              <a:t>B </a:t>
            </a:r>
            <a:r>
              <a:rPr lang="en-US" sz="2800" b="1" dirty="0" smtClean="0"/>
              <a:t>plus 1 (from the carry into the LSB).</a:t>
            </a:r>
          </a:p>
        </p:txBody>
      </p:sp>
      <p:sp>
        <p:nvSpPr>
          <p:cNvPr id="19459" name="Rectangle 3"/>
          <p:cNvSpPr>
            <a:spLocks noGrp="1" noRot="1" noChangeArrowheads="1"/>
          </p:cNvSpPr>
          <p:nvPr>
            <p:ph type="title"/>
          </p:nvPr>
        </p:nvSpPr>
        <p:spPr>
          <a:noFill/>
        </p:spPr>
        <p:txBody>
          <a:bodyPr/>
          <a:lstStyle/>
          <a:p>
            <a:pPr eaLnBrk="1" hangingPunct="1"/>
            <a:r>
              <a:rPr lang="en-US" sz="3600" b="1" dirty="0" smtClean="0">
                <a:solidFill>
                  <a:schemeClr val="bg2">
                    <a:lumMod val="50000"/>
                  </a:schemeClr>
                </a:solidFill>
              </a:rPr>
              <a:t>4-bit Binary Adder/</a:t>
            </a:r>
            <a:r>
              <a:rPr lang="en-US" sz="3600" b="1" dirty="0" err="1" smtClean="0">
                <a:solidFill>
                  <a:schemeClr val="bg2">
                    <a:lumMod val="50000"/>
                  </a:schemeClr>
                </a:solidFill>
              </a:rPr>
              <a:t>Subtractor</a:t>
            </a:r>
            <a:endParaRPr lang="en-US" sz="36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0" y="0"/>
            <a:ext cx="9144000" cy="1143000"/>
          </a:xfrm>
          <a:noFill/>
        </p:spPr>
        <p:txBody>
          <a:bodyPr>
            <a:normAutofit/>
          </a:bodyPr>
          <a:lstStyle/>
          <a:p>
            <a:pPr eaLnBrk="1" hangingPunct="1"/>
            <a:r>
              <a:rPr lang="en-US" sz="4000" b="1" dirty="0" smtClean="0">
                <a:solidFill>
                  <a:schemeClr val="bg2">
                    <a:lumMod val="50000"/>
                  </a:schemeClr>
                </a:solidFill>
              </a:rPr>
              <a:t>4-bit Binary Adder/</a:t>
            </a:r>
            <a:r>
              <a:rPr lang="en-US" sz="4000" b="1" dirty="0" err="1" smtClean="0">
                <a:solidFill>
                  <a:schemeClr val="bg2">
                    <a:lumMod val="50000"/>
                  </a:schemeClr>
                </a:solidFill>
              </a:rPr>
              <a:t>Subtractor</a:t>
            </a:r>
            <a:endParaRPr lang="en-US" sz="4000" dirty="0" smtClean="0"/>
          </a:p>
        </p:txBody>
      </p:sp>
      <p:pic>
        <p:nvPicPr>
          <p:cNvPr id="3074" name="Picture 2"/>
          <p:cNvPicPr>
            <a:picLocks noGrp="1" noChangeAspect="1" noChangeArrowheads="1"/>
          </p:cNvPicPr>
          <p:nvPr>
            <p:ph idx="1"/>
          </p:nvPr>
        </p:nvPicPr>
        <p:blipFill>
          <a:blip r:embed="rId2"/>
          <a:srcRect/>
          <a:stretch>
            <a:fillRect/>
          </a:stretch>
        </p:blipFill>
        <p:spPr bwMode="auto">
          <a:xfrm>
            <a:off x="714348" y="1071546"/>
            <a:ext cx="8072493" cy="5500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669</TotalTime>
  <Words>571</Words>
  <Application>Microsoft Office PowerPoint</Application>
  <PresentationFormat>On-screen Show (4:3)</PresentationFormat>
  <Paragraphs>61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Outline of today’s session</vt:lpstr>
      <vt:lpstr>Binary adder</vt:lpstr>
      <vt:lpstr>Binary adder</vt:lpstr>
      <vt:lpstr>Binary adder</vt:lpstr>
      <vt:lpstr>Binary adder</vt:lpstr>
      <vt:lpstr>Binary Adder/Subtractor </vt:lpstr>
      <vt:lpstr>Binary Adder/subtractor</vt:lpstr>
      <vt:lpstr>4-bit Binary Adder/Subtractor</vt:lpstr>
      <vt:lpstr>4-bit Binary Adder/Subtractor</vt:lpstr>
      <vt:lpstr>4-bit Binary Adder/Subtractor</vt:lpstr>
      <vt:lpstr>Overflow</vt:lpstr>
      <vt:lpstr>OVERFLOW</vt:lpstr>
      <vt:lpstr>OVERFLOW</vt:lpstr>
      <vt:lpstr>OVERFLOW</vt:lpstr>
      <vt:lpstr>OVERFLOW</vt:lpstr>
      <vt:lpstr>Example</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105</cp:revision>
  <dcterms:created xsi:type="dcterms:W3CDTF">2020-08-17T05:02:06Z</dcterms:created>
  <dcterms:modified xsi:type="dcterms:W3CDTF">2021-01-25T06:46:18Z</dcterms:modified>
</cp:coreProperties>
</file>