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0" r:id="rId3"/>
    <p:sldId id="261" r:id="rId4"/>
    <p:sldId id="262" r:id="rId5"/>
    <p:sldId id="266" r:id="rId6"/>
    <p:sldId id="267" r:id="rId7"/>
    <p:sldId id="293" r:id="rId8"/>
    <p:sldId id="268" r:id="rId9"/>
    <p:sldId id="294" r:id="rId10"/>
    <p:sldId id="269" r:id="rId11"/>
    <p:sldId id="270" r:id="rId12"/>
    <p:sldId id="271" r:id="rId13"/>
    <p:sldId id="295" r:id="rId14"/>
    <p:sldId id="276" r:id="rId15"/>
    <p:sldId id="277" r:id="rId16"/>
    <p:sldId id="272" r:id="rId17"/>
    <p:sldId id="273" r:id="rId18"/>
    <p:sldId id="275" r:id="rId19"/>
    <p:sldId id="274" r:id="rId20"/>
    <p:sldId id="279" r:id="rId21"/>
    <p:sldId id="280" r:id="rId22"/>
    <p:sldId id="281" r:id="rId23"/>
    <p:sldId id="282" r:id="rId24"/>
    <p:sldId id="283" r:id="rId25"/>
    <p:sldId id="284" r:id="rId26"/>
    <p:sldId id="28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17E1E-9A11-4F69-A3C6-60FE407AC3F5}" type="datetimeFigureOut">
              <a:rPr lang="en-IN" smtClean="0"/>
              <a:t>24-07-2024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7D1D6-9A7C-45D1-ACCF-D328CF7F21AF}" type="slidenum">
              <a:rPr lang="en-IN" smtClean="0"/>
              <a:t>‹#›</a:t>
            </a:fld>
            <a:endParaRPr lang="en-IN"/>
          </a:p>
        </p:txBody>
      </p:sp>
    </p:spTree>
    <p:extLst>
      <p:ext uri="{BB962C8B-B14F-4D97-AF65-F5344CB8AC3E}">
        <p14:creationId xmlns:p14="http://schemas.microsoft.com/office/powerpoint/2010/main" val="157845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92E32C4-F68D-4373-97E5-5ABDB99570D7}" type="datetimeFigureOut">
              <a:rPr lang="en-IN" smtClean="0"/>
              <a:t>24-07-2024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166917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92E32C4-F68D-4373-97E5-5ABDB99570D7}" type="datetimeFigureOut">
              <a:rPr lang="en-IN" smtClean="0"/>
              <a:t>24-07-2024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137213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92E32C4-F68D-4373-97E5-5ABDB99570D7}" type="datetimeFigureOut">
              <a:rPr lang="en-IN" smtClean="0"/>
              <a:t>24-07-2024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376483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92E32C4-F68D-4373-97E5-5ABDB99570D7}" type="datetimeFigureOut">
              <a:rPr lang="en-IN" smtClean="0"/>
              <a:t>24-07-2024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222246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2E32C4-F68D-4373-97E5-5ABDB99570D7}" type="datetimeFigureOut">
              <a:rPr lang="en-IN" smtClean="0"/>
              <a:t>24-07-2024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11245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92E32C4-F68D-4373-97E5-5ABDB99570D7}" type="datetimeFigureOut">
              <a:rPr lang="en-IN" smtClean="0"/>
              <a:t>24-07-2024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338583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92E32C4-F68D-4373-97E5-5ABDB99570D7}" type="datetimeFigureOut">
              <a:rPr lang="en-IN" smtClean="0"/>
              <a:t>24-07-2024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114842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92E32C4-F68D-4373-97E5-5ABDB99570D7}" type="datetimeFigureOut">
              <a:rPr lang="en-IN" smtClean="0"/>
              <a:t>24-07-2024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247011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E32C4-F68D-4373-97E5-5ABDB99570D7}" type="datetimeFigureOut">
              <a:rPr lang="en-IN" smtClean="0"/>
              <a:t>24-07-2024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406216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2E32C4-F68D-4373-97E5-5ABDB99570D7}" type="datetimeFigureOut">
              <a:rPr lang="en-IN" smtClean="0"/>
              <a:t>24-07-2024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217080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2E32C4-F68D-4373-97E5-5ABDB99570D7}" type="datetimeFigureOut">
              <a:rPr lang="en-IN" smtClean="0"/>
              <a:t>24-07-2024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703EA2-AA8F-401E-979F-2BF3C4DF533F}" type="slidenum">
              <a:rPr lang="en-IN" smtClean="0"/>
              <a:t>‹#›</a:t>
            </a:fld>
            <a:endParaRPr lang="en-IN"/>
          </a:p>
        </p:txBody>
      </p:sp>
    </p:spTree>
    <p:extLst>
      <p:ext uri="{BB962C8B-B14F-4D97-AF65-F5344CB8AC3E}">
        <p14:creationId xmlns:p14="http://schemas.microsoft.com/office/powerpoint/2010/main" val="65836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E32C4-F68D-4373-97E5-5ABDB99570D7}" type="datetimeFigureOut">
              <a:rPr lang="en-IN" smtClean="0"/>
              <a:t>24-07-2024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03EA2-AA8F-401E-979F-2BF3C4DF533F}" type="slidenum">
              <a:rPr lang="en-IN" smtClean="0"/>
              <a:t>‹#›</a:t>
            </a:fld>
            <a:endParaRPr lang="en-IN"/>
          </a:p>
        </p:txBody>
      </p:sp>
    </p:spTree>
    <p:extLst>
      <p:ext uri="{BB962C8B-B14F-4D97-AF65-F5344CB8AC3E}">
        <p14:creationId xmlns:p14="http://schemas.microsoft.com/office/powerpoint/2010/main" val="3167878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analyticsvidhya.com/wp-content/uploads/2021/07/45207Cloud-1.jpg"/>
          <p:cNvPicPr>
            <a:picLocks noChangeAspect="1" noChangeArrowheads="1"/>
          </p:cNvPicPr>
          <p:nvPr/>
        </p:nvPicPr>
        <p:blipFill rotWithShape="1">
          <a:blip r:embed="rId2">
            <a:extLst>
              <a:ext uri="{28A0092B-C50C-407E-A947-70E740481C1C}">
                <a14:useLocalDpi xmlns:a14="http://schemas.microsoft.com/office/drawing/2010/main" val="0"/>
              </a:ext>
            </a:extLst>
          </a:blip>
          <a:srcRect t="3750" b="10703"/>
          <a:stretch/>
        </p:blipFill>
        <p:spPr bwMode="auto">
          <a:xfrm>
            <a:off x="0" y="-76200"/>
            <a:ext cx="12192000" cy="6953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63207" y="2938760"/>
            <a:ext cx="2021259"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Aneka</a:t>
            </a:r>
          </a:p>
        </p:txBody>
      </p:sp>
    </p:spTree>
    <p:extLst>
      <p:ext uri="{BB962C8B-B14F-4D97-AF65-F5344CB8AC3E}">
        <p14:creationId xmlns:p14="http://schemas.microsoft.com/office/powerpoint/2010/main" val="2962385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615" y="937691"/>
            <a:ext cx="11103830" cy="4539704"/>
          </a:xfrm>
          <a:prstGeom prst="rect">
            <a:avLst/>
          </a:prstGeom>
        </p:spPr>
        <p:txBody>
          <a:bodyPr wrap="square">
            <a:spAutoFit/>
          </a:bodyPr>
          <a:lstStyle/>
          <a:p>
            <a:pPr marL="457200" indent="-457200" algn="just">
              <a:spcBef>
                <a:spcPts val="600"/>
              </a:spcBef>
              <a:buFont typeface="Arial" panose="020B0604020202020204" pitchFamily="34" charset="0"/>
              <a:buChar char="•"/>
            </a:pPr>
            <a:r>
              <a:rPr lang="en-US" sz="2400" b="1" dirty="0">
                <a:solidFill>
                  <a:srgbClr val="FF0000"/>
                </a:solidFill>
                <a:latin typeface="Adobe Arabic" panose="02040503050201020203" pitchFamily="18" charset="-78"/>
                <a:cs typeface="Adobe Arabic" panose="02040503050201020203" pitchFamily="18" charset="-78"/>
              </a:rPr>
              <a:t>The core infrastructure of the system is based on the .NET technology and allows the Aneka container to be portable over different platforms and operating systems using the Common Language Infrastructure </a:t>
            </a:r>
            <a:r>
              <a:rPr lang="en-US" sz="2400" dirty="0">
                <a:latin typeface="Adobe Arabic" panose="02040503050201020203" pitchFamily="18" charset="-78"/>
                <a:cs typeface="Adobe Arabic" panose="02040503050201020203" pitchFamily="18" charset="-78"/>
              </a:rPr>
              <a:t>(CLI), which is the specification introduced in the ECMA-334 standard.</a:t>
            </a:r>
          </a:p>
          <a:p>
            <a:pPr marL="457200" indent="-457200" algn="just">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 The PAL provides the following features:</a:t>
            </a:r>
          </a:p>
          <a:p>
            <a:pPr marL="914400" lvl="1" indent="-457200" algn="just">
              <a:spcBef>
                <a:spcPts val="600"/>
              </a:spcBef>
              <a:buFont typeface="Arial" panose="020B0604020202020204" pitchFamily="34" charset="0"/>
              <a:buChar char="•"/>
            </a:pPr>
            <a:r>
              <a:rPr lang="en-US" sz="2400" dirty="0">
                <a:solidFill>
                  <a:srgbClr val="FF0000"/>
                </a:solidFill>
                <a:latin typeface="Adobe Arabic" panose="02040503050201020203" pitchFamily="18" charset="-78"/>
                <a:cs typeface="Adobe Arabic" panose="02040503050201020203" pitchFamily="18" charset="-78"/>
              </a:rPr>
              <a:t>Uniform and platform-independent implementation </a:t>
            </a:r>
            <a:r>
              <a:rPr lang="en-US" sz="2400" dirty="0">
                <a:latin typeface="Adobe Arabic" panose="02040503050201020203" pitchFamily="18" charset="-78"/>
                <a:cs typeface="Adobe Arabic" panose="02040503050201020203" pitchFamily="18" charset="-78"/>
              </a:rPr>
              <a:t>interface for accessing the hosting platform.</a:t>
            </a:r>
          </a:p>
          <a:p>
            <a:pPr marL="914400" lvl="1" indent="-457200" algn="just">
              <a:spcBef>
                <a:spcPts val="600"/>
              </a:spcBef>
              <a:buFont typeface="Arial" panose="020B0604020202020204" pitchFamily="34" charset="0"/>
              <a:buChar char="•"/>
            </a:pPr>
            <a:r>
              <a:rPr lang="en-US" sz="2400" dirty="0">
                <a:solidFill>
                  <a:srgbClr val="FF0000"/>
                </a:solidFill>
                <a:latin typeface="Adobe Arabic" panose="02040503050201020203" pitchFamily="18" charset="-78"/>
                <a:cs typeface="Adobe Arabic" panose="02040503050201020203" pitchFamily="18" charset="-78"/>
              </a:rPr>
              <a:t>Uniform access </a:t>
            </a:r>
            <a:r>
              <a:rPr lang="en-US" sz="2400" dirty="0">
                <a:latin typeface="Adobe Arabic" panose="02040503050201020203" pitchFamily="18" charset="-78"/>
                <a:cs typeface="Adobe Arabic" panose="02040503050201020203" pitchFamily="18" charset="-78"/>
              </a:rPr>
              <a:t>to extended and additional properties of the hosting platform.</a:t>
            </a:r>
          </a:p>
          <a:p>
            <a:pPr marL="914400" lvl="1" indent="-457200" algn="just">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Uniform and </a:t>
            </a:r>
            <a:r>
              <a:rPr lang="en-US" sz="2400" dirty="0">
                <a:solidFill>
                  <a:srgbClr val="FF0000"/>
                </a:solidFill>
                <a:latin typeface="Adobe Arabic" panose="02040503050201020203" pitchFamily="18" charset="-78"/>
                <a:cs typeface="Adobe Arabic" panose="02040503050201020203" pitchFamily="18" charset="-78"/>
              </a:rPr>
              <a:t>platform-independent access to remote nodes</a:t>
            </a:r>
            <a:r>
              <a:rPr lang="en-US" sz="2400" dirty="0">
                <a:latin typeface="Adobe Arabic" panose="02040503050201020203" pitchFamily="18" charset="-78"/>
                <a:cs typeface="Adobe Arabic" panose="02040503050201020203" pitchFamily="18" charset="-78"/>
              </a:rPr>
              <a:t>.</a:t>
            </a:r>
          </a:p>
          <a:p>
            <a:pPr marL="914400" lvl="1" indent="-457200" algn="just">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Uniform and </a:t>
            </a:r>
            <a:r>
              <a:rPr lang="en-US" sz="2400" dirty="0">
                <a:solidFill>
                  <a:srgbClr val="FF0000"/>
                </a:solidFill>
                <a:latin typeface="Adobe Arabic" panose="02040503050201020203" pitchFamily="18" charset="-78"/>
                <a:cs typeface="Adobe Arabic" panose="02040503050201020203" pitchFamily="18" charset="-78"/>
              </a:rPr>
              <a:t>platform-independent management interfaces</a:t>
            </a:r>
            <a:r>
              <a:rPr lang="en-US" sz="2400" dirty="0">
                <a:latin typeface="Adobe Arabic" panose="02040503050201020203" pitchFamily="18" charset="-78"/>
                <a:cs typeface="Adobe Arabic" panose="02040503050201020203" pitchFamily="18" charset="-78"/>
              </a:rPr>
              <a:t>.</a:t>
            </a:r>
          </a:p>
        </p:txBody>
      </p:sp>
      <p:sp>
        <p:nvSpPr>
          <p:cNvPr id="4" name="Rectangle 3"/>
          <p:cNvSpPr/>
          <p:nvPr/>
        </p:nvSpPr>
        <p:spPr>
          <a:xfrm>
            <a:off x="0" y="352916"/>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1.Platform </a:t>
            </a:r>
            <a:r>
              <a:rPr lang="en-US" altLang="zh-TW" sz="3200" b="1" dirty="0">
                <a:latin typeface="Adobe Arabic" panose="02040503050201020203" pitchFamily="18" charset="-78"/>
                <a:cs typeface="Adobe Arabic" panose="02040503050201020203" pitchFamily="18" charset="-78"/>
              </a:rPr>
              <a:t>Abstraction Layer (PAL)</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9867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858" y="1550525"/>
            <a:ext cx="11103830" cy="2554545"/>
          </a:xfrm>
          <a:prstGeom prst="rect">
            <a:avLst/>
          </a:prstGeom>
        </p:spPr>
        <p:txBody>
          <a:bodyPr wrap="square">
            <a:spAutoFit/>
          </a:bodyPr>
          <a:lstStyle/>
          <a:p>
            <a:pPr marL="457200"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 </a:t>
            </a:r>
            <a:r>
              <a:rPr lang="en-US" sz="2800" b="1" dirty="0">
                <a:latin typeface="Adobe Arabic" panose="02040503050201020203" pitchFamily="18" charset="-78"/>
                <a:cs typeface="Adobe Arabic" panose="02040503050201020203" pitchFamily="18" charset="-78"/>
              </a:rPr>
              <a:t>The collectible data that are exposed by the PAL </a:t>
            </a:r>
            <a:r>
              <a:rPr lang="en-US" sz="2800" dirty="0">
                <a:latin typeface="Adobe Arabic" panose="02040503050201020203" pitchFamily="18" charset="-78"/>
                <a:cs typeface="Adobe Arabic" panose="02040503050201020203" pitchFamily="18" charset="-78"/>
              </a:rPr>
              <a:t>are the following:</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Number of cores, frequency, and CPU usage</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Memory size and usage</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Aggregate available disk space</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Network addresses and devices attached to the no</a:t>
            </a:r>
            <a:r>
              <a:rPr lang="en-US" sz="2800" dirty="0">
                <a:latin typeface="Adobe Arabic" panose="02040503050201020203" pitchFamily="18" charset="-78"/>
                <a:cs typeface="Adobe Arabic" panose="02040503050201020203" pitchFamily="18" charset="-78"/>
              </a:rPr>
              <a:t>de</a:t>
            </a:r>
          </a:p>
        </p:txBody>
      </p:sp>
      <p:sp>
        <p:nvSpPr>
          <p:cNvPr id="4" name="Rectangle 3"/>
          <p:cNvSpPr/>
          <p:nvPr/>
        </p:nvSpPr>
        <p:spPr>
          <a:xfrm>
            <a:off x="-89213" y="829995"/>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2161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858" y="1046943"/>
            <a:ext cx="11103830" cy="2400657"/>
          </a:xfrm>
          <a:prstGeom prst="rect">
            <a:avLst/>
          </a:prstGeom>
        </p:spPr>
        <p:txBody>
          <a:bodyPr wrap="square">
            <a:spAutoFit/>
          </a:bodyPr>
          <a:lstStyle/>
          <a:p>
            <a:pPr marL="457200"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 Fabric Services </a:t>
            </a:r>
            <a:r>
              <a:rPr lang="en-US" sz="2800" dirty="0">
                <a:solidFill>
                  <a:srgbClr val="FF0000"/>
                </a:solidFill>
                <a:latin typeface="Adobe Arabic" panose="02040503050201020203" pitchFamily="18" charset="-78"/>
                <a:cs typeface="Adobe Arabic" panose="02040503050201020203" pitchFamily="18" charset="-78"/>
              </a:rPr>
              <a:t>defines the lowest level of the software stack representing the Aneka Container</a:t>
            </a:r>
            <a:r>
              <a:rPr lang="en-US" sz="2800" dirty="0">
                <a:latin typeface="Adobe Arabic" panose="02040503050201020203" pitchFamily="18" charset="-78"/>
                <a:cs typeface="Adobe Arabic" panose="02040503050201020203" pitchFamily="18" charset="-78"/>
              </a:rPr>
              <a:t>.</a:t>
            </a:r>
          </a:p>
          <a:p>
            <a:pPr marL="457200"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 They provide access to the resource-provisioning subsystem and to the monitoring facilities implemented in Aneka. </a:t>
            </a:r>
          </a:p>
          <a:p>
            <a:pPr marL="457200"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31253" y="367767"/>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2.Fabric </a:t>
            </a:r>
            <a:r>
              <a:rPr lang="en-US" altLang="zh-TW" sz="3200" b="1" dirty="0">
                <a:latin typeface="Adobe Arabic" panose="02040503050201020203" pitchFamily="18" charset="-78"/>
                <a:cs typeface="Adobe Arabic" panose="02040503050201020203" pitchFamily="18" charset="-78"/>
              </a:rPr>
              <a:t>Services</a:t>
            </a:r>
            <a:endParaRPr lang="en-IN" sz="3200" b="1"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rotWithShape="1">
          <a:blip r:embed="rId2"/>
          <a:srcRect t="49859" b="37237"/>
          <a:stretch/>
        </p:blipFill>
        <p:spPr>
          <a:xfrm>
            <a:off x="1457739" y="3140765"/>
            <a:ext cx="8945218" cy="2849218"/>
          </a:xfrm>
          <a:prstGeom prst="rect">
            <a:avLst/>
          </a:prstGeom>
        </p:spPr>
      </p:pic>
    </p:spTree>
    <p:extLst>
      <p:ext uri="{BB962C8B-B14F-4D97-AF65-F5344CB8AC3E}">
        <p14:creationId xmlns:p14="http://schemas.microsoft.com/office/powerpoint/2010/main" val="327887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Cntd..</a:t>
            </a:r>
            <a:endParaRPr lang="en-IN" dirty="0"/>
          </a:p>
        </p:txBody>
      </p:sp>
      <p:sp>
        <p:nvSpPr>
          <p:cNvPr id="3" name="Content Placeholder 2"/>
          <p:cNvSpPr>
            <a:spLocks noGrp="1"/>
          </p:cNvSpPr>
          <p:nvPr>
            <p:ph idx="1"/>
          </p:nvPr>
        </p:nvSpPr>
        <p:spPr/>
        <p:txBody>
          <a:bodyPr/>
          <a:lstStyle/>
          <a:p>
            <a:r>
              <a:rPr lang="en-US" dirty="0" smtClean="0"/>
              <a:t>Fabric Services containing </a:t>
            </a:r>
          </a:p>
          <a:p>
            <a:r>
              <a:rPr lang="en-US" dirty="0" smtClean="0">
                <a:solidFill>
                  <a:srgbClr val="FF0000"/>
                </a:solidFill>
              </a:rPr>
              <a:t>1.Resource Management</a:t>
            </a:r>
          </a:p>
          <a:p>
            <a:r>
              <a:rPr lang="en-US" dirty="0" smtClean="0">
                <a:solidFill>
                  <a:srgbClr val="FF0000"/>
                </a:solidFill>
              </a:rPr>
              <a:t>2. Profiling and monitoring.</a:t>
            </a:r>
            <a:endParaRPr lang="en-IN" dirty="0">
              <a:solidFill>
                <a:srgbClr val="FF0000"/>
              </a:solidFill>
            </a:endParaRPr>
          </a:p>
        </p:txBody>
      </p:sp>
    </p:spTree>
    <p:extLst>
      <p:ext uri="{BB962C8B-B14F-4D97-AF65-F5344CB8AC3E}">
        <p14:creationId xmlns:p14="http://schemas.microsoft.com/office/powerpoint/2010/main" val="341520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671858" y="1550525"/>
            <a:ext cx="11103830" cy="3924151"/>
          </a:xfrm>
          <a:prstGeom prst="rect">
            <a:avLst/>
          </a:prstGeom>
        </p:spPr>
        <p:txBody>
          <a:bodyPr wrap="square">
            <a:spAutoFit/>
          </a:bodyPr>
          <a:lstStyle/>
          <a:p>
            <a:pPr marL="0" lvl="1">
              <a:spcBef>
                <a:spcPts val="600"/>
              </a:spcBef>
            </a:pPr>
            <a:r>
              <a:rPr lang="en-US" sz="2800" b="1" dirty="0" smtClean="0">
                <a:latin typeface="Adobe Arabic" panose="02040503050201020203" pitchFamily="18" charset="-78"/>
                <a:cs typeface="Adobe Arabic" panose="02040503050201020203" pitchFamily="18" charset="-78"/>
              </a:rPr>
              <a:t>2.1</a:t>
            </a:r>
            <a:r>
              <a:rPr lang="en-US" sz="2800" b="1" dirty="0">
                <a:latin typeface="Adobe Arabic" panose="02040503050201020203" pitchFamily="18" charset="-78"/>
                <a:cs typeface="Adobe Arabic" panose="02040503050201020203" pitchFamily="18" charset="-78"/>
              </a:rPr>
              <a:t>. Resource management</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 </a:t>
            </a:r>
            <a:r>
              <a:rPr lang="en-US" sz="2800" dirty="0">
                <a:solidFill>
                  <a:srgbClr val="FF0000"/>
                </a:solidFill>
                <a:latin typeface="Adobe Arabic" panose="02040503050201020203" pitchFamily="18" charset="-78"/>
                <a:cs typeface="Adobe Arabic" panose="02040503050201020203" pitchFamily="18" charset="-78"/>
              </a:rPr>
              <a:t>It comprises several tasks: resource membership, resource reservation, and resource provisioning.</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Aneka provides a collection of services that are in charge of managing resources. </a:t>
            </a:r>
          </a:p>
          <a:p>
            <a:pPr lvl="2"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The Index Service (or Membership Catalogue)</a:t>
            </a:r>
          </a:p>
          <a:p>
            <a:pPr lvl="2"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Reservation Service</a:t>
            </a:r>
          </a:p>
          <a:p>
            <a:pPr lvl="2"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Resource Provisioning Service.</a:t>
            </a: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3587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sp>
        <p:nvSpPr>
          <p:cNvPr id="2" name="Rectangle 1"/>
          <p:cNvSpPr/>
          <p:nvPr/>
        </p:nvSpPr>
        <p:spPr>
          <a:xfrm>
            <a:off x="671858" y="1420556"/>
            <a:ext cx="11103830" cy="6109365"/>
          </a:xfrm>
          <a:prstGeom prst="rect">
            <a:avLst/>
          </a:prstGeom>
        </p:spPr>
        <p:txBody>
          <a:bodyPr wrap="square">
            <a:spAutoFit/>
          </a:bodyPr>
          <a:lstStyle/>
          <a:p>
            <a:pPr marL="0" lvl="1">
              <a:spcBef>
                <a:spcPts val="600"/>
              </a:spcBef>
            </a:pPr>
            <a:r>
              <a:rPr lang="en-US" sz="2800" b="1" dirty="0">
                <a:latin typeface="Adobe Arabic" panose="02040503050201020203" pitchFamily="18" charset="-78"/>
                <a:cs typeface="Adobe Arabic" panose="02040503050201020203" pitchFamily="18" charset="-78"/>
              </a:rPr>
              <a:t>1. </a:t>
            </a:r>
            <a:r>
              <a:rPr lang="en-US" sz="2800" b="1" dirty="0">
                <a:solidFill>
                  <a:srgbClr val="FF0000"/>
                </a:solidFill>
                <a:latin typeface="Adobe Arabic" panose="02040503050201020203" pitchFamily="18" charset="-78"/>
                <a:cs typeface="Adobe Arabic" panose="02040503050201020203" pitchFamily="18" charset="-78"/>
              </a:rPr>
              <a:t>The Index Service (or Membership Catalogue)</a:t>
            </a:r>
          </a:p>
          <a:p>
            <a:pPr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The nodes that are connected or disconnected</a:t>
            </a:r>
            <a:r>
              <a:rPr lang="en-US" sz="2800" dirty="0">
                <a:latin typeface="Adobe Arabic" panose="02040503050201020203" pitchFamily="18" charset="-78"/>
                <a:cs typeface="Adobe Arabic" panose="02040503050201020203" pitchFamily="18" charset="-78"/>
              </a:rPr>
              <a:t>.</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Container publishes during startup</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Discover the available services and interact with them.</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Collects the dynamic performance data of each node.</a:t>
            </a:r>
          </a:p>
          <a:p>
            <a:pPr marL="0" lvl="1">
              <a:spcBef>
                <a:spcPts val="600"/>
              </a:spcBef>
            </a:pPr>
            <a:r>
              <a:rPr lang="en-US" sz="2800" b="1" dirty="0">
                <a:latin typeface="Adobe Arabic" panose="02040503050201020203" pitchFamily="18" charset="-78"/>
                <a:cs typeface="Adobe Arabic" panose="02040503050201020203" pitchFamily="18" charset="-78"/>
              </a:rPr>
              <a:t>2. Resource Provisioning </a:t>
            </a:r>
            <a:r>
              <a:rPr lang="en-US" sz="2800" b="1" dirty="0" smtClean="0">
                <a:latin typeface="Adobe Arabic" panose="02040503050201020203" pitchFamily="18" charset="-78"/>
                <a:cs typeface="Adobe Arabic" panose="02040503050201020203" pitchFamily="18" charset="-78"/>
              </a:rPr>
              <a:t>Service</a:t>
            </a:r>
          </a:p>
          <a:p>
            <a:pPr lvl="1" indent="-457200">
              <a:spcBef>
                <a:spcPts val="600"/>
              </a:spcBef>
              <a:buFont typeface="Arial" panose="020B0604020202020204" pitchFamily="34" charset="0"/>
              <a:buChar char="•"/>
            </a:pPr>
            <a:r>
              <a:rPr lang="en-US" sz="2800" b="1" dirty="0" smtClean="0">
                <a:solidFill>
                  <a:srgbClr val="FF0000"/>
                </a:solidFill>
                <a:latin typeface="Adobe Arabic" panose="02040503050201020203" pitchFamily="18" charset="-78"/>
                <a:cs typeface="Adobe Arabic" panose="02040503050201020203" pitchFamily="18" charset="-78"/>
              </a:rPr>
              <a:t>It allows the integration and management of virtual resources</a:t>
            </a:r>
            <a:r>
              <a:rPr lang="en-US" sz="2800" b="1" dirty="0" smtClean="0">
                <a:latin typeface="Adobe Arabic" panose="02040503050201020203" pitchFamily="18" charset="-78"/>
                <a:cs typeface="Adobe Arabic" panose="02040503050201020203" pitchFamily="18" charset="-78"/>
              </a:rPr>
              <a:t> </a:t>
            </a:r>
          </a:p>
          <a:p>
            <a:pPr lvl="1" indent="-457200">
              <a:spcBef>
                <a:spcPts val="600"/>
              </a:spcBef>
              <a:buFont typeface="Arial" panose="020B0604020202020204" pitchFamily="34" charset="0"/>
              <a:buChar char="•"/>
            </a:pPr>
            <a:r>
              <a:rPr lang="en-US" sz="2800" dirty="0" smtClean="0">
                <a:latin typeface="Adobe Arabic" panose="02040503050201020203" pitchFamily="18" charset="-78"/>
                <a:cs typeface="Adobe Arabic" panose="02040503050201020203" pitchFamily="18" charset="-78"/>
              </a:rPr>
              <a:t>Flexible/Dynamic </a:t>
            </a:r>
            <a:r>
              <a:rPr lang="en-US" sz="2800" dirty="0">
                <a:latin typeface="Adobe Arabic" panose="02040503050201020203" pitchFamily="18" charset="-78"/>
                <a:cs typeface="Adobe Arabic" panose="02040503050201020203" pitchFamily="18" charset="-78"/>
              </a:rPr>
              <a:t>Infrastructure for provisioning</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Resource Pool – Common Interface</a:t>
            </a:r>
          </a:p>
          <a:p>
            <a:pPr marL="0" lvl="1">
              <a:spcBef>
                <a:spcPts val="600"/>
              </a:spcBef>
            </a:pPr>
            <a:r>
              <a:rPr lang="en-US" sz="2800" b="1" dirty="0">
                <a:latin typeface="Adobe Arabic" panose="02040503050201020203" pitchFamily="18" charset="-78"/>
                <a:cs typeface="Adobe Arabic" panose="02040503050201020203" pitchFamily="18" charset="-78"/>
              </a:rPr>
              <a:t>3. Reservation </a:t>
            </a:r>
            <a:r>
              <a:rPr lang="en-US" sz="2800" b="1" dirty="0" smtClean="0">
                <a:latin typeface="Adobe Arabic" panose="02040503050201020203" pitchFamily="18" charset="-78"/>
                <a:cs typeface="Adobe Arabic" panose="02040503050201020203" pitchFamily="18" charset="-78"/>
              </a:rPr>
              <a:t>Service</a:t>
            </a:r>
          </a:p>
          <a:p>
            <a:pPr lvl="1" indent="-457200">
              <a:spcBef>
                <a:spcPts val="600"/>
              </a:spcBef>
              <a:buFont typeface="Arial" panose="020B0604020202020204" pitchFamily="34" charset="0"/>
              <a:buChar char="•"/>
            </a:pPr>
            <a:r>
              <a:rPr lang="en-US" sz="2800" b="1" dirty="0" smtClean="0">
                <a:solidFill>
                  <a:srgbClr val="FF0000"/>
                </a:solidFill>
                <a:latin typeface="Adobe Arabic" panose="02040503050201020203" pitchFamily="18" charset="-78"/>
                <a:cs typeface="Adobe Arabic" panose="02040503050201020203" pitchFamily="18" charset="-78"/>
              </a:rPr>
              <a:t>Scheduling the services</a:t>
            </a:r>
            <a:endParaRPr lang="en-US" sz="2800" b="1" dirty="0">
              <a:solidFill>
                <a:srgbClr val="FF0000"/>
              </a:solidFill>
              <a:latin typeface="Adobe Arabic" panose="02040503050201020203" pitchFamily="18" charset="-78"/>
              <a:cs typeface="Adobe Arabic" panose="02040503050201020203" pitchFamily="18" charset="-78"/>
            </a:endParaRPr>
          </a:p>
          <a:p>
            <a:pPr lvl="1"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0" y="422343"/>
            <a:ext cx="12192000" cy="584775"/>
          </a:xfrm>
          <a:prstGeom prst="rect">
            <a:avLst/>
          </a:prstGeom>
        </p:spPr>
        <p:txBody>
          <a:bodyPr wrap="square">
            <a:spAutoFit/>
          </a:bodyPr>
          <a:lstStyle/>
          <a:p>
            <a:pPr algn="ctr"/>
            <a:r>
              <a:rPr lang="en-US"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73355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sp>
        <p:nvSpPr>
          <p:cNvPr id="2" name="Rectangle 1"/>
          <p:cNvSpPr/>
          <p:nvPr/>
        </p:nvSpPr>
        <p:spPr>
          <a:xfrm>
            <a:off x="671858" y="1706628"/>
            <a:ext cx="11103830" cy="4431983"/>
          </a:xfrm>
          <a:prstGeom prst="rect">
            <a:avLst/>
          </a:prstGeom>
        </p:spPr>
        <p:txBody>
          <a:bodyPr wrap="square">
            <a:spAutoFit/>
          </a:bodyPr>
          <a:lstStyle/>
          <a:p>
            <a:pPr>
              <a:spcBef>
                <a:spcPts val="600"/>
              </a:spcBef>
            </a:pPr>
            <a:r>
              <a:rPr lang="en-US" sz="2800" b="1" dirty="0" smtClean="0">
                <a:latin typeface="Adobe Arabic" panose="02040503050201020203" pitchFamily="18" charset="-78"/>
                <a:cs typeface="Adobe Arabic" panose="02040503050201020203" pitchFamily="18" charset="-78"/>
              </a:rPr>
              <a:t>2.2</a:t>
            </a:r>
            <a:r>
              <a:rPr lang="en-US" sz="2800" b="1" dirty="0">
                <a:latin typeface="Adobe Arabic" panose="02040503050201020203" pitchFamily="18" charset="-78"/>
                <a:cs typeface="Adobe Arabic" panose="02040503050201020203" pitchFamily="18" charset="-78"/>
              </a:rPr>
              <a:t>. Profiling and monitoring</a:t>
            </a:r>
          </a:p>
          <a:p>
            <a:pPr marL="457200"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Profiling and monitoring services are mostly exposed through </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The Heartbeat</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Monitoring</a:t>
            </a:r>
          </a:p>
          <a:p>
            <a:pPr marL="914400"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Reporting Services.</a:t>
            </a:r>
          </a:p>
          <a:p>
            <a:pPr marL="457200"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The first makes available the information that is collected through the PAL; the other two implement a generic infrastructure for monitoring the activity of any service in the Aneka Cloud.</a:t>
            </a:r>
          </a:p>
          <a:p>
            <a:pPr marL="914400" lvl="1"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89213" y="829995"/>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1005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sp>
        <p:nvSpPr>
          <p:cNvPr id="2" name="Rectangle 1"/>
          <p:cNvSpPr/>
          <p:nvPr/>
        </p:nvSpPr>
        <p:spPr>
          <a:xfrm>
            <a:off x="671858" y="1391048"/>
            <a:ext cx="11103830" cy="5370701"/>
          </a:xfrm>
          <a:prstGeom prst="rect">
            <a:avLst/>
          </a:prstGeom>
        </p:spPr>
        <p:txBody>
          <a:bodyPr wrap="square">
            <a:spAutoFit/>
          </a:bodyPr>
          <a:lstStyle/>
          <a:p>
            <a:pPr marL="0" lvl="1">
              <a:spcBef>
                <a:spcPts val="600"/>
              </a:spcBef>
            </a:pPr>
            <a:r>
              <a:rPr lang="en-US" sz="2800" b="1" dirty="0" smtClean="0">
                <a:latin typeface="Adobe Arabic" panose="02040503050201020203" pitchFamily="18" charset="-78"/>
                <a:cs typeface="Adobe Arabic" panose="02040503050201020203" pitchFamily="18" charset="-78"/>
              </a:rPr>
              <a:t>2.2.1</a:t>
            </a:r>
            <a:r>
              <a:rPr lang="en-US" sz="2800" b="1" dirty="0">
                <a:latin typeface="Adobe Arabic" panose="02040503050201020203" pitchFamily="18" charset="-78"/>
                <a:cs typeface="Adobe Arabic" panose="02040503050201020203" pitchFamily="18" charset="-78"/>
              </a:rPr>
              <a:t>. The Heartbeat</a:t>
            </a:r>
          </a:p>
          <a:p>
            <a:pPr marL="914400"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The Heartbeat Service periodically collects the </a:t>
            </a:r>
            <a:r>
              <a:rPr lang="en-US" sz="2600" b="1" dirty="0">
                <a:solidFill>
                  <a:srgbClr val="FF0000"/>
                </a:solidFill>
                <a:latin typeface="Adobe Arabic" panose="02040503050201020203" pitchFamily="18" charset="-78"/>
                <a:cs typeface="Adobe Arabic" panose="02040503050201020203" pitchFamily="18" charset="-78"/>
              </a:rPr>
              <a:t>dynamic performance information </a:t>
            </a:r>
            <a:r>
              <a:rPr lang="en-US" sz="2600" dirty="0">
                <a:solidFill>
                  <a:srgbClr val="FF0000"/>
                </a:solidFill>
                <a:latin typeface="Adobe Arabic" panose="02040503050201020203" pitchFamily="18" charset="-78"/>
                <a:cs typeface="Adobe Arabic" panose="02040503050201020203" pitchFamily="18" charset="-78"/>
              </a:rPr>
              <a:t>about the node and publishes this information to the membership service in the Aneka Cloud</a:t>
            </a:r>
            <a:r>
              <a:rPr lang="en-US" sz="2600" dirty="0">
                <a:latin typeface="Adobe Arabic" panose="02040503050201020203" pitchFamily="18" charset="-78"/>
                <a:cs typeface="Adobe Arabic" panose="02040503050201020203" pitchFamily="18" charset="-78"/>
              </a:rPr>
              <a:t>. </a:t>
            </a:r>
          </a:p>
          <a:p>
            <a:pPr marL="914400"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A specific component, called </a:t>
            </a:r>
            <a:r>
              <a:rPr lang="en-US" sz="2600" b="1" dirty="0">
                <a:solidFill>
                  <a:srgbClr val="FF0000"/>
                </a:solidFill>
                <a:latin typeface="Adobe Arabic" panose="02040503050201020203" pitchFamily="18" charset="-78"/>
                <a:cs typeface="Adobe Arabic" panose="02040503050201020203" pitchFamily="18" charset="-78"/>
              </a:rPr>
              <a:t>Node Resolver, </a:t>
            </a:r>
            <a:r>
              <a:rPr lang="en-US" sz="2600" dirty="0">
                <a:solidFill>
                  <a:srgbClr val="FF0000"/>
                </a:solidFill>
                <a:latin typeface="Adobe Arabic" panose="02040503050201020203" pitchFamily="18" charset="-78"/>
                <a:cs typeface="Adobe Arabic" panose="02040503050201020203" pitchFamily="18" charset="-78"/>
              </a:rPr>
              <a:t>is in charge of collecting the data </a:t>
            </a:r>
            <a:r>
              <a:rPr lang="en-US" sz="2600" dirty="0">
                <a:latin typeface="Adobe Arabic" panose="02040503050201020203" pitchFamily="18" charset="-78"/>
                <a:cs typeface="Adobe Arabic" panose="02040503050201020203" pitchFamily="18" charset="-78"/>
              </a:rPr>
              <a:t>and making them available to the Heartbeat Service. </a:t>
            </a:r>
          </a:p>
          <a:p>
            <a:pPr marL="914400"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These data are collected by the </a:t>
            </a:r>
            <a:r>
              <a:rPr lang="en-US" sz="2600" b="1" dirty="0">
                <a:solidFill>
                  <a:srgbClr val="FF0000"/>
                </a:solidFill>
                <a:latin typeface="Adobe Arabic" panose="02040503050201020203" pitchFamily="18" charset="-78"/>
                <a:cs typeface="Adobe Arabic" panose="02040503050201020203" pitchFamily="18" charset="-78"/>
              </a:rPr>
              <a:t>index node </a:t>
            </a:r>
            <a:r>
              <a:rPr lang="en-US" sz="2600" dirty="0">
                <a:solidFill>
                  <a:srgbClr val="FF0000"/>
                </a:solidFill>
                <a:latin typeface="Adobe Arabic" panose="02040503050201020203" pitchFamily="18" charset="-78"/>
                <a:cs typeface="Adobe Arabic" panose="02040503050201020203" pitchFamily="18" charset="-78"/>
              </a:rPr>
              <a:t>of the Cloud, which makes them available for services such as reservations and scheduling </a:t>
            </a:r>
            <a:r>
              <a:rPr lang="en-US" sz="2600" dirty="0">
                <a:latin typeface="Adobe Arabic" panose="02040503050201020203" pitchFamily="18" charset="-78"/>
                <a:cs typeface="Adobe Arabic" panose="02040503050201020203" pitchFamily="18" charset="-78"/>
              </a:rPr>
              <a:t>in order to optimize the use of heterogeneous infrastructure.</a:t>
            </a:r>
          </a:p>
          <a:p>
            <a:pPr marL="914400" lvl="1" indent="-457200">
              <a:spcBef>
                <a:spcPts val="600"/>
              </a:spcBef>
              <a:buFont typeface="Arial" panose="020B0604020202020204" pitchFamily="34" charset="0"/>
              <a:buChar char="•"/>
            </a:pPr>
            <a:r>
              <a:rPr lang="en-US" sz="2600" dirty="0">
                <a:latin typeface="Adobe Arabic" panose="02040503050201020203" pitchFamily="18" charset="-78"/>
                <a:cs typeface="Adobe Arabic" panose="02040503050201020203" pitchFamily="18" charset="-78"/>
              </a:rPr>
              <a:t>Information about memory, disk space, CPU, and operating system is collected</a:t>
            </a:r>
            <a:r>
              <a:rPr lang="en-US" sz="2800" dirty="0">
                <a:latin typeface="Adobe Arabic" panose="02040503050201020203" pitchFamily="18" charset="-78"/>
                <a:cs typeface="Adobe Arabic" panose="02040503050201020203" pitchFamily="18" charset="-78"/>
              </a:rPr>
              <a:t>.</a:t>
            </a:r>
          </a:p>
          <a:p>
            <a:pPr marL="914400" lvl="1"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0" y="392835"/>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90746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sp>
        <p:nvSpPr>
          <p:cNvPr id="2" name="Rectangle 1"/>
          <p:cNvSpPr/>
          <p:nvPr/>
        </p:nvSpPr>
        <p:spPr>
          <a:xfrm>
            <a:off x="716463" y="1177959"/>
            <a:ext cx="11103830" cy="5570756"/>
          </a:xfrm>
          <a:prstGeom prst="rect">
            <a:avLst/>
          </a:prstGeom>
        </p:spPr>
        <p:txBody>
          <a:bodyPr wrap="square">
            <a:spAutoFit/>
          </a:bodyPr>
          <a:lstStyle/>
          <a:p>
            <a:pPr marL="0" lvl="1">
              <a:spcBef>
                <a:spcPts val="600"/>
              </a:spcBef>
            </a:pPr>
            <a:r>
              <a:rPr lang="en-US" sz="2800" b="1" dirty="0" smtClean="0">
                <a:latin typeface="Adobe Arabic" panose="02040503050201020203" pitchFamily="18" charset="-78"/>
                <a:cs typeface="Adobe Arabic" panose="02040503050201020203" pitchFamily="18" charset="-78"/>
              </a:rPr>
              <a:t>2.2.2</a:t>
            </a:r>
            <a:r>
              <a:rPr lang="en-US" sz="2800" b="1" dirty="0">
                <a:latin typeface="Adobe Arabic" panose="02040503050201020203" pitchFamily="18" charset="-78"/>
                <a:cs typeface="Adobe Arabic" panose="02040503050201020203" pitchFamily="18" charset="-78"/>
              </a:rPr>
              <a:t>. Monitoring Service</a:t>
            </a:r>
          </a:p>
          <a:p>
            <a:pPr lvl="1" indent="-457200">
              <a:spcBef>
                <a:spcPts val="600"/>
              </a:spcBef>
              <a:buFont typeface="Arial" panose="020B0604020202020204" pitchFamily="34" charset="0"/>
              <a:buChar char="•"/>
            </a:pPr>
            <a:r>
              <a:rPr lang="en-US" sz="2400" dirty="0" smtClean="0">
                <a:solidFill>
                  <a:srgbClr val="FF0000"/>
                </a:solidFill>
                <a:latin typeface="Adobe Arabic" panose="02040503050201020203" pitchFamily="18" charset="-78"/>
                <a:cs typeface="Adobe Arabic" panose="02040503050201020203" pitchFamily="18" charset="-78"/>
              </a:rPr>
              <a:t>The set of built in services for monitoring and profiling is completed by a generic monitoring infrastructure., which allows any custom service to report its activity</a:t>
            </a:r>
          </a:p>
          <a:p>
            <a:pPr lvl="1" indent="-457200">
              <a:spcBef>
                <a:spcPts val="600"/>
              </a:spcBef>
              <a:buFont typeface="Arial" panose="020B0604020202020204" pitchFamily="34" charset="0"/>
              <a:buChar char="•"/>
            </a:pPr>
            <a:r>
              <a:rPr lang="en-US" sz="2400" dirty="0" smtClean="0">
                <a:solidFill>
                  <a:srgbClr val="FF0000"/>
                </a:solidFill>
                <a:latin typeface="Adobe Arabic" panose="02040503050201020203" pitchFamily="18" charset="-78"/>
                <a:cs typeface="Adobe Arabic" panose="02040503050201020203" pitchFamily="18" charset="-78"/>
              </a:rPr>
              <a:t>Several built in services provide information through this channel are</a:t>
            </a:r>
            <a:endParaRPr lang="en-US" sz="2400" dirty="0">
              <a:solidFill>
                <a:srgbClr val="FF0000"/>
              </a:solidFill>
              <a:latin typeface="Adobe Arabic" panose="02040503050201020203" pitchFamily="18" charset="-78"/>
              <a:cs typeface="Adobe Arabic" panose="02040503050201020203" pitchFamily="18" charset="-78"/>
            </a:endParaRPr>
          </a:p>
          <a:p>
            <a:pPr lvl="2"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t>
            </a:r>
            <a:r>
              <a:rPr lang="en-US" sz="2400" b="1" dirty="0">
                <a:latin typeface="Adobe Arabic" panose="02040503050201020203" pitchFamily="18" charset="-78"/>
                <a:cs typeface="Adobe Arabic" panose="02040503050201020203" pitchFamily="18" charset="-78"/>
              </a:rPr>
              <a:t>Membership Catalogue </a:t>
            </a:r>
            <a:r>
              <a:rPr lang="en-US" sz="2400" dirty="0">
                <a:latin typeface="Adobe Arabic" panose="02040503050201020203" pitchFamily="18" charset="-78"/>
                <a:cs typeface="Adobe Arabic" panose="02040503050201020203" pitchFamily="18" charset="-78"/>
              </a:rPr>
              <a:t>tracks the performance information of nodes.</a:t>
            </a:r>
          </a:p>
          <a:p>
            <a:pPr lvl="2"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t>
            </a:r>
            <a:r>
              <a:rPr lang="en-US" sz="2400" b="1" dirty="0">
                <a:latin typeface="Adobe Arabic" panose="02040503050201020203" pitchFamily="18" charset="-78"/>
                <a:cs typeface="Adobe Arabic" panose="02040503050201020203" pitchFamily="18" charset="-78"/>
              </a:rPr>
              <a:t>Execution Service </a:t>
            </a:r>
            <a:r>
              <a:rPr lang="en-US" sz="2400" dirty="0">
                <a:latin typeface="Adobe Arabic" panose="02040503050201020203" pitchFamily="18" charset="-78"/>
                <a:cs typeface="Adobe Arabic" panose="02040503050201020203" pitchFamily="18" charset="-78"/>
              </a:rPr>
              <a:t>monitors several time intervals for the execution of jobs.</a:t>
            </a:r>
          </a:p>
          <a:p>
            <a:pPr lvl="2"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t>
            </a:r>
            <a:r>
              <a:rPr lang="en-US" sz="2400" b="1" dirty="0">
                <a:latin typeface="Adobe Arabic" panose="02040503050201020203" pitchFamily="18" charset="-78"/>
                <a:cs typeface="Adobe Arabic" panose="02040503050201020203" pitchFamily="18" charset="-78"/>
              </a:rPr>
              <a:t>Scheduling Service </a:t>
            </a:r>
            <a:r>
              <a:rPr lang="en-US" sz="2400" dirty="0">
                <a:latin typeface="Adobe Arabic" panose="02040503050201020203" pitchFamily="18" charset="-78"/>
                <a:cs typeface="Adobe Arabic" panose="02040503050201020203" pitchFamily="18" charset="-78"/>
              </a:rPr>
              <a:t>tracks the state transitions of jobs.</a:t>
            </a:r>
          </a:p>
          <a:p>
            <a:pPr lvl="2"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t>
            </a:r>
            <a:r>
              <a:rPr lang="en-US" sz="2400" b="1" dirty="0">
                <a:latin typeface="Adobe Arabic" panose="02040503050201020203" pitchFamily="18" charset="-78"/>
                <a:cs typeface="Adobe Arabic" panose="02040503050201020203" pitchFamily="18" charset="-78"/>
              </a:rPr>
              <a:t>Storage Service </a:t>
            </a:r>
            <a:r>
              <a:rPr lang="en-US" sz="2400" dirty="0">
                <a:latin typeface="Adobe Arabic" panose="02040503050201020203" pitchFamily="18" charset="-78"/>
                <a:cs typeface="Adobe Arabic" panose="02040503050201020203" pitchFamily="18" charset="-78"/>
              </a:rPr>
              <a:t>monitors and makes available information about data transfer, such as upload and download times, filenames, and sizes.</a:t>
            </a:r>
          </a:p>
          <a:p>
            <a:pPr lvl="2"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t>
            </a:r>
            <a:r>
              <a:rPr lang="en-US" sz="2400" b="1" dirty="0">
                <a:latin typeface="Adobe Arabic" panose="02040503050201020203" pitchFamily="18" charset="-78"/>
                <a:cs typeface="Adobe Arabic" panose="02040503050201020203" pitchFamily="18" charset="-78"/>
              </a:rPr>
              <a:t>Resource Provisioning </a:t>
            </a:r>
            <a:r>
              <a:rPr lang="en-US" sz="2400" dirty="0">
                <a:latin typeface="Adobe Arabic" panose="02040503050201020203" pitchFamily="18" charset="-78"/>
                <a:cs typeface="Adobe Arabic" panose="02040503050201020203" pitchFamily="18" charset="-78"/>
              </a:rPr>
              <a:t>Service tracks the provisioning and lifetime information of virtual nodes.</a:t>
            </a:r>
          </a:p>
          <a:p>
            <a:pPr marL="914400" lvl="1" indent="-457200">
              <a:spcBef>
                <a:spcPts val="600"/>
              </a:spcBef>
              <a:buFont typeface="Arial" panose="020B0604020202020204" pitchFamily="34" charset="0"/>
              <a:buChar char="•"/>
            </a:pPr>
            <a:endParaRPr lang="en-US" sz="2400" dirty="0">
              <a:latin typeface="Adobe Arabic" panose="02040503050201020203" pitchFamily="18" charset="-78"/>
              <a:cs typeface="Adobe Arabic" panose="02040503050201020203" pitchFamily="18" charset="-78"/>
            </a:endParaRPr>
          </a:p>
        </p:txBody>
      </p:sp>
      <p:sp>
        <p:nvSpPr>
          <p:cNvPr id="4" name="Rectangle 3"/>
          <p:cNvSpPr/>
          <p:nvPr/>
        </p:nvSpPr>
        <p:spPr>
          <a:xfrm>
            <a:off x="55756" y="59318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3651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671858" y="1550525"/>
            <a:ext cx="10936562" cy="3262432"/>
          </a:xfrm>
          <a:prstGeom prst="rect">
            <a:avLst/>
          </a:prstGeom>
        </p:spPr>
        <p:txBody>
          <a:bodyPr wrap="square">
            <a:spAutoFit/>
          </a:bodyPr>
          <a:lstStyle/>
          <a:p>
            <a:pPr marL="0" lvl="1">
              <a:spcBef>
                <a:spcPts val="600"/>
              </a:spcBef>
            </a:pPr>
            <a:r>
              <a:rPr lang="en-US" sz="2800" b="1" dirty="0" smtClean="0">
                <a:latin typeface="Adobe Arabic" panose="02040503050201020203" pitchFamily="18" charset="-78"/>
                <a:cs typeface="Adobe Arabic" panose="02040503050201020203" pitchFamily="18" charset="-78"/>
              </a:rPr>
              <a:t>2.2.3</a:t>
            </a:r>
            <a:r>
              <a:rPr lang="en-US" sz="2800" b="1" dirty="0">
                <a:latin typeface="Adobe Arabic" panose="02040503050201020203" pitchFamily="18" charset="-78"/>
                <a:cs typeface="Adobe Arabic" panose="02040503050201020203" pitchFamily="18" charset="-78"/>
              </a:rPr>
              <a:t>. Reporting Service</a:t>
            </a:r>
          </a:p>
          <a:p>
            <a:pPr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The Reporting Service manages the store for monitored data and made them accessible to other services or external applications for analysis purposes.</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All this information can be stored on a relational database management system (RDBMS) or a flat file and can be further analyzed by specific applications</a:t>
            </a:r>
          </a:p>
        </p:txBody>
      </p:sp>
      <p:sp>
        <p:nvSpPr>
          <p:cNvPr id="4" name="Rectangle 3"/>
          <p:cNvSpPr/>
          <p:nvPr/>
        </p:nvSpPr>
        <p:spPr>
          <a:xfrm>
            <a:off x="0" y="818844"/>
            <a:ext cx="12192000" cy="584775"/>
          </a:xfrm>
          <a:prstGeom prst="rect">
            <a:avLst/>
          </a:prstGeom>
        </p:spPr>
        <p:txBody>
          <a:bodyPr wrap="square">
            <a:spAutoFit/>
          </a:bodyPr>
          <a:lstStyle/>
          <a:p>
            <a:pPr algn="ctr"/>
            <a:r>
              <a:rPr lang="en-US"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34407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049" y="2372637"/>
            <a:ext cx="10537902" cy="2246769"/>
          </a:xfrm>
          <a:prstGeom prst="rect">
            <a:avLst/>
          </a:prstGeom>
        </p:spPr>
        <p:txBody>
          <a:bodyPr wrap="square">
            <a:spAutoFit/>
          </a:bodyPr>
          <a:lstStyle/>
          <a:p>
            <a:pPr algn="just"/>
            <a:r>
              <a:rPr lang="en-US" sz="2800" dirty="0">
                <a:latin typeface="Adobe Arabic" panose="02040503050201020203" pitchFamily="18" charset="-78"/>
                <a:cs typeface="Adobe Arabic" panose="02040503050201020203" pitchFamily="18" charset="-78"/>
              </a:rPr>
              <a:t> </a:t>
            </a:r>
            <a:r>
              <a:rPr lang="en-US" sz="2800" dirty="0">
                <a:solidFill>
                  <a:srgbClr val="FF0000"/>
                </a:solidFill>
                <a:latin typeface="Adobe Arabic" panose="02040503050201020203" pitchFamily="18" charset="-78"/>
                <a:cs typeface="Adobe Arabic" panose="02040503050201020203" pitchFamily="18" charset="-78"/>
              </a:rPr>
              <a:t>Aneka is a pure PaaS solution for cloud computing</a:t>
            </a:r>
            <a:r>
              <a:rPr lang="en-US" sz="2800" dirty="0">
                <a:latin typeface="Adobe Arabic" panose="02040503050201020203" pitchFamily="18" charset="-78"/>
                <a:cs typeface="Adobe Arabic" panose="02040503050201020203" pitchFamily="18" charset="-78"/>
              </a:rPr>
              <a:t>.</a:t>
            </a:r>
          </a:p>
          <a:p>
            <a:pPr algn="just"/>
            <a:r>
              <a:rPr lang="en-US" sz="2800" b="1" dirty="0">
                <a:latin typeface="Adobe Arabic" panose="02040503050201020203" pitchFamily="18" charset="-78"/>
                <a:cs typeface="Adobe Arabic" panose="02040503050201020203" pitchFamily="18" charset="-78"/>
              </a:rPr>
              <a:t>Aneka is Manjra soft solution's for developing, deploying, and managing cloud applications</a:t>
            </a:r>
          </a:p>
          <a:p>
            <a:pPr algn="just"/>
            <a:r>
              <a:rPr lang="en-US" sz="2800" dirty="0">
                <a:latin typeface="Adobe Arabic" panose="02040503050201020203" pitchFamily="18" charset="-78"/>
                <a:cs typeface="Adobe Arabic" panose="02040503050201020203" pitchFamily="18" charset="-78"/>
              </a:rPr>
              <a:t>Aneka consists of a </a:t>
            </a:r>
            <a:r>
              <a:rPr lang="en-US" sz="2800" dirty="0">
                <a:solidFill>
                  <a:srgbClr val="FF0000"/>
                </a:solidFill>
                <a:latin typeface="Adobe Arabic" panose="02040503050201020203" pitchFamily="18" charset="-78"/>
                <a:cs typeface="Adobe Arabic" panose="02040503050201020203" pitchFamily="18" charset="-78"/>
              </a:rPr>
              <a:t>scalable cloud middleware that can be deployed on top of heterogeneous  computing resources</a:t>
            </a:r>
            <a:r>
              <a:rPr lang="en-US" sz="2800" dirty="0">
                <a:latin typeface="Adobe Arabic" panose="02040503050201020203" pitchFamily="18" charset="-78"/>
                <a:cs typeface="Adobe Arabic" panose="02040503050201020203" pitchFamily="18" charset="-78"/>
              </a:rPr>
              <a:t>.</a:t>
            </a:r>
          </a:p>
        </p:txBody>
      </p:sp>
      <p:sp>
        <p:nvSpPr>
          <p:cNvPr id="4" name="Rectangle 3"/>
          <p:cNvSpPr/>
          <p:nvPr/>
        </p:nvSpPr>
        <p:spPr>
          <a:xfrm>
            <a:off x="-89213" y="1444488"/>
            <a:ext cx="12192000" cy="584775"/>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Introduction and Frame work</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31332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671858" y="1550525"/>
            <a:ext cx="11103830" cy="4355038"/>
          </a:xfrm>
          <a:prstGeom prst="rect">
            <a:avLst/>
          </a:prstGeom>
        </p:spPr>
        <p:txBody>
          <a:bodyPr wrap="square">
            <a:spAutoFit/>
          </a:bodyPr>
          <a:lstStyle/>
          <a:p>
            <a:pPr lvl="1" indent="-457200">
              <a:spcBef>
                <a:spcPts val="600"/>
              </a:spcBef>
              <a:buFont typeface="Arial" panose="020B0604020202020204" pitchFamily="34" charset="0"/>
              <a:buChar char="•"/>
            </a:pPr>
            <a:r>
              <a:rPr lang="en-US" sz="2800" dirty="0">
                <a:solidFill>
                  <a:srgbClr val="FF0000"/>
                </a:solidFill>
                <a:latin typeface="Adobe Arabic" panose="02040503050201020203" pitchFamily="18" charset="-78"/>
                <a:cs typeface="Adobe Arabic" panose="02040503050201020203" pitchFamily="18" charset="-78"/>
              </a:rPr>
              <a:t>Foundation Services are related to the logical management of the distributed system built on top of the infrastructure and provide supporting services for the execution of distributed applications</a:t>
            </a:r>
            <a:r>
              <a:rPr lang="en-US" sz="2800" dirty="0">
                <a:latin typeface="Adobe Arabic" panose="02040503050201020203" pitchFamily="18" charset="-78"/>
                <a:cs typeface="Adobe Arabic" panose="02040503050201020203" pitchFamily="18" charset="-78"/>
              </a:rPr>
              <a:t>. </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Allow  developers to concentrate only on the logic that distinguishes a specific programming model from the others</a:t>
            </a:r>
            <a:r>
              <a:rPr lang="en-US" sz="2800" dirty="0" smtClean="0">
                <a:latin typeface="Adobe Arabic" panose="02040503050201020203" pitchFamily="18" charset="-78"/>
                <a:cs typeface="Adobe Arabic" panose="02040503050201020203" pitchFamily="18" charset="-78"/>
              </a:rPr>
              <a:t>.</a:t>
            </a:r>
          </a:p>
          <a:p>
            <a:pPr lvl="1" indent="-457200">
              <a:spcBef>
                <a:spcPts val="600"/>
              </a:spcBef>
              <a:buFont typeface="Arial" panose="020B0604020202020204" pitchFamily="34" charset="0"/>
              <a:buChar char="•"/>
            </a:pPr>
            <a:r>
              <a:rPr lang="en-US" sz="2800" dirty="0" smtClean="0">
                <a:latin typeface="Adobe Arabic" panose="02040503050201020203" pitchFamily="18" charset="-78"/>
                <a:cs typeface="Adobe Arabic" panose="02040503050201020203" pitchFamily="18" charset="-78"/>
              </a:rPr>
              <a:t>These services cover</a:t>
            </a:r>
            <a:endParaRPr lang="en-US" sz="2800" dirty="0">
              <a:latin typeface="Adobe Arabic" panose="02040503050201020203" pitchFamily="18" charset="-78"/>
              <a:cs typeface="Adobe Arabic" panose="02040503050201020203" pitchFamily="18" charset="-78"/>
            </a:endParaRPr>
          </a:p>
          <a:p>
            <a:pPr marL="971550" lvl="2" indent="-514350">
              <a:spcBef>
                <a:spcPts val="600"/>
              </a:spcBef>
              <a:buFont typeface="+mj-lt"/>
              <a:buAutoNum type="arabicPeriod"/>
            </a:pPr>
            <a:r>
              <a:rPr lang="en-US" sz="2800" dirty="0">
                <a:solidFill>
                  <a:srgbClr val="FF0000"/>
                </a:solidFill>
                <a:latin typeface="Adobe Arabic" panose="02040503050201020203" pitchFamily="18" charset="-78"/>
                <a:cs typeface="Adobe Arabic" panose="02040503050201020203" pitchFamily="18" charset="-78"/>
              </a:rPr>
              <a:t>Storage management for applications</a:t>
            </a:r>
          </a:p>
          <a:p>
            <a:pPr marL="971550" lvl="2" indent="-514350">
              <a:spcBef>
                <a:spcPts val="600"/>
              </a:spcBef>
              <a:buFont typeface="+mj-lt"/>
              <a:buAutoNum type="arabicPeriod"/>
            </a:pPr>
            <a:r>
              <a:rPr lang="en-US" sz="2800" dirty="0">
                <a:solidFill>
                  <a:srgbClr val="FF0000"/>
                </a:solidFill>
                <a:latin typeface="Adobe Arabic" panose="02040503050201020203" pitchFamily="18" charset="-78"/>
                <a:cs typeface="Adobe Arabic" panose="02040503050201020203" pitchFamily="18" charset="-78"/>
              </a:rPr>
              <a:t>Accounting, billing, and resource pricing</a:t>
            </a:r>
          </a:p>
          <a:p>
            <a:pPr marL="971550" lvl="2" indent="-514350">
              <a:spcBef>
                <a:spcPts val="600"/>
              </a:spcBef>
              <a:buFont typeface="+mj-lt"/>
              <a:buAutoNum type="arabicPeriod"/>
            </a:pPr>
            <a:r>
              <a:rPr lang="en-US" sz="2800" dirty="0">
                <a:solidFill>
                  <a:srgbClr val="FF0000"/>
                </a:solidFill>
                <a:latin typeface="Adobe Arabic" panose="02040503050201020203" pitchFamily="18" charset="-78"/>
                <a:cs typeface="Adobe Arabic" panose="02040503050201020203" pitchFamily="18" charset="-78"/>
              </a:rPr>
              <a:t>Resource reservation</a:t>
            </a: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3.Foundation </a:t>
            </a:r>
            <a:r>
              <a:rPr lang="en-US" altLang="zh-TW" sz="3200" b="1" dirty="0">
                <a:latin typeface="Adobe Arabic" panose="02040503050201020203" pitchFamily="18" charset="-78"/>
                <a:cs typeface="Adobe Arabic" panose="02040503050201020203" pitchFamily="18" charset="-78"/>
              </a:rPr>
              <a:t>services</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99391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671858" y="1422824"/>
            <a:ext cx="11103830" cy="5509200"/>
          </a:xfrm>
          <a:prstGeom prst="rect">
            <a:avLst/>
          </a:prstGeom>
        </p:spPr>
        <p:txBody>
          <a:bodyPr wrap="square">
            <a:spAutoFit/>
          </a:bodyPr>
          <a:lstStyle/>
          <a:p>
            <a:pPr marL="0" lvl="1">
              <a:spcBef>
                <a:spcPts val="600"/>
              </a:spcBef>
            </a:pPr>
            <a:r>
              <a:rPr lang="en-US" altLang="zh-TW" sz="2600" b="1" dirty="0" smtClean="0">
                <a:latin typeface="Adobe Arabic" panose="02040503050201020203" pitchFamily="18" charset="-78"/>
                <a:cs typeface="Adobe Arabic" panose="02040503050201020203" pitchFamily="18" charset="-78"/>
              </a:rPr>
              <a:t>3.1.Storage </a:t>
            </a:r>
            <a:r>
              <a:rPr lang="en-US" altLang="zh-TW" sz="2600" b="1" dirty="0">
                <a:latin typeface="Adobe Arabic" panose="02040503050201020203" pitchFamily="18" charset="-78"/>
                <a:cs typeface="Adobe Arabic" panose="02040503050201020203" pitchFamily="18" charset="-78"/>
              </a:rPr>
              <a:t>management</a:t>
            </a:r>
            <a:endParaRPr lang="en-US" sz="2600" dirty="0" smtClean="0">
              <a:latin typeface="Adobe Arabic" panose="02040503050201020203" pitchFamily="18" charset="-78"/>
              <a:cs typeface="Adobe Arabic" panose="02040503050201020203" pitchFamily="18" charset="-78"/>
            </a:endParaRPr>
          </a:p>
          <a:p>
            <a:pPr marL="0" lvl="1">
              <a:spcBef>
                <a:spcPts val="600"/>
              </a:spcBef>
            </a:pPr>
            <a:r>
              <a:rPr lang="en-US" sz="2600" dirty="0" smtClean="0">
                <a:latin typeface="Adobe Arabic" panose="02040503050201020203" pitchFamily="18" charset="-78"/>
                <a:cs typeface="Adobe Arabic" panose="02040503050201020203" pitchFamily="18" charset="-78"/>
              </a:rPr>
              <a:t>Two </a:t>
            </a:r>
            <a:r>
              <a:rPr lang="en-US" sz="2600" dirty="0">
                <a:latin typeface="Adobe Arabic" panose="02040503050201020203" pitchFamily="18" charset="-78"/>
                <a:cs typeface="Adobe Arabic" panose="02040503050201020203" pitchFamily="18" charset="-78"/>
              </a:rPr>
              <a:t>different facilities for storage management: </a:t>
            </a:r>
          </a:p>
          <a:p>
            <a:pPr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Centralized file storage, </a:t>
            </a:r>
            <a:r>
              <a:rPr lang="en-US" sz="2600" dirty="0">
                <a:latin typeface="Adobe Arabic" panose="02040503050201020203" pitchFamily="18" charset="-78"/>
                <a:cs typeface="Adobe Arabic" panose="02040503050201020203" pitchFamily="18" charset="-78"/>
              </a:rPr>
              <a:t>which is mostly used for the execution of compute-intensive applications</a:t>
            </a:r>
          </a:p>
          <a:p>
            <a:pPr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Distributed file system</a:t>
            </a:r>
            <a:r>
              <a:rPr lang="en-US" sz="2600" dirty="0">
                <a:latin typeface="Adobe Arabic" panose="02040503050201020203" pitchFamily="18" charset="-78"/>
                <a:cs typeface="Adobe Arabic" panose="02040503050201020203" pitchFamily="18" charset="-78"/>
              </a:rPr>
              <a:t>, which is more suitable for the execution of  data-intensive applications</a:t>
            </a:r>
          </a:p>
          <a:p>
            <a:pPr marL="0" lvl="1">
              <a:spcBef>
                <a:spcPts val="600"/>
              </a:spcBef>
            </a:pPr>
            <a:r>
              <a:rPr lang="en-US" sz="2600" b="1" dirty="0">
                <a:latin typeface="Adobe Arabic" panose="02040503050201020203" pitchFamily="18" charset="-78"/>
                <a:cs typeface="Adobe Arabic" panose="02040503050201020203" pitchFamily="18" charset="-78"/>
              </a:rPr>
              <a:t>Centralized Storage</a:t>
            </a:r>
          </a:p>
          <a:p>
            <a:pPr lvl="1" indent="-457200">
              <a:spcBef>
                <a:spcPts val="600"/>
              </a:spcBef>
              <a:buFont typeface="Arial" panose="020B0604020202020204" pitchFamily="34" charset="0"/>
              <a:buChar char="•"/>
            </a:pPr>
            <a:r>
              <a:rPr lang="en-US" sz="2600" dirty="0">
                <a:latin typeface="Adobe Arabic" panose="02040503050201020203" pitchFamily="18" charset="-78"/>
                <a:cs typeface="Adobe Arabic" panose="02040503050201020203" pitchFamily="18" charset="-78"/>
              </a:rPr>
              <a:t>Centralized storage is implemented through and managed by Aneka’s Storage Service.</a:t>
            </a:r>
          </a:p>
          <a:p>
            <a:pPr lvl="1" indent="-457200">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FTP - file channel </a:t>
            </a:r>
          </a:p>
          <a:p>
            <a:pPr lvl="2" indent="-457200">
              <a:spcBef>
                <a:spcPts val="600"/>
              </a:spcBef>
              <a:buFont typeface="Arial" panose="020B0604020202020204" pitchFamily="34" charset="0"/>
              <a:buChar char="•"/>
            </a:pPr>
            <a:r>
              <a:rPr lang="en-US" sz="2600" dirty="0">
                <a:latin typeface="Adobe Arabic" panose="02040503050201020203" pitchFamily="18" charset="-78"/>
                <a:cs typeface="Adobe Arabic" panose="02040503050201020203" pitchFamily="18" charset="-78"/>
              </a:rPr>
              <a:t> </a:t>
            </a:r>
            <a:r>
              <a:rPr lang="en-US" sz="2600" b="1" dirty="0">
                <a:latin typeface="Adobe Arabic" panose="02040503050201020203" pitchFamily="18" charset="-78"/>
                <a:cs typeface="Adobe Arabic" panose="02040503050201020203" pitchFamily="18" charset="-78"/>
              </a:rPr>
              <a:t>file channel controller </a:t>
            </a:r>
            <a:r>
              <a:rPr lang="en-US" sz="2600" dirty="0">
                <a:latin typeface="Adobe Arabic" panose="02040503050201020203" pitchFamily="18" charset="-78"/>
                <a:cs typeface="Adobe Arabic" panose="02040503050201020203" pitchFamily="18" charset="-78"/>
              </a:rPr>
              <a:t>constitutes the server component</a:t>
            </a:r>
          </a:p>
          <a:p>
            <a:pPr lvl="2" indent="-457200">
              <a:spcBef>
                <a:spcPts val="600"/>
              </a:spcBef>
              <a:buFont typeface="Arial" panose="020B0604020202020204" pitchFamily="34" charset="0"/>
              <a:buChar char="•"/>
            </a:pPr>
            <a:r>
              <a:rPr lang="en-US" sz="2600" dirty="0">
                <a:latin typeface="Adobe Arabic" panose="02040503050201020203" pitchFamily="18" charset="-78"/>
                <a:cs typeface="Adobe Arabic" panose="02040503050201020203" pitchFamily="18" charset="-78"/>
              </a:rPr>
              <a:t> </a:t>
            </a:r>
            <a:r>
              <a:rPr lang="en-US" sz="2600" b="1" dirty="0">
                <a:latin typeface="Adobe Arabic" panose="02040503050201020203" pitchFamily="18" charset="-78"/>
                <a:cs typeface="Adobe Arabic" panose="02040503050201020203" pitchFamily="18" charset="-78"/>
              </a:rPr>
              <a:t>file channel handler </a:t>
            </a:r>
            <a:r>
              <a:rPr lang="en-US" sz="2600" dirty="0">
                <a:latin typeface="Adobe Arabic" panose="02040503050201020203" pitchFamily="18" charset="-78"/>
                <a:cs typeface="Adobe Arabic" panose="02040503050201020203" pitchFamily="18" charset="-78"/>
              </a:rPr>
              <a:t>represents the client component</a:t>
            </a:r>
          </a:p>
        </p:txBody>
      </p:sp>
      <p:sp>
        <p:nvSpPr>
          <p:cNvPr id="4" name="Rectangle 3"/>
          <p:cNvSpPr/>
          <p:nvPr/>
        </p:nvSpPr>
        <p:spPr>
          <a:xfrm>
            <a:off x="0" y="567588"/>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 </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199502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26955" y="2524245"/>
            <a:ext cx="6762010" cy="42124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671858" y="1550525"/>
            <a:ext cx="11103830" cy="1538883"/>
          </a:xfrm>
          <a:prstGeom prst="rect">
            <a:avLst/>
          </a:prstGeom>
        </p:spPr>
        <p:txBody>
          <a:bodyPr wrap="square">
            <a:spAutoFit/>
          </a:bodyPr>
          <a:lstStyle/>
          <a:p>
            <a:pPr marL="0" lvl="1">
              <a:spcBef>
                <a:spcPts val="600"/>
              </a:spcBef>
            </a:pPr>
            <a:r>
              <a:rPr lang="en-US" sz="2800" b="1" dirty="0">
                <a:latin typeface="Adobe Arabic" panose="02040503050201020203" pitchFamily="18" charset="-78"/>
                <a:cs typeface="Adobe Arabic" panose="02040503050201020203" pitchFamily="18" charset="-78"/>
              </a:rPr>
              <a:t>Distributed File System</a:t>
            </a:r>
            <a:r>
              <a:rPr lang="en-US" sz="2800" dirty="0">
                <a:latin typeface="Adobe Arabic" panose="02040503050201020203" pitchFamily="18" charset="-78"/>
                <a:cs typeface="Adobe Arabic" panose="02040503050201020203" pitchFamily="18" charset="-78"/>
              </a:rPr>
              <a:t>: </a:t>
            </a:r>
          </a:p>
          <a:p>
            <a:pPr lvl="1" indent="-457200">
              <a:spcBef>
                <a:spcPts val="600"/>
              </a:spcBef>
              <a:buFont typeface="Arial" panose="020B0604020202020204" pitchFamily="34" charset="0"/>
              <a:buChar char="•"/>
            </a:pPr>
            <a:r>
              <a:rPr lang="en-US" sz="2800" dirty="0">
                <a:latin typeface="Adobe Arabic" panose="02040503050201020203" pitchFamily="18" charset="-78"/>
                <a:cs typeface="Adobe Arabic" panose="02040503050201020203" pitchFamily="18" charset="-78"/>
              </a:rPr>
              <a:t>The reference model for the distributed file system is the Google File System</a:t>
            </a:r>
          </a:p>
          <a:p>
            <a:pPr lvl="1"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4710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705312" y="1817057"/>
            <a:ext cx="11103830" cy="4770537"/>
          </a:xfrm>
          <a:prstGeom prst="rect">
            <a:avLst/>
          </a:prstGeom>
        </p:spPr>
        <p:txBody>
          <a:bodyPr wrap="square">
            <a:spAutoFit/>
          </a:bodyPr>
          <a:lstStyle/>
          <a:p>
            <a:pPr marL="0" lvl="1">
              <a:spcBef>
                <a:spcPts val="600"/>
              </a:spcBef>
            </a:pPr>
            <a:r>
              <a:rPr lang="en-US" altLang="zh-TW" sz="2800" b="1" dirty="0" smtClean="0">
                <a:latin typeface="Adobe Arabic" panose="02040503050201020203" pitchFamily="18" charset="-78"/>
                <a:cs typeface="Adobe Arabic" panose="02040503050201020203" pitchFamily="18" charset="-78"/>
              </a:rPr>
              <a:t>3.2.Accounting</a:t>
            </a:r>
            <a:r>
              <a:rPr lang="en-US" altLang="zh-TW" sz="2800" b="1" dirty="0">
                <a:latin typeface="Adobe Arabic" panose="02040503050201020203" pitchFamily="18" charset="-78"/>
                <a:cs typeface="Adobe Arabic" panose="02040503050201020203" pitchFamily="18" charset="-78"/>
              </a:rPr>
              <a:t>, billing, and resource pricing</a:t>
            </a:r>
            <a:endParaRPr lang="en-US" sz="2800" b="1" dirty="0" smtClean="0">
              <a:latin typeface="Adobe Arabic" panose="02040503050201020203" pitchFamily="18" charset="-78"/>
              <a:cs typeface="Adobe Arabic" panose="02040503050201020203" pitchFamily="18" charset="-78"/>
            </a:endParaRPr>
          </a:p>
          <a:p>
            <a:pPr lvl="1" indent="-457200">
              <a:spcBef>
                <a:spcPts val="600"/>
              </a:spcBef>
              <a:buFont typeface="Arial" panose="020B0604020202020204" pitchFamily="34" charset="0"/>
              <a:buChar char="•"/>
            </a:pPr>
            <a:r>
              <a:rPr lang="en-US" sz="2800" b="1" dirty="0" smtClean="0">
                <a:solidFill>
                  <a:srgbClr val="FF0000"/>
                </a:solidFill>
                <a:latin typeface="Adobe Arabic" panose="02040503050201020203" pitchFamily="18" charset="-78"/>
                <a:cs typeface="Adobe Arabic" panose="02040503050201020203" pitchFamily="18" charset="-78"/>
              </a:rPr>
              <a:t>Accounting </a:t>
            </a:r>
            <a:r>
              <a:rPr lang="en-US" sz="2800" b="1" dirty="0">
                <a:solidFill>
                  <a:srgbClr val="FF0000"/>
                </a:solidFill>
                <a:latin typeface="Adobe Arabic" panose="02040503050201020203" pitchFamily="18" charset="-78"/>
                <a:cs typeface="Adobe Arabic" panose="02040503050201020203" pitchFamily="18" charset="-78"/>
              </a:rPr>
              <a:t>Services </a:t>
            </a:r>
            <a:r>
              <a:rPr lang="en-US" sz="2800" dirty="0">
                <a:solidFill>
                  <a:srgbClr val="FF0000"/>
                </a:solidFill>
                <a:latin typeface="Adobe Arabic" panose="02040503050201020203" pitchFamily="18" charset="-78"/>
                <a:cs typeface="Adobe Arabic" panose="02040503050201020203" pitchFamily="18" charset="-78"/>
              </a:rPr>
              <a:t>keeps track of the status of applications in the Aneka Cloud. </a:t>
            </a:r>
            <a:r>
              <a:rPr lang="en-US" sz="2800" dirty="0">
                <a:latin typeface="Adobe Arabic" panose="02040503050201020203" pitchFamily="18" charset="-78"/>
                <a:cs typeface="Adobe Arabic" panose="02040503050201020203" pitchFamily="18" charset="-78"/>
              </a:rPr>
              <a:t>The information collected for accounting is primarily related to infrastructure usage and application execution.</a:t>
            </a:r>
          </a:p>
          <a:p>
            <a:pPr lvl="1" indent="-457200">
              <a:spcBef>
                <a:spcPts val="600"/>
              </a:spcBef>
              <a:buFont typeface="Arial" panose="020B0604020202020204" pitchFamily="34" charset="0"/>
              <a:buChar char="•"/>
            </a:pPr>
            <a:r>
              <a:rPr lang="en-US" sz="2800" b="1" dirty="0">
                <a:solidFill>
                  <a:srgbClr val="FF0000"/>
                </a:solidFill>
                <a:latin typeface="Adobe Arabic" panose="02040503050201020203" pitchFamily="18" charset="-78"/>
                <a:cs typeface="Adobe Arabic" panose="02040503050201020203" pitchFamily="18" charset="-78"/>
              </a:rPr>
              <a:t>Aneka Billing Service </a:t>
            </a:r>
            <a:r>
              <a:rPr lang="en-US" sz="2800" dirty="0">
                <a:solidFill>
                  <a:srgbClr val="FF0000"/>
                </a:solidFill>
                <a:latin typeface="Adobe Arabic" panose="02040503050201020203" pitchFamily="18" charset="-78"/>
                <a:cs typeface="Adobe Arabic" panose="02040503050201020203" pitchFamily="18" charset="-78"/>
              </a:rPr>
              <a:t>provides detailed information about each user’s usage of resources</a:t>
            </a:r>
            <a:r>
              <a:rPr lang="en-US" sz="2800" dirty="0">
                <a:latin typeface="Adobe Arabic" panose="02040503050201020203" pitchFamily="18" charset="-78"/>
                <a:cs typeface="Adobe Arabic" panose="02040503050201020203" pitchFamily="18" charset="-78"/>
              </a:rPr>
              <a:t>, with the associated costs. </a:t>
            </a:r>
          </a:p>
          <a:p>
            <a:pPr lvl="1" indent="-457200">
              <a:spcBef>
                <a:spcPts val="600"/>
              </a:spcBef>
              <a:buFont typeface="Arial" panose="020B0604020202020204" pitchFamily="34" charset="0"/>
              <a:buChar char="•"/>
            </a:pPr>
            <a:r>
              <a:rPr lang="en-US" sz="2800" b="1" dirty="0">
                <a:solidFill>
                  <a:srgbClr val="FF0000"/>
                </a:solidFill>
                <a:latin typeface="Adobe Arabic" panose="02040503050201020203" pitchFamily="18" charset="-78"/>
                <a:cs typeface="Adobe Arabic" panose="02040503050201020203" pitchFamily="18" charset="-78"/>
              </a:rPr>
              <a:t>Resource Pricing: </a:t>
            </a:r>
            <a:r>
              <a:rPr lang="en-US" sz="2800" dirty="0">
                <a:solidFill>
                  <a:srgbClr val="FF0000"/>
                </a:solidFill>
                <a:latin typeface="Adobe Arabic" panose="02040503050201020203" pitchFamily="18" charset="-78"/>
                <a:cs typeface="Adobe Arabic" panose="02040503050201020203" pitchFamily="18" charset="-78"/>
              </a:rPr>
              <a:t>Each resource can be priced differently according to the set of services </a:t>
            </a:r>
            <a:r>
              <a:rPr lang="en-US" sz="2800" dirty="0">
                <a:latin typeface="Adobe Arabic" panose="02040503050201020203" pitchFamily="18" charset="-78"/>
                <a:cs typeface="Adobe Arabic" panose="02040503050201020203" pitchFamily="18" charset="-78"/>
              </a:rPr>
              <a:t>that are available on the corresponding Aneka container or the installed software in the node.</a:t>
            </a:r>
          </a:p>
          <a:p>
            <a:pPr lvl="1" indent="-457200">
              <a:spcBef>
                <a:spcPts val="600"/>
              </a:spcBef>
              <a:buFont typeface="Arial" panose="020B0604020202020204" pitchFamily="34" charset="0"/>
              <a:buChar char="•"/>
            </a:pPr>
            <a:endParaRPr lang="en-US" sz="2800" dirty="0">
              <a:latin typeface="Adobe Arabic" panose="02040503050201020203" pitchFamily="18" charset="-78"/>
              <a:cs typeface="Adobe Arabic" panose="02040503050201020203" pitchFamily="18" charset="-78"/>
            </a:endParaRP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740011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705312" y="1750151"/>
            <a:ext cx="11103830" cy="5032147"/>
          </a:xfrm>
          <a:prstGeom prst="rect">
            <a:avLst/>
          </a:prstGeom>
        </p:spPr>
        <p:txBody>
          <a:bodyPr wrap="square">
            <a:spAutoFit/>
          </a:bodyPr>
          <a:lstStyle/>
          <a:p>
            <a:pPr marL="0" lvl="1">
              <a:spcBef>
                <a:spcPts val="600"/>
              </a:spcBef>
            </a:pPr>
            <a:r>
              <a:rPr lang="en-US" altLang="zh-TW" sz="2600" b="1" dirty="0" smtClean="0">
                <a:latin typeface="Adobe Arabic" panose="02040503050201020203" pitchFamily="18" charset="-78"/>
                <a:cs typeface="Adobe Arabic" panose="02040503050201020203" pitchFamily="18" charset="-78"/>
              </a:rPr>
              <a:t>3.3.Resource </a:t>
            </a:r>
            <a:r>
              <a:rPr lang="en-US" altLang="zh-TW" sz="2600" b="1" dirty="0">
                <a:latin typeface="Adobe Arabic" panose="02040503050201020203" pitchFamily="18" charset="-78"/>
                <a:cs typeface="Adobe Arabic" panose="02040503050201020203" pitchFamily="18" charset="-78"/>
              </a:rPr>
              <a:t>reservation</a:t>
            </a:r>
            <a:endParaRPr lang="en-US" sz="2600" b="1" dirty="0">
              <a:latin typeface="Adobe Arabic" panose="02040503050201020203" pitchFamily="18" charset="-78"/>
              <a:cs typeface="Adobe Arabic" panose="02040503050201020203" pitchFamily="18" charset="-78"/>
            </a:endParaRPr>
          </a:p>
          <a:p>
            <a:pPr marL="0" lvl="1">
              <a:spcBef>
                <a:spcPts val="600"/>
              </a:spcBef>
            </a:pPr>
            <a:r>
              <a:rPr lang="en-US" sz="2600" dirty="0" smtClean="0">
                <a:solidFill>
                  <a:srgbClr val="FF0000"/>
                </a:solidFill>
                <a:latin typeface="Adobe Arabic" panose="02040503050201020203" pitchFamily="18" charset="-78"/>
                <a:cs typeface="Adobe Arabic" panose="02040503050201020203" pitchFamily="18" charset="-78"/>
              </a:rPr>
              <a:t>Resource </a:t>
            </a:r>
            <a:r>
              <a:rPr lang="en-US" sz="2600" dirty="0">
                <a:solidFill>
                  <a:srgbClr val="FF0000"/>
                </a:solidFill>
                <a:latin typeface="Adobe Arabic" panose="02040503050201020203" pitchFamily="18" charset="-78"/>
                <a:cs typeface="Adobe Arabic" panose="02040503050201020203" pitchFamily="18" charset="-78"/>
              </a:rPr>
              <a:t>reservation is built out of two different kinds of services</a:t>
            </a:r>
          </a:p>
          <a:p>
            <a:pPr lvl="1" indent="-457200">
              <a:spcBef>
                <a:spcPts val="600"/>
              </a:spcBef>
              <a:buFont typeface="Arial" panose="020B0604020202020204" pitchFamily="34" charset="0"/>
              <a:buChar char="•"/>
            </a:pPr>
            <a:r>
              <a:rPr lang="en-US" sz="2600" b="1" dirty="0">
                <a:solidFill>
                  <a:srgbClr val="FF0000"/>
                </a:solidFill>
                <a:latin typeface="Adobe Arabic" panose="02040503050201020203" pitchFamily="18" charset="-78"/>
                <a:cs typeface="Adobe Arabic" panose="02040503050201020203" pitchFamily="18" charset="-78"/>
              </a:rPr>
              <a:t>Resource Reservation </a:t>
            </a:r>
            <a:r>
              <a:rPr lang="en-US" sz="2600" dirty="0">
                <a:solidFill>
                  <a:srgbClr val="FF0000"/>
                </a:solidFill>
                <a:latin typeface="Adobe Arabic" panose="02040503050201020203" pitchFamily="18" charset="-78"/>
                <a:cs typeface="Adobe Arabic" panose="02040503050201020203" pitchFamily="18" charset="-78"/>
              </a:rPr>
              <a:t>keeps track of all the reserved time slots in the Aneka Cloud </a:t>
            </a:r>
            <a:r>
              <a:rPr lang="en-US" sz="2600" dirty="0">
                <a:latin typeface="Adobe Arabic" panose="02040503050201020203" pitchFamily="18" charset="-78"/>
                <a:cs typeface="Adobe Arabic" panose="02040503050201020203" pitchFamily="18" charset="-78"/>
              </a:rPr>
              <a:t>and provides a unified view of the system.</a:t>
            </a:r>
          </a:p>
          <a:p>
            <a:pPr lvl="1" indent="-457200">
              <a:spcBef>
                <a:spcPts val="600"/>
              </a:spcBef>
              <a:buFont typeface="Arial" panose="020B0604020202020204" pitchFamily="34" charset="0"/>
              <a:buChar char="•"/>
            </a:pPr>
            <a:r>
              <a:rPr lang="en-US" sz="2600" dirty="0">
                <a:solidFill>
                  <a:srgbClr val="FF0000"/>
                </a:solidFill>
                <a:latin typeface="Adobe Arabic" panose="02040503050201020203" pitchFamily="18" charset="-78"/>
                <a:cs typeface="Adobe Arabic" panose="02040503050201020203" pitchFamily="18" charset="-78"/>
              </a:rPr>
              <a:t>The </a:t>
            </a:r>
            <a:r>
              <a:rPr lang="en-US" sz="2600" b="1" dirty="0">
                <a:solidFill>
                  <a:srgbClr val="FF0000"/>
                </a:solidFill>
                <a:latin typeface="Adobe Arabic" panose="02040503050201020203" pitchFamily="18" charset="-78"/>
                <a:cs typeface="Adobe Arabic" panose="02040503050201020203" pitchFamily="18" charset="-78"/>
              </a:rPr>
              <a:t>Allocation Service </a:t>
            </a:r>
            <a:r>
              <a:rPr lang="en-US" sz="2600" dirty="0">
                <a:solidFill>
                  <a:srgbClr val="FF0000"/>
                </a:solidFill>
                <a:latin typeface="Adobe Arabic" panose="02040503050201020203" pitchFamily="18" charset="-78"/>
                <a:cs typeface="Adobe Arabic" panose="02040503050201020203" pitchFamily="18" charset="-78"/>
              </a:rPr>
              <a:t>is installed on each node that features execution services and manages the database of information </a:t>
            </a:r>
            <a:r>
              <a:rPr lang="en-US" sz="2600" dirty="0">
                <a:latin typeface="Adobe Arabic" panose="02040503050201020203" pitchFamily="18" charset="-78"/>
                <a:cs typeface="Adobe Arabic" panose="02040503050201020203" pitchFamily="18" charset="-78"/>
              </a:rPr>
              <a:t>regarding the allocated slots on the local node.</a:t>
            </a:r>
          </a:p>
          <a:p>
            <a:pPr marL="0" lvl="1">
              <a:spcBef>
                <a:spcPts val="600"/>
              </a:spcBef>
            </a:pPr>
            <a:r>
              <a:rPr lang="en-US" sz="2600" b="1" dirty="0">
                <a:latin typeface="Adobe Arabic" panose="02040503050201020203" pitchFamily="18" charset="-78"/>
                <a:cs typeface="Adobe Arabic" panose="02040503050201020203" pitchFamily="18" charset="-78"/>
              </a:rPr>
              <a:t>Three Reservations</a:t>
            </a:r>
          </a:p>
          <a:p>
            <a:pPr lvl="1" indent="-457200">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Basic Reservation </a:t>
            </a:r>
            <a:r>
              <a:rPr lang="en-US" sz="2600" dirty="0">
                <a:latin typeface="Adobe Arabic" panose="02040503050201020203" pitchFamily="18" charset="-78"/>
                <a:cs typeface="Adobe Arabic" panose="02040503050201020203" pitchFamily="18" charset="-78"/>
              </a:rPr>
              <a:t>with  alternate offers protocol</a:t>
            </a:r>
          </a:p>
          <a:p>
            <a:pPr lvl="1" indent="-457200">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Libra Reservation</a:t>
            </a:r>
            <a:r>
              <a:rPr lang="en-US" sz="2600" dirty="0">
                <a:latin typeface="Adobe Arabic" panose="02040503050201020203" pitchFamily="18" charset="-78"/>
                <a:cs typeface="Adobe Arabic" panose="02040503050201020203" pitchFamily="18" charset="-78"/>
              </a:rPr>
              <a:t>: the ability to price nodes differently</a:t>
            </a:r>
          </a:p>
          <a:p>
            <a:pPr lvl="1" indent="-457200">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Relay Reservation</a:t>
            </a:r>
            <a:r>
              <a:rPr lang="en-US" sz="2600" dirty="0">
                <a:latin typeface="Adobe Arabic" panose="02040503050201020203" pitchFamily="18" charset="-78"/>
                <a:cs typeface="Adobe Arabic" panose="02040503050201020203" pitchFamily="18" charset="-78"/>
              </a:rPr>
              <a:t>: allows a resource broker to reserve nodes</a:t>
            </a: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667297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705312" y="1750151"/>
            <a:ext cx="11103830" cy="4785926"/>
          </a:xfrm>
          <a:prstGeom prst="rect">
            <a:avLst/>
          </a:prstGeom>
        </p:spPr>
        <p:txBody>
          <a:bodyPr wrap="square">
            <a:spAutoFit/>
          </a:bodyPr>
          <a:lstStyle/>
          <a:p>
            <a:pPr marL="0" lvl="1">
              <a:spcBef>
                <a:spcPts val="600"/>
              </a:spcBef>
            </a:pPr>
            <a:r>
              <a:rPr lang="en-US" sz="2600" dirty="0" smtClean="0">
                <a:latin typeface="Adobe Arabic" panose="02040503050201020203" pitchFamily="18" charset="-78"/>
                <a:cs typeface="Adobe Arabic" panose="02040503050201020203" pitchFamily="18" charset="-78"/>
              </a:rPr>
              <a:t> </a:t>
            </a:r>
            <a:r>
              <a:rPr lang="en-US" sz="2400" dirty="0" smtClean="0">
                <a:solidFill>
                  <a:srgbClr val="FF0000"/>
                </a:solidFill>
                <a:latin typeface="Adobe Arabic" panose="02040503050201020203" pitchFamily="18" charset="-78"/>
                <a:cs typeface="Adobe Arabic" panose="02040503050201020203" pitchFamily="18" charset="-78"/>
              </a:rPr>
              <a:t>Application Services manage the execution of applications and constitute a layer that differentiates  according to the specific programming model used for developing distributed applications on top of  Aneka. </a:t>
            </a:r>
          </a:p>
          <a:p>
            <a:pPr marL="0" lvl="1">
              <a:spcBef>
                <a:spcPts val="600"/>
              </a:spcBef>
            </a:pPr>
            <a:r>
              <a:rPr lang="en-US" sz="2400" b="1" dirty="0" smtClean="0">
                <a:latin typeface="Adobe Arabic" panose="02040503050201020203" pitchFamily="18" charset="-78"/>
                <a:cs typeface="Adobe Arabic" panose="02040503050201020203" pitchFamily="18" charset="-78"/>
              </a:rPr>
              <a:t>4.1Scheduling</a:t>
            </a:r>
          </a:p>
          <a:p>
            <a:pPr lvl="1" indent="-457200">
              <a:spcBef>
                <a:spcPts val="600"/>
              </a:spcBef>
              <a:buFont typeface="Arial" panose="020B0604020202020204" pitchFamily="34" charset="0"/>
              <a:buChar char="•"/>
            </a:pPr>
            <a:r>
              <a:rPr lang="en-US" sz="2400" dirty="0" smtClean="0">
                <a:solidFill>
                  <a:srgbClr val="FF0000"/>
                </a:solidFill>
                <a:latin typeface="Adobe Arabic" panose="02040503050201020203" pitchFamily="18" charset="-78"/>
                <a:cs typeface="Adobe Arabic" panose="02040503050201020203" pitchFamily="18" charset="-78"/>
              </a:rPr>
              <a:t> Common tasks that are performed by the scheduling component are the following</a:t>
            </a:r>
            <a:r>
              <a:rPr lang="en-US" sz="2400" dirty="0" smtClean="0">
                <a:latin typeface="Adobe Arabic" panose="02040503050201020203" pitchFamily="18" charset="-78"/>
                <a:cs typeface="Adobe Arabic" panose="02040503050201020203" pitchFamily="18" charset="-78"/>
              </a:rPr>
              <a:t>:</a:t>
            </a:r>
          </a:p>
          <a:p>
            <a:pPr lvl="2" indent="-457200">
              <a:spcBef>
                <a:spcPts val="600"/>
              </a:spcBef>
              <a:buFont typeface="Arial" panose="020B0604020202020204" pitchFamily="34" charset="0"/>
              <a:buChar char="•"/>
            </a:pPr>
            <a:r>
              <a:rPr lang="en-US" sz="2400" dirty="0" smtClean="0">
                <a:latin typeface="Adobe Arabic" panose="02040503050201020203" pitchFamily="18" charset="-78"/>
                <a:cs typeface="Adobe Arabic" panose="02040503050201020203" pitchFamily="18" charset="-78"/>
              </a:rPr>
              <a:t>Job-to-node mapping</a:t>
            </a:r>
          </a:p>
          <a:p>
            <a:pPr lvl="2" indent="-457200">
              <a:spcBef>
                <a:spcPts val="600"/>
              </a:spcBef>
              <a:buFont typeface="Arial" panose="020B0604020202020204" pitchFamily="34" charset="0"/>
              <a:buChar char="•"/>
            </a:pPr>
            <a:r>
              <a:rPr lang="en-US" sz="2400" dirty="0" smtClean="0">
                <a:latin typeface="Adobe Arabic" panose="02040503050201020203" pitchFamily="18" charset="-78"/>
                <a:cs typeface="Adobe Arabic" panose="02040503050201020203" pitchFamily="18" charset="-78"/>
              </a:rPr>
              <a:t>Rescheduling of failed jobs</a:t>
            </a:r>
          </a:p>
          <a:p>
            <a:pPr lvl="2" indent="-457200">
              <a:spcBef>
                <a:spcPts val="600"/>
              </a:spcBef>
              <a:buFont typeface="Arial" panose="020B0604020202020204" pitchFamily="34" charset="0"/>
              <a:buChar char="•"/>
            </a:pPr>
            <a:r>
              <a:rPr lang="en-US" sz="2400" dirty="0" smtClean="0">
                <a:latin typeface="Adobe Arabic" panose="02040503050201020203" pitchFamily="18" charset="-78"/>
                <a:cs typeface="Adobe Arabic" panose="02040503050201020203" pitchFamily="18" charset="-78"/>
              </a:rPr>
              <a:t>Job-status monitoring</a:t>
            </a:r>
          </a:p>
          <a:p>
            <a:pPr lvl="2" indent="-457200">
              <a:spcBef>
                <a:spcPts val="600"/>
              </a:spcBef>
              <a:buFont typeface="Arial" panose="020B0604020202020204" pitchFamily="34" charset="0"/>
              <a:buChar char="•"/>
            </a:pPr>
            <a:r>
              <a:rPr lang="en-US" sz="2400" dirty="0" smtClean="0">
                <a:latin typeface="Adobe Arabic" panose="02040503050201020203" pitchFamily="18" charset="-78"/>
                <a:cs typeface="Adobe Arabic" panose="02040503050201020203" pitchFamily="18" charset="-78"/>
              </a:rPr>
              <a:t>Application status monitoring</a:t>
            </a:r>
          </a:p>
          <a:p>
            <a:pPr lvl="1" indent="-457200">
              <a:spcBef>
                <a:spcPts val="600"/>
              </a:spcBef>
              <a:buFont typeface="Arial" panose="020B0604020202020204" pitchFamily="34" charset="0"/>
              <a:buChar char="•"/>
            </a:pPr>
            <a:endParaRPr lang="en-US" sz="2800" b="1" dirty="0">
              <a:latin typeface="Adobe Arabic" panose="02040503050201020203" pitchFamily="18" charset="-78"/>
              <a:cs typeface="Adobe Arabic" panose="02040503050201020203" pitchFamily="18" charset="-78"/>
            </a:endParaRP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4.Application </a:t>
            </a:r>
            <a:r>
              <a:rPr lang="en-US" altLang="zh-TW" sz="3200" b="1" dirty="0">
                <a:latin typeface="Adobe Arabic" panose="02040503050201020203" pitchFamily="18" charset="-78"/>
                <a:cs typeface="Adobe Arabic" panose="02040503050201020203" pitchFamily="18" charset="-78"/>
              </a:rPr>
              <a:t>services</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0302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907" y="139970"/>
            <a:ext cx="7463880" cy="855236"/>
          </a:xfrm>
          <a:prstGeom prst="rect">
            <a:avLst/>
          </a:prstGeom>
        </p:spPr>
      </p:pic>
      <p:sp>
        <p:nvSpPr>
          <p:cNvPr id="2" name="Rectangle 1"/>
          <p:cNvSpPr/>
          <p:nvPr/>
        </p:nvSpPr>
        <p:spPr>
          <a:xfrm>
            <a:off x="805673" y="1584993"/>
            <a:ext cx="10602025" cy="4539704"/>
          </a:xfrm>
          <a:prstGeom prst="rect">
            <a:avLst/>
          </a:prstGeom>
        </p:spPr>
        <p:txBody>
          <a:bodyPr wrap="square">
            <a:spAutoFit/>
          </a:bodyPr>
          <a:lstStyle/>
          <a:p>
            <a:pPr marL="0" lvl="1">
              <a:spcBef>
                <a:spcPts val="600"/>
              </a:spcBef>
            </a:pPr>
            <a:r>
              <a:rPr lang="en-US" sz="2800" b="1" dirty="0">
                <a:latin typeface="Adobe Arabic" panose="02040503050201020203" pitchFamily="18" charset="-78"/>
                <a:cs typeface="Adobe Arabic" panose="02040503050201020203" pitchFamily="18" charset="-78"/>
              </a:rPr>
              <a:t> </a:t>
            </a:r>
            <a:r>
              <a:rPr lang="en-US" sz="2800" b="1" dirty="0" smtClean="0">
                <a:latin typeface="Adobe Arabic" panose="02040503050201020203" pitchFamily="18" charset="-78"/>
                <a:cs typeface="Adobe Arabic" panose="02040503050201020203" pitchFamily="18" charset="-78"/>
              </a:rPr>
              <a:t>4.2Execution</a:t>
            </a:r>
          </a:p>
          <a:p>
            <a:pPr marL="0" lvl="1">
              <a:spcBef>
                <a:spcPts val="600"/>
              </a:spcBef>
            </a:pPr>
            <a:r>
              <a:rPr lang="en-US" sz="2400" b="1" dirty="0" smtClean="0">
                <a:solidFill>
                  <a:srgbClr val="FF0000"/>
                </a:solidFill>
                <a:latin typeface="Adobe Arabic" panose="02040503050201020203" pitchFamily="18" charset="-78"/>
                <a:cs typeface="Adobe Arabic" panose="02040503050201020203" pitchFamily="18" charset="-78"/>
              </a:rPr>
              <a:t>Execution services control the execution of single jobs that compose applications</a:t>
            </a:r>
            <a:endParaRPr lang="en-US" sz="2400" b="1" dirty="0">
              <a:solidFill>
                <a:srgbClr val="FF0000"/>
              </a:solidFill>
              <a:latin typeface="Adobe Arabic" panose="02040503050201020203" pitchFamily="18" charset="-78"/>
              <a:cs typeface="Adobe Arabic" panose="02040503050201020203" pitchFamily="18" charset="-78"/>
            </a:endParaRPr>
          </a:p>
          <a:p>
            <a:pPr marL="0" lvl="1">
              <a:spcBef>
                <a:spcPts val="600"/>
              </a:spcBef>
            </a:pPr>
            <a:r>
              <a:rPr lang="en-US" sz="2400" dirty="0">
                <a:latin typeface="Adobe Arabic" panose="02040503050201020203" pitchFamily="18" charset="-78"/>
                <a:cs typeface="Adobe Arabic" panose="02040503050201020203" pitchFamily="18" charset="-78"/>
              </a:rPr>
              <a:t> some common operations that apply across the range of supported models:</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Unpacking the jobs received from the scheduler</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Retrieval of input files required for job execution</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Sandboxed execution of jobs</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Submission of output files at the end of execution</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Execution failure management </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Performance monitoring</a:t>
            </a:r>
          </a:p>
          <a:p>
            <a:pPr lvl="1"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Packing jobs and sending them back to the scheduler</a:t>
            </a:r>
            <a:endParaRPr lang="en-US" sz="2400" b="1" dirty="0">
              <a:latin typeface="Adobe Arabic" panose="02040503050201020203" pitchFamily="18" charset="-78"/>
              <a:cs typeface="Adobe Arabic" panose="02040503050201020203" pitchFamily="18" charset="-78"/>
            </a:endParaRPr>
          </a:p>
        </p:txBody>
      </p:sp>
      <p:sp>
        <p:nvSpPr>
          <p:cNvPr id="4" name="Rectangle 3"/>
          <p:cNvSpPr/>
          <p:nvPr/>
        </p:nvSpPr>
        <p:spPr>
          <a:xfrm>
            <a:off x="0" y="818844"/>
            <a:ext cx="12192000" cy="584775"/>
          </a:xfrm>
          <a:prstGeom prst="rect">
            <a:avLst/>
          </a:prstGeom>
        </p:spPr>
        <p:txBody>
          <a:bodyPr wrap="square">
            <a:spAutoFit/>
          </a:bodyPr>
          <a:lstStyle/>
          <a:p>
            <a:pPr algn="ctr"/>
            <a:r>
              <a:rPr lang="en-US" altLang="zh-TW" sz="3200" b="1" dirty="0" smtClean="0">
                <a:latin typeface="Adobe Arabic" panose="02040503050201020203" pitchFamily="18" charset="-78"/>
                <a:cs typeface="Adobe Arabic" panose="02040503050201020203" pitchFamily="18" charset="-78"/>
              </a:rPr>
              <a:t>Cntd.</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04622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Aneka Clouds</a:t>
            </a:r>
            <a:endParaRPr lang="en-IN" dirty="0"/>
          </a:p>
        </p:txBody>
      </p:sp>
    </p:spTree>
    <p:extLst>
      <p:ext uri="{BB962C8B-B14F-4D97-AF65-F5344CB8AC3E}">
        <p14:creationId xmlns:p14="http://schemas.microsoft.com/office/powerpoint/2010/main" val="414553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1106759" y="1745387"/>
            <a:ext cx="10055612" cy="2554545"/>
          </a:xfrm>
          <a:prstGeom prst="rect">
            <a:avLst/>
          </a:prstGeom>
          <a:noFill/>
        </p:spPr>
        <p:txBody>
          <a:bodyPr wrap="square">
            <a:spAutoFit/>
          </a:bodyPr>
          <a:lstStyle/>
          <a:p>
            <a:pPr marL="285750" indent="-285750">
              <a:buFont typeface="Arial" panose="020B0604020202020204" pitchFamily="34" charset="0"/>
              <a:buChar char="•"/>
            </a:pPr>
            <a:r>
              <a:rPr lang="en-IN" sz="3200" dirty="0"/>
              <a:t>Aneka is a platform designed for </a:t>
            </a:r>
            <a:r>
              <a:rPr lang="en-IN" sz="3200" b="1" dirty="0"/>
              <a:t>developing applications </a:t>
            </a:r>
            <a:r>
              <a:rPr lang="en-IN" sz="3200" dirty="0"/>
              <a:t>for the cloud environment</a:t>
            </a:r>
          </a:p>
          <a:p>
            <a:pPr marL="285750" indent="-285750">
              <a:buFont typeface="Arial" panose="020B0604020202020204" pitchFamily="34" charset="0"/>
              <a:buChar char="•"/>
            </a:pPr>
            <a:r>
              <a:rPr lang="en-IN" sz="3200" dirty="0"/>
              <a:t>Aneka is a software platform that requires an infrastructure on which to be deployed</a:t>
            </a:r>
          </a:p>
          <a:p>
            <a:pPr marL="285750" indent="-285750">
              <a:buFont typeface="Arial" panose="020B0604020202020204" pitchFamily="34" charset="0"/>
              <a:buChar char="•"/>
            </a:pPr>
            <a:r>
              <a:rPr lang="en-US" sz="3200" dirty="0"/>
              <a:t>Tools are designed to manage the </a:t>
            </a:r>
            <a:r>
              <a:rPr lang="en-IN" sz="3200" dirty="0"/>
              <a:t>infrastructure</a:t>
            </a:r>
          </a:p>
        </p:txBody>
      </p:sp>
      <p:sp>
        <p:nvSpPr>
          <p:cNvPr id="6" name="TextBox 5">
            <a:extLst>
              <a:ext uri="{FF2B5EF4-FFF2-40B4-BE49-F238E27FC236}">
                <a16:creationId xmlns:a16="http://schemas.microsoft.com/office/drawing/2014/main" id="{81FE2248-ECFA-C409-4F4F-5FD441590B2D}"/>
              </a:ext>
            </a:extLst>
          </p:cNvPr>
          <p:cNvSpPr txBox="1"/>
          <p:nvPr/>
        </p:nvSpPr>
        <p:spPr>
          <a:xfrm>
            <a:off x="1017549" y="623798"/>
            <a:ext cx="6094140" cy="830997"/>
          </a:xfrm>
          <a:prstGeom prst="rect">
            <a:avLst/>
          </a:prstGeom>
          <a:noFill/>
        </p:spPr>
        <p:txBody>
          <a:bodyPr wrap="square">
            <a:spAutoFit/>
          </a:bodyPr>
          <a:lstStyle/>
          <a:p>
            <a:r>
              <a:rPr lang="en-US" sz="4800" dirty="0"/>
              <a:t>Building Aneka Clouds</a:t>
            </a:r>
            <a:endParaRPr lang="en-IN" sz="4800" dirty="0"/>
          </a:p>
        </p:txBody>
      </p:sp>
    </p:spTree>
    <p:extLst>
      <p:ext uri="{BB962C8B-B14F-4D97-AF65-F5344CB8AC3E}">
        <p14:creationId xmlns:p14="http://schemas.microsoft.com/office/powerpoint/2010/main" val="410414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1106759" y="1745387"/>
            <a:ext cx="10111368" cy="2862322"/>
          </a:xfrm>
          <a:prstGeom prst="rect">
            <a:avLst/>
          </a:prstGeom>
          <a:noFill/>
        </p:spPr>
        <p:txBody>
          <a:bodyPr wrap="square">
            <a:spAutoFit/>
          </a:bodyPr>
          <a:lstStyle/>
          <a:p>
            <a:pPr marL="285750" indent="-285750">
              <a:buFont typeface="Arial" panose="020B0604020202020204" pitchFamily="34" charset="0"/>
              <a:buChar char="•"/>
            </a:pPr>
            <a:r>
              <a:rPr lang="en-IN" sz="3600" dirty="0"/>
              <a:t>Infrastructure Organization </a:t>
            </a:r>
          </a:p>
          <a:p>
            <a:pPr marL="285750" indent="-285750">
              <a:buFont typeface="Arial" panose="020B0604020202020204" pitchFamily="34" charset="0"/>
              <a:buChar char="•"/>
            </a:pPr>
            <a:r>
              <a:rPr lang="en-IN" sz="3600" dirty="0"/>
              <a:t>Logical Organization </a:t>
            </a:r>
          </a:p>
          <a:p>
            <a:pPr marL="285750" indent="-285750">
              <a:buFont typeface="Arial" panose="020B0604020202020204" pitchFamily="34" charset="0"/>
              <a:buChar char="•"/>
            </a:pPr>
            <a:r>
              <a:rPr lang="en-IN" sz="3600" dirty="0"/>
              <a:t>Private Cloud Deployment Mode</a:t>
            </a:r>
          </a:p>
          <a:p>
            <a:pPr marL="285750" indent="-285750">
              <a:buFont typeface="Arial" panose="020B0604020202020204" pitchFamily="34" charset="0"/>
              <a:buChar char="•"/>
            </a:pPr>
            <a:r>
              <a:rPr lang="en-IN" sz="3600" dirty="0"/>
              <a:t>Public Cloud Deployment Mode</a:t>
            </a:r>
          </a:p>
          <a:p>
            <a:pPr marL="285750" indent="-285750">
              <a:buFont typeface="Arial" panose="020B0604020202020204" pitchFamily="34" charset="0"/>
              <a:buChar char="•"/>
            </a:pPr>
            <a:r>
              <a:rPr lang="en-IN" sz="3600" dirty="0"/>
              <a:t>Hybrid Cloud Deployment Mode</a:t>
            </a:r>
          </a:p>
        </p:txBody>
      </p:sp>
      <p:sp>
        <p:nvSpPr>
          <p:cNvPr id="6" name="TextBox 5">
            <a:extLst>
              <a:ext uri="{FF2B5EF4-FFF2-40B4-BE49-F238E27FC236}">
                <a16:creationId xmlns:a16="http://schemas.microsoft.com/office/drawing/2014/main" id="{81FE2248-ECFA-C409-4F4F-5FD441590B2D}"/>
              </a:ext>
            </a:extLst>
          </p:cNvPr>
          <p:cNvSpPr txBox="1"/>
          <p:nvPr/>
        </p:nvSpPr>
        <p:spPr>
          <a:xfrm>
            <a:off x="1017549" y="623798"/>
            <a:ext cx="6094140" cy="830997"/>
          </a:xfrm>
          <a:prstGeom prst="rect">
            <a:avLst/>
          </a:prstGeom>
          <a:noFill/>
        </p:spPr>
        <p:txBody>
          <a:bodyPr wrap="square">
            <a:spAutoFit/>
          </a:bodyPr>
          <a:lstStyle/>
          <a:p>
            <a:r>
              <a:rPr lang="en-US" sz="4800" dirty="0"/>
              <a:t>Building Aneka Clouds</a:t>
            </a:r>
            <a:endParaRPr lang="en-IN" sz="4800" dirty="0"/>
          </a:p>
        </p:txBody>
      </p:sp>
    </p:spTree>
    <p:extLst>
      <p:ext uri="{BB962C8B-B14F-4D97-AF65-F5344CB8AC3E}">
        <p14:creationId xmlns:p14="http://schemas.microsoft.com/office/powerpoint/2010/main" val="3156604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385" y="2124292"/>
            <a:ext cx="6789234" cy="3108543"/>
          </a:xfrm>
          <a:prstGeom prst="rect">
            <a:avLst/>
          </a:prstGeom>
        </p:spPr>
        <p:txBody>
          <a:bodyPr wrap="square">
            <a:spAutoFit/>
          </a:bodyPr>
          <a:lstStyle/>
          <a:p>
            <a:r>
              <a:rPr lang="en-US" sz="2800" dirty="0">
                <a:latin typeface="Adobe Arabic" panose="02040503050201020203" pitchFamily="18" charset="-78"/>
                <a:cs typeface="Adobe Arabic" panose="02040503050201020203" pitchFamily="18" charset="-78"/>
              </a:rPr>
              <a:t>Aneka supports </a:t>
            </a:r>
            <a:r>
              <a:rPr lang="en-US" sz="2800" dirty="0">
                <a:solidFill>
                  <a:srgbClr val="FF0000"/>
                </a:solidFill>
                <a:latin typeface="Adobe Arabic" panose="02040503050201020203" pitchFamily="18" charset="-78"/>
                <a:cs typeface="Adobe Arabic" panose="02040503050201020203" pitchFamily="18" charset="-78"/>
              </a:rPr>
              <a:t>various programming models involving Task Programming, Thread Programming and Map Reduce Programming </a:t>
            </a:r>
            <a:r>
              <a:rPr lang="en-US" sz="2800" dirty="0">
                <a:latin typeface="Adobe Arabic" panose="02040503050201020203" pitchFamily="18" charset="-78"/>
                <a:cs typeface="Adobe Arabic" panose="02040503050201020203" pitchFamily="18" charset="-78"/>
              </a:rPr>
              <a:t>and </a:t>
            </a:r>
            <a:r>
              <a:rPr lang="en-US" sz="2800" dirty="0">
                <a:solidFill>
                  <a:srgbClr val="FF0000"/>
                </a:solidFill>
                <a:latin typeface="Adobe Arabic" panose="02040503050201020203" pitchFamily="18" charset="-78"/>
                <a:cs typeface="Adobe Arabic" panose="02040503050201020203" pitchFamily="18" charset="-78"/>
              </a:rPr>
              <a:t>tools for rapid creation of applications</a:t>
            </a:r>
            <a:r>
              <a:rPr lang="en-US" sz="2800" dirty="0">
                <a:latin typeface="Adobe Arabic" panose="02040503050201020203" pitchFamily="18" charset="-78"/>
                <a:cs typeface="Adobe Arabic" panose="02040503050201020203" pitchFamily="18" charset="-78"/>
              </a:rPr>
              <a:t> and </a:t>
            </a:r>
            <a:r>
              <a:rPr lang="en-US" sz="2800" dirty="0">
                <a:solidFill>
                  <a:srgbClr val="FF0000"/>
                </a:solidFill>
                <a:latin typeface="Adobe Arabic" panose="02040503050201020203" pitchFamily="18" charset="-78"/>
                <a:cs typeface="Adobe Arabic" panose="02040503050201020203" pitchFamily="18" charset="-78"/>
              </a:rPr>
              <a:t>their seamless deployment on private or public Clouds to distribute applications</a:t>
            </a:r>
            <a:r>
              <a:rPr lang="en-US" sz="2800" dirty="0">
                <a:latin typeface="Adobe Arabic" panose="02040503050201020203" pitchFamily="18" charset="-78"/>
                <a:cs typeface="Adobe Arabic" panose="02040503050201020203" pitchFamily="18" charset="-78"/>
              </a:rPr>
              <a:t>.</a:t>
            </a:r>
          </a:p>
        </p:txBody>
      </p:sp>
      <p:sp>
        <p:nvSpPr>
          <p:cNvPr id="4" name="Rectangle 3"/>
          <p:cNvSpPr/>
          <p:nvPr/>
        </p:nvSpPr>
        <p:spPr>
          <a:xfrm>
            <a:off x="1" y="1313477"/>
            <a:ext cx="12192000" cy="584775"/>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Capabilities</a:t>
            </a:r>
            <a:endParaRPr lang="en-IN" sz="3200" b="1" dirty="0">
              <a:latin typeface="Adobe Arabic" panose="02040503050201020203" pitchFamily="18" charset="-78"/>
              <a:cs typeface="Adobe Arabic" panose="02040503050201020203" pitchFamily="18" charset="-78"/>
            </a:endParaRPr>
          </a:p>
        </p:txBody>
      </p:sp>
      <p:pic>
        <p:nvPicPr>
          <p:cNvPr id="3" name="Picture 2"/>
          <p:cNvPicPr>
            <a:picLocks noChangeAspect="1"/>
          </p:cNvPicPr>
          <p:nvPr/>
        </p:nvPicPr>
        <p:blipFill>
          <a:blip r:embed="rId2"/>
          <a:stretch>
            <a:fillRect/>
          </a:stretch>
        </p:blipFill>
        <p:spPr>
          <a:xfrm>
            <a:off x="7885042" y="318052"/>
            <a:ext cx="3978017" cy="5897218"/>
          </a:xfrm>
          <a:prstGeom prst="rect">
            <a:avLst/>
          </a:prstGeom>
        </p:spPr>
      </p:pic>
      <p:pic>
        <p:nvPicPr>
          <p:cNvPr id="2050" name="Picture 2" descr="https://www.manjrasoft.com/images/aneka_task_thread_mapredu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113" y="5174709"/>
            <a:ext cx="57912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55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319901" y="954875"/>
            <a:ext cx="11678812" cy="6555641"/>
          </a:xfrm>
          <a:prstGeom prst="rect">
            <a:avLst/>
          </a:prstGeom>
          <a:noFill/>
        </p:spPr>
        <p:txBody>
          <a:bodyPr wrap="square">
            <a:spAutoFit/>
          </a:bodyPr>
          <a:lstStyle/>
          <a:p>
            <a:pPr marL="285750" indent="-285750">
              <a:buFont typeface="Arial" panose="020B0604020202020204" pitchFamily="34" charset="0"/>
              <a:buChar char="•"/>
            </a:pPr>
            <a:r>
              <a:rPr lang="en-IN" sz="2800" dirty="0"/>
              <a:t>Infrastructure Organization </a:t>
            </a:r>
            <a:r>
              <a:rPr lang="en-US" sz="2800" dirty="0"/>
              <a:t>provides an overview of Aneka Clouds from an infrastructure point of view</a:t>
            </a:r>
            <a:endParaRPr lang="en-IN" sz="2800" dirty="0"/>
          </a:p>
          <a:p>
            <a:pPr marL="285750" indent="-285750">
              <a:buFont typeface="Arial" panose="020B0604020202020204" pitchFamily="34" charset="0"/>
              <a:buChar char="•"/>
            </a:pPr>
            <a:r>
              <a:rPr lang="en-US" sz="2800" dirty="0"/>
              <a:t>This refers to the physical and virtual resources required for deploying Aneka</a:t>
            </a:r>
          </a:p>
          <a:p>
            <a:pPr marL="285750" indent="-285750">
              <a:buFont typeface="Arial" panose="020B0604020202020204" pitchFamily="34" charset="0"/>
              <a:buChar char="•"/>
            </a:pPr>
            <a:r>
              <a:rPr lang="en-IN" sz="3200" b="1" dirty="0"/>
              <a:t>Key Components</a:t>
            </a:r>
          </a:p>
          <a:p>
            <a:pPr marL="742950" lvl="1" indent="-285750" eaLnBrk="0" fontAlgn="base" hangingPunct="0">
              <a:spcBef>
                <a:spcPct val="0"/>
              </a:spcBef>
              <a:spcAft>
                <a:spcPct val="0"/>
              </a:spcAft>
              <a:buFont typeface="Wingdings" panose="05000000000000000000" pitchFamily="2" charset="2"/>
              <a:buChar char="Ø"/>
            </a:pPr>
            <a:r>
              <a:rPr kumimoji="0" lang="en-US" altLang="en-US" sz="2400" b="1" i="0" u="none" strike="noStrike" cap="none" normalizeH="0" baseline="0" dirty="0">
                <a:ln>
                  <a:noFill/>
                </a:ln>
                <a:solidFill>
                  <a:schemeClr val="tx1"/>
                </a:solidFill>
                <a:effectLst/>
                <a:latin typeface="Arial" panose="020B0604020202020204" pitchFamily="34" charset="0"/>
              </a:rPr>
              <a:t>Administrative Console:</a:t>
            </a:r>
            <a:r>
              <a:rPr kumimoji="0" lang="en-US" altLang="en-US" sz="2400" b="0" i="0" u="none" strike="noStrike" cap="none" normalizeH="0" baseline="0" dirty="0">
                <a:ln>
                  <a:noFill/>
                </a:ln>
                <a:solidFill>
                  <a:schemeClr val="tx1"/>
                </a:solidFill>
                <a:effectLst/>
                <a:latin typeface="Arial" panose="020B0604020202020204" pitchFamily="34" charset="0"/>
              </a:rPr>
              <a:t> Manages the entire Aneka Cloud.</a:t>
            </a:r>
          </a:p>
          <a:p>
            <a:pPr marL="742950" lvl="1" indent="-285750" eaLnBrk="0" fontAlgn="base" hangingPunct="0">
              <a:spcBef>
                <a:spcPct val="0"/>
              </a:spcBef>
              <a:spcAft>
                <a:spcPct val="0"/>
              </a:spcAft>
              <a:buFont typeface="Wingdings" panose="05000000000000000000" pitchFamily="2" charset="2"/>
              <a:buChar char="Ø"/>
            </a:pPr>
            <a:r>
              <a:rPr kumimoji="0" lang="en-US" altLang="en-US" sz="2400" b="1" i="0" u="none" strike="noStrike" cap="none" normalizeH="0" baseline="0" dirty="0">
                <a:ln>
                  <a:noFill/>
                </a:ln>
                <a:solidFill>
                  <a:schemeClr val="tx1"/>
                </a:solidFill>
                <a:effectLst/>
                <a:latin typeface="Arial" panose="020B0604020202020204" pitchFamily="34" charset="0"/>
              </a:rPr>
              <a:t>Repositories:</a:t>
            </a:r>
            <a:r>
              <a:rPr kumimoji="0" lang="en-US" altLang="en-US" sz="2400" b="0" i="0" u="none" strike="noStrike" cap="none" normalizeH="0" baseline="0" dirty="0">
                <a:ln>
                  <a:noFill/>
                </a:ln>
                <a:solidFill>
                  <a:schemeClr val="tx1"/>
                </a:solidFill>
                <a:effectLst/>
                <a:latin typeface="Arial" panose="020B0604020202020204" pitchFamily="34" charset="0"/>
              </a:rPr>
              <a:t> Store and distribute the libraries needed to run Aneka.</a:t>
            </a:r>
            <a:r>
              <a:rPr lang="en-US" sz="2400" dirty="0"/>
              <a:t> The Management Console in Aneka is designed to handle multiple repositories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Wingdings" panose="05000000000000000000" pitchFamily="2" charset="2"/>
              <a:buChar char="Ø"/>
            </a:pPr>
            <a:r>
              <a:rPr kumimoji="0" lang="en-US" altLang="en-US" sz="2400" b="1" i="0" u="none" strike="noStrike" cap="none" normalizeH="0" baseline="0" dirty="0">
                <a:ln>
                  <a:noFill/>
                </a:ln>
                <a:solidFill>
                  <a:schemeClr val="tx1"/>
                </a:solidFill>
                <a:effectLst/>
                <a:latin typeface="Arial" panose="020B0604020202020204" pitchFamily="34" charset="0"/>
              </a:rPr>
              <a:t>Node Deployment:</a:t>
            </a:r>
            <a:r>
              <a:rPr kumimoji="0" lang="en-US" altLang="en-US" sz="2400" b="0" i="0" u="none" strike="noStrike" cap="none" normalizeH="0" baseline="0" dirty="0">
                <a:ln>
                  <a:noFill/>
                </a:ln>
                <a:solidFill>
                  <a:schemeClr val="tx1"/>
                </a:solidFill>
                <a:effectLst/>
                <a:latin typeface="Arial" panose="020B0604020202020204" pitchFamily="34" charset="0"/>
              </a:rPr>
              <a:t> Involves installing the Aneka daemon on nodes to create and manage containers.</a:t>
            </a:r>
            <a:r>
              <a:rPr lang="en-US" sz="2400" dirty="0"/>
              <a:t> The process is supported by the Administrative Console, which provides tools for uniform management and configuration of nodes.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742950" lvl="1" indent="-285750" eaLnBrk="0" fontAlgn="base" hangingPunct="0">
              <a:spcBef>
                <a:spcPct val="0"/>
              </a:spcBef>
              <a:spcAft>
                <a:spcPct val="0"/>
              </a:spcAft>
              <a:buFont typeface="Wingdings" panose="05000000000000000000" pitchFamily="2" charset="2"/>
              <a:buChar char="Ø"/>
            </a:pPr>
            <a:r>
              <a:rPr kumimoji="0" lang="en-US" altLang="en-US" sz="2400" b="1" i="0" u="none" strike="noStrike" cap="none" normalizeH="0" baseline="0" dirty="0">
                <a:ln>
                  <a:noFill/>
                </a:ln>
                <a:solidFill>
                  <a:schemeClr val="tx1"/>
                </a:solidFill>
                <a:effectLst/>
                <a:latin typeface="Arial" panose="020B0604020202020204" pitchFamily="34" charset="0"/>
              </a:rPr>
              <a:t>Uniform Management:</a:t>
            </a:r>
            <a:r>
              <a:rPr kumimoji="0" lang="en-US" altLang="en-US" sz="2400" b="0" i="0" u="none" strike="noStrike" cap="none" normalizeH="0" baseline="0" dirty="0">
                <a:ln>
                  <a:noFill/>
                </a:ln>
                <a:solidFill>
                  <a:schemeClr val="tx1"/>
                </a:solidFill>
                <a:effectLst/>
                <a:latin typeface="Arial" panose="020B0604020202020204" pitchFamily="34" charset="0"/>
              </a:rPr>
              <a:t> Ensures consistent management of both physical and virtual nodes</a:t>
            </a:r>
          </a:p>
          <a:p>
            <a:pPr marL="742950" lvl="1" indent="-285750" eaLnBrk="0" fontAlgn="base" hangingPunct="0">
              <a:spcBef>
                <a:spcPct val="0"/>
              </a:spcBef>
              <a:spcAft>
                <a:spcPct val="0"/>
              </a:spcAft>
              <a:buFont typeface="Wingdings" panose="05000000000000000000" pitchFamily="2" charset="2"/>
              <a:buChar char="Ø"/>
            </a:pPr>
            <a:r>
              <a:rPr kumimoji="0" lang="en-US" altLang="en-US" sz="2400" b="1" i="0" u="none" strike="noStrike" cap="none" normalizeH="0" baseline="0" dirty="0">
                <a:ln>
                  <a:noFill/>
                </a:ln>
                <a:solidFill>
                  <a:schemeClr val="tx1"/>
                </a:solidFill>
                <a:effectLst/>
                <a:latin typeface="Arial" panose="020B0604020202020204" pitchFamily="34" charset="0"/>
              </a:rPr>
              <a:t>Dynamic Provisioning:</a:t>
            </a:r>
            <a:r>
              <a:rPr kumimoji="0" lang="en-US" altLang="en-US" sz="2400" b="0" i="0" u="none" strike="noStrike" cap="none" normalizeH="0" baseline="0" dirty="0">
                <a:ln>
                  <a:noFill/>
                </a:ln>
                <a:solidFill>
                  <a:schemeClr val="tx1"/>
                </a:solidFill>
                <a:effectLst/>
                <a:latin typeface="Arial" panose="020B0604020202020204" pitchFamily="34" charset="0"/>
              </a:rPr>
              <a:t> Allows for quick creation and configuration of virtual instances to join the Aneka Cloud. </a:t>
            </a:r>
          </a:p>
          <a:p>
            <a:pPr marL="1371600" lvl="2" indent="-457200">
              <a:buFont typeface="Wingdings" panose="05000000000000000000" pitchFamily="2" charset="2"/>
              <a:buChar char="Ø"/>
            </a:pPr>
            <a:endParaRPr lang="en-IN" sz="3200" b="1" dirty="0"/>
          </a:p>
          <a:p>
            <a:pPr marL="457200" indent="-457200">
              <a:buFont typeface="Wingdings" panose="05000000000000000000" pitchFamily="2" charset="2"/>
              <a:buChar char="Ø"/>
            </a:pPr>
            <a:endParaRPr lang="en-IN" sz="3200" b="1" dirty="0"/>
          </a:p>
        </p:txBody>
      </p:sp>
      <p:sp>
        <p:nvSpPr>
          <p:cNvPr id="6" name="TextBox 5">
            <a:extLst>
              <a:ext uri="{FF2B5EF4-FFF2-40B4-BE49-F238E27FC236}">
                <a16:creationId xmlns:a16="http://schemas.microsoft.com/office/drawing/2014/main" id="{81FE2248-ECFA-C409-4F4F-5FD441590B2D}"/>
              </a:ext>
            </a:extLst>
          </p:cNvPr>
          <p:cNvSpPr txBox="1"/>
          <p:nvPr/>
        </p:nvSpPr>
        <p:spPr>
          <a:xfrm>
            <a:off x="1106759" y="244656"/>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Infrastructure Organization </a:t>
            </a:r>
          </a:p>
        </p:txBody>
      </p:sp>
    </p:spTree>
    <p:extLst>
      <p:ext uri="{BB962C8B-B14F-4D97-AF65-F5344CB8AC3E}">
        <p14:creationId xmlns:p14="http://schemas.microsoft.com/office/powerpoint/2010/main" val="737862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9245" y="465189"/>
            <a:ext cx="7316221" cy="595395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763"/>
          <a:stretch/>
        </p:blipFill>
        <p:spPr>
          <a:xfrm>
            <a:off x="8129239" y="139970"/>
            <a:ext cx="3973548" cy="855236"/>
          </a:xfrm>
          <a:prstGeom prst="rect">
            <a:avLst/>
          </a:prstGeom>
        </p:spPr>
      </p:pic>
      <p:sp>
        <p:nvSpPr>
          <p:cNvPr id="4" name="Rectangle 3"/>
          <p:cNvSpPr/>
          <p:nvPr/>
        </p:nvSpPr>
        <p:spPr>
          <a:xfrm>
            <a:off x="8541834" y="2725703"/>
            <a:ext cx="3650166" cy="1569660"/>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Cloud Infrastructure Organization</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06593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499480" y="997595"/>
            <a:ext cx="11566139" cy="6001643"/>
          </a:xfrm>
          <a:prstGeom prst="rect">
            <a:avLst/>
          </a:prstGeom>
          <a:noFill/>
        </p:spPr>
        <p:txBody>
          <a:bodyPr wrap="square">
            <a:spAutoFit/>
          </a:bodyPr>
          <a:lstStyle/>
          <a:p>
            <a:r>
              <a:rPr lang="en-US" sz="3200" dirty="0"/>
              <a:t>The logical organization of Aneka Clouds is highly adaptable and can vary greatly depending on the configuration chosen for the container instances within the cloud. The most common setup follows a master-worker configuration with separate nodes dedicated to storage.</a:t>
            </a:r>
          </a:p>
          <a:p>
            <a:pPr>
              <a:buFont typeface="Arial" panose="020B0604020202020204" pitchFamily="34" charset="0"/>
              <a:buChar char="•"/>
            </a:pPr>
            <a:r>
              <a:rPr lang="en-US" sz="3200" b="1" dirty="0"/>
              <a:t>Master Node:</a:t>
            </a:r>
            <a:r>
              <a:rPr lang="en-US" sz="3200" dirty="0"/>
              <a:t> Coordinates and manages the overall cloud environment.</a:t>
            </a:r>
          </a:p>
          <a:p>
            <a:pPr>
              <a:buFont typeface="Arial" panose="020B0604020202020204" pitchFamily="34" charset="0"/>
              <a:buChar char="•"/>
            </a:pPr>
            <a:r>
              <a:rPr lang="en-US" sz="3200" b="1" dirty="0"/>
              <a:t>Worker Nodes:</a:t>
            </a:r>
            <a:r>
              <a:rPr lang="en-US" sz="3200" dirty="0"/>
              <a:t> Execute tasks and run applications distributed by the master node.</a:t>
            </a:r>
          </a:p>
          <a:p>
            <a:pPr>
              <a:buFont typeface="Arial" panose="020B0604020202020204" pitchFamily="34" charset="0"/>
              <a:buChar char="•"/>
            </a:pPr>
            <a:r>
              <a:rPr lang="en-US" sz="3200" b="1" dirty="0"/>
              <a:t>Resource Allocation:</a:t>
            </a:r>
            <a:r>
              <a:rPr lang="en-US" sz="3200" dirty="0"/>
              <a:t> Logical segmentation of resources to optimize performance and scalability.</a:t>
            </a:r>
          </a:p>
          <a:p>
            <a:pPr marL="285750" indent="-285750">
              <a:buFont typeface="Arial" panose="020B0604020202020204" pitchFamily="34" charset="0"/>
              <a:buChar char="•"/>
            </a:pPr>
            <a:endParaRPr lang="en-IN" sz="32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906036" y="166598"/>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Logical Organization </a:t>
            </a:r>
          </a:p>
        </p:txBody>
      </p:sp>
    </p:spTree>
    <p:extLst>
      <p:ext uri="{BB962C8B-B14F-4D97-AF65-F5344CB8AC3E}">
        <p14:creationId xmlns:p14="http://schemas.microsoft.com/office/powerpoint/2010/main" val="1839536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477178" y="763420"/>
            <a:ext cx="11566139" cy="6740307"/>
          </a:xfrm>
          <a:prstGeom prst="rect">
            <a:avLst/>
          </a:prstGeom>
          <a:noFill/>
        </p:spPr>
        <p:txBody>
          <a:bodyPr wrap="square">
            <a:spAutoFit/>
          </a:bodyPr>
          <a:lstStyle/>
          <a:p>
            <a:pPr>
              <a:buFont typeface="Arial" panose="020B0604020202020204" pitchFamily="34" charset="0"/>
              <a:buChar char="•"/>
            </a:pPr>
            <a:r>
              <a:rPr lang="en-US" sz="3200" b="1" dirty="0"/>
              <a:t>Master Node services:</a:t>
            </a:r>
          </a:p>
          <a:p>
            <a:r>
              <a:rPr lang="en-US" sz="3200" dirty="0"/>
              <a:t>  The master node is pivotal to the cloud's intelligence and control.</a:t>
            </a:r>
            <a:endParaRPr lang="en-US" sz="3200" b="1" dirty="0"/>
          </a:p>
          <a:p>
            <a:pPr marL="457200" indent="-457200">
              <a:buFont typeface="Wingdings" panose="05000000000000000000" pitchFamily="2" charset="2"/>
              <a:buChar char="Ø"/>
            </a:pPr>
            <a:r>
              <a:rPr lang="en-US" sz="2800" b="1" dirty="0"/>
              <a:t>Index Service</a:t>
            </a:r>
            <a:r>
              <a:rPr lang="en-US" sz="2800" dirty="0"/>
              <a:t>: Acts as the master copy, functioning as the membership catalog for the cloud.</a:t>
            </a:r>
          </a:p>
          <a:p>
            <a:pPr marL="457200" indent="-457200">
              <a:buFont typeface="Wingdings" panose="05000000000000000000" pitchFamily="2" charset="2"/>
              <a:buChar char="Ø"/>
            </a:pPr>
            <a:r>
              <a:rPr lang="en-US" sz="2800" b="1" dirty="0"/>
              <a:t>Heartbeat Service</a:t>
            </a:r>
            <a:r>
              <a:rPr lang="en-US" sz="2800" dirty="0"/>
              <a:t>: Monitors the health and status of nodes. </a:t>
            </a:r>
          </a:p>
          <a:p>
            <a:pPr marL="457200" indent="-457200">
              <a:buFont typeface="Wingdings" panose="05000000000000000000" pitchFamily="2" charset="2"/>
              <a:buChar char="Ø"/>
            </a:pPr>
            <a:r>
              <a:rPr lang="en-US" sz="2800" b="1" dirty="0"/>
              <a:t>Logging Service</a:t>
            </a:r>
            <a:r>
              <a:rPr lang="en-US" sz="2800" dirty="0"/>
              <a:t>: Collects and manages logs from different nodes.</a:t>
            </a:r>
          </a:p>
          <a:p>
            <a:pPr marL="457200" indent="-457200">
              <a:buFont typeface="Wingdings" panose="05000000000000000000" pitchFamily="2" charset="2"/>
              <a:buChar char="Ø"/>
            </a:pPr>
            <a:r>
              <a:rPr lang="en-US" sz="2800" b="1" dirty="0"/>
              <a:t>Reservation Service</a:t>
            </a:r>
            <a:r>
              <a:rPr lang="en-US" sz="2800" dirty="0"/>
              <a:t>: Manages resource reservations. </a:t>
            </a:r>
          </a:p>
          <a:p>
            <a:pPr marL="457200" indent="-457200">
              <a:buFont typeface="Wingdings" panose="05000000000000000000" pitchFamily="2" charset="2"/>
              <a:buChar char="Ø"/>
            </a:pPr>
            <a:r>
              <a:rPr lang="en-US" sz="2800" b="1" dirty="0"/>
              <a:t>Resource</a:t>
            </a:r>
            <a:r>
              <a:rPr lang="en-US" sz="2800" dirty="0"/>
              <a:t> </a:t>
            </a:r>
            <a:r>
              <a:rPr lang="en-US" sz="2800" b="1" dirty="0"/>
              <a:t>Provisioning Service</a:t>
            </a:r>
            <a:r>
              <a:rPr lang="en-US" sz="2800" dirty="0"/>
              <a:t>: Handles the allocation and provisioning of resources.</a:t>
            </a:r>
          </a:p>
          <a:p>
            <a:pPr marL="457200" indent="-457200">
              <a:buFont typeface="Wingdings" panose="05000000000000000000" pitchFamily="2" charset="2"/>
              <a:buChar char="Ø"/>
            </a:pPr>
            <a:r>
              <a:rPr lang="en-US" sz="2800" b="1" dirty="0"/>
              <a:t>Accounting Service</a:t>
            </a:r>
            <a:r>
              <a:rPr lang="en-US" sz="2800" dirty="0"/>
              <a:t>: Tracks resource usage for billing and monitoring. </a:t>
            </a:r>
          </a:p>
          <a:p>
            <a:pPr marL="457200" indent="-457200">
              <a:buFont typeface="Wingdings" panose="05000000000000000000" pitchFamily="2" charset="2"/>
              <a:buChar char="Ø"/>
            </a:pPr>
            <a:r>
              <a:rPr lang="en-US" sz="2800" b="1" dirty="0"/>
              <a:t>Reporting and Monitoring Service</a:t>
            </a:r>
            <a:r>
              <a:rPr lang="en-US" sz="2800" dirty="0"/>
              <a:t>: Provides insights and reports on cloud operations. </a:t>
            </a:r>
          </a:p>
          <a:p>
            <a:pPr marL="457200" indent="-457200">
              <a:buFont typeface="Wingdings" panose="05000000000000000000" pitchFamily="2" charset="2"/>
              <a:buChar char="Ø"/>
            </a:pPr>
            <a:r>
              <a:rPr lang="en-US" sz="2800" b="1" dirty="0"/>
              <a:t>Scheduling Services</a:t>
            </a:r>
            <a:r>
              <a:rPr lang="en-US" sz="2800" dirty="0"/>
              <a:t>: Manages job scheduling for supported programming models.</a:t>
            </a:r>
          </a:p>
          <a:p>
            <a:endParaRPr lang="en-IN" sz="32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995246" y="88539"/>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Logical Organization </a:t>
            </a:r>
          </a:p>
        </p:txBody>
      </p:sp>
    </p:spTree>
    <p:extLst>
      <p:ext uri="{BB962C8B-B14F-4D97-AF65-F5344CB8AC3E}">
        <p14:creationId xmlns:p14="http://schemas.microsoft.com/office/powerpoint/2010/main" val="667514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443724" y="1309829"/>
            <a:ext cx="11566139" cy="4462760"/>
          </a:xfrm>
          <a:prstGeom prst="rect">
            <a:avLst/>
          </a:prstGeom>
          <a:noFill/>
        </p:spPr>
        <p:txBody>
          <a:bodyPr wrap="square">
            <a:spAutoFit/>
          </a:bodyPr>
          <a:lstStyle/>
          <a:p>
            <a:pPr>
              <a:buFont typeface="Arial" panose="020B0604020202020204" pitchFamily="34" charset="0"/>
              <a:buChar char="•"/>
            </a:pPr>
            <a:r>
              <a:rPr lang="en-US" sz="3200" b="1" dirty="0"/>
              <a:t>Worker Node services:</a:t>
            </a:r>
          </a:p>
          <a:p>
            <a:r>
              <a:rPr lang="en-US" sz="2800" dirty="0"/>
              <a:t>Worker nodes perform the bulk of the </a:t>
            </a:r>
            <a:r>
              <a:rPr lang="en-US" sz="2800" b="1" dirty="0"/>
              <a:t>computational tasks </a:t>
            </a:r>
            <a:r>
              <a:rPr lang="en-US" sz="2800" dirty="0"/>
              <a:t>in the Aneka Cloud. They are configured to execute applications and include mandatory services as well as execution services for the supported programming models:</a:t>
            </a:r>
            <a:endParaRPr lang="en-US" sz="2800" b="1" dirty="0"/>
          </a:p>
          <a:p>
            <a:pPr marL="457200" indent="-457200">
              <a:buFont typeface="Wingdings" panose="05000000000000000000" pitchFamily="2" charset="2"/>
              <a:buChar char="Ø"/>
            </a:pPr>
            <a:r>
              <a:rPr lang="en-US" sz="2800" b="1" dirty="0"/>
              <a:t>Index Service</a:t>
            </a:r>
            <a:r>
              <a:rPr lang="en-US" sz="2800" dirty="0"/>
              <a:t>: Registers with the master node.</a:t>
            </a:r>
          </a:p>
          <a:p>
            <a:pPr marL="457200" indent="-457200">
              <a:buFont typeface="Wingdings" panose="05000000000000000000" pitchFamily="2" charset="2"/>
              <a:buChar char="Ø"/>
            </a:pPr>
            <a:r>
              <a:rPr lang="en-US" sz="2800" b="1" dirty="0"/>
              <a:t>Heartbeat Service</a:t>
            </a:r>
            <a:r>
              <a:rPr lang="en-US" sz="2800" dirty="0"/>
              <a:t>: Reports node status to the master. </a:t>
            </a:r>
          </a:p>
          <a:p>
            <a:pPr marL="457200" indent="-457200">
              <a:buFont typeface="Wingdings" panose="05000000000000000000" pitchFamily="2" charset="2"/>
              <a:buChar char="Ø"/>
            </a:pPr>
            <a:r>
              <a:rPr lang="en-US" sz="2800" b="1" dirty="0"/>
              <a:t>Logging Service</a:t>
            </a:r>
            <a:r>
              <a:rPr lang="en-US" sz="2800" dirty="0"/>
              <a:t>: Collects logs specific to the worker node's operations.</a:t>
            </a:r>
          </a:p>
          <a:p>
            <a:pPr marL="457200" indent="-457200">
              <a:buFont typeface="Wingdings" panose="05000000000000000000" pitchFamily="2" charset="2"/>
              <a:buChar char="Ø"/>
            </a:pPr>
            <a:r>
              <a:rPr lang="en-US" sz="2800" b="1" dirty="0"/>
              <a:t>Allocation Service</a:t>
            </a:r>
            <a:r>
              <a:rPr lang="en-US" sz="2800" dirty="0"/>
              <a:t>: Manages resource allocation for tasks. </a:t>
            </a:r>
          </a:p>
          <a:p>
            <a:pPr marL="457200" indent="-457200">
              <a:buFont typeface="Wingdings" panose="05000000000000000000" pitchFamily="2" charset="2"/>
              <a:buChar char="Ø"/>
            </a:pPr>
            <a:r>
              <a:rPr lang="en-US" sz="2800" b="1" dirty="0"/>
              <a:t>Monitoring Service</a:t>
            </a:r>
            <a:r>
              <a:rPr lang="en-US" sz="2800" dirty="0"/>
              <a:t>: Tracks the performance and status of tasks.</a:t>
            </a:r>
          </a:p>
          <a:p>
            <a:pPr marL="457200" indent="-457200">
              <a:buFont typeface="Wingdings" panose="05000000000000000000" pitchFamily="2" charset="2"/>
              <a:buChar char="Ø"/>
            </a:pPr>
            <a:r>
              <a:rPr lang="en-US" sz="2800" dirty="0"/>
              <a:t> </a:t>
            </a:r>
            <a:r>
              <a:rPr lang="en-US" sz="2800" b="1" dirty="0"/>
              <a:t>Execution Services: </a:t>
            </a:r>
            <a:r>
              <a:rPr lang="en-US" sz="2800" dirty="0"/>
              <a:t>Specific to the supported programming models.</a:t>
            </a:r>
            <a:endParaRPr lang="en-IN" sz="32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906036" y="166598"/>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Logical Organization </a:t>
            </a:r>
          </a:p>
        </p:txBody>
      </p:sp>
    </p:spTree>
    <p:extLst>
      <p:ext uri="{BB962C8B-B14F-4D97-AF65-F5344CB8AC3E}">
        <p14:creationId xmlns:p14="http://schemas.microsoft.com/office/powerpoint/2010/main" val="1818044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443724" y="1298678"/>
            <a:ext cx="11566139" cy="4031873"/>
          </a:xfrm>
          <a:prstGeom prst="rect">
            <a:avLst/>
          </a:prstGeom>
          <a:noFill/>
        </p:spPr>
        <p:txBody>
          <a:bodyPr wrap="square">
            <a:spAutoFit/>
          </a:bodyPr>
          <a:lstStyle/>
          <a:p>
            <a:pPr>
              <a:buFont typeface="Arial" panose="020B0604020202020204" pitchFamily="34" charset="0"/>
              <a:buChar char="•"/>
            </a:pPr>
            <a:r>
              <a:rPr lang="en-IN" sz="3200" b="1" dirty="0"/>
              <a:t>Storage Node </a:t>
            </a:r>
            <a:r>
              <a:rPr lang="en-US" sz="3200" b="1" dirty="0"/>
              <a:t>services:</a:t>
            </a:r>
          </a:p>
          <a:p>
            <a:r>
              <a:rPr lang="en-US" sz="2800" dirty="0"/>
              <a:t>Storage nodes are optimized to provide storage support to applications and typically include</a:t>
            </a:r>
          </a:p>
          <a:p>
            <a:endParaRPr lang="en-US" sz="2800" dirty="0"/>
          </a:p>
          <a:p>
            <a:pPr marL="457200" indent="-457200">
              <a:buFont typeface="Wingdings" panose="05000000000000000000" pitchFamily="2" charset="2"/>
              <a:buChar char="Ø"/>
            </a:pPr>
            <a:r>
              <a:rPr lang="en-US" sz="2800" b="1" dirty="0"/>
              <a:t>Index Service: </a:t>
            </a:r>
            <a:r>
              <a:rPr lang="en-US" sz="2800" dirty="0"/>
              <a:t>Registers with the master node</a:t>
            </a:r>
            <a:r>
              <a:rPr lang="en-US" sz="2800" b="1" dirty="0"/>
              <a:t>.</a:t>
            </a:r>
          </a:p>
          <a:p>
            <a:pPr marL="457200" indent="-457200">
              <a:buFont typeface="Wingdings" panose="05000000000000000000" pitchFamily="2" charset="2"/>
              <a:buChar char="Ø"/>
            </a:pPr>
            <a:r>
              <a:rPr lang="en-US" sz="2800" b="1" dirty="0"/>
              <a:t> Heartbeat Service:</a:t>
            </a:r>
            <a:r>
              <a:rPr lang="en-US" sz="2800" dirty="0"/>
              <a:t> Ensures the node's health status is monitored.</a:t>
            </a:r>
          </a:p>
          <a:p>
            <a:pPr marL="457200" indent="-457200">
              <a:buFont typeface="Wingdings" panose="05000000000000000000" pitchFamily="2" charset="2"/>
              <a:buChar char="Ø"/>
            </a:pPr>
            <a:r>
              <a:rPr lang="en-US" sz="2800" dirty="0"/>
              <a:t> </a:t>
            </a:r>
            <a:r>
              <a:rPr lang="en-US" sz="2800" b="1" dirty="0"/>
              <a:t>Logging Service</a:t>
            </a:r>
            <a:r>
              <a:rPr lang="en-US" sz="2800" dirty="0"/>
              <a:t>: Manages logs related to storage operations.</a:t>
            </a:r>
          </a:p>
          <a:p>
            <a:pPr marL="457200" indent="-457200">
              <a:buFont typeface="Wingdings" panose="05000000000000000000" pitchFamily="2" charset="2"/>
              <a:buChar char="Ø"/>
            </a:pPr>
            <a:r>
              <a:rPr lang="en-US" sz="2800" dirty="0"/>
              <a:t> </a:t>
            </a:r>
            <a:r>
              <a:rPr lang="en-US" sz="2800" b="1" dirty="0"/>
              <a:t>Monitoring Service</a:t>
            </a:r>
            <a:r>
              <a:rPr lang="en-US" sz="2800" dirty="0"/>
              <a:t>: Tracks storage usage and performance.</a:t>
            </a:r>
          </a:p>
          <a:p>
            <a:pPr marL="457200" indent="-457200">
              <a:buFont typeface="Wingdings" panose="05000000000000000000" pitchFamily="2" charset="2"/>
              <a:buChar char="Ø"/>
            </a:pPr>
            <a:r>
              <a:rPr lang="en-US" sz="2800" dirty="0"/>
              <a:t> </a:t>
            </a:r>
            <a:r>
              <a:rPr lang="en-US" sz="2800" b="1" dirty="0"/>
              <a:t>Storage Service</a:t>
            </a:r>
            <a:r>
              <a:rPr lang="en-US" sz="2800" dirty="0"/>
              <a:t>: Manages the storage and retrieval of application data.</a:t>
            </a:r>
            <a:endParaRPr lang="en-IN" sz="32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906036" y="166598"/>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Logical Organization </a:t>
            </a:r>
          </a:p>
        </p:txBody>
      </p:sp>
    </p:spTree>
    <p:extLst>
      <p:ext uri="{BB962C8B-B14F-4D97-AF65-F5344CB8AC3E}">
        <p14:creationId xmlns:p14="http://schemas.microsoft.com/office/powerpoint/2010/main" val="2016380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6564" y="574342"/>
            <a:ext cx="7906853" cy="5591955"/>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6763"/>
          <a:stretch/>
        </p:blipFill>
        <p:spPr>
          <a:xfrm>
            <a:off x="8129239" y="139970"/>
            <a:ext cx="3973548" cy="855236"/>
          </a:xfrm>
          <a:prstGeom prst="rect">
            <a:avLst/>
          </a:prstGeom>
        </p:spPr>
      </p:pic>
      <p:sp>
        <p:nvSpPr>
          <p:cNvPr id="4" name="Rectangle 3"/>
          <p:cNvSpPr/>
          <p:nvPr/>
        </p:nvSpPr>
        <p:spPr>
          <a:xfrm>
            <a:off x="8541834" y="2725703"/>
            <a:ext cx="3650166" cy="1077218"/>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Cloud </a:t>
            </a:r>
          </a:p>
          <a:p>
            <a:pPr algn="ctr"/>
            <a:r>
              <a:rPr lang="en-US" altLang="zh-TW" sz="3200" b="1" dirty="0">
                <a:latin typeface="Adobe Arabic" panose="02040503050201020203" pitchFamily="18" charset="-78"/>
                <a:cs typeface="Adobe Arabic" panose="02040503050201020203" pitchFamily="18" charset="-78"/>
              </a:rPr>
              <a:t>Logical Organization</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98005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150796" y="1225623"/>
            <a:ext cx="12150290" cy="5262979"/>
          </a:xfrm>
          <a:prstGeom prst="rect">
            <a:avLst/>
          </a:prstGeom>
          <a:noFill/>
        </p:spPr>
        <p:txBody>
          <a:bodyPr wrap="square">
            <a:spAutoFit/>
          </a:bodyPr>
          <a:lstStyle/>
          <a:p>
            <a:pPr marL="285750" indent="-285750">
              <a:buFont typeface="Arial" panose="020B0604020202020204" pitchFamily="34" charset="0"/>
              <a:buChar char="•"/>
            </a:pPr>
            <a:r>
              <a:rPr lang="en-US" sz="2400" dirty="0"/>
              <a:t>Private cloud deployment mode in Aneka Clouds leverages </a:t>
            </a:r>
            <a:r>
              <a:rPr lang="en-US" sz="2400" u="sng" dirty="0"/>
              <a:t>local physical resources </a:t>
            </a:r>
            <a:r>
              <a:rPr lang="en-US" sz="2400" dirty="0"/>
              <a:t>and infrastructure management software to create a </a:t>
            </a:r>
            <a:r>
              <a:rPr lang="en-US" sz="2400" u="sng" dirty="0"/>
              <a:t>secure and dedicated cloud environment</a:t>
            </a:r>
          </a:p>
          <a:p>
            <a:pPr marL="285750" indent="-285750">
              <a:buFont typeface="Arial" panose="020B0604020202020204" pitchFamily="34" charset="0"/>
              <a:buChar char="•"/>
            </a:pPr>
            <a:r>
              <a:rPr lang="en-US" sz="2400" dirty="0"/>
              <a:t>the cloud is built using a diverse mix of local physical machines, such as desktop computers, clusters, and workstations.</a:t>
            </a:r>
          </a:p>
          <a:p>
            <a:pPr marL="285750" indent="-285750">
              <a:buFont typeface="Arial" panose="020B0604020202020204" pitchFamily="34" charset="0"/>
              <a:buChar char="•"/>
            </a:pPr>
            <a:r>
              <a:rPr lang="en-US" sz="2400" dirty="0"/>
              <a:t>Infrastructure management software </a:t>
            </a:r>
            <a:r>
              <a:rPr lang="en-US" sz="2400" u="sng" dirty="0"/>
              <a:t>like </a:t>
            </a:r>
            <a:r>
              <a:rPr lang="en-US" sz="2400" u="sng" dirty="0" err="1"/>
              <a:t>XenServer</a:t>
            </a:r>
            <a:r>
              <a:rPr lang="en-US" sz="2400" u="sng" dirty="0"/>
              <a:t>, Eucalyptus, and OpenStack </a:t>
            </a:r>
            <a:r>
              <a:rPr lang="en-US" sz="2400" dirty="0"/>
              <a:t>is used to manage the local pool of nodes.</a:t>
            </a:r>
          </a:p>
          <a:p>
            <a:pPr marL="285750" indent="-285750">
              <a:buFont typeface="Arial" panose="020B0604020202020204" pitchFamily="34" charset="0"/>
              <a:buChar char="•"/>
            </a:pPr>
            <a:r>
              <a:rPr lang="en-US" sz="2400" dirty="0"/>
              <a:t>These systems facilitate the integration and management of both physical and virtual nodes within the private cloud</a:t>
            </a:r>
          </a:p>
          <a:p>
            <a:pPr marL="285750" indent="-285750">
              <a:buFont typeface="Arial" panose="020B0604020202020204" pitchFamily="34" charset="0"/>
              <a:buChar char="•"/>
            </a:pPr>
            <a:r>
              <a:rPr lang="en-US" sz="2400" dirty="0"/>
              <a:t>The Resource Provisioning Service enables the addition of virtual nodes from the local resource pool.</a:t>
            </a:r>
          </a:p>
          <a:p>
            <a:pPr marL="285750" indent="-285750">
              <a:buFont typeface="Arial" panose="020B0604020202020204" pitchFamily="34" charset="0"/>
              <a:buChar char="•"/>
            </a:pPr>
            <a:r>
              <a:rPr lang="en-US" sz="2400" dirty="0"/>
              <a:t>This dynamic provisioning allows the cloud to scale up or down based on workload demands, providing flexibility and efficiency</a:t>
            </a:r>
          </a:p>
          <a:p>
            <a:pPr marL="285750" indent="-285750">
              <a:buFont typeface="Arial" panose="020B0604020202020204" pitchFamily="34" charset="0"/>
              <a:buChar char="•"/>
            </a:pPr>
            <a:r>
              <a:rPr lang="en-US" sz="2400" dirty="0"/>
              <a:t>The Reservation Service allows for the implementation of specific resource management policies.</a:t>
            </a:r>
            <a:endParaRPr lang="en-IN" sz="24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552249" y="527546"/>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Private Cloud Deployment Mode</a:t>
            </a:r>
          </a:p>
        </p:txBody>
      </p:sp>
    </p:spTree>
    <p:extLst>
      <p:ext uri="{BB962C8B-B14F-4D97-AF65-F5344CB8AC3E}">
        <p14:creationId xmlns:p14="http://schemas.microsoft.com/office/powerpoint/2010/main" val="373917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6763"/>
          <a:stretch/>
        </p:blipFill>
        <p:spPr>
          <a:xfrm>
            <a:off x="8129239" y="139970"/>
            <a:ext cx="3973548" cy="855236"/>
          </a:xfrm>
          <a:prstGeom prst="rect">
            <a:avLst/>
          </a:prstGeom>
        </p:spPr>
      </p:pic>
      <p:sp>
        <p:nvSpPr>
          <p:cNvPr id="4" name="Rectangle 3"/>
          <p:cNvSpPr/>
          <p:nvPr/>
        </p:nvSpPr>
        <p:spPr>
          <a:xfrm>
            <a:off x="8541834" y="2725703"/>
            <a:ext cx="3650166" cy="1569660"/>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a:t>
            </a:r>
          </a:p>
          <a:p>
            <a:pPr algn="ctr"/>
            <a:r>
              <a:rPr lang="en-US" altLang="zh-TW" sz="3200" b="1" dirty="0">
                <a:latin typeface="Adobe Arabic" panose="02040503050201020203" pitchFamily="18" charset="-78"/>
                <a:cs typeface="Adobe Arabic" panose="02040503050201020203" pitchFamily="18" charset="-78"/>
              </a:rPr>
              <a:t>Private cloud </a:t>
            </a:r>
          </a:p>
          <a:p>
            <a:pPr algn="ctr"/>
            <a:r>
              <a:rPr lang="en-US" altLang="zh-TW" sz="3200" b="1" dirty="0">
                <a:latin typeface="Adobe Arabic" panose="02040503050201020203" pitchFamily="18" charset="-78"/>
                <a:cs typeface="Adobe Arabic" panose="02040503050201020203" pitchFamily="18" charset="-78"/>
              </a:rPr>
              <a:t>Deployment Mode</a:t>
            </a:r>
            <a:endParaRPr lang="en-US" sz="3200" b="1" dirty="0">
              <a:latin typeface="Adobe Arabic" panose="02040503050201020203" pitchFamily="18" charset="-78"/>
              <a:cs typeface="Adobe Arabic" panose="02040503050201020203" pitchFamily="18" charset="-78"/>
            </a:endParaRPr>
          </a:p>
        </p:txBody>
      </p:sp>
      <p:pic>
        <p:nvPicPr>
          <p:cNvPr id="2" name="Picture 1"/>
          <p:cNvPicPr>
            <a:picLocks noChangeAspect="1"/>
          </p:cNvPicPr>
          <p:nvPr/>
        </p:nvPicPr>
        <p:blipFill>
          <a:blip r:embed="rId4"/>
          <a:stretch>
            <a:fillRect/>
          </a:stretch>
        </p:blipFill>
        <p:spPr>
          <a:xfrm>
            <a:off x="55756" y="1154229"/>
            <a:ext cx="8736914" cy="4856277"/>
          </a:xfrm>
          <a:prstGeom prst="rect">
            <a:avLst/>
          </a:prstGeom>
        </p:spPr>
      </p:pic>
    </p:spTree>
    <p:extLst>
      <p:ext uri="{BB962C8B-B14F-4D97-AF65-F5344CB8AC3E}">
        <p14:creationId xmlns:p14="http://schemas.microsoft.com/office/powerpoint/2010/main" val="1225705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269509" y="1252664"/>
            <a:ext cx="11922492" cy="5262979"/>
          </a:xfrm>
          <a:prstGeom prst="rect">
            <a:avLst/>
          </a:prstGeom>
          <a:noFill/>
        </p:spPr>
        <p:txBody>
          <a:bodyPr wrap="square">
            <a:spAutoFit/>
          </a:bodyPr>
          <a:lstStyle/>
          <a:p>
            <a:pPr marL="285750" indent="-285750">
              <a:buFont typeface="Arial" panose="020B0604020202020204" pitchFamily="34" charset="0"/>
              <a:buChar char="•"/>
            </a:pPr>
            <a:r>
              <a:rPr lang="en-US" sz="2400" dirty="0"/>
              <a:t>Public cloud deployment mode involves setting up Aneka master and worker nodes on a completely virtualized infrastructure hosted by one or more resource providers, such as Amazon EC2 or </a:t>
            </a:r>
            <a:r>
              <a:rPr lang="en-US" sz="2400" dirty="0" err="1"/>
              <a:t>GoGrid</a:t>
            </a:r>
            <a:r>
              <a:rPr lang="en-US" sz="2400" dirty="0"/>
              <a:t>.</a:t>
            </a:r>
          </a:p>
          <a:p>
            <a:pPr marL="285750" indent="-285750">
              <a:buFont typeface="Arial" panose="020B0604020202020204" pitchFamily="34" charset="0"/>
              <a:buChar char="•"/>
            </a:pPr>
            <a:r>
              <a:rPr lang="en-US" sz="2400" dirty="0"/>
              <a:t>This mode leverages the infrastructure as a service (IaaS) capabilities provided by these cloud providers </a:t>
            </a:r>
            <a:r>
              <a:rPr lang="en-US" sz="2400" u="sng" dirty="0"/>
              <a:t>to create a dynamic and scalable cloud environment</a:t>
            </a:r>
          </a:p>
          <a:p>
            <a:pPr marL="285750" indent="-285750">
              <a:buFont typeface="Arial" panose="020B0604020202020204" pitchFamily="34" charset="0"/>
              <a:buChar char="•"/>
            </a:pPr>
            <a:r>
              <a:rPr lang="en-US" sz="2400" dirty="0"/>
              <a:t>In a public cloud deployment, there are two main scenarios:</a:t>
            </a:r>
          </a:p>
          <a:p>
            <a:pPr marL="342900" indent="-342900">
              <a:buFont typeface="Wingdings" panose="05000000000000000000" pitchFamily="2" charset="2"/>
              <a:buChar char="Ø"/>
            </a:pPr>
            <a:r>
              <a:rPr lang="en-IN" sz="2400" dirty="0"/>
              <a:t>Static Deployment:</a:t>
            </a:r>
          </a:p>
          <a:p>
            <a:r>
              <a:rPr lang="en-IN" sz="2400" dirty="0"/>
              <a:t> </a:t>
            </a:r>
            <a:r>
              <a:rPr lang="en-US" sz="2400" dirty="0"/>
              <a:t>Nodes are provisioned beforehand and used as if they were physical machines. This setup replicates a classic Aneka installation on a virtual infrastructure </a:t>
            </a:r>
            <a:r>
              <a:rPr lang="en-US" sz="2400" u="sng" dirty="0"/>
              <a:t>without utilizing dynamic provisioning capabilities.</a:t>
            </a:r>
          </a:p>
          <a:p>
            <a:pPr marL="342900" indent="-342900">
              <a:buFont typeface="Wingdings" panose="05000000000000000000" pitchFamily="2" charset="2"/>
              <a:buChar char="Ø"/>
            </a:pPr>
            <a:r>
              <a:rPr lang="en-IN" sz="2400" dirty="0"/>
              <a:t>Dynamic Deployment:</a:t>
            </a:r>
          </a:p>
          <a:p>
            <a:r>
              <a:rPr lang="en-US" sz="2400" dirty="0"/>
              <a:t>The elastic features of IaaS providers are used to create a completely dynamic cloud environment. Nodes are provisioned on-demand, allowing the </a:t>
            </a:r>
            <a:r>
              <a:rPr lang="en-US" sz="2400" u="sng" dirty="0"/>
              <a:t>infrastructure to scale up or down based on current needs</a:t>
            </a:r>
            <a:r>
              <a:rPr lang="en-US" sz="2400" dirty="0"/>
              <a:t>.</a:t>
            </a:r>
          </a:p>
        </p:txBody>
      </p:sp>
      <p:sp>
        <p:nvSpPr>
          <p:cNvPr id="6" name="TextBox 5">
            <a:extLst>
              <a:ext uri="{FF2B5EF4-FFF2-40B4-BE49-F238E27FC236}">
                <a16:creationId xmlns:a16="http://schemas.microsoft.com/office/drawing/2014/main" id="{81FE2248-ECFA-C409-4F4F-5FD441590B2D}"/>
              </a:ext>
            </a:extLst>
          </p:cNvPr>
          <p:cNvSpPr txBox="1"/>
          <p:nvPr/>
        </p:nvSpPr>
        <p:spPr>
          <a:xfrm>
            <a:off x="594036" y="421667"/>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Public Cloud Deployment Mode</a:t>
            </a:r>
          </a:p>
        </p:txBody>
      </p:sp>
    </p:spTree>
    <p:extLst>
      <p:ext uri="{BB962C8B-B14F-4D97-AF65-F5344CB8AC3E}">
        <p14:creationId xmlns:p14="http://schemas.microsoft.com/office/powerpoint/2010/main" val="424987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99" y="1020563"/>
            <a:ext cx="10825976" cy="4724370"/>
          </a:xfrm>
          <a:prstGeom prst="rect">
            <a:avLst/>
          </a:prstGeom>
        </p:spPr>
        <p:txBody>
          <a:bodyPr wrap="square">
            <a:spAutoFit/>
          </a:bodyPr>
          <a:lstStyle/>
          <a:p>
            <a:pPr>
              <a:spcBef>
                <a:spcPts val="600"/>
              </a:spcBef>
            </a:pPr>
            <a:r>
              <a:rPr lang="en-US" sz="2600" b="1" dirty="0">
                <a:latin typeface="Adobe Arabic" panose="02040503050201020203" pitchFamily="18" charset="-78"/>
                <a:cs typeface="Adobe Arabic" panose="02040503050201020203" pitchFamily="18" charset="-78"/>
              </a:rPr>
              <a:t>Aneka technology primarily </a:t>
            </a:r>
            <a:r>
              <a:rPr lang="en-US" sz="2600" b="1" dirty="0">
                <a:solidFill>
                  <a:srgbClr val="FF0000"/>
                </a:solidFill>
                <a:latin typeface="Adobe Arabic" panose="02040503050201020203" pitchFamily="18" charset="-78"/>
                <a:cs typeface="Adobe Arabic" panose="02040503050201020203" pitchFamily="18" charset="-78"/>
              </a:rPr>
              <a:t>consists of two key components</a:t>
            </a:r>
            <a:r>
              <a:rPr lang="en-US" sz="2600" dirty="0">
                <a:latin typeface="Adobe Arabic" panose="02040503050201020203" pitchFamily="18" charset="-78"/>
                <a:cs typeface="Adobe Arabic" panose="02040503050201020203" pitchFamily="18" charset="-78"/>
              </a:rPr>
              <a:t>:</a:t>
            </a:r>
          </a:p>
          <a:p>
            <a:pPr marL="457200" indent="-457200" algn="just">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SDK (Software Development Kit) </a:t>
            </a:r>
            <a:r>
              <a:rPr lang="en-US" sz="2600" dirty="0">
                <a:solidFill>
                  <a:srgbClr val="FF0000"/>
                </a:solidFill>
                <a:latin typeface="Adobe Arabic" panose="02040503050201020203" pitchFamily="18" charset="-78"/>
                <a:cs typeface="Adobe Arabic" panose="02040503050201020203" pitchFamily="18" charset="-78"/>
              </a:rPr>
              <a:t>containing application programming interfaces (APIs) and tools</a:t>
            </a:r>
            <a:r>
              <a:rPr lang="en-US" sz="2600" dirty="0">
                <a:latin typeface="Adobe Arabic" panose="02040503050201020203" pitchFamily="18" charset="-78"/>
                <a:cs typeface="Adobe Arabic" panose="02040503050201020203" pitchFamily="18" charset="-78"/>
              </a:rPr>
              <a:t> essential for the rapid development of applications. </a:t>
            </a:r>
            <a:r>
              <a:rPr lang="en-US" sz="2600" dirty="0">
                <a:solidFill>
                  <a:srgbClr val="FF0000"/>
                </a:solidFill>
                <a:latin typeface="Adobe Arabic" panose="02040503050201020203" pitchFamily="18" charset="-78"/>
                <a:cs typeface="Adobe Arabic" panose="02040503050201020203" pitchFamily="18" charset="-78"/>
              </a:rPr>
              <a:t>Aneka APIs supports </a:t>
            </a:r>
            <a:r>
              <a:rPr lang="en-US" sz="2600" dirty="0">
                <a:latin typeface="Adobe Arabic" panose="02040503050201020203" pitchFamily="18" charset="-78"/>
                <a:cs typeface="Adobe Arabic" panose="02040503050201020203" pitchFamily="18" charset="-78"/>
              </a:rPr>
              <a:t>three popular Cloud programming models: </a:t>
            </a:r>
            <a:r>
              <a:rPr lang="en-US" sz="2600" dirty="0">
                <a:solidFill>
                  <a:srgbClr val="FF0000"/>
                </a:solidFill>
                <a:latin typeface="Adobe Arabic" panose="02040503050201020203" pitchFamily="18" charset="-78"/>
                <a:cs typeface="Adobe Arabic" panose="02040503050201020203" pitchFamily="18" charset="-78"/>
              </a:rPr>
              <a:t>Task, Thread, and MapReduce</a:t>
            </a:r>
            <a:r>
              <a:rPr lang="en-US" sz="2600" dirty="0">
                <a:latin typeface="Adobe Arabic" panose="02040503050201020203" pitchFamily="18" charset="-78"/>
                <a:cs typeface="Adobe Arabic" panose="02040503050201020203" pitchFamily="18" charset="-78"/>
              </a:rPr>
              <a:t>.</a:t>
            </a:r>
          </a:p>
          <a:p>
            <a:pPr marL="457200" indent="-457200" algn="just">
              <a:spcBef>
                <a:spcPts val="600"/>
              </a:spcBef>
              <a:buFont typeface="Arial" panose="020B0604020202020204" pitchFamily="34" charset="0"/>
              <a:buChar char="•"/>
            </a:pPr>
            <a:r>
              <a:rPr lang="en-US" sz="2600" b="1" dirty="0">
                <a:latin typeface="Adobe Arabic" panose="02040503050201020203" pitchFamily="18" charset="-78"/>
                <a:cs typeface="Adobe Arabic" panose="02040503050201020203" pitchFamily="18" charset="-78"/>
              </a:rPr>
              <a:t>A Runtime Engine and Platform </a:t>
            </a:r>
            <a:r>
              <a:rPr lang="en-US" sz="2600" dirty="0">
                <a:latin typeface="Adobe Arabic" panose="02040503050201020203" pitchFamily="18" charset="-78"/>
                <a:cs typeface="Adobe Arabic" panose="02040503050201020203" pitchFamily="18" charset="-78"/>
              </a:rPr>
              <a:t>for </a:t>
            </a:r>
            <a:r>
              <a:rPr lang="en-US" sz="2600" dirty="0">
                <a:solidFill>
                  <a:srgbClr val="FF0000"/>
                </a:solidFill>
                <a:latin typeface="Adobe Arabic" panose="02040503050201020203" pitchFamily="18" charset="-78"/>
                <a:cs typeface="Adobe Arabic" panose="02040503050201020203" pitchFamily="18" charset="-78"/>
              </a:rPr>
              <a:t>managing ,deployment and execution of applications on private or public Clouds.</a:t>
            </a:r>
          </a:p>
          <a:p>
            <a:pPr algn="just">
              <a:spcBef>
                <a:spcPts val="600"/>
              </a:spcBef>
            </a:pPr>
            <a:r>
              <a:rPr lang="en-US" sz="2600" dirty="0">
                <a:latin typeface="Adobe Arabic" panose="02040503050201020203" pitchFamily="18" charset="-78"/>
                <a:cs typeface="Adobe Arabic" panose="02040503050201020203" pitchFamily="18" charset="-78"/>
              </a:rPr>
              <a:t>One of the </a:t>
            </a:r>
            <a:r>
              <a:rPr lang="en-US" sz="2600" dirty="0">
                <a:solidFill>
                  <a:srgbClr val="FF0000"/>
                </a:solidFill>
                <a:latin typeface="Adobe Arabic" panose="02040503050201020203" pitchFamily="18" charset="-78"/>
                <a:cs typeface="Adobe Arabic" panose="02040503050201020203" pitchFamily="18" charset="-78"/>
              </a:rPr>
              <a:t>notable characteristics of Aneka PaaS is to support the provisioning of </a:t>
            </a:r>
            <a:r>
              <a:rPr lang="en-US" sz="2600" b="1" dirty="0">
                <a:solidFill>
                  <a:srgbClr val="FF0000"/>
                </a:solidFill>
                <a:latin typeface="Adobe Arabic" panose="02040503050201020203" pitchFamily="18" charset="-78"/>
                <a:cs typeface="Adobe Arabic" panose="02040503050201020203" pitchFamily="18" charset="-78"/>
              </a:rPr>
              <a:t>private cloud resources</a:t>
            </a:r>
            <a:r>
              <a:rPr lang="en-US" sz="2600" b="1" dirty="0">
                <a:latin typeface="Adobe Arabic" panose="02040503050201020203" pitchFamily="18" charset="-78"/>
                <a:cs typeface="Adobe Arabic" panose="02040503050201020203" pitchFamily="18" charset="-78"/>
              </a:rPr>
              <a:t> </a:t>
            </a:r>
            <a:r>
              <a:rPr lang="en-US" sz="2600" dirty="0">
                <a:latin typeface="Adobe Arabic" panose="02040503050201020203" pitchFamily="18" charset="-78"/>
                <a:cs typeface="Adobe Arabic" panose="02040503050201020203" pitchFamily="18" charset="-78"/>
              </a:rPr>
              <a:t>ranging from </a:t>
            </a:r>
            <a:r>
              <a:rPr lang="en-US" sz="2600" dirty="0">
                <a:solidFill>
                  <a:srgbClr val="FF0000"/>
                </a:solidFill>
                <a:latin typeface="Adobe Arabic" panose="02040503050201020203" pitchFamily="18" charset="-78"/>
                <a:cs typeface="Adobe Arabic" panose="02040503050201020203" pitchFamily="18" charset="-78"/>
              </a:rPr>
              <a:t>desktops, clusters to virtual data centers using VMWare, Citrix Zen server </a:t>
            </a:r>
            <a:r>
              <a:rPr lang="en-US" sz="2600" dirty="0">
                <a:latin typeface="Adobe Arabic" panose="02040503050201020203" pitchFamily="18" charset="-78"/>
                <a:cs typeface="Adobe Arabic" panose="02040503050201020203" pitchFamily="18" charset="-78"/>
              </a:rPr>
              <a:t>and </a:t>
            </a:r>
            <a:r>
              <a:rPr lang="en-US" sz="2600" b="1" dirty="0">
                <a:solidFill>
                  <a:srgbClr val="FF0000"/>
                </a:solidFill>
                <a:latin typeface="Adobe Arabic" panose="02040503050201020203" pitchFamily="18" charset="-78"/>
                <a:cs typeface="Adobe Arabic" panose="02040503050201020203" pitchFamily="18" charset="-78"/>
              </a:rPr>
              <a:t>public cloud resources</a:t>
            </a:r>
            <a:r>
              <a:rPr lang="en-US" sz="2600" dirty="0">
                <a:solidFill>
                  <a:srgbClr val="FF0000"/>
                </a:solidFill>
                <a:latin typeface="Adobe Arabic" panose="02040503050201020203" pitchFamily="18" charset="-78"/>
                <a:cs typeface="Adobe Arabic" panose="02040503050201020203" pitchFamily="18" charset="-78"/>
              </a:rPr>
              <a:t> such as Windows Azure, Amazon EC2, and GoGrid Cloud Service</a:t>
            </a:r>
            <a:r>
              <a:rPr lang="en-US" sz="2600" dirty="0">
                <a:latin typeface="Adobe Arabic" panose="02040503050201020203" pitchFamily="18" charset="-78"/>
                <a:cs typeface="Adobe Arabic" panose="02040503050201020203" pitchFamily="18" charset="-78"/>
              </a:rPr>
              <a:t>.</a:t>
            </a:r>
          </a:p>
        </p:txBody>
      </p:sp>
      <p:sp>
        <p:nvSpPr>
          <p:cNvPr id="4" name="Rectangle 3"/>
          <p:cNvSpPr/>
          <p:nvPr/>
        </p:nvSpPr>
        <p:spPr>
          <a:xfrm>
            <a:off x="-195231" y="246900"/>
            <a:ext cx="12192000" cy="584775"/>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94593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269509" y="1252664"/>
            <a:ext cx="11922492" cy="5262979"/>
          </a:xfrm>
          <a:prstGeom prst="rect">
            <a:avLst/>
          </a:prstGeom>
          <a:noFill/>
        </p:spPr>
        <p:txBody>
          <a:bodyPr wrap="square">
            <a:spAutoFit/>
          </a:bodyPr>
          <a:lstStyle/>
          <a:p>
            <a:r>
              <a:rPr lang="en-US" sz="2400" dirty="0"/>
              <a:t> </a:t>
            </a:r>
            <a:r>
              <a:rPr lang="en-IN" sz="2400" b="1" dirty="0"/>
              <a:t>Infrastructure and Services</a:t>
            </a:r>
            <a:endParaRPr lang="en-US" sz="2400" b="1" dirty="0"/>
          </a:p>
          <a:p>
            <a:pPr marL="285750" indent="-285750">
              <a:buFont typeface="Arial" panose="020B0604020202020204" pitchFamily="34" charset="0"/>
              <a:buChar char="•"/>
            </a:pPr>
            <a:r>
              <a:rPr lang="en-US" sz="2400" dirty="0"/>
              <a:t>The deployment is generally contained within the infrastructure boundaries of a single IaaS provider. This approach minimizes data transfer between different providers, reducing costs and improving network performance</a:t>
            </a:r>
          </a:p>
          <a:p>
            <a:pPr marL="285750" indent="-285750">
              <a:buFont typeface="Arial" panose="020B0604020202020204" pitchFamily="34" charset="0"/>
              <a:buChar char="•"/>
            </a:pPr>
            <a:r>
              <a:rPr lang="en-US" sz="2400" dirty="0"/>
              <a:t>Key services included in the master node are the Accounting and Reporting services. These services provide detailed information about resource utilization by users and applications</a:t>
            </a:r>
          </a:p>
          <a:p>
            <a:r>
              <a:rPr lang="en-US" sz="2400" dirty="0"/>
              <a:t> </a:t>
            </a:r>
            <a:r>
              <a:rPr lang="en-IN" sz="2400" b="1" dirty="0"/>
              <a:t>Dynamic Provisioning</a:t>
            </a:r>
          </a:p>
          <a:p>
            <a:pPr marL="342900" indent="-342900">
              <a:buFont typeface="Arial" panose="020B0604020202020204" pitchFamily="34" charset="0"/>
              <a:buChar char="•"/>
            </a:pPr>
            <a:r>
              <a:rPr lang="en-US" sz="2400" dirty="0"/>
              <a:t>Dynamic instances are mostly configured as worker nodes. For example, in Amazon EC2, different images with varying hardware setups can be made available to instantiate worker containers.</a:t>
            </a:r>
          </a:p>
          <a:p>
            <a:r>
              <a:rPr lang="en-IN" sz="2400" b="1" dirty="0"/>
              <a:t>Considerations for Multi-provider Deployments</a:t>
            </a:r>
          </a:p>
          <a:p>
            <a:pPr marL="342900" indent="-342900">
              <a:buFont typeface="Arial" panose="020B0604020202020204" pitchFamily="34" charset="0"/>
              <a:buChar char="•"/>
            </a:pPr>
            <a:r>
              <a:rPr lang="en-US" sz="2400" dirty="0"/>
              <a:t>Deployments using different providers are uncommon due to high data transfer costs. However, a possible scenario for federated clouds exists, where resources are shared or leased among providers under specific agreements and more favorable pricing.</a:t>
            </a:r>
            <a:endParaRPr lang="en-US" sz="2400" b="1" dirty="0"/>
          </a:p>
        </p:txBody>
      </p:sp>
      <p:sp>
        <p:nvSpPr>
          <p:cNvPr id="6" name="TextBox 5">
            <a:extLst>
              <a:ext uri="{FF2B5EF4-FFF2-40B4-BE49-F238E27FC236}">
                <a16:creationId xmlns:a16="http://schemas.microsoft.com/office/drawing/2014/main" id="{81FE2248-ECFA-C409-4F4F-5FD441590B2D}"/>
              </a:ext>
            </a:extLst>
          </p:cNvPr>
          <p:cNvSpPr txBox="1"/>
          <p:nvPr/>
        </p:nvSpPr>
        <p:spPr>
          <a:xfrm>
            <a:off x="594036" y="421667"/>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Public Cloud Deployment Mode</a:t>
            </a:r>
          </a:p>
        </p:txBody>
      </p:sp>
    </p:spTree>
    <p:extLst>
      <p:ext uri="{BB962C8B-B14F-4D97-AF65-F5344CB8AC3E}">
        <p14:creationId xmlns:p14="http://schemas.microsoft.com/office/powerpoint/2010/main" val="309119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6763"/>
          <a:stretch/>
        </p:blipFill>
        <p:spPr>
          <a:xfrm>
            <a:off x="8129239" y="139970"/>
            <a:ext cx="3973548" cy="855236"/>
          </a:xfrm>
          <a:prstGeom prst="rect">
            <a:avLst/>
          </a:prstGeom>
        </p:spPr>
      </p:pic>
      <p:pic>
        <p:nvPicPr>
          <p:cNvPr id="3" name="Picture 2"/>
          <p:cNvPicPr>
            <a:picLocks noChangeAspect="1"/>
          </p:cNvPicPr>
          <p:nvPr/>
        </p:nvPicPr>
        <p:blipFill>
          <a:blip r:embed="rId4"/>
          <a:stretch>
            <a:fillRect/>
          </a:stretch>
        </p:blipFill>
        <p:spPr>
          <a:xfrm>
            <a:off x="55757" y="1196732"/>
            <a:ext cx="9311268" cy="4870888"/>
          </a:xfrm>
          <a:prstGeom prst="rect">
            <a:avLst/>
          </a:prstGeom>
        </p:spPr>
      </p:pic>
      <p:sp>
        <p:nvSpPr>
          <p:cNvPr id="4" name="Rectangle 3"/>
          <p:cNvSpPr/>
          <p:nvPr/>
        </p:nvSpPr>
        <p:spPr>
          <a:xfrm>
            <a:off x="8763215" y="2644170"/>
            <a:ext cx="3650166" cy="1569660"/>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a:t>
            </a:r>
          </a:p>
          <a:p>
            <a:pPr algn="ctr"/>
            <a:r>
              <a:rPr lang="en-US" altLang="zh-TW" sz="3200" b="1" dirty="0">
                <a:latin typeface="Adobe Arabic" panose="02040503050201020203" pitchFamily="18" charset="-78"/>
                <a:cs typeface="Adobe Arabic" panose="02040503050201020203" pitchFamily="18" charset="-78"/>
              </a:rPr>
              <a:t>Public cloud </a:t>
            </a:r>
          </a:p>
          <a:p>
            <a:pPr algn="ctr"/>
            <a:r>
              <a:rPr lang="en-US" altLang="zh-TW" sz="3200" b="1" dirty="0">
                <a:latin typeface="Adobe Arabic" panose="02040503050201020203" pitchFamily="18" charset="-78"/>
                <a:cs typeface="Adobe Arabic" panose="02040503050201020203" pitchFamily="18" charset="-78"/>
              </a:rPr>
              <a:t>Deployment Mode</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80502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F9033B-6B91-3A8C-749E-FF7A42E892E7}"/>
              </a:ext>
            </a:extLst>
          </p:cNvPr>
          <p:cNvSpPr txBox="1"/>
          <p:nvPr/>
        </p:nvSpPr>
        <p:spPr>
          <a:xfrm>
            <a:off x="335666" y="570416"/>
            <a:ext cx="11772901" cy="6370975"/>
          </a:xfrm>
          <a:prstGeom prst="rect">
            <a:avLst/>
          </a:prstGeom>
          <a:noFill/>
        </p:spPr>
        <p:txBody>
          <a:bodyPr wrap="square">
            <a:spAutoFit/>
          </a:bodyPr>
          <a:lstStyle/>
          <a:p>
            <a:pPr marL="285750" indent="-285750">
              <a:buFont typeface="Arial" panose="020B0604020202020204" pitchFamily="34" charset="0"/>
              <a:buChar char="•"/>
            </a:pPr>
            <a:r>
              <a:rPr lang="en-US" sz="2400" dirty="0"/>
              <a:t>Hybrid cloud deployment mode is the most common and comprehensive deployment of Aneka, combining the strengths of both private and public cloud environments.</a:t>
            </a:r>
          </a:p>
          <a:p>
            <a:pPr marL="285750" indent="-285750">
              <a:buFont typeface="Arial" panose="020B0604020202020204" pitchFamily="34" charset="0"/>
              <a:buChar char="•"/>
            </a:pPr>
            <a:r>
              <a:rPr lang="en-US" sz="2400" dirty="0"/>
              <a:t>This model leverages existing computing infrastructure and dynamically scales it on-demand using additional resources when needed.</a:t>
            </a:r>
          </a:p>
          <a:p>
            <a:pPr marL="285750" indent="-285750">
              <a:buFont typeface="Arial" panose="020B0604020202020204" pitchFamily="34" charset="0"/>
              <a:buChar char="•"/>
            </a:pPr>
            <a:r>
              <a:rPr lang="en-US" sz="2400" dirty="0"/>
              <a:t>Uses existing local infrastructure, including virtual machine management, to provide a reliable, cost-efficient environment for most applications.</a:t>
            </a:r>
          </a:p>
          <a:p>
            <a:pPr marL="285750" indent="-285750">
              <a:buFont typeface="Arial" panose="020B0604020202020204" pitchFamily="34" charset="0"/>
              <a:buChar char="•"/>
            </a:pPr>
            <a:r>
              <a:rPr lang="en-US" sz="2400" dirty="0"/>
              <a:t>The hybrid cloud model enables several key capabilities of the Aneka framework, including</a:t>
            </a:r>
          </a:p>
          <a:p>
            <a:pPr marL="342900" indent="-342900">
              <a:buFont typeface="Wingdings" panose="05000000000000000000" pitchFamily="2" charset="2"/>
              <a:buChar char="Ø"/>
            </a:pPr>
            <a:r>
              <a:rPr lang="en-US" sz="2400" dirty="0"/>
              <a:t> </a:t>
            </a:r>
            <a:r>
              <a:rPr lang="en-IN" sz="2400" dirty="0"/>
              <a:t>Dynamic Resource Provisioning</a:t>
            </a:r>
          </a:p>
          <a:p>
            <a:pPr marL="342900" indent="-342900">
              <a:buFont typeface="Wingdings" panose="05000000000000000000" pitchFamily="2" charset="2"/>
              <a:buChar char="Ø"/>
            </a:pPr>
            <a:r>
              <a:rPr lang="en-IN" sz="2400" dirty="0"/>
              <a:t>Resource Reservation               </a:t>
            </a:r>
          </a:p>
          <a:p>
            <a:pPr marL="342900" indent="-342900">
              <a:buFont typeface="Wingdings" panose="05000000000000000000" pitchFamily="2" charset="2"/>
              <a:buChar char="Ø"/>
            </a:pPr>
            <a:r>
              <a:rPr lang="en-IN" sz="2400" dirty="0"/>
              <a:t>Workload Partitioning</a:t>
            </a:r>
          </a:p>
          <a:p>
            <a:pPr marL="342900" indent="-342900">
              <a:buFont typeface="Wingdings" panose="05000000000000000000" pitchFamily="2" charset="2"/>
              <a:buChar char="Ø"/>
            </a:pPr>
            <a:r>
              <a:rPr lang="en-IN" sz="2400" dirty="0"/>
              <a:t>Accounting, Monitoring, and Reporting</a:t>
            </a:r>
          </a:p>
          <a:p>
            <a:pPr marL="342900" indent="-342900">
              <a:buFont typeface="Arial" panose="020B0604020202020204" pitchFamily="34" charset="0"/>
              <a:buChar char="•"/>
            </a:pPr>
            <a:r>
              <a:rPr lang="en-US" sz="2400" dirty="0"/>
              <a:t>The local infrastructure is supplemented by external IaaS providers to handle additional computing demands. This mixed environment benefits from the flexibility of public clouds while maintaining control over sensitive data and critical applications within the private infrastructure. The Resource Provisioning Service in Aneka plays a crucial role by enabling the simultaneous use of multiple resource pools and implementing policies to choose the best resources for specific provisioning requests</a:t>
            </a:r>
            <a:endParaRPr lang="en-IN" sz="2400" dirty="0"/>
          </a:p>
        </p:txBody>
      </p:sp>
      <p:sp>
        <p:nvSpPr>
          <p:cNvPr id="6" name="TextBox 5">
            <a:extLst>
              <a:ext uri="{FF2B5EF4-FFF2-40B4-BE49-F238E27FC236}">
                <a16:creationId xmlns:a16="http://schemas.microsoft.com/office/drawing/2014/main" id="{81FE2248-ECFA-C409-4F4F-5FD441590B2D}"/>
              </a:ext>
            </a:extLst>
          </p:cNvPr>
          <p:cNvSpPr txBox="1"/>
          <p:nvPr/>
        </p:nvSpPr>
        <p:spPr>
          <a:xfrm>
            <a:off x="499086" y="-75386"/>
            <a:ext cx="9219271" cy="830997"/>
          </a:xfrm>
          <a:prstGeom prst="rect">
            <a:avLst/>
          </a:prstGeom>
          <a:noFill/>
        </p:spPr>
        <p:txBody>
          <a:bodyPr wrap="square">
            <a:spAutoFit/>
          </a:bodyPr>
          <a:lstStyle/>
          <a:p>
            <a:pPr marL="285750" indent="-285750">
              <a:buFont typeface="Arial" panose="020B0604020202020204" pitchFamily="34" charset="0"/>
              <a:buChar char="•"/>
            </a:pPr>
            <a:r>
              <a:rPr lang="en-IN" sz="4800" dirty="0"/>
              <a:t>Hybrid Cloud Deployment Mode</a:t>
            </a:r>
          </a:p>
        </p:txBody>
      </p:sp>
    </p:spTree>
    <p:extLst>
      <p:ext uri="{BB962C8B-B14F-4D97-AF65-F5344CB8AC3E}">
        <p14:creationId xmlns:p14="http://schemas.microsoft.com/office/powerpoint/2010/main" val="3012202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244" y="139970"/>
            <a:ext cx="7811590" cy="624927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392" t="7997" r="3119" b="9520"/>
          <a:stretch/>
        </p:blipFill>
        <p:spPr>
          <a:xfrm>
            <a:off x="55756" y="8905"/>
            <a:ext cx="1694986" cy="99821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5428"/>
          <a:stretch/>
        </p:blipFill>
        <p:spPr>
          <a:xfrm>
            <a:off x="8776009" y="139970"/>
            <a:ext cx="3326777" cy="855236"/>
          </a:xfrm>
          <a:prstGeom prst="rect">
            <a:avLst/>
          </a:prstGeom>
        </p:spPr>
      </p:pic>
      <p:sp>
        <p:nvSpPr>
          <p:cNvPr id="4" name="Rectangle 3"/>
          <p:cNvSpPr/>
          <p:nvPr/>
        </p:nvSpPr>
        <p:spPr>
          <a:xfrm>
            <a:off x="8541834" y="2725703"/>
            <a:ext cx="3650166" cy="1569660"/>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a:t>
            </a:r>
          </a:p>
          <a:p>
            <a:pPr algn="ctr"/>
            <a:r>
              <a:rPr lang="en-US" altLang="zh-TW" sz="3200" b="1" dirty="0">
                <a:latin typeface="Adobe Arabic" panose="02040503050201020203" pitchFamily="18" charset="-78"/>
                <a:cs typeface="Adobe Arabic" panose="02040503050201020203" pitchFamily="18" charset="-78"/>
              </a:rPr>
              <a:t>Hybrid cloud </a:t>
            </a:r>
          </a:p>
          <a:p>
            <a:pPr algn="ctr"/>
            <a:r>
              <a:rPr lang="en-US" altLang="zh-TW" sz="3200" b="1" dirty="0">
                <a:latin typeface="Adobe Arabic" panose="02040503050201020203" pitchFamily="18" charset="-78"/>
                <a:cs typeface="Adobe Arabic" panose="02040503050201020203" pitchFamily="18" charset="-78"/>
              </a:rPr>
              <a:t>Deployment Mode</a:t>
            </a:r>
            <a:endParaRPr lang="en-US"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54268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99" y="778666"/>
            <a:ext cx="10825976" cy="6478697"/>
          </a:xfrm>
          <a:prstGeom prst="rect">
            <a:avLst/>
          </a:prstGeom>
        </p:spPr>
        <p:txBody>
          <a:bodyPr wrap="square">
            <a:spAutoFit/>
          </a:bodyPr>
          <a:lstStyle/>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Elasticity and scaling: </a:t>
            </a:r>
            <a:r>
              <a:rPr lang="en-US" sz="2500" dirty="0">
                <a:solidFill>
                  <a:srgbClr val="FF0000"/>
                </a:solidFill>
                <a:latin typeface="Adobe Arabic" panose="02040503050201020203" pitchFamily="18" charset="-78"/>
                <a:cs typeface="Adobe Arabic" panose="02040503050201020203" pitchFamily="18" charset="-78"/>
              </a:rPr>
              <a:t>Aneka supports dynamic upsizing and downsizing of the infrastructure </a:t>
            </a:r>
            <a:r>
              <a:rPr lang="en-US" sz="2500" dirty="0">
                <a:latin typeface="Adobe Arabic" panose="02040503050201020203" pitchFamily="18" charset="-78"/>
                <a:cs typeface="Adobe Arabic" panose="02040503050201020203" pitchFamily="18" charset="-78"/>
              </a:rPr>
              <a:t>available for applications.</a:t>
            </a:r>
          </a:p>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Runtime management:</a:t>
            </a:r>
            <a:r>
              <a:rPr lang="en-US" sz="2500" dirty="0">
                <a:latin typeface="Adobe Arabic" panose="02040503050201020203" pitchFamily="18" charset="-78"/>
                <a:cs typeface="Adobe Arabic" panose="02040503050201020203" pitchFamily="18" charset="-78"/>
              </a:rPr>
              <a:t> The runtime machinery is </a:t>
            </a:r>
            <a:r>
              <a:rPr lang="en-US" sz="2500" dirty="0">
                <a:solidFill>
                  <a:srgbClr val="FF0000"/>
                </a:solidFill>
                <a:latin typeface="Adobe Arabic" panose="02040503050201020203" pitchFamily="18" charset="-78"/>
                <a:cs typeface="Adobe Arabic" panose="02040503050201020203" pitchFamily="18" charset="-78"/>
              </a:rPr>
              <a:t>responsible for keeping the infrastructure up and running the serves as a hosting environment for services.</a:t>
            </a:r>
          </a:p>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Resource management: </a:t>
            </a:r>
            <a:r>
              <a:rPr lang="en-US" sz="2500" dirty="0">
                <a:latin typeface="Adobe Arabic" panose="02040503050201020203" pitchFamily="18" charset="-78"/>
                <a:cs typeface="Adobe Arabic" panose="02040503050201020203" pitchFamily="18" charset="-78"/>
              </a:rPr>
              <a:t>Aneka is an elastic infrastructure in which </a:t>
            </a:r>
            <a:r>
              <a:rPr lang="en-US" sz="2500" dirty="0">
                <a:solidFill>
                  <a:srgbClr val="FF0000"/>
                </a:solidFill>
                <a:latin typeface="Adobe Arabic" panose="02040503050201020203" pitchFamily="18" charset="-78"/>
                <a:cs typeface="Adobe Arabic" panose="02040503050201020203" pitchFamily="18" charset="-78"/>
              </a:rPr>
              <a:t>resources are added and removed dynamically according to application needs and user requirements</a:t>
            </a:r>
            <a:r>
              <a:rPr lang="en-US" sz="2500" dirty="0">
                <a:latin typeface="Adobe Arabic" panose="02040503050201020203" pitchFamily="18" charset="-78"/>
                <a:cs typeface="Adobe Arabic" panose="02040503050201020203" pitchFamily="18" charset="-78"/>
              </a:rPr>
              <a:t>.</a:t>
            </a:r>
          </a:p>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Application management:  </a:t>
            </a:r>
            <a:r>
              <a:rPr lang="en-US" sz="2500" dirty="0">
                <a:latin typeface="Adobe Arabic" panose="02040503050201020203" pitchFamily="18" charset="-78"/>
                <a:cs typeface="Adobe Arabic" panose="02040503050201020203" pitchFamily="18" charset="-78"/>
              </a:rPr>
              <a:t>A </a:t>
            </a:r>
            <a:r>
              <a:rPr lang="en-US" sz="2500" dirty="0">
                <a:solidFill>
                  <a:srgbClr val="FF0000"/>
                </a:solidFill>
                <a:latin typeface="Adobe Arabic" panose="02040503050201020203" pitchFamily="18" charset="-78"/>
                <a:cs typeface="Adobe Arabic" panose="02040503050201020203" pitchFamily="18" charset="-78"/>
              </a:rPr>
              <a:t>specific subset of services is devoted to managing applications.</a:t>
            </a:r>
          </a:p>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User management: </a:t>
            </a:r>
            <a:r>
              <a:rPr lang="en-US" sz="2500" dirty="0">
                <a:latin typeface="Adobe Arabic" panose="02040503050201020203" pitchFamily="18" charset="-78"/>
                <a:cs typeface="Adobe Arabic" panose="02040503050201020203" pitchFamily="18" charset="-78"/>
              </a:rPr>
              <a:t>Aneka is a </a:t>
            </a:r>
            <a:r>
              <a:rPr lang="en-US" sz="2500" dirty="0">
                <a:solidFill>
                  <a:srgbClr val="FF0000"/>
                </a:solidFill>
                <a:latin typeface="Adobe Arabic" panose="02040503050201020203" pitchFamily="18" charset="-78"/>
                <a:cs typeface="Adobe Arabic" panose="02040503050201020203" pitchFamily="18" charset="-78"/>
              </a:rPr>
              <a:t>multitenant distributed environment in which multiple applications, potentially belonging to different users, are executed</a:t>
            </a:r>
            <a:r>
              <a:rPr lang="en-US" sz="2500" dirty="0">
                <a:latin typeface="Adobe Arabic" panose="02040503050201020203" pitchFamily="18" charset="-78"/>
                <a:cs typeface="Adobe Arabic" panose="02040503050201020203" pitchFamily="18" charset="-78"/>
              </a:rPr>
              <a:t>. </a:t>
            </a:r>
          </a:p>
          <a:p>
            <a:pPr marL="457200" indent="-457200" algn="just">
              <a:spcBef>
                <a:spcPts val="600"/>
              </a:spcBef>
              <a:buFont typeface="Arial" panose="020B0604020202020204" pitchFamily="34" charset="0"/>
              <a:buChar char="•"/>
            </a:pPr>
            <a:r>
              <a:rPr lang="en-US" sz="2500" b="1" dirty="0">
                <a:latin typeface="Adobe Arabic" panose="02040503050201020203" pitchFamily="18" charset="-78"/>
                <a:cs typeface="Adobe Arabic" panose="02040503050201020203" pitchFamily="18" charset="-78"/>
              </a:rPr>
              <a:t>QoS/SLA management and billing: </a:t>
            </a:r>
            <a:r>
              <a:rPr lang="en-US" sz="2500" dirty="0">
                <a:solidFill>
                  <a:srgbClr val="FF0000"/>
                </a:solidFill>
                <a:latin typeface="Adobe Arabic" panose="02040503050201020203" pitchFamily="18" charset="-78"/>
                <a:cs typeface="Adobe Arabic" panose="02040503050201020203" pitchFamily="18" charset="-78"/>
              </a:rPr>
              <a:t>Application execution is metered and billed.</a:t>
            </a:r>
          </a:p>
        </p:txBody>
      </p:sp>
      <p:sp>
        <p:nvSpPr>
          <p:cNvPr id="4" name="Rectangle 3"/>
          <p:cNvSpPr/>
          <p:nvPr/>
        </p:nvSpPr>
        <p:spPr>
          <a:xfrm>
            <a:off x="-89213" y="193891"/>
            <a:ext cx="12192000" cy="584775"/>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Aneka Features to Applications</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91028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8581" y="3265083"/>
            <a:ext cx="2853419" cy="1077218"/>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Frame work</a:t>
            </a:r>
          </a:p>
          <a:p>
            <a:pPr algn="ctr"/>
            <a:r>
              <a:rPr lang="en-US" altLang="zh-TW" sz="3200" b="1" dirty="0">
                <a:latin typeface="Adobe Arabic" panose="02040503050201020203" pitchFamily="18" charset="-78"/>
                <a:cs typeface="Adobe Arabic" panose="02040503050201020203" pitchFamily="18" charset="-78"/>
              </a:rPr>
              <a:t>of the Aneka</a:t>
            </a:r>
            <a:endParaRPr lang="en-IN" sz="3200" b="1" dirty="0">
              <a:latin typeface="Adobe Arabic" panose="02040503050201020203" pitchFamily="18" charset="-78"/>
              <a:cs typeface="Adobe Arabic" panose="02040503050201020203" pitchFamily="18" charset="-78"/>
            </a:endParaRPr>
          </a:p>
        </p:txBody>
      </p:sp>
      <p:pic>
        <p:nvPicPr>
          <p:cNvPr id="7" name="Picture 6"/>
          <p:cNvPicPr>
            <a:picLocks noChangeAspect="1"/>
          </p:cNvPicPr>
          <p:nvPr/>
        </p:nvPicPr>
        <p:blipFill>
          <a:blip r:embed="rId2"/>
          <a:stretch>
            <a:fillRect/>
          </a:stretch>
        </p:blipFill>
        <p:spPr>
          <a:xfrm>
            <a:off x="768626" y="111022"/>
            <a:ext cx="8878957" cy="6308123"/>
          </a:xfrm>
          <a:prstGeom prst="rect">
            <a:avLst/>
          </a:prstGeom>
        </p:spPr>
      </p:pic>
    </p:spTree>
    <p:extLst>
      <p:ext uri="{BB962C8B-B14F-4D97-AF65-F5344CB8AC3E}">
        <p14:creationId xmlns:p14="http://schemas.microsoft.com/office/powerpoint/2010/main" val="2939576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n-US" dirty="0"/>
              <a:t>Anatomy of the Aneka container</a:t>
            </a:r>
          </a:p>
        </p:txBody>
      </p:sp>
      <p:pic>
        <p:nvPicPr>
          <p:cNvPr id="4" name="Content Placeholder 3"/>
          <p:cNvPicPr>
            <a:picLocks noGrp="1" noChangeAspect="1"/>
          </p:cNvPicPr>
          <p:nvPr>
            <p:ph idx="1"/>
          </p:nvPr>
        </p:nvPicPr>
        <p:blipFill>
          <a:blip r:embed="rId2"/>
          <a:stretch>
            <a:fillRect/>
          </a:stretch>
        </p:blipFill>
        <p:spPr>
          <a:xfrm>
            <a:off x="838200" y="1219200"/>
            <a:ext cx="7802217" cy="5063781"/>
          </a:xfrm>
          <a:prstGeom prst="rect">
            <a:avLst/>
          </a:prstGeom>
        </p:spPr>
      </p:pic>
      <p:pic>
        <p:nvPicPr>
          <p:cNvPr id="5" name="Picture 4"/>
          <p:cNvPicPr>
            <a:picLocks noChangeAspect="1"/>
          </p:cNvPicPr>
          <p:nvPr/>
        </p:nvPicPr>
        <p:blipFill>
          <a:blip r:embed="rId3"/>
          <a:stretch>
            <a:fillRect/>
          </a:stretch>
        </p:blipFill>
        <p:spPr>
          <a:xfrm>
            <a:off x="8812696" y="2729317"/>
            <a:ext cx="1213209" cy="499915"/>
          </a:xfrm>
          <a:prstGeom prst="rect">
            <a:avLst/>
          </a:prstGeom>
        </p:spPr>
      </p:pic>
      <p:pic>
        <p:nvPicPr>
          <p:cNvPr id="6" name="Picture 5"/>
          <p:cNvPicPr>
            <a:picLocks noChangeAspect="1"/>
          </p:cNvPicPr>
          <p:nvPr/>
        </p:nvPicPr>
        <p:blipFill>
          <a:blip r:embed="rId4"/>
          <a:stretch>
            <a:fillRect/>
          </a:stretch>
        </p:blipFill>
        <p:spPr>
          <a:xfrm>
            <a:off x="8733716" y="3271478"/>
            <a:ext cx="2706859" cy="389370"/>
          </a:xfrm>
          <a:prstGeom prst="rect">
            <a:avLst/>
          </a:prstGeom>
        </p:spPr>
      </p:pic>
      <p:pic>
        <p:nvPicPr>
          <p:cNvPr id="7" name="Picture 6"/>
          <p:cNvPicPr>
            <a:picLocks noChangeAspect="1"/>
          </p:cNvPicPr>
          <p:nvPr/>
        </p:nvPicPr>
        <p:blipFill>
          <a:blip r:embed="rId5"/>
          <a:stretch>
            <a:fillRect/>
          </a:stretch>
        </p:blipFill>
        <p:spPr>
          <a:xfrm>
            <a:off x="8501538" y="3703094"/>
            <a:ext cx="3915749" cy="768163"/>
          </a:xfrm>
          <a:prstGeom prst="rect">
            <a:avLst/>
          </a:prstGeom>
        </p:spPr>
      </p:pic>
    </p:spTree>
    <p:extLst>
      <p:ext uri="{BB962C8B-B14F-4D97-AF65-F5344CB8AC3E}">
        <p14:creationId xmlns:p14="http://schemas.microsoft.com/office/powerpoint/2010/main" val="193547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99" y="1414770"/>
            <a:ext cx="10825976" cy="4385816"/>
          </a:xfrm>
          <a:prstGeom prst="rect">
            <a:avLst/>
          </a:prstGeom>
        </p:spPr>
        <p:txBody>
          <a:bodyPr wrap="square">
            <a:spAutoFit/>
          </a:bodyPr>
          <a:lstStyle/>
          <a:p>
            <a:pPr marL="457200"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Aneka container constitutes the </a:t>
            </a:r>
            <a:r>
              <a:rPr lang="en-US" sz="2400" dirty="0">
                <a:solidFill>
                  <a:srgbClr val="FF0000"/>
                </a:solidFill>
                <a:latin typeface="Adobe Arabic" panose="02040503050201020203" pitchFamily="18" charset="-78"/>
                <a:cs typeface="Adobe Arabic" panose="02040503050201020203" pitchFamily="18" charset="-78"/>
              </a:rPr>
              <a:t>building blocks of Aneka Clouds and represents the runtime machinery available to services and applications</a:t>
            </a:r>
            <a:r>
              <a:rPr lang="en-US" sz="2400" dirty="0">
                <a:latin typeface="Adobe Arabic" panose="02040503050201020203" pitchFamily="18" charset="-78"/>
                <a:cs typeface="Adobe Arabic" panose="02040503050201020203" pitchFamily="18" charset="-78"/>
              </a:rPr>
              <a:t>.</a:t>
            </a:r>
          </a:p>
          <a:p>
            <a:pPr marL="457200" indent="-457200">
              <a:spcBef>
                <a:spcPts val="600"/>
              </a:spcBef>
              <a:buFont typeface="Arial" panose="020B0604020202020204" pitchFamily="34" charset="0"/>
              <a:buChar char="•"/>
            </a:pPr>
            <a:r>
              <a:rPr lang="en-US" sz="2400" dirty="0">
                <a:latin typeface="Adobe Arabic" panose="02040503050201020203" pitchFamily="18" charset="-78"/>
                <a:cs typeface="Adobe Arabic" panose="02040503050201020203" pitchFamily="18" charset="-78"/>
              </a:rPr>
              <a:t>The main role of the container is </a:t>
            </a:r>
            <a:r>
              <a:rPr lang="en-US" sz="2400" dirty="0">
                <a:solidFill>
                  <a:srgbClr val="FF0000"/>
                </a:solidFill>
                <a:latin typeface="Adobe Arabic" panose="02040503050201020203" pitchFamily="18" charset="-78"/>
                <a:cs typeface="Adobe Arabic" panose="02040503050201020203" pitchFamily="18" charset="-78"/>
              </a:rPr>
              <a:t>to provide a lightweight environment in which to deploy services and some basic capabilities such as communication channels through which it interacts with other nodes in the Aneka Cloud. </a:t>
            </a:r>
          </a:p>
          <a:p>
            <a:pPr marL="457200" indent="-457200">
              <a:spcBef>
                <a:spcPts val="600"/>
              </a:spcBef>
              <a:buFont typeface="Arial" panose="020B0604020202020204" pitchFamily="34" charset="0"/>
              <a:buChar char="•"/>
            </a:pPr>
            <a:r>
              <a:rPr lang="en-US" sz="2400" b="1" dirty="0">
                <a:latin typeface="Adobe Arabic" panose="02040503050201020203" pitchFamily="18" charset="-78"/>
                <a:cs typeface="Adobe Arabic" panose="02040503050201020203" pitchFamily="18" charset="-78"/>
              </a:rPr>
              <a:t>The services stack resides on top of the Platform Abstraction Layer (PAL), representing the interface to the underlying operating system and hardware</a:t>
            </a:r>
            <a:r>
              <a:rPr lang="en-US" sz="2400" dirty="0">
                <a:latin typeface="Adobe Arabic" panose="02040503050201020203" pitchFamily="18" charset="-78"/>
                <a:cs typeface="Adobe Arabic" panose="02040503050201020203" pitchFamily="18" charset="-78"/>
              </a:rPr>
              <a:t>. It provides a uniform view of the software and hardware environment in which the container is running. </a:t>
            </a:r>
          </a:p>
          <a:p>
            <a:pPr marL="457200" indent="-457200">
              <a:spcBef>
                <a:spcPts val="600"/>
              </a:spcBef>
              <a:buFont typeface="Arial" panose="020B0604020202020204" pitchFamily="34" charset="0"/>
              <a:buChar char="•"/>
            </a:pPr>
            <a:r>
              <a:rPr lang="en-US" sz="2400" b="1" dirty="0">
                <a:latin typeface="Adobe Arabic" panose="02040503050201020203" pitchFamily="18" charset="-78"/>
                <a:cs typeface="Adobe Arabic" panose="02040503050201020203" pitchFamily="18" charset="-78"/>
              </a:rPr>
              <a:t>Persistence and security traverse </a:t>
            </a:r>
            <a:r>
              <a:rPr lang="en-US" sz="2400" dirty="0">
                <a:solidFill>
                  <a:srgbClr val="FF0000"/>
                </a:solidFill>
                <a:latin typeface="Adobe Arabic" panose="02040503050201020203" pitchFamily="18" charset="-78"/>
                <a:cs typeface="Adobe Arabic" panose="02040503050201020203" pitchFamily="18" charset="-78"/>
              </a:rPr>
              <a:t>all the services stack to provide a secure and reliable infrastructure.</a:t>
            </a:r>
          </a:p>
        </p:txBody>
      </p:sp>
      <p:sp>
        <p:nvSpPr>
          <p:cNvPr id="4" name="Rectangle 3"/>
          <p:cNvSpPr/>
          <p:nvPr/>
        </p:nvSpPr>
        <p:spPr>
          <a:xfrm>
            <a:off x="0" y="343669"/>
            <a:ext cx="12192000" cy="584775"/>
          </a:xfrm>
          <a:prstGeom prst="rect">
            <a:avLst/>
          </a:prstGeom>
        </p:spPr>
        <p:txBody>
          <a:bodyPr wrap="square">
            <a:spAutoFit/>
          </a:bodyPr>
          <a:lstStyle/>
          <a:p>
            <a:pPr algn="ctr"/>
            <a:r>
              <a:rPr lang="en-US" altLang="zh-TW" sz="3200" b="1" dirty="0">
                <a:latin typeface="Adobe Arabic" panose="02040503050201020203" pitchFamily="18" charset="-78"/>
                <a:cs typeface="Adobe Arabic" panose="02040503050201020203" pitchFamily="18" charset="-78"/>
              </a:rPr>
              <a:t>Anatomy of the Aneka container</a:t>
            </a:r>
            <a:endParaRPr lang="en-IN"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4321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fontScale="90000"/>
          </a:bodyPr>
          <a:lstStyle/>
          <a:p>
            <a:pPr algn="ctr"/>
            <a:r>
              <a:rPr lang="en-US" dirty="0" smtClean="0"/>
              <a:t>Components</a:t>
            </a:r>
            <a:endParaRPr lang="en-IN" dirty="0"/>
          </a:p>
        </p:txBody>
      </p:sp>
      <p:sp>
        <p:nvSpPr>
          <p:cNvPr id="3" name="Content Placeholder 2"/>
          <p:cNvSpPr>
            <a:spLocks noGrp="1"/>
          </p:cNvSpPr>
          <p:nvPr>
            <p:ph idx="1"/>
          </p:nvPr>
        </p:nvSpPr>
        <p:spPr>
          <a:xfrm>
            <a:off x="838200" y="1205948"/>
            <a:ext cx="10515600" cy="4971015"/>
          </a:xfrm>
        </p:spPr>
        <p:txBody>
          <a:bodyPr/>
          <a:lstStyle/>
          <a:p>
            <a:r>
              <a:rPr lang="en-US" dirty="0" smtClean="0"/>
              <a:t>1.Application Development &amp; Management</a:t>
            </a:r>
          </a:p>
          <a:p>
            <a:r>
              <a:rPr lang="en-US" dirty="0" smtClean="0"/>
              <a:t>2 Middleware Container</a:t>
            </a:r>
          </a:p>
          <a:p>
            <a:r>
              <a:rPr lang="en-US" dirty="0"/>
              <a:t> </a:t>
            </a:r>
            <a:r>
              <a:rPr lang="en-US" dirty="0" smtClean="0"/>
              <a:t> a. Application Services</a:t>
            </a:r>
          </a:p>
          <a:p>
            <a:r>
              <a:rPr lang="en-US" dirty="0"/>
              <a:t> </a:t>
            </a:r>
            <a:r>
              <a:rPr lang="en-US" dirty="0" smtClean="0"/>
              <a:t> b. Foundation Services</a:t>
            </a:r>
          </a:p>
          <a:p>
            <a:r>
              <a:rPr lang="en-US" dirty="0"/>
              <a:t> </a:t>
            </a:r>
            <a:r>
              <a:rPr lang="en-US" dirty="0" smtClean="0"/>
              <a:t> c. Fabric Services</a:t>
            </a:r>
          </a:p>
          <a:p>
            <a:r>
              <a:rPr lang="en-US" dirty="0" smtClean="0"/>
              <a:t>3. PAL- Plat Form Abstraction Layer</a:t>
            </a:r>
          </a:p>
          <a:p>
            <a:r>
              <a:rPr lang="en-US" dirty="0" smtClean="0"/>
              <a:t>4.Infrastructure</a:t>
            </a:r>
            <a:endParaRPr lang="en-IN" dirty="0"/>
          </a:p>
        </p:txBody>
      </p:sp>
    </p:spTree>
    <p:extLst>
      <p:ext uri="{BB962C8B-B14F-4D97-AF65-F5344CB8AC3E}">
        <p14:creationId xmlns:p14="http://schemas.microsoft.com/office/powerpoint/2010/main" val="1180221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2747</Words>
  <Application>Microsoft Office PowerPoint</Application>
  <PresentationFormat>Widescreen</PresentationFormat>
  <Paragraphs>253</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Adobe Arabic</vt:lpstr>
      <vt:lpstr>Arial</vt:lpstr>
      <vt:lpstr>Calibri</vt:lpstr>
      <vt:lpstr>Calibri Light</vt:lpstr>
      <vt:lpstr>新細明體</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Anatomy of the Aneka container</vt:lpstr>
      <vt:lpstr>PowerPoint Presentation</vt:lpstr>
      <vt:lpstr>Components</vt:lpstr>
      <vt:lpstr>PowerPoint Presentation</vt:lpstr>
      <vt:lpstr>PowerPoint Presentation</vt:lpstr>
      <vt:lpstr>PowerPoint Presentation</vt:lpstr>
      <vt:lpstr>Cntd..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Aneka Clouds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PSK</dc:creator>
  <cp:lastModifiedBy>Kote swara rao</cp:lastModifiedBy>
  <cp:revision>380</cp:revision>
  <dcterms:created xsi:type="dcterms:W3CDTF">2023-07-05T04:53:41Z</dcterms:created>
  <dcterms:modified xsi:type="dcterms:W3CDTF">2024-07-24T06:09:19Z</dcterms:modified>
</cp:coreProperties>
</file>