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sldIdLst>
    <p:sldId id="256" r:id="rId2"/>
    <p:sldId id="258" r:id="rId3"/>
    <p:sldId id="264" r:id="rId4"/>
    <p:sldId id="261" r:id="rId5"/>
    <p:sldId id="259" r:id="rId6"/>
    <p:sldId id="262" r:id="rId7"/>
    <p:sldId id="263" r:id="rId8"/>
    <p:sldId id="260" r:id="rId9"/>
    <p:sldId id="265" r:id="rId10"/>
    <p:sldId id="266" r:id="rId11"/>
    <p:sldId id="267" r:id="rId12"/>
    <p:sldId id="268" r:id="rId13"/>
    <p:sldId id="269" r:id="rId14"/>
    <p:sldId id="271" r:id="rId15"/>
    <p:sldId id="288" r:id="rId16"/>
    <p:sldId id="289" r:id="rId17"/>
    <p:sldId id="307" r:id="rId18"/>
    <p:sldId id="273" r:id="rId19"/>
    <p:sldId id="274" r:id="rId20"/>
    <p:sldId id="275" r:id="rId21"/>
    <p:sldId id="276" r:id="rId22"/>
    <p:sldId id="277" r:id="rId23"/>
    <p:sldId id="290" r:id="rId24"/>
    <p:sldId id="306" r:id="rId25"/>
    <p:sldId id="278" r:id="rId26"/>
    <p:sldId id="280" r:id="rId27"/>
    <p:sldId id="282" r:id="rId28"/>
    <p:sldId id="281" r:id="rId29"/>
    <p:sldId id="283" r:id="rId30"/>
    <p:sldId id="279" r:id="rId31"/>
    <p:sldId id="284" r:id="rId32"/>
    <p:sldId id="285" r:id="rId33"/>
    <p:sldId id="287" r:id="rId34"/>
    <p:sldId id="291" r:id="rId35"/>
    <p:sldId id="305" r:id="rId36"/>
    <p:sldId id="292" r:id="rId37"/>
    <p:sldId id="293" r:id="rId38"/>
    <p:sldId id="294" r:id="rId39"/>
    <p:sldId id="295" r:id="rId40"/>
    <p:sldId id="296" r:id="rId41"/>
    <p:sldId id="297" r:id="rId42"/>
    <p:sldId id="298" r:id="rId43"/>
    <p:sldId id="299" r:id="rId44"/>
    <p:sldId id="304" r:id="rId45"/>
    <p:sldId id="300" r:id="rId46"/>
    <p:sldId id="301" r:id="rId47"/>
    <p:sldId id="302" r:id="rId48"/>
    <p:sldId id="303" r:id="rId49"/>
    <p:sldId id="308" r:id="rId50"/>
    <p:sldId id="309" r:id="rId51"/>
    <p:sldId id="310" r:id="rId52"/>
    <p:sldId id="312" r:id="rId53"/>
    <p:sldId id="311" r:id="rId54"/>
    <p:sldId id="313" r:id="rId55"/>
    <p:sldId id="314" r:id="rId56"/>
    <p:sldId id="315" r:id="rId57"/>
    <p:sldId id="316" r:id="rId58"/>
    <p:sldId id="317" r:id="rId59"/>
    <p:sldId id="318" r:id="rId60"/>
    <p:sldId id="319" r:id="rId61"/>
    <p:sldId id="320" r:id="rId62"/>
    <p:sldId id="321" r:id="rId63"/>
    <p:sldId id="322" r:id="rId64"/>
    <p:sldId id="324" r:id="rId65"/>
    <p:sldId id="325" r:id="rId66"/>
    <p:sldId id="326" r:id="rId67"/>
    <p:sldId id="328" r:id="rId68"/>
    <p:sldId id="327" r:id="rId69"/>
    <p:sldId id="329" r:id="rId70"/>
    <p:sldId id="330" r:id="rId71"/>
    <p:sldId id="323"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5" r:id="rId86"/>
    <p:sldId id="344"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EC4"/>
    <a:srgbClr val="FDB0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5" d="100"/>
          <a:sy n="75" d="100"/>
        </p:scale>
        <p:origin x="90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41CFD-045B-4E6A-AE8F-DC53E1130F53}" type="datetimeFigureOut">
              <a:rPr lang="en-IN" smtClean="0"/>
              <a:t>07-04-2025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2FA15-E198-4F2E-8BB3-6FD4B98BC73F}" type="slidenum">
              <a:rPr lang="en-IN" smtClean="0"/>
              <a:t>‹#›</a:t>
            </a:fld>
            <a:endParaRPr lang="en-IN"/>
          </a:p>
        </p:txBody>
      </p:sp>
    </p:spTree>
    <p:extLst>
      <p:ext uri="{BB962C8B-B14F-4D97-AF65-F5344CB8AC3E}">
        <p14:creationId xmlns:p14="http://schemas.microsoft.com/office/powerpoint/2010/main" val="915138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B550-EEFF-BD19-2CB5-7FABF87A27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9B50086-D927-42FD-E192-6ADDE15EF5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14A0B1B-DE2B-7645-95E2-BAEBE6A75061}"/>
              </a:ext>
            </a:extLst>
          </p:cNvPr>
          <p:cNvSpPr>
            <a:spLocks noGrp="1"/>
          </p:cNvSpPr>
          <p:nvPr>
            <p:ph type="dt" sz="half" idx="10"/>
          </p:nvPr>
        </p:nvSpPr>
        <p:spPr/>
        <p:txBody>
          <a:bodyPr/>
          <a:lstStyle/>
          <a:p>
            <a:fld id="{7CED07BA-2123-4624-A94F-89621C3FF9D8}" type="datetimeFigureOut">
              <a:rPr lang="en-IN" smtClean="0"/>
              <a:t>07-04-2025</a:t>
            </a:fld>
            <a:endParaRPr lang="en-IN"/>
          </a:p>
        </p:txBody>
      </p:sp>
      <p:sp>
        <p:nvSpPr>
          <p:cNvPr id="5" name="Footer Placeholder 4">
            <a:extLst>
              <a:ext uri="{FF2B5EF4-FFF2-40B4-BE49-F238E27FC236}">
                <a16:creationId xmlns:a16="http://schemas.microsoft.com/office/drawing/2014/main" id="{A9921789-4659-F518-7349-AE9AB3B8CB8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A036DE5-16FF-1C48-E811-00988349438B}"/>
              </a:ext>
            </a:extLst>
          </p:cNvPr>
          <p:cNvSpPr>
            <a:spLocks noGrp="1"/>
          </p:cNvSpPr>
          <p:nvPr>
            <p:ph type="sldNum" sz="quarter" idx="12"/>
          </p:nvPr>
        </p:nvSpPr>
        <p:spPr/>
        <p:txBody>
          <a:bodyPr/>
          <a:lstStyle/>
          <a:p>
            <a:fld id="{56CA5B5F-BCE7-4FB5-9615-A9452E777A3B}" type="slidenum">
              <a:rPr lang="en-IN" smtClean="0"/>
              <a:t>‹#›</a:t>
            </a:fld>
            <a:endParaRPr lang="en-IN"/>
          </a:p>
        </p:txBody>
      </p:sp>
    </p:spTree>
    <p:extLst>
      <p:ext uri="{BB962C8B-B14F-4D97-AF65-F5344CB8AC3E}">
        <p14:creationId xmlns:p14="http://schemas.microsoft.com/office/powerpoint/2010/main" val="20764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8727-F352-7977-A151-E1E945CEEB6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F8B8DD4-0079-03B2-B9E4-2D868279F1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97AFC18-6AD5-C33C-8A8F-6863F8F2924C}"/>
              </a:ext>
            </a:extLst>
          </p:cNvPr>
          <p:cNvSpPr>
            <a:spLocks noGrp="1"/>
          </p:cNvSpPr>
          <p:nvPr>
            <p:ph type="dt" sz="half" idx="10"/>
          </p:nvPr>
        </p:nvSpPr>
        <p:spPr/>
        <p:txBody>
          <a:bodyPr/>
          <a:lstStyle/>
          <a:p>
            <a:fld id="{7CED07BA-2123-4624-A94F-89621C3FF9D8}" type="datetimeFigureOut">
              <a:rPr lang="en-IN" smtClean="0"/>
              <a:t>07-04-2025</a:t>
            </a:fld>
            <a:endParaRPr lang="en-IN"/>
          </a:p>
        </p:txBody>
      </p:sp>
      <p:sp>
        <p:nvSpPr>
          <p:cNvPr id="5" name="Footer Placeholder 4">
            <a:extLst>
              <a:ext uri="{FF2B5EF4-FFF2-40B4-BE49-F238E27FC236}">
                <a16:creationId xmlns:a16="http://schemas.microsoft.com/office/drawing/2014/main" id="{B516D899-5E8F-8489-8B23-059E475AED2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6791277-E6E4-942E-C79B-17D4F5A9728E}"/>
              </a:ext>
            </a:extLst>
          </p:cNvPr>
          <p:cNvSpPr>
            <a:spLocks noGrp="1"/>
          </p:cNvSpPr>
          <p:nvPr>
            <p:ph type="sldNum" sz="quarter" idx="12"/>
          </p:nvPr>
        </p:nvSpPr>
        <p:spPr/>
        <p:txBody>
          <a:bodyPr/>
          <a:lstStyle/>
          <a:p>
            <a:fld id="{56CA5B5F-BCE7-4FB5-9615-A9452E777A3B}" type="slidenum">
              <a:rPr lang="en-IN" smtClean="0"/>
              <a:t>‹#›</a:t>
            </a:fld>
            <a:endParaRPr lang="en-IN"/>
          </a:p>
        </p:txBody>
      </p:sp>
    </p:spTree>
    <p:extLst>
      <p:ext uri="{BB962C8B-B14F-4D97-AF65-F5344CB8AC3E}">
        <p14:creationId xmlns:p14="http://schemas.microsoft.com/office/powerpoint/2010/main" val="23703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EC2A26-51A1-F9C2-D00F-997874B1BA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94E456A-88CC-3B4A-E6E7-96F5D6F2C8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A3008A4-1471-27CE-4EC5-911D1E6D1DEE}"/>
              </a:ext>
            </a:extLst>
          </p:cNvPr>
          <p:cNvSpPr>
            <a:spLocks noGrp="1"/>
          </p:cNvSpPr>
          <p:nvPr>
            <p:ph type="dt" sz="half" idx="10"/>
          </p:nvPr>
        </p:nvSpPr>
        <p:spPr/>
        <p:txBody>
          <a:bodyPr/>
          <a:lstStyle/>
          <a:p>
            <a:fld id="{7CED07BA-2123-4624-A94F-89621C3FF9D8}" type="datetimeFigureOut">
              <a:rPr lang="en-IN" smtClean="0"/>
              <a:t>07-04-2025</a:t>
            </a:fld>
            <a:endParaRPr lang="en-IN"/>
          </a:p>
        </p:txBody>
      </p:sp>
      <p:sp>
        <p:nvSpPr>
          <p:cNvPr id="5" name="Footer Placeholder 4">
            <a:extLst>
              <a:ext uri="{FF2B5EF4-FFF2-40B4-BE49-F238E27FC236}">
                <a16:creationId xmlns:a16="http://schemas.microsoft.com/office/drawing/2014/main" id="{517F6643-C87C-B3A4-E660-1860CCAE608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06DAB9E-EEE1-CFEB-692A-B0CA625F5370}"/>
              </a:ext>
            </a:extLst>
          </p:cNvPr>
          <p:cNvSpPr>
            <a:spLocks noGrp="1"/>
          </p:cNvSpPr>
          <p:nvPr>
            <p:ph type="sldNum" sz="quarter" idx="12"/>
          </p:nvPr>
        </p:nvSpPr>
        <p:spPr/>
        <p:txBody>
          <a:bodyPr/>
          <a:lstStyle/>
          <a:p>
            <a:fld id="{56CA5B5F-BCE7-4FB5-9615-A9452E777A3B}" type="slidenum">
              <a:rPr lang="en-IN" smtClean="0"/>
              <a:t>‹#›</a:t>
            </a:fld>
            <a:endParaRPr lang="en-IN"/>
          </a:p>
        </p:txBody>
      </p:sp>
    </p:spTree>
    <p:extLst>
      <p:ext uri="{BB962C8B-B14F-4D97-AF65-F5344CB8AC3E}">
        <p14:creationId xmlns:p14="http://schemas.microsoft.com/office/powerpoint/2010/main" val="266824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7FD3B-77CC-3629-3FB4-F175C936875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19EDDC1-8655-6F62-9C0E-D66F2EB40C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A4984D5-11D7-A536-9027-2ECF5E95B745}"/>
              </a:ext>
            </a:extLst>
          </p:cNvPr>
          <p:cNvSpPr>
            <a:spLocks noGrp="1"/>
          </p:cNvSpPr>
          <p:nvPr>
            <p:ph type="dt" sz="half" idx="10"/>
          </p:nvPr>
        </p:nvSpPr>
        <p:spPr/>
        <p:txBody>
          <a:bodyPr/>
          <a:lstStyle/>
          <a:p>
            <a:fld id="{7CED07BA-2123-4624-A94F-89621C3FF9D8}" type="datetimeFigureOut">
              <a:rPr lang="en-IN" smtClean="0"/>
              <a:t>07-04-2025</a:t>
            </a:fld>
            <a:endParaRPr lang="en-IN"/>
          </a:p>
        </p:txBody>
      </p:sp>
      <p:sp>
        <p:nvSpPr>
          <p:cNvPr id="5" name="Footer Placeholder 4">
            <a:extLst>
              <a:ext uri="{FF2B5EF4-FFF2-40B4-BE49-F238E27FC236}">
                <a16:creationId xmlns:a16="http://schemas.microsoft.com/office/drawing/2014/main" id="{9E98F3B9-2865-5EF5-FC4C-D04B8BF6710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F2BFE78-E843-2365-CDF1-977599100CF5}"/>
              </a:ext>
            </a:extLst>
          </p:cNvPr>
          <p:cNvSpPr>
            <a:spLocks noGrp="1"/>
          </p:cNvSpPr>
          <p:nvPr>
            <p:ph type="sldNum" sz="quarter" idx="12"/>
          </p:nvPr>
        </p:nvSpPr>
        <p:spPr/>
        <p:txBody>
          <a:bodyPr/>
          <a:lstStyle/>
          <a:p>
            <a:fld id="{56CA5B5F-BCE7-4FB5-9615-A9452E777A3B}" type="slidenum">
              <a:rPr lang="en-IN" smtClean="0"/>
              <a:t>‹#›</a:t>
            </a:fld>
            <a:endParaRPr lang="en-IN"/>
          </a:p>
        </p:txBody>
      </p:sp>
    </p:spTree>
    <p:extLst>
      <p:ext uri="{BB962C8B-B14F-4D97-AF65-F5344CB8AC3E}">
        <p14:creationId xmlns:p14="http://schemas.microsoft.com/office/powerpoint/2010/main" val="336046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C1585-E533-5D1D-E695-3368944523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B733C93-8F02-C68D-09E2-CDDD6902FB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373EE6-67B4-3E0C-3C35-93B2AF1A0694}"/>
              </a:ext>
            </a:extLst>
          </p:cNvPr>
          <p:cNvSpPr>
            <a:spLocks noGrp="1"/>
          </p:cNvSpPr>
          <p:nvPr>
            <p:ph type="dt" sz="half" idx="10"/>
          </p:nvPr>
        </p:nvSpPr>
        <p:spPr/>
        <p:txBody>
          <a:bodyPr/>
          <a:lstStyle/>
          <a:p>
            <a:fld id="{7CED07BA-2123-4624-A94F-89621C3FF9D8}" type="datetimeFigureOut">
              <a:rPr lang="en-IN" smtClean="0"/>
              <a:t>07-04-2025</a:t>
            </a:fld>
            <a:endParaRPr lang="en-IN"/>
          </a:p>
        </p:txBody>
      </p:sp>
      <p:sp>
        <p:nvSpPr>
          <p:cNvPr id="5" name="Footer Placeholder 4">
            <a:extLst>
              <a:ext uri="{FF2B5EF4-FFF2-40B4-BE49-F238E27FC236}">
                <a16:creationId xmlns:a16="http://schemas.microsoft.com/office/drawing/2014/main" id="{FBE44EE2-D27C-6B37-3044-8D632F0F808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B97BA0B-753B-E05B-5A2F-39A27F1615B1}"/>
              </a:ext>
            </a:extLst>
          </p:cNvPr>
          <p:cNvSpPr>
            <a:spLocks noGrp="1"/>
          </p:cNvSpPr>
          <p:nvPr>
            <p:ph type="sldNum" sz="quarter" idx="12"/>
          </p:nvPr>
        </p:nvSpPr>
        <p:spPr/>
        <p:txBody>
          <a:bodyPr/>
          <a:lstStyle/>
          <a:p>
            <a:fld id="{56CA5B5F-BCE7-4FB5-9615-A9452E777A3B}" type="slidenum">
              <a:rPr lang="en-IN" smtClean="0"/>
              <a:t>‹#›</a:t>
            </a:fld>
            <a:endParaRPr lang="en-IN"/>
          </a:p>
        </p:txBody>
      </p:sp>
    </p:spTree>
    <p:extLst>
      <p:ext uri="{BB962C8B-B14F-4D97-AF65-F5344CB8AC3E}">
        <p14:creationId xmlns:p14="http://schemas.microsoft.com/office/powerpoint/2010/main" val="3200298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6608-7274-8981-7D82-DEAC11BBF90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6FD241C-2195-87E6-DD3A-3B94380E7D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7C07CD8-35C9-4CC9-4295-DCF2B34C59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7378487-48E3-2CE4-1E7D-5E159CEDF81D}"/>
              </a:ext>
            </a:extLst>
          </p:cNvPr>
          <p:cNvSpPr>
            <a:spLocks noGrp="1"/>
          </p:cNvSpPr>
          <p:nvPr>
            <p:ph type="dt" sz="half" idx="10"/>
          </p:nvPr>
        </p:nvSpPr>
        <p:spPr/>
        <p:txBody>
          <a:bodyPr/>
          <a:lstStyle/>
          <a:p>
            <a:fld id="{7CED07BA-2123-4624-A94F-89621C3FF9D8}" type="datetimeFigureOut">
              <a:rPr lang="en-IN" smtClean="0"/>
              <a:t>07-04-2025</a:t>
            </a:fld>
            <a:endParaRPr lang="en-IN"/>
          </a:p>
        </p:txBody>
      </p:sp>
      <p:sp>
        <p:nvSpPr>
          <p:cNvPr id="6" name="Footer Placeholder 5">
            <a:extLst>
              <a:ext uri="{FF2B5EF4-FFF2-40B4-BE49-F238E27FC236}">
                <a16:creationId xmlns:a16="http://schemas.microsoft.com/office/drawing/2014/main" id="{A440DEC9-A2F1-6696-52AE-909094659D2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F78CAE5-9294-F3E5-9CD7-6E65DE5C5CFA}"/>
              </a:ext>
            </a:extLst>
          </p:cNvPr>
          <p:cNvSpPr>
            <a:spLocks noGrp="1"/>
          </p:cNvSpPr>
          <p:nvPr>
            <p:ph type="sldNum" sz="quarter" idx="12"/>
          </p:nvPr>
        </p:nvSpPr>
        <p:spPr/>
        <p:txBody>
          <a:bodyPr/>
          <a:lstStyle/>
          <a:p>
            <a:fld id="{56CA5B5F-BCE7-4FB5-9615-A9452E777A3B}" type="slidenum">
              <a:rPr lang="en-IN" smtClean="0"/>
              <a:t>‹#›</a:t>
            </a:fld>
            <a:endParaRPr lang="en-IN"/>
          </a:p>
        </p:txBody>
      </p:sp>
    </p:spTree>
    <p:extLst>
      <p:ext uri="{BB962C8B-B14F-4D97-AF65-F5344CB8AC3E}">
        <p14:creationId xmlns:p14="http://schemas.microsoft.com/office/powerpoint/2010/main" val="844312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3617-B39A-DC4A-E20E-636B63F0670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4AA85F6-28DE-CDCE-9B22-399037795F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FAB4E4-58FE-2FE7-A1CE-2693771954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886A89A-906A-4FC0-A9DC-12B41D7C93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68A7E8-85CF-5AB5-EE01-71D683EFF0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3EA0A4A-4D7F-CE8B-433E-42E80B62B477}"/>
              </a:ext>
            </a:extLst>
          </p:cNvPr>
          <p:cNvSpPr>
            <a:spLocks noGrp="1"/>
          </p:cNvSpPr>
          <p:nvPr>
            <p:ph type="dt" sz="half" idx="10"/>
          </p:nvPr>
        </p:nvSpPr>
        <p:spPr/>
        <p:txBody>
          <a:bodyPr/>
          <a:lstStyle/>
          <a:p>
            <a:fld id="{7CED07BA-2123-4624-A94F-89621C3FF9D8}" type="datetimeFigureOut">
              <a:rPr lang="en-IN" smtClean="0"/>
              <a:t>07-04-2025</a:t>
            </a:fld>
            <a:endParaRPr lang="en-IN"/>
          </a:p>
        </p:txBody>
      </p:sp>
      <p:sp>
        <p:nvSpPr>
          <p:cNvPr id="8" name="Footer Placeholder 7">
            <a:extLst>
              <a:ext uri="{FF2B5EF4-FFF2-40B4-BE49-F238E27FC236}">
                <a16:creationId xmlns:a16="http://schemas.microsoft.com/office/drawing/2014/main" id="{0DC4EA83-B889-F975-B88B-840112467E7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ECD73A5-58DF-C186-5EE5-CC54A900BF93}"/>
              </a:ext>
            </a:extLst>
          </p:cNvPr>
          <p:cNvSpPr>
            <a:spLocks noGrp="1"/>
          </p:cNvSpPr>
          <p:nvPr>
            <p:ph type="sldNum" sz="quarter" idx="12"/>
          </p:nvPr>
        </p:nvSpPr>
        <p:spPr/>
        <p:txBody>
          <a:bodyPr/>
          <a:lstStyle/>
          <a:p>
            <a:fld id="{56CA5B5F-BCE7-4FB5-9615-A9452E777A3B}" type="slidenum">
              <a:rPr lang="en-IN" smtClean="0"/>
              <a:t>‹#›</a:t>
            </a:fld>
            <a:endParaRPr lang="en-IN"/>
          </a:p>
        </p:txBody>
      </p:sp>
    </p:spTree>
    <p:extLst>
      <p:ext uri="{BB962C8B-B14F-4D97-AF65-F5344CB8AC3E}">
        <p14:creationId xmlns:p14="http://schemas.microsoft.com/office/powerpoint/2010/main" val="198443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62AA-80DA-ABA2-F793-8EFD7FE2BAD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338311A-5309-836C-4E46-ABEDA3872752}"/>
              </a:ext>
            </a:extLst>
          </p:cNvPr>
          <p:cNvSpPr>
            <a:spLocks noGrp="1"/>
          </p:cNvSpPr>
          <p:nvPr>
            <p:ph type="dt" sz="half" idx="10"/>
          </p:nvPr>
        </p:nvSpPr>
        <p:spPr/>
        <p:txBody>
          <a:bodyPr/>
          <a:lstStyle/>
          <a:p>
            <a:fld id="{7CED07BA-2123-4624-A94F-89621C3FF9D8}" type="datetimeFigureOut">
              <a:rPr lang="en-IN" smtClean="0"/>
              <a:t>07-04-2025</a:t>
            </a:fld>
            <a:endParaRPr lang="en-IN"/>
          </a:p>
        </p:txBody>
      </p:sp>
      <p:sp>
        <p:nvSpPr>
          <p:cNvPr id="4" name="Footer Placeholder 3">
            <a:extLst>
              <a:ext uri="{FF2B5EF4-FFF2-40B4-BE49-F238E27FC236}">
                <a16:creationId xmlns:a16="http://schemas.microsoft.com/office/drawing/2014/main" id="{C8EBAE7A-F0A9-068A-06CA-C214D9BE858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E12CF41-3AB1-FBA5-15BC-355D123D4FEA}"/>
              </a:ext>
            </a:extLst>
          </p:cNvPr>
          <p:cNvSpPr>
            <a:spLocks noGrp="1"/>
          </p:cNvSpPr>
          <p:nvPr>
            <p:ph type="sldNum" sz="quarter" idx="12"/>
          </p:nvPr>
        </p:nvSpPr>
        <p:spPr/>
        <p:txBody>
          <a:bodyPr/>
          <a:lstStyle/>
          <a:p>
            <a:fld id="{56CA5B5F-BCE7-4FB5-9615-A9452E777A3B}" type="slidenum">
              <a:rPr lang="en-IN" smtClean="0"/>
              <a:t>‹#›</a:t>
            </a:fld>
            <a:endParaRPr lang="en-IN"/>
          </a:p>
        </p:txBody>
      </p:sp>
    </p:spTree>
    <p:extLst>
      <p:ext uri="{BB962C8B-B14F-4D97-AF65-F5344CB8AC3E}">
        <p14:creationId xmlns:p14="http://schemas.microsoft.com/office/powerpoint/2010/main" val="1983145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64B33E-496C-5BD8-8737-78F28A701AC4}"/>
              </a:ext>
            </a:extLst>
          </p:cNvPr>
          <p:cNvSpPr>
            <a:spLocks noGrp="1"/>
          </p:cNvSpPr>
          <p:nvPr>
            <p:ph type="dt" sz="half" idx="10"/>
          </p:nvPr>
        </p:nvSpPr>
        <p:spPr/>
        <p:txBody>
          <a:bodyPr/>
          <a:lstStyle/>
          <a:p>
            <a:fld id="{7CED07BA-2123-4624-A94F-89621C3FF9D8}" type="datetimeFigureOut">
              <a:rPr lang="en-IN" smtClean="0"/>
              <a:t>07-04-2025</a:t>
            </a:fld>
            <a:endParaRPr lang="en-IN"/>
          </a:p>
        </p:txBody>
      </p:sp>
      <p:sp>
        <p:nvSpPr>
          <p:cNvPr id="3" name="Footer Placeholder 2">
            <a:extLst>
              <a:ext uri="{FF2B5EF4-FFF2-40B4-BE49-F238E27FC236}">
                <a16:creationId xmlns:a16="http://schemas.microsoft.com/office/drawing/2014/main" id="{D407F4A0-49C4-F922-5F81-3DD46DB1567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DACEBEE-1C68-3D41-8F25-A49F91A690BC}"/>
              </a:ext>
            </a:extLst>
          </p:cNvPr>
          <p:cNvSpPr>
            <a:spLocks noGrp="1"/>
          </p:cNvSpPr>
          <p:nvPr>
            <p:ph type="sldNum" sz="quarter" idx="12"/>
          </p:nvPr>
        </p:nvSpPr>
        <p:spPr/>
        <p:txBody>
          <a:bodyPr/>
          <a:lstStyle/>
          <a:p>
            <a:fld id="{56CA5B5F-BCE7-4FB5-9615-A9452E777A3B}" type="slidenum">
              <a:rPr lang="en-IN" smtClean="0"/>
              <a:t>‹#›</a:t>
            </a:fld>
            <a:endParaRPr lang="en-IN"/>
          </a:p>
        </p:txBody>
      </p:sp>
    </p:spTree>
    <p:extLst>
      <p:ext uri="{BB962C8B-B14F-4D97-AF65-F5344CB8AC3E}">
        <p14:creationId xmlns:p14="http://schemas.microsoft.com/office/powerpoint/2010/main" val="635063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C0B20-0986-84B0-68EA-D6FBAB6530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4640A90-7FCF-BBA8-691F-CA80443D02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D1B8321-29CF-509C-D39B-A323D4387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D3BB8B-DB5B-6F13-F6A1-A0EB9BAE0409}"/>
              </a:ext>
            </a:extLst>
          </p:cNvPr>
          <p:cNvSpPr>
            <a:spLocks noGrp="1"/>
          </p:cNvSpPr>
          <p:nvPr>
            <p:ph type="dt" sz="half" idx="10"/>
          </p:nvPr>
        </p:nvSpPr>
        <p:spPr/>
        <p:txBody>
          <a:bodyPr/>
          <a:lstStyle/>
          <a:p>
            <a:fld id="{7CED07BA-2123-4624-A94F-89621C3FF9D8}" type="datetimeFigureOut">
              <a:rPr lang="en-IN" smtClean="0"/>
              <a:t>07-04-2025</a:t>
            </a:fld>
            <a:endParaRPr lang="en-IN"/>
          </a:p>
        </p:txBody>
      </p:sp>
      <p:sp>
        <p:nvSpPr>
          <p:cNvPr id="6" name="Footer Placeholder 5">
            <a:extLst>
              <a:ext uri="{FF2B5EF4-FFF2-40B4-BE49-F238E27FC236}">
                <a16:creationId xmlns:a16="http://schemas.microsoft.com/office/drawing/2014/main" id="{52249503-591F-FB5F-719A-BE715FE648B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B80F7CE-DE76-9267-C6E5-942F8CCEF1B4}"/>
              </a:ext>
            </a:extLst>
          </p:cNvPr>
          <p:cNvSpPr>
            <a:spLocks noGrp="1"/>
          </p:cNvSpPr>
          <p:nvPr>
            <p:ph type="sldNum" sz="quarter" idx="12"/>
          </p:nvPr>
        </p:nvSpPr>
        <p:spPr/>
        <p:txBody>
          <a:bodyPr/>
          <a:lstStyle/>
          <a:p>
            <a:fld id="{56CA5B5F-BCE7-4FB5-9615-A9452E777A3B}" type="slidenum">
              <a:rPr lang="en-IN" smtClean="0"/>
              <a:t>‹#›</a:t>
            </a:fld>
            <a:endParaRPr lang="en-IN"/>
          </a:p>
        </p:txBody>
      </p:sp>
    </p:spTree>
    <p:extLst>
      <p:ext uri="{BB962C8B-B14F-4D97-AF65-F5344CB8AC3E}">
        <p14:creationId xmlns:p14="http://schemas.microsoft.com/office/powerpoint/2010/main" val="37415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52B9-5AF5-70E5-DC5E-8FA6402D04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AA94AE9-2078-2C15-24AB-0AE8AE745E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03496BD-E788-8A77-D5C2-16DCCED346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A92A6E-D22C-C4FB-FD91-08CFFF324DE3}"/>
              </a:ext>
            </a:extLst>
          </p:cNvPr>
          <p:cNvSpPr>
            <a:spLocks noGrp="1"/>
          </p:cNvSpPr>
          <p:nvPr>
            <p:ph type="dt" sz="half" idx="10"/>
          </p:nvPr>
        </p:nvSpPr>
        <p:spPr/>
        <p:txBody>
          <a:bodyPr/>
          <a:lstStyle/>
          <a:p>
            <a:fld id="{7CED07BA-2123-4624-A94F-89621C3FF9D8}" type="datetimeFigureOut">
              <a:rPr lang="en-IN" smtClean="0"/>
              <a:t>07-04-2025</a:t>
            </a:fld>
            <a:endParaRPr lang="en-IN"/>
          </a:p>
        </p:txBody>
      </p:sp>
      <p:sp>
        <p:nvSpPr>
          <p:cNvPr id="6" name="Footer Placeholder 5">
            <a:extLst>
              <a:ext uri="{FF2B5EF4-FFF2-40B4-BE49-F238E27FC236}">
                <a16:creationId xmlns:a16="http://schemas.microsoft.com/office/drawing/2014/main" id="{20291B89-E03D-0C3B-FFD2-55C731EB13E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E7DC488-1323-7070-B2B0-0F77A75C44B3}"/>
              </a:ext>
            </a:extLst>
          </p:cNvPr>
          <p:cNvSpPr>
            <a:spLocks noGrp="1"/>
          </p:cNvSpPr>
          <p:nvPr>
            <p:ph type="sldNum" sz="quarter" idx="12"/>
          </p:nvPr>
        </p:nvSpPr>
        <p:spPr/>
        <p:txBody>
          <a:bodyPr/>
          <a:lstStyle/>
          <a:p>
            <a:fld id="{56CA5B5F-BCE7-4FB5-9615-A9452E777A3B}" type="slidenum">
              <a:rPr lang="en-IN" smtClean="0"/>
              <a:t>‹#›</a:t>
            </a:fld>
            <a:endParaRPr lang="en-IN"/>
          </a:p>
        </p:txBody>
      </p:sp>
    </p:spTree>
    <p:extLst>
      <p:ext uri="{BB962C8B-B14F-4D97-AF65-F5344CB8AC3E}">
        <p14:creationId xmlns:p14="http://schemas.microsoft.com/office/powerpoint/2010/main" val="1996268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876274-8656-D5DB-6753-7E3F0A028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6A3BBC4-5145-625F-FBCF-A53ACF2C8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13F4B99-5366-FBC4-DC73-C4D0B54A70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D07BA-2123-4624-A94F-89621C3FF9D8}" type="datetimeFigureOut">
              <a:rPr lang="en-IN" smtClean="0"/>
              <a:t>07-04-2025</a:t>
            </a:fld>
            <a:endParaRPr lang="en-IN"/>
          </a:p>
        </p:txBody>
      </p:sp>
      <p:sp>
        <p:nvSpPr>
          <p:cNvPr id="5" name="Footer Placeholder 4">
            <a:extLst>
              <a:ext uri="{FF2B5EF4-FFF2-40B4-BE49-F238E27FC236}">
                <a16:creationId xmlns:a16="http://schemas.microsoft.com/office/drawing/2014/main" id="{4B44239D-E44B-587A-75AF-22CDAA96E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7893A97-1FA4-AAC3-623B-044AECEC05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A5B5F-BCE7-4FB5-9615-A9452E777A3B}" type="slidenum">
              <a:rPr lang="en-IN" smtClean="0"/>
              <a:t>‹#›</a:t>
            </a:fld>
            <a:endParaRPr lang="en-IN"/>
          </a:p>
        </p:txBody>
      </p:sp>
    </p:spTree>
    <p:extLst>
      <p:ext uri="{BB962C8B-B14F-4D97-AF65-F5344CB8AC3E}">
        <p14:creationId xmlns:p14="http://schemas.microsoft.com/office/powerpoint/2010/main" val="34068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4.jpeg"/></Relationships>
</file>

<file path=ppt/slides/_rels/slide10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4.jpeg"/></Relationships>
</file>

<file path=ppt/slides/_rels/slide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revolvy.com/main/"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jpeg"/></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jpeg"/></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4.jpeg"/></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4.jpeg"/></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4.jpeg"/></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4.jpeg"/></Relationships>
</file>

<file path=ppt/slides/_rels/slide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cdn-blog.superprof.com/blog_gb/wp-content/uploads/2019/05/contemporary-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2450"/>
            <a:ext cx="12192000" cy="8223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475910"/>
            <a:ext cx="5960286" cy="1200329"/>
          </a:xfrm>
          <a:prstGeom prst="rect">
            <a:avLst/>
          </a:prstGeom>
        </p:spPr>
        <p:txBody>
          <a:bodyPr wrap="none">
            <a:spAutoFit/>
          </a:bodyPr>
          <a:lstStyle/>
          <a:p>
            <a:r>
              <a:rPr lang="en-IN" sz="7200" b="1" spc="50" dirty="0">
                <a:ln w="0"/>
                <a:solidFill>
                  <a:schemeClr val="bg1"/>
                </a:solidFill>
                <a:effectLst>
                  <a:outerShdw blurRad="38100" dist="38100" dir="2700000" algn="tl">
                    <a:srgbClr val="000000">
                      <a:alpha val="43137"/>
                    </a:srgbClr>
                  </a:outerShdw>
                </a:effectLst>
                <a:latin typeface="Rage Italic" panose="03070502040507070304" pitchFamily="66" charset="0"/>
                <a:ea typeface="Calibri" panose="020F0502020204030204" pitchFamily="34" charset="0"/>
              </a:rPr>
              <a:t>Synchronization</a:t>
            </a:r>
            <a:endParaRPr lang="en-IN" sz="7200" b="1" spc="50" dirty="0">
              <a:ln w="0"/>
              <a:solidFill>
                <a:schemeClr val="bg1"/>
              </a:solidFill>
              <a:effectLst>
                <a:outerShdw blurRad="38100" dist="38100" dir="2700000" algn="tl">
                  <a:srgbClr val="000000">
                    <a:alpha val="43137"/>
                  </a:srgbClr>
                </a:outerShdw>
              </a:effectLst>
              <a:latin typeface="Rage Italic" panose="03070502040507070304" pitchFamily="66" charset="0"/>
            </a:endParaRPr>
          </a:p>
        </p:txBody>
      </p:sp>
    </p:spTree>
    <p:extLst>
      <p:ext uri="{BB962C8B-B14F-4D97-AF65-F5344CB8AC3E}">
        <p14:creationId xmlns:p14="http://schemas.microsoft.com/office/powerpoint/2010/main" val="3567121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9D26F-C2C6-18D3-91E1-FB19ABB775E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0F0D1A3-2ED9-239E-778D-481CFE0D1983}"/>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F2047FB0-C285-ED88-1C4E-BC5538258AD9}"/>
              </a:ext>
            </a:extLst>
          </p:cNvPr>
          <p:cNvSpPr txBox="1"/>
          <p:nvPr/>
        </p:nvSpPr>
        <p:spPr>
          <a:xfrm>
            <a:off x="698088" y="360554"/>
            <a:ext cx="7405563"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Interrupt-based solution</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8A9D9AA3-BBC8-9482-F999-2EA8436F014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D912455C-C424-7EA4-B078-06AE39372749}"/>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21F4B715-FC2D-1F39-FC5F-F2B678FD3A1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D8CE77AB-35BF-E7D1-939B-B12CE119363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B49F6CD0-B519-3E43-0598-5F68DE0BDBD2}"/>
              </a:ext>
            </a:extLst>
          </p:cNvPr>
          <p:cNvSpPr txBox="1"/>
          <p:nvPr/>
        </p:nvSpPr>
        <p:spPr>
          <a:xfrm>
            <a:off x="717754" y="1294676"/>
            <a:ext cx="10681765" cy="5139869"/>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An interrupt-based solution for critical sections involves </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disabling interrupts while executing the critical section</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ensuring that the thread or process cannot be interrupted by other threads or processes, or by hardware interrupts.</a:t>
            </a:r>
          </a:p>
          <a:p>
            <a:pPr marL="342900" indent="-342900">
              <a:spcBef>
                <a:spcPts val="600"/>
              </a:spcBef>
              <a:spcAft>
                <a:spcPts val="600"/>
              </a:spcAft>
              <a:buFont typeface="Arial" panose="020B0604020202020204" pitchFamily="34" charset="0"/>
              <a:buChar char="•"/>
            </a:pPr>
            <a:r>
              <a:rPr lang="en-US" sz="2400" b="1" dirty="0">
                <a:solidFill>
                  <a:schemeClr val="accent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Steps</a:t>
            </a:r>
          </a:p>
          <a:p>
            <a:pPr marL="800100" lvl="1" indent="-342900">
              <a:spcBef>
                <a:spcPts val="600"/>
              </a:spcBef>
              <a:spcAft>
                <a:spcPts val="600"/>
              </a:spcAft>
              <a:buFont typeface="Arial" panose="020B0604020202020204" pitchFamily="34" charset="0"/>
              <a:buChar char="•"/>
            </a:pPr>
            <a:r>
              <a:rPr lang="en-US" sz="2400" b="1" dirty="0">
                <a:solidFill>
                  <a:schemeClr val="accent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Disable interrupts</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Before entering the critical section, the thread or process disables interrupts using a special instruction or system call.</a:t>
            </a:r>
          </a:p>
          <a:p>
            <a:pPr marL="800100" lvl="1" indent="-342900">
              <a:spcBef>
                <a:spcPts val="600"/>
              </a:spcBef>
              <a:spcAft>
                <a:spcPts val="600"/>
              </a:spcAft>
              <a:buFont typeface="Arial" panose="020B0604020202020204" pitchFamily="34" charset="0"/>
              <a:buChar char="•"/>
            </a:pPr>
            <a:r>
              <a:rPr lang="en-US" sz="2400" b="1" dirty="0">
                <a:solidFill>
                  <a:schemeClr val="accent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Execute critical section</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The thread or process executes the critical section, accessing shared resources without fear of interruption.</a:t>
            </a:r>
          </a:p>
          <a:p>
            <a:pPr marL="800100" lvl="1" indent="-342900">
              <a:spcBef>
                <a:spcPts val="600"/>
              </a:spcBef>
              <a:spcAft>
                <a:spcPts val="600"/>
              </a:spcAft>
              <a:buFont typeface="Arial" panose="020B0604020202020204" pitchFamily="34" charset="0"/>
              <a:buChar char="•"/>
            </a:pPr>
            <a:r>
              <a:rPr lang="en-US" sz="2400" b="1" dirty="0">
                <a:solidFill>
                  <a:schemeClr val="accent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Enable interrupts</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After completing the critical section, the thread or process enables interrupts, allowing other threads or processes to execute.</a:t>
            </a:r>
          </a:p>
        </p:txBody>
      </p:sp>
    </p:spTree>
    <p:extLst>
      <p:ext uri="{BB962C8B-B14F-4D97-AF65-F5344CB8AC3E}">
        <p14:creationId xmlns:p14="http://schemas.microsoft.com/office/powerpoint/2010/main" val="34372343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1452802867"/>
              </p:ext>
            </p:extLst>
          </p:nvPr>
        </p:nvGraphicFramePr>
        <p:xfrm>
          <a:off x="469679" y="1361699"/>
          <a:ext cx="11383108" cy="4953171"/>
        </p:xfrm>
        <a:graphic>
          <a:graphicData uri="http://schemas.openxmlformats.org/drawingml/2006/table">
            <a:tbl>
              <a:tblPr firstRow="1" firstCol="1" bandRow="1">
                <a:tableStyleId>{5C22544A-7EE6-4342-B048-85BDC9FD1C3A}</a:tableStyleId>
              </a:tblPr>
              <a:tblGrid>
                <a:gridCol w="714859">
                  <a:extLst>
                    <a:ext uri="{9D8B030D-6E8A-4147-A177-3AD203B41FA5}">
                      <a16:colId xmlns:a16="http://schemas.microsoft.com/office/drawing/2014/main" val="319667769"/>
                    </a:ext>
                  </a:extLst>
                </a:gridCol>
                <a:gridCol w="7062079">
                  <a:extLst>
                    <a:ext uri="{9D8B030D-6E8A-4147-A177-3AD203B41FA5}">
                      <a16:colId xmlns:a16="http://schemas.microsoft.com/office/drawing/2014/main" val="743685855"/>
                    </a:ext>
                  </a:extLst>
                </a:gridCol>
                <a:gridCol w="953905">
                  <a:extLst>
                    <a:ext uri="{9D8B030D-6E8A-4147-A177-3AD203B41FA5}">
                      <a16:colId xmlns:a16="http://schemas.microsoft.com/office/drawing/2014/main" val="3878563129"/>
                    </a:ext>
                  </a:extLst>
                </a:gridCol>
                <a:gridCol w="1270355">
                  <a:extLst>
                    <a:ext uri="{9D8B030D-6E8A-4147-A177-3AD203B41FA5}">
                      <a16:colId xmlns:a16="http://schemas.microsoft.com/office/drawing/2014/main" val="4094319869"/>
                    </a:ext>
                  </a:extLst>
                </a:gridCol>
                <a:gridCol w="1381910">
                  <a:extLst>
                    <a:ext uri="{9D8B030D-6E8A-4147-A177-3AD203B41FA5}">
                      <a16:colId xmlns:a16="http://schemas.microsoft.com/office/drawing/2014/main" val="3281655179"/>
                    </a:ext>
                  </a:extLst>
                </a:gridCol>
              </a:tblGrid>
              <a:tr h="695562">
                <a:tc>
                  <a:txBody>
                    <a:bodyPr/>
                    <a:lstStyle/>
                    <a:p>
                      <a:pPr algn="ctr">
                        <a:lnSpc>
                          <a:spcPct val="107000"/>
                        </a:lnSpc>
                        <a:spcAft>
                          <a:spcPts val="0"/>
                        </a:spcAft>
                      </a:pPr>
                      <a:r>
                        <a:rPr lang="en-US" sz="2000">
                          <a:effectLst/>
                        </a:rPr>
                        <a:t>S. NO.</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dirty="0">
                          <a:effectLst/>
                        </a:rPr>
                        <a:t>QUESTIONS</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CO</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Bloom’s Level</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MARKS</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4584348"/>
                  </a:ext>
                </a:extLst>
              </a:tr>
              <a:tr h="486940">
                <a:tc>
                  <a:txBody>
                    <a:bodyPr/>
                    <a:lstStyle/>
                    <a:p>
                      <a:pPr algn="ctr">
                        <a:lnSpc>
                          <a:spcPct val="107000"/>
                        </a:lnSpc>
                        <a:spcAft>
                          <a:spcPts val="0"/>
                        </a:spcAft>
                      </a:pPr>
                      <a:r>
                        <a:rPr lang="en-US" sz="2000">
                          <a:effectLst/>
                        </a:rPr>
                        <a:t>1</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000">
                          <a:effectLst/>
                        </a:rPr>
                        <a:t>Explain Race condition.</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CO1</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L2</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2M</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9652509"/>
                  </a:ext>
                </a:extLst>
              </a:tr>
              <a:tr h="339935">
                <a:tc>
                  <a:txBody>
                    <a:bodyPr/>
                    <a:lstStyle/>
                    <a:p>
                      <a:pPr algn="ctr">
                        <a:lnSpc>
                          <a:spcPct val="107000"/>
                        </a:lnSpc>
                        <a:spcAft>
                          <a:spcPts val="0"/>
                        </a:spcAft>
                      </a:pPr>
                      <a:r>
                        <a:rPr lang="en-US" sz="2000">
                          <a:effectLst/>
                        </a:rPr>
                        <a:t>2</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000">
                          <a:effectLst/>
                        </a:rPr>
                        <a:t>Describe critical section problem.</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CO1</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L2</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2M</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0342683"/>
                  </a:ext>
                </a:extLst>
              </a:tr>
              <a:tr h="339935">
                <a:tc>
                  <a:txBody>
                    <a:bodyPr/>
                    <a:lstStyle/>
                    <a:p>
                      <a:pPr algn="ctr">
                        <a:lnSpc>
                          <a:spcPct val="107000"/>
                        </a:lnSpc>
                        <a:spcAft>
                          <a:spcPts val="0"/>
                        </a:spcAft>
                      </a:pPr>
                      <a:r>
                        <a:rPr lang="en-US" sz="2000">
                          <a:effectLst/>
                        </a:rPr>
                        <a:t>3</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000">
                          <a:effectLst/>
                        </a:rPr>
                        <a:t>Explain Mutual Exclusion.</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CO1</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L2</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2M</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72342398"/>
                  </a:ext>
                </a:extLst>
              </a:tr>
              <a:tr h="695562">
                <a:tc>
                  <a:txBody>
                    <a:bodyPr/>
                    <a:lstStyle/>
                    <a:p>
                      <a:pPr algn="ctr">
                        <a:lnSpc>
                          <a:spcPct val="107000"/>
                        </a:lnSpc>
                        <a:spcAft>
                          <a:spcPts val="0"/>
                        </a:spcAft>
                      </a:pPr>
                      <a:r>
                        <a:rPr lang="en-US" sz="2000">
                          <a:effectLst/>
                        </a:rPr>
                        <a:t>4</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000">
                          <a:effectLst/>
                        </a:rPr>
                        <a:t>Demonstrate operations that can be performed on semaphore.</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CO1</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L2</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2M</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0064012"/>
                  </a:ext>
                </a:extLst>
              </a:tr>
              <a:tr h="339935">
                <a:tc>
                  <a:txBody>
                    <a:bodyPr/>
                    <a:lstStyle/>
                    <a:p>
                      <a:pPr algn="ctr">
                        <a:lnSpc>
                          <a:spcPct val="107000"/>
                        </a:lnSpc>
                        <a:spcAft>
                          <a:spcPts val="0"/>
                        </a:spcAft>
                      </a:pPr>
                      <a:r>
                        <a:rPr lang="en-US" sz="2000">
                          <a:effectLst/>
                        </a:rPr>
                        <a:t>5</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000">
                          <a:effectLst/>
                        </a:rPr>
                        <a:t>Explain Dead lock.</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CO1</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L2</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2M</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1078593"/>
                  </a:ext>
                </a:extLst>
              </a:tr>
              <a:tr h="339935">
                <a:tc>
                  <a:txBody>
                    <a:bodyPr/>
                    <a:lstStyle/>
                    <a:p>
                      <a:pPr algn="ctr">
                        <a:lnSpc>
                          <a:spcPct val="107000"/>
                        </a:lnSpc>
                        <a:spcAft>
                          <a:spcPts val="0"/>
                        </a:spcAft>
                      </a:pPr>
                      <a:r>
                        <a:rPr lang="en-US" sz="2000">
                          <a:effectLst/>
                        </a:rPr>
                        <a:t>6</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000">
                          <a:effectLst/>
                        </a:rPr>
                        <a:t>Outline the necessary conditions for deadlock occurrence.</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CO1</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L2</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2M</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7478480"/>
                  </a:ext>
                </a:extLst>
              </a:tr>
              <a:tr h="695562">
                <a:tc>
                  <a:txBody>
                    <a:bodyPr/>
                    <a:lstStyle/>
                    <a:p>
                      <a:pPr algn="ctr">
                        <a:lnSpc>
                          <a:spcPct val="107000"/>
                        </a:lnSpc>
                        <a:spcAft>
                          <a:spcPts val="0"/>
                        </a:spcAft>
                      </a:pPr>
                      <a:r>
                        <a:rPr lang="en-US" sz="2000">
                          <a:effectLst/>
                        </a:rPr>
                        <a:t>7</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000">
                          <a:effectLst/>
                        </a:rPr>
                        <a:t>Outline the necessary conditions for deadlock prevention.</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CO1</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L2</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 </a:t>
                      </a:r>
                      <a:endParaRPr lang="en-IN" sz="1800">
                        <a:effectLst/>
                      </a:endParaRPr>
                    </a:p>
                    <a:p>
                      <a:pPr algn="ctr">
                        <a:lnSpc>
                          <a:spcPct val="107000"/>
                        </a:lnSpc>
                        <a:spcAft>
                          <a:spcPts val="0"/>
                        </a:spcAft>
                      </a:pPr>
                      <a:r>
                        <a:rPr lang="en-US" sz="2000">
                          <a:effectLst/>
                        </a:rPr>
                        <a:t>2M</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29186886"/>
                  </a:ext>
                </a:extLst>
              </a:tr>
              <a:tr h="339935">
                <a:tc>
                  <a:txBody>
                    <a:bodyPr/>
                    <a:lstStyle/>
                    <a:p>
                      <a:pPr algn="ctr">
                        <a:lnSpc>
                          <a:spcPct val="107000"/>
                        </a:lnSpc>
                        <a:spcAft>
                          <a:spcPts val="0"/>
                        </a:spcAft>
                      </a:pPr>
                      <a:r>
                        <a:rPr lang="en-US" sz="2000">
                          <a:effectLst/>
                        </a:rPr>
                        <a:t>8</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000">
                          <a:effectLst/>
                        </a:rPr>
                        <a:t>Explain safe state.</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CO1</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L2</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2M</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14941186"/>
                  </a:ext>
                </a:extLst>
              </a:tr>
              <a:tr h="339935">
                <a:tc>
                  <a:txBody>
                    <a:bodyPr/>
                    <a:lstStyle/>
                    <a:p>
                      <a:pPr algn="ctr">
                        <a:lnSpc>
                          <a:spcPct val="107000"/>
                        </a:lnSpc>
                        <a:spcAft>
                          <a:spcPts val="0"/>
                        </a:spcAft>
                      </a:pPr>
                      <a:r>
                        <a:rPr lang="en-US" sz="2000">
                          <a:effectLst/>
                        </a:rPr>
                        <a:t>9</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000">
                          <a:effectLst/>
                        </a:rPr>
                        <a:t>Describe methods for Handling Deadlocks.</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CO1</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L2</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2M</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6530140"/>
                  </a:ext>
                </a:extLst>
              </a:tr>
              <a:tr h="339935">
                <a:tc>
                  <a:txBody>
                    <a:bodyPr/>
                    <a:lstStyle/>
                    <a:p>
                      <a:pPr algn="ctr">
                        <a:lnSpc>
                          <a:spcPct val="107000"/>
                        </a:lnSpc>
                        <a:spcAft>
                          <a:spcPts val="0"/>
                        </a:spcAft>
                      </a:pPr>
                      <a:r>
                        <a:rPr lang="en-US" sz="2000">
                          <a:effectLst/>
                        </a:rPr>
                        <a:t>10</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000">
                          <a:effectLst/>
                        </a:rPr>
                        <a:t>Explain the usage of Monitor for synchronization construct.</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CO1</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L2</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dirty="0">
                          <a:effectLst/>
                        </a:rPr>
                        <a:t>2M</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8125531"/>
                  </a:ext>
                </a:extLst>
              </a:tr>
            </a:tbl>
          </a:graphicData>
        </a:graphic>
      </p:graphicFrame>
    </p:spTree>
    <p:extLst>
      <p:ext uri="{BB962C8B-B14F-4D97-AF65-F5344CB8AC3E}">
        <p14:creationId xmlns:p14="http://schemas.microsoft.com/office/powerpoint/2010/main" val="6577504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235529164"/>
              </p:ext>
            </p:extLst>
          </p:nvPr>
        </p:nvGraphicFramePr>
        <p:xfrm>
          <a:off x="363532" y="1293947"/>
          <a:ext cx="11265759" cy="5198106"/>
        </p:xfrm>
        <a:graphic>
          <a:graphicData uri="http://schemas.openxmlformats.org/drawingml/2006/table">
            <a:tbl>
              <a:tblPr firstRow="1" firstCol="1" bandRow="1">
                <a:tableStyleId>{5C22544A-7EE6-4342-B048-85BDC9FD1C3A}</a:tableStyleId>
              </a:tblPr>
              <a:tblGrid>
                <a:gridCol w="774321">
                  <a:extLst>
                    <a:ext uri="{9D8B030D-6E8A-4147-A177-3AD203B41FA5}">
                      <a16:colId xmlns:a16="http://schemas.microsoft.com/office/drawing/2014/main" val="2609279924"/>
                    </a:ext>
                  </a:extLst>
                </a:gridCol>
                <a:gridCol w="7174341">
                  <a:extLst>
                    <a:ext uri="{9D8B030D-6E8A-4147-A177-3AD203B41FA5}">
                      <a16:colId xmlns:a16="http://schemas.microsoft.com/office/drawing/2014/main" val="4052879359"/>
                    </a:ext>
                  </a:extLst>
                </a:gridCol>
                <a:gridCol w="856060">
                  <a:extLst>
                    <a:ext uri="{9D8B030D-6E8A-4147-A177-3AD203B41FA5}">
                      <a16:colId xmlns:a16="http://schemas.microsoft.com/office/drawing/2014/main" val="3049716326"/>
                    </a:ext>
                  </a:extLst>
                </a:gridCol>
                <a:gridCol w="1234937">
                  <a:extLst>
                    <a:ext uri="{9D8B030D-6E8A-4147-A177-3AD203B41FA5}">
                      <a16:colId xmlns:a16="http://schemas.microsoft.com/office/drawing/2014/main" val="1610231564"/>
                    </a:ext>
                  </a:extLst>
                </a:gridCol>
                <a:gridCol w="1226100">
                  <a:extLst>
                    <a:ext uri="{9D8B030D-6E8A-4147-A177-3AD203B41FA5}">
                      <a16:colId xmlns:a16="http://schemas.microsoft.com/office/drawing/2014/main" val="2394110673"/>
                    </a:ext>
                  </a:extLst>
                </a:gridCol>
              </a:tblGrid>
              <a:tr h="481348">
                <a:tc>
                  <a:txBody>
                    <a:bodyPr/>
                    <a:lstStyle/>
                    <a:p>
                      <a:pPr algn="ctr">
                        <a:lnSpc>
                          <a:spcPct val="107000"/>
                        </a:lnSpc>
                        <a:spcAft>
                          <a:spcPts val="0"/>
                        </a:spcAft>
                      </a:pPr>
                      <a:r>
                        <a:rPr lang="en-US" sz="1800">
                          <a:effectLst/>
                        </a:rPr>
                        <a:t>S. NO</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effectLst/>
                        </a:rPr>
                        <a:t>QUESTION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CO</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LEVEL</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MARKS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3253379"/>
                  </a:ext>
                </a:extLst>
              </a:tr>
              <a:tr h="481348">
                <a:tc>
                  <a:txBody>
                    <a:bodyPr/>
                    <a:lstStyle/>
                    <a:p>
                      <a:pPr algn="ctr">
                        <a:lnSpc>
                          <a:spcPct val="107000"/>
                        </a:lnSpc>
                        <a:spcAft>
                          <a:spcPts val="0"/>
                        </a:spcAft>
                      </a:pPr>
                      <a:r>
                        <a:rPr lang="en-US" sz="1800">
                          <a:effectLst/>
                        </a:rPr>
                        <a:t>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a:lnSpc>
                          <a:spcPct val="107000"/>
                        </a:lnSpc>
                        <a:spcAft>
                          <a:spcPts val="0"/>
                        </a:spcAft>
                        <a:buFont typeface="+mj-lt"/>
                        <a:buAutoNum type="alphaUcParenR"/>
                      </a:pPr>
                      <a:r>
                        <a:rPr lang="en-US" sz="1800">
                          <a:effectLst/>
                        </a:rPr>
                        <a:t>Outline critical section problem.</a:t>
                      </a:r>
                      <a:endParaRPr lang="en-IN" sz="1600">
                        <a:effectLst/>
                      </a:endParaRPr>
                    </a:p>
                    <a:p>
                      <a:pPr marL="342900" lvl="0" indent="-342900" algn="just">
                        <a:lnSpc>
                          <a:spcPct val="107000"/>
                        </a:lnSpc>
                        <a:spcAft>
                          <a:spcPts val="0"/>
                        </a:spcAft>
                        <a:buFont typeface="+mj-lt"/>
                        <a:buAutoNum type="alphaUcParenR"/>
                      </a:pPr>
                      <a:r>
                        <a:rPr lang="en-US" sz="1800">
                          <a:effectLst/>
                        </a:rPr>
                        <a:t>Explain Peterson solution to the critical section problem.</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CO3</a:t>
                      </a:r>
                      <a:endParaRPr lang="en-IN" sz="1600">
                        <a:effectLst/>
                      </a:endParaRPr>
                    </a:p>
                    <a:p>
                      <a:pPr algn="ctr">
                        <a:lnSpc>
                          <a:spcPct val="107000"/>
                        </a:lnSpc>
                        <a:spcAft>
                          <a:spcPts val="0"/>
                        </a:spcAft>
                      </a:pPr>
                      <a:r>
                        <a:rPr lang="en-US" sz="1800">
                          <a:effectLst/>
                        </a:rPr>
                        <a:t>CO3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L2</a:t>
                      </a:r>
                      <a:endParaRPr lang="en-IN" sz="1600">
                        <a:effectLst/>
                      </a:endParaRPr>
                    </a:p>
                    <a:p>
                      <a:pPr algn="ctr">
                        <a:lnSpc>
                          <a:spcPct val="107000"/>
                        </a:lnSpc>
                        <a:spcAft>
                          <a:spcPts val="0"/>
                        </a:spcAft>
                      </a:pPr>
                      <a:r>
                        <a:rPr lang="en-US" sz="1800">
                          <a:effectLst/>
                        </a:rPr>
                        <a:t>L2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5 M</a:t>
                      </a:r>
                      <a:endParaRPr lang="en-IN" sz="1600">
                        <a:effectLst/>
                      </a:endParaRPr>
                    </a:p>
                    <a:p>
                      <a:pPr algn="ctr">
                        <a:lnSpc>
                          <a:spcPct val="107000"/>
                        </a:lnSpc>
                        <a:spcAft>
                          <a:spcPts val="0"/>
                        </a:spcAft>
                      </a:pPr>
                      <a:r>
                        <a:rPr lang="en-US" sz="1800">
                          <a:effectLst/>
                        </a:rPr>
                        <a:t>5 M</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53932429"/>
                  </a:ext>
                </a:extLst>
              </a:tr>
              <a:tr h="481348">
                <a:tc>
                  <a:txBody>
                    <a:bodyPr/>
                    <a:lstStyle/>
                    <a:p>
                      <a:pPr algn="ctr">
                        <a:lnSpc>
                          <a:spcPct val="107000"/>
                        </a:lnSpc>
                        <a:spcAft>
                          <a:spcPts val="0"/>
                        </a:spcAft>
                      </a:pPr>
                      <a:r>
                        <a:rPr lang="en-US" sz="1800">
                          <a:effectLst/>
                        </a:rPr>
                        <a:t>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a:lnSpc>
                          <a:spcPct val="107000"/>
                        </a:lnSpc>
                        <a:spcAft>
                          <a:spcPts val="0"/>
                        </a:spcAft>
                        <a:buFont typeface="+mj-lt"/>
                        <a:buAutoNum type="alphaUcParenR"/>
                      </a:pPr>
                      <a:r>
                        <a:rPr lang="en-US" sz="1800">
                          <a:effectLst/>
                        </a:rPr>
                        <a:t>Explain about Mutex Locks.</a:t>
                      </a:r>
                      <a:endParaRPr lang="en-IN" sz="1600">
                        <a:effectLst/>
                      </a:endParaRPr>
                    </a:p>
                    <a:p>
                      <a:pPr marL="342900" lvl="0" indent="-342900" algn="just">
                        <a:lnSpc>
                          <a:spcPct val="107000"/>
                        </a:lnSpc>
                        <a:spcAft>
                          <a:spcPts val="0"/>
                        </a:spcAft>
                        <a:buFont typeface="+mj-lt"/>
                        <a:buAutoNum type="alphaUcParenR"/>
                      </a:pPr>
                      <a:r>
                        <a:rPr lang="en-US" sz="1800">
                          <a:effectLst/>
                        </a:rPr>
                        <a:t>Illustrate about Semaphores and their usage.</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CO3</a:t>
                      </a:r>
                      <a:endParaRPr lang="en-IN" sz="1600">
                        <a:effectLst/>
                      </a:endParaRPr>
                    </a:p>
                    <a:p>
                      <a:pPr algn="ctr">
                        <a:lnSpc>
                          <a:spcPct val="107000"/>
                        </a:lnSpc>
                        <a:spcAft>
                          <a:spcPts val="0"/>
                        </a:spcAft>
                      </a:pPr>
                      <a:r>
                        <a:rPr lang="en-US" sz="1800">
                          <a:effectLst/>
                        </a:rPr>
                        <a:t>CO3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L2</a:t>
                      </a:r>
                      <a:endParaRPr lang="en-IN" sz="1600">
                        <a:effectLst/>
                      </a:endParaRPr>
                    </a:p>
                    <a:p>
                      <a:pPr algn="ctr">
                        <a:lnSpc>
                          <a:spcPct val="107000"/>
                        </a:lnSpc>
                        <a:spcAft>
                          <a:spcPts val="0"/>
                        </a:spcAft>
                      </a:pPr>
                      <a:r>
                        <a:rPr lang="en-US" sz="1800">
                          <a:effectLst/>
                        </a:rPr>
                        <a:t>L2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5 M</a:t>
                      </a:r>
                      <a:endParaRPr lang="en-IN" sz="1600">
                        <a:effectLst/>
                      </a:endParaRPr>
                    </a:p>
                    <a:p>
                      <a:pPr algn="ctr">
                        <a:lnSpc>
                          <a:spcPct val="107000"/>
                        </a:lnSpc>
                        <a:spcAft>
                          <a:spcPts val="0"/>
                        </a:spcAft>
                      </a:pPr>
                      <a:r>
                        <a:rPr lang="en-US" sz="1800">
                          <a:effectLst/>
                        </a:rPr>
                        <a:t>5 M</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0950943"/>
                  </a:ext>
                </a:extLst>
              </a:tr>
              <a:tr h="726255">
                <a:tc>
                  <a:txBody>
                    <a:bodyPr/>
                    <a:lstStyle/>
                    <a:p>
                      <a:pPr algn="ctr">
                        <a:lnSpc>
                          <a:spcPct val="107000"/>
                        </a:lnSpc>
                        <a:spcAft>
                          <a:spcPts val="0"/>
                        </a:spcAft>
                      </a:pPr>
                      <a:r>
                        <a:rPr lang="en-US" sz="1800">
                          <a:effectLst/>
                        </a:rPr>
                        <a:t>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800">
                          <a:effectLst/>
                        </a:rPr>
                        <a:t>Make use of semaphores for solving </a:t>
                      </a:r>
                      <a:endParaRPr lang="en-IN" sz="1600">
                        <a:effectLst/>
                      </a:endParaRPr>
                    </a:p>
                    <a:p>
                      <a:pPr marL="342900" lvl="0" indent="-342900" algn="just">
                        <a:lnSpc>
                          <a:spcPct val="107000"/>
                        </a:lnSpc>
                        <a:spcAft>
                          <a:spcPts val="0"/>
                        </a:spcAft>
                        <a:buFont typeface="+mj-lt"/>
                        <a:buAutoNum type="alphaUcParenR"/>
                      </a:pPr>
                      <a:r>
                        <a:rPr lang="en-US" sz="1800">
                          <a:effectLst/>
                        </a:rPr>
                        <a:t>Bounded buffer problem.</a:t>
                      </a:r>
                      <a:endParaRPr lang="en-IN" sz="1600">
                        <a:effectLst/>
                      </a:endParaRPr>
                    </a:p>
                    <a:p>
                      <a:pPr marL="342900" lvl="0" indent="-342900" algn="just">
                        <a:lnSpc>
                          <a:spcPct val="107000"/>
                        </a:lnSpc>
                        <a:spcAft>
                          <a:spcPts val="0"/>
                        </a:spcAft>
                        <a:buFont typeface="+mj-lt"/>
                        <a:buAutoNum type="alphaUcParenR"/>
                      </a:pPr>
                      <a:r>
                        <a:rPr lang="en-US" sz="1800">
                          <a:effectLst/>
                        </a:rPr>
                        <a:t>Reader-Writer classical synchronization problem.</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CO3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L3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10 M</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03475923"/>
                  </a:ext>
                </a:extLst>
              </a:tr>
              <a:tr h="607800">
                <a:tc>
                  <a:txBody>
                    <a:bodyPr/>
                    <a:lstStyle/>
                    <a:p>
                      <a:pPr algn="ctr">
                        <a:lnSpc>
                          <a:spcPct val="107000"/>
                        </a:lnSpc>
                        <a:spcAft>
                          <a:spcPts val="0"/>
                        </a:spcAft>
                      </a:pPr>
                      <a:r>
                        <a:rPr lang="en-US" sz="1800">
                          <a:effectLst/>
                        </a:rPr>
                        <a:t>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a:lnSpc>
                          <a:spcPct val="107000"/>
                        </a:lnSpc>
                        <a:spcAft>
                          <a:spcPts val="0"/>
                        </a:spcAft>
                        <a:buFont typeface="+mj-lt"/>
                        <a:buAutoNum type="alphaUcParenR"/>
                      </a:pPr>
                      <a:r>
                        <a:rPr lang="en-US" sz="1800">
                          <a:effectLst/>
                        </a:rPr>
                        <a:t>Develop a solution for dining philosopher’s problem using semaphores.</a:t>
                      </a:r>
                      <a:endParaRPr lang="en-IN" sz="1600">
                        <a:effectLst/>
                      </a:endParaRPr>
                    </a:p>
                    <a:p>
                      <a:pPr marL="342900" marR="342900" lvl="0" indent="-342900" algn="just">
                        <a:lnSpc>
                          <a:spcPct val="107000"/>
                        </a:lnSpc>
                        <a:spcAft>
                          <a:spcPts val="0"/>
                        </a:spcAft>
                        <a:buFont typeface="+mj-lt"/>
                        <a:buAutoNum type="alphaUcParenR"/>
                      </a:pPr>
                      <a:r>
                        <a:rPr lang="en-US" sz="1800">
                          <a:effectLst/>
                        </a:rPr>
                        <a:t>Utilize Monitors for solving process synchronization problem.</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CO3</a:t>
                      </a:r>
                      <a:endParaRPr lang="en-IN" sz="1600">
                        <a:effectLst/>
                      </a:endParaRPr>
                    </a:p>
                    <a:p>
                      <a:pPr algn="ctr">
                        <a:lnSpc>
                          <a:spcPct val="107000"/>
                        </a:lnSpc>
                        <a:spcAft>
                          <a:spcPts val="0"/>
                        </a:spcAft>
                      </a:pPr>
                      <a:r>
                        <a:rPr lang="en-US" sz="1800">
                          <a:effectLst/>
                        </a:rPr>
                        <a:t>CO3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L3</a:t>
                      </a:r>
                      <a:endParaRPr lang="en-IN" sz="1600">
                        <a:effectLst/>
                      </a:endParaRPr>
                    </a:p>
                    <a:p>
                      <a:pPr algn="ctr">
                        <a:lnSpc>
                          <a:spcPct val="107000"/>
                        </a:lnSpc>
                        <a:spcAft>
                          <a:spcPts val="0"/>
                        </a:spcAft>
                      </a:pPr>
                      <a:r>
                        <a:rPr lang="en-US" sz="1800">
                          <a:effectLst/>
                        </a:rPr>
                        <a:t>L3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5 M</a:t>
                      </a:r>
                      <a:endParaRPr lang="en-IN" sz="1600">
                        <a:effectLst/>
                      </a:endParaRPr>
                    </a:p>
                    <a:p>
                      <a:pPr algn="ctr">
                        <a:lnSpc>
                          <a:spcPct val="107000"/>
                        </a:lnSpc>
                        <a:spcAft>
                          <a:spcPts val="0"/>
                        </a:spcAft>
                      </a:pPr>
                      <a:r>
                        <a:rPr lang="en-US" sz="1800">
                          <a:effectLst/>
                        </a:rPr>
                        <a:t>5 M</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89863278"/>
                  </a:ext>
                </a:extLst>
              </a:tr>
              <a:tr h="481348">
                <a:tc>
                  <a:txBody>
                    <a:bodyPr/>
                    <a:lstStyle/>
                    <a:p>
                      <a:pPr algn="ctr">
                        <a:lnSpc>
                          <a:spcPct val="107000"/>
                        </a:lnSpc>
                        <a:spcAft>
                          <a:spcPts val="0"/>
                        </a:spcAft>
                      </a:pPr>
                      <a:r>
                        <a:rPr lang="en-US" sz="1800">
                          <a:effectLst/>
                        </a:rPr>
                        <a:t>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342900" algn="just">
                        <a:lnSpc>
                          <a:spcPct val="107000"/>
                        </a:lnSpc>
                        <a:spcAft>
                          <a:spcPts val="0"/>
                        </a:spcAft>
                      </a:pPr>
                      <a:r>
                        <a:rPr lang="en-US" sz="1800">
                          <a:effectLst/>
                        </a:rPr>
                        <a:t>Explain about deadlock? Explain about the deadlock characterization in detail?</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CO3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L2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10 M</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6087809"/>
                  </a:ext>
                </a:extLst>
              </a:tr>
              <a:tr h="655791">
                <a:tc>
                  <a:txBody>
                    <a:bodyPr/>
                    <a:lstStyle/>
                    <a:p>
                      <a:pPr algn="ctr">
                        <a:lnSpc>
                          <a:spcPct val="107000"/>
                        </a:lnSpc>
                        <a:spcAft>
                          <a:spcPts val="0"/>
                        </a:spcAft>
                      </a:pPr>
                      <a:r>
                        <a:rPr lang="en-US" sz="1800">
                          <a:effectLst/>
                        </a:rPr>
                        <a:t>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342900" lvl="0" indent="-342900" algn="just">
                        <a:lnSpc>
                          <a:spcPct val="107000"/>
                        </a:lnSpc>
                        <a:spcAft>
                          <a:spcPts val="0"/>
                        </a:spcAft>
                        <a:buFont typeface="+mj-lt"/>
                        <a:buAutoNum type="alphaUcParenR"/>
                      </a:pPr>
                      <a:r>
                        <a:rPr lang="en-US" sz="1800">
                          <a:effectLst/>
                        </a:rPr>
                        <a:t>Explain the different methods for handling deadlocks.</a:t>
                      </a:r>
                      <a:endParaRPr lang="en-IN" sz="1600">
                        <a:effectLst/>
                      </a:endParaRPr>
                    </a:p>
                    <a:p>
                      <a:pPr marL="342900" marR="342900" lvl="0" indent="-342900" algn="just">
                        <a:lnSpc>
                          <a:spcPct val="107000"/>
                        </a:lnSpc>
                        <a:spcAft>
                          <a:spcPts val="0"/>
                        </a:spcAft>
                        <a:buFont typeface="+mj-lt"/>
                        <a:buAutoNum type="alphaUcParenR"/>
                      </a:pPr>
                      <a:r>
                        <a:rPr lang="en-US" sz="1800">
                          <a:effectLst/>
                        </a:rPr>
                        <a:t>Summarize briefly about the prevention the occurrence of deadlocks.</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CO3</a:t>
                      </a:r>
                      <a:endParaRPr lang="en-IN" sz="1600">
                        <a:effectLst/>
                      </a:endParaRPr>
                    </a:p>
                    <a:p>
                      <a:pPr algn="ctr">
                        <a:lnSpc>
                          <a:spcPct val="107000"/>
                        </a:lnSpc>
                        <a:spcAft>
                          <a:spcPts val="0"/>
                        </a:spcAft>
                      </a:pPr>
                      <a:r>
                        <a:rPr lang="en-US" sz="1800">
                          <a:effectLst/>
                        </a:rPr>
                        <a:t> </a:t>
                      </a:r>
                      <a:endParaRPr lang="en-IN" sz="1600">
                        <a:effectLst/>
                      </a:endParaRPr>
                    </a:p>
                    <a:p>
                      <a:pPr algn="ctr">
                        <a:lnSpc>
                          <a:spcPct val="107000"/>
                        </a:lnSpc>
                        <a:spcAft>
                          <a:spcPts val="0"/>
                        </a:spcAft>
                      </a:pPr>
                      <a:r>
                        <a:rPr lang="en-US" sz="1800">
                          <a:effectLst/>
                        </a:rPr>
                        <a:t>CO3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L2</a:t>
                      </a:r>
                      <a:endParaRPr lang="en-IN" sz="1600">
                        <a:effectLst/>
                      </a:endParaRPr>
                    </a:p>
                    <a:p>
                      <a:pPr algn="ctr">
                        <a:lnSpc>
                          <a:spcPct val="107000"/>
                        </a:lnSpc>
                        <a:spcAft>
                          <a:spcPts val="0"/>
                        </a:spcAft>
                      </a:pPr>
                      <a:r>
                        <a:rPr lang="en-US" sz="1800">
                          <a:effectLst/>
                        </a:rPr>
                        <a:t> </a:t>
                      </a:r>
                      <a:endParaRPr lang="en-IN" sz="1600">
                        <a:effectLst/>
                      </a:endParaRPr>
                    </a:p>
                    <a:p>
                      <a:pPr algn="ctr">
                        <a:lnSpc>
                          <a:spcPct val="107000"/>
                        </a:lnSpc>
                        <a:spcAft>
                          <a:spcPts val="0"/>
                        </a:spcAft>
                      </a:pPr>
                      <a:r>
                        <a:rPr lang="en-US" sz="1800">
                          <a:effectLst/>
                        </a:rPr>
                        <a:t>L2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5M</a:t>
                      </a:r>
                      <a:endParaRPr lang="en-IN" sz="1600">
                        <a:effectLst/>
                      </a:endParaRPr>
                    </a:p>
                    <a:p>
                      <a:pPr algn="ctr">
                        <a:lnSpc>
                          <a:spcPct val="107000"/>
                        </a:lnSpc>
                        <a:spcAft>
                          <a:spcPts val="0"/>
                        </a:spcAft>
                      </a:pPr>
                      <a:r>
                        <a:rPr lang="en-US" sz="1800">
                          <a:effectLst/>
                        </a:rPr>
                        <a:t> </a:t>
                      </a:r>
                      <a:endParaRPr lang="en-IN" sz="1600">
                        <a:effectLst/>
                      </a:endParaRPr>
                    </a:p>
                    <a:p>
                      <a:pPr algn="ctr">
                        <a:lnSpc>
                          <a:spcPct val="107000"/>
                        </a:lnSpc>
                        <a:spcAft>
                          <a:spcPts val="0"/>
                        </a:spcAft>
                      </a:pPr>
                      <a:r>
                        <a:rPr lang="en-US" sz="1800">
                          <a:effectLst/>
                        </a:rPr>
                        <a:t>5M</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2335478"/>
                  </a:ext>
                </a:extLst>
              </a:tr>
              <a:tr h="481348">
                <a:tc>
                  <a:txBody>
                    <a:bodyPr/>
                    <a:lstStyle/>
                    <a:p>
                      <a:pPr algn="ctr">
                        <a:lnSpc>
                          <a:spcPct val="107000"/>
                        </a:lnSpc>
                        <a:spcAft>
                          <a:spcPts val="0"/>
                        </a:spcAft>
                      </a:pPr>
                      <a:r>
                        <a:rPr lang="en-US" sz="1800">
                          <a:effectLst/>
                        </a:rPr>
                        <a:t>7</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342900" lvl="0" indent="-342900" algn="just">
                        <a:lnSpc>
                          <a:spcPct val="107000"/>
                        </a:lnSpc>
                        <a:spcAft>
                          <a:spcPts val="0"/>
                        </a:spcAft>
                        <a:buFont typeface="+mj-lt"/>
                        <a:buAutoNum type="alphaUcParenR"/>
                      </a:pPr>
                      <a:r>
                        <a:rPr lang="en-US" sz="1800">
                          <a:effectLst/>
                        </a:rPr>
                        <a:t>Explain about deadlock avoidance.</a:t>
                      </a:r>
                      <a:endParaRPr lang="en-IN" sz="1600">
                        <a:effectLst/>
                      </a:endParaRPr>
                    </a:p>
                    <a:p>
                      <a:pPr marL="342900" marR="342900" lvl="0" indent="-342900" algn="just">
                        <a:lnSpc>
                          <a:spcPct val="107000"/>
                        </a:lnSpc>
                        <a:spcAft>
                          <a:spcPts val="0"/>
                        </a:spcAft>
                        <a:buFont typeface="+mj-lt"/>
                        <a:buAutoNum type="alphaUcParenR"/>
                      </a:pPr>
                      <a:r>
                        <a:rPr lang="en-US" sz="1800">
                          <a:effectLst/>
                        </a:rPr>
                        <a:t>Explain in detail about Banker’s algorithm.</a:t>
                      </a:r>
                      <a:endParaRPr lang="en-IN"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CO3</a:t>
                      </a:r>
                      <a:endParaRPr lang="en-IN" sz="1600">
                        <a:effectLst/>
                      </a:endParaRPr>
                    </a:p>
                    <a:p>
                      <a:pPr algn="ctr">
                        <a:lnSpc>
                          <a:spcPct val="107000"/>
                        </a:lnSpc>
                        <a:spcAft>
                          <a:spcPts val="0"/>
                        </a:spcAft>
                      </a:pPr>
                      <a:r>
                        <a:rPr lang="en-US" sz="1800">
                          <a:effectLst/>
                        </a:rPr>
                        <a:t>CO3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L2</a:t>
                      </a:r>
                      <a:endParaRPr lang="en-IN" sz="1600">
                        <a:effectLst/>
                      </a:endParaRPr>
                    </a:p>
                    <a:p>
                      <a:pPr algn="ctr">
                        <a:lnSpc>
                          <a:spcPct val="107000"/>
                        </a:lnSpc>
                        <a:spcAft>
                          <a:spcPts val="0"/>
                        </a:spcAft>
                      </a:pPr>
                      <a:r>
                        <a:rPr lang="en-US" sz="1800">
                          <a:effectLst/>
                        </a:rPr>
                        <a:t>L2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a:effectLst/>
                        </a:rPr>
                        <a:t>5 M</a:t>
                      </a:r>
                      <a:endParaRPr lang="en-IN" sz="1600" dirty="0">
                        <a:effectLst/>
                      </a:endParaRPr>
                    </a:p>
                    <a:p>
                      <a:pPr algn="ctr">
                        <a:lnSpc>
                          <a:spcPct val="107000"/>
                        </a:lnSpc>
                        <a:spcAft>
                          <a:spcPts val="0"/>
                        </a:spcAft>
                      </a:pPr>
                      <a:r>
                        <a:rPr lang="en-US" sz="1800" dirty="0">
                          <a:effectLst/>
                        </a:rPr>
                        <a:t>5 M</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20054383"/>
                  </a:ext>
                </a:extLst>
              </a:tr>
            </a:tbl>
          </a:graphicData>
        </a:graphic>
      </p:graphicFrame>
    </p:spTree>
    <p:extLst>
      <p:ext uri="{BB962C8B-B14F-4D97-AF65-F5344CB8AC3E}">
        <p14:creationId xmlns:p14="http://schemas.microsoft.com/office/powerpoint/2010/main" val="41305439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5" name="Picture 4"/>
          <p:cNvPicPr>
            <a:picLocks noChangeAspect="1"/>
          </p:cNvPicPr>
          <p:nvPr/>
        </p:nvPicPr>
        <p:blipFill>
          <a:blip r:embed="rId5"/>
          <a:stretch>
            <a:fillRect/>
          </a:stretch>
        </p:blipFill>
        <p:spPr>
          <a:xfrm>
            <a:off x="727089" y="1662650"/>
            <a:ext cx="11344874" cy="3527824"/>
          </a:xfrm>
          <a:prstGeom prst="rect">
            <a:avLst/>
          </a:prstGeom>
        </p:spPr>
      </p:pic>
    </p:spTree>
    <p:extLst>
      <p:ext uri="{BB962C8B-B14F-4D97-AF65-F5344CB8AC3E}">
        <p14:creationId xmlns:p14="http://schemas.microsoft.com/office/powerpoint/2010/main" val="35779308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3" name="Picture 2"/>
          <p:cNvPicPr>
            <a:picLocks noChangeAspect="1"/>
          </p:cNvPicPr>
          <p:nvPr/>
        </p:nvPicPr>
        <p:blipFill>
          <a:blip r:embed="rId5"/>
          <a:stretch>
            <a:fillRect/>
          </a:stretch>
        </p:blipFill>
        <p:spPr>
          <a:xfrm>
            <a:off x="56307" y="704470"/>
            <a:ext cx="12079386" cy="5449060"/>
          </a:xfrm>
          <a:prstGeom prst="rect">
            <a:avLst/>
          </a:prstGeom>
        </p:spPr>
      </p:pic>
    </p:spTree>
    <p:extLst>
      <p:ext uri="{BB962C8B-B14F-4D97-AF65-F5344CB8AC3E}">
        <p14:creationId xmlns:p14="http://schemas.microsoft.com/office/powerpoint/2010/main" val="23868813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4115380520"/>
              </p:ext>
            </p:extLst>
          </p:nvPr>
        </p:nvGraphicFramePr>
        <p:xfrm>
          <a:off x="480645" y="2239108"/>
          <a:ext cx="11394832" cy="2754923"/>
        </p:xfrm>
        <a:graphic>
          <a:graphicData uri="http://schemas.openxmlformats.org/drawingml/2006/table">
            <a:tbl>
              <a:tblPr firstRow="1" firstCol="1" bandRow="1">
                <a:tableStyleId>{5C22544A-7EE6-4342-B048-85BDC9FD1C3A}</a:tableStyleId>
              </a:tblPr>
              <a:tblGrid>
                <a:gridCol w="783193">
                  <a:extLst>
                    <a:ext uri="{9D8B030D-6E8A-4147-A177-3AD203B41FA5}">
                      <a16:colId xmlns:a16="http://schemas.microsoft.com/office/drawing/2014/main" val="2476479432"/>
                    </a:ext>
                  </a:extLst>
                </a:gridCol>
                <a:gridCol w="7256537">
                  <a:extLst>
                    <a:ext uri="{9D8B030D-6E8A-4147-A177-3AD203B41FA5}">
                      <a16:colId xmlns:a16="http://schemas.microsoft.com/office/drawing/2014/main" val="200271257"/>
                    </a:ext>
                  </a:extLst>
                </a:gridCol>
                <a:gridCol w="865868">
                  <a:extLst>
                    <a:ext uri="{9D8B030D-6E8A-4147-A177-3AD203B41FA5}">
                      <a16:colId xmlns:a16="http://schemas.microsoft.com/office/drawing/2014/main" val="2953926625"/>
                    </a:ext>
                  </a:extLst>
                </a:gridCol>
                <a:gridCol w="1249087">
                  <a:extLst>
                    <a:ext uri="{9D8B030D-6E8A-4147-A177-3AD203B41FA5}">
                      <a16:colId xmlns:a16="http://schemas.microsoft.com/office/drawing/2014/main" val="3251117843"/>
                    </a:ext>
                  </a:extLst>
                </a:gridCol>
                <a:gridCol w="1240147">
                  <a:extLst>
                    <a:ext uri="{9D8B030D-6E8A-4147-A177-3AD203B41FA5}">
                      <a16:colId xmlns:a16="http://schemas.microsoft.com/office/drawing/2014/main" val="128565886"/>
                    </a:ext>
                  </a:extLst>
                </a:gridCol>
              </a:tblGrid>
              <a:tr h="2754923">
                <a:tc>
                  <a:txBody>
                    <a:bodyPr/>
                    <a:lstStyle/>
                    <a:p>
                      <a:pPr algn="ctr">
                        <a:lnSpc>
                          <a:spcPct val="107000"/>
                        </a:lnSpc>
                        <a:spcAft>
                          <a:spcPts val="0"/>
                        </a:spcAft>
                      </a:pPr>
                      <a:r>
                        <a:rPr lang="en-US" sz="2000">
                          <a:effectLst/>
                        </a:rPr>
                        <a:t>10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342900" lvl="0" indent="-342900" algn="just">
                        <a:lnSpc>
                          <a:spcPct val="107000"/>
                        </a:lnSpc>
                        <a:spcAft>
                          <a:spcPts val="0"/>
                        </a:spcAft>
                        <a:buFont typeface="+mj-lt"/>
                        <a:buAutoNum type="alphaUcParenR"/>
                      </a:pPr>
                      <a:r>
                        <a:rPr lang="en-US" sz="2000" dirty="0">
                          <a:effectLst/>
                        </a:rPr>
                        <a:t>Summarize about deadlock detection?</a:t>
                      </a:r>
                      <a:endParaRPr lang="en-IN" sz="1800" dirty="0">
                        <a:effectLst/>
                      </a:endParaRPr>
                    </a:p>
                    <a:p>
                      <a:pPr marL="342900" marR="342900" lvl="0" indent="-342900" algn="just">
                        <a:lnSpc>
                          <a:spcPct val="107000"/>
                        </a:lnSpc>
                        <a:spcAft>
                          <a:spcPts val="0"/>
                        </a:spcAft>
                        <a:buFont typeface="+mj-lt"/>
                        <a:buAutoNum type="alphaUcParenR"/>
                      </a:pPr>
                      <a:r>
                        <a:rPr lang="en-US" sz="2000" dirty="0">
                          <a:effectLst/>
                        </a:rPr>
                        <a:t>Explain how to recover from deadlocks?</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CO3</a:t>
                      </a:r>
                      <a:endParaRPr lang="en-IN" sz="1800">
                        <a:effectLst/>
                      </a:endParaRPr>
                    </a:p>
                    <a:p>
                      <a:pPr algn="ctr">
                        <a:lnSpc>
                          <a:spcPct val="107000"/>
                        </a:lnSpc>
                        <a:spcAft>
                          <a:spcPts val="0"/>
                        </a:spcAft>
                      </a:pPr>
                      <a:r>
                        <a:rPr lang="en-US" sz="2000">
                          <a:effectLst/>
                        </a:rPr>
                        <a:t>CO3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a:effectLst/>
                        </a:rPr>
                        <a:t>L2</a:t>
                      </a:r>
                      <a:endParaRPr lang="en-IN" sz="1800">
                        <a:effectLst/>
                      </a:endParaRPr>
                    </a:p>
                    <a:p>
                      <a:pPr algn="ctr">
                        <a:lnSpc>
                          <a:spcPct val="107000"/>
                        </a:lnSpc>
                        <a:spcAft>
                          <a:spcPts val="0"/>
                        </a:spcAft>
                      </a:pPr>
                      <a:r>
                        <a:rPr lang="en-US" sz="2000">
                          <a:effectLst/>
                        </a:rPr>
                        <a:t>L2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000" dirty="0">
                          <a:effectLst/>
                        </a:rPr>
                        <a:t>5 M</a:t>
                      </a:r>
                      <a:endParaRPr lang="en-IN" sz="1800" dirty="0">
                        <a:effectLst/>
                      </a:endParaRPr>
                    </a:p>
                    <a:p>
                      <a:pPr algn="ctr">
                        <a:lnSpc>
                          <a:spcPct val="107000"/>
                        </a:lnSpc>
                        <a:spcAft>
                          <a:spcPts val="0"/>
                        </a:spcAft>
                      </a:pPr>
                      <a:r>
                        <a:rPr lang="en-US" sz="2000" dirty="0">
                          <a:effectLst/>
                        </a:rPr>
                        <a:t>5 M</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0780134"/>
                  </a:ext>
                </a:extLst>
              </a:tr>
            </a:tbl>
          </a:graphicData>
        </a:graphic>
      </p:graphicFrame>
    </p:spTree>
    <p:extLst>
      <p:ext uri="{BB962C8B-B14F-4D97-AF65-F5344CB8AC3E}">
        <p14:creationId xmlns:p14="http://schemas.microsoft.com/office/powerpoint/2010/main" val="3057970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69C03-4DCF-DDE8-931C-85471D14D54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B13C2B6-5194-B84B-483F-40D051309272}"/>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8F87F5AC-D216-BD64-3CEE-C81614C0A1E4}"/>
              </a:ext>
            </a:extLst>
          </p:cNvPr>
          <p:cNvSpPr txBox="1"/>
          <p:nvPr/>
        </p:nvSpPr>
        <p:spPr>
          <a:xfrm>
            <a:off x="698088" y="360554"/>
            <a:ext cx="7405563"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Interrupt-based solution</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99958769-25C7-CA57-2A94-CC7F28E77D1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383E4904-6236-E295-F1BB-C7BE0CBAF909}"/>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2BD705F6-D255-1C97-E595-DB2EDD9DC6A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FE839F69-888F-0AF4-3F13-33A7205D25D1}"/>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BBFC696D-DB62-601D-718F-F13DCD8F686C}"/>
              </a:ext>
            </a:extLst>
          </p:cNvPr>
          <p:cNvSpPr txBox="1"/>
          <p:nvPr/>
        </p:nvSpPr>
        <p:spPr>
          <a:xfrm>
            <a:off x="717754" y="1294676"/>
            <a:ext cx="10509045" cy="4247317"/>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en-US" sz="2400" b="1" dirty="0">
                <a:solidFill>
                  <a:schemeClr val="accent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Disadvantages</a:t>
            </a:r>
          </a:p>
          <a:p>
            <a:pPr marL="800100" lvl="1" indent="-342900" algn="just">
              <a:spcBef>
                <a:spcPts val="600"/>
              </a:spcBef>
              <a:spcAft>
                <a:spcPts val="600"/>
              </a:spcAft>
              <a:buFont typeface="Arial" panose="020B0604020202020204" pitchFamily="34" charset="0"/>
              <a:buChar char="•"/>
            </a:pPr>
            <a:r>
              <a:rPr lang="en-US" sz="2400" b="1" dirty="0">
                <a:solidFill>
                  <a:schemeClr val="accent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Priority inversion: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Interrupt-based solutions can lead to priority inversion, where a higher-priority thread or process is delayed by a lower-priority thread or process holding the critical section.</a:t>
            </a:r>
          </a:p>
          <a:p>
            <a:pPr marL="800100" lvl="1" indent="-342900" algn="just">
              <a:spcBef>
                <a:spcPts val="600"/>
              </a:spcBef>
              <a:spcAft>
                <a:spcPts val="600"/>
              </a:spcAft>
              <a:buFont typeface="Arial" panose="020B0604020202020204" pitchFamily="34" charset="0"/>
              <a:buChar char="•"/>
            </a:pPr>
            <a:r>
              <a:rPr lang="en-US" sz="2400" b="1" dirty="0">
                <a:solidFill>
                  <a:schemeClr val="accent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Starvation: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Interrupt-based solutions can also lead to starvation, where a thread or process is unable to access the critical section due to repeated interruptions by other threads or processes.</a:t>
            </a:r>
          </a:p>
          <a:p>
            <a:pPr marL="800100" lvl="1" indent="-342900" algn="just">
              <a:spcBef>
                <a:spcPts val="600"/>
              </a:spcBef>
              <a:spcAft>
                <a:spcPts val="600"/>
              </a:spcAft>
              <a:buFont typeface="Arial" panose="020B0604020202020204" pitchFamily="34" charset="0"/>
              <a:buChar char="•"/>
            </a:pPr>
            <a:r>
              <a:rPr lang="en-US" sz="2400" b="1" dirty="0">
                <a:solidFill>
                  <a:schemeClr val="accent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Limited scalability: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Interrupt-based solutions may not be suitable for large-scale systems, where the overhead of disabling interrupts can become significant.</a:t>
            </a:r>
          </a:p>
        </p:txBody>
      </p:sp>
    </p:spTree>
    <p:extLst>
      <p:ext uri="{BB962C8B-B14F-4D97-AF65-F5344CB8AC3E}">
        <p14:creationId xmlns:p14="http://schemas.microsoft.com/office/powerpoint/2010/main" val="136055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A4489-0D5D-D008-D157-664A81F896A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282BB5B-7456-14E6-E543-C5881E81252A}"/>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2952B26C-2BE3-1EE7-996E-EDEC8FFBD074}"/>
              </a:ext>
            </a:extLst>
          </p:cNvPr>
          <p:cNvSpPr txBox="1"/>
          <p:nvPr/>
        </p:nvSpPr>
        <p:spPr>
          <a:xfrm>
            <a:off x="698088" y="360554"/>
            <a:ext cx="7405563"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Peterson's solution </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4A9140D0-181A-6737-CA44-48319F41A36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3D64E16A-EAC1-BE25-CA2B-26F3BA49C928}"/>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EEF80D35-079B-2BCD-BD6A-1302555D43D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F412978A-3527-6947-3CAD-F4124810E50A}"/>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BC98EE4F-C742-4860-E53C-63592F0F564F}"/>
              </a:ext>
            </a:extLst>
          </p:cNvPr>
          <p:cNvSpPr txBox="1"/>
          <p:nvPr/>
        </p:nvSpPr>
        <p:spPr>
          <a:xfrm>
            <a:off x="717754" y="1294676"/>
            <a:ext cx="10509045" cy="4401205"/>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Peterson's solution is a well-known algorithm for </a:t>
            </a:r>
            <a:r>
              <a:rPr lang="en-US" sz="2400" dirty="0">
                <a:solidFill>
                  <a:schemeClr val="accent1">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synchronizing access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to a shared resource in a multi-threaded or multi-process environment. </a:t>
            </a:r>
          </a:p>
          <a:p>
            <a:pPr marL="342900" indent="-342900">
              <a:spcBef>
                <a:spcPts val="600"/>
              </a:spcBef>
              <a:spcAft>
                <a:spcPts val="600"/>
              </a:spcAft>
              <a:buFont typeface="Arial" panose="020B0604020202020204" pitchFamily="34" charset="0"/>
              <a:buChar char="•"/>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Steps</a:t>
            </a:r>
          </a:p>
          <a:p>
            <a:pPr marL="914400" lvl="1" indent="-457200">
              <a:spcBef>
                <a:spcPts val="600"/>
              </a:spcBef>
              <a:spcAft>
                <a:spcPts val="600"/>
              </a:spcAft>
              <a:buFont typeface="+mj-lt"/>
              <a:buAutoNum type="arabicPeriod"/>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Flag variables</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Each process/thread has a flag variable (e.g., flag[0] and flag[1]) that indicates whether it wants to access the shared resource.</a:t>
            </a:r>
          </a:p>
          <a:p>
            <a:pPr marL="914400" lvl="1" indent="-457200">
              <a:spcBef>
                <a:spcPts val="600"/>
              </a:spcBef>
              <a:spcAft>
                <a:spcPts val="600"/>
              </a:spcAft>
              <a:buFont typeface="+mj-lt"/>
              <a:buAutoNum type="arabicPeriod"/>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Turn variable: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 turn variable (e.g., turn) indicates whose turn it is to access the shared resource.</a:t>
            </a:r>
          </a:p>
          <a:p>
            <a:pPr marL="914400" lvl="1" indent="-457200">
              <a:spcBef>
                <a:spcPts val="600"/>
              </a:spcBef>
              <a:spcAft>
                <a:spcPts val="600"/>
              </a:spcAft>
              <a:buFont typeface="+mj-lt"/>
              <a:buAutoNum type="arabicPeriod"/>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Request access: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When a process/thread wants to access the shared resource, it sets its flag variable to true and checks the turn variable.</a:t>
            </a:r>
          </a:p>
        </p:txBody>
      </p:sp>
    </p:spTree>
    <p:extLst>
      <p:ext uri="{BB962C8B-B14F-4D97-AF65-F5344CB8AC3E}">
        <p14:creationId xmlns:p14="http://schemas.microsoft.com/office/powerpoint/2010/main" val="909254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04A1E-E366-EB50-72E6-8C199C89084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F9650DC-0109-2F17-CA6A-9C68444BE9D0}"/>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FF2F8B6A-BDC4-C64A-0755-9A151D43BF80}"/>
              </a:ext>
            </a:extLst>
          </p:cNvPr>
          <p:cNvSpPr txBox="1"/>
          <p:nvPr/>
        </p:nvSpPr>
        <p:spPr>
          <a:xfrm>
            <a:off x="698088" y="360554"/>
            <a:ext cx="7405563"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Peterson's solution </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D45E1F35-D4F3-4288-B9AE-2D3C137C846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7ADA0923-188C-5B8E-F6C2-A69AB81F348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69E4D378-ED7F-B1D9-EDDC-BD9F30DE512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5E404DFE-F955-3D79-AEC7-17F53F7C4D87}"/>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6055D4A2-6608-1718-B9B3-E7CAF6539071}"/>
              </a:ext>
            </a:extLst>
          </p:cNvPr>
          <p:cNvSpPr txBox="1"/>
          <p:nvPr/>
        </p:nvSpPr>
        <p:spPr>
          <a:xfrm>
            <a:off x="717754" y="1365796"/>
            <a:ext cx="10509045" cy="2985433"/>
          </a:xfrm>
          <a:prstGeom prst="rect">
            <a:avLst/>
          </a:prstGeom>
          <a:noFill/>
        </p:spPr>
        <p:txBody>
          <a:bodyPr wrap="square">
            <a:spAutoFit/>
          </a:bodyPr>
          <a:lstStyle/>
          <a:p>
            <a:pPr marL="457200" indent="-457200">
              <a:spcBef>
                <a:spcPts val="600"/>
              </a:spcBef>
              <a:spcAft>
                <a:spcPts val="600"/>
              </a:spcAft>
              <a:buFont typeface="+mj-lt"/>
              <a:buAutoNum type="arabicPeriod" startAt="4"/>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Check turn: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If the turn variable indicates that it's the process/thread's turn, it enters the critical section.</a:t>
            </a:r>
          </a:p>
          <a:p>
            <a:pPr marL="457200" indent="-457200">
              <a:spcBef>
                <a:spcPts val="600"/>
              </a:spcBef>
              <a:spcAft>
                <a:spcPts val="600"/>
              </a:spcAft>
              <a:buFont typeface="+mj-lt"/>
              <a:buAutoNum type="arabicPeriod" startAt="4"/>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Wait: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If it's not the process/thread's turn, it waits until the turn variable changes.</a:t>
            </a:r>
          </a:p>
          <a:p>
            <a:pPr marL="457200" indent="-457200">
              <a:spcBef>
                <a:spcPts val="600"/>
              </a:spcBef>
              <a:spcAft>
                <a:spcPts val="600"/>
              </a:spcAft>
              <a:buFont typeface="+mj-lt"/>
              <a:buAutoNum type="arabicPeriod" startAt="4"/>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Release: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When a process/thread exits the critical section, it sets its flag variable to false and changes the turn variable to indicate the next process/thread's turn.</a:t>
            </a:r>
          </a:p>
        </p:txBody>
      </p:sp>
    </p:spTree>
    <p:extLst>
      <p:ext uri="{BB962C8B-B14F-4D97-AF65-F5344CB8AC3E}">
        <p14:creationId xmlns:p14="http://schemas.microsoft.com/office/powerpoint/2010/main" val="1427335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980E4-18D6-9C63-84B2-A01F1B917BB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6277E5C-DB04-D693-1879-E184F8B0835D}"/>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A8B94476-A6F2-4EC6-F212-73F26618F365}"/>
              </a:ext>
            </a:extLst>
          </p:cNvPr>
          <p:cNvSpPr txBox="1"/>
          <p:nvPr/>
        </p:nvSpPr>
        <p:spPr>
          <a:xfrm>
            <a:off x="698088" y="360554"/>
            <a:ext cx="7405563"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Peterson's solution </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3181BD99-9AEA-8BE8-8055-4BE70E9A9D9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04AA69A4-096B-8AC0-FDED-0974ABC94AC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27F58230-F408-5068-EA2A-095A1EC2366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60ED8283-7E2F-4626-D760-AA069317ADE0}"/>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12C1A3AE-CCE3-1C2B-3F35-2D736059CDBA}"/>
              </a:ext>
            </a:extLst>
          </p:cNvPr>
          <p:cNvSpPr txBox="1"/>
          <p:nvPr/>
        </p:nvSpPr>
        <p:spPr>
          <a:xfrm>
            <a:off x="5506720" y="-30551"/>
            <a:ext cx="6817360" cy="6740307"/>
          </a:xfrm>
          <a:prstGeom prst="rect">
            <a:avLst/>
          </a:prstGeom>
          <a:noFill/>
        </p:spPr>
        <p:txBody>
          <a:bodyPr wrap="square">
            <a:spAutoFit/>
          </a:bodyPr>
          <a:lstStyle/>
          <a:p>
            <a:endParaRPr lang="en-US" dirty="0"/>
          </a:p>
          <a:p>
            <a:r>
              <a:rPr lang="en-US" dirty="0"/>
              <a:t>        </a:t>
            </a:r>
            <a:r>
              <a:rPr lang="en-US" dirty="0">
                <a:solidFill>
                  <a:schemeClr val="bg2">
                    <a:lumMod val="50000"/>
                  </a:schemeClr>
                </a:solidFill>
              </a:rPr>
              <a:t>// Critical section</a:t>
            </a:r>
          </a:p>
          <a:p>
            <a:r>
              <a:rPr lang="en-US" dirty="0"/>
              <a:t>        </a:t>
            </a:r>
            <a:r>
              <a:rPr lang="en-US" dirty="0" err="1"/>
              <a:t>shared_variable</a:t>
            </a:r>
            <a:r>
              <a:rPr lang="en-US" dirty="0"/>
              <a:t>++;</a:t>
            </a:r>
          </a:p>
          <a:p>
            <a:r>
              <a:rPr lang="en-US" dirty="0"/>
              <a:t>        </a:t>
            </a:r>
            <a:r>
              <a:rPr lang="en-US" dirty="0" err="1"/>
              <a:t>printf</a:t>
            </a:r>
            <a:r>
              <a:rPr lang="en-US" dirty="0"/>
              <a:t>("Thread %d: </a:t>
            </a:r>
            <a:r>
              <a:rPr lang="en-US" dirty="0" err="1"/>
              <a:t>shared_variable</a:t>
            </a:r>
            <a:r>
              <a:rPr lang="en-US" dirty="0"/>
              <a:t> = %d\n", id, </a:t>
            </a:r>
            <a:r>
              <a:rPr lang="en-US" dirty="0" err="1"/>
              <a:t>shared_variable</a:t>
            </a:r>
            <a:r>
              <a:rPr lang="en-US" dirty="0"/>
              <a:t>);</a:t>
            </a:r>
          </a:p>
          <a:p>
            <a:endParaRPr lang="en-US" dirty="0"/>
          </a:p>
          <a:p>
            <a:r>
              <a:rPr lang="en-US" dirty="0">
                <a:solidFill>
                  <a:schemeClr val="bg2">
                    <a:lumMod val="50000"/>
                  </a:schemeClr>
                </a:solidFill>
              </a:rPr>
              <a:t>        // Exit critical section</a:t>
            </a:r>
          </a:p>
          <a:p>
            <a:r>
              <a:rPr lang="en-US" dirty="0"/>
              <a:t>        flag[id] = 0; // Reset flag</a:t>
            </a:r>
          </a:p>
          <a:p>
            <a:r>
              <a:rPr lang="en-US" dirty="0"/>
              <a:t>    }</a:t>
            </a:r>
          </a:p>
          <a:p>
            <a:endParaRPr lang="en-US" dirty="0"/>
          </a:p>
          <a:p>
            <a:r>
              <a:rPr lang="en-US" dirty="0"/>
              <a:t>    return NULL;</a:t>
            </a:r>
          </a:p>
          <a:p>
            <a:r>
              <a:rPr lang="en-US" dirty="0"/>
              <a:t>}</a:t>
            </a:r>
          </a:p>
          <a:p>
            <a:endParaRPr lang="en-US" dirty="0"/>
          </a:p>
          <a:p>
            <a:r>
              <a:rPr lang="en-US" dirty="0"/>
              <a:t>int main() {</a:t>
            </a:r>
          </a:p>
          <a:p>
            <a:r>
              <a:rPr lang="en-US" dirty="0"/>
              <a:t>    </a:t>
            </a:r>
            <a:r>
              <a:rPr lang="en-US" dirty="0" err="1"/>
              <a:t>pthread_t</a:t>
            </a:r>
            <a:r>
              <a:rPr lang="en-US" dirty="0"/>
              <a:t> threads[2];</a:t>
            </a:r>
          </a:p>
          <a:p>
            <a:r>
              <a:rPr lang="en-US" dirty="0"/>
              <a:t>    int ids[2] = {0, 1};</a:t>
            </a:r>
          </a:p>
          <a:p>
            <a:endParaRPr lang="en-US" dirty="0"/>
          </a:p>
          <a:p>
            <a:r>
              <a:rPr lang="en-US" dirty="0"/>
              <a:t>    </a:t>
            </a:r>
            <a:r>
              <a:rPr lang="en-US" dirty="0" err="1"/>
              <a:t>pthread_create</a:t>
            </a:r>
            <a:r>
              <a:rPr lang="en-US" dirty="0"/>
              <a:t>(&amp;threads[0], NULL, </a:t>
            </a:r>
            <a:r>
              <a:rPr lang="en-US" dirty="0" err="1"/>
              <a:t>thread_function</a:t>
            </a:r>
            <a:r>
              <a:rPr lang="en-US" dirty="0"/>
              <a:t>, &amp;ids[0]);</a:t>
            </a:r>
          </a:p>
          <a:p>
            <a:r>
              <a:rPr lang="en-US" dirty="0"/>
              <a:t>    </a:t>
            </a:r>
            <a:r>
              <a:rPr lang="en-US" dirty="0" err="1"/>
              <a:t>pthread_create</a:t>
            </a:r>
            <a:r>
              <a:rPr lang="en-US" dirty="0"/>
              <a:t>(&amp;threads[1], NULL, </a:t>
            </a:r>
            <a:r>
              <a:rPr lang="en-US" dirty="0" err="1"/>
              <a:t>thread_function</a:t>
            </a:r>
            <a:r>
              <a:rPr lang="en-US" dirty="0"/>
              <a:t>, &amp;ids[1]);</a:t>
            </a:r>
          </a:p>
          <a:p>
            <a:endParaRPr lang="en-US" dirty="0"/>
          </a:p>
          <a:p>
            <a:r>
              <a:rPr lang="en-US" dirty="0"/>
              <a:t>    </a:t>
            </a:r>
            <a:r>
              <a:rPr lang="en-US" dirty="0" err="1"/>
              <a:t>pthread_join</a:t>
            </a:r>
            <a:r>
              <a:rPr lang="en-US" dirty="0"/>
              <a:t>(threads[0], NULL);</a:t>
            </a:r>
          </a:p>
          <a:p>
            <a:r>
              <a:rPr lang="en-US" dirty="0"/>
              <a:t>    </a:t>
            </a:r>
            <a:r>
              <a:rPr lang="en-US" dirty="0" err="1"/>
              <a:t>pthread_join</a:t>
            </a:r>
            <a:r>
              <a:rPr lang="en-US" dirty="0"/>
              <a:t>(threads[1], NULL);</a:t>
            </a:r>
          </a:p>
          <a:p>
            <a:endParaRPr lang="en-US" dirty="0"/>
          </a:p>
          <a:p>
            <a:r>
              <a:rPr lang="en-US" dirty="0"/>
              <a:t>    return 0;</a:t>
            </a:r>
          </a:p>
          <a:p>
            <a:r>
              <a:rPr lang="en-US" dirty="0"/>
              <a:t>}</a:t>
            </a:r>
          </a:p>
        </p:txBody>
      </p:sp>
      <p:sp>
        <p:nvSpPr>
          <p:cNvPr id="8" name="TextBox 7">
            <a:extLst>
              <a:ext uri="{FF2B5EF4-FFF2-40B4-BE49-F238E27FC236}">
                <a16:creationId xmlns:a16="http://schemas.microsoft.com/office/drawing/2014/main" id="{A932E801-E880-BB02-CB0B-5EDF0B8B7B1D}"/>
              </a:ext>
            </a:extLst>
          </p:cNvPr>
          <p:cNvSpPr txBox="1"/>
          <p:nvPr/>
        </p:nvSpPr>
        <p:spPr>
          <a:xfrm>
            <a:off x="292203" y="1158264"/>
            <a:ext cx="5001157" cy="5909310"/>
          </a:xfrm>
          <a:prstGeom prst="rect">
            <a:avLst/>
          </a:prstGeom>
          <a:noFill/>
        </p:spPr>
        <p:txBody>
          <a:bodyPr wrap="square">
            <a:spAutoFit/>
          </a:bodyPr>
          <a:lstStyle/>
          <a:p>
            <a:r>
              <a:rPr lang="en-US" dirty="0"/>
              <a:t>#include &lt;</a:t>
            </a:r>
            <a:r>
              <a:rPr lang="en-US" dirty="0" err="1"/>
              <a:t>stdio.h</a:t>
            </a:r>
            <a:r>
              <a:rPr lang="en-US" dirty="0"/>
              <a:t>&gt;</a:t>
            </a:r>
          </a:p>
          <a:p>
            <a:r>
              <a:rPr lang="en-US" dirty="0"/>
              <a:t>#include &lt;</a:t>
            </a:r>
            <a:r>
              <a:rPr lang="en-US" dirty="0" err="1"/>
              <a:t>pthread.h</a:t>
            </a:r>
            <a:r>
              <a:rPr lang="en-US" dirty="0"/>
              <a:t>&gt;</a:t>
            </a:r>
          </a:p>
          <a:p>
            <a:endParaRPr lang="en-US" dirty="0"/>
          </a:p>
          <a:p>
            <a:r>
              <a:rPr lang="en-US" dirty="0"/>
              <a:t>int flag[2] = {0, 0}; </a:t>
            </a:r>
            <a:r>
              <a:rPr lang="en-US" dirty="0">
                <a:solidFill>
                  <a:schemeClr val="bg2">
                    <a:lumMod val="50000"/>
                  </a:schemeClr>
                </a:solidFill>
              </a:rPr>
              <a:t>// Flag variables</a:t>
            </a:r>
          </a:p>
          <a:p>
            <a:r>
              <a:rPr lang="en-US" dirty="0"/>
              <a:t>int turn = 0; </a:t>
            </a:r>
            <a:r>
              <a:rPr lang="en-US" dirty="0">
                <a:solidFill>
                  <a:schemeClr val="bg2">
                    <a:lumMod val="50000"/>
                  </a:schemeClr>
                </a:solidFill>
              </a:rPr>
              <a:t>// Turn variable</a:t>
            </a:r>
          </a:p>
          <a:p>
            <a:r>
              <a:rPr lang="en-US" dirty="0"/>
              <a:t>int </a:t>
            </a:r>
            <a:r>
              <a:rPr lang="en-US" dirty="0" err="1"/>
              <a:t>shared_variable</a:t>
            </a:r>
            <a:r>
              <a:rPr lang="en-US" dirty="0"/>
              <a:t> = 0; </a:t>
            </a:r>
            <a:r>
              <a:rPr lang="en-US" dirty="0">
                <a:solidFill>
                  <a:schemeClr val="bg2">
                    <a:lumMod val="50000"/>
                  </a:schemeClr>
                </a:solidFill>
              </a:rPr>
              <a:t>// Shared variable</a:t>
            </a:r>
          </a:p>
          <a:p>
            <a:endParaRPr lang="en-US" dirty="0"/>
          </a:p>
          <a:p>
            <a:r>
              <a:rPr lang="en-US" dirty="0"/>
              <a:t>void *</a:t>
            </a:r>
            <a:r>
              <a:rPr lang="en-US" dirty="0" err="1"/>
              <a:t>thread_function</a:t>
            </a:r>
            <a:r>
              <a:rPr lang="en-US" dirty="0"/>
              <a:t>(void *</a:t>
            </a:r>
            <a:r>
              <a:rPr lang="en-US" dirty="0" err="1"/>
              <a:t>arg</a:t>
            </a:r>
            <a:r>
              <a:rPr lang="en-US" dirty="0"/>
              <a:t>) {</a:t>
            </a:r>
          </a:p>
          <a:p>
            <a:r>
              <a:rPr lang="en-US" dirty="0"/>
              <a:t>    int id = *(int *)</a:t>
            </a:r>
            <a:r>
              <a:rPr lang="en-US" dirty="0" err="1"/>
              <a:t>arg</a:t>
            </a:r>
            <a:r>
              <a:rPr lang="en-US" dirty="0"/>
              <a:t>;</a:t>
            </a:r>
          </a:p>
          <a:p>
            <a:r>
              <a:rPr lang="en-US" dirty="0"/>
              <a:t>    int </a:t>
            </a:r>
            <a:r>
              <a:rPr lang="en-US" dirty="0" err="1"/>
              <a:t>other_id</a:t>
            </a:r>
            <a:r>
              <a:rPr lang="en-US" dirty="0"/>
              <a:t> = 1 - id;</a:t>
            </a:r>
          </a:p>
          <a:p>
            <a:endParaRPr lang="en-US" dirty="0"/>
          </a:p>
          <a:p>
            <a:r>
              <a:rPr lang="en-US" dirty="0"/>
              <a:t>    for (int </a:t>
            </a:r>
            <a:r>
              <a:rPr lang="en-US" dirty="0" err="1"/>
              <a:t>i</a:t>
            </a:r>
            <a:r>
              <a:rPr lang="en-US" dirty="0"/>
              <a:t> = 0; </a:t>
            </a:r>
            <a:r>
              <a:rPr lang="en-US" dirty="0" err="1"/>
              <a:t>i</a:t>
            </a:r>
            <a:r>
              <a:rPr lang="en-US" dirty="0"/>
              <a:t> &lt; 10; </a:t>
            </a:r>
            <a:r>
              <a:rPr lang="en-US" dirty="0" err="1"/>
              <a:t>i</a:t>
            </a:r>
            <a:r>
              <a:rPr lang="en-US" dirty="0"/>
              <a:t>++) {</a:t>
            </a:r>
          </a:p>
          <a:p>
            <a:r>
              <a:rPr lang="en-US" dirty="0"/>
              <a:t>        flag[id] = 1; </a:t>
            </a:r>
            <a:r>
              <a:rPr lang="en-US" dirty="0">
                <a:solidFill>
                  <a:schemeClr val="bg2">
                    <a:lumMod val="50000"/>
                  </a:schemeClr>
                </a:solidFill>
              </a:rPr>
              <a:t>// Set flag to indicate intention to 		enter critical section</a:t>
            </a:r>
          </a:p>
          <a:p>
            <a:r>
              <a:rPr lang="en-US" dirty="0"/>
              <a:t>        turn = </a:t>
            </a:r>
            <a:r>
              <a:rPr lang="en-US" dirty="0" err="1"/>
              <a:t>other_id</a:t>
            </a:r>
            <a:r>
              <a:rPr lang="en-US" dirty="0"/>
              <a:t>; </a:t>
            </a:r>
            <a:r>
              <a:rPr lang="en-US" dirty="0">
                <a:solidFill>
                  <a:schemeClr val="bg2">
                    <a:lumMod val="50000"/>
                  </a:schemeClr>
                </a:solidFill>
              </a:rPr>
              <a:t>// Set turn to other process</a:t>
            </a:r>
          </a:p>
          <a:p>
            <a:r>
              <a:rPr lang="en-US" dirty="0">
                <a:solidFill>
                  <a:schemeClr val="bg2">
                    <a:lumMod val="50000"/>
                  </a:schemeClr>
                </a:solidFill>
              </a:rPr>
              <a:t>        // Wait until other process is not in critical 		section and it's our turn</a:t>
            </a:r>
          </a:p>
          <a:p>
            <a:r>
              <a:rPr lang="en-US" dirty="0"/>
              <a:t>        while (flag[</a:t>
            </a:r>
            <a:r>
              <a:rPr lang="en-US" dirty="0" err="1"/>
              <a:t>other_id</a:t>
            </a:r>
            <a:r>
              <a:rPr lang="en-US" dirty="0"/>
              <a:t>] &amp;&amp; turn == </a:t>
            </a:r>
            <a:r>
              <a:rPr lang="en-US" dirty="0" err="1"/>
              <a:t>other_id</a:t>
            </a:r>
            <a:r>
              <a:rPr lang="en-US" dirty="0"/>
              <a:t>) {</a:t>
            </a:r>
          </a:p>
          <a:p>
            <a:r>
              <a:rPr lang="en-US" dirty="0">
                <a:solidFill>
                  <a:schemeClr val="bg2">
                    <a:lumMod val="50000"/>
                  </a:schemeClr>
                </a:solidFill>
              </a:rPr>
              <a:t>            // Busy wait</a:t>
            </a:r>
          </a:p>
          <a:p>
            <a:r>
              <a:rPr lang="en-US" dirty="0"/>
              <a:t>        }</a:t>
            </a:r>
          </a:p>
          <a:p>
            <a:endParaRPr lang="en-US" dirty="0"/>
          </a:p>
        </p:txBody>
      </p:sp>
    </p:spTree>
    <p:extLst>
      <p:ext uri="{BB962C8B-B14F-4D97-AF65-F5344CB8AC3E}">
        <p14:creationId xmlns:p14="http://schemas.microsoft.com/office/powerpoint/2010/main" val="370079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980E4-18D6-9C63-84B2-A01F1B917BB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6277E5C-DB04-D693-1879-E184F8B0835D}"/>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A8B94476-A6F2-4EC6-F212-73F26618F365}"/>
              </a:ext>
            </a:extLst>
          </p:cNvPr>
          <p:cNvSpPr txBox="1"/>
          <p:nvPr/>
        </p:nvSpPr>
        <p:spPr>
          <a:xfrm>
            <a:off x="698088" y="360554"/>
            <a:ext cx="7405563"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Peterson's solution </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3181BD99-9AEA-8BE8-8055-4BE70E9A9D9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04AA69A4-096B-8AC0-FDED-0974ABC94AC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27F58230-F408-5068-EA2A-095A1EC2366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60ED8283-7E2F-4626-D760-AA069317ADE0}"/>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574431" y="1311765"/>
            <a:ext cx="10934300" cy="5170646"/>
          </a:xfrm>
          <a:prstGeom prst="rect">
            <a:avLst/>
          </a:prstGeom>
        </p:spPr>
        <p:txBody>
          <a:bodyPr wrap="square">
            <a:spAutoFit/>
          </a:bodyPr>
          <a:lstStyle/>
          <a:p>
            <a:pPr marL="342900" indent="-342900">
              <a:buAutoNum type="arabicPeriod"/>
            </a:pPr>
            <a:r>
              <a:rPr lang="en-US" sz="2200" b="1" dirty="0">
                <a:latin typeface="Microsoft Sans Serif" panose="020B0604020202020204" pitchFamily="34" charset="0"/>
                <a:ea typeface="Microsoft Sans Serif" panose="020B0604020202020204" pitchFamily="34" charset="0"/>
                <a:cs typeface="Microsoft Sans Serif" panose="020B0604020202020204" pitchFamily="34" charset="0"/>
              </a:rPr>
              <a:t>Limited to two processes: </a:t>
            </a:r>
            <a:r>
              <a:rPr lang="en-US" sz="2200" dirty="0">
                <a:latin typeface="Microsoft Sans Serif" panose="020B0604020202020204" pitchFamily="34" charset="0"/>
                <a:ea typeface="Microsoft Sans Serif" panose="020B0604020202020204" pitchFamily="34" charset="0"/>
                <a:cs typeface="Microsoft Sans Serif" panose="020B0604020202020204" pitchFamily="34" charset="0"/>
              </a:rPr>
              <a:t>Peterson's solution is designed for two processes and cannot be easily extended to multiple processes.</a:t>
            </a:r>
          </a:p>
          <a:p>
            <a:pPr marL="342900" indent="-342900">
              <a:buAutoNum type="arabicPeriod"/>
            </a:pPr>
            <a:r>
              <a:rPr lang="en-US" sz="2200" b="1" dirty="0">
                <a:latin typeface="Microsoft Sans Serif" panose="020B0604020202020204" pitchFamily="34" charset="0"/>
                <a:ea typeface="Microsoft Sans Serif" panose="020B0604020202020204" pitchFamily="34" charset="0"/>
                <a:cs typeface="Microsoft Sans Serif" panose="020B0604020202020204" pitchFamily="34" charset="0"/>
              </a:rPr>
              <a:t>Complexity: </a:t>
            </a:r>
            <a:r>
              <a:rPr lang="en-US" sz="2200" dirty="0">
                <a:latin typeface="Microsoft Sans Serif" panose="020B0604020202020204" pitchFamily="34" charset="0"/>
                <a:ea typeface="Microsoft Sans Serif" panose="020B0604020202020204" pitchFamily="34" charset="0"/>
                <a:cs typeface="Microsoft Sans Serif" panose="020B0604020202020204" pitchFamily="34" charset="0"/>
              </a:rPr>
              <a:t>Although the basic idea is simple, the implementation can be complex, especially when dealing with multiple processes or priorities.</a:t>
            </a:r>
          </a:p>
          <a:p>
            <a:pPr marL="342900" indent="-342900">
              <a:buAutoNum type="arabicPeriod"/>
            </a:pPr>
            <a:r>
              <a:rPr lang="en-US" sz="2200" b="1" dirty="0">
                <a:latin typeface="Microsoft Sans Serif" panose="020B0604020202020204" pitchFamily="34" charset="0"/>
                <a:ea typeface="Microsoft Sans Serif" panose="020B0604020202020204" pitchFamily="34" charset="0"/>
                <a:cs typeface="Microsoft Sans Serif" panose="020B0604020202020204" pitchFamily="34" charset="0"/>
              </a:rPr>
              <a:t>Starvation: </a:t>
            </a:r>
            <a:r>
              <a:rPr lang="en-US" sz="2200" dirty="0">
                <a:latin typeface="Microsoft Sans Serif" panose="020B0604020202020204" pitchFamily="34" charset="0"/>
                <a:ea typeface="Microsoft Sans Serif" panose="020B0604020202020204" pitchFamily="34" charset="0"/>
                <a:cs typeface="Microsoft Sans Serif" panose="020B0604020202020204" pitchFamily="34" charset="0"/>
              </a:rPr>
              <a:t>Peterson's solution can suffer from starvation, where one process is unable to access the shared resource because the other process is holding the lock for an extended period.</a:t>
            </a:r>
          </a:p>
          <a:p>
            <a:pPr marL="342900" indent="-342900">
              <a:buAutoNum type="arabicPeriod"/>
            </a:pPr>
            <a:r>
              <a:rPr lang="en-US" sz="2200" b="1" dirty="0">
                <a:latin typeface="Microsoft Sans Serif" panose="020B0604020202020204" pitchFamily="34" charset="0"/>
                <a:ea typeface="Microsoft Sans Serif" panose="020B0604020202020204" pitchFamily="34" charset="0"/>
                <a:cs typeface="Microsoft Sans Serif" panose="020B0604020202020204" pitchFamily="34" charset="0"/>
              </a:rPr>
              <a:t>Priority inversion: </a:t>
            </a:r>
            <a:r>
              <a:rPr lang="en-US" sz="2200" dirty="0">
                <a:latin typeface="Microsoft Sans Serif" panose="020B0604020202020204" pitchFamily="34" charset="0"/>
                <a:ea typeface="Microsoft Sans Serif" panose="020B0604020202020204" pitchFamily="34" charset="0"/>
                <a:cs typeface="Microsoft Sans Serif" panose="020B0604020202020204" pitchFamily="34" charset="0"/>
              </a:rPr>
              <a:t>Peterson's solution can also suffer from priority inversion, where a higher-priority process is unable to access the shared resource because a lower-priority process is holding the lock.</a:t>
            </a:r>
          </a:p>
          <a:p>
            <a:pPr marL="342900" indent="-342900">
              <a:buAutoNum type="arabicPeriod"/>
            </a:pPr>
            <a:r>
              <a:rPr lang="en-US" sz="2200" b="1" dirty="0">
                <a:latin typeface="Microsoft Sans Serif" panose="020B0604020202020204" pitchFamily="34" charset="0"/>
                <a:ea typeface="Microsoft Sans Serif" panose="020B0604020202020204" pitchFamily="34" charset="0"/>
                <a:cs typeface="Microsoft Sans Serif" panose="020B0604020202020204" pitchFamily="34" charset="0"/>
              </a:rPr>
              <a:t>Busy waiting: </a:t>
            </a:r>
            <a:r>
              <a:rPr lang="en-US" sz="2200" dirty="0">
                <a:latin typeface="Microsoft Sans Serif" panose="020B0604020202020204" pitchFamily="34" charset="0"/>
                <a:ea typeface="Microsoft Sans Serif" panose="020B0604020202020204" pitchFamily="34" charset="0"/>
                <a:cs typeface="Microsoft Sans Serif" panose="020B0604020202020204" pitchFamily="34" charset="0"/>
              </a:rPr>
              <a:t>Peterson's solution uses busy waiting, which can be inefficient and waste CPU cycles.</a:t>
            </a:r>
          </a:p>
          <a:p>
            <a:pPr marL="342900" indent="-342900">
              <a:buAutoNum type="arabicPeriod"/>
            </a:pPr>
            <a:r>
              <a:rPr lang="en-US" sz="2200" b="1" dirty="0">
                <a:latin typeface="Microsoft Sans Serif" panose="020B0604020202020204" pitchFamily="34" charset="0"/>
                <a:ea typeface="Microsoft Sans Serif" panose="020B0604020202020204" pitchFamily="34" charset="0"/>
                <a:cs typeface="Microsoft Sans Serif" panose="020B0604020202020204" pitchFamily="34" charset="0"/>
              </a:rPr>
              <a:t>Not suitable for real-time systems: </a:t>
            </a:r>
            <a:r>
              <a:rPr lang="en-US" sz="2200" dirty="0">
                <a:latin typeface="Microsoft Sans Serif" panose="020B0604020202020204" pitchFamily="34" charset="0"/>
                <a:ea typeface="Microsoft Sans Serif" panose="020B0604020202020204" pitchFamily="34" charset="0"/>
                <a:cs typeface="Microsoft Sans Serif" panose="020B0604020202020204" pitchFamily="34" charset="0"/>
              </a:rPr>
              <a:t>Due to the potential for starvation and priority inversion, Peterson's solution is not suitable for real-time systems, where predictable and timely access to shared resources is critical.</a:t>
            </a:r>
            <a:endParaRPr lang="en-IN"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363315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980E4-18D6-9C63-84B2-A01F1B917BB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6277E5C-DB04-D693-1879-E184F8B0835D}"/>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A8B94476-A6F2-4EC6-F212-73F26618F365}"/>
              </a:ext>
            </a:extLst>
          </p:cNvPr>
          <p:cNvSpPr txBox="1"/>
          <p:nvPr/>
        </p:nvSpPr>
        <p:spPr>
          <a:xfrm>
            <a:off x="698088" y="360554"/>
            <a:ext cx="7405563"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Peterson's solution </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3181BD99-9AEA-8BE8-8055-4BE70E9A9D9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04AA69A4-096B-8AC0-FDED-0974ABC94AC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27F58230-F408-5068-EA2A-095A1EC2366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60ED8283-7E2F-4626-D760-AA069317ADE0}"/>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574431" y="1311765"/>
            <a:ext cx="10934300" cy="3508653"/>
          </a:xfrm>
          <a:prstGeom prst="rect">
            <a:avLst/>
          </a:prstGeom>
        </p:spPr>
        <p:txBody>
          <a:bodyPr wrap="square">
            <a:spAutoFit/>
          </a:bodyPr>
          <a:lstStyle/>
          <a:p>
            <a:pPr>
              <a:spcBef>
                <a:spcPts val="600"/>
              </a:spcBef>
              <a:spcAft>
                <a:spcPts val="600"/>
              </a:spcAft>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To address these problems, other synchronization techniques have been developed, such as</a:t>
            </a:r>
          </a:p>
          <a:p>
            <a:pPr marL="457200" indent="-457200">
              <a:spcBef>
                <a:spcPts val="600"/>
              </a:spcBef>
              <a:spcAft>
                <a:spcPts val="600"/>
              </a:spcAft>
              <a:buAutoNum type="arabicPeriod"/>
            </a:pPr>
            <a:r>
              <a:rPr lang="en-US" sz="2400" b="1" dirty="0" err="1">
                <a:latin typeface="Microsoft Sans Serif" panose="020B0604020202020204" pitchFamily="34" charset="0"/>
                <a:ea typeface="Microsoft Sans Serif" panose="020B0604020202020204" pitchFamily="34" charset="0"/>
                <a:cs typeface="Microsoft Sans Serif" panose="020B0604020202020204" pitchFamily="34" charset="0"/>
              </a:rPr>
              <a:t>Mutex</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 locks: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Provide mutual exclusion and can be used with multiple processes.- </a:t>
            </a:r>
          </a:p>
          <a:p>
            <a:pPr marL="457200" indent="-457200">
              <a:spcBef>
                <a:spcPts val="600"/>
              </a:spcBef>
              <a:spcAft>
                <a:spcPts val="600"/>
              </a:spcAft>
              <a:buAutoNum type="arabicPeriod"/>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Semaphores: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Provide a more flexible synchronization mechanism and can be used for both mutual exclusion and synchronization.</a:t>
            </a:r>
          </a:p>
          <a:p>
            <a:pPr marL="457200" indent="-457200">
              <a:spcBef>
                <a:spcPts val="600"/>
              </a:spcBef>
              <a:spcAft>
                <a:spcPts val="600"/>
              </a:spcAft>
              <a:buAutoNum type="arabicPeriod"/>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Monitors: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Provide a high-level synchronization mechanism and can be used for both mutual exclusion and synchronization.</a:t>
            </a:r>
            <a:endParaRPr lang="en-IN"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058871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cdn-blog.superprof.com/blog_gb/wp-content/uploads/2019/05/contemporary-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6300"/>
            <a:ext cx="7823593" cy="52768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94431" y="2914560"/>
            <a:ext cx="3997569" cy="1200329"/>
          </a:xfrm>
          <a:prstGeom prst="rect">
            <a:avLst/>
          </a:prstGeom>
        </p:spPr>
        <p:txBody>
          <a:bodyPr wrap="square">
            <a:spAutoFit/>
          </a:bodyPr>
          <a:lstStyle/>
          <a:p>
            <a:r>
              <a:rPr lang="en-IN" sz="7200" spc="50" dirty="0" err="1">
                <a:ln w="0"/>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Mutex</a:t>
            </a:r>
            <a:r>
              <a:rPr lang="en-IN" sz="7200" spc="50" dirty="0">
                <a:ln w="0"/>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 Locks</a:t>
            </a:r>
          </a:p>
        </p:txBody>
      </p:sp>
    </p:spTree>
    <p:extLst>
      <p:ext uri="{BB962C8B-B14F-4D97-AF65-F5344CB8AC3E}">
        <p14:creationId xmlns:p14="http://schemas.microsoft.com/office/powerpoint/2010/main" val="1857225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8FA88-491E-CAE7-9741-7C87ABE8003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F897CEC-0394-B419-464F-8B0C4DB856F1}"/>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E2C18D80-3B86-63FE-E23C-E6C391299A1F}"/>
              </a:ext>
            </a:extLst>
          </p:cNvPr>
          <p:cNvSpPr txBox="1"/>
          <p:nvPr/>
        </p:nvSpPr>
        <p:spPr>
          <a:xfrm>
            <a:off x="833120" y="360554"/>
            <a:ext cx="7270531"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Locks</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5BE14015-F94D-B1E4-1D32-D8B6D290A14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01951D5F-B3F9-94D2-6BE6-14E20F356E24}"/>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40578309-5F3C-B1BC-2F0D-648DBC2ADA0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10A810A8-C528-409A-2795-7AC91FCF73DC}"/>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574ACE39-DC82-3DC4-DF67-88DD158FB4E4}"/>
              </a:ext>
            </a:extLst>
          </p:cNvPr>
          <p:cNvSpPr txBox="1"/>
          <p:nvPr/>
        </p:nvSpPr>
        <p:spPr>
          <a:xfrm>
            <a:off x="717754" y="1365796"/>
            <a:ext cx="10509045" cy="3570208"/>
          </a:xfrm>
          <a:prstGeom prst="rect">
            <a:avLst/>
          </a:prstGeom>
          <a:noFill/>
        </p:spPr>
        <p:txBody>
          <a:bodyPr wrap="square">
            <a:spAutoFit/>
          </a:bodyPr>
          <a:lstStyle/>
          <a:p>
            <a:pPr algn="just">
              <a:spcBef>
                <a:spcPts val="600"/>
              </a:spcBef>
              <a:spcAft>
                <a:spcPts val="600"/>
              </a:spcAft>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Lock is a variable to provide the synchronization among the processes/threads executing concurrently.</a:t>
            </a:r>
          </a:p>
          <a:p>
            <a:pPr marL="457200" indent="-457200">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Initially, lock value is set to 0.</a:t>
            </a:r>
          </a:p>
          <a:p>
            <a:pPr marL="457200" indent="-457200">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Lock value = 0 means the critical section is currently vacant and no process is present inside it.</a:t>
            </a:r>
          </a:p>
          <a:p>
            <a:pPr marL="457200" indent="-457200">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Lock value = 1 means the critical section is currently occupied and a process is present inside it.</a:t>
            </a:r>
          </a:p>
        </p:txBody>
      </p:sp>
    </p:spTree>
    <p:extLst>
      <p:ext uri="{BB962C8B-B14F-4D97-AF65-F5344CB8AC3E}">
        <p14:creationId xmlns:p14="http://schemas.microsoft.com/office/powerpoint/2010/main" val="798440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2F321-C09E-4E37-966D-DF1129FEDB1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229E6B4-0E70-4348-CA76-4A6192F87CE1}"/>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AF78E863-FE23-A994-CA57-191AC850ECA0}"/>
              </a:ext>
            </a:extLst>
          </p:cNvPr>
          <p:cNvSpPr txBox="1"/>
          <p:nvPr/>
        </p:nvSpPr>
        <p:spPr>
          <a:xfrm>
            <a:off x="833120" y="360554"/>
            <a:ext cx="7270531"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Mutex Lock or Mutex</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287CB9D7-E4F6-4FF6-7D59-70597F6C7AF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38EB90E1-7ED7-5A26-603E-289D65C21638}"/>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AD9B6120-CEDA-0232-06B6-4489AA02264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2452E070-8E54-BE84-4E66-223124CDEAE4}"/>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C1BC1A84-E378-4764-1C89-4030389BC7EB}"/>
              </a:ext>
            </a:extLst>
          </p:cNvPr>
          <p:cNvSpPr txBox="1"/>
          <p:nvPr/>
        </p:nvSpPr>
        <p:spPr>
          <a:xfrm>
            <a:off x="717754" y="1365796"/>
            <a:ext cx="10509045" cy="4431983"/>
          </a:xfrm>
          <a:prstGeom prst="rect">
            <a:avLst/>
          </a:prstGeom>
          <a:noFill/>
        </p:spPr>
        <p:txBody>
          <a:bodyPr wrap="square">
            <a:spAutoFit/>
          </a:bodyPr>
          <a:lstStyle/>
          <a:p>
            <a:pPr marL="457200"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Mutex is </a:t>
            </a:r>
            <a:r>
              <a:rPr lang="en-US" sz="2800" dirty="0">
                <a:solidFill>
                  <a:schemeClr val="accent1">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a Lock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that works on Mutual Exclusion Principle.</a:t>
            </a:r>
          </a:p>
          <a:p>
            <a:pPr marL="457200"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 Mutex is a locking mechanism that makes sure only one thread can acquire the Mutex at a time and enter the critical section. This thread only releases the Mutex when it exits the critical section.</a:t>
            </a:r>
          </a:p>
          <a:p>
            <a:pPr marL="457200"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Its value starts at 0, meaning that it is unlocked. If you wish to lock the mutex, you check if it is zero and then assign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The mutex is now locked, and you are the owner of it.</a:t>
            </a:r>
          </a:p>
          <a:p>
            <a:pPr marL="457200" indent="-457200" algn="just">
              <a:spcBef>
                <a:spcPts val="600"/>
              </a:spcBef>
              <a:spcAft>
                <a:spcPts val="600"/>
              </a:spcAft>
              <a:buFont typeface="Arial" panose="020B0604020202020204" pitchFamily="34" charset="0"/>
              <a:buChar char="•"/>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519162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A52EC-9403-4992-64F0-94F0BF79746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B9BD394-026B-3719-DD55-BF301370B593}"/>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5CF5C789-9CD1-E4EF-7434-6BCCDD2E5F7F}"/>
              </a:ext>
            </a:extLst>
          </p:cNvPr>
          <p:cNvSpPr txBox="1"/>
          <p:nvPr/>
        </p:nvSpPr>
        <p:spPr>
          <a:xfrm>
            <a:off x="698089" y="360554"/>
            <a:ext cx="4267200"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Synchronization</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A6D01105-4A5B-D487-0D44-B1FC7281B6D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5E1E7C49-3382-2287-4FBF-366EC9F29366}"/>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B6999848-BD14-E8A5-59B2-474891AB92C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6F958272-C3B6-7912-3369-E41D850D5785}"/>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5228489" y="164200"/>
            <a:ext cx="6096000" cy="6524863"/>
          </a:xfrm>
          <a:prstGeom prst="rect">
            <a:avLst/>
          </a:prstGeom>
        </p:spPr>
        <p:txBody>
          <a:bodyPr>
            <a:spAutoFit/>
          </a:bodyPr>
          <a:lstStyle/>
          <a:p>
            <a:r>
              <a:rPr lang="en-IN" sz="2000" dirty="0"/>
              <a:t>public class Main implements Runnable { </a:t>
            </a:r>
          </a:p>
          <a:p>
            <a:r>
              <a:rPr lang="en-IN" sz="2000" dirty="0"/>
              <a:t>public static </a:t>
            </a:r>
            <a:r>
              <a:rPr lang="en-IN" sz="2000" dirty="0" err="1"/>
              <a:t>int</a:t>
            </a:r>
            <a:r>
              <a:rPr lang="en-IN" sz="2000" dirty="0"/>
              <a:t> </a:t>
            </a:r>
            <a:r>
              <a:rPr lang="en-IN" sz="2000" dirty="0" err="1"/>
              <a:t>totalc</a:t>
            </a:r>
            <a:r>
              <a:rPr lang="en-IN" sz="2000" dirty="0"/>
              <a:t>=0;</a:t>
            </a:r>
          </a:p>
          <a:p>
            <a:endParaRPr lang="en-IN" sz="2000" dirty="0"/>
          </a:p>
          <a:p>
            <a:r>
              <a:rPr lang="en-IN" sz="2000" dirty="0"/>
              <a:t>public void run() {</a:t>
            </a:r>
          </a:p>
          <a:p>
            <a:r>
              <a:rPr lang="en-IN" sz="2000" dirty="0"/>
              <a:t>  for(</a:t>
            </a:r>
            <a:r>
              <a:rPr lang="en-IN" sz="2000" dirty="0" err="1"/>
              <a:t>int</a:t>
            </a:r>
            <a:r>
              <a:rPr lang="en-IN" sz="2000" dirty="0"/>
              <a:t> counter=1;counter&lt;=100000;counter++){</a:t>
            </a:r>
          </a:p>
          <a:p>
            <a:r>
              <a:rPr lang="en-IN" sz="2000" dirty="0"/>
              <a:t>        </a:t>
            </a:r>
            <a:r>
              <a:rPr lang="en-IN" sz="2000" dirty="0" err="1"/>
              <a:t>totalc</a:t>
            </a:r>
            <a:r>
              <a:rPr lang="en-IN" sz="2000" dirty="0"/>
              <a:t>++;</a:t>
            </a:r>
          </a:p>
          <a:p>
            <a:r>
              <a:rPr lang="en-IN" sz="2000" dirty="0"/>
              <a:t>       }</a:t>
            </a:r>
          </a:p>
          <a:p>
            <a:r>
              <a:rPr lang="en-IN" sz="2000" dirty="0"/>
              <a:t>  }</a:t>
            </a:r>
          </a:p>
          <a:p>
            <a:endParaRPr lang="en-IN" sz="2000" dirty="0"/>
          </a:p>
          <a:p>
            <a:r>
              <a:rPr lang="en-IN" sz="2000" dirty="0"/>
              <a:t>public static void main(String </a:t>
            </a:r>
            <a:r>
              <a:rPr lang="en-IN" sz="2000" dirty="0" err="1"/>
              <a:t>args</a:t>
            </a:r>
            <a:r>
              <a:rPr lang="en-IN" sz="2000" dirty="0"/>
              <a:t>[]) throws Exception</a:t>
            </a:r>
          </a:p>
          <a:p>
            <a:r>
              <a:rPr lang="en-IN" sz="2000" dirty="0"/>
              <a:t>  { </a:t>
            </a:r>
          </a:p>
          <a:p>
            <a:r>
              <a:rPr lang="en-IN" sz="2000" dirty="0"/>
              <a:t>	Main </a:t>
            </a:r>
            <a:r>
              <a:rPr lang="en-IN" sz="2000" dirty="0" err="1"/>
              <a:t>threadDemo</a:t>
            </a:r>
            <a:r>
              <a:rPr lang="en-IN" sz="2000" dirty="0"/>
              <a:t> = new Main(); </a:t>
            </a:r>
          </a:p>
          <a:p>
            <a:r>
              <a:rPr lang="en-IN" sz="2000" dirty="0"/>
              <a:t>	Thread t1 = new Thread(</a:t>
            </a:r>
            <a:r>
              <a:rPr lang="en-IN" sz="2000" dirty="0" err="1"/>
              <a:t>threadDemo</a:t>
            </a:r>
            <a:r>
              <a:rPr lang="en-IN" sz="2000" dirty="0"/>
              <a:t>); </a:t>
            </a:r>
          </a:p>
          <a:p>
            <a:r>
              <a:rPr lang="en-IN" sz="2000" dirty="0"/>
              <a:t>	Thread t2 = new Thread(</a:t>
            </a:r>
            <a:r>
              <a:rPr lang="en-IN" sz="2000" dirty="0" err="1"/>
              <a:t>threadDemo</a:t>
            </a:r>
            <a:r>
              <a:rPr lang="en-IN" sz="2000" dirty="0"/>
              <a:t>); </a:t>
            </a:r>
          </a:p>
          <a:p>
            <a:r>
              <a:rPr lang="en-IN" sz="2000" dirty="0"/>
              <a:t>	t1.start();</a:t>
            </a:r>
          </a:p>
          <a:p>
            <a:r>
              <a:rPr lang="en-IN" sz="2000" dirty="0"/>
              <a:t>	t2.start();</a:t>
            </a:r>
          </a:p>
          <a:p>
            <a:r>
              <a:rPr lang="en-IN" sz="2000" dirty="0"/>
              <a:t>	t1.join();</a:t>
            </a:r>
          </a:p>
          <a:p>
            <a:r>
              <a:rPr lang="en-IN" sz="2000" dirty="0"/>
              <a:t>	t2.join();</a:t>
            </a:r>
          </a:p>
          <a:p>
            <a:r>
              <a:rPr lang="en-IN" sz="2000" dirty="0"/>
              <a:t>	</a:t>
            </a:r>
            <a:r>
              <a:rPr lang="en-IN" sz="2000" dirty="0" err="1"/>
              <a:t>System.out.println</a:t>
            </a:r>
            <a:r>
              <a:rPr lang="en-IN" sz="2000" dirty="0"/>
              <a:t>(</a:t>
            </a:r>
            <a:r>
              <a:rPr lang="en-IN" sz="2000" dirty="0" err="1"/>
              <a:t>totalc</a:t>
            </a:r>
            <a:r>
              <a:rPr lang="en-IN" sz="2000" dirty="0"/>
              <a:t>);</a:t>
            </a:r>
          </a:p>
          <a:p>
            <a:r>
              <a:rPr lang="en-IN" sz="2000" dirty="0"/>
              <a:t>   }</a:t>
            </a:r>
          </a:p>
          <a:p>
            <a:r>
              <a:rPr lang="en-IN" sz="2000" dirty="0"/>
              <a:t>}</a:t>
            </a:r>
          </a:p>
        </p:txBody>
      </p:sp>
    </p:spTree>
    <p:extLst>
      <p:ext uri="{BB962C8B-B14F-4D97-AF65-F5344CB8AC3E}">
        <p14:creationId xmlns:p14="http://schemas.microsoft.com/office/powerpoint/2010/main" val="3810696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FB910-6701-3049-AFE5-AFB024CB5E0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54BAF41-09BB-2D30-5FEF-BD7E06782F07}"/>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24C63C41-5267-3869-0A7F-8139D9D3FCB7}"/>
              </a:ext>
            </a:extLst>
          </p:cNvPr>
          <p:cNvSpPr txBox="1"/>
          <p:nvPr/>
        </p:nvSpPr>
        <p:spPr>
          <a:xfrm>
            <a:off x="833120" y="360554"/>
            <a:ext cx="7270531"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Mutex Lock or Mutex</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FEA87995-D84B-A830-7378-DCCEB8A7B4E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633FC0BE-11BF-AB00-5369-E289BEF668BA}"/>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F635E42D-F94E-1DDA-152F-B84B49AF037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A1A53813-4F70-461B-EBA0-D45245A75A57}"/>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5" name="Rectangle 4">
            <a:extLst>
              <a:ext uri="{FF2B5EF4-FFF2-40B4-BE49-F238E27FC236}">
                <a16:creationId xmlns:a16="http://schemas.microsoft.com/office/drawing/2014/main" id="{8A1524BB-FF7F-AA34-5A01-74E15A6A1A0F}"/>
              </a:ext>
            </a:extLst>
          </p:cNvPr>
          <p:cNvSpPr/>
          <p:nvPr/>
        </p:nvSpPr>
        <p:spPr bwMode="auto">
          <a:xfrm>
            <a:off x="8558946" y="2244090"/>
            <a:ext cx="2024063" cy="37623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p>
            <a:pPr>
              <a:defRPr/>
            </a:pPr>
            <a:endParaRPr lang="en-US">
              <a:solidFill>
                <a:schemeClr val="tx1"/>
              </a:solidFill>
              <a:latin typeface="Verdana" charset="0"/>
            </a:endParaRPr>
          </a:p>
        </p:txBody>
      </p:sp>
      <p:sp>
        <p:nvSpPr>
          <p:cNvPr id="8" name="Rectangle 7">
            <a:extLst>
              <a:ext uri="{FF2B5EF4-FFF2-40B4-BE49-F238E27FC236}">
                <a16:creationId xmlns:a16="http://schemas.microsoft.com/office/drawing/2014/main" id="{9E0248E9-FFF4-C8BD-E7DD-202CA1D531B1}"/>
              </a:ext>
            </a:extLst>
          </p:cNvPr>
          <p:cNvSpPr/>
          <p:nvPr/>
        </p:nvSpPr>
        <p:spPr bwMode="auto">
          <a:xfrm>
            <a:off x="8558946" y="3666490"/>
            <a:ext cx="2024063" cy="34607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p>
            <a:pPr>
              <a:defRPr/>
            </a:pPr>
            <a:endParaRPr lang="en-US">
              <a:solidFill>
                <a:schemeClr val="tx1"/>
              </a:solidFill>
              <a:latin typeface="Verdana" charset="0"/>
            </a:endParaRPr>
          </a:p>
        </p:txBody>
      </p:sp>
      <p:sp>
        <p:nvSpPr>
          <p:cNvPr id="9" name="Rectangle 2">
            <a:extLst>
              <a:ext uri="{FF2B5EF4-FFF2-40B4-BE49-F238E27FC236}">
                <a16:creationId xmlns:a16="http://schemas.microsoft.com/office/drawing/2014/main" id="{43FFEAD6-3254-5CF4-C8AE-14193742C4B2}"/>
              </a:ext>
            </a:extLst>
          </p:cNvPr>
          <p:cNvSpPr>
            <a:spLocks noChangeArrowheads="1"/>
          </p:cNvSpPr>
          <p:nvPr/>
        </p:nvSpPr>
        <p:spPr bwMode="auto">
          <a:xfrm>
            <a:off x="7620000" y="1788078"/>
            <a:ext cx="4572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Monotype Sorts" pitchFamily="-84" charset="2"/>
              <a:buNone/>
            </a:pPr>
            <a:r>
              <a:rPr lang="en-US" altLang="en-US" sz="2400" b="1"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while (true) { </a:t>
            </a:r>
          </a:p>
          <a:p>
            <a:pPr>
              <a:buFont typeface="Monotype Sorts" pitchFamily="-84" charset="2"/>
              <a:buNone/>
            </a:pPr>
            <a:r>
              <a:rPr lang="en-US" altLang="en-US" sz="2400" b="1"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	acquire lock </a:t>
            </a:r>
          </a:p>
          <a:p>
            <a:pPr>
              <a:buFont typeface="Monotype Sorts" pitchFamily="-84" charset="2"/>
              <a:buNone/>
            </a:pPr>
            <a:r>
              <a:rPr lang="en-US" altLang="en-US" sz="2400" b="1"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a:p>
            <a:pPr>
              <a:buFont typeface="Monotype Sorts" pitchFamily="-84" charset="2"/>
              <a:buNone/>
            </a:pPr>
            <a:r>
              <a:rPr lang="en-US" altLang="en-US" sz="2400" b="1"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	   critical section </a:t>
            </a:r>
          </a:p>
          <a:p>
            <a:pPr>
              <a:buFont typeface="Monotype Sorts" pitchFamily="-84" charset="2"/>
              <a:buNone/>
            </a:pPr>
            <a:endParaRPr lang="en-US" altLang="en-US" sz="2400" b="1"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buFont typeface="Monotype Sorts" pitchFamily="-84" charset="2"/>
              <a:buNone/>
            </a:pPr>
            <a:r>
              <a:rPr lang="en-US" altLang="en-US" sz="2400" b="1"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	release lock </a:t>
            </a:r>
          </a:p>
          <a:p>
            <a:pPr>
              <a:buFont typeface="Monotype Sorts" pitchFamily="-84" charset="2"/>
              <a:buNone/>
            </a:pPr>
            <a:r>
              <a:rPr lang="en-US" altLang="en-US" sz="2400" b="1"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a:p>
            <a:pPr>
              <a:buFont typeface="Monotype Sorts" pitchFamily="-84" charset="2"/>
              <a:buNone/>
            </a:pPr>
            <a:r>
              <a:rPr lang="en-US" altLang="en-US" sz="2400" b="1"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remainder section </a:t>
            </a:r>
          </a:p>
          <a:p>
            <a:pPr>
              <a:buFont typeface="Monotype Sorts" pitchFamily="-84" charset="2"/>
              <a:buNone/>
            </a:pPr>
            <a:r>
              <a:rPr lang="en-US" altLang="en-US" sz="2400" b="1"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13" name="TextBox 12">
            <a:extLst>
              <a:ext uri="{FF2B5EF4-FFF2-40B4-BE49-F238E27FC236}">
                <a16:creationId xmlns:a16="http://schemas.microsoft.com/office/drawing/2014/main" id="{77EBC6AF-4FFA-1FFE-D1AB-067586669095}"/>
              </a:ext>
            </a:extLst>
          </p:cNvPr>
          <p:cNvSpPr txBox="1"/>
          <p:nvPr/>
        </p:nvSpPr>
        <p:spPr>
          <a:xfrm>
            <a:off x="484075" y="1577369"/>
            <a:ext cx="6344920" cy="4524315"/>
          </a:xfrm>
          <a:prstGeom prst="rect">
            <a:avLst/>
          </a:prstGeom>
          <a:noFill/>
        </p:spPr>
        <p:txBody>
          <a:bodyPr wrap="square">
            <a:sp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The definition of acquire() is as follows:</a:t>
            </a:r>
          </a:p>
          <a:p>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acquire() {</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while (!available); /* busy wait */</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available = false;</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The definition of release() is as follows:</a:t>
            </a:r>
          </a:p>
          <a:p>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release() {</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available = true;</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IN"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5" name="TextBox 14">
            <a:extLst>
              <a:ext uri="{FF2B5EF4-FFF2-40B4-BE49-F238E27FC236}">
                <a16:creationId xmlns:a16="http://schemas.microsoft.com/office/drawing/2014/main" id="{291410E6-BA3F-E942-6E99-BF490B49F70D}"/>
              </a:ext>
            </a:extLst>
          </p:cNvPr>
          <p:cNvSpPr txBox="1"/>
          <p:nvPr/>
        </p:nvSpPr>
        <p:spPr>
          <a:xfrm>
            <a:off x="4166338" y="5738368"/>
            <a:ext cx="6116320" cy="646331"/>
          </a:xfrm>
          <a:prstGeom prst="rect">
            <a:avLst/>
          </a:prstGeom>
          <a:noFill/>
        </p:spPr>
        <p:txBody>
          <a:bodyPr wrap="square">
            <a:spAutoFit/>
          </a:bodyPr>
          <a:lstStyle/>
          <a:p>
            <a:pPr>
              <a:lnSpc>
                <a:spcPct val="90000"/>
              </a:lnSpc>
            </a:pPr>
            <a:r>
              <a:rPr lang="en-US" altLang="en-US" sz="2000">
                <a:latin typeface="Microsoft Sans Serif" panose="020B0604020202020204" pitchFamily="34" charset="0"/>
                <a:ea typeface="Microsoft Sans Serif" panose="020B0604020202020204" pitchFamily="34" charset="0"/>
                <a:cs typeface="Microsoft Sans Serif" panose="020B0604020202020204" pitchFamily="34" charset="0"/>
              </a:rPr>
              <a:t>But this solution requires </a:t>
            </a:r>
            <a:r>
              <a:rPr lang="en-US" altLang="en-US" sz="2000" b="1">
                <a:solidFill>
                  <a:srgbClr val="006699"/>
                </a:solidFill>
                <a:latin typeface="Microsoft Sans Serif" panose="020B0604020202020204" pitchFamily="34" charset="0"/>
                <a:ea typeface="Microsoft Sans Serif" panose="020B0604020202020204" pitchFamily="34" charset="0"/>
                <a:cs typeface="Microsoft Sans Serif" panose="020B0604020202020204" pitchFamily="34" charset="0"/>
              </a:rPr>
              <a:t>busy waiting</a:t>
            </a:r>
          </a:p>
          <a:p>
            <a:pPr lvl="1">
              <a:lnSpc>
                <a:spcPct val="90000"/>
              </a:lnSpc>
            </a:pPr>
            <a:r>
              <a:rPr lang="en-US" alt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This lock therefore called a </a:t>
            </a:r>
            <a:r>
              <a:rPr lang="en-US" altLang="en-US" sz="2000" b="1" dirty="0">
                <a:solidFill>
                  <a:srgbClr val="006699"/>
                </a:solidFill>
                <a:latin typeface="Microsoft Sans Serif" panose="020B0604020202020204" pitchFamily="34" charset="0"/>
                <a:ea typeface="Microsoft Sans Serif" panose="020B0604020202020204" pitchFamily="34" charset="0"/>
                <a:cs typeface="Microsoft Sans Serif" panose="020B0604020202020204" pitchFamily="34" charset="0"/>
              </a:rPr>
              <a:t>spinlock</a:t>
            </a:r>
          </a:p>
        </p:txBody>
      </p:sp>
    </p:spTree>
    <p:extLst>
      <p:ext uri="{BB962C8B-B14F-4D97-AF65-F5344CB8AC3E}">
        <p14:creationId xmlns:p14="http://schemas.microsoft.com/office/powerpoint/2010/main" val="78937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3"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BE95C-C93C-64A7-E324-6FDC56DE3AD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79BB1E5-7F68-11AC-D83E-05DE434525E6}"/>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pic>
        <p:nvPicPr>
          <p:cNvPr id="4" name="Picture 4">
            <a:extLst>
              <a:ext uri="{FF2B5EF4-FFF2-40B4-BE49-F238E27FC236}">
                <a16:creationId xmlns:a16="http://schemas.microsoft.com/office/drawing/2014/main" id="{1AC59EDF-0AFC-1FE6-D782-4C90815A83E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C2078CE6-C2E8-5A1E-E555-C79AB12CD363}"/>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417417BD-73C3-66E6-8008-7ECED211470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5D200B25-E2E9-69F5-96AE-65788CB74C0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20" name="TextBox 19">
            <a:extLst>
              <a:ext uri="{FF2B5EF4-FFF2-40B4-BE49-F238E27FC236}">
                <a16:creationId xmlns:a16="http://schemas.microsoft.com/office/drawing/2014/main" id="{2489FEF3-E1BA-F471-A1AF-1B2E169CE637}"/>
              </a:ext>
            </a:extLst>
          </p:cNvPr>
          <p:cNvSpPr txBox="1"/>
          <p:nvPr/>
        </p:nvSpPr>
        <p:spPr>
          <a:xfrm>
            <a:off x="727089" y="0"/>
            <a:ext cx="6865903" cy="7171194"/>
          </a:xfrm>
          <a:prstGeom prst="rect">
            <a:avLst/>
          </a:prstGeom>
          <a:noFill/>
        </p:spPr>
        <p:txBody>
          <a:bodyPr wrap="square">
            <a:spAutoFit/>
          </a:bodyPr>
          <a:lstStyle/>
          <a:p>
            <a:r>
              <a:rPr lang="en-US" sz="2000" dirty="0"/>
              <a:t>#include &lt;</a:t>
            </a:r>
            <a:r>
              <a:rPr lang="en-US" sz="2000" dirty="0" err="1"/>
              <a:t>pthread.h</a:t>
            </a:r>
            <a:r>
              <a:rPr lang="en-US" sz="2000" dirty="0"/>
              <a:t>&gt;</a:t>
            </a:r>
          </a:p>
          <a:p>
            <a:r>
              <a:rPr lang="en-US" sz="2000" dirty="0"/>
              <a:t>#include&lt;stdio.h&gt;</a:t>
            </a:r>
          </a:p>
          <a:p>
            <a:r>
              <a:rPr lang="en-US" sz="2000" dirty="0"/>
              <a:t>// Shared counter variable</a:t>
            </a:r>
          </a:p>
          <a:p>
            <a:r>
              <a:rPr lang="en-US" sz="2000" dirty="0"/>
              <a:t>int </a:t>
            </a:r>
            <a:r>
              <a:rPr lang="en-US" sz="2000" dirty="0" err="1"/>
              <a:t>shared_counter</a:t>
            </a:r>
            <a:r>
              <a:rPr lang="en-US" sz="2000" dirty="0"/>
              <a:t> = 0;</a:t>
            </a:r>
          </a:p>
          <a:p>
            <a:endParaRPr lang="en-US" sz="2000" dirty="0"/>
          </a:p>
          <a:p>
            <a:r>
              <a:rPr lang="en-US" sz="2000" dirty="0"/>
              <a:t>// Binary mutex</a:t>
            </a:r>
          </a:p>
          <a:p>
            <a:r>
              <a:rPr lang="en-US" sz="2000" dirty="0" err="1"/>
              <a:t>pthread_mutex_t</a:t>
            </a:r>
            <a:r>
              <a:rPr lang="en-US" sz="2000" dirty="0"/>
              <a:t> mutex = PTHREAD_MUTEX_INITIALIZER;</a:t>
            </a:r>
          </a:p>
          <a:p>
            <a:endParaRPr lang="en-US" sz="2000" dirty="0"/>
          </a:p>
          <a:p>
            <a:r>
              <a:rPr lang="en-US" sz="2000" dirty="0"/>
              <a:t>// Thread function for Thread 1</a:t>
            </a:r>
          </a:p>
          <a:p>
            <a:r>
              <a:rPr lang="en-US" sz="2000" dirty="0"/>
              <a:t>void *thread1_function(void *</a:t>
            </a:r>
            <a:r>
              <a:rPr lang="en-US" sz="2000" dirty="0" err="1"/>
              <a:t>arg</a:t>
            </a:r>
            <a:r>
              <a:rPr lang="en-US" sz="2000" dirty="0"/>
              <a:t>) {</a:t>
            </a:r>
          </a:p>
          <a:p>
            <a:r>
              <a:rPr lang="en-US" sz="2000" dirty="0"/>
              <a:t>    for (int </a:t>
            </a:r>
            <a:r>
              <a:rPr lang="en-US" sz="2000" dirty="0" err="1"/>
              <a:t>i</a:t>
            </a:r>
            <a:r>
              <a:rPr lang="en-US" sz="2000" dirty="0"/>
              <a:t> = 0; </a:t>
            </a:r>
            <a:r>
              <a:rPr lang="en-US" sz="2000" dirty="0" err="1"/>
              <a:t>i</a:t>
            </a:r>
            <a:r>
              <a:rPr lang="en-US" sz="2000" dirty="0"/>
              <a:t> &lt; 100000; </a:t>
            </a:r>
            <a:r>
              <a:rPr lang="en-US" sz="2000" dirty="0" err="1"/>
              <a:t>i</a:t>
            </a:r>
            <a:r>
              <a:rPr lang="en-US" sz="2000" dirty="0"/>
              <a:t>++) {</a:t>
            </a:r>
          </a:p>
          <a:p>
            <a:r>
              <a:rPr lang="en-US" sz="2000" dirty="0"/>
              <a:t>        // Lock the mutex</a:t>
            </a:r>
          </a:p>
          <a:p>
            <a:r>
              <a:rPr lang="en-US" sz="2000" dirty="0"/>
              <a:t>        </a:t>
            </a:r>
            <a:r>
              <a:rPr lang="en-US" sz="2000" dirty="0" err="1"/>
              <a:t>pthread_mutex_lock</a:t>
            </a:r>
            <a:r>
              <a:rPr lang="en-US" sz="2000" dirty="0"/>
              <a:t>(&amp;mutex);</a:t>
            </a:r>
          </a:p>
          <a:p>
            <a:r>
              <a:rPr lang="en-US" sz="2000" dirty="0"/>
              <a:t>        </a:t>
            </a:r>
          </a:p>
          <a:p>
            <a:r>
              <a:rPr lang="en-US" sz="2000" dirty="0"/>
              <a:t>        // Increment the shared counter</a:t>
            </a:r>
          </a:p>
          <a:p>
            <a:r>
              <a:rPr lang="en-US" sz="2000" dirty="0"/>
              <a:t>        </a:t>
            </a:r>
            <a:r>
              <a:rPr lang="en-US" sz="2000" dirty="0" err="1"/>
              <a:t>shared_counter</a:t>
            </a:r>
            <a:r>
              <a:rPr lang="en-US" sz="2000" dirty="0"/>
              <a:t>++;</a:t>
            </a:r>
          </a:p>
          <a:p>
            <a:r>
              <a:rPr lang="en-US" sz="2000" dirty="0"/>
              <a:t>        </a:t>
            </a:r>
          </a:p>
          <a:p>
            <a:r>
              <a:rPr lang="en-US" sz="2000" dirty="0"/>
              <a:t>        // Unlock the mutex</a:t>
            </a:r>
          </a:p>
          <a:p>
            <a:r>
              <a:rPr lang="en-US" sz="2000" dirty="0"/>
              <a:t>        </a:t>
            </a:r>
            <a:r>
              <a:rPr lang="en-US" sz="2000" dirty="0" err="1"/>
              <a:t>pthread_mutex_unlock</a:t>
            </a:r>
            <a:r>
              <a:rPr lang="en-US" sz="2000" dirty="0"/>
              <a:t>(&amp;mutex);</a:t>
            </a:r>
          </a:p>
          <a:p>
            <a:r>
              <a:rPr lang="en-US" sz="2000" dirty="0"/>
              <a:t>    }</a:t>
            </a:r>
          </a:p>
          <a:p>
            <a:r>
              <a:rPr lang="en-US" sz="2000" dirty="0"/>
              <a:t>    return NULL;</a:t>
            </a:r>
          </a:p>
          <a:p>
            <a:r>
              <a:rPr lang="en-US" sz="2000" dirty="0"/>
              <a:t>}</a:t>
            </a:r>
          </a:p>
          <a:p>
            <a:endParaRPr lang="en-US" sz="2000" dirty="0"/>
          </a:p>
        </p:txBody>
      </p:sp>
      <p:sp>
        <p:nvSpPr>
          <p:cNvPr id="21" name="TextBox 20">
            <a:extLst>
              <a:ext uri="{FF2B5EF4-FFF2-40B4-BE49-F238E27FC236}">
                <a16:creationId xmlns:a16="http://schemas.microsoft.com/office/drawing/2014/main" id="{89700268-9E48-82A9-C45B-EF97622E6088}"/>
              </a:ext>
            </a:extLst>
          </p:cNvPr>
          <p:cNvSpPr txBox="1"/>
          <p:nvPr/>
        </p:nvSpPr>
        <p:spPr>
          <a:xfrm>
            <a:off x="7296439" y="613688"/>
            <a:ext cx="4799105" cy="4401205"/>
          </a:xfrm>
          <a:prstGeom prst="rect">
            <a:avLst/>
          </a:prstGeom>
          <a:noFill/>
        </p:spPr>
        <p:txBody>
          <a:bodyPr wrap="square">
            <a:spAutoFit/>
          </a:bodyPr>
          <a:lstStyle/>
          <a:p>
            <a:r>
              <a:rPr lang="en-US" sz="2000" dirty="0"/>
              <a:t>// Thread function for Thread 2</a:t>
            </a:r>
          </a:p>
          <a:p>
            <a:r>
              <a:rPr lang="en-US" sz="2000" dirty="0"/>
              <a:t>void *thread2_function(void *</a:t>
            </a:r>
            <a:r>
              <a:rPr lang="en-US" sz="2000" dirty="0" err="1"/>
              <a:t>arg</a:t>
            </a:r>
            <a:r>
              <a:rPr lang="en-US" sz="2000" dirty="0"/>
              <a:t>) {</a:t>
            </a:r>
          </a:p>
          <a:p>
            <a:r>
              <a:rPr lang="en-US" sz="2000" dirty="0"/>
              <a:t>    for (int </a:t>
            </a:r>
            <a:r>
              <a:rPr lang="en-US" sz="2000" dirty="0" err="1"/>
              <a:t>i</a:t>
            </a:r>
            <a:r>
              <a:rPr lang="en-US" sz="2000" dirty="0"/>
              <a:t> = 0; </a:t>
            </a:r>
            <a:r>
              <a:rPr lang="en-US" sz="2000" dirty="0" err="1"/>
              <a:t>i</a:t>
            </a:r>
            <a:r>
              <a:rPr lang="en-US" sz="2000" dirty="0"/>
              <a:t> &lt; 100000; </a:t>
            </a:r>
            <a:r>
              <a:rPr lang="en-US" sz="2000" dirty="0" err="1"/>
              <a:t>i</a:t>
            </a:r>
            <a:r>
              <a:rPr lang="en-US" sz="2000" dirty="0"/>
              <a:t>++) {</a:t>
            </a:r>
          </a:p>
          <a:p>
            <a:r>
              <a:rPr lang="en-US" sz="2000" dirty="0"/>
              <a:t>        // Lock the mutex</a:t>
            </a:r>
          </a:p>
          <a:p>
            <a:r>
              <a:rPr lang="en-US" sz="2000" dirty="0"/>
              <a:t>        </a:t>
            </a:r>
            <a:r>
              <a:rPr lang="en-US" sz="2000" dirty="0" err="1"/>
              <a:t>pthread_mutex_lock</a:t>
            </a:r>
            <a:r>
              <a:rPr lang="en-US" sz="2000" dirty="0"/>
              <a:t>(&amp;mutex);</a:t>
            </a:r>
          </a:p>
          <a:p>
            <a:r>
              <a:rPr lang="en-US" sz="2000" dirty="0"/>
              <a:t>        </a:t>
            </a:r>
          </a:p>
          <a:p>
            <a:r>
              <a:rPr lang="en-US" sz="2000" dirty="0"/>
              <a:t>        // Increment the shared counter</a:t>
            </a:r>
          </a:p>
          <a:p>
            <a:r>
              <a:rPr lang="en-US" sz="2000" dirty="0"/>
              <a:t>        </a:t>
            </a:r>
            <a:r>
              <a:rPr lang="en-US" sz="2000" dirty="0" err="1"/>
              <a:t>shared_counter</a:t>
            </a:r>
            <a:r>
              <a:rPr lang="en-US" sz="2000" dirty="0"/>
              <a:t>++;</a:t>
            </a:r>
          </a:p>
          <a:p>
            <a:r>
              <a:rPr lang="en-US" sz="2000" dirty="0"/>
              <a:t>        </a:t>
            </a:r>
          </a:p>
          <a:p>
            <a:r>
              <a:rPr lang="en-US" sz="2000" dirty="0"/>
              <a:t>        // Unlock the mutex</a:t>
            </a:r>
          </a:p>
          <a:p>
            <a:r>
              <a:rPr lang="en-US" sz="2000" dirty="0"/>
              <a:t>        </a:t>
            </a:r>
            <a:r>
              <a:rPr lang="en-US" sz="2000" dirty="0" err="1"/>
              <a:t>pthread_mutex_unlock</a:t>
            </a:r>
            <a:r>
              <a:rPr lang="en-US" sz="2000" dirty="0"/>
              <a:t>(&amp;mutex);</a:t>
            </a:r>
          </a:p>
          <a:p>
            <a:r>
              <a:rPr lang="en-US" sz="2000" dirty="0"/>
              <a:t>    }</a:t>
            </a:r>
          </a:p>
          <a:p>
            <a:r>
              <a:rPr lang="en-US" sz="2000" dirty="0"/>
              <a:t>    return NULL;</a:t>
            </a:r>
          </a:p>
          <a:p>
            <a:r>
              <a:rPr lang="en-US" sz="2000" dirty="0"/>
              <a:t>}</a:t>
            </a:r>
          </a:p>
        </p:txBody>
      </p:sp>
    </p:spTree>
    <p:extLst>
      <p:ext uri="{BB962C8B-B14F-4D97-AF65-F5344CB8AC3E}">
        <p14:creationId xmlns:p14="http://schemas.microsoft.com/office/powerpoint/2010/main" val="1435443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9B7B7-2ABF-22C9-9DD6-A9C7A9C9180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64B81B0-C0AC-65CE-700F-763612939A47}"/>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pic>
        <p:nvPicPr>
          <p:cNvPr id="4" name="Picture 4">
            <a:extLst>
              <a:ext uri="{FF2B5EF4-FFF2-40B4-BE49-F238E27FC236}">
                <a16:creationId xmlns:a16="http://schemas.microsoft.com/office/drawing/2014/main" id="{77ECC47E-1A38-25E0-B489-F15190B8CB5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D9CE6E2E-E4BC-C7A4-0B62-9C36BB6C0139}"/>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D0F94EA3-03AD-126D-F154-1F78BCBAD79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73471956-E7F1-8279-7301-76218DB2C2E9}"/>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21" name="TextBox 20">
            <a:extLst>
              <a:ext uri="{FF2B5EF4-FFF2-40B4-BE49-F238E27FC236}">
                <a16:creationId xmlns:a16="http://schemas.microsoft.com/office/drawing/2014/main" id="{EAC3D885-21F3-5970-2499-BA6CD50D1B52}"/>
              </a:ext>
            </a:extLst>
          </p:cNvPr>
          <p:cNvSpPr txBox="1"/>
          <p:nvPr/>
        </p:nvSpPr>
        <p:spPr>
          <a:xfrm>
            <a:off x="2025445" y="1194093"/>
            <a:ext cx="8471732" cy="5293757"/>
          </a:xfrm>
          <a:prstGeom prst="rect">
            <a:avLst/>
          </a:prstGeom>
          <a:noFill/>
        </p:spPr>
        <p:txBody>
          <a:bodyPr wrap="square">
            <a:spAutoFit/>
          </a:bodyPr>
          <a:lstStyle/>
          <a:p>
            <a:endParaRPr lang="en-US" sz="2000" dirty="0"/>
          </a:p>
          <a:p>
            <a:r>
              <a:rPr lang="en-US" sz="2000" dirty="0"/>
              <a:t>int main() {</a:t>
            </a:r>
          </a:p>
          <a:p>
            <a:r>
              <a:rPr lang="en-US" sz="2000" dirty="0"/>
              <a:t>    // Create threads</a:t>
            </a:r>
          </a:p>
          <a:p>
            <a:r>
              <a:rPr lang="en-US" sz="2000" dirty="0"/>
              <a:t>    </a:t>
            </a:r>
            <a:r>
              <a:rPr lang="en-US" sz="2000" dirty="0" err="1"/>
              <a:t>pthread_t</a:t>
            </a:r>
            <a:r>
              <a:rPr lang="en-US" sz="2000" dirty="0"/>
              <a:t> thread1, thread2;</a:t>
            </a:r>
          </a:p>
          <a:p>
            <a:r>
              <a:rPr lang="en-US" sz="2000" dirty="0"/>
              <a:t>    </a:t>
            </a:r>
            <a:r>
              <a:rPr lang="en-US" sz="2000" dirty="0" err="1"/>
              <a:t>pthread_create</a:t>
            </a:r>
            <a:r>
              <a:rPr lang="en-US" sz="2000" dirty="0"/>
              <a:t>(&amp;thread1, NULL, thread1_function, NULL);</a:t>
            </a:r>
          </a:p>
          <a:p>
            <a:r>
              <a:rPr lang="en-US" sz="2000" dirty="0"/>
              <a:t>    </a:t>
            </a:r>
            <a:r>
              <a:rPr lang="en-US" sz="2000" dirty="0" err="1"/>
              <a:t>pthread_create</a:t>
            </a:r>
            <a:r>
              <a:rPr lang="en-US" sz="2000" dirty="0"/>
              <a:t>(&amp;thread2, NULL, thread2_function, NULL);</a:t>
            </a:r>
          </a:p>
          <a:p>
            <a:endParaRPr lang="en-US" sz="2000" dirty="0"/>
          </a:p>
          <a:p>
            <a:r>
              <a:rPr lang="en-US" sz="2000" dirty="0"/>
              <a:t>     // Wait for threads to finish</a:t>
            </a:r>
          </a:p>
          <a:p>
            <a:r>
              <a:rPr lang="en-US" sz="2000" dirty="0"/>
              <a:t>    </a:t>
            </a:r>
            <a:r>
              <a:rPr lang="en-US" sz="2000" dirty="0" err="1"/>
              <a:t>pthread_join</a:t>
            </a:r>
            <a:r>
              <a:rPr lang="en-US" sz="2000" dirty="0"/>
              <a:t>(thread1, NULL);</a:t>
            </a:r>
          </a:p>
          <a:p>
            <a:r>
              <a:rPr lang="en-US" sz="2000" dirty="0"/>
              <a:t>    </a:t>
            </a:r>
            <a:r>
              <a:rPr lang="en-US" sz="2000" dirty="0" err="1"/>
              <a:t>pthread_join</a:t>
            </a:r>
            <a:r>
              <a:rPr lang="en-US" sz="2000" dirty="0"/>
              <a:t>(thread2, NULL);</a:t>
            </a:r>
          </a:p>
          <a:p>
            <a:r>
              <a:rPr lang="en-US" sz="2000" dirty="0"/>
              <a:t>   </a:t>
            </a:r>
          </a:p>
          <a:p>
            <a:r>
              <a:rPr lang="en-US" sz="2000" dirty="0"/>
              <a:t>    // Print final value of shared counter</a:t>
            </a:r>
          </a:p>
          <a:p>
            <a:r>
              <a:rPr lang="en-US" sz="2000" dirty="0"/>
              <a:t>    </a:t>
            </a:r>
            <a:r>
              <a:rPr lang="en-US" sz="2000" dirty="0" err="1"/>
              <a:t>printf</a:t>
            </a:r>
            <a:r>
              <a:rPr lang="en-US" sz="2000" dirty="0"/>
              <a:t>("Final value of shared counter: %d\n", </a:t>
            </a:r>
            <a:r>
              <a:rPr lang="en-US" sz="2000" dirty="0" err="1"/>
              <a:t>shared_counter</a:t>
            </a:r>
            <a:r>
              <a:rPr lang="en-US" sz="2000" dirty="0"/>
              <a:t>);</a:t>
            </a:r>
          </a:p>
          <a:p>
            <a:r>
              <a:rPr lang="en-US" sz="2000" dirty="0"/>
              <a:t>    </a:t>
            </a:r>
          </a:p>
          <a:p>
            <a:r>
              <a:rPr lang="en-US" sz="2000" dirty="0"/>
              <a:t>    return 0;</a:t>
            </a:r>
          </a:p>
          <a:p>
            <a:r>
              <a:rPr lang="en-US" sz="2000" dirty="0"/>
              <a:t>}</a:t>
            </a:r>
          </a:p>
          <a:p>
            <a:endParaRPr lang="en-US" sz="2000" dirty="0"/>
          </a:p>
        </p:txBody>
      </p:sp>
    </p:spTree>
    <p:extLst>
      <p:ext uri="{BB962C8B-B14F-4D97-AF65-F5344CB8AC3E}">
        <p14:creationId xmlns:p14="http://schemas.microsoft.com/office/powerpoint/2010/main" val="3482070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FB910-6701-3049-AFE5-AFB024CB5E0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54BAF41-09BB-2D30-5FEF-BD7E06782F07}"/>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24C63C41-5267-3869-0A7F-8139D9D3FCB7}"/>
              </a:ext>
            </a:extLst>
          </p:cNvPr>
          <p:cNvSpPr txBox="1"/>
          <p:nvPr/>
        </p:nvSpPr>
        <p:spPr>
          <a:xfrm>
            <a:off x="833120" y="360554"/>
            <a:ext cx="7270531"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Mutex Lock or Mutex</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FEA87995-D84B-A830-7378-DCCEB8A7B4E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633FC0BE-11BF-AB00-5369-E289BEF668BA}"/>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F635E42D-F94E-1DDA-152F-B84B49AF037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A1A53813-4F70-461B-EBA0-D45245A75A57}"/>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77EBC6AF-4FFA-1FFE-D1AB-067586669095}"/>
              </a:ext>
            </a:extLst>
          </p:cNvPr>
          <p:cNvSpPr txBox="1"/>
          <p:nvPr/>
        </p:nvSpPr>
        <p:spPr>
          <a:xfrm>
            <a:off x="507520" y="1234468"/>
            <a:ext cx="11532079" cy="5262979"/>
          </a:xfrm>
          <a:prstGeom prst="rect">
            <a:avLst/>
          </a:prstGeom>
          <a:noFill/>
        </p:spPr>
        <p:txBody>
          <a:bodyPr wrap="square">
            <a:spAutoFit/>
          </a:bodyPr>
          <a:lstStyle/>
          <a:p>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Problems</a:t>
            </a:r>
          </a:p>
          <a:p>
            <a:pPr marL="457200" indent="-457200">
              <a:buAutoNum type="arabicPeriod"/>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Deadlocks: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Mutex</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locks can lead to deadlocks, where two or more processes are blocked indefinitely, each waiting for the other to release a lock.</a:t>
            </a:r>
          </a:p>
          <a:p>
            <a:pPr marL="457200" indent="-457200">
              <a:buAutoNum type="arabicPeriod"/>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Starvation: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Mutex</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locks can also lead to starvation, where one process is unable to access a shared resource because other processes are holding the lock for an extended period.</a:t>
            </a:r>
          </a:p>
          <a:p>
            <a:pPr marL="457200" indent="-457200">
              <a:buAutoNum type="arabicPeriod"/>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Priority inversion: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Mutex</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locks can cause priority inversion, where a higher-priority process is unable to access a shared resource because a lower-priority process is holding the lock.</a:t>
            </a:r>
          </a:p>
          <a:p>
            <a:pPr marL="457200" indent="-457200">
              <a:buAutoNum type="arabicPeriod"/>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Lock contention: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Mutex</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locks can lead to lock contention, where multiple processes compete for the same lock, leading to performance degradation.</a:t>
            </a:r>
          </a:p>
          <a:p>
            <a:pPr marL="457200" indent="-457200">
              <a:buAutoNum type="arabicPeriod"/>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Overhead: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Mutex</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locks can introduce significant overhead, including the time it takes to acquire and release locks, as well as the memory required to store lock metadata.</a:t>
            </a:r>
            <a:endParaRPr lang="en-IN"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0343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cdn-blog.superprof.com/blog_gb/wp-content/uploads/2019/05/contemporary-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6300"/>
            <a:ext cx="7823593" cy="52768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94431" y="2914560"/>
            <a:ext cx="3997569" cy="1200329"/>
          </a:xfrm>
          <a:prstGeom prst="rect">
            <a:avLst/>
          </a:prstGeom>
        </p:spPr>
        <p:txBody>
          <a:bodyPr wrap="square">
            <a:spAutoFit/>
          </a:bodyPr>
          <a:lstStyle/>
          <a:p>
            <a:r>
              <a:rPr lang="en-IN" sz="7200" spc="50" dirty="0">
                <a:ln w="0"/>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Semaphores</a:t>
            </a:r>
          </a:p>
        </p:txBody>
      </p:sp>
    </p:spTree>
    <p:extLst>
      <p:ext uri="{BB962C8B-B14F-4D97-AF65-F5344CB8AC3E}">
        <p14:creationId xmlns:p14="http://schemas.microsoft.com/office/powerpoint/2010/main" val="2483044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84374-EEC9-4F93-279E-771EF311D36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2C1A25C-7E7C-F508-C64B-E78491F25BE6}"/>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2DA81EF5-C356-F2E9-F487-F5AF8BE69E6C}"/>
              </a:ext>
            </a:extLst>
          </p:cNvPr>
          <p:cNvSpPr txBox="1"/>
          <p:nvPr/>
        </p:nvSpPr>
        <p:spPr>
          <a:xfrm>
            <a:off x="833120" y="360554"/>
            <a:ext cx="7270531"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Semaphore</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46B3C23D-7B7D-18ED-B365-056D6AB064B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255ACDDA-B00B-BC4F-2BDD-E54AF9988EAC}"/>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A63988E6-D124-0BC5-50BD-9D8F86C57F6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841BB827-E93B-079A-81F6-325D5A14D725}"/>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58321761-534D-74A0-18C6-2B4DD822D8D4}"/>
              </a:ext>
            </a:extLst>
          </p:cNvPr>
          <p:cNvSpPr txBox="1"/>
          <p:nvPr/>
        </p:nvSpPr>
        <p:spPr>
          <a:xfrm>
            <a:off x="717754" y="1325156"/>
            <a:ext cx="10509045" cy="5293757"/>
          </a:xfrm>
          <a:prstGeom prst="rect">
            <a:avLst/>
          </a:prstGeom>
          <a:noFill/>
        </p:spPr>
        <p:txBody>
          <a:bodyPr wrap="square">
            <a:spAutoFit/>
          </a:bodyPr>
          <a:lstStyle/>
          <a:p>
            <a:pPr algn="just">
              <a:spcBef>
                <a:spcPts val="600"/>
              </a:spcBef>
              <a:spcAft>
                <a:spcPts val="600"/>
              </a:spcAft>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 semaphore is a </a:t>
            </a:r>
            <a:r>
              <a:rPr lang="en-US" sz="2800" dirty="0">
                <a:solidFill>
                  <a:schemeClr val="accent1">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variable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or abstract data type that provides a simple, yet powerful, way to control access to a </a:t>
            </a:r>
            <a:r>
              <a:rPr lang="en-US" sz="2800" b="1"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shared resource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in a concurrent system.</a:t>
            </a:r>
          </a:p>
          <a:p>
            <a:pPr algn="just">
              <a:spcBef>
                <a:spcPts val="600"/>
              </a:spcBef>
              <a:spcAft>
                <a:spcPts val="600"/>
              </a:spcAft>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 semaphore is essentially </a:t>
            </a:r>
            <a:r>
              <a:rPr lang="en-US" sz="2800" b="1"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a counter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that keeps track of the number of available resources. </a:t>
            </a:r>
          </a:p>
          <a:p>
            <a:pPr marL="457200" indent="-457200" algn="just">
              <a:spcBef>
                <a:spcPts val="600"/>
              </a:spcBef>
              <a:spcAft>
                <a:spcPts val="600"/>
              </a:spcAft>
              <a:buFont typeface="Arial" panose="020B0604020202020204" pitchFamily="34" charset="0"/>
              <a:buChar char="•"/>
            </a:pPr>
            <a:r>
              <a:rPr lang="en-US" sz="2800" b="1"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Binary Semaphore</a:t>
            </a:r>
            <a:r>
              <a:rPr lang="en-US" sz="2800" b="1" dirty="0">
                <a:solidFill>
                  <a:schemeClr val="accent6">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 binary semaphore is a semaphore that can take on only two values: 0 and 1. It's used to control access to a single resource.</a:t>
            </a:r>
          </a:p>
          <a:p>
            <a:pPr marL="457200" indent="-457200" algn="just">
              <a:spcBef>
                <a:spcPts val="600"/>
              </a:spcBef>
              <a:spcAft>
                <a:spcPts val="600"/>
              </a:spcAft>
              <a:buFont typeface="Arial" panose="020B0604020202020204" pitchFamily="34" charset="0"/>
              <a:buChar char="•"/>
            </a:pPr>
            <a:r>
              <a:rPr lang="en-US" sz="2800" b="1"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Counting Semaphore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 counting semaphore is a semaphore that can take on any non-negative integer value. It's used to control access to multiple resources.</a:t>
            </a:r>
          </a:p>
        </p:txBody>
      </p:sp>
    </p:spTree>
    <p:extLst>
      <p:ext uri="{BB962C8B-B14F-4D97-AF65-F5344CB8AC3E}">
        <p14:creationId xmlns:p14="http://schemas.microsoft.com/office/powerpoint/2010/main" val="3535044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D03F5-63B7-56BF-341E-8EEE3CCA8D0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356195C-9A46-F1A5-C1CF-ECE8EF2538B6}"/>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8A71F179-F651-F131-5349-87F4AB4C4701}"/>
              </a:ext>
            </a:extLst>
          </p:cNvPr>
          <p:cNvSpPr txBox="1"/>
          <p:nvPr/>
        </p:nvSpPr>
        <p:spPr>
          <a:xfrm>
            <a:off x="833120" y="360554"/>
            <a:ext cx="7270531"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Semaphore</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7E7148A9-634B-45AB-90BB-1CE3EF19706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FDBCE9B2-86CB-9574-3C04-171F96AEDC63}"/>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ECCEDFA2-2FE6-5BC6-5722-21211ADC99D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C62390A1-A4C8-1746-A5F8-634168E39097}"/>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7BBC9C65-6141-4520-B668-FCAD97AF8BF6}"/>
              </a:ext>
            </a:extLst>
          </p:cNvPr>
          <p:cNvSpPr txBox="1"/>
          <p:nvPr/>
        </p:nvSpPr>
        <p:spPr>
          <a:xfrm>
            <a:off x="717754" y="1325156"/>
            <a:ext cx="10509045" cy="4893647"/>
          </a:xfrm>
          <a:prstGeom prst="rect">
            <a:avLst/>
          </a:prstGeom>
          <a:noFill/>
        </p:spPr>
        <p:txBody>
          <a:bodyPr wrap="square">
            <a:spAutoFit/>
          </a:bodyPr>
          <a:lstStyle/>
          <a:p>
            <a:pPr algn="just">
              <a:spcBef>
                <a:spcPts val="600"/>
              </a:spcBef>
              <a:spcAft>
                <a:spcPts val="600"/>
              </a:spcAft>
            </a:pPr>
            <a:r>
              <a:rPr lang="en-US" sz="2800" b="1"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TWO operations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which can be used to access and change the value of the semaphore variable </a:t>
            </a:r>
          </a:p>
          <a:p>
            <a:pPr marL="457200" indent="-457200" algn="just">
              <a:spcBef>
                <a:spcPts val="600"/>
              </a:spcBef>
              <a:spcAft>
                <a:spcPts val="600"/>
              </a:spcAft>
              <a:buFont typeface="Arial" panose="020B0604020202020204" pitchFamily="34" charset="0"/>
              <a:buChar char="•"/>
            </a:pP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wait ( ) and signal ( )</a:t>
            </a:r>
          </a:p>
          <a:p>
            <a:pPr marL="457200" indent="-457200" algn="just">
              <a:spcBef>
                <a:spcPts val="600"/>
              </a:spcBef>
              <a:spcAft>
                <a:spcPts val="600"/>
              </a:spcAft>
              <a:buFont typeface="Arial" panose="020B0604020202020204" pitchFamily="34" charset="0"/>
              <a:buChar char="•"/>
            </a:pPr>
            <a:r>
              <a:rPr lang="en-US" sz="2800" b="1"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Wait ()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and </a:t>
            </a:r>
            <a:r>
              <a:rPr lang="en-US" sz="2800" b="1"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signal ()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operations are also denoted by </a:t>
            </a:r>
            <a:r>
              <a:rPr lang="en-US" sz="2800" b="1"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P (or) down and V (or) up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respectively.</a:t>
            </a:r>
          </a:p>
          <a:p>
            <a:pPr algn="just">
              <a:spcBef>
                <a:spcPts val="600"/>
              </a:spcBef>
              <a:spcAft>
                <a:spcPts val="600"/>
              </a:spcAft>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Semaphore has </a:t>
            </a:r>
            <a:r>
              <a:rPr lang="en-US" sz="2800"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two parts</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 </a:t>
            </a:r>
          </a:p>
          <a:p>
            <a:pPr marL="457200"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An integer counter </a:t>
            </a:r>
          </a:p>
          <a:p>
            <a:pPr marL="457200"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 FIFO waiting queue </a:t>
            </a:r>
          </a:p>
          <a:p>
            <a:pPr algn="just">
              <a:spcBef>
                <a:spcPts val="600"/>
              </a:spcBef>
              <a:spcAft>
                <a:spcPts val="600"/>
              </a:spcAft>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82624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96B19-6360-2D1E-882D-11A82DDAC59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77EECD2-7EEB-EEC7-05A4-13C2FD0A219D}"/>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1F57D524-26A9-924F-1581-C77D378E1FC7}"/>
              </a:ext>
            </a:extLst>
          </p:cNvPr>
          <p:cNvSpPr txBox="1"/>
          <p:nvPr/>
        </p:nvSpPr>
        <p:spPr>
          <a:xfrm>
            <a:off x="833120" y="360554"/>
            <a:ext cx="7270531"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Semaphore</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3A456587-DB05-3F4B-ECDC-441203474C2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147751AE-C499-FA93-A61B-53197A1FD924}"/>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A898A3B7-03A2-8F38-0736-971BA03BB74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E01E5631-0A63-2ED5-C332-82B7F0F97A8D}"/>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60CA73D2-4C99-08D4-70BA-3BB70C8DE951}"/>
              </a:ext>
            </a:extLst>
          </p:cNvPr>
          <p:cNvSpPr txBox="1"/>
          <p:nvPr/>
        </p:nvSpPr>
        <p:spPr>
          <a:xfrm>
            <a:off x="717754" y="1325156"/>
            <a:ext cx="10509045" cy="4862870"/>
          </a:xfrm>
          <a:prstGeom prst="rect">
            <a:avLst/>
          </a:prstGeom>
          <a:noFill/>
        </p:spPr>
        <p:txBody>
          <a:bodyPr wrap="square">
            <a:spAutoFit/>
          </a:bodyPr>
          <a:lstStyle/>
          <a:p>
            <a:pPr marL="514350" indent="-514350" algn="just">
              <a:spcBef>
                <a:spcPts val="600"/>
              </a:spcBef>
              <a:spcAft>
                <a:spcPts val="600"/>
              </a:spcAft>
              <a:buAutoNum type="arabicPeriod"/>
            </a:pPr>
            <a:r>
              <a:rPr lang="en-US" sz="2800" b="1"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Initialization: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 semaphore is initialized with a value that represents the number of available resources.</a:t>
            </a:r>
          </a:p>
          <a:p>
            <a:pPr marL="514350" indent="-514350" algn="just">
              <a:spcBef>
                <a:spcPts val="600"/>
              </a:spcBef>
              <a:spcAft>
                <a:spcPts val="600"/>
              </a:spcAft>
              <a:buAutoNum type="arabicPeriod"/>
            </a:pPr>
            <a:r>
              <a:rPr lang="en-US" sz="2800" b="1"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P Operation: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When a process wants to access the shared resource, it performs a P operation (also known as "wait" or "acquire") on the semaphore. </a:t>
            </a:r>
          </a:p>
          <a:p>
            <a:pPr marL="914400" lvl="1"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If the semaphore value is </a:t>
            </a:r>
            <a:r>
              <a:rPr lang="en-US" sz="2800" b="1"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greater than 0</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the process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decrements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 semaphore value and </a:t>
            </a:r>
            <a:r>
              <a:rPr lang="en-US" sz="2800" b="1"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accesses the resource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914400" lvl="1"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If the semaphore </a:t>
            </a:r>
            <a:r>
              <a:rPr lang="en-US" sz="2800" b="1"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value is 0</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the process is </a:t>
            </a:r>
            <a:r>
              <a:rPr lang="en-US" sz="2800" b="1"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blocked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until the semaphore value becomes greater than 0.</a:t>
            </a:r>
          </a:p>
        </p:txBody>
      </p:sp>
    </p:spTree>
    <p:extLst>
      <p:ext uri="{BB962C8B-B14F-4D97-AF65-F5344CB8AC3E}">
        <p14:creationId xmlns:p14="http://schemas.microsoft.com/office/powerpoint/2010/main" val="726551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74456-C691-EB00-AD58-7155F370830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621D3A6-80E6-8F12-839C-0C5196951A13}"/>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F98F729D-8DB1-3F19-5B33-C66C07AA79AD}"/>
              </a:ext>
            </a:extLst>
          </p:cNvPr>
          <p:cNvSpPr txBox="1"/>
          <p:nvPr/>
        </p:nvSpPr>
        <p:spPr>
          <a:xfrm>
            <a:off x="833120" y="360554"/>
            <a:ext cx="7270531"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Semaphore</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B73558CB-CB85-AB4D-792D-747996BEDE0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352247D7-913D-7456-2C66-474777982ECA}"/>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48CC3BAD-4DD2-865A-74CC-6A01620E275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C535C8A7-8E2B-7F87-B790-3B8D48224F01}"/>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F3EF7C7D-9B82-2DAD-E5D1-53426732036A}"/>
              </a:ext>
            </a:extLst>
          </p:cNvPr>
          <p:cNvSpPr txBox="1"/>
          <p:nvPr/>
        </p:nvSpPr>
        <p:spPr>
          <a:xfrm>
            <a:off x="717754" y="1325156"/>
            <a:ext cx="10509045" cy="2400657"/>
          </a:xfrm>
          <a:prstGeom prst="rect">
            <a:avLst/>
          </a:prstGeom>
          <a:noFill/>
        </p:spPr>
        <p:txBody>
          <a:bodyPr wrap="square">
            <a:spAutoFit/>
          </a:bodyPr>
          <a:lstStyle/>
          <a:p>
            <a:pPr marL="514350" indent="-514350" algn="just">
              <a:spcBef>
                <a:spcPts val="600"/>
              </a:spcBef>
              <a:spcAft>
                <a:spcPts val="600"/>
              </a:spcAft>
              <a:buFont typeface="+mj-lt"/>
              <a:buAutoNum type="arabicPeriod" startAt="3"/>
            </a:pPr>
            <a:r>
              <a:rPr lang="en-US" sz="2800" b="1"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V Operation: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When a process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finishes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accessing the shared resource, it performs a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V operation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(also known as "signal" or "release") on the semaphore. </a:t>
            </a:r>
          </a:p>
          <a:p>
            <a:pPr marL="914400" lvl="1"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This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increments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 semaphore value, indicating that the resource is now available.</a:t>
            </a:r>
          </a:p>
        </p:txBody>
      </p:sp>
    </p:spTree>
    <p:extLst>
      <p:ext uri="{BB962C8B-B14F-4D97-AF65-F5344CB8AC3E}">
        <p14:creationId xmlns:p14="http://schemas.microsoft.com/office/powerpoint/2010/main" val="3846947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64BA1-EAC7-369A-1658-1740676D6E4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C5511E-EA30-E0FC-29FC-E61ECDF6541C}"/>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92B3AC42-A445-6854-A44C-620AA2D3046C}"/>
              </a:ext>
            </a:extLst>
          </p:cNvPr>
          <p:cNvSpPr txBox="1"/>
          <p:nvPr/>
        </p:nvSpPr>
        <p:spPr>
          <a:xfrm>
            <a:off x="833120" y="360554"/>
            <a:ext cx="7270531"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Binary Semaphore</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B3586326-873B-557E-FE83-011916783CF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616AB494-A790-FC54-7FF5-6B01150A70A1}"/>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30E7EB84-8986-4F88-22BB-F9061BA7421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5853F85C-D2F8-24B8-DBCA-EF7A67B104AC}"/>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75DF823D-EFDD-1B4B-E631-604D5D999798}"/>
              </a:ext>
            </a:extLst>
          </p:cNvPr>
          <p:cNvSpPr txBox="1"/>
          <p:nvPr/>
        </p:nvSpPr>
        <p:spPr>
          <a:xfrm>
            <a:off x="717755" y="1325156"/>
            <a:ext cx="4799126" cy="5170646"/>
          </a:xfrm>
          <a:prstGeom prst="rect">
            <a:avLst/>
          </a:prstGeom>
          <a:noFill/>
        </p:spPr>
        <p:txBody>
          <a:bodyPr wrap="square">
            <a:spAutoFit/>
          </a:bodyPr>
          <a:lstStyle/>
          <a:p>
            <a:pPr algn="just">
              <a:spcBef>
                <a:spcPts val="600"/>
              </a:spcBef>
              <a:spcAft>
                <a:spcPts val="600"/>
              </a:spcAft>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Binary semaphore takes only two values 0 and 1</a:t>
            </a:r>
          </a:p>
          <a:p>
            <a:pPr algn="just">
              <a:spcBef>
                <a:spcPts val="600"/>
              </a:spcBef>
              <a:spcAft>
                <a:spcPts val="600"/>
              </a:spcAft>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Let there be two processes P1 and P2 and a semaphore s is initialized as 1. </a:t>
            </a:r>
          </a:p>
          <a:p>
            <a:pPr algn="just">
              <a:spcBef>
                <a:spcPts val="600"/>
              </a:spcBef>
              <a:spcAft>
                <a:spcPts val="600"/>
              </a:spcAft>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Now if suppose P1 enters in its critical section then the value of semaphore s becomes 0. </a:t>
            </a:r>
          </a:p>
          <a:p>
            <a:pPr algn="just">
              <a:spcBef>
                <a:spcPts val="600"/>
              </a:spcBef>
              <a:spcAft>
                <a:spcPts val="600"/>
              </a:spcAft>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Now if P2 wants to enter its critical section then it will wait until s &gt; 0, this can only happen when P1 finishes its critical section and calls V(signal) operation on semaphore s. </a:t>
            </a:r>
          </a:p>
          <a:p>
            <a:pPr algn="just">
              <a:spcBef>
                <a:spcPts val="600"/>
              </a:spcBef>
              <a:spcAft>
                <a:spcPts val="600"/>
              </a:spcAft>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This way mutual exclusion is achieved. </a:t>
            </a:r>
          </a:p>
          <a:p>
            <a:pPr algn="just">
              <a:spcBef>
                <a:spcPts val="600"/>
              </a:spcBef>
              <a:spcAft>
                <a:spcPts val="600"/>
              </a:spcAft>
            </a:pP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Picture 4" descr="C:\Users\admin\Desktop\Semaphores_3.jpg">
            <a:extLst>
              <a:ext uri="{FF2B5EF4-FFF2-40B4-BE49-F238E27FC236}">
                <a16:creationId xmlns:a16="http://schemas.microsoft.com/office/drawing/2014/main" id="{B732714D-8AA0-A806-16CD-64DD3166928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Lst>
          </a:blip>
          <a:srcRect/>
          <a:stretch>
            <a:fillRect/>
          </a:stretch>
        </p:blipFill>
        <p:spPr bwMode="auto">
          <a:xfrm>
            <a:off x="5709162" y="981232"/>
            <a:ext cx="6143625" cy="5276849"/>
          </a:xfrm>
          <a:prstGeom prst="rect">
            <a:avLst/>
          </a:prstGeom>
          <a:noFill/>
        </p:spPr>
      </p:pic>
    </p:spTree>
    <p:extLst>
      <p:ext uri="{BB962C8B-B14F-4D97-AF65-F5344CB8AC3E}">
        <p14:creationId xmlns:p14="http://schemas.microsoft.com/office/powerpoint/2010/main" val="478650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F3979-1041-532B-8790-AB0F0F5FE05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FADE762-785C-69FB-F676-DCEA1FABE223}"/>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53D7068F-9F12-C4A9-76C8-7B139C25B9E3}"/>
              </a:ext>
            </a:extLst>
          </p:cNvPr>
          <p:cNvSpPr txBox="1"/>
          <p:nvPr/>
        </p:nvSpPr>
        <p:spPr>
          <a:xfrm>
            <a:off x="698089" y="360554"/>
            <a:ext cx="4267200"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Synchronization</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269AF9AC-0CC1-51C9-AF0E-33F67178098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E52B8FC2-EFF0-3076-544D-9AC8204FBCFD}"/>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981F2517-D024-25D1-AA5E-3047081D32F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C62545E9-6D49-673F-BD0D-831BD5C0F982}"/>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7" name="Picture 3">
            <a:extLst>
              <a:ext uri="{FF2B5EF4-FFF2-40B4-BE49-F238E27FC236}">
                <a16:creationId xmlns:a16="http://schemas.microsoft.com/office/drawing/2014/main" id="{136C65AA-1463-9407-1DDE-340C91245B09}"/>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937258" y="1598502"/>
            <a:ext cx="6552182" cy="409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919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7F507-6387-BEC0-727F-2B56302F582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E895D94-F0BC-8390-9152-16225D538448}"/>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EC657CFE-3662-2F4B-3376-BA69D5425529}"/>
              </a:ext>
            </a:extLst>
          </p:cNvPr>
          <p:cNvSpPr txBox="1"/>
          <p:nvPr/>
        </p:nvSpPr>
        <p:spPr>
          <a:xfrm>
            <a:off x="833120" y="360554"/>
            <a:ext cx="7270531"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Semaphore vs Mutexes</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2323CFC6-D2D3-2DD2-EAF9-369E26B249F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A3165DC9-C996-FAEF-0B9B-4257FBDBC2A4}"/>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33966D9D-8568-725B-8E14-2DB97BF8064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370B6D15-D660-7346-9F03-D7A0FCCAB5EA}"/>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FEFDD2D9-37B5-2EEA-8D5A-BED5C7B144D8}"/>
              </a:ext>
            </a:extLst>
          </p:cNvPr>
          <p:cNvSpPr txBox="1"/>
          <p:nvPr/>
        </p:nvSpPr>
        <p:spPr>
          <a:xfrm>
            <a:off x="717754" y="1325156"/>
            <a:ext cx="10509045" cy="4616648"/>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IN" sz="2800" dirty="0">
                <a:latin typeface="Microsoft Sans Serif" panose="020B0604020202020204" pitchFamily="34" charset="0"/>
                <a:ea typeface="Microsoft Sans Serif" panose="020B0604020202020204" pitchFamily="34" charset="0"/>
                <a:cs typeface="Microsoft Sans Serif" panose="020B0604020202020204" pitchFamily="34" charset="0"/>
              </a:rPr>
              <a:t>There is a </a:t>
            </a:r>
            <a:r>
              <a:rPr lang="en-IN" sz="2800" b="1" dirty="0">
                <a:latin typeface="Microsoft Sans Serif" panose="020B0604020202020204" pitchFamily="34" charset="0"/>
                <a:ea typeface="Microsoft Sans Serif" panose="020B0604020202020204" pitchFamily="34" charset="0"/>
                <a:cs typeface="Microsoft Sans Serif" panose="020B0604020202020204" pitchFamily="34" charset="0"/>
              </a:rPr>
              <a:t>misconception </a:t>
            </a:r>
            <a:r>
              <a:rPr lang="en-IN" sz="2800" dirty="0">
                <a:latin typeface="Microsoft Sans Serif" panose="020B0604020202020204" pitchFamily="34" charset="0"/>
                <a:ea typeface="Microsoft Sans Serif" panose="020B0604020202020204" pitchFamily="34" charset="0"/>
                <a:cs typeface="Microsoft Sans Serif" panose="020B0604020202020204" pitchFamily="34" charset="0"/>
              </a:rPr>
              <a:t>that binary </a:t>
            </a:r>
            <a:r>
              <a:rPr lang="en-IN" sz="2800" b="1" dirty="0">
                <a:latin typeface="Microsoft Sans Serif" panose="020B0604020202020204" pitchFamily="34" charset="0"/>
                <a:ea typeface="Microsoft Sans Serif" panose="020B0604020202020204" pitchFamily="34" charset="0"/>
                <a:cs typeface="Microsoft Sans Serif" panose="020B0604020202020204" pitchFamily="34" charset="0"/>
              </a:rPr>
              <a:t>semaphore is same as mutex </a:t>
            </a:r>
            <a:r>
              <a:rPr lang="en-IN" sz="2800" dirty="0">
                <a:latin typeface="Microsoft Sans Serif" panose="020B0604020202020204" pitchFamily="34" charset="0"/>
                <a:ea typeface="Microsoft Sans Serif" panose="020B0604020202020204" pitchFamily="34" charset="0"/>
                <a:cs typeface="Microsoft Sans Serif" panose="020B0604020202020204" pitchFamily="34" charset="0"/>
              </a:rPr>
              <a:t>variable but both are different</a:t>
            </a:r>
          </a:p>
          <a:p>
            <a:pPr marL="457200" indent="-457200">
              <a:lnSpc>
                <a:spcPct val="150000"/>
              </a:lnSpc>
              <a:buFont typeface="Arial" panose="020B0604020202020204" pitchFamily="34" charset="0"/>
              <a:buChar char="•"/>
            </a:pPr>
            <a:r>
              <a:rPr lang="en-IN" sz="2800" dirty="0">
                <a:latin typeface="Microsoft Sans Serif" panose="020B0604020202020204" pitchFamily="34" charset="0"/>
                <a:ea typeface="Microsoft Sans Serif" panose="020B0604020202020204" pitchFamily="34" charset="0"/>
                <a:cs typeface="Microsoft Sans Serif" panose="020B0604020202020204" pitchFamily="34" charset="0"/>
              </a:rPr>
              <a:t>Binary semaphore apart from providing a locking mechanism also provides </a:t>
            </a:r>
            <a:r>
              <a:rPr lang="en-IN" sz="2800" b="1" dirty="0">
                <a:latin typeface="Microsoft Sans Serif" panose="020B0604020202020204" pitchFamily="34" charset="0"/>
                <a:ea typeface="Microsoft Sans Serif" panose="020B0604020202020204" pitchFamily="34" charset="0"/>
                <a:cs typeface="Microsoft Sans Serif" panose="020B0604020202020204" pitchFamily="34" charset="0"/>
              </a:rPr>
              <a:t>two atomic operations Signal and wait</a:t>
            </a:r>
            <a:r>
              <a:rPr lang="en-IN" sz="2800" dirty="0">
                <a:latin typeface="Microsoft Sans Serif" panose="020B0604020202020204" pitchFamily="34" charset="0"/>
                <a:ea typeface="Microsoft Sans Serif" panose="020B0604020202020204" pitchFamily="34" charset="0"/>
                <a:cs typeface="Microsoft Sans Serif" panose="020B0604020202020204" pitchFamily="34" charset="0"/>
              </a:rPr>
              <a:t>, which  means after releasing the resource, semaphore will provide a  signalling mechanism for the processes that are waiting for the resource.</a:t>
            </a:r>
          </a:p>
        </p:txBody>
      </p:sp>
    </p:spTree>
    <p:extLst>
      <p:ext uri="{BB962C8B-B14F-4D97-AF65-F5344CB8AC3E}">
        <p14:creationId xmlns:p14="http://schemas.microsoft.com/office/powerpoint/2010/main" val="2394756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007D9-BA7E-C314-8C91-EB0DD60B952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E382D7A-CAFA-3168-35D0-C024082B09D2}"/>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DDF13414-A176-D7E3-1C0F-4BA950AAF32B}"/>
              </a:ext>
            </a:extLst>
          </p:cNvPr>
          <p:cNvSpPr txBox="1"/>
          <p:nvPr/>
        </p:nvSpPr>
        <p:spPr>
          <a:xfrm>
            <a:off x="833120" y="360554"/>
            <a:ext cx="7270531"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Counting Semaphore</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0EEA2451-302E-0162-4D57-2ACE7E6238D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30D6DE6A-92C2-0953-05C7-0D56E46DA62E}"/>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5ED1A67F-B045-9C7A-004D-62932F8D888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FFCCB8FC-5A21-5EDD-B95B-E92E57F2A428}"/>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FFBC03FD-193E-9579-C7B8-D8217345D556}"/>
              </a:ext>
            </a:extLst>
          </p:cNvPr>
          <p:cNvSpPr txBox="1"/>
          <p:nvPr/>
        </p:nvSpPr>
        <p:spPr>
          <a:xfrm>
            <a:off x="717755" y="1325156"/>
            <a:ext cx="10790976" cy="4924425"/>
          </a:xfrm>
          <a:prstGeom prst="rect">
            <a:avLst/>
          </a:prstGeom>
          <a:noFill/>
        </p:spPr>
        <p:txBody>
          <a:bodyPr wrap="square">
            <a:spAutoFit/>
          </a:bodyPr>
          <a:lstStyle/>
          <a:p>
            <a:pPr marL="342900" indent="-342900" algn="just">
              <a:spcBef>
                <a:spcPts val="600"/>
              </a:spcBef>
              <a:spcAft>
                <a:spcPts val="600"/>
              </a:spcAft>
              <a:buFont typeface="Arial" panose="020B0604020202020204" pitchFamily="34" charset="0"/>
              <a:buChar cha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Counting semaphore takes values greater than one.</a:t>
            </a:r>
          </a:p>
          <a:p>
            <a:pPr marL="342900" indent="-342900" algn="just">
              <a:spcBef>
                <a:spcPts val="600"/>
              </a:spcBef>
              <a:spcAft>
                <a:spcPts val="600"/>
              </a:spcAft>
              <a:buFont typeface="Arial" panose="020B0604020202020204" pitchFamily="34" charset="0"/>
              <a:buChar cha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Suppose there is a resource whose number of instance is 4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b="1" dirty="0" err="1">
                <a:latin typeface="Microsoft Sans Serif" panose="020B0604020202020204" pitchFamily="34" charset="0"/>
                <a:ea typeface="Microsoft Sans Serif" panose="020B0604020202020204" pitchFamily="34" charset="0"/>
                <a:cs typeface="Microsoft Sans Serif" panose="020B0604020202020204" pitchFamily="34" charset="0"/>
              </a:rPr>
              <a:t>No.of</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 resources=04</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342900" indent="-342900" algn="just">
              <a:spcBef>
                <a:spcPts val="600"/>
              </a:spcBef>
              <a:spcAft>
                <a:spcPts val="600"/>
              </a:spcAft>
              <a:buFont typeface="Arial" panose="020B0604020202020204" pitchFamily="34" charset="0"/>
              <a:buChar cha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Now we initialize S = 4 and rest is same as for binary semaphore. </a:t>
            </a:r>
          </a:p>
          <a:p>
            <a:pPr marL="342900" indent="-342900" algn="just">
              <a:spcBef>
                <a:spcPts val="600"/>
              </a:spcBef>
              <a:spcAft>
                <a:spcPts val="600"/>
              </a:spcAft>
              <a:buFont typeface="Arial" panose="020B0604020202020204" pitchFamily="34" charset="0"/>
              <a:buChar cha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Whenever process wants that resource , then it calls P(down) or wait function and when it is done it calls V(up) or signal function. </a:t>
            </a:r>
          </a:p>
          <a:p>
            <a:pPr marL="342900" indent="-342900" algn="just">
              <a:spcBef>
                <a:spcPts val="600"/>
              </a:spcBef>
              <a:spcAft>
                <a:spcPts val="600"/>
              </a:spcAft>
              <a:buFont typeface="Arial" panose="020B0604020202020204" pitchFamily="34" charset="0"/>
              <a:buChar cha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If the value of S becomes zero then a process has to wait until S becomes positive. </a:t>
            </a:r>
          </a:p>
          <a:p>
            <a:pPr marL="342900" indent="-342900" algn="just">
              <a:spcBef>
                <a:spcPts val="600"/>
              </a:spcBef>
              <a:spcAft>
                <a:spcPts val="600"/>
              </a:spcAft>
              <a:buFont typeface="Arial" panose="020B0604020202020204" pitchFamily="34" charset="0"/>
              <a:buChar cha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If another process P5 wants the resource then it should wait until one of the four processes calls signal/V/up function and value of semaphore becomes positive.</a:t>
            </a:r>
          </a:p>
        </p:txBody>
      </p:sp>
    </p:spTree>
    <p:extLst>
      <p:ext uri="{BB962C8B-B14F-4D97-AF65-F5344CB8AC3E}">
        <p14:creationId xmlns:p14="http://schemas.microsoft.com/office/powerpoint/2010/main" val="4034314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AFB5E-D925-927D-7B18-7F6E4AB56E6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F250C8C-7F55-982E-9A68-A31A48CE4487}"/>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1796B297-D073-BFE4-1BD6-CFB6ED27718D}"/>
              </a:ext>
            </a:extLst>
          </p:cNvPr>
          <p:cNvSpPr txBox="1"/>
          <p:nvPr/>
        </p:nvSpPr>
        <p:spPr>
          <a:xfrm>
            <a:off x="833120" y="360554"/>
            <a:ext cx="7270531"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Counting Semaphore</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3F386FE1-19F9-D117-4F11-8B803C7C531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43C51D11-7596-1BA0-45C1-AEF6E7ECBFF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789B01B6-3203-5F28-92E4-52B06FB4700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346AFD7C-46FC-E7DD-C265-4730E5A7CCCC}"/>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5" name="TextBox 4">
            <a:extLst>
              <a:ext uri="{FF2B5EF4-FFF2-40B4-BE49-F238E27FC236}">
                <a16:creationId xmlns:a16="http://schemas.microsoft.com/office/drawing/2014/main" id="{E5E0D8E3-DEC6-CE12-63A2-2E7E7558AF2E}"/>
              </a:ext>
            </a:extLst>
          </p:cNvPr>
          <p:cNvSpPr txBox="1"/>
          <p:nvPr/>
        </p:nvSpPr>
        <p:spPr>
          <a:xfrm>
            <a:off x="722142" y="1228235"/>
            <a:ext cx="2286001" cy="369332"/>
          </a:xfrm>
          <a:prstGeom prst="rect">
            <a:avLst/>
          </a:prstGeom>
          <a:noFill/>
        </p:spPr>
        <p:txBody>
          <a:bodyPr wrap="square" rtlCol="0">
            <a:spAutoFit/>
          </a:bodyPr>
          <a:lstStyle/>
          <a:p>
            <a:r>
              <a:rPr lang="en-US" dirty="0"/>
              <a:t>Threads </a:t>
            </a:r>
          </a:p>
        </p:txBody>
      </p:sp>
      <p:sp>
        <p:nvSpPr>
          <p:cNvPr id="8" name="TextBox 7">
            <a:extLst>
              <a:ext uri="{FF2B5EF4-FFF2-40B4-BE49-F238E27FC236}">
                <a16:creationId xmlns:a16="http://schemas.microsoft.com/office/drawing/2014/main" id="{63200D8D-0DCE-7F25-5E4E-A3375A2FCFC5}"/>
              </a:ext>
            </a:extLst>
          </p:cNvPr>
          <p:cNvSpPr txBox="1"/>
          <p:nvPr/>
        </p:nvSpPr>
        <p:spPr>
          <a:xfrm>
            <a:off x="1772529" y="1245771"/>
            <a:ext cx="67525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1</a:t>
            </a:r>
          </a:p>
        </p:txBody>
      </p:sp>
      <p:sp>
        <p:nvSpPr>
          <p:cNvPr id="9" name="TextBox 8">
            <a:extLst>
              <a:ext uri="{FF2B5EF4-FFF2-40B4-BE49-F238E27FC236}">
                <a16:creationId xmlns:a16="http://schemas.microsoft.com/office/drawing/2014/main" id="{501FB10E-6DF3-D03B-A94D-63D04C221AB5}"/>
              </a:ext>
            </a:extLst>
          </p:cNvPr>
          <p:cNvSpPr txBox="1"/>
          <p:nvPr/>
        </p:nvSpPr>
        <p:spPr>
          <a:xfrm>
            <a:off x="2656449" y="1243425"/>
            <a:ext cx="67525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2</a:t>
            </a:r>
          </a:p>
        </p:txBody>
      </p:sp>
      <p:sp>
        <p:nvSpPr>
          <p:cNvPr id="12" name="TextBox 11">
            <a:extLst>
              <a:ext uri="{FF2B5EF4-FFF2-40B4-BE49-F238E27FC236}">
                <a16:creationId xmlns:a16="http://schemas.microsoft.com/office/drawing/2014/main" id="{F23B5102-DD58-4A77-3CE1-0D0E5F7DCD77}"/>
              </a:ext>
            </a:extLst>
          </p:cNvPr>
          <p:cNvSpPr txBox="1"/>
          <p:nvPr/>
        </p:nvSpPr>
        <p:spPr>
          <a:xfrm>
            <a:off x="3526302" y="1228796"/>
            <a:ext cx="67525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3</a:t>
            </a:r>
          </a:p>
        </p:txBody>
      </p:sp>
      <p:sp>
        <p:nvSpPr>
          <p:cNvPr id="13" name="TextBox 12">
            <a:extLst>
              <a:ext uri="{FF2B5EF4-FFF2-40B4-BE49-F238E27FC236}">
                <a16:creationId xmlns:a16="http://schemas.microsoft.com/office/drawing/2014/main" id="{CFFD5EE0-72EA-449A-3F79-FEF9D23FA21D}"/>
              </a:ext>
            </a:extLst>
          </p:cNvPr>
          <p:cNvSpPr txBox="1"/>
          <p:nvPr/>
        </p:nvSpPr>
        <p:spPr>
          <a:xfrm>
            <a:off x="4396155" y="1228235"/>
            <a:ext cx="67525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4</a:t>
            </a:r>
          </a:p>
        </p:txBody>
      </p:sp>
      <p:sp>
        <p:nvSpPr>
          <p:cNvPr id="14" name="TextBox 13">
            <a:extLst>
              <a:ext uri="{FF2B5EF4-FFF2-40B4-BE49-F238E27FC236}">
                <a16:creationId xmlns:a16="http://schemas.microsoft.com/office/drawing/2014/main" id="{E75AD1B6-AC34-8445-8F46-D217DC4FCA49}"/>
              </a:ext>
            </a:extLst>
          </p:cNvPr>
          <p:cNvSpPr txBox="1"/>
          <p:nvPr/>
        </p:nvSpPr>
        <p:spPr>
          <a:xfrm>
            <a:off x="5280075" y="1228235"/>
            <a:ext cx="67525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5</a:t>
            </a:r>
          </a:p>
        </p:txBody>
      </p:sp>
      <p:sp>
        <p:nvSpPr>
          <p:cNvPr id="15" name="TextBox 14">
            <a:extLst>
              <a:ext uri="{FF2B5EF4-FFF2-40B4-BE49-F238E27FC236}">
                <a16:creationId xmlns:a16="http://schemas.microsoft.com/office/drawing/2014/main" id="{03734710-F487-B099-F800-FD91B73D3455}"/>
              </a:ext>
            </a:extLst>
          </p:cNvPr>
          <p:cNvSpPr txBox="1"/>
          <p:nvPr/>
        </p:nvSpPr>
        <p:spPr>
          <a:xfrm>
            <a:off x="6135859" y="1228235"/>
            <a:ext cx="67525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6</a:t>
            </a:r>
          </a:p>
        </p:txBody>
      </p:sp>
      <p:sp>
        <p:nvSpPr>
          <p:cNvPr id="16" name="TextBox 15">
            <a:extLst>
              <a:ext uri="{FF2B5EF4-FFF2-40B4-BE49-F238E27FC236}">
                <a16:creationId xmlns:a16="http://schemas.microsoft.com/office/drawing/2014/main" id="{B6D259D5-7753-8E56-861C-8DC18BA96AB2}"/>
              </a:ext>
            </a:extLst>
          </p:cNvPr>
          <p:cNvSpPr txBox="1"/>
          <p:nvPr/>
        </p:nvSpPr>
        <p:spPr>
          <a:xfrm>
            <a:off x="7458222" y="1201879"/>
            <a:ext cx="1997612" cy="369332"/>
          </a:xfrm>
          <a:prstGeom prst="rect">
            <a:avLst/>
          </a:prstGeom>
          <a:noFill/>
        </p:spPr>
        <p:txBody>
          <a:bodyPr wrap="square" rtlCol="0">
            <a:spAutoFit/>
          </a:bodyPr>
          <a:lstStyle/>
          <a:p>
            <a:r>
              <a:rPr lang="en-US" dirty="0"/>
              <a:t>Resources </a:t>
            </a:r>
          </a:p>
        </p:txBody>
      </p:sp>
      <p:sp>
        <p:nvSpPr>
          <p:cNvPr id="17" name="TextBox 16">
            <a:extLst>
              <a:ext uri="{FF2B5EF4-FFF2-40B4-BE49-F238E27FC236}">
                <a16:creationId xmlns:a16="http://schemas.microsoft.com/office/drawing/2014/main" id="{2CF847C9-5D7D-DD44-B073-1E46A861BE93}"/>
              </a:ext>
            </a:extLst>
          </p:cNvPr>
          <p:cNvSpPr txBox="1"/>
          <p:nvPr/>
        </p:nvSpPr>
        <p:spPr>
          <a:xfrm>
            <a:off x="8846234" y="1218854"/>
            <a:ext cx="67525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1</a:t>
            </a:r>
          </a:p>
        </p:txBody>
      </p:sp>
      <p:sp>
        <p:nvSpPr>
          <p:cNvPr id="18" name="TextBox 17">
            <a:extLst>
              <a:ext uri="{FF2B5EF4-FFF2-40B4-BE49-F238E27FC236}">
                <a16:creationId xmlns:a16="http://schemas.microsoft.com/office/drawing/2014/main" id="{A52C9F4D-182F-98A3-0011-87AA9BB595FE}"/>
              </a:ext>
            </a:extLst>
          </p:cNvPr>
          <p:cNvSpPr txBox="1"/>
          <p:nvPr/>
        </p:nvSpPr>
        <p:spPr>
          <a:xfrm>
            <a:off x="9730154" y="1216508"/>
            <a:ext cx="67525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2</a:t>
            </a:r>
          </a:p>
        </p:txBody>
      </p:sp>
      <p:sp>
        <p:nvSpPr>
          <p:cNvPr id="19" name="TextBox 18">
            <a:extLst>
              <a:ext uri="{FF2B5EF4-FFF2-40B4-BE49-F238E27FC236}">
                <a16:creationId xmlns:a16="http://schemas.microsoft.com/office/drawing/2014/main" id="{6676CF2C-AFFF-88FF-788A-860A3AB24264}"/>
              </a:ext>
            </a:extLst>
          </p:cNvPr>
          <p:cNvSpPr txBox="1"/>
          <p:nvPr/>
        </p:nvSpPr>
        <p:spPr>
          <a:xfrm>
            <a:off x="10600007" y="1201879"/>
            <a:ext cx="67525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3</a:t>
            </a:r>
          </a:p>
        </p:txBody>
      </p:sp>
      <p:sp>
        <p:nvSpPr>
          <p:cNvPr id="20" name="TextBox 19">
            <a:extLst>
              <a:ext uri="{FF2B5EF4-FFF2-40B4-BE49-F238E27FC236}">
                <a16:creationId xmlns:a16="http://schemas.microsoft.com/office/drawing/2014/main" id="{FC906D51-548A-33E4-07A9-3CE53FC134E8}"/>
              </a:ext>
            </a:extLst>
          </p:cNvPr>
          <p:cNvSpPr txBox="1"/>
          <p:nvPr/>
        </p:nvSpPr>
        <p:spPr>
          <a:xfrm>
            <a:off x="7458222" y="740214"/>
            <a:ext cx="2560320" cy="461665"/>
          </a:xfrm>
          <a:prstGeom prst="rect">
            <a:avLst/>
          </a:prstGeom>
          <a:noFill/>
        </p:spPr>
        <p:txBody>
          <a:bodyPr wrap="square" rtlCol="0">
            <a:spAutoFit/>
          </a:bodyPr>
          <a:lstStyle/>
          <a:p>
            <a:r>
              <a:rPr lang="en-US" sz="2400" dirty="0"/>
              <a:t>S = 3</a:t>
            </a:r>
          </a:p>
        </p:txBody>
      </p:sp>
      <p:sp>
        <p:nvSpPr>
          <p:cNvPr id="21" name="TextBox 20">
            <a:extLst>
              <a:ext uri="{FF2B5EF4-FFF2-40B4-BE49-F238E27FC236}">
                <a16:creationId xmlns:a16="http://schemas.microsoft.com/office/drawing/2014/main" id="{60260EAD-660B-3105-652B-A97394B875E9}"/>
              </a:ext>
            </a:extLst>
          </p:cNvPr>
          <p:cNvSpPr txBox="1"/>
          <p:nvPr/>
        </p:nvSpPr>
        <p:spPr>
          <a:xfrm>
            <a:off x="722142" y="2035461"/>
            <a:ext cx="4998720" cy="4524315"/>
          </a:xfrm>
          <a:prstGeom prst="rect">
            <a:avLst/>
          </a:prstGeom>
          <a:noFill/>
        </p:spPr>
        <p:txBody>
          <a:bodyPr wrap="square" rtlCol="0">
            <a:spAutoFit/>
          </a:bodyPr>
          <a:lstStyle/>
          <a:p>
            <a:r>
              <a:rPr lang="en-US" sz="2400" dirty="0"/>
              <a:t>T1  - wait()</a:t>
            </a:r>
            <a:br>
              <a:rPr lang="en-US" sz="2400" dirty="0"/>
            </a:br>
            <a:r>
              <a:rPr lang="en-US" sz="2400" dirty="0"/>
              <a:t>T2  - wait()</a:t>
            </a:r>
          </a:p>
          <a:p>
            <a:r>
              <a:rPr lang="en-US" sz="2400" dirty="0"/>
              <a:t>T3  - wait()</a:t>
            </a:r>
            <a:br>
              <a:rPr lang="en-US" sz="2400" dirty="0"/>
            </a:br>
            <a:r>
              <a:rPr lang="en-US" sz="2400" dirty="0"/>
              <a:t>T4  - wait()</a:t>
            </a:r>
          </a:p>
          <a:p>
            <a:r>
              <a:rPr lang="en-US" sz="2400" dirty="0"/>
              <a:t>T5  - wait()</a:t>
            </a:r>
          </a:p>
          <a:p>
            <a:r>
              <a:rPr lang="en-US" sz="2400" dirty="0"/>
              <a:t>T1  - signal()</a:t>
            </a:r>
          </a:p>
          <a:p>
            <a:r>
              <a:rPr lang="en-US" sz="2400" dirty="0"/>
              <a:t>T6  - wait()</a:t>
            </a:r>
          </a:p>
          <a:p>
            <a:r>
              <a:rPr lang="en-US" sz="2400" dirty="0"/>
              <a:t>T2  - signal()</a:t>
            </a:r>
          </a:p>
          <a:p>
            <a:r>
              <a:rPr lang="en-US" sz="2400" dirty="0"/>
              <a:t>T3  - signal()</a:t>
            </a:r>
          </a:p>
          <a:p>
            <a:r>
              <a:rPr lang="en-US" sz="2400" dirty="0"/>
              <a:t>T4  - signal()</a:t>
            </a:r>
            <a:br>
              <a:rPr lang="en-US" sz="2400" dirty="0"/>
            </a:br>
            <a:r>
              <a:rPr lang="en-US" sz="2400" dirty="0"/>
              <a:t>T5  - signal()</a:t>
            </a:r>
            <a:br>
              <a:rPr lang="en-US" sz="2400" dirty="0"/>
            </a:br>
            <a:r>
              <a:rPr lang="en-US" sz="2400" dirty="0"/>
              <a:t>T6  - signal() </a:t>
            </a:r>
          </a:p>
        </p:txBody>
      </p:sp>
      <p:sp>
        <p:nvSpPr>
          <p:cNvPr id="23" name="TextBox 22">
            <a:extLst>
              <a:ext uri="{FF2B5EF4-FFF2-40B4-BE49-F238E27FC236}">
                <a16:creationId xmlns:a16="http://schemas.microsoft.com/office/drawing/2014/main" id="{1B9416FC-571D-845E-BA80-BA887D6FBA90}"/>
              </a:ext>
            </a:extLst>
          </p:cNvPr>
          <p:cNvSpPr txBox="1"/>
          <p:nvPr/>
        </p:nvSpPr>
        <p:spPr>
          <a:xfrm>
            <a:off x="2572045" y="2033115"/>
            <a:ext cx="7628996" cy="4893647"/>
          </a:xfrm>
          <a:prstGeom prst="rect">
            <a:avLst/>
          </a:prstGeom>
          <a:noFill/>
        </p:spPr>
        <p:txBody>
          <a:bodyPr wrap="square" rtlCol="0">
            <a:spAutoFit/>
          </a:bodyPr>
          <a:lstStyle/>
          <a:p>
            <a:r>
              <a:rPr lang="en-US" sz="2400" b="1" dirty="0"/>
              <a:t>S-- 	= 2 	–	T1 Executes</a:t>
            </a:r>
          </a:p>
          <a:p>
            <a:r>
              <a:rPr lang="en-US" sz="2400" b="1" dirty="0"/>
              <a:t>S-- 	= 1 	– 	T2 Executes</a:t>
            </a:r>
          </a:p>
          <a:p>
            <a:r>
              <a:rPr lang="en-US" sz="2400" b="1" dirty="0"/>
              <a:t>S-- 	= 0 	– 	T3 Executes</a:t>
            </a:r>
          </a:p>
          <a:p>
            <a:r>
              <a:rPr lang="en-US" sz="2400" b="1" dirty="0"/>
              <a:t>S	= 0(-1) 		T4 in Waiting Queue </a:t>
            </a:r>
          </a:p>
          <a:p>
            <a:r>
              <a:rPr lang="en-US" sz="2400" b="1" dirty="0"/>
              <a:t>S 	= 0 (-2)		T5 in waiting queue</a:t>
            </a:r>
          </a:p>
          <a:p>
            <a:r>
              <a:rPr lang="en-US" sz="2400" b="1" dirty="0"/>
              <a:t>S++ 	= 1 	signals T4 to execute 		s-- = 0</a:t>
            </a:r>
          </a:p>
          <a:p>
            <a:r>
              <a:rPr lang="en-US" sz="2400" b="1" dirty="0"/>
              <a:t>S	= 0 		T6 in waiting Queue</a:t>
            </a:r>
          </a:p>
          <a:p>
            <a:r>
              <a:rPr lang="en-US" sz="2400" b="1" dirty="0"/>
              <a:t>S++ 	= 1	signals T5 to execute 		s--=0</a:t>
            </a:r>
          </a:p>
          <a:p>
            <a:r>
              <a:rPr lang="en-US" sz="2400" b="1" dirty="0"/>
              <a:t>S++ 	= 1 	signals T6 to execute 		S--=0</a:t>
            </a:r>
          </a:p>
          <a:p>
            <a:r>
              <a:rPr lang="en-US" sz="2400" b="1" dirty="0"/>
              <a:t>S++	= 1 		no one to wakeup</a:t>
            </a:r>
          </a:p>
          <a:p>
            <a:r>
              <a:rPr lang="en-US" sz="2400" b="1" dirty="0"/>
              <a:t>S++	= 2 		no one to wakeup</a:t>
            </a:r>
          </a:p>
          <a:p>
            <a:r>
              <a:rPr lang="en-US" sz="2400" b="1" dirty="0"/>
              <a:t>S++	= 3 		no one to wakeup</a:t>
            </a:r>
          </a:p>
          <a:p>
            <a:endParaRPr lang="en-US" sz="2400" b="1" dirty="0"/>
          </a:p>
        </p:txBody>
      </p:sp>
      <p:graphicFrame>
        <p:nvGraphicFramePr>
          <p:cNvPr id="24" name="Table 23">
            <a:extLst>
              <a:ext uri="{FF2B5EF4-FFF2-40B4-BE49-F238E27FC236}">
                <a16:creationId xmlns:a16="http://schemas.microsoft.com/office/drawing/2014/main" id="{B05DA8BC-C207-2C70-AFB6-6473867E08CF}"/>
              </a:ext>
            </a:extLst>
          </p:cNvPr>
          <p:cNvGraphicFramePr>
            <a:graphicFrameLocks noGrp="1"/>
          </p:cNvGraphicFramePr>
          <p:nvPr>
            <p:extLst>
              <p:ext uri="{D42A27DB-BD31-4B8C-83A1-F6EECF244321}">
                <p14:modId xmlns:p14="http://schemas.microsoft.com/office/powerpoint/2010/main" val="1875408066"/>
              </p:ext>
            </p:extLst>
          </p:nvPr>
        </p:nvGraphicFramePr>
        <p:xfrm>
          <a:off x="9157287" y="3225254"/>
          <a:ext cx="2885439" cy="370840"/>
        </p:xfrm>
        <a:graphic>
          <a:graphicData uri="http://schemas.openxmlformats.org/drawingml/2006/table">
            <a:tbl>
              <a:tblPr firstRow="1" bandRow="1">
                <a:tableStyleId>{5C22544A-7EE6-4342-B048-85BDC9FD1C3A}</a:tableStyleId>
              </a:tblPr>
              <a:tblGrid>
                <a:gridCol w="961813">
                  <a:extLst>
                    <a:ext uri="{9D8B030D-6E8A-4147-A177-3AD203B41FA5}">
                      <a16:colId xmlns:a16="http://schemas.microsoft.com/office/drawing/2014/main" val="723379023"/>
                    </a:ext>
                  </a:extLst>
                </a:gridCol>
                <a:gridCol w="961813">
                  <a:extLst>
                    <a:ext uri="{9D8B030D-6E8A-4147-A177-3AD203B41FA5}">
                      <a16:colId xmlns:a16="http://schemas.microsoft.com/office/drawing/2014/main" val="994875392"/>
                    </a:ext>
                  </a:extLst>
                </a:gridCol>
                <a:gridCol w="961813">
                  <a:extLst>
                    <a:ext uri="{9D8B030D-6E8A-4147-A177-3AD203B41FA5}">
                      <a16:colId xmlns:a16="http://schemas.microsoft.com/office/drawing/2014/main" val="1373924513"/>
                    </a:ext>
                  </a:extLst>
                </a:gridCol>
              </a:tblGrid>
              <a:tr h="370840">
                <a:tc>
                  <a:txBody>
                    <a:bodyPr/>
                    <a:lstStyle/>
                    <a:p>
                      <a:pPr algn="ctr"/>
                      <a:r>
                        <a:rPr lang="en-IN" dirty="0">
                          <a:solidFill>
                            <a:schemeClr val="tx1"/>
                          </a:solidFill>
                        </a:rPr>
                        <a:t>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7310483"/>
                  </a:ext>
                </a:extLst>
              </a:tr>
            </a:tbl>
          </a:graphicData>
        </a:graphic>
      </p:graphicFrame>
      <p:graphicFrame>
        <p:nvGraphicFramePr>
          <p:cNvPr id="25" name="Table 24">
            <a:extLst>
              <a:ext uri="{FF2B5EF4-FFF2-40B4-BE49-F238E27FC236}">
                <a16:creationId xmlns:a16="http://schemas.microsoft.com/office/drawing/2014/main" id="{FF6DEB1F-F709-E374-6AE2-52CCECEF1F64}"/>
              </a:ext>
            </a:extLst>
          </p:cNvPr>
          <p:cNvGraphicFramePr>
            <a:graphicFrameLocks noGrp="1"/>
          </p:cNvGraphicFramePr>
          <p:nvPr>
            <p:extLst>
              <p:ext uri="{D42A27DB-BD31-4B8C-83A1-F6EECF244321}">
                <p14:modId xmlns:p14="http://schemas.microsoft.com/office/powerpoint/2010/main" val="3635837499"/>
              </p:ext>
            </p:extLst>
          </p:nvPr>
        </p:nvGraphicFramePr>
        <p:xfrm>
          <a:off x="9136967" y="3662134"/>
          <a:ext cx="2885439" cy="370840"/>
        </p:xfrm>
        <a:graphic>
          <a:graphicData uri="http://schemas.openxmlformats.org/drawingml/2006/table">
            <a:tbl>
              <a:tblPr firstRow="1" bandRow="1">
                <a:tableStyleId>{5C22544A-7EE6-4342-B048-85BDC9FD1C3A}</a:tableStyleId>
              </a:tblPr>
              <a:tblGrid>
                <a:gridCol w="961813">
                  <a:extLst>
                    <a:ext uri="{9D8B030D-6E8A-4147-A177-3AD203B41FA5}">
                      <a16:colId xmlns:a16="http://schemas.microsoft.com/office/drawing/2014/main" val="723379023"/>
                    </a:ext>
                  </a:extLst>
                </a:gridCol>
                <a:gridCol w="961813">
                  <a:extLst>
                    <a:ext uri="{9D8B030D-6E8A-4147-A177-3AD203B41FA5}">
                      <a16:colId xmlns:a16="http://schemas.microsoft.com/office/drawing/2014/main" val="994875392"/>
                    </a:ext>
                  </a:extLst>
                </a:gridCol>
                <a:gridCol w="961813">
                  <a:extLst>
                    <a:ext uri="{9D8B030D-6E8A-4147-A177-3AD203B41FA5}">
                      <a16:colId xmlns:a16="http://schemas.microsoft.com/office/drawing/2014/main" val="1373924513"/>
                    </a:ext>
                  </a:extLst>
                </a:gridCol>
              </a:tblGrid>
              <a:tr h="370840">
                <a:tc>
                  <a:txBody>
                    <a:bodyPr/>
                    <a:lstStyle/>
                    <a:p>
                      <a:pPr algn="ctr"/>
                      <a:r>
                        <a:rPr lang="en-IN" dirty="0">
                          <a:solidFill>
                            <a:schemeClr val="tx1"/>
                          </a:solidFill>
                        </a:rPr>
                        <a:t>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solidFill>
                            <a:schemeClr val="tx1"/>
                          </a:solidFill>
                        </a:rPr>
                        <a:t>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7310483"/>
                  </a:ext>
                </a:extLst>
              </a:tr>
            </a:tbl>
          </a:graphicData>
        </a:graphic>
      </p:graphicFrame>
      <p:graphicFrame>
        <p:nvGraphicFramePr>
          <p:cNvPr id="26" name="Table 25">
            <a:extLst>
              <a:ext uri="{FF2B5EF4-FFF2-40B4-BE49-F238E27FC236}">
                <a16:creationId xmlns:a16="http://schemas.microsoft.com/office/drawing/2014/main" id="{F9378AB5-B7FA-AA0F-B8D4-1366DC9FB0C8}"/>
              </a:ext>
            </a:extLst>
          </p:cNvPr>
          <p:cNvGraphicFramePr>
            <a:graphicFrameLocks noGrp="1"/>
          </p:cNvGraphicFramePr>
          <p:nvPr>
            <p:extLst>
              <p:ext uri="{D42A27DB-BD31-4B8C-83A1-F6EECF244321}">
                <p14:modId xmlns:p14="http://schemas.microsoft.com/office/powerpoint/2010/main" val="3498338334"/>
              </p:ext>
            </p:extLst>
          </p:nvPr>
        </p:nvGraphicFramePr>
        <p:xfrm>
          <a:off x="9157287" y="4332197"/>
          <a:ext cx="2885439" cy="370840"/>
        </p:xfrm>
        <a:graphic>
          <a:graphicData uri="http://schemas.openxmlformats.org/drawingml/2006/table">
            <a:tbl>
              <a:tblPr firstRow="1" bandRow="1">
                <a:tableStyleId>{5C22544A-7EE6-4342-B048-85BDC9FD1C3A}</a:tableStyleId>
              </a:tblPr>
              <a:tblGrid>
                <a:gridCol w="961813">
                  <a:extLst>
                    <a:ext uri="{9D8B030D-6E8A-4147-A177-3AD203B41FA5}">
                      <a16:colId xmlns:a16="http://schemas.microsoft.com/office/drawing/2014/main" val="723379023"/>
                    </a:ext>
                  </a:extLst>
                </a:gridCol>
                <a:gridCol w="961813">
                  <a:extLst>
                    <a:ext uri="{9D8B030D-6E8A-4147-A177-3AD203B41FA5}">
                      <a16:colId xmlns:a16="http://schemas.microsoft.com/office/drawing/2014/main" val="994875392"/>
                    </a:ext>
                  </a:extLst>
                </a:gridCol>
                <a:gridCol w="961813">
                  <a:extLst>
                    <a:ext uri="{9D8B030D-6E8A-4147-A177-3AD203B41FA5}">
                      <a16:colId xmlns:a16="http://schemas.microsoft.com/office/drawing/2014/main" val="1373924513"/>
                    </a:ext>
                  </a:extLst>
                </a:gridCol>
              </a:tblGrid>
              <a:tr h="370840">
                <a:tc>
                  <a:txBody>
                    <a:bodyPr/>
                    <a:lstStyle/>
                    <a:p>
                      <a:pPr algn="ctr"/>
                      <a:r>
                        <a:rPr lang="en-IN" dirty="0">
                          <a:solidFill>
                            <a:schemeClr val="tx1"/>
                          </a:solidFill>
                        </a:rPr>
                        <a:t>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solidFill>
                            <a:schemeClr val="tx1"/>
                          </a:solidFill>
                        </a:rPr>
                        <a:t>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7310483"/>
                  </a:ext>
                </a:extLst>
              </a:tr>
            </a:tbl>
          </a:graphicData>
        </a:graphic>
      </p:graphicFrame>
      <p:graphicFrame>
        <p:nvGraphicFramePr>
          <p:cNvPr id="27" name="Table 26">
            <a:extLst>
              <a:ext uri="{FF2B5EF4-FFF2-40B4-BE49-F238E27FC236}">
                <a16:creationId xmlns:a16="http://schemas.microsoft.com/office/drawing/2014/main" id="{6BB64048-6346-7BEA-35AF-2CD031B269B5}"/>
              </a:ext>
            </a:extLst>
          </p:cNvPr>
          <p:cNvGraphicFramePr>
            <a:graphicFrameLocks noGrp="1"/>
          </p:cNvGraphicFramePr>
          <p:nvPr>
            <p:extLst>
              <p:ext uri="{D42A27DB-BD31-4B8C-83A1-F6EECF244321}">
                <p14:modId xmlns:p14="http://schemas.microsoft.com/office/powerpoint/2010/main" val="3954075389"/>
              </p:ext>
            </p:extLst>
          </p:nvPr>
        </p:nvGraphicFramePr>
        <p:xfrm>
          <a:off x="9181310" y="5331531"/>
          <a:ext cx="2885439" cy="370840"/>
        </p:xfrm>
        <a:graphic>
          <a:graphicData uri="http://schemas.openxmlformats.org/drawingml/2006/table">
            <a:tbl>
              <a:tblPr firstRow="1" bandRow="1">
                <a:tableStyleId>{5C22544A-7EE6-4342-B048-85BDC9FD1C3A}</a:tableStyleId>
              </a:tblPr>
              <a:tblGrid>
                <a:gridCol w="961813">
                  <a:extLst>
                    <a:ext uri="{9D8B030D-6E8A-4147-A177-3AD203B41FA5}">
                      <a16:colId xmlns:a16="http://schemas.microsoft.com/office/drawing/2014/main" val="723379023"/>
                    </a:ext>
                  </a:extLst>
                </a:gridCol>
                <a:gridCol w="961813">
                  <a:extLst>
                    <a:ext uri="{9D8B030D-6E8A-4147-A177-3AD203B41FA5}">
                      <a16:colId xmlns:a16="http://schemas.microsoft.com/office/drawing/2014/main" val="994875392"/>
                    </a:ext>
                  </a:extLst>
                </a:gridCol>
                <a:gridCol w="961813">
                  <a:extLst>
                    <a:ext uri="{9D8B030D-6E8A-4147-A177-3AD203B41FA5}">
                      <a16:colId xmlns:a16="http://schemas.microsoft.com/office/drawing/2014/main" val="1373924513"/>
                    </a:ext>
                  </a:extLst>
                </a:gridCol>
              </a:tblGrid>
              <a:tr h="370840">
                <a:tc>
                  <a:txBody>
                    <a:bodyPr/>
                    <a:lstStyle/>
                    <a:p>
                      <a:pPr algn="ct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7310483"/>
                  </a:ext>
                </a:extLst>
              </a:tr>
            </a:tbl>
          </a:graphicData>
        </a:graphic>
      </p:graphicFrame>
    </p:spTree>
    <p:extLst>
      <p:ext uri="{BB962C8B-B14F-4D97-AF65-F5344CB8AC3E}">
        <p14:creationId xmlns:p14="http://schemas.microsoft.com/office/powerpoint/2010/main" val="198638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500" fill="hold"/>
                                        <p:tgtEl>
                                          <p:spTgt spid="21"/>
                                        </p:tgtEl>
                                        <p:attrNameLst>
                                          <p:attrName>ppt_x</p:attrName>
                                        </p:attrNameLst>
                                      </p:cBhvr>
                                      <p:tavLst>
                                        <p:tav tm="0">
                                          <p:val>
                                            <p:strVal val="#ppt_x"/>
                                          </p:val>
                                        </p:tav>
                                        <p:tav tm="100000">
                                          <p:val>
                                            <p:strVal val="#ppt_x"/>
                                          </p:val>
                                        </p:tav>
                                      </p:tavLst>
                                    </p:anim>
                                    <p:anim calcmode="lin" valueType="num">
                                      <p:cBhvr additive="base">
                                        <p:cTn id="7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3">
                                            <p:txEl>
                                              <p:pRg st="0" end="0"/>
                                            </p:txEl>
                                          </p:spTgt>
                                        </p:tgtEl>
                                        <p:attrNameLst>
                                          <p:attrName>style.visibility</p:attrName>
                                        </p:attrNameLst>
                                      </p:cBhvr>
                                      <p:to>
                                        <p:strVal val="visible"/>
                                      </p:to>
                                    </p:set>
                                    <p:anim calcmode="lin" valueType="num">
                                      <p:cBhvr additive="base">
                                        <p:cTn id="7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3">
                                            <p:txEl>
                                              <p:pRg st="1" end="1"/>
                                            </p:txEl>
                                          </p:spTgt>
                                        </p:tgtEl>
                                        <p:attrNameLst>
                                          <p:attrName>style.visibility</p:attrName>
                                        </p:attrNameLst>
                                      </p:cBhvr>
                                      <p:to>
                                        <p:strVal val="visible"/>
                                      </p:to>
                                    </p:set>
                                    <p:anim calcmode="lin" valueType="num">
                                      <p:cBhvr additive="base">
                                        <p:cTn id="82"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3">
                                            <p:txEl>
                                              <p:pRg st="2" end="2"/>
                                            </p:txEl>
                                          </p:spTgt>
                                        </p:tgtEl>
                                        <p:attrNameLst>
                                          <p:attrName>style.visibility</p:attrName>
                                        </p:attrNameLst>
                                      </p:cBhvr>
                                      <p:to>
                                        <p:strVal val="visible"/>
                                      </p:to>
                                    </p:set>
                                    <p:anim calcmode="lin" valueType="num">
                                      <p:cBhvr additive="base">
                                        <p:cTn id="8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23">
                                            <p:txEl>
                                              <p:pRg st="3" end="3"/>
                                            </p:txEl>
                                          </p:spTgt>
                                        </p:tgtEl>
                                        <p:attrNameLst>
                                          <p:attrName>style.visibility</p:attrName>
                                        </p:attrNameLst>
                                      </p:cBhvr>
                                      <p:to>
                                        <p:strVal val="visible"/>
                                      </p:to>
                                    </p:set>
                                    <p:anim calcmode="lin" valueType="num">
                                      <p:cBhvr additive="base">
                                        <p:cTn id="94"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23">
                                            <p:txEl>
                                              <p:pRg st="4" end="4"/>
                                            </p:txEl>
                                          </p:spTgt>
                                        </p:tgtEl>
                                        <p:attrNameLst>
                                          <p:attrName>style.visibility</p:attrName>
                                        </p:attrNameLst>
                                      </p:cBhvr>
                                      <p:to>
                                        <p:strVal val="visible"/>
                                      </p:to>
                                    </p:set>
                                    <p:anim calcmode="lin" valueType="num">
                                      <p:cBhvr additive="base">
                                        <p:cTn id="100"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23">
                                            <p:txEl>
                                              <p:pRg st="5" end="5"/>
                                            </p:txEl>
                                          </p:spTgt>
                                        </p:tgtEl>
                                        <p:attrNameLst>
                                          <p:attrName>style.visibility</p:attrName>
                                        </p:attrNameLst>
                                      </p:cBhvr>
                                      <p:to>
                                        <p:strVal val="visible"/>
                                      </p:to>
                                    </p:set>
                                    <p:anim calcmode="lin" valueType="num">
                                      <p:cBhvr additive="base">
                                        <p:cTn id="106"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23">
                                            <p:txEl>
                                              <p:pRg st="6" end="6"/>
                                            </p:txEl>
                                          </p:spTgt>
                                        </p:tgtEl>
                                        <p:attrNameLst>
                                          <p:attrName>style.visibility</p:attrName>
                                        </p:attrNameLst>
                                      </p:cBhvr>
                                      <p:to>
                                        <p:strVal val="visible"/>
                                      </p:to>
                                    </p:set>
                                    <p:anim calcmode="lin" valueType="num">
                                      <p:cBhvr additive="base">
                                        <p:cTn id="112"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23">
                                            <p:txEl>
                                              <p:pRg st="7" end="7"/>
                                            </p:txEl>
                                          </p:spTgt>
                                        </p:tgtEl>
                                        <p:attrNameLst>
                                          <p:attrName>style.visibility</p:attrName>
                                        </p:attrNameLst>
                                      </p:cBhvr>
                                      <p:to>
                                        <p:strVal val="visible"/>
                                      </p:to>
                                    </p:set>
                                    <p:anim calcmode="lin" valueType="num">
                                      <p:cBhvr additive="base">
                                        <p:cTn id="118"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23">
                                            <p:txEl>
                                              <p:pRg st="8" end="8"/>
                                            </p:txEl>
                                          </p:spTgt>
                                        </p:tgtEl>
                                        <p:attrNameLst>
                                          <p:attrName>style.visibility</p:attrName>
                                        </p:attrNameLst>
                                      </p:cBhvr>
                                      <p:to>
                                        <p:strVal val="visible"/>
                                      </p:to>
                                    </p:set>
                                    <p:anim calcmode="lin" valueType="num">
                                      <p:cBhvr additive="base">
                                        <p:cTn id="124"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125" dur="500" fill="hold"/>
                                        <p:tgtEl>
                                          <p:spTgt spid="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23">
                                            <p:txEl>
                                              <p:pRg st="9" end="9"/>
                                            </p:txEl>
                                          </p:spTgt>
                                        </p:tgtEl>
                                        <p:attrNameLst>
                                          <p:attrName>style.visibility</p:attrName>
                                        </p:attrNameLst>
                                      </p:cBhvr>
                                      <p:to>
                                        <p:strVal val="visible"/>
                                      </p:to>
                                    </p:set>
                                    <p:anim calcmode="lin" valueType="num">
                                      <p:cBhvr additive="base">
                                        <p:cTn id="130"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2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23">
                                            <p:txEl>
                                              <p:pRg st="10" end="10"/>
                                            </p:txEl>
                                          </p:spTgt>
                                        </p:tgtEl>
                                        <p:attrNameLst>
                                          <p:attrName>style.visibility</p:attrName>
                                        </p:attrNameLst>
                                      </p:cBhvr>
                                      <p:to>
                                        <p:strVal val="visible"/>
                                      </p:to>
                                    </p:set>
                                    <p:anim calcmode="lin" valueType="num">
                                      <p:cBhvr additive="base">
                                        <p:cTn id="136" dur="500" fill="hold"/>
                                        <p:tgtEl>
                                          <p:spTgt spid="23">
                                            <p:txEl>
                                              <p:pRg st="10" end="10"/>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 presetClass="entr" presetSubtype="4" fill="hold" grpId="0" nodeType="clickEffect">
                                  <p:stCondLst>
                                    <p:cond delay="0"/>
                                  </p:stCondLst>
                                  <p:childTnLst>
                                    <p:set>
                                      <p:cBhvr>
                                        <p:cTn id="141" dur="1" fill="hold">
                                          <p:stCondLst>
                                            <p:cond delay="0"/>
                                          </p:stCondLst>
                                        </p:cTn>
                                        <p:tgtEl>
                                          <p:spTgt spid="23">
                                            <p:txEl>
                                              <p:pRg st="11" end="11"/>
                                            </p:txEl>
                                          </p:spTgt>
                                        </p:tgtEl>
                                        <p:attrNameLst>
                                          <p:attrName>style.visibility</p:attrName>
                                        </p:attrNameLst>
                                      </p:cBhvr>
                                      <p:to>
                                        <p:strVal val="visible"/>
                                      </p:to>
                                    </p:set>
                                    <p:anim calcmode="lin" valueType="num">
                                      <p:cBhvr additive="base">
                                        <p:cTn id="142" dur="500" fill="hold"/>
                                        <p:tgtEl>
                                          <p:spTgt spid="23">
                                            <p:txEl>
                                              <p:pRg st="11" end="11"/>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23">
                                            <p:txEl>
                                              <p:pRg st="11" end="11"/>
                                            </p:txEl>
                                          </p:spTgt>
                                        </p:tgtEl>
                                        <p:attrNameLst>
                                          <p:attrName>ppt_y</p:attrName>
                                        </p:attrNameLst>
                                      </p:cBhvr>
                                      <p:tavLst>
                                        <p:tav tm="0">
                                          <p:val>
                                            <p:strVal val="1+#ppt_h/2"/>
                                          </p:val>
                                        </p:tav>
                                        <p:tav tm="100000">
                                          <p:val>
                                            <p:strVal val="#ppt_y"/>
                                          </p:val>
                                        </p:tav>
                                      </p:tavLst>
                                    </p:anim>
                                  </p:childTnLst>
                                </p:cTn>
                              </p:par>
                              <p:par>
                                <p:cTn id="144" presetID="2" presetClass="entr" presetSubtype="4" fill="hold" nodeType="withEffect">
                                  <p:stCondLst>
                                    <p:cond delay="0"/>
                                  </p:stCondLst>
                                  <p:childTnLst>
                                    <p:set>
                                      <p:cBhvr>
                                        <p:cTn id="145" dur="1" fill="hold">
                                          <p:stCondLst>
                                            <p:cond delay="0"/>
                                          </p:stCondLst>
                                        </p:cTn>
                                        <p:tgtEl>
                                          <p:spTgt spid="25"/>
                                        </p:tgtEl>
                                        <p:attrNameLst>
                                          <p:attrName>style.visibility</p:attrName>
                                        </p:attrNameLst>
                                      </p:cBhvr>
                                      <p:to>
                                        <p:strVal val="visible"/>
                                      </p:to>
                                    </p:set>
                                    <p:anim calcmode="lin" valueType="num">
                                      <p:cBhvr additive="base">
                                        <p:cTn id="146" dur="500" fill="hold"/>
                                        <p:tgtEl>
                                          <p:spTgt spid="25"/>
                                        </p:tgtEl>
                                        <p:attrNameLst>
                                          <p:attrName>ppt_x</p:attrName>
                                        </p:attrNameLst>
                                      </p:cBhvr>
                                      <p:tavLst>
                                        <p:tav tm="0">
                                          <p:val>
                                            <p:strVal val="#ppt_x"/>
                                          </p:val>
                                        </p:tav>
                                        <p:tav tm="100000">
                                          <p:val>
                                            <p:strVal val="#ppt_x"/>
                                          </p:val>
                                        </p:tav>
                                      </p:tavLst>
                                    </p:anim>
                                    <p:anim calcmode="lin" valueType="num">
                                      <p:cBhvr additive="base">
                                        <p:cTn id="147" dur="500" fill="hold"/>
                                        <p:tgtEl>
                                          <p:spTgt spid="25"/>
                                        </p:tgtEl>
                                        <p:attrNameLst>
                                          <p:attrName>ppt_y</p:attrName>
                                        </p:attrNameLst>
                                      </p:cBhvr>
                                      <p:tavLst>
                                        <p:tav tm="0">
                                          <p:val>
                                            <p:strVal val="1+#ppt_h/2"/>
                                          </p:val>
                                        </p:tav>
                                        <p:tav tm="100000">
                                          <p:val>
                                            <p:strVal val="#ppt_y"/>
                                          </p:val>
                                        </p:tav>
                                      </p:tavLst>
                                    </p:anim>
                                  </p:childTnLst>
                                </p:cTn>
                              </p:par>
                              <p:par>
                                <p:cTn id="148" presetID="2" presetClass="entr" presetSubtype="4" fill="hold"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additive="base">
                                        <p:cTn id="150" dur="500" fill="hold"/>
                                        <p:tgtEl>
                                          <p:spTgt spid="24"/>
                                        </p:tgtEl>
                                        <p:attrNameLst>
                                          <p:attrName>ppt_x</p:attrName>
                                        </p:attrNameLst>
                                      </p:cBhvr>
                                      <p:tavLst>
                                        <p:tav tm="0">
                                          <p:val>
                                            <p:strVal val="#ppt_x"/>
                                          </p:val>
                                        </p:tav>
                                        <p:tav tm="100000">
                                          <p:val>
                                            <p:strVal val="#ppt_x"/>
                                          </p:val>
                                        </p:tav>
                                      </p:tavLst>
                                    </p:anim>
                                    <p:anim calcmode="lin" valueType="num">
                                      <p:cBhvr additive="base">
                                        <p:cTn id="151" dur="500" fill="hold"/>
                                        <p:tgtEl>
                                          <p:spTgt spid="24"/>
                                        </p:tgtEl>
                                        <p:attrNameLst>
                                          <p:attrName>ppt_y</p:attrName>
                                        </p:attrNameLst>
                                      </p:cBhvr>
                                      <p:tavLst>
                                        <p:tav tm="0">
                                          <p:val>
                                            <p:strVal val="1+#ppt_h/2"/>
                                          </p:val>
                                        </p:tav>
                                        <p:tav tm="100000">
                                          <p:val>
                                            <p:strVal val="#ppt_y"/>
                                          </p:val>
                                        </p:tav>
                                      </p:tavLst>
                                    </p:anim>
                                  </p:childTnLst>
                                </p:cTn>
                              </p:par>
                              <p:par>
                                <p:cTn id="152" presetID="2" presetClass="entr" presetSubtype="4" fill="hold" nodeType="withEffect">
                                  <p:stCondLst>
                                    <p:cond delay="0"/>
                                  </p:stCondLst>
                                  <p:childTnLst>
                                    <p:set>
                                      <p:cBhvr>
                                        <p:cTn id="153" dur="1" fill="hold">
                                          <p:stCondLst>
                                            <p:cond delay="0"/>
                                          </p:stCondLst>
                                        </p:cTn>
                                        <p:tgtEl>
                                          <p:spTgt spid="26"/>
                                        </p:tgtEl>
                                        <p:attrNameLst>
                                          <p:attrName>style.visibility</p:attrName>
                                        </p:attrNameLst>
                                      </p:cBhvr>
                                      <p:to>
                                        <p:strVal val="visible"/>
                                      </p:to>
                                    </p:set>
                                    <p:anim calcmode="lin" valueType="num">
                                      <p:cBhvr additive="base">
                                        <p:cTn id="154" dur="500" fill="hold"/>
                                        <p:tgtEl>
                                          <p:spTgt spid="26"/>
                                        </p:tgtEl>
                                        <p:attrNameLst>
                                          <p:attrName>ppt_x</p:attrName>
                                        </p:attrNameLst>
                                      </p:cBhvr>
                                      <p:tavLst>
                                        <p:tav tm="0">
                                          <p:val>
                                            <p:strVal val="#ppt_x"/>
                                          </p:val>
                                        </p:tav>
                                        <p:tav tm="100000">
                                          <p:val>
                                            <p:strVal val="#ppt_x"/>
                                          </p:val>
                                        </p:tav>
                                      </p:tavLst>
                                    </p:anim>
                                    <p:anim calcmode="lin" valueType="num">
                                      <p:cBhvr additive="base">
                                        <p:cTn id="155" dur="500" fill="hold"/>
                                        <p:tgtEl>
                                          <p:spTgt spid="26"/>
                                        </p:tgtEl>
                                        <p:attrNameLst>
                                          <p:attrName>ppt_y</p:attrName>
                                        </p:attrNameLst>
                                      </p:cBhvr>
                                      <p:tavLst>
                                        <p:tav tm="0">
                                          <p:val>
                                            <p:strVal val="1+#ppt_h/2"/>
                                          </p:val>
                                        </p:tav>
                                        <p:tav tm="100000">
                                          <p:val>
                                            <p:strVal val="#ppt_y"/>
                                          </p:val>
                                        </p:tav>
                                      </p:tavLst>
                                    </p:anim>
                                  </p:childTnLst>
                                </p:cTn>
                              </p:par>
                              <p:par>
                                <p:cTn id="156" presetID="2" presetClass="entr" presetSubtype="4" fill="hold" nodeType="withEffect">
                                  <p:stCondLst>
                                    <p:cond delay="0"/>
                                  </p:stCondLst>
                                  <p:childTnLst>
                                    <p:set>
                                      <p:cBhvr>
                                        <p:cTn id="157" dur="1" fill="hold">
                                          <p:stCondLst>
                                            <p:cond delay="0"/>
                                          </p:stCondLst>
                                        </p:cTn>
                                        <p:tgtEl>
                                          <p:spTgt spid="27"/>
                                        </p:tgtEl>
                                        <p:attrNameLst>
                                          <p:attrName>style.visibility</p:attrName>
                                        </p:attrNameLst>
                                      </p:cBhvr>
                                      <p:to>
                                        <p:strVal val="visible"/>
                                      </p:to>
                                    </p:set>
                                    <p:anim calcmode="lin" valueType="num">
                                      <p:cBhvr additive="base">
                                        <p:cTn id="158" dur="500" fill="hold"/>
                                        <p:tgtEl>
                                          <p:spTgt spid="27"/>
                                        </p:tgtEl>
                                        <p:attrNameLst>
                                          <p:attrName>ppt_x</p:attrName>
                                        </p:attrNameLst>
                                      </p:cBhvr>
                                      <p:tavLst>
                                        <p:tav tm="0">
                                          <p:val>
                                            <p:strVal val="#ppt_x"/>
                                          </p:val>
                                        </p:tav>
                                        <p:tav tm="100000">
                                          <p:val>
                                            <p:strVal val="#ppt_x"/>
                                          </p:val>
                                        </p:tav>
                                      </p:tavLst>
                                    </p:anim>
                                    <p:anim calcmode="lin" valueType="num">
                                      <p:cBhvr additive="base">
                                        <p:cTn id="15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2" grpId="0" animBg="1"/>
      <p:bldP spid="13" grpId="0" animBg="1"/>
      <p:bldP spid="14" grpId="0" animBg="1"/>
      <p:bldP spid="15" grpId="0" animBg="1"/>
      <p:bldP spid="16" grpId="0"/>
      <p:bldP spid="17" grpId="0" animBg="1"/>
      <p:bldP spid="18" grpId="0" animBg="1"/>
      <p:bldP spid="19" grpId="0" animBg="1"/>
      <p:bldP spid="20" grpId="0"/>
      <p:bldP spid="21" grpId="0"/>
      <p:bldP spid="2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2D777-8497-5A02-8A66-50A7801E4F8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D07D9BC-10C3-6B35-1622-53C059EAB42E}"/>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FB380566-6E10-32D9-1AF1-834FDB51353D}"/>
              </a:ext>
            </a:extLst>
          </p:cNvPr>
          <p:cNvSpPr txBox="1"/>
          <p:nvPr/>
        </p:nvSpPr>
        <p:spPr>
          <a:xfrm>
            <a:off x="833120" y="360554"/>
            <a:ext cx="7270531"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Counting Semaphore</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AC640366-760F-CAA4-7CD0-5B62F7E9F62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5B1E1BE7-036A-BDAF-24B6-F7F1590E43F9}"/>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4C3D4ED9-2F3E-4F21-B71C-A628BDA3C8F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2FDB534F-FA4C-F1C8-B4D8-7AAA8F0A34C3}"/>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5" name="Rectangle 3">
            <a:extLst>
              <a:ext uri="{FF2B5EF4-FFF2-40B4-BE49-F238E27FC236}">
                <a16:creationId xmlns:a16="http://schemas.microsoft.com/office/drawing/2014/main" id="{71E42EE2-9AB0-024E-3EFF-C05678A450E4}"/>
              </a:ext>
            </a:extLst>
          </p:cNvPr>
          <p:cNvSpPr txBox="1">
            <a:spLocks noChangeArrowheads="1"/>
          </p:cNvSpPr>
          <p:nvPr/>
        </p:nvSpPr>
        <p:spPr>
          <a:xfrm>
            <a:off x="534353" y="1169739"/>
            <a:ext cx="6122987" cy="502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onotype Sorts" pitchFamily="-84" charset="2"/>
              <a:buNone/>
            </a:pPr>
            <a:endParaRPr lang="en-US" altLang="en-US" sz="1800" b="1" dirty="0">
              <a:latin typeface="Courier New" panose="02070309020205020404" pitchFamily="49" charset="0"/>
            </a:endParaRPr>
          </a:p>
          <a:p>
            <a:pPr marL="0" indent="0">
              <a:buFont typeface="Monotype Sorts" pitchFamily="-84" charset="2"/>
              <a:buNone/>
            </a:pPr>
            <a:r>
              <a:rPr lang="en-US" altLang="en-US" sz="2000" b="1" dirty="0">
                <a:latin typeface="Courier New" panose="02070309020205020404" pitchFamily="49" charset="0"/>
              </a:rPr>
              <a:t>wait(semaphore *S) { </a:t>
            </a:r>
          </a:p>
          <a:p>
            <a:pPr marL="0" indent="0">
              <a:buFont typeface="Monotype Sorts" pitchFamily="-84" charset="2"/>
              <a:buNone/>
            </a:pPr>
            <a:r>
              <a:rPr lang="en-US" altLang="en-US" sz="2000" b="1" dirty="0">
                <a:latin typeface="Courier New" panose="02070309020205020404" pitchFamily="49" charset="0"/>
              </a:rPr>
              <a:t>    if (S-&gt;value == 0) {</a:t>
            </a:r>
            <a:br>
              <a:rPr lang="en-US" altLang="en-US" sz="2000" b="1" dirty="0">
                <a:latin typeface="Courier New" panose="02070309020205020404" pitchFamily="49" charset="0"/>
              </a:rPr>
            </a:br>
            <a:r>
              <a:rPr lang="en-US" altLang="en-US" sz="2000" b="1" dirty="0">
                <a:latin typeface="Courier New" panose="02070309020205020404" pitchFamily="49" charset="0"/>
              </a:rPr>
              <a:t>      add this process to S-&gt;list; </a:t>
            </a:r>
          </a:p>
          <a:p>
            <a:pPr marL="0" indent="0">
              <a:buFont typeface="Monotype Sorts" pitchFamily="-84" charset="2"/>
              <a:buNone/>
            </a:pPr>
            <a:r>
              <a:rPr lang="en-US" altLang="en-US" sz="2000" b="1" dirty="0">
                <a:latin typeface="Courier New" panose="02070309020205020404" pitchFamily="49" charset="0"/>
              </a:rPr>
              <a:t>      block(); </a:t>
            </a:r>
          </a:p>
          <a:p>
            <a:pPr marL="0" indent="0">
              <a:buFont typeface="Monotype Sorts" pitchFamily="-84" charset="2"/>
              <a:buNone/>
            </a:pPr>
            <a:r>
              <a:rPr lang="en-US" altLang="en-US" sz="2000" b="1" dirty="0">
                <a:latin typeface="Courier New" panose="02070309020205020404" pitchFamily="49" charset="0"/>
              </a:rPr>
              <a:t>   } </a:t>
            </a:r>
          </a:p>
          <a:p>
            <a:pPr marL="0" indent="0">
              <a:buFont typeface="Monotype Sorts" pitchFamily="-84" charset="2"/>
              <a:buNone/>
            </a:pPr>
            <a:r>
              <a:rPr lang="en-US" altLang="en-US" sz="2000" b="1" dirty="0">
                <a:latin typeface="Courier New" panose="02070309020205020404" pitchFamily="49" charset="0"/>
              </a:rPr>
              <a:t>   S-&gt;value--; </a:t>
            </a:r>
          </a:p>
          <a:p>
            <a:pPr marL="0" indent="0">
              <a:buFont typeface="Monotype Sorts" pitchFamily="-84" charset="2"/>
              <a:buNone/>
            </a:pPr>
            <a:r>
              <a:rPr lang="en-US" altLang="en-US" sz="2000" b="1" dirty="0">
                <a:latin typeface="Courier New" panose="02070309020205020404" pitchFamily="49" charset="0"/>
              </a:rPr>
              <a:t>   access resource;</a:t>
            </a:r>
          </a:p>
          <a:p>
            <a:pPr marL="0" indent="0">
              <a:buFont typeface="Monotype Sorts" pitchFamily="-84" charset="2"/>
              <a:buNone/>
            </a:pPr>
            <a:r>
              <a:rPr lang="en-US" altLang="en-US" sz="2000" b="1" dirty="0">
                <a:latin typeface="Courier New" panose="02070309020205020404" pitchFamily="49" charset="0"/>
              </a:rPr>
              <a:t>}</a:t>
            </a:r>
          </a:p>
        </p:txBody>
      </p:sp>
      <p:sp>
        <p:nvSpPr>
          <p:cNvPr id="8" name="Rectangle 3">
            <a:extLst>
              <a:ext uri="{FF2B5EF4-FFF2-40B4-BE49-F238E27FC236}">
                <a16:creationId xmlns:a16="http://schemas.microsoft.com/office/drawing/2014/main" id="{70058888-5A43-CB10-D0F0-1C6B21C2FEAB}"/>
              </a:ext>
            </a:extLst>
          </p:cNvPr>
          <p:cNvSpPr txBox="1">
            <a:spLocks noChangeArrowheads="1"/>
          </p:cNvSpPr>
          <p:nvPr/>
        </p:nvSpPr>
        <p:spPr>
          <a:xfrm>
            <a:off x="5839460" y="2721846"/>
            <a:ext cx="6122987" cy="4045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onotype Sorts" pitchFamily="-84" charset="2"/>
              <a:buNone/>
            </a:pPr>
            <a:endParaRPr lang="en-US" altLang="en-US" sz="1400" b="1" dirty="0">
              <a:latin typeface="Courier New" panose="02070309020205020404" pitchFamily="49" charset="0"/>
            </a:endParaRPr>
          </a:p>
          <a:p>
            <a:pPr marL="0" indent="0">
              <a:buFont typeface="Monotype Sorts" pitchFamily="-84" charset="2"/>
              <a:buNone/>
            </a:pPr>
            <a:endParaRPr lang="en-US" altLang="en-US" sz="1600" b="1" dirty="0">
              <a:latin typeface="Courier New" panose="02070309020205020404" pitchFamily="49" charset="0"/>
            </a:endParaRPr>
          </a:p>
          <a:p>
            <a:pPr marL="0" indent="0">
              <a:buFont typeface="Monotype Sorts" pitchFamily="-84" charset="2"/>
              <a:buNone/>
            </a:pPr>
            <a:endParaRPr lang="en-US" altLang="en-US" sz="1600" b="1" dirty="0">
              <a:latin typeface="Courier New" panose="02070309020205020404" pitchFamily="49" charset="0"/>
            </a:endParaRPr>
          </a:p>
          <a:p>
            <a:pPr marL="0" indent="0">
              <a:buFont typeface="Monotype Sorts" pitchFamily="-84" charset="2"/>
              <a:buNone/>
            </a:pPr>
            <a:r>
              <a:rPr lang="en-US" altLang="en-US" sz="2000" b="1" dirty="0">
                <a:latin typeface="Courier New" panose="02070309020205020404" pitchFamily="49" charset="0"/>
              </a:rPr>
              <a:t>signal(semaphore *S) { </a:t>
            </a:r>
          </a:p>
          <a:p>
            <a:pPr marL="0" indent="0">
              <a:buFont typeface="Monotype Sorts" pitchFamily="-84" charset="2"/>
              <a:buNone/>
            </a:pPr>
            <a:r>
              <a:rPr lang="en-US" altLang="en-US" sz="2000" b="1" dirty="0">
                <a:latin typeface="Courier New" panose="02070309020205020404" pitchFamily="49" charset="0"/>
              </a:rPr>
              <a:t>   S-&gt;value++; </a:t>
            </a:r>
          </a:p>
          <a:p>
            <a:pPr marL="0" indent="0">
              <a:buFont typeface="Monotype Sorts" pitchFamily="-84" charset="2"/>
              <a:buNone/>
            </a:pPr>
            <a:r>
              <a:rPr lang="en-US" altLang="en-US" sz="2000" b="1" dirty="0">
                <a:latin typeface="Courier New" panose="02070309020205020404" pitchFamily="49" charset="0"/>
              </a:rPr>
              <a:t>   if (S-&gt;value &gt;= 0) {</a:t>
            </a:r>
            <a:br>
              <a:rPr lang="en-US" altLang="en-US" sz="2000" b="1" dirty="0">
                <a:latin typeface="Courier New" panose="02070309020205020404" pitchFamily="49" charset="0"/>
              </a:rPr>
            </a:br>
            <a:r>
              <a:rPr lang="en-US" altLang="en-US" sz="2000" b="1" dirty="0">
                <a:latin typeface="Courier New" panose="02070309020205020404" pitchFamily="49" charset="0"/>
              </a:rPr>
              <a:t>      remove a process P from S-&gt;list; </a:t>
            </a:r>
          </a:p>
          <a:p>
            <a:pPr marL="0" indent="0">
              <a:buFont typeface="Monotype Sorts" pitchFamily="-84" charset="2"/>
              <a:buNone/>
            </a:pPr>
            <a:r>
              <a:rPr lang="en-US" altLang="en-US" sz="2000" b="1" dirty="0">
                <a:latin typeface="Courier New" panose="02070309020205020404" pitchFamily="49" charset="0"/>
              </a:rPr>
              <a:t>      wakeup(P); </a:t>
            </a:r>
          </a:p>
          <a:p>
            <a:pPr marL="0" indent="0">
              <a:buFont typeface="Monotype Sorts" pitchFamily="-84" charset="2"/>
              <a:buNone/>
            </a:pPr>
            <a:r>
              <a:rPr lang="en-US" altLang="en-US" sz="2000" b="1" dirty="0">
                <a:latin typeface="Courier New" panose="02070309020205020404" pitchFamily="49" charset="0"/>
              </a:rPr>
              <a:t>   } </a:t>
            </a:r>
          </a:p>
          <a:p>
            <a:pPr marL="0" indent="0">
              <a:buFont typeface="Monotype Sorts" pitchFamily="-84" charset="2"/>
              <a:buNone/>
            </a:pPr>
            <a:r>
              <a:rPr lang="en-US" altLang="en-US" sz="2000" b="1" dirty="0">
                <a:latin typeface="Courier New" panose="02070309020205020404" pitchFamily="49" charset="0"/>
              </a:rPr>
              <a:t>} </a:t>
            </a:r>
          </a:p>
        </p:txBody>
      </p:sp>
    </p:spTree>
    <p:extLst>
      <p:ext uri="{BB962C8B-B14F-4D97-AF65-F5344CB8AC3E}">
        <p14:creationId xmlns:p14="http://schemas.microsoft.com/office/powerpoint/2010/main" val="2625340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1D661-AD2A-0975-8480-EFA1BDD2F61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A609EA3-713F-C2C2-C540-7E81E20BA4D7}"/>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0FF2241A-795B-36DB-2801-48DA823ED2E1}"/>
              </a:ext>
            </a:extLst>
          </p:cNvPr>
          <p:cNvSpPr txBox="1"/>
          <p:nvPr/>
        </p:nvSpPr>
        <p:spPr>
          <a:xfrm>
            <a:off x="833120" y="360554"/>
            <a:ext cx="7270531"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Semaphore vs Mutexes</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86FB7498-535B-CC77-2B68-26921773A81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F999D6EF-9187-30FF-DC9A-8A9C59201449}"/>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4F97D1C9-5C3D-74BD-E8B6-8BBE52657F2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714BD9E-AD85-AFF7-60B0-5AF7A4D2F9D3}"/>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D9623381-0611-AFF5-F097-F5FDC987CE6C}"/>
              </a:ext>
            </a:extLst>
          </p:cNvPr>
          <p:cNvSpPr txBox="1"/>
          <p:nvPr/>
        </p:nvSpPr>
        <p:spPr>
          <a:xfrm>
            <a:off x="717754" y="1325156"/>
            <a:ext cx="10509045" cy="3847207"/>
          </a:xfrm>
          <a:prstGeom prst="rect">
            <a:avLst/>
          </a:prstGeom>
          <a:noFill/>
        </p:spPr>
        <p:txBody>
          <a:bodyPr wrap="square">
            <a:spAutoFit/>
          </a:bodyPr>
          <a:lstStyle/>
          <a:p>
            <a:pPr algn="just">
              <a:spcBef>
                <a:spcPts val="600"/>
              </a:spcBef>
              <a:spcAft>
                <a:spcPts val="600"/>
              </a:spcAft>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Semaphores and mutexes are both used for synchronization, but they serve different purposes:</a:t>
            </a:r>
          </a:p>
          <a:p>
            <a:pPr marL="457200" indent="-457200" algn="just">
              <a:spcBef>
                <a:spcPts val="600"/>
              </a:spcBef>
              <a:spcAft>
                <a:spcPts val="600"/>
              </a:spcAft>
              <a:buFont typeface="Arial" panose="020B0604020202020204" pitchFamily="34" charset="0"/>
              <a:buChar char="•"/>
            </a:pPr>
            <a:r>
              <a:rPr lang="en-US" sz="2800"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Mutexes: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Mutexes are used to protect a critical section of code, ensuring that only one thread or process can execute it at a time.</a:t>
            </a:r>
          </a:p>
          <a:p>
            <a:pPr marL="457200" indent="-457200" algn="just">
              <a:spcBef>
                <a:spcPts val="600"/>
              </a:spcBef>
              <a:spcAft>
                <a:spcPts val="600"/>
              </a:spcAft>
              <a:buFont typeface="Arial" panose="020B0604020202020204" pitchFamily="34" charset="0"/>
              <a:buChar char="•"/>
            </a:pPr>
            <a:r>
              <a:rPr lang="en-US" sz="2800"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Semaphores: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Semaphores are used to control access to a shared resource, ensuring that a limited number of threads or processes can access it simultaneously.</a:t>
            </a:r>
          </a:p>
        </p:txBody>
      </p:sp>
    </p:spTree>
    <p:extLst>
      <p:ext uri="{BB962C8B-B14F-4D97-AF65-F5344CB8AC3E}">
        <p14:creationId xmlns:p14="http://schemas.microsoft.com/office/powerpoint/2010/main" val="4052858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cdn-blog.superprof.com/blog_gb/wp-content/uploads/2019/05/contemporary-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6300"/>
            <a:ext cx="7823593" cy="52768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94431" y="2914560"/>
            <a:ext cx="3997569" cy="1200329"/>
          </a:xfrm>
          <a:prstGeom prst="rect">
            <a:avLst/>
          </a:prstGeom>
        </p:spPr>
        <p:txBody>
          <a:bodyPr wrap="square">
            <a:spAutoFit/>
          </a:bodyPr>
          <a:lstStyle/>
          <a:p>
            <a:r>
              <a:rPr lang="en-IN" sz="7200" spc="50" dirty="0">
                <a:ln w="0"/>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Monitors</a:t>
            </a:r>
          </a:p>
        </p:txBody>
      </p:sp>
    </p:spTree>
    <p:extLst>
      <p:ext uri="{BB962C8B-B14F-4D97-AF65-F5344CB8AC3E}">
        <p14:creationId xmlns:p14="http://schemas.microsoft.com/office/powerpoint/2010/main" val="1087338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BAC21-61EA-387A-088F-CDF8FAC2A19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D0375E8-29E1-CDF8-8481-CDB06F79DC80}"/>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0608C21-095A-3A5A-380D-2C1F8513040D}"/>
              </a:ext>
            </a:extLst>
          </p:cNvPr>
          <p:cNvSpPr txBox="1"/>
          <p:nvPr/>
        </p:nvSpPr>
        <p:spPr>
          <a:xfrm>
            <a:off x="833120" y="360554"/>
            <a:ext cx="7270531"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Monitors</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68C8B3E6-7D43-7A2C-DF70-68CCF3D042F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2DC9FEAF-76C9-E6B2-17FC-671788F56BB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B6E7F0E4-D580-7A98-8D82-DD7F52EE897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F302C368-810F-DE9A-104E-DC0802009EDD}"/>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AFFC1443-FF32-51DD-C8F6-D9412793E871}"/>
              </a:ext>
            </a:extLst>
          </p:cNvPr>
          <p:cNvSpPr txBox="1"/>
          <p:nvPr/>
        </p:nvSpPr>
        <p:spPr>
          <a:xfrm>
            <a:off x="717754" y="1325156"/>
            <a:ext cx="10519205" cy="4708981"/>
          </a:xfrm>
          <a:prstGeom prst="rect">
            <a:avLst/>
          </a:prstGeom>
          <a:noFill/>
        </p:spPr>
        <p:txBody>
          <a:bodyPr wrap="square">
            <a:spAutoFit/>
          </a:bodyPr>
          <a:lstStyle/>
          <a:p>
            <a:pPr marL="342900" indent="-342900" algn="just">
              <a:spcBef>
                <a:spcPts val="600"/>
              </a:spcBef>
              <a:spcAft>
                <a:spcPts val="600"/>
              </a:spcAft>
              <a:buFont typeface="Arial" panose="020B0604020202020204" pitchFamily="34" charset="0"/>
              <a:buChar cha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 monitor is a </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high-level synchronization construct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that allows threads to have both mutual exclusion and the ability to wait (block) for a certain condition to become true.</a:t>
            </a:r>
          </a:p>
          <a:p>
            <a:pPr marL="342900" indent="-342900" algn="just">
              <a:spcBef>
                <a:spcPts val="600"/>
              </a:spcBef>
              <a:spcAft>
                <a:spcPts val="600"/>
              </a:spcAft>
              <a:buFont typeface="Arial" panose="020B0604020202020204" pitchFamily="34" charset="0"/>
              <a:buChar char="•"/>
            </a:pPr>
            <a:r>
              <a:rPr lang="en-US" alt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Only one process is active</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in a monitor </a:t>
            </a:r>
            <a:r>
              <a:rPr lang="en-US" alt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at any given time - </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high level mutual exclusion</a:t>
            </a:r>
          </a:p>
          <a:p>
            <a:pPr marL="342900" indent="-342900" algn="just">
              <a:spcBef>
                <a:spcPts val="600"/>
              </a:spcBef>
              <a:spcAft>
                <a:spcPts val="600"/>
              </a:spcAft>
              <a:buFont typeface="Arial" panose="020B0604020202020204" pitchFamily="34" charset="0"/>
              <a:buChar char="•"/>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Monitors support </a:t>
            </a:r>
            <a:r>
              <a:rPr lang="en-US" altLang="en-US" sz="2400" u="sng" dirty="0">
                <a:latin typeface="Microsoft Sans Serif" panose="020B0604020202020204" pitchFamily="34" charset="0"/>
                <a:ea typeface="Microsoft Sans Serif" panose="020B0604020202020204" pitchFamily="34" charset="0"/>
                <a:cs typeface="Microsoft Sans Serif" panose="020B0604020202020204" pitchFamily="34" charset="0"/>
              </a:rPr>
              <a:t>condition variables </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for thread cooperation.</a:t>
            </a:r>
          </a:p>
          <a:p>
            <a:pPr marL="342900" indent="-342900" algn="just">
              <a:spcBef>
                <a:spcPts val="600"/>
              </a:spcBef>
              <a:spcAft>
                <a:spcPts val="600"/>
              </a:spcAft>
              <a:buFont typeface="Arial" panose="020B0604020202020204" pitchFamily="34" charset="0"/>
              <a:buChar char="•"/>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Monitors guarantee </a:t>
            </a:r>
            <a:r>
              <a:rPr lang="en-US" alt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“automatic” mutual exclusion</a:t>
            </a:r>
          </a:p>
          <a:p>
            <a:pPr marL="342900" indent="-342900" algn="just">
              <a:spcBef>
                <a:spcPts val="600"/>
              </a:spcBef>
              <a:spcAft>
                <a:spcPts val="600"/>
              </a:spcAft>
              <a:buFont typeface="Arial" panose="020B0604020202020204" pitchFamily="34" charset="0"/>
              <a:buChar char="•"/>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Condition variables support two operations: </a:t>
            </a:r>
            <a:r>
              <a:rPr lang="en-US" alt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wait  and signal</a:t>
            </a:r>
          </a:p>
          <a:p>
            <a:pPr marL="800100" lvl="1" indent="-342900" algn="just">
              <a:spcBef>
                <a:spcPts val="600"/>
              </a:spcBef>
              <a:spcAft>
                <a:spcPts val="600"/>
              </a:spcAft>
              <a:buFont typeface="Arial" panose="020B0604020202020204" pitchFamily="34" charset="0"/>
              <a:buChar char="•"/>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Signaling has no effect if there are no waiting threads!</a:t>
            </a:r>
          </a:p>
          <a:p>
            <a:pPr marL="342900" indent="-342900" algn="just">
              <a:spcBef>
                <a:spcPts val="600"/>
              </a:spcBef>
              <a:spcAft>
                <a:spcPts val="600"/>
              </a:spcAft>
              <a:buFont typeface="Arial" panose="020B0604020202020204" pitchFamily="34" charset="0"/>
              <a:buChar char="•"/>
            </a:pP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338932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0BBCD-D81B-7FE8-F23F-91B09C95C70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4058163-0E70-082E-807D-4AF507EAFBD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F3FD6A52-59CC-887D-6876-733FC2D47647}"/>
              </a:ext>
            </a:extLst>
          </p:cNvPr>
          <p:cNvSpPr txBox="1"/>
          <p:nvPr/>
        </p:nvSpPr>
        <p:spPr>
          <a:xfrm>
            <a:off x="833120" y="360554"/>
            <a:ext cx="7270531"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Monitors</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5C4C0FE2-B6D6-FE4F-43F2-3E1EEA4E54E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7F566E23-2E17-77E4-6CE1-35469CC50043}"/>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ED02EB90-B581-8EA6-3228-CFA54DA4E73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F3AD5283-DC4B-0665-5C01-F3ADA09D1EA6}"/>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5" name="Rectangle 4">
            <a:extLst>
              <a:ext uri="{FF2B5EF4-FFF2-40B4-BE49-F238E27FC236}">
                <a16:creationId xmlns:a16="http://schemas.microsoft.com/office/drawing/2014/main" id="{D6487E92-B27E-040C-C47C-928039818955}"/>
              </a:ext>
            </a:extLst>
          </p:cNvPr>
          <p:cNvSpPr txBox="1">
            <a:spLocks noChangeArrowheads="1"/>
          </p:cNvSpPr>
          <p:nvPr/>
        </p:nvSpPr>
        <p:spPr>
          <a:xfrm>
            <a:off x="5124036" y="421367"/>
            <a:ext cx="6324991" cy="123507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Monitors</a:t>
            </a:r>
            <a:b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Only one monitor procedure active at any given time</a:t>
            </a:r>
          </a:p>
        </p:txBody>
      </p:sp>
      <p:sp>
        <p:nvSpPr>
          <p:cNvPr id="8" name="Line 5">
            <a:extLst>
              <a:ext uri="{FF2B5EF4-FFF2-40B4-BE49-F238E27FC236}">
                <a16:creationId xmlns:a16="http://schemas.microsoft.com/office/drawing/2014/main" id="{C6428A90-A9FA-F758-8E58-30E888B5AC06}"/>
              </a:ext>
            </a:extLst>
          </p:cNvPr>
          <p:cNvSpPr>
            <a:spLocks noChangeShapeType="1"/>
          </p:cNvSpPr>
          <p:nvPr/>
        </p:nvSpPr>
        <p:spPr bwMode="auto">
          <a:xfrm flipH="1">
            <a:off x="1319236" y="1545659"/>
            <a:ext cx="508000" cy="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6">
            <a:extLst>
              <a:ext uri="{FF2B5EF4-FFF2-40B4-BE49-F238E27FC236}">
                <a16:creationId xmlns:a16="http://schemas.microsoft.com/office/drawing/2014/main" id="{0497A612-3452-C8ED-1A5B-A83D5A3952E7}"/>
              </a:ext>
            </a:extLst>
          </p:cNvPr>
          <p:cNvSpPr>
            <a:spLocks noChangeShapeType="1"/>
          </p:cNvSpPr>
          <p:nvPr/>
        </p:nvSpPr>
        <p:spPr bwMode="auto">
          <a:xfrm flipH="1">
            <a:off x="1319236" y="6054159"/>
            <a:ext cx="508000" cy="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7">
            <a:extLst>
              <a:ext uri="{FF2B5EF4-FFF2-40B4-BE49-F238E27FC236}">
                <a16:creationId xmlns:a16="http://schemas.microsoft.com/office/drawing/2014/main" id="{7CA17A7B-4656-D38D-4E9C-6AE6EAB8B21D}"/>
              </a:ext>
            </a:extLst>
          </p:cNvPr>
          <p:cNvSpPr>
            <a:spLocks noChangeShapeType="1"/>
          </p:cNvSpPr>
          <p:nvPr/>
        </p:nvSpPr>
        <p:spPr bwMode="auto">
          <a:xfrm>
            <a:off x="1319236" y="1545659"/>
            <a:ext cx="0" cy="45212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8">
            <a:extLst>
              <a:ext uri="{FF2B5EF4-FFF2-40B4-BE49-F238E27FC236}">
                <a16:creationId xmlns:a16="http://schemas.microsoft.com/office/drawing/2014/main" id="{4768AA33-D377-8C1C-4705-8D6AC904E071}"/>
              </a:ext>
            </a:extLst>
          </p:cNvPr>
          <p:cNvSpPr>
            <a:spLocks noChangeShapeType="1"/>
          </p:cNvSpPr>
          <p:nvPr/>
        </p:nvSpPr>
        <p:spPr bwMode="auto">
          <a:xfrm flipH="1">
            <a:off x="1751036" y="2802959"/>
            <a:ext cx="393700" cy="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9">
            <a:extLst>
              <a:ext uri="{FF2B5EF4-FFF2-40B4-BE49-F238E27FC236}">
                <a16:creationId xmlns:a16="http://schemas.microsoft.com/office/drawing/2014/main" id="{AD48501E-8D4E-DF36-72FB-DDD917215775}"/>
              </a:ext>
            </a:extLst>
          </p:cNvPr>
          <p:cNvSpPr>
            <a:spLocks noChangeShapeType="1"/>
          </p:cNvSpPr>
          <p:nvPr/>
        </p:nvSpPr>
        <p:spPr bwMode="auto">
          <a:xfrm flipH="1">
            <a:off x="1751036" y="3996759"/>
            <a:ext cx="393700" cy="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0">
            <a:extLst>
              <a:ext uri="{FF2B5EF4-FFF2-40B4-BE49-F238E27FC236}">
                <a16:creationId xmlns:a16="http://schemas.microsoft.com/office/drawing/2014/main" id="{344E194A-4C24-5F22-224D-5A687A5C7358}"/>
              </a:ext>
            </a:extLst>
          </p:cNvPr>
          <p:cNvSpPr>
            <a:spLocks noChangeShapeType="1"/>
          </p:cNvSpPr>
          <p:nvPr/>
        </p:nvSpPr>
        <p:spPr bwMode="auto">
          <a:xfrm flipH="1">
            <a:off x="1751036" y="4555559"/>
            <a:ext cx="393700" cy="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1">
            <a:extLst>
              <a:ext uri="{FF2B5EF4-FFF2-40B4-BE49-F238E27FC236}">
                <a16:creationId xmlns:a16="http://schemas.microsoft.com/office/drawing/2014/main" id="{44B5A30B-E679-3E72-176B-8D40742F729C}"/>
              </a:ext>
            </a:extLst>
          </p:cNvPr>
          <p:cNvSpPr>
            <a:spLocks noChangeShapeType="1"/>
          </p:cNvSpPr>
          <p:nvPr/>
        </p:nvSpPr>
        <p:spPr bwMode="auto">
          <a:xfrm flipH="1">
            <a:off x="1751036" y="5762059"/>
            <a:ext cx="393700" cy="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2">
            <a:extLst>
              <a:ext uri="{FF2B5EF4-FFF2-40B4-BE49-F238E27FC236}">
                <a16:creationId xmlns:a16="http://schemas.microsoft.com/office/drawing/2014/main" id="{37928E01-03F9-3FFA-2C79-55D097233638}"/>
              </a:ext>
            </a:extLst>
          </p:cNvPr>
          <p:cNvSpPr>
            <a:spLocks noChangeShapeType="1"/>
          </p:cNvSpPr>
          <p:nvPr/>
        </p:nvSpPr>
        <p:spPr bwMode="auto">
          <a:xfrm>
            <a:off x="1763736" y="4568259"/>
            <a:ext cx="0" cy="11938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3">
            <a:extLst>
              <a:ext uri="{FF2B5EF4-FFF2-40B4-BE49-F238E27FC236}">
                <a16:creationId xmlns:a16="http://schemas.microsoft.com/office/drawing/2014/main" id="{F0ABEAC8-6107-EDDD-6603-1DB9739BB1D8}"/>
              </a:ext>
            </a:extLst>
          </p:cNvPr>
          <p:cNvSpPr>
            <a:spLocks noChangeShapeType="1"/>
          </p:cNvSpPr>
          <p:nvPr/>
        </p:nvSpPr>
        <p:spPr bwMode="auto">
          <a:xfrm>
            <a:off x="1763736" y="2802959"/>
            <a:ext cx="0" cy="11938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Rectangle 15">
            <a:extLst>
              <a:ext uri="{FF2B5EF4-FFF2-40B4-BE49-F238E27FC236}">
                <a16:creationId xmlns:a16="http://schemas.microsoft.com/office/drawing/2014/main" id="{9C3C9DEA-DE57-D0DE-68FF-A773E5258568}"/>
              </a:ext>
            </a:extLst>
          </p:cNvPr>
          <p:cNvSpPr>
            <a:spLocks noChangeArrowheads="1"/>
          </p:cNvSpPr>
          <p:nvPr/>
        </p:nvSpPr>
        <p:spPr bwMode="auto">
          <a:xfrm>
            <a:off x="1839936" y="1367859"/>
            <a:ext cx="32512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SzPct val="100000"/>
              <a:buFont typeface="Wingdings" panose="05000000000000000000" pitchFamily="2" charset="2"/>
              <a:buChar char="q"/>
              <a:defRPr kumimoji="1" sz="3200">
                <a:solidFill>
                  <a:schemeClr val="tx1"/>
                </a:solidFill>
                <a:latin typeface="Calibri" panose="020F0502020204030204" pitchFamily="34" charset="0"/>
              </a:defRPr>
            </a:lvl1pPr>
            <a:lvl2pPr marL="742950" indent="-285750">
              <a:spcBef>
                <a:spcPct val="20000"/>
              </a:spcBef>
              <a:buSzPct val="100000"/>
              <a:buFont typeface="Courier New" panose="02070309020205020404" pitchFamily="49" charset="0"/>
              <a:buChar char="o"/>
              <a:defRPr kumimoji="1" sz="28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kumimoji="1" sz="2400">
                <a:solidFill>
                  <a:schemeClr val="tx1"/>
                </a:solidFill>
                <a:latin typeface="Calibri" panose="020F0502020204030204" pitchFamily="34" charset="0"/>
              </a:defRPr>
            </a:lvl3pPr>
            <a:lvl4pPr marL="1600200" indent="-228600">
              <a:spcBef>
                <a:spcPct val="20000"/>
              </a:spcBef>
              <a:buClr>
                <a:schemeClr val="accent2"/>
              </a:buClr>
              <a:buChar char="•"/>
              <a:defRPr kumimoji="1" sz="2000">
                <a:solidFill>
                  <a:schemeClr val="tx1"/>
                </a:solidFill>
                <a:latin typeface="Calibri" panose="020F0502020204030204" pitchFamily="34" charset="0"/>
              </a:defRPr>
            </a:lvl4pPr>
            <a:lvl5pPr marL="2057400" indent="-228600">
              <a:spcBef>
                <a:spcPct val="20000"/>
              </a:spcBef>
              <a:buClr>
                <a:schemeClr val="accent2"/>
              </a:buClr>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Calibri" panose="020F0502020204030204" pitchFamily="34" charset="0"/>
              </a:defRPr>
            </a:lvl9pPr>
          </a:lstStyle>
          <a:p>
            <a:pPr>
              <a:lnSpc>
                <a:spcPct val="70000"/>
              </a:lnSpc>
              <a:buClr>
                <a:schemeClr val="accent2"/>
              </a:buClr>
              <a:buSzPct val="85000"/>
              <a:buFont typeface="Wingdings" panose="05000000000000000000" pitchFamily="2" charset="2"/>
              <a:buNone/>
            </a:pPr>
            <a:r>
              <a:rPr kumimoji="0" lang="en-US" altLang="en-US" sz="2400" i="0" dirty="0">
                <a:solidFill>
                  <a:srgbClr val="003300"/>
                </a:solidFill>
                <a:latin typeface="Arial Narrow" panose="020B0606020202030204" pitchFamily="34" charset="0"/>
              </a:rPr>
              <a:t>monitor</a:t>
            </a:r>
            <a:r>
              <a:rPr kumimoji="0" lang="en-US" altLang="en-US" sz="2400" i="0" dirty="0">
                <a:solidFill>
                  <a:schemeClr val="accent2"/>
                </a:solidFill>
                <a:latin typeface="Arial Narrow" panose="020B0606020202030204" pitchFamily="34" charset="0"/>
              </a:rPr>
              <a:t> </a:t>
            </a:r>
            <a:r>
              <a:rPr kumimoji="0" lang="en-US" altLang="en-US" sz="2400" dirty="0">
                <a:solidFill>
                  <a:srgbClr val="003399"/>
                </a:solidFill>
                <a:latin typeface="Arial Narrow" panose="020B0606020202030204" pitchFamily="34" charset="0"/>
              </a:rPr>
              <a:t>example</a:t>
            </a:r>
          </a:p>
          <a:p>
            <a:pPr>
              <a:lnSpc>
                <a:spcPct val="70000"/>
              </a:lnSpc>
              <a:buClr>
                <a:schemeClr val="accent2"/>
              </a:buClr>
              <a:buSzPct val="85000"/>
              <a:buFont typeface="Wingdings" panose="05000000000000000000" pitchFamily="2" charset="2"/>
              <a:buNone/>
            </a:pPr>
            <a:r>
              <a:rPr kumimoji="0" lang="en-US" altLang="en-US" sz="2400" i="0" dirty="0">
                <a:solidFill>
                  <a:srgbClr val="003300"/>
                </a:solidFill>
                <a:latin typeface="Arial Narrow" panose="020B0606020202030204" pitchFamily="34" charset="0"/>
              </a:rPr>
              <a:t>	integer</a:t>
            </a:r>
            <a:r>
              <a:rPr kumimoji="0" lang="en-US" altLang="en-US" sz="2400" i="0" dirty="0">
                <a:solidFill>
                  <a:schemeClr val="accent2"/>
                </a:solidFill>
                <a:latin typeface="Arial Narrow" panose="020B0606020202030204" pitchFamily="34" charset="0"/>
              </a:rPr>
              <a:t> </a:t>
            </a:r>
            <a:r>
              <a:rPr kumimoji="0" lang="en-US" altLang="en-US" sz="2400" dirty="0" err="1">
                <a:solidFill>
                  <a:srgbClr val="003399"/>
                </a:solidFill>
                <a:latin typeface="Arial Narrow" panose="020B0606020202030204" pitchFamily="34" charset="0"/>
              </a:rPr>
              <a:t>i</a:t>
            </a:r>
            <a:r>
              <a:rPr kumimoji="0" lang="en-US" altLang="en-US" sz="2400" i="0" dirty="0">
                <a:solidFill>
                  <a:srgbClr val="003399"/>
                </a:solidFill>
                <a:latin typeface="Arial Narrow" panose="020B0606020202030204" pitchFamily="34" charset="0"/>
              </a:rPr>
              <a:t>;</a:t>
            </a:r>
          </a:p>
          <a:p>
            <a:pPr>
              <a:lnSpc>
                <a:spcPct val="70000"/>
              </a:lnSpc>
              <a:buClr>
                <a:schemeClr val="accent2"/>
              </a:buClr>
              <a:buSzPct val="85000"/>
              <a:buFont typeface="Wingdings" panose="05000000000000000000" pitchFamily="2" charset="2"/>
              <a:buNone/>
            </a:pPr>
            <a:r>
              <a:rPr kumimoji="0" lang="en-US" altLang="en-US" sz="2400" i="0" dirty="0">
                <a:solidFill>
                  <a:srgbClr val="003300"/>
                </a:solidFill>
                <a:latin typeface="Arial Narrow" panose="020B0606020202030204" pitchFamily="34" charset="0"/>
              </a:rPr>
              <a:t>	condition</a:t>
            </a:r>
            <a:r>
              <a:rPr kumimoji="0" lang="en-US" altLang="en-US" sz="2400" i="0" dirty="0">
                <a:solidFill>
                  <a:schemeClr val="accent2"/>
                </a:solidFill>
                <a:latin typeface="Arial Narrow" panose="020B0606020202030204" pitchFamily="34" charset="0"/>
              </a:rPr>
              <a:t> </a:t>
            </a:r>
            <a:r>
              <a:rPr kumimoji="0" lang="en-US" altLang="en-US" sz="2400" dirty="0">
                <a:solidFill>
                  <a:srgbClr val="003399"/>
                </a:solidFill>
                <a:latin typeface="Arial Narrow" panose="020B0606020202030204" pitchFamily="34" charset="0"/>
              </a:rPr>
              <a:t>c</a:t>
            </a:r>
            <a:r>
              <a:rPr kumimoji="0" lang="en-US" altLang="en-US" sz="2400" i="0" dirty="0">
                <a:solidFill>
                  <a:srgbClr val="003399"/>
                </a:solidFill>
                <a:latin typeface="Arial Narrow" panose="020B0606020202030204" pitchFamily="34" charset="0"/>
              </a:rPr>
              <a:t>;</a:t>
            </a:r>
          </a:p>
          <a:p>
            <a:pPr>
              <a:lnSpc>
                <a:spcPct val="70000"/>
              </a:lnSpc>
              <a:buClr>
                <a:schemeClr val="accent2"/>
              </a:buClr>
              <a:buSzPct val="85000"/>
              <a:buFont typeface="Wingdings" panose="05000000000000000000" pitchFamily="2" charset="2"/>
              <a:buNone/>
            </a:pPr>
            <a:endParaRPr kumimoji="0" lang="en-US" altLang="en-US" sz="2400" i="0" dirty="0">
              <a:solidFill>
                <a:schemeClr val="accent2"/>
              </a:solidFill>
              <a:latin typeface="Arial Narrow" panose="020B0606020202030204" pitchFamily="34" charset="0"/>
            </a:endParaRPr>
          </a:p>
          <a:p>
            <a:pPr>
              <a:lnSpc>
                <a:spcPct val="60000"/>
              </a:lnSpc>
              <a:buClr>
                <a:schemeClr val="accent2"/>
              </a:buClr>
              <a:buSzPct val="85000"/>
              <a:buFont typeface="Wingdings" panose="05000000000000000000" pitchFamily="2" charset="2"/>
              <a:buNone/>
            </a:pPr>
            <a:r>
              <a:rPr kumimoji="0" lang="en-US" altLang="en-US" sz="2400" i="0" dirty="0">
                <a:solidFill>
                  <a:srgbClr val="003300"/>
                </a:solidFill>
                <a:latin typeface="Arial Narrow" panose="020B0606020202030204" pitchFamily="34" charset="0"/>
              </a:rPr>
              <a:t>	procedure</a:t>
            </a:r>
            <a:r>
              <a:rPr kumimoji="0" lang="en-US" altLang="en-US" sz="2400" i="0" dirty="0">
                <a:solidFill>
                  <a:schemeClr val="accent2"/>
                </a:solidFill>
                <a:latin typeface="Arial Narrow" panose="020B0606020202030204" pitchFamily="34" charset="0"/>
              </a:rPr>
              <a:t> </a:t>
            </a:r>
            <a:r>
              <a:rPr kumimoji="0" lang="en-US" altLang="en-US" sz="2400" dirty="0">
                <a:solidFill>
                  <a:srgbClr val="003399"/>
                </a:solidFill>
                <a:latin typeface="Arial Narrow" panose="020B0606020202030204" pitchFamily="34" charset="0"/>
              </a:rPr>
              <a:t>p1</a:t>
            </a:r>
            <a:r>
              <a:rPr kumimoji="0" lang="en-US" altLang="en-US" sz="2400" i="0" dirty="0">
                <a:solidFill>
                  <a:srgbClr val="003399"/>
                </a:solidFill>
                <a:latin typeface="Arial Narrow" panose="020B0606020202030204" pitchFamily="34" charset="0"/>
              </a:rPr>
              <a:t>( );</a:t>
            </a:r>
          </a:p>
          <a:p>
            <a:pPr>
              <a:lnSpc>
                <a:spcPct val="60000"/>
              </a:lnSpc>
              <a:buClr>
                <a:schemeClr val="accent2"/>
              </a:buClr>
              <a:buSzPct val="85000"/>
              <a:buFont typeface="Wingdings" panose="05000000000000000000" pitchFamily="2" charset="2"/>
              <a:buNone/>
            </a:pPr>
            <a:r>
              <a:rPr kumimoji="0" lang="en-US" altLang="en-US" sz="2400" i="0" dirty="0">
                <a:solidFill>
                  <a:schemeClr val="accent2"/>
                </a:solidFill>
                <a:latin typeface="Arial Narrow" panose="020B0606020202030204" pitchFamily="34" charset="0"/>
              </a:rPr>
              <a:t>	</a:t>
            </a:r>
            <a:r>
              <a:rPr kumimoji="0" lang="en-US" altLang="en-US" sz="2400" i="0" dirty="0">
                <a:solidFill>
                  <a:srgbClr val="003399"/>
                </a:solidFill>
                <a:latin typeface="Arial Narrow" panose="020B0606020202030204" pitchFamily="34" charset="0"/>
              </a:rPr>
              <a:t>.</a:t>
            </a:r>
          </a:p>
          <a:p>
            <a:pPr>
              <a:lnSpc>
                <a:spcPct val="60000"/>
              </a:lnSpc>
              <a:buClr>
                <a:schemeClr val="accent2"/>
              </a:buClr>
              <a:buSzPct val="85000"/>
              <a:buFont typeface="Wingdings" panose="05000000000000000000" pitchFamily="2" charset="2"/>
              <a:buNone/>
            </a:pPr>
            <a:r>
              <a:rPr kumimoji="0" lang="en-US" altLang="en-US" sz="2400" i="0" dirty="0">
                <a:solidFill>
                  <a:srgbClr val="003399"/>
                </a:solidFill>
                <a:latin typeface="Arial Narrow" panose="020B0606020202030204" pitchFamily="34" charset="0"/>
              </a:rPr>
              <a:t>	.</a:t>
            </a:r>
          </a:p>
          <a:p>
            <a:pPr>
              <a:lnSpc>
                <a:spcPct val="60000"/>
              </a:lnSpc>
              <a:buClr>
                <a:schemeClr val="accent2"/>
              </a:buClr>
              <a:buSzPct val="85000"/>
              <a:buFont typeface="Wingdings" panose="05000000000000000000" pitchFamily="2" charset="2"/>
              <a:buNone/>
            </a:pPr>
            <a:r>
              <a:rPr kumimoji="0" lang="en-US" altLang="en-US" sz="2400" i="0" dirty="0">
                <a:solidFill>
                  <a:srgbClr val="003399"/>
                </a:solidFill>
                <a:latin typeface="Arial Narrow" panose="020B0606020202030204" pitchFamily="34" charset="0"/>
              </a:rPr>
              <a:t>	.</a:t>
            </a:r>
          </a:p>
          <a:p>
            <a:pPr>
              <a:lnSpc>
                <a:spcPct val="60000"/>
              </a:lnSpc>
              <a:buClr>
                <a:schemeClr val="accent2"/>
              </a:buClr>
              <a:buSzPct val="85000"/>
              <a:buFont typeface="Wingdings" panose="05000000000000000000" pitchFamily="2" charset="2"/>
              <a:buNone/>
            </a:pPr>
            <a:r>
              <a:rPr kumimoji="0" lang="en-US" altLang="en-US" sz="2400" i="0" dirty="0">
                <a:solidFill>
                  <a:srgbClr val="003300"/>
                </a:solidFill>
                <a:latin typeface="Arial Narrow" panose="020B0606020202030204" pitchFamily="34" charset="0"/>
              </a:rPr>
              <a:t>	end</a:t>
            </a:r>
            <a:r>
              <a:rPr kumimoji="0" lang="en-US" altLang="en-US" sz="2400" i="0" dirty="0">
                <a:solidFill>
                  <a:schemeClr val="accent2"/>
                </a:solidFill>
                <a:latin typeface="Arial Narrow" panose="020B0606020202030204" pitchFamily="34" charset="0"/>
              </a:rPr>
              <a:t>;</a:t>
            </a:r>
          </a:p>
          <a:p>
            <a:pPr>
              <a:lnSpc>
                <a:spcPct val="60000"/>
              </a:lnSpc>
              <a:buClr>
                <a:schemeClr val="accent2"/>
              </a:buClr>
              <a:buSzPct val="85000"/>
              <a:buFont typeface="Wingdings" panose="05000000000000000000" pitchFamily="2" charset="2"/>
              <a:buNone/>
            </a:pPr>
            <a:endParaRPr kumimoji="0" lang="en-US" altLang="en-US" sz="2400" i="0" dirty="0">
              <a:solidFill>
                <a:schemeClr val="accent2"/>
              </a:solidFill>
              <a:latin typeface="Arial Narrow" panose="020B0606020202030204" pitchFamily="34" charset="0"/>
            </a:endParaRPr>
          </a:p>
          <a:p>
            <a:pPr>
              <a:lnSpc>
                <a:spcPct val="60000"/>
              </a:lnSpc>
              <a:buClr>
                <a:schemeClr val="accent2"/>
              </a:buClr>
              <a:buSzPct val="85000"/>
              <a:buFont typeface="Wingdings" panose="05000000000000000000" pitchFamily="2" charset="2"/>
              <a:buNone/>
            </a:pPr>
            <a:r>
              <a:rPr kumimoji="0" lang="en-US" altLang="en-US" sz="2400" i="0" dirty="0">
                <a:solidFill>
                  <a:srgbClr val="003300"/>
                </a:solidFill>
                <a:latin typeface="Arial Narrow" panose="020B0606020202030204" pitchFamily="34" charset="0"/>
              </a:rPr>
              <a:t>	procedure</a:t>
            </a:r>
            <a:r>
              <a:rPr kumimoji="0" lang="en-US" altLang="en-US" sz="2400" i="0" dirty="0">
                <a:solidFill>
                  <a:schemeClr val="accent2"/>
                </a:solidFill>
                <a:latin typeface="Arial Narrow" panose="020B0606020202030204" pitchFamily="34" charset="0"/>
              </a:rPr>
              <a:t> </a:t>
            </a:r>
            <a:r>
              <a:rPr kumimoji="0" lang="en-US" altLang="en-US" sz="2400" dirty="0">
                <a:solidFill>
                  <a:srgbClr val="003399"/>
                </a:solidFill>
                <a:latin typeface="Arial Narrow" panose="020B0606020202030204" pitchFamily="34" charset="0"/>
              </a:rPr>
              <a:t>p2</a:t>
            </a:r>
            <a:r>
              <a:rPr kumimoji="0" lang="en-US" altLang="en-US" sz="2400" i="0" dirty="0">
                <a:solidFill>
                  <a:srgbClr val="003399"/>
                </a:solidFill>
                <a:latin typeface="Arial Narrow" panose="020B0606020202030204" pitchFamily="34" charset="0"/>
              </a:rPr>
              <a:t>( );</a:t>
            </a:r>
          </a:p>
          <a:p>
            <a:pPr>
              <a:lnSpc>
                <a:spcPct val="60000"/>
              </a:lnSpc>
              <a:buClr>
                <a:schemeClr val="accent2"/>
              </a:buClr>
              <a:buSzPct val="85000"/>
              <a:buFont typeface="Wingdings" panose="05000000000000000000" pitchFamily="2" charset="2"/>
              <a:buNone/>
            </a:pPr>
            <a:r>
              <a:rPr kumimoji="0" lang="en-US" altLang="en-US" sz="2400" i="0" dirty="0">
                <a:solidFill>
                  <a:schemeClr val="accent2"/>
                </a:solidFill>
                <a:latin typeface="Arial Narrow" panose="020B0606020202030204" pitchFamily="34" charset="0"/>
              </a:rPr>
              <a:t>	</a:t>
            </a:r>
            <a:r>
              <a:rPr kumimoji="0" lang="en-US" altLang="en-US" sz="2400" i="0" dirty="0">
                <a:solidFill>
                  <a:srgbClr val="003399"/>
                </a:solidFill>
                <a:latin typeface="Arial Narrow" panose="020B0606020202030204" pitchFamily="34" charset="0"/>
              </a:rPr>
              <a:t>.</a:t>
            </a:r>
          </a:p>
          <a:p>
            <a:pPr>
              <a:lnSpc>
                <a:spcPct val="60000"/>
              </a:lnSpc>
              <a:buClr>
                <a:schemeClr val="accent2"/>
              </a:buClr>
              <a:buSzPct val="85000"/>
              <a:buFont typeface="Wingdings" panose="05000000000000000000" pitchFamily="2" charset="2"/>
              <a:buNone/>
            </a:pPr>
            <a:r>
              <a:rPr kumimoji="0" lang="en-US" altLang="en-US" sz="2400" i="0" dirty="0">
                <a:solidFill>
                  <a:srgbClr val="003399"/>
                </a:solidFill>
                <a:latin typeface="Arial Narrow" panose="020B0606020202030204" pitchFamily="34" charset="0"/>
              </a:rPr>
              <a:t>	.</a:t>
            </a:r>
          </a:p>
          <a:p>
            <a:pPr>
              <a:lnSpc>
                <a:spcPct val="60000"/>
              </a:lnSpc>
              <a:buClr>
                <a:schemeClr val="accent2"/>
              </a:buClr>
              <a:buSzPct val="85000"/>
              <a:buFont typeface="Wingdings" panose="05000000000000000000" pitchFamily="2" charset="2"/>
              <a:buNone/>
            </a:pPr>
            <a:r>
              <a:rPr kumimoji="0" lang="en-US" altLang="en-US" sz="2400" i="0" dirty="0">
                <a:solidFill>
                  <a:srgbClr val="003399"/>
                </a:solidFill>
                <a:latin typeface="Arial Narrow" panose="020B0606020202030204" pitchFamily="34" charset="0"/>
              </a:rPr>
              <a:t>	.</a:t>
            </a:r>
          </a:p>
          <a:p>
            <a:pPr>
              <a:lnSpc>
                <a:spcPct val="60000"/>
              </a:lnSpc>
              <a:buClr>
                <a:schemeClr val="accent2"/>
              </a:buClr>
              <a:buSzPct val="85000"/>
              <a:buFont typeface="Wingdings" panose="05000000000000000000" pitchFamily="2" charset="2"/>
              <a:buNone/>
            </a:pPr>
            <a:r>
              <a:rPr kumimoji="0" lang="en-US" altLang="en-US" sz="2400" i="0" dirty="0">
                <a:solidFill>
                  <a:srgbClr val="003300"/>
                </a:solidFill>
                <a:latin typeface="Arial Narrow" panose="020B0606020202030204" pitchFamily="34" charset="0"/>
              </a:rPr>
              <a:t>	end</a:t>
            </a:r>
            <a:r>
              <a:rPr kumimoji="0" lang="en-US" altLang="en-US" sz="2400" i="0" dirty="0">
                <a:solidFill>
                  <a:srgbClr val="003399"/>
                </a:solidFill>
                <a:latin typeface="Arial Narrow" panose="020B0606020202030204" pitchFamily="34" charset="0"/>
              </a:rPr>
              <a:t>;</a:t>
            </a:r>
          </a:p>
          <a:p>
            <a:pPr>
              <a:lnSpc>
                <a:spcPct val="60000"/>
              </a:lnSpc>
              <a:buClr>
                <a:schemeClr val="accent2"/>
              </a:buClr>
              <a:buSzPct val="85000"/>
              <a:buFont typeface="Wingdings" panose="05000000000000000000" pitchFamily="2" charset="2"/>
              <a:buNone/>
            </a:pPr>
            <a:r>
              <a:rPr kumimoji="0" lang="en-US" altLang="en-US" sz="2400" i="0" dirty="0">
                <a:solidFill>
                  <a:srgbClr val="003300"/>
                </a:solidFill>
                <a:latin typeface="Arial Narrow" panose="020B0606020202030204" pitchFamily="34" charset="0"/>
              </a:rPr>
              <a:t>	end monitor</a:t>
            </a:r>
            <a:r>
              <a:rPr kumimoji="0" lang="en-US" altLang="en-US" sz="2400" i="0" dirty="0">
                <a:solidFill>
                  <a:srgbClr val="003399"/>
                </a:solidFill>
                <a:latin typeface="Arial Narrow" panose="020B0606020202030204" pitchFamily="34" charset="0"/>
              </a:rPr>
              <a:t>;</a:t>
            </a:r>
          </a:p>
          <a:p>
            <a:pPr>
              <a:lnSpc>
                <a:spcPct val="60000"/>
              </a:lnSpc>
              <a:buClr>
                <a:schemeClr val="accent2"/>
              </a:buClr>
              <a:buSzPct val="85000"/>
              <a:buFont typeface="Wingdings" panose="05000000000000000000" pitchFamily="2" charset="2"/>
              <a:buNone/>
            </a:pPr>
            <a:endParaRPr kumimoji="0" lang="en-US" altLang="en-US" sz="2400" i="0" dirty="0">
              <a:solidFill>
                <a:srgbClr val="CC3300"/>
              </a:solidFill>
              <a:latin typeface="Arial Narrow" panose="020B0606020202030204" pitchFamily="34" charset="0"/>
            </a:endParaRPr>
          </a:p>
        </p:txBody>
      </p:sp>
      <p:sp>
        <p:nvSpPr>
          <p:cNvPr id="20" name="Text Box 17">
            <a:extLst>
              <a:ext uri="{FF2B5EF4-FFF2-40B4-BE49-F238E27FC236}">
                <a16:creationId xmlns:a16="http://schemas.microsoft.com/office/drawing/2014/main" id="{56774A00-C6DD-E413-E227-50E6C9DBF436}"/>
              </a:ext>
            </a:extLst>
          </p:cNvPr>
          <p:cNvSpPr txBox="1">
            <a:spLocks noChangeArrowheads="1"/>
          </p:cNvSpPr>
          <p:nvPr/>
        </p:nvSpPr>
        <p:spPr bwMode="auto">
          <a:xfrm>
            <a:off x="5456896" y="5852908"/>
            <a:ext cx="6624638" cy="3079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SzPct val="100000"/>
              <a:buFont typeface="Wingdings" panose="05000000000000000000" pitchFamily="2" charset="2"/>
              <a:buChar char="q"/>
              <a:defRPr kumimoji="1" sz="3200">
                <a:solidFill>
                  <a:schemeClr val="tx1"/>
                </a:solidFill>
                <a:latin typeface="Calibri" panose="020F0502020204030204" pitchFamily="34" charset="0"/>
              </a:defRPr>
            </a:lvl1pPr>
            <a:lvl2pPr marL="742950" indent="-285750">
              <a:spcBef>
                <a:spcPct val="20000"/>
              </a:spcBef>
              <a:buSzPct val="100000"/>
              <a:buFont typeface="Courier New" panose="02070309020205020404" pitchFamily="49" charset="0"/>
              <a:buChar char="o"/>
              <a:defRPr kumimoji="1" sz="28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kumimoji="1" sz="2400">
                <a:solidFill>
                  <a:schemeClr val="tx1"/>
                </a:solidFill>
                <a:latin typeface="Calibri" panose="020F0502020204030204" pitchFamily="34" charset="0"/>
              </a:defRPr>
            </a:lvl3pPr>
            <a:lvl4pPr marL="1600200" indent="-228600">
              <a:spcBef>
                <a:spcPct val="20000"/>
              </a:spcBef>
              <a:buClr>
                <a:schemeClr val="accent2"/>
              </a:buClr>
              <a:buChar char="•"/>
              <a:defRPr kumimoji="1" sz="2000">
                <a:solidFill>
                  <a:schemeClr val="tx1"/>
                </a:solidFill>
                <a:latin typeface="Calibri" panose="020F0502020204030204" pitchFamily="34" charset="0"/>
              </a:defRPr>
            </a:lvl4pPr>
            <a:lvl5pPr marL="2057400" indent="-228600">
              <a:spcBef>
                <a:spcPct val="20000"/>
              </a:spcBef>
              <a:buClr>
                <a:schemeClr val="accent2"/>
              </a:buClr>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Calibri" panose="020F0502020204030204" pitchFamily="34" charset="0"/>
              </a:defRPr>
            </a:lvl9pPr>
          </a:lstStyle>
          <a:p>
            <a:pPr algn="ctr" rtl="1">
              <a:spcBef>
                <a:spcPct val="50000"/>
              </a:spcBef>
              <a:buSzTx/>
              <a:buFontTx/>
              <a:buNone/>
            </a:pPr>
            <a:r>
              <a:rPr kumimoji="0" lang="en-US" altLang="en-US" sz="1400" dirty="0">
                <a:latin typeface="Times New Roman" panose="02020603050405020304" pitchFamily="18" charset="0"/>
              </a:rPr>
              <a:t>Slide taken from a presentation by </a:t>
            </a:r>
            <a:r>
              <a:rPr kumimoji="0" lang="en-US" altLang="en-US" sz="1400" dirty="0" err="1">
                <a:latin typeface="Times New Roman" panose="02020603050405020304" pitchFamily="18" charset="0"/>
              </a:rPr>
              <a:t>Gadi</a:t>
            </a:r>
            <a:r>
              <a:rPr kumimoji="0" lang="en-US" altLang="en-US" sz="1400" dirty="0">
                <a:latin typeface="Times New Roman" panose="02020603050405020304" pitchFamily="18" charset="0"/>
              </a:rPr>
              <a:t> </a:t>
            </a:r>
            <a:r>
              <a:rPr kumimoji="0" lang="en-US" altLang="en-US" sz="1400" dirty="0" err="1">
                <a:latin typeface="Times New Roman" panose="02020603050405020304" pitchFamily="18" charset="0"/>
              </a:rPr>
              <a:t>Taubenfeld</a:t>
            </a:r>
            <a:r>
              <a:rPr kumimoji="0" lang="en-US" altLang="en-US" sz="1400" dirty="0">
                <a:latin typeface="Times New Roman" panose="02020603050405020304" pitchFamily="18" charset="0"/>
              </a:rPr>
              <a:t> from IDC</a:t>
            </a:r>
          </a:p>
        </p:txBody>
      </p:sp>
      <p:sp>
        <p:nvSpPr>
          <p:cNvPr id="21" name="TextBox 20">
            <a:extLst>
              <a:ext uri="{FF2B5EF4-FFF2-40B4-BE49-F238E27FC236}">
                <a16:creationId xmlns:a16="http://schemas.microsoft.com/office/drawing/2014/main" id="{F848EDBB-8A2B-6325-ABE6-DF8793D687AD}"/>
              </a:ext>
            </a:extLst>
          </p:cNvPr>
          <p:cNvSpPr txBox="1"/>
          <p:nvPr/>
        </p:nvSpPr>
        <p:spPr>
          <a:xfrm>
            <a:off x="4888011" y="2380675"/>
            <a:ext cx="6431279" cy="3508653"/>
          </a:xfrm>
          <a:prstGeom prst="rect">
            <a:avLst/>
          </a:prstGeom>
          <a:noFill/>
        </p:spPr>
        <p:txBody>
          <a:bodyPr wrap="square">
            <a:spAutoFit/>
          </a:bodyPr>
          <a:lstStyle/>
          <a:p>
            <a:pPr algn="just">
              <a:spcBef>
                <a:spcPts val="600"/>
              </a:spcBef>
              <a:spcAft>
                <a:spcPts val="600"/>
              </a:spcAft>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Components of a Monitor</a:t>
            </a:r>
          </a:p>
          <a:p>
            <a:pPr marL="342900" indent="-342900" algn="just">
              <a:spcBef>
                <a:spcPts val="600"/>
              </a:spcBef>
              <a:spcAft>
                <a:spcPts val="600"/>
              </a:spcAft>
              <a:buFont typeface="Arial" panose="020B0604020202020204" pitchFamily="34" charset="0"/>
              <a:buChar char="•"/>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Lock: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 lock is used to ensure mutual exclusion.</a:t>
            </a:r>
          </a:p>
          <a:p>
            <a:pPr marL="342900" indent="-342900" algn="just">
              <a:spcBef>
                <a:spcPts val="600"/>
              </a:spcBef>
              <a:spcAft>
                <a:spcPts val="600"/>
              </a:spcAft>
              <a:buFont typeface="Arial" panose="020B0604020202020204" pitchFamily="34" charset="0"/>
              <a:buChar char="•"/>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Condition Variables: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Condition variables are used to signal threads when a certain condition is met.</a:t>
            </a:r>
          </a:p>
          <a:p>
            <a:pPr marL="342900" indent="-342900" algn="just">
              <a:spcBef>
                <a:spcPts val="600"/>
              </a:spcBef>
              <a:spcAft>
                <a:spcPts val="600"/>
              </a:spcAft>
              <a:buFont typeface="Arial" panose="020B0604020202020204" pitchFamily="34" charset="0"/>
              <a:buChar char="•"/>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Procedure: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 procedure is a piece of code that executes inside the monitor.</a:t>
            </a:r>
          </a:p>
        </p:txBody>
      </p:sp>
    </p:spTree>
    <p:extLst>
      <p:ext uri="{BB962C8B-B14F-4D97-AF65-F5344CB8AC3E}">
        <p14:creationId xmlns:p14="http://schemas.microsoft.com/office/powerpoint/2010/main" val="1843714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7270531"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Monitors</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F8360C1D-97BC-55DB-653D-0440DA12FE5A}"/>
              </a:ext>
            </a:extLst>
          </p:cNvPr>
          <p:cNvSpPr txBox="1"/>
          <p:nvPr/>
        </p:nvSpPr>
        <p:spPr>
          <a:xfrm>
            <a:off x="717754" y="1325156"/>
            <a:ext cx="10519205" cy="3139321"/>
          </a:xfrm>
          <a:prstGeom prst="rect">
            <a:avLst/>
          </a:prstGeom>
          <a:noFill/>
        </p:spPr>
        <p:txBody>
          <a:bodyPr wrap="square">
            <a:spAutoFit/>
          </a:bodyPr>
          <a:lstStyle/>
          <a:p>
            <a:pPr marL="342900" indent="-342900" algn="just">
              <a:spcBef>
                <a:spcPts val="600"/>
              </a:spcBef>
              <a:spcAft>
                <a:spcPts val="600"/>
              </a:spcAft>
              <a:buFont typeface="Arial" panose="020B0604020202020204" pitchFamily="34" charset="0"/>
              <a:buChar char="•"/>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Characteristics of Monitors</a:t>
            </a:r>
          </a:p>
          <a:p>
            <a:pPr marL="342900" indent="-342900" algn="just">
              <a:spcBef>
                <a:spcPts val="600"/>
              </a:spcBef>
              <a:spcAft>
                <a:spcPts val="600"/>
              </a:spcAft>
              <a:buFont typeface="Arial" panose="020B0604020202020204" pitchFamily="34" charset="0"/>
              <a:buChar char="•"/>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Mutual Exclusion: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Monitors provide mutual exclusion, meaning that only one thread can execute inside the monitor at a time.</a:t>
            </a:r>
          </a:p>
          <a:p>
            <a:pPr marL="342900" indent="-342900" algn="just">
              <a:spcBef>
                <a:spcPts val="600"/>
              </a:spcBef>
              <a:spcAft>
                <a:spcPts val="600"/>
              </a:spcAft>
              <a:buFont typeface="Arial" panose="020B0604020202020204" pitchFamily="34" charset="0"/>
              <a:buChar char="•"/>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Condition Variables: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Monitors have condition variables that allow threads to wait until a certain condition is met.</a:t>
            </a:r>
          </a:p>
          <a:p>
            <a:pPr marL="342900" indent="-342900" algn="just">
              <a:spcBef>
                <a:spcPts val="600"/>
              </a:spcBef>
              <a:spcAft>
                <a:spcPts val="600"/>
              </a:spcAft>
              <a:buFont typeface="Arial" panose="020B0604020202020204" pitchFamily="34" charset="0"/>
              <a:buChar char="•"/>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Automatic Locking: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Monitors automatically lock and unlock the critical section, reducing the risk of deadlock or starvation.</a:t>
            </a:r>
          </a:p>
        </p:txBody>
      </p:sp>
    </p:spTree>
    <p:extLst>
      <p:ext uri="{BB962C8B-B14F-4D97-AF65-F5344CB8AC3E}">
        <p14:creationId xmlns:p14="http://schemas.microsoft.com/office/powerpoint/2010/main" val="1454165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C99A2-6D2E-CF24-213E-8872DE89A87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F5231D3-60AC-1954-ECB3-32EFCCEEAFDA}"/>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550278B1-9BBA-D924-E0EC-C8D1EC50E1F1}"/>
              </a:ext>
            </a:extLst>
          </p:cNvPr>
          <p:cNvSpPr txBox="1"/>
          <p:nvPr/>
        </p:nvSpPr>
        <p:spPr>
          <a:xfrm>
            <a:off x="833120" y="360554"/>
            <a:ext cx="7270531"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Monitors</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77325A32-946A-E473-43D1-6A84E0E4A70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E13E1B0C-8133-FC11-D5BF-EACEA8CA1C48}"/>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D8EDB123-DA9C-6587-9E5C-F15FC823447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ECE558B0-F04F-4B67-79B1-C589A4E58B56}"/>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48" name="Picture 1">
            <a:extLst>
              <a:ext uri="{FF2B5EF4-FFF2-40B4-BE49-F238E27FC236}">
                <a16:creationId xmlns:a16="http://schemas.microsoft.com/office/drawing/2014/main" id="{C3D3F299-7901-40B9-A225-DFB5D193D4A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59419" y="826233"/>
            <a:ext cx="5338396" cy="507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798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CC064-8522-0AA9-871E-D85A1A1DA53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E40A7FD-1343-0D56-B690-00C92B3B0C8C}"/>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6D57AB64-5ED6-01B2-DF41-DE32BF418692}"/>
              </a:ext>
            </a:extLst>
          </p:cNvPr>
          <p:cNvSpPr txBox="1"/>
          <p:nvPr/>
        </p:nvSpPr>
        <p:spPr>
          <a:xfrm>
            <a:off x="698089" y="360554"/>
            <a:ext cx="4267200"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Race Condition</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144BFC46-C381-7ED4-0655-12DEA272A1F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A9A8CAB8-CF6F-4119-EFF5-60A3D990DEFF}"/>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293F39C8-0D98-C967-F7B4-06E1A8B49F8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B5EBE5DE-E2E0-EC27-C16E-87AC36F2B561}"/>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D9CEA311-FE16-121C-8097-39F396E6DD9D}"/>
              </a:ext>
            </a:extLst>
          </p:cNvPr>
          <p:cNvSpPr txBox="1"/>
          <p:nvPr/>
        </p:nvSpPr>
        <p:spPr>
          <a:xfrm>
            <a:off x="698089" y="1480339"/>
            <a:ext cx="10914790" cy="3974358"/>
          </a:xfrm>
          <a:prstGeom prst="rect">
            <a:avLst/>
          </a:prstGeom>
          <a:noFill/>
        </p:spPr>
        <p:txBody>
          <a:bodyPr wrap="square">
            <a:spAutoFit/>
          </a:bodyPr>
          <a:lstStyle/>
          <a:p>
            <a:pPr>
              <a:lnSpc>
                <a:spcPct val="118000"/>
              </a:lnSpc>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 race condition is a concurrency bug that occurs when a program’s behavior depends on the relative timing of multiple threads or processes. This can lead to unpredictable and potentially erroneous behavior.</a:t>
            </a:r>
          </a:p>
          <a:p>
            <a:pPr>
              <a:lnSpc>
                <a:spcPct val="118000"/>
              </a:lnSpc>
            </a:pP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nSpc>
                <a:spcPct val="118000"/>
              </a:lnSpc>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Types of Race Conditions</a:t>
            </a:r>
          </a:p>
          <a:p>
            <a:pPr marL="457200" indent="-457200">
              <a:lnSpc>
                <a:spcPct val="118000"/>
              </a:lnSpc>
              <a:buAutoNum type="arabicPeriod"/>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Read-Write Race</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lnSpc>
                <a:spcPct val="118000"/>
              </a:lnSpc>
              <a:buAutoNum type="arabicPeriod"/>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Write-Write Race</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lnSpc>
                <a:spcPct val="118000"/>
              </a:lnSpc>
              <a:buAutoNum type="arabicPeriod"/>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Check-Then-Act Race</a:t>
            </a:r>
          </a:p>
          <a:p>
            <a:pPr marL="457200" indent="-457200">
              <a:lnSpc>
                <a:spcPct val="118000"/>
              </a:lnSpc>
              <a:buAutoNum type="arabicPeriod"/>
            </a:pP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618857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3CB55-F5D2-5819-92DC-6F18428DFC0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E24C7D4-6D2B-E5AF-BD30-F37211F125B6}"/>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95003F8D-D936-516C-B7DB-7BFF6C1A1165}"/>
              </a:ext>
            </a:extLst>
          </p:cNvPr>
          <p:cNvSpPr txBox="1"/>
          <p:nvPr/>
        </p:nvSpPr>
        <p:spPr>
          <a:xfrm>
            <a:off x="833121" y="655528"/>
            <a:ext cx="7270531" cy="35894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425"/>
              </a:lnSpc>
              <a:buNone/>
            </a:pPr>
            <a:r>
              <a:rPr lang="en-IN" sz="4000" b="0" dirty="0">
                <a:effectLst/>
                <a:latin typeface="Consolas" panose="020B0609020204030204" pitchFamily="49" charset="0"/>
              </a:rPr>
              <a:t>Bank Account Monitor</a:t>
            </a:r>
          </a:p>
        </p:txBody>
      </p:sp>
      <p:pic>
        <p:nvPicPr>
          <p:cNvPr id="4" name="Picture 4">
            <a:extLst>
              <a:ext uri="{FF2B5EF4-FFF2-40B4-BE49-F238E27FC236}">
                <a16:creationId xmlns:a16="http://schemas.microsoft.com/office/drawing/2014/main" id="{1E8977BE-298F-864D-0FF0-414A596BC9F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7F499144-2BC0-77AD-B964-0D80ED9FF316}"/>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03B6F22A-2EB1-DC25-1A34-BFDFC43073B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21762164-5DA2-C9D7-BC67-B4ECDDBF2DC5}"/>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50" name="TextBox 49">
            <a:extLst>
              <a:ext uri="{FF2B5EF4-FFF2-40B4-BE49-F238E27FC236}">
                <a16:creationId xmlns:a16="http://schemas.microsoft.com/office/drawing/2014/main" id="{A96A3543-E936-E406-3406-4AD856A692AF}"/>
              </a:ext>
            </a:extLst>
          </p:cNvPr>
          <p:cNvSpPr txBox="1"/>
          <p:nvPr/>
        </p:nvSpPr>
        <p:spPr>
          <a:xfrm>
            <a:off x="380127" y="1071261"/>
            <a:ext cx="6116320" cy="5632311"/>
          </a:xfrm>
          <a:prstGeom prst="rect">
            <a:avLst/>
          </a:prstGeom>
          <a:noFill/>
        </p:spPr>
        <p:txBody>
          <a:bodyPr wrap="square">
            <a:spAutoFit/>
          </a:bodyPr>
          <a:lstStyle/>
          <a:p>
            <a:pPr>
              <a:buNone/>
            </a:pPr>
            <a:b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br>
            <a: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import </a:t>
            </a:r>
            <a:r>
              <a:rPr lang="en-IN" sz="2000"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java.util.concurrent.locks.Condition</a:t>
            </a:r>
            <a: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a:r>
          </a:p>
          <a:p>
            <a:pPr>
              <a:buNone/>
            </a:pPr>
            <a: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import </a:t>
            </a:r>
            <a:r>
              <a:rPr lang="en-IN" sz="2000"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java.util.concurrent.locks.Lock</a:t>
            </a:r>
            <a: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a:r>
          </a:p>
          <a:p>
            <a:pPr>
              <a:buNone/>
            </a:pPr>
            <a: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import </a:t>
            </a:r>
            <a:r>
              <a:rPr lang="en-IN" sz="2000"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java.util.concurrent.locks.ReentrantLock</a:t>
            </a:r>
            <a: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a:r>
          </a:p>
          <a:p>
            <a:pPr>
              <a:buNone/>
            </a:pPr>
            <a:b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br>
            <a: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public class </a:t>
            </a:r>
            <a:r>
              <a:rPr lang="en-IN" sz="2000"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BankAccountMonitor</a:t>
            </a:r>
            <a: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p>
          <a:p>
            <a:pPr>
              <a:buNone/>
            </a:pPr>
            <a: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private double balance;</a:t>
            </a:r>
          </a:p>
          <a:p>
            <a:pPr>
              <a:buNone/>
            </a:pPr>
            <a: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private final Lock </a:t>
            </a:r>
            <a:r>
              <a:rPr lang="en-IN" sz="2000"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lock</a:t>
            </a:r>
            <a: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a:r>
          </a:p>
          <a:p>
            <a:pPr>
              <a:buNone/>
            </a:pPr>
            <a: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private final Condition </a:t>
            </a:r>
            <a:r>
              <a:rPr lang="en-IN" sz="2000"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sufficientFunds</a:t>
            </a:r>
            <a: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a:r>
          </a:p>
          <a:p>
            <a:pPr>
              <a:buNone/>
            </a:pPr>
            <a:b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br>
            <a: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public </a:t>
            </a:r>
            <a:r>
              <a:rPr lang="en-IN" sz="2000"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BankAccountMonitor</a:t>
            </a:r>
            <a: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(double </a:t>
            </a:r>
            <a:r>
              <a:rPr lang="en-IN" sz="2000"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initialBalance</a:t>
            </a:r>
            <a: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p>
          <a:p>
            <a:pPr>
              <a:buNone/>
            </a:pPr>
            <a: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balance = </a:t>
            </a:r>
            <a:r>
              <a:rPr lang="en-IN" sz="2000"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initialBalance</a:t>
            </a:r>
            <a: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a:r>
          </a:p>
          <a:p>
            <a:pPr>
              <a:buNone/>
            </a:pPr>
            <a: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lock = new </a:t>
            </a:r>
            <a:r>
              <a:rPr lang="en-IN" sz="2000"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ReentrantLock</a:t>
            </a:r>
            <a: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a:r>
          </a:p>
          <a:p>
            <a:pPr>
              <a:buNone/>
            </a:pPr>
            <a: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IN" sz="2000"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sufficientFunds</a:t>
            </a:r>
            <a: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 </a:t>
            </a:r>
            <a:r>
              <a:rPr lang="en-IN" sz="2000"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lock.newCondition</a:t>
            </a:r>
            <a: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a:r>
          </a:p>
          <a:p>
            <a:pPr>
              <a:buNone/>
            </a:pPr>
            <a: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p>
          <a:p>
            <a:br>
              <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IN" sz="2000" b="0" dirty="0">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628959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0061A-3C1B-B233-A092-F4BAFC1692C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7886421-D02D-122B-D09D-1E04BF0EC50B}"/>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pic>
        <p:nvPicPr>
          <p:cNvPr id="4" name="Picture 4">
            <a:extLst>
              <a:ext uri="{FF2B5EF4-FFF2-40B4-BE49-F238E27FC236}">
                <a16:creationId xmlns:a16="http://schemas.microsoft.com/office/drawing/2014/main" id="{C9426A23-B561-CC7F-C5D4-EA9E003F715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2FFDBBD8-B134-B13D-0073-16F55F4C2C62}"/>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984AE2B3-1984-4C12-BFAA-98C9A6D60D8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D5C561B8-347E-1155-6B02-4ADA698DCF80}"/>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52" name="TextBox 51">
            <a:extLst>
              <a:ext uri="{FF2B5EF4-FFF2-40B4-BE49-F238E27FC236}">
                <a16:creationId xmlns:a16="http://schemas.microsoft.com/office/drawing/2014/main" id="{94DE7CC7-519E-65AE-12CA-A2BFE1E35C43}"/>
              </a:ext>
            </a:extLst>
          </p:cNvPr>
          <p:cNvSpPr txBox="1"/>
          <p:nvPr/>
        </p:nvSpPr>
        <p:spPr>
          <a:xfrm>
            <a:off x="2225041" y="578540"/>
            <a:ext cx="8087359" cy="5909310"/>
          </a:xfrm>
          <a:prstGeom prst="rect">
            <a:avLst/>
          </a:prstGeom>
          <a:noFill/>
        </p:spPr>
        <p:txBody>
          <a:bodyPr wrap="square">
            <a:spAutoFit/>
          </a:bodyPr>
          <a:lstStyle/>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public void deposit(double amount) {</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IN"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lock.lock</a:t>
            </a: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try {</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balance += amount;</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IN"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sufficientFunds.signalAll</a:t>
            </a: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 finally {</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IN"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lock.unlock</a:t>
            </a: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a:r>
          </a:p>
          <a:p>
            <a:pPr>
              <a:buNone/>
            </a:pPr>
            <a:b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b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public void withdraw(double amount) throws </a:t>
            </a:r>
            <a:r>
              <a:rPr lang="en-IN"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InterruptedException</a:t>
            </a: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IN"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lock.lock</a:t>
            </a: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try {</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while (balance &lt; amount) {</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IN"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sufficientFunds.await</a:t>
            </a: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balance -= amount;</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 finally {</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IN"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lock.unlock</a:t>
            </a: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Tree>
    <p:extLst>
      <p:ext uri="{BB962C8B-B14F-4D97-AF65-F5344CB8AC3E}">
        <p14:creationId xmlns:p14="http://schemas.microsoft.com/office/powerpoint/2010/main" val="2251275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E0E66-47DA-527B-E793-C1C70EC5362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6A2D39B-E00A-D893-1D96-18BA7C26FA74}"/>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pic>
        <p:nvPicPr>
          <p:cNvPr id="4" name="Picture 4">
            <a:extLst>
              <a:ext uri="{FF2B5EF4-FFF2-40B4-BE49-F238E27FC236}">
                <a16:creationId xmlns:a16="http://schemas.microsoft.com/office/drawing/2014/main" id="{F0D7EAC5-9257-DD78-A8E5-84E6BB99B14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07D6D266-0C97-06E0-B216-5F08EAEFF4C1}"/>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73254FF4-22AC-2DF0-FF3D-247CE809862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005FA5DF-E77A-7155-249E-77B0C0106462}"/>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5" name="TextBox 4">
            <a:extLst>
              <a:ext uri="{FF2B5EF4-FFF2-40B4-BE49-F238E27FC236}">
                <a16:creationId xmlns:a16="http://schemas.microsoft.com/office/drawing/2014/main" id="{2500B16E-9AEF-3966-DD4A-56BEC102DD0E}"/>
              </a:ext>
            </a:extLst>
          </p:cNvPr>
          <p:cNvSpPr txBox="1"/>
          <p:nvPr/>
        </p:nvSpPr>
        <p:spPr>
          <a:xfrm>
            <a:off x="528320" y="1078037"/>
            <a:ext cx="6116320" cy="3416320"/>
          </a:xfrm>
          <a:prstGeom prst="rect">
            <a:avLst/>
          </a:prstGeom>
          <a:noFill/>
        </p:spPr>
        <p:txBody>
          <a:bodyPr wrap="square">
            <a:spAutoFit/>
          </a:bodyPr>
          <a:lstStyle/>
          <a:p>
            <a:pPr>
              <a:buNone/>
            </a:pPr>
            <a:b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b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public double </a:t>
            </a:r>
            <a:r>
              <a:rPr lang="en-IN"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getBalance</a:t>
            </a: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IN"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lock.lock</a:t>
            </a: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try {</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return balance;</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 finally {</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IN"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lock.unlock</a:t>
            </a: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a:r>
          </a:p>
          <a:p>
            <a:b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TextBox 7">
            <a:extLst>
              <a:ext uri="{FF2B5EF4-FFF2-40B4-BE49-F238E27FC236}">
                <a16:creationId xmlns:a16="http://schemas.microsoft.com/office/drawing/2014/main" id="{E641C330-F567-37CD-1B9F-3A7AD1BCCB31}"/>
              </a:ext>
            </a:extLst>
          </p:cNvPr>
          <p:cNvSpPr txBox="1"/>
          <p:nvPr/>
        </p:nvSpPr>
        <p:spPr>
          <a:xfrm>
            <a:off x="4088349" y="253394"/>
            <a:ext cx="8123316" cy="7017306"/>
          </a:xfrm>
          <a:prstGeom prst="rect">
            <a:avLst/>
          </a:prstGeom>
          <a:noFill/>
        </p:spPr>
        <p:txBody>
          <a:bodyPr wrap="square">
            <a:spAutoFit/>
          </a:bodyPr>
          <a:lstStyle/>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public class Main {</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public static void main(String[] </a:t>
            </a:r>
            <a:r>
              <a:rPr lang="en-IN"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args</a:t>
            </a: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throws </a:t>
            </a:r>
            <a:r>
              <a:rPr lang="en-IN"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InterruptedException</a:t>
            </a: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IN"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BankAccountMonitor</a:t>
            </a: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account = new </a:t>
            </a:r>
            <a:r>
              <a:rPr lang="en-IN"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BankAccountMonitor</a:t>
            </a: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(1000);</a:t>
            </a:r>
          </a:p>
          <a:p>
            <a:pPr>
              <a:buNone/>
            </a:pPr>
            <a:b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b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Thread thread1 = new Thread(() -&gt; {</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try {</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IN"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account.withdraw</a:t>
            </a: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(500);</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 catch (</a:t>
            </a:r>
            <a:r>
              <a:rPr lang="en-IN"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InterruptedException</a:t>
            </a: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e) {</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IN"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Thread.currentThread</a:t>
            </a: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().interrupt();</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p>
          <a:p>
            <a:pPr>
              <a:buNone/>
            </a:pPr>
            <a:b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b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Thread thread2 = new Thread(() -&gt; </a:t>
            </a:r>
            <a:r>
              <a:rPr lang="en-IN"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account.deposit</a:t>
            </a: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(200));</a:t>
            </a:r>
          </a:p>
          <a:p>
            <a:pPr>
              <a:buNone/>
            </a:pPr>
            <a:b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b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thread1.start();</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thread2.start();</a:t>
            </a:r>
          </a:p>
          <a:p>
            <a:pPr>
              <a:buNone/>
            </a:pPr>
            <a:b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b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thread1.join();</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thread2.join();</a:t>
            </a:r>
          </a:p>
          <a:p>
            <a:pPr>
              <a:buNone/>
            </a:pPr>
            <a:b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b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IN"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System.out.println</a:t>
            </a: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("Final balance: " + </a:t>
            </a:r>
            <a:r>
              <a:rPr lang="en-IN" b="0"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account.getBalance</a:t>
            </a: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    }</a:t>
            </a:r>
          </a:p>
          <a:p>
            <a:pPr>
              <a:buNone/>
            </a:pPr>
            <a: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a:r>
          </a:p>
          <a:p>
            <a:br>
              <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IN" b="0" dirty="0">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158233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Three Popular Classical Synchronization Problems</a:t>
            </a:r>
            <a:endParaRPr lang="en-IN"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F8360C1D-97BC-55DB-653D-0440DA12FE5A}"/>
              </a:ext>
            </a:extLst>
          </p:cNvPr>
          <p:cNvSpPr txBox="1"/>
          <p:nvPr/>
        </p:nvSpPr>
        <p:spPr>
          <a:xfrm>
            <a:off x="717754" y="1325156"/>
            <a:ext cx="10519205" cy="2031325"/>
          </a:xfrm>
          <a:prstGeom prst="rect">
            <a:avLst/>
          </a:prstGeom>
          <a:noFill/>
        </p:spPr>
        <p:txBody>
          <a:bodyPr wrap="square">
            <a:spAutoFit/>
          </a:bodyPr>
          <a:lstStyle/>
          <a:p>
            <a:pPr marL="457200" indent="-457200" algn="just">
              <a:spcBef>
                <a:spcPts val="600"/>
              </a:spcBef>
              <a:spcAft>
                <a:spcPts val="600"/>
              </a:spcAft>
              <a:buFont typeface="+mj-lt"/>
              <a:buAutoNum type="arabicPeriod"/>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Producer-Consumer Problem(Bounded Buffer Problem)</a:t>
            </a:r>
          </a:p>
          <a:p>
            <a:pPr marL="457200" indent="-457200" algn="just">
              <a:spcBef>
                <a:spcPts val="600"/>
              </a:spcBef>
              <a:spcAft>
                <a:spcPts val="600"/>
              </a:spcAft>
              <a:buFont typeface="+mj-lt"/>
              <a:buAutoNum type="arabicPeriod"/>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Dining  Philosophers  Problem</a:t>
            </a:r>
          </a:p>
          <a:p>
            <a:pPr marL="457200" indent="-457200" algn="just">
              <a:spcBef>
                <a:spcPts val="600"/>
              </a:spcBef>
              <a:spcAft>
                <a:spcPts val="600"/>
              </a:spcAft>
              <a:buFont typeface="+mj-lt"/>
              <a:buAutoNum type="arabicPeriod"/>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Readers-Writers  Problem</a:t>
            </a:r>
          </a:p>
          <a:p>
            <a:pPr marL="342900" indent="-342900" algn="just">
              <a:spcBef>
                <a:spcPts val="600"/>
              </a:spcBef>
              <a:spcAft>
                <a:spcPts val="600"/>
              </a:spcAft>
              <a:buFont typeface="Arial" panose="020B0604020202020204" pitchFamily="34" charset="0"/>
              <a:buChar char="•"/>
            </a:pPr>
            <a:endPar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163757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cdn-blog.superprof.com/blog_gb/wp-content/uploads/2019/05/contemporary-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6300"/>
            <a:ext cx="7823593" cy="52768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94431" y="1646860"/>
            <a:ext cx="3997569" cy="3416320"/>
          </a:xfrm>
          <a:prstGeom prst="rect">
            <a:avLst/>
          </a:prstGeom>
        </p:spPr>
        <p:txBody>
          <a:bodyPr wrap="square">
            <a:spAutoFit/>
          </a:bodyPr>
          <a:lstStyle/>
          <a:p>
            <a:r>
              <a:rPr lang="en-IN" sz="7200" spc="50" dirty="0">
                <a:ln w="0"/>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Producer Consumer Problem</a:t>
            </a:r>
          </a:p>
        </p:txBody>
      </p:sp>
    </p:spTree>
    <p:extLst>
      <p:ext uri="{BB962C8B-B14F-4D97-AF65-F5344CB8AC3E}">
        <p14:creationId xmlns:p14="http://schemas.microsoft.com/office/powerpoint/2010/main" val="3730171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Producer-Consumer Problem-Statement</a:t>
            </a:r>
            <a:endParaRPr lang="en-IN"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F8360C1D-97BC-55DB-653D-0440DA12FE5A}"/>
              </a:ext>
            </a:extLst>
          </p:cNvPr>
          <p:cNvSpPr txBox="1"/>
          <p:nvPr/>
        </p:nvSpPr>
        <p:spPr>
          <a:xfrm>
            <a:off x="717754" y="1325156"/>
            <a:ext cx="10519205" cy="3939540"/>
          </a:xfrm>
          <a:prstGeom prst="rect">
            <a:avLst/>
          </a:prstGeom>
          <a:noFill/>
        </p:spPr>
        <p:txBody>
          <a:bodyPr wrap="square">
            <a:spAutoFit/>
          </a:bodyPr>
          <a:lstStyle/>
          <a:p>
            <a:pPr marL="457200"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It is a problem that describes two processes, the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producer and the consumer</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who share a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common, fixed-sized buffer(memory) used as a queue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457200"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producer's job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is to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generate data</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put it into the buffer(memory), and start again. </a:t>
            </a:r>
          </a:p>
          <a:p>
            <a:pPr marL="457200"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the same time, the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consumer is consuming the data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(i.e., removing it from the buffer), one piece at a time.</a:t>
            </a:r>
          </a:p>
          <a:p>
            <a:pPr marL="457200" indent="-457200" algn="just">
              <a:spcBef>
                <a:spcPts val="600"/>
              </a:spcBef>
              <a:spcAft>
                <a:spcPts val="600"/>
              </a:spcAft>
              <a:buFont typeface="+mj-lt"/>
              <a:buAutoNum type="arabicPeriod"/>
            </a:pPr>
            <a:endPar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449570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What's the Problem ?</a:t>
            </a:r>
            <a:endParaRPr lang="en-IN"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F8360C1D-97BC-55DB-653D-0440DA12FE5A}"/>
              </a:ext>
            </a:extLst>
          </p:cNvPr>
          <p:cNvSpPr txBox="1"/>
          <p:nvPr/>
        </p:nvSpPr>
        <p:spPr>
          <a:xfrm>
            <a:off x="717754" y="1325156"/>
            <a:ext cx="10519205" cy="3570208"/>
          </a:xfrm>
          <a:prstGeom prst="rect">
            <a:avLst/>
          </a:prstGeom>
          <a:noFill/>
        </p:spPr>
        <p:txBody>
          <a:bodyPr wrap="square">
            <a:spAutoFit/>
          </a:bodyPr>
          <a:lstStyle/>
          <a:p>
            <a:pPr marL="457200"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 producer may try to add data into the buffer when it's full and the consumer try to remove data from an empty buffer.</a:t>
            </a:r>
          </a:p>
          <a:p>
            <a:pPr marL="457200"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These two processes won't produce the expected output if they are being executed concurrently. </a:t>
            </a:r>
          </a:p>
          <a:p>
            <a:pPr marL="457200"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There needs to be a way to make the producer and consumer work in an independent manner</a:t>
            </a:r>
          </a:p>
          <a:p>
            <a:pPr marL="457200" indent="-457200" algn="just">
              <a:spcBef>
                <a:spcPts val="600"/>
              </a:spcBef>
              <a:spcAft>
                <a:spcPts val="600"/>
              </a:spcAft>
              <a:buFont typeface="Arial" panose="020B0604020202020204" pitchFamily="34" charset="0"/>
              <a:buChar char="•"/>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9" name="Picture 8" descr="C:\Users\admin\Desktop\bounded-buffer-problem.webp">
            <a:extLst>
              <a:ext uri="{FF2B5EF4-FFF2-40B4-BE49-F238E27FC236}">
                <a16:creationId xmlns:a16="http://schemas.microsoft.com/office/drawing/2014/main" id="{D1247615-5B3A-44A3-9FB0-85654E272279}"/>
              </a:ext>
            </a:extLst>
          </p:cNvPr>
          <p:cNvPicPr>
            <a:picLocks noChangeAspect="1" noChangeArrowheads="1"/>
          </p:cNvPicPr>
          <p:nvPr/>
        </p:nvPicPr>
        <p:blipFill>
          <a:blip r:embed="rId5" cstate="print"/>
          <a:srcRect/>
          <a:stretch>
            <a:fillRect/>
          </a:stretch>
        </p:blipFill>
        <p:spPr bwMode="auto">
          <a:xfrm>
            <a:off x="6957324" y="3811429"/>
            <a:ext cx="4279635" cy="2395025"/>
          </a:xfrm>
          <a:prstGeom prst="rect">
            <a:avLst/>
          </a:prstGeom>
          <a:noFill/>
        </p:spPr>
      </p:pic>
    </p:spTree>
    <p:extLst>
      <p:ext uri="{BB962C8B-B14F-4D97-AF65-F5344CB8AC3E}">
        <p14:creationId xmlns:p14="http://schemas.microsoft.com/office/powerpoint/2010/main" val="34266952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Solution</a:t>
            </a:r>
            <a:endParaRPr lang="en-IN"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F8360C1D-97BC-55DB-653D-0440DA12FE5A}"/>
              </a:ext>
            </a:extLst>
          </p:cNvPr>
          <p:cNvSpPr txBox="1"/>
          <p:nvPr/>
        </p:nvSpPr>
        <p:spPr>
          <a:xfrm>
            <a:off x="717754" y="1325156"/>
            <a:ext cx="10519205" cy="4431983"/>
          </a:xfrm>
          <a:prstGeom prst="rect">
            <a:avLst/>
          </a:prstGeom>
          <a:noFill/>
        </p:spPr>
        <p:txBody>
          <a:bodyPr wrap="square">
            <a:spAutoFit/>
          </a:bodyPr>
          <a:lstStyle/>
          <a:p>
            <a:pPr marL="457200"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 solution for the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producer</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is to either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go to sleep or discard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data if the buffer is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full</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The next time the consumer removes an item from the buffer, it notifies the producer, who starts to fill the buffer again. </a:t>
            </a:r>
          </a:p>
          <a:p>
            <a:pPr marL="457200" indent="-457200" algn="just">
              <a:spcBef>
                <a:spcPts val="600"/>
              </a:spcBef>
              <a:spcAft>
                <a:spcPts val="600"/>
              </a:spcAft>
              <a:buFont typeface="Arial" panose="020B0604020202020204" pitchFamily="34" charset="0"/>
              <a:buChar char="•"/>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In the same way, the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consumer</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can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go to sleep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if it finds the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buffer empty</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The next time the producer puts data into the buffer, it wakes up the sleeping consumer.</a:t>
            </a:r>
          </a:p>
          <a:p>
            <a:pPr marL="457200" indent="-457200" algn="just">
              <a:spcBef>
                <a:spcPts val="600"/>
              </a:spcBef>
              <a:spcAft>
                <a:spcPts val="600"/>
              </a:spcAft>
              <a:buFont typeface="Arial" panose="020B0604020202020204" pitchFamily="34" charset="0"/>
              <a:buChar char="•"/>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430755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Solution using Semaphores</a:t>
            </a:r>
            <a:endParaRPr lang="en-IN"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F8360C1D-97BC-55DB-653D-0440DA12FE5A}"/>
              </a:ext>
            </a:extLst>
          </p:cNvPr>
          <p:cNvSpPr txBox="1"/>
          <p:nvPr/>
        </p:nvSpPr>
        <p:spPr>
          <a:xfrm>
            <a:off x="717754" y="1325156"/>
            <a:ext cx="10519205" cy="6771084"/>
          </a:xfrm>
          <a:prstGeom prst="rect">
            <a:avLst/>
          </a:prstGeom>
          <a:noFill/>
        </p:spPr>
        <p:txBody>
          <a:bodyPr wrap="square">
            <a:spAutoFit/>
          </a:bodyPr>
          <a:lstStyle/>
          <a:p>
            <a:pPr marL="457200"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One solution to this problem is to use semaphores. The semaphores which will be used here are:</a:t>
            </a:r>
          </a:p>
          <a:p>
            <a:pPr marL="457200" indent="-457200" algn="just">
              <a:spcBef>
                <a:spcPts val="600"/>
              </a:spcBef>
              <a:spcAft>
                <a:spcPts val="600"/>
              </a:spcAft>
              <a:buFont typeface="Arial" panose="020B0604020202020204" pitchFamily="34" charset="0"/>
              <a:buChar char="•"/>
            </a:pP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m, a binary semaphore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that is used to acquire and release the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lock.</a:t>
            </a:r>
          </a:p>
          <a:p>
            <a:pPr marL="457200" indent="-457200" algn="just">
              <a:spcBef>
                <a:spcPts val="600"/>
              </a:spcBef>
              <a:spcAft>
                <a:spcPts val="600"/>
              </a:spcAft>
              <a:buFont typeface="Arial" panose="020B0604020202020204" pitchFamily="34" charset="0"/>
              <a:buChar char="•"/>
            </a:pP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empty, a counting semaphore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whose initial value is the number of slots in the buffer, since, initially all slots are empty.</a:t>
            </a:r>
          </a:p>
          <a:p>
            <a:pPr marL="457200" indent="-457200" algn="just">
              <a:spcBef>
                <a:spcPts val="600"/>
              </a:spcBef>
              <a:spcAft>
                <a:spcPts val="600"/>
              </a:spcAft>
              <a:buFont typeface="Arial" panose="020B0604020202020204" pitchFamily="34" charset="0"/>
              <a:buChar char="•"/>
            </a:pP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full, a counting semaphore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whose initial value is 0.</a:t>
            </a:r>
          </a:p>
          <a:p>
            <a:pPr marL="457200"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any instant, the current value of empty represents the number of empty slots in the buffer and full represents the number of occupied slots in the buffer(memory). </a:t>
            </a:r>
          </a:p>
          <a:p>
            <a:pPr marL="457200" indent="-457200" algn="just">
              <a:spcBef>
                <a:spcPts val="600"/>
              </a:spcBef>
              <a:spcAft>
                <a:spcPts val="600"/>
              </a:spcAft>
              <a:buFont typeface="Arial" panose="020B0604020202020204" pitchFamily="34" charset="0"/>
              <a:buChar char="•"/>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lgn="just">
              <a:spcBef>
                <a:spcPts val="600"/>
              </a:spcBef>
              <a:spcAft>
                <a:spcPts val="600"/>
              </a:spcAft>
              <a:buFont typeface="Arial" panose="020B0604020202020204" pitchFamily="34" charset="0"/>
              <a:buChar char="•"/>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lgn="just">
              <a:spcBef>
                <a:spcPts val="600"/>
              </a:spcBef>
              <a:spcAft>
                <a:spcPts val="600"/>
              </a:spcAft>
              <a:buFont typeface="Arial" panose="020B0604020202020204" pitchFamily="34" charset="0"/>
              <a:buChar char="•"/>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3108321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Producer</a:t>
            </a:r>
            <a:endParaRPr lang="en-IN"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F8360C1D-97BC-55DB-653D-0440DA12FE5A}"/>
              </a:ext>
            </a:extLst>
          </p:cNvPr>
          <p:cNvSpPr txBox="1"/>
          <p:nvPr/>
        </p:nvSpPr>
        <p:spPr>
          <a:xfrm>
            <a:off x="717754" y="1325156"/>
            <a:ext cx="6668143" cy="5355312"/>
          </a:xfrm>
          <a:prstGeom prst="rect">
            <a:avLst/>
          </a:prstGeom>
          <a:noFill/>
        </p:spPr>
        <p:txBody>
          <a:bodyPr wrap="square">
            <a:spAutoFit/>
          </a:bodyPr>
          <a:lstStyle/>
          <a:p>
            <a:pPr marL="457200" indent="-457200" algn="just">
              <a:spcBef>
                <a:spcPts val="600"/>
              </a:spcBef>
              <a:spcAft>
                <a:spcPts val="600"/>
              </a:spcAft>
              <a:buFont typeface="Arial" panose="020B0604020202020204" pitchFamily="34" charset="0"/>
              <a:buChar char="•"/>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A producer first waits until there is at least one empty slot</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Then it decrements the empty semaphore because, there will now be one less empty slot, since the producer is going to insert data in one of those slots. </a:t>
            </a:r>
          </a:p>
          <a:p>
            <a:pPr marL="457200" indent="-457200" algn="just">
              <a:spcBef>
                <a:spcPts val="600"/>
              </a:spcBef>
              <a:spcAft>
                <a:spcPts val="600"/>
              </a:spcAft>
              <a:buFont typeface="Arial" panose="020B0604020202020204" pitchFamily="34" charset="0"/>
              <a:buChar cha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Then, it </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acquires lock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on the buffer, so that the consumer cannot access the buffer until producer completes its operation. </a:t>
            </a:r>
          </a:p>
          <a:p>
            <a:pPr marL="457200" indent="-457200" algn="just">
              <a:spcBef>
                <a:spcPts val="600"/>
              </a:spcBef>
              <a:spcAft>
                <a:spcPts val="600"/>
              </a:spcAft>
              <a:buFont typeface="Arial" panose="020B0604020202020204" pitchFamily="34" charset="0"/>
              <a:buChar cha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After performing the insert operation, the lock is released and the value of </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full is incremented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because the producer has just filled a slot in the buffer</a:t>
            </a:r>
          </a:p>
          <a:p>
            <a:pPr marL="457200" indent="-457200" algn="just">
              <a:spcBef>
                <a:spcPts val="600"/>
              </a:spcBef>
              <a:spcAft>
                <a:spcPts val="600"/>
              </a:spcAft>
              <a:buFont typeface="Arial" panose="020B0604020202020204" pitchFamily="34" charset="0"/>
              <a:buChar char="•"/>
            </a:pP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Rectangle 8">
            <a:extLst>
              <a:ext uri="{FF2B5EF4-FFF2-40B4-BE49-F238E27FC236}">
                <a16:creationId xmlns:a16="http://schemas.microsoft.com/office/drawing/2014/main" id="{1AB61451-1B7E-4BE2-9D36-5789CCCE2C45}"/>
              </a:ext>
            </a:extLst>
          </p:cNvPr>
          <p:cNvSpPr/>
          <p:nvPr/>
        </p:nvSpPr>
        <p:spPr>
          <a:xfrm>
            <a:off x="7578430" y="1071261"/>
            <a:ext cx="4440701"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buNone/>
            </a:pPr>
            <a:r>
              <a:rPr lang="en-IN" sz="2400" dirty="0">
                <a:latin typeface="Cambria" pitchFamily="18" charset="0"/>
                <a:ea typeface="Cambria" pitchFamily="18" charset="0"/>
              </a:rPr>
              <a:t> do </a:t>
            </a:r>
          </a:p>
          <a:p>
            <a:pPr algn="just">
              <a:buNone/>
            </a:pPr>
            <a:r>
              <a:rPr lang="en-IN" sz="2400" dirty="0">
                <a:latin typeface="Cambria" pitchFamily="18" charset="0"/>
                <a:ea typeface="Cambria" pitchFamily="18" charset="0"/>
              </a:rPr>
              <a:t>    {</a:t>
            </a:r>
          </a:p>
          <a:p>
            <a:pPr algn="just">
              <a:buNone/>
            </a:pPr>
            <a:r>
              <a:rPr lang="en-IN" sz="2400" dirty="0">
                <a:latin typeface="Cambria" pitchFamily="18" charset="0"/>
                <a:ea typeface="Cambria" pitchFamily="18" charset="0"/>
              </a:rPr>
              <a:t>	wait</a:t>
            </a:r>
            <a:r>
              <a:rPr lang="en-IN" sz="2400" b="1" dirty="0">
                <a:latin typeface="Cambria" pitchFamily="18" charset="0"/>
                <a:ea typeface="Cambria" pitchFamily="18" charset="0"/>
              </a:rPr>
              <a:t>(empty); </a:t>
            </a:r>
          </a:p>
          <a:p>
            <a:pPr algn="just">
              <a:buNone/>
            </a:pPr>
            <a:endParaRPr lang="en-IN" sz="2400" dirty="0">
              <a:latin typeface="Cambria" pitchFamily="18" charset="0"/>
              <a:ea typeface="Cambria" pitchFamily="18" charset="0"/>
            </a:endParaRPr>
          </a:p>
          <a:p>
            <a:pPr algn="just">
              <a:buNone/>
            </a:pPr>
            <a:r>
              <a:rPr lang="en-IN" sz="2400" dirty="0">
                <a:latin typeface="Cambria" pitchFamily="18" charset="0"/>
                <a:ea typeface="Cambria" pitchFamily="18" charset="0"/>
              </a:rPr>
              <a:t>	wait</a:t>
            </a:r>
            <a:r>
              <a:rPr lang="en-IN" sz="2400" b="1" dirty="0">
                <a:latin typeface="Cambria" pitchFamily="18" charset="0"/>
                <a:ea typeface="Cambria" pitchFamily="18" charset="0"/>
              </a:rPr>
              <a:t>(mutex); </a:t>
            </a:r>
          </a:p>
          <a:p>
            <a:pPr algn="just">
              <a:buNone/>
            </a:pPr>
            <a:r>
              <a:rPr lang="en-IN" sz="2400" dirty="0">
                <a:latin typeface="Cambria" pitchFamily="18" charset="0"/>
                <a:ea typeface="Cambria" pitchFamily="18" charset="0"/>
              </a:rPr>
              <a:t>         /* perform the insert 	operation in a slot */</a:t>
            </a:r>
          </a:p>
          <a:p>
            <a:pPr algn="just">
              <a:buNone/>
            </a:pPr>
            <a:r>
              <a:rPr lang="en-IN" sz="2400" dirty="0">
                <a:latin typeface="Cambria" pitchFamily="18" charset="0"/>
                <a:ea typeface="Cambria" pitchFamily="18" charset="0"/>
              </a:rPr>
              <a:t>         // release   lock</a:t>
            </a:r>
          </a:p>
          <a:p>
            <a:pPr algn="just">
              <a:buNone/>
            </a:pPr>
            <a:endParaRPr lang="en-IN" sz="2400" b="1" dirty="0">
              <a:latin typeface="Cambria" pitchFamily="18" charset="0"/>
              <a:ea typeface="Cambria" pitchFamily="18" charset="0"/>
            </a:endParaRPr>
          </a:p>
          <a:p>
            <a:pPr algn="just">
              <a:buNone/>
            </a:pPr>
            <a:r>
              <a:rPr lang="en-IN" sz="2400" b="1" dirty="0">
                <a:latin typeface="Cambria" pitchFamily="18" charset="0"/>
                <a:ea typeface="Cambria" pitchFamily="18" charset="0"/>
              </a:rPr>
              <a:t>              </a:t>
            </a:r>
            <a:r>
              <a:rPr lang="en-IN" sz="2400" dirty="0">
                <a:latin typeface="Cambria" pitchFamily="18" charset="0"/>
                <a:ea typeface="Cambria" pitchFamily="18" charset="0"/>
              </a:rPr>
              <a:t>signal</a:t>
            </a:r>
            <a:r>
              <a:rPr lang="en-IN" sz="2400" b="1" dirty="0">
                <a:latin typeface="Cambria" pitchFamily="18" charset="0"/>
                <a:ea typeface="Cambria" pitchFamily="18" charset="0"/>
              </a:rPr>
              <a:t>(mutex); </a:t>
            </a:r>
          </a:p>
          <a:p>
            <a:pPr algn="just">
              <a:buNone/>
            </a:pPr>
            <a:endParaRPr lang="en-IN" sz="2400" dirty="0">
              <a:latin typeface="Cambria" pitchFamily="18" charset="0"/>
              <a:ea typeface="Cambria" pitchFamily="18" charset="0"/>
            </a:endParaRPr>
          </a:p>
          <a:p>
            <a:pPr algn="just">
              <a:buNone/>
            </a:pPr>
            <a:r>
              <a:rPr lang="en-IN" sz="2400" dirty="0">
                <a:latin typeface="Cambria" pitchFamily="18" charset="0"/>
                <a:ea typeface="Cambria" pitchFamily="18" charset="0"/>
              </a:rPr>
              <a:t>	signal(</a:t>
            </a:r>
            <a:r>
              <a:rPr lang="en-IN" sz="2400" b="1" dirty="0">
                <a:latin typeface="Cambria" pitchFamily="18" charset="0"/>
                <a:ea typeface="Cambria" pitchFamily="18" charset="0"/>
              </a:rPr>
              <a:t>full); </a:t>
            </a:r>
          </a:p>
          <a:p>
            <a:pPr algn="just">
              <a:buNone/>
            </a:pPr>
            <a:r>
              <a:rPr lang="en-IN" sz="2400" dirty="0">
                <a:latin typeface="Cambria" pitchFamily="18" charset="0"/>
                <a:ea typeface="Cambria" pitchFamily="18" charset="0"/>
              </a:rPr>
              <a:t>         } </a:t>
            </a:r>
          </a:p>
          <a:p>
            <a:pPr algn="just">
              <a:buNone/>
            </a:pPr>
            <a:r>
              <a:rPr lang="en-IN" sz="2400" dirty="0">
                <a:latin typeface="Cambria" pitchFamily="18" charset="0"/>
                <a:ea typeface="Cambria" pitchFamily="18" charset="0"/>
              </a:rPr>
              <a:t>   while(TRUE)</a:t>
            </a:r>
            <a:endParaRPr lang="en-US" sz="2400" dirty="0"/>
          </a:p>
        </p:txBody>
      </p:sp>
    </p:spTree>
    <p:extLst>
      <p:ext uri="{BB962C8B-B14F-4D97-AF65-F5344CB8AC3E}">
        <p14:creationId xmlns:p14="http://schemas.microsoft.com/office/powerpoint/2010/main" val="677958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A52EC-9403-4992-64F0-94F0BF79746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B9BD394-026B-3719-DD55-BF301370B593}"/>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5CF5C789-9CD1-E4EF-7434-6BCCDD2E5F7F}"/>
              </a:ext>
            </a:extLst>
          </p:cNvPr>
          <p:cNvSpPr txBox="1"/>
          <p:nvPr/>
        </p:nvSpPr>
        <p:spPr>
          <a:xfrm>
            <a:off x="698089" y="360554"/>
            <a:ext cx="4267200"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Race Condition</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A6D01105-4A5B-D487-0D44-B1FC7281B6D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5E1E7C49-3382-2287-4FBF-366EC9F29366}"/>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B6999848-BD14-E8A5-59B2-474891AB92C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6F958272-C3B6-7912-3369-E41D850D5785}"/>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4BC6A444-5630-72CC-A662-C5C5BF6B059F}"/>
              </a:ext>
            </a:extLst>
          </p:cNvPr>
          <p:cNvSpPr txBox="1"/>
          <p:nvPr/>
        </p:nvSpPr>
        <p:spPr>
          <a:xfrm>
            <a:off x="698089" y="1206019"/>
            <a:ext cx="10914790" cy="923586"/>
          </a:xfrm>
          <a:prstGeom prst="rect">
            <a:avLst/>
          </a:prstGeom>
          <a:noFill/>
        </p:spPr>
        <p:txBody>
          <a:bodyPr wrap="square">
            <a:spAutoFit/>
          </a:bodyPr>
          <a:lstStyle/>
          <a:p>
            <a:pPr>
              <a:lnSpc>
                <a:spcPct val="118000"/>
              </a:lnSpc>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Read-Write Race: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Occurs when one thread is reading a shared variable while another thread is writing to it.</a:t>
            </a:r>
          </a:p>
        </p:txBody>
      </p:sp>
      <p:sp>
        <p:nvSpPr>
          <p:cNvPr id="7" name="TextBox 6">
            <a:extLst>
              <a:ext uri="{FF2B5EF4-FFF2-40B4-BE49-F238E27FC236}">
                <a16:creationId xmlns:a16="http://schemas.microsoft.com/office/drawing/2014/main" id="{6F617A3E-AFF4-78B0-5149-19C4627661B5}"/>
              </a:ext>
            </a:extLst>
          </p:cNvPr>
          <p:cNvSpPr txBox="1"/>
          <p:nvPr/>
        </p:nvSpPr>
        <p:spPr>
          <a:xfrm>
            <a:off x="727089" y="2489815"/>
            <a:ext cx="5009378" cy="1323439"/>
          </a:xfrm>
          <a:prstGeom prst="rect">
            <a:avLst/>
          </a:prstGeom>
          <a:noFill/>
        </p:spPr>
        <p:txBody>
          <a:bodyPr wrap="square">
            <a:spAutoFit/>
          </a:bodyPr>
          <a:lstStyle/>
          <a:p>
            <a:r>
              <a:rPr lang="en-US" sz="2000" b="1" dirty="0">
                <a:latin typeface="Microsoft Sans Serif" panose="020B0604020202020204" pitchFamily="34" charset="0"/>
                <a:ea typeface="Microsoft Sans Serif" panose="020B0604020202020204" pitchFamily="34" charset="0"/>
                <a:cs typeface="Microsoft Sans Serif" panose="020B0604020202020204" pitchFamily="34" charset="0"/>
              </a:rPr>
              <a:t>Thread T2 (Reader)</a:t>
            </a:r>
          </a:p>
          <a:p>
            <a:pPr marL="457200" indent="-457200">
              <a:buAutoNum type="arabicPeriod"/>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Reads the current value of x (e.g., x = 10).</a:t>
            </a:r>
          </a:p>
          <a:p>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2. Prints the value of x.</a:t>
            </a:r>
          </a:p>
        </p:txBody>
      </p:sp>
      <p:sp>
        <p:nvSpPr>
          <p:cNvPr id="9" name="TextBox 8">
            <a:extLst>
              <a:ext uri="{FF2B5EF4-FFF2-40B4-BE49-F238E27FC236}">
                <a16:creationId xmlns:a16="http://schemas.microsoft.com/office/drawing/2014/main" id="{9722DD93-7BAF-2CE5-FD06-42560E41F0BA}"/>
              </a:ext>
            </a:extLst>
          </p:cNvPr>
          <p:cNvSpPr txBox="1"/>
          <p:nvPr/>
        </p:nvSpPr>
        <p:spPr>
          <a:xfrm>
            <a:off x="6095999" y="2440434"/>
            <a:ext cx="5756787" cy="1631216"/>
          </a:xfrm>
          <a:prstGeom prst="rect">
            <a:avLst/>
          </a:prstGeom>
          <a:noFill/>
        </p:spPr>
        <p:txBody>
          <a:bodyPr wrap="square">
            <a:spAutoFit/>
          </a:bodyPr>
          <a:lstStyle/>
          <a:p>
            <a:r>
              <a:rPr lang="en-IN" sz="2000" b="1" dirty="0">
                <a:latin typeface="Microsoft Sans Serif" panose="020B0604020202020204" pitchFamily="34" charset="0"/>
                <a:ea typeface="Microsoft Sans Serif" panose="020B0604020202020204" pitchFamily="34" charset="0"/>
                <a:cs typeface="Microsoft Sans Serif" panose="020B0604020202020204" pitchFamily="34" charset="0"/>
              </a:rPr>
              <a:t>Thread T1 (Writer)</a:t>
            </a:r>
          </a:p>
          <a:p>
            <a:pPr marL="342900" indent="-342900">
              <a:buAutoNum type="arabicPeriod"/>
            </a:pPr>
            <a:r>
              <a:rPr lang="en-IN" sz="2000" dirty="0">
                <a:latin typeface="Microsoft Sans Serif" panose="020B0604020202020204" pitchFamily="34" charset="0"/>
                <a:ea typeface="Microsoft Sans Serif" panose="020B0604020202020204" pitchFamily="34" charset="0"/>
                <a:cs typeface="Microsoft Sans Serif" panose="020B0604020202020204" pitchFamily="34" charset="0"/>
              </a:rPr>
              <a:t>Reads the current value of x (e.g., x = 10).</a:t>
            </a:r>
          </a:p>
          <a:p>
            <a:pPr marL="342900" indent="-342900">
              <a:buAutoNum type="arabicPeriod"/>
            </a:pPr>
            <a:r>
              <a:rPr lang="en-IN" sz="2000" dirty="0">
                <a:latin typeface="Microsoft Sans Serif" panose="020B0604020202020204" pitchFamily="34" charset="0"/>
                <a:ea typeface="Microsoft Sans Serif" panose="020B0604020202020204" pitchFamily="34" charset="0"/>
                <a:cs typeface="Microsoft Sans Serif" panose="020B0604020202020204" pitchFamily="34" charset="0"/>
              </a:rPr>
              <a:t>Increments the value of x by 1 (e.g., x = 11).</a:t>
            </a:r>
          </a:p>
          <a:p>
            <a:pPr marL="342900" indent="-342900">
              <a:buAutoNum type="arabicPeriod"/>
            </a:pPr>
            <a:r>
              <a:rPr lang="en-IN" sz="2000" dirty="0">
                <a:latin typeface="Microsoft Sans Serif" panose="020B0604020202020204" pitchFamily="34" charset="0"/>
                <a:ea typeface="Microsoft Sans Serif" panose="020B0604020202020204" pitchFamily="34" charset="0"/>
                <a:cs typeface="Microsoft Sans Serif" panose="020B0604020202020204" pitchFamily="34" charset="0"/>
              </a:rPr>
              <a:t>Writes the new value of x back to the shared variable.</a:t>
            </a:r>
          </a:p>
        </p:txBody>
      </p:sp>
      <p:sp>
        <p:nvSpPr>
          <p:cNvPr id="14" name="TextBox 13">
            <a:extLst>
              <a:ext uri="{FF2B5EF4-FFF2-40B4-BE49-F238E27FC236}">
                <a16:creationId xmlns:a16="http://schemas.microsoft.com/office/drawing/2014/main" id="{EB4465E3-E87F-9E35-4961-CBDED286D4BE}"/>
              </a:ext>
            </a:extLst>
          </p:cNvPr>
          <p:cNvSpPr txBox="1"/>
          <p:nvPr/>
        </p:nvSpPr>
        <p:spPr>
          <a:xfrm>
            <a:off x="716929" y="4480090"/>
            <a:ext cx="10885790" cy="1015663"/>
          </a:xfrm>
          <a:prstGeom prst="rect">
            <a:avLst/>
          </a:prstGeom>
          <a:noFill/>
        </p:spPr>
        <p:txBody>
          <a:bodyPr wrap="square">
            <a:spAutoFit/>
          </a:bodyPr>
          <a:lstStyle/>
          <a:p>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In this example, the RW race condition leads to:- </a:t>
            </a:r>
          </a:p>
          <a:p>
            <a:pPr marL="342900" indent="-342900">
              <a:buAutoNum type="arabicPeriod"/>
            </a:pPr>
            <a:r>
              <a:rPr lang="en-US" sz="2000" b="1" dirty="0">
                <a:latin typeface="Microsoft Sans Serif" panose="020B0604020202020204" pitchFamily="34" charset="0"/>
                <a:ea typeface="Microsoft Sans Serif" panose="020B0604020202020204" pitchFamily="34" charset="0"/>
                <a:cs typeface="Microsoft Sans Serif" panose="020B0604020202020204" pitchFamily="34" charset="0"/>
              </a:rPr>
              <a:t>Stale data: </a:t>
            </a: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T2 prints an outdated value of x.</a:t>
            </a:r>
          </a:p>
          <a:p>
            <a:pPr marL="342900" indent="-342900">
              <a:buAutoNum type="arabicPeriod"/>
            </a:pPr>
            <a:r>
              <a:rPr lang="en-US" sz="2000" b="1" dirty="0">
                <a:latin typeface="Microsoft Sans Serif" panose="020B0604020202020204" pitchFamily="34" charset="0"/>
                <a:ea typeface="Microsoft Sans Serif" panose="020B0604020202020204" pitchFamily="34" charset="0"/>
                <a:cs typeface="Microsoft Sans Serif" panose="020B0604020202020204" pitchFamily="34" charset="0"/>
              </a:rPr>
              <a:t>Incorrect results: </a:t>
            </a: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The printed value of x does not reflect the latest update.</a:t>
            </a:r>
            <a:endParaRPr lang="en-IN"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58686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Consumer</a:t>
            </a:r>
            <a:endParaRPr lang="en-IN"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F8360C1D-97BC-55DB-653D-0440DA12FE5A}"/>
              </a:ext>
            </a:extLst>
          </p:cNvPr>
          <p:cNvSpPr txBox="1"/>
          <p:nvPr/>
        </p:nvSpPr>
        <p:spPr>
          <a:xfrm>
            <a:off x="304800" y="1383323"/>
            <a:ext cx="7081097" cy="5109091"/>
          </a:xfrm>
          <a:prstGeom prst="rect">
            <a:avLst/>
          </a:prstGeom>
          <a:noFill/>
        </p:spPr>
        <p:txBody>
          <a:bodyPr wrap="square">
            <a:spAutoFit/>
          </a:bodyPr>
          <a:lstStyle/>
          <a:p>
            <a:pPr marL="457200" indent="-457200" algn="just">
              <a:spcBef>
                <a:spcPts val="600"/>
              </a:spcBef>
              <a:spcAft>
                <a:spcPts val="600"/>
              </a:spcAft>
              <a:buFont typeface="Arial" panose="020B0604020202020204" pitchFamily="34" charset="0"/>
              <a:buChar char="•"/>
            </a:pPr>
            <a:r>
              <a:rPr lang="en-US" sz="2200" dirty="0">
                <a:latin typeface="Microsoft Sans Serif" panose="020B0604020202020204" pitchFamily="34" charset="0"/>
                <a:ea typeface="Microsoft Sans Serif" panose="020B0604020202020204" pitchFamily="34" charset="0"/>
                <a:cs typeface="Microsoft Sans Serif" panose="020B0604020202020204" pitchFamily="34" charset="0"/>
              </a:rPr>
              <a:t>The consumer waits until there is at least one full slot in the buffer. Then it decrements the full semaphore because the number of occupied slots will be decreased by one, after the consumer completes its operation.</a:t>
            </a:r>
          </a:p>
          <a:p>
            <a:pPr marL="457200" indent="-457200" algn="just">
              <a:spcBef>
                <a:spcPts val="600"/>
              </a:spcBef>
              <a:spcAft>
                <a:spcPts val="600"/>
              </a:spcAft>
              <a:buFont typeface="Arial" panose="020B0604020202020204" pitchFamily="34" charset="0"/>
              <a:buChar char="•"/>
            </a:pPr>
            <a:r>
              <a:rPr lang="en-US" sz="2200" dirty="0">
                <a:latin typeface="Microsoft Sans Serif" panose="020B0604020202020204" pitchFamily="34" charset="0"/>
                <a:ea typeface="Microsoft Sans Serif" panose="020B0604020202020204" pitchFamily="34" charset="0"/>
                <a:cs typeface="Microsoft Sans Serif" panose="020B0604020202020204" pitchFamily="34" charset="0"/>
              </a:rPr>
              <a:t>After that, the consumer acquires lock on the buffer.</a:t>
            </a:r>
          </a:p>
          <a:p>
            <a:pPr marL="457200" indent="-457200" algn="just">
              <a:spcBef>
                <a:spcPts val="600"/>
              </a:spcBef>
              <a:spcAft>
                <a:spcPts val="600"/>
              </a:spcAft>
              <a:buFont typeface="Arial" panose="020B0604020202020204" pitchFamily="34" charset="0"/>
              <a:buChar char="•"/>
            </a:pPr>
            <a:r>
              <a:rPr lang="en-US" sz="2200" dirty="0">
                <a:latin typeface="Microsoft Sans Serif" panose="020B0604020202020204" pitchFamily="34" charset="0"/>
                <a:ea typeface="Microsoft Sans Serif" panose="020B0604020202020204" pitchFamily="34" charset="0"/>
                <a:cs typeface="Microsoft Sans Serif" panose="020B0604020202020204" pitchFamily="34" charset="0"/>
              </a:rPr>
              <a:t>Following that, the consumer completes the removal operation so that the data from one of the full slots is removed.</a:t>
            </a:r>
          </a:p>
          <a:p>
            <a:pPr marL="457200" indent="-457200" algn="just">
              <a:spcBef>
                <a:spcPts val="600"/>
              </a:spcBef>
              <a:spcAft>
                <a:spcPts val="600"/>
              </a:spcAft>
              <a:buFont typeface="Arial" panose="020B0604020202020204" pitchFamily="34" charset="0"/>
              <a:buChar char="•"/>
            </a:pPr>
            <a:r>
              <a:rPr lang="en-US" sz="2200" dirty="0">
                <a:latin typeface="Microsoft Sans Serif" panose="020B0604020202020204" pitchFamily="34" charset="0"/>
                <a:ea typeface="Microsoft Sans Serif" panose="020B0604020202020204" pitchFamily="34" charset="0"/>
                <a:cs typeface="Microsoft Sans Serif" panose="020B0604020202020204" pitchFamily="34" charset="0"/>
              </a:rPr>
              <a:t>Then, the consumer releases the lock.</a:t>
            </a:r>
          </a:p>
          <a:p>
            <a:pPr marL="457200" indent="-457200" algn="just">
              <a:spcBef>
                <a:spcPts val="600"/>
              </a:spcBef>
              <a:spcAft>
                <a:spcPts val="600"/>
              </a:spcAft>
              <a:buFont typeface="Arial" panose="020B0604020202020204" pitchFamily="34" charset="0"/>
              <a:buChar char="•"/>
            </a:pPr>
            <a:r>
              <a:rPr lang="en-US" sz="2200" dirty="0">
                <a:latin typeface="Microsoft Sans Serif" panose="020B0604020202020204" pitchFamily="34" charset="0"/>
                <a:ea typeface="Microsoft Sans Serif" panose="020B0604020202020204" pitchFamily="34" charset="0"/>
                <a:cs typeface="Microsoft Sans Serif" panose="020B0604020202020204" pitchFamily="34" charset="0"/>
              </a:rPr>
              <a:t>Finally, the empty semaphore is incremented by 1, because the consumer has just removed data from an occupied slot, thus making it empty.</a:t>
            </a:r>
          </a:p>
        </p:txBody>
      </p:sp>
      <p:sp>
        <p:nvSpPr>
          <p:cNvPr id="12" name="Content Placeholder 2">
            <a:extLst>
              <a:ext uri="{FF2B5EF4-FFF2-40B4-BE49-F238E27FC236}">
                <a16:creationId xmlns:a16="http://schemas.microsoft.com/office/drawing/2014/main" id="{FBCC67C8-09AB-4149-84B4-71D26805EAE2}"/>
              </a:ext>
            </a:extLst>
          </p:cNvPr>
          <p:cNvSpPr txBox="1">
            <a:spLocks/>
          </p:cNvSpPr>
          <p:nvPr/>
        </p:nvSpPr>
        <p:spPr>
          <a:xfrm>
            <a:off x="7725507" y="975107"/>
            <a:ext cx="4486157" cy="536416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IN" dirty="0">
                <a:latin typeface="Cambria" pitchFamily="18" charset="0"/>
                <a:ea typeface="Cambria" pitchFamily="18" charset="0"/>
              </a:rPr>
              <a:t> do</a:t>
            </a:r>
          </a:p>
          <a:p>
            <a:pPr>
              <a:buFont typeface="Arial" panose="020B0604020202020204" pitchFamily="34" charset="0"/>
              <a:buNone/>
            </a:pPr>
            <a:r>
              <a:rPr lang="en-IN" dirty="0">
                <a:latin typeface="Cambria" pitchFamily="18" charset="0"/>
                <a:ea typeface="Cambria" pitchFamily="18" charset="0"/>
              </a:rPr>
              <a:t>   { </a:t>
            </a:r>
          </a:p>
          <a:p>
            <a:pPr>
              <a:buFont typeface="Arial" panose="020B0604020202020204" pitchFamily="34" charset="0"/>
              <a:buNone/>
            </a:pPr>
            <a:r>
              <a:rPr lang="en-IN" dirty="0">
                <a:latin typeface="Cambria" pitchFamily="18" charset="0"/>
                <a:ea typeface="Cambria" pitchFamily="18" charset="0"/>
              </a:rPr>
              <a:t>        wait</a:t>
            </a:r>
            <a:r>
              <a:rPr lang="en-IN" b="1" dirty="0">
                <a:latin typeface="Cambria" pitchFamily="18" charset="0"/>
                <a:ea typeface="Cambria" pitchFamily="18" charset="0"/>
              </a:rPr>
              <a:t>(full); </a:t>
            </a:r>
          </a:p>
          <a:p>
            <a:pPr>
              <a:buFont typeface="Arial" panose="020B0604020202020204" pitchFamily="34" charset="0"/>
              <a:buNone/>
            </a:pPr>
            <a:r>
              <a:rPr lang="en-IN" dirty="0">
                <a:latin typeface="Cambria" pitchFamily="18" charset="0"/>
                <a:ea typeface="Cambria" pitchFamily="18" charset="0"/>
              </a:rPr>
              <a:t>		</a:t>
            </a:r>
          </a:p>
          <a:p>
            <a:pPr>
              <a:buFont typeface="Arial" panose="020B0604020202020204" pitchFamily="34" charset="0"/>
              <a:buNone/>
            </a:pPr>
            <a:r>
              <a:rPr lang="en-IN" dirty="0">
                <a:latin typeface="Cambria" pitchFamily="18" charset="0"/>
                <a:ea typeface="Cambria" pitchFamily="18" charset="0"/>
              </a:rPr>
              <a:t>     wait</a:t>
            </a:r>
            <a:r>
              <a:rPr lang="en-IN" b="1" dirty="0">
                <a:latin typeface="Cambria" pitchFamily="18" charset="0"/>
                <a:ea typeface="Cambria" pitchFamily="18" charset="0"/>
              </a:rPr>
              <a:t>(mutex); </a:t>
            </a:r>
          </a:p>
          <a:p>
            <a:pPr>
              <a:buFont typeface="Arial" panose="020B0604020202020204" pitchFamily="34" charset="0"/>
              <a:buNone/>
            </a:pPr>
            <a:r>
              <a:rPr lang="en-IN" dirty="0">
                <a:latin typeface="Cambria" pitchFamily="18" charset="0"/>
                <a:ea typeface="Cambria" pitchFamily="18" charset="0"/>
              </a:rPr>
              <a:t>    	/* perform the remove 	operation in a slot */</a:t>
            </a:r>
          </a:p>
          <a:p>
            <a:pPr>
              <a:buFont typeface="Arial" panose="020B0604020202020204" pitchFamily="34" charset="0"/>
              <a:buNone/>
            </a:pPr>
            <a:r>
              <a:rPr lang="en-IN" dirty="0">
                <a:latin typeface="Cambria" pitchFamily="18" charset="0"/>
                <a:ea typeface="Cambria" pitchFamily="18" charset="0"/>
              </a:rPr>
              <a:t>		    // release the lock</a:t>
            </a:r>
          </a:p>
          <a:p>
            <a:pPr>
              <a:buFont typeface="Arial" panose="020B0604020202020204" pitchFamily="34" charset="0"/>
              <a:buNone/>
            </a:pPr>
            <a:r>
              <a:rPr lang="en-IN" dirty="0">
                <a:latin typeface="Cambria" pitchFamily="18" charset="0"/>
                <a:ea typeface="Cambria" pitchFamily="18" charset="0"/>
              </a:rPr>
              <a:t>    signal</a:t>
            </a:r>
            <a:r>
              <a:rPr lang="en-IN" b="1" dirty="0">
                <a:latin typeface="Cambria" pitchFamily="18" charset="0"/>
                <a:ea typeface="Cambria" pitchFamily="18" charset="0"/>
              </a:rPr>
              <a:t>(mutex); </a:t>
            </a:r>
          </a:p>
          <a:p>
            <a:pPr>
              <a:buFont typeface="Arial" panose="020B0604020202020204" pitchFamily="34" charset="0"/>
              <a:buNone/>
            </a:pPr>
            <a:endParaRPr lang="en-IN" dirty="0">
              <a:latin typeface="Cambria" pitchFamily="18" charset="0"/>
              <a:ea typeface="Cambria" pitchFamily="18" charset="0"/>
            </a:endParaRPr>
          </a:p>
          <a:p>
            <a:pPr>
              <a:buFont typeface="Arial" panose="020B0604020202020204" pitchFamily="34" charset="0"/>
              <a:buNone/>
            </a:pPr>
            <a:r>
              <a:rPr lang="en-IN" dirty="0">
                <a:latin typeface="Cambria" pitchFamily="18" charset="0"/>
                <a:ea typeface="Cambria" pitchFamily="18" charset="0"/>
              </a:rPr>
              <a:t>     signal</a:t>
            </a:r>
            <a:r>
              <a:rPr lang="en-IN" b="1" dirty="0">
                <a:latin typeface="Cambria" pitchFamily="18" charset="0"/>
                <a:ea typeface="Cambria" pitchFamily="18" charset="0"/>
              </a:rPr>
              <a:t>(empty); </a:t>
            </a:r>
          </a:p>
          <a:p>
            <a:pPr>
              <a:buFont typeface="Arial" panose="020B0604020202020204" pitchFamily="34" charset="0"/>
              <a:buNone/>
            </a:pPr>
            <a:r>
              <a:rPr lang="en-IN" dirty="0">
                <a:latin typeface="Cambria" pitchFamily="18" charset="0"/>
                <a:ea typeface="Cambria" pitchFamily="18" charset="0"/>
              </a:rPr>
              <a:t>     } </a:t>
            </a:r>
          </a:p>
          <a:p>
            <a:pPr>
              <a:buFont typeface="Arial" panose="020B0604020202020204" pitchFamily="34" charset="0"/>
              <a:buNone/>
            </a:pPr>
            <a:r>
              <a:rPr lang="en-IN" dirty="0">
                <a:latin typeface="Cambria" pitchFamily="18" charset="0"/>
                <a:ea typeface="Cambria" pitchFamily="18" charset="0"/>
              </a:rPr>
              <a:t>     while(TRUE);</a:t>
            </a:r>
          </a:p>
        </p:txBody>
      </p:sp>
    </p:spTree>
    <p:extLst>
      <p:ext uri="{BB962C8B-B14F-4D97-AF65-F5344CB8AC3E}">
        <p14:creationId xmlns:p14="http://schemas.microsoft.com/office/powerpoint/2010/main" val="2256364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cdn-blog.superprof.com/blog_gb/wp-content/uploads/2019/05/contemporary-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6300"/>
            <a:ext cx="7823593" cy="52768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94431" y="1646860"/>
            <a:ext cx="3997569" cy="3416320"/>
          </a:xfrm>
          <a:prstGeom prst="rect">
            <a:avLst/>
          </a:prstGeom>
        </p:spPr>
        <p:txBody>
          <a:bodyPr wrap="square">
            <a:spAutoFit/>
          </a:bodyPr>
          <a:lstStyle/>
          <a:p>
            <a:r>
              <a:rPr lang="en-IN" sz="7200" spc="50" dirty="0">
                <a:ln w="0"/>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Readers Writers Problem</a:t>
            </a:r>
          </a:p>
        </p:txBody>
      </p:sp>
    </p:spTree>
    <p:extLst>
      <p:ext uri="{BB962C8B-B14F-4D97-AF65-F5344CB8AC3E}">
        <p14:creationId xmlns:p14="http://schemas.microsoft.com/office/powerpoint/2010/main" val="17001539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Readers Writers Problem</a:t>
            </a:r>
            <a:endParaRPr lang="en-IN"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F8360C1D-97BC-55DB-653D-0440DA12FE5A}"/>
              </a:ext>
            </a:extLst>
          </p:cNvPr>
          <p:cNvSpPr txBox="1"/>
          <p:nvPr/>
        </p:nvSpPr>
        <p:spPr>
          <a:xfrm>
            <a:off x="717755" y="1524449"/>
            <a:ext cx="10519205" cy="3847207"/>
          </a:xfrm>
          <a:prstGeom prst="rect">
            <a:avLst/>
          </a:prstGeom>
          <a:noFill/>
        </p:spPr>
        <p:txBody>
          <a:bodyPr wrap="square">
            <a:spAutoFit/>
          </a:bodyPr>
          <a:lstStyle/>
          <a:p>
            <a:pPr marL="457200"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 readers-writers problem relates to an object such as a file that is shared between multiple processes.</a:t>
            </a:r>
          </a:p>
          <a:p>
            <a:pPr marL="457200"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Some of these processes are readers i.e. they only want to read the data from the object and some of the processes are writers i.e. they want to write into the object.</a:t>
            </a:r>
          </a:p>
          <a:p>
            <a:pPr marL="457200"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 readers-writers problem is used to manage synchronization so that there are no problems with the object data.</a:t>
            </a:r>
          </a:p>
        </p:txBody>
      </p:sp>
    </p:spTree>
    <p:extLst>
      <p:ext uri="{BB962C8B-B14F-4D97-AF65-F5344CB8AC3E}">
        <p14:creationId xmlns:p14="http://schemas.microsoft.com/office/powerpoint/2010/main" val="29042724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Readers Writers Problem</a:t>
            </a:r>
            <a:endParaRPr lang="en-IN"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F8360C1D-97BC-55DB-653D-0440DA12FE5A}"/>
              </a:ext>
            </a:extLst>
          </p:cNvPr>
          <p:cNvSpPr txBox="1"/>
          <p:nvPr/>
        </p:nvSpPr>
        <p:spPr>
          <a:xfrm>
            <a:off x="717754" y="1325156"/>
            <a:ext cx="10519205" cy="5447645"/>
          </a:xfrm>
          <a:prstGeom prst="rect">
            <a:avLst/>
          </a:prstGeom>
          <a:noFill/>
        </p:spPr>
        <p:txBody>
          <a:bodyPr wrap="square">
            <a:spAutoFit/>
          </a:bodyPr>
          <a:lstStyle/>
          <a:p>
            <a:pPr marL="457200"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For example - If two readers access the object at the same time there is no problem. However if two writers or a reader and writer access the object at the same time, there may be problems.</a:t>
            </a:r>
          </a:p>
          <a:p>
            <a:pPr marL="457200"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To solve this situation,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a writer should get exclusive access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to an object i.e. when a writer is accessing the object, no reader or writer may access it. </a:t>
            </a:r>
          </a:p>
          <a:p>
            <a:pPr marL="457200"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However,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multiple readers can access the object at the same time.</a:t>
            </a:r>
          </a:p>
          <a:p>
            <a:pPr marL="457200"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This can be implemented using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semaphores.</a:t>
            </a:r>
          </a:p>
          <a:p>
            <a:pPr marL="457200" indent="-457200" algn="just">
              <a:spcBef>
                <a:spcPts val="600"/>
              </a:spcBef>
              <a:spcAft>
                <a:spcPts val="600"/>
              </a:spcAft>
              <a:buFont typeface="Arial" panose="020B0604020202020204" pitchFamily="34" charset="0"/>
              <a:buChar char="•"/>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3952117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Readers Writers Problem</a:t>
            </a:r>
            <a:endParaRPr lang="en-IN"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F8360C1D-97BC-55DB-653D-0440DA12FE5A}"/>
              </a:ext>
            </a:extLst>
          </p:cNvPr>
          <p:cNvSpPr txBox="1"/>
          <p:nvPr/>
        </p:nvSpPr>
        <p:spPr>
          <a:xfrm>
            <a:off x="717754" y="1325156"/>
            <a:ext cx="10519205" cy="2862322"/>
          </a:xfrm>
          <a:prstGeom prst="rect">
            <a:avLst/>
          </a:prstGeom>
          <a:noFill/>
        </p:spPr>
        <p:txBody>
          <a:bodyPr wrap="square">
            <a:spAutoFit/>
          </a:bodyPr>
          <a:lstStyle/>
          <a:p>
            <a:pPr marL="457200" indent="-457200" algn="just">
              <a:spcBef>
                <a:spcPts val="600"/>
              </a:spcBef>
              <a:spcAft>
                <a:spcPts val="600"/>
              </a:spcAft>
              <a:buFont typeface="Arial" panose="020B0604020202020204" pitchFamily="34" charset="0"/>
              <a:buChar char="•"/>
            </a:pP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Goal:</a:t>
            </a:r>
          </a:p>
          <a:p>
            <a:pPr marL="914400" lvl="1"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Let multiple reader threads grab lock (shared)</a:t>
            </a:r>
          </a:p>
          <a:p>
            <a:pPr marL="914400" lvl="1"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Only one writer thread can grab lock (exclusive)</a:t>
            </a:r>
          </a:p>
          <a:p>
            <a:pPr marL="1371600" lvl="2"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No reader threads</a:t>
            </a:r>
          </a:p>
          <a:p>
            <a:pPr marL="1371600" lvl="2"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No other writer threads</a:t>
            </a:r>
          </a:p>
        </p:txBody>
      </p:sp>
    </p:spTree>
    <p:extLst>
      <p:ext uri="{BB962C8B-B14F-4D97-AF65-F5344CB8AC3E}">
        <p14:creationId xmlns:p14="http://schemas.microsoft.com/office/powerpoint/2010/main" val="11018829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Readers Writers Problem</a:t>
            </a:r>
            <a:endParaRPr lang="en-IN"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F8360C1D-97BC-55DB-653D-0440DA12FE5A}"/>
              </a:ext>
            </a:extLst>
          </p:cNvPr>
          <p:cNvSpPr txBox="1"/>
          <p:nvPr/>
        </p:nvSpPr>
        <p:spPr>
          <a:xfrm>
            <a:off x="717754" y="1325156"/>
            <a:ext cx="5061723" cy="5724644"/>
          </a:xfrm>
          <a:prstGeom prst="rect">
            <a:avLst/>
          </a:prstGeom>
          <a:noFill/>
        </p:spPr>
        <p:txBody>
          <a:bodyPr wrap="square">
            <a:spAutoFit/>
          </a:bodyPr>
          <a:lstStyle/>
          <a:p>
            <a:pPr marL="457200"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Here, we use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one semaphore lock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and a</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semaphore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writelock</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457200"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An integer variable readers is used to maintain the number of readers currently accessing the resource. The variable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readers is initialized to 0. </a:t>
            </a:r>
          </a:p>
          <a:p>
            <a:pPr marL="457200" indent="-457200" algn="just">
              <a:spcBef>
                <a:spcPts val="600"/>
              </a:spcBef>
              <a:spcAft>
                <a:spcPts val="600"/>
              </a:spcAft>
              <a:buFont typeface="Arial" panose="020B0604020202020204" pitchFamily="34" charset="0"/>
              <a:buChar char="•"/>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 value of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is given initially to</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lock and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writelock</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457200" indent="-457200" algn="just">
              <a:spcBef>
                <a:spcPts val="600"/>
              </a:spcBef>
              <a:spcAft>
                <a:spcPts val="600"/>
              </a:spcAft>
              <a:buFont typeface="Arial" panose="020B0604020202020204" pitchFamily="34" charset="0"/>
              <a:buChar char="•"/>
            </a:pP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Rectangle 8">
            <a:extLst>
              <a:ext uri="{FF2B5EF4-FFF2-40B4-BE49-F238E27FC236}">
                <a16:creationId xmlns:a16="http://schemas.microsoft.com/office/drawing/2014/main" id="{E6C00382-9CE0-430F-A897-426E1EDDD29A}"/>
              </a:ext>
            </a:extLst>
          </p:cNvPr>
          <p:cNvSpPr/>
          <p:nvPr/>
        </p:nvSpPr>
        <p:spPr>
          <a:xfrm>
            <a:off x="6096000" y="968909"/>
            <a:ext cx="6096000" cy="5262979"/>
          </a:xfrm>
          <a:prstGeom prst="rect">
            <a:avLst/>
          </a:prstGeom>
        </p:spPr>
        <p:txBody>
          <a:bodyPr>
            <a:spAutoFit/>
          </a:bodyPr>
          <a:lstStyle/>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1 typedef struct _</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rwlock_t</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 </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2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sem_t</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lock; </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3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sem_t</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writelock</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4 	  int readers; </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5 }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rwlock_t</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6 </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7 void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rwlock_init</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rwlock_t</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rw</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8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rw</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-&gt;readers = 0; </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9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sem_init</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(&amp;</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rw</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-&gt;lock, 1); </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10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sem_init</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(&amp;</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rw</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-&gt;</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writelock</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1); </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11 }</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12</a:t>
            </a:r>
          </a:p>
        </p:txBody>
      </p:sp>
    </p:spTree>
    <p:extLst>
      <p:ext uri="{BB962C8B-B14F-4D97-AF65-F5344CB8AC3E}">
        <p14:creationId xmlns:p14="http://schemas.microsoft.com/office/powerpoint/2010/main" val="3502951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Readers Writers Problem</a:t>
            </a:r>
            <a:endParaRPr lang="en-IN"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2" name="Rectangle 11">
            <a:extLst>
              <a:ext uri="{FF2B5EF4-FFF2-40B4-BE49-F238E27FC236}">
                <a16:creationId xmlns:a16="http://schemas.microsoft.com/office/drawing/2014/main" id="{85E7880E-62D8-4278-ACBC-8789B71D0996}"/>
              </a:ext>
            </a:extLst>
          </p:cNvPr>
          <p:cNvSpPr/>
          <p:nvPr/>
        </p:nvSpPr>
        <p:spPr>
          <a:xfrm>
            <a:off x="727089" y="217873"/>
            <a:ext cx="8285871" cy="310854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t>13 </a:t>
            </a:r>
            <a:r>
              <a:rPr lang="en-US" sz="2800" b="1" dirty="0"/>
              <a:t>void </a:t>
            </a:r>
            <a:r>
              <a:rPr lang="en-US" sz="2800" b="1" dirty="0" err="1"/>
              <a:t>rwlock_acquire_readlock</a:t>
            </a:r>
            <a:r>
              <a:rPr lang="en-US" sz="2800" b="1" dirty="0"/>
              <a:t>(</a:t>
            </a:r>
            <a:r>
              <a:rPr lang="en-US" sz="2800" b="1" dirty="0" err="1"/>
              <a:t>rwlock_t</a:t>
            </a:r>
            <a:r>
              <a:rPr lang="en-US" sz="2800" b="1" dirty="0"/>
              <a:t> *</a:t>
            </a:r>
            <a:r>
              <a:rPr lang="en-US" sz="2800" b="1" dirty="0" err="1"/>
              <a:t>rw</a:t>
            </a:r>
            <a:r>
              <a:rPr lang="en-US" sz="2800" b="1" dirty="0"/>
              <a:t>) { </a:t>
            </a:r>
          </a:p>
          <a:p>
            <a:r>
              <a:rPr lang="en-US" sz="2800" dirty="0"/>
              <a:t>14 		</a:t>
            </a:r>
            <a:r>
              <a:rPr lang="en-US" sz="2800" dirty="0" err="1"/>
              <a:t>sem_wait</a:t>
            </a:r>
            <a:r>
              <a:rPr lang="en-US" sz="2800" dirty="0"/>
              <a:t>(&amp;</a:t>
            </a:r>
            <a:r>
              <a:rPr lang="en-US" sz="2800" dirty="0" err="1"/>
              <a:t>rw</a:t>
            </a:r>
            <a:r>
              <a:rPr lang="en-US" sz="2800" dirty="0"/>
              <a:t>-&gt;lock); </a:t>
            </a:r>
          </a:p>
          <a:p>
            <a:r>
              <a:rPr lang="en-US" sz="2800" dirty="0"/>
              <a:t>15 		</a:t>
            </a:r>
            <a:r>
              <a:rPr lang="en-US" sz="2800" dirty="0" err="1"/>
              <a:t>rw</a:t>
            </a:r>
            <a:r>
              <a:rPr lang="en-US" sz="2800" dirty="0"/>
              <a:t>-&gt;readers++; </a:t>
            </a:r>
          </a:p>
          <a:p>
            <a:r>
              <a:rPr lang="en-US" sz="2800" dirty="0"/>
              <a:t>16 		if (</a:t>
            </a:r>
            <a:r>
              <a:rPr lang="en-US" sz="2800" dirty="0" err="1"/>
              <a:t>rw</a:t>
            </a:r>
            <a:r>
              <a:rPr lang="en-US" sz="2800" dirty="0"/>
              <a:t>-&gt;readers == 1) </a:t>
            </a:r>
          </a:p>
          <a:p>
            <a:r>
              <a:rPr lang="en-US" sz="2800" dirty="0"/>
              <a:t>17 		    </a:t>
            </a:r>
            <a:r>
              <a:rPr lang="en-US" sz="2800" dirty="0" err="1"/>
              <a:t>sem_wait</a:t>
            </a:r>
            <a:r>
              <a:rPr lang="en-US" sz="2800" dirty="0"/>
              <a:t>(&amp;</a:t>
            </a:r>
            <a:r>
              <a:rPr lang="en-US" sz="2800" dirty="0" err="1"/>
              <a:t>rw</a:t>
            </a:r>
            <a:r>
              <a:rPr lang="en-US" sz="2800" dirty="0"/>
              <a:t>-&gt;</a:t>
            </a:r>
            <a:r>
              <a:rPr lang="en-US" sz="2800" dirty="0" err="1"/>
              <a:t>writelock</a:t>
            </a:r>
            <a:r>
              <a:rPr lang="en-US" sz="2800" dirty="0"/>
              <a:t>); </a:t>
            </a:r>
          </a:p>
          <a:p>
            <a:r>
              <a:rPr lang="en-US" sz="2800" dirty="0"/>
              <a:t>18 		</a:t>
            </a:r>
            <a:r>
              <a:rPr lang="en-US" sz="2800" dirty="0" err="1"/>
              <a:t>sem_post</a:t>
            </a:r>
            <a:r>
              <a:rPr lang="en-US" sz="2800" dirty="0"/>
              <a:t>(&amp;</a:t>
            </a:r>
            <a:r>
              <a:rPr lang="en-US" sz="2800" dirty="0" err="1"/>
              <a:t>rw</a:t>
            </a:r>
            <a:r>
              <a:rPr lang="en-US" sz="2800" dirty="0"/>
              <a:t>-&gt;lock); </a:t>
            </a:r>
          </a:p>
          <a:p>
            <a:r>
              <a:rPr lang="en-US" sz="2800" dirty="0"/>
              <a:t>19 } </a:t>
            </a:r>
          </a:p>
        </p:txBody>
      </p:sp>
      <p:sp>
        <p:nvSpPr>
          <p:cNvPr id="13" name="Rectangle 12">
            <a:extLst>
              <a:ext uri="{FF2B5EF4-FFF2-40B4-BE49-F238E27FC236}">
                <a16:creationId xmlns:a16="http://schemas.microsoft.com/office/drawing/2014/main" id="{04752E7F-EB60-4832-B8CB-97AEB5D82E4F}"/>
              </a:ext>
            </a:extLst>
          </p:cNvPr>
          <p:cNvSpPr/>
          <p:nvPr/>
        </p:nvSpPr>
        <p:spPr>
          <a:xfrm>
            <a:off x="3330885" y="3658623"/>
            <a:ext cx="8110024" cy="310854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t>21 </a:t>
            </a:r>
            <a:r>
              <a:rPr lang="en-US" sz="2800" b="1" dirty="0"/>
              <a:t>void </a:t>
            </a:r>
            <a:r>
              <a:rPr lang="en-US" sz="2800" b="1" dirty="0" err="1"/>
              <a:t>rwlock_release_readlock</a:t>
            </a:r>
            <a:r>
              <a:rPr lang="en-US" sz="2800" b="1" dirty="0"/>
              <a:t>(</a:t>
            </a:r>
            <a:r>
              <a:rPr lang="en-US" sz="2800" b="1" dirty="0" err="1"/>
              <a:t>rwlock_t</a:t>
            </a:r>
            <a:r>
              <a:rPr lang="en-US" sz="2800" b="1" dirty="0"/>
              <a:t> *</a:t>
            </a:r>
            <a:r>
              <a:rPr lang="en-US" sz="2800" b="1" dirty="0" err="1"/>
              <a:t>rw</a:t>
            </a:r>
            <a:r>
              <a:rPr lang="en-US" sz="2800" b="1" dirty="0"/>
              <a:t>) { </a:t>
            </a:r>
          </a:p>
          <a:p>
            <a:r>
              <a:rPr lang="en-US" sz="2800" dirty="0"/>
              <a:t>22 		</a:t>
            </a:r>
            <a:r>
              <a:rPr lang="en-US" sz="2800" dirty="0" err="1"/>
              <a:t>sem_wait</a:t>
            </a:r>
            <a:r>
              <a:rPr lang="en-US" sz="2800" dirty="0"/>
              <a:t>(&amp;</a:t>
            </a:r>
            <a:r>
              <a:rPr lang="en-US" sz="2800" dirty="0" err="1"/>
              <a:t>rw</a:t>
            </a:r>
            <a:r>
              <a:rPr lang="en-US" sz="2800" dirty="0"/>
              <a:t>-&gt;lock); </a:t>
            </a:r>
          </a:p>
          <a:p>
            <a:r>
              <a:rPr lang="en-US" sz="2800" dirty="0"/>
              <a:t>23 		</a:t>
            </a:r>
            <a:r>
              <a:rPr lang="en-US" sz="2800" dirty="0" err="1"/>
              <a:t>rw</a:t>
            </a:r>
            <a:r>
              <a:rPr lang="en-US" sz="2800" dirty="0"/>
              <a:t>-&gt;readers--; </a:t>
            </a:r>
          </a:p>
          <a:p>
            <a:r>
              <a:rPr lang="en-US" sz="2800" dirty="0"/>
              <a:t>24 		if (</a:t>
            </a:r>
            <a:r>
              <a:rPr lang="en-US" sz="2800" dirty="0" err="1"/>
              <a:t>rw</a:t>
            </a:r>
            <a:r>
              <a:rPr lang="en-US" sz="2800" dirty="0"/>
              <a:t>-&gt;readers == 0) </a:t>
            </a:r>
          </a:p>
          <a:p>
            <a:r>
              <a:rPr lang="en-US" sz="2800" dirty="0"/>
              <a:t>25 		    </a:t>
            </a:r>
            <a:r>
              <a:rPr lang="en-US" sz="2800" dirty="0" err="1"/>
              <a:t>sem_post</a:t>
            </a:r>
            <a:r>
              <a:rPr lang="en-US" sz="2800" dirty="0"/>
              <a:t>(&amp;</a:t>
            </a:r>
            <a:r>
              <a:rPr lang="en-US" sz="2800" dirty="0" err="1"/>
              <a:t>rw</a:t>
            </a:r>
            <a:r>
              <a:rPr lang="en-US" sz="2800" dirty="0"/>
              <a:t>-&gt;</a:t>
            </a:r>
            <a:r>
              <a:rPr lang="en-US" sz="2800" dirty="0" err="1"/>
              <a:t>writelock</a:t>
            </a:r>
            <a:r>
              <a:rPr lang="en-US" sz="2800" dirty="0"/>
              <a:t>); ]</a:t>
            </a:r>
          </a:p>
          <a:p>
            <a:r>
              <a:rPr lang="en-US" sz="2800" dirty="0"/>
              <a:t>26 		</a:t>
            </a:r>
            <a:r>
              <a:rPr lang="en-US" sz="2800" dirty="0" err="1"/>
              <a:t>sem_post</a:t>
            </a:r>
            <a:r>
              <a:rPr lang="en-US" sz="2800" dirty="0"/>
              <a:t>(&amp;</a:t>
            </a:r>
            <a:r>
              <a:rPr lang="en-US" sz="2800" dirty="0" err="1"/>
              <a:t>rw</a:t>
            </a:r>
            <a:r>
              <a:rPr lang="en-US" sz="2800" dirty="0"/>
              <a:t>-&gt;lock); </a:t>
            </a:r>
          </a:p>
          <a:p>
            <a:r>
              <a:rPr lang="en-US" sz="2800" dirty="0"/>
              <a:t>27 } </a:t>
            </a:r>
          </a:p>
        </p:txBody>
      </p:sp>
    </p:spTree>
    <p:extLst>
      <p:ext uri="{BB962C8B-B14F-4D97-AF65-F5344CB8AC3E}">
        <p14:creationId xmlns:p14="http://schemas.microsoft.com/office/powerpoint/2010/main" val="1093861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Readers Writers Problem</a:t>
            </a:r>
            <a:endParaRPr lang="en-IN"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4" name="Rectangle 13">
            <a:extLst>
              <a:ext uri="{FF2B5EF4-FFF2-40B4-BE49-F238E27FC236}">
                <a16:creationId xmlns:a16="http://schemas.microsoft.com/office/drawing/2014/main" id="{7E1CB8D9-C225-4096-B641-18FD328916D0}"/>
              </a:ext>
            </a:extLst>
          </p:cNvPr>
          <p:cNvSpPr/>
          <p:nvPr/>
        </p:nvSpPr>
        <p:spPr>
          <a:xfrm>
            <a:off x="264940" y="1502150"/>
            <a:ext cx="6883569"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err="1"/>
              <a:t>rwlock_acquire_writelock</a:t>
            </a:r>
            <a:r>
              <a:rPr lang="en-US" sz="2800" b="1" dirty="0"/>
              <a:t>(</a:t>
            </a:r>
            <a:r>
              <a:rPr lang="en-US" sz="2800" b="1" dirty="0" err="1"/>
              <a:t>rwlock_t</a:t>
            </a:r>
            <a:r>
              <a:rPr lang="en-US" sz="2800" b="1" dirty="0"/>
              <a:t> *</a:t>
            </a:r>
            <a:r>
              <a:rPr lang="en-US" sz="2800" b="1" dirty="0" err="1"/>
              <a:t>rw</a:t>
            </a:r>
            <a:r>
              <a:rPr lang="en-US" sz="2800" b="1" dirty="0"/>
              <a:t>)</a:t>
            </a:r>
          </a:p>
          <a:p>
            <a:r>
              <a:rPr lang="en-US" sz="2800" dirty="0"/>
              <a:t> {  </a:t>
            </a:r>
          </a:p>
          <a:p>
            <a:r>
              <a:rPr lang="en-US" sz="2800" dirty="0" err="1"/>
              <a:t>sem_wait</a:t>
            </a:r>
            <a:r>
              <a:rPr lang="en-US" sz="2800" dirty="0"/>
              <a:t>(&amp;</a:t>
            </a:r>
            <a:r>
              <a:rPr lang="en-US" sz="2800" dirty="0" err="1"/>
              <a:t>rw</a:t>
            </a:r>
            <a:r>
              <a:rPr lang="en-US" sz="2800" dirty="0"/>
              <a:t>-&gt;</a:t>
            </a:r>
            <a:r>
              <a:rPr lang="en-US" sz="2800" dirty="0" err="1"/>
              <a:t>writelock</a:t>
            </a:r>
            <a:r>
              <a:rPr lang="en-US" sz="2800" dirty="0"/>
              <a:t>);  </a:t>
            </a:r>
          </a:p>
          <a:p>
            <a:r>
              <a:rPr lang="en-US" sz="2800" dirty="0"/>
              <a:t>}</a:t>
            </a:r>
          </a:p>
        </p:txBody>
      </p:sp>
      <p:sp>
        <p:nvSpPr>
          <p:cNvPr id="15" name="Rectangle 14">
            <a:extLst>
              <a:ext uri="{FF2B5EF4-FFF2-40B4-BE49-F238E27FC236}">
                <a16:creationId xmlns:a16="http://schemas.microsoft.com/office/drawing/2014/main" id="{127301FF-424A-4E70-AC80-E21DF5FD0FC9}"/>
              </a:ext>
            </a:extLst>
          </p:cNvPr>
          <p:cNvSpPr/>
          <p:nvPr/>
        </p:nvSpPr>
        <p:spPr>
          <a:xfrm>
            <a:off x="575579" y="4375728"/>
            <a:ext cx="6572930" cy="156966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b="1" dirty="0" err="1"/>
              <a:t>rwlock_release_writelock</a:t>
            </a:r>
            <a:r>
              <a:rPr lang="en-US" sz="2400" b="1" dirty="0"/>
              <a:t>(</a:t>
            </a:r>
            <a:r>
              <a:rPr lang="en-US" sz="2400" b="1" dirty="0" err="1"/>
              <a:t>rwlock_t</a:t>
            </a:r>
            <a:r>
              <a:rPr lang="en-US" sz="2400" b="1" dirty="0"/>
              <a:t> *</a:t>
            </a:r>
            <a:r>
              <a:rPr lang="en-US" sz="2400" b="1" dirty="0" err="1"/>
              <a:t>rw</a:t>
            </a:r>
            <a:r>
              <a:rPr lang="en-US" sz="2400" b="1" dirty="0"/>
              <a:t>) </a:t>
            </a:r>
          </a:p>
          <a:p>
            <a:r>
              <a:rPr lang="en-US" sz="2400" b="1" dirty="0"/>
              <a:t>{ </a:t>
            </a:r>
          </a:p>
          <a:p>
            <a:r>
              <a:rPr lang="en-US" sz="2400" dirty="0" err="1"/>
              <a:t>sem_post</a:t>
            </a:r>
            <a:r>
              <a:rPr lang="en-US" sz="2400" dirty="0"/>
              <a:t>(&amp;</a:t>
            </a:r>
            <a:r>
              <a:rPr lang="en-US" sz="2400" dirty="0" err="1"/>
              <a:t>rw</a:t>
            </a:r>
            <a:r>
              <a:rPr lang="en-US" sz="2400" dirty="0"/>
              <a:t>-&gt;</a:t>
            </a:r>
            <a:r>
              <a:rPr lang="en-US" sz="2400" dirty="0" err="1"/>
              <a:t>writelock</a:t>
            </a:r>
            <a:r>
              <a:rPr lang="en-US" sz="2400" dirty="0"/>
              <a:t>); </a:t>
            </a:r>
          </a:p>
          <a:p>
            <a:r>
              <a:rPr lang="en-US" sz="2400" dirty="0"/>
              <a:t>}</a:t>
            </a:r>
          </a:p>
        </p:txBody>
      </p:sp>
      <p:sp>
        <p:nvSpPr>
          <p:cNvPr id="16" name="TextBox 15">
            <a:extLst>
              <a:ext uri="{FF2B5EF4-FFF2-40B4-BE49-F238E27FC236}">
                <a16:creationId xmlns:a16="http://schemas.microsoft.com/office/drawing/2014/main" id="{0ECC6D21-CC58-4008-9378-776C79CB4F3D}"/>
              </a:ext>
            </a:extLst>
          </p:cNvPr>
          <p:cNvSpPr txBox="1"/>
          <p:nvPr/>
        </p:nvSpPr>
        <p:spPr>
          <a:xfrm>
            <a:off x="8103652" y="1208605"/>
            <a:ext cx="3543984" cy="3539430"/>
          </a:xfrm>
          <a:prstGeom prst="rect">
            <a:avLst/>
          </a:prstGeom>
          <a:noFill/>
        </p:spPr>
        <p:txBody>
          <a:bodyPr wrap="none" rtlCol="0">
            <a:spAutoFit/>
          </a:bodyPr>
          <a:lstStyle/>
          <a:p>
            <a:pPr algn="l"/>
            <a:r>
              <a:rPr lang="en-US" sz="2800" dirty="0"/>
              <a:t>T1: </a:t>
            </a:r>
            <a:r>
              <a:rPr lang="en-US" sz="2800" dirty="0" err="1"/>
              <a:t>acquire_readlock</a:t>
            </a:r>
            <a:r>
              <a:rPr lang="en-US" sz="2800" dirty="0"/>
              <a:t>()</a:t>
            </a:r>
          </a:p>
          <a:p>
            <a:pPr algn="l"/>
            <a:r>
              <a:rPr lang="en-US" sz="2800" dirty="0"/>
              <a:t>T2: </a:t>
            </a:r>
            <a:r>
              <a:rPr lang="en-US" sz="2800" dirty="0" err="1"/>
              <a:t>acquire_readlock</a:t>
            </a:r>
            <a:r>
              <a:rPr lang="en-US" sz="2800" dirty="0"/>
              <a:t>()</a:t>
            </a:r>
          </a:p>
          <a:p>
            <a:pPr algn="l"/>
            <a:r>
              <a:rPr lang="en-US" sz="2800" dirty="0"/>
              <a:t>T3: </a:t>
            </a:r>
            <a:r>
              <a:rPr lang="en-US" sz="2800" dirty="0" err="1"/>
              <a:t>acquire_writelock</a:t>
            </a:r>
            <a:r>
              <a:rPr lang="en-US" sz="2800" dirty="0"/>
              <a:t>()</a:t>
            </a:r>
          </a:p>
          <a:p>
            <a:pPr algn="l"/>
            <a:r>
              <a:rPr lang="en-US" sz="2800" dirty="0"/>
              <a:t>T2: </a:t>
            </a:r>
            <a:r>
              <a:rPr lang="en-US" sz="2800" dirty="0" err="1"/>
              <a:t>release_readlock</a:t>
            </a:r>
            <a:r>
              <a:rPr lang="en-US" sz="2800" dirty="0"/>
              <a:t>()</a:t>
            </a:r>
          </a:p>
          <a:p>
            <a:pPr algn="l"/>
            <a:r>
              <a:rPr lang="en-US" sz="2800" dirty="0"/>
              <a:t>T1: </a:t>
            </a:r>
            <a:r>
              <a:rPr lang="en-US" sz="2800" dirty="0" err="1"/>
              <a:t>release_readlock</a:t>
            </a:r>
            <a:r>
              <a:rPr lang="en-US" sz="2800" dirty="0"/>
              <a:t>()</a:t>
            </a:r>
          </a:p>
          <a:p>
            <a:pPr algn="l"/>
            <a:r>
              <a:rPr lang="en-US" sz="2800" dirty="0"/>
              <a:t>T4: </a:t>
            </a:r>
            <a:r>
              <a:rPr lang="en-US" sz="2800" dirty="0" err="1"/>
              <a:t>acquire_readlock</a:t>
            </a:r>
            <a:r>
              <a:rPr lang="en-US" sz="2800" dirty="0"/>
              <a:t>()</a:t>
            </a:r>
          </a:p>
          <a:p>
            <a:pPr algn="l"/>
            <a:r>
              <a:rPr lang="en-US" sz="2800" dirty="0"/>
              <a:t>T5: </a:t>
            </a:r>
            <a:r>
              <a:rPr lang="en-US" sz="2800" dirty="0" err="1"/>
              <a:t>acquire_readlock</a:t>
            </a:r>
            <a:r>
              <a:rPr lang="en-US" sz="2800" dirty="0"/>
              <a:t>()</a:t>
            </a:r>
          </a:p>
          <a:p>
            <a:pPr algn="l"/>
            <a:r>
              <a:rPr lang="en-US" sz="2800" dirty="0"/>
              <a:t>T3: </a:t>
            </a:r>
            <a:r>
              <a:rPr lang="en-US" sz="2800" dirty="0" err="1"/>
              <a:t>release_writelock</a:t>
            </a:r>
            <a:r>
              <a:rPr lang="en-US" sz="2800" dirty="0"/>
              <a:t>()</a:t>
            </a:r>
          </a:p>
        </p:txBody>
      </p:sp>
    </p:spTree>
    <p:extLst>
      <p:ext uri="{BB962C8B-B14F-4D97-AF65-F5344CB8AC3E}">
        <p14:creationId xmlns:p14="http://schemas.microsoft.com/office/powerpoint/2010/main" val="2769970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cdn-blog.superprof.com/blog_gb/wp-content/uploads/2019/05/contemporary-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6300"/>
            <a:ext cx="7823593" cy="52768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94431" y="1646860"/>
            <a:ext cx="3997569" cy="3416320"/>
          </a:xfrm>
          <a:prstGeom prst="rect">
            <a:avLst/>
          </a:prstGeom>
        </p:spPr>
        <p:txBody>
          <a:bodyPr wrap="square">
            <a:spAutoFit/>
          </a:bodyPr>
          <a:lstStyle/>
          <a:p>
            <a:r>
              <a:rPr lang="en-IN" sz="7200" spc="50" dirty="0">
                <a:ln w="0"/>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Dining Philosophers Problem </a:t>
            </a:r>
          </a:p>
        </p:txBody>
      </p:sp>
    </p:spTree>
    <p:extLst>
      <p:ext uri="{BB962C8B-B14F-4D97-AF65-F5344CB8AC3E}">
        <p14:creationId xmlns:p14="http://schemas.microsoft.com/office/powerpoint/2010/main" val="27246227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94431" y="1646860"/>
            <a:ext cx="3997569" cy="3416320"/>
          </a:xfrm>
          <a:prstGeom prst="rect">
            <a:avLst/>
          </a:prstGeom>
        </p:spPr>
        <p:txBody>
          <a:bodyPr wrap="square">
            <a:spAutoFit/>
          </a:bodyPr>
          <a:lstStyle/>
          <a:p>
            <a:r>
              <a:rPr lang="en-IN" sz="7200" spc="50" dirty="0">
                <a:ln w="0"/>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Dining Philosophers Problem </a:t>
            </a:r>
          </a:p>
        </p:txBody>
      </p:sp>
      <p:pic>
        <p:nvPicPr>
          <p:cNvPr id="4" name="Picture 3" descr="https://upload.wikimedia.org/wikipedia/commons/thumb/7/7b/An_illustration_of_the_dining_philosophers_problem.png/220px-An_illustration_of_the_dining_philosophers_problem.png">
            <a:hlinkClick r:id="rId2" tgtFrame="&quot;_blank&quot;" tooltip="&quot;&quot;"/>
            <a:extLst>
              <a:ext uri="{FF2B5EF4-FFF2-40B4-BE49-F238E27FC236}">
                <a16:creationId xmlns:a16="http://schemas.microsoft.com/office/drawing/2014/main" id="{3784AB4F-5CC6-4D42-A5A1-430B2DFF75A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39887" y="378213"/>
            <a:ext cx="5781527" cy="5953613"/>
          </a:xfrm>
          <a:prstGeom prst="rect">
            <a:avLst/>
          </a:prstGeom>
          <a:noFill/>
          <a:ln>
            <a:noFill/>
          </a:ln>
        </p:spPr>
      </p:pic>
    </p:spTree>
    <p:extLst>
      <p:ext uri="{BB962C8B-B14F-4D97-AF65-F5344CB8AC3E}">
        <p14:creationId xmlns:p14="http://schemas.microsoft.com/office/powerpoint/2010/main" val="338617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05AC3-EB1C-D074-31C6-A16488889C8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D558E60-29AB-8549-5D43-88DE68005307}"/>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22574B67-78D7-A414-10B8-B456323B606E}"/>
              </a:ext>
            </a:extLst>
          </p:cNvPr>
          <p:cNvSpPr txBox="1"/>
          <p:nvPr/>
        </p:nvSpPr>
        <p:spPr>
          <a:xfrm>
            <a:off x="698089" y="360554"/>
            <a:ext cx="4267200"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Race Condition</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22CBDBC2-58BF-E24F-0B28-8404D53FBD0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655D005F-7260-9980-D028-279D1226F7CD}"/>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573A313D-08C3-BE7B-AE94-EF5C2050A0C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0D77D6DD-8C97-05FF-0565-3897BB6B7BFF}"/>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37F8A8C8-D8CC-7963-BDFA-80E890E13FA0}"/>
              </a:ext>
            </a:extLst>
          </p:cNvPr>
          <p:cNvSpPr txBox="1"/>
          <p:nvPr/>
        </p:nvSpPr>
        <p:spPr>
          <a:xfrm>
            <a:off x="698089" y="1358419"/>
            <a:ext cx="10914790" cy="2666884"/>
          </a:xfrm>
          <a:prstGeom prst="rect">
            <a:avLst/>
          </a:prstGeom>
          <a:noFill/>
        </p:spPr>
        <p:txBody>
          <a:bodyPr wrap="square">
            <a:spAutoFit/>
          </a:bodyPr>
          <a:lstStyle/>
          <a:p>
            <a:pPr>
              <a:lnSpc>
                <a:spcPct val="118000"/>
              </a:lnSpc>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Write-Write Race: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Occurs when multiple threads are writing to a shared variable simultaneously.</a:t>
            </a:r>
          </a:p>
          <a:p>
            <a:pPr>
              <a:lnSpc>
                <a:spcPct val="118000"/>
              </a:lnSpc>
            </a:pP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nSpc>
                <a:spcPct val="118000"/>
              </a:lnSpc>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Example Program of two threads in Java incrementing global counter.</a:t>
            </a:r>
          </a:p>
          <a:p>
            <a:pPr>
              <a:lnSpc>
                <a:spcPct val="118000"/>
              </a:lnSpc>
            </a:pP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nSpc>
                <a:spcPct val="118000"/>
              </a:lnSpc>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Lost update: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The update made by T1 is lost, and the final value of x is incorrect.</a:t>
            </a:r>
          </a:p>
        </p:txBody>
      </p:sp>
    </p:spTree>
    <p:extLst>
      <p:ext uri="{BB962C8B-B14F-4D97-AF65-F5344CB8AC3E}">
        <p14:creationId xmlns:p14="http://schemas.microsoft.com/office/powerpoint/2010/main" val="7598610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cdn-blog.superprof.com/blog_gb/wp-content/uploads/2019/05/contemporary-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6300"/>
            <a:ext cx="7823593" cy="52768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12369" y="2914560"/>
            <a:ext cx="3997569" cy="1200329"/>
          </a:xfrm>
          <a:prstGeom prst="rect">
            <a:avLst/>
          </a:prstGeom>
        </p:spPr>
        <p:txBody>
          <a:bodyPr wrap="square">
            <a:spAutoFit/>
          </a:bodyPr>
          <a:lstStyle/>
          <a:p>
            <a:r>
              <a:rPr lang="en-IN" sz="7200" spc="50" dirty="0">
                <a:ln w="0"/>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Deadlock</a:t>
            </a:r>
          </a:p>
        </p:txBody>
      </p:sp>
    </p:spTree>
    <p:extLst>
      <p:ext uri="{BB962C8B-B14F-4D97-AF65-F5344CB8AC3E}">
        <p14:creationId xmlns:p14="http://schemas.microsoft.com/office/powerpoint/2010/main" val="34843149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Deadlock</a:t>
            </a:r>
            <a:endParaRPr lang="en-IN"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F8360C1D-97BC-55DB-653D-0440DA12FE5A}"/>
              </a:ext>
            </a:extLst>
          </p:cNvPr>
          <p:cNvSpPr txBox="1"/>
          <p:nvPr/>
        </p:nvSpPr>
        <p:spPr>
          <a:xfrm>
            <a:off x="717755" y="1325156"/>
            <a:ext cx="10020584" cy="1969770"/>
          </a:xfrm>
          <a:prstGeom prst="rect">
            <a:avLst/>
          </a:prstGeom>
          <a:noFill/>
        </p:spPr>
        <p:txBody>
          <a:bodyPr wrap="square">
            <a:spAutoFit/>
          </a:bodyPr>
          <a:lstStyle/>
          <a:p>
            <a:pPr algn="just">
              <a:spcBef>
                <a:spcPts val="600"/>
              </a:spcBef>
              <a:spcAft>
                <a:spcPts val="600"/>
              </a:spcAft>
            </a:pP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Deadlock: </a:t>
            </a:r>
          </a:p>
          <a:p>
            <a:pPr marL="457200" indent="-457200" algn="just">
              <a:spcBef>
                <a:spcPts val="600"/>
              </a:spcBef>
              <a:spcAft>
                <a:spcPts val="600"/>
              </a:spcAft>
              <a:buFont typeface="Arial" panose="020B0604020202020204" pitchFamily="34" charset="0"/>
              <a:buChar char="•"/>
            </a:pP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No progress can be made because two or more threads are waiting for the other to take some action and thus neither ever does</a:t>
            </a:r>
          </a:p>
        </p:txBody>
      </p:sp>
    </p:spTree>
    <p:extLst>
      <p:ext uri="{BB962C8B-B14F-4D97-AF65-F5344CB8AC3E}">
        <p14:creationId xmlns:p14="http://schemas.microsoft.com/office/powerpoint/2010/main" val="15898084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Deadlock</a:t>
            </a:r>
            <a:endParaRPr lang="en-IN"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Shape 643"/>
          <p:cNvSpPr/>
          <p:nvPr/>
        </p:nvSpPr>
        <p:spPr>
          <a:xfrm>
            <a:off x="-721382" y="2421834"/>
            <a:ext cx="13204918" cy="1270001"/>
          </a:xfrm>
          <a:prstGeom prst="rect">
            <a:avLst/>
          </a:prstGeom>
          <a:solidFill>
            <a:srgbClr val="A6AAA8"/>
          </a:solidFill>
          <a:ln w="12700">
            <a:miter lim="400000"/>
          </a:ln>
        </p:spPr>
        <p:txBody>
          <a:bodyPr lIns="0" tIns="0" rIns="0" bIns="0" anchor="ctr"/>
          <a:lstStyle/>
          <a:p>
            <a:pPr lvl="0">
              <a:defRPr sz="2600"/>
            </a:pPr>
            <a:endParaRPr/>
          </a:p>
        </p:txBody>
      </p:sp>
      <p:sp>
        <p:nvSpPr>
          <p:cNvPr id="12" name="Shape 644"/>
          <p:cNvSpPr/>
          <p:nvPr/>
        </p:nvSpPr>
        <p:spPr>
          <a:xfrm rot="16200000">
            <a:off x="1939380" y="3306695"/>
            <a:ext cx="7883394" cy="1270001"/>
          </a:xfrm>
          <a:prstGeom prst="rect">
            <a:avLst/>
          </a:prstGeom>
          <a:solidFill>
            <a:srgbClr val="A6AAA8"/>
          </a:solidFill>
          <a:ln w="12700">
            <a:miter lim="400000"/>
          </a:ln>
        </p:spPr>
        <p:txBody>
          <a:bodyPr lIns="0" tIns="0" rIns="0" bIns="0" anchor="ctr"/>
          <a:lstStyle/>
          <a:p>
            <a:pPr lvl="0">
              <a:defRPr sz="2600"/>
            </a:pPr>
            <a:endParaRPr/>
          </a:p>
        </p:txBody>
      </p:sp>
      <p:grpSp>
        <p:nvGrpSpPr>
          <p:cNvPr id="13" name="Group 648"/>
          <p:cNvGrpSpPr/>
          <p:nvPr/>
        </p:nvGrpSpPr>
        <p:grpSpPr>
          <a:xfrm>
            <a:off x="6505972" y="1358005"/>
            <a:ext cx="1216605" cy="1051491"/>
            <a:chOff x="0" y="0"/>
            <a:chExt cx="1216604" cy="1051490"/>
          </a:xfrm>
        </p:grpSpPr>
        <p:sp>
          <p:nvSpPr>
            <p:cNvPr id="14" name="Shape 645"/>
            <p:cNvSpPr/>
            <p:nvPr/>
          </p:nvSpPr>
          <p:spPr>
            <a:xfrm>
              <a:off x="810204" y="541703"/>
              <a:ext cx="406401" cy="1"/>
            </a:xfrm>
            <a:prstGeom prst="line">
              <a:avLst/>
            </a:prstGeom>
            <a:noFill/>
            <a:ln w="762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15" name="Shape 646"/>
            <p:cNvSpPr/>
            <p:nvPr/>
          </p:nvSpPr>
          <p:spPr>
            <a:xfrm rot="1330358">
              <a:off x="122396" y="122396"/>
              <a:ext cx="806699" cy="8066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blipFill rotWithShape="1">
              <a:blip r:embed="rId5"/>
              <a:srcRect/>
              <a:tile tx="0" ty="0" sx="100000" sy="100000" flip="none" algn="tl"/>
            </a:blipFill>
            <a:ln w="12700" cap="flat">
              <a:noFill/>
              <a:miter lim="400000"/>
            </a:ln>
            <a:effectLst/>
          </p:spPr>
          <p:txBody>
            <a:bodyPr wrap="square" lIns="0" tIns="0" rIns="0" bIns="0" numCol="1" anchor="ctr">
              <a:noAutofit/>
            </a:bodyPr>
            <a:lstStyle/>
            <a:p>
              <a:pPr lvl="0">
                <a:defRPr sz="3000"/>
              </a:pPr>
              <a:endParaRPr/>
            </a:p>
          </p:txBody>
        </p:sp>
        <p:sp>
          <p:nvSpPr>
            <p:cNvPr id="16" name="Shape 647"/>
            <p:cNvSpPr/>
            <p:nvPr/>
          </p:nvSpPr>
          <p:spPr>
            <a:xfrm rot="16200000">
              <a:off x="125050" y="322545"/>
              <a:ext cx="801391" cy="406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2000" b="1">
                  <a:latin typeface="Helvetica"/>
                  <a:ea typeface="Helvetica"/>
                  <a:cs typeface="Helvetica"/>
                  <a:sym typeface="Helvetica"/>
                </a:defRPr>
              </a:lvl1pPr>
            </a:lstStyle>
            <a:p>
              <a:pPr lvl="0">
                <a:defRPr sz="1800" b="0">
                  <a:solidFill>
                    <a:srgbClr val="000000"/>
                  </a:solidFill>
                </a:defRPr>
              </a:pPr>
              <a:r>
                <a:rPr sz="2000" b="1">
                  <a:solidFill>
                    <a:srgbClr val="FFFFFF"/>
                  </a:solidFill>
                </a:rPr>
                <a:t>STOP</a:t>
              </a:r>
            </a:p>
          </p:txBody>
        </p:sp>
      </p:grpSp>
      <p:grpSp>
        <p:nvGrpSpPr>
          <p:cNvPr id="17" name="Group 652"/>
          <p:cNvGrpSpPr/>
          <p:nvPr/>
        </p:nvGrpSpPr>
        <p:grpSpPr>
          <a:xfrm rot="5400000">
            <a:off x="6429772" y="3758305"/>
            <a:ext cx="1216605" cy="1051491"/>
            <a:chOff x="0" y="0"/>
            <a:chExt cx="1216604" cy="1051490"/>
          </a:xfrm>
        </p:grpSpPr>
        <p:sp>
          <p:nvSpPr>
            <p:cNvPr id="18" name="Shape 649"/>
            <p:cNvSpPr/>
            <p:nvPr/>
          </p:nvSpPr>
          <p:spPr>
            <a:xfrm>
              <a:off x="810204" y="541703"/>
              <a:ext cx="406401" cy="1"/>
            </a:xfrm>
            <a:prstGeom prst="line">
              <a:avLst/>
            </a:prstGeom>
            <a:noFill/>
            <a:ln w="762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19" name="Shape 650"/>
            <p:cNvSpPr/>
            <p:nvPr/>
          </p:nvSpPr>
          <p:spPr>
            <a:xfrm rot="1330358">
              <a:off x="122396" y="122396"/>
              <a:ext cx="806699" cy="8066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blipFill rotWithShape="1">
              <a:blip r:embed="rId5"/>
              <a:srcRect/>
              <a:tile tx="0" ty="0" sx="100000" sy="100000" flip="none" algn="tl"/>
            </a:blipFill>
            <a:ln w="12700" cap="flat">
              <a:noFill/>
              <a:miter lim="400000"/>
            </a:ln>
            <a:effectLst/>
          </p:spPr>
          <p:txBody>
            <a:bodyPr wrap="square" lIns="0" tIns="0" rIns="0" bIns="0" numCol="1" anchor="ctr">
              <a:noAutofit/>
            </a:bodyPr>
            <a:lstStyle/>
            <a:p>
              <a:pPr lvl="0">
                <a:defRPr sz="3000"/>
              </a:pPr>
              <a:endParaRPr/>
            </a:p>
          </p:txBody>
        </p:sp>
        <p:sp>
          <p:nvSpPr>
            <p:cNvPr id="20" name="Shape 651"/>
            <p:cNvSpPr/>
            <p:nvPr/>
          </p:nvSpPr>
          <p:spPr>
            <a:xfrm rot="16200000">
              <a:off x="125050" y="322545"/>
              <a:ext cx="801391" cy="406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2000" b="1">
                  <a:latin typeface="Helvetica"/>
                  <a:ea typeface="Helvetica"/>
                  <a:cs typeface="Helvetica"/>
                  <a:sym typeface="Helvetica"/>
                </a:defRPr>
              </a:lvl1pPr>
            </a:lstStyle>
            <a:p>
              <a:pPr lvl="0">
                <a:defRPr sz="1800" b="0">
                  <a:solidFill>
                    <a:srgbClr val="000000"/>
                  </a:solidFill>
                </a:defRPr>
              </a:pPr>
              <a:r>
                <a:rPr sz="2000" b="1">
                  <a:solidFill>
                    <a:srgbClr val="FFFFFF"/>
                  </a:solidFill>
                </a:rPr>
                <a:t>STOP</a:t>
              </a:r>
            </a:p>
          </p:txBody>
        </p:sp>
      </p:grpSp>
      <p:grpSp>
        <p:nvGrpSpPr>
          <p:cNvPr id="21" name="Group 656"/>
          <p:cNvGrpSpPr/>
          <p:nvPr/>
        </p:nvGrpSpPr>
        <p:grpSpPr>
          <a:xfrm rot="10800000">
            <a:off x="4016772" y="3682105"/>
            <a:ext cx="1216605" cy="1051491"/>
            <a:chOff x="0" y="0"/>
            <a:chExt cx="1216604" cy="1051490"/>
          </a:xfrm>
        </p:grpSpPr>
        <p:sp>
          <p:nvSpPr>
            <p:cNvPr id="22" name="Shape 653"/>
            <p:cNvSpPr/>
            <p:nvPr/>
          </p:nvSpPr>
          <p:spPr>
            <a:xfrm>
              <a:off x="810204" y="541703"/>
              <a:ext cx="406401" cy="1"/>
            </a:xfrm>
            <a:prstGeom prst="line">
              <a:avLst/>
            </a:prstGeom>
            <a:noFill/>
            <a:ln w="762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3" name="Shape 654"/>
            <p:cNvSpPr/>
            <p:nvPr/>
          </p:nvSpPr>
          <p:spPr>
            <a:xfrm rot="1330358">
              <a:off x="122396" y="122396"/>
              <a:ext cx="806699" cy="8066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blipFill rotWithShape="1">
              <a:blip r:embed="rId5"/>
              <a:srcRect/>
              <a:tile tx="0" ty="0" sx="100000" sy="100000" flip="none" algn="tl"/>
            </a:blipFill>
            <a:ln w="12700" cap="flat">
              <a:noFill/>
              <a:miter lim="400000"/>
            </a:ln>
            <a:effectLst/>
          </p:spPr>
          <p:txBody>
            <a:bodyPr wrap="square" lIns="0" tIns="0" rIns="0" bIns="0" numCol="1" anchor="ctr">
              <a:noAutofit/>
            </a:bodyPr>
            <a:lstStyle/>
            <a:p>
              <a:pPr lvl="0">
                <a:defRPr sz="3000"/>
              </a:pPr>
              <a:endParaRPr/>
            </a:p>
          </p:txBody>
        </p:sp>
        <p:sp>
          <p:nvSpPr>
            <p:cNvPr id="24" name="Shape 655"/>
            <p:cNvSpPr/>
            <p:nvPr/>
          </p:nvSpPr>
          <p:spPr>
            <a:xfrm rot="16200000">
              <a:off x="125050" y="322545"/>
              <a:ext cx="801391" cy="406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2000" b="1">
                  <a:latin typeface="Helvetica"/>
                  <a:ea typeface="Helvetica"/>
                  <a:cs typeface="Helvetica"/>
                  <a:sym typeface="Helvetica"/>
                </a:defRPr>
              </a:lvl1pPr>
            </a:lstStyle>
            <a:p>
              <a:pPr lvl="0">
                <a:defRPr sz="1800" b="0">
                  <a:solidFill>
                    <a:srgbClr val="000000"/>
                  </a:solidFill>
                </a:defRPr>
              </a:pPr>
              <a:r>
                <a:rPr sz="2000" b="1">
                  <a:solidFill>
                    <a:srgbClr val="FFFFFF"/>
                  </a:solidFill>
                </a:rPr>
                <a:t>STOP</a:t>
              </a:r>
            </a:p>
          </p:txBody>
        </p:sp>
      </p:grpSp>
      <p:grpSp>
        <p:nvGrpSpPr>
          <p:cNvPr id="25" name="Group 660"/>
          <p:cNvGrpSpPr/>
          <p:nvPr/>
        </p:nvGrpSpPr>
        <p:grpSpPr>
          <a:xfrm rot="16200000">
            <a:off x="4118372" y="1294505"/>
            <a:ext cx="1216605" cy="1051491"/>
            <a:chOff x="0" y="0"/>
            <a:chExt cx="1216604" cy="1051490"/>
          </a:xfrm>
        </p:grpSpPr>
        <p:sp>
          <p:nvSpPr>
            <p:cNvPr id="26" name="Shape 657"/>
            <p:cNvSpPr/>
            <p:nvPr/>
          </p:nvSpPr>
          <p:spPr>
            <a:xfrm>
              <a:off x="810204" y="541703"/>
              <a:ext cx="406401" cy="1"/>
            </a:xfrm>
            <a:prstGeom prst="line">
              <a:avLst/>
            </a:prstGeom>
            <a:noFill/>
            <a:ln w="762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7" name="Shape 658"/>
            <p:cNvSpPr/>
            <p:nvPr/>
          </p:nvSpPr>
          <p:spPr>
            <a:xfrm rot="1330358">
              <a:off x="122396" y="122396"/>
              <a:ext cx="806699" cy="8066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blipFill rotWithShape="1">
              <a:blip r:embed="rId5"/>
              <a:srcRect/>
              <a:tile tx="0" ty="0" sx="100000" sy="100000" flip="none" algn="tl"/>
            </a:blipFill>
            <a:ln w="12700" cap="flat">
              <a:noFill/>
              <a:miter lim="400000"/>
            </a:ln>
            <a:effectLst/>
          </p:spPr>
          <p:txBody>
            <a:bodyPr wrap="square" lIns="0" tIns="0" rIns="0" bIns="0" numCol="1" anchor="ctr">
              <a:noAutofit/>
            </a:bodyPr>
            <a:lstStyle/>
            <a:p>
              <a:pPr lvl="0">
                <a:defRPr sz="3000"/>
              </a:pPr>
              <a:endParaRPr/>
            </a:p>
          </p:txBody>
        </p:sp>
        <p:sp>
          <p:nvSpPr>
            <p:cNvPr id="28" name="Shape 659"/>
            <p:cNvSpPr/>
            <p:nvPr/>
          </p:nvSpPr>
          <p:spPr>
            <a:xfrm rot="16200000">
              <a:off x="125050" y="322545"/>
              <a:ext cx="801391" cy="406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2000" b="1">
                  <a:latin typeface="Helvetica"/>
                  <a:ea typeface="Helvetica"/>
                  <a:cs typeface="Helvetica"/>
                  <a:sym typeface="Helvetica"/>
                </a:defRPr>
              </a:lvl1pPr>
            </a:lstStyle>
            <a:p>
              <a:pPr lvl="0">
                <a:defRPr sz="1800" b="0">
                  <a:solidFill>
                    <a:srgbClr val="000000"/>
                  </a:solidFill>
                </a:defRPr>
              </a:pPr>
              <a:r>
                <a:rPr sz="2000" b="1">
                  <a:solidFill>
                    <a:srgbClr val="FFFFFF"/>
                  </a:solidFill>
                </a:rPr>
                <a:t>STOP</a:t>
              </a:r>
            </a:p>
          </p:txBody>
        </p:sp>
      </p:grpSp>
      <p:sp>
        <p:nvSpPr>
          <p:cNvPr id="29" name="Shape 661"/>
          <p:cNvSpPr/>
          <p:nvPr/>
        </p:nvSpPr>
        <p:spPr>
          <a:xfrm>
            <a:off x="6648351" y="3002909"/>
            <a:ext cx="1270001" cy="143860"/>
          </a:xfrm>
          <a:prstGeom prst="rect">
            <a:avLst/>
          </a:prstGeom>
          <a:blipFill>
            <a:blip r:embed="rId6"/>
          </a:blipFill>
          <a:ln w="12700">
            <a:miter lim="400000"/>
          </a:ln>
        </p:spPr>
        <p:txBody>
          <a:bodyPr lIns="0" tIns="0" rIns="0" bIns="0" anchor="ctr"/>
          <a:lstStyle/>
          <a:p>
            <a:pPr lvl="0">
              <a:defRPr sz="2600"/>
            </a:pPr>
            <a:endParaRPr/>
          </a:p>
        </p:txBody>
      </p:sp>
      <p:sp>
        <p:nvSpPr>
          <p:cNvPr id="30" name="Shape 662"/>
          <p:cNvSpPr/>
          <p:nvPr/>
        </p:nvSpPr>
        <p:spPr>
          <a:xfrm>
            <a:off x="8807351" y="3002909"/>
            <a:ext cx="1270001" cy="143860"/>
          </a:xfrm>
          <a:prstGeom prst="rect">
            <a:avLst/>
          </a:prstGeom>
          <a:blipFill>
            <a:blip r:embed="rId6"/>
          </a:blipFill>
          <a:ln w="12700">
            <a:miter lim="400000"/>
          </a:ln>
        </p:spPr>
        <p:txBody>
          <a:bodyPr lIns="0" tIns="0" rIns="0" bIns="0" anchor="ctr"/>
          <a:lstStyle/>
          <a:p>
            <a:pPr lvl="0">
              <a:defRPr sz="2600"/>
            </a:pPr>
            <a:endParaRPr/>
          </a:p>
        </p:txBody>
      </p:sp>
      <p:sp>
        <p:nvSpPr>
          <p:cNvPr id="31" name="Shape 663"/>
          <p:cNvSpPr/>
          <p:nvPr/>
        </p:nvSpPr>
        <p:spPr>
          <a:xfrm>
            <a:off x="10966351" y="3002909"/>
            <a:ext cx="1270001" cy="143860"/>
          </a:xfrm>
          <a:prstGeom prst="rect">
            <a:avLst/>
          </a:prstGeom>
          <a:blipFill>
            <a:blip r:embed="rId6"/>
          </a:blipFill>
          <a:ln w="12700">
            <a:miter lim="400000"/>
          </a:ln>
        </p:spPr>
        <p:txBody>
          <a:bodyPr lIns="0" tIns="0" rIns="0" bIns="0" anchor="ctr"/>
          <a:lstStyle/>
          <a:p>
            <a:pPr lvl="0">
              <a:defRPr sz="2600"/>
            </a:pPr>
            <a:endParaRPr/>
          </a:p>
        </p:txBody>
      </p:sp>
      <p:sp>
        <p:nvSpPr>
          <p:cNvPr id="32" name="Shape 664"/>
          <p:cNvSpPr/>
          <p:nvPr/>
        </p:nvSpPr>
        <p:spPr>
          <a:xfrm>
            <a:off x="-463649" y="3002909"/>
            <a:ext cx="1270001" cy="143860"/>
          </a:xfrm>
          <a:prstGeom prst="rect">
            <a:avLst/>
          </a:prstGeom>
          <a:blipFill>
            <a:blip r:embed="rId6"/>
          </a:blipFill>
          <a:ln w="12700">
            <a:miter lim="400000"/>
          </a:ln>
        </p:spPr>
        <p:txBody>
          <a:bodyPr lIns="0" tIns="0" rIns="0" bIns="0" anchor="ctr"/>
          <a:lstStyle/>
          <a:p>
            <a:pPr lvl="0">
              <a:defRPr sz="2600"/>
            </a:pPr>
            <a:endParaRPr/>
          </a:p>
        </p:txBody>
      </p:sp>
      <p:sp>
        <p:nvSpPr>
          <p:cNvPr id="33" name="Shape 665"/>
          <p:cNvSpPr/>
          <p:nvPr/>
        </p:nvSpPr>
        <p:spPr>
          <a:xfrm>
            <a:off x="1695351" y="3002909"/>
            <a:ext cx="1270001" cy="143860"/>
          </a:xfrm>
          <a:prstGeom prst="rect">
            <a:avLst/>
          </a:prstGeom>
          <a:blipFill>
            <a:blip r:embed="rId6"/>
          </a:blipFill>
          <a:ln w="12700">
            <a:miter lim="400000"/>
          </a:ln>
        </p:spPr>
        <p:txBody>
          <a:bodyPr lIns="0" tIns="0" rIns="0" bIns="0" anchor="ctr"/>
          <a:lstStyle/>
          <a:p>
            <a:pPr lvl="0">
              <a:defRPr sz="2600"/>
            </a:pPr>
            <a:endParaRPr/>
          </a:p>
        </p:txBody>
      </p:sp>
      <p:sp>
        <p:nvSpPr>
          <p:cNvPr id="34" name="Shape 666"/>
          <p:cNvSpPr/>
          <p:nvPr/>
        </p:nvSpPr>
        <p:spPr>
          <a:xfrm>
            <a:off x="3854351" y="3002909"/>
            <a:ext cx="1270001" cy="143860"/>
          </a:xfrm>
          <a:prstGeom prst="rect">
            <a:avLst/>
          </a:prstGeom>
          <a:blipFill>
            <a:blip r:embed="rId6"/>
          </a:blipFill>
          <a:ln w="12700">
            <a:miter lim="400000"/>
          </a:ln>
        </p:spPr>
        <p:txBody>
          <a:bodyPr lIns="0" tIns="0" rIns="0" bIns="0" anchor="ctr"/>
          <a:lstStyle/>
          <a:p>
            <a:pPr lvl="0">
              <a:defRPr sz="2600"/>
            </a:pPr>
            <a:endParaRPr/>
          </a:p>
        </p:txBody>
      </p:sp>
      <p:sp>
        <p:nvSpPr>
          <p:cNvPr id="35" name="Shape 667"/>
          <p:cNvSpPr/>
          <p:nvPr/>
        </p:nvSpPr>
        <p:spPr>
          <a:xfrm rot="16200000">
            <a:off x="5237853" y="8669950"/>
            <a:ext cx="1270001" cy="143859"/>
          </a:xfrm>
          <a:prstGeom prst="rect">
            <a:avLst/>
          </a:prstGeom>
          <a:blipFill>
            <a:blip r:embed="rId6"/>
          </a:blipFill>
          <a:ln w="12700">
            <a:miter lim="400000"/>
          </a:ln>
        </p:spPr>
        <p:txBody>
          <a:bodyPr lIns="0" tIns="0" rIns="0" bIns="0" anchor="ctr"/>
          <a:lstStyle/>
          <a:p>
            <a:pPr lvl="0">
              <a:defRPr sz="2600"/>
            </a:pPr>
            <a:endParaRPr/>
          </a:p>
        </p:txBody>
      </p:sp>
      <p:sp>
        <p:nvSpPr>
          <p:cNvPr id="36" name="Shape 668"/>
          <p:cNvSpPr/>
          <p:nvPr/>
        </p:nvSpPr>
        <p:spPr>
          <a:xfrm rot="16200000">
            <a:off x="5237853" y="6510950"/>
            <a:ext cx="1270001" cy="143859"/>
          </a:xfrm>
          <a:prstGeom prst="rect">
            <a:avLst/>
          </a:prstGeom>
          <a:blipFill>
            <a:blip r:embed="rId6"/>
          </a:blipFill>
          <a:ln w="12700">
            <a:miter lim="400000"/>
          </a:ln>
        </p:spPr>
        <p:txBody>
          <a:bodyPr lIns="0" tIns="0" rIns="0" bIns="0" anchor="ctr"/>
          <a:lstStyle/>
          <a:p>
            <a:pPr lvl="0">
              <a:defRPr sz="2600"/>
            </a:pPr>
            <a:endParaRPr/>
          </a:p>
        </p:txBody>
      </p:sp>
      <p:sp>
        <p:nvSpPr>
          <p:cNvPr id="37" name="Shape 669"/>
          <p:cNvSpPr/>
          <p:nvPr/>
        </p:nvSpPr>
        <p:spPr>
          <a:xfrm rot="16200000">
            <a:off x="5237853" y="4351949"/>
            <a:ext cx="1270001" cy="143860"/>
          </a:xfrm>
          <a:prstGeom prst="rect">
            <a:avLst/>
          </a:prstGeom>
          <a:blipFill>
            <a:blip r:embed="rId6"/>
          </a:blipFill>
          <a:ln w="12700">
            <a:miter lim="400000"/>
          </a:ln>
        </p:spPr>
        <p:txBody>
          <a:bodyPr lIns="0" tIns="0" rIns="0" bIns="0" anchor="ctr"/>
          <a:lstStyle/>
          <a:p>
            <a:pPr lvl="0">
              <a:defRPr sz="2600"/>
            </a:pPr>
            <a:endParaRPr/>
          </a:p>
        </p:txBody>
      </p:sp>
      <p:sp>
        <p:nvSpPr>
          <p:cNvPr id="38" name="Shape 670"/>
          <p:cNvSpPr/>
          <p:nvPr/>
        </p:nvSpPr>
        <p:spPr>
          <a:xfrm rot="16200000">
            <a:off x="5237853" y="1176949"/>
            <a:ext cx="1270001" cy="143860"/>
          </a:xfrm>
          <a:prstGeom prst="rect">
            <a:avLst/>
          </a:prstGeom>
          <a:blipFill>
            <a:blip r:embed="rId6"/>
          </a:blipFill>
          <a:ln w="12700">
            <a:miter lim="400000"/>
          </a:ln>
        </p:spPr>
        <p:txBody>
          <a:bodyPr lIns="0" tIns="0" rIns="0" bIns="0" anchor="ctr"/>
          <a:lstStyle/>
          <a:p>
            <a:pPr lvl="0">
              <a:defRPr sz="2600"/>
            </a:pPr>
            <a:endParaRPr/>
          </a:p>
        </p:txBody>
      </p:sp>
      <p:sp>
        <p:nvSpPr>
          <p:cNvPr id="39" name="Shape 671"/>
          <p:cNvSpPr/>
          <p:nvPr/>
        </p:nvSpPr>
        <p:spPr>
          <a:xfrm>
            <a:off x="5944904" y="2502162"/>
            <a:ext cx="1126122" cy="440078"/>
          </a:xfrm>
          <a:prstGeom prst="rect">
            <a:avLst/>
          </a:prstGeom>
          <a:solidFill>
            <a:srgbClr val="971817"/>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sz="2600" b="1">
                <a:latin typeface="Helvetica"/>
                <a:ea typeface="Helvetica"/>
                <a:cs typeface="Helvetica"/>
                <a:sym typeface="Helvetica"/>
              </a:defRPr>
            </a:lvl1pPr>
          </a:lstStyle>
          <a:p>
            <a:pPr lvl="0">
              <a:defRPr sz="1800" b="0">
                <a:solidFill>
                  <a:srgbClr val="000000"/>
                </a:solidFill>
              </a:defRPr>
            </a:pPr>
            <a:r>
              <a:rPr sz="2600" b="1">
                <a:solidFill>
                  <a:srgbClr val="FFFFFF"/>
                </a:solidFill>
              </a:rPr>
              <a:t>A</a:t>
            </a:r>
          </a:p>
        </p:txBody>
      </p:sp>
      <p:sp>
        <p:nvSpPr>
          <p:cNvPr id="40" name="Shape 672"/>
          <p:cNvSpPr/>
          <p:nvPr/>
        </p:nvSpPr>
        <p:spPr>
          <a:xfrm>
            <a:off x="5295700" y="2092896"/>
            <a:ext cx="430523" cy="838628"/>
          </a:xfrm>
          <a:prstGeom prst="rect">
            <a:avLst/>
          </a:prstGeom>
          <a:solidFill>
            <a:srgbClr val="308B16"/>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sz="2600" b="1">
                <a:latin typeface="Helvetica"/>
                <a:ea typeface="Helvetica"/>
                <a:cs typeface="Helvetica"/>
                <a:sym typeface="Helvetica"/>
              </a:defRPr>
            </a:lvl1pPr>
          </a:lstStyle>
          <a:p>
            <a:pPr lvl="0">
              <a:defRPr sz="1800" b="0">
                <a:solidFill>
                  <a:srgbClr val="000000"/>
                </a:solidFill>
              </a:defRPr>
            </a:pPr>
            <a:r>
              <a:rPr sz="2600" b="1">
                <a:solidFill>
                  <a:srgbClr val="FFFFFF"/>
                </a:solidFill>
              </a:rPr>
              <a:t>B</a:t>
            </a:r>
          </a:p>
        </p:txBody>
      </p:sp>
      <p:sp>
        <p:nvSpPr>
          <p:cNvPr id="41" name="Shape 673"/>
          <p:cNvSpPr/>
          <p:nvPr/>
        </p:nvSpPr>
        <p:spPr>
          <a:xfrm>
            <a:off x="6019600" y="3171247"/>
            <a:ext cx="430523" cy="838628"/>
          </a:xfrm>
          <a:prstGeom prst="rect">
            <a:avLst/>
          </a:prstGeom>
          <a:solidFill>
            <a:srgbClr val="0065C1"/>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sz="2600" b="1">
                <a:latin typeface="Helvetica"/>
                <a:ea typeface="Helvetica"/>
                <a:cs typeface="Helvetica"/>
                <a:sym typeface="Helvetica"/>
              </a:defRPr>
            </a:lvl1pPr>
          </a:lstStyle>
          <a:p>
            <a:pPr lvl="0">
              <a:defRPr sz="1800" b="0">
                <a:solidFill>
                  <a:srgbClr val="000000"/>
                </a:solidFill>
              </a:defRPr>
            </a:pPr>
            <a:r>
              <a:rPr sz="2600" b="1">
                <a:solidFill>
                  <a:srgbClr val="FFFFFF"/>
                </a:solidFill>
              </a:rPr>
              <a:t>C</a:t>
            </a:r>
          </a:p>
        </p:txBody>
      </p:sp>
      <p:sp>
        <p:nvSpPr>
          <p:cNvPr id="42" name="Shape 674"/>
          <p:cNvSpPr/>
          <p:nvPr/>
        </p:nvSpPr>
        <p:spPr>
          <a:xfrm>
            <a:off x="4669351" y="3200662"/>
            <a:ext cx="1126122" cy="440078"/>
          </a:xfrm>
          <a:prstGeom prst="rect">
            <a:avLst/>
          </a:prstGeom>
          <a:solidFill>
            <a:srgbClr val="5747C1"/>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sz="2600" b="1">
                <a:latin typeface="Helvetica"/>
                <a:ea typeface="Helvetica"/>
                <a:cs typeface="Helvetica"/>
                <a:sym typeface="Helvetica"/>
              </a:defRPr>
            </a:lvl1pPr>
          </a:lstStyle>
          <a:p>
            <a:pPr lvl="0">
              <a:defRPr sz="1800" b="0">
                <a:solidFill>
                  <a:srgbClr val="000000"/>
                </a:solidFill>
              </a:defRPr>
            </a:pPr>
            <a:r>
              <a:rPr sz="2600" b="1">
                <a:solidFill>
                  <a:srgbClr val="FFFFFF"/>
                </a:solidFill>
              </a:rPr>
              <a:t>D</a:t>
            </a:r>
          </a:p>
        </p:txBody>
      </p:sp>
    </p:spTree>
    <p:extLst>
      <p:ext uri="{BB962C8B-B14F-4D97-AF65-F5344CB8AC3E}">
        <p14:creationId xmlns:p14="http://schemas.microsoft.com/office/powerpoint/2010/main" val="3153771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Deadlock</a:t>
            </a:r>
            <a:endParaRPr lang="en-IN"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Content Placeholder 4"/>
          <p:cNvSpPr txBox="1">
            <a:spLocks/>
          </p:cNvSpPr>
          <p:nvPr/>
        </p:nvSpPr>
        <p:spPr>
          <a:xfrm>
            <a:off x="533401" y="1334433"/>
            <a:ext cx="10515600" cy="502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8000"/>
              </a:lnSpc>
              <a:spcBef>
                <a:spcPts val="600"/>
              </a:spcBef>
              <a:spcAft>
                <a:spcPts val="600"/>
              </a:spcAft>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Deadlock can arise if four conditions hold simultaneously.</a:t>
            </a:r>
          </a:p>
          <a:p>
            <a:pPr marL="457200" indent="-457200">
              <a:lnSpc>
                <a:spcPct val="118000"/>
              </a:lnSpc>
              <a:spcBef>
                <a:spcPts val="600"/>
              </a:spcBef>
              <a:spcAft>
                <a:spcPts val="600"/>
              </a:spcAft>
              <a:buFont typeface="+mj-lt"/>
              <a:buAutoNum type="arabicPeriod"/>
            </a:pPr>
            <a:r>
              <a:rPr lang="en-US" altLang="en-US" sz="2400" b="1" dirty="0">
                <a:solidFill>
                  <a:srgbClr val="3366FF"/>
                </a:solidFill>
                <a:latin typeface="Microsoft Sans Serif" panose="020B0604020202020204" pitchFamily="34" charset="0"/>
                <a:ea typeface="Microsoft Sans Serif" panose="020B0604020202020204" pitchFamily="34" charset="0"/>
                <a:cs typeface="Microsoft Sans Serif" panose="020B0604020202020204" pitchFamily="34" charset="0"/>
              </a:rPr>
              <a:t>Mutual exclusion</a:t>
            </a:r>
            <a:r>
              <a:rPr lang="en-US" alt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only one process at a time can use a resource</a:t>
            </a:r>
          </a:p>
          <a:p>
            <a:pPr marL="457200" indent="-457200">
              <a:lnSpc>
                <a:spcPct val="118000"/>
              </a:lnSpc>
              <a:spcBef>
                <a:spcPts val="600"/>
              </a:spcBef>
              <a:spcAft>
                <a:spcPts val="600"/>
              </a:spcAft>
              <a:buFont typeface="+mj-lt"/>
              <a:buAutoNum type="arabicPeriod"/>
            </a:pPr>
            <a:r>
              <a:rPr lang="en-US" altLang="en-US" sz="2400" b="1" dirty="0">
                <a:solidFill>
                  <a:srgbClr val="3366FF"/>
                </a:solidFill>
                <a:latin typeface="Microsoft Sans Serif" panose="020B0604020202020204" pitchFamily="34" charset="0"/>
                <a:ea typeface="Microsoft Sans Serif" panose="020B0604020202020204" pitchFamily="34" charset="0"/>
                <a:cs typeface="Microsoft Sans Serif" panose="020B0604020202020204" pitchFamily="34" charset="0"/>
              </a:rPr>
              <a:t>Hold and wait</a:t>
            </a:r>
            <a:r>
              <a:rPr lang="en-US" alt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 process holding at least one resource is waiting to acquire additional resources held by other processes</a:t>
            </a:r>
          </a:p>
          <a:p>
            <a:pPr marL="457200" indent="-457200">
              <a:lnSpc>
                <a:spcPct val="118000"/>
              </a:lnSpc>
              <a:spcBef>
                <a:spcPts val="600"/>
              </a:spcBef>
              <a:spcAft>
                <a:spcPts val="600"/>
              </a:spcAft>
              <a:buFont typeface="+mj-lt"/>
              <a:buAutoNum type="arabicPeriod"/>
            </a:pPr>
            <a:r>
              <a:rPr lang="en-US" altLang="en-US" sz="2400" b="1" dirty="0">
                <a:solidFill>
                  <a:srgbClr val="3366FF"/>
                </a:solidFill>
                <a:latin typeface="Microsoft Sans Serif" panose="020B0604020202020204" pitchFamily="34" charset="0"/>
                <a:ea typeface="Microsoft Sans Serif" panose="020B0604020202020204" pitchFamily="34" charset="0"/>
                <a:cs typeface="Microsoft Sans Serif" panose="020B0604020202020204" pitchFamily="34" charset="0"/>
              </a:rPr>
              <a:t>No preemption</a:t>
            </a:r>
            <a:r>
              <a:rPr lang="en-US" alt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 resource can be released only voluntarily by the process holding it, after that process has completed its task</a:t>
            </a:r>
          </a:p>
          <a:p>
            <a:pPr marL="457200" indent="-457200">
              <a:lnSpc>
                <a:spcPct val="118000"/>
              </a:lnSpc>
              <a:spcBef>
                <a:spcPts val="600"/>
              </a:spcBef>
              <a:spcAft>
                <a:spcPts val="600"/>
              </a:spcAft>
              <a:buFont typeface="+mj-lt"/>
              <a:buAutoNum type="arabicPeriod"/>
            </a:pPr>
            <a:r>
              <a:rPr lang="en-US" altLang="en-US" sz="2400" b="1" dirty="0">
                <a:solidFill>
                  <a:srgbClr val="3366FF"/>
                </a:solidFill>
                <a:latin typeface="Microsoft Sans Serif" panose="020B0604020202020204" pitchFamily="34" charset="0"/>
                <a:ea typeface="Microsoft Sans Serif" panose="020B0604020202020204" pitchFamily="34" charset="0"/>
                <a:cs typeface="Microsoft Sans Serif" panose="020B0604020202020204" pitchFamily="34" charset="0"/>
              </a:rPr>
              <a:t>Circular wait</a:t>
            </a:r>
            <a:r>
              <a:rPr lang="en-US" alt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there exists a set {</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P</a:t>
            </a:r>
            <a:r>
              <a:rPr lang="en-US" altLang="en-US" sz="2400"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0</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P</a:t>
            </a:r>
            <a:r>
              <a:rPr lang="en-US" altLang="en-US" sz="2400"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1</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 </a:t>
            </a:r>
            <a:r>
              <a:rPr lang="en-US" altLang="en-US" sz="2400" i="1" dirty="0" err="1">
                <a:latin typeface="Microsoft Sans Serif" panose="020B0604020202020204" pitchFamily="34" charset="0"/>
                <a:ea typeface="Microsoft Sans Serif" panose="020B0604020202020204" pitchFamily="34" charset="0"/>
                <a:cs typeface="Microsoft Sans Serif" panose="020B0604020202020204" pitchFamily="34" charset="0"/>
              </a:rPr>
              <a:t>P</a:t>
            </a:r>
            <a:r>
              <a:rPr lang="en-US" altLang="en-US" sz="2400" baseline="-25000" dirty="0" err="1">
                <a:latin typeface="Microsoft Sans Serif" panose="020B0604020202020204" pitchFamily="34" charset="0"/>
                <a:ea typeface="Microsoft Sans Serif" panose="020B0604020202020204" pitchFamily="34" charset="0"/>
                <a:cs typeface="Microsoft Sans Serif" panose="020B0604020202020204" pitchFamily="34" charset="0"/>
              </a:rPr>
              <a:t>n</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of waiting processes such that </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P</a:t>
            </a:r>
            <a:r>
              <a:rPr lang="en-US" altLang="en-US" sz="2400"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0 </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is waiting for a resource that P1 holds, </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P</a:t>
            </a:r>
            <a:r>
              <a:rPr lang="en-US" altLang="en-US" sz="2400"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1</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is waiting for a resource that is held by </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P</a:t>
            </a:r>
            <a:r>
              <a:rPr lang="en-US" altLang="en-US" sz="2400"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2</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 </a:t>
            </a:r>
            <a:r>
              <a:rPr lang="en-US" altLang="en-US" sz="2400" i="1" dirty="0" err="1">
                <a:latin typeface="Microsoft Sans Serif" panose="020B0604020202020204" pitchFamily="34" charset="0"/>
                <a:ea typeface="Microsoft Sans Serif" panose="020B0604020202020204" pitchFamily="34" charset="0"/>
                <a:cs typeface="Microsoft Sans Serif" panose="020B0604020202020204" pitchFamily="34" charset="0"/>
              </a:rPr>
              <a:t>P</a:t>
            </a:r>
            <a:r>
              <a:rPr lang="en-US" altLang="en-US" sz="2400" i="1" baseline="-25000" dirty="0" err="1">
                <a:latin typeface="Microsoft Sans Serif" panose="020B0604020202020204" pitchFamily="34" charset="0"/>
                <a:ea typeface="Microsoft Sans Serif" panose="020B0604020202020204" pitchFamily="34" charset="0"/>
                <a:cs typeface="Microsoft Sans Serif" panose="020B0604020202020204" pitchFamily="34" charset="0"/>
              </a:rPr>
              <a:t>n</a:t>
            </a:r>
            <a:r>
              <a:rPr lang="en-US" altLang="en-US" sz="2400"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–1</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is waiting for a resource that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Pn</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holds, and </a:t>
            </a:r>
            <a:r>
              <a:rPr lang="en-US" altLang="en-US" sz="2400" i="1" dirty="0" err="1">
                <a:latin typeface="Microsoft Sans Serif" panose="020B0604020202020204" pitchFamily="34" charset="0"/>
                <a:ea typeface="Microsoft Sans Serif" panose="020B0604020202020204" pitchFamily="34" charset="0"/>
                <a:cs typeface="Microsoft Sans Serif" panose="020B0604020202020204" pitchFamily="34" charset="0"/>
              </a:rPr>
              <a:t>P</a:t>
            </a:r>
            <a:r>
              <a:rPr lang="en-US" altLang="en-US" sz="2400" baseline="-25000" dirty="0" err="1">
                <a:latin typeface="Microsoft Sans Serif" panose="020B0604020202020204" pitchFamily="34" charset="0"/>
                <a:ea typeface="Microsoft Sans Serif" panose="020B0604020202020204" pitchFamily="34" charset="0"/>
                <a:cs typeface="Microsoft Sans Serif" panose="020B0604020202020204" pitchFamily="34" charset="0"/>
              </a:rPr>
              <a:t>n</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is waiting for a resource that is held by </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P</a:t>
            </a:r>
            <a:r>
              <a:rPr lang="en-US" altLang="en-US" sz="2400"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0</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IN"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5087457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Resource-Allocation Graph</a:t>
            </a:r>
            <a:endParaRPr lang="en-IN"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Content Placeholder 4"/>
          <p:cNvSpPr txBox="1">
            <a:spLocks/>
          </p:cNvSpPr>
          <p:nvPr/>
        </p:nvSpPr>
        <p:spPr>
          <a:xfrm>
            <a:off x="727089" y="1559169"/>
            <a:ext cx="10321912" cy="47965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8000"/>
              </a:lnSpc>
              <a:spcBef>
                <a:spcPts val="600"/>
              </a:spcBef>
              <a:spcAft>
                <a:spcPts val="600"/>
              </a:spcAft>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 set of vertices V and a set of edges E.</a:t>
            </a:r>
          </a:p>
          <a:p>
            <a:pPr>
              <a:lnSpc>
                <a:spcPct val="118000"/>
              </a:lnSpc>
              <a:spcBef>
                <a:spcPts val="600"/>
              </a:spcBef>
              <a:spcAft>
                <a:spcPts val="600"/>
              </a:spcAft>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V is partitioned into two types:</a:t>
            </a:r>
          </a:p>
          <a:p>
            <a:pPr lvl="1">
              <a:lnSpc>
                <a:spcPct val="118000"/>
              </a:lnSpc>
              <a:spcBef>
                <a:spcPts val="600"/>
              </a:spcBef>
              <a:spcAft>
                <a:spcPts val="600"/>
              </a:spcAft>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P = {P1, P2, …, </a:t>
            </a:r>
            <a:r>
              <a:rPr lang="en-US" alt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Pn</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the set consisting of all the processes in the system</a:t>
            </a:r>
          </a:p>
          <a:p>
            <a:pPr lvl="1">
              <a:lnSpc>
                <a:spcPct val="118000"/>
              </a:lnSpc>
              <a:spcBef>
                <a:spcPts val="600"/>
              </a:spcBef>
              <a:spcAft>
                <a:spcPts val="600"/>
              </a:spcAft>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R = {R1, R2, …, Rm}, the set consisting of all resource types in the system</a:t>
            </a:r>
          </a:p>
          <a:p>
            <a:pPr>
              <a:lnSpc>
                <a:spcPct val="118000"/>
              </a:lnSpc>
              <a:spcBef>
                <a:spcPts val="600"/>
              </a:spcBef>
              <a:spcAft>
                <a:spcPts val="600"/>
              </a:spcAft>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request edge – directed edge Pi →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Rj</a:t>
            </a:r>
            <a:endPar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nSpc>
                <a:spcPct val="118000"/>
              </a:lnSpc>
              <a:spcBef>
                <a:spcPts val="600"/>
              </a:spcBef>
              <a:spcAft>
                <a:spcPts val="600"/>
              </a:spcAft>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assignment edge – directed edge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Rj</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 Pi</a:t>
            </a:r>
          </a:p>
          <a:p>
            <a:pPr>
              <a:lnSpc>
                <a:spcPct val="118000"/>
              </a:lnSpc>
              <a:spcBef>
                <a:spcPts val="600"/>
              </a:spcBef>
              <a:spcAft>
                <a:spcPts val="600"/>
              </a:spcAft>
            </a:pPr>
            <a:endPar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0276584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sp>
        <p:nvSpPr>
          <p:cNvPr id="12" name="Rectangle 3"/>
          <p:cNvSpPr txBox="1">
            <a:spLocks noChangeArrowheads="1"/>
          </p:cNvSpPr>
          <p:nvPr/>
        </p:nvSpPr>
        <p:spPr bwMode="auto">
          <a:xfrm>
            <a:off x="833120" y="1064908"/>
            <a:ext cx="10125075"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90000"/>
              </a:lnSpc>
              <a:spcBef>
                <a:spcPts val="1000"/>
              </a:spcBef>
              <a:spcAft>
                <a:spcPct val="0"/>
              </a:spcAft>
              <a:buClrTx/>
              <a:buSzTx/>
              <a:buFont typeface="Arial" pitchFamily="34" charset="0"/>
              <a:buChar char="•"/>
              <a:tabLst/>
              <a:defRPr/>
            </a:pPr>
            <a:r>
              <a:rPr kumimoji="0" lang="en-US" altLang="en-US" sz="2800" b="0" i="0" u="none" strike="noStrike" kern="1200" cap="none" spc="0" normalizeH="0" baseline="0" noProof="0" dirty="0">
                <a:ln>
                  <a:noFill/>
                </a:ln>
                <a:solidFill>
                  <a:schemeClr val="tx1"/>
                </a:solidFill>
                <a:effectLst/>
                <a:uLnTx/>
                <a:uFillTx/>
                <a:latin typeface="+mn-lt"/>
                <a:ea typeface="+mn-ea"/>
                <a:cs typeface="+mn-cs"/>
              </a:rPr>
              <a:t> Process</a:t>
            </a:r>
          </a:p>
          <a:p>
            <a:pPr marL="228600" marR="0" lvl="0" indent="-228600" algn="l" defTabSz="914400" rtl="0" eaLnBrk="0" fontAlgn="base" latinLnBrk="0" hangingPunct="0">
              <a:lnSpc>
                <a:spcPct val="90000"/>
              </a:lnSpc>
              <a:spcBef>
                <a:spcPts val="1000"/>
              </a:spcBef>
              <a:spcAft>
                <a:spcPct val="0"/>
              </a:spcAft>
              <a:buClrTx/>
              <a:buSzTx/>
              <a:tabLst/>
              <a:defRPr/>
            </a:pPr>
            <a:r>
              <a:rPr lang="en-US" altLang="en-US" sz="2800" dirty="0">
                <a:latin typeface="+mn-lt"/>
                <a:cs typeface="+mn-cs"/>
              </a:rPr>
              <a:t>  </a:t>
            </a:r>
          </a:p>
          <a:p>
            <a:pPr marL="228600" marR="0" lvl="0" indent="-228600" algn="l" defTabSz="914400" rtl="0" eaLnBrk="0" fontAlgn="base" latinLnBrk="0" hangingPunct="0">
              <a:lnSpc>
                <a:spcPct val="90000"/>
              </a:lnSpc>
              <a:spcBef>
                <a:spcPts val="1000"/>
              </a:spcBef>
              <a:spcAft>
                <a:spcPct val="0"/>
              </a:spcAft>
              <a:buClrTx/>
              <a:buSzTx/>
              <a:buFont typeface="Arial" pitchFamily="34" charset="0"/>
              <a:buChar char="•"/>
              <a:tabLst/>
              <a:defRPr/>
            </a:pPr>
            <a:r>
              <a:rPr kumimoji="0" lang="en-US" altLang="en-US" sz="2800" b="0" i="0" u="none" strike="noStrike" kern="1200" cap="none" spc="0" normalizeH="0" baseline="0" noProof="0" dirty="0">
                <a:ln>
                  <a:noFill/>
                </a:ln>
                <a:solidFill>
                  <a:schemeClr val="tx1"/>
                </a:solidFill>
                <a:effectLst/>
                <a:uLnTx/>
                <a:uFillTx/>
                <a:latin typeface="+mn-lt"/>
                <a:ea typeface="+mn-ea"/>
                <a:cs typeface="+mn-cs"/>
              </a:rPr>
              <a:t>Resource Type with 4 instances</a:t>
            </a:r>
          </a:p>
          <a:p>
            <a:pPr marL="228600" marR="0" lvl="0" indent="-228600" algn="l" defTabSz="914400" rtl="0" eaLnBrk="0" fontAlgn="base" latinLnBrk="0" hangingPunct="0">
              <a:lnSpc>
                <a:spcPct val="90000"/>
              </a:lnSpc>
              <a:spcBef>
                <a:spcPts val="1000"/>
              </a:spcBef>
              <a:spcAft>
                <a:spcPct val="0"/>
              </a:spcAft>
              <a:buClrTx/>
              <a:buSzTx/>
              <a:buFont typeface="Arial" pitchFamily="34" charset="0"/>
              <a:buChar char="•"/>
              <a:tabLst/>
              <a:defRPr/>
            </a:pPr>
            <a:endParaRPr kumimoji="0" lang="en-US" altLang="en-US"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90000"/>
              </a:lnSpc>
              <a:spcBef>
                <a:spcPts val="1000"/>
              </a:spcBef>
              <a:spcAft>
                <a:spcPct val="0"/>
              </a:spcAft>
              <a:buClrTx/>
              <a:buSzTx/>
              <a:buFont typeface="Arial" pitchFamily="34" charset="0"/>
              <a:buChar char="•"/>
              <a:tabLst/>
              <a:defRPr/>
            </a:pPr>
            <a:endParaRPr kumimoji="0" lang="en-US" altLang="en-US"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90000"/>
              </a:lnSpc>
              <a:spcBef>
                <a:spcPts val="1000"/>
              </a:spcBef>
              <a:spcAft>
                <a:spcPct val="0"/>
              </a:spcAft>
              <a:buClrTx/>
              <a:buSzTx/>
              <a:buFont typeface="Arial" pitchFamily="34" charset="0"/>
              <a:buChar char="•"/>
              <a:tabLst/>
              <a:defRPr/>
            </a:pPr>
            <a:r>
              <a:rPr kumimoji="0" lang="en-US" altLang="en-US" sz="2800" b="0" i="1" u="none" strike="noStrike" kern="1200" cap="none" spc="0" normalizeH="0" baseline="0" noProof="0" dirty="0">
                <a:ln>
                  <a:noFill/>
                </a:ln>
                <a:solidFill>
                  <a:schemeClr val="tx1"/>
                </a:solidFill>
                <a:effectLst/>
                <a:uLnTx/>
                <a:uFillTx/>
                <a:latin typeface="+mn-lt"/>
                <a:ea typeface="+mn-ea"/>
                <a:cs typeface="+mn-cs"/>
              </a:rPr>
              <a:t>P</a:t>
            </a:r>
            <a:r>
              <a:rPr kumimoji="0" lang="en-US" altLang="en-US" sz="2800" b="0" i="1" u="none" strike="noStrike" kern="1200" cap="none" spc="0" normalizeH="0" baseline="-25000" noProof="0" dirty="0">
                <a:ln>
                  <a:noFill/>
                </a:ln>
                <a:solidFill>
                  <a:schemeClr val="tx1"/>
                </a:solidFill>
                <a:effectLst/>
                <a:uLnTx/>
                <a:uFillTx/>
                <a:latin typeface="+mn-lt"/>
                <a:ea typeface="+mn-ea"/>
                <a:cs typeface="+mn-cs"/>
              </a:rPr>
              <a:t>i</a:t>
            </a:r>
            <a:r>
              <a:rPr kumimoji="0" lang="en-US" altLang="en-US" sz="2800" b="0" i="1" u="none" strike="noStrike" kern="1200" cap="none" spc="0" normalizeH="0" baseline="0" noProof="0" dirty="0">
                <a:ln>
                  <a:noFill/>
                </a:ln>
                <a:solidFill>
                  <a:schemeClr val="tx1"/>
                </a:solidFill>
                <a:effectLst/>
                <a:uLnTx/>
                <a:uFillTx/>
                <a:latin typeface="+mn-lt"/>
                <a:ea typeface="+mn-ea"/>
                <a:cs typeface="+mn-cs"/>
              </a:rPr>
              <a:t> </a:t>
            </a:r>
            <a:r>
              <a:rPr kumimoji="0" lang="en-US" altLang="en-US" sz="2800" b="0" i="0" u="none" strike="noStrike" kern="1200" cap="none" spc="0" normalizeH="0" baseline="0" noProof="0" dirty="0">
                <a:ln>
                  <a:noFill/>
                </a:ln>
                <a:solidFill>
                  <a:schemeClr val="tx1"/>
                </a:solidFill>
                <a:effectLst/>
                <a:uLnTx/>
                <a:uFillTx/>
                <a:latin typeface="+mn-lt"/>
                <a:ea typeface="+mn-ea"/>
                <a:cs typeface="+mn-cs"/>
              </a:rPr>
              <a:t>requests instance of </a:t>
            </a:r>
            <a:r>
              <a:rPr kumimoji="0" lang="en-US" altLang="en-US" sz="2800" b="0" i="1" u="none" strike="noStrike" kern="1200" cap="none" spc="0" normalizeH="0" baseline="0" noProof="0" dirty="0" err="1">
                <a:ln>
                  <a:noFill/>
                </a:ln>
                <a:solidFill>
                  <a:schemeClr val="tx1"/>
                </a:solidFill>
                <a:effectLst/>
                <a:uLnTx/>
                <a:uFillTx/>
                <a:latin typeface="+mn-lt"/>
                <a:ea typeface="+mn-ea"/>
                <a:cs typeface="+mn-cs"/>
              </a:rPr>
              <a:t>R</a:t>
            </a:r>
            <a:r>
              <a:rPr kumimoji="0" lang="en-US" altLang="en-US" sz="28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altLang="en-US"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90000"/>
              </a:lnSpc>
              <a:spcBef>
                <a:spcPts val="1000"/>
              </a:spcBef>
              <a:spcAft>
                <a:spcPct val="0"/>
              </a:spcAft>
              <a:buClrTx/>
              <a:buSzTx/>
              <a:buFont typeface="Arial" pitchFamily="34" charset="0"/>
              <a:buChar char="•"/>
              <a:tabLst/>
              <a:defRPr/>
            </a:pPr>
            <a:endParaRPr kumimoji="0" lang="en-US" altLang="en-US"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90000"/>
              </a:lnSpc>
              <a:spcBef>
                <a:spcPts val="1000"/>
              </a:spcBef>
              <a:spcAft>
                <a:spcPct val="0"/>
              </a:spcAft>
              <a:buClrTx/>
              <a:buSzTx/>
              <a:buFont typeface="Monotype Sorts" pitchFamily="-84" charset="2"/>
              <a:buNone/>
              <a:tabLst/>
              <a:defRPr/>
            </a:pPr>
            <a:endParaRPr kumimoji="0" lang="en-US" altLang="en-US"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90000"/>
              </a:lnSpc>
              <a:spcBef>
                <a:spcPts val="1000"/>
              </a:spcBef>
              <a:spcAft>
                <a:spcPct val="0"/>
              </a:spcAft>
              <a:buClrTx/>
              <a:buSzTx/>
              <a:buFont typeface="Arial" pitchFamily="34" charset="0"/>
              <a:buChar char="•"/>
              <a:tabLst/>
              <a:defRPr/>
            </a:pPr>
            <a:r>
              <a:rPr kumimoji="0" lang="en-US" altLang="en-US" sz="2800" b="0" i="1" u="none" strike="noStrike" kern="1200" cap="none" spc="0" normalizeH="0" baseline="0" noProof="0" dirty="0">
                <a:ln>
                  <a:noFill/>
                </a:ln>
                <a:solidFill>
                  <a:schemeClr val="tx1"/>
                </a:solidFill>
                <a:effectLst/>
                <a:uLnTx/>
                <a:uFillTx/>
                <a:latin typeface="+mn-lt"/>
                <a:ea typeface="+mn-ea"/>
                <a:cs typeface="+mn-cs"/>
              </a:rPr>
              <a:t>P</a:t>
            </a:r>
            <a:r>
              <a:rPr kumimoji="0" lang="en-US" altLang="en-US" sz="2800" b="0" i="1" u="none" strike="noStrike" kern="1200" cap="none" spc="0" normalizeH="0" baseline="-25000" noProof="0" dirty="0">
                <a:ln>
                  <a:noFill/>
                </a:ln>
                <a:solidFill>
                  <a:schemeClr val="tx1"/>
                </a:solidFill>
                <a:effectLst/>
                <a:uLnTx/>
                <a:uFillTx/>
                <a:latin typeface="+mn-lt"/>
                <a:ea typeface="+mn-ea"/>
                <a:cs typeface="+mn-cs"/>
              </a:rPr>
              <a:t>i</a:t>
            </a:r>
            <a:r>
              <a:rPr kumimoji="0" lang="en-US" altLang="en-US" sz="2800" b="0" i="0" u="none" strike="noStrike" kern="1200" cap="none" spc="0" normalizeH="0" baseline="0" noProof="0" dirty="0">
                <a:ln>
                  <a:noFill/>
                </a:ln>
                <a:solidFill>
                  <a:schemeClr val="tx1"/>
                </a:solidFill>
                <a:effectLst/>
                <a:uLnTx/>
                <a:uFillTx/>
                <a:latin typeface="+mn-lt"/>
                <a:ea typeface="+mn-ea"/>
                <a:cs typeface="+mn-cs"/>
              </a:rPr>
              <a:t> is holding an instance of </a:t>
            </a:r>
            <a:r>
              <a:rPr kumimoji="0" lang="en-US" altLang="en-US" sz="2800" b="0" i="1" u="none" strike="noStrike" kern="1200" cap="none" spc="0" normalizeH="0" baseline="0" noProof="0" dirty="0" err="1">
                <a:ln>
                  <a:noFill/>
                </a:ln>
                <a:solidFill>
                  <a:schemeClr val="tx1"/>
                </a:solidFill>
                <a:effectLst/>
                <a:uLnTx/>
                <a:uFillTx/>
                <a:latin typeface="+mn-lt"/>
                <a:ea typeface="+mn-ea"/>
                <a:cs typeface="+mn-cs"/>
              </a:rPr>
              <a:t>R</a:t>
            </a:r>
            <a:r>
              <a:rPr kumimoji="0" lang="en-US" altLang="en-US" sz="28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altLang="en-US" sz="2800" b="0" i="1"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Resource-Allocation Graph</a:t>
            </a:r>
            <a:endParaRPr lang="en-IN"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Oval 4"/>
          <p:cNvSpPr>
            <a:spLocks noChangeArrowheads="1"/>
          </p:cNvSpPr>
          <p:nvPr/>
        </p:nvSpPr>
        <p:spPr bwMode="auto">
          <a:xfrm>
            <a:off x="2549036" y="1262375"/>
            <a:ext cx="495300" cy="495300"/>
          </a:xfrm>
          <a:prstGeom prst="ellipse">
            <a:avLst/>
          </a:prstGeom>
          <a:solidFill>
            <a:srgbClr val="CCECFF"/>
          </a:solidFill>
          <a:ln w="9525">
            <a:solidFill>
              <a:schemeClr val="tx1"/>
            </a:solidFill>
            <a:round/>
            <a:headEnd/>
            <a:tailEnd/>
          </a:ln>
        </p:spPr>
        <p:txBody>
          <a:bodyPr wrap="none" anchor="ctr"/>
          <a:lstStyle/>
          <a:p>
            <a:endParaRPr lang="en-US" altLang="en-US"/>
          </a:p>
        </p:txBody>
      </p:sp>
      <p:sp>
        <p:nvSpPr>
          <p:cNvPr id="14" name="Oval 5"/>
          <p:cNvSpPr>
            <a:spLocks noChangeArrowheads="1"/>
          </p:cNvSpPr>
          <p:nvPr/>
        </p:nvSpPr>
        <p:spPr bwMode="auto">
          <a:xfrm>
            <a:off x="3551238" y="5673463"/>
            <a:ext cx="495300" cy="495300"/>
          </a:xfrm>
          <a:prstGeom prst="ellipse">
            <a:avLst/>
          </a:prstGeom>
          <a:solidFill>
            <a:srgbClr val="CCECFF"/>
          </a:solidFill>
          <a:ln w="9525">
            <a:solidFill>
              <a:schemeClr val="tx1"/>
            </a:solidFill>
            <a:round/>
            <a:headEnd/>
            <a:tailEnd/>
          </a:ln>
        </p:spPr>
        <p:txBody>
          <a:bodyPr wrap="none" anchor="ctr"/>
          <a:lstStyle/>
          <a:p>
            <a:pPr algn="ctr"/>
            <a:r>
              <a:rPr lang="en-US" altLang="en-US" i="1">
                <a:latin typeface="Helvetica" pitchFamily="-84" charset="0"/>
              </a:rPr>
              <a:t>P</a:t>
            </a:r>
            <a:r>
              <a:rPr lang="en-US" altLang="en-US" i="1" baseline="-25000">
                <a:latin typeface="Helvetica" pitchFamily="-84" charset="0"/>
              </a:rPr>
              <a:t>i</a:t>
            </a:r>
            <a:endParaRPr lang="en-US" altLang="en-US">
              <a:latin typeface="Helvetica" pitchFamily="-84" charset="0"/>
            </a:endParaRPr>
          </a:p>
        </p:txBody>
      </p:sp>
      <p:sp>
        <p:nvSpPr>
          <p:cNvPr id="15" name="Oval 6"/>
          <p:cNvSpPr>
            <a:spLocks noChangeArrowheads="1"/>
          </p:cNvSpPr>
          <p:nvPr/>
        </p:nvSpPr>
        <p:spPr bwMode="auto">
          <a:xfrm>
            <a:off x="3251200" y="4244791"/>
            <a:ext cx="495300" cy="495300"/>
          </a:xfrm>
          <a:prstGeom prst="ellipse">
            <a:avLst/>
          </a:prstGeom>
          <a:solidFill>
            <a:srgbClr val="CCECFF"/>
          </a:solidFill>
          <a:ln w="9525">
            <a:solidFill>
              <a:schemeClr val="tx1"/>
            </a:solidFill>
            <a:round/>
            <a:headEnd/>
            <a:tailEnd/>
          </a:ln>
        </p:spPr>
        <p:txBody>
          <a:bodyPr wrap="none" anchor="ctr"/>
          <a:lstStyle/>
          <a:p>
            <a:pPr algn="ctr"/>
            <a:r>
              <a:rPr lang="en-US" altLang="en-US" i="1">
                <a:latin typeface="Helvetica" pitchFamily="-84" charset="0"/>
              </a:rPr>
              <a:t>P</a:t>
            </a:r>
            <a:r>
              <a:rPr lang="en-US" altLang="en-US" i="1" baseline="-25000">
                <a:latin typeface="Helvetica" pitchFamily="-84" charset="0"/>
              </a:rPr>
              <a:t>i</a:t>
            </a:r>
            <a:endParaRPr lang="en-US" altLang="en-US" i="1">
              <a:latin typeface="Helvetica" pitchFamily="-84" charset="0"/>
            </a:endParaRPr>
          </a:p>
        </p:txBody>
      </p:sp>
      <p:grpSp>
        <p:nvGrpSpPr>
          <p:cNvPr id="16" name="Group 12"/>
          <p:cNvGrpSpPr>
            <a:grpSpLocks/>
          </p:cNvGrpSpPr>
          <p:nvPr/>
        </p:nvGrpSpPr>
        <p:grpSpPr bwMode="auto">
          <a:xfrm>
            <a:off x="3841750" y="2727220"/>
            <a:ext cx="438150" cy="419100"/>
            <a:chOff x="2666" y="1966"/>
            <a:chExt cx="276" cy="264"/>
          </a:xfrm>
          <a:solidFill>
            <a:srgbClr val="CCECFF"/>
          </a:solidFill>
        </p:grpSpPr>
        <p:sp>
          <p:nvSpPr>
            <p:cNvPr id="17" name="Rectangle 7"/>
            <p:cNvSpPr>
              <a:spLocks noChangeArrowheads="1"/>
            </p:cNvSpPr>
            <p:nvPr/>
          </p:nvSpPr>
          <p:spPr bwMode="auto">
            <a:xfrm>
              <a:off x="2666" y="1966"/>
              <a:ext cx="276" cy="264"/>
            </a:xfrm>
            <a:prstGeom prst="rect">
              <a:avLst/>
            </a:prstGeom>
            <a:grpFill/>
            <a:ln w="9525">
              <a:solidFill>
                <a:schemeClr val="tx1"/>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18" name="Rectangle 8"/>
            <p:cNvSpPr>
              <a:spLocks noChangeArrowheads="1"/>
            </p:cNvSpPr>
            <p:nvPr/>
          </p:nvSpPr>
          <p:spPr bwMode="auto">
            <a:xfrm>
              <a:off x="2736" y="2026"/>
              <a:ext cx="47" cy="47"/>
            </a:xfrm>
            <a:prstGeom prst="rect">
              <a:avLst/>
            </a:prstGeom>
            <a:grpFill/>
            <a:ln w="9525">
              <a:solidFill>
                <a:schemeClr val="tx1"/>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19" name="Rectangle 9"/>
            <p:cNvSpPr>
              <a:spLocks noChangeArrowheads="1"/>
            </p:cNvSpPr>
            <p:nvPr/>
          </p:nvSpPr>
          <p:spPr bwMode="auto">
            <a:xfrm>
              <a:off x="2832" y="2026"/>
              <a:ext cx="47" cy="47"/>
            </a:xfrm>
            <a:prstGeom prst="rect">
              <a:avLst/>
            </a:prstGeom>
            <a:grpFill/>
            <a:ln w="9525">
              <a:solidFill>
                <a:schemeClr val="tx1"/>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20" name="Rectangle 10"/>
            <p:cNvSpPr>
              <a:spLocks noChangeArrowheads="1"/>
            </p:cNvSpPr>
            <p:nvPr/>
          </p:nvSpPr>
          <p:spPr bwMode="auto">
            <a:xfrm>
              <a:off x="2736" y="2108"/>
              <a:ext cx="47" cy="47"/>
            </a:xfrm>
            <a:prstGeom prst="rect">
              <a:avLst/>
            </a:prstGeom>
            <a:grpFill/>
            <a:ln w="9525">
              <a:solidFill>
                <a:schemeClr val="tx1"/>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21" name="Rectangle 11"/>
            <p:cNvSpPr>
              <a:spLocks noChangeArrowheads="1"/>
            </p:cNvSpPr>
            <p:nvPr/>
          </p:nvSpPr>
          <p:spPr bwMode="auto">
            <a:xfrm>
              <a:off x="2832" y="2108"/>
              <a:ext cx="47" cy="47"/>
            </a:xfrm>
            <a:prstGeom prst="rect">
              <a:avLst/>
            </a:prstGeom>
            <a:grpFill/>
            <a:ln w="9525">
              <a:solidFill>
                <a:schemeClr val="tx1"/>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grpSp>
      <p:grpSp>
        <p:nvGrpSpPr>
          <p:cNvPr id="22" name="Group 13"/>
          <p:cNvGrpSpPr>
            <a:grpSpLocks/>
          </p:cNvGrpSpPr>
          <p:nvPr/>
        </p:nvGrpSpPr>
        <p:grpSpPr bwMode="auto">
          <a:xfrm>
            <a:off x="4121150" y="4213041"/>
            <a:ext cx="438150" cy="419100"/>
            <a:chOff x="2666" y="1966"/>
            <a:chExt cx="276" cy="264"/>
          </a:xfrm>
          <a:solidFill>
            <a:srgbClr val="CCECFF"/>
          </a:solidFill>
        </p:grpSpPr>
        <p:sp>
          <p:nvSpPr>
            <p:cNvPr id="23" name="Rectangle 14"/>
            <p:cNvSpPr>
              <a:spLocks noChangeArrowheads="1"/>
            </p:cNvSpPr>
            <p:nvPr/>
          </p:nvSpPr>
          <p:spPr bwMode="auto">
            <a:xfrm>
              <a:off x="2666" y="1966"/>
              <a:ext cx="276" cy="264"/>
            </a:xfrm>
            <a:prstGeom prst="rect">
              <a:avLst/>
            </a:prstGeom>
            <a:grpFill/>
            <a:ln w="9525">
              <a:solidFill>
                <a:schemeClr val="tx1"/>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24" name="Rectangle 15"/>
            <p:cNvSpPr>
              <a:spLocks noChangeArrowheads="1"/>
            </p:cNvSpPr>
            <p:nvPr/>
          </p:nvSpPr>
          <p:spPr bwMode="auto">
            <a:xfrm>
              <a:off x="2736" y="2026"/>
              <a:ext cx="47" cy="47"/>
            </a:xfrm>
            <a:prstGeom prst="rect">
              <a:avLst/>
            </a:prstGeom>
            <a:grpFill/>
            <a:ln w="9525">
              <a:solidFill>
                <a:schemeClr val="tx1"/>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25" name="Rectangle 16"/>
            <p:cNvSpPr>
              <a:spLocks noChangeArrowheads="1"/>
            </p:cNvSpPr>
            <p:nvPr/>
          </p:nvSpPr>
          <p:spPr bwMode="auto">
            <a:xfrm>
              <a:off x="2832" y="2026"/>
              <a:ext cx="47" cy="47"/>
            </a:xfrm>
            <a:prstGeom prst="rect">
              <a:avLst/>
            </a:prstGeom>
            <a:grpFill/>
            <a:ln w="9525">
              <a:solidFill>
                <a:schemeClr val="tx1"/>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26" name="Rectangle 17"/>
            <p:cNvSpPr>
              <a:spLocks noChangeArrowheads="1"/>
            </p:cNvSpPr>
            <p:nvPr/>
          </p:nvSpPr>
          <p:spPr bwMode="auto">
            <a:xfrm>
              <a:off x="2736" y="2108"/>
              <a:ext cx="47" cy="47"/>
            </a:xfrm>
            <a:prstGeom prst="rect">
              <a:avLst/>
            </a:prstGeom>
            <a:grpFill/>
            <a:ln w="9525">
              <a:solidFill>
                <a:schemeClr val="tx1"/>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27" name="Rectangle 18"/>
            <p:cNvSpPr>
              <a:spLocks noChangeArrowheads="1"/>
            </p:cNvSpPr>
            <p:nvPr/>
          </p:nvSpPr>
          <p:spPr bwMode="auto">
            <a:xfrm>
              <a:off x="2832" y="2108"/>
              <a:ext cx="47" cy="47"/>
            </a:xfrm>
            <a:prstGeom prst="rect">
              <a:avLst/>
            </a:prstGeom>
            <a:grpFill/>
            <a:ln w="9525">
              <a:solidFill>
                <a:schemeClr val="tx1"/>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grpSp>
      <p:sp>
        <p:nvSpPr>
          <p:cNvPr id="28" name="Line 19"/>
          <p:cNvSpPr>
            <a:spLocks noChangeShapeType="1"/>
          </p:cNvSpPr>
          <p:nvPr/>
        </p:nvSpPr>
        <p:spPr bwMode="auto">
          <a:xfrm>
            <a:off x="3756025" y="4511491"/>
            <a:ext cx="304800" cy="0"/>
          </a:xfrm>
          <a:prstGeom prst="line">
            <a:avLst/>
          </a:prstGeom>
          <a:noFill/>
          <a:ln w="9525">
            <a:solidFill>
              <a:schemeClr val="tx1"/>
            </a:solidFill>
            <a:round/>
            <a:headEnd/>
            <a:tailEnd type="triangle" w="med" len="med"/>
          </a:ln>
        </p:spPr>
        <p:txBody>
          <a:bodyPr wrap="none" anchor="ctr"/>
          <a:lstStyle/>
          <a:p>
            <a:endParaRPr lang="en-US"/>
          </a:p>
        </p:txBody>
      </p:sp>
      <p:sp>
        <p:nvSpPr>
          <p:cNvPr id="29" name="Text Box 20"/>
          <p:cNvSpPr txBox="1">
            <a:spLocks noChangeArrowheads="1"/>
          </p:cNvSpPr>
          <p:nvPr/>
        </p:nvSpPr>
        <p:spPr bwMode="auto">
          <a:xfrm>
            <a:off x="4143375" y="4725804"/>
            <a:ext cx="338138" cy="304800"/>
          </a:xfrm>
          <a:prstGeom prst="rect">
            <a:avLst/>
          </a:prstGeom>
          <a:noFill/>
          <a:ln w="9525">
            <a:noFill/>
            <a:miter lim="800000"/>
            <a:headEnd/>
            <a:tailEnd/>
          </a:ln>
        </p:spPr>
        <p:txBody>
          <a:bodyPr wrap="none" anchor="ctr">
            <a:spAutoFit/>
          </a:bodyPr>
          <a:lstStyle/>
          <a:p>
            <a:pPr algn="ctr">
              <a:spcBef>
                <a:spcPct val="50000"/>
              </a:spcBef>
            </a:pPr>
            <a:r>
              <a:rPr lang="en-US" altLang="en-US" sz="1400" i="1">
                <a:latin typeface="Helvetica" pitchFamily="-84" charset="0"/>
              </a:rPr>
              <a:t>R</a:t>
            </a:r>
            <a:r>
              <a:rPr lang="en-US" altLang="en-US" sz="1400" i="1" baseline="-25000">
                <a:latin typeface="Helvetica" pitchFamily="-84" charset="0"/>
              </a:rPr>
              <a:t>j</a:t>
            </a:r>
            <a:endParaRPr lang="en-US" altLang="en-US" sz="1400" i="1">
              <a:latin typeface="Helvetica" pitchFamily="-84" charset="0"/>
            </a:endParaRPr>
          </a:p>
        </p:txBody>
      </p:sp>
      <p:grpSp>
        <p:nvGrpSpPr>
          <p:cNvPr id="30" name="Group 21"/>
          <p:cNvGrpSpPr>
            <a:grpSpLocks/>
          </p:cNvGrpSpPr>
          <p:nvPr/>
        </p:nvGrpSpPr>
        <p:grpSpPr bwMode="auto">
          <a:xfrm>
            <a:off x="4344988" y="5736963"/>
            <a:ext cx="438150" cy="419100"/>
            <a:chOff x="2666" y="1966"/>
            <a:chExt cx="276" cy="264"/>
          </a:xfrm>
          <a:solidFill>
            <a:srgbClr val="CCECFF"/>
          </a:solidFill>
        </p:grpSpPr>
        <p:sp>
          <p:nvSpPr>
            <p:cNvPr id="31" name="Rectangle 22"/>
            <p:cNvSpPr>
              <a:spLocks noChangeArrowheads="1"/>
            </p:cNvSpPr>
            <p:nvPr/>
          </p:nvSpPr>
          <p:spPr bwMode="auto">
            <a:xfrm>
              <a:off x="2666" y="1966"/>
              <a:ext cx="276" cy="264"/>
            </a:xfrm>
            <a:prstGeom prst="rect">
              <a:avLst/>
            </a:prstGeom>
            <a:grpFill/>
            <a:ln w="9525">
              <a:solidFill>
                <a:schemeClr val="tx1"/>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32" name="Rectangle 23"/>
            <p:cNvSpPr>
              <a:spLocks noChangeArrowheads="1"/>
            </p:cNvSpPr>
            <p:nvPr/>
          </p:nvSpPr>
          <p:spPr bwMode="auto">
            <a:xfrm>
              <a:off x="2736" y="2026"/>
              <a:ext cx="47" cy="47"/>
            </a:xfrm>
            <a:prstGeom prst="rect">
              <a:avLst/>
            </a:prstGeom>
            <a:grpFill/>
            <a:ln w="9525">
              <a:solidFill>
                <a:schemeClr val="tx1"/>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33" name="Rectangle 24"/>
            <p:cNvSpPr>
              <a:spLocks noChangeArrowheads="1"/>
            </p:cNvSpPr>
            <p:nvPr/>
          </p:nvSpPr>
          <p:spPr bwMode="auto">
            <a:xfrm>
              <a:off x="2832" y="2026"/>
              <a:ext cx="47" cy="47"/>
            </a:xfrm>
            <a:prstGeom prst="rect">
              <a:avLst/>
            </a:prstGeom>
            <a:grpFill/>
            <a:ln w="9525">
              <a:solidFill>
                <a:schemeClr val="tx1"/>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34" name="Rectangle 25"/>
            <p:cNvSpPr>
              <a:spLocks noChangeArrowheads="1"/>
            </p:cNvSpPr>
            <p:nvPr/>
          </p:nvSpPr>
          <p:spPr bwMode="auto">
            <a:xfrm>
              <a:off x="2736" y="2108"/>
              <a:ext cx="47" cy="47"/>
            </a:xfrm>
            <a:prstGeom prst="rect">
              <a:avLst/>
            </a:prstGeom>
            <a:grpFill/>
            <a:ln w="9525">
              <a:solidFill>
                <a:schemeClr val="tx1"/>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35" name="Rectangle 26"/>
            <p:cNvSpPr>
              <a:spLocks noChangeArrowheads="1"/>
            </p:cNvSpPr>
            <p:nvPr/>
          </p:nvSpPr>
          <p:spPr bwMode="auto">
            <a:xfrm>
              <a:off x="2832" y="2108"/>
              <a:ext cx="47" cy="47"/>
            </a:xfrm>
            <a:prstGeom prst="rect">
              <a:avLst/>
            </a:prstGeom>
            <a:grpFill/>
            <a:ln w="9525">
              <a:solidFill>
                <a:schemeClr val="tx1"/>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grpSp>
      <p:sp>
        <p:nvSpPr>
          <p:cNvPr id="36" name="Line 27"/>
          <p:cNvSpPr>
            <a:spLocks noChangeShapeType="1"/>
          </p:cNvSpPr>
          <p:nvPr/>
        </p:nvSpPr>
        <p:spPr bwMode="auto">
          <a:xfrm flipH="1">
            <a:off x="4017963" y="5883013"/>
            <a:ext cx="476250" cy="104775"/>
          </a:xfrm>
          <a:prstGeom prst="line">
            <a:avLst/>
          </a:prstGeom>
          <a:noFill/>
          <a:ln w="9525">
            <a:solidFill>
              <a:schemeClr val="tx1"/>
            </a:solidFill>
            <a:round/>
            <a:headEnd/>
            <a:tailEnd type="triangle" w="med" len="med"/>
          </a:ln>
        </p:spPr>
        <p:txBody>
          <a:bodyPr wrap="none" anchor="ctr"/>
          <a:lstStyle/>
          <a:p>
            <a:endParaRPr lang="en-US"/>
          </a:p>
        </p:txBody>
      </p:sp>
      <p:sp>
        <p:nvSpPr>
          <p:cNvPr id="37" name="Text Box 28"/>
          <p:cNvSpPr txBox="1">
            <a:spLocks noChangeArrowheads="1"/>
          </p:cNvSpPr>
          <p:nvPr/>
        </p:nvSpPr>
        <p:spPr bwMode="auto">
          <a:xfrm>
            <a:off x="4395788" y="6125900"/>
            <a:ext cx="338138" cy="304800"/>
          </a:xfrm>
          <a:prstGeom prst="rect">
            <a:avLst/>
          </a:prstGeom>
          <a:noFill/>
          <a:ln w="9525">
            <a:noFill/>
            <a:miter lim="800000"/>
            <a:headEnd/>
            <a:tailEnd/>
          </a:ln>
        </p:spPr>
        <p:txBody>
          <a:bodyPr wrap="none" anchor="ctr">
            <a:spAutoFit/>
          </a:bodyPr>
          <a:lstStyle/>
          <a:p>
            <a:pPr algn="ctr">
              <a:spcBef>
                <a:spcPct val="50000"/>
              </a:spcBef>
            </a:pPr>
            <a:r>
              <a:rPr lang="en-US" altLang="en-US" sz="1400" i="1">
                <a:latin typeface="Helvetica" pitchFamily="-84" charset="0"/>
              </a:rPr>
              <a:t>R</a:t>
            </a:r>
            <a:r>
              <a:rPr lang="en-US" altLang="en-US" sz="1400" i="1" baseline="-25000">
                <a:latin typeface="Helvetica" pitchFamily="-84" charset="0"/>
              </a:rPr>
              <a:t>j</a:t>
            </a:r>
            <a:endParaRPr lang="en-US" altLang="en-US" sz="1400" i="1">
              <a:latin typeface="Helvetica" pitchFamily="-84" charset="0"/>
            </a:endParaRPr>
          </a:p>
        </p:txBody>
      </p:sp>
    </p:spTree>
    <p:extLst>
      <p:ext uri="{BB962C8B-B14F-4D97-AF65-F5344CB8AC3E}">
        <p14:creationId xmlns:p14="http://schemas.microsoft.com/office/powerpoint/2010/main" val="34475035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Resource-Allocation Graph</a:t>
            </a:r>
            <a:endParaRPr lang="en-IN"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38" name="Picture 1032"/>
          <p:cNvPicPr>
            <a:picLocks noChangeAspect="1" noChangeArrowheads="1"/>
          </p:cNvPicPr>
          <p:nvPr/>
        </p:nvPicPr>
        <p:blipFill>
          <a:blip r:embed="rId5"/>
          <a:srcRect l="25287" t="926" r="25287" b="1532"/>
          <a:stretch>
            <a:fillRect/>
          </a:stretch>
        </p:blipFill>
        <p:spPr bwMode="auto">
          <a:xfrm>
            <a:off x="4399767" y="1155700"/>
            <a:ext cx="3392466" cy="5021263"/>
          </a:xfrm>
          <a:prstGeom prst="rect">
            <a:avLst/>
          </a:prstGeom>
          <a:noFill/>
          <a:ln w="38100" cmpd="dbl">
            <a:noFill/>
            <a:miter lim="800000"/>
            <a:headEnd/>
            <a:tailEnd/>
          </a:ln>
        </p:spPr>
      </p:pic>
    </p:spTree>
    <p:extLst>
      <p:ext uri="{BB962C8B-B14F-4D97-AF65-F5344CB8AC3E}">
        <p14:creationId xmlns:p14="http://schemas.microsoft.com/office/powerpoint/2010/main" val="1181901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Resource-Allocation Graph</a:t>
            </a:r>
            <a:endParaRPr lang="en-IN"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8" name="Picture 7"/>
          <p:cNvPicPr>
            <a:picLocks noChangeAspect="1" noChangeArrowheads="1"/>
          </p:cNvPicPr>
          <p:nvPr/>
        </p:nvPicPr>
        <p:blipFill>
          <a:blip r:embed="rId5"/>
          <a:srcRect/>
          <a:stretch>
            <a:fillRect/>
          </a:stretch>
        </p:blipFill>
        <p:spPr bwMode="auto">
          <a:xfrm>
            <a:off x="4392088" y="1155700"/>
            <a:ext cx="3407824" cy="5021263"/>
          </a:xfrm>
          <a:prstGeom prst="rect">
            <a:avLst/>
          </a:prstGeom>
          <a:noFill/>
          <a:ln w="9525">
            <a:noFill/>
            <a:miter lim="800000"/>
            <a:headEnd/>
            <a:tailEnd/>
          </a:ln>
        </p:spPr>
      </p:pic>
    </p:spTree>
    <p:extLst>
      <p:ext uri="{BB962C8B-B14F-4D97-AF65-F5344CB8AC3E}">
        <p14:creationId xmlns:p14="http://schemas.microsoft.com/office/powerpoint/2010/main" val="23641854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Resource-Allocation Graph</a:t>
            </a:r>
            <a:endParaRPr lang="en-IN"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8" name="Content Placeholder 4" descr="7"/>
          <p:cNvPicPr>
            <a:picLocks noChangeAspect="1" noChangeArrowheads="1"/>
          </p:cNvPicPr>
          <p:nvPr/>
        </p:nvPicPr>
        <p:blipFill>
          <a:blip r:embed="rId5"/>
          <a:srcRect/>
          <a:stretch>
            <a:fillRect/>
          </a:stretch>
        </p:blipFill>
        <p:spPr bwMode="auto">
          <a:xfrm>
            <a:off x="3774830" y="1410807"/>
            <a:ext cx="3602887" cy="4611565"/>
          </a:xfrm>
          <a:prstGeom prst="rect">
            <a:avLst/>
          </a:prstGeom>
          <a:noFill/>
          <a:ln w="9525">
            <a:noFill/>
            <a:miter lim="800000"/>
            <a:headEnd/>
            <a:tailEnd/>
          </a:ln>
        </p:spPr>
      </p:pic>
    </p:spTree>
    <p:extLst>
      <p:ext uri="{BB962C8B-B14F-4D97-AF65-F5344CB8AC3E}">
        <p14:creationId xmlns:p14="http://schemas.microsoft.com/office/powerpoint/2010/main" val="31014866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Resource-Allocation Graph</a:t>
            </a:r>
            <a:endParaRPr lang="en-IN"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Content Placeholder 4"/>
          <p:cNvSpPr txBox="1">
            <a:spLocks/>
          </p:cNvSpPr>
          <p:nvPr/>
        </p:nvSpPr>
        <p:spPr>
          <a:xfrm>
            <a:off x="838200" y="1155700"/>
            <a:ext cx="10515600" cy="502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sz="2600" dirty="0">
                <a:latin typeface="Microsoft Sans Serif" panose="020B0604020202020204" pitchFamily="34" charset="0"/>
                <a:ea typeface="Microsoft Sans Serif" panose="020B0604020202020204" pitchFamily="34" charset="0"/>
                <a:cs typeface="Microsoft Sans Serif" panose="020B0604020202020204" pitchFamily="34" charset="0"/>
              </a:rPr>
              <a:t>If graph contains no cycles </a:t>
            </a:r>
            <a:r>
              <a:rPr lang="en-US" altLang="en-US" sz="2600" dirty="0">
                <a:latin typeface="Microsoft Sans Serif" panose="020B0604020202020204" pitchFamily="34" charset="0"/>
                <a:ea typeface="Microsoft Sans Serif" panose="020B0604020202020204" pitchFamily="34" charset="0"/>
                <a:cs typeface="Microsoft Sans Serif" panose="020B0604020202020204" pitchFamily="34" charset="0"/>
                <a:sym typeface="Symbol" pitchFamily="18" charset="2"/>
              </a:rPr>
              <a:t> no deadlock</a:t>
            </a:r>
          </a:p>
          <a:p>
            <a:pPr>
              <a:lnSpc>
                <a:spcPct val="150000"/>
              </a:lnSpc>
            </a:pPr>
            <a:r>
              <a:rPr lang="en-US" altLang="en-US" sz="2600" dirty="0">
                <a:latin typeface="Microsoft Sans Serif" panose="020B0604020202020204" pitchFamily="34" charset="0"/>
                <a:ea typeface="Microsoft Sans Serif" panose="020B0604020202020204" pitchFamily="34" charset="0"/>
                <a:cs typeface="Microsoft Sans Serif" panose="020B0604020202020204" pitchFamily="34" charset="0"/>
                <a:sym typeface="Symbol" pitchFamily="18" charset="2"/>
              </a:rPr>
              <a:t>If graph contains a cycle </a:t>
            </a:r>
          </a:p>
          <a:p>
            <a:pPr lvl="1">
              <a:lnSpc>
                <a:spcPct val="150000"/>
              </a:lnSpc>
            </a:pPr>
            <a:r>
              <a:rPr lang="en-US" altLang="en-US" sz="2600" dirty="0">
                <a:latin typeface="Microsoft Sans Serif" panose="020B0604020202020204" pitchFamily="34" charset="0"/>
                <a:ea typeface="Microsoft Sans Serif" panose="020B0604020202020204" pitchFamily="34" charset="0"/>
                <a:cs typeface="Microsoft Sans Serif" panose="020B0604020202020204" pitchFamily="34" charset="0"/>
                <a:sym typeface="Symbol" pitchFamily="18" charset="2"/>
              </a:rPr>
              <a:t>if only one instance per resource type, then deadlock</a:t>
            </a:r>
          </a:p>
          <a:p>
            <a:pPr lvl="1">
              <a:lnSpc>
                <a:spcPct val="150000"/>
              </a:lnSpc>
            </a:pPr>
            <a:r>
              <a:rPr lang="en-US" altLang="en-US" sz="2600" dirty="0">
                <a:latin typeface="Microsoft Sans Serif" panose="020B0604020202020204" pitchFamily="34" charset="0"/>
                <a:ea typeface="Microsoft Sans Serif" panose="020B0604020202020204" pitchFamily="34" charset="0"/>
                <a:cs typeface="Microsoft Sans Serif" panose="020B0604020202020204" pitchFamily="34" charset="0"/>
                <a:sym typeface="Symbol" pitchFamily="18" charset="2"/>
              </a:rPr>
              <a:t>if several instances per resource type, possibility of deadlock</a:t>
            </a:r>
          </a:p>
          <a:p>
            <a:pPr>
              <a:lnSpc>
                <a:spcPct val="150000"/>
              </a:lnSpc>
              <a:buFont typeface="Arial" panose="020B0604020202020204" pitchFamily="34" charset="0"/>
              <a:buNone/>
            </a:pPr>
            <a:endParaRPr lang="en-IN"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028471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19A9C-41EC-EE4D-7E2C-0113EB1C5EA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0A1E902-CC03-6979-0730-67C4141C232B}"/>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E6785E76-3F23-CF12-E974-57CBDA8D64DE}"/>
              </a:ext>
            </a:extLst>
          </p:cNvPr>
          <p:cNvSpPr txBox="1"/>
          <p:nvPr/>
        </p:nvSpPr>
        <p:spPr>
          <a:xfrm>
            <a:off x="698089" y="360554"/>
            <a:ext cx="4267200"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Race Condition</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ACC06046-2832-90B8-CAB9-3E07C29C5D4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7427B621-E0C7-39D0-6F0F-E0C0A321239C}"/>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7A497398-0F7C-0976-B143-088D0F7E958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767B691C-A7BF-915F-5219-C20D2F7C2D9F}"/>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5C9CA832-4C5E-D342-D691-191A64E4A897}"/>
              </a:ext>
            </a:extLst>
          </p:cNvPr>
          <p:cNvSpPr txBox="1"/>
          <p:nvPr/>
        </p:nvSpPr>
        <p:spPr>
          <a:xfrm>
            <a:off x="698089" y="1266979"/>
            <a:ext cx="10914790" cy="923586"/>
          </a:xfrm>
          <a:prstGeom prst="rect">
            <a:avLst/>
          </a:prstGeom>
          <a:noFill/>
        </p:spPr>
        <p:txBody>
          <a:bodyPr wrap="square">
            <a:spAutoFit/>
          </a:bodyPr>
          <a:lstStyle/>
          <a:p>
            <a:pPr>
              <a:lnSpc>
                <a:spcPct val="118000"/>
              </a:lnSpc>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Check-Then-Act Race: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Occurs when a thread checks a condition and then acts on it, but another thread modifies the condition before the first thread can act.</a:t>
            </a:r>
          </a:p>
        </p:txBody>
      </p:sp>
      <p:sp>
        <p:nvSpPr>
          <p:cNvPr id="7" name="TextBox 6">
            <a:extLst>
              <a:ext uri="{FF2B5EF4-FFF2-40B4-BE49-F238E27FC236}">
                <a16:creationId xmlns:a16="http://schemas.microsoft.com/office/drawing/2014/main" id="{E930A50C-C525-B947-96D2-6921D0C86EF9}"/>
              </a:ext>
            </a:extLst>
          </p:cNvPr>
          <p:cNvSpPr txBox="1"/>
          <p:nvPr/>
        </p:nvSpPr>
        <p:spPr>
          <a:xfrm>
            <a:off x="727089" y="2591415"/>
            <a:ext cx="5257151" cy="1631216"/>
          </a:xfrm>
          <a:prstGeom prst="rect">
            <a:avLst/>
          </a:prstGeom>
          <a:noFill/>
        </p:spPr>
        <p:txBody>
          <a:bodyPr wrap="square">
            <a:spAutoFit/>
          </a:bodyPr>
          <a:lstStyle/>
          <a:p>
            <a:r>
              <a:rPr lang="en-US" sz="2000" b="1" dirty="0">
                <a:latin typeface="Microsoft Sans Serif" panose="020B0604020202020204" pitchFamily="34" charset="0"/>
                <a:ea typeface="Microsoft Sans Serif" panose="020B0604020202020204" pitchFamily="34" charset="0"/>
                <a:cs typeface="Microsoft Sans Serif" panose="020B0604020202020204" pitchFamily="34" charset="0"/>
              </a:rPr>
              <a:t>Thread T1</a:t>
            </a:r>
          </a:p>
          <a:p>
            <a:pPr marL="457200" indent="-457200">
              <a:buAutoNum type="arabicPeriod"/>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Checks if account A has sufficient funds (balance ≥ transfer amount).</a:t>
            </a:r>
          </a:p>
          <a:p>
            <a:pPr marL="457200" indent="-457200">
              <a:buAutoNum type="arabicPeriod"/>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If sufficient funds are available, transfers the funds from account A to account B.</a:t>
            </a:r>
            <a:endParaRPr lang="en-IN"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 name="TextBox 13">
            <a:extLst>
              <a:ext uri="{FF2B5EF4-FFF2-40B4-BE49-F238E27FC236}">
                <a16:creationId xmlns:a16="http://schemas.microsoft.com/office/drawing/2014/main" id="{EC4907BC-5E90-F46B-0B1A-E4AF1246C897}"/>
              </a:ext>
            </a:extLst>
          </p:cNvPr>
          <p:cNvSpPr txBox="1"/>
          <p:nvPr/>
        </p:nvSpPr>
        <p:spPr>
          <a:xfrm>
            <a:off x="6245220" y="2652734"/>
            <a:ext cx="5219691" cy="1631216"/>
          </a:xfrm>
          <a:prstGeom prst="rect">
            <a:avLst/>
          </a:prstGeom>
          <a:noFill/>
        </p:spPr>
        <p:txBody>
          <a:bodyPr wrap="square">
            <a:spAutoFit/>
          </a:bodyPr>
          <a:lstStyle/>
          <a:p>
            <a:r>
              <a:rPr lang="en-US" sz="2000" b="1" dirty="0">
                <a:latin typeface="Microsoft Sans Serif" panose="020B0604020202020204" pitchFamily="34" charset="0"/>
                <a:ea typeface="Microsoft Sans Serif" panose="020B0604020202020204" pitchFamily="34" charset="0"/>
                <a:cs typeface="Microsoft Sans Serif" panose="020B0604020202020204" pitchFamily="34" charset="0"/>
              </a:rPr>
              <a:t>Thread T2</a:t>
            </a:r>
          </a:p>
          <a:p>
            <a:pPr marL="342900" indent="-342900">
              <a:buAutoNum type="arabicPeriod"/>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Checks if account A has sufficient funds (balance ≥ transfer amount).</a:t>
            </a:r>
          </a:p>
          <a:p>
            <a:pPr marL="342900" indent="-342900">
              <a:buAutoNum type="arabicPeriod"/>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If sufficient funds are available, transfers the funds from account A to account C.</a:t>
            </a:r>
            <a:endParaRPr lang="en-IN"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1941216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Handling Deadlock</a:t>
            </a:r>
            <a:endParaRPr lang="en-IN"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Content Placeholder 4"/>
          <p:cNvSpPr txBox="1">
            <a:spLocks/>
          </p:cNvSpPr>
          <p:nvPr/>
        </p:nvSpPr>
        <p:spPr>
          <a:xfrm>
            <a:off x="838200" y="1155700"/>
            <a:ext cx="10515600" cy="502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sz="2600" dirty="0">
                <a:latin typeface="Microsoft Sans Serif" panose="020B0604020202020204" pitchFamily="34" charset="0"/>
                <a:ea typeface="Microsoft Sans Serif" panose="020B0604020202020204" pitchFamily="34" charset="0"/>
                <a:cs typeface="Microsoft Sans Serif" panose="020B0604020202020204" pitchFamily="34" charset="0"/>
              </a:rPr>
              <a:t>Ensure that the system will never enter a deadlock state:</a:t>
            </a:r>
          </a:p>
          <a:p>
            <a:pPr lvl="1">
              <a:lnSpc>
                <a:spcPct val="150000"/>
              </a:lnSpc>
            </a:pPr>
            <a:r>
              <a:rPr lang="en-US" altLang="en-US" sz="2600" b="1"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Deadlock prevention</a:t>
            </a:r>
          </a:p>
          <a:p>
            <a:pPr lvl="1">
              <a:lnSpc>
                <a:spcPct val="150000"/>
              </a:lnSpc>
            </a:pPr>
            <a:r>
              <a:rPr lang="en-US" altLang="en-US" sz="2600" b="1"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Deadlock avoidance</a:t>
            </a:r>
          </a:p>
          <a:p>
            <a:pPr>
              <a:lnSpc>
                <a:spcPct val="150000"/>
              </a:lnSpc>
            </a:pPr>
            <a:r>
              <a:rPr lang="en-US" altLang="en-US" sz="2600" dirty="0">
                <a:latin typeface="Microsoft Sans Serif" panose="020B0604020202020204" pitchFamily="34" charset="0"/>
                <a:ea typeface="Microsoft Sans Serif" panose="020B0604020202020204" pitchFamily="34" charset="0"/>
                <a:cs typeface="Microsoft Sans Serif" panose="020B0604020202020204" pitchFamily="34" charset="0"/>
              </a:rPr>
              <a:t>Allow the system to enter a deadlock state and then recover</a:t>
            </a:r>
          </a:p>
          <a:p>
            <a:pPr>
              <a:lnSpc>
                <a:spcPct val="150000"/>
              </a:lnSpc>
            </a:pPr>
            <a:r>
              <a:rPr lang="en-US" altLang="en-US" sz="2600" dirty="0">
                <a:latin typeface="Microsoft Sans Serif" panose="020B0604020202020204" pitchFamily="34" charset="0"/>
                <a:ea typeface="Microsoft Sans Serif" panose="020B0604020202020204" pitchFamily="34" charset="0"/>
                <a:cs typeface="Microsoft Sans Serif" panose="020B0604020202020204" pitchFamily="34" charset="0"/>
              </a:rPr>
              <a:t>Ignore the problem and pretend that deadlocks never occur in the system, used by most operating systems, including UNIX.</a:t>
            </a:r>
          </a:p>
          <a:p>
            <a:pPr>
              <a:lnSpc>
                <a:spcPct val="150000"/>
              </a:lnSpc>
            </a:pPr>
            <a:endParaRPr lang="en-US" altLang="en-U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9224474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Content Placeholder 4"/>
          <p:cNvSpPr txBox="1">
            <a:spLocks/>
          </p:cNvSpPr>
          <p:nvPr/>
        </p:nvSpPr>
        <p:spPr>
          <a:xfrm>
            <a:off x="717755" y="1164613"/>
            <a:ext cx="10515600" cy="502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US" altLang="en-US" sz="2400" b="1"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Mutual exclusion</a:t>
            </a:r>
            <a:r>
              <a:rPr lang="en-US" alt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0" indent="0">
              <a:lnSpc>
                <a:spcPct val="100000"/>
              </a:lnSpc>
              <a:spcBef>
                <a:spcPts val="600"/>
              </a:spcBef>
              <a:spcAft>
                <a:spcPts val="600"/>
              </a:spcAft>
              <a:buNone/>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Threads claim exclusive control of resources that they require (e.g., thread grabs a lock)</a:t>
            </a:r>
          </a:p>
          <a:p>
            <a:pPr marL="0" indent="0">
              <a:lnSpc>
                <a:spcPct val="100000"/>
              </a:lnSpc>
              <a:spcBef>
                <a:spcPts val="600"/>
              </a:spcBef>
              <a:spcAft>
                <a:spcPts val="600"/>
              </a:spcAft>
              <a:buNone/>
            </a:pPr>
            <a:endParaRPr lang="en-IN"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8" name="Shape 833"/>
          <p:cNvSpPr txBox="1">
            <a:spLocks/>
          </p:cNvSpPr>
          <p:nvPr/>
        </p:nvSpPr>
        <p:spPr>
          <a:xfrm>
            <a:off x="717755" y="2453667"/>
            <a:ext cx="11099800" cy="40341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25779">
              <a:lnSpc>
                <a:spcPct val="100000"/>
              </a:lnSpc>
              <a:buFont typeface="Arial" panose="020B0604020202020204" pitchFamily="34" charset="0"/>
              <a:buNone/>
              <a:defRPr sz="1800">
                <a:solidFill>
                  <a:srgbClr val="000000"/>
                </a:solidFill>
              </a:defRPr>
            </a:pPr>
            <a:r>
              <a:rPr lang="en-US" sz="2400"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Strategy: Eliminate locks!</a:t>
            </a:r>
          </a:p>
          <a:p>
            <a:pPr marL="0" indent="0" defTabSz="525779">
              <a:lnSpc>
                <a:spcPct val="100000"/>
              </a:lnSpc>
              <a:buFont typeface="Arial" panose="020B0604020202020204" pitchFamily="34" charset="0"/>
              <a:buNone/>
              <a:defRPr sz="1800">
                <a:solidFill>
                  <a:srgbClr val="000000"/>
                </a:solidFill>
              </a:defRP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Try to replace locks with atomic primitive:</a:t>
            </a:r>
          </a:p>
          <a:p>
            <a:pPr marL="0" indent="0" defTabSz="525779">
              <a:lnSpc>
                <a:spcPct val="100000"/>
              </a:lnSpc>
              <a:buFont typeface="Arial" panose="020B0604020202020204" pitchFamily="34" charset="0"/>
              <a:buNone/>
              <a:defRPr sz="1800">
                <a:solidFill>
                  <a:srgbClr val="000000"/>
                </a:solidFill>
              </a:defRP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int</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CompAndSwap</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int</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addr</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int</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expected,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int</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new)</a:t>
            </a:r>
            <a:b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Returns 0: fail, 1: success</a:t>
            </a:r>
          </a:p>
        </p:txBody>
      </p:sp>
      <p:sp>
        <p:nvSpPr>
          <p:cNvPr id="19" name="Shape 834"/>
          <p:cNvSpPr/>
          <p:nvPr/>
        </p:nvSpPr>
        <p:spPr>
          <a:xfrm>
            <a:off x="5128311" y="4535715"/>
            <a:ext cx="6897502" cy="247056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gn="l">
              <a:defRPr sz="1800">
                <a:solidFill>
                  <a:srgbClr val="000000"/>
                </a:solidFill>
              </a:defRPr>
            </a:pPr>
            <a:r>
              <a:rPr sz="2400" dirty="0">
                <a:latin typeface="Microsoft Sans Serif" panose="020B0604020202020204" pitchFamily="34" charset="0"/>
                <a:ea typeface="Microsoft Sans Serif" panose="020B0604020202020204" pitchFamily="34" charset="0"/>
                <a:cs typeface="Microsoft Sans Serif" panose="020B0604020202020204" pitchFamily="34" charset="0"/>
              </a:rPr>
              <a:t>void </a:t>
            </a:r>
            <a:r>
              <a:rPr sz="2400" b="1" dirty="0">
                <a:latin typeface="Microsoft Sans Serif" panose="020B0604020202020204" pitchFamily="34" charset="0"/>
                <a:ea typeface="Microsoft Sans Serif" panose="020B0604020202020204" pitchFamily="34" charset="0"/>
                <a:cs typeface="Microsoft Sans Serif" panose="020B0604020202020204" pitchFamily="34" charset="0"/>
                <a:sym typeface="Helvetica"/>
              </a:rPr>
              <a:t>add</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sym typeface="Helvetica"/>
              </a:rPr>
              <a:t> </a:t>
            </a:r>
            <a:r>
              <a:rPr sz="2400" dirty="0">
                <a:latin typeface="Microsoft Sans Serif" panose="020B0604020202020204" pitchFamily="34" charset="0"/>
                <a:ea typeface="Microsoft Sans Serif" panose="020B0604020202020204" pitchFamily="34" charset="0"/>
                <a:cs typeface="Microsoft Sans Serif" panose="020B0604020202020204" pitchFamily="34" charset="0"/>
              </a:rPr>
              <a:t>(int *val, int amt) {</a:t>
            </a:r>
          </a:p>
          <a:p>
            <a:pPr lvl="0" algn="l">
              <a:defRPr sz="1800">
                <a:solidFill>
                  <a:srgbClr val="000000"/>
                </a:solidFill>
              </a:defRPr>
            </a:pPr>
            <a:r>
              <a:rPr sz="2400" dirty="0">
                <a:latin typeface="Microsoft Sans Serif" panose="020B0604020202020204" pitchFamily="34" charset="0"/>
                <a:ea typeface="Microsoft Sans Serif" panose="020B0604020202020204" pitchFamily="34" charset="0"/>
                <a:cs typeface="Microsoft Sans Serif" panose="020B0604020202020204" pitchFamily="34" charset="0"/>
              </a:rPr>
              <a:t>	do {</a:t>
            </a:r>
          </a:p>
          <a:p>
            <a:pPr lvl="0" algn="l">
              <a:defRPr sz="1800">
                <a:solidFill>
                  <a:srgbClr val="000000"/>
                </a:solidFill>
              </a:defRPr>
            </a:pPr>
            <a:r>
              <a:rPr sz="2400" dirty="0">
                <a:latin typeface="Microsoft Sans Serif" panose="020B0604020202020204" pitchFamily="34" charset="0"/>
                <a:ea typeface="Microsoft Sans Serif" panose="020B0604020202020204" pitchFamily="34" charset="0"/>
                <a:cs typeface="Microsoft Sans Serif" panose="020B0604020202020204" pitchFamily="34" charset="0"/>
              </a:rPr>
              <a:t>		int old = *value;</a:t>
            </a:r>
          </a:p>
          <a:p>
            <a:pPr lvl="0" algn="l">
              <a:defRPr sz="1800">
                <a:solidFill>
                  <a:srgbClr val="000000"/>
                </a:solidFill>
              </a:defRPr>
            </a:pPr>
            <a:r>
              <a:rPr sz="2400" dirty="0">
                <a:latin typeface="Microsoft Sans Serif" panose="020B0604020202020204" pitchFamily="34" charset="0"/>
                <a:ea typeface="Microsoft Sans Serif" panose="020B0604020202020204" pitchFamily="34" charset="0"/>
                <a:cs typeface="Microsoft Sans Serif" panose="020B0604020202020204" pitchFamily="34" charset="0"/>
              </a:rPr>
              <a:t>	} while(!CompAndSwap(val, </a:t>
            </a:r>
            <a:r>
              <a:rPr lang="en-IN" sz="2400" dirty="0">
                <a:latin typeface="Microsoft Sans Serif" panose="020B0604020202020204" pitchFamily="34" charset="0"/>
                <a:ea typeface="Microsoft Sans Serif" panose="020B0604020202020204" pitchFamily="34" charset="0"/>
                <a:cs typeface="Microsoft Sans Serif" panose="020B0604020202020204" pitchFamily="34" charset="0"/>
              </a:rPr>
              <a:t>old</a:t>
            </a:r>
            <a:r>
              <a:rPr sz="2400" dirty="0">
                <a:latin typeface="Microsoft Sans Serif" panose="020B0604020202020204" pitchFamily="34" charset="0"/>
                <a:ea typeface="Microsoft Sans Serif" panose="020B0604020202020204" pitchFamily="34" charset="0"/>
                <a:cs typeface="Microsoft Sans Serif" panose="020B0604020202020204" pitchFamily="34" charset="0"/>
              </a:rPr>
              <a:t>, old+amt);</a:t>
            </a:r>
          </a:p>
          <a:p>
            <a:pPr lvl="0" algn="l">
              <a:defRPr sz="1800">
                <a:solidFill>
                  <a:srgbClr val="000000"/>
                </a:solidFill>
              </a:defRPr>
            </a:pPr>
            <a:r>
              <a:rPr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20" name="Shape 835"/>
          <p:cNvSpPr/>
          <p:nvPr/>
        </p:nvSpPr>
        <p:spPr>
          <a:xfrm>
            <a:off x="609304" y="4506965"/>
            <a:ext cx="5050909" cy="247056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gn="l">
              <a:defRPr sz="1800">
                <a:solidFill>
                  <a:srgbClr val="000000"/>
                </a:solidFill>
              </a:defRPr>
            </a:pPr>
            <a:r>
              <a:rPr sz="2400" dirty="0">
                <a:latin typeface="Microsoft Sans Serif" panose="020B0604020202020204" pitchFamily="34" charset="0"/>
                <a:ea typeface="Microsoft Sans Serif" panose="020B0604020202020204" pitchFamily="34" charset="0"/>
                <a:cs typeface="Microsoft Sans Serif" panose="020B0604020202020204" pitchFamily="34" charset="0"/>
              </a:rPr>
              <a:t>void </a:t>
            </a:r>
            <a:r>
              <a:rPr sz="2400" b="1" dirty="0">
                <a:latin typeface="Microsoft Sans Serif" panose="020B0604020202020204" pitchFamily="34" charset="0"/>
                <a:ea typeface="Microsoft Sans Serif" panose="020B0604020202020204" pitchFamily="34" charset="0"/>
                <a:cs typeface="Microsoft Sans Serif" panose="020B0604020202020204" pitchFamily="34" charset="0"/>
                <a:sym typeface="Helvetica"/>
              </a:rPr>
              <a:t>add</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sym typeface="Helvetica"/>
              </a:rPr>
              <a:t> </a:t>
            </a:r>
            <a:r>
              <a:rPr sz="2400" dirty="0">
                <a:latin typeface="Microsoft Sans Serif" panose="020B0604020202020204" pitchFamily="34" charset="0"/>
                <a:ea typeface="Microsoft Sans Serif" panose="020B0604020202020204" pitchFamily="34" charset="0"/>
                <a:cs typeface="Microsoft Sans Serif" panose="020B0604020202020204" pitchFamily="34" charset="0"/>
              </a:rPr>
              <a:t>(int *val, int amt) {</a:t>
            </a:r>
          </a:p>
          <a:p>
            <a:pPr lvl="0" algn="l">
              <a:defRPr sz="1800">
                <a:solidFill>
                  <a:srgbClr val="000000"/>
                </a:solidFill>
              </a:defRPr>
            </a:pPr>
            <a:r>
              <a:rPr sz="2400" dirty="0">
                <a:latin typeface="Microsoft Sans Serif" panose="020B0604020202020204" pitchFamily="34" charset="0"/>
                <a:ea typeface="Microsoft Sans Serif" panose="020B0604020202020204" pitchFamily="34" charset="0"/>
                <a:cs typeface="Microsoft Sans Serif" panose="020B0604020202020204" pitchFamily="34" charset="0"/>
              </a:rPr>
              <a:t>	Mutex_lock(&amp;m);</a:t>
            </a:r>
          </a:p>
          <a:p>
            <a:pPr lvl="0" algn="l">
              <a:defRPr sz="1800">
                <a:solidFill>
                  <a:srgbClr val="000000"/>
                </a:solidFill>
              </a:defRPr>
            </a:pPr>
            <a:r>
              <a:rPr sz="2400" dirty="0">
                <a:latin typeface="Microsoft Sans Serif" panose="020B0604020202020204" pitchFamily="34" charset="0"/>
                <a:ea typeface="Microsoft Sans Serif" panose="020B0604020202020204" pitchFamily="34" charset="0"/>
                <a:cs typeface="Microsoft Sans Serif" panose="020B0604020202020204" pitchFamily="34" charset="0"/>
              </a:rPr>
              <a:t>	*val += amt;</a:t>
            </a:r>
          </a:p>
          <a:p>
            <a:pPr lvl="0" algn="l">
              <a:defRPr sz="1800">
                <a:solidFill>
                  <a:srgbClr val="000000"/>
                </a:solidFill>
              </a:defRPr>
            </a:pPr>
            <a:r>
              <a:rPr sz="2400" dirty="0">
                <a:latin typeface="Microsoft Sans Serif" panose="020B0604020202020204" pitchFamily="34" charset="0"/>
                <a:ea typeface="Microsoft Sans Serif" panose="020B0604020202020204" pitchFamily="34" charset="0"/>
                <a:cs typeface="Microsoft Sans Serif" panose="020B0604020202020204" pitchFamily="34" charset="0"/>
              </a:rPr>
              <a:t>	Mutex_unlock(&amp;m);</a:t>
            </a:r>
          </a:p>
          <a:p>
            <a:pPr lvl="0" algn="l">
              <a:defRPr sz="1800">
                <a:solidFill>
                  <a:srgbClr val="000000"/>
                </a:solidFill>
              </a:defRPr>
            </a:pPr>
            <a:r>
              <a:rPr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21" name="TextBox 20">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Deadlock prevention</a:t>
            </a:r>
          </a:p>
        </p:txBody>
      </p:sp>
    </p:spTree>
    <p:extLst>
      <p:ext uri="{BB962C8B-B14F-4D97-AF65-F5344CB8AC3E}">
        <p14:creationId xmlns:p14="http://schemas.microsoft.com/office/powerpoint/2010/main" val="31567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Deadlock prevention</a:t>
            </a: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Content Placeholder 4"/>
          <p:cNvSpPr txBox="1">
            <a:spLocks/>
          </p:cNvSpPr>
          <p:nvPr/>
        </p:nvSpPr>
        <p:spPr>
          <a:xfrm>
            <a:off x="838200" y="1155700"/>
            <a:ext cx="10515600" cy="502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en-US" sz="2600" b="1"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Hold and Wait </a:t>
            </a:r>
            <a:endParaRPr lang="en-US" altLang="en-US" sz="2600"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nSpc>
                <a:spcPct val="150000"/>
              </a:lnSpc>
            </a:pPr>
            <a:r>
              <a:rPr lang="en-US" altLang="en-US" sz="2600" dirty="0">
                <a:latin typeface="Microsoft Sans Serif" panose="020B0604020202020204" pitchFamily="34" charset="0"/>
                <a:ea typeface="Microsoft Sans Serif" panose="020B0604020202020204" pitchFamily="34" charset="0"/>
                <a:cs typeface="Microsoft Sans Serif" panose="020B0604020202020204" pitchFamily="34" charset="0"/>
              </a:rPr>
              <a:t>must guarantee that whenever a process requests a resource, it </a:t>
            </a:r>
            <a:r>
              <a:rPr lang="en-US" altLang="en-US" sz="2600" b="1" dirty="0">
                <a:latin typeface="Microsoft Sans Serif" panose="020B0604020202020204" pitchFamily="34" charset="0"/>
                <a:ea typeface="Microsoft Sans Serif" panose="020B0604020202020204" pitchFamily="34" charset="0"/>
                <a:cs typeface="Microsoft Sans Serif" panose="020B0604020202020204" pitchFamily="34" charset="0"/>
              </a:rPr>
              <a:t>does not hold any other resources</a:t>
            </a:r>
          </a:p>
          <a:p>
            <a:pPr>
              <a:lnSpc>
                <a:spcPct val="150000"/>
              </a:lnSpc>
            </a:pPr>
            <a:r>
              <a:rPr lang="en-US" altLang="en-US" sz="2600" dirty="0">
                <a:latin typeface="Microsoft Sans Serif" panose="020B0604020202020204" pitchFamily="34" charset="0"/>
                <a:ea typeface="Microsoft Sans Serif" panose="020B0604020202020204" pitchFamily="34" charset="0"/>
                <a:cs typeface="Microsoft Sans Serif" panose="020B0604020202020204" pitchFamily="34" charset="0"/>
              </a:rPr>
              <a:t>Require process to request and be allocated </a:t>
            </a:r>
            <a:r>
              <a:rPr lang="en-US" altLang="en-US" sz="2600" b="1" dirty="0">
                <a:latin typeface="Microsoft Sans Serif" panose="020B0604020202020204" pitchFamily="34" charset="0"/>
                <a:ea typeface="Microsoft Sans Serif" panose="020B0604020202020204" pitchFamily="34" charset="0"/>
                <a:cs typeface="Microsoft Sans Serif" panose="020B0604020202020204" pitchFamily="34" charset="0"/>
              </a:rPr>
              <a:t>all its resources </a:t>
            </a:r>
            <a:r>
              <a:rPr lang="en-US" altLang="en-US" sz="2600" dirty="0">
                <a:latin typeface="Microsoft Sans Serif" panose="020B0604020202020204" pitchFamily="34" charset="0"/>
                <a:ea typeface="Microsoft Sans Serif" panose="020B0604020202020204" pitchFamily="34" charset="0"/>
                <a:cs typeface="Microsoft Sans Serif" panose="020B0604020202020204" pitchFamily="34" charset="0"/>
              </a:rPr>
              <a:t>before it begins execution, or allow process to request resources only when the process has none allocated to it. Low resource utilization; starvation possible</a:t>
            </a:r>
          </a:p>
        </p:txBody>
      </p: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2133285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Deadlock prevention</a:t>
            </a: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Content Placeholder 4"/>
          <p:cNvSpPr txBox="1">
            <a:spLocks/>
          </p:cNvSpPr>
          <p:nvPr/>
        </p:nvSpPr>
        <p:spPr>
          <a:xfrm>
            <a:off x="838200" y="1155700"/>
            <a:ext cx="10515600" cy="502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en-US" sz="2600" b="1"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No Preemption</a:t>
            </a:r>
          </a:p>
          <a:p>
            <a:pPr algn="just">
              <a:lnSpc>
                <a:spcPct val="150000"/>
              </a:lnSpc>
            </a:pPr>
            <a:r>
              <a:rPr lang="en-US" altLang="en-US" sz="2600" dirty="0">
                <a:latin typeface="Microsoft Sans Serif" panose="020B0604020202020204" pitchFamily="34" charset="0"/>
                <a:ea typeface="Microsoft Sans Serif" panose="020B0604020202020204" pitchFamily="34" charset="0"/>
                <a:cs typeface="Microsoft Sans Serif" panose="020B0604020202020204" pitchFamily="34" charset="0"/>
              </a:rPr>
              <a:t>If a process that is holding some resources requests another resource that cannot be immediately allocated to it, then all resources currently being held are released</a:t>
            </a:r>
          </a:p>
          <a:p>
            <a:pPr>
              <a:lnSpc>
                <a:spcPct val="150000"/>
              </a:lnSpc>
            </a:pPr>
            <a:r>
              <a:rPr lang="en-US" altLang="en-US" sz="2600" dirty="0">
                <a:latin typeface="Microsoft Sans Serif" panose="020B0604020202020204" pitchFamily="34" charset="0"/>
                <a:ea typeface="Microsoft Sans Serif" panose="020B0604020202020204" pitchFamily="34" charset="0"/>
                <a:cs typeface="Microsoft Sans Serif" panose="020B0604020202020204" pitchFamily="34" charset="0"/>
              </a:rPr>
              <a:t>Preempted resources are added to the list of resources for which the process is waiting</a:t>
            </a:r>
          </a:p>
          <a:p>
            <a:pPr>
              <a:lnSpc>
                <a:spcPct val="150000"/>
              </a:lnSpc>
            </a:pPr>
            <a:r>
              <a:rPr lang="en-US" altLang="en-US" sz="2600" dirty="0">
                <a:latin typeface="Microsoft Sans Serif" panose="020B0604020202020204" pitchFamily="34" charset="0"/>
                <a:ea typeface="Microsoft Sans Serif" panose="020B0604020202020204" pitchFamily="34" charset="0"/>
                <a:cs typeface="Microsoft Sans Serif" panose="020B0604020202020204" pitchFamily="34" charset="0"/>
              </a:rPr>
              <a:t>Process will be restarted only when it can regain its old resources, as well as the new ones that it is requesting</a:t>
            </a:r>
          </a:p>
        </p:txBody>
      </p: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0435316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Deadlock prevention</a:t>
            </a: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Content Placeholder 4"/>
          <p:cNvSpPr txBox="1">
            <a:spLocks/>
          </p:cNvSpPr>
          <p:nvPr/>
        </p:nvSpPr>
        <p:spPr>
          <a:xfrm>
            <a:off x="838200" y="1155700"/>
            <a:ext cx="10515600" cy="502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en-US" sz="2600" b="1"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Circular Wait </a:t>
            </a:r>
          </a:p>
          <a:p>
            <a:pPr>
              <a:lnSpc>
                <a:spcPct val="150000"/>
              </a:lnSpc>
            </a:pPr>
            <a:r>
              <a:rPr lang="en-US" altLang="en-US" sz="2600" dirty="0">
                <a:latin typeface="Microsoft Sans Serif" panose="020B0604020202020204" pitchFamily="34" charset="0"/>
                <a:ea typeface="Microsoft Sans Serif" panose="020B0604020202020204" pitchFamily="34" charset="0"/>
                <a:cs typeface="Microsoft Sans Serif" panose="020B0604020202020204" pitchFamily="34" charset="0"/>
              </a:rPr>
              <a:t>Impose a total ordering of all resource types, and require that each process requests resources in an increasing order of enumeration.</a:t>
            </a:r>
          </a:p>
          <a:p>
            <a:pPr>
              <a:lnSpc>
                <a:spcPct val="150000"/>
              </a:lnSpc>
            </a:pPr>
            <a:endParaRPr lang="en-US" altLang="en-U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3" name="Shape 715"/>
          <p:cNvSpPr/>
          <p:nvPr/>
        </p:nvSpPr>
        <p:spPr>
          <a:xfrm>
            <a:off x="7526899" y="3619307"/>
            <a:ext cx="5289611" cy="56536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gn="l">
              <a:defRPr sz="1800">
                <a:solidFill>
                  <a:srgbClr val="000000"/>
                </a:solidFill>
              </a:defRPr>
            </a:pPr>
            <a:r>
              <a:rPr sz="2400" dirty="0">
                <a:latin typeface="Microsoft Sans Serif" panose="020B0604020202020204" pitchFamily="34" charset="0"/>
                <a:ea typeface="Microsoft Sans Serif" panose="020B0604020202020204" pitchFamily="34" charset="0"/>
                <a:cs typeface="Microsoft Sans Serif" panose="020B0604020202020204" pitchFamily="34" charset="0"/>
              </a:rPr>
              <a:t>Thread 2</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lvl="0" algn="l">
              <a:defRPr sz="1800">
                <a:solidFill>
                  <a:srgbClr val="000000"/>
                </a:solidFill>
              </a:defRPr>
            </a:pP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lgn="l">
              <a:defRPr sz="1800">
                <a:solidFill>
                  <a:srgbClr val="000000"/>
                </a:solidFill>
              </a:defRPr>
            </a:pPr>
            <a:r>
              <a:rPr sz="2400" dirty="0">
                <a:latin typeface="Microsoft Sans Serif" panose="020B0604020202020204" pitchFamily="34" charset="0"/>
                <a:ea typeface="Microsoft Sans Serif" panose="020B0604020202020204" pitchFamily="34" charset="0"/>
                <a:cs typeface="Microsoft Sans Serif" panose="020B0604020202020204" pitchFamily="34" charset="0"/>
              </a:rPr>
              <a:t>lock(&amp;B);</a:t>
            </a:r>
          </a:p>
          <a:p>
            <a:pPr lvl="0" algn="l">
              <a:defRPr sz="1800">
                <a:solidFill>
                  <a:srgbClr val="000000"/>
                </a:solidFill>
              </a:defRPr>
            </a:pPr>
            <a:r>
              <a:rPr sz="2400" dirty="0">
                <a:latin typeface="Microsoft Sans Serif" panose="020B0604020202020204" pitchFamily="34" charset="0"/>
                <a:ea typeface="Microsoft Sans Serif" panose="020B0604020202020204" pitchFamily="34" charset="0"/>
                <a:cs typeface="Microsoft Sans Serif" panose="020B0604020202020204" pitchFamily="34" charset="0"/>
              </a:rPr>
              <a:t>lock(&amp;A)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 name="Rectangle 13"/>
          <p:cNvSpPr/>
          <p:nvPr/>
        </p:nvSpPr>
        <p:spPr>
          <a:xfrm>
            <a:off x="1186409" y="3619307"/>
            <a:ext cx="6502400" cy="1569660"/>
          </a:xfrm>
          <a:prstGeom prst="rect">
            <a:avLst/>
          </a:prstGeom>
        </p:spPr>
        <p:txBody>
          <a:bodyPr>
            <a:spAutoFit/>
          </a:bodyPr>
          <a:lstStyle/>
          <a:p>
            <a:pPr marL="0" lvl="0" indent="0" algn="l">
              <a:buNone/>
              <a:defRPr sz="1800">
                <a:solidFill>
                  <a:srgbClr val="000000"/>
                </a:solidFill>
              </a:defRP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Thread 1:</a:t>
            </a:r>
          </a:p>
          <a:p>
            <a:pPr marL="0" lvl="0" indent="0" algn="l">
              <a:buNone/>
              <a:defRPr sz="1800">
                <a:solidFill>
                  <a:srgbClr val="000000"/>
                </a:solidFill>
              </a:defRPr>
            </a:pP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lvl="0" indent="0" algn="l">
              <a:buNone/>
              <a:defRPr sz="1800">
                <a:solidFill>
                  <a:srgbClr val="000000"/>
                </a:solidFill>
              </a:defRP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lock(&amp;A);</a:t>
            </a:r>
          </a:p>
          <a:p>
            <a:pPr marL="0" lvl="0" indent="0" algn="l">
              <a:buNone/>
              <a:defRPr sz="1800">
                <a:solidFill>
                  <a:srgbClr val="000000"/>
                </a:solidFill>
              </a:defRP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lock(&amp;B);</a:t>
            </a:r>
          </a:p>
        </p:txBody>
      </p:sp>
      <p:cxnSp>
        <p:nvCxnSpPr>
          <p:cNvPr id="15" name="Straight Connector 14">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122537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Deadlock Avoidance</a:t>
            </a: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Content Placeholder 4"/>
          <p:cNvSpPr txBox="1">
            <a:spLocks/>
          </p:cNvSpPr>
          <p:nvPr/>
        </p:nvSpPr>
        <p:spPr>
          <a:xfrm>
            <a:off x="833120" y="1205958"/>
            <a:ext cx="10515600" cy="502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Requires that the system has some additional a </a:t>
            </a:r>
            <a:r>
              <a:rPr lang="en-US" alt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priori information </a:t>
            </a:r>
            <a:b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available.</a:t>
            </a:r>
          </a:p>
          <a:p>
            <a:pPr lvl="1">
              <a:lnSpc>
                <a:spcPct val="150000"/>
              </a:lnSpc>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Simplest and most useful model requires that each thread declare the </a:t>
            </a:r>
            <a:r>
              <a:rPr lang="en-US" altLang="en-US" b="1" dirty="0">
                <a:latin typeface="Microsoft Sans Serif" panose="020B0604020202020204" pitchFamily="34" charset="0"/>
                <a:ea typeface="Microsoft Sans Serif" panose="020B0604020202020204" pitchFamily="34" charset="0"/>
                <a:cs typeface="Microsoft Sans Serif" panose="020B0604020202020204" pitchFamily="34" charset="0"/>
              </a:rPr>
              <a:t>maximum number of resources </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of each type that it may need</a:t>
            </a:r>
          </a:p>
          <a:p>
            <a:pPr lvl="1">
              <a:lnSpc>
                <a:spcPct val="150000"/>
              </a:lnSpc>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The deadlock-avoidance algorithm dynamically examines the resource-allocation state to ensure that there can never be a circular-wait condition</a:t>
            </a:r>
          </a:p>
          <a:p>
            <a:pPr lvl="1">
              <a:lnSpc>
                <a:spcPct val="150000"/>
              </a:lnSpc>
            </a:pPr>
            <a:r>
              <a:rPr lang="en-US" altLang="en-US" b="1" dirty="0">
                <a:latin typeface="Microsoft Sans Serif" panose="020B0604020202020204" pitchFamily="34" charset="0"/>
                <a:ea typeface="Microsoft Sans Serif" panose="020B0604020202020204" pitchFamily="34" charset="0"/>
                <a:cs typeface="Microsoft Sans Serif" panose="020B0604020202020204" pitchFamily="34" charset="0"/>
              </a:rPr>
              <a:t>Resource-allocation state </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is defined by the number of available and allocated resources, and the maximum demands of the processes</a:t>
            </a:r>
          </a:p>
          <a:p>
            <a:pPr>
              <a:lnSpc>
                <a:spcPct val="150000"/>
              </a:lnSpc>
            </a:pPr>
            <a:endPar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503700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Deadlock Avoidance – Safe State</a:t>
            </a: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Content Placeholder 4"/>
          <p:cNvSpPr txBox="1">
            <a:spLocks/>
          </p:cNvSpPr>
          <p:nvPr/>
        </p:nvSpPr>
        <p:spPr>
          <a:xfrm>
            <a:off x="833120" y="1205958"/>
            <a:ext cx="10515600" cy="502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When a thread requests an available resource, system must decide if immediate allocation leaves the system in a safe state</a:t>
            </a:r>
          </a:p>
          <a:p>
            <a:pPr>
              <a:lnSpc>
                <a:spcPct val="150000"/>
              </a:lnSpc>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System is in safe state if there exists a sequence &lt;T1, T2, …,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Tn</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&gt; of ALL the threads  in the systems such that  for each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lvl="1">
              <a:lnSpc>
                <a:spcPct val="150000"/>
              </a:lnSpc>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the resources that </a:t>
            </a:r>
            <a:r>
              <a:rPr lang="en-US" alt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Ti</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can still request can be satisfied by currently available resources + resources held by all the </a:t>
            </a:r>
            <a:r>
              <a:rPr lang="en-US" alt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Tj</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with j &lt; I</a:t>
            </a:r>
          </a:p>
        </p:txBody>
      </p: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1787056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Deadlock Avoidance – Safe State</a:t>
            </a: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Content Placeholder 4"/>
          <p:cNvSpPr txBox="1">
            <a:spLocks/>
          </p:cNvSpPr>
          <p:nvPr/>
        </p:nvSpPr>
        <p:spPr>
          <a:xfrm>
            <a:off x="833120" y="1205958"/>
            <a:ext cx="10515600" cy="502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That is:</a:t>
            </a:r>
          </a:p>
          <a:p>
            <a:pPr lvl="1">
              <a:lnSpc>
                <a:spcPct val="150000"/>
              </a:lnSpc>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If </a:t>
            </a:r>
            <a:r>
              <a:rPr lang="en-US" alt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Ti</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resource needs are not immediately available, then </a:t>
            </a:r>
            <a:r>
              <a:rPr lang="en-US" alt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Ti</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can wait until all </a:t>
            </a:r>
            <a:r>
              <a:rPr lang="en-US" alt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Tj</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have finished</a:t>
            </a:r>
          </a:p>
          <a:p>
            <a:pPr lvl="1">
              <a:lnSpc>
                <a:spcPct val="150000"/>
              </a:lnSpc>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When </a:t>
            </a:r>
            <a:r>
              <a:rPr lang="en-US" alt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Tj</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is finished, </a:t>
            </a:r>
            <a:r>
              <a:rPr lang="en-US" alt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Ti</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can obtain needed resources, execute, return allocated resources, and terminate</a:t>
            </a:r>
          </a:p>
          <a:p>
            <a:pPr lvl="1">
              <a:lnSpc>
                <a:spcPct val="150000"/>
              </a:lnSpc>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When </a:t>
            </a:r>
            <a:r>
              <a:rPr lang="en-US" alt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Ti</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terminates, </a:t>
            </a:r>
            <a:r>
              <a:rPr lang="en-US" alt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Ti</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+1 can obtain its needed resources, and so on </a:t>
            </a:r>
          </a:p>
        </p:txBody>
      </p: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8995975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Deadlock Avoidance – Safe State</a:t>
            </a: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Content Placeholder 4"/>
          <p:cNvSpPr txBox="1">
            <a:spLocks/>
          </p:cNvSpPr>
          <p:nvPr/>
        </p:nvSpPr>
        <p:spPr>
          <a:xfrm>
            <a:off x="833120" y="1205958"/>
            <a:ext cx="10515600" cy="502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If a system is in safe state → no deadlocks</a:t>
            </a:r>
          </a:p>
          <a:p>
            <a:pPr>
              <a:lnSpc>
                <a:spcPct val="150000"/>
              </a:lnSpc>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If a system is in unsafe state → possibility of deadlock</a:t>
            </a:r>
          </a:p>
          <a:p>
            <a:pPr>
              <a:lnSpc>
                <a:spcPct val="150000"/>
              </a:lnSpc>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Avoidance → ensure that a system will never enter an unsafe state.</a:t>
            </a:r>
          </a:p>
        </p:txBody>
      </p: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2451851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Avoidance Algorithms</a:t>
            </a: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Content Placeholder 4"/>
          <p:cNvSpPr txBox="1">
            <a:spLocks/>
          </p:cNvSpPr>
          <p:nvPr/>
        </p:nvSpPr>
        <p:spPr>
          <a:xfrm>
            <a:off x="833120" y="1205958"/>
            <a:ext cx="10515600" cy="502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Single instance of a resource type</a:t>
            </a:r>
          </a:p>
          <a:p>
            <a:pPr lvl="1">
              <a:lnSpc>
                <a:spcPct val="150000"/>
              </a:lnSpc>
            </a:pPr>
            <a:r>
              <a:rPr lang="en-US" alt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Use a resource-allocation graph</a:t>
            </a:r>
          </a:p>
          <a:p>
            <a:pPr>
              <a:lnSpc>
                <a:spcPct val="150000"/>
              </a:lnSpc>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Multiple instances of a resource type</a:t>
            </a:r>
          </a:p>
          <a:p>
            <a:pPr lvl="1">
              <a:lnSpc>
                <a:spcPct val="150000"/>
              </a:lnSpc>
            </a:pPr>
            <a:r>
              <a:rPr lang="en-US" alt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Use the Banker’s Algorithm</a:t>
            </a:r>
          </a:p>
        </p:txBody>
      </p: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037088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A52EC-9403-4992-64F0-94F0BF79746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B9BD394-026B-3719-DD55-BF301370B593}"/>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5CF5C789-9CD1-E4EF-7434-6BCCDD2E5F7F}"/>
              </a:ext>
            </a:extLst>
          </p:cNvPr>
          <p:cNvSpPr txBox="1"/>
          <p:nvPr/>
        </p:nvSpPr>
        <p:spPr>
          <a:xfrm>
            <a:off x="698089" y="360554"/>
            <a:ext cx="4267200"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Critical Section</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A6D01105-4A5B-D487-0D44-B1FC7281B6D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5E1E7C49-3382-2287-4FBF-366EC9F29366}"/>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B6999848-BD14-E8A5-59B2-474891AB92C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6F958272-C3B6-7912-3369-E41D850D5785}"/>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6D71A996-454F-F394-34A9-A2696F4778DC}"/>
              </a:ext>
            </a:extLst>
          </p:cNvPr>
          <p:cNvSpPr txBox="1"/>
          <p:nvPr/>
        </p:nvSpPr>
        <p:spPr>
          <a:xfrm>
            <a:off x="717754" y="1579156"/>
            <a:ext cx="10681765" cy="1569660"/>
          </a:xfrm>
          <a:prstGeom prst="rect">
            <a:avLst/>
          </a:prstGeom>
          <a:noFill/>
        </p:spPr>
        <p:txBody>
          <a:bodyPr wrap="square">
            <a:sp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 critical section is a segment of code that accesses shared resources, such as variables, data structures, or I/O devices, and must be </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executed atomically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to prevent race conditions, deadlocks, or other concurrency-related issues.</a:t>
            </a:r>
          </a:p>
          <a:p>
            <a:endParaRPr lang="en-IN"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Picture 7" descr="Text&#10;&#10;Description automatically generated">
            <a:extLst>
              <a:ext uri="{FF2B5EF4-FFF2-40B4-BE49-F238E27FC236}">
                <a16:creationId xmlns:a16="http://schemas.microsoft.com/office/drawing/2014/main" id="{7E1D8FB8-80FF-09C9-67D2-DFE388AC2D90}"/>
              </a:ext>
            </a:extLst>
          </p:cNvPr>
          <p:cNvPicPr>
            <a:picLocks noChangeAspect="1"/>
          </p:cNvPicPr>
          <p:nvPr/>
        </p:nvPicPr>
        <p:blipFill>
          <a:blip r:embed="rId5"/>
          <a:stretch>
            <a:fillRect/>
          </a:stretch>
        </p:blipFill>
        <p:spPr>
          <a:xfrm>
            <a:off x="8103652" y="3148816"/>
            <a:ext cx="2592040" cy="2515352"/>
          </a:xfrm>
          <a:prstGeom prst="rect">
            <a:avLst/>
          </a:prstGeom>
        </p:spPr>
      </p:pic>
      <p:sp>
        <p:nvSpPr>
          <p:cNvPr id="12" name="TextBox 11">
            <a:extLst>
              <a:ext uri="{FF2B5EF4-FFF2-40B4-BE49-F238E27FC236}">
                <a16:creationId xmlns:a16="http://schemas.microsoft.com/office/drawing/2014/main" id="{C0D9AA76-DBCB-6082-EB12-260AAB08EE82}"/>
              </a:ext>
            </a:extLst>
          </p:cNvPr>
          <p:cNvSpPr txBox="1"/>
          <p:nvPr/>
        </p:nvSpPr>
        <p:spPr>
          <a:xfrm>
            <a:off x="792481" y="3007216"/>
            <a:ext cx="6979919" cy="2964017"/>
          </a:xfrm>
          <a:prstGeom prst="rect">
            <a:avLst/>
          </a:prstGeom>
          <a:noFill/>
        </p:spPr>
        <p:txBody>
          <a:bodyPr wrap="square">
            <a:spAutoFit/>
          </a:bodyPr>
          <a:lstStyle/>
          <a:p>
            <a:pPr>
              <a:lnSpc>
                <a:spcPct val="118000"/>
              </a:lnSpc>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Examples of Critical Sections</a:t>
            </a:r>
          </a:p>
          <a:p>
            <a:pPr marL="342900" indent="-342900">
              <a:lnSpc>
                <a:spcPct val="118000"/>
              </a:lnSpc>
              <a:buAutoNum type="arabicPeriod"/>
            </a:pPr>
            <a:r>
              <a:rPr lang="en-US" sz="2000" b="1" dirty="0">
                <a:latin typeface="Microsoft Sans Serif" panose="020B0604020202020204" pitchFamily="34" charset="0"/>
                <a:ea typeface="Microsoft Sans Serif" panose="020B0604020202020204" pitchFamily="34" charset="0"/>
                <a:cs typeface="Microsoft Sans Serif" panose="020B0604020202020204" pitchFamily="34" charset="0"/>
              </a:rPr>
              <a:t>Updating a shared counter: </a:t>
            </a: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A critical section that increments or decrements a shared counter variable.</a:t>
            </a:r>
          </a:p>
          <a:p>
            <a:pPr marL="342900" indent="-342900">
              <a:lnSpc>
                <a:spcPct val="118000"/>
              </a:lnSpc>
              <a:buAutoNum type="arabicPeriod"/>
            </a:pPr>
            <a:r>
              <a:rPr lang="en-US" sz="2000" b="1" dirty="0">
                <a:latin typeface="Microsoft Sans Serif" panose="020B0604020202020204" pitchFamily="34" charset="0"/>
                <a:ea typeface="Microsoft Sans Serif" panose="020B0604020202020204" pitchFamily="34" charset="0"/>
                <a:cs typeface="Microsoft Sans Serif" panose="020B0604020202020204" pitchFamily="34" charset="0"/>
              </a:rPr>
              <a:t>Accessing a shared data structure: </a:t>
            </a: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A critical section that reads or writes to a shared data structure, such as a queue or a stack.</a:t>
            </a:r>
          </a:p>
          <a:p>
            <a:pPr marL="342900" indent="-342900">
              <a:lnSpc>
                <a:spcPct val="118000"/>
              </a:lnSpc>
              <a:buAutoNum type="arabicPeriod"/>
            </a:pPr>
            <a:r>
              <a:rPr lang="en-US" sz="2000" b="1" dirty="0">
                <a:latin typeface="Microsoft Sans Serif" panose="020B0604020202020204" pitchFamily="34" charset="0"/>
                <a:ea typeface="Microsoft Sans Serif" panose="020B0604020202020204" pitchFamily="34" charset="0"/>
                <a:cs typeface="Microsoft Sans Serif" panose="020B0604020202020204" pitchFamily="34" charset="0"/>
              </a:rPr>
              <a:t>Performing I/O operations: </a:t>
            </a: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A critical section that performs I/O operations, such as reading or writing to a file.</a:t>
            </a:r>
            <a:endParaRPr lang="en-IN"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677965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Resource-Allocation Graph Scheme</a:t>
            </a: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Content Placeholder 4"/>
          <p:cNvSpPr txBox="1">
            <a:spLocks/>
          </p:cNvSpPr>
          <p:nvPr/>
        </p:nvSpPr>
        <p:spPr>
          <a:xfrm>
            <a:off x="833120" y="1205958"/>
            <a:ext cx="10515600" cy="502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en-US" b="1" dirty="0">
                <a:latin typeface="Microsoft Sans Serif" panose="020B0604020202020204" pitchFamily="34" charset="0"/>
                <a:ea typeface="Microsoft Sans Serif" panose="020B0604020202020204" pitchFamily="34" charset="0"/>
                <a:cs typeface="Microsoft Sans Serif" panose="020B0604020202020204" pitchFamily="34" charset="0"/>
              </a:rPr>
              <a:t>Claim edge</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Tj</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 </a:t>
            </a:r>
            <a:r>
              <a:rPr lang="en-US" alt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Rj</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indicated that process </a:t>
            </a:r>
            <a:r>
              <a:rPr lang="en-US" alt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Tj</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may request resource </a:t>
            </a:r>
            <a:r>
              <a:rPr lang="en-US" alt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Rj</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represented by a </a:t>
            </a:r>
            <a:r>
              <a:rPr lang="en-US" altLang="en-US" b="1" dirty="0">
                <a:latin typeface="Microsoft Sans Serif" panose="020B0604020202020204" pitchFamily="34" charset="0"/>
                <a:ea typeface="Microsoft Sans Serif" panose="020B0604020202020204" pitchFamily="34" charset="0"/>
                <a:cs typeface="Microsoft Sans Serif" panose="020B0604020202020204" pitchFamily="34" charset="0"/>
              </a:rPr>
              <a:t>dashed line</a:t>
            </a:r>
          </a:p>
          <a:p>
            <a:pPr>
              <a:lnSpc>
                <a:spcPct val="100000"/>
              </a:lnSpc>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Claim edge converts to request edge when a thread requests a resource</a:t>
            </a:r>
          </a:p>
          <a:p>
            <a:pPr>
              <a:lnSpc>
                <a:spcPct val="100000"/>
              </a:lnSpc>
            </a:pPr>
            <a:r>
              <a:rPr lang="en-US" altLang="en-US" b="1" dirty="0">
                <a:latin typeface="Microsoft Sans Serif" panose="020B0604020202020204" pitchFamily="34" charset="0"/>
                <a:ea typeface="Microsoft Sans Serif" panose="020B0604020202020204" pitchFamily="34" charset="0"/>
                <a:cs typeface="Microsoft Sans Serif" panose="020B0604020202020204" pitchFamily="34" charset="0"/>
              </a:rPr>
              <a:t>Request edge </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converted to an assignment edge when the  </a:t>
            </a:r>
            <a:r>
              <a:rPr lang="en-US" altLang="en-US" b="1" dirty="0">
                <a:latin typeface="Microsoft Sans Serif" panose="020B0604020202020204" pitchFamily="34" charset="0"/>
                <a:ea typeface="Microsoft Sans Serif" panose="020B0604020202020204" pitchFamily="34" charset="0"/>
                <a:cs typeface="Microsoft Sans Serif" panose="020B0604020202020204" pitchFamily="34" charset="0"/>
              </a:rPr>
              <a:t>resource is allocated </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to the thread</a:t>
            </a:r>
          </a:p>
          <a:p>
            <a:pPr>
              <a:lnSpc>
                <a:spcPct val="100000"/>
              </a:lnSpc>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When a resource is released by a thread, assignment edge reconverts to a claim edge</a:t>
            </a:r>
          </a:p>
          <a:p>
            <a:pPr>
              <a:lnSpc>
                <a:spcPct val="100000"/>
              </a:lnSpc>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Resources must be claimed a priori in the system</a:t>
            </a:r>
          </a:p>
        </p:txBody>
      </p: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897967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Resource-Allocation Graph Scheme</a:t>
            </a: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Content Placeholder 4"/>
          <p:cNvSpPr txBox="1">
            <a:spLocks/>
          </p:cNvSpPr>
          <p:nvPr/>
        </p:nvSpPr>
        <p:spPr>
          <a:xfrm>
            <a:off x="833120" y="1205958"/>
            <a:ext cx="10515600" cy="502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Suppose that thread </a:t>
            </a:r>
            <a:r>
              <a:rPr lang="en-US" alt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Ti</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requests a resource </a:t>
            </a:r>
            <a:r>
              <a:rPr lang="en-US" alt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Rj</a:t>
            </a:r>
            <a:endPar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nSpc>
                <a:spcPct val="100000"/>
              </a:lnSpc>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The request can be granted only if converting the request edge to an assignment edge does not result in the formation of a cycle in the resource allocation graph</a:t>
            </a:r>
          </a:p>
        </p:txBody>
      </p: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2" name="Picture 1">
            <a:extLst>
              <a:ext uri="{FF2B5EF4-FFF2-40B4-BE49-F238E27FC236}">
                <a16:creationId xmlns:a16="http://schemas.microsoft.com/office/drawing/2014/main" id="{971D754B-5ADF-443C-9EFE-EC7015D9178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08259" y="3344618"/>
            <a:ext cx="3117557" cy="314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a:extLst>
              <a:ext uri="{FF2B5EF4-FFF2-40B4-BE49-F238E27FC236}">
                <a16:creationId xmlns:a16="http://schemas.microsoft.com/office/drawing/2014/main" id="{F5B9B755-77BC-48DD-8A47-C57BD11236D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39724" y="3308373"/>
            <a:ext cx="3292346" cy="331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3204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Banker’s Algorithm</a:t>
            </a: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Content Placeholder 4"/>
          <p:cNvSpPr txBox="1">
            <a:spLocks/>
          </p:cNvSpPr>
          <p:nvPr/>
        </p:nvSpPr>
        <p:spPr>
          <a:xfrm>
            <a:off x="833120" y="1205958"/>
            <a:ext cx="10515600" cy="502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Multiple instances of resources</a:t>
            </a:r>
          </a:p>
          <a:p>
            <a:pPr>
              <a:lnSpc>
                <a:spcPct val="100000"/>
              </a:lnSpc>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Each thread must a priori claim maximum use</a:t>
            </a:r>
          </a:p>
          <a:p>
            <a:pPr>
              <a:lnSpc>
                <a:spcPct val="100000"/>
              </a:lnSpc>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When a thread requests a resource, it may have to wait  </a:t>
            </a:r>
          </a:p>
          <a:p>
            <a:pPr>
              <a:lnSpc>
                <a:spcPct val="100000"/>
              </a:lnSpc>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When a thread gets all its resources it must return them in a finite amount of time</a:t>
            </a:r>
          </a:p>
        </p:txBody>
      </p: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035792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Banker’s Algorithm</a:t>
            </a: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Content Placeholder 4"/>
          <p:cNvSpPr txBox="1">
            <a:spLocks/>
          </p:cNvSpPr>
          <p:nvPr/>
        </p:nvSpPr>
        <p:spPr>
          <a:xfrm>
            <a:off x="833120" y="1205958"/>
            <a:ext cx="10515600" cy="502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Let n = number of processes, and m = number of resource types. </a:t>
            </a:r>
          </a:p>
          <a:p>
            <a:pPr>
              <a:lnSpc>
                <a:spcPct val="100000"/>
              </a:lnSpc>
              <a:spcAft>
                <a:spcPts val="600"/>
              </a:spcAft>
            </a:pPr>
            <a:r>
              <a:rPr lang="en-US" alt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Available</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Vector of length m. If available [j] = k, there are k instances of resource type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Rj</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available</a:t>
            </a:r>
          </a:p>
          <a:p>
            <a:pPr>
              <a:lnSpc>
                <a:spcPct val="100000"/>
              </a:lnSpc>
              <a:spcAft>
                <a:spcPts val="600"/>
              </a:spcAft>
            </a:pPr>
            <a:r>
              <a:rPr lang="en-US" alt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Max</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n x m matrix.  If Max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i,j</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 k, then process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may request at most k instances of resource type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Rj</a:t>
            </a:r>
            <a:endPar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nSpc>
                <a:spcPct val="100000"/>
              </a:lnSpc>
              <a:spcAft>
                <a:spcPts val="600"/>
              </a:spcAft>
            </a:pPr>
            <a:r>
              <a:rPr lang="en-US" alt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Allocation</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n x m matrix.  If Allocation[</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i,j</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 k then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is currently allocated k instances of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Rj</a:t>
            </a:r>
            <a:endPar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nSpc>
                <a:spcPct val="100000"/>
              </a:lnSpc>
              <a:spcAft>
                <a:spcPts val="600"/>
              </a:spcAft>
            </a:pPr>
            <a:r>
              <a:rPr lang="en-US" alt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Need</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n x m matrix. If Need[</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i,j</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 k, then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may need k more instances of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Rj</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to complete its task</a:t>
            </a:r>
          </a:p>
          <a:p>
            <a:pPr lvl="1">
              <a:lnSpc>
                <a:spcPct val="100000"/>
              </a:lnSpc>
              <a:spcAft>
                <a:spcPts val="600"/>
              </a:spcAft>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Need [</a:t>
            </a:r>
            <a:r>
              <a:rPr lang="en-US" alt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i,j</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 Max[</a:t>
            </a:r>
            <a:r>
              <a:rPr lang="en-US" alt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i,j</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 Allocation [</a:t>
            </a:r>
            <a:r>
              <a:rPr lang="en-US" alt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i,j</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nSpc>
                <a:spcPct val="100000"/>
              </a:lnSpc>
              <a:spcAft>
                <a:spcPts val="600"/>
              </a:spcAft>
            </a:pPr>
            <a:endPar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6090128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Banker’s Algorithm – Safety Algorithm</a:t>
            </a: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Content Placeholder 4"/>
          <p:cNvSpPr txBox="1">
            <a:spLocks/>
          </p:cNvSpPr>
          <p:nvPr/>
        </p:nvSpPr>
        <p:spPr>
          <a:xfrm>
            <a:off x="833120" y="1205958"/>
            <a:ext cx="10515600" cy="502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600"/>
              </a:spcBef>
              <a:spcAft>
                <a:spcPts val="600"/>
              </a:spcAft>
              <a:buFont typeface="+mj-lt"/>
              <a:buAutoNum type="arabicPeriod"/>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Let Work and Finish be vectors of length m and n, respectively.  Initialize:</a:t>
            </a:r>
          </a:p>
          <a:p>
            <a:pPr marL="914400" lvl="1" indent="-457200">
              <a:lnSpc>
                <a:spcPct val="100000"/>
              </a:lnSpc>
              <a:spcBef>
                <a:spcPts val="600"/>
              </a:spcBef>
              <a:spcAft>
                <a:spcPts val="600"/>
              </a:spcAft>
              <a:buFont typeface="+mj-lt"/>
              <a:buAutoNum type="arabicPeriod"/>
            </a:pPr>
            <a:r>
              <a:rPr lang="en-US" altLang="en-US" b="1" dirty="0">
                <a:latin typeface="Microsoft Sans Serif" panose="020B0604020202020204" pitchFamily="34" charset="0"/>
                <a:ea typeface="Microsoft Sans Serif" panose="020B0604020202020204" pitchFamily="34" charset="0"/>
                <a:cs typeface="Microsoft Sans Serif" panose="020B0604020202020204" pitchFamily="34" charset="0"/>
              </a:rPr>
              <a:t>Work </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Available</a:t>
            </a:r>
          </a:p>
          <a:p>
            <a:pPr marL="914400" lvl="1" indent="-457200">
              <a:lnSpc>
                <a:spcPct val="100000"/>
              </a:lnSpc>
              <a:spcBef>
                <a:spcPts val="600"/>
              </a:spcBef>
              <a:spcAft>
                <a:spcPts val="600"/>
              </a:spcAft>
              <a:buFont typeface="+mj-lt"/>
              <a:buAutoNum type="arabicPeriod"/>
            </a:pPr>
            <a:r>
              <a:rPr lang="en-US" altLang="en-US" b="1" dirty="0">
                <a:latin typeface="Microsoft Sans Serif" panose="020B0604020202020204" pitchFamily="34" charset="0"/>
                <a:ea typeface="Microsoft Sans Serif" panose="020B0604020202020204" pitchFamily="34" charset="0"/>
                <a:cs typeface="Microsoft Sans Serif" panose="020B0604020202020204" pitchFamily="34" charset="0"/>
              </a:rPr>
              <a:t>Finish [</a:t>
            </a:r>
            <a:r>
              <a:rPr lang="en-US" altLang="en-US" b="1"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false for </a:t>
            </a:r>
            <a:r>
              <a:rPr lang="en-US" alt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 0, 1, …, n- 1</a:t>
            </a:r>
          </a:p>
          <a:p>
            <a:pPr marL="457200" indent="-457200">
              <a:lnSpc>
                <a:spcPct val="100000"/>
              </a:lnSpc>
              <a:spcBef>
                <a:spcPts val="600"/>
              </a:spcBef>
              <a:spcAft>
                <a:spcPts val="600"/>
              </a:spcAft>
              <a:buFont typeface="+mj-lt"/>
              <a:buAutoNum type="arabicPeriod"/>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Find an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such that both: </a:t>
            </a:r>
          </a:p>
          <a:p>
            <a:pPr marL="457200" lvl="1" indent="0">
              <a:lnSpc>
                <a:spcPct val="100000"/>
              </a:lnSpc>
              <a:spcBef>
                <a:spcPts val="600"/>
              </a:spcBef>
              <a:spcAft>
                <a:spcPts val="600"/>
              </a:spcAft>
              <a:buNone/>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n-US" altLang="en-US" b="1" dirty="0">
                <a:latin typeface="Microsoft Sans Serif" panose="020B0604020202020204" pitchFamily="34" charset="0"/>
                <a:ea typeface="Microsoft Sans Serif" panose="020B0604020202020204" pitchFamily="34" charset="0"/>
                <a:cs typeface="Microsoft Sans Serif" panose="020B0604020202020204" pitchFamily="34" charset="0"/>
              </a:rPr>
              <a:t>Finish [</a:t>
            </a:r>
            <a:r>
              <a:rPr lang="en-US" altLang="en-US" b="1"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false</a:t>
            </a:r>
          </a:p>
          <a:p>
            <a:pPr marL="457200" lvl="1" indent="0">
              <a:lnSpc>
                <a:spcPct val="100000"/>
              </a:lnSpc>
              <a:spcBef>
                <a:spcPts val="600"/>
              </a:spcBef>
              <a:spcAft>
                <a:spcPts val="600"/>
              </a:spcAft>
              <a:buNone/>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(b) </a:t>
            </a:r>
            <a:r>
              <a:rPr lang="en-US" alt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Need</a:t>
            </a:r>
            <a:r>
              <a:rPr lang="en-US" altLang="en-US" baseline="-250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&lt;= Work</a:t>
            </a:r>
          </a:p>
          <a:p>
            <a:pPr marL="0" indent="0">
              <a:lnSpc>
                <a:spcPct val="100000"/>
              </a:lnSpc>
              <a:spcBef>
                <a:spcPts val="600"/>
              </a:spcBef>
              <a:spcAft>
                <a:spcPts val="600"/>
              </a:spcAft>
              <a:buNone/>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If no such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exists, go to step 4</a:t>
            </a:r>
          </a:p>
          <a:p>
            <a:pPr marL="0" indent="0">
              <a:lnSpc>
                <a:spcPct val="100000"/>
              </a:lnSpc>
              <a:spcBef>
                <a:spcPts val="600"/>
              </a:spcBef>
              <a:spcAft>
                <a:spcPts val="600"/>
              </a:spcAft>
              <a:buNone/>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3. Work = Work +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Allocation</a:t>
            </a:r>
            <a:r>
              <a:rPr lang="en-US" altLang="en-US" sz="2400" baseline="-250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b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Finish[</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 true</a:t>
            </a:r>
            <a:b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go to step 2</a:t>
            </a:r>
          </a:p>
          <a:p>
            <a:pPr marL="0" indent="0">
              <a:lnSpc>
                <a:spcPct val="100000"/>
              </a:lnSpc>
              <a:spcBef>
                <a:spcPts val="600"/>
              </a:spcBef>
              <a:spcAft>
                <a:spcPts val="600"/>
              </a:spcAft>
              <a:buNone/>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4. If Finish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 true for all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then the system is in a safe state</a:t>
            </a:r>
          </a:p>
        </p:txBody>
      </p: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4600258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Banker’s Algorithm</a:t>
            </a: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2" name="Rectangle 3">
            <a:extLst>
              <a:ext uri="{FF2B5EF4-FFF2-40B4-BE49-F238E27FC236}">
                <a16:creationId xmlns:a16="http://schemas.microsoft.com/office/drawing/2014/main" id="{F9D491DD-A38E-475F-8906-6128AD1F3862}"/>
              </a:ext>
            </a:extLst>
          </p:cNvPr>
          <p:cNvSpPr txBox="1">
            <a:spLocks noChangeArrowheads="1"/>
          </p:cNvSpPr>
          <p:nvPr/>
        </p:nvSpPr>
        <p:spPr>
          <a:xfrm>
            <a:off x="727089" y="945329"/>
            <a:ext cx="11339512" cy="45402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tabLst>
                <a:tab pos="1371600" algn="l"/>
                <a:tab pos="2395538" algn="ctr"/>
                <a:tab pos="3594100" algn="ctr"/>
                <a:tab pos="4805363" algn="ctr"/>
              </a:tabLst>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5 threads </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T</a:t>
            </a:r>
            <a:r>
              <a:rPr lang="en-US" altLang="en-US" sz="2400" i="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0</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 T</a:t>
            </a:r>
            <a:r>
              <a:rPr lang="en-US" altLang="en-US" sz="2400" i="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1</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 T</a:t>
            </a:r>
            <a:r>
              <a:rPr lang="en-US" altLang="en-US" sz="2400" i="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2</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 T</a:t>
            </a:r>
            <a:r>
              <a:rPr lang="en-US" altLang="en-US" sz="2400" i="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3</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 T</a:t>
            </a:r>
            <a:r>
              <a:rPr lang="en-US" altLang="en-US" sz="2400" i="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4</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nSpc>
                <a:spcPct val="100000"/>
              </a:lnSpc>
              <a:spcBef>
                <a:spcPts val="0"/>
              </a:spcBef>
              <a:buFont typeface="Monotype Sorts" pitchFamily="-84" charset="2"/>
              <a:buNone/>
              <a:tabLst>
                <a:tab pos="1371600" algn="l"/>
                <a:tab pos="2395538" algn="ctr"/>
                <a:tab pos="3594100" algn="ctr"/>
                <a:tab pos="4805363" algn="ctr"/>
              </a:tabLst>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3 resource types:</a:t>
            </a:r>
          </a:p>
          <a:p>
            <a:pPr>
              <a:lnSpc>
                <a:spcPct val="100000"/>
              </a:lnSpc>
              <a:spcBef>
                <a:spcPts val="0"/>
              </a:spcBef>
              <a:buFont typeface="Monotype Sorts" pitchFamily="-84" charset="2"/>
              <a:buNone/>
              <a:tabLst>
                <a:tab pos="1371600" algn="l"/>
                <a:tab pos="2395538" algn="ctr"/>
                <a:tab pos="3594100" algn="ctr"/>
                <a:tab pos="4805363" algn="ctr"/>
              </a:tabLst>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A</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(10 instances),  </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B</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(5instances), and </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C</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(7 instances)</a:t>
            </a:r>
          </a:p>
          <a:p>
            <a:pPr>
              <a:lnSpc>
                <a:spcPct val="100000"/>
              </a:lnSpc>
              <a:spcBef>
                <a:spcPts val="0"/>
              </a:spcBef>
              <a:tabLst>
                <a:tab pos="1371600" algn="l"/>
                <a:tab pos="2395538" algn="ctr"/>
                <a:tab pos="3594100" algn="ctr"/>
                <a:tab pos="4805363" algn="ctr"/>
              </a:tabLst>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Snapshot at time T</a:t>
            </a:r>
            <a:r>
              <a:rPr lang="en-US" altLang="en-US" sz="2400"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0</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nSpc>
                <a:spcPct val="100000"/>
              </a:lnSpc>
              <a:spcBef>
                <a:spcPts val="0"/>
              </a:spcBef>
              <a:buFont typeface="Monotype Sorts" pitchFamily="-84" charset="2"/>
              <a:buNone/>
              <a:tabLst>
                <a:tab pos="1371600" algn="l"/>
                <a:tab pos="2395538" algn="ctr"/>
                <a:tab pos="3594100" algn="ctr"/>
                <a:tab pos="4805363" algn="ctr"/>
              </a:tabLst>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graphicFrame>
        <p:nvGraphicFramePr>
          <p:cNvPr id="6" name="Table 5"/>
          <p:cNvGraphicFramePr>
            <a:graphicFrameLocks noGrp="1"/>
          </p:cNvGraphicFramePr>
          <p:nvPr>
            <p:extLst>
              <p:ext uri="{D42A27DB-BD31-4B8C-83A1-F6EECF244321}">
                <p14:modId xmlns:p14="http://schemas.microsoft.com/office/powerpoint/2010/main" val="1320691599"/>
              </p:ext>
            </p:extLst>
          </p:nvPr>
        </p:nvGraphicFramePr>
        <p:xfrm>
          <a:off x="717755" y="2977322"/>
          <a:ext cx="11028771" cy="2595880"/>
        </p:xfrm>
        <a:graphic>
          <a:graphicData uri="http://schemas.openxmlformats.org/drawingml/2006/table">
            <a:tbl>
              <a:tblPr firstRow="1" bandRow="1">
                <a:tableStyleId>{5C22544A-7EE6-4342-B048-85BDC9FD1C3A}</a:tableStyleId>
              </a:tblPr>
              <a:tblGrid>
                <a:gridCol w="848367">
                  <a:extLst>
                    <a:ext uri="{9D8B030D-6E8A-4147-A177-3AD203B41FA5}">
                      <a16:colId xmlns:a16="http://schemas.microsoft.com/office/drawing/2014/main" val="1383002510"/>
                    </a:ext>
                  </a:extLst>
                </a:gridCol>
                <a:gridCol w="848367">
                  <a:extLst>
                    <a:ext uri="{9D8B030D-6E8A-4147-A177-3AD203B41FA5}">
                      <a16:colId xmlns:a16="http://schemas.microsoft.com/office/drawing/2014/main" val="1919799251"/>
                    </a:ext>
                  </a:extLst>
                </a:gridCol>
                <a:gridCol w="848367">
                  <a:extLst>
                    <a:ext uri="{9D8B030D-6E8A-4147-A177-3AD203B41FA5}">
                      <a16:colId xmlns:a16="http://schemas.microsoft.com/office/drawing/2014/main" val="4021442519"/>
                    </a:ext>
                  </a:extLst>
                </a:gridCol>
                <a:gridCol w="848367">
                  <a:extLst>
                    <a:ext uri="{9D8B030D-6E8A-4147-A177-3AD203B41FA5}">
                      <a16:colId xmlns:a16="http://schemas.microsoft.com/office/drawing/2014/main" val="3148174310"/>
                    </a:ext>
                  </a:extLst>
                </a:gridCol>
                <a:gridCol w="848367">
                  <a:extLst>
                    <a:ext uri="{9D8B030D-6E8A-4147-A177-3AD203B41FA5}">
                      <a16:colId xmlns:a16="http://schemas.microsoft.com/office/drawing/2014/main" val="3224305313"/>
                    </a:ext>
                  </a:extLst>
                </a:gridCol>
                <a:gridCol w="848367">
                  <a:extLst>
                    <a:ext uri="{9D8B030D-6E8A-4147-A177-3AD203B41FA5}">
                      <a16:colId xmlns:a16="http://schemas.microsoft.com/office/drawing/2014/main" val="3740227330"/>
                    </a:ext>
                  </a:extLst>
                </a:gridCol>
                <a:gridCol w="848367">
                  <a:extLst>
                    <a:ext uri="{9D8B030D-6E8A-4147-A177-3AD203B41FA5}">
                      <a16:colId xmlns:a16="http://schemas.microsoft.com/office/drawing/2014/main" val="3979319314"/>
                    </a:ext>
                  </a:extLst>
                </a:gridCol>
                <a:gridCol w="848367">
                  <a:extLst>
                    <a:ext uri="{9D8B030D-6E8A-4147-A177-3AD203B41FA5}">
                      <a16:colId xmlns:a16="http://schemas.microsoft.com/office/drawing/2014/main" val="2909699755"/>
                    </a:ext>
                  </a:extLst>
                </a:gridCol>
                <a:gridCol w="848367">
                  <a:extLst>
                    <a:ext uri="{9D8B030D-6E8A-4147-A177-3AD203B41FA5}">
                      <a16:colId xmlns:a16="http://schemas.microsoft.com/office/drawing/2014/main" val="3398706416"/>
                    </a:ext>
                  </a:extLst>
                </a:gridCol>
                <a:gridCol w="848367">
                  <a:extLst>
                    <a:ext uri="{9D8B030D-6E8A-4147-A177-3AD203B41FA5}">
                      <a16:colId xmlns:a16="http://schemas.microsoft.com/office/drawing/2014/main" val="3784040754"/>
                    </a:ext>
                  </a:extLst>
                </a:gridCol>
                <a:gridCol w="848367">
                  <a:extLst>
                    <a:ext uri="{9D8B030D-6E8A-4147-A177-3AD203B41FA5}">
                      <a16:colId xmlns:a16="http://schemas.microsoft.com/office/drawing/2014/main" val="2403937120"/>
                    </a:ext>
                  </a:extLst>
                </a:gridCol>
                <a:gridCol w="848367">
                  <a:extLst>
                    <a:ext uri="{9D8B030D-6E8A-4147-A177-3AD203B41FA5}">
                      <a16:colId xmlns:a16="http://schemas.microsoft.com/office/drawing/2014/main" val="1875324975"/>
                    </a:ext>
                  </a:extLst>
                </a:gridCol>
                <a:gridCol w="848367">
                  <a:extLst>
                    <a:ext uri="{9D8B030D-6E8A-4147-A177-3AD203B41FA5}">
                      <a16:colId xmlns:a16="http://schemas.microsoft.com/office/drawing/2014/main" val="1504218324"/>
                    </a:ext>
                  </a:extLst>
                </a:gridCol>
              </a:tblGrid>
              <a:tr h="370840">
                <a:tc>
                  <a:txBody>
                    <a:bodyPr/>
                    <a:lstStyle/>
                    <a:p>
                      <a:pPr algn="ctr"/>
                      <a:endParaRPr lang="en-IN" dirty="0"/>
                    </a:p>
                  </a:txBody>
                  <a:tcPr anchor="ctr"/>
                </a:tc>
                <a:tc gridSpan="3">
                  <a:txBody>
                    <a:bodyPr/>
                    <a:lstStyle/>
                    <a:p>
                      <a:pPr algn="ctr"/>
                      <a:r>
                        <a:rPr lang="en-IN" dirty="0"/>
                        <a:t>Max</a:t>
                      </a:r>
                    </a:p>
                  </a:txBody>
                  <a:tcPr anchor="ctr">
                    <a:solidFill>
                      <a:schemeClr val="accent5">
                        <a:lumMod val="75000"/>
                      </a:schemeClr>
                    </a:solidFill>
                  </a:tcPr>
                </a:tc>
                <a:tc hMerge="1">
                  <a:txBody>
                    <a:bodyPr/>
                    <a:lstStyle/>
                    <a:p>
                      <a:pPr algn="ctr"/>
                      <a:endParaRPr lang="en-IN" dirty="0"/>
                    </a:p>
                  </a:txBody>
                  <a:tcPr anchor="ctr"/>
                </a:tc>
                <a:tc hMerge="1">
                  <a:txBody>
                    <a:bodyPr/>
                    <a:lstStyle/>
                    <a:p>
                      <a:pPr algn="ctr"/>
                      <a:endParaRPr lang="en-IN" dirty="0"/>
                    </a:p>
                  </a:txBody>
                  <a:tcPr anchor="ctr"/>
                </a:tc>
                <a:tc gridSpan="3">
                  <a:txBody>
                    <a:bodyPr/>
                    <a:lstStyle/>
                    <a:p>
                      <a:pPr algn="ctr"/>
                      <a:r>
                        <a:rPr lang="en-IN" dirty="0"/>
                        <a:t>Allocation</a:t>
                      </a:r>
                    </a:p>
                  </a:txBody>
                  <a:tcPr anchor="ctr"/>
                </a:tc>
                <a:tc hMerge="1">
                  <a:txBody>
                    <a:bodyPr/>
                    <a:lstStyle/>
                    <a:p>
                      <a:pPr algn="ctr"/>
                      <a:endParaRPr lang="en-IN" dirty="0"/>
                    </a:p>
                  </a:txBody>
                  <a:tcPr anchor="ctr"/>
                </a:tc>
                <a:tc hMerge="1">
                  <a:txBody>
                    <a:bodyPr/>
                    <a:lstStyle/>
                    <a:p>
                      <a:pPr algn="ctr"/>
                      <a:endParaRPr lang="en-IN" dirty="0"/>
                    </a:p>
                  </a:txBody>
                  <a:tcPr anchor="ctr"/>
                </a:tc>
                <a:tc gridSpan="3">
                  <a:txBody>
                    <a:bodyPr/>
                    <a:lstStyle/>
                    <a:p>
                      <a:pPr algn="ctr"/>
                      <a:r>
                        <a:rPr lang="en-IN" dirty="0"/>
                        <a:t>Need</a:t>
                      </a:r>
                    </a:p>
                  </a:txBody>
                  <a:tcPr anchor="ctr">
                    <a:solidFill>
                      <a:schemeClr val="tx2">
                        <a:lumMod val="75000"/>
                      </a:schemeClr>
                    </a:solidFill>
                  </a:tcPr>
                </a:tc>
                <a:tc hMerge="1">
                  <a:txBody>
                    <a:bodyPr/>
                    <a:lstStyle/>
                    <a:p>
                      <a:pPr algn="ctr"/>
                      <a:endParaRPr lang="en-IN"/>
                    </a:p>
                  </a:txBody>
                  <a:tcPr anchor="ctr"/>
                </a:tc>
                <a:tc hMerge="1">
                  <a:txBody>
                    <a:bodyPr/>
                    <a:lstStyle/>
                    <a:p>
                      <a:pPr algn="ctr"/>
                      <a:endParaRPr lang="en-IN" dirty="0"/>
                    </a:p>
                  </a:txBody>
                  <a:tcPr anchor="ctr"/>
                </a:tc>
                <a:tc gridSpan="3">
                  <a:txBody>
                    <a:bodyPr/>
                    <a:lstStyle/>
                    <a:p>
                      <a:pPr algn="ctr"/>
                      <a:r>
                        <a:rPr lang="en-IN" dirty="0"/>
                        <a:t>Available</a:t>
                      </a:r>
                    </a:p>
                  </a:txBody>
                  <a:tcPr anchor="ctr"/>
                </a:tc>
                <a:tc hMerge="1">
                  <a:txBody>
                    <a:bodyPr/>
                    <a:lstStyle/>
                    <a:p>
                      <a:pPr algn="ctr"/>
                      <a:endParaRPr lang="en-IN" dirty="0"/>
                    </a:p>
                  </a:txBody>
                  <a:tcPr anchor="ctr"/>
                </a:tc>
                <a:tc hMerge="1">
                  <a:txBody>
                    <a:bodyPr/>
                    <a:lstStyle/>
                    <a:p>
                      <a:pPr algn="ctr"/>
                      <a:endParaRPr lang="en-IN" dirty="0"/>
                    </a:p>
                  </a:txBody>
                  <a:tcPr anchor="ctr"/>
                </a:tc>
                <a:extLst>
                  <a:ext uri="{0D108BD9-81ED-4DB2-BD59-A6C34878D82A}">
                    <a16:rowId xmlns:a16="http://schemas.microsoft.com/office/drawing/2014/main" val="3270119033"/>
                  </a:ext>
                </a:extLst>
              </a:tr>
              <a:tr h="370840">
                <a:tc>
                  <a:txBody>
                    <a:bodyPr/>
                    <a:lstStyle/>
                    <a:p>
                      <a:pPr algn="ctr"/>
                      <a:endParaRPr lang="en-IN" dirty="0"/>
                    </a:p>
                  </a:txBody>
                  <a:tcPr anchor="ctr">
                    <a:solidFill>
                      <a:schemeClr val="accent1"/>
                    </a:solidFill>
                  </a:tcPr>
                </a:tc>
                <a:tc>
                  <a:txBody>
                    <a:bodyPr/>
                    <a:lstStyle/>
                    <a:p>
                      <a:pPr algn="ctr"/>
                      <a:r>
                        <a:rPr lang="en-IN" b="1" dirty="0">
                          <a:solidFill>
                            <a:schemeClr val="bg1"/>
                          </a:solidFill>
                        </a:rPr>
                        <a:t>A</a:t>
                      </a:r>
                    </a:p>
                  </a:txBody>
                  <a:tcPr anchor="ctr">
                    <a:solidFill>
                      <a:schemeClr val="accent5">
                        <a:lumMod val="75000"/>
                      </a:schemeClr>
                    </a:solidFill>
                  </a:tcPr>
                </a:tc>
                <a:tc>
                  <a:txBody>
                    <a:bodyPr/>
                    <a:lstStyle/>
                    <a:p>
                      <a:pPr algn="ctr"/>
                      <a:r>
                        <a:rPr lang="en-IN" b="1" dirty="0">
                          <a:solidFill>
                            <a:schemeClr val="bg1"/>
                          </a:solidFill>
                        </a:rPr>
                        <a:t>B</a:t>
                      </a:r>
                    </a:p>
                  </a:txBody>
                  <a:tcPr anchor="ctr">
                    <a:solidFill>
                      <a:schemeClr val="accent5">
                        <a:lumMod val="75000"/>
                      </a:schemeClr>
                    </a:solidFill>
                  </a:tcPr>
                </a:tc>
                <a:tc>
                  <a:txBody>
                    <a:bodyPr/>
                    <a:lstStyle/>
                    <a:p>
                      <a:pPr algn="ctr"/>
                      <a:r>
                        <a:rPr lang="en-IN" b="1" dirty="0">
                          <a:solidFill>
                            <a:schemeClr val="bg1"/>
                          </a:solidFill>
                        </a:rPr>
                        <a:t>C</a:t>
                      </a:r>
                    </a:p>
                  </a:txBody>
                  <a:tcPr anchor="ctr">
                    <a:solidFill>
                      <a:schemeClr val="accent5">
                        <a:lumMod val="75000"/>
                      </a:schemeClr>
                    </a:solidFill>
                  </a:tcPr>
                </a:tc>
                <a:tc>
                  <a:txBody>
                    <a:bodyPr/>
                    <a:lstStyle/>
                    <a:p>
                      <a:pPr algn="ctr"/>
                      <a:r>
                        <a:rPr lang="en-IN" b="1" dirty="0">
                          <a:solidFill>
                            <a:schemeClr val="bg1"/>
                          </a:solidFill>
                        </a:rPr>
                        <a:t>A</a:t>
                      </a:r>
                    </a:p>
                  </a:txBody>
                  <a:tcPr anchor="ctr">
                    <a:solidFill>
                      <a:schemeClr val="accent1"/>
                    </a:solidFill>
                  </a:tcPr>
                </a:tc>
                <a:tc>
                  <a:txBody>
                    <a:bodyPr/>
                    <a:lstStyle/>
                    <a:p>
                      <a:pPr algn="ctr"/>
                      <a:r>
                        <a:rPr lang="en-IN" b="1" dirty="0">
                          <a:solidFill>
                            <a:schemeClr val="bg1"/>
                          </a:solidFill>
                        </a:rPr>
                        <a:t>B</a:t>
                      </a:r>
                    </a:p>
                  </a:txBody>
                  <a:tcPr anchor="ctr">
                    <a:solidFill>
                      <a:schemeClr val="accent1"/>
                    </a:solidFill>
                  </a:tcPr>
                </a:tc>
                <a:tc>
                  <a:txBody>
                    <a:bodyPr/>
                    <a:lstStyle/>
                    <a:p>
                      <a:pPr algn="ctr"/>
                      <a:r>
                        <a:rPr lang="en-IN" b="1" dirty="0">
                          <a:solidFill>
                            <a:schemeClr val="bg1"/>
                          </a:solidFill>
                        </a:rPr>
                        <a:t>C</a:t>
                      </a:r>
                    </a:p>
                  </a:txBody>
                  <a:tcPr anchor="ctr">
                    <a:solidFill>
                      <a:schemeClr val="accent1"/>
                    </a:solidFill>
                  </a:tcPr>
                </a:tc>
                <a:tc>
                  <a:txBody>
                    <a:bodyPr/>
                    <a:lstStyle/>
                    <a:p>
                      <a:pPr algn="ctr"/>
                      <a:r>
                        <a:rPr lang="en-IN" b="1" dirty="0">
                          <a:solidFill>
                            <a:schemeClr val="bg1"/>
                          </a:solidFill>
                        </a:rPr>
                        <a:t>A</a:t>
                      </a:r>
                    </a:p>
                  </a:txBody>
                  <a:tcPr anchor="ctr">
                    <a:solidFill>
                      <a:schemeClr val="tx2">
                        <a:lumMod val="75000"/>
                      </a:schemeClr>
                    </a:solidFill>
                  </a:tcPr>
                </a:tc>
                <a:tc>
                  <a:txBody>
                    <a:bodyPr/>
                    <a:lstStyle/>
                    <a:p>
                      <a:pPr algn="ctr"/>
                      <a:r>
                        <a:rPr lang="en-IN" b="1" dirty="0">
                          <a:solidFill>
                            <a:schemeClr val="bg1"/>
                          </a:solidFill>
                        </a:rPr>
                        <a:t>B</a:t>
                      </a:r>
                    </a:p>
                  </a:txBody>
                  <a:tcPr anchor="ctr">
                    <a:solidFill>
                      <a:schemeClr val="tx2">
                        <a:lumMod val="75000"/>
                      </a:schemeClr>
                    </a:solidFill>
                  </a:tcPr>
                </a:tc>
                <a:tc>
                  <a:txBody>
                    <a:bodyPr/>
                    <a:lstStyle/>
                    <a:p>
                      <a:pPr algn="ctr"/>
                      <a:r>
                        <a:rPr lang="en-IN" b="1" dirty="0">
                          <a:solidFill>
                            <a:schemeClr val="bg1"/>
                          </a:solidFill>
                        </a:rPr>
                        <a:t>C</a:t>
                      </a:r>
                    </a:p>
                  </a:txBody>
                  <a:tcPr anchor="ctr">
                    <a:solidFill>
                      <a:schemeClr val="tx2">
                        <a:lumMod val="75000"/>
                      </a:schemeClr>
                    </a:solidFill>
                  </a:tcPr>
                </a:tc>
                <a:tc>
                  <a:txBody>
                    <a:bodyPr/>
                    <a:lstStyle/>
                    <a:p>
                      <a:pPr algn="ctr"/>
                      <a:r>
                        <a:rPr lang="en-IN" b="1" dirty="0">
                          <a:solidFill>
                            <a:schemeClr val="bg1"/>
                          </a:solidFill>
                        </a:rPr>
                        <a:t>A</a:t>
                      </a:r>
                    </a:p>
                  </a:txBody>
                  <a:tcPr anchor="ctr">
                    <a:solidFill>
                      <a:schemeClr val="accent1"/>
                    </a:solidFill>
                  </a:tcPr>
                </a:tc>
                <a:tc>
                  <a:txBody>
                    <a:bodyPr/>
                    <a:lstStyle/>
                    <a:p>
                      <a:pPr algn="ctr"/>
                      <a:r>
                        <a:rPr lang="en-IN" b="1" dirty="0">
                          <a:solidFill>
                            <a:schemeClr val="bg1"/>
                          </a:solidFill>
                        </a:rPr>
                        <a:t>B</a:t>
                      </a:r>
                    </a:p>
                  </a:txBody>
                  <a:tcPr anchor="ctr">
                    <a:solidFill>
                      <a:schemeClr val="accent1"/>
                    </a:solidFill>
                  </a:tcPr>
                </a:tc>
                <a:tc>
                  <a:txBody>
                    <a:bodyPr/>
                    <a:lstStyle/>
                    <a:p>
                      <a:pPr algn="ctr"/>
                      <a:r>
                        <a:rPr lang="en-IN" b="1" dirty="0">
                          <a:solidFill>
                            <a:schemeClr val="bg1"/>
                          </a:solidFill>
                        </a:rPr>
                        <a:t>C</a:t>
                      </a:r>
                    </a:p>
                  </a:txBody>
                  <a:tcPr anchor="ctr">
                    <a:solidFill>
                      <a:schemeClr val="accent1"/>
                    </a:solidFill>
                  </a:tcPr>
                </a:tc>
                <a:extLst>
                  <a:ext uri="{0D108BD9-81ED-4DB2-BD59-A6C34878D82A}">
                    <a16:rowId xmlns:a16="http://schemas.microsoft.com/office/drawing/2014/main" val="3615273432"/>
                  </a:ext>
                </a:extLst>
              </a:tr>
              <a:tr h="370840">
                <a:tc>
                  <a:txBody>
                    <a:bodyPr/>
                    <a:lstStyle/>
                    <a:p>
                      <a:pPr algn="ctr"/>
                      <a:r>
                        <a:rPr lang="en-IN" dirty="0"/>
                        <a:t>T0</a:t>
                      </a:r>
                    </a:p>
                  </a:txBody>
                  <a:tcPr anchor="ctr"/>
                </a:tc>
                <a:tc>
                  <a:txBody>
                    <a:bodyPr/>
                    <a:lstStyle/>
                    <a:p>
                      <a:pPr algn="ctr"/>
                      <a:r>
                        <a:rPr lang="en-IN" dirty="0"/>
                        <a:t>7</a:t>
                      </a:r>
                    </a:p>
                  </a:txBody>
                  <a:tcPr anchor="ctr">
                    <a:solidFill>
                      <a:schemeClr val="accent5">
                        <a:lumMod val="40000"/>
                        <a:lumOff val="60000"/>
                      </a:schemeClr>
                    </a:solidFill>
                  </a:tcPr>
                </a:tc>
                <a:tc>
                  <a:txBody>
                    <a:bodyPr/>
                    <a:lstStyle/>
                    <a:p>
                      <a:pPr algn="ctr"/>
                      <a:r>
                        <a:rPr lang="en-IN" dirty="0"/>
                        <a:t>5</a:t>
                      </a:r>
                    </a:p>
                  </a:txBody>
                  <a:tcPr anchor="ctr">
                    <a:solidFill>
                      <a:schemeClr val="accent5">
                        <a:lumMod val="40000"/>
                        <a:lumOff val="60000"/>
                      </a:schemeClr>
                    </a:solidFill>
                  </a:tcPr>
                </a:tc>
                <a:tc>
                  <a:txBody>
                    <a:bodyPr/>
                    <a:lstStyle/>
                    <a:p>
                      <a:pPr algn="ctr"/>
                      <a:r>
                        <a:rPr lang="en-IN" dirty="0"/>
                        <a:t>3</a:t>
                      </a:r>
                    </a:p>
                  </a:txBody>
                  <a:tcPr anchor="ctr">
                    <a:solidFill>
                      <a:schemeClr val="accent5">
                        <a:lumMod val="40000"/>
                        <a:lumOff val="60000"/>
                      </a:schemeClr>
                    </a:solidFill>
                  </a:tcPr>
                </a:tc>
                <a:tc>
                  <a:txBody>
                    <a:bodyPr/>
                    <a:lstStyle/>
                    <a:p>
                      <a:pPr algn="ctr"/>
                      <a:r>
                        <a:rPr lang="en-IN" dirty="0"/>
                        <a:t>0</a:t>
                      </a:r>
                    </a:p>
                  </a:txBody>
                  <a:tcPr anchor="ctr"/>
                </a:tc>
                <a:tc>
                  <a:txBody>
                    <a:bodyPr/>
                    <a:lstStyle/>
                    <a:p>
                      <a:pPr algn="ctr"/>
                      <a:r>
                        <a:rPr lang="en-IN" dirty="0"/>
                        <a:t>1</a:t>
                      </a:r>
                    </a:p>
                  </a:txBody>
                  <a:tcPr anchor="ctr"/>
                </a:tc>
                <a:tc>
                  <a:txBody>
                    <a:bodyPr/>
                    <a:lstStyle/>
                    <a:p>
                      <a:pPr algn="ctr"/>
                      <a:r>
                        <a:rPr lang="en-IN" dirty="0"/>
                        <a:t>0</a:t>
                      </a:r>
                    </a:p>
                  </a:txBody>
                  <a:tcPr anchor="ctr"/>
                </a:tc>
                <a:tc>
                  <a:txBody>
                    <a:bodyPr/>
                    <a:lstStyle/>
                    <a:p>
                      <a:pPr algn="ctr"/>
                      <a:r>
                        <a:rPr lang="en-IN" dirty="0"/>
                        <a:t>7</a:t>
                      </a:r>
                    </a:p>
                  </a:txBody>
                  <a:tcPr anchor="ctr">
                    <a:solidFill>
                      <a:schemeClr val="tx2">
                        <a:lumMod val="40000"/>
                        <a:lumOff val="60000"/>
                      </a:schemeClr>
                    </a:solidFill>
                  </a:tcPr>
                </a:tc>
                <a:tc>
                  <a:txBody>
                    <a:bodyPr/>
                    <a:lstStyle/>
                    <a:p>
                      <a:pPr algn="ctr"/>
                      <a:r>
                        <a:rPr lang="en-IN" dirty="0"/>
                        <a:t>4</a:t>
                      </a:r>
                    </a:p>
                  </a:txBody>
                  <a:tcPr anchor="ctr">
                    <a:solidFill>
                      <a:schemeClr val="tx2">
                        <a:lumMod val="40000"/>
                        <a:lumOff val="60000"/>
                      </a:schemeClr>
                    </a:solidFill>
                  </a:tcPr>
                </a:tc>
                <a:tc>
                  <a:txBody>
                    <a:bodyPr/>
                    <a:lstStyle/>
                    <a:p>
                      <a:pPr algn="ctr"/>
                      <a:r>
                        <a:rPr lang="en-IN" dirty="0"/>
                        <a:t>3</a:t>
                      </a:r>
                    </a:p>
                  </a:txBody>
                  <a:tcPr anchor="ctr">
                    <a:solidFill>
                      <a:schemeClr val="tx2">
                        <a:lumMod val="40000"/>
                        <a:lumOff val="60000"/>
                      </a:schemeClr>
                    </a:solidFill>
                  </a:tcPr>
                </a:tc>
                <a:tc>
                  <a:txBody>
                    <a:bodyPr/>
                    <a:lstStyle/>
                    <a:p>
                      <a:pPr algn="ctr"/>
                      <a:r>
                        <a:rPr lang="en-IN" dirty="0"/>
                        <a:t>3</a:t>
                      </a:r>
                    </a:p>
                  </a:txBody>
                  <a:tcPr anchor="ctr"/>
                </a:tc>
                <a:tc>
                  <a:txBody>
                    <a:bodyPr/>
                    <a:lstStyle/>
                    <a:p>
                      <a:pPr algn="ctr"/>
                      <a:r>
                        <a:rPr lang="en-IN" dirty="0"/>
                        <a:t>3</a:t>
                      </a:r>
                    </a:p>
                  </a:txBody>
                  <a:tcPr anchor="ctr"/>
                </a:tc>
                <a:tc>
                  <a:txBody>
                    <a:bodyPr/>
                    <a:lstStyle/>
                    <a:p>
                      <a:pPr algn="ctr"/>
                      <a:r>
                        <a:rPr lang="en-IN" dirty="0"/>
                        <a:t>2</a:t>
                      </a:r>
                    </a:p>
                  </a:txBody>
                  <a:tcPr anchor="ctr"/>
                </a:tc>
                <a:extLst>
                  <a:ext uri="{0D108BD9-81ED-4DB2-BD59-A6C34878D82A}">
                    <a16:rowId xmlns:a16="http://schemas.microsoft.com/office/drawing/2014/main" val="2709372303"/>
                  </a:ext>
                </a:extLst>
              </a:tr>
              <a:tr h="370840">
                <a:tc>
                  <a:txBody>
                    <a:bodyPr/>
                    <a:lstStyle/>
                    <a:p>
                      <a:pPr algn="ctr"/>
                      <a:r>
                        <a:rPr lang="en-IN" dirty="0"/>
                        <a:t>T1</a:t>
                      </a:r>
                    </a:p>
                  </a:txBody>
                  <a:tcPr anchor="ctr"/>
                </a:tc>
                <a:tc>
                  <a:txBody>
                    <a:bodyPr/>
                    <a:lstStyle/>
                    <a:p>
                      <a:pPr algn="ctr"/>
                      <a:r>
                        <a:rPr lang="en-IN" dirty="0"/>
                        <a:t>3</a:t>
                      </a:r>
                    </a:p>
                  </a:txBody>
                  <a:tcPr anchor="ctr">
                    <a:solidFill>
                      <a:schemeClr val="accent5">
                        <a:lumMod val="40000"/>
                        <a:lumOff val="60000"/>
                      </a:schemeClr>
                    </a:solidFill>
                  </a:tcPr>
                </a:tc>
                <a:tc>
                  <a:txBody>
                    <a:bodyPr/>
                    <a:lstStyle/>
                    <a:p>
                      <a:pPr algn="ctr"/>
                      <a:r>
                        <a:rPr lang="en-IN" dirty="0"/>
                        <a:t>2</a:t>
                      </a:r>
                    </a:p>
                  </a:txBody>
                  <a:tcPr anchor="ctr">
                    <a:solidFill>
                      <a:schemeClr val="accent5">
                        <a:lumMod val="40000"/>
                        <a:lumOff val="60000"/>
                      </a:schemeClr>
                    </a:solidFill>
                  </a:tcPr>
                </a:tc>
                <a:tc>
                  <a:txBody>
                    <a:bodyPr/>
                    <a:lstStyle/>
                    <a:p>
                      <a:pPr algn="ctr"/>
                      <a:r>
                        <a:rPr lang="en-IN" dirty="0"/>
                        <a:t>2</a:t>
                      </a:r>
                    </a:p>
                  </a:txBody>
                  <a:tcPr anchor="ctr">
                    <a:solidFill>
                      <a:schemeClr val="accent5">
                        <a:lumMod val="40000"/>
                        <a:lumOff val="60000"/>
                      </a:schemeClr>
                    </a:solidFill>
                  </a:tcPr>
                </a:tc>
                <a:tc>
                  <a:txBody>
                    <a:bodyPr/>
                    <a:lstStyle/>
                    <a:p>
                      <a:pPr algn="ctr"/>
                      <a:endParaRPr lang="en-IN" dirty="0"/>
                    </a:p>
                  </a:txBody>
                  <a:tcPr anchor="ctr"/>
                </a:tc>
                <a:tc>
                  <a:txBody>
                    <a:bodyPr/>
                    <a:lstStyle/>
                    <a:p>
                      <a:pPr algn="ctr"/>
                      <a:endParaRPr lang="en-IN" dirty="0"/>
                    </a:p>
                  </a:txBody>
                  <a:tcPr anchor="ctr"/>
                </a:tc>
                <a:tc>
                  <a:txBody>
                    <a:bodyPr/>
                    <a:lstStyle/>
                    <a:p>
                      <a:pPr algn="ctr"/>
                      <a:endParaRPr lang="en-IN" dirty="0"/>
                    </a:p>
                  </a:txBody>
                  <a:tcPr anchor="ctr"/>
                </a:tc>
                <a:tc>
                  <a:txBody>
                    <a:bodyPr/>
                    <a:lstStyle/>
                    <a:p>
                      <a:pPr algn="ctr"/>
                      <a:r>
                        <a:rPr lang="en-US" dirty="0"/>
                        <a:t>0</a:t>
                      </a:r>
                      <a:endParaRPr lang="en-IN" dirty="0"/>
                    </a:p>
                  </a:txBody>
                  <a:tcPr anchor="ctr">
                    <a:solidFill>
                      <a:schemeClr val="tx2">
                        <a:lumMod val="40000"/>
                        <a:lumOff val="60000"/>
                      </a:schemeClr>
                    </a:solidFill>
                  </a:tcPr>
                </a:tc>
                <a:tc>
                  <a:txBody>
                    <a:bodyPr/>
                    <a:lstStyle/>
                    <a:p>
                      <a:pPr algn="ctr"/>
                      <a:r>
                        <a:rPr lang="en-US" dirty="0"/>
                        <a:t>0</a:t>
                      </a:r>
                      <a:endParaRPr lang="en-IN" dirty="0"/>
                    </a:p>
                  </a:txBody>
                  <a:tcPr anchor="ctr">
                    <a:solidFill>
                      <a:schemeClr val="tx2">
                        <a:lumMod val="40000"/>
                        <a:lumOff val="60000"/>
                      </a:schemeClr>
                    </a:solidFill>
                  </a:tcPr>
                </a:tc>
                <a:tc>
                  <a:txBody>
                    <a:bodyPr/>
                    <a:lstStyle/>
                    <a:p>
                      <a:pPr algn="ctr"/>
                      <a:r>
                        <a:rPr lang="en-US" dirty="0"/>
                        <a:t>0</a:t>
                      </a:r>
                      <a:endParaRPr lang="en-IN" dirty="0"/>
                    </a:p>
                  </a:txBody>
                  <a:tcPr anchor="ctr">
                    <a:solidFill>
                      <a:schemeClr val="tx2">
                        <a:lumMod val="40000"/>
                        <a:lumOff val="60000"/>
                      </a:schemeClr>
                    </a:solidFill>
                  </a:tcPr>
                </a:tc>
                <a:tc>
                  <a:txBody>
                    <a:bodyPr/>
                    <a:lstStyle/>
                    <a:p>
                      <a:pPr algn="ctr"/>
                      <a:r>
                        <a:rPr lang="en-US" dirty="0"/>
                        <a:t>2</a:t>
                      </a:r>
                      <a:endParaRPr lang="en-IN" dirty="0"/>
                    </a:p>
                  </a:txBody>
                  <a:tcPr anchor="ctr"/>
                </a:tc>
                <a:tc>
                  <a:txBody>
                    <a:bodyPr/>
                    <a:lstStyle/>
                    <a:p>
                      <a:pPr algn="ctr"/>
                      <a:r>
                        <a:rPr lang="en-US" dirty="0"/>
                        <a:t>1</a:t>
                      </a:r>
                      <a:endParaRPr lang="en-IN" dirty="0"/>
                    </a:p>
                  </a:txBody>
                  <a:tcPr anchor="ctr"/>
                </a:tc>
                <a:tc>
                  <a:txBody>
                    <a:bodyPr/>
                    <a:lstStyle/>
                    <a:p>
                      <a:pPr algn="ctr"/>
                      <a:r>
                        <a:rPr lang="en-US" dirty="0"/>
                        <a:t>0</a:t>
                      </a:r>
                      <a:endParaRPr lang="en-IN" dirty="0"/>
                    </a:p>
                  </a:txBody>
                  <a:tcPr anchor="ctr"/>
                </a:tc>
                <a:extLst>
                  <a:ext uri="{0D108BD9-81ED-4DB2-BD59-A6C34878D82A}">
                    <a16:rowId xmlns:a16="http://schemas.microsoft.com/office/drawing/2014/main" val="2372725878"/>
                  </a:ext>
                </a:extLst>
              </a:tr>
              <a:tr h="370840">
                <a:tc>
                  <a:txBody>
                    <a:bodyPr/>
                    <a:lstStyle/>
                    <a:p>
                      <a:pPr algn="ctr"/>
                      <a:r>
                        <a:rPr lang="en-IN" dirty="0"/>
                        <a:t>T2</a:t>
                      </a:r>
                    </a:p>
                  </a:txBody>
                  <a:tcPr anchor="ctr"/>
                </a:tc>
                <a:tc>
                  <a:txBody>
                    <a:bodyPr/>
                    <a:lstStyle/>
                    <a:p>
                      <a:pPr algn="ctr"/>
                      <a:r>
                        <a:rPr lang="en-IN" dirty="0"/>
                        <a:t>9</a:t>
                      </a:r>
                    </a:p>
                  </a:txBody>
                  <a:tcPr anchor="ctr">
                    <a:solidFill>
                      <a:schemeClr val="accent5">
                        <a:lumMod val="40000"/>
                        <a:lumOff val="60000"/>
                      </a:schemeClr>
                    </a:solidFill>
                  </a:tcPr>
                </a:tc>
                <a:tc>
                  <a:txBody>
                    <a:bodyPr/>
                    <a:lstStyle/>
                    <a:p>
                      <a:pPr algn="ctr"/>
                      <a:r>
                        <a:rPr lang="en-IN" dirty="0"/>
                        <a:t>0</a:t>
                      </a:r>
                    </a:p>
                  </a:txBody>
                  <a:tcPr anchor="ctr">
                    <a:solidFill>
                      <a:schemeClr val="accent5">
                        <a:lumMod val="40000"/>
                        <a:lumOff val="60000"/>
                      </a:schemeClr>
                    </a:solidFill>
                  </a:tcPr>
                </a:tc>
                <a:tc>
                  <a:txBody>
                    <a:bodyPr/>
                    <a:lstStyle/>
                    <a:p>
                      <a:pPr algn="ctr"/>
                      <a:r>
                        <a:rPr lang="en-IN" dirty="0"/>
                        <a:t>2</a:t>
                      </a:r>
                    </a:p>
                  </a:txBody>
                  <a:tcPr anchor="ctr">
                    <a:solidFill>
                      <a:schemeClr val="accent5">
                        <a:lumMod val="40000"/>
                        <a:lumOff val="60000"/>
                      </a:schemeClr>
                    </a:solidFill>
                  </a:tcPr>
                </a:tc>
                <a:tc>
                  <a:txBody>
                    <a:bodyPr/>
                    <a:lstStyle/>
                    <a:p>
                      <a:pPr algn="ctr"/>
                      <a:r>
                        <a:rPr lang="en-IN" dirty="0"/>
                        <a:t>3</a:t>
                      </a:r>
                    </a:p>
                  </a:txBody>
                  <a:tcPr anchor="ctr"/>
                </a:tc>
                <a:tc>
                  <a:txBody>
                    <a:bodyPr/>
                    <a:lstStyle/>
                    <a:p>
                      <a:pPr algn="ctr"/>
                      <a:r>
                        <a:rPr lang="en-IN" dirty="0"/>
                        <a:t>0</a:t>
                      </a:r>
                    </a:p>
                  </a:txBody>
                  <a:tcPr anchor="ctr"/>
                </a:tc>
                <a:tc>
                  <a:txBody>
                    <a:bodyPr/>
                    <a:lstStyle/>
                    <a:p>
                      <a:pPr algn="ctr"/>
                      <a:r>
                        <a:rPr lang="en-IN" dirty="0"/>
                        <a:t>2</a:t>
                      </a:r>
                    </a:p>
                  </a:txBody>
                  <a:tcPr anchor="ctr"/>
                </a:tc>
                <a:tc>
                  <a:txBody>
                    <a:bodyPr/>
                    <a:lstStyle/>
                    <a:p>
                      <a:pPr algn="ctr"/>
                      <a:r>
                        <a:rPr lang="en-IN" dirty="0"/>
                        <a:t>6</a:t>
                      </a:r>
                    </a:p>
                  </a:txBody>
                  <a:tcPr anchor="ctr">
                    <a:solidFill>
                      <a:schemeClr val="tx2">
                        <a:lumMod val="40000"/>
                        <a:lumOff val="60000"/>
                      </a:schemeClr>
                    </a:solidFill>
                  </a:tcPr>
                </a:tc>
                <a:tc>
                  <a:txBody>
                    <a:bodyPr/>
                    <a:lstStyle/>
                    <a:p>
                      <a:pPr algn="ctr"/>
                      <a:r>
                        <a:rPr lang="en-IN" dirty="0"/>
                        <a:t>0</a:t>
                      </a:r>
                    </a:p>
                  </a:txBody>
                  <a:tcPr anchor="ctr">
                    <a:solidFill>
                      <a:schemeClr val="tx2">
                        <a:lumMod val="40000"/>
                        <a:lumOff val="60000"/>
                      </a:schemeClr>
                    </a:solidFill>
                  </a:tcPr>
                </a:tc>
                <a:tc>
                  <a:txBody>
                    <a:bodyPr/>
                    <a:lstStyle/>
                    <a:p>
                      <a:pPr algn="ctr"/>
                      <a:r>
                        <a:rPr lang="en-IN" dirty="0"/>
                        <a:t>0</a:t>
                      </a:r>
                    </a:p>
                  </a:txBody>
                  <a:tcPr anchor="ctr">
                    <a:solidFill>
                      <a:schemeClr val="tx2">
                        <a:lumMod val="40000"/>
                        <a:lumOff val="60000"/>
                      </a:schemeClr>
                    </a:solidFill>
                  </a:tcPr>
                </a:tc>
                <a:tc>
                  <a:txBody>
                    <a:bodyPr/>
                    <a:lstStyle/>
                    <a:p>
                      <a:pPr algn="ctr"/>
                      <a:r>
                        <a:rPr lang="en-US" dirty="0"/>
                        <a:t>5</a:t>
                      </a:r>
                      <a:endParaRPr lang="en-IN" dirty="0"/>
                    </a:p>
                  </a:txBody>
                  <a:tcPr anchor="ctr"/>
                </a:tc>
                <a:tc>
                  <a:txBody>
                    <a:bodyPr/>
                    <a:lstStyle/>
                    <a:p>
                      <a:pPr algn="ctr"/>
                      <a:r>
                        <a:rPr lang="en-US" dirty="0"/>
                        <a:t>3</a:t>
                      </a:r>
                      <a:endParaRPr lang="en-IN" dirty="0"/>
                    </a:p>
                  </a:txBody>
                  <a:tcPr anchor="ctr"/>
                </a:tc>
                <a:tc>
                  <a:txBody>
                    <a:bodyPr/>
                    <a:lstStyle/>
                    <a:p>
                      <a:pPr algn="ctr"/>
                      <a:r>
                        <a:rPr lang="en-US" dirty="0"/>
                        <a:t>2</a:t>
                      </a:r>
                      <a:endParaRPr lang="en-IN" dirty="0"/>
                    </a:p>
                  </a:txBody>
                  <a:tcPr anchor="ctr"/>
                </a:tc>
                <a:extLst>
                  <a:ext uri="{0D108BD9-81ED-4DB2-BD59-A6C34878D82A}">
                    <a16:rowId xmlns:a16="http://schemas.microsoft.com/office/drawing/2014/main" val="1491744920"/>
                  </a:ext>
                </a:extLst>
              </a:tr>
              <a:tr h="370840">
                <a:tc>
                  <a:txBody>
                    <a:bodyPr/>
                    <a:lstStyle/>
                    <a:p>
                      <a:pPr algn="ctr"/>
                      <a:r>
                        <a:rPr lang="en-IN" dirty="0"/>
                        <a:t>T3</a:t>
                      </a:r>
                    </a:p>
                  </a:txBody>
                  <a:tcPr anchor="ctr"/>
                </a:tc>
                <a:tc>
                  <a:txBody>
                    <a:bodyPr/>
                    <a:lstStyle/>
                    <a:p>
                      <a:pPr algn="ctr"/>
                      <a:r>
                        <a:rPr lang="en-IN" dirty="0"/>
                        <a:t>2</a:t>
                      </a:r>
                    </a:p>
                  </a:txBody>
                  <a:tcPr anchor="ctr">
                    <a:solidFill>
                      <a:schemeClr val="accent5">
                        <a:lumMod val="40000"/>
                        <a:lumOff val="60000"/>
                      </a:schemeClr>
                    </a:solidFill>
                  </a:tcPr>
                </a:tc>
                <a:tc>
                  <a:txBody>
                    <a:bodyPr/>
                    <a:lstStyle/>
                    <a:p>
                      <a:pPr algn="ctr"/>
                      <a:r>
                        <a:rPr lang="en-IN" dirty="0"/>
                        <a:t>2</a:t>
                      </a:r>
                    </a:p>
                  </a:txBody>
                  <a:tcPr anchor="ctr">
                    <a:solidFill>
                      <a:schemeClr val="accent5">
                        <a:lumMod val="40000"/>
                        <a:lumOff val="60000"/>
                      </a:schemeClr>
                    </a:solidFill>
                  </a:tcPr>
                </a:tc>
                <a:tc>
                  <a:txBody>
                    <a:bodyPr/>
                    <a:lstStyle/>
                    <a:p>
                      <a:pPr algn="ctr"/>
                      <a:r>
                        <a:rPr lang="en-IN" dirty="0"/>
                        <a:t>2</a:t>
                      </a:r>
                    </a:p>
                  </a:txBody>
                  <a:tcPr anchor="ctr">
                    <a:solidFill>
                      <a:schemeClr val="accent5">
                        <a:lumMod val="40000"/>
                        <a:lumOff val="60000"/>
                      </a:schemeClr>
                    </a:solidFill>
                  </a:tcPr>
                </a:tc>
                <a:tc>
                  <a:txBody>
                    <a:bodyPr/>
                    <a:lstStyle/>
                    <a:p>
                      <a:pPr algn="ctr"/>
                      <a:r>
                        <a:rPr lang="en-IN" dirty="0"/>
                        <a:t>2</a:t>
                      </a:r>
                    </a:p>
                  </a:txBody>
                  <a:tcPr anchor="ctr"/>
                </a:tc>
                <a:tc>
                  <a:txBody>
                    <a:bodyPr/>
                    <a:lstStyle/>
                    <a:p>
                      <a:pPr algn="ctr"/>
                      <a:r>
                        <a:rPr lang="en-US" dirty="0"/>
                        <a:t>2</a:t>
                      </a:r>
                      <a:endParaRPr lang="en-IN" dirty="0"/>
                    </a:p>
                  </a:txBody>
                  <a:tcPr anchor="ctr"/>
                </a:tc>
                <a:tc>
                  <a:txBody>
                    <a:bodyPr/>
                    <a:lstStyle/>
                    <a:p>
                      <a:pPr algn="ctr"/>
                      <a:r>
                        <a:rPr lang="en-US" dirty="0"/>
                        <a:t>2</a:t>
                      </a:r>
                      <a:endParaRPr lang="en-IN" dirty="0"/>
                    </a:p>
                  </a:txBody>
                  <a:tcPr anchor="ctr"/>
                </a:tc>
                <a:tc>
                  <a:txBody>
                    <a:bodyPr/>
                    <a:lstStyle/>
                    <a:p>
                      <a:pPr algn="ctr"/>
                      <a:r>
                        <a:rPr lang="en-US" dirty="0"/>
                        <a:t>0</a:t>
                      </a:r>
                      <a:endParaRPr lang="en-IN" dirty="0"/>
                    </a:p>
                  </a:txBody>
                  <a:tcPr anchor="ctr">
                    <a:solidFill>
                      <a:schemeClr val="tx2">
                        <a:lumMod val="40000"/>
                        <a:lumOff val="60000"/>
                      </a:schemeClr>
                    </a:solidFill>
                  </a:tcPr>
                </a:tc>
                <a:tc>
                  <a:txBody>
                    <a:bodyPr/>
                    <a:lstStyle/>
                    <a:p>
                      <a:pPr algn="ctr"/>
                      <a:r>
                        <a:rPr lang="en-IN" dirty="0"/>
                        <a:t>0</a:t>
                      </a:r>
                    </a:p>
                  </a:txBody>
                  <a:tcPr anchor="ctr">
                    <a:solidFill>
                      <a:schemeClr val="tx2">
                        <a:lumMod val="40000"/>
                        <a:lumOff val="60000"/>
                      </a:schemeClr>
                    </a:solidFill>
                  </a:tcPr>
                </a:tc>
                <a:tc>
                  <a:txBody>
                    <a:bodyPr/>
                    <a:lstStyle/>
                    <a:p>
                      <a:pPr algn="ctr"/>
                      <a:r>
                        <a:rPr lang="en-IN" dirty="0"/>
                        <a:t>0</a:t>
                      </a:r>
                    </a:p>
                  </a:txBody>
                  <a:tcPr anchor="ctr">
                    <a:solidFill>
                      <a:schemeClr val="tx2">
                        <a:lumMod val="40000"/>
                        <a:lumOff val="60000"/>
                      </a:schemeClr>
                    </a:solidFill>
                  </a:tcPr>
                </a:tc>
                <a:tc>
                  <a:txBody>
                    <a:bodyPr/>
                    <a:lstStyle/>
                    <a:p>
                      <a:pPr algn="ctr"/>
                      <a:r>
                        <a:rPr lang="en-US" dirty="0"/>
                        <a:t>5</a:t>
                      </a:r>
                      <a:endParaRPr lang="en-IN" dirty="0"/>
                    </a:p>
                  </a:txBody>
                  <a:tcPr anchor="ctr"/>
                </a:tc>
                <a:tc>
                  <a:txBody>
                    <a:bodyPr/>
                    <a:lstStyle/>
                    <a:p>
                      <a:pPr algn="ctr"/>
                      <a:r>
                        <a:rPr lang="en-US" dirty="0"/>
                        <a:t>2</a:t>
                      </a:r>
                      <a:endParaRPr lang="en-IN" dirty="0"/>
                    </a:p>
                  </a:txBody>
                  <a:tcPr anchor="ctr"/>
                </a:tc>
                <a:tc>
                  <a:txBody>
                    <a:bodyPr/>
                    <a:lstStyle/>
                    <a:p>
                      <a:pPr algn="ctr"/>
                      <a:r>
                        <a:rPr lang="en-US" dirty="0"/>
                        <a:t>1</a:t>
                      </a:r>
                      <a:endParaRPr lang="en-IN" dirty="0"/>
                    </a:p>
                  </a:txBody>
                  <a:tcPr anchor="ctr"/>
                </a:tc>
                <a:extLst>
                  <a:ext uri="{0D108BD9-81ED-4DB2-BD59-A6C34878D82A}">
                    <a16:rowId xmlns:a16="http://schemas.microsoft.com/office/drawing/2014/main" val="3690442953"/>
                  </a:ext>
                </a:extLst>
              </a:tr>
              <a:tr h="370840">
                <a:tc>
                  <a:txBody>
                    <a:bodyPr/>
                    <a:lstStyle/>
                    <a:p>
                      <a:pPr algn="ctr"/>
                      <a:r>
                        <a:rPr lang="en-IN" dirty="0"/>
                        <a:t>T4</a:t>
                      </a:r>
                    </a:p>
                  </a:txBody>
                  <a:tcPr anchor="ctr"/>
                </a:tc>
                <a:tc>
                  <a:txBody>
                    <a:bodyPr/>
                    <a:lstStyle/>
                    <a:p>
                      <a:pPr algn="ctr"/>
                      <a:r>
                        <a:rPr lang="en-IN" dirty="0"/>
                        <a:t>4</a:t>
                      </a:r>
                    </a:p>
                  </a:txBody>
                  <a:tcPr anchor="ctr">
                    <a:solidFill>
                      <a:schemeClr val="accent5">
                        <a:lumMod val="40000"/>
                        <a:lumOff val="60000"/>
                      </a:schemeClr>
                    </a:solidFill>
                  </a:tcPr>
                </a:tc>
                <a:tc>
                  <a:txBody>
                    <a:bodyPr/>
                    <a:lstStyle/>
                    <a:p>
                      <a:pPr algn="ctr"/>
                      <a:r>
                        <a:rPr lang="en-IN" dirty="0"/>
                        <a:t>3</a:t>
                      </a:r>
                    </a:p>
                  </a:txBody>
                  <a:tcPr anchor="ctr">
                    <a:solidFill>
                      <a:schemeClr val="accent5">
                        <a:lumMod val="40000"/>
                        <a:lumOff val="60000"/>
                      </a:schemeClr>
                    </a:solidFill>
                  </a:tcPr>
                </a:tc>
                <a:tc>
                  <a:txBody>
                    <a:bodyPr/>
                    <a:lstStyle/>
                    <a:p>
                      <a:pPr algn="ctr"/>
                      <a:r>
                        <a:rPr lang="en-IN" dirty="0"/>
                        <a:t>3</a:t>
                      </a:r>
                    </a:p>
                  </a:txBody>
                  <a:tcPr anchor="ctr">
                    <a:solidFill>
                      <a:schemeClr val="accent5">
                        <a:lumMod val="40000"/>
                        <a:lumOff val="60000"/>
                      </a:schemeClr>
                    </a:solidFill>
                  </a:tcPr>
                </a:tc>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2</a:t>
                      </a:r>
                    </a:p>
                  </a:txBody>
                  <a:tcPr anchor="ctr"/>
                </a:tc>
                <a:tc>
                  <a:txBody>
                    <a:bodyPr/>
                    <a:lstStyle/>
                    <a:p>
                      <a:pPr algn="ctr"/>
                      <a:r>
                        <a:rPr lang="en-IN" dirty="0"/>
                        <a:t>4</a:t>
                      </a:r>
                    </a:p>
                  </a:txBody>
                  <a:tcPr anchor="ctr">
                    <a:solidFill>
                      <a:schemeClr val="tx2">
                        <a:lumMod val="40000"/>
                        <a:lumOff val="60000"/>
                      </a:schemeClr>
                    </a:solidFill>
                  </a:tcPr>
                </a:tc>
                <a:tc>
                  <a:txBody>
                    <a:bodyPr/>
                    <a:lstStyle/>
                    <a:p>
                      <a:pPr algn="ctr"/>
                      <a:r>
                        <a:rPr lang="en-IN" dirty="0"/>
                        <a:t>3</a:t>
                      </a:r>
                    </a:p>
                  </a:txBody>
                  <a:tcPr anchor="ctr">
                    <a:solidFill>
                      <a:schemeClr val="tx2">
                        <a:lumMod val="40000"/>
                        <a:lumOff val="60000"/>
                      </a:schemeClr>
                    </a:solidFill>
                  </a:tcPr>
                </a:tc>
                <a:tc>
                  <a:txBody>
                    <a:bodyPr/>
                    <a:lstStyle/>
                    <a:p>
                      <a:pPr algn="ctr"/>
                      <a:r>
                        <a:rPr lang="en-IN" dirty="0"/>
                        <a:t>1</a:t>
                      </a:r>
                    </a:p>
                  </a:txBody>
                  <a:tcPr anchor="ctr">
                    <a:solidFill>
                      <a:schemeClr val="tx2">
                        <a:lumMod val="40000"/>
                        <a:lumOff val="60000"/>
                      </a:schemeClr>
                    </a:solidFill>
                  </a:tcPr>
                </a:tc>
                <a:tc>
                  <a:txBody>
                    <a:bodyPr/>
                    <a:lstStyle/>
                    <a:p>
                      <a:pPr algn="ctr"/>
                      <a:r>
                        <a:rPr lang="en-US" dirty="0"/>
                        <a:t>7</a:t>
                      </a:r>
                      <a:endParaRPr lang="en-IN" dirty="0"/>
                    </a:p>
                  </a:txBody>
                  <a:tcPr anchor="ctr"/>
                </a:tc>
                <a:tc>
                  <a:txBody>
                    <a:bodyPr/>
                    <a:lstStyle/>
                    <a:p>
                      <a:pPr algn="ctr"/>
                      <a:r>
                        <a:rPr lang="en-US" dirty="0"/>
                        <a:t>4</a:t>
                      </a:r>
                      <a:endParaRPr lang="en-IN" dirty="0"/>
                    </a:p>
                  </a:txBody>
                  <a:tcPr anchor="ctr"/>
                </a:tc>
                <a:tc>
                  <a:txBody>
                    <a:bodyPr/>
                    <a:lstStyle/>
                    <a:p>
                      <a:pPr algn="ctr"/>
                      <a:r>
                        <a:rPr lang="en-US"/>
                        <a:t>3</a:t>
                      </a:r>
                      <a:endParaRPr lang="en-IN" dirty="0"/>
                    </a:p>
                  </a:txBody>
                  <a:tcPr anchor="ctr"/>
                </a:tc>
                <a:extLst>
                  <a:ext uri="{0D108BD9-81ED-4DB2-BD59-A6C34878D82A}">
                    <a16:rowId xmlns:a16="http://schemas.microsoft.com/office/drawing/2014/main" val="3866784875"/>
                  </a:ext>
                </a:extLst>
              </a:tr>
            </a:tbl>
          </a:graphicData>
        </a:graphic>
      </p:graphicFrame>
    </p:spTree>
    <p:extLst>
      <p:ext uri="{BB962C8B-B14F-4D97-AF65-F5344CB8AC3E}">
        <p14:creationId xmlns:p14="http://schemas.microsoft.com/office/powerpoint/2010/main" val="11972161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Resource-Request Algorithm for Process Pi</a:t>
            </a: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Content Placeholder 4"/>
          <p:cNvSpPr txBox="1">
            <a:spLocks/>
          </p:cNvSpPr>
          <p:nvPr/>
        </p:nvSpPr>
        <p:spPr>
          <a:xfrm>
            <a:off x="833120" y="1205958"/>
            <a:ext cx="10515600" cy="502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Request</a:t>
            </a:r>
            <a:r>
              <a:rPr lang="en-US" altLang="en-US" sz="2400" baseline="-250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 request vector for process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If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Request</a:t>
            </a:r>
            <a:r>
              <a:rPr lang="en-US" altLang="en-US" sz="2400" baseline="-250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[j] = k then process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wants k instances of resource type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Rj</a:t>
            </a:r>
            <a:endPar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lnSpc>
                <a:spcPct val="100000"/>
              </a:lnSpc>
              <a:spcBef>
                <a:spcPts val="0"/>
              </a:spcBef>
              <a:buFont typeface="+mj-lt"/>
              <a:buAutoNum type="arabicPeriod"/>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If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Request</a:t>
            </a:r>
            <a:r>
              <a:rPr lang="en-US" altLang="en-US" sz="2400" baseline="-250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&lt;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Need</a:t>
            </a:r>
            <a:r>
              <a:rPr lang="en-US" altLang="en-US" sz="2400" baseline="-250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go to step 2.  Otherwise, raise error condition, since process has exceeded its maximum claim</a:t>
            </a:r>
          </a:p>
          <a:p>
            <a:pPr marL="457200" indent="-457200">
              <a:lnSpc>
                <a:spcPct val="100000"/>
              </a:lnSpc>
              <a:spcBef>
                <a:spcPts val="0"/>
              </a:spcBef>
              <a:buFont typeface="+mj-lt"/>
              <a:buAutoNum type="arabicPeriod"/>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If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Request</a:t>
            </a:r>
            <a:r>
              <a:rPr lang="en-US" altLang="en-US" sz="2400" baseline="-250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&lt;= Available, go to step 3.  Otherwise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must wait, since resources are not available</a:t>
            </a:r>
          </a:p>
          <a:p>
            <a:pPr marL="457200" indent="-457200">
              <a:lnSpc>
                <a:spcPct val="100000"/>
              </a:lnSpc>
              <a:spcBef>
                <a:spcPts val="0"/>
              </a:spcBef>
              <a:buFont typeface="+mj-lt"/>
              <a:buAutoNum type="arabicPeriod"/>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Pretend to allocate requested resources to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by modifying the state as follows:</a:t>
            </a:r>
          </a:p>
          <a:p>
            <a:pPr marL="0" indent="0">
              <a:lnSpc>
                <a:spcPct val="100000"/>
              </a:lnSpc>
              <a:spcBef>
                <a:spcPts val="0"/>
              </a:spcBef>
              <a:buNone/>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Available = Available  –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Request</a:t>
            </a:r>
            <a:r>
              <a:rPr lang="en-US" altLang="en-US" sz="2400" baseline="-250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0" indent="0">
              <a:lnSpc>
                <a:spcPct val="100000"/>
              </a:lnSpc>
              <a:spcBef>
                <a:spcPts val="0"/>
              </a:spcBef>
              <a:buNone/>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Allocation</a:t>
            </a:r>
            <a:r>
              <a:rPr lang="en-US" altLang="en-US" sz="2400" baseline="-250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Allocation</a:t>
            </a:r>
            <a:r>
              <a:rPr lang="en-US" altLang="en-US" sz="2400" baseline="-250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Request</a:t>
            </a:r>
            <a:r>
              <a:rPr lang="en-US" altLang="en-US" sz="2400" baseline="-250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0" indent="0">
              <a:lnSpc>
                <a:spcPct val="100000"/>
              </a:lnSpc>
              <a:spcBef>
                <a:spcPts val="0"/>
              </a:spcBef>
              <a:buNone/>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Need</a:t>
            </a:r>
            <a:r>
              <a:rPr lang="en-US" altLang="en-US" sz="2400" baseline="-250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Need</a:t>
            </a:r>
            <a:r>
              <a:rPr lang="en-US" altLang="en-US" sz="2400" baseline="-250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Request</a:t>
            </a:r>
            <a:r>
              <a:rPr lang="en-US" altLang="en-US" sz="2400" baseline="-250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0" indent="0">
              <a:lnSpc>
                <a:spcPct val="100000"/>
              </a:lnSpc>
              <a:spcBef>
                <a:spcPts val="0"/>
              </a:spcBef>
              <a:buNone/>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If safe =&gt; the resources are allocated to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Ti</a:t>
            </a:r>
            <a:endPar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lnSpc>
                <a:spcPct val="100000"/>
              </a:lnSpc>
              <a:spcBef>
                <a:spcPts val="0"/>
              </a:spcBef>
              <a:buNone/>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If unsafe =&gt;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must wait, and the old resource-allocation state is 	restored</a:t>
            </a:r>
          </a:p>
        </p:txBody>
      </p: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82984"/>
            <a:ext cx="130769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8946842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Banker’s Algorithm</a:t>
            </a: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2" name="Rectangle 3">
            <a:extLst>
              <a:ext uri="{FF2B5EF4-FFF2-40B4-BE49-F238E27FC236}">
                <a16:creationId xmlns:a16="http://schemas.microsoft.com/office/drawing/2014/main" id="{F9D491DD-A38E-475F-8906-6128AD1F3862}"/>
              </a:ext>
            </a:extLst>
          </p:cNvPr>
          <p:cNvSpPr txBox="1">
            <a:spLocks noChangeArrowheads="1"/>
          </p:cNvSpPr>
          <p:nvPr/>
        </p:nvSpPr>
        <p:spPr>
          <a:xfrm>
            <a:off x="727089" y="945329"/>
            <a:ext cx="11339512" cy="45402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tabLst>
                <a:tab pos="1371600" algn="l"/>
                <a:tab pos="2395538" algn="ctr"/>
                <a:tab pos="3594100" algn="ctr"/>
                <a:tab pos="4805363" algn="ctr"/>
              </a:tabLst>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5 threads </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T</a:t>
            </a:r>
            <a:r>
              <a:rPr lang="en-US" altLang="en-US" sz="2400" i="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0</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 T</a:t>
            </a:r>
            <a:r>
              <a:rPr lang="en-US" altLang="en-US" sz="2400" i="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1</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 T</a:t>
            </a:r>
            <a:r>
              <a:rPr lang="en-US" altLang="en-US" sz="2400" i="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2</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 T</a:t>
            </a:r>
            <a:r>
              <a:rPr lang="en-US" altLang="en-US" sz="2400" i="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3</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 T</a:t>
            </a:r>
            <a:r>
              <a:rPr lang="en-US" altLang="en-US" sz="2400" i="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4</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nSpc>
                <a:spcPct val="100000"/>
              </a:lnSpc>
              <a:spcBef>
                <a:spcPts val="0"/>
              </a:spcBef>
              <a:buFont typeface="Monotype Sorts" pitchFamily="-84" charset="2"/>
              <a:buNone/>
              <a:tabLst>
                <a:tab pos="1371600" algn="l"/>
                <a:tab pos="2395538" algn="ctr"/>
                <a:tab pos="3594100" algn="ctr"/>
                <a:tab pos="4805363" algn="ctr"/>
              </a:tabLst>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3 resource types:</a:t>
            </a:r>
          </a:p>
          <a:p>
            <a:pPr>
              <a:lnSpc>
                <a:spcPct val="100000"/>
              </a:lnSpc>
              <a:spcBef>
                <a:spcPts val="0"/>
              </a:spcBef>
              <a:buFont typeface="Monotype Sorts" pitchFamily="-84" charset="2"/>
              <a:buNone/>
              <a:tabLst>
                <a:tab pos="1371600" algn="l"/>
                <a:tab pos="2395538" algn="ctr"/>
                <a:tab pos="3594100" algn="ctr"/>
                <a:tab pos="4805363" algn="ctr"/>
              </a:tabLst>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A</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(10 instances),  </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B</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(5instances), and </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C</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(7 instances)</a:t>
            </a:r>
          </a:p>
          <a:p>
            <a:pPr>
              <a:lnSpc>
                <a:spcPct val="100000"/>
              </a:lnSpc>
              <a:spcBef>
                <a:spcPts val="0"/>
              </a:spcBef>
              <a:tabLst>
                <a:tab pos="1371600" algn="l"/>
                <a:tab pos="2395538" algn="ctr"/>
                <a:tab pos="3594100" algn="ctr"/>
                <a:tab pos="4805363" algn="ctr"/>
              </a:tabLst>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Snapshot at time T</a:t>
            </a:r>
            <a:r>
              <a:rPr lang="en-US" altLang="en-US" sz="2400"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0</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nSpc>
                <a:spcPct val="100000"/>
              </a:lnSpc>
              <a:spcBef>
                <a:spcPts val="0"/>
              </a:spcBef>
              <a:buFont typeface="Monotype Sorts" pitchFamily="-84" charset="2"/>
              <a:buNone/>
              <a:tabLst>
                <a:tab pos="1371600" algn="l"/>
                <a:tab pos="2395538" algn="ctr"/>
                <a:tab pos="3594100" algn="ctr"/>
                <a:tab pos="4805363" algn="ctr"/>
              </a:tabLst>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graphicFrame>
        <p:nvGraphicFramePr>
          <p:cNvPr id="6" name="Table 5"/>
          <p:cNvGraphicFramePr>
            <a:graphicFrameLocks noGrp="1"/>
          </p:cNvGraphicFramePr>
          <p:nvPr>
            <p:extLst>
              <p:ext uri="{D42A27DB-BD31-4B8C-83A1-F6EECF244321}">
                <p14:modId xmlns:p14="http://schemas.microsoft.com/office/powerpoint/2010/main" val="1848512038"/>
              </p:ext>
            </p:extLst>
          </p:nvPr>
        </p:nvGraphicFramePr>
        <p:xfrm>
          <a:off x="717755" y="2977322"/>
          <a:ext cx="11028771" cy="2595880"/>
        </p:xfrm>
        <a:graphic>
          <a:graphicData uri="http://schemas.openxmlformats.org/drawingml/2006/table">
            <a:tbl>
              <a:tblPr firstRow="1" bandRow="1">
                <a:tableStyleId>{5C22544A-7EE6-4342-B048-85BDC9FD1C3A}</a:tableStyleId>
              </a:tblPr>
              <a:tblGrid>
                <a:gridCol w="848367">
                  <a:extLst>
                    <a:ext uri="{9D8B030D-6E8A-4147-A177-3AD203B41FA5}">
                      <a16:colId xmlns:a16="http://schemas.microsoft.com/office/drawing/2014/main" val="1383002510"/>
                    </a:ext>
                  </a:extLst>
                </a:gridCol>
                <a:gridCol w="848367">
                  <a:extLst>
                    <a:ext uri="{9D8B030D-6E8A-4147-A177-3AD203B41FA5}">
                      <a16:colId xmlns:a16="http://schemas.microsoft.com/office/drawing/2014/main" val="1919799251"/>
                    </a:ext>
                  </a:extLst>
                </a:gridCol>
                <a:gridCol w="848367">
                  <a:extLst>
                    <a:ext uri="{9D8B030D-6E8A-4147-A177-3AD203B41FA5}">
                      <a16:colId xmlns:a16="http://schemas.microsoft.com/office/drawing/2014/main" val="4021442519"/>
                    </a:ext>
                  </a:extLst>
                </a:gridCol>
                <a:gridCol w="848367">
                  <a:extLst>
                    <a:ext uri="{9D8B030D-6E8A-4147-A177-3AD203B41FA5}">
                      <a16:colId xmlns:a16="http://schemas.microsoft.com/office/drawing/2014/main" val="3148174310"/>
                    </a:ext>
                  </a:extLst>
                </a:gridCol>
                <a:gridCol w="848367">
                  <a:extLst>
                    <a:ext uri="{9D8B030D-6E8A-4147-A177-3AD203B41FA5}">
                      <a16:colId xmlns:a16="http://schemas.microsoft.com/office/drawing/2014/main" val="3224305313"/>
                    </a:ext>
                  </a:extLst>
                </a:gridCol>
                <a:gridCol w="848367">
                  <a:extLst>
                    <a:ext uri="{9D8B030D-6E8A-4147-A177-3AD203B41FA5}">
                      <a16:colId xmlns:a16="http://schemas.microsoft.com/office/drawing/2014/main" val="3740227330"/>
                    </a:ext>
                  </a:extLst>
                </a:gridCol>
                <a:gridCol w="848367">
                  <a:extLst>
                    <a:ext uri="{9D8B030D-6E8A-4147-A177-3AD203B41FA5}">
                      <a16:colId xmlns:a16="http://schemas.microsoft.com/office/drawing/2014/main" val="3979319314"/>
                    </a:ext>
                  </a:extLst>
                </a:gridCol>
                <a:gridCol w="848367">
                  <a:extLst>
                    <a:ext uri="{9D8B030D-6E8A-4147-A177-3AD203B41FA5}">
                      <a16:colId xmlns:a16="http://schemas.microsoft.com/office/drawing/2014/main" val="2909699755"/>
                    </a:ext>
                  </a:extLst>
                </a:gridCol>
                <a:gridCol w="848367">
                  <a:extLst>
                    <a:ext uri="{9D8B030D-6E8A-4147-A177-3AD203B41FA5}">
                      <a16:colId xmlns:a16="http://schemas.microsoft.com/office/drawing/2014/main" val="3398706416"/>
                    </a:ext>
                  </a:extLst>
                </a:gridCol>
                <a:gridCol w="848367">
                  <a:extLst>
                    <a:ext uri="{9D8B030D-6E8A-4147-A177-3AD203B41FA5}">
                      <a16:colId xmlns:a16="http://schemas.microsoft.com/office/drawing/2014/main" val="3784040754"/>
                    </a:ext>
                  </a:extLst>
                </a:gridCol>
                <a:gridCol w="848367">
                  <a:extLst>
                    <a:ext uri="{9D8B030D-6E8A-4147-A177-3AD203B41FA5}">
                      <a16:colId xmlns:a16="http://schemas.microsoft.com/office/drawing/2014/main" val="2403937120"/>
                    </a:ext>
                  </a:extLst>
                </a:gridCol>
                <a:gridCol w="848367">
                  <a:extLst>
                    <a:ext uri="{9D8B030D-6E8A-4147-A177-3AD203B41FA5}">
                      <a16:colId xmlns:a16="http://schemas.microsoft.com/office/drawing/2014/main" val="1875324975"/>
                    </a:ext>
                  </a:extLst>
                </a:gridCol>
                <a:gridCol w="848367">
                  <a:extLst>
                    <a:ext uri="{9D8B030D-6E8A-4147-A177-3AD203B41FA5}">
                      <a16:colId xmlns:a16="http://schemas.microsoft.com/office/drawing/2014/main" val="1504218324"/>
                    </a:ext>
                  </a:extLst>
                </a:gridCol>
              </a:tblGrid>
              <a:tr h="370840">
                <a:tc>
                  <a:txBody>
                    <a:bodyPr/>
                    <a:lstStyle/>
                    <a:p>
                      <a:pPr algn="ctr"/>
                      <a:endParaRPr lang="en-IN" dirty="0"/>
                    </a:p>
                  </a:txBody>
                  <a:tcPr anchor="ctr"/>
                </a:tc>
                <a:tc gridSpan="3">
                  <a:txBody>
                    <a:bodyPr/>
                    <a:lstStyle/>
                    <a:p>
                      <a:pPr algn="ctr"/>
                      <a:r>
                        <a:rPr lang="en-IN" dirty="0"/>
                        <a:t>Max</a:t>
                      </a:r>
                    </a:p>
                  </a:txBody>
                  <a:tcPr anchor="ctr">
                    <a:solidFill>
                      <a:schemeClr val="accent5">
                        <a:lumMod val="75000"/>
                      </a:schemeClr>
                    </a:solidFill>
                  </a:tcPr>
                </a:tc>
                <a:tc hMerge="1">
                  <a:txBody>
                    <a:bodyPr/>
                    <a:lstStyle/>
                    <a:p>
                      <a:pPr algn="ctr"/>
                      <a:endParaRPr lang="en-IN" dirty="0"/>
                    </a:p>
                  </a:txBody>
                  <a:tcPr anchor="ctr"/>
                </a:tc>
                <a:tc hMerge="1">
                  <a:txBody>
                    <a:bodyPr/>
                    <a:lstStyle/>
                    <a:p>
                      <a:pPr algn="ctr"/>
                      <a:endParaRPr lang="en-IN" dirty="0"/>
                    </a:p>
                  </a:txBody>
                  <a:tcPr anchor="ctr"/>
                </a:tc>
                <a:tc gridSpan="3">
                  <a:txBody>
                    <a:bodyPr/>
                    <a:lstStyle/>
                    <a:p>
                      <a:pPr algn="ctr"/>
                      <a:r>
                        <a:rPr lang="en-IN" dirty="0"/>
                        <a:t>Allocation</a:t>
                      </a:r>
                    </a:p>
                  </a:txBody>
                  <a:tcPr anchor="ctr"/>
                </a:tc>
                <a:tc hMerge="1">
                  <a:txBody>
                    <a:bodyPr/>
                    <a:lstStyle/>
                    <a:p>
                      <a:pPr algn="ctr"/>
                      <a:endParaRPr lang="en-IN" dirty="0"/>
                    </a:p>
                  </a:txBody>
                  <a:tcPr anchor="ctr"/>
                </a:tc>
                <a:tc hMerge="1">
                  <a:txBody>
                    <a:bodyPr/>
                    <a:lstStyle/>
                    <a:p>
                      <a:pPr algn="ctr"/>
                      <a:endParaRPr lang="en-IN" dirty="0"/>
                    </a:p>
                  </a:txBody>
                  <a:tcPr anchor="ctr"/>
                </a:tc>
                <a:tc gridSpan="3">
                  <a:txBody>
                    <a:bodyPr/>
                    <a:lstStyle/>
                    <a:p>
                      <a:pPr algn="ctr"/>
                      <a:r>
                        <a:rPr lang="en-IN" dirty="0"/>
                        <a:t>Need</a:t>
                      </a:r>
                    </a:p>
                  </a:txBody>
                  <a:tcPr anchor="ctr">
                    <a:solidFill>
                      <a:schemeClr val="tx2">
                        <a:lumMod val="75000"/>
                      </a:schemeClr>
                    </a:solidFill>
                  </a:tcPr>
                </a:tc>
                <a:tc hMerge="1">
                  <a:txBody>
                    <a:bodyPr/>
                    <a:lstStyle/>
                    <a:p>
                      <a:pPr algn="ctr"/>
                      <a:endParaRPr lang="en-IN"/>
                    </a:p>
                  </a:txBody>
                  <a:tcPr anchor="ctr"/>
                </a:tc>
                <a:tc hMerge="1">
                  <a:txBody>
                    <a:bodyPr/>
                    <a:lstStyle/>
                    <a:p>
                      <a:pPr algn="ctr"/>
                      <a:endParaRPr lang="en-IN" dirty="0"/>
                    </a:p>
                  </a:txBody>
                  <a:tcPr anchor="ctr"/>
                </a:tc>
                <a:tc gridSpan="3">
                  <a:txBody>
                    <a:bodyPr/>
                    <a:lstStyle/>
                    <a:p>
                      <a:pPr algn="ctr"/>
                      <a:r>
                        <a:rPr lang="en-IN" dirty="0"/>
                        <a:t>Available</a:t>
                      </a:r>
                    </a:p>
                  </a:txBody>
                  <a:tcPr anchor="ctr"/>
                </a:tc>
                <a:tc hMerge="1">
                  <a:txBody>
                    <a:bodyPr/>
                    <a:lstStyle/>
                    <a:p>
                      <a:pPr algn="ctr"/>
                      <a:endParaRPr lang="en-IN" dirty="0"/>
                    </a:p>
                  </a:txBody>
                  <a:tcPr anchor="ctr"/>
                </a:tc>
                <a:tc hMerge="1">
                  <a:txBody>
                    <a:bodyPr/>
                    <a:lstStyle/>
                    <a:p>
                      <a:pPr algn="ctr"/>
                      <a:endParaRPr lang="en-IN" dirty="0"/>
                    </a:p>
                  </a:txBody>
                  <a:tcPr anchor="ctr"/>
                </a:tc>
                <a:extLst>
                  <a:ext uri="{0D108BD9-81ED-4DB2-BD59-A6C34878D82A}">
                    <a16:rowId xmlns:a16="http://schemas.microsoft.com/office/drawing/2014/main" val="3270119033"/>
                  </a:ext>
                </a:extLst>
              </a:tr>
              <a:tr h="370840">
                <a:tc>
                  <a:txBody>
                    <a:bodyPr/>
                    <a:lstStyle/>
                    <a:p>
                      <a:pPr algn="ctr"/>
                      <a:endParaRPr lang="en-IN" dirty="0"/>
                    </a:p>
                  </a:txBody>
                  <a:tcPr anchor="ctr">
                    <a:solidFill>
                      <a:schemeClr val="accent1"/>
                    </a:solidFill>
                  </a:tcPr>
                </a:tc>
                <a:tc>
                  <a:txBody>
                    <a:bodyPr/>
                    <a:lstStyle/>
                    <a:p>
                      <a:pPr algn="ctr"/>
                      <a:r>
                        <a:rPr lang="en-IN" b="1" dirty="0">
                          <a:solidFill>
                            <a:schemeClr val="bg1"/>
                          </a:solidFill>
                        </a:rPr>
                        <a:t>A</a:t>
                      </a:r>
                    </a:p>
                  </a:txBody>
                  <a:tcPr anchor="ctr">
                    <a:solidFill>
                      <a:schemeClr val="accent5">
                        <a:lumMod val="75000"/>
                      </a:schemeClr>
                    </a:solidFill>
                  </a:tcPr>
                </a:tc>
                <a:tc>
                  <a:txBody>
                    <a:bodyPr/>
                    <a:lstStyle/>
                    <a:p>
                      <a:pPr algn="ctr"/>
                      <a:r>
                        <a:rPr lang="en-IN" b="1" dirty="0">
                          <a:solidFill>
                            <a:schemeClr val="bg1"/>
                          </a:solidFill>
                        </a:rPr>
                        <a:t>B</a:t>
                      </a:r>
                    </a:p>
                  </a:txBody>
                  <a:tcPr anchor="ctr">
                    <a:solidFill>
                      <a:schemeClr val="accent5">
                        <a:lumMod val="75000"/>
                      </a:schemeClr>
                    </a:solidFill>
                  </a:tcPr>
                </a:tc>
                <a:tc>
                  <a:txBody>
                    <a:bodyPr/>
                    <a:lstStyle/>
                    <a:p>
                      <a:pPr algn="ctr"/>
                      <a:r>
                        <a:rPr lang="en-IN" b="1" dirty="0">
                          <a:solidFill>
                            <a:schemeClr val="bg1"/>
                          </a:solidFill>
                        </a:rPr>
                        <a:t>C</a:t>
                      </a:r>
                    </a:p>
                  </a:txBody>
                  <a:tcPr anchor="ctr">
                    <a:solidFill>
                      <a:schemeClr val="accent5">
                        <a:lumMod val="75000"/>
                      </a:schemeClr>
                    </a:solidFill>
                  </a:tcPr>
                </a:tc>
                <a:tc>
                  <a:txBody>
                    <a:bodyPr/>
                    <a:lstStyle/>
                    <a:p>
                      <a:pPr algn="ctr"/>
                      <a:r>
                        <a:rPr lang="en-IN" b="1" dirty="0">
                          <a:solidFill>
                            <a:schemeClr val="bg1"/>
                          </a:solidFill>
                        </a:rPr>
                        <a:t>A</a:t>
                      </a:r>
                    </a:p>
                  </a:txBody>
                  <a:tcPr anchor="ctr">
                    <a:solidFill>
                      <a:schemeClr val="accent1"/>
                    </a:solidFill>
                  </a:tcPr>
                </a:tc>
                <a:tc>
                  <a:txBody>
                    <a:bodyPr/>
                    <a:lstStyle/>
                    <a:p>
                      <a:pPr algn="ctr"/>
                      <a:r>
                        <a:rPr lang="en-IN" b="1" dirty="0">
                          <a:solidFill>
                            <a:schemeClr val="bg1"/>
                          </a:solidFill>
                        </a:rPr>
                        <a:t>B</a:t>
                      </a:r>
                    </a:p>
                  </a:txBody>
                  <a:tcPr anchor="ctr">
                    <a:solidFill>
                      <a:schemeClr val="accent1"/>
                    </a:solidFill>
                  </a:tcPr>
                </a:tc>
                <a:tc>
                  <a:txBody>
                    <a:bodyPr/>
                    <a:lstStyle/>
                    <a:p>
                      <a:pPr algn="ctr"/>
                      <a:r>
                        <a:rPr lang="en-IN" b="1" dirty="0">
                          <a:solidFill>
                            <a:schemeClr val="bg1"/>
                          </a:solidFill>
                        </a:rPr>
                        <a:t>C</a:t>
                      </a:r>
                    </a:p>
                  </a:txBody>
                  <a:tcPr anchor="ctr">
                    <a:solidFill>
                      <a:schemeClr val="accent1"/>
                    </a:solidFill>
                  </a:tcPr>
                </a:tc>
                <a:tc>
                  <a:txBody>
                    <a:bodyPr/>
                    <a:lstStyle/>
                    <a:p>
                      <a:pPr algn="ctr"/>
                      <a:r>
                        <a:rPr lang="en-IN" b="1" dirty="0">
                          <a:solidFill>
                            <a:schemeClr val="bg1"/>
                          </a:solidFill>
                        </a:rPr>
                        <a:t>A</a:t>
                      </a:r>
                    </a:p>
                  </a:txBody>
                  <a:tcPr anchor="ctr">
                    <a:solidFill>
                      <a:schemeClr val="tx2">
                        <a:lumMod val="75000"/>
                      </a:schemeClr>
                    </a:solidFill>
                  </a:tcPr>
                </a:tc>
                <a:tc>
                  <a:txBody>
                    <a:bodyPr/>
                    <a:lstStyle/>
                    <a:p>
                      <a:pPr algn="ctr"/>
                      <a:r>
                        <a:rPr lang="en-IN" b="1" dirty="0">
                          <a:solidFill>
                            <a:schemeClr val="bg1"/>
                          </a:solidFill>
                        </a:rPr>
                        <a:t>B</a:t>
                      </a:r>
                    </a:p>
                  </a:txBody>
                  <a:tcPr anchor="ctr">
                    <a:solidFill>
                      <a:schemeClr val="tx2">
                        <a:lumMod val="75000"/>
                      </a:schemeClr>
                    </a:solidFill>
                  </a:tcPr>
                </a:tc>
                <a:tc>
                  <a:txBody>
                    <a:bodyPr/>
                    <a:lstStyle/>
                    <a:p>
                      <a:pPr algn="ctr"/>
                      <a:r>
                        <a:rPr lang="en-IN" b="1" dirty="0">
                          <a:solidFill>
                            <a:schemeClr val="bg1"/>
                          </a:solidFill>
                        </a:rPr>
                        <a:t>C</a:t>
                      </a:r>
                    </a:p>
                  </a:txBody>
                  <a:tcPr anchor="ctr">
                    <a:solidFill>
                      <a:schemeClr val="tx2">
                        <a:lumMod val="75000"/>
                      </a:schemeClr>
                    </a:solidFill>
                  </a:tcPr>
                </a:tc>
                <a:tc>
                  <a:txBody>
                    <a:bodyPr/>
                    <a:lstStyle/>
                    <a:p>
                      <a:pPr algn="ctr"/>
                      <a:r>
                        <a:rPr lang="en-IN" b="1" dirty="0">
                          <a:solidFill>
                            <a:schemeClr val="bg1"/>
                          </a:solidFill>
                        </a:rPr>
                        <a:t>A</a:t>
                      </a:r>
                    </a:p>
                  </a:txBody>
                  <a:tcPr anchor="ctr">
                    <a:solidFill>
                      <a:schemeClr val="accent1"/>
                    </a:solidFill>
                  </a:tcPr>
                </a:tc>
                <a:tc>
                  <a:txBody>
                    <a:bodyPr/>
                    <a:lstStyle/>
                    <a:p>
                      <a:pPr algn="ctr"/>
                      <a:r>
                        <a:rPr lang="en-IN" b="1" dirty="0">
                          <a:solidFill>
                            <a:schemeClr val="bg1"/>
                          </a:solidFill>
                        </a:rPr>
                        <a:t>B</a:t>
                      </a:r>
                    </a:p>
                  </a:txBody>
                  <a:tcPr anchor="ctr">
                    <a:solidFill>
                      <a:schemeClr val="accent1"/>
                    </a:solidFill>
                  </a:tcPr>
                </a:tc>
                <a:tc>
                  <a:txBody>
                    <a:bodyPr/>
                    <a:lstStyle/>
                    <a:p>
                      <a:pPr algn="ctr"/>
                      <a:r>
                        <a:rPr lang="en-IN" b="1" dirty="0">
                          <a:solidFill>
                            <a:schemeClr val="bg1"/>
                          </a:solidFill>
                        </a:rPr>
                        <a:t>C</a:t>
                      </a:r>
                    </a:p>
                  </a:txBody>
                  <a:tcPr anchor="ctr">
                    <a:solidFill>
                      <a:schemeClr val="accent1"/>
                    </a:solidFill>
                  </a:tcPr>
                </a:tc>
                <a:extLst>
                  <a:ext uri="{0D108BD9-81ED-4DB2-BD59-A6C34878D82A}">
                    <a16:rowId xmlns:a16="http://schemas.microsoft.com/office/drawing/2014/main" val="3615273432"/>
                  </a:ext>
                </a:extLst>
              </a:tr>
              <a:tr h="370840">
                <a:tc>
                  <a:txBody>
                    <a:bodyPr/>
                    <a:lstStyle/>
                    <a:p>
                      <a:pPr algn="ctr"/>
                      <a:r>
                        <a:rPr lang="en-IN" dirty="0"/>
                        <a:t>T0</a:t>
                      </a:r>
                    </a:p>
                  </a:txBody>
                  <a:tcPr anchor="ctr"/>
                </a:tc>
                <a:tc>
                  <a:txBody>
                    <a:bodyPr/>
                    <a:lstStyle/>
                    <a:p>
                      <a:pPr algn="ctr"/>
                      <a:r>
                        <a:rPr lang="en-IN" dirty="0"/>
                        <a:t>7</a:t>
                      </a:r>
                    </a:p>
                  </a:txBody>
                  <a:tcPr anchor="ctr">
                    <a:solidFill>
                      <a:schemeClr val="accent5">
                        <a:lumMod val="40000"/>
                        <a:lumOff val="60000"/>
                      </a:schemeClr>
                    </a:solidFill>
                  </a:tcPr>
                </a:tc>
                <a:tc>
                  <a:txBody>
                    <a:bodyPr/>
                    <a:lstStyle/>
                    <a:p>
                      <a:pPr algn="ctr"/>
                      <a:r>
                        <a:rPr lang="en-IN" dirty="0"/>
                        <a:t>5</a:t>
                      </a:r>
                    </a:p>
                  </a:txBody>
                  <a:tcPr anchor="ctr">
                    <a:solidFill>
                      <a:schemeClr val="accent5">
                        <a:lumMod val="40000"/>
                        <a:lumOff val="60000"/>
                      </a:schemeClr>
                    </a:solidFill>
                  </a:tcPr>
                </a:tc>
                <a:tc>
                  <a:txBody>
                    <a:bodyPr/>
                    <a:lstStyle/>
                    <a:p>
                      <a:pPr algn="ctr"/>
                      <a:r>
                        <a:rPr lang="en-IN" dirty="0"/>
                        <a:t>3</a:t>
                      </a:r>
                    </a:p>
                  </a:txBody>
                  <a:tcPr anchor="ctr">
                    <a:solidFill>
                      <a:schemeClr val="accent5">
                        <a:lumMod val="40000"/>
                        <a:lumOff val="60000"/>
                      </a:schemeClr>
                    </a:solidFill>
                  </a:tcPr>
                </a:tc>
                <a:tc>
                  <a:txBody>
                    <a:bodyPr/>
                    <a:lstStyle/>
                    <a:p>
                      <a:pPr algn="ctr"/>
                      <a:r>
                        <a:rPr lang="en-IN" dirty="0"/>
                        <a:t>0</a:t>
                      </a:r>
                    </a:p>
                  </a:txBody>
                  <a:tcPr anchor="ctr"/>
                </a:tc>
                <a:tc>
                  <a:txBody>
                    <a:bodyPr/>
                    <a:lstStyle/>
                    <a:p>
                      <a:pPr algn="ctr"/>
                      <a:r>
                        <a:rPr lang="en-IN" dirty="0"/>
                        <a:t>1</a:t>
                      </a:r>
                    </a:p>
                  </a:txBody>
                  <a:tcPr anchor="ctr"/>
                </a:tc>
                <a:tc>
                  <a:txBody>
                    <a:bodyPr/>
                    <a:lstStyle/>
                    <a:p>
                      <a:pPr algn="ctr"/>
                      <a:r>
                        <a:rPr lang="en-IN" dirty="0"/>
                        <a:t>0</a:t>
                      </a:r>
                    </a:p>
                  </a:txBody>
                  <a:tcPr anchor="ctr"/>
                </a:tc>
                <a:tc>
                  <a:txBody>
                    <a:bodyPr/>
                    <a:lstStyle/>
                    <a:p>
                      <a:pPr algn="ctr"/>
                      <a:r>
                        <a:rPr lang="en-IN" dirty="0"/>
                        <a:t>7</a:t>
                      </a:r>
                    </a:p>
                  </a:txBody>
                  <a:tcPr anchor="ctr">
                    <a:solidFill>
                      <a:schemeClr val="tx2">
                        <a:lumMod val="40000"/>
                        <a:lumOff val="60000"/>
                      </a:schemeClr>
                    </a:solidFill>
                  </a:tcPr>
                </a:tc>
                <a:tc>
                  <a:txBody>
                    <a:bodyPr/>
                    <a:lstStyle/>
                    <a:p>
                      <a:pPr algn="ctr"/>
                      <a:r>
                        <a:rPr lang="en-IN" dirty="0"/>
                        <a:t>4</a:t>
                      </a:r>
                    </a:p>
                  </a:txBody>
                  <a:tcPr anchor="ctr">
                    <a:solidFill>
                      <a:schemeClr val="tx2">
                        <a:lumMod val="40000"/>
                        <a:lumOff val="60000"/>
                      </a:schemeClr>
                    </a:solidFill>
                  </a:tcPr>
                </a:tc>
                <a:tc>
                  <a:txBody>
                    <a:bodyPr/>
                    <a:lstStyle/>
                    <a:p>
                      <a:pPr algn="ctr"/>
                      <a:r>
                        <a:rPr lang="en-IN" dirty="0"/>
                        <a:t>3</a:t>
                      </a:r>
                    </a:p>
                  </a:txBody>
                  <a:tcPr anchor="ctr">
                    <a:solidFill>
                      <a:schemeClr val="tx2">
                        <a:lumMod val="40000"/>
                        <a:lumOff val="60000"/>
                      </a:schemeClr>
                    </a:solidFill>
                  </a:tcPr>
                </a:tc>
                <a:tc>
                  <a:txBody>
                    <a:bodyPr/>
                    <a:lstStyle/>
                    <a:p>
                      <a:pPr algn="ctr"/>
                      <a:r>
                        <a:rPr lang="en-IN" dirty="0"/>
                        <a:t>3</a:t>
                      </a:r>
                    </a:p>
                  </a:txBody>
                  <a:tcPr anchor="ctr"/>
                </a:tc>
                <a:tc>
                  <a:txBody>
                    <a:bodyPr/>
                    <a:lstStyle/>
                    <a:p>
                      <a:pPr algn="ctr"/>
                      <a:r>
                        <a:rPr lang="en-IN" dirty="0"/>
                        <a:t>3</a:t>
                      </a:r>
                    </a:p>
                  </a:txBody>
                  <a:tcPr anchor="ctr"/>
                </a:tc>
                <a:tc>
                  <a:txBody>
                    <a:bodyPr/>
                    <a:lstStyle/>
                    <a:p>
                      <a:pPr algn="ctr"/>
                      <a:r>
                        <a:rPr lang="en-IN" dirty="0"/>
                        <a:t>2</a:t>
                      </a:r>
                    </a:p>
                  </a:txBody>
                  <a:tcPr anchor="ctr"/>
                </a:tc>
                <a:extLst>
                  <a:ext uri="{0D108BD9-81ED-4DB2-BD59-A6C34878D82A}">
                    <a16:rowId xmlns:a16="http://schemas.microsoft.com/office/drawing/2014/main" val="2709372303"/>
                  </a:ext>
                </a:extLst>
              </a:tr>
              <a:tr h="370840">
                <a:tc>
                  <a:txBody>
                    <a:bodyPr/>
                    <a:lstStyle/>
                    <a:p>
                      <a:pPr algn="ctr"/>
                      <a:r>
                        <a:rPr lang="en-IN" dirty="0"/>
                        <a:t>T1</a:t>
                      </a:r>
                    </a:p>
                  </a:txBody>
                  <a:tcPr anchor="ctr"/>
                </a:tc>
                <a:tc>
                  <a:txBody>
                    <a:bodyPr/>
                    <a:lstStyle/>
                    <a:p>
                      <a:pPr algn="ctr"/>
                      <a:r>
                        <a:rPr lang="en-IN" dirty="0"/>
                        <a:t>3</a:t>
                      </a:r>
                    </a:p>
                  </a:txBody>
                  <a:tcPr anchor="ctr">
                    <a:solidFill>
                      <a:schemeClr val="accent5">
                        <a:lumMod val="40000"/>
                        <a:lumOff val="60000"/>
                      </a:schemeClr>
                    </a:solidFill>
                  </a:tcPr>
                </a:tc>
                <a:tc>
                  <a:txBody>
                    <a:bodyPr/>
                    <a:lstStyle/>
                    <a:p>
                      <a:pPr algn="ctr"/>
                      <a:r>
                        <a:rPr lang="en-IN" dirty="0"/>
                        <a:t>2</a:t>
                      </a:r>
                    </a:p>
                  </a:txBody>
                  <a:tcPr anchor="ctr">
                    <a:solidFill>
                      <a:schemeClr val="accent5">
                        <a:lumMod val="40000"/>
                        <a:lumOff val="60000"/>
                      </a:schemeClr>
                    </a:solidFill>
                  </a:tcPr>
                </a:tc>
                <a:tc>
                  <a:txBody>
                    <a:bodyPr/>
                    <a:lstStyle/>
                    <a:p>
                      <a:pPr algn="ctr"/>
                      <a:r>
                        <a:rPr lang="en-IN" dirty="0"/>
                        <a:t>2</a:t>
                      </a:r>
                    </a:p>
                  </a:txBody>
                  <a:tcPr anchor="ctr">
                    <a:solidFill>
                      <a:schemeClr val="accent5">
                        <a:lumMod val="40000"/>
                        <a:lumOff val="60000"/>
                      </a:schemeClr>
                    </a:solidFill>
                  </a:tcPr>
                </a:tc>
                <a:tc>
                  <a:txBody>
                    <a:bodyPr/>
                    <a:lstStyle/>
                    <a:p>
                      <a:pPr algn="ctr"/>
                      <a:r>
                        <a:rPr lang="en-IN" dirty="0"/>
                        <a:t>2</a:t>
                      </a:r>
                    </a:p>
                  </a:txBody>
                  <a:tcPr anchor="ctr"/>
                </a:tc>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1</a:t>
                      </a:r>
                    </a:p>
                  </a:txBody>
                  <a:tcPr anchor="ctr">
                    <a:solidFill>
                      <a:schemeClr val="tx2">
                        <a:lumMod val="40000"/>
                        <a:lumOff val="60000"/>
                      </a:schemeClr>
                    </a:solidFill>
                  </a:tcPr>
                </a:tc>
                <a:tc>
                  <a:txBody>
                    <a:bodyPr/>
                    <a:lstStyle/>
                    <a:p>
                      <a:pPr algn="ctr"/>
                      <a:r>
                        <a:rPr lang="en-IN" dirty="0"/>
                        <a:t>2</a:t>
                      </a:r>
                    </a:p>
                  </a:txBody>
                  <a:tcPr anchor="ctr">
                    <a:solidFill>
                      <a:schemeClr val="tx2">
                        <a:lumMod val="40000"/>
                        <a:lumOff val="60000"/>
                      </a:schemeClr>
                    </a:solidFill>
                  </a:tcPr>
                </a:tc>
                <a:tc>
                  <a:txBody>
                    <a:bodyPr/>
                    <a:lstStyle/>
                    <a:p>
                      <a:pPr algn="ctr"/>
                      <a:r>
                        <a:rPr lang="en-IN" dirty="0"/>
                        <a:t>2</a:t>
                      </a:r>
                    </a:p>
                  </a:txBody>
                  <a:tcPr anchor="ctr">
                    <a:solidFill>
                      <a:schemeClr val="tx2">
                        <a:lumMod val="40000"/>
                        <a:lumOff val="60000"/>
                      </a:schemeClr>
                    </a:solidFill>
                  </a:tcPr>
                </a:tc>
                <a:tc>
                  <a:txBody>
                    <a:bodyPr/>
                    <a:lstStyle/>
                    <a:p>
                      <a:pPr algn="ctr"/>
                      <a:endParaRPr lang="en-IN" dirty="0"/>
                    </a:p>
                  </a:txBody>
                  <a:tcPr anchor="ctr"/>
                </a:tc>
                <a:tc>
                  <a:txBody>
                    <a:bodyPr/>
                    <a:lstStyle/>
                    <a:p>
                      <a:pPr algn="ctr"/>
                      <a:endParaRPr lang="en-IN" dirty="0"/>
                    </a:p>
                  </a:txBody>
                  <a:tcPr anchor="ctr"/>
                </a:tc>
                <a:tc>
                  <a:txBody>
                    <a:bodyPr/>
                    <a:lstStyle/>
                    <a:p>
                      <a:pPr algn="ctr"/>
                      <a:endParaRPr lang="en-IN" dirty="0"/>
                    </a:p>
                  </a:txBody>
                  <a:tcPr anchor="ctr"/>
                </a:tc>
                <a:extLst>
                  <a:ext uri="{0D108BD9-81ED-4DB2-BD59-A6C34878D82A}">
                    <a16:rowId xmlns:a16="http://schemas.microsoft.com/office/drawing/2014/main" val="2372725878"/>
                  </a:ext>
                </a:extLst>
              </a:tr>
              <a:tr h="370840">
                <a:tc>
                  <a:txBody>
                    <a:bodyPr/>
                    <a:lstStyle/>
                    <a:p>
                      <a:pPr algn="ctr"/>
                      <a:r>
                        <a:rPr lang="en-IN" dirty="0"/>
                        <a:t>T2</a:t>
                      </a:r>
                    </a:p>
                  </a:txBody>
                  <a:tcPr anchor="ctr"/>
                </a:tc>
                <a:tc>
                  <a:txBody>
                    <a:bodyPr/>
                    <a:lstStyle/>
                    <a:p>
                      <a:pPr algn="ctr"/>
                      <a:r>
                        <a:rPr lang="en-IN" dirty="0"/>
                        <a:t>9</a:t>
                      </a:r>
                    </a:p>
                  </a:txBody>
                  <a:tcPr anchor="ctr">
                    <a:solidFill>
                      <a:schemeClr val="accent5">
                        <a:lumMod val="40000"/>
                        <a:lumOff val="60000"/>
                      </a:schemeClr>
                    </a:solidFill>
                  </a:tcPr>
                </a:tc>
                <a:tc>
                  <a:txBody>
                    <a:bodyPr/>
                    <a:lstStyle/>
                    <a:p>
                      <a:pPr algn="ctr"/>
                      <a:r>
                        <a:rPr lang="en-IN" dirty="0"/>
                        <a:t>0</a:t>
                      </a:r>
                    </a:p>
                  </a:txBody>
                  <a:tcPr anchor="ctr">
                    <a:solidFill>
                      <a:schemeClr val="accent5">
                        <a:lumMod val="40000"/>
                        <a:lumOff val="60000"/>
                      </a:schemeClr>
                    </a:solidFill>
                  </a:tcPr>
                </a:tc>
                <a:tc>
                  <a:txBody>
                    <a:bodyPr/>
                    <a:lstStyle/>
                    <a:p>
                      <a:pPr algn="ctr"/>
                      <a:r>
                        <a:rPr lang="en-IN" dirty="0"/>
                        <a:t>2</a:t>
                      </a:r>
                    </a:p>
                  </a:txBody>
                  <a:tcPr anchor="ctr">
                    <a:solidFill>
                      <a:schemeClr val="accent5">
                        <a:lumMod val="40000"/>
                        <a:lumOff val="60000"/>
                      </a:schemeClr>
                    </a:solidFill>
                  </a:tcPr>
                </a:tc>
                <a:tc>
                  <a:txBody>
                    <a:bodyPr/>
                    <a:lstStyle/>
                    <a:p>
                      <a:pPr algn="ctr"/>
                      <a:r>
                        <a:rPr lang="en-IN" dirty="0"/>
                        <a:t>3</a:t>
                      </a:r>
                    </a:p>
                  </a:txBody>
                  <a:tcPr anchor="ctr"/>
                </a:tc>
                <a:tc>
                  <a:txBody>
                    <a:bodyPr/>
                    <a:lstStyle/>
                    <a:p>
                      <a:pPr algn="ctr"/>
                      <a:r>
                        <a:rPr lang="en-IN" dirty="0"/>
                        <a:t>0</a:t>
                      </a:r>
                    </a:p>
                  </a:txBody>
                  <a:tcPr anchor="ctr"/>
                </a:tc>
                <a:tc>
                  <a:txBody>
                    <a:bodyPr/>
                    <a:lstStyle/>
                    <a:p>
                      <a:pPr algn="ctr"/>
                      <a:r>
                        <a:rPr lang="en-IN" dirty="0"/>
                        <a:t>2</a:t>
                      </a:r>
                    </a:p>
                  </a:txBody>
                  <a:tcPr anchor="ctr"/>
                </a:tc>
                <a:tc>
                  <a:txBody>
                    <a:bodyPr/>
                    <a:lstStyle/>
                    <a:p>
                      <a:pPr algn="ctr"/>
                      <a:r>
                        <a:rPr lang="en-IN" dirty="0"/>
                        <a:t>6</a:t>
                      </a:r>
                    </a:p>
                  </a:txBody>
                  <a:tcPr anchor="ctr">
                    <a:solidFill>
                      <a:schemeClr val="tx2">
                        <a:lumMod val="40000"/>
                        <a:lumOff val="60000"/>
                      </a:schemeClr>
                    </a:solidFill>
                  </a:tcPr>
                </a:tc>
                <a:tc>
                  <a:txBody>
                    <a:bodyPr/>
                    <a:lstStyle/>
                    <a:p>
                      <a:pPr algn="ctr"/>
                      <a:r>
                        <a:rPr lang="en-IN" dirty="0"/>
                        <a:t>0</a:t>
                      </a:r>
                    </a:p>
                  </a:txBody>
                  <a:tcPr anchor="ctr">
                    <a:solidFill>
                      <a:schemeClr val="tx2">
                        <a:lumMod val="40000"/>
                        <a:lumOff val="60000"/>
                      </a:schemeClr>
                    </a:solidFill>
                  </a:tcPr>
                </a:tc>
                <a:tc>
                  <a:txBody>
                    <a:bodyPr/>
                    <a:lstStyle/>
                    <a:p>
                      <a:pPr algn="ctr"/>
                      <a:r>
                        <a:rPr lang="en-IN" dirty="0"/>
                        <a:t>0</a:t>
                      </a:r>
                    </a:p>
                  </a:txBody>
                  <a:tcPr anchor="ctr">
                    <a:solidFill>
                      <a:schemeClr val="tx2">
                        <a:lumMod val="40000"/>
                        <a:lumOff val="60000"/>
                      </a:schemeClr>
                    </a:solidFill>
                  </a:tcPr>
                </a:tc>
                <a:tc>
                  <a:txBody>
                    <a:bodyPr/>
                    <a:lstStyle/>
                    <a:p>
                      <a:pPr algn="ctr"/>
                      <a:endParaRPr lang="en-IN" dirty="0"/>
                    </a:p>
                  </a:txBody>
                  <a:tcPr anchor="ctr"/>
                </a:tc>
                <a:tc>
                  <a:txBody>
                    <a:bodyPr/>
                    <a:lstStyle/>
                    <a:p>
                      <a:pPr algn="ctr"/>
                      <a:endParaRPr lang="en-IN" dirty="0"/>
                    </a:p>
                  </a:txBody>
                  <a:tcPr anchor="ctr"/>
                </a:tc>
                <a:tc>
                  <a:txBody>
                    <a:bodyPr/>
                    <a:lstStyle/>
                    <a:p>
                      <a:pPr algn="ctr"/>
                      <a:endParaRPr lang="en-IN" dirty="0"/>
                    </a:p>
                  </a:txBody>
                  <a:tcPr anchor="ctr"/>
                </a:tc>
                <a:extLst>
                  <a:ext uri="{0D108BD9-81ED-4DB2-BD59-A6C34878D82A}">
                    <a16:rowId xmlns:a16="http://schemas.microsoft.com/office/drawing/2014/main" val="1491744920"/>
                  </a:ext>
                </a:extLst>
              </a:tr>
              <a:tr h="370840">
                <a:tc>
                  <a:txBody>
                    <a:bodyPr/>
                    <a:lstStyle/>
                    <a:p>
                      <a:pPr algn="ctr"/>
                      <a:r>
                        <a:rPr lang="en-IN" dirty="0"/>
                        <a:t>T3</a:t>
                      </a:r>
                    </a:p>
                  </a:txBody>
                  <a:tcPr anchor="ctr"/>
                </a:tc>
                <a:tc>
                  <a:txBody>
                    <a:bodyPr/>
                    <a:lstStyle/>
                    <a:p>
                      <a:pPr algn="ctr"/>
                      <a:r>
                        <a:rPr lang="en-IN" dirty="0"/>
                        <a:t>2</a:t>
                      </a:r>
                    </a:p>
                  </a:txBody>
                  <a:tcPr anchor="ctr">
                    <a:solidFill>
                      <a:schemeClr val="accent5">
                        <a:lumMod val="40000"/>
                        <a:lumOff val="60000"/>
                      </a:schemeClr>
                    </a:solidFill>
                  </a:tcPr>
                </a:tc>
                <a:tc>
                  <a:txBody>
                    <a:bodyPr/>
                    <a:lstStyle/>
                    <a:p>
                      <a:pPr algn="ctr"/>
                      <a:r>
                        <a:rPr lang="en-IN" dirty="0"/>
                        <a:t>2</a:t>
                      </a:r>
                    </a:p>
                  </a:txBody>
                  <a:tcPr anchor="ctr">
                    <a:solidFill>
                      <a:schemeClr val="accent5">
                        <a:lumMod val="40000"/>
                        <a:lumOff val="60000"/>
                      </a:schemeClr>
                    </a:solidFill>
                  </a:tcPr>
                </a:tc>
                <a:tc>
                  <a:txBody>
                    <a:bodyPr/>
                    <a:lstStyle/>
                    <a:p>
                      <a:pPr algn="ctr"/>
                      <a:r>
                        <a:rPr lang="en-IN" dirty="0"/>
                        <a:t>2</a:t>
                      </a:r>
                    </a:p>
                  </a:txBody>
                  <a:tcPr anchor="ctr">
                    <a:solidFill>
                      <a:schemeClr val="accent5">
                        <a:lumMod val="40000"/>
                        <a:lumOff val="60000"/>
                      </a:schemeClr>
                    </a:solidFill>
                  </a:tcPr>
                </a:tc>
                <a:tc>
                  <a:txBody>
                    <a:bodyPr/>
                    <a:lstStyle/>
                    <a:p>
                      <a:pPr algn="ctr"/>
                      <a:r>
                        <a:rPr lang="en-IN" dirty="0"/>
                        <a:t>2</a:t>
                      </a:r>
                    </a:p>
                  </a:txBody>
                  <a:tcPr anchor="ctr"/>
                </a:tc>
                <a:tc>
                  <a:txBody>
                    <a:bodyPr/>
                    <a:lstStyle/>
                    <a:p>
                      <a:pPr algn="ctr"/>
                      <a:r>
                        <a:rPr lang="en-IN" dirty="0"/>
                        <a:t>1</a:t>
                      </a:r>
                    </a:p>
                  </a:txBody>
                  <a:tcPr anchor="ctr"/>
                </a:tc>
                <a:tc>
                  <a:txBody>
                    <a:bodyPr/>
                    <a:lstStyle/>
                    <a:p>
                      <a:pPr algn="ctr"/>
                      <a:r>
                        <a:rPr lang="en-IN" dirty="0"/>
                        <a:t>1</a:t>
                      </a:r>
                    </a:p>
                  </a:txBody>
                  <a:tcPr anchor="ctr"/>
                </a:tc>
                <a:tc>
                  <a:txBody>
                    <a:bodyPr/>
                    <a:lstStyle/>
                    <a:p>
                      <a:pPr algn="ctr"/>
                      <a:r>
                        <a:rPr lang="en-IN" dirty="0"/>
                        <a:t>0</a:t>
                      </a:r>
                    </a:p>
                  </a:txBody>
                  <a:tcPr anchor="ctr">
                    <a:solidFill>
                      <a:schemeClr val="tx2">
                        <a:lumMod val="40000"/>
                        <a:lumOff val="60000"/>
                      </a:schemeClr>
                    </a:solidFill>
                  </a:tcPr>
                </a:tc>
                <a:tc>
                  <a:txBody>
                    <a:bodyPr/>
                    <a:lstStyle/>
                    <a:p>
                      <a:pPr algn="ctr"/>
                      <a:r>
                        <a:rPr lang="en-IN" dirty="0"/>
                        <a:t>1</a:t>
                      </a:r>
                    </a:p>
                  </a:txBody>
                  <a:tcPr anchor="ctr">
                    <a:solidFill>
                      <a:schemeClr val="tx2">
                        <a:lumMod val="40000"/>
                        <a:lumOff val="60000"/>
                      </a:schemeClr>
                    </a:solidFill>
                  </a:tcPr>
                </a:tc>
                <a:tc>
                  <a:txBody>
                    <a:bodyPr/>
                    <a:lstStyle/>
                    <a:p>
                      <a:pPr algn="ctr"/>
                      <a:r>
                        <a:rPr lang="en-IN" dirty="0"/>
                        <a:t>1</a:t>
                      </a:r>
                    </a:p>
                  </a:txBody>
                  <a:tcPr anchor="ctr">
                    <a:solidFill>
                      <a:schemeClr val="tx2">
                        <a:lumMod val="40000"/>
                        <a:lumOff val="60000"/>
                      </a:schemeClr>
                    </a:solidFill>
                  </a:tcPr>
                </a:tc>
                <a:tc>
                  <a:txBody>
                    <a:bodyPr/>
                    <a:lstStyle/>
                    <a:p>
                      <a:pPr algn="ctr"/>
                      <a:endParaRPr lang="en-IN" dirty="0"/>
                    </a:p>
                  </a:txBody>
                  <a:tcPr anchor="ctr"/>
                </a:tc>
                <a:tc>
                  <a:txBody>
                    <a:bodyPr/>
                    <a:lstStyle/>
                    <a:p>
                      <a:pPr algn="ctr"/>
                      <a:endParaRPr lang="en-IN" dirty="0"/>
                    </a:p>
                  </a:txBody>
                  <a:tcPr anchor="ctr"/>
                </a:tc>
                <a:tc>
                  <a:txBody>
                    <a:bodyPr/>
                    <a:lstStyle/>
                    <a:p>
                      <a:pPr algn="ctr"/>
                      <a:endParaRPr lang="en-IN" dirty="0"/>
                    </a:p>
                  </a:txBody>
                  <a:tcPr anchor="ctr"/>
                </a:tc>
                <a:extLst>
                  <a:ext uri="{0D108BD9-81ED-4DB2-BD59-A6C34878D82A}">
                    <a16:rowId xmlns:a16="http://schemas.microsoft.com/office/drawing/2014/main" val="3690442953"/>
                  </a:ext>
                </a:extLst>
              </a:tr>
              <a:tr h="370840">
                <a:tc>
                  <a:txBody>
                    <a:bodyPr/>
                    <a:lstStyle/>
                    <a:p>
                      <a:pPr algn="ctr"/>
                      <a:r>
                        <a:rPr lang="en-IN" dirty="0"/>
                        <a:t>T4</a:t>
                      </a:r>
                    </a:p>
                  </a:txBody>
                  <a:tcPr anchor="ctr"/>
                </a:tc>
                <a:tc>
                  <a:txBody>
                    <a:bodyPr/>
                    <a:lstStyle/>
                    <a:p>
                      <a:pPr algn="ctr"/>
                      <a:r>
                        <a:rPr lang="en-IN" dirty="0"/>
                        <a:t>4</a:t>
                      </a:r>
                    </a:p>
                  </a:txBody>
                  <a:tcPr anchor="ctr">
                    <a:solidFill>
                      <a:schemeClr val="accent5">
                        <a:lumMod val="40000"/>
                        <a:lumOff val="60000"/>
                      </a:schemeClr>
                    </a:solidFill>
                  </a:tcPr>
                </a:tc>
                <a:tc>
                  <a:txBody>
                    <a:bodyPr/>
                    <a:lstStyle/>
                    <a:p>
                      <a:pPr algn="ctr"/>
                      <a:r>
                        <a:rPr lang="en-IN" dirty="0"/>
                        <a:t>3</a:t>
                      </a:r>
                    </a:p>
                  </a:txBody>
                  <a:tcPr anchor="ctr">
                    <a:solidFill>
                      <a:schemeClr val="accent5">
                        <a:lumMod val="40000"/>
                        <a:lumOff val="60000"/>
                      </a:schemeClr>
                    </a:solidFill>
                  </a:tcPr>
                </a:tc>
                <a:tc>
                  <a:txBody>
                    <a:bodyPr/>
                    <a:lstStyle/>
                    <a:p>
                      <a:pPr algn="ctr"/>
                      <a:r>
                        <a:rPr lang="en-IN" dirty="0"/>
                        <a:t>3</a:t>
                      </a:r>
                    </a:p>
                  </a:txBody>
                  <a:tcPr anchor="ctr">
                    <a:solidFill>
                      <a:schemeClr val="accent5">
                        <a:lumMod val="40000"/>
                        <a:lumOff val="60000"/>
                      </a:schemeClr>
                    </a:solidFill>
                  </a:tcPr>
                </a:tc>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2</a:t>
                      </a:r>
                    </a:p>
                  </a:txBody>
                  <a:tcPr anchor="ctr"/>
                </a:tc>
                <a:tc>
                  <a:txBody>
                    <a:bodyPr/>
                    <a:lstStyle/>
                    <a:p>
                      <a:pPr algn="ctr"/>
                      <a:r>
                        <a:rPr lang="en-IN" dirty="0"/>
                        <a:t>4</a:t>
                      </a:r>
                    </a:p>
                  </a:txBody>
                  <a:tcPr anchor="ctr">
                    <a:solidFill>
                      <a:schemeClr val="tx2">
                        <a:lumMod val="40000"/>
                        <a:lumOff val="60000"/>
                      </a:schemeClr>
                    </a:solidFill>
                  </a:tcPr>
                </a:tc>
                <a:tc>
                  <a:txBody>
                    <a:bodyPr/>
                    <a:lstStyle/>
                    <a:p>
                      <a:pPr algn="ctr"/>
                      <a:r>
                        <a:rPr lang="en-IN" dirty="0"/>
                        <a:t>3</a:t>
                      </a:r>
                    </a:p>
                  </a:txBody>
                  <a:tcPr anchor="ctr">
                    <a:solidFill>
                      <a:schemeClr val="tx2">
                        <a:lumMod val="40000"/>
                        <a:lumOff val="60000"/>
                      </a:schemeClr>
                    </a:solidFill>
                  </a:tcPr>
                </a:tc>
                <a:tc>
                  <a:txBody>
                    <a:bodyPr/>
                    <a:lstStyle/>
                    <a:p>
                      <a:pPr algn="ctr"/>
                      <a:r>
                        <a:rPr lang="en-IN" dirty="0"/>
                        <a:t>1</a:t>
                      </a:r>
                    </a:p>
                  </a:txBody>
                  <a:tcPr anchor="ctr">
                    <a:solidFill>
                      <a:schemeClr val="tx2">
                        <a:lumMod val="40000"/>
                        <a:lumOff val="60000"/>
                      </a:schemeClr>
                    </a:solidFill>
                  </a:tcPr>
                </a:tc>
                <a:tc>
                  <a:txBody>
                    <a:bodyPr/>
                    <a:lstStyle/>
                    <a:p>
                      <a:pPr algn="ctr"/>
                      <a:endParaRPr lang="en-IN" dirty="0"/>
                    </a:p>
                  </a:txBody>
                  <a:tcPr anchor="ctr"/>
                </a:tc>
                <a:tc>
                  <a:txBody>
                    <a:bodyPr/>
                    <a:lstStyle/>
                    <a:p>
                      <a:pPr algn="ctr"/>
                      <a:endParaRPr lang="en-IN" dirty="0"/>
                    </a:p>
                  </a:txBody>
                  <a:tcPr anchor="ctr"/>
                </a:tc>
                <a:tc>
                  <a:txBody>
                    <a:bodyPr/>
                    <a:lstStyle/>
                    <a:p>
                      <a:pPr algn="ctr"/>
                      <a:endParaRPr lang="en-IN" dirty="0"/>
                    </a:p>
                  </a:txBody>
                  <a:tcPr anchor="ctr"/>
                </a:tc>
                <a:extLst>
                  <a:ext uri="{0D108BD9-81ED-4DB2-BD59-A6C34878D82A}">
                    <a16:rowId xmlns:a16="http://schemas.microsoft.com/office/drawing/2014/main" val="3866784875"/>
                  </a:ext>
                </a:extLst>
              </a:tr>
            </a:tbl>
          </a:graphicData>
        </a:graphic>
      </p:graphicFrame>
      <p:sp>
        <p:nvSpPr>
          <p:cNvPr id="7" name="Rectangle 6"/>
          <p:cNvSpPr/>
          <p:nvPr/>
        </p:nvSpPr>
        <p:spPr>
          <a:xfrm>
            <a:off x="717755" y="5946165"/>
            <a:ext cx="6096000" cy="615553"/>
          </a:xfrm>
          <a:prstGeom prst="rect">
            <a:avLst/>
          </a:prstGeom>
        </p:spPr>
        <p:txBody>
          <a:bodyPr>
            <a:spAutoFit/>
          </a:bodyPr>
          <a:lstStyle/>
          <a:p>
            <a:pPr>
              <a:tabLst>
                <a:tab pos="1544638" algn="l"/>
                <a:tab pos="2452688" algn="ctr"/>
                <a:tab pos="3767138" algn="ctr"/>
                <a:tab pos="5022850" algn="ctr"/>
              </a:tabLst>
            </a:pPr>
            <a:r>
              <a:rPr lang="en-US" altLang="en-US" sz="2400" dirty="0"/>
              <a:t>Can request for (3,3,0) by </a:t>
            </a:r>
            <a:r>
              <a:rPr lang="en-US" altLang="en-US" sz="2400" b="1" i="1" dirty="0"/>
              <a:t>T</a:t>
            </a:r>
            <a:r>
              <a:rPr lang="en-US" altLang="en-US" sz="2400" b="1" baseline="-25000" dirty="0"/>
              <a:t>4</a:t>
            </a:r>
            <a:r>
              <a:rPr lang="en-US" altLang="en-US" sz="2400" dirty="0"/>
              <a:t> be granted?</a:t>
            </a:r>
          </a:p>
          <a:p>
            <a:pPr>
              <a:tabLst>
                <a:tab pos="1544638" algn="l"/>
                <a:tab pos="2452688" algn="ctr"/>
                <a:tab pos="3767138" algn="ctr"/>
                <a:tab pos="5022850" algn="ctr"/>
              </a:tabLst>
            </a:pPr>
            <a:endParaRPr lang="en-US" altLang="en-US" sz="1000" dirty="0"/>
          </a:p>
        </p:txBody>
      </p:sp>
    </p:spTree>
    <p:extLst>
      <p:ext uri="{BB962C8B-B14F-4D97-AF65-F5344CB8AC3E}">
        <p14:creationId xmlns:p14="http://schemas.microsoft.com/office/powerpoint/2010/main" val="6671471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Banker’s Algorithm</a:t>
            </a: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2" name="Rectangle 3">
            <a:extLst>
              <a:ext uri="{FF2B5EF4-FFF2-40B4-BE49-F238E27FC236}">
                <a16:creationId xmlns:a16="http://schemas.microsoft.com/office/drawing/2014/main" id="{F9D491DD-A38E-475F-8906-6128AD1F3862}"/>
              </a:ext>
            </a:extLst>
          </p:cNvPr>
          <p:cNvSpPr txBox="1">
            <a:spLocks noChangeArrowheads="1"/>
          </p:cNvSpPr>
          <p:nvPr/>
        </p:nvSpPr>
        <p:spPr>
          <a:xfrm>
            <a:off x="727089" y="945329"/>
            <a:ext cx="11339512" cy="45402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tabLst>
                <a:tab pos="1371600" algn="l"/>
                <a:tab pos="2395538" algn="ctr"/>
                <a:tab pos="3594100" algn="ctr"/>
                <a:tab pos="4805363" algn="ctr"/>
              </a:tabLst>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5 threads </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T</a:t>
            </a:r>
            <a:r>
              <a:rPr lang="en-US" altLang="en-US" sz="2400" i="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0</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 T</a:t>
            </a:r>
            <a:r>
              <a:rPr lang="en-US" altLang="en-US" sz="2400" i="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1</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 T</a:t>
            </a:r>
            <a:r>
              <a:rPr lang="en-US" altLang="en-US" sz="2400" i="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2</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 T</a:t>
            </a:r>
            <a:r>
              <a:rPr lang="en-US" altLang="en-US" sz="2400" i="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3</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 T</a:t>
            </a:r>
            <a:r>
              <a:rPr lang="en-US" altLang="en-US" sz="2400" i="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4</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nSpc>
                <a:spcPct val="100000"/>
              </a:lnSpc>
              <a:spcBef>
                <a:spcPts val="0"/>
              </a:spcBef>
              <a:buFont typeface="Monotype Sorts" pitchFamily="-84" charset="2"/>
              <a:buNone/>
              <a:tabLst>
                <a:tab pos="1371600" algn="l"/>
                <a:tab pos="2395538" algn="ctr"/>
                <a:tab pos="3594100" algn="ctr"/>
                <a:tab pos="4805363" algn="ctr"/>
              </a:tabLst>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3 resource types:</a:t>
            </a:r>
          </a:p>
          <a:p>
            <a:pPr>
              <a:lnSpc>
                <a:spcPct val="100000"/>
              </a:lnSpc>
              <a:spcBef>
                <a:spcPts val="0"/>
              </a:spcBef>
              <a:buFont typeface="Monotype Sorts" pitchFamily="-84" charset="2"/>
              <a:buNone/>
              <a:tabLst>
                <a:tab pos="1371600" algn="l"/>
                <a:tab pos="2395538" algn="ctr"/>
                <a:tab pos="3594100" algn="ctr"/>
                <a:tab pos="4805363" algn="ctr"/>
              </a:tabLst>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A</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(10 instances),  </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B</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(5instances), and </a:t>
            </a:r>
            <a:r>
              <a:rPr lang="en-US" alt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C</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(7 instances)</a:t>
            </a:r>
          </a:p>
          <a:p>
            <a:pPr>
              <a:lnSpc>
                <a:spcPct val="100000"/>
              </a:lnSpc>
              <a:spcBef>
                <a:spcPts val="0"/>
              </a:spcBef>
              <a:tabLst>
                <a:tab pos="1371600" algn="l"/>
                <a:tab pos="2395538" algn="ctr"/>
                <a:tab pos="3594100" algn="ctr"/>
                <a:tab pos="4805363" algn="ctr"/>
              </a:tabLst>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Snapshot at time T</a:t>
            </a:r>
            <a:r>
              <a:rPr lang="en-US" altLang="en-US" sz="2400"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0</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nSpc>
                <a:spcPct val="100000"/>
              </a:lnSpc>
              <a:spcBef>
                <a:spcPts val="0"/>
              </a:spcBef>
              <a:buFont typeface="Monotype Sorts" pitchFamily="-84" charset="2"/>
              <a:buNone/>
              <a:tabLst>
                <a:tab pos="1371600" algn="l"/>
                <a:tab pos="2395538" algn="ctr"/>
                <a:tab pos="3594100" algn="ctr"/>
                <a:tab pos="4805363" algn="ctr"/>
              </a:tabLst>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graphicFrame>
        <p:nvGraphicFramePr>
          <p:cNvPr id="6" name="Table 5"/>
          <p:cNvGraphicFramePr>
            <a:graphicFrameLocks noGrp="1"/>
          </p:cNvGraphicFramePr>
          <p:nvPr>
            <p:extLst>
              <p:ext uri="{D42A27DB-BD31-4B8C-83A1-F6EECF244321}">
                <p14:modId xmlns:p14="http://schemas.microsoft.com/office/powerpoint/2010/main" val="2998587436"/>
              </p:ext>
            </p:extLst>
          </p:nvPr>
        </p:nvGraphicFramePr>
        <p:xfrm>
          <a:off x="833117" y="2872154"/>
          <a:ext cx="10913409" cy="2754922"/>
        </p:xfrm>
        <a:graphic>
          <a:graphicData uri="http://schemas.openxmlformats.org/drawingml/2006/table">
            <a:tbl>
              <a:tblPr firstRow="1" bandRow="1">
                <a:tableStyleId>{5C22544A-7EE6-4342-B048-85BDC9FD1C3A}</a:tableStyleId>
              </a:tblPr>
              <a:tblGrid>
                <a:gridCol w="839493">
                  <a:extLst>
                    <a:ext uri="{9D8B030D-6E8A-4147-A177-3AD203B41FA5}">
                      <a16:colId xmlns:a16="http://schemas.microsoft.com/office/drawing/2014/main" val="1383002510"/>
                    </a:ext>
                  </a:extLst>
                </a:gridCol>
                <a:gridCol w="839493">
                  <a:extLst>
                    <a:ext uri="{9D8B030D-6E8A-4147-A177-3AD203B41FA5}">
                      <a16:colId xmlns:a16="http://schemas.microsoft.com/office/drawing/2014/main" val="1919799251"/>
                    </a:ext>
                  </a:extLst>
                </a:gridCol>
                <a:gridCol w="839493">
                  <a:extLst>
                    <a:ext uri="{9D8B030D-6E8A-4147-A177-3AD203B41FA5}">
                      <a16:colId xmlns:a16="http://schemas.microsoft.com/office/drawing/2014/main" val="4021442519"/>
                    </a:ext>
                  </a:extLst>
                </a:gridCol>
                <a:gridCol w="839493">
                  <a:extLst>
                    <a:ext uri="{9D8B030D-6E8A-4147-A177-3AD203B41FA5}">
                      <a16:colId xmlns:a16="http://schemas.microsoft.com/office/drawing/2014/main" val="3148174310"/>
                    </a:ext>
                  </a:extLst>
                </a:gridCol>
                <a:gridCol w="839493">
                  <a:extLst>
                    <a:ext uri="{9D8B030D-6E8A-4147-A177-3AD203B41FA5}">
                      <a16:colId xmlns:a16="http://schemas.microsoft.com/office/drawing/2014/main" val="3224305313"/>
                    </a:ext>
                  </a:extLst>
                </a:gridCol>
                <a:gridCol w="839493">
                  <a:extLst>
                    <a:ext uri="{9D8B030D-6E8A-4147-A177-3AD203B41FA5}">
                      <a16:colId xmlns:a16="http://schemas.microsoft.com/office/drawing/2014/main" val="3740227330"/>
                    </a:ext>
                  </a:extLst>
                </a:gridCol>
                <a:gridCol w="839493">
                  <a:extLst>
                    <a:ext uri="{9D8B030D-6E8A-4147-A177-3AD203B41FA5}">
                      <a16:colId xmlns:a16="http://schemas.microsoft.com/office/drawing/2014/main" val="3979319314"/>
                    </a:ext>
                  </a:extLst>
                </a:gridCol>
                <a:gridCol w="839493">
                  <a:extLst>
                    <a:ext uri="{9D8B030D-6E8A-4147-A177-3AD203B41FA5}">
                      <a16:colId xmlns:a16="http://schemas.microsoft.com/office/drawing/2014/main" val="2909699755"/>
                    </a:ext>
                  </a:extLst>
                </a:gridCol>
                <a:gridCol w="839493">
                  <a:extLst>
                    <a:ext uri="{9D8B030D-6E8A-4147-A177-3AD203B41FA5}">
                      <a16:colId xmlns:a16="http://schemas.microsoft.com/office/drawing/2014/main" val="3398706416"/>
                    </a:ext>
                  </a:extLst>
                </a:gridCol>
                <a:gridCol w="839493">
                  <a:extLst>
                    <a:ext uri="{9D8B030D-6E8A-4147-A177-3AD203B41FA5}">
                      <a16:colId xmlns:a16="http://schemas.microsoft.com/office/drawing/2014/main" val="3784040754"/>
                    </a:ext>
                  </a:extLst>
                </a:gridCol>
                <a:gridCol w="839493">
                  <a:extLst>
                    <a:ext uri="{9D8B030D-6E8A-4147-A177-3AD203B41FA5}">
                      <a16:colId xmlns:a16="http://schemas.microsoft.com/office/drawing/2014/main" val="2403937120"/>
                    </a:ext>
                  </a:extLst>
                </a:gridCol>
                <a:gridCol w="839493">
                  <a:extLst>
                    <a:ext uri="{9D8B030D-6E8A-4147-A177-3AD203B41FA5}">
                      <a16:colId xmlns:a16="http://schemas.microsoft.com/office/drawing/2014/main" val="1875324975"/>
                    </a:ext>
                  </a:extLst>
                </a:gridCol>
                <a:gridCol w="839493">
                  <a:extLst>
                    <a:ext uri="{9D8B030D-6E8A-4147-A177-3AD203B41FA5}">
                      <a16:colId xmlns:a16="http://schemas.microsoft.com/office/drawing/2014/main" val="1504218324"/>
                    </a:ext>
                  </a:extLst>
                </a:gridCol>
              </a:tblGrid>
              <a:tr h="388930">
                <a:tc>
                  <a:txBody>
                    <a:bodyPr/>
                    <a:lstStyle/>
                    <a:p>
                      <a:pPr algn="ctr"/>
                      <a:endParaRPr lang="en-IN" dirty="0"/>
                    </a:p>
                  </a:txBody>
                  <a:tcPr anchor="ctr"/>
                </a:tc>
                <a:tc gridSpan="3">
                  <a:txBody>
                    <a:bodyPr/>
                    <a:lstStyle/>
                    <a:p>
                      <a:pPr algn="ctr"/>
                      <a:r>
                        <a:rPr lang="en-IN" dirty="0"/>
                        <a:t>Max</a:t>
                      </a:r>
                    </a:p>
                  </a:txBody>
                  <a:tcPr anchor="ctr">
                    <a:solidFill>
                      <a:schemeClr val="accent5">
                        <a:lumMod val="75000"/>
                      </a:schemeClr>
                    </a:solidFill>
                  </a:tcPr>
                </a:tc>
                <a:tc hMerge="1">
                  <a:txBody>
                    <a:bodyPr/>
                    <a:lstStyle/>
                    <a:p>
                      <a:pPr algn="ctr"/>
                      <a:endParaRPr lang="en-IN" dirty="0"/>
                    </a:p>
                  </a:txBody>
                  <a:tcPr anchor="ctr"/>
                </a:tc>
                <a:tc hMerge="1">
                  <a:txBody>
                    <a:bodyPr/>
                    <a:lstStyle/>
                    <a:p>
                      <a:pPr algn="ctr"/>
                      <a:endParaRPr lang="en-IN" dirty="0"/>
                    </a:p>
                  </a:txBody>
                  <a:tcPr anchor="ctr"/>
                </a:tc>
                <a:tc gridSpan="3">
                  <a:txBody>
                    <a:bodyPr/>
                    <a:lstStyle/>
                    <a:p>
                      <a:pPr algn="ctr"/>
                      <a:r>
                        <a:rPr lang="en-IN" dirty="0"/>
                        <a:t>Allocation</a:t>
                      </a:r>
                    </a:p>
                  </a:txBody>
                  <a:tcPr anchor="ctr"/>
                </a:tc>
                <a:tc hMerge="1">
                  <a:txBody>
                    <a:bodyPr/>
                    <a:lstStyle/>
                    <a:p>
                      <a:pPr algn="ctr"/>
                      <a:endParaRPr lang="en-IN" dirty="0"/>
                    </a:p>
                  </a:txBody>
                  <a:tcPr anchor="ctr"/>
                </a:tc>
                <a:tc hMerge="1">
                  <a:txBody>
                    <a:bodyPr/>
                    <a:lstStyle/>
                    <a:p>
                      <a:pPr algn="ctr"/>
                      <a:endParaRPr lang="en-IN" dirty="0"/>
                    </a:p>
                  </a:txBody>
                  <a:tcPr anchor="ctr"/>
                </a:tc>
                <a:tc gridSpan="3">
                  <a:txBody>
                    <a:bodyPr/>
                    <a:lstStyle/>
                    <a:p>
                      <a:pPr algn="ctr"/>
                      <a:r>
                        <a:rPr lang="en-IN" dirty="0"/>
                        <a:t>Need</a:t>
                      </a:r>
                    </a:p>
                  </a:txBody>
                  <a:tcPr anchor="ctr">
                    <a:solidFill>
                      <a:schemeClr val="tx2">
                        <a:lumMod val="75000"/>
                      </a:schemeClr>
                    </a:solidFill>
                  </a:tcPr>
                </a:tc>
                <a:tc hMerge="1">
                  <a:txBody>
                    <a:bodyPr/>
                    <a:lstStyle/>
                    <a:p>
                      <a:pPr algn="ctr"/>
                      <a:endParaRPr lang="en-IN"/>
                    </a:p>
                  </a:txBody>
                  <a:tcPr anchor="ctr"/>
                </a:tc>
                <a:tc hMerge="1">
                  <a:txBody>
                    <a:bodyPr/>
                    <a:lstStyle/>
                    <a:p>
                      <a:pPr algn="ctr"/>
                      <a:endParaRPr lang="en-IN" dirty="0"/>
                    </a:p>
                  </a:txBody>
                  <a:tcPr anchor="ctr"/>
                </a:tc>
                <a:tc gridSpan="3">
                  <a:txBody>
                    <a:bodyPr/>
                    <a:lstStyle/>
                    <a:p>
                      <a:pPr algn="ctr"/>
                      <a:r>
                        <a:rPr lang="en-IN" dirty="0"/>
                        <a:t>Available</a:t>
                      </a:r>
                    </a:p>
                  </a:txBody>
                  <a:tcPr anchor="ctr"/>
                </a:tc>
                <a:tc hMerge="1">
                  <a:txBody>
                    <a:bodyPr/>
                    <a:lstStyle/>
                    <a:p>
                      <a:pPr algn="ctr"/>
                      <a:endParaRPr lang="en-IN" dirty="0"/>
                    </a:p>
                  </a:txBody>
                  <a:tcPr anchor="ctr"/>
                </a:tc>
                <a:tc hMerge="1">
                  <a:txBody>
                    <a:bodyPr/>
                    <a:lstStyle/>
                    <a:p>
                      <a:pPr algn="ctr"/>
                      <a:endParaRPr lang="en-IN" dirty="0"/>
                    </a:p>
                  </a:txBody>
                  <a:tcPr anchor="ctr"/>
                </a:tc>
                <a:extLst>
                  <a:ext uri="{0D108BD9-81ED-4DB2-BD59-A6C34878D82A}">
                    <a16:rowId xmlns:a16="http://schemas.microsoft.com/office/drawing/2014/main" val="3270119033"/>
                  </a:ext>
                </a:extLst>
              </a:tr>
              <a:tr h="394332">
                <a:tc>
                  <a:txBody>
                    <a:bodyPr/>
                    <a:lstStyle/>
                    <a:p>
                      <a:pPr algn="ctr"/>
                      <a:endParaRPr lang="en-IN" dirty="0"/>
                    </a:p>
                  </a:txBody>
                  <a:tcPr anchor="ctr">
                    <a:solidFill>
                      <a:schemeClr val="accent1"/>
                    </a:solidFill>
                  </a:tcPr>
                </a:tc>
                <a:tc>
                  <a:txBody>
                    <a:bodyPr/>
                    <a:lstStyle/>
                    <a:p>
                      <a:pPr algn="ctr"/>
                      <a:r>
                        <a:rPr lang="en-IN" b="1" dirty="0">
                          <a:solidFill>
                            <a:schemeClr val="bg1"/>
                          </a:solidFill>
                        </a:rPr>
                        <a:t>A</a:t>
                      </a:r>
                    </a:p>
                  </a:txBody>
                  <a:tcPr anchor="ctr">
                    <a:solidFill>
                      <a:schemeClr val="accent5">
                        <a:lumMod val="75000"/>
                      </a:schemeClr>
                    </a:solidFill>
                  </a:tcPr>
                </a:tc>
                <a:tc>
                  <a:txBody>
                    <a:bodyPr/>
                    <a:lstStyle/>
                    <a:p>
                      <a:pPr algn="ctr"/>
                      <a:r>
                        <a:rPr lang="en-IN" b="1" dirty="0">
                          <a:solidFill>
                            <a:schemeClr val="bg1"/>
                          </a:solidFill>
                        </a:rPr>
                        <a:t>B</a:t>
                      </a:r>
                    </a:p>
                  </a:txBody>
                  <a:tcPr anchor="ctr">
                    <a:solidFill>
                      <a:schemeClr val="accent5">
                        <a:lumMod val="75000"/>
                      </a:schemeClr>
                    </a:solidFill>
                  </a:tcPr>
                </a:tc>
                <a:tc>
                  <a:txBody>
                    <a:bodyPr/>
                    <a:lstStyle/>
                    <a:p>
                      <a:pPr algn="ctr"/>
                      <a:r>
                        <a:rPr lang="en-IN" b="1" dirty="0">
                          <a:solidFill>
                            <a:schemeClr val="bg1"/>
                          </a:solidFill>
                        </a:rPr>
                        <a:t>C</a:t>
                      </a:r>
                    </a:p>
                  </a:txBody>
                  <a:tcPr anchor="ctr">
                    <a:solidFill>
                      <a:schemeClr val="accent5">
                        <a:lumMod val="75000"/>
                      </a:schemeClr>
                    </a:solidFill>
                  </a:tcPr>
                </a:tc>
                <a:tc>
                  <a:txBody>
                    <a:bodyPr/>
                    <a:lstStyle/>
                    <a:p>
                      <a:pPr algn="ctr"/>
                      <a:r>
                        <a:rPr lang="en-IN" b="1" dirty="0">
                          <a:solidFill>
                            <a:schemeClr val="bg1"/>
                          </a:solidFill>
                        </a:rPr>
                        <a:t>A</a:t>
                      </a:r>
                    </a:p>
                  </a:txBody>
                  <a:tcPr anchor="ctr">
                    <a:solidFill>
                      <a:schemeClr val="accent1"/>
                    </a:solidFill>
                  </a:tcPr>
                </a:tc>
                <a:tc>
                  <a:txBody>
                    <a:bodyPr/>
                    <a:lstStyle/>
                    <a:p>
                      <a:pPr algn="ctr"/>
                      <a:r>
                        <a:rPr lang="en-IN" b="1" dirty="0">
                          <a:solidFill>
                            <a:schemeClr val="bg1"/>
                          </a:solidFill>
                        </a:rPr>
                        <a:t>B</a:t>
                      </a:r>
                    </a:p>
                  </a:txBody>
                  <a:tcPr anchor="ctr">
                    <a:solidFill>
                      <a:schemeClr val="accent1"/>
                    </a:solidFill>
                  </a:tcPr>
                </a:tc>
                <a:tc>
                  <a:txBody>
                    <a:bodyPr/>
                    <a:lstStyle/>
                    <a:p>
                      <a:pPr algn="ctr"/>
                      <a:r>
                        <a:rPr lang="en-IN" b="1" dirty="0">
                          <a:solidFill>
                            <a:schemeClr val="bg1"/>
                          </a:solidFill>
                        </a:rPr>
                        <a:t>C</a:t>
                      </a:r>
                    </a:p>
                  </a:txBody>
                  <a:tcPr anchor="ctr">
                    <a:solidFill>
                      <a:schemeClr val="accent1"/>
                    </a:solidFill>
                  </a:tcPr>
                </a:tc>
                <a:tc>
                  <a:txBody>
                    <a:bodyPr/>
                    <a:lstStyle/>
                    <a:p>
                      <a:pPr algn="ctr"/>
                      <a:r>
                        <a:rPr lang="en-IN" b="1" dirty="0">
                          <a:solidFill>
                            <a:schemeClr val="bg1"/>
                          </a:solidFill>
                        </a:rPr>
                        <a:t>A</a:t>
                      </a:r>
                    </a:p>
                  </a:txBody>
                  <a:tcPr anchor="ctr">
                    <a:solidFill>
                      <a:schemeClr val="tx2">
                        <a:lumMod val="75000"/>
                      </a:schemeClr>
                    </a:solidFill>
                  </a:tcPr>
                </a:tc>
                <a:tc>
                  <a:txBody>
                    <a:bodyPr/>
                    <a:lstStyle/>
                    <a:p>
                      <a:pPr algn="ctr"/>
                      <a:r>
                        <a:rPr lang="en-IN" b="1" dirty="0">
                          <a:solidFill>
                            <a:schemeClr val="bg1"/>
                          </a:solidFill>
                        </a:rPr>
                        <a:t>B</a:t>
                      </a:r>
                    </a:p>
                  </a:txBody>
                  <a:tcPr anchor="ctr">
                    <a:solidFill>
                      <a:schemeClr val="tx2">
                        <a:lumMod val="75000"/>
                      </a:schemeClr>
                    </a:solidFill>
                  </a:tcPr>
                </a:tc>
                <a:tc>
                  <a:txBody>
                    <a:bodyPr/>
                    <a:lstStyle/>
                    <a:p>
                      <a:pPr algn="ctr"/>
                      <a:r>
                        <a:rPr lang="en-IN" b="1" dirty="0">
                          <a:solidFill>
                            <a:schemeClr val="bg1"/>
                          </a:solidFill>
                        </a:rPr>
                        <a:t>C</a:t>
                      </a:r>
                    </a:p>
                  </a:txBody>
                  <a:tcPr anchor="ctr">
                    <a:solidFill>
                      <a:schemeClr val="tx2">
                        <a:lumMod val="75000"/>
                      </a:schemeClr>
                    </a:solidFill>
                  </a:tcPr>
                </a:tc>
                <a:tc>
                  <a:txBody>
                    <a:bodyPr/>
                    <a:lstStyle/>
                    <a:p>
                      <a:pPr algn="ctr"/>
                      <a:r>
                        <a:rPr lang="en-IN" b="1" dirty="0">
                          <a:solidFill>
                            <a:schemeClr val="bg1"/>
                          </a:solidFill>
                        </a:rPr>
                        <a:t>A</a:t>
                      </a:r>
                    </a:p>
                  </a:txBody>
                  <a:tcPr anchor="ctr">
                    <a:solidFill>
                      <a:schemeClr val="accent1"/>
                    </a:solidFill>
                  </a:tcPr>
                </a:tc>
                <a:tc>
                  <a:txBody>
                    <a:bodyPr/>
                    <a:lstStyle/>
                    <a:p>
                      <a:pPr algn="ctr"/>
                      <a:r>
                        <a:rPr lang="en-IN" b="1" dirty="0">
                          <a:solidFill>
                            <a:schemeClr val="bg1"/>
                          </a:solidFill>
                        </a:rPr>
                        <a:t>B</a:t>
                      </a:r>
                    </a:p>
                  </a:txBody>
                  <a:tcPr anchor="ctr">
                    <a:solidFill>
                      <a:schemeClr val="accent1"/>
                    </a:solidFill>
                  </a:tcPr>
                </a:tc>
                <a:tc>
                  <a:txBody>
                    <a:bodyPr/>
                    <a:lstStyle/>
                    <a:p>
                      <a:pPr algn="ctr"/>
                      <a:r>
                        <a:rPr lang="en-IN" b="1" dirty="0">
                          <a:solidFill>
                            <a:schemeClr val="bg1"/>
                          </a:solidFill>
                        </a:rPr>
                        <a:t>C</a:t>
                      </a:r>
                    </a:p>
                  </a:txBody>
                  <a:tcPr anchor="ctr">
                    <a:solidFill>
                      <a:schemeClr val="accent1"/>
                    </a:solidFill>
                  </a:tcPr>
                </a:tc>
                <a:extLst>
                  <a:ext uri="{0D108BD9-81ED-4DB2-BD59-A6C34878D82A}">
                    <a16:rowId xmlns:a16="http://schemas.microsoft.com/office/drawing/2014/main" val="3615273432"/>
                  </a:ext>
                </a:extLst>
              </a:tr>
              <a:tr h="394332">
                <a:tc>
                  <a:txBody>
                    <a:bodyPr/>
                    <a:lstStyle/>
                    <a:p>
                      <a:pPr algn="ctr"/>
                      <a:r>
                        <a:rPr lang="en-IN" dirty="0"/>
                        <a:t>T0</a:t>
                      </a:r>
                    </a:p>
                  </a:txBody>
                  <a:tcPr anchor="ctr"/>
                </a:tc>
                <a:tc>
                  <a:txBody>
                    <a:bodyPr/>
                    <a:lstStyle/>
                    <a:p>
                      <a:pPr algn="ctr"/>
                      <a:r>
                        <a:rPr lang="en-IN" dirty="0"/>
                        <a:t>7</a:t>
                      </a:r>
                    </a:p>
                  </a:txBody>
                  <a:tcPr anchor="ctr">
                    <a:solidFill>
                      <a:schemeClr val="accent5">
                        <a:lumMod val="40000"/>
                        <a:lumOff val="60000"/>
                      </a:schemeClr>
                    </a:solidFill>
                  </a:tcPr>
                </a:tc>
                <a:tc>
                  <a:txBody>
                    <a:bodyPr/>
                    <a:lstStyle/>
                    <a:p>
                      <a:pPr algn="ctr"/>
                      <a:r>
                        <a:rPr lang="en-IN" dirty="0"/>
                        <a:t>5</a:t>
                      </a:r>
                    </a:p>
                  </a:txBody>
                  <a:tcPr anchor="ctr">
                    <a:solidFill>
                      <a:schemeClr val="accent5">
                        <a:lumMod val="40000"/>
                        <a:lumOff val="60000"/>
                      </a:schemeClr>
                    </a:solidFill>
                  </a:tcPr>
                </a:tc>
                <a:tc>
                  <a:txBody>
                    <a:bodyPr/>
                    <a:lstStyle/>
                    <a:p>
                      <a:pPr algn="ctr"/>
                      <a:r>
                        <a:rPr lang="en-IN" dirty="0"/>
                        <a:t>3</a:t>
                      </a:r>
                    </a:p>
                  </a:txBody>
                  <a:tcPr anchor="ctr">
                    <a:solidFill>
                      <a:schemeClr val="accent5">
                        <a:lumMod val="40000"/>
                        <a:lumOff val="60000"/>
                      </a:schemeClr>
                    </a:solidFill>
                  </a:tcPr>
                </a:tc>
                <a:tc>
                  <a:txBody>
                    <a:bodyPr/>
                    <a:lstStyle/>
                    <a:p>
                      <a:pPr algn="ctr"/>
                      <a:r>
                        <a:rPr lang="en-IN" dirty="0"/>
                        <a:t>0</a:t>
                      </a:r>
                    </a:p>
                  </a:txBody>
                  <a:tcPr anchor="ctr"/>
                </a:tc>
                <a:tc>
                  <a:txBody>
                    <a:bodyPr/>
                    <a:lstStyle/>
                    <a:p>
                      <a:pPr algn="ctr"/>
                      <a:r>
                        <a:rPr lang="en-IN" dirty="0"/>
                        <a:t>1</a:t>
                      </a:r>
                    </a:p>
                  </a:txBody>
                  <a:tcPr anchor="ctr"/>
                </a:tc>
                <a:tc>
                  <a:txBody>
                    <a:bodyPr/>
                    <a:lstStyle/>
                    <a:p>
                      <a:pPr algn="ctr"/>
                      <a:r>
                        <a:rPr lang="en-IN" dirty="0"/>
                        <a:t>0</a:t>
                      </a:r>
                    </a:p>
                  </a:txBody>
                  <a:tcPr anchor="ctr"/>
                </a:tc>
                <a:tc>
                  <a:txBody>
                    <a:bodyPr/>
                    <a:lstStyle/>
                    <a:p>
                      <a:pPr algn="ctr"/>
                      <a:r>
                        <a:rPr lang="en-IN" dirty="0"/>
                        <a:t>7</a:t>
                      </a:r>
                    </a:p>
                  </a:txBody>
                  <a:tcPr anchor="ctr">
                    <a:solidFill>
                      <a:schemeClr val="tx2">
                        <a:lumMod val="40000"/>
                        <a:lumOff val="60000"/>
                      </a:schemeClr>
                    </a:solidFill>
                  </a:tcPr>
                </a:tc>
                <a:tc>
                  <a:txBody>
                    <a:bodyPr/>
                    <a:lstStyle/>
                    <a:p>
                      <a:pPr algn="ctr"/>
                      <a:r>
                        <a:rPr lang="en-IN" dirty="0"/>
                        <a:t>4</a:t>
                      </a:r>
                    </a:p>
                  </a:txBody>
                  <a:tcPr anchor="ctr">
                    <a:solidFill>
                      <a:schemeClr val="tx2">
                        <a:lumMod val="40000"/>
                        <a:lumOff val="60000"/>
                      </a:schemeClr>
                    </a:solidFill>
                  </a:tcPr>
                </a:tc>
                <a:tc>
                  <a:txBody>
                    <a:bodyPr/>
                    <a:lstStyle/>
                    <a:p>
                      <a:pPr algn="ctr"/>
                      <a:r>
                        <a:rPr lang="en-IN" dirty="0"/>
                        <a:t>3</a:t>
                      </a:r>
                    </a:p>
                  </a:txBody>
                  <a:tcPr anchor="ctr">
                    <a:solidFill>
                      <a:schemeClr val="tx2">
                        <a:lumMod val="40000"/>
                        <a:lumOff val="60000"/>
                      </a:schemeClr>
                    </a:solidFill>
                  </a:tcPr>
                </a:tc>
                <a:tc>
                  <a:txBody>
                    <a:bodyPr/>
                    <a:lstStyle/>
                    <a:p>
                      <a:pPr algn="ctr"/>
                      <a:r>
                        <a:rPr lang="en-IN" dirty="0"/>
                        <a:t>3</a:t>
                      </a:r>
                    </a:p>
                  </a:txBody>
                  <a:tcPr anchor="ctr"/>
                </a:tc>
                <a:tc>
                  <a:txBody>
                    <a:bodyPr/>
                    <a:lstStyle/>
                    <a:p>
                      <a:pPr algn="ctr"/>
                      <a:r>
                        <a:rPr lang="en-IN" dirty="0"/>
                        <a:t>3</a:t>
                      </a:r>
                    </a:p>
                  </a:txBody>
                  <a:tcPr anchor="ctr"/>
                </a:tc>
                <a:tc>
                  <a:txBody>
                    <a:bodyPr/>
                    <a:lstStyle/>
                    <a:p>
                      <a:pPr algn="ctr"/>
                      <a:r>
                        <a:rPr lang="en-IN" dirty="0"/>
                        <a:t>2</a:t>
                      </a:r>
                    </a:p>
                  </a:txBody>
                  <a:tcPr anchor="ctr"/>
                </a:tc>
                <a:extLst>
                  <a:ext uri="{0D108BD9-81ED-4DB2-BD59-A6C34878D82A}">
                    <a16:rowId xmlns:a16="http://schemas.microsoft.com/office/drawing/2014/main" val="2709372303"/>
                  </a:ext>
                </a:extLst>
              </a:tr>
              <a:tr h="394332">
                <a:tc>
                  <a:txBody>
                    <a:bodyPr/>
                    <a:lstStyle/>
                    <a:p>
                      <a:pPr algn="ctr"/>
                      <a:r>
                        <a:rPr lang="en-IN" dirty="0"/>
                        <a:t>T1</a:t>
                      </a:r>
                    </a:p>
                  </a:txBody>
                  <a:tcPr anchor="ctr"/>
                </a:tc>
                <a:tc>
                  <a:txBody>
                    <a:bodyPr/>
                    <a:lstStyle/>
                    <a:p>
                      <a:pPr algn="ctr"/>
                      <a:r>
                        <a:rPr lang="en-IN" dirty="0"/>
                        <a:t>3</a:t>
                      </a:r>
                    </a:p>
                  </a:txBody>
                  <a:tcPr anchor="ctr">
                    <a:solidFill>
                      <a:schemeClr val="accent5">
                        <a:lumMod val="40000"/>
                        <a:lumOff val="60000"/>
                      </a:schemeClr>
                    </a:solidFill>
                  </a:tcPr>
                </a:tc>
                <a:tc>
                  <a:txBody>
                    <a:bodyPr/>
                    <a:lstStyle/>
                    <a:p>
                      <a:pPr algn="ctr"/>
                      <a:r>
                        <a:rPr lang="en-IN" dirty="0"/>
                        <a:t>2</a:t>
                      </a:r>
                    </a:p>
                  </a:txBody>
                  <a:tcPr anchor="ctr">
                    <a:solidFill>
                      <a:schemeClr val="accent5">
                        <a:lumMod val="40000"/>
                        <a:lumOff val="60000"/>
                      </a:schemeClr>
                    </a:solidFill>
                  </a:tcPr>
                </a:tc>
                <a:tc>
                  <a:txBody>
                    <a:bodyPr/>
                    <a:lstStyle/>
                    <a:p>
                      <a:pPr algn="ctr"/>
                      <a:r>
                        <a:rPr lang="en-IN" dirty="0"/>
                        <a:t>2</a:t>
                      </a:r>
                    </a:p>
                  </a:txBody>
                  <a:tcPr anchor="ctr">
                    <a:solidFill>
                      <a:schemeClr val="accent5">
                        <a:lumMod val="40000"/>
                        <a:lumOff val="60000"/>
                      </a:schemeClr>
                    </a:solidFill>
                  </a:tcPr>
                </a:tc>
                <a:tc>
                  <a:txBody>
                    <a:bodyPr/>
                    <a:lstStyle/>
                    <a:p>
                      <a:pPr algn="ctr"/>
                      <a:r>
                        <a:rPr lang="en-IN" dirty="0"/>
                        <a:t>2</a:t>
                      </a:r>
                    </a:p>
                  </a:txBody>
                  <a:tcPr anchor="ctr"/>
                </a:tc>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1</a:t>
                      </a:r>
                    </a:p>
                  </a:txBody>
                  <a:tcPr anchor="ctr">
                    <a:solidFill>
                      <a:schemeClr val="tx2">
                        <a:lumMod val="40000"/>
                        <a:lumOff val="60000"/>
                      </a:schemeClr>
                    </a:solidFill>
                  </a:tcPr>
                </a:tc>
                <a:tc>
                  <a:txBody>
                    <a:bodyPr/>
                    <a:lstStyle/>
                    <a:p>
                      <a:pPr algn="ctr"/>
                      <a:r>
                        <a:rPr lang="en-IN" dirty="0"/>
                        <a:t>2</a:t>
                      </a:r>
                    </a:p>
                  </a:txBody>
                  <a:tcPr anchor="ctr">
                    <a:solidFill>
                      <a:schemeClr val="tx2">
                        <a:lumMod val="40000"/>
                        <a:lumOff val="60000"/>
                      </a:schemeClr>
                    </a:solidFill>
                  </a:tcPr>
                </a:tc>
                <a:tc>
                  <a:txBody>
                    <a:bodyPr/>
                    <a:lstStyle/>
                    <a:p>
                      <a:pPr algn="ctr"/>
                      <a:r>
                        <a:rPr lang="en-IN" dirty="0"/>
                        <a:t>2</a:t>
                      </a:r>
                    </a:p>
                  </a:txBody>
                  <a:tcPr anchor="ctr">
                    <a:solidFill>
                      <a:schemeClr val="tx2">
                        <a:lumMod val="40000"/>
                        <a:lumOff val="60000"/>
                      </a:schemeClr>
                    </a:solidFill>
                  </a:tcPr>
                </a:tc>
                <a:tc>
                  <a:txBody>
                    <a:bodyPr/>
                    <a:lstStyle/>
                    <a:p>
                      <a:pPr algn="ctr"/>
                      <a:endParaRPr lang="en-IN" dirty="0"/>
                    </a:p>
                  </a:txBody>
                  <a:tcPr anchor="ctr"/>
                </a:tc>
                <a:tc>
                  <a:txBody>
                    <a:bodyPr/>
                    <a:lstStyle/>
                    <a:p>
                      <a:pPr algn="ctr"/>
                      <a:endParaRPr lang="en-IN" dirty="0"/>
                    </a:p>
                  </a:txBody>
                  <a:tcPr anchor="ctr"/>
                </a:tc>
                <a:tc>
                  <a:txBody>
                    <a:bodyPr/>
                    <a:lstStyle/>
                    <a:p>
                      <a:pPr algn="ctr"/>
                      <a:endParaRPr lang="en-IN" dirty="0"/>
                    </a:p>
                  </a:txBody>
                  <a:tcPr anchor="ctr"/>
                </a:tc>
                <a:extLst>
                  <a:ext uri="{0D108BD9-81ED-4DB2-BD59-A6C34878D82A}">
                    <a16:rowId xmlns:a16="http://schemas.microsoft.com/office/drawing/2014/main" val="2372725878"/>
                  </a:ext>
                </a:extLst>
              </a:tr>
              <a:tr h="394332">
                <a:tc>
                  <a:txBody>
                    <a:bodyPr/>
                    <a:lstStyle/>
                    <a:p>
                      <a:pPr algn="ctr"/>
                      <a:r>
                        <a:rPr lang="en-IN" dirty="0"/>
                        <a:t>T2</a:t>
                      </a:r>
                    </a:p>
                  </a:txBody>
                  <a:tcPr anchor="ctr"/>
                </a:tc>
                <a:tc>
                  <a:txBody>
                    <a:bodyPr/>
                    <a:lstStyle/>
                    <a:p>
                      <a:pPr algn="ctr"/>
                      <a:r>
                        <a:rPr lang="en-IN" dirty="0"/>
                        <a:t>9</a:t>
                      </a:r>
                    </a:p>
                  </a:txBody>
                  <a:tcPr anchor="ctr">
                    <a:solidFill>
                      <a:schemeClr val="accent5">
                        <a:lumMod val="40000"/>
                        <a:lumOff val="60000"/>
                      </a:schemeClr>
                    </a:solidFill>
                  </a:tcPr>
                </a:tc>
                <a:tc>
                  <a:txBody>
                    <a:bodyPr/>
                    <a:lstStyle/>
                    <a:p>
                      <a:pPr algn="ctr"/>
                      <a:r>
                        <a:rPr lang="en-IN" dirty="0"/>
                        <a:t>0</a:t>
                      </a:r>
                    </a:p>
                  </a:txBody>
                  <a:tcPr anchor="ctr">
                    <a:solidFill>
                      <a:schemeClr val="accent5">
                        <a:lumMod val="40000"/>
                        <a:lumOff val="60000"/>
                      </a:schemeClr>
                    </a:solidFill>
                  </a:tcPr>
                </a:tc>
                <a:tc>
                  <a:txBody>
                    <a:bodyPr/>
                    <a:lstStyle/>
                    <a:p>
                      <a:pPr algn="ctr"/>
                      <a:r>
                        <a:rPr lang="en-IN" dirty="0"/>
                        <a:t>2</a:t>
                      </a:r>
                    </a:p>
                  </a:txBody>
                  <a:tcPr anchor="ctr">
                    <a:solidFill>
                      <a:schemeClr val="accent5">
                        <a:lumMod val="40000"/>
                        <a:lumOff val="60000"/>
                      </a:schemeClr>
                    </a:solidFill>
                  </a:tcPr>
                </a:tc>
                <a:tc>
                  <a:txBody>
                    <a:bodyPr/>
                    <a:lstStyle/>
                    <a:p>
                      <a:pPr algn="ctr"/>
                      <a:r>
                        <a:rPr lang="en-IN" dirty="0"/>
                        <a:t>3</a:t>
                      </a:r>
                    </a:p>
                  </a:txBody>
                  <a:tcPr anchor="ctr"/>
                </a:tc>
                <a:tc>
                  <a:txBody>
                    <a:bodyPr/>
                    <a:lstStyle/>
                    <a:p>
                      <a:pPr algn="ctr"/>
                      <a:r>
                        <a:rPr lang="en-IN" dirty="0"/>
                        <a:t>0</a:t>
                      </a:r>
                    </a:p>
                  </a:txBody>
                  <a:tcPr anchor="ctr"/>
                </a:tc>
                <a:tc>
                  <a:txBody>
                    <a:bodyPr/>
                    <a:lstStyle/>
                    <a:p>
                      <a:pPr algn="ctr"/>
                      <a:r>
                        <a:rPr lang="en-IN" dirty="0"/>
                        <a:t>2</a:t>
                      </a:r>
                    </a:p>
                  </a:txBody>
                  <a:tcPr anchor="ctr"/>
                </a:tc>
                <a:tc>
                  <a:txBody>
                    <a:bodyPr/>
                    <a:lstStyle/>
                    <a:p>
                      <a:pPr algn="ctr"/>
                      <a:r>
                        <a:rPr lang="en-IN" dirty="0"/>
                        <a:t>6</a:t>
                      </a:r>
                    </a:p>
                  </a:txBody>
                  <a:tcPr anchor="ctr">
                    <a:solidFill>
                      <a:schemeClr val="tx2">
                        <a:lumMod val="40000"/>
                        <a:lumOff val="60000"/>
                      </a:schemeClr>
                    </a:solidFill>
                  </a:tcPr>
                </a:tc>
                <a:tc>
                  <a:txBody>
                    <a:bodyPr/>
                    <a:lstStyle/>
                    <a:p>
                      <a:pPr algn="ctr"/>
                      <a:r>
                        <a:rPr lang="en-IN" dirty="0"/>
                        <a:t>0</a:t>
                      </a:r>
                    </a:p>
                  </a:txBody>
                  <a:tcPr anchor="ctr">
                    <a:solidFill>
                      <a:schemeClr val="tx2">
                        <a:lumMod val="40000"/>
                        <a:lumOff val="60000"/>
                      </a:schemeClr>
                    </a:solidFill>
                  </a:tcPr>
                </a:tc>
                <a:tc>
                  <a:txBody>
                    <a:bodyPr/>
                    <a:lstStyle/>
                    <a:p>
                      <a:pPr algn="ctr"/>
                      <a:r>
                        <a:rPr lang="en-IN" dirty="0"/>
                        <a:t>0</a:t>
                      </a:r>
                    </a:p>
                  </a:txBody>
                  <a:tcPr anchor="ctr">
                    <a:solidFill>
                      <a:schemeClr val="tx2">
                        <a:lumMod val="40000"/>
                        <a:lumOff val="60000"/>
                      </a:schemeClr>
                    </a:solidFill>
                  </a:tcPr>
                </a:tc>
                <a:tc>
                  <a:txBody>
                    <a:bodyPr/>
                    <a:lstStyle/>
                    <a:p>
                      <a:pPr algn="ctr"/>
                      <a:endParaRPr lang="en-IN" dirty="0"/>
                    </a:p>
                  </a:txBody>
                  <a:tcPr anchor="ctr"/>
                </a:tc>
                <a:tc>
                  <a:txBody>
                    <a:bodyPr/>
                    <a:lstStyle/>
                    <a:p>
                      <a:pPr algn="ctr"/>
                      <a:endParaRPr lang="en-IN" dirty="0"/>
                    </a:p>
                  </a:txBody>
                  <a:tcPr anchor="ctr"/>
                </a:tc>
                <a:tc>
                  <a:txBody>
                    <a:bodyPr/>
                    <a:lstStyle/>
                    <a:p>
                      <a:pPr algn="ctr"/>
                      <a:endParaRPr lang="en-IN" dirty="0"/>
                    </a:p>
                  </a:txBody>
                  <a:tcPr anchor="ctr"/>
                </a:tc>
                <a:extLst>
                  <a:ext uri="{0D108BD9-81ED-4DB2-BD59-A6C34878D82A}">
                    <a16:rowId xmlns:a16="http://schemas.microsoft.com/office/drawing/2014/main" val="1491744920"/>
                  </a:ext>
                </a:extLst>
              </a:tr>
              <a:tr h="394332">
                <a:tc>
                  <a:txBody>
                    <a:bodyPr/>
                    <a:lstStyle/>
                    <a:p>
                      <a:pPr algn="ctr"/>
                      <a:r>
                        <a:rPr lang="en-IN" dirty="0"/>
                        <a:t>T3</a:t>
                      </a:r>
                    </a:p>
                  </a:txBody>
                  <a:tcPr anchor="ctr"/>
                </a:tc>
                <a:tc>
                  <a:txBody>
                    <a:bodyPr/>
                    <a:lstStyle/>
                    <a:p>
                      <a:pPr algn="ctr"/>
                      <a:r>
                        <a:rPr lang="en-IN" dirty="0"/>
                        <a:t>2</a:t>
                      </a:r>
                    </a:p>
                  </a:txBody>
                  <a:tcPr anchor="ctr">
                    <a:solidFill>
                      <a:schemeClr val="accent5">
                        <a:lumMod val="40000"/>
                        <a:lumOff val="60000"/>
                      </a:schemeClr>
                    </a:solidFill>
                  </a:tcPr>
                </a:tc>
                <a:tc>
                  <a:txBody>
                    <a:bodyPr/>
                    <a:lstStyle/>
                    <a:p>
                      <a:pPr algn="ctr"/>
                      <a:r>
                        <a:rPr lang="en-IN" dirty="0"/>
                        <a:t>2</a:t>
                      </a:r>
                    </a:p>
                  </a:txBody>
                  <a:tcPr anchor="ctr">
                    <a:solidFill>
                      <a:schemeClr val="accent5">
                        <a:lumMod val="40000"/>
                        <a:lumOff val="60000"/>
                      </a:schemeClr>
                    </a:solidFill>
                  </a:tcPr>
                </a:tc>
                <a:tc>
                  <a:txBody>
                    <a:bodyPr/>
                    <a:lstStyle/>
                    <a:p>
                      <a:pPr algn="ctr"/>
                      <a:r>
                        <a:rPr lang="en-IN" dirty="0"/>
                        <a:t>2</a:t>
                      </a:r>
                    </a:p>
                  </a:txBody>
                  <a:tcPr anchor="ctr">
                    <a:solidFill>
                      <a:schemeClr val="accent5">
                        <a:lumMod val="40000"/>
                        <a:lumOff val="60000"/>
                      </a:schemeClr>
                    </a:solidFill>
                  </a:tcPr>
                </a:tc>
                <a:tc>
                  <a:txBody>
                    <a:bodyPr/>
                    <a:lstStyle/>
                    <a:p>
                      <a:pPr algn="ctr"/>
                      <a:r>
                        <a:rPr lang="en-IN" dirty="0"/>
                        <a:t>2</a:t>
                      </a:r>
                    </a:p>
                  </a:txBody>
                  <a:tcPr anchor="ctr"/>
                </a:tc>
                <a:tc>
                  <a:txBody>
                    <a:bodyPr/>
                    <a:lstStyle/>
                    <a:p>
                      <a:pPr algn="ctr"/>
                      <a:r>
                        <a:rPr lang="en-IN" dirty="0"/>
                        <a:t>1</a:t>
                      </a:r>
                    </a:p>
                  </a:txBody>
                  <a:tcPr anchor="ctr"/>
                </a:tc>
                <a:tc>
                  <a:txBody>
                    <a:bodyPr/>
                    <a:lstStyle/>
                    <a:p>
                      <a:pPr algn="ctr"/>
                      <a:r>
                        <a:rPr lang="en-IN" dirty="0"/>
                        <a:t>1</a:t>
                      </a:r>
                    </a:p>
                  </a:txBody>
                  <a:tcPr anchor="ctr"/>
                </a:tc>
                <a:tc>
                  <a:txBody>
                    <a:bodyPr/>
                    <a:lstStyle/>
                    <a:p>
                      <a:pPr algn="ctr"/>
                      <a:r>
                        <a:rPr lang="en-IN" dirty="0"/>
                        <a:t>0</a:t>
                      </a:r>
                    </a:p>
                  </a:txBody>
                  <a:tcPr anchor="ctr">
                    <a:solidFill>
                      <a:schemeClr val="tx2">
                        <a:lumMod val="40000"/>
                        <a:lumOff val="60000"/>
                      </a:schemeClr>
                    </a:solidFill>
                  </a:tcPr>
                </a:tc>
                <a:tc>
                  <a:txBody>
                    <a:bodyPr/>
                    <a:lstStyle/>
                    <a:p>
                      <a:pPr algn="ctr"/>
                      <a:r>
                        <a:rPr lang="en-IN" dirty="0"/>
                        <a:t>1</a:t>
                      </a:r>
                    </a:p>
                  </a:txBody>
                  <a:tcPr anchor="ctr">
                    <a:solidFill>
                      <a:schemeClr val="tx2">
                        <a:lumMod val="40000"/>
                        <a:lumOff val="60000"/>
                      </a:schemeClr>
                    </a:solidFill>
                  </a:tcPr>
                </a:tc>
                <a:tc>
                  <a:txBody>
                    <a:bodyPr/>
                    <a:lstStyle/>
                    <a:p>
                      <a:pPr algn="ctr"/>
                      <a:r>
                        <a:rPr lang="en-IN" dirty="0"/>
                        <a:t>1</a:t>
                      </a:r>
                    </a:p>
                  </a:txBody>
                  <a:tcPr anchor="ctr">
                    <a:solidFill>
                      <a:schemeClr val="tx2">
                        <a:lumMod val="40000"/>
                        <a:lumOff val="60000"/>
                      </a:schemeClr>
                    </a:solidFill>
                  </a:tcPr>
                </a:tc>
                <a:tc>
                  <a:txBody>
                    <a:bodyPr/>
                    <a:lstStyle/>
                    <a:p>
                      <a:pPr algn="ctr"/>
                      <a:endParaRPr lang="en-IN" dirty="0"/>
                    </a:p>
                  </a:txBody>
                  <a:tcPr anchor="ctr"/>
                </a:tc>
                <a:tc>
                  <a:txBody>
                    <a:bodyPr/>
                    <a:lstStyle/>
                    <a:p>
                      <a:pPr algn="ctr"/>
                      <a:endParaRPr lang="en-IN" dirty="0"/>
                    </a:p>
                  </a:txBody>
                  <a:tcPr anchor="ctr"/>
                </a:tc>
                <a:tc>
                  <a:txBody>
                    <a:bodyPr/>
                    <a:lstStyle/>
                    <a:p>
                      <a:pPr algn="ctr"/>
                      <a:endParaRPr lang="en-IN" dirty="0"/>
                    </a:p>
                  </a:txBody>
                  <a:tcPr anchor="ctr"/>
                </a:tc>
                <a:extLst>
                  <a:ext uri="{0D108BD9-81ED-4DB2-BD59-A6C34878D82A}">
                    <a16:rowId xmlns:a16="http://schemas.microsoft.com/office/drawing/2014/main" val="3690442953"/>
                  </a:ext>
                </a:extLst>
              </a:tr>
              <a:tr h="394332">
                <a:tc>
                  <a:txBody>
                    <a:bodyPr/>
                    <a:lstStyle/>
                    <a:p>
                      <a:pPr algn="ctr"/>
                      <a:r>
                        <a:rPr lang="en-IN" dirty="0"/>
                        <a:t>T4</a:t>
                      </a:r>
                    </a:p>
                  </a:txBody>
                  <a:tcPr anchor="ctr"/>
                </a:tc>
                <a:tc>
                  <a:txBody>
                    <a:bodyPr/>
                    <a:lstStyle/>
                    <a:p>
                      <a:pPr algn="ctr"/>
                      <a:r>
                        <a:rPr lang="en-IN" dirty="0"/>
                        <a:t>4</a:t>
                      </a:r>
                    </a:p>
                  </a:txBody>
                  <a:tcPr anchor="ctr">
                    <a:solidFill>
                      <a:schemeClr val="accent5">
                        <a:lumMod val="40000"/>
                        <a:lumOff val="60000"/>
                      </a:schemeClr>
                    </a:solidFill>
                  </a:tcPr>
                </a:tc>
                <a:tc>
                  <a:txBody>
                    <a:bodyPr/>
                    <a:lstStyle/>
                    <a:p>
                      <a:pPr algn="ctr"/>
                      <a:r>
                        <a:rPr lang="en-IN" dirty="0"/>
                        <a:t>3</a:t>
                      </a:r>
                    </a:p>
                  </a:txBody>
                  <a:tcPr anchor="ctr">
                    <a:solidFill>
                      <a:schemeClr val="accent5">
                        <a:lumMod val="40000"/>
                        <a:lumOff val="60000"/>
                      </a:schemeClr>
                    </a:solidFill>
                  </a:tcPr>
                </a:tc>
                <a:tc>
                  <a:txBody>
                    <a:bodyPr/>
                    <a:lstStyle/>
                    <a:p>
                      <a:pPr algn="ctr"/>
                      <a:r>
                        <a:rPr lang="en-IN" dirty="0"/>
                        <a:t>3</a:t>
                      </a:r>
                    </a:p>
                  </a:txBody>
                  <a:tcPr anchor="ctr">
                    <a:solidFill>
                      <a:schemeClr val="accent5">
                        <a:lumMod val="40000"/>
                        <a:lumOff val="60000"/>
                      </a:schemeClr>
                    </a:solidFill>
                  </a:tcPr>
                </a:tc>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2</a:t>
                      </a:r>
                    </a:p>
                  </a:txBody>
                  <a:tcPr anchor="ctr"/>
                </a:tc>
                <a:tc>
                  <a:txBody>
                    <a:bodyPr/>
                    <a:lstStyle/>
                    <a:p>
                      <a:pPr algn="ctr"/>
                      <a:r>
                        <a:rPr lang="en-IN" dirty="0"/>
                        <a:t>4</a:t>
                      </a:r>
                    </a:p>
                  </a:txBody>
                  <a:tcPr anchor="ctr">
                    <a:solidFill>
                      <a:schemeClr val="tx2">
                        <a:lumMod val="40000"/>
                        <a:lumOff val="60000"/>
                      </a:schemeClr>
                    </a:solidFill>
                  </a:tcPr>
                </a:tc>
                <a:tc>
                  <a:txBody>
                    <a:bodyPr/>
                    <a:lstStyle/>
                    <a:p>
                      <a:pPr algn="ctr"/>
                      <a:r>
                        <a:rPr lang="en-IN" dirty="0"/>
                        <a:t>3</a:t>
                      </a:r>
                    </a:p>
                  </a:txBody>
                  <a:tcPr anchor="ctr">
                    <a:solidFill>
                      <a:schemeClr val="tx2">
                        <a:lumMod val="40000"/>
                        <a:lumOff val="60000"/>
                      </a:schemeClr>
                    </a:solidFill>
                  </a:tcPr>
                </a:tc>
                <a:tc>
                  <a:txBody>
                    <a:bodyPr/>
                    <a:lstStyle/>
                    <a:p>
                      <a:pPr algn="ctr"/>
                      <a:r>
                        <a:rPr lang="en-IN" dirty="0"/>
                        <a:t>1</a:t>
                      </a:r>
                    </a:p>
                  </a:txBody>
                  <a:tcPr anchor="ctr">
                    <a:solidFill>
                      <a:schemeClr val="tx2">
                        <a:lumMod val="40000"/>
                        <a:lumOff val="60000"/>
                      </a:schemeClr>
                    </a:solidFill>
                  </a:tcPr>
                </a:tc>
                <a:tc>
                  <a:txBody>
                    <a:bodyPr/>
                    <a:lstStyle/>
                    <a:p>
                      <a:pPr algn="ctr"/>
                      <a:endParaRPr lang="en-IN" dirty="0"/>
                    </a:p>
                  </a:txBody>
                  <a:tcPr anchor="ctr"/>
                </a:tc>
                <a:tc>
                  <a:txBody>
                    <a:bodyPr/>
                    <a:lstStyle/>
                    <a:p>
                      <a:pPr algn="ctr"/>
                      <a:endParaRPr lang="en-IN" dirty="0"/>
                    </a:p>
                  </a:txBody>
                  <a:tcPr anchor="ctr"/>
                </a:tc>
                <a:tc>
                  <a:txBody>
                    <a:bodyPr/>
                    <a:lstStyle/>
                    <a:p>
                      <a:pPr algn="ctr"/>
                      <a:endParaRPr lang="en-IN" dirty="0"/>
                    </a:p>
                  </a:txBody>
                  <a:tcPr anchor="ctr"/>
                </a:tc>
                <a:extLst>
                  <a:ext uri="{0D108BD9-81ED-4DB2-BD59-A6C34878D82A}">
                    <a16:rowId xmlns:a16="http://schemas.microsoft.com/office/drawing/2014/main" val="3866784875"/>
                  </a:ext>
                </a:extLst>
              </a:tr>
            </a:tbl>
          </a:graphicData>
        </a:graphic>
      </p:graphicFrame>
      <p:sp>
        <p:nvSpPr>
          <p:cNvPr id="7" name="Rectangle 6"/>
          <p:cNvSpPr/>
          <p:nvPr/>
        </p:nvSpPr>
        <p:spPr>
          <a:xfrm>
            <a:off x="717755" y="5946165"/>
            <a:ext cx="6096000" cy="461665"/>
          </a:xfrm>
          <a:prstGeom prst="rect">
            <a:avLst/>
          </a:prstGeom>
        </p:spPr>
        <p:txBody>
          <a:bodyPr>
            <a:spAutoFit/>
          </a:bodyPr>
          <a:lstStyle/>
          <a:p>
            <a:pPr>
              <a:tabLst>
                <a:tab pos="1544638" algn="l"/>
                <a:tab pos="2452688" algn="ctr"/>
                <a:tab pos="3767138" algn="ctr"/>
                <a:tab pos="5022850" algn="ctr"/>
              </a:tabLst>
            </a:pPr>
            <a:r>
              <a:rPr lang="en-US" altLang="en-US" sz="2400" dirty="0"/>
              <a:t>Can request for (0,2,0) by </a:t>
            </a:r>
            <a:r>
              <a:rPr lang="en-US" altLang="en-US" sz="2400" b="1" i="1" dirty="0"/>
              <a:t>T</a:t>
            </a:r>
            <a:r>
              <a:rPr lang="en-US" altLang="en-US" sz="2400" b="1" baseline="-25000" dirty="0"/>
              <a:t>0</a:t>
            </a:r>
            <a:r>
              <a:rPr lang="en-US" altLang="en-US" sz="2400" dirty="0"/>
              <a:t> be granted?</a:t>
            </a:r>
          </a:p>
        </p:txBody>
      </p:sp>
    </p:spTree>
    <p:extLst>
      <p:ext uri="{BB962C8B-B14F-4D97-AF65-F5344CB8AC3E}">
        <p14:creationId xmlns:p14="http://schemas.microsoft.com/office/powerpoint/2010/main" val="16511294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Deadlock Detection</a:t>
            </a: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Content Placeholder 4"/>
          <p:cNvSpPr txBox="1">
            <a:spLocks/>
          </p:cNvSpPr>
          <p:nvPr/>
        </p:nvSpPr>
        <p:spPr>
          <a:xfrm>
            <a:off x="833120" y="1205958"/>
            <a:ext cx="10515600" cy="502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Allow system to enter deadlock state </a:t>
            </a:r>
          </a:p>
          <a:p>
            <a:pPr>
              <a:lnSpc>
                <a:spcPct val="150000"/>
              </a:lnSpc>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Detection algorithm</a:t>
            </a:r>
          </a:p>
          <a:p>
            <a:pPr>
              <a:lnSpc>
                <a:spcPct val="150000"/>
              </a:lnSpc>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Recovery scheme</a:t>
            </a:r>
          </a:p>
        </p:txBody>
      </p: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859504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03356-6F58-A512-4907-83A6BDFD3FE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12C3C40-614E-7D30-E3E7-5C709EA26C28}"/>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1ECF3D89-4CEE-76B2-394E-4B336BFF29A2}"/>
              </a:ext>
            </a:extLst>
          </p:cNvPr>
          <p:cNvSpPr txBox="1"/>
          <p:nvPr/>
        </p:nvSpPr>
        <p:spPr>
          <a:xfrm>
            <a:off x="698088" y="360554"/>
            <a:ext cx="7405563"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Critical Section - Requirements</a:t>
            </a:r>
            <a:endParaRPr lang="en-IN"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4">
            <a:extLst>
              <a:ext uri="{FF2B5EF4-FFF2-40B4-BE49-F238E27FC236}">
                <a16:creationId xmlns:a16="http://schemas.microsoft.com/office/drawing/2014/main" id="{7A8CB4BC-0C74-DBE7-534B-3D2FFCDB576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6" name="Straight Connector 5">
            <a:extLst>
              <a:ext uri="{FF2B5EF4-FFF2-40B4-BE49-F238E27FC236}">
                <a16:creationId xmlns:a16="http://schemas.microsoft.com/office/drawing/2014/main" id="{E687BDF8-D56F-C0D5-EE44-9AE2F42C9679}"/>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pic>
        <p:nvPicPr>
          <p:cNvPr id="10" name="Picture 4">
            <a:extLst>
              <a:ext uri="{FF2B5EF4-FFF2-40B4-BE49-F238E27FC236}">
                <a16:creationId xmlns:a16="http://schemas.microsoft.com/office/drawing/2014/main" id="{A47CD104-C197-412E-AE10-72A7B4AC0CF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CDB6D4D6-17D7-A7F7-AEB7-571B1B463AF0}"/>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17DE159F-4DDA-247D-E1DE-FA31BC513153}"/>
              </a:ext>
            </a:extLst>
          </p:cNvPr>
          <p:cNvSpPr txBox="1"/>
          <p:nvPr/>
        </p:nvSpPr>
        <p:spPr>
          <a:xfrm>
            <a:off x="717754" y="1579156"/>
            <a:ext cx="10681765" cy="4093428"/>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en-US" sz="2400" b="1" dirty="0">
                <a:solidFill>
                  <a:schemeClr val="accent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Mutual Exclusion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If process Pi is executing in its critical section, then no other processes can be executing in their critical sections</a:t>
            </a:r>
          </a:p>
          <a:p>
            <a:pPr marL="342900" indent="-342900">
              <a:spcBef>
                <a:spcPts val="600"/>
              </a:spcBef>
              <a:spcAft>
                <a:spcPts val="600"/>
              </a:spcAft>
              <a:buFont typeface="Arial" panose="020B0604020202020204" pitchFamily="34" charset="0"/>
              <a:buChar char="•"/>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Progress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If no process is executing in its critical section and there exist some processes that wish to enter their critical section, then the selection of the process that will enter the critical section next cannot be postponed indefinitely</a:t>
            </a:r>
          </a:p>
          <a:p>
            <a:pPr marL="342900" indent="-342900">
              <a:spcBef>
                <a:spcPts val="600"/>
              </a:spcBef>
              <a:spcAft>
                <a:spcPts val="600"/>
              </a:spcAft>
              <a:buFont typeface="Arial" panose="020B0604020202020204" pitchFamily="34" charset="0"/>
              <a:buChar char="•"/>
            </a:pPr>
            <a:r>
              <a:rPr lang="en-US" sz="2400" b="1" dirty="0">
                <a:solidFill>
                  <a:schemeClr val="accent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Bounded Waiting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 bound must exist on the number of times that other processes are allowed to enter their critical sections after a process has made a request to enter its critical section and before that request is granted </a:t>
            </a:r>
          </a:p>
        </p:txBody>
      </p:sp>
    </p:spTree>
    <p:extLst>
      <p:ext uri="{BB962C8B-B14F-4D97-AF65-F5344CB8AC3E}">
        <p14:creationId xmlns:p14="http://schemas.microsoft.com/office/powerpoint/2010/main" val="14568846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Single Instance of Each Resource Type</a:t>
            </a: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Content Placeholder 4"/>
          <p:cNvSpPr txBox="1">
            <a:spLocks/>
          </p:cNvSpPr>
          <p:nvPr/>
        </p:nvSpPr>
        <p:spPr>
          <a:xfrm>
            <a:off x="833120" y="1205958"/>
            <a:ext cx="10515600" cy="502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Maintain wait-for graph</a:t>
            </a:r>
          </a:p>
          <a:p>
            <a:pPr>
              <a:lnSpc>
                <a:spcPct val="150000"/>
              </a:lnSpc>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Nodes are threads</a:t>
            </a:r>
          </a:p>
          <a:p>
            <a:pPr lvl="1">
              <a:lnSpc>
                <a:spcPct val="150000"/>
              </a:lnSpc>
            </a:pPr>
            <a:r>
              <a:rPr lang="en-US" alt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Ti</a:t>
            </a:r>
            <a:r>
              <a:rPr lang="en-US" alt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 </a:t>
            </a:r>
            <a:r>
              <a:rPr lang="en-US" alt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Tj</a:t>
            </a:r>
            <a:r>
              <a:rPr lang="en-US" alt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if </a:t>
            </a:r>
            <a:r>
              <a:rPr lang="en-US" alt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Ti</a:t>
            </a:r>
            <a:r>
              <a:rPr lang="en-US" alt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is waiting for </a:t>
            </a:r>
            <a:r>
              <a:rPr lang="en-US" alt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Tj</a:t>
            </a:r>
            <a:endParaRPr lang="en-US" alt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nSpc>
                <a:spcPct val="150000"/>
              </a:lnSpc>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Periodically invoke an algorithm that searches for a cycle in the graph. If there is a cycle, there exists a deadlock</a:t>
            </a:r>
          </a:p>
          <a:p>
            <a:pPr>
              <a:lnSpc>
                <a:spcPct val="150000"/>
              </a:lnSpc>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An algorithm to detect a cycle in a graph requires an order of n</a:t>
            </a:r>
            <a:r>
              <a:rPr lang="en-US" altLang="en-US" baseline="30000" dirty="0">
                <a:latin typeface="Microsoft Sans Serif" panose="020B0604020202020204" pitchFamily="34" charset="0"/>
                <a:ea typeface="Microsoft Sans Serif" panose="020B0604020202020204" pitchFamily="34" charset="0"/>
                <a:cs typeface="Microsoft Sans Serif" panose="020B0604020202020204" pitchFamily="34" charset="0"/>
              </a:rPr>
              <a:t>2</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operations, where n is the number of vertices in the graph</a:t>
            </a:r>
          </a:p>
        </p:txBody>
      </p: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5110622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Single Instance of Each Resource Type</a:t>
            </a: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2" name="Text Box 5">
            <a:extLst>
              <a:ext uri="{FF2B5EF4-FFF2-40B4-BE49-F238E27FC236}">
                <a16:creationId xmlns:a16="http://schemas.microsoft.com/office/drawing/2014/main" id="{FD3E6C09-91AB-4252-8558-115F273E58C9}"/>
              </a:ext>
            </a:extLst>
          </p:cNvPr>
          <p:cNvSpPr txBox="1">
            <a:spLocks noChangeArrowheads="1"/>
          </p:cNvSpPr>
          <p:nvPr/>
        </p:nvSpPr>
        <p:spPr bwMode="auto">
          <a:xfrm>
            <a:off x="1647825" y="5294313"/>
            <a:ext cx="292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a:t>Resource-Allocation Graph</a:t>
            </a:r>
          </a:p>
        </p:txBody>
      </p:sp>
      <p:sp>
        <p:nvSpPr>
          <p:cNvPr id="13" name="Text Box 6">
            <a:extLst>
              <a:ext uri="{FF2B5EF4-FFF2-40B4-BE49-F238E27FC236}">
                <a16:creationId xmlns:a16="http://schemas.microsoft.com/office/drawing/2014/main" id="{4DB892FA-9656-4369-B039-CF364DF8033A}"/>
              </a:ext>
            </a:extLst>
          </p:cNvPr>
          <p:cNvSpPr txBox="1">
            <a:spLocks noChangeArrowheads="1"/>
          </p:cNvSpPr>
          <p:nvPr/>
        </p:nvSpPr>
        <p:spPr bwMode="auto">
          <a:xfrm>
            <a:off x="4810125" y="5294313"/>
            <a:ext cx="3143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a:t>Corresponding wait-for graph</a:t>
            </a:r>
          </a:p>
        </p:txBody>
      </p:sp>
      <p:pic>
        <p:nvPicPr>
          <p:cNvPr id="14" name="Picture 1">
            <a:extLst>
              <a:ext uri="{FF2B5EF4-FFF2-40B4-BE49-F238E27FC236}">
                <a16:creationId xmlns:a16="http://schemas.microsoft.com/office/drawing/2014/main" id="{0B62FAF8-3075-42AC-BA0B-5BDEAC7D4D0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25445" y="1267208"/>
            <a:ext cx="57404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6174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Several Instances of a Resource Type</a:t>
            </a: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5" name="Content Placeholder 4"/>
          <p:cNvSpPr txBox="1">
            <a:spLocks/>
          </p:cNvSpPr>
          <p:nvPr/>
        </p:nvSpPr>
        <p:spPr>
          <a:xfrm>
            <a:off x="833120" y="1205958"/>
            <a:ext cx="10515600" cy="502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b="1" dirty="0">
                <a:latin typeface="Microsoft Sans Serif" panose="020B0604020202020204" pitchFamily="34" charset="0"/>
                <a:ea typeface="Microsoft Sans Serif" panose="020B0604020202020204" pitchFamily="34" charset="0"/>
                <a:cs typeface="Microsoft Sans Serif" panose="020B0604020202020204" pitchFamily="34" charset="0"/>
              </a:rPr>
              <a:t>Available</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A vector of length m indicates the number of available resources of each type</a:t>
            </a:r>
          </a:p>
          <a:p>
            <a:pPr>
              <a:lnSpc>
                <a:spcPct val="150000"/>
              </a:lnSpc>
            </a:pPr>
            <a:r>
              <a:rPr lang="en-US" altLang="en-US" b="1" dirty="0">
                <a:latin typeface="Microsoft Sans Serif" panose="020B0604020202020204" pitchFamily="34" charset="0"/>
                <a:ea typeface="Microsoft Sans Serif" panose="020B0604020202020204" pitchFamily="34" charset="0"/>
                <a:cs typeface="Microsoft Sans Serif" panose="020B0604020202020204" pitchFamily="34" charset="0"/>
              </a:rPr>
              <a:t>Allocation</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An n x m matrix defines the number of resources of each type currently allocated to each thread.</a:t>
            </a:r>
          </a:p>
          <a:p>
            <a:pPr>
              <a:lnSpc>
                <a:spcPct val="150000"/>
              </a:lnSpc>
            </a:pPr>
            <a:r>
              <a:rPr lang="en-US" altLang="en-US" b="1" dirty="0">
                <a:latin typeface="Microsoft Sans Serif" panose="020B0604020202020204" pitchFamily="34" charset="0"/>
                <a:ea typeface="Microsoft Sans Serif" panose="020B0604020202020204" pitchFamily="34" charset="0"/>
                <a:cs typeface="Microsoft Sans Serif" panose="020B0604020202020204" pitchFamily="34" charset="0"/>
              </a:rPr>
              <a:t>Request</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An n x m matrix indicates the current request  of each thread.  If Request [</a:t>
            </a:r>
            <a:r>
              <a:rPr lang="en-US" alt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][j] = k, then thread </a:t>
            </a:r>
            <a:r>
              <a:rPr lang="en-US" alt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Ti</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 is requesting k more instances of resource type </a:t>
            </a:r>
            <a:r>
              <a:rPr lang="en-US" altLang="en-US" dirty="0" err="1">
                <a:latin typeface="Microsoft Sans Serif" panose="020B0604020202020204" pitchFamily="34" charset="0"/>
                <a:ea typeface="Microsoft Sans Serif" panose="020B0604020202020204" pitchFamily="34" charset="0"/>
                <a:cs typeface="Microsoft Sans Serif" panose="020B0604020202020204" pitchFamily="34" charset="0"/>
              </a:rPr>
              <a:t>Rj</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Tree>
    <p:extLst>
      <p:ext uri="{BB962C8B-B14F-4D97-AF65-F5344CB8AC3E}">
        <p14:creationId xmlns:p14="http://schemas.microsoft.com/office/powerpoint/2010/main" val="23860953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Detection Algorithm</a:t>
            </a: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5" name="Content Placeholder 4"/>
          <p:cNvSpPr txBox="1">
            <a:spLocks/>
          </p:cNvSpPr>
          <p:nvPr/>
        </p:nvSpPr>
        <p:spPr>
          <a:xfrm>
            <a:off x="833120" y="1205958"/>
            <a:ext cx="10515600" cy="502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spcBef>
                <a:spcPts val="600"/>
              </a:spcBef>
              <a:spcAft>
                <a:spcPts val="600"/>
              </a:spcAft>
              <a:buFont typeface="+mj-lt"/>
              <a:buAutoNum type="arabicPeriod"/>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Let Work and Finish be vectors of length m and n, respectively Initialize:</a:t>
            </a:r>
          </a:p>
          <a:p>
            <a:pPr marL="0" indent="0">
              <a:lnSpc>
                <a:spcPct val="100000"/>
              </a:lnSpc>
              <a:spcBef>
                <a:spcPts val="600"/>
              </a:spcBef>
              <a:spcAft>
                <a:spcPts val="600"/>
              </a:spcAft>
              <a:buNone/>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Work = Available</a:t>
            </a:r>
          </a:p>
          <a:p>
            <a:pPr marL="0" indent="0">
              <a:lnSpc>
                <a:spcPct val="100000"/>
              </a:lnSpc>
              <a:spcBef>
                <a:spcPts val="600"/>
              </a:spcBef>
              <a:spcAft>
                <a:spcPts val="600"/>
              </a:spcAft>
              <a:buNone/>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For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 1,2, …, n, if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Allocation</a:t>
            </a:r>
            <a:r>
              <a:rPr lang="en-US" altLang="en-US" sz="2400" baseline="-250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 0, then 	</a:t>
            </a:r>
          </a:p>
          <a:p>
            <a:pPr marL="0" indent="0">
              <a:lnSpc>
                <a:spcPct val="100000"/>
              </a:lnSpc>
              <a:spcBef>
                <a:spcPts val="600"/>
              </a:spcBef>
              <a:spcAft>
                <a:spcPts val="600"/>
              </a:spcAft>
              <a:buNone/>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Finish[</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 false; otherwise, Finish[</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 true</a:t>
            </a:r>
          </a:p>
          <a:p>
            <a:pPr marL="0" indent="0">
              <a:lnSpc>
                <a:spcPct val="100000"/>
              </a:lnSpc>
              <a:spcBef>
                <a:spcPts val="600"/>
              </a:spcBef>
              <a:spcAft>
                <a:spcPts val="600"/>
              </a:spcAft>
              <a:buNone/>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2. Find an index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such that both:</a:t>
            </a:r>
          </a:p>
          <a:p>
            <a:pPr marL="0" indent="0">
              <a:lnSpc>
                <a:spcPct val="100000"/>
              </a:lnSpc>
              <a:spcBef>
                <a:spcPts val="600"/>
              </a:spcBef>
              <a:spcAft>
                <a:spcPts val="600"/>
              </a:spcAft>
              <a:buNone/>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Finish[</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 false</a:t>
            </a:r>
          </a:p>
          <a:p>
            <a:pPr marL="0" indent="0">
              <a:lnSpc>
                <a:spcPct val="100000"/>
              </a:lnSpc>
              <a:spcBef>
                <a:spcPts val="600"/>
              </a:spcBef>
              <a:spcAft>
                <a:spcPts val="600"/>
              </a:spcAft>
              <a:buNone/>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Request</a:t>
            </a:r>
            <a:r>
              <a:rPr lang="en-US" altLang="en-US" sz="2400" baseline="-250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&lt;= Work</a:t>
            </a:r>
            <a:b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If no such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exists, go to step 4</a:t>
            </a:r>
          </a:p>
        </p:txBody>
      </p:sp>
    </p:spTree>
    <p:extLst>
      <p:ext uri="{BB962C8B-B14F-4D97-AF65-F5344CB8AC3E}">
        <p14:creationId xmlns:p14="http://schemas.microsoft.com/office/powerpoint/2010/main" val="8621710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Detection Algorithm</a:t>
            </a: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5" name="Content Placeholder 4"/>
          <p:cNvSpPr txBox="1">
            <a:spLocks/>
          </p:cNvSpPr>
          <p:nvPr/>
        </p:nvSpPr>
        <p:spPr>
          <a:xfrm>
            <a:off x="833120" y="1205958"/>
            <a:ext cx="10515600" cy="502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3. Work = Work +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Allocationi</a:t>
            </a:r>
            <a:b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Finish[</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 true</a:t>
            </a:r>
            <a:b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go to step 2</a:t>
            </a:r>
            <a:b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0" indent="0">
              <a:lnSpc>
                <a:spcPct val="100000"/>
              </a:lnSpc>
              <a:spcBef>
                <a:spcPts val="600"/>
              </a:spcBef>
              <a:spcAft>
                <a:spcPts val="600"/>
              </a:spcAft>
              <a:buNone/>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4. If Finish[</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 false, for some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1 &lt;=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&lt;=  n, then the system is in   deadlock state. Moreover, if Finish[</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 false, then </a:t>
            </a:r>
            <a:r>
              <a:rPr lang="en-US" alt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Ti</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is deadlocked</a:t>
            </a:r>
          </a:p>
          <a:p>
            <a:pPr marL="0" indent="0">
              <a:lnSpc>
                <a:spcPct val="100000"/>
              </a:lnSpc>
              <a:spcBef>
                <a:spcPts val="600"/>
              </a:spcBef>
              <a:spcAft>
                <a:spcPts val="600"/>
              </a:spcAft>
              <a:buNone/>
            </a:pPr>
            <a:endPar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spcBef>
                <a:spcPct val="0"/>
              </a:spcBef>
              <a:buClrTx/>
              <a:buSzTx/>
              <a:buFontTx/>
              <a:buNone/>
            </a:pPr>
            <a:r>
              <a:rPr lang="en-US" altLang="en-US" sz="2400" b="1" dirty="0">
                <a:solidFill>
                  <a:srgbClr val="FF0066"/>
                </a:solidFill>
                <a:sym typeface="Symbol" panose="05050102010706020507" pitchFamily="18" charset="2"/>
              </a:rPr>
              <a:t>Algorithm requires an order of O(</a:t>
            </a:r>
            <a:r>
              <a:rPr lang="en-US" altLang="en-US" sz="2400" b="1" i="1" dirty="0">
                <a:solidFill>
                  <a:srgbClr val="FF0066"/>
                </a:solidFill>
                <a:sym typeface="Symbol" panose="05050102010706020507" pitchFamily="18" charset="2"/>
              </a:rPr>
              <a:t>m </a:t>
            </a:r>
            <a:r>
              <a:rPr lang="en-US" altLang="en-US" sz="2400" b="1" dirty="0">
                <a:solidFill>
                  <a:srgbClr val="FF0066"/>
                </a:solidFill>
                <a:sym typeface="Symbol" panose="05050102010706020507" pitchFamily="18" charset="2"/>
              </a:rPr>
              <a:t>x</a:t>
            </a:r>
            <a:r>
              <a:rPr lang="en-US" altLang="en-US" sz="2400" b="1" i="1" dirty="0">
                <a:solidFill>
                  <a:srgbClr val="FF0066"/>
                </a:solidFill>
                <a:sym typeface="Symbol" panose="05050102010706020507" pitchFamily="18" charset="2"/>
              </a:rPr>
              <a:t> n</a:t>
            </a:r>
            <a:r>
              <a:rPr lang="en-US" altLang="en-US" sz="2400" b="1" baseline="30000" dirty="0">
                <a:solidFill>
                  <a:srgbClr val="FF0066"/>
                </a:solidFill>
                <a:sym typeface="Symbol" panose="05050102010706020507" pitchFamily="18" charset="2"/>
              </a:rPr>
              <a:t>2</a:t>
            </a:r>
            <a:r>
              <a:rPr lang="en-US" altLang="en-US" sz="2400" b="1" dirty="0">
                <a:solidFill>
                  <a:srgbClr val="FF0066"/>
                </a:solidFill>
                <a:sym typeface="Symbol" panose="05050102010706020507" pitchFamily="18" charset="2"/>
              </a:rPr>
              <a:t>) operations to detect whether the system is in deadlocked state</a:t>
            </a:r>
            <a:endParaRPr lang="en-US" altLang="en-US" sz="2400" dirty="0">
              <a:solidFill>
                <a:srgbClr val="FF0066"/>
              </a:solidFill>
            </a:endParaRPr>
          </a:p>
          <a:p>
            <a:pPr>
              <a:spcBef>
                <a:spcPct val="50000"/>
              </a:spcBef>
              <a:buClrTx/>
              <a:buSzTx/>
              <a:buFontTx/>
              <a:buNone/>
            </a:pPr>
            <a:endParaRPr lang="en-US" altLang="en-US" sz="2400" dirty="0">
              <a:solidFill>
                <a:srgbClr val="FF0066"/>
              </a:solidFill>
            </a:endParaRPr>
          </a:p>
          <a:p>
            <a:pPr marL="0" indent="0">
              <a:lnSpc>
                <a:spcPct val="100000"/>
              </a:lnSpc>
              <a:spcBef>
                <a:spcPts val="600"/>
              </a:spcBef>
              <a:spcAft>
                <a:spcPts val="600"/>
              </a:spcAft>
              <a:buNone/>
            </a:pPr>
            <a:endPar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0959556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Example of Detection Algorithm</a:t>
            </a: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5" name="Content Placeholder 4"/>
          <p:cNvSpPr txBox="1">
            <a:spLocks/>
          </p:cNvSpPr>
          <p:nvPr/>
        </p:nvSpPr>
        <p:spPr>
          <a:xfrm>
            <a:off x="833120" y="1205958"/>
            <a:ext cx="10515600" cy="502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Five threads T0 through T4; three resource types </a:t>
            </a:r>
            <a:b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 (7 instances), B (2 instances), and C (6 instances)</a:t>
            </a:r>
          </a:p>
          <a:p>
            <a:pPr marL="0" indent="0">
              <a:lnSpc>
                <a:spcPct val="100000"/>
              </a:lnSpc>
              <a:spcBef>
                <a:spcPts val="600"/>
              </a:spcBef>
              <a:spcAft>
                <a:spcPts val="600"/>
              </a:spcAft>
              <a:buNone/>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Snapshot at time T0:</a:t>
            </a:r>
          </a:p>
        </p:txBody>
      </p:sp>
      <p:graphicFrame>
        <p:nvGraphicFramePr>
          <p:cNvPr id="9" name="Table 8"/>
          <p:cNvGraphicFramePr>
            <a:graphicFrameLocks noGrp="1"/>
          </p:cNvGraphicFramePr>
          <p:nvPr>
            <p:extLst>
              <p:ext uri="{D42A27DB-BD31-4B8C-83A1-F6EECF244321}">
                <p14:modId xmlns:p14="http://schemas.microsoft.com/office/powerpoint/2010/main" val="2607232240"/>
              </p:ext>
            </p:extLst>
          </p:nvPr>
        </p:nvGraphicFramePr>
        <p:xfrm>
          <a:off x="833117" y="2872154"/>
          <a:ext cx="10081070" cy="2754922"/>
        </p:xfrm>
        <a:graphic>
          <a:graphicData uri="http://schemas.openxmlformats.org/drawingml/2006/table">
            <a:tbl>
              <a:tblPr firstRow="1" bandRow="1">
                <a:tableStyleId>{5C22544A-7EE6-4342-B048-85BDC9FD1C3A}</a:tableStyleId>
              </a:tblPr>
              <a:tblGrid>
                <a:gridCol w="1008107">
                  <a:extLst>
                    <a:ext uri="{9D8B030D-6E8A-4147-A177-3AD203B41FA5}">
                      <a16:colId xmlns:a16="http://schemas.microsoft.com/office/drawing/2014/main" val="1383002510"/>
                    </a:ext>
                  </a:extLst>
                </a:gridCol>
                <a:gridCol w="1008107">
                  <a:extLst>
                    <a:ext uri="{9D8B030D-6E8A-4147-A177-3AD203B41FA5}">
                      <a16:colId xmlns:a16="http://schemas.microsoft.com/office/drawing/2014/main" val="1919799251"/>
                    </a:ext>
                  </a:extLst>
                </a:gridCol>
                <a:gridCol w="1008107">
                  <a:extLst>
                    <a:ext uri="{9D8B030D-6E8A-4147-A177-3AD203B41FA5}">
                      <a16:colId xmlns:a16="http://schemas.microsoft.com/office/drawing/2014/main" val="4021442519"/>
                    </a:ext>
                  </a:extLst>
                </a:gridCol>
                <a:gridCol w="1008107">
                  <a:extLst>
                    <a:ext uri="{9D8B030D-6E8A-4147-A177-3AD203B41FA5}">
                      <a16:colId xmlns:a16="http://schemas.microsoft.com/office/drawing/2014/main" val="3148174310"/>
                    </a:ext>
                  </a:extLst>
                </a:gridCol>
                <a:gridCol w="1008107">
                  <a:extLst>
                    <a:ext uri="{9D8B030D-6E8A-4147-A177-3AD203B41FA5}">
                      <a16:colId xmlns:a16="http://schemas.microsoft.com/office/drawing/2014/main" val="3224305313"/>
                    </a:ext>
                  </a:extLst>
                </a:gridCol>
                <a:gridCol w="1008107">
                  <a:extLst>
                    <a:ext uri="{9D8B030D-6E8A-4147-A177-3AD203B41FA5}">
                      <a16:colId xmlns:a16="http://schemas.microsoft.com/office/drawing/2014/main" val="3740227330"/>
                    </a:ext>
                  </a:extLst>
                </a:gridCol>
                <a:gridCol w="1008107">
                  <a:extLst>
                    <a:ext uri="{9D8B030D-6E8A-4147-A177-3AD203B41FA5}">
                      <a16:colId xmlns:a16="http://schemas.microsoft.com/office/drawing/2014/main" val="3979319314"/>
                    </a:ext>
                  </a:extLst>
                </a:gridCol>
                <a:gridCol w="1008107">
                  <a:extLst>
                    <a:ext uri="{9D8B030D-6E8A-4147-A177-3AD203B41FA5}">
                      <a16:colId xmlns:a16="http://schemas.microsoft.com/office/drawing/2014/main" val="2909699755"/>
                    </a:ext>
                  </a:extLst>
                </a:gridCol>
                <a:gridCol w="1008107">
                  <a:extLst>
                    <a:ext uri="{9D8B030D-6E8A-4147-A177-3AD203B41FA5}">
                      <a16:colId xmlns:a16="http://schemas.microsoft.com/office/drawing/2014/main" val="3398706416"/>
                    </a:ext>
                  </a:extLst>
                </a:gridCol>
                <a:gridCol w="1008107">
                  <a:extLst>
                    <a:ext uri="{9D8B030D-6E8A-4147-A177-3AD203B41FA5}">
                      <a16:colId xmlns:a16="http://schemas.microsoft.com/office/drawing/2014/main" val="3784040754"/>
                    </a:ext>
                  </a:extLst>
                </a:gridCol>
              </a:tblGrid>
              <a:tr h="388930">
                <a:tc>
                  <a:txBody>
                    <a:bodyPr/>
                    <a:lstStyle/>
                    <a:p>
                      <a:pPr algn="ctr"/>
                      <a:endParaRPr lang="en-IN" dirty="0"/>
                    </a:p>
                  </a:txBody>
                  <a:tcPr anchor="ctr"/>
                </a:tc>
                <a:tc gridSpan="3">
                  <a:txBody>
                    <a:bodyPr/>
                    <a:lstStyle/>
                    <a:p>
                      <a:pPr algn="ctr"/>
                      <a:r>
                        <a:rPr lang="en-IN" dirty="0"/>
                        <a:t>Allocated</a:t>
                      </a:r>
                    </a:p>
                  </a:txBody>
                  <a:tcPr anchor="ctr">
                    <a:solidFill>
                      <a:schemeClr val="accent5">
                        <a:lumMod val="75000"/>
                      </a:schemeClr>
                    </a:solidFill>
                  </a:tcPr>
                </a:tc>
                <a:tc hMerge="1">
                  <a:txBody>
                    <a:bodyPr/>
                    <a:lstStyle/>
                    <a:p>
                      <a:pPr algn="ctr"/>
                      <a:endParaRPr lang="en-IN" dirty="0"/>
                    </a:p>
                  </a:txBody>
                  <a:tcPr anchor="ctr"/>
                </a:tc>
                <a:tc hMerge="1">
                  <a:txBody>
                    <a:bodyPr/>
                    <a:lstStyle/>
                    <a:p>
                      <a:pPr algn="ctr"/>
                      <a:endParaRPr lang="en-IN" dirty="0"/>
                    </a:p>
                  </a:txBody>
                  <a:tcPr anchor="ctr"/>
                </a:tc>
                <a:tc gridSpan="3">
                  <a:txBody>
                    <a:bodyPr/>
                    <a:lstStyle/>
                    <a:p>
                      <a:pPr algn="ctr"/>
                      <a:r>
                        <a:rPr lang="en-IN" dirty="0"/>
                        <a:t>Request</a:t>
                      </a:r>
                    </a:p>
                  </a:txBody>
                  <a:tcPr anchor="ctr"/>
                </a:tc>
                <a:tc hMerge="1">
                  <a:txBody>
                    <a:bodyPr/>
                    <a:lstStyle/>
                    <a:p>
                      <a:pPr algn="ctr"/>
                      <a:endParaRPr lang="en-IN" dirty="0"/>
                    </a:p>
                  </a:txBody>
                  <a:tcPr anchor="ctr"/>
                </a:tc>
                <a:tc hMerge="1">
                  <a:txBody>
                    <a:bodyPr/>
                    <a:lstStyle/>
                    <a:p>
                      <a:pPr algn="ctr"/>
                      <a:endParaRPr lang="en-IN" dirty="0"/>
                    </a:p>
                  </a:txBody>
                  <a:tcPr anchor="ctr"/>
                </a:tc>
                <a:tc gridSpan="3">
                  <a:txBody>
                    <a:bodyPr/>
                    <a:lstStyle/>
                    <a:p>
                      <a:pPr algn="ctr"/>
                      <a:r>
                        <a:rPr lang="en-IN" dirty="0"/>
                        <a:t>Available</a:t>
                      </a:r>
                    </a:p>
                  </a:txBody>
                  <a:tcPr anchor="ctr">
                    <a:solidFill>
                      <a:schemeClr val="tx2">
                        <a:lumMod val="75000"/>
                      </a:schemeClr>
                    </a:solidFill>
                  </a:tcPr>
                </a:tc>
                <a:tc hMerge="1">
                  <a:txBody>
                    <a:bodyPr/>
                    <a:lstStyle/>
                    <a:p>
                      <a:pPr algn="ctr"/>
                      <a:endParaRPr lang="en-IN"/>
                    </a:p>
                  </a:txBody>
                  <a:tcPr anchor="ctr"/>
                </a:tc>
                <a:tc hMerge="1">
                  <a:txBody>
                    <a:bodyPr/>
                    <a:lstStyle/>
                    <a:p>
                      <a:pPr algn="ctr"/>
                      <a:endParaRPr lang="en-IN" dirty="0"/>
                    </a:p>
                  </a:txBody>
                  <a:tcPr anchor="ctr"/>
                </a:tc>
                <a:extLst>
                  <a:ext uri="{0D108BD9-81ED-4DB2-BD59-A6C34878D82A}">
                    <a16:rowId xmlns:a16="http://schemas.microsoft.com/office/drawing/2014/main" val="3270119033"/>
                  </a:ext>
                </a:extLst>
              </a:tr>
              <a:tr h="394332">
                <a:tc>
                  <a:txBody>
                    <a:bodyPr/>
                    <a:lstStyle/>
                    <a:p>
                      <a:pPr algn="ctr"/>
                      <a:endParaRPr lang="en-IN" dirty="0"/>
                    </a:p>
                  </a:txBody>
                  <a:tcPr anchor="ctr">
                    <a:solidFill>
                      <a:schemeClr val="accent1"/>
                    </a:solidFill>
                  </a:tcPr>
                </a:tc>
                <a:tc>
                  <a:txBody>
                    <a:bodyPr/>
                    <a:lstStyle/>
                    <a:p>
                      <a:pPr algn="ctr"/>
                      <a:r>
                        <a:rPr lang="en-IN" b="1" dirty="0">
                          <a:solidFill>
                            <a:schemeClr val="bg1"/>
                          </a:solidFill>
                        </a:rPr>
                        <a:t>A</a:t>
                      </a:r>
                    </a:p>
                  </a:txBody>
                  <a:tcPr anchor="ctr">
                    <a:solidFill>
                      <a:schemeClr val="accent5">
                        <a:lumMod val="75000"/>
                      </a:schemeClr>
                    </a:solidFill>
                  </a:tcPr>
                </a:tc>
                <a:tc>
                  <a:txBody>
                    <a:bodyPr/>
                    <a:lstStyle/>
                    <a:p>
                      <a:pPr algn="ctr"/>
                      <a:r>
                        <a:rPr lang="en-IN" b="1" dirty="0">
                          <a:solidFill>
                            <a:schemeClr val="bg1"/>
                          </a:solidFill>
                        </a:rPr>
                        <a:t>B</a:t>
                      </a:r>
                    </a:p>
                  </a:txBody>
                  <a:tcPr anchor="ctr">
                    <a:solidFill>
                      <a:schemeClr val="accent5">
                        <a:lumMod val="75000"/>
                      </a:schemeClr>
                    </a:solidFill>
                  </a:tcPr>
                </a:tc>
                <a:tc>
                  <a:txBody>
                    <a:bodyPr/>
                    <a:lstStyle/>
                    <a:p>
                      <a:pPr algn="ctr"/>
                      <a:r>
                        <a:rPr lang="en-IN" b="1" dirty="0">
                          <a:solidFill>
                            <a:schemeClr val="bg1"/>
                          </a:solidFill>
                        </a:rPr>
                        <a:t>C</a:t>
                      </a:r>
                    </a:p>
                  </a:txBody>
                  <a:tcPr anchor="ctr">
                    <a:solidFill>
                      <a:schemeClr val="accent5">
                        <a:lumMod val="75000"/>
                      </a:schemeClr>
                    </a:solidFill>
                  </a:tcPr>
                </a:tc>
                <a:tc>
                  <a:txBody>
                    <a:bodyPr/>
                    <a:lstStyle/>
                    <a:p>
                      <a:pPr algn="ctr"/>
                      <a:r>
                        <a:rPr lang="en-IN" b="1" dirty="0">
                          <a:solidFill>
                            <a:schemeClr val="bg1"/>
                          </a:solidFill>
                        </a:rPr>
                        <a:t>A</a:t>
                      </a:r>
                    </a:p>
                  </a:txBody>
                  <a:tcPr anchor="ctr">
                    <a:solidFill>
                      <a:schemeClr val="accent1"/>
                    </a:solidFill>
                  </a:tcPr>
                </a:tc>
                <a:tc>
                  <a:txBody>
                    <a:bodyPr/>
                    <a:lstStyle/>
                    <a:p>
                      <a:pPr algn="ctr"/>
                      <a:r>
                        <a:rPr lang="en-IN" b="1" dirty="0">
                          <a:solidFill>
                            <a:schemeClr val="bg1"/>
                          </a:solidFill>
                        </a:rPr>
                        <a:t>B</a:t>
                      </a:r>
                    </a:p>
                  </a:txBody>
                  <a:tcPr anchor="ctr">
                    <a:solidFill>
                      <a:schemeClr val="accent1"/>
                    </a:solidFill>
                  </a:tcPr>
                </a:tc>
                <a:tc>
                  <a:txBody>
                    <a:bodyPr/>
                    <a:lstStyle/>
                    <a:p>
                      <a:pPr algn="ctr"/>
                      <a:r>
                        <a:rPr lang="en-IN" b="1" dirty="0">
                          <a:solidFill>
                            <a:schemeClr val="bg1"/>
                          </a:solidFill>
                        </a:rPr>
                        <a:t>C</a:t>
                      </a:r>
                    </a:p>
                  </a:txBody>
                  <a:tcPr anchor="ctr">
                    <a:solidFill>
                      <a:schemeClr val="accent1"/>
                    </a:solidFill>
                  </a:tcPr>
                </a:tc>
                <a:tc>
                  <a:txBody>
                    <a:bodyPr/>
                    <a:lstStyle/>
                    <a:p>
                      <a:pPr algn="ctr"/>
                      <a:r>
                        <a:rPr lang="en-IN" b="1" dirty="0">
                          <a:solidFill>
                            <a:schemeClr val="bg1"/>
                          </a:solidFill>
                        </a:rPr>
                        <a:t>A</a:t>
                      </a:r>
                    </a:p>
                  </a:txBody>
                  <a:tcPr anchor="ctr">
                    <a:solidFill>
                      <a:schemeClr val="tx2">
                        <a:lumMod val="75000"/>
                      </a:schemeClr>
                    </a:solidFill>
                  </a:tcPr>
                </a:tc>
                <a:tc>
                  <a:txBody>
                    <a:bodyPr/>
                    <a:lstStyle/>
                    <a:p>
                      <a:pPr algn="ctr"/>
                      <a:r>
                        <a:rPr lang="en-IN" b="1" dirty="0">
                          <a:solidFill>
                            <a:schemeClr val="bg1"/>
                          </a:solidFill>
                        </a:rPr>
                        <a:t>B</a:t>
                      </a:r>
                    </a:p>
                  </a:txBody>
                  <a:tcPr anchor="ctr">
                    <a:solidFill>
                      <a:schemeClr val="tx2">
                        <a:lumMod val="75000"/>
                      </a:schemeClr>
                    </a:solidFill>
                  </a:tcPr>
                </a:tc>
                <a:tc>
                  <a:txBody>
                    <a:bodyPr/>
                    <a:lstStyle/>
                    <a:p>
                      <a:pPr algn="ctr"/>
                      <a:r>
                        <a:rPr lang="en-IN" b="1" dirty="0">
                          <a:solidFill>
                            <a:schemeClr val="bg1"/>
                          </a:solidFill>
                        </a:rPr>
                        <a:t>C</a:t>
                      </a:r>
                    </a:p>
                  </a:txBody>
                  <a:tcPr anchor="ctr">
                    <a:solidFill>
                      <a:schemeClr val="tx2">
                        <a:lumMod val="75000"/>
                      </a:schemeClr>
                    </a:solidFill>
                  </a:tcPr>
                </a:tc>
                <a:extLst>
                  <a:ext uri="{0D108BD9-81ED-4DB2-BD59-A6C34878D82A}">
                    <a16:rowId xmlns:a16="http://schemas.microsoft.com/office/drawing/2014/main" val="3615273432"/>
                  </a:ext>
                </a:extLst>
              </a:tr>
              <a:tr h="394332">
                <a:tc>
                  <a:txBody>
                    <a:bodyPr/>
                    <a:lstStyle/>
                    <a:p>
                      <a:pPr algn="ctr"/>
                      <a:r>
                        <a:rPr lang="en-IN" dirty="0"/>
                        <a:t>T0</a:t>
                      </a:r>
                    </a:p>
                  </a:txBody>
                  <a:tcPr anchor="ctr"/>
                </a:tc>
                <a:tc>
                  <a:txBody>
                    <a:bodyPr/>
                    <a:lstStyle/>
                    <a:p>
                      <a:pPr algn="ctr"/>
                      <a:r>
                        <a:rPr lang="en-IN" dirty="0"/>
                        <a:t>0</a:t>
                      </a:r>
                    </a:p>
                  </a:txBody>
                  <a:tcPr anchor="ctr">
                    <a:solidFill>
                      <a:schemeClr val="accent5">
                        <a:lumMod val="40000"/>
                        <a:lumOff val="60000"/>
                      </a:schemeClr>
                    </a:solidFill>
                  </a:tcPr>
                </a:tc>
                <a:tc>
                  <a:txBody>
                    <a:bodyPr/>
                    <a:lstStyle/>
                    <a:p>
                      <a:pPr algn="ctr"/>
                      <a:r>
                        <a:rPr lang="en-IN" dirty="0"/>
                        <a:t>1</a:t>
                      </a:r>
                    </a:p>
                  </a:txBody>
                  <a:tcPr anchor="ctr">
                    <a:solidFill>
                      <a:schemeClr val="accent5">
                        <a:lumMod val="40000"/>
                        <a:lumOff val="60000"/>
                      </a:schemeClr>
                    </a:solidFill>
                  </a:tcPr>
                </a:tc>
                <a:tc>
                  <a:txBody>
                    <a:bodyPr/>
                    <a:lstStyle/>
                    <a:p>
                      <a:pPr algn="ctr"/>
                      <a:r>
                        <a:rPr lang="en-IN" dirty="0"/>
                        <a:t>0</a:t>
                      </a:r>
                    </a:p>
                  </a:txBody>
                  <a:tcPr anchor="ctr">
                    <a:solidFill>
                      <a:schemeClr val="accent5">
                        <a:lumMod val="40000"/>
                        <a:lumOff val="60000"/>
                      </a:schemeClr>
                    </a:solidFill>
                  </a:tcPr>
                </a:tc>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0</a:t>
                      </a:r>
                    </a:p>
                  </a:txBody>
                  <a:tcPr anchor="ctr">
                    <a:solidFill>
                      <a:schemeClr val="tx2">
                        <a:lumMod val="40000"/>
                        <a:lumOff val="60000"/>
                      </a:schemeClr>
                    </a:solidFill>
                  </a:tcPr>
                </a:tc>
                <a:tc>
                  <a:txBody>
                    <a:bodyPr/>
                    <a:lstStyle/>
                    <a:p>
                      <a:pPr algn="ctr"/>
                      <a:r>
                        <a:rPr lang="en-IN" dirty="0"/>
                        <a:t>0</a:t>
                      </a:r>
                    </a:p>
                  </a:txBody>
                  <a:tcPr anchor="ctr">
                    <a:solidFill>
                      <a:schemeClr val="tx2">
                        <a:lumMod val="40000"/>
                        <a:lumOff val="60000"/>
                      </a:schemeClr>
                    </a:solidFill>
                  </a:tcPr>
                </a:tc>
                <a:tc>
                  <a:txBody>
                    <a:bodyPr/>
                    <a:lstStyle/>
                    <a:p>
                      <a:pPr algn="ctr"/>
                      <a:r>
                        <a:rPr lang="en-IN" dirty="0"/>
                        <a:t>0</a:t>
                      </a:r>
                    </a:p>
                  </a:txBody>
                  <a:tcPr anchor="ctr">
                    <a:solidFill>
                      <a:schemeClr val="tx2">
                        <a:lumMod val="40000"/>
                        <a:lumOff val="60000"/>
                      </a:schemeClr>
                    </a:solidFill>
                  </a:tcPr>
                </a:tc>
                <a:extLst>
                  <a:ext uri="{0D108BD9-81ED-4DB2-BD59-A6C34878D82A}">
                    <a16:rowId xmlns:a16="http://schemas.microsoft.com/office/drawing/2014/main" val="2709372303"/>
                  </a:ext>
                </a:extLst>
              </a:tr>
              <a:tr h="394332">
                <a:tc>
                  <a:txBody>
                    <a:bodyPr/>
                    <a:lstStyle/>
                    <a:p>
                      <a:pPr algn="ctr"/>
                      <a:r>
                        <a:rPr lang="en-IN" dirty="0"/>
                        <a:t>T1</a:t>
                      </a:r>
                    </a:p>
                  </a:txBody>
                  <a:tcPr anchor="ctr"/>
                </a:tc>
                <a:tc>
                  <a:txBody>
                    <a:bodyPr/>
                    <a:lstStyle/>
                    <a:p>
                      <a:pPr algn="ctr"/>
                      <a:r>
                        <a:rPr lang="en-IN" dirty="0"/>
                        <a:t>2</a:t>
                      </a:r>
                    </a:p>
                  </a:txBody>
                  <a:tcPr anchor="ctr">
                    <a:solidFill>
                      <a:schemeClr val="accent5">
                        <a:lumMod val="40000"/>
                        <a:lumOff val="60000"/>
                      </a:schemeClr>
                    </a:solidFill>
                  </a:tcPr>
                </a:tc>
                <a:tc>
                  <a:txBody>
                    <a:bodyPr/>
                    <a:lstStyle/>
                    <a:p>
                      <a:pPr algn="ctr"/>
                      <a:r>
                        <a:rPr lang="en-IN" dirty="0"/>
                        <a:t>0</a:t>
                      </a:r>
                    </a:p>
                  </a:txBody>
                  <a:tcPr anchor="ctr">
                    <a:solidFill>
                      <a:schemeClr val="accent5">
                        <a:lumMod val="40000"/>
                        <a:lumOff val="60000"/>
                      </a:schemeClr>
                    </a:solidFill>
                  </a:tcPr>
                </a:tc>
                <a:tc>
                  <a:txBody>
                    <a:bodyPr/>
                    <a:lstStyle/>
                    <a:p>
                      <a:pPr algn="ctr"/>
                      <a:r>
                        <a:rPr lang="en-IN" dirty="0"/>
                        <a:t>0</a:t>
                      </a:r>
                    </a:p>
                  </a:txBody>
                  <a:tcPr anchor="ctr">
                    <a:solidFill>
                      <a:schemeClr val="accent5">
                        <a:lumMod val="40000"/>
                        <a:lumOff val="60000"/>
                      </a:schemeClr>
                    </a:solidFill>
                  </a:tcPr>
                </a:tc>
                <a:tc>
                  <a:txBody>
                    <a:bodyPr/>
                    <a:lstStyle/>
                    <a:p>
                      <a:pPr algn="ctr"/>
                      <a:r>
                        <a:rPr lang="en-IN" dirty="0"/>
                        <a:t>2</a:t>
                      </a:r>
                    </a:p>
                  </a:txBody>
                  <a:tcPr anchor="ctr"/>
                </a:tc>
                <a:tc>
                  <a:txBody>
                    <a:bodyPr/>
                    <a:lstStyle/>
                    <a:p>
                      <a:pPr algn="ctr"/>
                      <a:r>
                        <a:rPr lang="en-IN" dirty="0"/>
                        <a:t>0</a:t>
                      </a:r>
                    </a:p>
                  </a:txBody>
                  <a:tcPr anchor="ctr"/>
                </a:tc>
                <a:tc>
                  <a:txBody>
                    <a:bodyPr/>
                    <a:lstStyle/>
                    <a:p>
                      <a:pPr algn="ctr"/>
                      <a:r>
                        <a:rPr lang="en-IN" dirty="0"/>
                        <a:t>2</a:t>
                      </a:r>
                    </a:p>
                  </a:txBody>
                  <a:tcPr anchor="ctr"/>
                </a:tc>
                <a:tc>
                  <a:txBody>
                    <a:bodyPr/>
                    <a:lstStyle/>
                    <a:p>
                      <a:pPr algn="ctr"/>
                      <a:endParaRPr lang="en-IN" dirty="0"/>
                    </a:p>
                  </a:txBody>
                  <a:tcPr anchor="ctr">
                    <a:solidFill>
                      <a:schemeClr val="tx2">
                        <a:lumMod val="40000"/>
                        <a:lumOff val="60000"/>
                      </a:schemeClr>
                    </a:solidFill>
                  </a:tcPr>
                </a:tc>
                <a:tc>
                  <a:txBody>
                    <a:bodyPr/>
                    <a:lstStyle/>
                    <a:p>
                      <a:pPr algn="ctr"/>
                      <a:endParaRPr lang="en-IN" dirty="0"/>
                    </a:p>
                  </a:txBody>
                  <a:tcPr anchor="ctr">
                    <a:solidFill>
                      <a:schemeClr val="tx2">
                        <a:lumMod val="40000"/>
                        <a:lumOff val="60000"/>
                      </a:schemeClr>
                    </a:solidFill>
                  </a:tcPr>
                </a:tc>
                <a:tc>
                  <a:txBody>
                    <a:bodyPr/>
                    <a:lstStyle/>
                    <a:p>
                      <a:pPr algn="ctr"/>
                      <a:endParaRPr lang="en-IN" dirty="0"/>
                    </a:p>
                  </a:txBody>
                  <a:tcPr anchor="ctr">
                    <a:solidFill>
                      <a:schemeClr val="tx2">
                        <a:lumMod val="40000"/>
                        <a:lumOff val="60000"/>
                      </a:schemeClr>
                    </a:solidFill>
                  </a:tcPr>
                </a:tc>
                <a:extLst>
                  <a:ext uri="{0D108BD9-81ED-4DB2-BD59-A6C34878D82A}">
                    <a16:rowId xmlns:a16="http://schemas.microsoft.com/office/drawing/2014/main" val="2372725878"/>
                  </a:ext>
                </a:extLst>
              </a:tr>
              <a:tr h="394332">
                <a:tc>
                  <a:txBody>
                    <a:bodyPr/>
                    <a:lstStyle/>
                    <a:p>
                      <a:pPr algn="ctr"/>
                      <a:r>
                        <a:rPr lang="en-IN" dirty="0"/>
                        <a:t>T2</a:t>
                      </a:r>
                    </a:p>
                  </a:txBody>
                  <a:tcPr anchor="ctr"/>
                </a:tc>
                <a:tc>
                  <a:txBody>
                    <a:bodyPr/>
                    <a:lstStyle/>
                    <a:p>
                      <a:pPr algn="ctr"/>
                      <a:r>
                        <a:rPr lang="en-IN" dirty="0"/>
                        <a:t>3</a:t>
                      </a:r>
                    </a:p>
                  </a:txBody>
                  <a:tcPr anchor="ctr">
                    <a:solidFill>
                      <a:schemeClr val="accent5">
                        <a:lumMod val="40000"/>
                        <a:lumOff val="60000"/>
                      </a:schemeClr>
                    </a:solidFill>
                  </a:tcPr>
                </a:tc>
                <a:tc>
                  <a:txBody>
                    <a:bodyPr/>
                    <a:lstStyle/>
                    <a:p>
                      <a:pPr algn="ctr"/>
                      <a:r>
                        <a:rPr lang="en-IN" dirty="0"/>
                        <a:t>0</a:t>
                      </a:r>
                    </a:p>
                  </a:txBody>
                  <a:tcPr anchor="ctr">
                    <a:solidFill>
                      <a:schemeClr val="accent5">
                        <a:lumMod val="40000"/>
                        <a:lumOff val="60000"/>
                      </a:schemeClr>
                    </a:solidFill>
                  </a:tcPr>
                </a:tc>
                <a:tc>
                  <a:txBody>
                    <a:bodyPr/>
                    <a:lstStyle/>
                    <a:p>
                      <a:pPr algn="ctr"/>
                      <a:r>
                        <a:rPr lang="en-IN" dirty="0"/>
                        <a:t>3</a:t>
                      </a:r>
                    </a:p>
                  </a:txBody>
                  <a:tcPr anchor="ctr">
                    <a:solidFill>
                      <a:schemeClr val="accent5">
                        <a:lumMod val="40000"/>
                        <a:lumOff val="60000"/>
                      </a:schemeClr>
                    </a:solidFill>
                  </a:tcPr>
                </a:tc>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0</a:t>
                      </a:r>
                    </a:p>
                  </a:txBody>
                  <a:tcPr anchor="ctr"/>
                </a:tc>
                <a:tc>
                  <a:txBody>
                    <a:bodyPr/>
                    <a:lstStyle/>
                    <a:p>
                      <a:pPr algn="ctr"/>
                      <a:endParaRPr lang="en-IN" dirty="0"/>
                    </a:p>
                  </a:txBody>
                  <a:tcPr anchor="ctr">
                    <a:solidFill>
                      <a:schemeClr val="tx2">
                        <a:lumMod val="40000"/>
                        <a:lumOff val="60000"/>
                      </a:schemeClr>
                    </a:solidFill>
                  </a:tcPr>
                </a:tc>
                <a:tc>
                  <a:txBody>
                    <a:bodyPr/>
                    <a:lstStyle/>
                    <a:p>
                      <a:pPr algn="ctr"/>
                      <a:endParaRPr lang="en-IN" dirty="0"/>
                    </a:p>
                  </a:txBody>
                  <a:tcPr anchor="ctr">
                    <a:solidFill>
                      <a:schemeClr val="tx2">
                        <a:lumMod val="40000"/>
                        <a:lumOff val="60000"/>
                      </a:schemeClr>
                    </a:solidFill>
                  </a:tcPr>
                </a:tc>
                <a:tc>
                  <a:txBody>
                    <a:bodyPr/>
                    <a:lstStyle/>
                    <a:p>
                      <a:pPr algn="ctr"/>
                      <a:endParaRPr lang="en-IN" dirty="0"/>
                    </a:p>
                  </a:txBody>
                  <a:tcPr anchor="ctr">
                    <a:solidFill>
                      <a:schemeClr val="tx2">
                        <a:lumMod val="40000"/>
                        <a:lumOff val="60000"/>
                      </a:schemeClr>
                    </a:solidFill>
                  </a:tcPr>
                </a:tc>
                <a:extLst>
                  <a:ext uri="{0D108BD9-81ED-4DB2-BD59-A6C34878D82A}">
                    <a16:rowId xmlns:a16="http://schemas.microsoft.com/office/drawing/2014/main" val="1491744920"/>
                  </a:ext>
                </a:extLst>
              </a:tr>
              <a:tr h="394332">
                <a:tc>
                  <a:txBody>
                    <a:bodyPr/>
                    <a:lstStyle/>
                    <a:p>
                      <a:pPr algn="ctr"/>
                      <a:r>
                        <a:rPr lang="en-IN" dirty="0"/>
                        <a:t>T3</a:t>
                      </a:r>
                    </a:p>
                  </a:txBody>
                  <a:tcPr anchor="ctr"/>
                </a:tc>
                <a:tc>
                  <a:txBody>
                    <a:bodyPr/>
                    <a:lstStyle/>
                    <a:p>
                      <a:pPr algn="ctr"/>
                      <a:r>
                        <a:rPr lang="en-IN" dirty="0"/>
                        <a:t>2</a:t>
                      </a:r>
                    </a:p>
                  </a:txBody>
                  <a:tcPr anchor="ctr">
                    <a:solidFill>
                      <a:schemeClr val="accent5">
                        <a:lumMod val="40000"/>
                        <a:lumOff val="60000"/>
                      </a:schemeClr>
                    </a:solidFill>
                  </a:tcPr>
                </a:tc>
                <a:tc>
                  <a:txBody>
                    <a:bodyPr/>
                    <a:lstStyle/>
                    <a:p>
                      <a:pPr algn="ctr"/>
                      <a:r>
                        <a:rPr lang="en-IN" dirty="0"/>
                        <a:t>1</a:t>
                      </a:r>
                    </a:p>
                  </a:txBody>
                  <a:tcPr anchor="ctr">
                    <a:solidFill>
                      <a:schemeClr val="accent5">
                        <a:lumMod val="40000"/>
                        <a:lumOff val="60000"/>
                      </a:schemeClr>
                    </a:solidFill>
                  </a:tcPr>
                </a:tc>
                <a:tc>
                  <a:txBody>
                    <a:bodyPr/>
                    <a:lstStyle/>
                    <a:p>
                      <a:pPr algn="ctr"/>
                      <a:r>
                        <a:rPr lang="en-IN" dirty="0"/>
                        <a:t>1</a:t>
                      </a:r>
                    </a:p>
                  </a:txBody>
                  <a:tcPr anchor="ctr">
                    <a:solidFill>
                      <a:schemeClr val="accent5">
                        <a:lumMod val="40000"/>
                        <a:lumOff val="60000"/>
                      </a:schemeClr>
                    </a:solidFill>
                  </a:tcPr>
                </a:tc>
                <a:tc>
                  <a:txBody>
                    <a:bodyPr/>
                    <a:lstStyle/>
                    <a:p>
                      <a:pPr algn="ctr"/>
                      <a:r>
                        <a:rPr lang="en-IN" dirty="0"/>
                        <a:t>1</a:t>
                      </a:r>
                    </a:p>
                  </a:txBody>
                  <a:tcPr anchor="ctr"/>
                </a:tc>
                <a:tc>
                  <a:txBody>
                    <a:bodyPr/>
                    <a:lstStyle/>
                    <a:p>
                      <a:pPr algn="ctr"/>
                      <a:r>
                        <a:rPr lang="en-IN" dirty="0"/>
                        <a:t>0</a:t>
                      </a:r>
                    </a:p>
                  </a:txBody>
                  <a:tcPr anchor="ctr"/>
                </a:tc>
                <a:tc>
                  <a:txBody>
                    <a:bodyPr/>
                    <a:lstStyle/>
                    <a:p>
                      <a:pPr algn="ctr"/>
                      <a:r>
                        <a:rPr lang="en-IN" dirty="0"/>
                        <a:t>0</a:t>
                      </a:r>
                    </a:p>
                  </a:txBody>
                  <a:tcPr anchor="ctr"/>
                </a:tc>
                <a:tc>
                  <a:txBody>
                    <a:bodyPr/>
                    <a:lstStyle/>
                    <a:p>
                      <a:pPr algn="ctr"/>
                      <a:endParaRPr lang="en-IN" dirty="0"/>
                    </a:p>
                  </a:txBody>
                  <a:tcPr anchor="ctr">
                    <a:solidFill>
                      <a:schemeClr val="tx2">
                        <a:lumMod val="40000"/>
                        <a:lumOff val="60000"/>
                      </a:schemeClr>
                    </a:solidFill>
                  </a:tcPr>
                </a:tc>
                <a:tc>
                  <a:txBody>
                    <a:bodyPr/>
                    <a:lstStyle/>
                    <a:p>
                      <a:pPr algn="ctr"/>
                      <a:endParaRPr lang="en-IN" dirty="0"/>
                    </a:p>
                  </a:txBody>
                  <a:tcPr anchor="ctr">
                    <a:solidFill>
                      <a:schemeClr val="tx2">
                        <a:lumMod val="40000"/>
                        <a:lumOff val="60000"/>
                      </a:schemeClr>
                    </a:solidFill>
                  </a:tcPr>
                </a:tc>
                <a:tc>
                  <a:txBody>
                    <a:bodyPr/>
                    <a:lstStyle/>
                    <a:p>
                      <a:pPr algn="ctr"/>
                      <a:endParaRPr lang="en-IN" dirty="0"/>
                    </a:p>
                  </a:txBody>
                  <a:tcPr anchor="ctr">
                    <a:solidFill>
                      <a:schemeClr val="tx2">
                        <a:lumMod val="40000"/>
                        <a:lumOff val="60000"/>
                      </a:schemeClr>
                    </a:solidFill>
                  </a:tcPr>
                </a:tc>
                <a:extLst>
                  <a:ext uri="{0D108BD9-81ED-4DB2-BD59-A6C34878D82A}">
                    <a16:rowId xmlns:a16="http://schemas.microsoft.com/office/drawing/2014/main" val="3690442953"/>
                  </a:ext>
                </a:extLst>
              </a:tr>
              <a:tr h="394332">
                <a:tc>
                  <a:txBody>
                    <a:bodyPr/>
                    <a:lstStyle/>
                    <a:p>
                      <a:pPr algn="ctr"/>
                      <a:r>
                        <a:rPr lang="en-IN" dirty="0"/>
                        <a:t>T4</a:t>
                      </a:r>
                    </a:p>
                  </a:txBody>
                  <a:tcPr anchor="ctr"/>
                </a:tc>
                <a:tc>
                  <a:txBody>
                    <a:bodyPr/>
                    <a:lstStyle/>
                    <a:p>
                      <a:pPr algn="ctr"/>
                      <a:r>
                        <a:rPr lang="en-IN" dirty="0"/>
                        <a:t>0</a:t>
                      </a:r>
                    </a:p>
                  </a:txBody>
                  <a:tcPr anchor="ctr">
                    <a:solidFill>
                      <a:schemeClr val="accent5">
                        <a:lumMod val="40000"/>
                        <a:lumOff val="60000"/>
                      </a:schemeClr>
                    </a:solidFill>
                  </a:tcPr>
                </a:tc>
                <a:tc>
                  <a:txBody>
                    <a:bodyPr/>
                    <a:lstStyle/>
                    <a:p>
                      <a:pPr algn="ctr"/>
                      <a:r>
                        <a:rPr lang="en-IN" dirty="0"/>
                        <a:t>0</a:t>
                      </a:r>
                    </a:p>
                  </a:txBody>
                  <a:tcPr anchor="ctr">
                    <a:solidFill>
                      <a:schemeClr val="accent5">
                        <a:lumMod val="40000"/>
                        <a:lumOff val="60000"/>
                      </a:schemeClr>
                    </a:solidFill>
                  </a:tcPr>
                </a:tc>
                <a:tc>
                  <a:txBody>
                    <a:bodyPr/>
                    <a:lstStyle/>
                    <a:p>
                      <a:pPr algn="ctr"/>
                      <a:r>
                        <a:rPr lang="en-IN" dirty="0"/>
                        <a:t>2</a:t>
                      </a:r>
                    </a:p>
                  </a:txBody>
                  <a:tcPr anchor="ctr">
                    <a:solidFill>
                      <a:schemeClr val="accent5">
                        <a:lumMod val="40000"/>
                        <a:lumOff val="60000"/>
                      </a:schemeClr>
                    </a:solidFill>
                  </a:tcPr>
                </a:tc>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2</a:t>
                      </a:r>
                    </a:p>
                  </a:txBody>
                  <a:tcPr anchor="ctr"/>
                </a:tc>
                <a:tc>
                  <a:txBody>
                    <a:bodyPr/>
                    <a:lstStyle/>
                    <a:p>
                      <a:pPr algn="ctr"/>
                      <a:endParaRPr lang="en-IN" dirty="0"/>
                    </a:p>
                  </a:txBody>
                  <a:tcPr anchor="ctr">
                    <a:solidFill>
                      <a:schemeClr val="tx2">
                        <a:lumMod val="40000"/>
                        <a:lumOff val="60000"/>
                      </a:schemeClr>
                    </a:solidFill>
                  </a:tcPr>
                </a:tc>
                <a:tc>
                  <a:txBody>
                    <a:bodyPr/>
                    <a:lstStyle/>
                    <a:p>
                      <a:pPr algn="ctr"/>
                      <a:endParaRPr lang="en-IN" dirty="0"/>
                    </a:p>
                  </a:txBody>
                  <a:tcPr anchor="ctr">
                    <a:solidFill>
                      <a:schemeClr val="tx2">
                        <a:lumMod val="40000"/>
                        <a:lumOff val="60000"/>
                      </a:schemeClr>
                    </a:solidFill>
                  </a:tcPr>
                </a:tc>
                <a:tc>
                  <a:txBody>
                    <a:bodyPr/>
                    <a:lstStyle/>
                    <a:p>
                      <a:pPr algn="ctr"/>
                      <a:endParaRPr lang="en-IN" dirty="0"/>
                    </a:p>
                  </a:txBody>
                  <a:tcPr anchor="ctr">
                    <a:solidFill>
                      <a:schemeClr val="tx2">
                        <a:lumMod val="40000"/>
                        <a:lumOff val="60000"/>
                      </a:schemeClr>
                    </a:solidFill>
                  </a:tcPr>
                </a:tc>
                <a:extLst>
                  <a:ext uri="{0D108BD9-81ED-4DB2-BD59-A6C34878D82A}">
                    <a16:rowId xmlns:a16="http://schemas.microsoft.com/office/drawing/2014/main" val="3866784875"/>
                  </a:ext>
                </a:extLst>
              </a:tr>
            </a:tbl>
          </a:graphicData>
        </a:graphic>
      </p:graphicFrame>
    </p:spTree>
    <p:extLst>
      <p:ext uri="{BB962C8B-B14F-4D97-AF65-F5344CB8AC3E}">
        <p14:creationId xmlns:p14="http://schemas.microsoft.com/office/powerpoint/2010/main" val="7311285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Example of Detection Algorithm</a:t>
            </a: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5" name="Content Placeholder 4"/>
          <p:cNvSpPr txBox="1">
            <a:spLocks/>
          </p:cNvSpPr>
          <p:nvPr/>
        </p:nvSpPr>
        <p:spPr>
          <a:xfrm>
            <a:off x="833120" y="1205958"/>
            <a:ext cx="10515600" cy="502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Five threads T0 through T4; three resource types </a:t>
            </a:r>
            <a:b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 (7 instances), B (2 instances), and C (6 instances)</a:t>
            </a:r>
          </a:p>
          <a:p>
            <a:pPr marL="0" indent="0">
              <a:lnSpc>
                <a:spcPct val="100000"/>
              </a:lnSpc>
              <a:spcBef>
                <a:spcPts val="600"/>
              </a:spcBef>
              <a:spcAft>
                <a:spcPts val="600"/>
              </a:spcAft>
              <a:buNone/>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Snapshot at time T0:</a:t>
            </a:r>
          </a:p>
        </p:txBody>
      </p:sp>
      <p:graphicFrame>
        <p:nvGraphicFramePr>
          <p:cNvPr id="9" name="Table 8"/>
          <p:cNvGraphicFramePr>
            <a:graphicFrameLocks noGrp="1"/>
          </p:cNvGraphicFramePr>
          <p:nvPr>
            <p:extLst>
              <p:ext uri="{D42A27DB-BD31-4B8C-83A1-F6EECF244321}">
                <p14:modId xmlns:p14="http://schemas.microsoft.com/office/powerpoint/2010/main" val="1128532157"/>
              </p:ext>
            </p:extLst>
          </p:nvPr>
        </p:nvGraphicFramePr>
        <p:xfrm>
          <a:off x="833117" y="2872154"/>
          <a:ext cx="10081070" cy="2754922"/>
        </p:xfrm>
        <a:graphic>
          <a:graphicData uri="http://schemas.openxmlformats.org/drawingml/2006/table">
            <a:tbl>
              <a:tblPr firstRow="1" bandRow="1">
                <a:tableStyleId>{5C22544A-7EE6-4342-B048-85BDC9FD1C3A}</a:tableStyleId>
              </a:tblPr>
              <a:tblGrid>
                <a:gridCol w="1008107">
                  <a:extLst>
                    <a:ext uri="{9D8B030D-6E8A-4147-A177-3AD203B41FA5}">
                      <a16:colId xmlns:a16="http://schemas.microsoft.com/office/drawing/2014/main" val="1383002510"/>
                    </a:ext>
                  </a:extLst>
                </a:gridCol>
                <a:gridCol w="1008107">
                  <a:extLst>
                    <a:ext uri="{9D8B030D-6E8A-4147-A177-3AD203B41FA5}">
                      <a16:colId xmlns:a16="http://schemas.microsoft.com/office/drawing/2014/main" val="1919799251"/>
                    </a:ext>
                  </a:extLst>
                </a:gridCol>
                <a:gridCol w="1008107">
                  <a:extLst>
                    <a:ext uri="{9D8B030D-6E8A-4147-A177-3AD203B41FA5}">
                      <a16:colId xmlns:a16="http://schemas.microsoft.com/office/drawing/2014/main" val="4021442519"/>
                    </a:ext>
                  </a:extLst>
                </a:gridCol>
                <a:gridCol w="1008107">
                  <a:extLst>
                    <a:ext uri="{9D8B030D-6E8A-4147-A177-3AD203B41FA5}">
                      <a16:colId xmlns:a16="http://schemas.microsoft.com/office/drawing/2014/main" val="3148174310"/>
                    </a:ext>
                  </a:extLst>
                </a:gridCol>
                <a:gridCol w="1008107">
                  <a:extLst>
                    <a:ext uri="{9D8B030D-6E8A-4147-A177-3AD203B41FA5}">
                      <a16:colId xmlns:a16="http://schemas.microsoft.com/office/drawing/2014/main" val="3224305313"/>
                    </a:ext>
                  </a:extLst>
                </a:gridCol>
                <a:gridCol w="1008107">
                  <a:extLst>
                    <a:ext uri="{9D8B030D-6E8A-4147-A177-3AD203B41FA5}">
                      <a16:colId xmlns:a16="http://schemas.microsoft.com/office/drawing/2014/main" val="3740227330"/>
                    </a:ext>
                  </a:extLst>
                </a:gridCol>
                <a:gridCol w="1008107">
                  <a:extLst>
                    <a:ext uri="{9D8B030D-6E8A-4147-A177-3AD203B41FA5}">
                      <a16:colId xmlns:a16="http://schemas.microsoft.com/office/drawing/2014/main" val="3979319314"/>
                    </a:ext>
                  </a:extLst>
                </a:gridCol>
                <a:gridCol w="1008107">
                  <a:extLst>
                    <a:ext uri="{9D8B030D-6E8A-4147-A177-3AD203B41FA5}">
                      <a16:colId xmlns:a16="http://schemas.microsoft.com/office/drawing/2014/main" val="2909699755"/>
                    </a:ext>
                  </a:extLst>
                </a:gridCol>
                <a:gridCol w="1008107">
                  <a:extLst>
                    <a:ext uri="{9D8B030D-6E8A-4147-A177-3AD203B41FA5}">
                      <a16:colId xmlns:a16="http://schemas.microsoft.com/office/drawing/2014/main" val="3398706416"/>
                    </a:ext>
                  </a:extLst>
                </a:gridCol>
                <a:gridCol w="1008107">
                  <a:extLst>
                    <a:ext uri="{9D8B030D-6E8A-4147-A177-3AD203B41FA5}">
                      <a16:colId xmlns:a16="http://schemas.microsoft.com/office/drawing/2014/main" val="3784040754"/>
                    </a:ext>
                  </a:extLst>
                </a:gridCol>
              </a:tblGrid>
              <a:tr h="388930">
                <a:tc>
                  <a:txBody>
                    <a:bodyPr/>
                    <a:lstStyle/>
                    <a:p>
                      <a:pPr algn="ctr"/>
                      <a:endParaRPr lang="en-IN" dirty="0"/>
                    </a:p>
                  </a:txBody>
                  <a:tcPr anchor="ctr"/>
                </a:tc>
                <a:tc gridSpan="3">
                  <a:txBody>
                    <a:bodyPr/>
                    <a:lstStyle/>
                    <a:p>
                      <a:pPr algn="ctr"/>
                      <a:r>
                        <a:rPr lang="en-IN" dirty="0"/>
                        <a:t>Allocated</a:t>
                      </a:r>
                    </a:p>
                  </a:txBody>
                  <a:tcPr anchor="ctr">
                    <a:solidFill>
                      <a:schemeClr val="accent5">
                        <a:lumMod val="75000"/>
                      </a:schemeClr>
                    </a:solidFill>
                  </a:tcPr>
                </a:tc>
                <a:tc hMerge="1">
                  <a:txBody>
                    <a:bodyPr/>
                    <a:lstStyle/>
                    <a:p>
                      <a:pPr algn="ctr"/>
                      <a:endParaRPr lang="en-IN" dirty="0"/>
                    </a:p>
                  </a:txBody>
                  <a:tcPr anchor="ctr"/>
                </a:tc>
                <a:tc hMerge="1">
                  <a:txBody>
                    <a:bodyPr/>
                    <a:lstStyle/>
                    <a:p>
                      <a:pPr algn="ctr"/>
                      <a:endParaRPr lang="en-IN" dirty="0"/>
                    </a:p>
                  </a:txBody>
                  <a:tcPr anchor="ctr"/>
                </a:tc>
                <a:tc gridSpan="3">
                  <a:txBody>
                    <a:bodyPr/>
                    <a:lstStyle/>
                    <a:p>
                      <a:pPr algn="ctr"/>
                      <a:r>
                        <a:rPr lang="en-IN" dirty="0"/>
                        <a:t>Request</a:t>
                      </a:r>
                    </a:p>
                  </a:txBody>
                  <a:tcPr anchor="ctr"/>
                </a:tc>
                <a:tc hMerge="1">
                  <a:txBody>
                    <a:bodyPr/>
                    <a:lstStyle/>
                    <a:p>
                      <a:pPr algn="ctr"/>
                      <a:endParaRPr lang="en-IN" dirty="0"/>
                    </a:p>
                  </a:txBody>
                  <a:tcPr anchor="ctr"/>
                </a:tc>
                <a:tc hMerge="1">
                  <a:txBody>
                    <a:bodyPr/>
                    <a:lstStyle/>
                    <a:p>
                      <a:pPr algn="ctr"/>
                      <a:endParaRPr lang="en-IN" dirty="0"/>
                    </a:p>
                  </a:txBody>
                  <a:tcPr anchor="ctr"/>
                </a:tc>
                <a:tc gridSpan="3">
                  <a:txBody>
                    <a:bodyPr/>
                    <a:lstStyle/>
                    <a:p>
                      <a:pPr algn="ctr"/>
                      <a:r>
                        <a:rPr lang="en-IN" dirty="0"/>
                        <a:t>Available</a:t>
                      </a:r>
                    </a:p>
                  </a:txBody>
                  <a:tcPr anchor="ctr">
                    <a:solidFill>
                      <a:schemeClr val="tx2">
                        <a:lumMod val="75000"/>
                      </a:schemeClr>
                    </a:solidFill>
                  </a:tcPr>
                </a:tc>
                <a:tc hMerge="1">
                  <a:txBody>
                    <a:bodyPr/>
                    <a:lstStyle/>
                    <a:p>
                      <a:pPr algn="ctr"/>
                      <a:endParaRPr lang="en-IN"/>
                    </a:p>
                  </a:txBody>
                  <a:tcPr anchor="ctr"/>
                </a:tc>
                <a:tc hMerge="1">
                  <a:txBody>
                    <a:bodyPr/>
                    <a:lstStyle/>
                    <a:p>
                      <a:pPr algn="ctr"/>
                      <a:endParaRPr lang="en-IN" dirty="0"/>
                    </a:p>
                  </a:txBody>
                  <a:tcPr anchor="ctr"/>
                </a:tc>
                <a:extLst>
                  <a:ext uri="{0D108BD9-81ED-4DB2-BD59-A6C34878D82A}">
                    <a16:rowId xmlns:a16="http://schemas.microsoft.com/office/drawing/2014/main" val="3270119033"/>
                  </a:ext>
                </a:extLst>
              </a:tr>
              <a:tr h="394332">
                <a:tc>
                  <a:txBody>
                    <a:bodyPr/>
                    <a:lstStyle/>
                    <a:p>
                      <a:pPr algn="ctr"/>
                      <a:endParaRPr lang="en-IN" dirty="0"/>
                    </a:p>
                  </a:txBody>
                  <a:tcPr anchor="ctr">
                    <a:solidFill>
                      <a:schemeClr val="accent1"/>
                    </a:solidFill>
                  </a:tcPr>
                </a:tc>
                <a:tc>
                  <a:txBody>
                    <a:bodyPr/>
                    <a:lstStyle/>
                    <a:p>
                      <a:pPr algn="ctr"/>
                      <a:r>
                        <a:rPr lang="en-IN" b="1" dirty="0">
                          <a:solidFill>
                            <a:schemeClr val="bg1"/>
                          </a:solidFill>
                        </a:rPr>
                        <a:t>A</a:t>
                      </a:r>
                    </a:p>
                  </a:txBody>
                  <a:tcPr anchor="ctr">
                    <a:solidFill>
                      <a:schemeClr val="accent5">
                        <a:lumMod val="75000"/>
                      </a:schemeClr>
                    </a:solidFill>
                  </a:tcPr>
                </a:tc>
                <a:tc>
                  <a:txBody>
                    <a:bodyPr/>
                    <a:lstStyle/>
                    <a:p>
                      <a:pPr algn="ctr"/>
                      <a:r>
                        <a:rPr lang="en-IN" b="1" dirty="0">
                          <a:solidFill>
                            <a:schemeClr val="bg1"/>
                          </a:solidFill>
                        </a:rPr>
                        <a:t>B</a:t>
                      </a:r>
                    </a:p>
                  </a:txBody>
                  <a:tcPr anchor="ctr">
                    <a:solidFill>
                      <a:schemeClr val="accent5">
                        <a:lumMod val="75000"/>
                      </a:schemeClr>
                    </a:solidFill>
                  </a:tcPr>
                </a:tc>
                <a:tc>
                  <a:txBody>
                    <a:bodyPr/>
                    <a:lstStyle/>
                    <a:p>
                      <a:pPr algn="ctr"/>
                      <a:r>
                        <a:rPr lang="en-IN" b="1" dirty="0">
                          <a:solidFill>
                            <a:schemeClr val="bg1"/>
                          </a:solidFill>
                        </a:rPr>
                        <a:t>C</a:t>
                      </a:r>
                    </a:p>
                  </a:txBody>
                  <a:tcPr anchor="ctr">
                    <a:solidFill>
                      <a:schemeClr val="accent5">
                        <a:lumMod val="75000"/>
                      </a:schemeClr>
                    </a:solidFill>
                  </a:tcPr>
                </a:tc>
                <a:tc>
                  <a:txBody>
                    <a:bodyPr/>
                    <a:lstStyle/>
                    <a:p>
                      <a:pPr algn="ctr"/>
                      <a:r>
                        <a:rPr lang="en-IN" b="1" dirty="0">
                          <a:solidFill>
                            <a:schemeClr val="bg1"/>
                          </a:solidFill>
                        </a:rPr>
                        <a:t>A</a:t>
                      </a:r>
                    </a:p>
                  </a:txBody>
                  <a:tcPr anchor="ctr">
                    <a:solidFill>
                      <a:schemeClr val="accent1"/>
                    </a:solidFill>
                  </a:tcPr>
                </a:tc>
                <a:tc>
                  <a:txBody>
                    <a:bodyPr/>
                    <a:lstStyle/>
                    <a:p>
                      <a:pPr algn="ctr"/>
                      <a:r>
                        <a:rPr lang="en-IN" b="1" dirty="0">
                          <a:solidFill>
                            <a:schemeClr val="bg1"/>
                          </a:solidFill>
                        </a:rPr>
                        <a:t>B</a:t>
                      </a:r>
                    </a:p>
                  </a:txBody>
                  <a:tcPr anchor="ctr">
                    <a:solidFill>
                      <a:schemeClr val="accent1"/>
                    </a:solidFill>
                  </a:tcPr>
                </a:tc>
                <a:tc>
                  <a:txBody>
                    <a:bodyPr/>
                    <a:lstStyle/>
                    <a:p>
                      <a:pPr algn="ctr"/>
                      <a:r>
                        <a:rPr lang="en-IN" b="1" dirty="0">
                          <a:solidFill>
                            <a:schemeClr val="bg1"/>
                          </a:solidFill>
                        </a:rPr>
                        <a:t>C</a:t>
                      </a:r>
                    </a:p>
                  </a:txBody>
                  <a:tcPr anchor="ctr">
                    <a:solidFill>
                      <a:schemeClr val="accent1"/>
                    </a:solidFill>
                  </a:tcPr>
                </a:tc>
                <a:tc>
                  <a:txBody>
                    <a:bodyPr/>
                    <a:lstStyle/>
                    <a:p>
                      <a:pPr algn="ctr"/>
                      <a:r>
                        <a:rPr lang="en-IN" b="1" dirty="0">
                          <a:solidFill>
                            <a:schemeClr val="bg1"/>
                          </a:solidFill>
                        </a:rPr>
                        <a:t>A</a:t>
                      </a:r>
                    </a:p>
                  </a:txBody>
                  <a:tcPr anchor="ctr">
                    <a:solidFill>
                      <a:schemeClr val="tx2">
                        <a:lumMod val="75000"/>
                      </a:schemeClr>
                    </a:solidFill>
                  </a:tcPr>
                </a:tc>
                <a:tc>
                  <a:txBody>
                    <a:bodyPr/>
                    <a:lstStyle/>
                    <a:p>
                      <a:pPr algn="ctr"/>
                      <a:r>
                        <a:rPr lang="en-IN" b="1" dirty="0">
                          <a:solidFill>
                            <a:schemeClr val="bg1"/>
                          </a:solidFill>
                        </a:rPr>
                        <a:t>B</a:t>
                      </a:r>
                    </a:p>
                  </a:txBody>
                  <a:tcPr anchor="ctr">
                    <a:solidFill>
                      <a:schemeClr val="tx2">
                        <a:lumMod val="75000"/>
                      </a:schemeClr>
                    </a:solidFill>
                  </a:tcPr>
                </a:tc>
                <a:tc>
                  <a:txBody>
                    <a:bodyPr/>
                    <a:lstStyle/>
                    <a:p>
                      <a:pPr algn="ctr"/>
                      <a:r>
                        <a:rPr lang="en-IN" b="1" dirty="0">
                          <a:solidFill>
                            <a:schemeClr val="bg1"/>
                          </a:solidFill>
                        </a:rPr>
                        <a:t>C</a:t>
                      </a:r>
                    </a:p>
                  </a:txBody>
                  <a:tcPr anchor="ctr">
                    <a:solidFill>
                      <a:schemeClr val="tx2">
                        <a:lumMod val="75000"/>
                      </a:schemeClr>
                    </a:solidFill>
                  </a:tcPr>
                </a:tc>
                <a:extLst>
                  <a:ext uri="{0D108BD9-81ED-4DB2-BD59-A6C34878D82A}">
                    <a16:rowId xmlns:a16="http://schemas.microsoft.com/office/drawing/2014/main" val="3615273432"/>
                  </a:ext>
                </a:extLst>
              </a:tr>
              <a:tr h="394332">
                <a:tc>
                  <a:txBody>
                    <a:bodyPr/>
                    <a:lstStyle/>
                    <a:p>
                      <a:pPr algn="ctr"/>
                      <a:r>
                        <a:rPr lang="en-IN" dirty="0"/>
                        <a:t>T0</a:t>
                      </a:r>
                    </a:p>
                  </a:txBody>
                  <a:tcPr anchor="ctr"/>
                </a:tc>
                <a:tc>
                  <a:txBody>
                    <a:bodyPr/>
                    <a:lstStyle/>
                    <a:p>
                      <a:pPr algn="ctr"/>
                      <a:r>
                        <a:rPr lang="en-IN" dirty="0"/>
                        <a:t>0</a:t>
                      </a:r>
                    </a:p>
                  </a:txBody>
                  <a:tcPr anchor="ctr">
                    <a:solidFill>
                      <a:schemeClr val="accent5">
                        <a:lumMod val="40000"/>
                        <a:lumOff val="60000"/>
                      </a:schemeClr>
                    </a:solidFill>
                  </a:tcPr>
                </a:tc>
                <a:tc>
                  <a:txBody>
                    <a:bodyPr/>
                    <a:lstStyle/>
                    <a:p>
                      <a:pPr algn="ctr"/>
                      <a:r>
                        <a:rPr lang="en-IN" dirty="0"/>
                        <a:t>1</a:t>
                      </a:r>
                    </a:p>
                  </a:txBody>
                  <a:tcPr anchor="ctr">
                    <a:solidFill>
                      <a:schemeClr val="accent5">
                        <a:lumMod val="40000"/>
                        <a:lumOff val="60000"/>
                      </a:schemeClr>
                    </a:solidFill>
                  </a:tcPr>
                </a:tc>
                <a:tc>
                  <a:txBody>
                    <a:bodyPr/>
                    <a:lstStyle/>
                    <a:p>
                      <a:pPr algn="ctr"/>
                      <a:r>
                        <a:rPr lang="en-IN" dirty="0"/>
                        <a:t>0</a:t>
                      </a:r>
                    </a:p>
                  </a:txBody>
                  <a:tcPr anchor="ctr">
                    <a:solidFill>
                      <a:schemeClr val="accent5">
                        <a:lumMod val="40000"/>
                        <a:lumOff val="60000"/>
                      </a:schemeClr>
                    </a:solidFill>
                  </a:tcPr>
                </a:tc>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0</a:t>
                      </a:r>
                    </a:p>
                  </a:txBody>
                  <a:tcPr anchor="ctr">
                    <a:solidFill>
                      <a:schemeClr val="tx2">
                        <a:lumMod val="40000"/>
                        <a:lumOff val="60000"/>
                      </a:schemeClr>
                    </a:solidFill>
                  </a:tcPr>
                </a:tc>
                <a:tc>
                  <a:txBody>
                    <a:bodyPr/>
                    <a:lstStyle/>
                    <a:p>
                      <a:pPr algn="ctr"/>
                      <a:r>
                        <a:rPr lang="en-IN" dirty="0"/>
                        <a:t>0</a:t>
                      </a:r>
                    </a:p>
                  </a:txBody>
                  <a:tcPr anchor="ctr">
                    <a:solidFill>
                      <a:schemeClr val="tx2">
                        <a:lumMod val="40000"/>
                        <a:lumOff val="60000"/>
                      </a:schemeClr>
                    </a:solidFill>
                  </a:tcPr>
                </a:tc>
                <a:tc>
                  <a:txBody>
                    <a:bodyPr/>
                    <a:lstStyle/>
                    <a:p>
                      <a:pPr algn="ctr"/>
                      <a:r>
                        <a:rPr lang="en-IN" dirty="0"/>
                        <a:t>0</a:t>
                      </a:r>
                    </a:p>
                  </a:txBody>
                  <a:tcPr anchor="ctr">
                    <a:solidFill>
                      <a:schemeClr val="tx2">
                        <a:lumMod val="40000"/>
                        <a:lumOff val="60000"/>
                      </a:schemeClr>
                    </a:solidFill>
                  </a:tcPr>
                </a:tc>
                <a:extLst>
                  <a:ext uri="{0D108BD9-81ED-4DB2-BD59-A6C34878D82A}">
                    <a16:rowId xmlns:a16="http://schemas.microsoft.com/office/drawing/2014/main" val="2709372303"/>
                  </a:ext>
                </a:extLst>
              </a:tr>
              <a:tr h="394332">
                <a:tc>
                  <a:txBody>
                    <a:bodyPr/>
                    <a:lstStyle/>
                    <a:p>
                      <a:pPr algn="ctr"/>
                      <a:r>
                        <a:rPr lang="en-IN" dirty="0"/>
                        <a:t>T1</a:t>
                      </a:r>
                    </a:p>
                  </a:txBody>
                  <a:tcPr anchor="ctr"/>
                </a:tc>
                <a:tc>
                  <a:txBody>
                    <a:bodyPr/>
                    <a:lstStyle/>
                    <a:p>
                      <a:pPr algn="ctr"/>
                      <a:r>
                        <a:rPr lang="en-IN" dirty="0"/>
                        <a:t>2</a:t>
                      </a:r>
                    </a:p>
                  </a:txBody>
                  <a:tcPr anchor="ctr">
                    <a:solidFill>
                      <a:schemeClr val="accent5">
                        <a:lumMod val="40000"/>
                        <a:lumOff val="60000"/>
                      </a:schemeClr>
                    </a:solidFill>
                  </a:tcPr>
                </a:tc>
                <a:tc>
                  <a:txBody>
                    <a:bodyPr/>
                    <a:lstStyle/>
                    <a:p>
                      <a:pPr algn="ctr"/>
                      <a:r>
                        <a:rPr lang="en-IN" dirty="0"/>
                        <a:t>0</a:t>
                      </a:r>
                    </a:p>
                  </a:txBody>
                  <a:tcPr anchor="ctr">
                    <a:solidFill>
                      <a:schemeClr val="accent5">
                        <a:lumMod val="40000"/>
                        <a:lumOff val="60000"/>
                      </a:schemeClr>
                    </a:solidFill>
                  </a:tcPr>
                </a:tc>
                <a:tc>
                  <a:txBody>
                    <a:bodyPr/>
                    <a:lstStyle/>
                    <a:p>
                      <a:pPr algn="ctr"/>
                      <a:r>
                        <a:rPr lang="en-IN" dirty="0"/>
                        <a:t>0</a:t>
                      </a:r>
                    </a:p>
                  </a:txBody>
                  <a:tcPr anchor="ctr">
                    <a:solidFill>
                      <a:schemeClr val="accent5">
                        <a:lumMod val="40000"/>
                        <a:lumOff val="60000"/>
                      </a:schemeClr>
                    </a:solidFill>
                  </a:tcPr>
                </a:tc>
                <a:tc>
                  <a:txBody>
                    <a:bodyPr/>
                    <a:lstStyle/>
                    <a:p>
                      <a:pPr algn="ctr"/>
                      <a:r>
                        <a:rPr lang="en-IN" dirty="0"/>
                        <a:t>2</a:t>
                      </a:r>
                    </a:p>
                  </a:txBody>
                  <a:tcPr anchor="ctr"/>
                </a:tc>
                <a:tc>
                  <a:txBody>
                    <a:bodyPr/>
                    <a:lstStyle/>
                    <a:p>
                      <a:pPr algn="ctr"/>
                      <a:r>
                        <a:rPr lang="en-IN" dirty="0"/>
                        <a:t>0</a:t>
                      </a:r>
                    </a:p>
                  </a:txBody>
                  <a:tcPr anchor="ctr"/>
                </a:tc>
                <a:tc>
                  <a:txBody>
                    <a:bodyPr/>
                    <a:lstStyle/>
                    <a:p>
                      <a:pPr algn="ctr"/>
                      <a:r>
                        <a:rPr lang="en-IN" dirty="0"/>
                        <a:t>2</a:t>
                      </a:r>
                    </a:p>
                  </a:txBody>
                  <a:tcPr anchor="ctr"/>
                </a:tc>
                <a:tc>
                  <a:txBody>
                    <a:bodyPr/>
                    <a:lstStyle/>
                    <a:p>
                      <a:pPr algn="ctr"/>
                      <a:endParaRPr lang="en-IN" dirty="0"/>
                    </a:p>
                  </a:txBody>
                  <a:tcPr anchor="ctr">
                    <a:solidFill>
                      <a:schemeClr val="tx2">
                        <a:lumMod val="40000"/>
                        <a:lumOff val="60000"/>
                      </a:schemeClr>
                    </a:solidFill>
                  </a:tcPr>
                </a:tc>
                <a:tc>
                  <a:txBody>
                    <a:bodyPr/>
                    <a:lstStyle/>
                    <a:p>
                      <a:pPr algn="ctr"/>
                      <a:endParaRPr lang="en-IN" dirty="0"/>
                    </a:p>
                  </a:txBody>
                  <a:tcPr anchor="ctr">
                    <a:solidFill>
                      <a:schemeClr val="tx2">
                        <a:lumMod val="40000"/>
                        <a:lumOff val="60000"/>
                      </a:schemeClr>
                    </a:solidFill>
                  </a:tcPr>
                </a:tc>
                <a:tc>
                  <a:txBody>
                    <a:bodyPr/>
                    <a:lstStyle/>
                    <a:p>
                      <a:pPr algn="ctr"/>
                      <a:endParaRPr lang="en-IN" dirty="0"/>
                    </a:p>
                  </a:txBody>
                  <a:tcPr anchor="ctr">
                    <a:solidFill>
                      <a:schemeClr val="tx2">
                        <a:lumMod val="40000"/>
                        <a:lumOff val="60000"/>
                      </a:schemeClr>
                    </a:solidFill>
                  </a:tcPr>
                </a:tc>
                <a:extLst>
                  <a:ext uri="{0D108BD9-81ED-4DB2-BD59-A6C34878D82A}">
                    <a16:rowId xmlns:a16="http://schemas.microsoft.com/office/drawing/2014/main" val="2372725878"/>
                  </a:ext>
                </a:extLst>
              </a:tr>
              <a:tr h="394332">
                <a:tc>
                  <a:txBody>
                    <a:bodyPr/>
                    <a:lstStyle/>
                    <a:p>
                      <a:pPr algn="ctr"/>
                      <a:r>
                        <a:rPr lang="en-IN" dirty="0"/>
                        <a:t>T2</a:t>
                      </a:r>
                    </a:p>
                  </a:txBody>
                  <a:tcPr anchor="ctr"/>
                </a:tc>
                <a:tc>
                  <a:txBody>
                    <a:bodyPr/>
                    <a:lstStyle/>
                    <a:p>
                      <a:pPr algn="ctr"/>
                      <a:r>
                        <a:rPr lang="en-IN" dirty="0"/>
                        <a:t>3</a:t>
                      </a:r>
                    </a:p>
                  </a:txBody>
                  <a:tcPr anchor="ctr">
                    <a:solidFill>
                      <a:schemeClr val="accent5">
                        <a:lumMod val="40000"/>
                        <a:lumOff val="60000"/>
                      </a:schemeClr>
                    </a:solidFill>
                  </a:tcPr>
                </a:tc>
                <a:tc>
                  <a:txBody>
                    <a:bodyPr/>
                    <a:lstStyle/>
                    <a:p>
                      <a:pPr algn="ctr"/>
                      <a:r>
                        <a:rPr lang="en-IN" dirty="0"/>
                        <a:t>0</a:t>
                      </a:r>
                    </a:p>
                  </a:txBody>
                  <a:tcPr anchor="ctr">
                    <a:solidFill>
                      <a:schemeClr val="accent5">
                        <a:lumMod val="40000"/>
                        <a:lumOff val="60000"/>
                      </a:schemeClr>
                    </a:solidFill>
                  </a:tcPr>
                </a:tc>
                <a:tc>
                  <a:txBody>
                    <a:bodyPr/>
                    <a:lstStyle/>
                    <a:p>
                      <a:pPr algn="ctr"/>
                      <a:r>
                        <a:rPr lang="en-IN" dirty="0"/>
                        <a:t>3</a:t>
                      </a:r>
                    </a:p>
                  </a:txBody>
                  <a:tcPr anchor="ctr">
                    <a:solidFill>
                      <a:schemeClr val="accent5">
                        <a:lumMod val="40000"/>
                        <a:lumOff val="60000"/>
                      </a:schemeClr>
                    </a:solidFill>
                  </a:tcPr>
                </a:tc>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1</a:t>
                      </a:r>
                    </a:p>
                  </a:txBody>
                  <a:tcPr anchor="ctr"/>
                </a:tc>
                <a:tc>
                  <a:txBody>
                    <a:bodyPr/>
                    <a:lstStyle/>
                    <a:p>
                      <a:pPr algn="ctr"/>
                      <a:endParaRPr lang="en-IN" dirty="0"/>
                    </a:p>
                  </a:txBody>
                  <a:tcPr anchor="ctr">
                    <a:solidFill>
                      <a:schemeClr val="tx2">
                        <a:lumMod val="40000"/>
                        <a:lumOff val="60000"/>
                      </a:schemeClr>
                    </a:solidFill>
                  </a:tcPr>
                </a:tc>
                <a:tc>
                  <a:txBody>
                    <a:bodyPr/>
                    <a:lstStyle/>
                    <a:p>
                      <a:pPr algn="ctr"/>
                      <a:endParaRPr lang="en-IN" dirty="0"/>
                    </a:p>
                  </a:txBody>
                  <a:tcPr anchor="ctr">
                    <a:solidFill>
                      <a:schemeClr val="tx2">
                        <a:lumMod val="40000"/>
                        <a:lumOff val="60000"/>
                      </a:schemeClr>
                    </a:solidFill>
                  </a:tcPr>
                </a:tc>
                <a:tc>
                  <a:txBody>
                    <a:bodyPr/>
                    <a:lstStyle/>
                    <a:p>
                      <a:pPr algn="ctr"/>
                      <a:endParaRPr lang="en-IN" dirty="0"/>
                    </a:p>
                  </a:txBody>
                  <a:tcPr anchor="ctr">
                    <a:solidFill>
                      <a:schemeClr val="tx2">
                        <a:lumMod val="40000"/>
                        <a:lumOff val="60000"/>
                      </a:schemeClr>
                    </a:solidFill>
                  </a:tcPr>
                </a:tc>
                <a:extLst>
                  <a:ext uri="{0D108BD9-81ED-4DB2-BD59-A6C34878D82A}">
                    <a16:rowId xmlns:a16="http://schemas.microsoft.com/office/drawing/2014/main" val="1491744920"/>
                  </a:ext>
                </a:extLst>
              </a:tr>
              <a:tr h="394332">
                <a:tc>
                  <a:txBody>
                    <a:bodyPr/>
                    <a:lstStyle/>
                    <a:p>
                      <a:pPr algn="ctr"/>
                      <a:r>
                        <a:rPr lang="en-IN" dirty="0"/>
                        <a:t>T3</a:t>
                      </a:r>
                    </a:p>
                  </a:txBody>
                  <a:tcPr anchor="ctr"/>
                </a:tc>
                <a:tc>
                  <a:txBody>
                    <a:bodyPr/>
                    <a:lstStyle/>
                    <a:p>
                      <a:pPr algn="ctr"/>
                      <a:r>
                        <a:rPr lang="en-IN" dirty="0"/>
                        <a:t>2</a:t>
                      </a:r>
                    </a:p>
                  </a:txBody>
                  <a:tcPr anchor="ctr">
                    <a:solidFill>
                      <a:schemeClr val="accent5">
                        <a:lumMod val="40000"/>
                        <a:lumOff val="60000"/>
                      </a:schemeClr>
                    </a:solidFill>
                  </a:tcPr>
                </a:tc>
                <a:tc>
                  <a:txBody>
                    <a:bodyPr/>
                    <a:lstStyle/>
                    <a:p>
                      <a:pPr algn="ctr"/>
                      <a:r>
                        <a:rPr lang="en-IN" dirty="0"/>
                        <a:t>1</a:t>
                      </a:r>
                    </a:p>
                  </a:txBody>
                  <a:tcPr anchor="ctr">
                    <a:solidFill>
                      <a:schemeClr val="accent5">
                        <a:lumMod val="40000"/>
                        <a:lumOff val="60000"/>
                      </a:schemeClr>
                    </a:solidFill>
                  </a:tcPr>
                </a:tc>
                <a:tc>
                  <a:txBody>
                    <a:bodyPr/>
                    <a:lstStyle/>
                    <a:p>
                      <a:pPr algn="ctr"/>
                      <a:r>
                        <a:rPr lang="en-IN" dirty="0"/>
                        <a:t>1</a:t>
                      </a:r>
                    </a:p>
                  </a:txBody>
                  <a:tcPr anchor="ctr">
                    <a:solidFill>
                      <a:schemeClr val="accent5">
                        <a:lumMod val="40000"/>
                        <a:lumOff val="60000"/>
                      </a:schemeClr>
                    </a:solidFill>
                  </a:tcPr>
                </a:tc>
                <a:tc>
                  <a:txBody>
                    <a:bodyPr/>
                    <a:lstStyle/>
                    <a:p>
                      <a:pPr algn="ctr"/>
                      <a:r>
                        <a:rPr lang="en-IN" dirty="0"/>
                        <a:t>1</a:t>
                      </a:r>
                    </a:p>
                  </a:txBody>
                  <a:tcPr anchor="ctr"/>
                </a:tc>
                <a:tc>
                  <a:txBody>
                    <a:bodyPr/>
                    <a:lstStyle/>
                    <a:p>
                      <a:pPr algn="ctr"/>
                      <a:r>
                        <a:rPr lang="en-IN" dirty="0"/>
                        <a:t>0</a:t>
                      </a:r>
                    </a:p>
                  </a:txBody>
                  <a:tcPr anchor="ctr"/>
                </a:tc>
                <a:tc>
                  <a:txBody>
                    <a:bodyPr/>
                    <a:lstStyle/>
                    <a:p>
                      <a:pPr algn="ctr"/>
                      <a:r>
                        <a:rPr lang="en-IN" dirty="0"/>
                        <a:t>0</a:t>
                      </a:r>
                    </a:p>
                  </a:txBody>
                  <a:tcPr anchor="ctr"/>
                </a:tc>
                <a:tc>
                  <a:txBody>
                    <a:bodyPr/>
                    <a:lstStyle/>
                    <a:p>
                      <a:pPr algn="ctr"/>
                      <a:endParaRPr lang="en-IN" dirty="0"/>
                    </a:p>
                  </a:txBody>
                  <a:tcPr anchor="ctr">
                    <a:solidFill>
                      <a:schemeClr val="tx2">
                        <a:lumMod val="40000"/>
                        <a:lumOff val="60000"/>
                      </a:schemeClr>
                    </a:solidFill>
                  </a:tcPr>
                </a:tc>
                <a:tc>
                  <a:txBody>
                    <a:bodyPr/>
                    <a:lstStyle/>
                    <a:p>
                      <a:pPr algn="ctr"/>
                      <a:endParaRPr lang="en-IN" dirty="0"/>
                    </a:p>
                  </a:txBody>
                  <a:tcPr anchor="ctr">
                    <a:solidFill>
                      <a:schemeClr val="tx2">
                        <a:lumMod val="40000"/>
                        <a:lumOff val="60000"/>
                      </a:schemeClr>
                    </a:solidFill>
                  </a:tcPr>
                </a:tc>
                <a:tc>
                  <a:txBody>
                    <a:bodyPr/>
                    <a:lstStyle/>
                    <a:p>
                      <a:pPr algn="ctr"/>
                      <a:endParaRPr lang="en-IN" dirty="0"/>
                    </a:p>
                  </a:txBody>
                  <a:tcPr anchor="ctr">
                    <a:solidFill>
                      <a:schemeClr val="tx2">
                        <a:lumMod val="40000"/>
                        <a:lumOff val="60000"/>
                      </a:schemeClr>
                    </a:solidFill>
                  </a:tcPr>
                </a:tc>
                <a:extLst>
                  <a:ext uri="{0D108BD9-81ED-4DB2-BD59-A6C34878D82A}">
                    <a16:rowId xmlns:a16="http://schemas.microsoft.com/office/drawing/2014/main" val="3690442953"/>
                  </a:ext>
                </a:extLst>
              </a:tr>
              <a:tr h="394332">
                <a:tc>
                  <a:txBody>
                    <a:bodyPr/>
                    <a:lstStyle/>
                    <a:p>
                      <a:pPr algn="ctr"/>
                      <a:r>
                        <a:rPr lang="en-IN" dirty="0"/>
                        <a:t>T4</a:t>
                      </a:r>
                    </a:p>
                  </a:txBody>
                  <a:tcPr anchor="ctr"/>
                </a:tc>
                <a:tc>
                  <a:txBody>
                    <a:bodyPr/>
                    <a:lstStyle/>
                    <a:p>
                      <a:pPr algn="ctr"/>
                      <a:r>
                        <a:rPr lang="en-IN" dirty="0"/>
                        <a:t>0</a:t>
                      </a:r>
                    </a:p>
                  </a:txBody>
                  <a:tcPr anchor="ctr">
                    <a:solidFill>
                      <a:schemeClr val="accent5">
                        <a:lumMod val="40000"/>
                        <a:lumOff val="60000"/>
                      </a:schemeClr>
                    </a:solidFill>
                  </a:tcPr>
                </a:tc>
                <a:tc>
                  <a:txBody>
                    <a:bodyPr/>
                    <a:lstStyle/>
                    <a:p>
                      <a:pPr algn="ctr"/>
                      <a:r>
                        <a:rPr lang="en-IN" dirty="0"/>
                        <a:t>0</a:t>
                      </a:r>
                    </a:p>
                  </a:txBody>
                  <a:tcPr anchor="ctr">
                    <a:solidFill>
                      <a:schemeClr val="accent5">
                        <a:lumMod val="40000"/>
                        <a:lumOff val="60000"/>
                      </a:schemeClr>
                    </a:solidFill>
                  </a:tcPr>
                </a:tc>
                <a:tc>
                  <a:txBody>
                    <a:bodyPr/>
                    <a:lstStyle/>
                    <a:p>
                      <a:pPr algn="ctr"/>
                      <a:r>
                        <a:rPr lang="en-IN" dirty="0"/>
                        <a:t>2</a:t>
                      </a:r>
                    </a:p>
                  </a:txBody>
                  <a:tcPr anchor="ctr">
                    <a:solidFill>
                      <a:schemeClr val="accent5">
                        <a:lumMod val="40000"/>
                        <a:lumOff val="60000"/>
                      </a:schemeClr>
                    </a:solidFill>
                  </a:tcPr>
                </a:tc>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2</a:t>
                      </a:r>
                    </a:p>
                  </a:txBody>
                  <a:tcPr anchor="ctr"/>
                </a:tc>
                <a:tc>
                  <a:txBody>
                    <a:bodyPr/>
                    <a:lstStyle/>
                    <a:p>
                      <a:pPr algn="ctr"/>
                      <a:endParaRPr lang="en-IN" dirty="0"/>
                    </a:p>
                  </a:txBody>
                  <a:tcPr anchor="ctr">
                    <a:solidFill>
                      <a:schemeClr val="tx2">
                        <a:lumMod val="40000"/>
                        <a:lumOff val="60000"/>
                      </a:schemeClr>
                    </a:solidFill>
                  </a:tcPr>
                </a:tc>
                <a:tc>
                  <a:txBody>
                    <a:bodyPr/>
                    <a:lstStyle/>
                    <a:p>
                      <a:pPr algn="ctr"/>
                      <a:endParaRPr lang="en-IN" dirty="0"/>
                    </a:p>
                  </a:txBody>
                  <a:tcPr anchor="ctr">
                    <a:solidFill>
                      <a:schemeClr val="tx2">
                        <a:lumMod val="40000"/>
                        <a:lumOff val="60000"/>
                      </a:schemeClr>
                    </a:solidFill>
                  </a:tcPr>
                </a:tc>
                <a:tc>
                  <a:txBody>
                    <a:bodyPr/>
                    <a:lstStyle/>
                    <a:p>
                      <a:pPr algn="ctr"/>
                      <a:endParaRPr lang="en-IN" dirty="0"/>
                    </a:p>
                  </a:txBody>
                  <a:tcPr anchor="ctr">
                    <a:solidFill>
                      <a:schemeClr val="tx2">
                        <a:lumMod val="40000"/>
                        <a:lumOff val="60000"/>
                      </a:schemeClr>
                    </a:solidFill>
                  </a:tcPr>
                </a:tc>
                <a:extLst>
                  <a:ext uri="{0D108BD9-81ED-4DB2-BD59-A6C34878D82A}">
                    <a16:rowId xmlns:a16="http://schemas.microsoft.com/office/drawing/2014/main" val="3866784875"/>
                  </a:ext>
                </a:extLst>
              </a:tr>
            </a:tbl>
          </a:graphicData>
        </a:graphic>
      </p:graphicFrame>
    </p:spTree>
    <p:extLst>
      <p:ext uri="{BB962C8B-B14F-4D97-AF65-F5344CB8AC3E}">
        <p14:creationId xmlns:p14="http://schemas.microsoft.com/office/powerpoint/2010/main" val="12127747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Recovery from Deadlock:  Process Termination</a:t>
            </a: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5" name="Content Placeholder 4"/>
          <p:cNvSpPr txBox="1">
            <a:spLocks/>
          </p:cNvSpPr>
          <p:nvPr/>
        </p:nvSpPr>
        <p:spPr>
          <a:xfrm>
            <a:off x="833120" y="1205958"/>
            <a:ext cx="10515600" cy="502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Abort all deadlocked threads</a:t>
            </a:r>
          </a:p>
          <a:p>
            <a:pPr>
              <a:lnSpc>
                <a:spcPct val="100000"/>
              </a:lnSpc>
              <a:spcBef>
                <a:spcPts val="600"/>
              </a:spcBef>
              <a:spcAft>
                <a:spcPts val="600"/>
              </a:spcAft>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Abort one process at a time until the deadlock cycle is eliminated</a:t>
            </a:r>
          </a:p>
          <a:p>
            <a:pPr>
              <a:lnSpc>
                <a:spcPct val="100000"/>
              </a:lnSpc>
              <a:spcBef>
                <a:spcPts val="600"/>
              </a:spcBef>
              <a:spcAft>
                <a:spcPts val="600"/>
              </a:spcAft>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In which order should we choose to abort?</a:t>
            </a:r>
          </a:p>
          <a:p>
            <a:pPr marL="914400" lvl="1" indent="-457200">
              <a:lnSpc>
                <a:spcPct val="100000"/>
              </a:lnSpc>
              <a:spcBef>
                <a:spcPts val="600"/>
              </a:spcBef>
              <a:spcAft>
                <a:spcPts val="600"/>
              </a:spcAft>
              <a:buFont typeface="+mj-lt"/>
              <a:buAutoNum type="arabicPeriod"/>
            </a:pPr>
            <a:r>
              <a:rPr lang="en-US" alt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Priority of the thread</a:t>
            </a:r>
          </a:p>
          <a:p>
            <a:pPr marL="914400" lvl="1" indent="-457200">
              <a:lnSpc>
                <a:spcPct val="100000"/>
              </a:lnSpc>
              <a:spcBef>
                <a:spcPts val="600"/>
              </a:spcBef>
              <a:spcAft>
                <a:spcPts val="600"/>
              </a:spcAft>
              <a:buFont typeface="+mj-lt"/>
              <a:buAutoNum type="arabicPeriod"/>
            </a:pPr>
            <a:r>
              <a:rPr lang="en-US" alt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How long has the thread computed, and how much longer to completion</a:t>
            </a:r>
          </a:p>
          <a:p>
            <a:pPr marL="914400" lvl="1" indent="-457200">
              <a:lnSpc>
                <a:spcPct val="100000"/>
              </a:lnSpc>
              <a:spcBef>
                <a:spcPts val="600"/>
              </a:spcBef>
              <a:spcAft>
                <a:spcPts val="600"/>
              </a:spcAft>
              <a:buFont typeface="+mj-lt"/>
              <a:buAutoNum type="arabicPeriod"/>
            </a:pPr>
            <a:r>
              <a:rPr lang="en-US" alt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Resources that the thread has used</a:t>
            </a:r>
          </a:p>
          <a:p>
            <a:pPr marL="914400" lvl="1" indent="-457200">
              <a:lnSpc>
                <a:spcPct val="100000"/>
              </a:lnSpc>
              <a:spcBef>
                <a:spcPts val="600"/>
              </a:spcBef>
              <a:spcAft>
                <a:spcPts val="600"/>
              </a:spcAft>
              <a:buFont typeface="+mj-lt"/>
              <a:buAutoNum type="arabicPeriod"/>
            </a:pPr>
            <a:r>
              <a:rPr lang="en-US" alt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Resources that the thread needs to complete</a:t>
            </a:r>
          </a:p>
          <a:p>
            <a:pPr marL="914400" lvl="1" indent="-457200">
              <a:lnSpc>
                <a:spcPct val="100000"/>
              </a:lnSpc>
              <a:spcBef>
                <a:spcPts val="600"/>
              </a:spcBef>
              <a:spcAft>
                <a:spcPts val="600"/>
              </a:spcAft>
              <a:buFont typeface="+mj-lt"/>
              <a:buAutoNum type="arabicPeriod"/>
            </a:pPr>
            <a:r>
              <a:rPr lang="en-US" alt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How many threads will need to be terminated</a:t>
            </a:r>
          </a:p>
          <a:p>
            <a:pPr marL="914400" lvl="1" indent="-457200">
              <a:lnSpc>
                <a:spcPct val="100000"/>
              </a:lnSpc>
              <a:spcBef>
                <a:spcPts val="600"/>
              </a:spcBef>
              <a:spcAft>
                <a:spcPts val="600"/>
              </a:spcAft>
              <a:buFont typeface="+mj-lt"/>
              <a:buAutoNum type="arabicPeriod"/>
            </a:pPr>
            <a:r>
              <a:rPr lang="en-US" alt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Is the thread interactive or batch?</a:t>
            </a:r>
          </a:p>
        </p:txBody>
      </p:sp>
    </p:spTree>
    <p:extLst>
      <p:ext uri="{BB962C8B-B14F-4D97-AF65-F5344CB8AC3E}">
        <p14:creationId xmlns:p14="http://schemas.microsoft.com/office/powerpoint/2010/main" val="13617654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B675-23E7-2650-3092-B0DF004046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3DADB-6FC6-752D-57C0-C71C93DA6CE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103652" y="6487850"/>
            <a:ext cx="3390258" cy="279316"/>
          </a:xfrm>
          <a:prstGeom prst="rect">
            <a:avLst/>
          </a:prstGeom>
        </p:spPr>
      </p:pic>
      <p:sp>
        <p:nvSpPr>
          <p:cNvPr id="3" name="TextBox 2">
            <a:extLst>
              <a:ext uri="{FF2B5EF4-FFF2-40B4-BE49-F238E27FC236}">
                <a16:creationId xmlns:a16="http://schemas.microsoft.com/office/drawing/2014/main" id="{46B0B00C-9E67-60A3-39B3-DE04BC7C8BD0}"/>
              </a:ext>
            </a:extLst>
          </p:cNvPr>
          <p:cNvSpPr txBox="1"/>
          <p:nvPr/>
        </p:nvSpPr>
        <p:spPr>
          <a:xfrm>
            <a:off x="833120" y="360554"/>
            <a:ext cx="1066079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latin typeface="Cambria" pitchFamily="18" charset="0"/>
                <a:ea typeface="Cambria" pitchFamily="18" charset="0"/>
              </a:rPr>
              <a:t>Recovery from Deadlock:  Process Termination</a:t>
            </a:r>
          </a:p>
        </p:txBody>
      </p:sp>
      <p:pic>
        <p:nvPicPr>
          <p:cNvPr id="4" name="Picture 4">
            <a:extLst>
              <a:ext uri="{FF2B5EF4-FFF2-40B4-BE49-F238E27FC236}">
                <a16:creationId xmlns:a16="http://schemas.microsoft.com/office/drawing/2014/main" id="{50069F26-6B84-C881-4C5D-942DDF043ED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rot="5400000">
            <a:off x="-175486" y="175462"/>
            <a:ext cx="1078037" cy="727112"/>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4">
            <a:extLst>
              <a:ext uri="{FF2B5EF4-FFF2-40B4-BE49-F238E27FC236}">
                <a16:creationId xmlns:a16="http://schemas.microsoft.com/office/drawing/2014/main" id="{3FF22ED8-15AD-19B3-B0A2-874EC9B50FE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11493910" y="6371659"/>
            <a:ext cx="717755" cy="484110"/>
          </a:xfrm>
          <a:prstGeom prst="rect">
            <a:avLst/>
          </a:prstGeom>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36260">
                  <a:srgbClr val="D1DDF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cxnSp>
        <p:nvCxnSpPr>
          <p:cNvPr id="11" name="Straight Connector 10">
            <a:extLst>
              <a:ext uri="{FF2B5EF4-FFF2-40B4-BE49-F238E27FC236}">
                <a16:creationId xmlns:a16="http://schemas.microsoft.com/office/drawing/2014/main" id="{93D0EEAB-1A02-3E71-BC9C-7A735E3766AE}"/>
              </a:ext>
            </a:extLst>
          </p:cNvPr>
          <p:cNvCxnSpPr>
            <a:cxnSpLocks/>
          </p:cNvCxnSpPr>
          <p:nvPr/>
        </p:nvCxnSpPr>
        <p:spPr>
          <a:xfrm>
            <a:off x="10201041" y="6374271"/>
            <a:ext cx="130769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id="{65824F61-D034-29B4-AA9F-1B16A5597715}"/>
              </a:ext>
            </a:extLst>
          </p:cNvPr>
          <p:cNvCxnSpPr>
            <a:cxnSpLocks/>
          </p:cNvCxnSpPr>
          <p:nvPr/>
        </p:nvCxnSpPr>
        <p:spPr>
          <a:xfrm>
            <a:off x="717755" y="1071261"/>
            <a:ext cx="1307690" cy="0"/>
          </a:xfrm>
          <a:prstGeom prst="line">
            <a:avLst/>
          </a:prstGeom>
        </p:spPr>
        <p:style>
          <a:lnRef idx="2">
            <a:schemeClr val="accent6"/>
          </a:lnRef>
          <a:fillRef idx="0">
            <a:schemeClr val="accent6"/>
          </a:fillRef>
          <a:effectRef idx="1">
            <a:schemeClr val="accent6"/>
          </a:effectRef>
          <a:fontRef idx="minor">
            <a:schemeClr val="tx1"/>
          </a:fontRef>
        </p:style>
      </p:cxnSp>
      <p:sp>
        <p:nvSpPr>
          <p:cNvPr id="15" name="Content Placeholder 4"/>
          <p:cNvSpPr txBox="1">
            <a:spLocks/>
          </p:cNvSpPr>
          <p:nvPr/>
        </p:nvSpPr>
        <p:spPr>
          <a:xfrm>
            <a:off x="833120" y="1205958"/>
            <a:ext cx="10515600" cy="5021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alt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Selecting a victim </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minimize cost</a:t>
            </a:r>
          </a:p>
          <a:p>
            <a:pPr>
              <a:lnSpc>
                <a:spcPct val="100000"/>
              </a:lnSpc>
              <a:spcBef>
                <a:spcPts val="600"/>
              </a:spcBef>
              <a:spcAft>
                <a:spcPts val="600"/>
              </a:spcAft>
            </a:pPr>
            <a:r>
              <a:rPr lang="en-US" alt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Rollback</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 return to some safe state, restart the thread for that state</a:t>
            </a:r>
          </a:p>
          <a:p>
            <a:pPr>
              <a:lnSpc>
                <a:spcPct val="100000"/>
              </a:lnSpc>
              <a:spcBef>
                <a:spcPts val="600"/>
              </a:spcBef>
              <a:spcAft>
                <a:spcPts val="600"/>
              </a:spcAft>
            </a:pPr>
            <a:r>
              <a:rPr lang="en-US" alt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Starvation –</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same thread may always be picked as victim, include number of rollback in cost factor</a:t>
            </a:r>
          </a:p>
        </p:txBody>
      </p:sp>
    </p:spTree>
    <p:extLst>
      <p:ext uri="{BB962C8B-B14F-4D97-AF65-F5344CB8AC3E}">
        <p14:creationId xmlns:p14="http://schemas.microsoft.com/office/powerpoint/2010/main" val="6796942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cdn-blog.superprof.com/blog_gb/wp-content/uploads/2019/05/contemporary-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6300"/>
            <a:ext cx="7823593" cy="52768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12369" y="2914560"/>
            <a:ext cx="3997569" cy="1200329"/>
          </a:xfrm>
          <a:prstGeom prst="rect">
            <a:avLst/>
          </a:prstGeom>
        </p:spPr>
        <p:txBody>
          <a:bodyPr wrap="square">
            <a:spAutoFit/>
          </a:bodyPr>
          <a:lstStyle/>
          <a:p>
            <a:r>
              <a:rPr lang="en-IN" sz="7200" spc="50" dirty="0">
                <a:ln w="0"/>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Questions</a:t>
            </a:r>
          </a:p>
        </p:txBody>
      </p:sp>
    </p:spTree>
    <p:extLst>
      <p:ext uri="{BB962C8B-B14F-4D97-AF65-F5344CB8AC3E}">
        <p14:creationId xmlns:p14="http://schemas.microsoft.com/office/powerpoint/2010/main" val="1882684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3114</TotalTime>
  <Words>7893</Words>
  <Application>Microsoft Office PowerPoint</Application>
  <PresentationFormat>Widescreen</PresentationFormat>
  <Paragraphs>1229</Paragraphs>
  <Slides>104</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104</vt:i4>
      </vt:variant>
    </vt:vector>
  </HeadingPairs>
  <TitlesOfParts>
    <vt:vector size="121" baseType="lpstr">
      <vt:lpstr>Arial</vt:lpstr>
      <vt:lpstr>Arial Narrow</vt:lpstr>
      <vt:lpstr>Calibri</vt:lpstr>
      <vt:lpstr>Calibri Light</vt:lpstr>
      <vt:lpstr>Cambria</vt:lpstr>
      <vt:lpstr>Consolas</vt:lpstr>
      <vt:lpstr>Courier New</vt:lpstr>
      <vt:lpstr>Helvetica</vt:lpstr>
      <vt:lpstr>Microsoft Himalaya</vt:lpstr>
      <vt:lpstr>Microsoft Sans Serif</vt:lpstr>
      <vt:lpstr>Monotype Sorts</vt:lpstr>
      <vt:lpstr>Rage Italic</vt:lpstr>
      <vt:lpstr>Symbol</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Sai Kiran Pasupuleti</dc:creator>
  <cp:lastModifiedBy>Dr. Sai Kiran Pasupuleti</cp:lastModifiedBy>
  <cp:revision>680</cp:revision>
  <dcterms:created xsi:type="dcterms:W3CDTF">2025-01-21T17:02:07Z</dcterms:created>
  <dcterms:modified xsi:type="dcterms:W3CDTF">2025-04-07T08:27:59Z</dcterms:modified>
</cp:coreProperties>
</file>