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8" r:id="rId3"/>
    <p:sldId id="326" r:id="rId4"/>
    <p:sldId id="327" r:id="rId5"/>
    <p:sldId id="328" r:id="rId6"/>
    <p:sldId id="329" r:id="rId7"/>
    <p:sldId id="342" r:id="rId8"/>
    <p:sldId id="330" r:id="rId9"/>
    <p:sldId id="320" r:id="rId10"/>
    <p:sldId id="322" r:id="rId11"/>
    <p:sldId id="344" r:id="rId12"/>
    <p:sldId id="345" r:id="rId13"/>
    <p:sldId id="346" r:id="rId14"/>
    <p:sldId id="347" r:id="rId15"/>
    <p:sldId id="343" r:id="rId16"/>
    <p:sldId id="348" r:id="rId17"/>
    <p:sldId id="516" r:id="rId18"/>
    <p:sldId id="517" r:id="rId19"/>
    <p:sldId id="324" r:id="rId20"/>
    <p:sldId id="325" r:id="rId21"/>
    <p:sldId id="321" r:id="rId22"/>
    <p:sldId id="259" r:id="rId23"/>
    <p:sldId id="260" r:id="rId24"/>
    <p:sldId id="261" r:id="rId25"/>
    <p:sldId id="26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3" d="100"/>
          <a:sy n="73" d="100"/>
        </p:scale>
        <p:origin x="3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F282C4-633B-43F3-8F3A-946EE70E0035}" type="datetimeFigureOut">
              <a:rPr lang="en-IN" smtClean="0"/>
              <a:t>19-09-2025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A3198F-99F8-4596-968F-E8DB016EDAC2}" type="slidenum">
              <a:rPr lang="en-IN" smtClean="0"/>
              <a:t>‹#›</a:t>
            </a:fld>
            <a:endParaRPr lang="en-IN"/>
          </a:p>
        </p:txBody>
      </p:sp>
    </p:spTree>
    <p:extLst>
      <p:ext uri="{BB962C8B-B14F-4D97-AF65-F5344CB8AC3E}">
        <p14:creationId xmlns:p14="http://schemas.microsoft.com/office/powerpoint/2010/main" val="1508689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23C8722-66B5-424F-9CC2-A4F05D8FE815}" type="slidenum">
              <a:rPr lang="en-IN" smtClean="0"/>
              <a:t>10</a:t>
            </a:fld>
            <a:endParaRPr lang="en-IN"/>
          </a:p>
        </p:txBody>
      </p:sp>
    </p:spTree>
    <p:extLst>
      <p:ext uri="{BB962C8B-B14F-4D97-AF65-F5344CB8AC3E}">
        <p14:creationId xmlns:p14="http://schemas.microsoft.com/office/powerpoint/2010/main" val="3366368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9404E-0327-DB15-315E-4CE59E9A8F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A983DE01-6146-E107-5AC5-327ECB21FC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B24CA3D5-BC87-1146-A4F7-9D69005F0382}"/>
              </a:ext>
            </a:extLst>
          </p:cNvPr>
          <p:cNvSpPr>
            <a:spLocks noGrp="1"/>
          </p:cNvSpPr>
          <p:nvPr>
            <p:ph type="dt" sz="half" idx="10"/>
          </p:nvPr>
        </p:nvSpPr>
        <p:spPr/>
        <p:txBody>
          <a:bodyPr/>
          <a:lstStyle/>
          <a:p>
            <a:fld id="{16834F79-F1F8-4ABE-A406-E75CD93A056B}" type="datetimeFigureOut">
              <a:rPr lang="en-IN" smtClean="0"/>
              <a:t>19-09-2025</a:t>
            </a:fld>
            <a:endParaRPr lang="en-IN"/>
          </a:p>
        </p:txBody>
      </p:sp>
      <p:sp>
        <p:nvSpPr>
          <p:cNvPr id="5" name="Footer Placeholder 4">
            <a:extLst>
              <a:ext uri="{FF2B5EF4-FFF2-40B4-BE49-F238E27FC236}">
                <a16:creationId xmlns:a16="http://schemas.microsoft.com/office/drawing/2014/main" id="{B98E998D-4CDB-FA7D-DD75-373898E7A1A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D4BFC50-8D91-85DB-1856-EE9C682C4BF3}"/>
              </a:ext>
            </a:extLst>
          </p:cNvPr>
          <p:cNvSpPr>
            <a:spLocks noGrp="1"/>
          </p:cNvSpPr>
          <p:nvPr>
            <p:ph type="sldNum" sz="quarter" idx="12"/>
          </p:nvPr>
        </p:nvSpPr>
        <p:spPr/>
        <p:txBody>
          <a:bodyPr/>
          <a:lstStyle/>
          <a:p>
            <a:fld id="{7F5EA80D-A3D3-432D-BB59-4AD27F1D5157}" type="slidenum">
              <a:rPr lang="en-IN" smtClean="0"/>
              <a:t>‹#›</a:t>
            </a:fld>
            <a:endParaRPr lang="en-IN"/>
          </a:p>
        </p:txBody>
      </p:sp>
    </p:spTree>
    <p:extLst>
      <p:ext uri="{BB962C8B-B14F-4D97-AF65-F5344CB8AC3E}">
        <p14:creationId xmlns:p14="http://schemas.microsoft.com/office/powerpoint/2010/main" val="76040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B3B9D-B7E6-F447-8CD5-E63E68059B5B}"/>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7F564DD-DF31-ADEC-3587-F8DF685A9B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5F28949-16E2-98E1-39DA-B663A486BD43}"/>
              </a:ext>
            </a:extLst>
          </p:cNvPr>
          <p:cNvSpPr>
            <a:spLocks noGrp="1"/>
          </p:cNvSpPr>
          <p:nvPr>
            <p:ph type="dt" sz="half" idx="10"/>
          </p:nvPr>
        </p:nvSpPr>
        <p:spPr/>
        <p:txBody>
          <a:bodyPr/>
          <a:lstStyle/>
          <a:p>
            <a:fld id="{16834F79-F1F8-4ABE-A406-E75CD93A056B}" type="datetimeFigureOut">
              <a:rPr lang="en-IN" smtClean="0"/>
              <a:t>19-09-2025</a:t>
            </a:fld>
            <a:endParaRPr lang="en-IN"/>
          </a:p>
        </p:txBody>
      </p:sp>
      <p:sp>
        <p:nvSpPr>
          <p:cNvPr id="5" name="Footer Placeholder 4">
            <a:extLst>
              <a:ext uri="{FF2B5EF4-FFF2-40B4-BE49-F238E27FC236}">
                <a16:creationId xmlns:a16="http://schemas.microsoft.com/office/drawing/2014/main" id="{22693A89-F929-DBF6-332D-BE10A8AE53C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6DF7497-C2B2-BF6C-58EC-62398D01F621}"/>
              </a:ext>
            </a:extLst>
          </p:cNvPr>
          <p:cNvSpPr>
            <a:spLocks noGrp="1"/>
          </p:cNvSpPr>
          <p:nvPr>
            <p:ph type="sldNum" sz="quarter" idx="12"/>
          </p:nvPr>
        </p:nvSpPr>
        <p:spPr/>
        <p:txBody>
          <a:bodyPr/>
          <a:lstStyle/>
          <a:p>
            <a:fld id="{7F5EA80D-A3D3-432D-BB59-4AD27F1D5157}" type="slidenum">
              <a:rPr lang="en-IN" smtClean="0"/>
              <a:t>‹#›</a:t>
            </a:fld>
            <a:endParaRPr lang="en-IN"/>
          </a:p>
        </p:txBody>
      </p:sp>
    </p:spTree>
    <p:extLst>
      <p:ext uri="{BB962C8B-B14F-4D97-AF65-F5344CB8AC3E}">
        <p14:creationId xmlns:p14="http://schemas.microsoft.com/office/powerpoint/2010/main" val="876085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189696-F897-84A1-8B88-CB5E0FC04FA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5B60F31-2D34-3EEB-B0A7-BDFE5AB633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9F692E7-339F-1091-32B2-2A63D62CA31A}"/>
              </a:ext>
            </a:extLst>
          </p:cNvPr>
          <p:cNvSpPr>
            <a:spLocks noGrp="1"/>
          </p:cNvSpPr>
          <p:nvPr>
            <p:ph type="dt" sz="half" idx="10"/>
          </p:nvPr>
        </p:nvSpPr>
        <p:spPr/>
        <p:txBody>
          <a:bodyPr/>
          <a:lstStyle/>
          <a:p>
            <a:fld id="{16834F79-F1F8-4ABE-A406-E75CD93A056B}" type="datetimeFigureOut">
              <a:rPr lang="en-IN" smtClean="0"/>
              <a:t>19-09-2025</a:t>
            </a:fld>
            <a:endParaRPr lang="en-IN"/>
          </a:p>
        </p:txBody>
      </p:sp>
      <p:sp>
        <p:nvSpPr>
          <p:cNvPr id="5" name="Footer Placeholder 4">
            <a:extLst>
              <a:ext uri="{FF2B5EF4-FFF2-40B4-BE49-F238E27FC236}">
                <a16:creationId xmlns:a16="http://schemas.microsoft.com/office/drawing/2014/main" id="{F14AB167-6E64-2639-513E-B33D3F43060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48DFA56-3157-C8B5-96ED-CBB09165BA33}"/>
              </a:ext>
            </a:extLst>
          </p:cNvPr>
          <p:cNvSpPr>
            <a:spLocks noGrp="1"/>
          </p:cNvSpPr>
          <p:nvPr>
            <p:ph type="sldNum" sz="quarter" idx="12"/>
          </p:nvPr>
        </p:nvSpPr>
        <p:spPr/>
        <p:txBody>
          <a:bodyPr/>
          <a:lstStyle/>
          <a:p>
            <a:fld id="{7F5EA80D-A3D3-432D-BB59-4AD27F1D5157}" type="slidenum">
              <a:rPr lang="en-IN" smtClean="0"/>
              <a:t>‹#›</a:t>
            </a:fld>
            <a:endParaRPr lang="en-IN"/>
          </a:p>
        </p:txBody>
      </p:sp>
    </p:spTree>
    <p:extLst>
      <p:ext uri="{BB962C8B-B14F-4D97-AF65-F5344CB8AC3E}">
        <p14:creationId xmlns:p14="http://schemas.microsoft.com/office/powerpoint/2010/main" val="564353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8E547-B4CE-82A3-635C-ACF41805CC4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C1A89E0-6F2F-373B-1031-A5CCDCE9C3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0A45B98-0F65-0B16-11E8-4220C5E55028}"/>
              </a:ext>
            </a:extLst>
          </p:cNvPr>
          <p:cNvSpPr>
            <a:spLocks noGrp="1"/>
          </p:cNvSpPr>
          <p:nvPr>
            <p:ph type="dt" sz="half" idx="10"/>
          </p:nvPr>
        </p:nvSpPr>
        <p:spPr/>
        <p:txBody>
          <a:bodyPr/>
          <a:lstStyle/>
          <a:p>
            <a:fld id="{16834F79-F1F8-4ABE-A406-E75CD93A056B}" type="datetimeFigureOut">
              <a:rPr lang="en-IN" smtClean="0"/>
              <a:t>19-09-2025</a:t>
            </a:fld>
            <a:endParaRPr lang="en-IN"/>
          </a:p>
        </p:txBody>
      </p:sp>
      <p:sp>
        <p:nvSpPr>
          <p:cNvPr id="5" name="Footer Placeholder 4">
            <a:extLst>
              <a:ext uri="{FF2B5EF4-FFF2-40B4-BE49-F238E27FC236}">
                <a16:creationId xmlns:a16="http://schemas.microsoft.com/office/drawing/2014/main" id="{BFB95E82-B13B-FFB0-248B-3E18A57D4F5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DAC2325-1A3C-EEB6-22DE-E7A77415E5A9}"/>
              </a:ext>
            </a:extLst>
          </p:cNvPr>
          <p:cNvSpPr>
            <a:spLocks noGrp="1"/>
          </p:cNvSpPr>
          <p:nvPr>
            <p:ph type="sldNum" sz="quarter" idx="12"/>
          </p:nvPr>
        </p:nvSpPr>
        <p:spPr/>
        <p:txBody>
          <a:bodyPr/>
          <a:lstStyle/>
          <a:p>
            <a:fld id="{7F5EA80D-A3D3-432D-BB59-4AD27F1D5157}" type="slidenum">
              <a:rPr lang="en-IN" smtClean="0"/>
              <a:t>‹#›</a:t>
            </a:fld>
            <a:endParaRPr lang="en-IN"/>
          </a:p>
        </p:txBody>
      </p:sp>
    </p:spTree>
    <p:extLst>
      <p:ext uri="{BB962C8B-B14F-4D97-AF65-F5344CB8AC3E}">
        <p14:creationId xmlns:p14="http://schemas.microsoft.com/office/powerpoint/2010/main" val="626487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40A55-8677-45AE-C5D0-EDE0E137D7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078AD49B-2D97-0942-7FF6-AD02A4CB16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4CEEDA-73FB-C34F-B6A1-EFAA8EB9284B}"/>
              </a:ext>
            </a:extLst>
          </p:cNvPr>
          <p:cNvSpPr>
            <a:spLocks noGrp="1"/>
          </p:cNvSpPr>
          <p:nvPr>
            <p:ph type="dt" sz="half" idx="10"/>
          </p:nvPr>
        </p:nvSpPr>
        <p:spPr/>
        <p:txBody>
          <a:bodyPr/>
          <a:lstStyle/>
          <a:p>
            <a:fld id="{16834F79-F1F8-4ABE-A406-E75CD93A056B}" type="datetimeFigureOut">
              <a:rPr lang="en-IN" smtClean="0"/>
              <a:t>19-09-2025</a:t>
            </a:fld>
            <a:endParaRPr lang="en-IN"/>
          </a:p>
        </p:txBody>
      </p:sp>
      <p:sp>
        <p:nvSpPr>
          <p:cNvPr id="5" name="Footer Placeholder 4">
            <a:extLst>
              <a:ext uri="{FF2B5EF4-FFF2-40B4-BE49-F238E27FC236}">
                <a16:creationId xmlns:a16="http://schemas.microsoft.com/office/drawing/2014/main" id="{9F4C8420-C5BB-6F6A-FA9A-1681046B678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8E7728B-8B36-1C57-2AF4-98AB22135D90}"/>
              </a:ext>
            </a:extLst>
          </p:cNvPr>
          <p:cNvSpPr>
            <a:spLocks noGrp="1"/>
          </p:cNvSpPr>
          <p:nvPr>
            <p:ph type="sldNum" sz="quarter" idx="12"/>
          </p:nvPr>
        </p:nvSpPr>
        <p:spPr/>
        <p:txBody>
          <a:bodyPr/>
          <a:lstStyle/>
          <a:p>
            <a:fld id="{7F5EA80D-A3D3-432D-BB59-4AD27F1D5157}" type="slidenum">
              <a:rPr lang="en-IN" smtClean="0"/>
              <a:t>‹#›</a:t>
            </a:fld>
            <a:endParaRPr lang="en-IN"/>
          </a:p>
        </p:txBody>
      </p:sp>
    </p:spTree>
    <p:extLst>
      <p:ext uri="{BB962C8B-B14F-4D97-AF65-F5344CB8AC3E}">
        <p14:creationId xmlns:p14="http://schemas.microsoft.com/office/powerpoint/2010/main" val="1126604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E43E9-7FC4-7966-5296-184E46D9D2A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A85CD52-A6E0-B219-6D48-6C87580896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F972067D-1DF5-226C-2161-0C9196CCD5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5F2EB15C-9A34-3F92-C417-1AFAC9C50C6B}"/>
              </a:ext>
            </a:extLst>
          </p:cNvPr>
          <p:cNvSpPr>
            <a:spLocks noGrp="1"/>
          </p:cNvSpPr>
          <p:nvPr>
            <p:ph type="dt" sz="half" idx="10"/>
          </p:nvPr>
        </p:nvSpPr>
        <p:spPr/>
        <p:txBody>
          <a:bodyPr/>
          <a:lstStyle/>
          <a:p>
            <a:fld id="{16834F79-F1F8-4ABE-A406-E75CD93A056B}" type="datetimeFigureOut">
              <a:rPr lang="en-IN" smtClean="0"/>
              <a:t>19-09-2025</a:t>
            </a:fld>
            <a:endParaRPr lang="en-IN"/>
          </a:p>
        </p:txBody>
      </p:sp>
      <p:sp>
        <p:nvSpPr>
          <p:cNvPr id="6" name="Footer Placeholder 5">
            <a:extLst>
              <a:ext uri="{FF2B5EF4-FFF2-40B4-BE49-F238E27FC236}">
                <a16:creationId xmlns:a16="http://schemas.microsoft.com/office/drawing/2014/main" id="{49DAA0F5-97EC-1F09-E518-04DF72B6F3C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A3294B7-EA35-73DC-FE83-79DD04A69C65}"/>
              </a:ext>
            </a:extLst>
          </p:cNvPr>
          <p:cNvSpPr>
            <a:spLocks noGrp="1"/>
          </p:cNvSpPr>
          <p:nvPr>
            <p:ph type="sldNum" sz="quarter" idx="12"/>
          </p:nvPr>
        </p:nvSpPr>
        <p:spPr/>
        <p:txBody>
          <a:bodyPr/>
          <a:lstStyle/>
          <a:p>
            <a:fld id="{7F5EA80D-A3D3-432D-BB59-4AD27F1D5157}" type="slidenum">
              <a:rPr lang="en-IN" smtClean="0"/>
              <a:t>‹#›</a:t>
            </a:fld>
            <a:endParaRPr lang="en-IN"/>
          </a:p>
        </p:txBody>
      </p:sp>
    </p:spTree>
    <p:extLst>
      <p:ext uri="{BB962C8B-B14F-4D97-AF65-F5344CB8AC3E}">
        <p14:creationId xmlns:p14="http://schemas.microsoft.com/office/powerpoint/2010/main" val="4235454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5C4A3-EA81-1033-F98D-A65BA5A7E363}"/>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7D2A019-E9C5-3BF3-ED59-DD532AF889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47DE87-EE3C-2A0B-14D2-75B6C81217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18AF4A18-6D12-2784-CDDB-9EB94FDCA6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F0D6A4-A77E-DBF9-53D7-38F576F1C0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D5305B41-E881-3F77-FFE0-91DAA6C85B65}"/>
              </a:ext>
            </a:extLst>
          </p:cNvPr>
          <p:cNvSpPr>
            <a:spLocks noGrp="1"/>
          </p:cNvSpPr>
          <p:nvPr>
            <p:ph type="dt" sz="half" idx="10"/>
          </p:nvPr>
        </p:nvSpPr>
        <p:spPr/>
        <p:txBody>
          <a:bodyPr/>
          <a:lstStyle/>
          <a:p>
            <a:fld id="{16834F79-F1F8-4ABE-A406-E75CD93A056B}" type="datetimeFigureOut">
              <a:rPr lang="en-IN" smtClean="0"/>
              <a:t>19-09-2025</a:t>
            </a:fld>
            <a:endParaRPr lang="en-IN"/>
          </a:p>
        </p:txBody>
      </p:sp>
      <p:sp>
        <p:nvSpPr>
          <p:cNvPr id="8" name="Footer Placeholder 7">
            <a:extLst>
              <a:ext uri="{FF2B5EF4-FFF2-40B4-BE49-F238E27FC236}">
                <a16:creationId xmlns:a16="http://schemas.microsoft.com/office/drawing/2014/main" id="{61AED298-FC62-9078-780F-C15E6D8E8756}"/>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1140B4BE-A92B-3AEF-EEA0-5DE68ED5F131}"/>
              </a:ext>
            </a:extLst>
          </p:cNvPr>
          <p:cNvSpPr>
            <a:spLocks noGrp="1"/>
          </p:cNvSpPr>
          <p:nvPr>
            <p:ph type="sldNum" sz="quarter" idx="12"/>
          </p:nvPr>
        </p:nvSpPr>
        <p:spPr/>
        <p:txBody>
          <a:bodyPr/>
          <a:lstStyle/>
          <a:p>
            <a:fld id="{7F5EA80D-A3D3-432D-BB59-4AD27F1D5157}" type="slidenum">
              <a:rPr lang="en-IN" smtClean="0"/>
              <a:t>‹#›</a:t>
            </a:fld>
            <a:endParaRPr lang="en-IN"/>
          </a:p>
        </p:txBody>
      </p:sp>
    </p:spTree>
    <p:extLst>
      <p:ext uri="{BB962C8B-B14F-4D97-AF65-F5344CB8AC3E}">
        <p14:creationId xmlns:p14="http://schemas.microsoft.com/office/powerpoint/2010/main" val="335214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52778-1CA5-DD1D-E3BB-08E5C03FF340}"/>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839809-3088-65F5-7C7D-1C9D2E0DD252}"/>
              </a:ext>
            </a:extLst>
          </p:cNvPr>
          <p:cNvSpPr>
            <a:spLocks noGrp="1"/>
          </p:cNvSpPr>
          <p:nvPr>
            <p:ph type="dt" sz="half" idx="10"/>
          </p:nvPr>
        </p:nvSpPr>
        <p:spPr/>
        <p:txBody>
          <a:bodyPr/>
          <a:lstStyle/>
          <a:p>
            <a:fld id="{16834F79-F1F8-4ABE-A406-E75CD93A056B}" type="datetimeFigureOut">
              <a:rPr lang="en-IN" smtClean="0"/>
              <a:t>19-09-2025</a:t>
            </a:fld>
            <a:endParaRPr lang="en-IN"/>
          </a:p>
        </p:txBody>
      </p:sp>
      <p:sp>
        <p:nvSpPr>
          <p:cNvPr id="4" name="Footer Placeholder 3">
            <a:extLst>
              <a:ext uri="{FF2B5EF4-FFF2-40B4-BE49-F238E27FC236}">
                <a16:creationId xmlns:a16="http://schemas.microsoft.com/office/drawing/2014/main" id="{2CAC3545-7740-4A5A-041D-A115308EFD40}"/>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FC208606-D9E4-215B-9414-B3CABA6735BE}"/>
              </a:ext>
            </a:extLst>
          </p:cNvPr>
          <p:cNvSpPr>
            <a:spLocks noGrp="1"/>
          </p:cNvSpPr>
          <p:nvPr>
            <p:ph type="sldNum" sz="quarter" idx="12"/>
          </p:nvPr>
        </p:nvSpPr>
        <p:spPr/>
        <p:txBody>
          <a:bodyPr/>
          <a:lstStyle/>
          <a:p>
            <a:fld id="{7F5EA80D-A3D3-432D-BB59-4AD27F1D5157}" type="slidenum">
              <a:rPr lang="en-IN" smtClean="0"/>
              <a:t>‹#›</a:t>
            </a:fld>
            <a:endParaRPr lang="en-IN"/>
          </a:p>
        </p:txBody>
      </p:sp>
    </p:spTree>
    <p:extLst>
      <p:ext uri="{BB962C8B-B14F-4D97-AF65-F5344CB8AC3E}">
        <p14:creationId xmlns:p14="http://schemas.microsoft.com/office/powerpoint/2010/main" val="1502384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302E0A-0ED8-92AE-0DBD-E9E2F8F26A1C}"/>
              </a:ext>
            </a:extLst>
          </p:cNvPr>
          <p:cNvSpPr>
            <a:spLocks noGrp="1"/>
          </p:cNvSpPr>
          <p:nvPr>
            <p:ph type="dt" sz="half" idx="10"/>
          </p:nvPr>
        </p:nvSpPr>
        <p:spPr/>
        <p:txBody>
          <a:bodyPr/>
          <a:lstStyle/>
          <a:p>
            <a:fld id="{16834F79-F1F8-4ABE-A406-E75CD93A056B}" type="datetimeFigureOut">
              <a:rPr lang="en-IN" smtClean="0"/>
              <a:t>19-09-2025</a:t>
            </a:fld>
            <a:endParaRPr lang="en-IN"/>
          </a:p>
        </p:txBody>
      </p:sp>
      <p:sp>
        <p:nvSpPr>
          <p:cNvPr id="3" name="Footer Placeholder 2">
            <a:extLst>
              <a:ext uri="{FF2B5EF4-FFF2-40B4-BE49-F238E27FC236}">
                <a16:creationId xmlns:a16="http://schemas.microsoft.com/office/drawing/2014/main" id="{ED0E7BE3-F18C-000E-114E-A84B6F1D6A58}"/>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01A48F7A-D87D-B79E-DEE8-389FE7F628C6}"/>
              </a:ext>
            </a:extLst>
          </p:cNvPr>
          <p:cNvSpPr>
            <a:spLocks noGrp="1"/>
          </p:cNvSpPr>
          <p:nvPr>
            <p:ph type="sldNum" sz="quarter" idx="12"/>
          </p:nvPr>
        </p:nvSpPr>
        <p:spPr/>
        <p:txBody>
          <a:bodyPr/>
          <a:lstStyle/>
          <a:p>
            <a:fld id="{7F5EA80D-A3D3-432D-BB59-4AD27F1D5157}" type="slidenum">
              <a:rPr lang="en-IN" smtClean="0"/>
              <a:t>‹#›</a:t>
            </a:fld>
            <a:endParaRPr lang="en-IN"/>
          </a:p>
        </p:txBody>
      </p:sp>
    </p:spTree>
    <p:extLst>
      <p:ext uri="{BB962C8B-B14F-4D97-AF65-F5344CB8AC3E}">
        <p14:creationId xmlns:p14="http://schemas.microsoft.com/office/powerpoint/2010/main" val="400337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1AF78-AF2C-4D74-FAAF-70F27EB31F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3433F989-C087-68C2-465E-580E08C5A7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28E18A4C-7723-49A2-1C68-58F511D133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763FD5-6A77-7A5E-A6F6-C273B3223546}"/>
              </a:ext>
            </a:extLst>
          </p:cNvPr>
          <p:cNvSpPr>
            <a:spLocks noGrp="1"/>
          </p:cNvSpPr>
          <p:nvPr>
            <p:ph type="dt" sz="half" idx="10"/>
          </p:nvPr>
        </p:nvSpPr>
        <p:spPr/>
        <p:txBody>
          <a:bodyPr/>
          <a:lstStyle/>
          <a:p>
            <a:fld id="{16834F79-F1F8-4ABE-A406-E75CD93A056B}" type="datetimeFigureOut">
              <a:rPr lang="en-IN" smtClean="0"/>
              <a:t>19-09-2025</a:t>
            </a:fld>
            <a:endParaRPr lang="en-IN"/>
          </a:p>
        </p:txBody>
      </p:sp>
      <p:sp>
        <p:nvSpPr>
          <p:cNvPr id="6" name="Footer Placeholder 5">
            <a:extLst>
              <a:ext uri="{FF2B5EF4-FFF2-40B4-BE49-F238E27FC236}">
                <a16:creationId xmlns:a16="http://schemas.microsoft.com/office/drawing/2014/main" id="{EA7A9276-F814-A228-8910-CBD4947C52A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CC3384B-DF5F-8E13-5F55-DD38222FDC50}"/>
              </a:ext>
            </a:extLst>
          </p:cNvPr>
          <p:cNvSpPr>
            <a:spLocks noGrp="1"/>
          </p:cNvSpPr>
          <p:nvPr>
            <p:ph type="sldNum" sz="quarter" idx="12"/>
          </p:nvPr>
        </p:nvSpPr>
        <p:spPr/>
        <p:txBody>
          <a:bodyPr/>
          <a:lstStyle/>
          <a:p>
            <a:fld id="{7F5EA80D-A3D3-432D-BB59-4AD27F1D5157}" type="slidenum">
              <a:rPr lang="en-IN" smtClean="0"/>
              <a:t>‹#›</a:t>
            </a:fld>
            <a:endParaRPr lang="en-IN"/>
          </a:p>
        </p:txBody>
      </p:sp>
    </p:spTree>
    <p:extLst>
      <p:ext uri="{BB962C8B-B14F-4D97-AF65-F5344CB8AC3E}">
        <p14:creationId xmlns:p14="http://schemas.microsoft.com/office/powerpoint/2010/main" val="1661391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90BF3-0546-1A18-47EE-7B4C5CB9ED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338A2BBA-C832-CC73-4570-CCFAA41376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60071AF3-2247-C00A-97DE-749A001786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900355-4FFE-2330-19F8-53E6BDCF4A84}"/>
              </a:ext>
            </a:extLst>
          </p:cNvPr>
          <p:cNvSpPr>
            <a:spLocks noGrp="1"/>
          </p:cNvSpPr>
          <p:nvPr>
            <p:ph type="dt" sz="half" idx="10"/>
          </p:nvPr>
        </p:nvSpPr>
        <p:spPr/>
        <p:txBody>
          <a:bodyPr/>
          <a:lstStyle/>
          <a:p>
            <a:fld id="{16834F79-F1F8-4ABE-A406-E75CD93A056B}" type="datetimeFigureOut">
              <a:rPr lang="en-IN" smtClean="0"/>
              <a:t>19-09-2025</a:t>
            </a:fld>
            <a:endParaRPr lang="en-IN"/>
          </a:p>
        </p:txBody>
      </p:sp>
      <p:sp>
        <p:nvSpPr>
          <p:cNvPr id="6" name="Footer Placeholder 5">
            <a:extLst>
              <a:ext uri="{FF2B5EF4-FFF2-40B4-BE49-F238E27FC236}">
                <a16:creationId xmlns:a16="http://schemas.microsoft.com/office/drawing/2014/main" id="{6DE70249-FEE8-BE2A-A907-2B1DC4DE4B5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1C07F25-22A5-D362-EE5E-5E5454B1FDA1}"/>
              </a:ext>
            </a:extLst>
          </p:cNvPr>
          <p:cNvSpPr>
            <a:spLocks noGrp="1"/>
          </p:cNvSpPr>
          <p:nvPr>
            <p:ph type="sldNum" sz="quarter" idx="12"/>
          </p:nvPr>
        </p:nvSpPr>
        <p:spPr/>
        <p:txBody>
          <a:bodyPr/>
          <a:lstStyle/>
          <a:p>
            <a:fld id="{7F5EA80D-A3D3-432D-BB59-4AD27F1D5157}" type="slidenum">
              <a:rPr lang="en-IN" smtClean="0"/>
              <a:t>‹#›</a:t>
            </a:fld>
            <a:endParaRPr lang="en-IN"/>
          </a:p>
        </p:txBody>
      </p:sp>
    </p:spTree>
    <p:extLst>
      <p:ext uri="{BB962C8B-B14F-4D97-AF65-F5344CB8AC3E}">
        <p14:creationId xmlns:p14="http://schemas.microsoft.com/office/powerpoint/2010/main" val="109878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C11F28-0E27-E105-CF26-427A200A76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4E82CD5-1D39-2806-1DBB-2C40D0E49C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05D4FC2-9C36-9007-95AC-07D994B6B3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834F79-F1F8-4ABE-A406-E75CD93A056B}" type="datetimeFigureOut">
              <a:rPr lang="en-IN" smtClean="0"/>
              <a:t>19-09-2025</a:t>
            </a:fld>
            <a:endParaRPr lang="en-IN"/>
          </a:p>
        </p:txBody>
      </p:sp>
      <p:sp>
        <p:nvSpPr>
          <p:cNvPr id="5" name="Footer Placeholder 4">
            <a:extLst>
              <a:ext uri="{FF2B5EF4-FFF2-40B4-BE49-F238E27FC236}">
                <a16:creationId xmlns:a16="http://schemas.microsoft.com/office/drawing/2014/main" id="{DF5DCC8F-055A-56B5-912C-0B4F51A7DA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F789E473-BB1A-1C38-0BA2-5455954DC3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5EA80D-A3D3-432D-BB59-4AD27F1D5157}" type="slidenum">
              <a:rPr lang="en-IN" smtClean="0"/>
              <a:t>‹#›</a:t>
            </a:fld>
            <a:endParaRPr lang="en-IN"/>
          </a:p>
        </p:txBody>
      </p:sp>
    </p:spTree>
    <p:extLst>
      <p:ext uri="{BB962C8B-B14F-4D97-AF65-F5344CB8AC3E}">
        <p14:creationId xmlns:p14="http://schemas.microsoft.com/office/powerpoint/2010/main" val="2722993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builtin.com/software-engineering-perspectives/web-development"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s://www.geeksforgeeks.org/mvc-design-pattern/" TargetMode="External"/><Relationship Id="rId4" Type="http://schemas.openxmlformats.org/officeDocument/2006/relationships/hyperlink" Target="https://builtin.com/software-engineering-perspectives/mvvm-architecture"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builtin.com/marketing/seo"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builtin.com/software-engineering-perspectives/api"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8B748-5255-DC0D-F2DF-FBB3E9CDB2AA}"/>
              </a:ext>
            </a:extLst>
          </p:cNvPr>
          <p:cNvSpPr>
            <a:spLocks noGrp="1"/>
          </p:cNvSpPr>
          <p:nvPr>
            <p:ph type="ctrTitle"/>
          </p:nvPr>
        </p:nvSpPr>
        <p:spPr/>
        <p:txBody>
          <a:bodyPr/>
          <a:lstStyle/>
          <a:p>
            <a:r>
              <a:rPr lang="en-IN" dirty="0">
                <a:solidFill>
                  <a:srgbClr val="FF0000"/>
                </a:solidFill>
              </a:rPr>
              <a:t>MERN STACK DEVELPOMENT</a:t>
            </a:r>
          </a:p>
        </p:txBody>
      </p:sp>
      <p:sp>
        <p:nvSpPr>
          <p:cNvPr id="3" name="Subtitle 2">
            <a:extLst>
              <a:ext uri="{FF2B5EF4-FFF2-40B4-BE49-F238E27FC236}">
                <a16:creationId xmlns:a16="http://schemas.microsoft.com/office/drawing/2014/main" id="{8DF83582-E112-E3D0-C688-7D5CB39B4188}"/>
              </a:ext>
            </a:extLst>
          </p:cNvPr>
          <p:cNvSpPr>
            <a:spLocks noGrp="1"/>
          </p:cNvSpPr>
          <p:nvPr>
            <p:ph type="subTitle" idx="1"/>
          </p:nvPr>
        </p:nvSpPr>
        <p:spPr/>
        <p:txBody>
          <a:bodyPr/>
          <a:lstStyle/>
          <a:p>
            <a:r>
              <a:rPr lang="en-IN"/>
              <a:t>Unit-1</a:t>
            </a:r>
          </a:p>
        </p:txBody>
      </p:sp>
    </p:spTree>
    <p:extLst>
      <p:ext uri="{BB962C8B-B14F-4D97-AF65-F5344CB8AC3E}">
        <p14:creationId xmlns:p14="http://schemas.microsoft.com/office/powerpoint/2010/main" val="1802351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F5E571-0B8D-7206-1A57-CDF9E38ED689}"/>
              </a:ext>
            </a:extLst>
          </p:cNvPr>
          <p:cNvSpPr txBox="1"/>
          <p:nvPr/>
        </p:nvSpPr>
        <p:spPr>
          <a:xfrm>
            <a:off x="43541" y="115129"/>
            <a:ext cx="12017830" cy="6668492"/>
          </a:xfrm>
          <a:prstGeom prst="rect">
            <a:avLst/>
          </a:prstGeom>
          <a:noFill/>
        </p:spPr>
        <p:txBody>
          <a:bodyPr wrap="square">
            <a:spAutoFit/>
          </a:bodyPr>
          <a:lstStyle/>
          <a:p>
            <a:pPr algn="l"/>
            <a:r>
              <a:rPr lang="en-US" b="1" i="0" dirty="0">
                <a:solidFill>
                  <a:srgbClr val="04003F"/>
                </a:solidFill>
                <a:effectLst/>
                <a:latin typeface="Montserrat" panose="00000500000000000000" pitchFamily="2" charset="0"/>
              </a:rPr>
              <a:t>Importance of Web Development Frameworks</a:t>
            </a:r>
          </a:p>
          <a:p>
            <a:pPr algn="l"/>
            <a:r>
              <a:rPr lang="en-US" b="0" i="0" dirty="0">
                <a:solidFill>
                  <a:srgbClr val="3A3B41"/>
                </a:solidFill>
                <a:effectLst/>
                <a:latin typeface="Georgia" panose="02040502050405020303" pitchFamily="18" charset="0"/>
              </a:rPr>
              <a:t>Web development frameworks are essential to modern </a:t>
            </a:r>
            <a:r>
              <a:rPr lang="en-US" b="0" i="0" dirty="0">
                <a:solidFill>
                  <a:srgbClr val="3A3B41"/>
                </a:solidFill>
                <a:effectLst/>
                <a:latin typeface="Georgia" panose="02040502050405020303" pitchFamily="18" charset="0"/>
                <a:hlinkClick r:id="rId3"/>
              </a:rPr>
              <a:t>web development</a:t>
            </a:r>
            <a:r>
              <a:rPr lang="en-US" b="0" i="0" dirty="0">
                <a:solidFill>
                  <a:srgbClr val="3A3B41"/>
                </a:solidFill>
                <a:effectLst/>
                <a:latin typeface="Georgia" panose="02040502050405020303" pitchFamily="18" charset="0"/>
              </a:rPr>
              <a:t> since they are highly beneficial and provide developers with invaluable tools. Their significance comes from their capacity to improve productivity, encourage best practices, simplify the development process and make it easier to create web applications that are reliable, scalable and maintainable.</a:t>
            </a:r>
            <a:br>
              <a:rPr lang="en-US" b="0" i="0" dirty="0">
                <a:solidFill>
                  <a:srgbClr val="3A3B41"/>
                </a:solidFill>
                <a:effectLst/>
                <a:latin typeface="Georgia" panose="02040502050405020303" pitchFamily="18" charset="0"/>
              </a:rPr>
            </a:br>
            <a:r>
              <a:rPr lang="en-US" b="0" i="0" dirty="0">
                <a:solidFill>
                  <a:srgbClr val="FF0000"/>
                </a:solidFill>
                <a:effectLst/>
                <a:latin typeface="Georgia" panose="02040502050405020303" pitchFamily="18" charset="0"/>
              </a:rPr>
              <a:t>web development frameworks:</a:t>
            </a:r>
          </a:p>
          <a:p>
            <a:pPr algn="l">
              <a:buFont typeface="Arial" panose="020B0604020202020204" pitchFamily="34" charset="0"/>
              <a:buChar char="•"/>
            </a:pPr>
            <a:endParaRPr lang="en-US" b="1" i="0" dirty="0">
              <a:solidFill>
                <a:srgbClr val="3A3B41"/>
              </a:solidFill>
              <a:effectLst/>
              <a:latin typeface="Georgia" panose="02040502050405020303" pitchFamily="18" charset="0"/>
            </a:endParaRPr>
          </a:p>
          <a:p>
            <a:pPr algn="l">
              <a:buFont typeface="Arial" panose="020B0604020202020204" pitchFamily="34" charset="0"/>
              <a:buChar char="•"/>
            </a:pPr>
            <a:r>
              <a:rPr lang="en-US" b="1" i="0" dirty="0">
                <a:solidFill>
                  <a:srgbClr val="3A3B41"/>
                </a:solidFill>
                <a:effectLst/>
                <a:latin typeface="Georgia" panose="02040502050405020303" pitchFamily="18" charset="0"/>
              </a:rPr>
              <a:t>Structured development approach</a:t>
            </a:r>
            <a:r>
              <a:rPr lang="en-US" b="0" i="0" dirty="0">
                <a:solidFill>
                  <a:srgbClr val="3A3B41"/>
                </a:solidFill>
                <a:effectLst/>
                <a:latin typeface="Georgia" panose="02040502050405020303" pitchFamily="18" charset="0"/>
              </a:rPr>
              <a:t>: Web development can be done more methodically with the help of frameworks, which frequently follow well-known architectural patterns like </a:t>
            </a:r>
            <a:r>
              <a:rPr lang="en-US" b="0" i="0" dirty="0">
                <a:solidFill>
                  <a:srgbClr val="FF0000"/>
                </a:solidFill>
                <a:effectLst/>
                <a:latin typeface="Georgia" panose="02040502050405020303" pitchFamily="18" charset="0"/>
              </a:rPr>
              <a:t>model-view-controller (MVC) </a:t>
            </a:r>
            <a:r>
              <a:rPr lang="en-US" b="0" i="0" dirty="0">
                <a:solidFill>
                  <a:srgbClr val="3A3B41"/>
                </a:solidFill>
                <a:effectLst/>
                <a:latin typeface="Georgia" panose="02040502050405020303" pitchFamily="18" charset="0"/>
              </a:rPr>
              <a:t>or </a:t>
            </a:r>
            <a:r>
              <a:rPr lang="en-US" b="0" i="0" dirty="0">
                <a:solidFill>
                  <a:srgbClr val="3A3B41"/>
                </a:solidFill>
                <a:effectLst/>
                <a:latin typeface="Georgia" panose="02040502050405020303" pitchFamily="18" charset="0"/>
                <a:hlinkClick r:id="rId4"/>
              </a:rPr>
              <a:t>model-view-</a:t>
            </a:r>
            <a:r>
              <a:rPr lang="en-US" b="0" i="0" dirty="0" err="1">
                <a:solidFill>
                  <a:srgbClr val="3A3B41"/>
                </a:solidFill>
                <a:effectLst/>
                <a:latin typeface="Georgia" panose="02040502050405020303" pitchFamily="18" charset="0"/>
                <a:hlinkClick r:id="rId4"/>
              </a:rPr>
              <a:t>viewModel</a:t>
            </a:r>
            <a:r>
              <a:rPr lang="en-US" b="0" i="0" dirty="0">
                <a:solidFill>
                  <a:srgbClr val="3A3B41"/>
                </a:solidFill>
                <a:effectLst/>
                <a:latin typeface="Georgia" panose="02040502050405020303" pitchFamily="18" charset="0"/>
                <a:hlinkClick r:id="rId4"/>
              </a:rPr>
              <a:t> (MVVM)</a:t>
            </a:r>
            <a:r>
              <a:rPr lang="en-US" b="0" i="0" dirty="0">
                <a:solidFill>
                  <a:srgbClr val="3A3B41"/>
                </a:solidFill>
                <a:effectLst/>
                <a:latin typeface="Georgia" panose="02040502050405020303" pitchFamily="18" charset="0"/>
              </a:rPr>
              <a:t>. By keeping a clean codebase, dividing concerns and organizing code, this structured approach helps to make projects easier to comprehend, scale and update.</a:t>
            </a:r>
          </a:p>
          <a:p>
            <a:pPr algn="l">
              <a:buFont typeface="Arial" panose="020B0604020202020204" pitchFamily="34" charset="0"/>
              <a:buChar char="•"/>
            </a:pPr>
            <a:endParaRPr lang="en-US" dirty="0">
              <a:solidFill>
                <a:srgbClr val="3A3B41"/>
              </a:solidFill>
              <a:latin typeface="Georgia" panose="02040502050405020303" pitchFamily="18" charset="0"/>
            </a:endParaRPr>
          </a:p>
          <a:p>
            <a:pPr algn="l">
              <a:buFont typeface="Arial" panose="020B0604020202020204" pitchFamily="34" charset="0"/>
              <a:buChar char="•"/>
            </a:pPr>
            <a:endParaRPr lang="en-US" b="0" i="0" dirty="0">
              <a:solidFill>
                <a:srgbClr val="3A3B41"/>
              </a:solidFill>
              <a:effectLst/>
              <a:latin typeface="Georgia" panose="02040502050405020303" pitchFamily="18" charset="0"/>
            </a:endParaRPr>
          </a:p>
          <a:p>
            <a:pPr algn="l" rtl="0" fontAlgn="base">
              <a:spcAft>
                <a:spcPts val="750"/>
              </a:spcAft>
            </a:pPr>
            <a:r>
              <a:rPr lang="en-US" b="0" i="0" dirty="0">
                <a:solidFill>
                  <a:srgbClr val="273239"/>
                </a:solidFill>
                <a:effectLst/>
                <a:latin typeface="Nunito" pitchFamily="2" charset="0"/>
              </a:rPr>
              <a:t>The </a:t>
            </a:r>
            <a:r>
              <a:rPr lang="en-US" b="1" i="0" u="sng" dirty="0">
                <a:solidFill>
                  <a:srgbClr val="273239"/>
                </a:solidFill>
                <a:effectLst/>
                <a:latin typeface="Nunito" pitchFamily="2" charset="0"/>
                <a:hlinkClick r:id="rId5"/>
              </a:rPr>
              <a:t>Model-View-Controller (MVC)</a:t>
            </a:r>
            <a:r>
              <a:rPr lang="en-US" b="0" i="0" dirty="0">
                <a:solidFill>
                  <a:srgbClr val="273239"/>
                </a:solidFill>
                <a:effectLst/>
                <a:latin typeface="Nunito" pitchFamily="2" charset="0"/>
              </a:rPr>
              <a:t> framework is an architectural/design pattern that separates an application into three main logical components </a:t>
            </a:r>
            <a:r>
              <a:rPr lang="en-US" b="1" i="0" dirty="0">
                <a:solidFill>
                  <a:srgbClr val="273239"/>
                </a:solidFill>
                <a:effectLst/>
                <a:latin typeface="Nunito" pitchFamily="2" charset="0"/>
              </a:rPr>
              <a:t>Model</a:t>
            </a:r>
            <a:r>
              <a:rPr lang="en-US" b="0" i="0" dirty="0">
                <a:solidFill>
                  <a:srgbClr val="273239"/>
                </a:solidFill>
                <a:effectLst/>
                <a:latin typeface="Nunito" pitchFamily="2" charset="0"/>
              </a:rPr>
              <a:t>, </a:t>
            </a:r>
            <a:r>
              <a:rPr lang="en-US" b="1" i="0" dirty="0">
                <a:solidFill>
                  <a:srgbClr val="273239"/>
                </a:solidFill>
                <a:effectLst/>
                <a:latin typeface="Nunito" pitchFamily="2" charset="0"/>
              </a:rPr>
              <a:t>View</a:t>
            </a:r>
            <a:r>
              <a:rPr lang="en-US" b="0" i="0" dirty="0">
                <a:solidFill>
                  <a:srgbClr val="273239"/>
                </a:solidFill>
                <a:effectLst/>
                <a:latin typeface="Nunito" pitchFamily="2" charset="0"/>
              </a:rPr>
              <a:t>, and </a:t>
            </a:r>
            <a:r>
              <a:rPr lang="en-US" b="1" i="0" dirty="0">
                <a:solidFill>
                  <a:srgbClr val="273239"/>
                </a:solidFill>
                <a:effectLst/>
                <a:latin typeface="Nunito" pitchFamily="2" charset="0"/>
              </a:rPr>
              <a:t>Controller</a:t>
            </a:r>
            <a:r>
              <a:rPr lang="en-US" b="0" i="0" dirty="0">
                <a:solidFill>
                  <a:srgbClr val="273239"/>
                </a:solidFill>
                <a:effectLst/>
                <a:latin typeface="Nunito" pitchFamily="2" charset="0"/>
              </a:rPr>
              <a:t>. Each architectural component is built to handle specific development aspects of an application. It isolates the business logic and presentation layer from each other. It was traditionally used for desktop </a:t>
            </a:r>
            <a:r>
              <a:rPr lang="en-US" b="1" i="0" dirty="0">
                <a:solidFill>
                  <a:srgbClr val="273239"/>
                </a:solidFill>
                <a:effectLst/>
                <a:latin typeface="Nunito" pitchFamily="2" charset="0"/>
              </a:rPr>
              <a:t>graphical user interfaces (GUIs)</a:t>
            </a:r>
            <a:r>
              <a:rPr lang="en-US" b="0" i="0" dirty="0">
                <a:solidFill>
                  <a:srgbClr val="273239"/>
                </a:solidFill>
                <a:effectLst/>
                <a:latin typeface="Nunito" pitchFamily="2" charset="0"/>
              </a:rPr>
              <a:t>. Nowadays, MVC is one of the most frequently used industry-standard web development frameworks to create scalable and extensible projects. It is also used for designing mobile apps.</a:t>
            </a:r>
          </a:p>
          <a:p>
            <a:pPr algn="l" rtl="0" fontAlgn="base">
              <a:spcAft>
                <a:spcPts val="750"/>
              </a:spcAft>
            </a:pPr>
            <a:r>
              <a:rPr lang="en-US" b="0" i="0" dirty="0">
                <a:solidFill>
                  <a:srgbClr val="273239"/>
                </a:solidFill>
                <a:effectLst/>
                <a:latin typeface="Nunito" pitchFamily="2" charset="0"/>
              </a:rPr>
              <a:t>MVC was created by </a:t>
            </a:r>
            <a:r>
              <a:rPr lang="en-US" b="1" i="0" dirty="0">
                <a:solidFill>
                  <a:srgbClr val="273239"/>
                </a:solidFill>
                <a:effectLst/>
                <a:latin typeface="Nunito" pitchFamily="2" charset="0"/>
              </a:rPr>
              <a:t>Trygve </a:t>
            </a:r>
            <a:r>
              <a:rPr lang="en-US" b="1" i="0" dirty="0" err="1">
                <a:solidFill>
                  <a:srgbClr val="273239"/>
                </a:solidFill>
                <a:effectLst/>
                <a:latin typeface="Nunito" pitchFamily="2" charset="0"/>
              </a:rPr>
              <a:t>Reenskaug</a:t>
            </a:r>
            <a:r>
              <a:rPr lang="en-US" b="0" i="0" dirty="0">
                <a:solidFill>
                  <a:srgbClr val="273239"/>
                </a:solidFill>
                <a:effectLst/>
                <a:latin typeface="Nunito" pitchFamily="2" charset="0"/>
              </a:rPr>
              <a:t>. The main goal of this design pattern was to solve the problem of users controlling a large and complex data set by splitting a large application into specific sections that all have their own purpose.</a:t>
            </a:r>
          </a:p>
          <a:p>
            <a:pPr algn="l">
              <a:buFont typeface="Arial" panose="020B0604020202020204" pitchFamily="34" charset="0"/>
              <a:buChar char="•"/>
            </a:pPr>
            <a:endParaRPr lang="en-US" b="0" i="0" dirty="0">
              <a:solidFill>
                <a:srgbClr val="3A3B41"/>
              </a:solidFill>
              <a:effectLst/>
              <a:latin typeface="Georgia" panose="02040502050405020303" pitchFamily="18" charset="0"/>
            </a:endParaRPr>
          </a:p>
        </p:txBody>
      </p:sp>
    </p:spTree>
    <p:extLst>
      <p:ext uri="{BB962C8B-B14F-4D97-AF65-F5344CB8AC3E}">
        <p14:creationId xmlns:p14="http://schemas.microsoft.com/office/powerpoint/2010/main" val="1415668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B79CF9-E850-4651-2EB8-36ECBDCBE901}"/>
              </a:ext>
            </a:extLst>
          </p:cNvPr>
          <p:cNvSpPr txBox="1"/>
          <p:nvPr/>
        </p:nvSpPr>
        <p:spPr>
          <a:xfrm>
            <a:off x="905691" y="617355"/>
            <a:ext cx="9858103" cy="400110"/>
          </a:xfrm>
          <a:prstGeom prst="rect">
            <a:avLst/>
          </a:prstGeom>
          <a:noFill/>
        </p:spPr>
        <p:txBody>
          <a:bodyPr wrap="square">
            <a:spAutoFit/>
          </a:bodyPr>
          <a:lstStyle/>
          <a:p>
            <a:pPr algn="l" fontAlgn="base">
              <a:spcAft>
                <a:spcPts val="1800"/>
              </a:spcAft>
            </a:pPr>
            <a:r>
              <a:rPr lang="en-US" sz="2000" b="0" i="0" dirty="0">
                <a:solidFill>
                  <a:srgbClr val="FF0000"/>
                </a:solidFill>
                <a:effectLst/>
                <a:latin typeface="Nunito" pitchFamily="2" charset="0"/>
              </a:rPr>
              <a:t>It provides a clear separation of </a:t>
            </a:r>
            <a:r>
              <a:rPr lang="en-US" sz="2000" b="1" i="0" dirty="0">
                <a:solidFill>
                  <a:srgbClr val="FF0000"/>
                </a:solidFill>
                <a:effectLst/>
                <a:latin typeface="Nunito" pitchFamily="2" charset="0"/>
              </a:rPr>
              <a:t>business logic, UI logic, and input logic.</a:t>
            </a:r>
            <a:endParaRPr lang="en-US" sz="2000" b="0" i="0" dirty="0">
              <a:solidFill>
                <a:srgbClr val="FF0000"/>
              </a:solidFill>
              <a:effectLst/>
              <a:latin typeface="Nunito" pitchFamily="2" charset="0"/>
            </a:endParaRPr>
          </a:p>
        </p:txBody>
      </p:sp>
      <p:pic>
        <p:nvPicPr>
          <p:cNvPr id="5" name="Picture 4">
            <a:extLst>
              <a:ext uri="{FF2B5EF4-FFF2-40B4-BE49-F238E27FC236}">
                <a16:creationId xmlns:a16="http://schemas.microsoft.com/office/drawing/2014/main" id="{F4717E02-58AC-0D4E-544F-A54E00050FBA}"/>
              </a:ext>
            </a:extLst>
          </p:cNvPr>
          <p:cNvPicPr>
            <a:picLocks noChangeAspect="1"/>
          </p:cNvPicPr>
          <p:nvPr/>
        </p:nvPicPr>
        <p:blipFill>
          <a:blip r:embed="rId2"/>
          <a:stretch>
            <a:fillRect/>
          </a:stretch>
        </p:blipFill>
        <p:spPr>
          <a:xfrm>
            <a:off x="2611150" y="2303443"/>
            <a:ext cx="5855001" cy="3937202"/>
          </a:xfrm>
          <a:prstGeom prst="rect">
            <a:avLst/>
          </a:prstGeom>
        </p:spPr>
      </p:pic>
    </p:spTree>
    <p:extLst>
      <p:ext uri="{BB962C8B-B14F-4D97-AF65-F5344CB8AC3E}">
        <p14:creationId xmlns:p14="http://schemas.microsoft.com/office/powerpoint/2010/main" val="1481072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AC547A-0620-D351-C29C-49F8C93C2042}"/>
              </a:ext>
            </a:extLst>
          </p:cNvPr>
          <p:cNvSpPr txBox="1"/>
          <p:nvPr/>
        </p:nvSpPr>
        <p:spPr>
          <a:xfrm>
            <a:off x="452846" y="656059"/>
            <a:ext cx="10737668" cy="4165243"/>
          </a:xfrm>
          <a:prstGeom prst="rect">
            <a:avLst/>
          </a:prstGeom>
          <a:noFill/>
        </p:spPr>
        <p:txBody>
          <a:bodyPr wrap="square">
            <a:spAutoFit/>
          </a:bodyPr>
          <a:lstStyle/>
          <a:p>
            <a:pPr algn="l" fontAlgn="base">
              <a:spcBef>
                <a:spcPts val="1800"/>
              </a:spcBef>
              <a:spcAft>
                <a:spcPts val="1800"/>
              </a:spcAft>
            </a:pPr>
            <a:r>
              <a:rPr lang="en-US" b="1" i="0" dirty="0">
                <a:solidFill>
                  <a:srgbClr val="273239"/>
                </a:solidFill>
                <a:effectLst/>
                <a:latin typeface="Nunito" pitchFamily="2" charset="0"/>
              </a:rPr>
              <a:t>Controller:</a:t>
            </a:r>
          </a:p>
          <a:p>
            <a:pPr algn="l" rtl="0" fontAlgn="base">
              <a:spcAft>
                <a:spcPts val="750"/>
              </a:spcAft>
            </a:pPr>
            <a:r>
              <a:rPr lang="en-US" b="0" i="0" dirty="0">
                <a:solidFill>
                  <a:srgbClr val="273239"/>
                </a:solidFill>
                <a:effectLst/>
                <a:latin typeface="Nunito" pitchFamily="2" charset="0"/>
              </a:rPr>
              <a:t>The controller is the component that enables the interconnection between the views and the model so it acts as an intermediary. The controller doesn’t have to worry about handling data logic, it just tells the model what to do. It processes all the business logic and incoming requests, manipulates data using the </a:t>
            </a:r>
            <a:r>
              <a:rPr lang="en-US" b="1" i="0" dirty="0">
                <a:solidFill>
                  <a:srgbClr val="273239"/>
                </a:solidFill>
                <a:effectLst/>
                <a:latin typeface="Nunito" pitchFamily="2" charset="0"/>
              </a:rPr>
              <a:t>Model </a:t>
            </a:r>
            <a:r>
              <a:rPr lang="en-US" b="0" i="0" dirty="0">
                <a:solidFill>
                  <a:srgbClr val="273239"/>
                </a:solidFill>
                <a:effectLst/>
                <a:latin typeface="Nunito" pitchFamily="2" charset="0"/>
              </a:rPr>
              <a:t>component, and interact with the </a:t>
            </a:r>
            <a:r>
              <a:rPr lang="en-US" b="1" i="0" dirty="0">
                <a:solidFill>
                  <a:srgbClr val="273239"/>
                </a:solidFill>
                <a:effectLst/>
                <a:latin typeface="Nunito" pitchFamily="2" charset="0"/>
              </a:rPr>
              <a:t>View </a:t>
            </a:r>
            <a:r>
              <a:rPr lang="en-US" b="0" i="0" dirty="0">
                <a:solidFill>
                  <a:srgbClr val="273239"/>
                </a:solidFill>
                <a:effectLst/>
                <a:latin typeface="Nunito" pitchFamily="2" charset="0"/>
              </a:rPr>
              <a:t>to render the final output.</a:t>
            </a:r>
          </a:p>
          <a:p>
            <a:pPr algn="l" fontAlgn="base"/>
            <a:r>
              <a:rPr lang="en-US" b="1" i="0" dirty="0">
                <a:solidFill>
                  <a:srgbClr val="273239"/>
                </a:solidFill>
                <a:effectLst/>
                <a:latin typeface="Nunito" pitchFamily="2" charset="0"/>
              </a:rPr>
              <a:t>Responsibilities:</a:t>
            </a:r>
          </a:p>
          <a:p>
            <a:pPr algn="l" fontAlgn="base">
              <a:spcAft>
                <a:spcPts val="1800"/>
              </a:spcAft>
              <a:buFont typeface="Arial" panose="020B0604020202020204" pitchFamily="34" charset="0"/>
              <a:buChar char="•"/>
            </a:pPr>
            <a:r>
              <a:rPr lang="en-US" b="0" i="0" dirty="0">
                <a:solidFill>
                  <a:srgbClr val="273239"/>
                </a:solidFill>
                <a:effectLst/>
                <a:latin typeface="Nunito" pitchFamily="2" charset="0"/>
              </a:rPr>
              <a:t>Receiving user input and interpreting it.</a:t>
            </a:r>
          </a:p>
          <a:p>
            <a:pPr algn="l" fontAlgn="base">
              <a:spcAft>
                <a:spcPts val="1800"/>
              </a:spcAft>
              <a:buFont typeface="Arial" panose="020B0604020202020204" pitchFamily="34" charset="0"/>
              <a:buChar char="•"/>
            </a:pPr>
            <a:r>
              <a:rPr lang="en-US" b="0" i="0" dirty="0">
                <a:solidFill>
                  <a:srgbClr val="273239"/>
                </a:solidFill>
                <a:effectLst/>
                <a:latin typeface="Nunito" pitchFamily="2" charset="0"/>
              </a:rPr>
              <a:t>Updating the Model based on user actions.</a:t>
            </a:r>
          </a:p>
          <a:p>
            <a:pPr algn="l" fontAlgn="base">
              <a:spcAft>
                <a:spcPts val="1800"/>
              </a:spcAft>
              <a:buFont typeface="Arial" panose="020B0604020202020204" pitchFamily="34" charset="0"/>
              <a:buChar char="•"/>
            </a:pPr>
            <a:r>
              <a:rPr lang="en-US" b="0" i="0" dirty="0">
                <a:solidFill>
                  <a:srgbClr val="273239"/>
                </a:solidFill>
                <a:effectLst/>
                <a:latin typeface="Nunito" pitchFamily="2" charset="0"/>
              </a:rPr>
              <a:t>Selecting and displaying the appropriate View.</a:t>
            </a:r>
          </a:p>
          <a:p>
            <a:pPr algn="l" rtl="0" fontAlgn="base">
              <a:spcAft>
                <a:spcPts val="750"/>
              </a:spcAft>
            </a:pPr>
            <a:r>
              <a:rPr lang="en-US" b="1" i="0" dirty="0">
                <a:solidFill>
                  <a:srgbClr val="273239"/>
                </a:solidFill>
                <a:effectLst/>
                <a:latin typeface="Nunito" pitchFamily="2" charset="0"/>
              </a:rPr>
              <a:t>Example: </a:t>
            </a:r>
            <a:r>
              <a:rPr lang="en-US" b="0" i="0" dirty="0">
                <a:solidFill>
                  <a:srgbClr val="273239"/>
                </a:solidFill>
                <a:effectLst/>
                <a:latin typeface="Nunito" pitchFamily="2" charset="0"/>
              </a:rPr>
              <a:t>In a bookstore application, the Controller would handle actions such as searching for a book, adding a book to the cart, or checking out.</a:t>
            </a:r>
          </a:p>
        </p:txBody>
      </p:sp>
    </p:spTree>
    <p:extLst>
      <p:ext uri="{BB962C8B-B14F-4D97-AF65-F5344CB8AC3E}">
        <p14:creationId xmlns:p14="http://schemas.microsoft.com/office/powerpoint/2010/main" val="868286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64999B-83A9-5615-3B80-23AC1EC932FE}"/>
              </a:ext>
            </a:extLst>
          </p:cNvPr>
          <p:cNvSpPr txBox="1"/>
          <p:nvPr/>
        </p:nvSpPr>
        <p:spPr>
          <a:xfrm>
            <a:off x="705393" y="933057"/>
            <a:ext cx="10345783" cy="3888244"/>
          </a:xfrm>
          <a:prstGeom prst="rect">
            <a:avLst/>
          </a:prstGeom>
          <a:noFill/>
        </p:spPr>
        <p:txBody>
          <a:bodyPr wrap="square">
            <a:spAutoFit/>
          </a:bodyPr>
          <a:lstStyle/>
          <a:p>
            <a:pPr algn="l" fontAlgn="base">
              <a:spcBef>
                <a:spcPts val="1800"/>
              </a:spcBef>
              <a:spcAft>
                <a:spcPts val="1800"/>
              </a:spcAft>
            </a:pPr>
            <a:r>
              <a:rPr lang="en-US" b="1" i="0" dirty="0">
                <a:solidFill>
                  <a:srgbClr val="273239"/>
                </a:solidFill>
                <a:effectLst/>
                <a:latin typeface="Nunito" pitchFamily="2" charset="0"/>
              </a:rPr>
              <a:t>View:</a:t>
            </a:r>
          </a:p>
          <a:p>
            <a:pPr algn="l" rtl="0" fontAlgn="base">
              <a:spcAft>
                <a:spcPts val="750"/>
              </a:spcAft>
            </a:pPr>
            <a:r>
              <a:rPr lang="en-US" b="0" i="0" dirty="0">
                <a:solidFill>
                  <a:srgbClr val="273239"/>
                </a:solidFill>
                <a:effectLst/>
                <a:latin typeface="Nunito" pitchFamily="2" charset="0"/>
              </a:rPr>
              <a:t>The </a:t>
            </a:r>
            <a:r>
              <a:rPr lang="en-US" b="1" i="0" dirty="0">
                <a:solidFill>
                  <a:srgbClr val="273239"/>
                </a:solidFill>
                <a:effectLst/>
                <a:latin typeface="Nunito" pitchFamily="2" charset="0"/>
              </a:rPr>
              <a:t>View </a:t>
            </a:r>
            <a:r>
              <a:rPr lang="en-US" b="0" i="0" dirty="0">
                <a:solidFill>
                  <a:srgbClr val="273239"/>
                </a:solidFill>
                <a:effectLst/>
                <a:latin typeface="Nunito" pitchFamily="2" charset="0"/>
              </a:rPr>
              <a:t>component is used for all the UI logic of the application. It generates a user interface for the user. Views are created by the data which is collected by the model component but these data aren’t taken directly but through the controller. It only interacts with the controller.</a:t>
            </a:r>
          </a:p>
          <a:p>
            <a:pPr algn="l" fontAlgn="base"/>
            <a:r>
              <a:rPr lang="en-US" b="1" i="0" dirty="0">
                <a:solidFill>
                  <a:srgbClr val="273239"/>
                </a:solidFill>
                <a:effectLst/>
                <a:latin typeface="Nunito" pitchFamily="2" charset="0"/>
              </a:rPr>
              <a:t>Responsibilities:</a:t>
            </a:r>
          </a:p>
          <a:p>
            <a:pPr algn="l" fontAlgn="base">
              <a:spcAft>
                <a:spcPts val="1800"/>
              </a:spcAft>
              <a:buFont typeface="Arial" panose="020B0604020202020204" pitchFamily="34" charset="0"/>
              <a:buChar char="•"/>
            </a:pPr>
            <a:r>
              <a:rPr lang="en-US" b="0" i="0" dirty="0">
                <a:solidFill>
                  <a:srgbClr val="273239"/>
                </a:solidFill>
                <a:effectLst/>
                <a:latin typeface="Nunito" pitchFamily="2" charset="0"/>
              </a:rPr>
              <a:t>Rendering data to the user in a specific format.</a:t>
            </a:r>
          </a:p>
          <a:p>
            <a:pPr algn="l" fontAlgn="base">
              <a:spcAft>
                <a:spcPts val="1800"/>
              </a:spcAft>
              <a:buFont typeface="Arial" panose="020B0604020202020204" pitchFamily="34" charset="0"/>
              <a:buChar char="•"/>
            </a:pPr>
            <a:r>
              <a:rPr lang="en-US" b="0" i="0" dirty="0">
                <a:solidFill>
                  <a:srgbClr val="273239"/>
                </a:solidFill>
                <a:effectLst/>
                <a:latin typeface="Nunito" pitchFamily="2" charset="0"/>
              </a:rPr>
              <a:t>Displaying the user interface elements.</a:t>
            </a:r>
          </a:p>
          <a:p>
            <a:pPr algn="l" fontAlgn="base">
              <a:spcAft>
                <a:spcPts val="1800"/>
              </a:spcAft>
              <a:buFont typeface="Arial" panose="020B0604020202020204" pitchFamily="34" charset="0"/>
              <a:buChar char="•"/>
            </a:pPr>
            <a:r>
              <a:rPr lang="en-US" b="0" i="0" dirty="0">
                <a:solidFill>
                  <a:srgbClr val="273239"/>
                </a:solidFill>
                <a:effectLst/>
                <a:latin typeface="Nunito" pitchFamily="2" charset="0"/>
              </a:rPr>
              <a:t>Updating the display when the Model changes.</a:t>
            </a:r>
          </a:p>
          <a:p>
            <a:pPr algn="l" rtl="0" fontAlgn="base">
              <a:spcAft>
                <a:spcPts val="750"/>
              </a:spcAft>
            </a:pPr>
            <a:r>
              <a:rPr lang="en-US" b="1" i="0" dirty="0">
                <a:solidFill>
                  <a:srgbClr val="273239"/>
                </a:solidFill>
                <a:effectLst/>
                <a:latin typeface="Nunito" pitchFamily="2" charset="0"/>
              </a:rPr>
              <a:t>Example:</a:t>
            </a:r>
            <a:r>
              <a:rPr lang="en-US" b="0" i="0" dirty="0">
                <a:solidFill>
                  <a:srgbClr val="273239"/>
                </a:solidFill>
                <a:effectLst/>
                <a:latin typeface="Nunito" pitchFamily="2" charset="0"/>
              </a:rPr>
              <a:t> In a bookstore application, the View would display the list of books, book details, and provide input fields for searching or filtering books.</a:t>
            </a:r>
          </a:p>
        </p:txBody>
      </p:sp>
    </p:spTree>
    <p:extLst>
      <p:ext uri="{BB962C8B-B14F-4D97-AF65-F5344CB8AC3E}">
        <p14:creationId xmlns:p14="http://schemas.microsoft.com/office/powerpoint/2010/main" val="2640747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87069C-4CB2-3B6D-9B50-D32CA4C6CAB1}"/>
              </a:ext>
            </a:extLst>
          </p:cNvPr>
          <p:cNvSpPr txBox="1"/>
          <p:nvPr/>
        </p:nvSpPr>
        <p:spPr>
          <a:xfrm>
            <a:off x="888273" y="379060"/>
            <a:ext cx="10258697" cy="5119350"/>
          </a:xfrm>
          <a:prstGeom prst="rect">
            <a:avLst/>
          </a:prstGeom>
          <a:noFill/>
        </p:spPr>
        <p:txBody>
          <a:bodyPr wrap="square">
            <a:spAutoFit/>
          </a:bodyPr>
          <a:lstStyle/>
          <a:p>
            <a:pPr algn="l" fontAlgn="base">
              <a:spcBef>
                <a:spcPts val="1800"/>
              </a:spcBef>
              <a:spcAft>
                <a:spcPts val="1800"/>
              </a:spcAft>
            </a:pPr>
            <a:r>
              <a:rPr lang="en-US" sz="2000" b="1" i="0" dirty="0">
                <a:solidFill>
                  <a:srgbClr val="273239"/>
                </a:solidFill>
                <a:effectLst/>
                <a:latin typeface="Nunito" pitchFamily="2" charset="0"/>
              </a:rPr>
              <a:t>Model:</a:t>
            </a:r>
          </a:p>
          <a:p>
            <a:pPr algn="l" rtl="0" fontAlgn="base">
              <a:spcAft>
                <a:spcPts val="750"/>
              </a:spcAft>
            </a:pPr>
            <a:r>
              <a:rPr lang="en-US" sz="2000" b="0" i="0" dirty="0">
                <a:solidFill>
                  <a:srgbClr val="273239"/>
                </a:solidFill>
                <a:effectLst/>
                <a:latin typeface="Nunito" pitchFamily="2" charset="0"/>
              </a:rPr>
              <a:t>The </a:t>
            </a:r>
            <a:r>
              <a:rPr lang="en-US" sz="2000" b="1" i="0" dirty="0">
                <a:solidFill>
                  <a:srgbClr val="273239"/>
                </a:solidFill>
                <a:effectLst/>
                <a:latin typeface="Nunito" pitchFamily="2" charset="0"/>
              </a:rPr>
              <a:t>Model </a:t>
            </a:r>
            <a:r>
              <a:rPr lang="en-US" sz="2000" b="0" i="0" dirty="0">
                <a:solidFill>
                  <a:srgbClr val="273239"/>
                </a:solidFill>
                <a:effectLst/>
                <a:latin typeface="Nunito" pitchFamily="2" charset="0"/>
              </a:rPr>
              <a:t>component corresponds to all the data-related logic that the user works with. This can represent either the data that is being transferred between the View and Controller components or any other business logic-related data. It can add or retrieve data from the database. It responds to the controller’s request because the controller can’t interact with the database by itself. The model interacts with the database and gives the required data back to the controller.</a:t>
            </a:r>
          </a:p>
          <a:p>
            <a:pPr algn="l" fontAlgn="base"/>
            <a:r>
              <a:rPr lang="en-US" sz="2000" b="1" i="0" dirty="0">
                <a:solidFill>
                  <a:srgbClr val="273239"/>
                </a:solidFill>
                <a:effectLst/>
                <a:latin typeface="Nunito" pitchFamily="2" charset="0"/>
              </a:rPr>
              <a:t>Responsibilities:</a:t>
            </a:r>
          </a:p>
          <a:p>
            <a:pPr algn="l" fontAlgn="base">
              <a:spcAft>
                <a:spcPts val="1800"/>
              </a:spcAft>
              <a:buFont typeface="Arial" panose="020B0604020202020204" pitchFamily="34" charset="0"/>
              <a:buChar char="•"/>
            </a:pPr>
            <a:r>
              <a:rPr lang="en-US" sz="2000" b="0" i="0" dirty="0">
                <a:solidFill>
                  <a:srgbClr val="273239"/>
                </a:solidFill>
                <a:effectLst/>
                <a:latin typeface="Nunito" pitchFamily="2" charset="0"/>
              </a:rPr>
              <a:t>Managing data: CRUD (Create, Read, Update, Delete) operations.</a:t>
            </a:r>
          </a:p>
          <a:p>
            <a:pPr algn="l" fontAlgn="base">
              <a:spcAft>
                <a:spcPts val="1800"/>
              </a:spcAft>
              <a:buFont typeface="Arial" panose="020B0604020202020204" pitchFamily="34" charset="0"/>
              <a:buChar char="•"/>
            </a:pPr>
            <a:r>
              <a:rPr lang="en-US" sz="2000" b="0" i="0" dirty="0">
                <a:solidFill>
                  <a:srgbClr val="273239"/>
                </a:solidFill>
                <a:effectLst/>
                <a:latin typeface="Nunito" pitchFamily="2" charset="0"/>
              </a:rPr>
              <a:t>Enforcing business rules.</a:t>
            </a:r>
          </a:p>
          <a:p>
            <a:pPr algn="l" fontAlgn="base">
              <a:spcAft>
                <a:spcPts val="1800"/>
              </a:spcAft>
              <a:buFont typeface="Arial" panose="020B0604020202020204" pitchFamily="34" charset="0"/>
              <a:buChar char="•"/>
            </a:pPr>
            <a:r>
              <a:rPr lang="en-US" sz="2000" b="0" i="0" dirty="0">
                <a:solidFill>
                  <a:srgbClr val="273239"/>
                </a:solidFill>
                <a:effectLst/>
                <a:latin typeface="Nunito" pitchFamily="2" charset="0"/>
              </a:rPr>
              <a:t>Notifying the View and Controller of state changes.</a:t>
            </a:r>
          </a:p>
          <a:p>
            <a:pPr algn="l" rtl="0" fontAlgn="base">
              <a:spcAft>
                <a:spcPts val="750"/>
              </a:spcAft>
            </a:pPr>
            <a:r>
              <a:rPr lang="en-US" sz="2000" b="1" i="0" dirty="0">
                <a:solidFill>
                  <a:srgbClr val="273239"/>
                </a:solidFill>
                <a:effectLst/>
                <a:latin typeface="Nunito" pitchFamily="2" charset="0"/>
              </a:rPr>
              <a:t>Example: </a:t>
            </a:r>
            <a:r>
              <a:rPr lang="en-US" sz="2000" b="0" i="0" dirty="0">
                <a:solidFill>
                  <a:srgbClr val="273239"/>
                </a:solidFill>
                <a:effectLst/>
                <a:latin typeface="Nunito" pitchFamily="2" charset="0"/>
              </a:rPr>
              <a:t>In a bookstore application, the Model would handle data related to books, such as the book title, author, price, and stock level.</a:t>
            </a:r>
          </a:p>
        </p:txBody>
      </p:sp>
    </p:spTree>
    <p:extLst>
      <p:ext uri="{BB962C8B-B14F-4D97-AF65-F5344CB8AC3E}">
        <p14:creationId xmlns:p14="http://schemas.microsoft.com/office/powerpoint/2010/main" val="450858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6CDF44-2734-F54D-EA99-A3D0977370A4}"/>
              </a:ext>
            </a:extLst>
          </p:cNvPr>
          <p:cNvSpPr txBox="1"/>
          <p:nvPr/>
        </p:nvSpPr>
        <p:spPr>
          <a:xfrm>
            <a:off x="0" y="20324"/>
            <a:ext cx="11922033" cy="5693866"/>
          </a:xfrm>
          <a:prstGeom prst="rect">
            <a:avLst/>
          </a:prstGeom>
          <a:noFill/>
        </p:spPr>
        <p:txBody>
          <a:bodyPr wrap="square">
            <a:spAutoFit/>
          </a:bodyPr>
          <a:lstStyle/>
          <a:p>
            <a:pPr algn="l">
              <a:buFont typeface="Arial" panose="020B0604020202020204" pitchFamily="34" charset="0"/>
              <a:buChar char="•"/>
            </a:pPr>
            <a:r>
              <a:rPr lang="en-US" sz="2800" b="1" i="0" dirty="0">
                <a:solidFill>
                  <a:srgbClr val="3A3B41"/>
                </a:solidFill>
                <a:effectLst/>
                <a:latin typeface="Georgia" panose="02040502050405020303" pitchFamily="18" charset="0"/>
              </a:rPr>
              <a:t>Time and resource efficiency</a:t>
            </a:r>
            <a:r>
              <a:rPr lang="en-US" sz="2800" b="0" i="0" dirty="0">
                <a:solidFill>
                  <a:srgbClr val="3A3B41"/>
                </a:solidFill>
                <a:effectLst/>
                <a:latin typeface="Georgia" panose="02040502050405020303" pitchFamily="18" charset="0"/>
              </a:rPr>
              <a:t>: Frameworks include pre-built libraries, tools and components that drastically cut down on the amount of time needed for development. To expedite the development process, developers can take advantage of </a:t>
            </a:r>
            <a:r>
              <a:rPr lang="en-US" sz="2800" b="0" i="0" dirty="0">
                <a:solidFill>
                  <a:srgbClr val="FF0000"/>
                </a:solidFill>
                <a:effectLst/>
                <a:latin typeface="Georgia" panose="02040502050405020303" pitchFamily="18" charset="0"/>
              </a:rPr>
              <a:t>ready-to-use functionalities like form validations, database integration, authentication modules and more.</a:t>
            </a:r>
          </a:p>
          <a:p>
            <a:pPr algn="l">
              <a:buFont typeface="Arial" panose="020B0604020202020204" pitchFamily="34" charset="0"/>
              <a:buChar char="•"/>
            </a:pPr>
            <a:r>
              <a:rPr lang="en-US" sz="2800" b="1" i="0" dirty="0">
                <a:solidFill>
                  <a:srgbClr val="3A3B41"/>
                </a:solidFill>
                <a:effectLst/>
                <a:latin typeface="Georgia" panose="02040502050405020303" pitchFamily="18" charset="0"/>
              </a:rPr>
              <a:t>Consistency and standardization</a:t>
            </a:r>
            <a:r>
              <a:rPr lang="en-US" sz="2800" b="0" i="0" dirty="0">
                <a:solidFill>
                  <a:srgbClr val="3A3B41"/>
                </a:solidFill>
                <a:effectLst/>
                <a:latin typeface="Georgia" panose="02040502050405020303" pitchFamily="18" charset="0"/>
              </a:rPr>
              <a:t>: Frameworks guarantee uniformity throughout the project by enforcing best practices and code standards. By creating a consistent coding structure, this standardization improves code readability and promotes teamwork among members.</a:t>
            </a:r>
          </a:p>
          <a:p>
            <a:pPr algn="l">
              <a:buFont typeface="Arial" panose="020B0604020202020204" pitchFamily="34" charset="0"/>
              <a:buChar char="•"/>
            </a:pPr>
            <a:r>
              <a:rPr lang="en-US" sz="2800" b="1" i="0" dirty="0">
                <a:solidFill>
                  <a:srgbClr val="3A3B41"/>
                </a:solidFill>
                <a:effectLst/>
                <a:latin typeface="Georgia" panose="02040502050405020303" pitchFamily="18" charset="0"/>
              </a:rPr>
              <a:t>Scalability and maintainability</a:t>
            </a:r>
            <a:r>
              <a:rPr lang="en-US" sz="2800" b="0" i="0" dirty="0">
                <a:solidFill>
                  <a:srgbClr val="3A3B41"/>
                </a:solidFill>
                <a:effectLst/>
                <a:latin typeface="Georgia" panose="02040502050405020303" pitchFamily="18" charset="0"/>
              </a:rPr>
              <a:t>: Frameworks are made to effectively manage scaling issues. Its modular nature makes scaling applications as they expand easier. The framework’s well-organized structure makes future updates, debugging and code maintenance easier.</a:t>
            </a:r>
          </a:p>
        </p:txBody>
      </p:sp>
    </p:spTree>
    <p:extLst>
      <p:ext uri="{BB962C8B-B14F-4D97-AF65-F5344CB8AC3E}">
        <p14:creationId xmlns:p14="http://schemas.microsoft.com/office/powerpoint/2010/main" val="1869885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C72FD8-2119-D54B-FF27-36A4E7A069D5}"/>
              </a:ext>
            </a:extLst>
          </p:cNvPr>
          <p:cNvPicPr>
            <a:picLocks noChangeAspect="1"/>
          </p:cNvPicPr>
          <p:nvPr/>
        </p:nvPicPr>
        <p:blipFill>
          <a:blip r:embed="rId2"/>
          <a:stretch>
            <a:fillRect/>
          </a:stretch>
        </p:blipFill>
        <p:spPr>
          <a:xfrm>
            <a:off x="1872343" y="870857"/>
            <a:ext cx="8421187" cy="5024845"/>
          </a:xfrm>
          <a:prstGeom prst="rect">
            <a:avLst/>
          </a:prstGeom>
        </p:spPr>
      </p:pic>
      <p:sp>
        <p:nvSpPr>
          <p:cNvPr id="2" name="Rectangle 1">
            <a:extLst>
              <a:ext uri="{FF2B5EF4-FFF2-40B4-BE49-F238E27FC236}">
                <a16:creationId xmlns:a16="http://schemas.microsoft.com/office/drawing/2014/main" id="{B628FA74-91C5-3643-D9CE-20BFBF42069A}"/>
              </a:ext>
            </a:extLst>
          </p:cNvPr>
          <p:cNvSpPr/>
          <p:nvPr/>
        </p:nvSpPr>
        <p:spPr>
          <a:xfrm>
            <a:off x="2211977" y="1637211"/>
            <a:ext cx="5886994" cy="5225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dirty="0"/>
              <a:t>Web application development :</a:t>
            </a:r>
          </a:p>
        </p:txBody>
      </p:sp>
    </p:spTree>
    <p:extLst>
      <p:ext uri="{BB962C8B-B14F-4D97-AF65-F5344CB8AC3E}">
        <p14:creationId xmlns:p14="http://schemas.microsoft.com/office/powerpoint/2010/main" val="126865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0"/>
            <a:ext cx="9525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0232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ightb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0"/>
            <a:ext cx="8991600"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678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CD8782-6200-4FCB-2ED1-E6569188E6B8}"/>
              </a:ext>
            </a:extLst>
          </p:cNvPr>
          <p:cNvSpPr txBox="1"/>
          <p:nvPr/>
        </p:nvSpPr>
        <p:spPr>
          <a:xfrm>
            <a:off x="69669" y="1213909"/>
            <a:ext cx="11295017" cy="4524315"/>
          </a:xfrm>
          <a:prstGeom prst="rect">
            <a:avLst/>
          </a:prstGeom>
          <a:noFill/>
        </p:spPr>
        <p:txBody>
          <a:bodyPr wrap="square">
            <a:spAutoFit/>
          </a:bodyPr>
          <a:lstStyle/>
          <a:p>
            <a:pPr algn="l"/>
            <a:r>
              <a:rPr lang="en-US" b="1" i="0" dirty="0">
                <a:solidFill>
                  <a:srgbClr val="04003F"/>
                </a:solidFill>
                <a:effectLst/>
                <a:latin typeface="Montserrat" panose="00000500000000000000" pitchFamily="2" charset="0"/>
              </a:rPr>
              <a:t>Front-End Web Development Framework</a:t>
            </a:r>
          </a:p>
          <a:p>
            <a:pPr algn="l"/>
            <a:endParaRPr lang="en-US" b="1" i="0" dirty="0">
              <a:solidFill>
                <a:srgbClr val="04003F"/>
              </a:solidFill>
              <a:effectLst/>
              <a:latin typeface="Montserrat" panose="00000500000000000000" pitchFamily="2" charset="0"/>
            </a:endParaRPr>
          </a:p>
          <a:p>
            <a:pPr algn="l">
              <a:buFont typeface="Arial" panose="020B0604020202020204" pitchFamily="34" charset="0"/>
              <a:buChar char="•"/>
            </a:pPr>
            <a:r>
              <a:rPr lang="en-US" b="1" i="0" dirty="0">
                <a:solidFill>
                  <a:srgbClr val="3A3B41"/>
                </a:solidFill>
                <a:effectLst/>
                <a:latin typeface="Georgia" panose="02040502050405020303" pitchFamily="18" charset="0"/>
              </a:rPr>
              <a:t>Structure and presentation: </a:t>
            </a:r>
            <a:r>
              <a:rPr lang="en-US" b="0" i="0" dirty="0">
                <a:solidFill>
                  <a:srgbClr val="3A3B41"/>
                </a:solidFill>
                <a:effectLst/>
                <a:latin typeface="Georgia" panose="02040502050405020303" pitchFamily="18" charset="0"/>
              </a:rPr>
              <a:t>Front-end frameworks, like Angular, Vue.js and React.js, make it easier to create the user interface, which focuses on how the program appears and communicates with users.</a:t>
            </a:r>
          </a:p>
          <a:p>
            <a:pPr algn="l">
              <a:buFont typeface="Arial" panose="020B0604020202020204" pitchFamily="34" charset="0"/>
              <a:buChar char="•"/>
            </a:pPr>
            <a:r>
              <a:rPr lang="en-US" b="1" i="0" dirty="0">
                <a:solidFill>
                  <a:srgbClr val="3A3B41"/>
                </a:solidFill>
                <a:effectLst/>
                <a:latin typeface="Georgia" panose="02040502050405020303" pitchFamily="18" charset="0"/>
              </a:rPr>
              <a:t>Component-based architecture: </a:t>
            </a:r>
            <a:r>
              <a:rPr lang="en-US" b="0" i="0" dirty="0">
                <a:solidFill>
                  <a:srgbClr val="3A3B41"/>
                </a:solidFill>
                <a:effectLst/>
                <a:latin typeface="Georgia" panose="02040502050405020303" pitchFamily="18" charset="0"/>
              </a:rPr>
              <a:t>These frameworks use a component-based architecture that enables programmers to design reusable user interface (UI) components, such as buttons, forms and navigation bars, and combine them to quickly construct sophisticated interfaces.</a:t>
            </a:r>
          </a:p>
          <a:p>
            <a:pPr algn="l">
              <a:buFont typeface="Arial" panose="020B0604020202020204" pitchFamily="34" charset="0"/>
              <a:buChar char="•"/>
            </a:pPr>
            <a:r>
              <a:rPr lang="en-US" b="1" i="0" dirty="0">
                <a:solidFill>
                  <a:srgbClr val="3A3B41"/>
                </a:solidFill>
                <a:effectLst/>
                <a:latin typeface="Georgia" panose="02040502050405020303" pitchFamily="18" charset="0"/>
              </a:rPr>
              <a:t>Enhanced user experience: </a:t>
            </a:r>
            <a:r>
              <a:rPr lang="en-US" b="0" i="0" dirty="0">
                <a:solidFill>
                  <a:srgbClr val="3A3B41"/>
                </a:solidFill>
                <a:effectLst/>
                <a:latin typeface="Georgia" panose="02040502050405020303" pitchFamily="18" charset="0"/>
              </a:rPr>
              <a:t>Front-end frameworks enable the creation of interactive and responsive user interfaces that smoothly adjust to different screen sizes and devices.</a:t>
            </a:r>
          </a:p>
          <a:p>
            <a:pPr algn="l">
              <a:buFont typeface="Arial" panose="020B0604020202020204" pitchFamily="34" charset="0"/>
              <a:buChar char="•"/>
            </a:pPr>
            <a:r>
              <a:rPr lang="en-US" b="1" i="0" dirty="0">
                <a:solidFill>
                  <a:srgbClr val="3A3B41"/>
                </a:solidFill>
                <a:effectLst/>
                <a:latin typeface="Georgia" panose="02040502050405020303" pitchFamily="18" charset="0"/>
              </a:rPr>
              <a:t>Handling user input: </a:t>
            </a:r>
            <a:r>
              <a:rPr lang="en-US" b="0" i="0" dirty="0">
                <a:solidFill>
                  <a:srgbClr val="3A3B41"/>
                </a:solidFill>
                <a:effectLst/>
                <a:latin typeface="Georgia" panose="02040502050405020303" pitchFamily="18" charset="0"/>
              </a:rPr>
              <a:t>Front-end frameworks oversee client-side interactions, event processing, and user input, making sure that users have a seamless and enjoyable experience.</a:t>
            </a:r>
          </a:p>
          <a:p>
            <a:pPr algn="l">
              <a:buFont typeface="Arial" panose="020B0604020202020204" pitchFamily="34" charset="0"/>
              <a:buChar char="•"/>
            </a:pPr>
            <a:r>
              <a:rPr lang="en-US" b="1" i="0" dirty="0">
                <a:solidFill>
                  <a:srgbClr val="3A3B41"/>
                </a:solidFill>
                <a:effectLst/>
                <a:latin typeface="Georgia" panose="02040502050405020303" pitchFamily="18" charset="0"/>
              </a:rPr>
              <a:t>Efficient Data Binding: </a:t>
            </a:r>
            <a:r>
              <a:rPr lang="en-US" b="0" i="0" dirty="0">
                <a:solidFill>
                  <a:srgbClr val="3A3B41"/>
                </a:solidFill>
                <a:effectLst/>
                <a:latin typeface="Georgia" panose="02040502050405020303" pitchFamily="18" charset="0"/>
              </a:rPr>
              <a:t>Both front and back end frameworks allow for</a:t>
            </a:r>
            <a:r>
              <a:rPr lang="en-US" b="1" i="0" dirty="0">
                <a:solidFill>
                  <a:srgbClr val="3A3B41"/>
                </a:solidFill>
                <a:effectLst/>
                <a:latin typeface="Georgia" panose="02040502050405020303" pitchFamily="18" charset="0"/>
              </a:rPr>
              <a:t> </a:t>
            </a:r>
            <a:r>
              <a:rPr lang="en-US" b="0" i="0" dirty="0">
                <a:solidFill>
                  <a:srgbClr val="3A3B41"/>
                </a:solidFill>
                <a:effectLst/>
                <a:latin typeface="Georgia" panose="02040502050405020303" pitchFamily="18" charset="0"/>
              </a:rPr>
              <a:t>effective data binding, which guarantee that modifications to application data automatically update the user interface and vice versa.</a:t>
            </a:r>
          </a:p>
          <a:p>
            <a:pPr algn="l">
              <a:buFont typeface="Arial" panose="020B0604020202020204" pitchFamily="34" charset="0"/>
              <a:buChar char="•"/>
            </a:pPr>
            <a:r>
              <a:rPr lang="en-US" b="1" i="0" dirty="0">
                <a:solidFill>
                  <a:srgbClr val="3A3B41"/>
                </a:solidFill>
                <a:effectLst/>
                <a:latin typeface="Georgia" panose="02040502050405020303" pitchFamily="18" charset="0"/>
              </a:rPr>
              <a:t>Server-side rendering (SSR) support: </a:t>
            </a:r>
            <a:r>
              <a:rPr lang="en-US" b="0" i="0" dirty="0">
                <a:solidFill>
                  <a:srgbClr val="3A3B41"/>
                </a:solidFill>
                <a:effectLst/>
                <a:latin typeface="Georgia" panose="02040502050405020303" pitchFamily="18" charset="0"/>
              </a:rPr>
              <a:t>By offering pre-rendered material that search engines can crawl and index, several front-end frameworks facilitate server-side rendering, which improves </a:t>
            </a:r>
            <a:r>
              <a:rPr lang="en-US" b="0" i="0" dirty="0">
                <a:solidFill>
                  <a:srgbClr val="3A3B41"/>
                </a:solidFill>
                <a:effectLst/>
                <a:latin typeface="Georgia" panose="02040502050405020303" pitchFamily="18" charset="0"/>
                <a:hlinkClick r:id="rId2"/>
              </a:rPr>
              <a:t>search engine optimization (SEO)</a:t>
            </a:r>
            <a:r>
              <a:rPr lang="en-US" b="0" i="0" dirty="0">
                <a:solidFill>
                  <a:srgbClr val="3A3B41"/>
                </a:solidFill>
                <a:effectLst/>
                <a:latin typeface="Georgia" panose="02040502050405020303" pitchFamily="18" charset="0"/>
              </a:rPr>
              <a:t>.</a:t>
            </a:r>
          </a:p>
        </p:txBody>
      </p:sp>
    </p:spTree>
    <p:extLst>
      <p:ext uri="{BB962C8B-B14F-4D97-AF65-F5344CB8AC3E}">
        <p14:creationId xmlns:p14="http://schemas.microsoft.com/office/powerpoint/2010/main" val="2186726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9CE1DD-9631-9AF5-F06F-DBA74705E5CC}"/>
              </a:ext>
            </a:extLst>
          </p:cNvPr>
          <p:cNvPicPr>
            <a:picLocks noChangeAspect="1"/>
          </p:cNvPicPr>
          <p:nvPr/>
        </p:nvPicPr>
        <p:blipFill>
          <a:blip r:embed="rId2"/>
          <a:stretch>
            <a:fillRect/>
          </a:stretch>
        </p:blipFill>
        <p:spPr>
          <a:xfrm>
            <a:off x="0" y="1045355"/>
            <a:ext cx="12192000" cy="4767291"/>
          </a:xfrm>
          <a:prstGeom prst="rect">
            <a:avLst/>
          </a:prstGeom>
        </p:spPr>
      </p:pic>
      <p:sp>
        <p:nvSpPr>
          <p:cNvPr id="6" name="TextBox 5">
            <a:extLst>
              <a:ext uri="{FF2B5EF4-FFF2-40B4-BE49-F238E27FC236}">
                <a16:creationId xmlns:a16="http://schemas.microsoft.com/office/drawing/2014/main" id="{2E00D760-3009-029D-093D-7ADD35230F22}"/>
              </a:ext>
            </a:extLst>
          </p:cNvPr>
          <p:cNvSpPr txBox="1"/>
          <p:nvPr/>
        </p:nvSpPr>
        <p:spPr>
          <a:xfrm>
            <a:off x="5625737" y="4841966"/>
            <a:ext cx="4606834" cy="369332"/>
          </a:xfrm>
          <a:prstGeom prst="rect">
            <a:avLst/>
          </a:prstGeom>
          <a:noFill/>
        </p:spPr>
        <p:txBody>
          <a:bodyPr wrap="square" rtlCol="0">
            <a:spAutoFit/>
          </a:bodyPr>
          <a:lstStyle/>
          <a:p>
            <a:pPr algn="ctr"/>
            <a:r>
              <a:rPr lang="en-IN" dirty="0"/>
              <a:t>FULL stack</a:t>
            </a:r>
          </a:p>
        </p:txBody>
      </p:sp>
      <p:sp>
        <p:nvSpPr>
          <p:cNvPr id="2" name="Rectangle 1">
            <a:extLst>
              <a:ext uri="{FF2B5EF4-FFF2-40B4-BE49-F238E27FC236}">
                <a16:creationId xmlns:a16="http://schemas.microsoft.com/office/drawing/2014/main" id="{3176CBBE-F5FF-AFD9-1CE2-A8CE2673A55F}"/>
              </a:ext>
            </a:extLst>
          </p:cNvPr>
          <p:cNvSpPr/>
          <p:nvPr/>
        </p:nvSpPr>
        <p:spPr>
          <a:xfrm>
            <a:off x="348343" y="3274423"/>
            <a:ext cx="2342606" cy="253822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298018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47E4B2-9E03-7C38-60FB-631A6A83ED25}"/>
              </a:ext>
            </a:extLst>
          </p:cNvPr>
          <p:cNvSpPr txBox="1"/>
          <p:nvPr/>
        </p:nvSpPr>
        <p:spPr>
          <a:xfrm>
            <a:off x="836023" y="1030520"/>
            <a:ext cx="9126583" cy="3693319"/>
          </a:xfrm>
          <a:prstGeom prst="rect">
            <a:avLst/>
          </a:prstGeom>
          <a:noFill/>
        </p:spPr>
        <p:txBody>
          <a:bodyPr wrap="square">
            <a:spAutoFit/>
          </a:bodyPr>
          <a:lstStyle/>
          <a:p>
            <a:pPr algn="l"/>
            <a:r>
              <a:rPr lang="en-US" b="1" i="0" dirty="0">
                <a:solidFill>
                  <a:srgbClr val="04003F"/>
                </a:solidFill>
                <a:effectLst/>
                <a:latin typeface="Montserrat" panose="00000500000000000000" pitchFamily="2" charset="0"/>
              </a:rPr>
              <a:t>Back-End Web Development Framework</a:t>
            </a:r>
            <a:endParaRPr lang="en-US" b="1" dirty="0">
              <a:solidFill>
                <a:srgbClr val="04003F"/>
              </a:solidFill>
              <a:latin typeface="Montserrat" panose="00000500000000000000" pitchFamily="2" charset="0"/>
            </a:endParaRPr>
          </a:p>
          <a:p>
            <a:pPr algn="l"/>
            <a:endParaRPr lang="en-US" b="1" i="0" dirty="0">
              <a:solidFill>
                <a:srgbClr val="04003F"/>
              </a:solidFill>
              <a:effectLst/>
              <a:latin typeface="Montserrat" panose="00000500000000000000" pitchFamily="2" charset="0"/>
            </a:endParaRPr>
          </a:p>
          <a:p>
            <a:pPr algn="l">
              <a:buFont typeface="Arial" panose="020B0604020202020204" pitchFamily="34" charset="0"/>
              <a:buChar char="•"/>
            </a:pPr>
            <a:r>
              <a:rPr lang="en-US" b="1" i="0" dirty="0">
                <a:solidFill>
                  <a:srgbClr val="3A3B41"/>
                </a:solidFill>
                <a:effectLst/>
                <a:latin typeface="Georgia" panose="02040502050405020303" pitchFamily="18" charset="0"/>
              </a:rPr>
              <a:t>Data handling and storage: </a:t>
            </a:r>
            <a:r>
              <a:rPr lang="en-US" b="0" i="0" dirty="0">
                <a:solidFill>
                  <a:srgbClr val="3A3B41"/>
                </a:solidFill>
                <a:effectLst/>
                <a:latin typeface="Georgia" panose="02040502050405020303" pitchFamily="18" charset="0"/>
              </a:rPr>
              <a:t>Back-end frameworks handle server-side tasks such data processing, storage and database interactions. Examples of these frameworks are Node.js, Django, Express.js, and Ruby on Rails.</a:t>
            </a:r>
          </a:p>
          <a:p>
            <a:pPr algn="l">
              <a:buFont typeface="Arial" panose="020B0604020202020204" pitchFamily="34" charset="0"/>
              <a:buChar char="•"/>
            </a:pPr>
            <a:r>
              <a:rPr lang="en-US" b="1" i="0" dirty="0">
                <a:solidFill>
                  <a:srgbClr val="3A3B41"/>
                </a:solidFill>
                <a:effectLst/>
                <a:latin typeface="Georgia" panose="02040502050405020303" pitchFamily="18" charset="0"/>
              </a:rPr>
              <a:t>Routing and URL handling: </a:t>
            </a:r>
            <a:r>
              <a:rPr lang="en-US" b="0" i="0" dirty="0">
                <a:solidFill>
                  <a:srgbClr val="3A3B41"/>
                </a:solidFill>
                <a:effectLst/>
                <a:latin typeface="Georgia" panose="02040502050405020303" pitchFamily="18" charset="0"/>
              </a:rPr>
              <a:t>Back end frameworks</a:t>
            </a:r>
            <a:r>
              <a:rPr lang="en-US" b="1" i="0" dirty="0">
                <a:solidFill>
                  <a:srgbClr val="3A3B41"/>
                </a:solidFill>
                <a:effectLst/>
                <a:latin typeface="Georgia" panose="02040502050405020303" pitchFamily="18" charset="0"/>
              </a:rPr>
              <a:t> </a:t>
            </a:r>
            <a:r>
              <a:rPr lang="en-US" b="0" i="0" dirty="0">
                <a:solidFill>
                  <a:srgbClr val="3A3B41"/>
                </a:solidFill>
                <a:effectLst/>
                <a:latin typeface="Georgia" panose="02040502050405020303" pitchFamily="18" charset="0"/>
              </a:rPr>
              <a:t>manage URL routing, handling various HTTP methods (GET, POST, PUT, DELETE) and sending inbound requests to the right endpoints.</a:t>
            </a:r>
          </a:p>
          <a:p>
            <a:pPr algn="l">
              <a:buFont typeface="Arial" panose="020B0604020202020204" pitchFamily="34" charset="0"/>
              <a:buChar char="•"/>
            </a:pPr>
            <a:r>
              <a:rPr lang="en-US" b="1" i="0" dirty="0">
                <a:solidFill>
                  <a:srgbClr val="3A3B41"/>
                </a:solidFill>
                <a:effectLst/>
                <a:latin typeface="Georgia" panose="02040502050405020303" pitchFamily="18" charset="0"/>
              </a:rPr>
              <a:t>Security measures: </a:t>
            </a:r>
            <a:r>
              <a:rPr lang="en-US" b="0" i="0" dirty="0">
                <a:solidFill>
                  <a:srgbClr val="3A3B41"/>
                </a:solidFill>
                <a:effectLst/>
                <a:latin typeface="Georgia" panose="02040502050405020303" pitchFamily="18" charset="0"/>
              </a:rPr>
              <a:t>Security features like input validation, encryption, and defense against widespread online vulnerabilities like SQL injection and cross-site request forgery (CSRF) are all implemented by back end frameworks.</a:t>
            </a:r>
          </a:p>
          <a:p>
            <a:pPr algn="l">
              <a:buFont typeface="Arial" panose="020B0604020202020204" pitchFamily="34" charset="0"/>
              <a:buChar char="•"/>
            </a:pPr>
            <a:r>
              <a:rPr lang="en-US" b="1" i="0" dirty="0">
                <a:solidFill>
                  <a:srgbClr val="3A3B41"/>
                </a:solidFill>
                <a:effectLst/>
                <a:latin typeface="Georgia" panose="02040502050405020303" pitchFamily="18" charset="0"/>
              </a:rPr>
              <a:t>Performance optimization: </a:t>
            </a:r>
            <a:r>
              <a:rPr lang="en-US" b="0" i="0" dirty="0">
                <a:solidFill>
                  <a:srgbClr val="3A3B41"/>
                </a:solidFill>
                <a:effectLst/>
                <a:latin typeface="Georgia" panose="02040502050405020303" pitchFamily="18" charset="0"/>
              </a:rPr>
              <a:t>It offers methods and resources for raising response speeds, cutting latency and optimizing back end performance.</a:t>
            </a:r>
          </a:p>
        </p:txBody>
      </p:sp>
    </p:spTree>
    <p:extLst>
      <p:ext uri="{BB962C8B-B14F-4D97-AF65-F5344CB8AC3E}">
        <p14:creationId xmlns:p14="http://schemas.microsoft.com/office/powerpoint/2010/main" val="3109497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1ED7E1-A343-3E24-EF4E-3735FF81FA03}"/>
              </a:ext>
            </a:extLst>
          </p:cNvPr>
          <p:cNvSpPr txBox="1"/>
          <p:nvPr/>
        </p:nvSpPr>
        <p:spPr>
          <a:xfrm>
            <a:off x="548640" y="60002"/>
            <a:ext cx="8595360" cy="369332"/>
          </a:xfrm>
          <a:prstGeom prst="rect">
            <a:avLst/>
          </a:prstGeom>
          <a:noFill/>
        </p:spPr>
        <p:txBody>
          <a:bodyPr wrap="square">
            <a:spAutoFit/>
          </a:bodyPr>
          <a:lstStyle/>
          <a:p>
            <a:pPr algn="l"/>
            <a:r>
              <a:rPr lang="en-US" b="1" i="0" dirty="0">
                <a:solidFill>
                  <a:srgbClr val="04003F"/>
                </a:solidFill>
                <a:effectLst/>
                <a:latin typeface="Montserrat" panose="00000500000000000000" pitchFamily="2" charset="0"/>
              </a:rPr>
              <a:t>Criteria for Selecting the Best Web Development Frameworks</a:t>
            </a:r>
          </a:p>
        </p:txBody>
      </p:sp>
      <p:sp>
        <p:nvSpPr>
          <p:cNvPr id="5" name="TextBox 4">
            <a:extLst>
              <a:ext uri="{FF2B5EF4-FFF2-40B4-BE49-F238E27FC236}">
                <a16:creationId xmlns:a16="http://schemas.microsoft.com/office/drawing/2014/main" id="{104D04D4-4B14-C9B3-9F7B-3A571E67B5E4}"/>
              </a:ext>
            </a:extLst>
          </p:cNvPr>
          <p:cNvSpPr txBox="1"/>
          <p:nvPr/>
        </p:nvSpPr>
        <p:spPr>
          <a:xfrm>
            <a:off x="548639" y="675979"/>
            <a:ext cx="11564983" cy="6186309"/>
          </a:xfrm>
          <a:prstGeom prst="rect">
            <a:avLst/>
          </a:prstGeom>
          <a:noFill/>
        </p:spPr>
        <p:txBody>
          <a:bodyPr wrap="square">
            <a:spAutoFit/>
          </a:bodyPr>
          <a:lstStyle/>
          <a:p>
            <a:pPr algn="l"/>
            <a:r>
              <a:rPr lang="en-US" b="0" i="0" dirty="0">
                <a:solidFill>
                  <a:srgbClr val="3A3B41"/>
                </a:solidFill>
                <a:effectLst/>
                <a:latin typeface="Georgia" panose="02040502050405020303" pitchFamily="18" charset="0"/>
              </a:rPr>
              <a:t>the essential criteria for evaluating and choosing the right front end framework:</a:t>
            </a:r>
          </a:p>
          <a:p>
            <a:pPr algn="l">
              <a:buFont typeface="Arial" panose="020B0604020202020204" pitchFamily="34" charset="0"/>
              <a:buChar char="•"/>
            </a:pPr>
            <a:r>
              <a:rPr lang="en-US" b="0" i="0" dirty="0">
                <a:solidFill>
                  <a:srgbClr val="3A3B41"/>
                </a:solidFill>
                <a:effectLst/>
                <a:latin typeface="Georgia" panose="02040502050405020303" pitchFamily="18" charset="0"/>
              </a:rPr>
              <a:t>Efficiency</a:t>
            </a:r>
          </a:p>
          <a:p>
            <a:pPr algn="l">
              <a:buFont typeface="Arial" panose="020B0604020202020204" pitchFamily="34" charset="0"/>
              <a:buChar char="•"/>
            </a:pPr>
            <a:r>
              <a:rPr lang="en-US" b="0" i="0" dirty="0">
                <a:solidFill>
                  <a:srgbClr val="3A3B41"/>
                </a:solidFill>
                <a:effectLst/>
                <a:latin typeface="Georgia" panose="02040502050405020303" pitchFamily="18" charset="0"/>
              </a:rPr>
              <a:t>Loading time</a:t>
            </a:r>
          </a:p>
          <a:p>
            <a:pPr algn="l">
              <a:buFont typeface="Arial" panose="020B0604020202020204" pitchFamily="34" charset="0"/>
              <a:buChar char="•"/>
            </a:pPr>
            <a:r>
              <a:rPr lang="en-US" b="0" i="0" dirty="0">
                <a:solidFill>
                  <a:srgbClr val="3A3B41"/>
                </a:solidFill>
                <a:effectLst/>
                <a:latin typeface="Georgia" panose="02040502050405020303" pitchFamily="18" charset="0"/>
              </a:rPr>
              <a:t>Documentation</a:t>
            </a:r>
          </a:p>
          <a:p>
            <a:pPr algn="l">
              <a:buFont typeface="Arial" panose="020B0604020202020204" pitchFamily="34" charset="0"/>
              <a:buChar char="•"/>
            </a:pPr>
            <a:r>
              <a:rPr lang="en-US" b="0" i="0" dirty="0">
                <a:solidFill>
                  <a:srgbClr val="3A3B41"/>
                </a:solidFill>
                <a:effectLst/>
                <a:latin typeface="Georgia" panose="02040502050405020303" pitchFamily="18" charset="0"/>
              </a:rPr>
              <a:t>Ease of learning</a:t>
            </a:r>
          </a:p>
          <a:p>
            <a:pPr algn="l">
              <a:buFont typeface="Arial" panose="020B0604020202020204" pitchFamily="34" charset="0"/>
              <a:buChar char="•"/>
            </a:pPr>
            <a:r>
              <a:rPr lang="en-US" b="0" i="0" dirty="0">
                <a:solidFill>
                  <a:srgbClr val="3A3B41"/>
                </a:solidFill>
                <a:effectLst/>
                <a:latin typeface="Georgia" panose="02040502050405020303" pitchFamily="18" charset="0"/>
              </a:rPr>
              <a:t>Rich feature set</a:t>
            </a:r>
          </a:p>
          <a:p>
            <a:pPr algn="l">
              <a:buFont typeface="Arial" panose="020B0604020202020204" pitchFamily="34" charset="0"/>
              <a:buChar char="•"/>
            </a:pPr>
            <a:r>
              <a:rPr lang="en-US" b="0" i="0" dirty="0">
                <a:solidFill>
                  <a:srgbClr val="3A3B41"/>
                </a:solidFill>
                <a:effectLst/>
                <a:latin typeface="Georgia" panose="02040502050405020303" pitchFamily="18" charset="0"/>
              </a:rPr>
              <a:t>Support for modern web standards</a:t>
            </a:r>
          </a:p>
          <a:p>
            <a:pPr algn="l">
              <a:buFont typeface="Arial" panose="020B0604020202020204" pitchFamily="34" charset="0"/>
              <a:buChar char="•"/>
            </a:pPr>
            <a:r>
              <a:rPr lang="en-US" b="0" i="0" dirty="0">
                <a:solidFill>
                  <a:srgbClr val="3A3B41"/>
                </a:solidFill>
                <a:effectLst/>
                <a:latin typeface="Georgia" panose="02040502050405020303" pitchFamily="18" charset="0"/>
              </a:rPr>
              <a:t>Integration with tools</a:t>
            </a:r>
          </a:p>
          <a:p>
            <a:pPr algn="l">
              <a:buFont typeface="Arial" panose="020B0604020202020204" pitchFamily="34" charset="0"/>
              <a:buChar char="•"/>
            </a:pPr>
            <a:r>
              <a:rPr lang="en-US" b="0" i="0" dirty="0">
                <a:solidFill>
                  <a:srgbClr val="3A3B41"/>
                </a:solidFill>
                <a:effectLst/>
                <a:latin typeface="Georgia" panose="02040502050405020303" pitchFamily="18" charset="0"/>
              </a:rPr>
              <a:t>Third-party support</a:t>
            </a:r>
          </a:p>
          <a:p>
            <a:pPr algn="l">
              <a:buFont typeface="Arial" panose="020B0604020202020204" pitchFamily="34" charset="0"/>
              <a:buChar char="•"/>
            </a:pPr>
            <a:r>
              <a:rPr lang="en-US" b="0" i="0" dirty="0">
                <a:solidFill>
                  <a:srgbClr val="3A3B41"/>
                </a:solidFill>
                <a:effectLst/>
                <a:latin typeface="Georgia" panose="02040502050405020303" pitchFamily="18" charset="0"/>
              </a:rPr>
              <a:t>Longevity and stability</a:t>
            </a:r>
          </a:p>
          <a:p>
            <a:pPr algn="l">
              <a:buFont typeface="Arial" panose="020B0604020202020204" pitchFamily="34" charset="0"/>
              <a:buChar char="•"/>
            </a:pPr>
            <a:r>
              <a:rPr lang="en-US" b="0" i="0" dirty="0">
                <a:solidFill>
                  <a:srgbClr val="3A3B41"/>
                </a:solidFill>
                <a:effectLst/>
                <a:latin typeface="Georgia" panose="02040502050405020303" pitchFamily="18" charset="0"/>
              </a:rPr>
              <a:t>Specialized requirements</a:t>
            </a:r>
          </a:p>
          <a:p>
            <a:pPr algn="l">
              <a:buFont typeface="Arial" panose="020B0604020202020204" pitchFamily="34" charset="0"/>
              <a:buChar char="•"/>
            </a:pPr>
            <a:r>
              <a:rPr lang="en-US" b="0" i="0" dirty="0">
                <a:solidFill>
                  <a:srgbClr val="3A3B41"/>
                </a:solidFill>
                <a:effectLst/>
                <a:latin typeface="Georgia" panose="02040502050405020303" pitchFamily="18" charset="0"/>
              </a:rPr>
              <a:t>Request handling</a:t>
            </a:r>
          </a:p>
          <a:p>
            <a:pPr algn="l">
              <a:buFont typeface="Arial" panose="020B0604020202020204" pitchFamily="34" charset="0"/>
              <a:buChar char="•"/>
            </a:pPr>
            <a:r>
              <a:rPr lang="en-US" b="0" i="0" dirty="0">
                <a:solidFill>
                  <a:srgbClr val="3A3B41"/>
                </a:solidFill>
                <a:effectLst/>
                <a:latin typeface="Georgia" panose="02040502050405020303" pitchFamily="18" charset="0"/>
              </a:rPr>
              <a:t>Concurrency</a:t>
            </a:r>
          </a:p>
          <a:p>
            <a:pPr algn="l">
              <a:buFont typeface="Arial" panose="020B0604020202020204" pitchFamily="34" charset="0"/>
              <a:buChar char="•"/>
            </a:pPr>
            <a:r>
              <a:rPr lang="en-US" b="0" i="0" dirty="0">
                <a:solidFill>
                  <a:srgbClr val="3A3B41"/>
                </a:solidFill>
                <a:effectLst/>
                <a:latin typeface="Georgia" panose="02040502050405020303" pitchFamily="18" charset="0"/>
              </a:rPr>
              <a:t>Scalability and resource management</a:t>
            </a:r>
          </a:p>
          <a:p>
            <a:pPr algn="l">
              <a:buFont typeface="Arial" panose="020B0604020202020204" pitchFamily="34" charset="0"/>
              <a:buChar char="•"/>
            </a:pPr>
            <a:r>
              <a:rPr lang="en-US" b="0" i="0" dirty="0">
                <a:solidFill>
                  <a:srgbClr val="3A3B41"/>
                </a:solidFill>
                <a:effectLst/>
                <a:latin typeface="Georgia" panose="02040502050405020303" pitchFamily="18" charset="0"/>
              </a:rPr>
              <a:t>Database connectivity</a:t>
            </a:r>
          </a:p>
          <a:p>
            <a:pPr algn="l">
              <a:buFont typeface="Arial" panose="020B0604020202020204" pitchFamily="34" charset="0"/>
              <a:buChar char="•"/>
            </a:pPr>
            <a:r>
              <a:rPr lang="en-US" b="0" i="0" dirty="0">
                <a:solidFill>
                  <a:srgbClr val="3A3B41"/>
                </a:solidFill>
                <a:effectLst/>
                <a:latin typeface="Georgia" panose="02040502050405020303" pitchFamily="18" charset="0"/>
              </a:rPr>
              <a:t>Authentication mechanisms</a:t>
            </a:r>
          </a:p>
          <a:p>
            <a:pPr algn="l">
              <a:buFont typeface="Arial" panose="020B0604020202020204" pitchFamily="34" charset="0"/>
              <a:buChar char="•"/>
            </a:pPr>
            <a:r>
              <a:rPr lang="en-US" b="0" i="0" dirty="0">
                <a:solidFill>
                  <a:srgbClr val="3A3B41"/>
                </a:solidFill>
                <a:effectLst/>
                <a:latin typeface="Georgia" panose="02040502050405020303" pitchFamily="18" charset="0"/>
              </a:rPr>
              <a:t>Authorization controls</a:t>
            </a:r>
          </a:p>
          <a:p>
            <a:pPr algn="l">
              <a:buFont typeface="Arial" panose="020B0604020202020204" pitchFamily="34" charset="0"/>
              <a:buChar char="•"/>
            </a:pPr>
            <a:r>
              <a:rPr lang="en-US" b="0" i="0" dirty="0">
                <a:solidFill>
                  <a:srgbClr val="3A3B41"/>
                </a:solidFill>
                <a:effectLst/>
                <a:latin typeface="Georgia" panose="02040502050405020303" pitchFamily="18" charset="0"/>
              </a:rPr>
              <a:t>Protection against vulnerabilities</a:t>
            </a:r>
          </a:p>
          <a:p>
            <a:pPr algn="l">
              <a:buFont typeface="Arial" panose="020B0604020202020204" pitchFamily="34" charset="0"/>
              <a:buChar char="•"/>
            </a:pPr>
            <a:r>
              <a:rPr lang="en-US" b="0" i="0" dirty="0">
                <a:solidFill>
                  <a:srgbClr val="3A3B41"/>
                </a:solidFill>
                <a:effectLst/>
                <a:latin typeface="Georgia" panose="02040502050405020303" pitchFamily="18" charset="0"/>
              </a:rPr>
              <a:t>Framework stability</a:t>
            </a:r>
          </a:p>
          <a:p>
            <a:pPr algn="l"/>
            <a:r>
              <a:rPr lang="en-US" b="0" i="0" dirty="0">
                <a:solidFill>
                  <a:srgbClr val="3A3B41"/>
                </a:solidFill>
                <a:effectLst/>
                <a:latin typeface="Georgia" panose="02040502050405020303" pitchFamily="18" charset="0"/>
              </a:rPr>
              <a:t>Developers should take these factors into account to choose a front end web development framework that best fits the technical requirements of the project, the capabilities of the development team and the project’s long-term objectives.</a:t>
            </a:r>
          </a:p>
        </p:txBody>
      </p:sp>
    </p:spTree>
    <p:extLst>
      <p:ext uri="{BB962C8B-B14F-4D97-AF65-F5344CB8AC3E}">
        <p14:creationId xmlns:p14="http://schemas.microsoft.com/office/powerpoint/2010/main" val="4254390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A83964-A1AC-2401-030A-21592FE032A2}"/>
              </a:ext>
            </a:extLst>
          </p:cNvPr>
          <p:cNvPicPr>
            <a:picLocks noChangeAspect="1"/>
          </p:cNvPicPr>
          <p:nvPr/>
        </p:nvPicPr>
        <p:blipFill>
          <a:blip r:embed="rId2"/>
          <a:stretch>
            <a:fillRect/>
          </a:stretch>
        </p:blipFill>
        <p:spPr>
          <a:xfrm>
            <a:off x="1201315" y="630235"/>
            <a:ext cx="6706536" cy="685896"/>
          </a:xfrm>
          <a:prstGeom prst="rect">
            <a:avLst/>
          </a:prstGeom>
        </p:spPr>
      </p:pic>
      <p:pic>
        <p:nvPicPr>
          <p:cNvPr id="7" name="Picture 6">
            <a:extLst>
              <a:ext uri="{FF2B5EF4-FFF2-40B4-BE49-F238E27FC236}">
                <a16:creationId xmlns:a16="http://schemas.microsoft.com/office/drawing/2014/main" id="{727D9040-37D8-B611-2C9A-D33AAF129F85}"/>
              </a:ext>
            </a:extLst>
          </p:cNvPr>
          <p:cNvPicPr>
            <a:picLocks noChangeAspect="1"/>
          </p:cNvPicPr>
          <p:nvPr/>
        </p:nvPicPr>
        <p:blipFill>
          <a:blip r:embed="rId3"/>
          <a:stretch>
            <a:fillRect/>
          </a:stretch>
        </p:blipFill>
        <p:spPr>
          <a:xfrm>
            <a:off x="1450136" y="1744390"/>
            <a:ext cx="9431066" cy="4553585"/>
          </a:xfrm>
          <a:prstGeom prst="rect">
            <a:avLst/>
          </a:prstGeom>
        </p:spPr>
      </p:pic>
    </p:spTree>
    <p:extLst>
      <p:ext uri="{BB962C8B-B14F-4D97-AF65-F5344CB8AC3E}">
        <p14:creationId xmlns:p14="http://schemas.microsoft.com/office/powerpoint/2010/main" val="164274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00686D-2CEE-2137-B823-333D91F26070}"/>
              </a:ext>
            </a:extLst>
          </p:cNvPr>
          <p:cNvPicPr>
            <a:picLocks noChangeAspect="1"/>
          </p:cNvPicPr>
          <p:nvPr/>
        </p:nvPicPr>
        <p:blipFill>
          <a:blip r:embed="rId2"/>
          <a:stretch>
            <a:fillRect/>
          </a:stretch>
        </p:blipFill>
        <p:spPr>
          <a:xfrm>
            <a:off x="1094677" y="799733"/>
            <a:ext cx="10002646" cy="5258534"/>
          </a:xfrm>
          <a:prstGeom prst="rect">
            <a:avLst/>
          </a:prstGeom>
        </p:spPr>
      </p:pic>
      <p:sp>
        <p:nvSpPr>
          <p:cNvPr id="6" name="Rectangle 5">
            <a:extLst>
              <a:ext uri="{FF2B5EF4-FFF2-40B4-BE49-F238E27FC236}">
                <a16:creationId xmlns:a16="http://schemas.microsoft.com/office/drawing/2014/main" id="{7FA4B8D9-BFC3-54D9-F41C-060C04717838}"/>
              </a:ext>
            </a:extLst>
          </p:cNvPr>
          <p:cNvSpPr/>
          <p:nvPr/>
        </p:nvSpPr>
        <p:spPr>
          <a:xfrm>
            <a:off x="9814560" y="5495109"/>
            <a:ext cx="1628503" cy="95794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36C18890-7D44-2362-A133-6CC1C49A4B19}"/>
              </a:ext>
            </a:extLst>
          </p:cNvPr>
          <p:cNvSpPr/>
          <p:nvPr/>
        </p:nvSpPr>
        <p:spPr>
          <a:xfrm>
            <a:off x="1332411" y="3429000"/>
            <a:ext cx="1724298" cy="26292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AD3674EF-70DF-42E8-4915-644B0412BF69}"/>
              </a:ext>
            </a:extLst>
          </p:cNvPr>
          <p:cNvSpPr/>
          <p:nvPr/>
        </p:nvSpPr>
        <p:spPr>
          <a:xfrm>
            <a:off x="9100457" y="-2900"/>
            <a:ext cx="914400" cy="914400"/>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09543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DBB795-F577-13E4-C980-C6F91AF537AB}"/>
              </a:ext>
            </a:extLst>
          </p:cNvPr>
          <p:cNvPicPr>
            <a:picLocks noChangeAspect="1"/>
          </p:cNvPicPr>
          <p:nvPr/>
        </p:nvPicPr>
        <p:blipFill>
          <a:blip r:embed="rId2"/>
          <a:stretch>
            <a:fillRect/>
          </a:stretch>
        </p:blipFill>
        <p:spPr>
          <a:xfrm>
            <a:off x="1256624" y="733049"/>
            <a:ext cx="9678751" cy="5391902"/>
          </a:xfrm>
          <a:prstGeom prst="rect">
            <a:avLst/>
          </a:prstGeom>
        </p:spPr>
      </p:pic>
      <p:sp>
        <p:nvSpPr>
          <p:cNvPr id="4" name="Rectangle 3">
            <a:extLst>
              <a:ext uri="{FF2B5EF4-FFF2-40B4-BE49-F238E27FC236}">
                <a16:creationId xmlns:a16="http://schemas.microsoft.com/office/drawing/2014/main" id="{8FDFA8D4-5FA9-5F6F-C859-484F42ADC860}"/>
              </a:ext>
            </a:extLst>
          </p:cNvPr>
          <p:cNvSpPr/>
          <p:nvPr/>
        </p:nvSpPr>
        <p:spPr>
          <a:xfrm>
            <a:off x="9861161" y="5532768"/>
            <a:ext cx="1323703" cy="87956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992937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E6A9FC-8489-952C-F309-FBF75460F8F6}"/>
              </a:ext>
            </a:extLst>
          </p:cNvPr>
          <p:cNvPicPr>
            <a:picLocks noChangeAspect="1"/>
          </p:cNvPicPr>
          <p:nvPr/>
        </p:nvPicPr>
        <p:blipFill>
          <a:blip r:embed="rId2"/>
          <a:stretch>
            <a:fillRect/>
          </a:stretch>
        </p:blipFill>
        <p:spPr>
          <a:xfrm>
            <a:off x="951782" y="1133154"/>
            <a:ext cx="10288436" cy="4591691"/>
          </a:xfrm>
          <a:prstGeom prst="rect">
            <a:avLst/>
          </a:prstGeom>
        </p:spPr>
      </p:pic>
    </p:spTree>
    <p:extLst>
      <p:ext uri="{BB962C8B-B14F-4D97-AF65-F5344CB8AC3E}">
        <p14:creationId xmlns:p14="http://schemas.microsoft.com/office/powerpoint/2010/main" val="1883137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EDF079-1B12-0D44-9794-FB8907C3C0FD}"/>
              </a:ext>
            </a:extLst>
          </p:cNvPr>
          <p:cNvSpPr txBox="1"/>
          <p:nvPr/>
        </p:nvSpPr>
        <p:spPr>
          <a:xfrm>
            <a:off x="365760" y="315905"/>
            <a:ext cx="8778240" cy="1754326"/>
          </a:xfrm>
          <a:prstGeom prst="rect">
            <a:avLst/>
          </a:prstGeom>
          <a:noFill/>
        </p:spPr>
        <p:txBody>
          <a:bodyPr wrap="square">
            <a:spAutoFit/>
          </a:bodyPr>
          <a:lstStyle/>
          <a:p>
            <a:pPr algn="l"/>
            <a:r>
              <a:rPr lang="en-US" b="0" i="0" dirty="0">
                <a:solidFill>
                  <a:srgbClr val="FF0000"/>
                </a:solidFill>
                <a:effectLst/>
                <a:latin typeface="ff4"/>
              </a:rPr>
              <a:t>Understanding the Basic Web Development Framework </a:t>
            </a:r>
          </a:p>
          <a:p>
            <a:pPr algn="l"/>
            <a:r>
              <a:rPr lang="en-US" b="0" i="0" dirty="0">
                <a:solidFill>
                  <a:srgbClr val="000000"/>
                </a:solidFill>
                <a:effectLst/>
                <a:latin typeface="ff5"/>
              </a:rPr>
              <a:t>The main components of any given web framework are </a:t>
            </a:r>
          </a:p>
          <a:p>
            <a:pPr algn="l"/>
            <a:r>
              <a:rPr lang="en-US" b="0" i="0" dirty="0">
                <a:solidFill>
                  <a:srgbClr val="FF0000"/>
                </a:solidFill>
                <a:effectLst/>
                <a:latin typeface="ff3"/>
              </a:rPr>
              <a:t>1. </a:t>
            </a:r>
            <a:r>
              <a:rPr lang="en-US" b="0" i="0" dirty="0">
                <a:solidFill>
                  <a:srgbClr val="000000"/>
                </a:solidFill>
                <a:effectLst/>
                <a:latin typeface="ff5"/>
              </a:rPr>
              <a:t>the user, </a:t>
            </a:r>
            <a:endParaRPr lang="en-US" b="0" i="0" dirty="0">
              <a:solidFill>
                <a:srgbClr val="FF0000"/>
              </a:solidFill>
              <a:effectLst/>
              <a:latin typeface="ff3"/>
            </a:endParaRPr>
          </a:p>
          <a:p>
            <a:pPr algn="l"/>
            <a:r>
              <a:rPr lang="en-US" b="0" i="0" dirty="0">
                <a:solidFill>
                  <a:srgbClr val="FF0000"/>
                </a:solidFill>
                <a:effectLst/>
                <a:latin typeface="ff3"/>
              </a:rPr>
              <a:t>2. </a:t>
            </a:r>
            <a:r>
              <a:rPr lang="en-US" b="0" i="0" dirty="0">
                <a:solidFill>
                  <a:srgbClr val="000000"/>
                </a:solidFill>
                <a:effectLst/>
                <a:latin typeface="ff5"/>
              </a:rPr>
              <a:t>browser, </a:t>
            </a:r>
            <a:endParaRPr lang="en-US" b="0" i="0" dirty="0">
              <a:solidFill>
                <a:srgbClr val="FF0000"/>
              </a:solidFill>
              <a:effectLst/>
              <a:latin typeface="ff3"/>
            </a:endParaRPr>
          </a:p>
          <a:p>
            <a:pPr algn="l"/>
            <a:r>
              <a:rPr lang="en-US" b="0" i="0" dirty="0">
                <a:solidFill>
                  <a:srgbClr val="FF0000"/>
                </a:solidFill>
                <a:effectLst/>
                <a:latin typeface="ff3"/>
              </a:rPr>
              <a:t>3. </a:t>
            </a:r>
            <a:r>
              <a:rPr lang="en-US" b="0" i="0" dirty="0">
                <a:solidFill>
                  <a:srgbClr val="000000"/>
                </a:solidFill>
                <a:effectLst/>
                <a:latin typeface="ff5"/>
              </a:rPr>
              <a:t>webserver, </a:t>
            </a:r>
            <a:endParaRPr lang="en-US" b="0" i="0" dirty="0">
              <a:solidFill>
                <a:srgbClr val="FF0000"/>
              </a:solidFill>
              <a:effectLst/>
              <a:latin typeface="ff3"/>
            </a:endParaRPr>
          </a:p>
          <a:p>
            <a:pPr algn="l"/>
            <a:r>
              <a:rPr lang="en-US" b="0" i="0" dirty="0">
                <a:solidFill>
                  <a:srgbClr val="FF0000"/>
                </a:solidFill>
                <a:effectLst/>
                <a:latin typeface="ff3"/>
              </a:rPr>
              <a:t>4. </a:t>
            </a:r>
            <a:r>
              <a:rPr lang="en-US" b="0" i="0" dirty="0">
                <a:solidFill>
                  <a:srgbClr val="000000"/>
                </a:solidFill>
                <a:effectLst/>
                <a:latin typeface="ff5"/>
              </a:rPr>
              <a:t>and backend services</a:t>
            </a:r>
            <a:endParaRPr lang="en-US" b="0" i="0" dirty="0">
              <a:solidFill>
                <a:srgbClr val="FF0000"/>
              </a:solidFill>
              <a:effectLst/>
              <a:latin typeface="ff3"/>
            </a:endParaRPr>
          </a:p>
        </p:txBody>
      </p:sp>
      <p:pic>
        <p:nvPicPr>
          <p:cNvPr id="5" name="Picture 4">
            <a:extLst>
              <a:ext uri="{FF2B5EF4-FFF2-40B4-BE49-F238E27FC236}">
                <a16:creationId xmlns:a16="http://schemas.microsoft.com/office/drawing/2014/main" id="{AA7C0F40-6446-7BB7-FEB4-93B67EB7BDA1}"/>
              </a:ext>
            </a:extLst>
          </p:cNvPr>
          <p:cNvPicPr>
            <a:picLocks noChangeAspect="1"/>
          </p:cNvPicPr>
          <p:nvPr/>
        </p:nvPicPr>
        <p:blipFill>
          <a:blip r:embed="rId2"/>
          <a:stretch>
            <a:fillRect/>
          </a:stretch>
        </p:blipFill>
        <p:spPr>
          <a:xfrm>
            <a:off x="3564236" y="1275720"/>
            <a:ext cx="8059275" cy="5125165"/>
          </a:xfrm>
          <a:prstGeom prst="rect">
            <a:avLst/>
          </a:prstGeom>
        </p:spPr>
      </p:pic>
    </p:spTree>
    <p:extLst>
      <p:ext uri="{BB962C8B-B14F-4D97-AF65-F5344CB8AC3E}">
        <p14:creationId xmlns:p14="http://schemas.microsoft.com/office/powerpoint/2010/main" val="212805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F6403D-6B59-795E-785E-DA62D365D3DC}"/>
              </a:ext>
            </a:extLst>
          </p:cNvPr>
          <p:cNvSpPr txBox="1"/>
          <p:nvPr/>
        </p:nvSpPr>
        <p:spPr>
          <a:xfrm>
            <a:off x="69665" y="5748"/>
            <a:ext cx="11112139" cy="7048083"/>
          </a:xfrm>
          <a:prstGeom prst="rect">
            <a:avLst/>
          </a:prstGeom>
          <a:noFill/>
        </p:spPr>
        <p:txBody>
          <a:bodyPr wrap="square">
            <a:spAutoFit/>
          </a:bodyPr>
          <a:lstStyle/>
          <a:p>
            <a:pPr algn="l"/>
            <a:r>
              <a:rPr lang="en-US" sz="2400" b="0" i="0" dirty="0">
                <a:solidFill>
                  <a:srgbClr val="FF0000"/>
                </a:solidFill>
                <a:effectLst/>
                <a:latin typeface="ff3"/>
              </a:rPr>
              <a:t>User </a:t>
            </a:r>
          </a:p>
          <a:p>
            <a:pPr marL="342900" indent="-342900" algn="l">
              <a:buFont typeface="Arial" panose="020B0604020202020204" pitchFamily="34" charset="0"/>
              <a:buChar char="•"/>
            </a:pPr>
            <a:r>
              <a:rPr lang="en-US" sz="2400" b="0" i="0" dirty="0">
                <a:effectLst/>
                <a:latin typeface="ff5"/>
              </a:rPr>
              <a:t>Users are a fundamental part of all websites; they are, after all, the reason websites exist in the first place. </a:t>
            </a:r>
          </a:p>
          <a:p>
            <a:pPr marL="342900" indent="-342900" algn="l">
              <a:buFont typeface="Arial" panose="020B0604020202020204" pitchFamily="34" charset="0"/>
              <a:buChar char="•"/>
            </a:pPr>
            <a:r>
              <a:rPr lang="en-US" sz="2400" b="0" i="0" dirty="0">
                <a:effectLst/>
                <a:latin typeface="ff5"/>
              </a:rPr>
              <a:t>User expectations define the requirements for developing a good website, and these expectations have changed a lot over the years. </a:t>
            </a:r>
          </a:p>
          <a:p>
            <a:pPr marL="342900" indent="-342900" algn="l">
              <a:buFont typeface="Arial" panose="020B0604020202020204" pitchFamily="34" charset="0"/>
              <a:buChar char="•"/>
            </a:pPr>
            <a:r>
              <a:rPr lang="en-US" sz="2400" b="0" i="0" dirty="0">
                <a:effectLst/>
                <a:latin typeface="ff5"/>
              </a:rPr>
              <a:t>The user role in a web framework is to sit on the visual output and interaction input of webpages.</a:t>
            </a:r>
          </a:p>
          <a:p>
            <a:pPr marL="342900" indent="-342900" algn="l">
              <a:buFont typeface="Arial" panose="020B0604020202020204" pitchFamily="34" charset="0"/>
              <a:buChar char="•"/>
            </a:pPr>
            <a:r>
              <a:rPr lang="en-US" sz="2400" b="0" i="0" dirty="0">
                <a:effectLst/>
                <a:latin typeface="ff5"/>
              </a:rPr>
              <a:t>Users view the results of the web framework processing and then provide interactions using mouse clicks, keyboard input, and swipes and taps on mobile devices.</a:t>
            </a:r>
          </a:p>
          <a:p>
            <a:pPr algn="l"/>
            <a:endParaRPr lang="en-US" sz="2400" b="0" i="0" dirty="0">
              <a:effectLst/>
              <a:latin typeface="ff5"/>
            </a:endParaRPr>
          </a:p>
          <a:p>
            <a:pPr algn="l"/>
            <a:r>
              <a:rPr lang="en-US" sz="2400" b="0" i="0" dirty="0">
                <a:solidFill>
                  <a:srgbClr val="FF0000"/>
                </a:solidFill>
                <a:effectLst/>
                <a:latin typeface="ff3"/>
              </a:rPr>
              <a:t>Browser </a:t>
            </a:r>
          </a:p>
          <a:p>
            <a:pPr algn="l"/>
            <a:r>
              <a:rPr lang="en-US" sz="2400" b="0" i="0" dirty="0">
                <a:effectLst/>
                <a:latin typeface="ff5"/>
              </a:rPr>
              <a:t>The browser plays three roles in the web framework. </a:t>
            </a:r>
          </a:p>
          <a:p>
            <a:pPr marL="342900" indent="-342900" algn="l">
              <a:buFont typeface="Arial" panose="020B0604020202020204" pitchFamily="34" charset="0"/>
              <a:buChar char="•"/>
            </a:pPr>
            <a:r>
              <a:rPr lang="en-US" sz="2400" b="0" i="0" dirty="0">
                <a:effectLst/>
                <a:latin typeface="ff3"/>
              </a:rPr>
              <a:t>First</a:t>
            </a:r>
            <a:r>
              <a:rPr lang="en-US" sz="2400" b="0" i="0" dirty="0">
                <a:effectLst/>
                <a:latin typeface="ff5"/>
              </a:rPr>
              <a:t>, </a:t>
            </a:r>
            <a:r>
              <a:rPr lang="en-US" sz="2400" b="0" i="0" dirty="0">
                <a:effectLst/>
                <a:latin typeface="ff3"/>
              </a:rPr>
              <a:t>it provides communication to and from the webserver. </a:t>
            </a:r>
            <a:endParaRPr lang="en-US" sz="2400" b="0" i="0" dirty="0">
              <a:effectLst/>
              <a:latin typeface="ff6"/>
            </a:endParaRPr>
          </a:p>
          <a:p>
            <a:pPr marL="342900" indent="-342900" algn="l">
              <a:buFont typeface="Arial" panose="020B0604020202020204" pitchFamily="34" charset="0"/>
              <a:buChar char="•"/>
            </a:pPr>
            <a:r>
              <a:rPr lang="en-US" sz="2400" b="0" i="0" dirty="0">
                <a:effectLst/>
                <a:latin typeface="ff3"/>
              </a:rPr>
              <a:t>Second, it interprets the data from the server and renders it into</a:t>
            </a:r>
            <a:r>
              <a:rPr lang="en-US" sz="2400" b="0" i="0" dirty="0">
                <a:effectLst/>
                <a:latin typeface="ff5"/>
              </a:rPr>
              <a:t> the view that the user actually sees. </a:t>
            </a:r>
            <a:endParaRPr lang="en-US" sz="2400" b="0" i="0" dirty="0">
              <a:effectLst/>
              <a:latin typeface="ff3"/>
            </a:endParaRPr>
          </a:p>
          <a:p>
            <a:pPr marL="342900" indent="-342900" algn="l">
              <a:buFont typeface="Arial" panose="020B0604020202020204" pitchFamily="34" charset="0"/>
              <a:buChar char="•"/>
            </a:pPr>
            <a:r>
              <a:rPr lang="en-US" sz="2400" b="0" i="0" dirty="0">
                <a:effectLst/>
                <a:latin typeface="ff3"/>
              </a:rPr>
              <a:t>Finally,</a:t>
            </a:r>
            <a:r>
              <a:rPr lang="en-US" sz="2400" b="0" i="0" dirty="0">
                <a:effectLst/>
                <a:latin typeface="ff5"/>
              </a:rPr>
              <a:t> </a:t>
            </a:r>
            <a:r>
              <a:rPr lang="en-US" sz="2400" b="0" i="0" dirty="0">
                <a:effectLst/>
                <a:latin typeface="ff3"/>
              </a:rPr>
              <a:t>the browser handles user interaction</a:t>
            </a:r>
            <a:r>
              <a:rPr lang="en-US" sz="2400" b="0" i="0" dirty="0">
                <a:effectLst/>
                <a:latin typeface="ff5"/>
              </a:rPr>
              <a:t> through the keyboard, mouse, touchscreen, or other input device and takes the appropriate action</a:t>
            </a:r>
          </a:p>
          <a:p>
            <a:pPr algn="l"/>
            <a:endParaRPr lang="en-US" sz="2000" b="0" i="0" dirty="0">
              <a:effectLst/>
              <a:latin typeface="ff5"/>
            </a:endParaRPr>
          </a:p>
        </p:txBody>
      </p:sp>
    </p:spTree>
    <p:extLst>
      <p:ext uri="{BB962C8B-B14F-4D97-AF65-F5344CB8AC3E}">
        <p14:creationId xmlns:p14="http://schemas.microsoft.com/office/powerpoint/2010/main" val="64707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3E134F-713B-6A43-D6CB-224B7897E916}"/>
              </a:ext>
            </a:extLst>
          </p:cNvPr>
          <p:cNvSpPr txBox="1"/>
          <p:nvPr/>
        </p:nvSpPr>
        <p:spPr>
          <a:xfrm>
            <a:off x="444137" y="615022"/>
            <a:ext cx="10990217" cy="4893647"/>
          </a:xfrm>
          <a:prstGeom prst="rect">
            <a:avLst/>
          </a:prstGeom>
          <a:noFill/>
        </p:spPr>
        <p:txBody>
          <a:bodyPr wrap="square">
            <a:spAutoFit/>
          </a:bodyPr>
          <a:lstStyle/>
          <a:p>
            <a:pPr algn="l"/>
            <a:r>
              <a:rPr lang="en-US" sz="2400" b="0" i="0" dirty="0">
                <a:solidFill>
                  <a:srgbClr val="FF0000"/>
                </a:solidFill>
                <a:effectLst/>
                <a:latin typeface="ff3"/>
              </a:rPr>
              <a:t>Browser to Webserver Communication </a:t>
            </a:r>
          </a:p>
          <a:p>
            <a:pPr marL="342900" indent="-342900" algn="l">
              <a:buFont typeface="Arial" panose="020B0604020202020204" pitchFamily="34" charset="0"/>
              <a:buChar char="•"/>
            </a:pPr>
            <a:r>
              <a:rPr lang="en-US" sz="2400" b="0" i="0" dirty="0">
                <a:solidFill>
                  <a:srgbClr val="000000"/>
                </a:solidFill>
                <a:effectLst/>
                <a:latin typeface="ff5"/>
              </a:rPr>
              <a:t>Browser-to-webserver communication consists of a series of requests using the </a:t>
            </a:r>
            <a:endParaRPr lang="en-US" sz="2400" b="0" i="0" dirty="0">
              <a:solidFill>
                <a:srgbClr val="000000"/>
              </a:solidFill>
              <a:effectLst/>
              <a:latin typeface="ff6"/>
            </a:endParaRPr>
          </a:p>
          <a:p>
            <a:pPr algn="l"/>
            <a:r>
              <a:rPr lang="en-US" sz="2400" dirty="0">
                <a:solidFill>
                  <a:srgbClr val="000000"/>
                </a:solidFill>
                <a:latin typeface="ff6"/>
              </a:rPr>
              <a:t>     </a:t>
            </a:r>
            <a:r>
              <a:rPr lang="en-US" sz="2400" b="0" i="0" dirty="0">
                <a:solidFill>
                  <a:srgbClr val="000000"/>
                </a:solidFill>
                <a:effectLst/>
                <a:latin typeface="ff5"/>
              </a:rPr>
              <a:t>HTTP and HTTPS protocols. </a:t>
            </a:r>
            <a:endParaRPr lang="en-US" sz="2400" b="0" i="0" dirty="0">
              <a:solidFill>
                <a:srgbClr val="000000"/>
              </a:solidFill>
              <a:effectLst/>
              <a:latin typeface="ff6"/>
            </a:endParaRPr>
          </a:p>
          <a:p>
            <a:pPr marL="342900" indent="-342900" algn="l">
              <a:buFont typeface="Arial" panose="020B0604020202020204" pitchFamily="34" charset="0"/>
              <a:buChar char="•"/>
            </a:pPr>
            <a:r>
              <a:rPr lang="en-US" sz="2400" b="0" i="0" dirty="0">
                <a:solidFill>
                  <a:srgbClr val="000000"/>
                </a:solidFill>
                <a:effectLst/>
                <a:latin typeface="ff5"/>
              </a:rPr>
              <a:t> Hypertext Transfer Protocol (HTTP) defines communication between the </a:t>
            </a:r>
            <a:endParaRPr lang="en-US" sz="2400" b="0" i="0" dirty="0">
              <a:solidFill>
                <a:srgbClr val="000000"/>
              </a:solidFill>
              <a:effectLst/>
              <a:latin typeface="ff6"/>
            </a:endParaRPr>
          </a:p>
          <a:p>
            <a:pPr algn="l"/>
            <a:r>
              <a:rPr lang="en-US" sz="2400" b="0" i="0" dirty="0">
                <a:solidFill>
                  <a:srgbClr val="000000"/>
                </a:solidFill>
                <a:effectLst/>
                <a:latin typeface="ff5"/>
              </a:rPr>
              <a:t>browser and the webserver. </a:t>
            </a:r>
          </a:p>
          <a:p>
            <a:pPr marL="342900" indent="-342900" algn="l">
              <a:buFont typeface="Arial" panose="020B0604020202020204" pitchFamily="34" charset="0"/>
              <a:buChar char="•"/>
            </a:pPr>
            <a:r>
              <a:rPr lang="en-US" sz="2400" b="0" i="0" dirty="0">
                <a:solidFill>
                  <a:srgbClr val="000000"/>
                </a:solidFill>
                <a:effectLst/>
                <a:latin typeface="ff5"/>
              </a:rPr>
              <a:t>The browser makes three main types of requests to the server: </a:t>
            </a:r>
          </a:p>
          <a:p>
            <a:pPr algn="l"/>
            <a:r>
              <a:rPr lang="en-US" sz="2400" b="0" i="0" dirty="0">
                <a:solidFill>
                  <a:srgbClr val="000000"/>
                </a:solidFill>
                <a:effectLst/>
                <a:latin typeface="ff7"/>
              </a:rPr>
              <a:t>1.</a:t>
            </a:r>
            <a:r>
              <a:rPr lang="en-US" sz="2400" b="0" i="0" dirty="0">
                <a:solidFill>
                  <a:srgbClr val="000000"/>
                </a:solidFill>
                <a:effectLst/>
                <a:latin typeface="ff5"/>
              </a:rPr>
              <a:t> </a:t>
            </a:r>
            <a:r>
              <a:rPr lang="en-US" sz="2400" b="0" i="0" dirty="0">
                <a:solidFill>
                  <a:srgbClr val="000000"/>
                </a:solidFill>
                <a:effectLst/>
                <a:latin typeface="ff4"/>
              </a:rPr>
              <a:t>GET: </a:t>
            </a:r>
            <a:r>
              <a:rPr lang="en-US" sz="2400" b="0" i="0" dirty="0">
                <a:solidFill>
                  <a:srgbClr val="000000"/>
                </a:solidFill>
                <a:effectLst/>
                <a:latin typeface="ff7"/>
              </a:rPr>
              <a:t>The GET request is typically used to retrieve data from the server, such as </a:t>
            </a:r>
          </a:p>
          <a:p>
            <a:pPr algn="l"/>
            <a:r>
              <a:rPr lang="en-US" sz="2400" b="0" i="0" dirty="0">
                <a:solidFill>
                  <a:srgbClr val="000000"/>
                </a:solidFill>
                <a:effectLst/>
                <a:latin typeface="ff7"/>
              </a:rPr>
              <a:t>.html files, images, or JSON data. </a:t>
            </a:r>
          </a:p>
          <a:p>
            <a:pPr algn="l"/>
            <a:r>
              <a:rPr lang="en-US" sz="2400" b="0" i="0" dirty="0">
                <a:solidFill>
                  <a:srgbClr val="000000"/>
                </a:solidFill>
                <a:effectLst/>
                <a:latin typeface="ff7"/>
              </a:rPr>
              <a:t>2.</a:t>
            </a:r>
            <a:r>
              <a:rPr lang="en-US" sz="2400" b="0" i="0" dirty="0">
                <a:solidFill>
                  <a:srgbClr val="000000"/>
                </a:solidFill>
                <a:effectLst/>
                <a:latin typeface="ff5"/>
              </a:rPr>
              <a:t> </a:t>
            </a:r>
            <a:r>
              <a:rPr lang="en-US" sz="2400" b="0" i="0" dirty="0">
                <a:solidFill>
                  <a:srgbClr val="000000"/>
                </a:solidFill>
                <a:effectLst/>
                <a:latin typeface="ff4"/>
              </a:rPr>
              <a:t>POST: </a:t>
            </a:r>
            <a:r>
              <a:rPr lang="en-US" sz="2400" b="0" i="0" dirty="0">
                <a:solidFill>
                  <a:srgbClr val="000000"/>
                </a:solidFill>
                <a:effectLst/>
                <a:latin typeface="ff7"/>
              </a:rPr>
              <a:t>POST requests are used when sending data to the server, such as adding </a:t>
            </a:r>
          </a:p>
          <a:p>
            <a:pPr algn="l"/>
            <a:r>
              <a:rPr lang="en-US" sz="2400" b="0" i="0" dirty="0">
                <a:solidFill>
                  <a:srgbClr val="000000"/>
                </a:solidFill>
                <a:effectLst/>
                <a:latin typeface="ff7"/>
              </a:rPr>
              <a:t>an item to a shopping cart or submitting a web form. </a:t>
            </a:r>
          </a:p>
          <a:p>
            <a:pPr algn="l"/>
            <a:r>
              <a:rPr lang="en-US" sz="2400" b="0" i="0" dirty="0">
                <a:solidFill>
                  <a:srgbClr val="000000"/>
                </a:solidFill>
                <a:effectLst/>
                <a:latin typeface="ff7"/>
              </a:rPr>
              <a:t>3.</a:t>
            </a:r>
            <a:r>
              <a:rPr lang="en-US" sz="2400" b="0" i="0" dirty="0">
                <a:solidFill>
                  <a:srgbClr val="000000"/>
                </a:solidFill>
                <a:effectLst/>
                <a:latin typeface="ff5"/>
              </a:rPr>
              <a:t> </a:t>
            </a:r>
            <a:r>
              <a:rPr lang="en-US" sz="2400" b="0" i="0" dirty="0">
                <a:solidFill>
                  <a:srgbClr val="000000"/>
                </a:solidFill>
                <a:effectLst/>
                <a:latin typeface="ff4"/>
              </a:rPr>
              <a:t>AJAX: </a:t>
            </a:r>
            <a:r>
              <a:rPr lang="en-US" sz="2400" b="0" i="0" dirty="0">
                <a:solidFill>
                  <a:srgbClr val="000000"/>
                </a:solidFill>
                <a:effectLst/>
                <a:latin typeface="ff7"/>
              </a:rPr>
              <a:t>Asynchronous JavaScript and XML (AJAX) is actually just a GET or POST </a:t>
            </a:r>
          </a:p>
          <a:p>
            <a:pPr algn="l"/>
            <a:r>
              <a:rPr lang="en-US" sz="2400" b="0" i="0" dirty="0">
                <a:solidFill>
                  <a:srgbClr val="000000"/>
                </a:solidFill>
                <a:effectLst/>
                <a:latin typeface="ff7"/>
              </a:rPr>
              <a:t>request done directly by JavaScript running in the browser. Despite the name, an </a:t>
            </a:r>
          </a:p>
          <a:p>
            <a:pPr algn="l"/>
            <a:r>
              <a:rPr lang="en-US" sz="2400" b="0" i="0" dirty="0">
                <a:solidFill>
                  <a:srgbClr val="000000"/>
                </a:solidFill>
                <a:effectLst/>
                <a:latin typeface="ff7"/>
              </a:rPr>
              <a:t>AJAX request can receive XML, JSON, or raw data in the response</a:t>
            </a:r>
          </a:p>
        </p:txBody>
      </p:sp>
    </p:spTree>
    <p:extLst>
      <p:ext uri="{BB962C8B-B14F-4D97-AF65-F5344CB8AC3E}">
        <p14:creationId xmlns:p14="http://schemas.microsoft.com/office/powerpoint/2010/main" val="2390618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EFDBFB-1DD0-5B69-99EE-321A52EA69D0}"/>
              </a:ext>
            </a:extLst>
          </p:cNvPr>
          <p:cNvSpPr txBox="1"/>
          <p:nvPr/>
        </p:nvSpPr>
        <p:spPr>
          <a:xfrm>
            <a:off x="278674" y="51805"/>
            <a:ext cx="11582400" cy="7109639"/>
          </a:xfrm>
          <a:prstGeom prst="rect">
            <a:avLst/>
          </a:prstGeom>
          <a:noFill/>
        </p:spPr>
        <p:txBody>
          <a:bodyPr wrap="square">
            <a:spAutoFit/>
          </a:bodyPr>
          <a:lstStyle/>
          <a:p>
            <a:pPr algn="l"/>
            <a:r>
              <a:rPr lang="en-US" sz="2400" b="0" i="0" dirty="0">
                <a:solidFill>
                  <a:srgbClr val="FF0000"/>
                </a:solidFill>
                <a:effectLst/>
                <a:latin typeface="ff3"/>
              </a:rPr>
              <a:t>Rendering the Browser View </a:t>
            </a:r>
          </a:p>
          <a:p>
            <a:pPr marL="342900" indent="-342900" algn="l">
              <a:buFont typeface="Arial" panose="020B0604020202020204" pitchFamily="34" charset="0"/>
              <a:buChar char="•"/>
            </a:pPr>
            <a:r>
              <a:rPr lang="en-US" sz="2400" b="0" i="0" dirty="0">
                <a:effectLst/>
                <a:latin typeface="ff5"/>
              </a:rPr>
              <a:t>The browser reads data from the initial URL and then renders the HTML document to build a Document Object Model (DOM). </a:t>
            </a:r>
          </a:p>
          <a:p>
            <a:pPr marL="342900" indent="-342900" algn="l">
              <a:buFont typeface="Arial" panose="020B0604020202020204" pitchFamily="34" charset="0"/>
              <a:buChar char="•"/>
            </a:pPr>
            <a:r>
              <a:rPr lang="en-US" sz="2400" b="0" i="0" dirty="0">
                <a:effectLst/>
                <a:latin typeface="ff5"/>
              </a:rPr>
              <a:t>The DOM is a tree structure object with the HTML document as the root.</a:t>
            </a:r>
          </a:p>
          <a:p>
            <a:pPr marL="342900" indent="-342900" algn="l">
              <a:buFont typeface="Arial" panose="020B0604020202020204" pitchFamily="34" charset="0"/>
              <a:buChar char="•"/>
            </a:pPr>
            <a:r>
              <a:rPr lang="en-US" sz="2400" b="0" i="0" dirty="0">
                <a:effectLst/>
                <a:latin typeface="ff5"/>
              </a:rPr>
              <a:t> The structure of the tree basically matches the structure of the HTML document.</a:t>
            </a:r>
            <a:r>
              <a:rPr lang="en-US" sz="2400" b="0" i="0" dirty="0">
                <a:effectLst/>
                <a:latin typeface="ff7"/>
              </a:rPr>
              <a:t> </a:t>
            </a:r>
            <a:endParaRPr lang="en-US" sz="2400" dirty="0">
              <a:latin typeface="ff5"/>
            </a:endParaRPr>
          </a:p>
          <a:p>
            <a:pPr algn="l"/>
            <a:r>
              <a:rPr lang="en-US" sz="2400" b="0" i="0" dirty="0">
                <a:solidFill>
                  <a:srgbClr val="FF0000"/>
                </a:solidFill>
                <a:effectLst/>
                <a:latin typeface="ff5"/>
              </a:rPr>
              <a:t>webserver</a:t>
            </a:r>
            <a:endParaRPr lang="en-US" sz="2400" dirty="0">
              <a:solidFill>
                <a:srgbClr val="FF0000"/>
              </a:solidFill>
              <a:latin typeface="ff5"/>
            </a:endParaRPr>
          </a:p>
          <a:p>
            <a:pPr algn="l"/>
            <a:r>
              <a:rPr lang="en-US" sz="2400" b="0" i="0" dirty="0">
                <a:effectLst/>
                <a:latin typeface="ff5"/>
              </a:rPr>
              <a:t>The webserver’s main focus is handling requests from browsers.</a:t>
            </a:r>
            <a:r>
              <a:rPr lang="en-US" sz="2400" b="0" i="0" dirty="0">
                <a:effectLst/>
                <a:latin typeface="ff7"/>
              </a:rPr>
              <a:t> </a:t>
            </a:r>
            <a:endParaRPr lang="en-US" sz="2400" b="0" i="0" dirty="0">
              <a:effectLst/>
              <a:latin typeface="ff6"/>
            </a:endParaRPr>
          </a:p>
          <a:p>
            <a:pPr marL="342900" indent="-342900" algn="l">
              <a:buFont typeface="Arial" panose="020B0604020202020204" pitchFamily="34" charset="0"/>
              <a:buChar char="•"/>
            </a:pPr>
            <a:r>
              <a:rPr lang="en-US" sz="2400" b="0" i="0" dirty="0">
                <a:effectLst/>
                <a:latin typeface="ff5"/>
              </a:rPr>
              <a:t>The webserver uses the HTTP headers as well as the URL to determine </a:t>
            </a:r>
            <a:r>
              <a:rPr lang="en-US" sz="2400" b="0" i="0" dirty="0">
                <a:solidFill>
                  <a:srgbClr val="000000"/>
                </a:solidFill>
                <a:effectLst/>
                <a:latin typeface="ff5"/>
              </a:rPr>
              <a:t>What action to take. </a:t>
            </a:r>
          </a:p>
          <a:p>
            <a:pPr marL="342900" indent="-342900" algn="l">
              <a:buFont typeface="Arial" panose="020B0604020202020204" pitchFamily="34" charset="0"/>
              <a:buChar char="•"/>
            </a:pPr>
            <a:r>
              <a:rPr lang="en-US" sz="2400" b="0" i="0" dirty="0">
                <a:solidFill>
                  <a:srgbClr val="000000"/>
                </a:solidFill>
                <a:effectLst/>
                <a:latin typeface="ff5"/>
              </a:rPr>
              <a:t>This is where things get different depending on the webserver, configuration, and technologies used. </a:t>
            </a:r>
          </a:p>
          <a:p>
            <a:pPr marL="342900" indent="-342900" algn="l">
              <a:buFont typeface="Arial" panose="020B0604020202020204" pitchFamily="34" charset="0"/>
              <a:buChar char="•"/>
            </a:pPr>
            <a:r>
              <a:rPr lang="en-US" sz="2400" b="0" i="0" dirty="0">
                <a:solidFill>
                  <a:srgbClr val="000000"/>
                </a:solidFill>
                <a:effectLst/>
                <a:latin typeface="ff5"/>
              </a:rPr>
              <a:t>Most out-of-the-box webservers, such as Apache and IIS, are made to serve static files such as .html, .</a:t>
            </a:r>
            <a:r>
              <a:rPr lang="en-US" sz="2400" b="0" i="0" dirty="0" err="1">
                <a:solidFill>
                  <a:srgbClr val="000000"/>
                </a:solidFill>
                <a:effectLst/>
                <a:latin typeface="ff5"/>
              </a:rPr>
              <a:t>css</a:t>
            </a:r>
            <a:r>
              <a:rPr lang="en-US" sz="2400" b="0" i="0" dirty="0">
                <a:solidFill>
                  <a:srgbClr val="000000"/>
                </a:solidFill>
                <a:effectLst/>
                <a:latin typeface="ff5"/>
              </a:rPr>
              <a:t>, and media files.</a:t>
            </a:r>
            <a:r>
              <a:rPr lang="en-US" sz="2400" b="0" i="0" dirty="0">
                <a:solidFill>
                  <a:srgbClr val="000000"/>
                </a:solidFill>
                <a:effectLst/>
                <a:latin typeface="ff7"/>
              </a:rPr>
              <a:t> </a:t>
            </a:r>
            <a:endParaRPr lang="en-US" sz="2400" b="0" i="0" dirty="0">
              <a:solidFill>
                <a:srgbClr val="000000"/>
              </a:solidFill>
              <a:effectLst/>
              <a:latin typeface="ff5"/>
            </a:endParaRPr>
          </a:p>
          <a:p>
            <a:pPr marL="342900" indent="-342900" algn="l">
              <a:buFont typeface="Arial" panose="020B0604020202020204" pitchFamily="34" charset="0"/>
              <a:buChar char="•"/>
            </a:pPr>
            <a:r>
              <a:rPr lang="en-US" sz="2400" b="0" i="0" dirty="0">
                <a:solidFill>
                  <a:srgbClr val="000000"/>
                </a:solidFill>
                <a:effectLst/>
                <a:latin typeface="ff8"/>
              </a:rPr>
              <a:t>A server-side program is really anything that can be executed by the webserver to </a:t>
            </a:r>
            <a:endParaRPr lang="en-US" sz="2400" b="0" i="0" dirty="0">
              <a:solidFill>
                <a:srgbClr val="000000"/>
              </a:solidFill>
              <a:effectLst/>
              <a:latin typeface="ff6"/>
            </a:endParaRPr>
          </a:p>
          <a:p>
            <a:pPr algn="l"/>
            <a:r>
              <a:rPr lang="en-US" sz="2400" b="0" i="0" dirty="0">
                <a:solidFill>
                  <a:srgbClr val="000000"/>
                </a:solidFill>
                <a:effectLst/>
                <a:latin typeface="ff8"/>
              </a:rPr>
              <a:t>perform the task the browser is requesting. These can be written in PHP, Python, C, </a:t>
            </a:r>
          </a:p>
          <a:p>
            <a:pPr algn="l"/>
            <a:r>
              <a:rPr lang="en-US" sz="2400" b="0" i="0" dirty="0">
                <a:solidFill>
                  <a:srgbClr val="000000"/>
                </a:solidFill>
                <a:effectLst/>
                <a:latin typeface="ff8"/>
              </a:rPr>
              <a:t>C++, C#, Java, … the list goes on and on. </a:t>
            </a:r>
          </a:p>
          <a:p>
            <a:pPr marL="342900" indent="-342900" algn="l">
              <a:buFont typeface="Arial" panose="020B0604020202020204" pitchFamily="34" charset="0"/>
              <a:buChar char="•"/>
            </a:pPr>
            <a:r>
              <a:rPr lang="en-US" sz="2400" b="0" i="0" dirty="0">
                <a:solidFill>
                  <a:srgbClr val="000000"/>
                </a:solidFill>
                <a:effectLst/>
                <a:latin typeface="ff5"/>
              </a:rPr>
              <a:t> </a:t>
            </a:r>
            <a:r>
              <a:rPr lang="en-US" sz="2400" b="0" i="0" dirty="0">
                <a:solidFill>
                  <a:srgbClr val="000000"/>
                </a:solidFill>
                <a:effectLst/>
                <a:latin typeface="ff7"/>
              </a:rPr>
              <a:t>Webservers such as Apache and IIS provide mechanisms to include server-side scripts </a:t>
            </a:r>
            <a:endParaRPr lang="en-US" sz="2400" b="0" i="0" dirty="0">
              <a:solidFill>
                <a:srgbClr val="000000"/>
              </a:solidFill>
              <a:effectLst/>
              <a:latin typeface="ff6"/>
            </a:endParaRPr>
          </a:p>
          <a:p>
            <a:pPr algn="l"/>
            <a:r>
              <a:rPr lang="en-US" sz="2400" b="0" i="0" dirty="0">
                <a:solidFill>
                  <a:srgbClr val="000000"/>
                </a:solidFill>
                <a:effectLst/>
                <a:latin typeface="ff7"/>
              </a:rPr>
              <a:t>and then wire them up to specific URL locations requested by the browser.</a:t>
            </a:r>
          </a:p>
          <a:p>
            <a:pPr marL="342900" indent="-342900" algn="l">
              <a:buFont typeface="Arial" panose="020B0604020202020204" pitchFamily="34" charset="0"/>
              <a:buChar char="•"/>
            </a:pPr>
            <a:endParaRPr lang="en-US" sz="2400" b="0" i="0" dirty="0">
              <a:effectLst/>
              <a:latin typeface="ff6"/>
            </a:endParaRPr>
          </a:p>
        </p:txBody>
      </p:sp>
    </p:spTree>
    <p:extLst>
      <p:ext uri="{BB962C8B-B14F-4D97-AF65-F5344CB8AC3E}">
        <p14:creationId xmlns:p14="http://schemas.microsoft.com/office/powerpoint/2010/main" val="2091662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avaScript HTML DOM">
            <a:extLst>
              <a:ext uri="{FF2B5EF4-FFF2-40B4-BE49-F238E27FC236}">
                <a16:creationId xmlns:a16="http://schemas.microsoft.com/office/drawing/2014/main" id="{7D69FBB7-4516-465A-CD94-54A3A9A9E0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4262" y="696686"/>
            <a:ext cx="7602583" cy="45458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7734FF4-1BC0-A6DC-8B7E-EC8BB9F4BED1}"/>
              </a:ext>
            </a:extLst>
          </p:cNvPr>
          <p:cNvSpPr txBox="1"/>
          <p:nvPr/>
        </p:nvSpPr>
        <p:spPr>
          <a:xfrm>
            <a:off x="3370217" y="5590903"/>
            <a:ext cx="4267200" cy="369332"/>
          </a:xfrm>
          <a:prstGeom prst="rect">
            <a:avLst/>
          </a:prstGeom>
          <a:noFill/>
        </p:spPr>
        <p:txBody>
          <a:bodyPr wrap="square" rtlCol="0">
            <a:spAutoFit/>
          </a:bodyPr>
          <a:lstStyle/>
          <a:p>
            <a:pPr algn="ctr"/>
            <a:r>
              <a:rPr lang="en-IN" dirty="0"/>
              <a:t>DOM tree Structure </a:t>
            </a:r>
          </a:p>
        </p:txBody>
      </p:sp>
    </p:spTree>
    <p:extLst>
      <p:ext uri="{BB962C8B-B14F-4D97-AF65-F5344CB8AC3E}">
        <p14:creationId xmlns:p14="http://schemas.microsoft.com/office/powerpoint/2010/main" val="3095644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ABC74C-68D4-495E-ABA7-A23FB8BBF461}"/>
              </a:ext>
            </a:extLst>
          </p:cNvPr>
          <p:cNvSpPr txBox="1"/>
          <p:nvPr/>
        </p:nvSpPr>
        <p:spPr>
          <a:xfrm>
            <a:off x="513805" y="892021"/>
            <a:ext cx="10467703" cy="4154984"/>
          </a:xfrm>
          <a:prstGeom prst="rect">
            <a:avLst/>
          </a:prstGeom>
          <a:noFill/>
        </p:spPr>
        <p:txBody>
          <a:bodyPr wrap="square">
            <a:spAutoFit/>
          </a:bodyPr>
          <a:lstStyle/>
          <a:p>
            <a:pPr algn="l"/>
            <a:r>
              <a:rPr lang="en-US" sz="2400" b="0" i="0" dirty="0">
                <a:solidFill>
                  <a:srgbClr val="FF0000"/>
                </a:solidFill>
                <a:effectLst/>
                <a:latin typeface="ff3"/>
              </a:rPr>
              <a:t>Backend Services </a:t>
            </a:r>
          </a:p>
          <a:p>
            <a:pPr marL="342900" indent="-342900" algn="l">
              <a:buFont typeface="Arial" panose="020B0604020202020204" pitchFamily="34" charset="0"/>
              <a:buChar char="•"/>
            </a:pPr>
            <a:r>
              <a:rPr lang="en-US" sz="2400" b="0" i="0" dirty="0">
                <a:effectLst/>
                <a:latin typeface="ff5"/>
              </a:rPr>
              <a:t>Backend services are services that run behind the webserver and provide data </a:t>
            </a:r>
            <a:endParaRPr lang="en-US" sz="2400" b="0" i="0" dirty="0">
              <a:effectLst/>
              <a:latin typeface="ff6"/>
            </a:endParaRPr>
          </a:p>
          <a:p>
            <a:pPr algn="l"/>
            <a:r>
              <a:rPr lang="en-US" sz="2400" b="0" i="0" dirty="0">
                <a:effectLst/>
                <a:latin typeface="ff5"/>
              </a:rPr>
              <a:t>used to build responses to the browser. The most common type of backend </a:t>
            </a:r>
          </a:p>
          <a:p>
            <a:pPr algn="l"/>
            <a:r>
              <a:rPr lang="en-US" sz="2400" b="0" i="0" dirty="0">
                <a:effectLst/>
                <a:latin typeface="ff5"/>
              </a:rPr>
              <a:t>service is a database that stores information.</a:t>
            </a:r>
            <a:r>
              <a:rPr lang="en-US" sz="2400" b="0" i="0" dirty="0">
                <a:effectLst/>
                <a:latin typeface="ff7"/>
              </a:rPr>
              <a:t> </a:t>
            </a:r>
            <a:endParaRPr lang="en-US" sz="2400" b="0" i="0" dirty="0">
              <a:effectLst/>
              <a:latin typeface="ff5"/>
            </a:endParaRPr>
          </a:p>
          <a:p>
            <a:pPr marL="342900" indent="-342900" algn="l">
              <a:buFont typeface="Arial" panose="020B0604020202020204" pitchFamily="34" charset="0"/>
              <a:buChar char="•"/>
            </a:pPr>
            <a:r>
              <a:rPr lang="en-US" sz="2400" b="0" i="0" dirty="0">
                <a:effectLst/>
                <a:latin typeface="ff5"/>
              </a:rPr>
              <a:t>When a request comes in from the browser that requires information from the </a:t>
            </a:r>
            <a:endParaRPr lang="en-US" sz="2400" b="0" i="0" dirty="0">
              <a:effectLst/>
              <a:latin typeface="ff6"/>
            </a:endParaRPr>
          </a:p>
          <a:p>
            <a:pPr algn="l"/>
            <a:r>
              <a:rPr lang="en-US" sz="2400" b="0" i="0" dirty="0">
                <a:effectLst/>
                <a:latin typeface="ff5"/>
              </a:rPr>
              <a:t>database or other backend service, the server-side script connects to the </a:t>
            </a:r>
          </a:p>
          <a:p>
            <a:pPr algn="l"/>
            <a:r>
              <a:rPr lang="en-US" sz="2400" b="0" i="0" dirty="0">
                <a:effectLst/>
                <a:latin typeface="ff5"/>
              </a:rPr>
              <a:t>database, retrieves the information, formats it, and then sends it back to the </a:t>
            </a:r>
          </a:p>
          <a:p>
            <a:pPr algn="l"/>
            <a:r>
              <a:rPr lang="en-US" sz="2400" b="0" i="0" dirty="0">
                <a:effectLst/>
                <a:latin typeface="ff5"/>
              </a:rPr>
              <a:t>browser. </a:t>
            </a:r>
          </a:p>
          <a:p>
            <a:pPr marL="342900" indent="-342900" algn="l">
              <a:buFont typeface="Arial" panose="020B0604020202020204" pitchFamily="34" charset="0"/>
              <a:buChar char="•"/>
            </a:pPr>
            <a:r>
              <a:rPr lang="en-US" sz="2400" b="0" i="0" dirty="0">
                <a:effectLst/>
                <a:latin typeface="ff5"/>
              </a:rPr>
              <a:t>Conversely, when data comes in from a web request that needs to be stored </a:t>
            </a:r>
            <a:endParaRPr lang="en-US" sz="2400" b="0" i="0" dirty="0">
              <a:effectLst/>
              <a:latin typeface="ff6"/>
            </a:endParaRPr>
          </a:p>
          <a:p>
            <a:pPr algn="l"/>
            <a:r>
              <a:rPr lang="en-US" sz="2400" b="0" i="0" dirty="0">
                <a:effectLst/>
                <a:latin typeface="ff5"/>
              </a:rPr>
              <a:t>in the database, the server-side script connects to the database and Updates </a:t>
            </a:r>
          </a:p>
          <a:p>
            <a:pPr algn="l"/>
            <a:r>
              <a:rPr lang="en-US" sz="2400" b="0" i="0" dirty="0">
                <a:effectLst/>
                <a:latin typeface="ff5"/>
              </a:rPr>
              <a:t>the data</a:t>
            </a:r>
          </a:p>
        </p:txBody>
      </p:sp>
    </p:spTree>
    <p:extLst>
      <p:ext uri="{BB962C8B-B14F-4D97-AF65-F5344CB8AC3E}">
        <p14:creationId xmlns:p14="http://schemas.microsoft.com/office/powerpoint/2010/main" val="900677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35C4B6-01E4-0360-FD98-A39ED6E40F0F}"/>
              </a:ext>
            </a:extLst>
          </p:cNvPr>
          <p:cNvSpPr txBox="1"/>
          <p:nvPr/>
        </p:nvSpPr>
        <p:spPr>
          <a:xfrm>
            <a:off x="148046" y="831390"/>
            <a:ext cx="11826240" cy="5262979"/>
          </a:xfrm>
          <a:prstGeom prst="rect">
            <a:avLst/>
          </a:prstGeom>
          <a:noFill/>
        </p:spPr>
        <p:txBody>
          <a:bodyPr wrap="square">
            <a:spAutoFit/>
          </a:bodyPr>
          <a:lstStyle/>
          <a:p>
            <a:r>
              <a:rPr lang="en-IN" sz="2800" b="1" i="0" dirty="0">
                <a:solidFill>
                  <a:srgbClr val="04003F"/>
                </a:solidFill>
                <a:effectLst/>
                <a:latin typeface="Montserrat" panose="00000500000000000000" pitchFamily="2" charset="0"/>
              </a:rPr>
              <a:t>Web Development Framework</a:t>
            </a:r>
          </a:p>
          <a:p>
            <a:endParaRPr lang="en-US" sz="2800" b="0" i="0" dirty="0">
              <a:solidFill>
                <a:srgbClr val="3A3B41"/>
              </a:solidFill>
              <a:effectLst/>
              <a:latin typeface="Georgia" panose="02040502050405020303" pitchFamily="18" charset="0"/>
            </a:endParaRPr>
          </a:p>
          <a:p>
            <a:pPr marL="457200" indent="-457200">
              <a:buFont typeface="Arial" panose="020B0604020202020204" pitchFamily="34" charset="0"/>
              <a:buChar char="•"/>
            </a:pPr>
            <a:r>
              <a:rPr lang="en-US" sz="2800" b="0" i="0" dirty="0">
                <a:solidFill>
                  <a:srgbClr val="3A3B41"/>
                </a:solidFill>
                <a:effectLst/>
                <a:latin typeface="Georgia" panose="02040502050405020303" pitchFamily="18" charset="0"/>
              </a:rPr>
              <a:t>A web development framework is a set of tools, libraries and best practices that facilitate the creation and maintenance of websites or web applications. </a:t>
            </a:r>
          </a:p>
          <a:p>
            <a:pPr marL="457200" indent="-457200">
              <a:buFont typeface="Arial" panose="020B0604020202020204" pitchFamily="34" charset="0"/>
              <a:buChar char="•"/>
            </a:pPr>
            <a:r>
              <a:rPr lang="en-US" sz="2800" b="0" i="0" dirty="0">
                <a:solidFill>
                  <a:srgbClr val="3A3B41"/>
                </a:solidFill>
                <a:effectLst/>
                <a:latin typeface="Georgia" panose="02040502050405020303" pitchFamily="18" charset="0"/>
              </a:rPr>
              <a:t>By standardizing development procedures, supplying reusable code and providing a framework for building reliable, scalable and effective applications, web development frameworks give developers an organized approach to construct and manage web projects. </a:t>
            </a:r>
          </a:p>
          <a:p>
            <a:pPr marL="457200" indent="-457200">
              <a:buFont typeface="Arial" panose="020B0604020202020204" pitchFamily="34" charset="0"/>
              <a:buChar char="•"/>
            </a:pPr>
            <a:r>
              <a:rPr lang="en-US" sz="2800" b="0" i="0" dirty="0">
                <a:solidFill>
                  <a:srgbClr val="3A3B41"/>
                </a:solidFill>
                <a:effectLst/>
                <a:latin typeface="Georgia" panose="02040502050405020303" pitchFamily="18" charset="0"/>
              </a:rPr>
              <a:t>A web development framework has different elements that facilitate the development process, such as pre-built modules, templates, libraries and </a:t>
            </a:r>
            <a:r>
              <a:rPr lang="en-US" sz="2800" b="0" i="0" dirty="0">
                <a:effectLst/>
                <a:latin typeface="Georgia" panose="02040502050405020303" pitchFamily="18" charset="0"/>
                <a:hlinkClick r:id="rId2"/>
              </a:rPr>
              <a:t>application programming interfaces (APIs)</a:t>
            </a:r>
            <a:r>
              <a:rPr lang="en-US" sz="2800" b="0" i="0" dirty="0">
                <a:solidFill>
                  <a:srgbClr val="3A3B41"/>
                </a:solidFill>
                <a:effectLst/>
                <a:latin typeface="Georgia" panose="02040502050405020303" pitchFamily="18" charset="0"/>
              </a:rPr>
              <a:t>. </a:t>
            </a:r>
            <a:endParaRPr lang="en-IN" sz="2800" dirty="0"/>
          </a:p>
        </p:txBody>
      </p:sp>
    </p:spTree>
    <p:extLst>
      <p:ext uri="{BB962C8B-B14F-4D97-AF65-F5344CB8AC3E}">
        <p14:creationId xmlns:p14="http://schemas.microsoft.com/office/powerpoint/2010/main" val="26353298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1991</Words>
  <Application>Microsoft Office PowerPoint</Application>
  <PresentationFormat>Widescreen</PresentationFormat>
  <Paragraphs>134</Paragraphs>
  <Slides>25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25</vt:i4>
      </vt:variant>
    </vt:vector>
  </HeadingPairs>
  <TitlesOfParts>
    <vt:vector size="38" baseType="lpstr">
      <vt:lpstr>Arial</vt:lpstr>
      <vt:lpstr>Calibri</vt:lpstr>
      <vt:lpstr>Calibri Light</vt:lpstr>
      <vt:lpstr>ff3</vt:lpstr>
      <vt:lpstr>ff4</vt:lpstr>
      <vt:lpstr>ff5</vt:lpstr>
      <vt:lpstr>ff6</vt:lpstr>
      <vt:lpstr>ff7</vt:lpstr>
      <vt:lpstr>ff8</vt:lpstr>
      <vt:lpstr>Georgia</vt:lpstr>
      <vt:lpstr>Montserrat</vt:lpstr>
      <vt:lpstr>Nunito</vt:lpstr>
      <vt:lpstr>Office Theme</vt:lpstr>
      <vt:lpstr>MERN STACK DEVELPOMENT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Jyothsna Kilari</dc:creator>
  <cp:lastModifiedBy>Jyothsna Kilari</cp:lastModifiedBy>
  <cp:revision>1</cp:revision>
  <dcterms:created xsi:type="dcterms:W3CDTF">2025-09-19T06:50:43Z</dcterms:created>
  <dcterms:modified xsi:type="dcterms:W3CDTF">2025-09-19T06:51:19Z</dcterms:modified>
</cp:coreProperties>
</file>