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0"/>
  </p:notesMasterIdLst>
  <p:sldIdLst>
    <p:sldId id="256" r:id="rId2"/>
    <p:sldId id="318" r:id="rId3"/>
    <p:sldId id="319" r:id="rId4"/>
    <p:sldId id="320" r:id="rId5"/>
    <p:sldId id="321" r:id="rId6"/>
    <p:sldId id="323" r:id="rId7"/>
    <p:sldId id="324" r:id="rId8"/>
    <p:sldId id="325" r:id="rId9"/>
    <p:sldId id="326" r:id="rId10"/>
    <p:sldId id="327" r:id="rId11"/>
    <p:sldId id="322" r:id="rId12"/>
    <p:sldId id="328" r:id="rId13"/>
    <p:sldId id="329" r:id="rId14"/>
    <p:sldId id="330" r:id="rId15"/>
    <p:sldId id="331" r:id="rId16"/>
    <p:sldId id="332" r:id="rId17"/>
    <p:sldId id="333" r:id="rId18"/>
    <p:sldId id="334" r:id="rId19"/>
    <p:sldId id="335" r:id="rId20"/>
    <p:sldId id="338" r:id="rId21"/>
    <p:sldId id="336" r:id="rId22"/>
    <p:sldId id="337" r:id="rId23"/>
    <p:sldId id="339" r:id="rId24"/>
    <p:sldId id="340" r:id="rId25"/>
    <p:sldId id="341" r:id="rId26"/>
    <p:sldId id="343" r:id="rId27"/>
    <p:sldId id="344" r:id="rId28"/>
    <p:sldId id="342" r:id="rId29"/>
    <p:sldId id="346" r:id="rId30"/>
    <p:sldId id="345" r:id="rId31"/>
    <p:sldId id="348" r:id="rId32"/>
    <p:sldId id="347" r:id="rId33"/>
    <p:sldId id="349" r:id="rId34"/>
    <p:sldId id="350" r:id="rId35"/>
    <p:sldId id="351" r:id="rId36"/>
    <p:sldId id="352" r:id="rId37"/>
    <p:sldId id="353" r:id="rId38"/>
    <p:sldId id="354"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7FFED1-248D-4685-9EC4-C66FC9043769}">
  <a:tblStyle styleId="{C77FFED1-248D-4685-9EC4-C66FC904376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86450"/>
  </p:normalViewPr>
  <p:slideViewPr>
    <p:cSldViewPr snapToGrid="0" snapToObjects="1">
      <p:cViewPr varScale="1">
        <p:scale>
          <a:sx n="120" d="100"/>
          <a:sy n="120" d="100"/>
        </p:scale>
        <p:origin x="200" y="520"/>
      </p:cViewPr>
      <p:guideLst>
        <p:guide orient="horz" pos="1620"/>
        <p:guide pos="2880"/>
      </p:guideLst>
    </p:cSldViewPr>
  </p:slideViewPr>
  <p:outlineViewPr>
    <p:cViewPr>
      <p:scale>
        <a:sx n="33" d="100"/>
        <a:sy n="33" d="100"/>
      </p:scale>
      <p:origin x="0" y="-215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113198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8749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935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25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73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134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778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38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134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25033" y="744278"/>
            <a:ext cx="8113459" cy="767999"/>
          </a:xfrm>
          <a:prstGeom prst="rect">
            <a:avLst/>
          </a:prstGeom>
          <a:solidFill>
            <a:srgbClr val="FFC000"/>
          </a:solidFill>
        </p:spPr>
        <p:txBody>
          <a:bodyPr lIns="91425" tIns="91425" rIns="91425" bIns="91425" anchor="b" anchorCtr="0">
            <a:noAutofit/>
          </a:bodyPr>
          <a:lstStyle/>
          <a:p>
            <a:pPr lvl="0" algn="ctr"/>
            <a:r>
              <a:rPr lang="en-US" sz="3200" dirty="0"/>
              <a:t>Artificial Intelligence</a:t>
            </a:r>
            <a:endParaRPr lang="en" sz="3200" dirty="0"/>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Shape 61">
            <a:extLst>
              <a:ext uri="{FF2B5EF4-FFF2-40B4-BE49-F238E27FC236}">
                <a16:creationId xmlns:a16="http://schemas.microsoft.com/office/drawing/2014/main" id="{3F3DB577-DE7B-98B1-8986-55E0C1A492C7}"/>
              </a:ext>
            </a:extLst>
          </p:cNvPr>
          <p:cNvSpPr txBox="1">
            <a:spLocks/>
          </p:cNvSpPr>
          <p:nvPr/>
        </p:nvSpPr>
        <p:spPr>
          <a:xfrm>
            <a:off x="2828260" y="1941405"/>
            <a:ext cx="6080173" cy="3140035"/>
          </a:xfrm>
          <a:prstGeom prst="rect">
            <a:avLst/>
          </a:prstGeom>
          <a:solidFill>
            <a:srgbClr val="FFC000"/>
          </a:solid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r>
              <a:rPr lang="en-IN" sz="1600" dirty="0" err="1"/>
              <a:t>Dr.</a:t>
            </a:r>
            <a:r>
              <a:rPr lang="en-IN" sz="1600" dirty="0"/>
              <a:t> PARVATHANENI NAGA SRINIVASU </a:t>
            </a:r>
            <a:r>
              <a:rPr lang="en-IN" sz="700" dirty="0"/>
              <a:t>[</a:t>
            </a:r>
            <a:r>
              <a:rPr lang="en-IN" sz="700" dirty="0" err="1"/>
              <a:t>B.Tech</a:t>
            </a:r>
            <a:r>
              <a:rPr lang="en-IN" sz="700" dirty="0"/>
              <a:t>, </a:t>
            </a:r>
            <a:r>
              <a:rPr lang="en-IN" sz="700" dirty="0" err="1"/>
              <a:t>M.Tech</a:t>
            </a:r>
            <a:r>
              <a:rPr lang="en-IN" sz="700" dirty="0"/>
              <a:t>, Ph.D.]</a:t>
            </a:r>
          </a:p>
          <a:p>
            <a:r>
              <a:rPr lang="en-IN" sz="1200" b="0" dirty="0"/>
              <a:t>Associate Professor,</a:t>
            </a:r>
          </a:p>
          <a:p>
            <a:r>
              <a:rPr lang="en-IN" sz="1200" b="0" dirty="0"/>
              <a:t>Department of Computer Science and Engineering,</a:t>
            </a:r>
          </a:p>
          <a:p>
            <a:r>
              <a:rPr lang="en-IN" sz="1200" b="0" dirty="0"/>
              <a:t>Prasad V. Potluri Siddhartha Institute of Technology,</a:t>
            </a:r>
          </a:p>
          <a:p>
            <a:r>
              <a:rPr lang="en-IN" sz="1200" b="0" dirty="0"/>
              <a:t>Vijayawada-520007, </a:t>
            </a:r>
            <a:r>
              <a:rPr lang="en-IN" sz="1200" b="0"/>
              <a:t>Andhra Pradesh, India.</a:t>
            </a:r>
            <a:endParaRPr lang="en-IN" sz="1200" b="0" dirty="0"/>
          </a:p>
          <a:p>
            <a:r>
              <a:rPr lang="en-IN" sz="1200" b="0" dirty="0"/>
              <a:t>Visiting Post-Doc Fellow-Dongguk University, South Korea.</a:t>
            </a:r>
          </a:p>
          <a:p>
            <a:r>
              <a:rPr lang="en-IN" sz="1200" b="0" dirty="0"/>
              <a:t>Visiting Post-Doc Fellow- Sejong University, South Korea.</a:t>
            </a:r>
          </a:p>
          <a:p>
            <a:r>
              <a:rPr lang="en-IN" sz="1200" b="0" dirty="0"/>
              <a:t>Review Editor- Frontiers in Plant Science</a:t>
            </a:r>
          </a:p>
          <a:p>
            <a:r>
              <a:rPr lang="en-IN" sz="1200" b="0" dirty="0"/>
              <a:t>Review Editor- Frontiers in Materials</a:t>
            </a:r>
          </a:p>
          <a:p>
            <a:r>
              <a:rPr lang="en-IN" sz="1200" b="0" dirty="0"/>
              <a:t>Honorary Member- London Journal Press</a:t>
            </a:r>
          </a:p>
          <a:p>
            <a:r>
              <a:rPr lang="en-IN" sz="1200" b="0" dirty="0"/>
              <a:t>Life Member-Computer Society of India</a:t>
            </a:r>
          </a:p>
          <a:p>
            <a:r>
              <a:rPr lang="en-IN" sz="1200" b="0" dirty="0"/>
              <a:t>Life Member-IAENG</a:t>
            </a:r>
          </a:p>
          <a:p>
            <a:r>
              <a:rPr lang="en-IN" sz="1200" b="0" dirty="0"/>
              <a:t>Life Member-International Association of Engineers</a:t>
            </a:r>
          </a:p>
          <a:p>
            <a:r>
              <a:rPr lang="en-IN" sz="1200" b="0" dirty="0"/>
              <a:t>Life Member-Engineering Research and Publications</a:t>
            </a:r>
          </a:p>
          <a:p>
            <a:r>
              <a:rPr lang="en-IN" sz="1200" b="0" dirty="0"/>
              <a:t>Member-Indian Academicians and Research Associates</a:t>
            </a:r>
          </a:p>
          <a:p>
            <a:r>
              <a:rPr lang="en-IN" sz="1200" b="0" dirty="0"/>
              <a:t>Mobile:+91-9000595535</a:t>
            </a:r>
          </a:p>
        </p:txBody>
      </p:sp>
      <p:sp>
        <p:nvSpPr>
          <p:cNvPr id="3" name="TextBox 2">
            <a:extLst>
              <a:ext uri="{FF2B5EF4-FFF2-40B4-BE49-F238E27FC236}">
                <a16:creationId xmlns:a16="http://schemas.microsoft.com/office/drawing/2014/main" id="{C2C75132-007D-DE6E-96FF-41CD06454897}"/>
              </a:ext>
            </a:extLst>
          </p:cNvPr>
          <p:cNvSpPr txBox="1"/>
          <p:nvPr/>
        </p:nvSpPr>
        <p:spPr>
          <a:xfrm>
            <a:off x="1924493" y="42530"/>
            <a:ext cx="184731" cy="307777"/>
          </a:xfrm>
          <a:prstGeom prst="rect">
            <a:avLst/>
          </a:prstGeom>
          <a:noFill/>
        </p:spPr>
        <p:txBody>
          <a:bodyPr wrap="none" rtlCol="0">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1B6CB-2DEC-35E9-5487-6F4D52DF4959}"/>
              </a:ext>
            </a:extLst>
          </p:cNvPr>
          <p:cNvSpPr>
            <a:spLocks noGrp="1"/>
          </p:cNvSpPr>
          <p:nvPr>
            <p:ph type="title"/>
          </p:nvPr>
        </p:nvSpPr>
        <p:spPr>
          <a:xfrm>
            <a:off x="1381250" y="922668"/>
            <a:ext cx="4838797" cy="435599"/>
          </a:xfrm>
          <a:solidFill>
            <a:srgbClr val="FFC000"/>
          </a:solidFill>
        </p:spPr>
        <p:txBody>
          <a:bodyPr/>
          <a:lstStyle/>
          <a:p>
            <a:r>
              <a:rPr lang="en-IN" b="1" i="0" dirty="0">
                <a:solidFill>
                  <a:schemeClr val="tx1"/>
                </a:solidFill>
                <a:effectLst/>
                <a:latin typeface="Lucida Grande" panose="020B0600040502020204" pitchFamily="34" charset="0"/>
                <a:cs typeface="Lucida Grande" panose="020B0600040502020204" pitchFamily="34" charset="0"/>
              </a:rPr>
              <a:t> Formulation of planning problem</a:t>
            </a:r>
            <a:endParaRPr lang="en-US" dirty="0"/>
          </a:p>
        </p:txBody>
      </p:sp>
      <p:sp>
        <p:nvSpPr>
          <p:cNvPr id="3" name="Text Placeholder 2">
            <a:extLst>
              <a:ext uri="{FF2B5EF4-FFF2-40B4-BE49-F238E27FC236}">
                <a16:creationId xmlns:a16="http://schemas.microsoft.com/office/drawing/2014/main" id="{0A8F4BC1-CA1E-0B98-0662-93665B01AB45}"/>
              </a:ext>
            </a:extLst>
          </p:cNvPr>
          <p:cNvSpPr>
            <a:spLocks noGrp="1"/>
          </p:cNvSpPr>
          <p:nvPr>
            <p:ph type="body" idx="1"/>
          </p:nvPr>
        </p:nvSpPr>
        <p:spPr/>
        <p:txBody>
          <a:bodyPr/>
          <a:lstStyle/>
          <a:p>
            <a:pPr marL="342900" indent="-342900">
              <a:buFont typeface="Wingdings" pitchFamily="2" charset="2"/>
              <a:buChar char="Ø"/>
            </a:pPr>
            <a:r>
              <a:rPr lang="en-IN" dirty="0">
                <a:solidFill>
                  <a:schemeClr val="tx1"/>
                </a:solidFill>
                <a:latin typeface="Lucida Grande" panose="020B0600040502020204" pitchFamily="34" charset="0"/>
                <a:cs typeface="Lucida Grande" panose="020B0600040502020204" pitchFamily="34" charset="0"/>
              </a:rPr>
              <a:t>It is a search in the reverse direction: start with the goal state, expand the graph by computing parents.</a:t>
            </a:r>
          </a:p>
          <a:p>
            <a:pPr marL="342900" indent="-342900">
              <a:buFont typeface="Wingdings" pitchFamily="2" charset="2"/>
              <a:buChar char="Ø"/>
            </a:pPr>
            <a:r>
              <a:rPr lang="en-IN" dirty="0">
                <a:solidFill>
                  <a:schemeClr val="tx1"/>
                </a:solidFill>
                <a:latin typeface="Lucida Grande" panose="020B0600040502020204" pitchFamily="34" charset="0"/>
                <a:cs typeface="Lucida Grande" panose="020B0600040502020204" pitchFamily="34" charset="0"/>
              </a:rPr>
              <a:t> The parents are computed by regressing actions: given a ground goal description g and a ground action a, the regression from g over a is g′: g′ = (g− ADD (a))∪ PRECOND (a).</a:t>
            </a:r>
            <a:endParaRPr lang="en-US" dirty="0">
              <a:solidFill>
                <a:schemeClr val="tx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359710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3DDD-6E69-4F40-E054-286C86332EB9}"/>
              </a:ext>
            </a:extLst>
          </p:cNvPr>
          <p:cNvSpPr>
            <a:spLocks noGrp="1"/>
          </p:cNvSpPr>
          <p:nvPr>
            <p:ph type="title"/>
          </p:nvPr>
        </p:nvSpPr>
        <p:spPr>
          <a:solidFill>
            <a:srgbClr val="FFC000"/>
          </a:solidFill>
        </p:spPr>
        <p:txBody>
          <a:bodyPr/>
          <a:lstStyle/>
          <a:p>
            <a:r>
              <a:rPr lang="en-US" dirty="0"/>
              <a:t>Forward Vs Backward</a:t>
            </a:r>
          </a:p>
        </p:txBody>
      </p:sp>
      <p:sp>
        <p:nvSpPr>
          <p:cNvPr id="5" name="AutoShape 4">
            <a:extLst>
              <a:ext uri="{FF2B5EF4-FFF2-40B4-BE49-F238E27FC236}">
                <a16:creationId xmlns:a16="http://schemas.microsoft.com/office/drawing/2014/main" id="{2FB5AFD8-A7CC-3ED6-51B5-A1696AA5F86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a:extLst>
              <a:ext uri="{FF2B5EF4-FFF2-40B4-BE49-F238E27FC236}">
                <a16:creationId xmlns:a16="http://schemas.microsoft.com/office/drawing/2014/main" id="{281E3EB0-E3E4-1E5C-1E06-EFF40DFD6F99}"/>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0000C295-0082-C975-FBFE-3F3468E5B9BC}"/>
              </a:ext>
            </a:extLst>
          </p:cNvPr>
          <p:cNvPicPr>
            <a:picLocks noChangeAspect="1"/>
          </p:cNvPicPr>
          <p:nvPr/>
        </p:nvPicPr>
        <p:blipFill>
          <a:blip r:embed="rId2"/>
          <a:stretch>
            <a:fillRect/>
          </a:stretch>
        </p:blipFill>
        <p:spPr>
          <a:xfrm>
            <a:off x="1498600" y="1358267"/>
            <a:ext cx="6146800" cy="3606800"/>
          </a:xfrm>
          <a:prstGeom prst="rect">
            <a:avLst/>
          </a:prstGeom>
        </p:spPr>
      </p:pic>
    </p:spTree>
    <p:extLst>
      <p:ext uri="{BB962C8B-B14F-4D97-AF65-F5344CB8AC3E}">
        <p14:creationId xmlns:p14="http://schemas.microsoft.com/office/powerpoint/2010/main" val="272719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5517-9282-8587-0A08-B1EB22991AE4}"/>
              </a:ext>
            </a:extLst>
          </p:cNvPr>
          <p:cNvSpPr>
            <a:spLocks noGrp="1"/>
          </p:cNvSpPr>
          <p:nvPr>
            <p:ph type="title"/>
          </p:nvPr>
        </p:nvSpPr>
        <p:spPr>
          <a:solidFill>
            <a:srgbClr val="FFC000"/>
          </a:solidFill>
        </p:spPr>
        <p:txBody>
          <a:bodyPr/>
          <a:lstStyle/>
          <a:p>
            <a:r>
              <a:rPr lang="en-IN" dirty="0"/>
              <a:t>Planning Graphs</a:t>
            </a:r>
            <a:endParaRPr lang="en-US" dirty="0"/>
          </a:p>
        </p:txBody>
      </p:sp>
      <p:sp>
        <p:nvSpPr>
          <p:cNvPr id="3" name="Text Placeholder 2">
            <a:extLst>
              <a:ext uri="{FF2B5EF4-FFF2-40B4-BE49-F238E27FC236}">
                <a16:creationId xmlns:a16="http://schemas.microsoft.com/office/drawing/2014/main" id="{8DB614BA-79F2-44B4-5811-B9A1A60E5DE1}"/>
              </a:ext>
            </a:extLst>
          </p:cNvPr>
          <p:cNvSpPr>
            <a:spLocks noGrp="1"/>
          </p:cNvSpPr>
          <p:nvPr>
            <p:ph type="body" idx="1"/>
          </p:nvPr>
        </p:nvSpPr>
        <p:spPr>
          <a:xfrm>
            <a:off x="1381250" y="1616469"/>
            <a:ext cx="7220490" cy="3317037"/>
          </a:xfrm>
        </p:spPr>
        <p:txBody>
          <a:bodyPr/>
          <a:lstStyle/>
          <a:p>
            <a:pPr>
              <a:buNone/>
            </a:pPr>
            <a:r>
              <a:rPr lang="en-IN" dirty="0"/>
              <a:t>Planning graphs consists of a sequence of levels that correspond to time steps in the plan. </a:t>
            </a:r>
          </a:p>
          <a:p>
            <a:pPr marL="342900" indent="-342900">
              <a:buFont typeface="Wingdings" pitchFamily="2" charset="2"/>
              <a:buChar char="Ø"/>
            </a:pPr>
            <a:r>
              <a:rPr lang="en-IN" dirty="0"/>
              <a:t> Level 0 is the initial state.</a:t>
            </a:r>
          </a:p>
          <a:p>
            <a:pPr marL="342900" indent="-342900">
              <a:buFont typeface="Wingdings" pitchFamily="2" charset="2"/>
              <a:buChar char="Ø"/>
            </a:pPr>
            <a:r>
              <a:rPr lang="en-IN" dirty="0"/>
              <a:t> Each level consists of a set of literals and a set of actions that represent what might be possible at that step in the plan. </a:t>
            </a:r>
          </a:p>
          <a:p>
            <a:pPr marL="342900" indent="-342900">
              <a:buFont typeface="Wingdings" pitchFamily="2" charset="2"/>
              <a:buChar char="Ø"/>
            </a:pPr>
            <a:r>
              <a:rPr lang="en-IN" dirty="0"/>
              <a:t>Records only a restricted subset of possible negative interactions among actions.</a:t>
            </a:r>
            <a:endParaRPr lang="en-US" dirty="0"/>
          </a:p>
        </p:txBody>
      </p:sp>
    </p:spTree>
    <p:extLst>
      <p:ext uri="{BB962C8B-B14F-4D97-AF65-F5344CB8AC3E}">
        <p14:creationId xmlns:p14="http://schemas.microsoft.com/office/powerpoint/2010/main" val="46749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9812-6E68-86E1-8CFC-23CFE88010F9}"/>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0B5F0508-9B0B-5E4D-5E43-64225E6563A5}"/>
              </a:ext>
            </a:extLst>
          </p:cNvPr>
          <p:cNvSpPr>
            <a:spLocks noGrp="1"/>
          </p:cNvSpPr>
          <p:nvPr>
            <p:ph type="body" idx="1"/>
          </p:nvPr>
        </p:nvSpPr>
        <p:spPr/>
        <p:txBody>
          <a:bodyPr/>
          <a:lstStyle/>
          <a:p>
            <a:pPr>
              <a:buNone/>
            </a:pPr>
            <a:r>
              <a:rPr lang="en-IN" dirty="0"/>
              <a:t>Each level consists of </a:t>
            </a:r>
          </a:p>
          <a:p>
            <a:r>
              <a:rPr lang="en-IN" dirty="0"/>
              <a:t> Literals = all those that could be true at that time step, depending upon the actions executed at preceding time steps. </a:t>
            </a:r>
          </a:p>
          <a:p>
            <a:r>
              <a:rPr lang="en-IN" dirty="0"/>
              <a:t> Actions = all those actions that could have their preconditions satisfied at that time step, depending on which of the literals actually hold.</a:t>
            </a:r>
            <a:endParaRPr lang="en-US" dirty="0"/>
          </a:p>
        </p:txBody>
      </p:sp>
    </p:spTree>
    <p:extLst>
      <p:ext uri="{BB962C8B-B14F-4D97-AF65-F5344CB8AC3E}">
        <p14:creationId xmlns:p14="http://schemas.microsoft.com/office/powerpoint/2010/main" val="276956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D63B-4377-37FB-4240-A63B39938B6A}"/>
              </a:ext>
            </a:extLst>
          </p:cNvPr>
          <p:cNvSpPr>
            <a:spLocks noGrp="1"/>
          </p:cNvSpPr>
          <p:nvPr>
            <p:ph type="title"/>
          </p:nvPr>
        </p:nvSpPr>
        <p:spPr>
          <a:solidFill>
            <a:srgbClr val="FFC000"/>
          </a:solidFill>
        </p:spPr>
        <p:txBody>
          <a:bodyPr/>
          <a:lstStyle/>
          <a:p>
            <a:r>
              <a:rPr lang="en-US" dirty="0"/>
              <a:t>Example </a:t>
            </a:r>
          </a:p>
        </p:txBody>
      </p:sp>
      <p:pic>
        <p:nvPicPr>
          <p:cNvPr id="5" name="Picture 4">
            <a:extLst>
              <a:ext uri="{FF2B5EF4-FFF2-40B4-BE49-F238E27FC236}">
                <a16:creationId xmlns:a16="http://schemas.microsoft.com/office/drawing/2014/main" id="{4FCE8641-DAE8-585B-E065-FCE544688AEE}"/>
              </a:ext>
            </a:extLst>
          </p:cNvPr>
          <p:cNvPicPr>
            <a:picLocks noChangeAspect="1"/>
          </p:cNvPicPr>
          <p:nvPr/>
        </p:nvPicPr>
        <p:blipFill>
          <a:blip r:embed="rId2"/>
          <a:stretch>
            <a:fillRect/>
          </a:stretch>
        </p:blipFill>
        <p:spPr>
          <a:xfrm>
            <a:off x="1797050" y="1447800"/>
            <a:ext cx="5549900" cy="3695700"/>
          </a:xfrm>
          <a:prstGeom prst="rect">
            <a:avLst/>
          </a:prstGeom>
        </p:spPr>
      </p:pic>
    </p:spTree>
    <p:extLst>
      <p:ext uri="{BB962C8B-B14F-4D97-AF65-F5344CB8AC3E}">
        <p14:creationId xmlns:p14="http://schemas.microsoft.com/office/powerpoint/2010/main" val="157002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1EF0-99BB-01A4-98BF-DE6C09E99DDF}"/>
              </a:ext>
            </a:extLst>
          </p:cNvPr>
          <p:cNvSpPr>
            <a:spLocks noGrp="1"/>
          </p:cNvSpPr>
          <p:nvPr>
            <p:ph type="title"/>
          </p:nvPr>
        </p:nvSpPr>
        <p:spPr>
          <a:solidFill>
            <a:srgbClr val="FFC000"/>
          </a:solidFill>
        </p:spPr>
        <p:txBody>
          <a:bodyPr/>
          <a:lstStyle/>
          <a:p>
            <a:r>
              <a:rPr lang="en-US" dirty="0"/>
              <a:t>Initial Graph at L0</a:t>
            </a:r>
          </a:p>
        </p:txBody>
      </p:sp>
      <p:pic>
        <p:nvPicPr>
          <p:cNvPr id="5" name="Picture 4">
            <a:extLst>
              <a:ext uri="{FF2B5EF4-FFF2-40B4-BE49-F238E27FC236}">
                <a16:creationId xmlns:a16="http://schemas.microsoft.com/office/drawing/2014/main" id="{4936CA37-662E-4575-AC68-BA71D4B0BB92}"/>
              </a:ext>
            </a:extLst>
          </p:cNvPr>
          <p:cNvPicPr>
            <a:picLocks noChangeAspect="1"/>
          </p:cNvPicPr>
          <p:nvPr/>
        </p:nvPicPr>
        <p:blipFill>
          <a:blip r:embed="rId2"/>
          <a:stretch>
            <a:fillRect/>
          </a:stretch>
        </p:blipFill>
        <p:spPr>
          <a:xfrm>
            <a:off x="1022350" y="1485900"/>
            <a:ext cx="7099300" cy="3657600"/>
          </a:xfrm>
          <a:prstGeom prst="rect">
            <a:avLst/>
          </a:prstGeom>
        </p:spPr>
      </p:pic>
    </p:spTree>
    <p:extLst>
      <p:ext uri="{BB962C8B-B14F-4D97-AF65-F5344CB8AC3E}">
        <p14:creationId xmlns:p14="http://schemas.microsoft.com/office/powerpoint/2010/main" val="333749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789A-4DE2-7F19-1097-7EF04F915607}"/>
              </a:ext>
            </a:extLst>
          </p:cNvPr>
          <p:cNvSpPr>
            <a:spLocks noGrp="1"/>
          </p:cNvSpPr>
          <p:nvPr>
            <p:ph type="title"/>
          </p:nvPr>
        </p:nvSpPr>
        <p:spPr>
          <a:solidFill>
            <a:srgbClr val="FFC000"/>
          </a:solidFill>
        </p:spPr>
        <p:txBody>
          <a:bodyPr/>
          <a:lstStyle/>
          <a:p>
            <a:r>
              <a:rPr lang="en-US" dirty="0"/>
              <a:t>Graph at L1</a:t>
            </a:r>
          </a:p>
        </p:txBody>
      </p:sp>
      <p:pic>
        <p:nvPicPr>
          <p:cNvPr id="5" name="Picture 4">
            <a:extLst>
              <a:ext uri="{FF2B5EF4-FFF2-40B4-BE49-F238E27FC236}">
                <a16:creationId xmlns:a16="http://schemas.microsoft.com/office/drawing/2014/main" id="{F1939DAB-B788-04F9-ECF7-943E162B6F2C}"/>
              </a:ext>
            </a:extLst>
          </p:cNvPr>
          <p:cNvPicPr>
            <a:picLocks noChangeAspect="1"/>
          </p:cNvPicPr>
          <p:nvPr/>
        </p:nvPicPr>
        <p:blipFill>
          <a:blip r:embed="rId2"/>
          <a:stretch>
            <a:fillRect/>
          </a:stretch>
        </p:blipFill>
        <p:spPr>
          <a:xfrm>
            <a:off x="1320800" y="1733106"/>
            <a:ext cx="6502400" cy="3410393"/>
          </a:xfrm>
          <a:prstGeom prst="rect">
            <a:avLst/>
          </a:prstGeom>
        </p:spPr>
      </p:pic>
    </p:spTree>
    <p:extLst>
      <p:ext uri="{BB962C8B-B14F-4D97-AF65-F5344CB8AC3E}">
        <p14:creationId xmlns:p14="http://schemas.microsoft.com/office/powerpoint/2010/main" val="1573717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70FB-FC3D-79E6-3FDD-30632CC14BB7}"/>
              </a:ext>
            </a:extLst>
          </p:cNvPr>
          <p:cNvSpPr>
            <a:spLocks noGrp="1"/>
          </p:cNvSpPr>
          <p:nvPr>
            <p:ph type="title"/>
          </p:nvPr>
        </p:nvSpPr>
        <p:spPr>
          <a:solidFill>
            <a:srgbClr val="FFC000"/>
          </a:solidFill>
        </p:spPr>
        <p:txBody>
          <a:bodyPr/>
          <a:lstStyle/>
          <a:p>
            <a:r>
              <a:rPr lang="en-US" dirty="0"/>
              <a:t>Graph at L1 updated</a:t>
            </a:r>
          </a:p>
        </p:txBody>
      </p:sp>
      <p:pic>
        <p:nvPicPr>
          <p:cNvPr id="7" name="Picture 6">
            <a:extLst>
              <a:ext uri="{FF2B5EF4-FFF2-40B4-BE49-F238E27FC236}">
                <a16:creationId xmlns:a16="http://schemas.microsoft.com/office/drawing/2014/main" id="{DA5E5071-9858-6970-925F-3C140AAABF05}"/>
              </a:ext>
            </a:extLst>
          </p:cNvPr>
          <p:cNvPicPr>
            <a:picLocks noChangeAspect="1"/>
          </p:cNvPicPr>
          <p:nvPr/>
        </p:nvPicPr>
        <p:blipFill>
          <a:blip r:embed="rId2"/>
          <a:stretch>
            <a:fillRect/>
          </a:stretch>
        </p:blipFill>
        <p:spPr>
          <a:xfrm>
            <a:off x="1479550" y="1658679"/>
            <a:ext cx="6184900" cy="3420688"/>
          </a:xfrm>
          <a:prstGeom prst="rect">
            <a:avLst/>
          </a:prstGeom>
        </p:spPr>
      </p:pic>
    </p:spTree>
    <p:extLst>
      <p:ext uri="{BB962C8B-B14F-4D97-AF65-F5344CB8AC3E}">
        <p14:creationId xmlns:p14="http://schemas.microsoft.com/office/powerpoint/2010/main" val="299958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689A-75B5-D33D-F10F-4D3B99AC4EA4}"/>
              </a:ext>
            </a:extLst>
          </p:cNvPr>
          <p:cNvSpPr>
            <a:spLocks noGrp="1"/>
          </p:cNvSpPr>
          <p:nvPr>
            <p:ph type="title"/>
          </p:nvPr>
        </p:nvSpPr>
        <p:spPr>
          <a:solidFill>
            <a:srgbClr val="FFC000"/>
          </a:solidFill>
        </p:spPr>
        <p:txBody>
          <a:bodyPr/>
          <a:lstStyle/>
          <a:p>
            <a:r>
              <a:rPr lang="en-US" dirty="0"/>
              <a:t>Graph with Mutual Exclusion </a:t>
            </a:r>
          </a:p>
        </p:txBody>
      </p:sp>
      <p:pic>
        <p:nvPicPr>
          <p:cNvPr id="5" name="Picture 4">
            <a:extLst>
              <a:ext uri="{FF2B5EF4-FFF2-40B4-BE49-F238E27FC236}">
                <a16:creationId xmlns:a16="http://schemas.microsoft.com/office/drawing/2014/main" id="{F9C9F6D2-CDBB-6793-E692-B353E9AB66FC}"/>
              </a:ext>
            </a:extLst>
          </p:cNvPr>
          <p:cNvPicPr>
            <a:picLocks noChangeAspect="1"/>
          </p:cNvPicPr>
          <p:nvPr/>
        </p:nvPicPr>
        <p:blipFill>
          <a:blip r:embed="rId2"/>
          <a:stretch>
            <a:fillRect/>
          </a:stretch>
        </p:blipFill>
        <p:spPr>
          <a:xfrm>
            <a:off x="1381250" y="1573619"/>
            <a:ext cx="6489700" cy="3569881"/>
          </a:xfrm>
          <a:prstGeom prst="rect">
            <a:avLst/>
          </a:prstGeom>
        </p:spPr>
      </p:pic>
    </p:spTree>
    <p:extLst>
      <p:ext uri="{BB962C8B-B14F-4D97-AF65-F5344CB8AC3E}">
        <p14:creationId xmlns:p14="http://schemas.microsoft.com/office/powerpoint/2010/main" val="311158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5564-1321-28F1-5974-FC50F846C832}"/>
              </a:ext>
            </a:extLst>
          </p:cNvPr>
          <p:cNvSpPr>
            <a:spLocks noGrp="1"/>
          </p:cNvSpPr>
          <p:nvPr>
            <p:ph type="title"/>
          </p:nvPr>
        </p:nvSpPr>
        <p:spPr>
          <a:solidFill>
            <a:srgbClr val="FFC000"/>
          </a:solidFill>
        </p:spPr>
        <p:txBody>
          <a:bodyPr/>
          <a:lstStyle/>
          <a:p>
            <a:r>
              <a:rPr lang="en-IN" dirty="0"/>
              <a:t>Mutual exclusion</a:t>
            </a:r>
            <a:endParaRPr lang="en-US" dirty="0"/>
          </a:p>
        </p:txBody>
      </p:sp>
      <p:sp>
        <p:nvSpPr>
          <p:cNvPr id="3" name="Text Placeholder 2">
            <a:extLst>
              <a:ext uri="{FF2B5EF4-FFF2-40B4-BE49-F238E27FC236}">
                <a16:creationId xmlns:a16="http://schemas.microsoft.com/office/drawing/2014/main" id="{6CA7C531-733D-CD5E-B7F2-49FD3E235912}"/>
              </a:ext>
            </a:extLst>
          </p:cNvPr>
          <p:cNvSpPr>
            <a:spLocks noGrp="1"/>
          </p:cNvSpPr>
          <p:nvPr>
            <p:ph type="body" idx="1"/>
          </p:nvPr>
        </p:nvSpPr>
        <p:spPr/>
        <p:txBody>
          <a:bodyPr/>
          <a:lstStyle/>
          <a:p>
            <a:pPr>
              <a:buNone/>
            </a:pPr>
            <a:r>
              <a:rPr lang="en-IN" sz="1600" b="1" dirty="0"/>
              <a:t>A mutex relation holds between two actions when: </a:t>
            </a:r>
          </a:p>
          <a:p>
            <a:r>
              <a:rPr lang="en-IN" sz="1600" b="1" i="1" dirty="0"/>
              <a:t>Inconsistent effects: </a:t>
            </a:r>
            <a:r>
              <a:rPr lang="en-IN" sz="1600" dirty="0"/>
              <a:t>one action negates the effect of another. </a:t>
            </a:r>
          </a:p>
          <a:p>
            <a:r>
              <a:rPr lang="en-IN" sz="1600" b="1" i="1" dirty="0"/>
              <a:t>Interference: </a:t>
            </a:r>
            <a:r>
              <a:rPr lang="en-IN" sz="1600" dirty="0"/>
              <a:t>one of the effects of one action is the negation of a precondition of the other. </a:t>
            </a:r>
          </a:p>
          <a:p>
            <a:r>
              <a:rPr lang="en-IN" sz="1600" b="1" i="1" dirty="0"/>
              <a:t>Competing needs: </a:t>
            </a:r>
            <a:r>
              <a:rPr lang="en-IN" sz="1600" dirty="0"/>
              <a:t>one of the preconditions of one action is mutually exclusive with the precondition of the other. </a:t>
            </a:r>
          </a:p>
          <a:p>
            <a:pPr>
              <a:buNone/>
            </a:pPr>
            <a:r>
              <a:rPr lang="en-IN" sz="1600" b="1" dirty="0"/>
              <a:t> A mutex relation holds between two literals when: </a:t>
            </a:r>
          </a:p>
          <a:p>
            <a:pPr marL="285750" indent="-285750"/>
            <a:r>
              <a:rPr lang="en-IN" sz="1600" i="1" dirty="0"/>
              <a:t>One is the negation of the other.</a:t>
            </a:r>
          </a:p>
          <a:p>
            <a:pPr marL="285750" indent="-285750"/>
            <a:r>
              <a:rPr lang="en-IN" sz="1600" i="1" dirty="0"/>
              <a:t>Each possible action pair that could achieve the literals is mutex (inconsistent support).</a:t>
            </a:r>
            <a:endParaRPr lang="en-US" sz="1600" i="1" dirty="0"/>
          </a:p>
        </p:txBody>
      </p:sp>
    </p:spTree>
    <p:extLst>
      <p:ext uri="{BB962C8B-B14F-4D97-AF65-F5344CB8AC3E}">
        <p14:creationId xmlns:p14="http://schemas.microsoft.com/office/powerpoint/2010/main" val="363892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dirty="0"/>
              <a:t>Topics</a:t>
            </a:r>
          </a:p>
        </p:txBody>
      </p:sp>
      <p:sp>
        <p:nvSpPr>
          <p:cNvPr id="3" name="Text Placeholder 2"/>
          <p:cNvSpPr>
            <a:spLocks noGrp="1"/>
          </p:cNvSpPr>
          <p:nvPr>
            <p:ph type="body" idx="1"/>
          </p:nvPr>
        </p:nvSpPr>
        <p:spPr>
          <a:xfrm>
            <a:off x="246888" y="1616470"/>
            <a:ext cx="8697820" cy="3112200"/>
          </a:xfrm>
        </p:spPr>
        <p:txBody>
          <a:bodyPr/>
          <a:lstStyle/>
          <a:p>
            <a:pPr marL="90170" marR="63500" algn="just">
              <a:lnSpc>
                <a:spcPct val="115000"/>
              </a:lnSpc>
              <a:spcAft>
                <a:spcPts val="0"/>
              </a:spcAft>
            </a:pPr>
            <a:r>
              <a:rPr lang="en-US" sz="1800" dirty="0">
                <a:effectLst/>
                <a:latin typeface="Times New Roman" panose="02020603050405020304" pitchFamily="18" charset="0"/>
                <a:ea typeface="Times New Roman" panose="02020603050405020304" pitchFamily="18" charset="0"/>
              </a:rPr>
              <a:t>The Planning problem</a:t>
            </a:r>
          </a:p>
          <a:p>
            <a:pPr marL="90170" marR="63500" algn="just">
              <a:lnSpc>
                <a:spcPct val="115000"/>
              </a:lnSpc>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lanning with state space search</a:t>
            </a:r>
            <a:r>
              <a:rPr lang="en-US" sz="1800" spc="-290" dirty="0">
                <a:effectLst/>
                <a:latin typeface="Times New Roman" panose="02020603050405020304" pitchFamily="18" charset="0"/>
                <a:ea typeface="Times New Roman" panose="02020603050405020304" pitchFamily="18" charset="0"/>
              </a:rPr>
              <a:t> </a:t>
            </a:r>
          </a:p>
          <a:p>
            <a:pPr marL="90170" marR="63500" algn="just">
              <a:lnSpc>
                <a:spcPct val="115000"/>
              </a:lnSpc>
              <a:spcAft>
                <a:spcPts val="0"/>
              </a:spcAft>
            </a:pPr>
            <a:r>
              <a:rPr lang="en-US" sz="1800"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lanning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graphs</a:t>
            </a:r>
          </a:p>
          <a:p>
            <a:pPr marL="90170" marR="63500" algn="just">
              <a:lnSpc>
                <a:spcPct val="115000"/>
              </a:lnSpc>
              <a:spcAft>
                <a:spcPts val="0"/>
              </a:spcAft>
            </a:pPr>
            <a:r>
              <a:rPr lang="en-US" sz="1800" spc="5" dirty="0">
                <a:effectLst/>
                <a:latin typeface="Times New Roman" panose="02020603050405020304" pitchFamily="18" charset="0"/>
                <a:ea typeface="Times New Roman" panose="02020603050405020304" pitchFamily="18" charset="0"/>
              </a:rPr>
              <a:t> </a:t>
            </a:r>
            <a:r>
              <a:rPr lang="en-US" sz="1800" spc="5" dirty="0">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lanning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propositional</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logic</a:t>
            </a:r>
          </a:p>
          <a:p>
            <a:pPr marL="90170" marR="63500" algn="just">
              <a:lnSpc>
                <a:spcPct val="115000"/>
              </a:lnSpc>
              <a:spcAft>
                <a:spcPts val="0"/>
              </a:spcAft>
            </a:pP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Analysis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planning</a:t>
            </a:r>
            <a:r>
              <a:rPr lang="en-US" sz="1800" spc="1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approaches</a:t>
            </a:r>
          </a:p>
          <a:p>
            <a:pPr marL="90170" marR="63500" algn="just">
              <a:lnSpc>
                <a:spcPct val="115000"/>
              </a:lnSpc>
              <a:spcAft>
                <a:spcPts val="0"/>
              </a:spcAft>
            </a:pPr>
            <a:r>
              <a:rPr lang="en-US" sz="1800" dirty="0">
                <a:effectLst/>
                <a:latin typeface="Times New Roman" panose="02020603050405020304" pitchFamily="18" charset="0"/>
                <a:ea typeface="Times New Roman" panose="02020603050405020304" pitchFamily="18" charset="0"/>
              </a:rPr>
              <a:t>Hierarchical</a:t>
            </a:r>
            <a:r>
              <a:rPr lang="en-US" sz="1800" spc="1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planning</a:t>
            </a:r>
          </a:p>
          <a:p>
            <a:pPr marL="90170" marR="63500" algn="just">
              <a:lnSpc>
                <a:spcPct val="115000"/>
              </a:lnSpc>
              <a:spcAft>
                <a:spcPts val="0"/>
              </a:spcAft>
            </a:pPr>
            <a:r>
              <a:rPr lang="en-US" sz="1800" spc="190"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onditional</a:t>
            </a:r>
            <a:r>
              <a:rPr lang="en-US" sz="1800" spc="1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planning</a:t>
            </a:r>
            <a:endParaRPr lang="en-IN"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Continuous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and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Multi</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Agent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planning.</a:t>
            </a:r>
            <a:r>
              <a:rPr lang="en-IN" sz="1600" dirty="0">
                <a:effectLst/>
              </a:rPr>
              <a:t> </a:t>
            </a:r>
            <a:endParaRPr lang="en-US" sz="2000" dirty="0"/>
          </a:p>
        </p:txBody>
      </p:sp>
      <p:grpSp>
        <p:nvGrpSpPr>
          <p:cNvPr id="6" name="Shape 358"/>
          <p:cNvGrpSpPr/>
          <p:nvPr/>
        </p:nvGrpSpPr>
        <p:grpSpPr>
          <a:xfrm>
            <a:off x="889983" y="1007707"/>
            <a:ext cx="270225" cy="238343"/>
            <a:chOff x="5247525" y="3007275"/>
            <a:chExt cx="517575" cy="456510"/>
          </a:xfrm>
        </p:grpSpPr>
        <p:sp>
          <p:nvSpPr>
            <p:cNvPr id="7" name="Shape 359"/>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360"/>
            <p:cNvSpPr/>
            <p:nvPr/>
          </p:nvSpPr>
          <p:spPr>
            <a:xfrm>
              <a:off x="5566575" y="3265260"/>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56734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DBD8-48F6-4E2A-0B12-F9265C135227}"/>
              </a:ext>
            </a:extLst>
          </p:cNvPr>
          <p:cNvSpPr>
            <a:spLocks noGrp="1"/>
          </p:cNvSpPr>
          <p:nvPr>
            <p:ph type="title"/>
          </p:nvPr>
        </p:nvSpPr>
        <p:spPr>
          <a:solidFill>
            <a:srgbClr val="FFC000"/>
          </a:solidFill>
        </p:spPr>
        <p:txBody>
          <a:bodyPr/>
          <a:lstStyle/>
          <a:p>
            <a:r>
              <a:rPr lang="en-US" dirty="0"/>
              <a:t>Algorithm</a:t>
            </a:r>
          </a:p>
        </p:txBody>
      </p:sp>
      <p:pic>
        <p:nvPicPr>
          <p:cNvPr id="5" name="Picture 4">
            <a:extLst>
              <a:ext uri="{FF2B5EF4-FFF2-40B4-BE49-F238E27FC236}">
                <a16:creationId xmlns:a16="http://schemas.microsoft.com/office/drawing/2014/main" id="{D0DB3A97-987E-0F88-0D31-EB486CE45A1C}"/>
              </a:ext>
            </a:extLst>
          </p:cNvPr>
          <p:cNvPicPr>
            <a:picLocks noChangeAspect="1"/>
          </p:cNvPicPr>
          <p:nvPr/>
        </p:nvPicPr>
        <p:blipFill>
          <a:blip r:embed="rId2"/>
          <a:stretch>
            <a:fillRect/>
          </a:stretch>
        </p:blipFill>
        <p:spPr>
          <a:xfrm>
            <a:off x="1116419" y="1475492"/>
            <a:ext cx="7772400" cy="3291590"/>
          </a:xfrm>
          <a:prstGeom prst="rect">
            <a:avLst/>
          </a:prstGeom>
        </p:spPr>
      </p:pic>
    </p:spTree>
    <p:extLst>
      <p:ext uri="{BB962C8B-B14F-4D97-AF65-F5344CB8AC3E}">
        <p14:creationId xmlns:p14="http://schemas.microsoft.com/office/powerpoint/2010/main" val="422411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4EED-BB54-2384-C10E-29D3A541066B}"/>
              </a:ext>
            </a:extLst>
          </p:cNvPr>
          <p:cNvSpPr>
            <a:spLocks noGrp="1"/>
          </p:cNvSpPr>
          <p:nvPr>
            <p:ph type="title"/>
          </p:nvPr>
        </p:nvSpPr>
        <p:spPr>
          <a:xfrm>
            <a:off x="1381250" y="922668"/>
            <a:ext cx="4849429" cy="435599"/>
          </a:xfrm>
          <a:solidFill>
            <a:srgbClr val="FFC000"/>
          </a:solidFill>
        </p:spPr>
        <p:txBody>
          <a:bodyPr/>
          <a:lstStyle/>
          <a:p>
            <a:r>
              <a:rPr lang="en-IN" dirty="0"/>
              <a:t>planning using propositional logic</a:t>
            </a:r>
            <a:endParaRPr lang="en-US" dirty="0"/>
          </a:p>
        </p:txBody>
      </p:sp>
      <p:pic>
        <p:nvPicPr>
          <p:cNvPr id="5" name="Picture 4">
            <a:extLst>
              <a:ext uri="{FF2B5EF4-FFF2-40B4-BE49-F238E27FC236}">
                <a16:creationId xmlns:a16="http://schemas.microsoft.com/office/drawing/2014/main" id="{E1D0F999-142E-0EEA-E54E-9CAE7AD6EFC6}"/>
              </a:ext>
            </a:extLst>
          </p:cNvPr>
          <p:cNvPicPr>
            <a:picLocks noChangeAspect="1"/>
          </p:cNvPicPr>
          <p:nvPr/>
        </p:nvPicPr>
        <p:blipFill rotWithShape="1">
          <a:blip r:embed="rId3"/>
          <a:srcRect t="4004"/>
          <a:stretch/>
        </p:blipFill>
        <p:spPr>
          <a:xfrm>
            <a:off x="897018" y="1435396"/>
            <a:ext cx="6759407" cy="3708104"/>
          </a:xfrm>
          <a:prstGeom prst="rect">
            <a:avLst/>
          </a:prstGeom>
        </p:spPr>
      </p:pic>
    </p:spTree>
    <p:extLst>
      <p:ext uri="{BB962C8B-B14F-4D97-AF65-F5344CB8AC3E}">
        <p14:creationId xmlns:p14="http://schemas.microsoft.com/office/powerpoint/2010/main" val="66261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3D2C-0C6B-E762-32EE-6836427817B4}"/>
              </a:ext>
            </a:extLst>
          </p:cNvPr>
          <p:cNvSpPr>
            <a:spLocks noGrp="1"/>
          </p:cNvSpPr>
          <p:nvPr>
            <p:ph type="title"/>
          </p:nvPr>
        </p:nvSpPr>
        <p:spPr>
          <a:xfrm>
            <a:off x="1381250" y="922668"/>
            <a:ext cx="4583615" cy="435599"/>
          </a:xfrm>
          <a:solidFill>
            <a:srgbClr val="FFC000"/>
          </a:solidFill>
        </p:spPr>
        <p:txBody>
          <a:bodyPr/>
          <a:lstStyle/>
          <a:p>
            <a:r>
              <a:rPr lang="en-IN" dirty="0"/>
              <a:t>Planning in the propositional logic</a:t>
            </a:r>
            <a:endParaRPr lang="en-US" dirty="0"/>
          </a:p>
        </p:txBody>
      </p:sp>
      <p:pic>
        <p:nvPicPr>
          <p:cNvPr id="5" name="Picture 4">
            <a:extLst>
              <a:ext uri="{FF2B5EF4-FFF2-40B4-BE49-F238E27FC236}">
                <a16:creationId xmlns:a16="http://schemas.microsoft.com/office/drawing/2014/main" id="{476BEC15-0D12-6807-336C-313163FE5F4B}"/>
              </a:ext>
            </a:extLst>
          </p:cNvPr>
          <p:cNvPicPr>
            <a:picLocks noChangeAspect="1"/>
          </p:cNvPicPr>
          <p:nvPr/>
        </p:nvPicPr>
        <p:blipFill>
          <a:blip r:embed="rId2"/>
          <a:stretch>
            <a:fillRect/>
          </a:stretch>
        </p:blipFill>
        <p:spPr>
          <a:xfrm>
            <a:off x="776177" y="1520456"/>
            <a:ext cx="7772400" cy="3423732"/>
          </a:xfrm>
          <a:prstGeom prst="rect">
            <a:avLst/>
          </a:prstGeom>
        </p:spPr>
      </p:pic>
    </p:spTree>
    <p:extLst>
      <p:ext uri="{BB962C8B-B14F-4D97-AF65-F5344CB8AC3E}">
        <p14:creationId xmlns:p14="http://schemas.microsoft.com/office/powerpoint/2010/main" val="1639020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9D8E4-7CBB-E6F0-803F-C3950CF29986}"/>
              </a:ext>
            </a:extLst>
          </p:cNvPr>
          <p:cNvSpPr>
            <a:spLocks noGrp="1"/>
          </p:cNvSpPr>
          <p:nvPr>
            <p:ph type="title"/>
          </p:nvPr>
        </p:nvSpPr>
        <p:spPr>
          <a:xfrm>
            <a:off x="1381250" y="922668"/>
            <a:ext cx="4530452" cy="435599"/>
          </a:xfrm>
          <a:solidFill>
            <a:srgbClr val="FFC000"/>
          </a:solidFill>
        </p:spPr>
        <p:txBody>
          <a:bodyPr/>
          <a:lstStyle/>
          <a:p>
            <a:r>
              <a:rPr lang="en-IN" dirty="0"/>
              <a:t>Planning in the propositional logic</a:t>
            </a:r>
            <a:endParaRPr lang="en-US" dirty="0"/>
          </a:p>
        </p:txBody>
      </p:sp>
      <p:pic>
        <p:nvPicPr>
          <p:cNvPr id="5" name="Picture 4">
            <a:extLst>
              <a:ext uri="{FF2B5EF4-FFF2-40B4-BE49-F238E27FC236}">
                <a16:creationId xmlns:a16="http://schemas.microsoft.com/office/drawing/2014/main" id="{5F13B027-AFEB-0369-DEC0-4A9D9E6D184D}"/>
              </a:ext>
            </a:extLst>
          </p:cNvPr>
          <p:cNvPicPr>
            <a:picLocks noChangeAspect="1"/>
          </p:cNvPicPr>
          <p:nvPr/>
        </p:nvPicPr>
        <p:blipFill>
          <a:blip r:embed="rId2"/>
          <a:stretch>
            <a:fillRect/>
          </a:stretch>
        </p:blipFill>
        <p:spPr>
          <a:xfrm>
            <a:off x="685800" y="1585013"/>
            <a:ext cx="7772400" cy="3558487"/>
          </a:xfrm>
          <a:prstGeom prst="rect">
            <a:avLst/>
          </a:prstGeom>
        </p:spPr>
      </p:pic>
    </p:spTree>
    <p:extLst>
      <p:ext uri="{BB962C8B-B14F-4D97-AF65-F5344CB8AC3E}">
        <p14:creationId xmlns:p14="http://schemas.microsoft.com/office/powerpoint/2010/main" val="27761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38D-E1F4-86C5-1BDB-9C9B2CDD6790}"/>
              </a:ext>
            </a:extLst>
          </p:cNvPr>
          <p:cNvSpPr>
            <a:spLocks noGrp="1"/>
          </p:cNvSpPr>
          <p:nvPr>
            <p:ph type="title"/>
          </p:nvPr>
        </p:nvSpPr>
        <p:spPr>
          <a:solidFill>
            <a:srgbClr val="FFC000"/>
          </a:solidFill>
        </p:spPr>
        <p:txBody>
          <a:bodyPr/>
          <a:lstStyle/>
          <a:p>
            <a:r>
              <a:rPr lang="en-US" dirty="0"/>
              <a:t>Example</a:t>
            </a:r>
          </a:p>
        </p:txBody>
      </p:sp>
      <p:pic>
        <p:nvPicPr>
          <p:cNvPr id="5" name="Picture 4">
            <a:extLst>
              <a:ext uri="{FF2B5EF4-FFF2-40B4-BE49-F238E27FC236}">
                <a16:creationId xmlns:a16="http://schemas.microsoft.com/office/drawing/2014/main" id="{EBA92C04-1DE2-4089-A6C4-51337B53CE01}"/>
              </a:ext>
            </a:extLst>
          </p:cNvPr>
          <p:cNvPicPr>
            <a:picLocks noChangeAspect="1"/>
          </p:cNvPicPr>
          <p:nvPr/>
        </p:nvPicPr>
        <p:blipFill>
          <a:blip r:embed="rId2"/>
          <a:stretch>
            <a:fillRect/>
          </a:stretch>
        </p:blipFill>
        <p:spPr>
          <a:xfrm>
            <a:off x="1041992" y="1358267"/>
            <a:ext cx="6372372" cy="3785233"/>
          </a:xfrm>
          <a:prstGeom prst="rect">
            <a:avLst/>
          </a:prstGeom>
        </p:spPr>
      </p:pic>
    </p:spTree>
    <p:extLst>
      <p:ext uri="{BB962C8B-B14F-4D97-AF65-F5344CB8AC3E}">
        <p14:creationId xmlns:p14="http://schemas.microsoft.com/office/powerpoint/2010/main" val="303192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38D-E1F4-86C5-1BDB-9C9B2CDD6790}"/>
              </a:ext>
            </a:extLst>
          </p:cNvPr>
          <p:cNvSpPr>
            <a:spLocks noGrp="1"/>
          </p:cNvSpPr>
          <p:nvPr>
            <p:ph type="title"/>
          </p:nvPr>
        </p:nvSpPr>
        <p:spPr>
          <a:solidFill>
            <a:srgbClr val="FFC000"/>
          </a:solidFill>
        </p:spPr>
        <p:txBody>
          <a:bodyPr/>
          <a:lstStyle/>
          <a:p>
            <a:r>
              <a:rPr lang="en-US" dirty="0"/>
              <a:t>Example continued…</a:t>
            </a:r>
          </a:p>
        </p:txBody>
      </p:sp>
      <p:pic>
        <p:nvPicPr>
          <p:cNvPr id="4" name="Picture 3">
            <a:extLst>
              <a:ext uri="{FF2B5EF4-FFF2-40B4-BE49-F238E27FC236}">
                <a16:creationId xmlns:a16="http://schemas.microsoft.com/office/drawing/2014/main" id="{62683C5D-9D22-B9D3-C5EA-B66D4AB22296}"/>
              </a:ext>
            </a:extLst>
          </p:cNvPr>
          <p:cNvPicPr>
            <a:picLocks noChangeAspect="1"/>
          </p:cNvPicPr>
          <p:nvPr/>
        </p:nvPicPr>
        <p:blipFill>
          <a:blip r:embed="rId2"/>
          <a:stretch>
            <a:fillRect/>
          </a:stretch>
        </p:blipFill>
        <p:spPr>
          <a:xfrm>
            <a:off x="1016118" y="1458579"/>
            <a:ext cx="6537603" cy="3389868"/>
          </a:xfrm>
          <a:prstGeom prst="rect">
            <a:avLst/>
          </a:prstGeom>
        </p:spPr>
      </p:pic>
    </p:spTree>
    <p:extLst>
      <p:ext uri="{BB962C8B-B14F-4D97-AF65-F5344CB8AC3E}">
        <p14:creationId xmlns:p14="http://schemas.microsoft.com/office/powerpoint/2010/main" val="1880766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38D-E1F4-86C5-1BDB-9C9B2CDD6790}"/>
              </a:ext>
            </a:extLst>
          </p:cNvPr>
          <p:cNvSpPr>
            <a:spLocks noGrp="1"/>
          </p:cNvSpPr>
          <p:nvPr>
            <p:ph type="title"/>
          </p:nvPr>
        </p:nvSpPr>
        <p:spPr>
          <a:solidFill>
            <a:srgbClr val="FFC000"/>
          </a:solidFill>
        </p:spPr>
        <p:txBody>
          <a:bodyPr/>
          <a:lstStyle/>
          <a:p>
            <a:r>
              <a:rPr lang="en-US" dirty="0"/>
              <a:t>Example continued…</a:t>
            </a:r>
          </a:p>
        </p:txBody>
      </p:sp>
      <p:pic>
        <p:nvPicPr>
          <p:cNvPr id="5" name="Picture 4">
            <a:extLst>
              <a:ext uri="{FF2B5EF4-FFF2-40B4-BE49-F238E27FC236}">
                <a16:creationId xmlns:a16="http://schemas.microsoft.com/office/drawing/2014/main" id="{9B28CA5B-CAD8-2A6B-897F-2E6ED423D9E5}"/>
              </a:ext>
            </a:extLst>
          </p:cNvPr>
          <p:cNvPicPr>
            <a:picLocks noChangeAspect="1"/>
          </p:cNvPicPr>
          <p:nvPr/>
        </p:nvPicPr>
        <p:blipFill>
          <a:blip r:embed="rId2"/>
          <a:stretch>
            <a:fillRect/>
          </a:stretch>
        </p:blipFill>
        <p:spPr>
          <a:xfrm>
            <a:off x="1151881" y="1454150"/>
            <a:ext cx="6312175" cy="3085952"/>
          </a:xfrm>
          <a:prstGeom prst="rect">
            <a:avLst/>
          </a:prstGeom>
        </p:spPr>
      </p:pic>
    </p:spTree>
    <p:extLst>
      <p:ext uri="{BB962C8B-B14F-4D97-AF65-F5344CB8AC3E}">
        <p14:creationId xmlns:p14="http://schemas.microsoft.com/office/powerpoint/2010/main" val="306805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38D-E1F4-86C5-1BDB-9C9B2CDD6790}"/>
              </a:ext>
            </a:extLst>
          </p:cNvPr>
          <p:cNvSpPr>
            <a:spLocks noGrp="1"/>
          </p:cNvSpPr>
          <p:nvPr>
            <p:ph type="title"/>
          </p:nvPr>
        </p:nvSpPr>
        <p:spPr>
          <a:solidFill>
            <a:srgbClr val="FFC000"/>
          </a:solidFill>
        </p:spPr>
        <p:txBody>
          <a:bodyPr/>
          <a:lstStyle/>
          <a:p>
            <a:r>
              <a:rPr lang="en-US" dirty="0"/>
              <a:t>Example continued…</a:t>
            </a:r>
          </a:p>
        </p:txBody>
      </p:sp>
      <p:pic>
        <p:nvPicPr>
          <p:cNvPr id="4" name="Picture 3">
            <a:extLst>
              <a:ext uri="{FF2B5EF4-FFF2-40B4-BE49-F238E27FC236}">
                <a16:creationId xmlns:a16="http://schemas.microsoft.com/office/drawing/2014/main" id="{5C1A77DB-5AD0-4EC2-3316-DE59D65E89D7}"/>
              </a:ext>
            </a:extLst>
          </p:cNvPr>
          <p:cNvPicPr>
            <a:picLocks noChangeAspect="1"/>
          </p:cNvPicPr>
          <p:nvPr/>
        </p:nvPicPr>
        <p:blipFill>
          <a:blip r:embed="rId3"/>
          <a:stretch>
            <a:fillRect/>
          </a:stretch>
        </p:blipFill>
        <p:spPr>
          <a:xfrm>
            <a:off x="1585062" y="1454592"/>
            <a:ext cx="5973876" cy="3375770"/>
          </a:xfrm>
          <a:prstGeom prst="rect">
            <a:avLst/>
          </a:prstGeom>
        </p:spPr>
      </p:pic>
    </p:spTree>
    <p:extLst>
      <p:ext uri="{BB962C8B-B14F-4D97-AF65-F5344CB8AC3E}">
        <p14:creationId xmlns:p14="http://schemas.microsoft.com/office/powerpoint/2010/main" val="973815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0783-8958-B27E-C197-A57098B90D24}"/>
              </a:ext>
            </a:extLst>
          </p:cNvPr>
          <p:cNvSpPr>
            <a:spLocks noGrp="1"/>
          </p:cNvSpPr>
          <p:nvPr>
            <p:ph type="title"/>
          </p:nvPr>
        </p:nvSpPr>
        <p:spPr>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Hierarchical</a:t>
            </a:r>
            <a:r>
              <a:rPr lang="en-US" sz="2000" spc="1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a:t>
            </a:r>
            <a:endParaRPr lang="en-US" dirty="0"/>
          </a:p>
        </p:txBody>
      </p:sp>
      <p:sp>
        <p:nvSpPr>
          <p:cNvPr id="3" name="Text Placeholder 2">
            <a:extLst>
              <a:ext uri="{FF2B5EF4-FFF2-40B4-BE49-F238E27FC236}">
                <a16:creationId xmlns:a16="http://schemas.microsoft.com/office/drawing/2014/main" id="{C8A5D2AF-D024-9D18-9257-22486AA46296}"/>
              </a:ext>
            </a:extLst>
          </p:cNvPr>
          <p:cNvSpPr>
            <a:spLocks noGrp="1"/>
          </p:cNvSpPr>
          <p:nvPr>
            <p:ph type="body" idx="1"/>
          </p:nvPr>
        </p:nvSpPr>
        <p:spPr/>
        <p:txBody>
          <a:bodyPr/>
          <a:lstStyle/>
          <a:p>
            <a:pPr algn="just">
              <a:buNone/>
            </a:pPr>
            <a:r>
              <a:rPr lang="en-IN" sz="1800" b="0" i="0" dirty="0">
                <a:solidFill>
                  <a:schemeClr val="tx1"/>
                </a:solidFill>
                <a:effectLst/>
                <a:latin typeface="-apple-system"/>
              </a:rPr>
              <a:t>Hierarchical Planning is an Artificial Intelligence (AI) problem solving approach for a certain kind of </a:t>
            </a:r>
            <a:r>
              <a:rPr lang="en-IN" sz="1800" b="0" i="1" dirty="0">
                <a:solidFill>
                  <a:schemeClr val="tx1"/>
                </a:solidFill>
                <a:effectLst/>
                <a:latin typeface="-apple-system"/>
              </a:rPr>
              <a:t>planning problems</a:t>
            </a:r>
            <a:r>
              <a:rPr lang="en-IN" sz="1800" b="0" i="0" dirty="0">
                <a:solidFill>
                  <a:schemeClr val="tx1"/>
                </a:solidFill>
                <a:effectLst/>
                <a:latin typeface="-apple-system"/>
              </a:rPr>
              <a:t> -- the kind focusing on </a:t>
            </a:r>
            <a:r>
              <a:rPr lang="en-IN" sz="1800" b="0" i="1" dirty="0">
                <a:solidFill>
                  <a:schemeClr val="tx1"/>
                </a:solidFill>
                <a:effectLst/>
                <a:latin typeface="-apple-system"/>
              </a:rPr>
              <a:t>problem decomposition</a:t>
            </a:r>
            <a:r>
              <a:rPr lang="en-IN" sz="1800" b="0" i="0" dirty="0">
                <a:solidFill>
                  <a:schemeClr val="tx1"/>
                </a:solidFill>
                <a:effectLst/>
                <a:latin typeface="-apple-system"/>
              </a:rPr>
              <a:t>, where </a:t>
            </a:r>
            <a:r>
              <a:rPr lang="en-IN" sz="1800" dirty="0">
                <a:solidFill>
                  <a:schemeClr val="tx1"/>
                </a:solidFill>
                <a:latin typeface="-apple-system"/>
              </a:rPr>
              <a:t>problems are step-wise refined into smaller and smaller ones until the problem is finally solved. A solution hereby is a sequence of actions that's executable in a given initial state. This form of hierarchical planning is usually referred to as Hierarchical Task Network (HTN) planning.</a:t>
            </a:r>
            <a:endParaRPr lang="en-US" sz="1800" dirty="0">
              <a:solidFill>
                <a:schemeClr val="tx1"/>
              </a:solidFill>
              <a:latin typeface="-apple-system"/>
            </a:endParaRPr>
          </a:p>
        </p:txBody>
      </p:sp>
    </p:spTree>
    <p:extLst>
      <p:ext uri="{BB962C8B-B14F-4D97-AF65-F5344CB8AC3E}">
        <p14:creationId xmlns:p14="http://schemas.microsoft.com/office/powerpoint/2010/main" val="379883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0783-8958-B27E-C197-A57098B90D24}"/>
              </a:ext>
            </a:extLst>
          </p:cNvPr>
          <p:cNvSpPr>
            <a:spLocks noGrp="1"/>
          </p:cNvSpPr>
          <p:nvPr>
            <p:ph type="title"/>
          </p:nvPr>
        </p:nvSpPr>
        <p:spPr>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Hierarchical</a:t>
            </a:r>
            <a:r>
              <a:rPr lang="en-US" sz="2000" spc="1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a:t>
            </a:r>
            <a:endParaRPr lang="en-US" dirty="0"/>
          </a:p>
        </p:txBody>
      </p:sp>
      <p:pic>
        <p:nvPicPr>
          <p:cNvPr id="7" name="Picture 6">
            <a:extLst>
              <a:ext uri="{FF2B5EF4-FFF2-40B4-BE49-F238E27FC236}">
                <a16:creationId xmlns:a16="http://schemas.microsoft.com/office/drawing/2014/main" id="{6ADFC9DA-A791-A612-5E8E-A264183F0778}"/>
              </a:ext>
            </a:extLst>
          </p:cNvPr>
          <p:cNvPicPr>
            <a:picLocks noChangeAspect="1"/>
          </p:cNvPicPr>
          <p:nvPr/>
        </p:nvPicPr>
        <p:blipFill rotWithShape="1">
          <a:blip r:embed="rId3"/>
          <a:srcRect t="15373"/>
          <a:stretch/>
        </p:blipFill>
        <p:spPr>
          <a:xfrm>
            <a:off x="567959" y="1562987"/>
            <a:ext cx="8269360" cy="3484820"/>
          </a:xfrm>
          <a:prstGeom prst="rect">
            <a:avLst/>
          </a:prstGeom>
        </p:spPr>
      </p:pic>
    </p:spTree>
    <p:extLst>
      <p:ext uri="{BB962C8B-B14F-4D97-AF65-F5344CB8AC3E}">
        <p14:creationId xmlns:p14="http://schemas.microsoft.com/office/powerpoint/2010/main" val="425318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7B71-4E6F-9038-A2A5-02A685FD8196}"/>
              </a:ext>
            </a:extLst>
          </p:cNvPr>
          <p:cNvSpPr>
            <a:spLocks noGrp="1"/>
          </p:cNvSpPr>
          <p:nvPr>
            <p:ph type="title"/>
          </p:nvPr>
        </p:nvSpPr>
        <p:spPr>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Planning problem</a:t>
            </a:r>
            <a:endParaRPr lang="en-US" dirty="0"/>
          </a:p>
        </p:txBody>
      </p:sp>
      <p:sp>
        <p:nvSpPr>
          <p:cNvPr id="5" name="TextBox 4">
            <a:extLst>
              <a:ext uri="{FF2B5EF4-FFF2-40B4-BE49-F238E27FC236}">
                <a16:creationId xmlns:a16="http://schemas.microsoft.com/office/drawing/2014/main" id="{AACC67CE-FE04-BB17-810C-005B9BE3C8FC}"/>
              </a:ext>
            </a:extLst>
          </p:cNvPr>
          <p:cNvSpPr txBox="1"/>
          <p:nvPr/>
        </p:nvSpPr>
        <p:spPr>
          <a:xfrm>
            <a:off x="733646" y="1565576"/>
            <a:ext cx="7676707" cy="3514808"/>
          </a:xfrm>
          <a:prstGeom prst="rect">
            <a:avLst/>
          </a:prstGeom>
          <a:noFill/>
        </p:spPr>
        <p:txBody>
          <a:bodyPr wrap="square">
            <a:spAutoFit/>
          </a:bodyPr>
          <a:lstStyle/>
          <a:p>
            <a:pPr marL="342900" indent="-342900">
              <a:lnSpc>
                <a:spcPct val="80000"/>
              </a:lnSpc>
              <a:spcBef>
                <a:spcPct val="0"/>
              </a:spcBef>
              <a:buFont typeface="Wingdings" pitchFamily="2" charset="2"/>
              <a:buChar char="Ø"/>
            </a:pPr>
            <a:r>
              <a:rPr lang="en-US" altLang="en-US" sz="2000" dirty="0"/>
              <a:t>An agent interacts with the world via perception and actions.</a:t>
            </a:r>
          </a:p>
          <a:p>
            <a:pPr marL="342900" indent="-342900">
              <a:lnSpc>
                <a:spcPct val="80000"/>
              </a:lnSpc>
              <a:spcBef>
                <a:spcPct val="0"/>
              </a:spcBef>
              <a:buFont typeface="Wingdings" pitchFamily="2" charset="2"/>
              <a:buChar char="Ø"/>
            </a:pPr>
            <a:r>
              <a:rPr lang="en-US" altLang="en-US" sz="2000" dirty="0"/>
              <a:t>Perception involves sensing the world and assessing the situation.</a:t>
            </a:r>
          </a:p>
          <a:p>
            <a:pPr marL="285750" lvl="1" indent="-285750">
              <a:lnSpc>
                <a:spcPct val="80000"/>
              </a:lnSpc>
              <a:spcBef>
                <a:spcPct val="0"/>
              </a:spcBef>
              <a:buFont typeface="Wingdings" pitchFamily="2" charset="2"/>
              <a:buChar char="Ø"/>
            </a:pPr>
            <a:r>
              <a:rPr lang="en-US" altLang="en-US" sz="1800" dirty="0"/>
              <a:t>creating some internal representation of the world.</a:t>
            </a:r>
          </a:p>
          <a:p>
            <a:pPr marL="342900" indent="-342900">
              <a:lnSpc>
                <a:spcPct val="80000"/>
              </a:lnSpc>
              <a:spcBef>
                <a:spcPct val="0"/>
              </a:spcBef>
              <a:buFont typeface="Wingdings" pitchFamily="2" charset="2"/>
              <a:buChar char="Ø"/>
            </a:pPr>
            <a:r>
              <a:rPr lang="en-US" altLang="en-US" sz="2000" dirty="0"/>
              <a:t>Actions are what the agent does in the domain. Planning involves reasoning about actions that the agent intends to carry out.</a:t>
            </a:r>
          </a:p>
          <a:p>
            <a:pPr marL="342900" indent="-342900">
              <a:lnSpc>
                <a:spcPct val="80000"/>
              </a:lnSpc>
              <a:spcBef>
                <a:spcPct val="0"/>
              </a:spcBef>
              <a:buFont typeface="Wingdings" pitchFamily="2" charset="2"/>
              <a:buChar char="Ø"/>
            </a:pPr>
            <a:r>
              <a:rPr lang="en-US" altLang="en-US" sz="2000" i="1" dirty="0"/>
              <a:t>Planning</a:t>
            </a:r>
            <a:r>
              <a:rPr lang="en-US" altLang="en-US" sz="2000" dirty="0"/>
              <a:t> is the reasoning side of acting.</a:t>
            </a:r>
          </a:p>
          <a:p>
            <a:pPr marL="342900" indent="-342900">
              <a:lnSpc>
                <a:spcPct val="80000"/>
              </a:lnSpc>
              <a:spcBef>
                <a:spcPct val="0"/>
              </a:spcBef>
              <a:buFont typeface="Wingdings" pitchFamily="2" charset="2"/>
              <a:buChar char="Ø"/>
            </a:pPr>
            <a:r>
              <a:rPr lang="en-US" altLang="en-US" sz="2000" dirty="0"/>
              <a:t>This reasoning involves the representation of the world that the agent has, as also the representation of its actions. </a:t>
            </a:r>
          </a:p>
          <a:p>
            <a:pPr marL="342900" indent="-342900">
              <a:lnSpc>
                <a:spcPct val="80000"/>
              </a:lnSpc>
              <a:spcBef>
                <a:spcPct val="0"/>
              </a:spcBef>
              <a:buFont typeface="Wingdings" pitchFamily="2" charset="2"/>
              <a:buChar char="Ø"/>
            </a:pPr>
            <a:r>
              <a:rPr lang="en-US" altLang="en-US" sz="2000" dirty="0"/>
              <a:t>Hard constraints where the objectives </a:t>
            </a:r>
            <a:r>
              <a:rPr lang="en-US" altLang="en-US" sz="2000" i="1" dirty="0"/>
              <a:t>have to </a:t>
            </a:r>
            <a:r>
              <a:rPr lang="en-US" altLang="en-US" sz="2000" dirty="0"/>
              <a:t>be achieved completely for success.</a:t>
            </a:r>
          </a:p>
          <a:p>
            <a:pPr marL="342900" indent="-342900">
              <a:lnSpc>
                <a:spcPct val="80000"/>
              </a:lnSpc>
              <a:spcBef>
                <a:spcPct val="0"/>
              </a:spcBef>
              <a:buFont typeface="Wingdings" pitchFamily="2" charset="2"/>
              <a:buChar char="Ø"/>
            </a:pPr>
            <a:r>
              <a:rPr lang="en-US" altLang="en-US" sz="2000" dirty="0"/>
              <a:t>The objectives could also be soft constraints, or </a:t>
            </a:r>
            <a:r>
              <a:rPr lang="en-US" altLang="en-US" sz="2000" i="1" dirty="0"/>
              <a:t>preferences</a:t>
            </a:r>
            <a:r>
              <a:rPr lang="en-US" altLang="en-US" sz="2000" dirty="0"/>
              <a:t>, to be achieved as much as possible.</a:t>
            </a:r>
          </a:p>
        </p:txBody>
      </p:sp>
    </p:spTree>
    <p:extLst>
      <p:ext uri="{BB962C8B-B14F-4D97-AF65-F5344CB8AC3E}">
        <p14:creationId xmlns:p14="http://schemas.microsoft.com/office/powerpoint/2010/main" val="409264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DA2B-5B1B-02CC-DDB0-13775C0E8085}"/>
              </a:ext>
            </a:extLst>
          </p:cNvPr>
          <p:cNvSpPr>
            <a:spLocks noGrp="1"/>
          </p:cNvSpPr>
          <p:nvPr>
            <p:ph type="title"/>
          </p:nvPr>
        </p:nvSpPr>
        <p:spPr>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Hierarchical</a:t>
            </a:r>
            <a:r>
              <a:rPr lang="en-US" sz="2000" spc="1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a:t>
            </a:r>
            <a:endParaRPr lang="en-US" dirty="0"/>
          </a:p>
        </p:txBody>
      </p:sp>
      <p:sp>
        <p:nvSpPr>
          <p:cNvPr id="3" name="Text Placeholder 2">
            <a:extLst>
              <a:ext uri="{FF2B5EF4-FFF2-40B4-BE49-F238E27FC236}">
                <a16:creationId xmlns:a16="http://schemas.microsoft.com/office/drawing/2014/main" id="{FAFB92FA-9FDE-D33F-2767-A459256A5DA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D97DD6D-B8B1-C623-5A90-669EDC3E3A7C}"/>
              </a:ext>
            </a:extLst>
          </p:cNvPr>
          <p:cNvPicPr>
            <a:picLocks noChangeAspect="1"/>
          </p:cNvPicPr>
          <p:nvPr/>
        </p:nvPicPr>
        <p:blipFill rotWithShape="1">
          <a:blip r:embed="rId2"/>
          <a:srcRect t="16124"/>
          <a:stretch/>
        </p:blipFill>
        <p:spPr>
          <a:xfrm>
            <a:off x="0" y="1457458"/>
            <a:ext cx="9143999" cy="3697472"/>
          </a:xfrm>
          <a:prstGeom prst="rect">
            <a:avLst/>
          </a:prstGeom>
        </p:spPr>
      </p:pic>
    </p:spTree>
    <p:extLst>
      <p:ext uri="{BB962C8B-B14F-4D97-AF65-F5344CB8AC3E}">
        <p14:creationId xmlns:p14="http://schemas.microsoft.com/office/powerpoint/2010/main" val="1464693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DA2B-5B1B-02CC-DDB0-13775C0E8085}"/>
              </a:ext>
            </a:extLst>
          </p:cNvPr>
          <p:cNvSpPr>
            <a:spLocks noGrp="1"/>
          </p:cNvSpPr>
          <p:nvPr>
            <p:ph type="title"/>
          </p:nvPr>
        </p:nvSpPr>
        <p:spPr>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Hierarchical</a:t>
            </a:r>
            <a:r>
              <a:rPr lang="en-US" sz="2000" spc="1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 Example</a:t>
            </a:r>
            <a:endParaRPr lang="en-US" dirty="0"/>
          </a:p>
        </p:txBody>
      </p:sp>
      <p:pic>
        <p:nvPicPr>
          <p:cNvPr id="7" name="Picture 6">
            <a:extLst>
              <a:ext uri="{FF2B5EF4-FFF2-40B4-BE49-F238E27FC236}">
                <a16:creationId xmlns:a16="http://schemas.microsoft.com/office/drawing/2014/main" id="{6E5F3A44-DC5E-96B2-0119-F9FB0264AA7C}"/>
              </a:ext>
            </a:extLst>
          </p:cNvPr>
          <p:cNvPicPr>
            <a:picLocks noChangeAspect="1"/>
          </p:cNvPicPr>
          <p:nvPr/>
        </p:nvPicPr>
        <p:blipFill rotWithShape="1">
          <a:blip r:embed="rId2"/>
          <a:srcRect l="2141" t="19684" r="1897" b="19541"/>
          <a:stretch/>
        </p:blipFill>
        <p:spPr>
          <a:xfrm>
            <a:off x="1137192" y="1679945"/>
            <a:ext cx="6869615" cy="3125972"/>
          </a:xfrm>
          <a:prstGeom prst="rect">
            <a:avLst/>
          </a:prstGeom>
        </p:spPr>
      </p:pic>
    </p:spTree>
    <p:extLst>
      <p:ext uri="{BB962C8B-B14F-4D97-AF65-F5344CB8AC3E}">
        <p14:creationId xmlns:p14="http://schemas.microsoft.com/office/powerpoint/2010/main" val="231837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DF78-7D01-FDFA-B28A-08C45B6E1C61}"/>
              </a:ext>
            </a:extLst>
          </p:cNvPr>
          <p:cNvSpPr>
            <a:spLocks noGrp="1"/>
          </p:cNvSpPr>
          <p:nvPr>
            <p:ph type="title"/>
          </p:nvPr>
        </p:nvSpPr>
        <p:spPr>
          <a:xfrm>
            <a:off x="1381250" y="901403"/>
            <a:ext cx="3878399" cy="435599"/>
          </a:xfrm>
          <a:solidFill>
            <a:srgbClr val="FFC000"/>
          </a:solidFill>
        </p:spPr>
        <p:txBody>
          <a:bodyPr/>
          <a:lstStyle/>
          <a:p>
            <a:pPr marL="90170" marR="63500" algn="just">
              <a:lnSpc>
                <a:spcPct val="115000"/>
              </a:lnSpc>
              <a:spcAft>
                <a:spcPts val="0"/>
              </a:spcAft>
            </a:pPr>
            <a:r>
              <a:rPr lang="en-US" sz="2000" spc="190" dirty="0">
                <a:effectLst/>
                <a:latin typeface="Times New Roman" panose="02020603050405020304" pitchFamily="18" charset="0"/>
                <a:ea typeface="Times New Roman" panose="02020603050405020304" pitchFamily="18" charset="0"/>
              </a:rPr>
              <a:t>C</a:t>
            </a:r>
            <a:r>
              <a:rPr lang="en-US" sz="2000" dirty="0">
                <a:effectLst/>
                <a:latin typeface="Times New Roman" panose="02020603050405020304" pitchFamily="18" charset="0"/>
                <a:ea typeface="Times New Roman" panose="02020603050405020304" pitchFamily="18" charset="0"/>
              </a:rPr>
              <a:t>onditional</a:t>
            </a:r>
            <a:r>
              <a:rPr lang="en-US" sz="2000" spc="18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a:t>
            </a:r>
            <a:endParaRPr lang="en-IN" sz="20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E95BE427-2BDF-A54D-9786-DC9ABFBD996B}"/>
              </a:ext>
            </a:extLst>
          </p:cNvPr>
          <p:cNvSpPr>
            <a:spLocks noGrp="1"/>
          </p:cNvSpPr>
          <p:nvPr>
            <p:ph type="body" idx="1"/>
          </p:nvPr>
        </p:nvSpPr>
        <p:spPr/>
        <p:txBody>
          <a:bodyPr/>
          <a:lstStyle/>
          <a:p>
            <a:pPr algn="just">
              <a:buNone/>
            </a:pPr>
            <a:r>
              <a:rPr lang="en-IN" sz="1600" b="0" i="0" dirty="0">
                <a:solidFill>
                  <a:srgbClr val="292929"/>
                </a:solidFill>
                <a:effectLst/>
                <a:latin typeface="source-serif-pro"/>
              </a:rPr>
              <a:t>It works regardless of the outcome of an action. It deals with uncertainty by inspecting what is happening in the environment at predetermined points in the plan. It can take place in fully observable and non-deterministic environments. It will take actions and must be able to handle every outcome for the action taken. </a:t>
            </a:r>
            <a:endParaRPr lang="en-US" sz="1600" dirty="0"/>
          </a:p>
        </p:txBody>
      </p:sp>
    </p:spTree>
    <p:extLst>
      <p:ext uri="{BB962C8B-B14F-4D97-AF65-F5344CB8AC3E}">
        <p14:creationId xmlns:p14="http://schemas.microsoft.com/office/powerpoint/2010/main" val="651013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2120-76C9-36B2-7F7C-A0FF3268A976}"/>
              </a:ext>
            </a:extLst>
          </p:cNvPr>
          <p:cNvSpPr>
            <a:spLocks noGrp="1"/>
          </p:cNvSpPr>
          <p:nvPr>
            <p:ph type="title"/>
          </p:nvPr>
        </p:nvSpPr>
        <p:spPr>
          <a:solidFill>
            <a:srgbClr val="FFC000"/>
          </a:solidFill>
        </p:spPr>
        <p:txBody>
          <a:bodyPr/>
          <a:lstStyle/>
          <a:p>
            <a:r>
              <a:rPr lang="en-US" dirty="0"/>
              <a:t>Continued…</a:t>
            </a:r>
          </a:p>
        </p:txBody>
      </p:sp>
      <p:pic>
        <p:nvPicPr>
          <p:cNvPr id="5" name="Picture 4">
            <a:extLst>
              <a:ext uri="{FF2B5EF4-FFF2-40B4-BE49-F238E27FC236}">
                <a16:creationId xmlns:a16="http://schemas.microsoft.com/office/drawing/2014/main" id="{59AE9358-2324-DD59-F584-22B4EC7F3D30}"/>
              </a:ext>
            </a:extLst>
          </p:cNvPr>
          <p:cNvPicPr>
            <a:picLocks noChangeAspect="1"/>
          </p:cNvPicPr>
          <p:nvPr/>
        </p:nvPicPr>
        <p:blipFill>
          <a:blip r:embed="rId2"/>
          <a:stretch>
            <a:fillRect/>
          </a:stretch>
        </p:blipFill>
        <p:spPr>
          <a:xfrm>
            <a:off x="1695450" y="1605515"/>
            <a:ext cx="5753100" cy="3434317"/>
          </a:xfrm>
          <a:prstGeom prst="rect">
            <a:avLst/>
          </a:prstGeom>
        </p:spPr>
      </p:pic>
    </p:spTree>
    <p:extLst>
      <p:ext uri="{BB962C8B-B14F-4D97-AF65-F5344CB8AC3E}">
        <p14:creationId xmlns:p14="http://schemas.microsoft.com/office/powerpoint/2010/main" val="3633813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2120-76C9-36B2-7F7C-A0FF3268A976}"/>
              </a:ext>
            </a:extLst>
          </p:cNvPr>
          <p:cNvSpPr>
            <a:spLocks noGrp="1"/>
          </p:cNvSpPr>
          <p:nvPr>
            <p:ph type="title"/>
          </p:nvPr>
        </p:nvSpPr>
        <p:spPr>
          <a:solidFill>
            <a:srgbClr val="FFC000"/>
          </a:solidFill>
        </p:spPr>
        <p:txBody>
          <a:bodyPr/>
          <a:lstStyle/>
          <a:p>
            <a:r>
              <a:rPr lang="en-US" dirty="0"/>
              <a:t>Continued…</a:t>
            </a:r>
          </a:p>
        </p:txBody>
      </p:sp>
      <p:pic>
        <p:nvPicPr>
          <p:cNvPr id="4" name="Picture 3">
            <a:extLst>
              <a:ext uri="{FF2B5EF4-FFF2-40B4-BE49-F238E27FC236}">
                <a16:creationId xmlns:a16="http://schemas.microsoft.com/office/drawing/2014/main" id="{A263DC02-F05D-A0DF-3DDF-E9AFD5694CC5}"/>
              </a:ext>
            </a:extLst>
          </p:cNvPr>
          <p:cNvPicPr>
            <a:picLocks noChangeAspect="1"/>
          </p:cNvPicPr>
          <p:nvPr/>
        </p:nvPicPr>
        <p:blipFill>
          <a:blip r:embed="rId2"/>
          <a:stretch>
            <a:fillRect/>
          </a:stretch>
        </p:blipFill>
        <p:spPr>
          <a:xfrm>
            <a:off x="1758950" y="1584250"/>
            <a:ext cx="5626100" cy="3559249"/>
          </a:xfrm>
          <a:prstGeom prst="rect">
            <a:avLst/>
          </a:prstGeom>
        </p:spPr>
      </p:pic>
    </p:spTree>
    <p:extLst>
      <p:ext uri="{BB962C8B-B14F-4D97-AF65-F5344CB8AC3E}">
        <p14:creationId xmlns:p14="http://schemas.microsoft.com/office/powerpoint/2010/main" val="165548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2120-76C9-36B2-7F7C-A0FF3268A976}"/>
              </a:ext>
            </a:extLst>
          </p:cNvPr>
          <p:cNvSpPr>
            <a:spLocks noGrp="1"/>
          </p:cNvSpPr>
          <p:nvPr>
            <p:ph type="title"/>
          </p:nvPr>
        </p:nvSpPr>
        <p:spPr>
          <a:solidFill>
            <a:srgbClr val="FFC000"/>
          </a:solidFill>
        </p:spPr>
        <p:txBody>
          <a:bodyPr/>
          <a:lstStyle/>
          <a:p>
            <a:r>
              <a:rPr lang="en-US" dirty="0"/>
              <a:t>Continued…</a:t>
            </a:r>
          </a:p>
        </p:txBody>
      </p:sp>
      <p:pic>
        <p:nvPicPr>
          <p:cNvPr id="5" name="Picture 4">
            <a:extLst>
              <a:ext uri="{FF2B5EF4-FFF2-40B4-BE49-F238E27FC236}">
                <a16:creationId xmlns:a16="http://schemas.microsoft.com/office/drawing/2014/main" id="{7C619F22-3C35-51AF-845D-C2A9E6B27E23}"/>
              </a:ext>
            </a:extLst>
          </p:cNvPr>
          <p:cNvPicPr>
            <a:picLocks noChangeAspect="1"/>
          </p:cNvPicPr>
          <p:nvPr/>
        </p:nvPicPr>
        <p:blipFill>
          <a:blip r:embed="rId2"/>
          <a:stretch>
            <a:fillRect/>
          </a:stretch>
        </p:blipFill>
        <p:spPr>
          <a:xfrm>
            <a:off x="1701800" y="1626780"/>
            <a:ext cx="5740400" cy="3516719"/>
          </a:xfrm>
          <a:prstGeom prst="rect">
            <a:avLst/>
          </a:prstGeom>
        </p:spPr>
      </p:pic>
    </p:spTree>
    <p:extLst>
      <p:ext uri="{BB962C8B-B14F-4D97-AF65-F5344CB8AC3E}">
        <p14:creationId xmlns:p14="http://schemas.microsoft.com/office/powerpoint/2010/main" val="279723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A1CF-C6DA-1910-0F38-F02AB732502A}"/>
              </a:ext>
            </a:extLst>
          </p:cNvPr>
          <p:cNvSpPr>
            <a:spLocks noGrp="1"/>
          </p:cNvSpPr>
          <p:nvPr>
            <p:ph type="title"/>
          </p:nvPr>
        </p:nvSpPr>
        <p:spPr>
          <a:xfrm>
            <a:off x="1381250" y="922668"/>
            <a:ext cx="5678769" cy="435599"/>
          </a:xfrm>
          <a:solidFill>
            <a:srgbClr val="FFC000"/>
          </a:solidFill>
        </p:spPr>
        <p:txBody>
          <a:bodyPr/>
          <a:lstStyle/>
          <a:p>
            <a:r>
              <a:rPr lang="en-US" sz="2000" dirty="0">
                <a:effectLst/>
                <a:latin typeface="Times New Roman" panose="02020603050405020304" pitchFamily="18" charset="0"/>
                <a:ea typeface="Times New Roman" panose="02020603050405020304" pitchFamily="18" charset="0"/>
              </a:rPr>
              <a:t>Continuous</a:t>
            </a:r>
            <a:r>
              <a:rPr lang="en-US" sz="2000" spc="-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and</a:t>
            </a:r>
            <a:r>
              <a:rPr lang="en-US" sz="2000" spc="-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Multi</a:t>
            </a:r>
            <a:r>
              <a:rPr lang="en-US" sz="2000" spc="-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Agent</a:t>
            </a:r>
            <a:r>
              <a:rPr lang="en-US" sz="2000" spc="-1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planning</a:t>
            </a:r>
            <a:endParaRPr lang="en-US" dirty="0"/>
          </a:p>
        </p:txBody>
      </p:sp>
      <p:pic>
        <p:nvPicPr>
          <p:cNvPr id="5" name="Picture 4">
            <a:extLst>
              <a:ext uri="{FF2B5EF4-FFF2-40B4-BE49-F238E27FC236}">
                <a16:creationId xmlns:a16="http://schemas.microsoft.com/office/drawing/2014/main" id="{44888334-F86C-FB58-CEBD-8CFCCB7F87D5}"/>
              </a:ext>
            </a:extLst>
          </p:cNvPr>
          <p:cNvPicPr>
            <a:picLocks noChangeAspect="1"/>
          </p:cNvPicPr>
          <p:nvPr/>
        </p:nvPicPr>
        <p:blipFill>
          <a:blip r:embed="rId2"/>
          <a:stretch>
            <a:fillRect/>
          </a:stretch>
        </p:blipFill>
        <p:spPr>
          <a:xfrm>
            <a:off x="1403350" y="1499190"/>
            <a:ext cx="6337300" cy="3543889"/>
          </a:xfrm>
          <a:prstGeom prst="rect">
            <a:avLst/>
          </a:prstGeom>
        </p:spPr>
      </p:pic>
    </p:spTree>
    <p:extLst>
      <p:ext uri="{BB962C8B-B14F-4D97-AF65-F5344CB8AC3E}">
        <p14:creationId xmlns:p14="http://schemas.microsoft.com/office/powerpoint/2010/main" val="356997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BF35-BE57-EC31-638D-30945CC3A78D}"/>
              </a:ext>
            </a:extLst>
          </p:cNvPr>
          <p:cNvSpPr>
            <a:spLocks noGrp="1"/>
          </p:cNvSpPr>
          <p:nvPr>
            <p:ph type="title"/>
          </p:nvPr>
        </p:nvSpPr>
        <p:spPr>
          <a:solidFill>
            <a:srgbClr val="FFC000"/>
          </a:solidFill>
        </p:spPr>
        <p:txBody>
          <a:bodyPr/>
          <a:lstStyle/>
          <a:p>
            <a:r>
              <a:rPr lang="en-US" dirty="0"/>
              <a:t>Continued…</a:t>
            </a:r>
          </a:p>
        </p:txBody>
      </p:sp>
      <p:pic>
        <p:nvPicPr>
          <p:cNvPr id="5" name="Picture 4">
            <a:extLst>
              <a:ext uri="{FF2B5EF4-FFF2-40B4-BE49-F238E27FC236}">
                <a16:creationId xmlns:a16="http://schemas.microsoft.com/office/drawing/2014/main" id="{8DB57DA0-3455-0AEC-5068-B2ACF6CD572A}"/>
              </a:ext>
            </a:extLst>
          </p:cNvPr>
          <p:cNvPicPr>
            <a:picLocks noChangeAspect="1"/>
          </p:cNvPicPr>
          <p:nvPr/>
        </p:nvPicPr>
        <p:blipFill>
          <a:blip r:embed="rId2"/>
          <a:stretch>
            <a:fillRect/>
          </a:stretch>
        </p:blipFill>
        <p:spPr>
          <a:xfrm>
            <a:off x="1276350" y="1573618"/>
            <a:ext cx="6591300" cy="3569881"/>
          </a:xfrm>
          <a:prstGeom prst="rect">
            <a:avLst/>
          </a:prstGeom>
        </p:spPr>
      </p:pic>
    </p:spTree>
    <p:extLst>
      <p:ext uri="{BB962C8B-B14F-4D97-AF65-F5344CB8AC3E}">
        <p14:creationId xmlns:p14="http://schemas.microsoft.com/office/powerpoint/2010/main" val="41371467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BF35-BE57-EC31-638D-30945CC3A78D}"/>
              </a:ext>
            </a:extLst>
          </p:cNvPr>
          <p:cNvSpPr>
            <a:spLocks noGrp="1"/>
          </p:cNvSpPr>
          <p:nvPr>
            <p:ph type="title"/>
          </p:nvPr>
        </p:nvSpPr>
        <p:spPr>
          <a:xfrm>
            <a:off x="1381249" y="922668"/>
            <a:ext cx="5944583" cy="435599"/>
          </a:xfrm>
          <a:solidFill>
            <a:srgbClr val="FFC000"/>
          </a:solidFill>
        </p:spPr>
        <p:txBody>
          <a:bodyPr/>
          <a:lstStyle/>
          <a:p>
            <a:r>
              <a:rPr lang="en-US" dirty="0"/>
              <a:t>Approaches in Multi Agent Environment</a:t>
            </a:r>
          </a:p>
        </p:txBody>
      </p:sp>
      <p:pic>
        <p:nvPicPr>
          <p:cNvPr id="4" name="Picture 3">
            <a:extLst>
              <a:ext uri="{FF2B5EF4-FFF2-40B4-BE49-F238E27FC236}">
                <a16:creationId xmlns:a16="http://schemas.microsoft.com/office/drawing/2014/main" id="{9AE091AF-9A97-C596-95EA-72BD3EDD2361}"/>
              </a:ext>
            </a:extLst>
          </p:cNvPr>
          <p:cNvPicPr>
            <a:picLocks noChangeAspect="1"/>
          </p:cNvPicPr>
          <p:nvPr/>
        </p:nvPicPr>
        <p:blipFill>
          <a:blip r:embed="rId2"/>
          <a:stretch>
            <a:fillRect/>
          </a:stretch>
        </p:blipFill>
        <p:spPr>
          <a:xfrm>
            <a:off x="2432050" y="1816100"/>
            <a:ext cx="4279900" cy="1511300"/>
          </a:xfrm>
          <a:prstGeom prst="rect">
            <a:avLst/>
          </a:prstGeom>
        </p:spPr>
      </p:pic>
    </p:spTree>
    <p:extLst>
      <p:ext uri="{BB962C8B-B14F-4D97-AF65-F5344CB8AC3E}">
        <p14:creationId xmlns:p14="http://schemas.microsoft.com/office/powerpoint/2010/main" val="326538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65A1-DC43-E6E6-B206-BB3E23AD905E}"/>
              </a:ext>
            </a:extLst>
          </p:cNvPr>
          <p:cNvSpPr>
            <a:spLocks noGrp="1"/>
          </p:cNvSpPr>
          <p:nvPr>
            <p:ph type="title"/>
          </p:nvPr>
        </p:nvSpPr>
        <p:spPr>
          <a:solidFill>
            <a:srgbClr val="FFC000"/>
          </a:solidFill>
        </p:spPr>
        <p:txBody>
          <a:bodyPr/>
          <a:lstStyle/>
          <a:p>
            <a:r>
              <a:rPr lang="en-US" dirty="0"/>
              <a:t>Types of Planning</a:t>
            </a:r>
          </a:p>
        </p:txBody>
      </p:sp>
      <p:sp>
        <p:nvSpPr>
          <p:cNvPr id="3" name="Text Placeholder 2">
            <a:extLst>
              <a:ext uri="{FF2B5EF4-FFF2-40B4-BE49-F238E27FC236}">
                <a16:creationId xmlns:a16="http://schemas.microsoft.com/office/drawing/2014/main" id="{05CC0FD1-8622-BB2F-1581-B9AFF58209F8}"/>
              </a:ext>
            </a:extLst>
          </p:cNvPr>
          <p:cNvSpPr>
            <a:spLocks noGrp="1"/>
          </p:cNvSpPr>
          <p:nvPr>
            <p:ph type="body" idx="1"/>
          </p:nvPr>
        </p:nvSpPr>
        <p:spPr/>
        <p:txBody>
          <a:bodyPr/>
          <a:lstStyle/>
          <a:p>
            <a:pPr>
              <a:spcBef>
                <a:spcPct val="0"/>
              </a:spcBef>
            </a:pPr>
            <a:r>
              <a:rPr lang="en-US" altLang="en-US" i="1" dirty="0">
                <a:highlight>
                  <a:srgbClr val="FFFF00"/>
                </a:highlight>
              </a:rPr>
              <a:t>Projection </a:t>
            </a:r>
            <a:r>
              <a:rPr lang="en-US" altLang="en-US" dirty="0">
                <a:highlight>
                  <a:srgbClr val="FFFF00"/>
                </a:highlight>
              </a:rPr>
              <a:t>into the future</a:t>
            </a:r>
          </a:p>
          <a:p>
            <a:pPr lvl="1">
              <a:spcBef>
                <a:spcPct val="0"/>
              </a:spcBef>
            </a:pPr>
            <a:r>
              <a:rPr lang="en-US" altLang="en-US" dirty="0"/>
              <a:t>The planner searches through the possible combination of actions to find the </a:t>
            </a:r>
            <a:r>
              <a:rPr lang="en-US" altLang="en-US" i="1" dirty="0"/>
              <a:t>plan </a:t>
            </a:r>
            <a:r>
              <a:rPr lang="en-US" altLang="en-US" dirty="0"/>
              <a:t>that will work</a:t>
            </a:r>
          </a:p>
          <a:p>
            <a:pPr lvl="1">
              <a:spcBef>
                <a:spcPct val="0"/>
              </a:spcBef>
            </a:pPr>
            <a:endParaRPr lang="en-US" altLang="en-US" dirty="0"/>
          </a:p>
          <a:p>
            <a:pPr>
              <a:spcBef>
                <a:spcPct val="0"/>
              </a:spcBef>
            </a:pPr>
            <a:r>
              <a:rPr lang="en-US" altLang="en-US" i="1" dirty="0">
                <a:highlight>
                  <a:srgbClr val="00FF00"/>
                </a:highlight>
              </a:rPr>
              <a:t>Memory based planning</a:t>
            </a:r>
            <a:endParaRPr lang="en-US" altLang="en-US" dirty="0">
              <a:highlight>
                <a:srgbClr val="00FF00"/>
              </a:highlight>
            </a:endParaRPr>
          </a:p>
          <a:p>
            <a:pPr lvl="1">
              <a:spcBef>
                <a:spcPct val="0"/>
              </a:spcBef>
            </a:pPr>
            <a:r>
              <a:rPr lang="en-US" altLang="en-US" dirty="0"/>
              <a:t>looking into the past</a:t>
            </a:r>
          </a:p>
          <a:p>
            <a:pPr lvl="1">
              <a:spcBef>
                <a:spcPct val="0"/>
              </a:spcBef>
            </a:pPr>
            <a:r>
              <a:rPr lang="en-US" altLang="en-US" dirty="0"/>
              <a:t>The agent can retrieve a plan from its memory </a:t>
            </a:r>
          </a:p>
          <a:p>
            <a:endParaRPr lang="en-US" dirty="0"/>
          </a:p>
        </p:txBody>
      </p:sp>
    </p:spTree>
    <p:extLst>
      <p:ext uri="{BB962C8B-B14F-4D97-AF65-F5344CB8AC3E}">
        <p14:creationId xmlns:p14="http://schemas.microsoft.com/office/powerpoint/2010/main" val="265598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D50C-55DA-26BA-E77A-CCEB737E0FB1}"/>
              </a:ext>
            </a:extLst>
          </p:cNvPr>
          <p:cNvSpPr>
            <a:spLocks noGrp="1"/>
          </p:cNvSpPr>
          <p:nvPr>
            <p:ph type="title"/>
          </p:nvPr>
        </p:nvSpPr>
        <p:spPr>
          <a:xfrm>
            <a:off x="1381250" y="922668"/>
            <a:ext cx="5434220" cy="435599"/>
          </a:xfrm>
          <a:solidFill>
            <a:srgbClr val="FFC000"/>
          </a:solidFill>
        </p:spPr>
        <p:txBody>
          <a:bodyPr/>
          <a:lstStyle/>
          <a:p>
            <a:r>
              <a:rPr lang="en-IN" dirty="0"/>
              <a:t>Planning as a state-space search problem</a:t>
            </a:r>
            <a:endParaRPr lang="en-US" dirty="0"/>
          </a:p>
        </p:txBody>
      </p:sp>
      <p:sp>
        <p:nvSpPr>
          <p:cNvPr id="3" name="Text Placeholder 2">
            <a:extLst>
              <a:ext uri="{FF2B5EF4-FFF2-40B4-BE49-F238E27FC236}">
                <a16:creationId xmlns:a16="http://schemas.microsoft.com/office/drawing/2014/main" id="{79EF509F-7C44-CDCF-13E0-95CC2070E4AA}"/>
              </a:ext>
            </a:extLst>
          </p:cNvPr>
          <p:cNvSpPr>
            <a:spLocks noGrp="1"/>
          </p:cNvSpPr>
          <p:nvPr>
            <p:ph type="body" idx="1"/>
          </p:nvPr>
        </p:nvSpPr>
        <p:spPr>
          <a:xfrm>
            <a:off x="627321" y="1616470"/>
            <a:ext cx="7563629" cy="3112200"/>
          </a:xfrm>
        </p:spPr>
        <p:txBody>
          <a:bodyPr/>
          <a:lstStyle/>
          <a:p>
            <a:pPr>
              <a:buNone/>
            </a:pPr>
            <a:r>
              <a:rPr lang="en-IN" sz="1600" dirty="0">
                <a:latin typeface="Apple Color Emoji" pitchFamily="2" charset="0"/>
                <a:ea typeface="Apple Color Emoji" pitchFamily="2" charset="0"/>
              </a:rPr>
              <a:t>Planning procedures are often state-space search problem, i.e. find a path on a state-space </a:t>
            </a:r>
          </a:p>
          <a:p>
            <a:r>
              <a:rPr lang="en-IN" sz="1600" dirty="0">
                <a:latin typeface="Apple Color Emoji" pitchFamily="2" charset="0"/>
                <a:ea typeface="Apple Color Emoji" pitchFamily="2" charset="0"/>
              </a:rPr>
              <a:t>Nodes = states of the world</a:t>
            </a:r>
          </a:p>
          <a:p>
            <a:r>
              <a:rPr lang="en-IN" sz="1600" dirty="0">
                <a:latin typeface="Apple Color Emoji" pitchFamily="2" charset="0"/>
                <a:ea typeface="Apple Color Emoji" pitchFamily="2" charset="0"/>
              </a:rPr>
              <a:t>Transitions between nodes = actions </a:t>
            </a:r>
          </a:p>
          <a:p>
            <a:r>
              <a:rPr lang="en-IN" sz="1600" dirty="0">
                <a:latin typeface="Apple Color Emoji" pitchFamily="2" charset="0"/>
                <a:ea typeface="Apple Color Emoji" pitchFamily="2" charset="0"/>
              </a:rPr>
              <a:t>Path on the state-space = plan</a:t>
            </a:r>
          </a:p>
          <a:p>
            <a:r>
              <a:rPr lang="en-IN" sz="1600" dirty="0">
                <a:latin typeface="Apple Color Emoji" pitchFamily="2" charset="0"/>
                <a:ea typeface="Apple Color Emoji" pitchFamily="2" charset="0"/>
              </a:rPr>
              <a:t> It is possible to explore the state-space in different ways</a:t>
            </a:r>
          </a:p>
          <a:p>
            <a:pPr marL="285750" indent="-285750">
              <a:buFont typeface="Wingdings" pitchFamily="2" charset="2"/>
              <a:buChar char="Ø"/>
            </a:pPr>
            <a:r>
              <a:rPr lang="en-IN" sz="1600" dirty="0">
                <a:latin typeface="Apple Color Emoji" pitchFamily="2" charset="0"/>
                <a:ea typeface="Apple Color Emoji" pitchFamily="2" charset="0"/>
              </a:rPr>
              <a:t>forward,</a:t>
            </a:r>
          </a:p>
          <a:p>
            <a:pPr marL="285750" indent="-285750">
              <a:buFont typeface="Wingdings" pitchFamily="2" charset="2"/>
              <a:buChar char="Ø"/>
            </a:pPr>
            <a:r>
              <a:rPr lang="en-IN" sz="1600" dirty="0">
                <a:latin typeface="Apple Color Emoji" pitchFamily="2" charset="0"/>
                <a:ea typeface="Apple Color Emoji" pitchFamily="2" charset="0"/>
              </a:rPr>
              <a:t>backward </a:t>
            </a:r>
          </a:p>
          <a:p>
            <a:r>
              <a:rPr lang="en-IN" sz="1600" dirty="0">
                <a:latin typeface="Apple Color Emoji" pitchFamily="2" charset="0"/>
                <a:ea typeface="Apple Color Emoji" pitchFamily="2" charset="0"/>
              </a:rPr>
              <a:t>With different strategies (breath-first, depth-first, best-first, greedy) </a:t>
            </a:r>
          </a:p>
          <a:p>
            <a:r>
              <a:rPr lang="en-IN" sz="1600" dirty="0">
                <a:latin typeface="Apple Color Emoji" pitchFamily="2" charset="0"/>
                <a:ea typeface="Apple Color Emoji" pitchFamily="2" charset="0"/>
              </a:rPr>
              <a:t>Using heuristics The </a:t>
            </a:r>
            <a:r>
              <a:rPr lang="en-IN" sz="1600" dirty="0" err="1">
                <a:latin typeface="Apple Color Emoji" pitchFamily="2" charset="0"/>
                <a:ea typeface="Apple Color Emoji" pitchFamily="2" charset="0"/>
              </a:rPr>
              <a:t>STanford</a:t>
            </a:r>
            <a:r>
              <a:rPr lang="en-IN" sz="1600" dirty="0">
                <a:latin typeface="Apple Color Emoji" pitchFamily="2" charset="0"/>
                <a:ea typeface="Apple Color Emoji" pitchFamily="2" charset="0"/>
              </a:rPr>
              <a:t> Research Institute Problem Solver  (STRIPS) representation enables an efficient exploration</a:t>
            </a:r>
            <a:endParaRPr lang="en-US" sz="1600" dirty="0">
              <a:latin typeface="Apple Color Emoji" pitchFamily="2" charset="0"/>
              <a:ea typeface="Apple Color Emoji" pitchFamily="2" charset="0"/>
            </a:endParaRPr>
          </a:p>
        </p:txBody>
      </p:sp>
    </p:spTree>
    <p:extLst>
      <p:ext uri="{BB962C8B-B14F-4D97-AF65-F5344CB8AC3E}">
        <p14:creationId xmlns:p14="http://schemas.microsoft.com/office/powerpoint/2010/main" val="14329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192E-296F-30B4-2334-F2AFF5AECD95}"/>
              </a:ext>
            </a:extLst>
          </p:cNvPr>
          <p:cNvSpPr>
            <a:spLocks noGrp="1"/>
          </p:cNvSpPr>
          <p:nvPr>
            <p:ph type="title"/>
          </p:nvPr>
        </p:nvSpPr>
        <p:spPr>
          <a:solidFill>
            <a:srgbClr val="FFC000"/>
          </a:solidFill>
        </p:spPr>
        <p:txBody>
          <a:bodyPr/>
          <a:lstStyle/>
          <a:p>
            <a:r>
              <a:rPr lang="en-US" dirty="0"/>
              <a:t>Continued…</a:t>
            </a:r>
          </a:p>
        </p:txBody>
      </p:sp>
      <p:sp>
        <p:nvSpPr>
          <p:cNvPr id="3" name="Text Placeholder 2">
            <a:extLst>
              <a:ext uri="{FF2B5EF4-FFF2-40B4-BE49-F238E27FC236}">
                <a16:creationId xmlns:a16="http://schemas.microsoft.com/office/drawing/2014/main" id="{0E0C1FE3-162C-3687-E002-11CC212086E9}"/>
              </a:ext>
            </a:extLst>
          </p:cNvPr>
          <p:cNvSpPr>
            <a:spLocks noGrp="1"/>
          </p:cNvSpPr>
          <p:nvPr>
            <p:ph type="body" idx="1"/>
          </p:nvPr>
        </p:nvSpPr>
        <p:spPr>
          <a:xfrm>
            <a:off x="382772" y="1616470"/>
            <a:ext cx="8612372" cy="3112200"/>
          </a:xfrm>
        </p:spPr>
        <p:txBody>
          <a:bodyPr/>
          <a:lstStyle/>
          <a:p>
            <a:pPr algn="just">
              <a:buNone/>
            </a:pPr>
            <a:r>
              <a:rPr lang="en-IN" b="0" i="0" dirty="0">
                <a:solidFill>
                  <a:schemeClr val="tx1"/>
                </a:solidFill>
                <a:effectLst/>
                <a:latin typeface="Helvetica Neue" panose="02000503000000020004" pitchFamily="2" charset="0"/>
              </a:rPr>
              <a:t>The most straight forward approach is to use state-space search. Because the descriptions of actions in a planning problem specify both preconditions and effects, it is possible to search in either direction: forward from the initial state or backward from the goal</a:t>
            </a:r>
            <a:endParaRPr lang="en-US" dirty="0">
              <a:solidFill>
                <a:schemeClr val="tx1"/>
              </a:solidFill>
            </a:endParaRPr>
          </a:p>
        </p:txBody>
      </p:sp>
    </p:spTree>
    <p:extLst>
      <p:ext uri="{BB962C8B-B14F-4D97-AF65-F5344CB8AC3E}">
        <p14:creationId xmlns:p14="http://schemas.microsoft.com/office/powerpoint/2010/main" val="45976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8683-839B-304F-D339-617310E5905C}"/>
              </a:ext>
            </a:extLst>
          </p:cNvPr>
          <p:cNvSpPr>
            <a:spLocks noGrp="1"/>
          </p:cNvSpPr>
          <p:nvPr>
            <p:ph type="title"/>
          </p:nvPr>
        </p:nvSpPr>
        <p:spPr>
          <a:xfrm>
            <a:off x="1381250" y="922668"/>
            <a:ext cx="3881866" cy="435599"/>
          </a:xfrm>
          <a:solidFill>
            <a:srgbClr val="FFC000"/>
          </a:solidFill>
        </p:spPr>
        <p:txBody>
          <a:bodyPr/>
          <a:lstStyle/>
          <a:p>
            <a:r>
              <a:rPr lang="en-IN" b="1" i="0" dirty="0">
                <a:solidFill>
                  <a:schemeClr val="tx1"/>
                </a:solidFill>
                <a:effectLst/>
                <a:latin typeface="Lucida Grande" panose="020B0600040502020204" pitchFamily="34" charset="0"/>
                <a:ea typeface="Apple Color Emoji" pitchFamily="2" charset="0"/>
                <a:cs typeface="Lucida Grande" panose="020B0600040502020204" pitchFamily="34" charset="0"/>
              </a:rPr>
              <a:t>Forward State-Space Search</a:t>
            </a:r>
            <a:endParaRPr lang="en-US" dirty="0">
              <a:solidFill>
                <a:schemeClr val="tx1"/>
              </a:solidFill>
              <a:latin typeface="Lucida Grande" panose="020B0600040502020204" pitchFamily="34" charset="0"/>
              <a:ea typeface="Apple Color Emoji" pitchFamily="2" charset="0"/>
              <a:cs typeface="Lucida Grande" panose="020B0600040502020204" pitchFamily="34" charset="0"/>
            </a:endParaRPr>
          </a:p>
        </p:txBody>
      </p:sp>
      <p:sp>
        <p:nvSpPr>
          <p:cNvPr id="3" name="Text Placeholder 2">
            <a:extLst>
              <a:ext uri="{FF2B5EF4-FFF2-40B4-BE49-F238E27FC236}">
                <a16:creationId xmlns:a16="http://schemas.microsoft.com/office/drawing/2014/main" id="{3651EAF2-81D9-3972-1C27-6FD90748F0B2}"/>
              </a:ext>
            </a:extLst>
          </p:cNvPr>
          <p:cNvSpPr>
            <a:spLocks noGrp="1"/>
          </p:cNvSpPr>
          <p:nvPr>
            <p:ph type="body" idx="1"/>
          </p:nvPr>
        </p:nvSpPr>
        <p:spPr/>
        <p:txBody>
          <a:bodyPr/>
          <a:lstStyle/>
          <a:p>
            <a:pPr algn="just" fontAlgn="base"/>
            <a:r>
              <a:rPr lang="en-IN" b="0" dirty="0">
                <a:solidFill>
                  <a:schemeClr val="tx1"/>
                </a:solidFill>
                <a:effectLst/>
                <a:latin typeface="Lucida Grande" panose="020B0600040502020204" pitchFamily="34" charset="0"/>
                <a:cs typeface="Lucida Grande" panose="020B0600040502020204" pitchFamily="34" charset="0"/>
              </a:rPr>
              <a:t>Planning with forward state-space search is similar to the problem-solving approach. It is sometimes called progression planning, because it moves in the forward direction.</a:t>
            </a:r>
          </a:p>
          <a:p>
            <a:pPr algn="just" fontAlgn="base"/>
            <a:r>
              <a:rPr lang="en-IN" b="0" dirty="0">
                <a:solidFill>
                  <a:schemeClr val="tx1"/>
                </a:solidFill>
                <a:effectLst/>
                <a:latin typeface="Lucida Grande" panose="020B0600040502020204" pitchFamily="34" charset="0"/>
                <a:cs typeface="Lucida Grande" panose="020B0600040502020204" pitchFamily="34" charset="0"/>
              </a:rPr>
              <a:t>We start with the problem’s initial state, considering sequences of actions until we reach a goal state.</a:t>
            </a:r>
          </a:p>
          <a:p>
            <a:pPr algn="just" fontAlgn="base">
              <a:buNone/>
            </a:pPr>
            <a:br>
              <a:rPr lang="en-IN" dirty="0">
                <a:solidFill>
                  <a:schemeClr val="tx1"/>
                </a:solidFill>
                <a:latin typeface="Lucida Grande" panose="020B0600040502020204" pitchFamily="34" charset="0"/>
                <a:cs typeface="Lucida Grande" panose="020B0600040502020204" pitchFamily="34" charset="0"/>
              </a:rPr>
            </a:br>
            <a:endParaRPr lang="en-US" dirty="0">
              <a:solidFill>
                <a:schemeClr val="tx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960619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27A9-504C-D5EC-A08A-47F887071C7F}"/>
              </a:ext>
            </a:extLst>
          </p:cNvPr>
          <p:cNvSpPr>
            <a:spLocks noGrp="1"/>
          </p:cNvSpPr>
          <p:nvPr>
            <p:ph type="title"/>
          </p:nvPr>
        </p:nvSpPr>
        <p:spPr>
          <a:xfrm>
            <a:off x="1381250" y="922668"/>
            <a:ext cx="4785634" cy="435599"/>
          </a:xfrm>
          <a:solidFill>
            <a:srgbClr val="FFC000"/>
          </a:solidFill>
        </p:spPr>
        <p:txBody>
          <a:bodyPr/>
          <a:lstStyle/>
          <a:p>
            <a:r>
              <a:rPr lang="en-IN" b="1" i="0" dirty="0">
                <a:solidFill>
                  <a:schemeClr val="tx1"/>
                </a:solidFill>
                <a:effectLst/>
                <a:latin typeface="Lucida Grande" panose="020B0600040502020204" pitchFamily="34" charset="0"/>
                <a:cs typeface="Lucida Grande" panose="020B0600040502020204" pitchFamily="34" charset="0"/>
              </a:rPr>
              <a:t> Formulation of planning problem</a:t>
            </a:r>
            <a:endParaRPr lang="en-US" dirty="0">
              <a:solidFill>
                <a:schemeClr val="tx1"/>
              </a:solidFill>
              <a:latin typeface="Lucida Grande" panose="020B0600040502020204" pitchFamily="34" charset="0"/>
              <a:cs typeface="Lucida Grande" panose="020B0600040502020204" pitchFamily="34" charset="0"/>
            </a:endParaRPr>
          </a:p>
        </p:txBody>
      </p:sp>
      <p:sp>
        <p:nvSpPr>
          <p:cNvPr id="3" name="Text Placeholder 2">
            <a:extLst>
              <a:ext uri="{FF2B5EF4-FFF2-40B4-BE49-F238E27FC236}">
                <a16:creationId xmlns:a16="http://schemas.microsoft.com/office/drawing/2014/main" id="{33A0FA22-2E08-0F7B-881B-4DBBC8C4991D}"/>
              </a:ext>
            </a:extLst>
          </p:cNvPr>
          <p:cNvSpPr>
            <a:spLocks noGrp="1"/>
          </p:cNvSpPr>
          <p:nvPr>
            <p:ph type="body" idx="1"/>
          </p:nvPr>
        </p:nvSpPr>
        <p:spPr/>
        <p:txBody>
          <a:bodyPr/>
          <a:lstStyle/>
          <a:p>
            <a:pPr marL="285750" indent="-285750" algn="just" fontAlgn="base">
              <a:buFont typeface="Wingdings" pitchFamily="2" charset="2"/>
              <a:buChar char="Ø"/>
            </a:pPr>
            <a:r>
              <a:rPr lang="en-IN" sz="1600" b="0" dirty="0">
                <a:solidFill>
                  <a:schemeClr val="tx1"/>
                </a:solidFill>
                <a:effectLst/>
                <a:latin typeface="Lucida Grande" panose="020B0600040502020204" pitchFamily="34" charset="0"/>
                <a:cs typeface="Lucida Grande" panose="020B0600040502020204" pitchFamily="34" charset="0"/>
              </a:rPr>
              <a:t>The initial state of the search is the initial state from the planning problem. In general each state will be set of positive ground literals; literals not appearing are false.</a:t>
            </a:r>
          </a:p>
          <a:p>
            <a:pPr marL="285750" indent="-285750" algn="just" fontAlgn="base">
              <a:buFont typeface="Wingdings" pitchFamily="2" charset="2"/>
              <a:buChar char="Ø"/>
            </a:pPr>
            <a:r>
              <a:rPr lang="en-IN" sz="1600" b="0" dirty="0">
                <a:solidFill>
                  <a:schemeClr val="tx1"/>
                </a:solidFill>
                <a:effectLst/>
                <a:latin typeface="Lucida Grande" panose="020B0600040502020204" pitchFamily="34" charset="0"/>
                <a:cs typeface="Lucida Grande" panose="020B0600040502020204" pitchFamily="34" charset="0"/>
              </a:rPr>
              <a:t>The actions which are applicable to a state are all those whose preconditions are satisfied. The successor state resulting from an action is generated by adding the positive effect literals and deleting the negative effect literals.</a:t>
            </a:r>
          </a:p>
          <a:p>
            <a:pPr marL="285750" indent="-285750" algn="just" fontAlgn="base">
              <a:buFont typeface="Wingdings" pitchFamily="2" charset="2"/>
              <a:buChar char="Ø"/>
            </a:pPr>
            <a:r>
              <a:rPr lang="en-IN" sz="1600" b="0" dirty="0">
                <a:solidFill>
                  <a:schemeClr val="tx1"/>
                </a:solidFill>
                <a:effectLst/>
                <a:latin typeface="Lucida Grande" panose="020B0600040502020204" pitchFamily="34" charset="0"/>
                <a:cs typeface="Lucida Grande" panose="020B0600040502020204" pitchFamily="34" charset="0"/>
              </a:rPr>
              <a:t>The goal test checks whether the state satisfies the goal of the planning problem.</a:t>
            </a:r>
          </a:p>
          <a:p>
            <a:pPr marL="285750" indent="-285750" algn="just" fontAlgn="base">
              <a:buFont typeface="Wingdings" pitchFamily="2" charset="2"/>
              <a:buChar char="Ø"/>
            </a:pPr>
            <a:r>
              <a:rPr lang="en-IN" sz="1600" b="0" dirty="0">
                <a:solidFill>
                  <a:schemeClr val="tx1"/>
                </a:solidFill>
                <a:effectLst/>
                <a:latin typeface="Lucida Grande" panose="020B0600040502020204" pitchFamily="34" charset="0"/>
                <a:cs typeface="Lucida Grande" panose="020B0600040502020204" pitchFamily="34" charset="0"/>
              </a:rPr>
              <a:t>The step cost of each action is typically 1. Although it would be easy to allow different costs for different actions, this was seldom done by STRIPS planners.</a:t>
            </a:r>
          </a:p>
          <a:p>
            <a:pPr algn="just" fontAlgn="base">
              <a:buNone/>
            </a:pPr>
            <a:br>
              <a:rPr lang="en-IN" sz="1600" b="0" i="0" dirty="0">
                <a:solidFill>
                  <a:schemeClr val="tx1"/>
                </a:solidFill>
                <a:effectLst/>
                <a:latin typeface="Lucida Grande" panose="020B0600040502020204" pitchFamily="34" charset="0"/>
                <a:cs typeface="Lucida Grande" panose="020B0600040502020204" pitchFamily="34" charset="0"/>
              </a:rPr>
            </a:br>
            <a:endParaRPr lang="en-IN" sz="1600" b="0" i="0" dirty="0">
              <a:solidFill>
                <a:schemeClr val="tx1"/>
              </a:solidFill>
              <a:effectLst/>
              <a:latin typeface="Lucida Grande" panose="020B0600040502020204" pitchFamily="34" charset="0"/>
              <a:cs typeface="Lucida Grande" panose="020B0600040502020204" pitchFamily="34" charset="0"/>
            </a:endParaRPr>
          </a:p>
          <a:p>
            <a:pPr marL="285750" indent="-285750" algn="just">
              <a:buFont typeface="Wingdings" pitchFamily="2" charset="2"/>
              <a:buChar char="Ø"/>
            </a:pPr>
            <a:endParaRPr lang="en-US" sz="1600" dirty="0">
              <a:solidFill>
                <a:schemeClr val="tx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133032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A40E-0B03-2F4A-3C14-81B217FF90C2}"/>
              </a:ext>
            </a:extLst>
          </p:cNvPr>
          <p:cNvSpPr>
            <a:spLocks noGrp="1"/>
          </p:cNvSpPr>
          <p:nvPr>
            <p:ph type="title"/>
          </p:nvPr>
        </p:nvSpPr>
        <p:spPr>
          <a:xfrm>
            <a:off x="1381250" y="922668"/>
            <a:ext cx="4264638" cy="435599"/>
          </a:xfrm>
          <a:solidFill>
            <a:srgbClr val="FFC000"/>
          </a:solidFill>
        </p:spPr>
        <p:txBody>
          <a:bodyPr/>
          <a:lstStyle/>
          <a:p>
            <a:r>
              <a:rPr lang="en-IN" b="1" i="0" dirty="0">
                <a:solidFill>
                  <a:schemeClr val="tx1"/>
                </a:solidFill>
                <a:effectLst/>
                <a:latin typeface="Lucida Grande" panose="020B0600040502020204" pitchFamily="34" charset="0"/>
                <a:ea typeface="Apple Color Emoji" pitchFamily="2" charset="0"/>
                <a:cs typeface="Lucida Grande" panose="020B0600040502020204" pitchFamily="34" charset="0"/>
              </a:rPr>
              <a:t>Backward State-Space Search</a:t>
            </a:r>
            <a:endParaRPr lang="en-US" dirty="0">
              <a:latin typeface="Lucida Grande" panose="020B0600040502020204" pitchFamily="34" charset="0"/>
              <a:cs typeface="Lucida Grande" panose="020B0600040502020204" pitchFamily="34" charset="0"/>
            </a:endParaRPr>
          </a:p>
        </p:txBody>
      </p:sp>
      <p:sp>
        <p:nvSpPr>
          <p:cNvPr id="3" name="Text Placeholder 2">
            <a:extLst>
              <a:ext uri="{FF2B5EF4-FFF2-40B4-BE49-F238E27FC236}">
                <a16:creationId xmlns:a16="http://schemas.microsoft.com/office/drawing/2014/main" id="{22B9AC36-5D6D-97CA-C69D-7934B9B00DBB}"/>
              </a:ext>
            </a:extLst>
          </p:cNvPr>
          <p:cNvSpPr>
            <a:spLocks noGrp="1"/>
          </p:cNvSpPr>
          <p:nvPr>
            <p:ph type="body" idx="1"/>
          </p:nvPr>
        </p:nvSpPr>
        <p:spPr/>
        <p:txBody>
          <a:bodyPr/>
          <a:lstStyle/>
          <a:p>
            <a:pPr algn="just">
              <a:buNone/>
            </a:pPr>
            <a:r>
              <a:rPr lang="en-IN" sz="1600" b="0" i="0" dirty="0">
                <a:solidFill>
                  <a:schemeClr val="tx1"/>
                </a:solidFill>
                <a:effectLst/>
                <a:latin typeface="Lucida Grande" panose="020B0600040502020204" pitchFamily="34" charset="0"/>
                <a:cs typeface="Lucida Grande" panose="020B0600040502020204" pitchFamily="34" charset="0"/>
              </a:rPr>
              <a:t>Backward search can be difficult to implement when the goal states are described by a set of constraints which are not listed explicitly. In particular, it is not always obvious how to generate a description of the possible predecessors of the set of goal states. The STRIPS representation makes this quite easy because sets of states can be described by the literals which must be true in those states.</a:t>
            </a:r>
            <a:endParaRPr lang="en-US" sz="1600" dirty="0">
              <a:solidFill>
                <a:schemeClr val="tx1"/>
              </a:solidFill>
              <a:latin typeface="Lucida Grande" panose="020B0600040502020204" pitchFamily="34" charset="0"/>
              <a:cs typeface="Lucida Grande" panose="020B0600040502020204" pitchFamily="34" charset="0"/>
            </a:endParaRPr>
          </a:p>
        </p:txBody>
      </p:sp>
    </p:spTree>
    <p:extLst>
      <p:ext uri="{BB962C8B-B14F-4D97-AF65-F5344CB8AC3E}">
        <p14:creationId xmlns:p14="http://schemas.microsoft.com/office/powerpoint/2010/main" val="632647006"/>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15079</TotalTime>
  <Words>1165</Words>
  <Application>Microsoft Macintosh PowerPoint</Application>
  <PresentationFormat>On-screen Show (16:9)</PresentationFormat>
  <Paragraphs>113</Paragraphs>
  <Slides>38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-apple-system</vt:lpstr>
      <vt:lpstr>Apple Color Emoji</vt:lpstr>
      <vt:lpstr>Arial</vt:lpstr>
      <vt:lpstr>Helvetica Neue</vt:lpstr>
      <vt:lpstr>Lora</vt:lpstr>
      <vt:lpstr>Lucida Grande</vt:lpstr>
      <vt:lpstr>Quattrocento Sans</vt:lpstr>
      <vt:lpstr>source-serif-pro</vt:lpstr>
      <vt:lpstr>Times New Roman</vt:lpstr>
      <vt:lpstr>Wingdings</vt:lpstr>
      <vt:lpstr>Viola template</vt:lpstr>
      <vt:lpstr>Artificial Intelligence</vt:lpstr>
      <vt:lpstr>Topics</vt:lpstr>
      <vt:lpstr>Planning problem</vt:lpstr>
      <vt:lpstr>Types of Planning</vt:lpstr>
      <vt:lpstr>Planning as a state-space search problem</vt:lpstr>
      <vt:lpstr>Continued…</vt:lpstr>
      <vt:lpstr>Forward State-Space Search</vt:lpstr>
      <vt:lpstr> Formulation of planning problem</vt:lpstr>
      <vt:lpstr>Backward State-Space Search</vt:lpstr>
      <vt:lpstr> Formulation of planning problem</vt:lpstr>
      <vt:lpstr>Forward Vs Backward</vt:lpstr>
      <vt:lpstr>Planning Graphs</vt:lpstr>
      <vt:lpstr>Continued…</vt:lpstr>
      <vt:lpstr>Example </vt:lpstr>
      <vt:lpstr>Initial Graph at L0</vt:lpstr>
      <vt:lpstr>Graph at L1</vt:lpstr>
      <vt:lpstr>Graph at L1 updated</vt:lpstr>
      <vt:lpstr>Graph with Mutual Exclusion </vt:lpstr>
      <vt:lpstr>Mutual exclusion</vt:lpstr>
      <vt:lpstr>Algorithm</vt:lpstr>
      <vt:lpstr>planning using propositional logic</vt:lpstr>
      <vt:lpstr>Planning in the propositional logic</vt:lpstr>
      <vt:lpstr>Planning in the propositional logic</vt:lpstr>
      <vt:lpstr>Example</vt:lpstr>
      <vt:lpstr>Example continued…</vt:lpstr>
      <vt:lpstr>Example continued…</vt:lpstr>
      <vt:lpstr>Example continued…</vt:lpstr>
      <vt:lpstr>Hierarchical planning</vt:lpstr>
      <vt:lpstr>Hierarchical planning</vt:lpstr>
      <vt:lpstr>Hierarchical planning</vt:lpstr>
      <vt:lpstr>Hierarchical planning- Example</vt:lpstr>
      <vt:lpstr>Conditional planning</vt:lpstr>
      <vt:lpstr>Continued…</vt:lpstr>
      <vt:lpstr>Continued…</vt:lpstr>
      <vt:lpstr>Continued…</vt:lpstr>
      <vt:lpstr>Continuous and Multi Agent planning</vt:lpstr>
      <vt:lpstr>Continued…</vt:lpstr>
      <vt:lpstr>Approaches in Multi Agent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Tools  Introduction To Artificial Intelligence</dc:title>
  <cp:lastModifiedBy>Microsoft Office User</cp:lastModifiedBy>
  <cp:revision>119</cp:revision>
  <dcterms:modified xsi:type="dcterms:W3CDTF">2023-10-11T07:29:11Z</dcterms:modified>
</cp:coreProperties>
</file>