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4" r:id="rId3"/>
    <p:sldId id="275" r:id="rId4"/>
    <p:sldId id="256" r:id="rId5"/>
    <p:sldId id="257" r:id="rId6"/>
    <p:sldId id="258" r:id="rId7"/>
    <p:sldId id="259" r:id="rId8"/>
    <p:sldId id="260" r:id="rId9"/>
    <p:sldId id="262" r:id="rId10"/>
    <p:sldId id="264" r:id="rId11"/>
    <p:sldId id="263" r:id="rId12"/>
    <p:sldId id="269" r:id="rId13"/>
    <p:sldId id="266" r:id="rId14"/>
    <p:sldId id="267" r:id="rId15"/>
    <p:sldId id="268" r:id="rId16"/>
    <p:sldId id="265" r:id="rId17"/>
    <p:sldId id="272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0E2AA-F1AC-C4E9-4686-31D3E23CF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8F0B0-E9FB-CF94-CA10-8A36A8F73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2BABF-99D3-BAB1-BDF0-7320336A1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47F41-DEF5-293C-6008-87D111CF6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2F751-5D99-333B-0907-867F898CD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711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775BC-3007-3795-143F-B1C76D21F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A553D-413E-8743-D032-D5AA05FEB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1118E-0AA4-67C4-48E9-8A49C8002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1F110-7F84-AF50-D5E3-A4930FF89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FC35C-CEF5-E9BC-8063-5DC048497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188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090263-8FD6-2891-F5CF-260E60C84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E02AF-C5EF-B434-EA88-19259F597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FCBEC-9DF8-4AB5-7F87-C755822CF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05974-0099-D41E-FDCF-857913121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5BF59-AC7D-C3E5-B03F-B8C63C22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022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E3736-C249-1943-F23E-FDA60A145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5E1A-5479-7821-136A-3C4DF8AB9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FE6AD-A0D9-31E7-C202-BC736613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2920-A33F-391E-684B-87ED1A80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2989E-D573-D120-9E74-E40EA1B2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300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DCB2A-7EA2-804D-E446-8E00B17CA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60466-D853-C5A2-0B03-3C53C7AE8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42325-739B-3692-68F3-1F529DDCC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17D50-3941-701A-46F4-2BB8210F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F1D89-18CC-E7FF-D084-C1D58C6A7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178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EB0D9-C081-1789-7F7A-30450837B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B2744-616B-E383-AF4B-2C8995C7B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10AA8-926E-47FA-B5B8-FB250D49A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316AC-F5E9-1FDB-775D-26A60384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B173B-3EDB-9894-D211-5A4AF6AC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0AEDF-C383-995D-892C-1A790CFB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64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8AB8E-5E4F-9AB5-FC09-D5BB11B5D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27FB9B-43DF-3332-9327-F2829DB01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06809-8B80-7DE7-0B06-6EFC066A0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E14672-78E4-2CCF-8BAB-85D5DA925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7F472-8F90-936A-9402-3324F987F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805FF3-D603-B98F-C97A-0F7488286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8B5071-3EAB-02F1-A86B-3C555347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87AD9-D335-6630-32CB-C76898CEB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750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557C5-7CC1-F1FE-5F64-E201E07D4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19669-D08D-271A-274A-DEF412E1E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E3220-97A7-8FD5-0AB4-893FFDA5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2C1DD7-3EF8-2162-018D-F16049555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11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4511E-CAE2-FF58-2BB3-F6EB60643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7DDDCD-A96F-9EBA-CC3A-FE766C7F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60677-53F4-6337-C24B-E00DC8E7C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390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238B8-4D32-F7DD-A11A-538C555FC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B6E51-584B-4BC7-1962-B84CF7D40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C1BD9-0DCD-8E72-7764-7ADCEE73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A11E8-12F2-CECE-1AAE-1FC14714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04D30-695D-A776-3619-2D42D2FB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F981C-947F-6BBE-AF47-90CD18663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346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B9C6E-36ED-B077-89DD-3C7AF4C32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7A01E-6935-1E15-A687-19EBF9BB6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E1723-8FBC-4F55-BF9F-002E353FB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79E45-A561-841E-3413-8E8515939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0DDFC-5B7F-33F0-7B51-2075E7A7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13F8C5-3971-2F2C-0724-D42D419E3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645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8E67DB-931C-1FD3-D714-68FA5E242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8F4EB-6A35-5DE8-E283-CB67FCB1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0AA6F-ABDA-E3FC-EC16-13B7C4096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524D3-CAAF-468A-BE58-58A31766537A}" type="datetimeFigureOut">
              <a:rPr lang="en-IN" smtClean="0"/>
              <a:t>17-02-2023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3427B-E457-91AD-4E19-6E5C4EFDF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C6BC5-BFAE-2ECF-CD02-2EF0521AE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A40A7-A562-4F4E-A995-4903F60E8F0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0132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029BCE-BA10-A332-E39C-62A504FB04A2}"/>
              </a:ext>
            </a:extLst>
          </p:cNvPr>
          <p:cNvSpPr txBox="1"/>
          <p:nvPr/>
        </p:nvSpPr>
        <p:spPr>
          <a:xfrm>
            <a:off x="4889241" y="372383"/>
            <a:ext cx="22108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UNIT - II</a:t>
            </a:r>
            <a:endParaRPr lang="en-IN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7DE95C-BDAE-6D53-8783-97FBCC007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587" y="1111097"/>
            <a:ext cx="9724924" cy="545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89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E1C4753-F560-8A9A-3AAD-8045DEDEA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7149"/>
              </p:ext>
            </p:extLst>
          </p:nvPr>
        </p:nvGraphicFramePr>
        <p:xfrm>
          <a:off x="187357" y="320829"/>
          <a:ext cx="11817285" cy="621634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55710">
                  <a:extLst>
                    <a:ext uri="{9D8B030D-6E8A-4147-A177-3AD203B41FA5}">
                      <a16:colId xmlns:a16="http://schemas.microsoft.com/office/drawing/2014/main" val="508231255"/>
                    </a:ext>
                  </a:extLst>
                </a:gridCol>
                <a:gridCol w="11361575">
                  <a:extLst>
                    <a:ext uri="{9D8B030D-6E8A-4147-A177-3AD203B41FA5}">
                      <a16:colId xmlns:a16="http://schemas.microsoft.com/office/drawing/2014/main" val="3323387905"/>
                    </a:ext>
                  </a:extLst>
                </a:gridCol>
              </a:tblGrid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Assertion testing: Allows you to test functionality within your code.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6419437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Buffer: Enables interaction with TCP streams and file system operations. (See Chapter 5, “Handling Data I/O in Node.js.”)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09573754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C/C++ add-ons: Allows for C or C++ code to be used just like any other Node.js module.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96852278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Child processes: Allows you to create child processes. (See Chapter 9, “Scaling Applications Using Multiple Processors in Node.js.”)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33574848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Cluster: Enables the use of multicore systems. (See Chapter 9.)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43039204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Command line options: Gives you Node.js commands to use from a terminal.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60475886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Console: Gives the user a debugging console.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292269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Crypto: Allows for the creation of custom encryption. (See Chapter 10, “Using Additional Node.js Modules.”)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68070935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Debugger: Allows debugging of a Node.js file.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73569163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DNS: Allows connections to DNS servers. (See Chapter 10.)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02898309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Errors: Allows for the handling of errors.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15479581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Events: Enables the handling of asynchronous events. (See Chapter 4, “Using Events, Listeners, Timers, and Callbacks in Node.js.”)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373601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File system: Allows for file I/O with both synchronous and asynchronous methods. (See Chapter 6, “Accessing the File System from Node.js.”)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30286856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Globals</a:t>
                      </a:r>
                      <a:r>
                        <a:rPr lang="en-US" sz="1200" u="none" strike="noStrike" dirty="0">
                          <a:effectLst/>
                        </a:rPr>
                        <a:t>: Makes frequently used modules available without having to include them first. (See Chapter 10.)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04308169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HTTP: Enables support for many HTTP features. (See Chapter 7, “Implementing HTTP Services in Node.js.”)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63644155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16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HTTPS: Enables HTTP over the TLS/SSL. (See Chapter 7.)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7618238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17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Modules: Provides the module loading system for Node.js. (See Chapter 3.)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9449364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18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Net: Allows the creation of servers and clients. (See Chapter 8, “Implementing Socket Services in Node.js.”)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57628729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19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OS: Allows access to the operating system that Node.js is running on. (See Chapter 10.)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6485776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20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Path: Enables access to file and directory paths. (See Chapter 6.)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26868395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21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Process: Provides information and allows control over the current Node.js process. (See Chapter 9.)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768513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Query strings: Allows for parsing and formatting URL queries. (See Chapter 7.)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46302324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23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Readline</a:t>
                      </a:r>
                      <a:r>
                        <a:rPr lang="en-US" sz="1200" u="none" strike="noStrike" dirty="0">
                          <a:effectLst/>
                        </a:rPr>
                        <a:t>: Enables an interface to read from a data stream. (See Chapter 5.)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38735872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REPL: Allows developers to create a command shell.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92932651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Stream: Provides an API to build objects with the stream interface. (See Chapter 5.)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61457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26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String decoder: Provides an API to decode buffer objects into strings. (See Chapter 5.)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300921929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Timers: Allows for scheduling functions to be called in the future. (See Chapter 4.)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28150112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TLS/SSL: Implements TLS and SSL protocols. (See Chapter 8.)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80523782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29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URL: Enables URL resolution and parsing. (See Chapter 7.)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59123453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>
                          <a:effectLst/>
                        </a:rPr>
                        <a:t>30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Utilities: Provides support for various apps and modules.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28916590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31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V8: Exposes APIs for the Node.js version of V8. (See Chapter 10.)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99959741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32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VM: Allows for a V8 virtual machine to run and compile code.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130422521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100" u="none" strike="noStrike" dirty="0">
                          <a:effectLst/>
                        </a:rPr>
                        <a:t>33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ZLIB: Enables compression using </a:t>
                      </a:r>
                      <a:r>
                        <a:rPr lang="en-US" sz="1200" u="none" strike="noStrike" dirty="0" err="1">
                          <a:effectLst/>
                        </a:rPr>
                        <a:t>Gzip</a:t>
                      </a:r>
                      <a:r>
                        <a:rPr lang="en-US" sz="1200" u="none" strike="noStrike" dirty="0">
                          <a:effectLst/>
                        </a:rPr>
                        <a:t> and Deflate/Inflate. (See Chapter 5.)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b"/>
                </a:tc>
                <a:extLst>
                  <a:ext uri="{0D108BD9-81ED-4DB2-BD59-A6C34878D82A}">
                    <a16:rowId xmlns:a16="http://schemas.microsoft.com/office/drawing/2014/main" val="4170782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433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EF818-AEAD-B380-B6BF-ACB688190760}"/>
              </a:ext>
            </a:extLst>
          </p:cNvPr>
          <p:cNvSpPr txBox="1"/>
          <p:nvPr/>
        </p:nvSpPr>
        <p:spPr>
          <a:xfrm>
            <a:off x="0" y="109248"/>
            <a:ext cx="121920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sz="2800" b="1" i="0" u="none" strike="noStrike" baseline="0" dirty="0">
                <a:latin typeface="TimesNewRomanPS-BoldMT"/>
              </a:rPr>
              <a:t>Installing Node.js</a:t>
            </a:r>
            <a:endParaRPr lang="en-IN" sz="6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1113EB-6130-E969-AE21-A856CA9BF9D2}"/>
              </a:ext>
            </a:extLst>
          </p:cNvPr>
          <p:cNvSpPr txBox="1"/>
          <p:nvPr/>
        </p:nvSpPr>
        <p:spPr>
          <a:xfrm>
            <a:off x="125964" y="895939"/>
            <a:ext cx="120660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TimesNewRomanPSMT"/>
              </a:rPr>
              <a:t>To easily install Node.js, download an installer from the Node.js website at </a:t>
            </a:r>
            <a:r>
              <a:rPr lang="en-IN" sz="2800" b="0" i="0" u="none" strike="noStrike" baseline="0" dirty="0">
                <a:solidFill>
                  <a:srgbClr val="0000EF"/>
                </a:solidFill>
                <a:latin typeface="TimesNewRomanPSMT"/>
              </a:rPr>
              <a:t>http://nodejs.org</a:t>
            </a:r>
            <a:r>
              <a:rPr lang="en-IN" sz="2800" b="0" i="0" u="none" strike="noStrike" baseline="0" dirty="0">
                <a:solidFill>
                  <a:srgbClr val="000000"/>
                </a:solidFill>
                <a:latin typeface="TimesNewRomanPSMT"/>
              </a:rPr>
              <a:t>.</a:t>
            </a:r>
            <a:endParaRPr lang="en-I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1AE36E-9AB3-8FAF-B2F6-B3A8F55338F4}"/>
              </a:ext>
            </a:extLst>
          </p:cNvPr>
          <p:cNvSpPr txBox="1"/>
          <p:nvPr/>
        </p:nvSpPr>
        <p:spPr>
          <a:xfrm>
            <a:off x="125964" y="1968959"/>
            <a:ext cx="1206603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 b="0" i="0" u="none" strike="noStrike" baseline="0">
                <a:solidFill>
                  <a:srgbClr val="000000"/>
                </a:solidFill>
                <a:latin typeface="TimesNewRomanPSMT"/>
              </a:defRPr>
            </a:lvl1pPr>
          </a:lstStyle>
          <a:p>
            <a:r>
              <a:rPr lang="en-US" dirty="0"/>
              <a:t>The Node.js installer installs the necessary files on your PC to get Node.js up and running.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0E8A98-6C40-10C3-3DA3-12FDB6178D68}"/>
              </a:ext>
            </a:extLst>
          </p:cNvPr>
          <p:cNvSpPr txBox="1"/>
          <p:nvPr/>
        </p:nvSpPr>
        <p:spPr>
          <a:xfrm>
            <a:off x="125964" y="3041979"/>
            <a:ext cx="120660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 b="0" i="0" u="none" strike="noStrike" baseline="0">
                <a:solidFill>
                  <a:srgbClr val="000000"/>
                </a:solidFill>
                <a:latin typeface="TimesNewRomanPSMT"/>
              </a:defRPr>
            </a:lvl1pPr>
          </a:lstStyle>
          <a:p>
            <a:r>
              <a:rPr lang="en-US" dirty="0"/>
              <a:t>No additional configuration is necessary to start creating </a:t>
            </a:r>
            <a:r>
              <a:rPr lang="en-IN" dirty="0"/>
              <a:t>Node.js applications.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646399-8C5D-B55C-642D-46DDD8787ACF}"/>
              </a:ext>
            </a:extLst>
          </p:cNvPr>
          <p:cNvSpPr txBox="1"/>
          <p:nvPr/>
        </p:nvSpPr>
        <p:spPr>
          <a:xfrm>
            <a:off x="125964" y="3888146"/>
            <a:ext cx="80103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i="0" u="none" strike="noStrike" baseline="0" dirty="0">
                <a:latin typeface="TimesNewRomanPS-BoldMT"/>
              </a:rPr>
              <a:t> Looking at the Node.js Install Location</a:t>
            </a:r>
            <a:endParaRPr lang="en-IN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73F4ED-EB8A-2098-1D79-DABA2C9B647E}"/>
              </a:ext>
            </a:extLst>
          </p:cNvPr>
          <p:cNvSpPr txBox="1"/>
          <p:nvPr/>
        </p:nvSpPr>
        <p:spPr>
          <a:xfrm>
            <a:off x="125963" y="4613214"/>
            <a:ext cx="120660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b="0" i="0" u="none" strike="noStrike" baseline="0" dirty="0">
                <a:latin typeface="TimesNewRomanPSMT"/>
              </a:rPr>
              <a:t>Location contains a couple of 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TimesNewRomanPSMT"/>
              </a:rPr>
              <a:t>executable files</a:t>
            </a:r>
            <a:r>
              <a:rPr lang="en-US" sz="2800" b="0" i="0" u="none" strike="noStrike" baseline="0" dirty="0">
                <a:latin typeface="TimesNewRomanPSMT"/>
              </a:rPr>
              <a:t> and a </a:t>
            </a:r>
            <a:r>
              <a:rPr lang="en-IN" sz="2800" b="0" i="0" u="none" strike="noStrike" baseline="0" dirty="0" err="1">
                <a:solidFill>
                  <a:srgbClr val="FF0000"/>
                </a:solidFill>
                <a:latin typeface="CourierNewPSMT"/>
              </a:rPr>
              <a:t>node_modules</a:t>
            </a:r>
            <a:r>
              <a:rPr lang="en-IN" sz="2800" b="0" i="0" u="none" strike="noStrike" baseline="0" dirty="0">
                <a:solidFill>
                  <a:srgbClr val="FF0000"/>
                </a:solidFill>
                <a:latin typeface="CourierNewPSMT"/>
              </a:rPr>
              <a:t> </a:t>
            </a:r>
            <a:r>
              <a:rPr lang="en-IN" sz="2800" b="0" i="0" u="none" strike="noStrike" baseline="0" dirty="0">
                <a:latin typeface="TimesNewRomanPSMT"/>
              </a:rPr>
              <a:t>folder</a:t>
            </a:r>
            <a:endParaRPr lang="en-IN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AB2FC4-72E0-E415-C76A-0744203E574F}"/>
              </a:ext>
            </a:extLst>
          </p:cNvPr>
          <p:cNvSpPr txBox="1"/>
          <p:nvPr/>
        </p:nvSpPr>
        <p:spPr>
          <a:xfrm>
            <a:off x="125961" y="5162814"/>
            <a:ext cx="120660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b="0" i="0" u="none" strike="noStrike" baseline="0" dirty="0">
                <a:latin typeface="TimesNewRomanPSMT"/>
              </a:rPr>
              <a:t>The </a:t>
            </a:r>
            <a:r>
              <a:rPr lang="en-US" sz="2800" b="0" i="0" u="none" strike="noStrike" baseline="0" dirty="0">
                <a:latin typeface="CourierNewPSMT"/>
              </a:rPr>
              <a:t>node </a:t>
            </a:r>
            <a:r>
              <a:rPr lang="en-US" sz="2800" b="0" i="0" u="none" strike="noStrike" baseline="0" dirty="0">
                <a:latin typeface="TimesNewRomanPSMT"/>
              </a:rPr>
              <a:t>executable file starts the Node.js JavaScript </a:t>
            </a:r>
            <a:r>
              <a:rPr lang="en-IN" sz="2800" b="0" i="0" u="none" strike="noStrike" baseline="0" dirty="0">
                <a:latin typeface="TimesNewRomanPSMT"/>
              </a:rPr>
              <a:t>VM.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4310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23390C-9D88-C361-1F83-BDA39FFD0C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28" t="-272" r="46274" b="45579"/>
          <a:stretch/>
        </p:blipFill>
        <p:spPr>
          <a:xfrm>
            <a:off x="363894" y="419879"/>
            <a:ext cx="10300996" cy="587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194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970708-3D33-29BD-4F43-A4237E521DEC}"/>
              </a:ext>
            </a:extLst>
          </p:cNvPr>
          <p:cNvSpPr txBox="1"/>
          <p:nvPr/>
        </p:nvSpPr>
        <p:spPr>
          <a:xfrm>
            <a:off x="0" y="149050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b="0" i="0" u="none" strike="noStrike" baseline="0" dirty="0">
                <a:latin typeface="TimesNewRomanPSMT"/>
              </a:rPr>
              <a:t>The following list describes the executables in the Node.js install location that you need to get started: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3818A4-8D55-8FC5-4291-D5C99793957E}"/>
              </a:ext>
            </a:extLst>
          </p:cNvPr>
          <p:cNvSpPr txBox="1"/>
          <p:nvPr/>
        </p:nvSpPr>
        <p:spPr>
          <a:xfrm>
            <a:off x="510851" y="1219591"/>
            <a:ext cx="3613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IN" sz="2800" b="1" i="0" u="none" strike="noStrike" baseline="0" dirty="0">
                <a:latin typeface="CourierNewPS-BoldMT"/>
              </a:rPr>
              <a:t>node</a:t>
            </a:r>
            <a:endParaRPr lang="en-I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7505B9-E592-6103-BD92-28D38D26E00C}"/>
              </a:ext>
            </a:extLst>
          </p:cNvPr>
          <p:cNvSpPr txBox="1"/>
          <p:nvPr/>
        </p:nvSpPr>
        <p:spPr>
          <a:xfrm>
            <a:off x="510851" y="1984702"/>
            <a:ext cx="3613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IN" sz="2800" b="1" i="0" u="none" strike="noStrike" baseline="0" dirty="0" err="1">
                <a:latin typeface="CourierNewPS-BoldMT"/>
              </a:rPr>
              <a:t>npm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354045-5170-2A1B-7FC8-C0B3FE70A136}"/>
              </a:ext>
            </a:extLst>
          </p:cNvPr>
          <p:cNvSpPr txBox="1"/>
          <p:nvPr/>
        </p:nvSpPr>
        <p:spPr>
          <a:xfrm>
            <a:off x="510852" y="2905780"/>
            <a:ext cx="3613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IN" sz="2800" b="1" i="0" u="none" strike="noStrike" baseline="0" dirty="0" err="1">
                <a:latin typeface="CourierNewPS-BoldMT"/>
              </a:rPr>
              <a:t>node_modules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756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40DB9B-0145-6AAD-A602-9DBC67CFFB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3" t="2857" b="38503"/>
          <a:stretch/>
        </p:blipFill>
        <p:spPr>
          <a:xfrm>
            <a:off x="475861" y="3382960"/>
            <a:ext cx="9771582" cy="32937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57F779-A5EE-725C-B531-7B644C1E73A6}"/>
              </a:ext>
            </a:extLst>
          </p:cNvPr>
          <p:cNvSpPr txBox="1"/>
          <p:nvPr/>
        </p:nvSpPr>
        <p:spPr>
          <a:xfrm>
            <a:off x="150456" y="304819"/>
            <a:ext cx="3613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IN" sz="2800" b="1" i="0" u="none" strike="noStrike" baseline="0" dirty="0">
                <a:solidFill>
                  <a:srgbClr val="FF0000"/>
                </a:solidFill>
                <a:latin typeface="CourierNewPS-BoldMT"/>
              </a:rPr>
              <a:t>node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97153C-9DA2-5E8E-5645-EC4FD317D6EF}"/>
              </a:ext>
            </a:extLst>
          </p:cNvPr>
          <p:cNvSpPr txBox="1"/>
          <p:nvPr/>
        </p:nvSpPr>
        <p:spPr>
          <a:xfrm>
            <a:off x="150456" y="828039"/>
            <a:ext cx="12041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b="0" i="0" u="none" strike="noStrike" baseline="0" dirty="0">
                <a:latin typeface="TimesNewRomanPSMT"/>
              </a:rPr>
              <a:t>This file starts a Node.js JavaScript VM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1D4F5E-0213-ADB6-8F02-9794B2599C1D}"/>
              </a:ext>
            </a:extLst>
          </p:cNvPr>
          <p:cNvSpPr txBox="1"/>
          <p:nvPr/>
        </p:nvSpPr>
        <p:spPr>
          <a:xfrm>
            <a:off x="150456" y="1503669"/>
            <a:ext cx="120415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b="0" i="0" u="none" strike="noStrike" baseline="0" dirty="0">
                <a:latin typeface="TimesNewRomanPSMT"/>
              </a:rPr>
              <a:t>If you pass in a JavaScript file location, Node.js executes that script.</a:t>
            </a:r>
            <a:endParaRPr lang="en-IN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07AE6D-70EC-1327-A1B2-9F27B44A6880}"/>
              </a:ext>
            </a:extLst>
          </p:cNvPr>
          <p:cNvSpPr txBox="1"/>
          <p:nvPr/>
        </p:nvSpPr>
        <p:spPr>
          <a:xfrm>
            <a:off x="150456" y="2227871"/>
            <a:ext cx="120415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2800" b="0" i="0" u="none" strike="noStrike" baseline="0" dirty="0">
                <a:latin typeface="TimesNewRomanPSMT"/>
              </a:rPr>
              <a:t>If no target JavaScript file is specified, then a script prompt is shown that allows you to execute JavaScript code </a:t>
            </a:r>
            <a:r>
              <a:rPr lang="en-IN" sz="2800" b="0" i="0" u="none" strike="noStrike" baseline="0" dirty="0">
                <a:latin typeface="TimesNewRomanPSMT"/>
              </a:rPr>
              <a:t>directly from the console.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74764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CCD590-9C9F-CBF0-78EA-79F4BDE52E3B}"/>
              </a:ext>
            </a:extLst>
          </p:cNvPr>
          <p:cNvSpPr txBox="1"/>
          <p:nvPr/>
        </p:nvSpPr>
        <p:spPr>
          <a:xfrm>
            <a:off x="482860" y="861247"/>
            <a:ext cx="117091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TimesNewRomanPSMT"/>
              </a:rPr>
              <a:t>This command is used to manage the Node.js packages.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27CEB-3722-8445-C628-41837013AB65}"/>
              </a:ext>
            </a:extLst>
          </p:cNvPr>
          <p:cNvSpPr txBox="1"/>
          <p:nvPr/>
        </p:nvSpPr>
        <p:spPr>
          <a:xfrm>
            <a:off x="482860" y="361176"/>
            <a:ext cx="3613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IN" sz="2800" b="1" i="0" u="none" strike="noStrike" baseline="0" dirty="0" err="1">
                <a:solidFill>
                  <a:srgbClr val="FF0000"/>
                </a:solidFill>
                <a:latin typeface="CourierNewPS-BoldMT"/>
              </a:rPr>
              <a:t>npm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4FE43A-B288-866C-6763-406F4111795F}"/>
              </a:ext>
            </a:extLst>
          </p:cNvPr>
          <p:cNvSpPr txBox="1"/>
          <p:nvPr/>
        </p:nvSpPr>
        <p:spPr>
          <a:xfrm>
            <a:off x="482860" y="1747942"/>
            <a:ext cx="60975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IN" sz="2800" b="1" i="0" u="none" strike="noStrike" baseline="0" dirty="0" err="1">
                <a:solidFill>
                  <a:srgbClr val="FF0000"/>
                </a:solidFill>
                <a:latin typeface="CourierNewPS-BoldMT"/>
              </a:rPr>
              <a:t>node_modules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CAE19C-51BF-AA52-3C36-EB7AB27683F2}"/>
              </a:ext>
            </a:extLst>
          </p:cNvPr>
          <p:cNvSpPr txBox="1"/>
          <p:nvPr/>
        </p:nvSpPr>
        <p:spPr>
          <a:xfrm>
            <a:off x="482861" y="2271162"/>
            <a:ext cx="1170913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TimesNewRomanPSMT"/>
              </a:rPr>
              <a:t>This folder contains the installed Node.js packages. </a:t>
            </a:r>
          </a:p>
          <a:p>
            <a:pPr algn="l"/>
            <a:r>
              <a:rPr lang="en-US" sz="2800" b="0" i="0" u="none" strike="noStrike" baseline="0" dirty="0">
                <a:latin typeface="TimesNewRomanPSMT"/>
              </a:rPr>
              <a:t>These packages act as libraries that extend the capabilities of Node.js.</a:t>
            </a:r>
            <a:endParaRPr lang="en-IN" sz="2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66B07A3-F85D-6C96-3FCC-40E8226BCE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7347" b="68027"/>
          <a:stretch/>
        </p:blipFill>
        <p:spPr>
          <a:xfrm>
            <a:off x="482860" y="3429000"/>
            <a:ext cx="8386274" cy="2864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2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EF818-AEAD-B380-B6BF-ACB688190760}"/>
              </a:ext>
            </a:extLst>
          </p:cNvPr>
          <p:cNvSpPr txBox="1"/>
          <p:nvPr/>
        </p:nvSpPr>
        <p:spPr>
          <a:xfrm>
            <a:off x="0" y="109248"/>
            <a:ext cx="121920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sz="2800" b="1" i="0" u="none" strike="noStrike" baseline="0" dirty="0">
                <a:latin typeface="TimesNewRomanPS-BoldMT"/>
              </a:rPr>
              <a:t>Verify Node.js Executables</a:t>
            </a:r>
            <a:endParaRPr lang="en-IN" sz="8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82A7CB-29A7-310D-0097-FAFDAC1C74C6}"/>
              </a:ext>
            </a:extLst>
          </p:cNvPr>
          <p:cNvSpPr txBox="1"/>
          <p:nvPr/>
        </p:nvSpPr>
        <p:spPr>
          <a:xfrm>
            <a:off x="153956" y="944538"/>
            <a:ext cx="120380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>
                <a:latin typeface="TimesNewRomanPSMT"/>
              </a:rPr>
              <a:t>Take a minute and verify that Node.js is installed and working before moving on.</a:t>
            </a:r>
            <a:endParaRPr lang="en-IN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58453D-6777-BA82-3F8C-4B90BBDCB9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2790"/>
          <a:stretch/>
        </p:blipFill>
        <p:spPr>
          <a:xfrm>
            <a:off x="0" y="1749690"/>
            <a:ext cx="12337713" cy="410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151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DBBF9C-0668-232F-C39F-0945D8E1E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71" y="0"/>
            <a:ext cx="97350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305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EF818-AEAD-B380-B6BF-ACB688190760}"/>
              </a:ext>
            </a:extLst>
          </p:cNvPr>
          <p:cNvSpPr txBox="1"/>
          <p:nvPr/>
        </p:nvSpPr>
        <p:spPr>
          <a:xfrm>
            <a:off x="0" y="109248"/>
            <a:ext cx="12192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US" b="1" i="0" u="none" strike="noStrike" baseline="0" dirty="0">
                <a:latin typeface="TimesNewRomanPS-BoldMT"/>
              </a:rPr>
              <a:t>Selecting a Node.js IDE</a:t>
            </a:r>
            <a:endParaRPr lang="en-IN" sz="8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4A7BC-D349-351F-A76D-8BE07F48B3B0}"/>
              </a:ext>
            </a:extLst>
          </p:cNvPr>
          <p:cNvSpPr txBox="1"/>
          <p:nvPr/>
        </p:nvSpPr>
        <p:spPr>
          <a:xfrm>
            <a:off x="300912" y="944052"/>
            <a:ext cx="118910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800" b="0" i="0" u="none" strike="noStrike" baseline="0" dirty="0">
                <a:latin typeface="TimesNewRomanPSMT"/>
              </a:rPr>
              <a:t>Most </a:t>
            </a:r>
            <a:r>
              <a:rPr lang="en-US" sz="2800" b="0" i="0" u="none" strike="noStrike" baseline="0" dirty="0">
                <a:latin typeface="TimesNewRomanPSMT"/>
              </a:rPr>
              <a:t>developers are particular about the IDE that they like to use, and there will likely be a way to configure at least for JavaScript if not Node.js directly</a:t>
            </a:r>
            <a:endParaRPr lang="en-I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141A84-499B-49D9-EC83-0D4D6A2FAAFE}"/>
              </a:ext>
            </a:extLst>
          </p:cNvPr>
          <p:cNvSpPr txBox="1"/>
          <p:nvPr/>
        </p:nvSpPr>
        <p:spPr>
          <a:xfrm>
            <a:off x="216937" y="2021452"/>
            <a:ext cx="1197506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800" b="0" i="0" u="none" strike="noStrike" baseline="0" dirty="0">
                <a:latin typeface="TimesNewRomanPSMT"/>
              </a:rPr>
              <a:t>For example,</a:t>
            </a:r>
          </a:p>
          <a:p>
            <a:pPr algn="l"/>
            <a:r>
              <a:rPr lang="en-US" sz="2800" b="0" i="0" u="none" strike="noStrike" baseline="0" dirty="0">
                <a:latin typeface="TimesNewRomanPSMT"/>
              </a:rPr>
              <a:t>Eclipse has some great Node.js plugins, and </a:t>
            </a:r>
          </a:p>
          <a:p>
            <a:pPr algn="l"/>
            <a:r>
              <a:rPr lang="en-US" sz="2800" b="0" i="0" u="none" strike="noStrike" baseline="0" dirty="0">
                <a:latin typeface="TimesNewRomanPSMT"/>
              </a:rPr>
              <a:t>the WebStorm IDE by IntelliJ has some good features for Node.js built in.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B9ABA3-9072-F603-26F8-AE567091009B}"/>
              </a:ext>
            </a:extLst>
          </p:cNvPr>
          <p:cNvSpPr txBox="1"/>
          <p:nvPr/>
        </p:nvSpPr>
        <p:spPr>
          <a:xfrm>
            <a:off x="258924" y="3750098"/>
            <a:ext cx="1197506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TimesNewRomanPSMT"/>
              </a:rPr>
              <a:t>If you are unsure of where to start</a:t>
            </a:r>
            <a:endParaRPr lang="en-US" sz="2800" dirty="0">
              <a:latin typeface="TimesNewRomanPSMT"/>
            </a:endParaRPr>
          </a:p>
          <a:p>
            <a:pPr algn="l"/>
            <a:r>
              <a:rPr lang="en-US" sz="2800" b="0" i="0" u="none" strike="noStrike" baseline="0" dirty="0">
                <a:latin typeface="TimesNewRomanPSMT"/>
              </a:rPr>
              <a:t>use Visual Studio Code for the built-in TypeScript functionality required later in this book.</a:t>
            </a:r>
            <a:endParaRPr lang="en-IN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B58A0E-812D-0A9B-A33D-0CC547F4B5E8}"/>
              </a:ext>
            </a:extLst>
          </p:cNvPr>
          <p:cNvSpPr txBox="1"/>
          <p:nvPr/>
        </p:nvSpPr>
        <p:spPr>
          <a:xfrm>
            <a:off x="300912" y="5590782"/>
            <a:ext cx="118910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>
                <a:solidFill>
                  <a:srgbClr val="FF0000"/>
                </a:solidFill>
                <a:latin typeface="TimesNewRomanPSMT"/>
              </a:rPr>
              <a:t>pick the editor in which you feel the most comfortable writing those types of files.</a:t>
            </a:r>
            <a:endParaRPr lang="en-IN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3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4EE597-635A-4854-B341-06A848706595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32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TimesNewRomanPS-BoldMT"/>
              </a:rPr>
              <a:t>Getting Started with Node.js</a:t>
            </a:r>
            <a:endParaRPr lang="en-IN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1F7F9-5EBB-FCEC-5B25-DD1CE859D95E}"/>
              </a:ext>
            </a:extLst>
          </p:cNvPr>
          <p:cNvSpPr txBox="1"/>
          <p:nvPr/>
        </p:nvSpPr>
        <p:spPr>
          <a:xfrm>
            <a:off x="0" y="888464"/>
            <a:ext cx="12192000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dirty="0"/>
              <a:t>Understanding Node.js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187E0D-7EEF-1F79-AD46-F46124E1F268}"/>
              </a:ext>
            </a:extLst>
          </p:cNvPr>
          <p:cNvSpPr txBox="1"/>
          <p:nvPr/>
        </p:nvSpPr>
        <p:spPr>
          <a:xfrm>
            <a:off x="329682" y="1639468"/>
            <a:ext cx="1186231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dirty="0"/>
              <a:t>Who Uses Node.js?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52535-07AB-36A6-A590-F87A6D23A7EF}"/>
              </a:ext>
            </a:extLst>
          </p:cNvPr>
          <p:cNvSpPr txBox="1"/>
          <p:nvPr/>
        </p:nvSpPr>
        <p:spPr>
          <a:xfrm>
            <a:off x="329682" y="2398748"/>
            <a:ext cx="118623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US" sz="2800" b="1" i="0" u="none" strike="noStrike" baseline="0" dirty="0">
                <a:latin typeface="TimesNewRomanPS-BoldMT"/>
              </a:rPr>
              <a:t>What Is Node.js Used For?</a:t>
            </a:r>
            <a:endParaRPr lang="en-IN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00A3FD-81ED-83CC-8253-E5F0DBD37A10}"/>
              </a:ext>
            </a:extLst>
          </p:cNvPr>
          <p:cNvSpPr txBox="1"/>
          <p:nvPr/>
        </p:nvSpPr>
        <p:spPr>
          <a:xfrm>
            <a:off x="329682" y="3244333"/>
            <a:ext cx="118623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US" sz="2800" b="1" i="0" u="none" strike="noStrike" baseline="0" dirty="0">
                <a:latin typeface="TimesNewRomanPS-BoldMT"/>
              </a:rPr>
              <a:t>What Does Node.js Come With?</a:t>
            </a:r>
            <a:endParaRPr lang="en-IN" sz="6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026772-8F31-A79A-626D-C4D2F14F05C6}"/>
              </a:ext>
            </a:extLst>
          </p:cNvPr>
          <p:cNvSpPr txBox="1"/>
          <p:nvPr/>
        </p:nvSpPr>
        <p:spPr>
          <a:xfrm>
            <a:off x="-1" y="4100010"/>
            <a:ext cx="1219199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sz="2800" b="1" i="0" u="none" strike="noStrike" baseline="0" dirty="0">
                <a:latin typeface="TimesNewRomanPS-BoldMT"/>
              </a:rPr>
              <a:t>Installing Node.js</a:t>
            </a:r>
            <a:endParaRPr lang="en-IN" sz="6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533C1A-5BE6-7306-7F34-35291FD66A0A}"/>
              </a:ext>
            </a:extLst>
          </p:cNvPr>
          <p:cNvSpPr txBox="1"/>
          <p:nvPr/>
        </p:nvSpPr>
        <p:spPr>
          <a:xfrm>
            <a:off x="329682" y="4892073"/>
            <a:ext cx="118623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sz="2800" b="1" i="0" u="none" strike="noStrike" baseline="0" dirty="0">
                <a:latin typeface="TimesNewRomanPS-BoldMT"/>
              </a:rPr>
              <a:t>Verify Node.js Executables</a:t>
            </a:r>
            <a:endParaRPr lang="en-IN" sz="8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DC4245-6DC2-5D80-E3C9-3F2B87B8D684}"/>
              </a:ext>
            </a:extLst>
          </p:cNvPr>
          <p:cNvSpPr txBox="1"/>
          <p:nvPr/>
        </p:nvSpPr>
        <p:spPr>
          <a:xfrm>
            <a:off x="329682" y="5715943"/>
            <a:ext cx="1186231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US" b="1" i="0" u="none" strike="noStrike" baseline="0" dirty="0">
                <a:latin typeface="TimesNewRomanPS-BoldMT"/>
              </a:rPr>
              <a:t>Selecting a Node.js IDE</a:t>
            </a:r>
            <a:endParaRPr lang="en-IN" sz="8800" dirty="0"/>
          </a:p>
        </p:txBody>
      </p:sp>
    </p:spTree>
    <p:extLst>
      <p:ext uri="{BB962C8B-B14F-4D97-AF65-F5344CB8AC3E}">
        <p14:creationId xmlns:p14="http://schemas.microsoft.com/office/powerpoint/2010/main" val="68705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DE5A19-4AE7-FABF-BFC3-EB8635C8A2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5608" b="40502"/>
          <a:stretch/>
        </p:blipFill>
        <p:spPr>
          <a:xfrm>
            <a:off x="223935" y="163285"/>
            <a:ext cx="10614945" cy="653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98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6AFA19-11FF-8D72-497D-831588EEA42D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3200" b="1" i="0" u="none" strike="noStrike" baseline="0" dirty="0">
                <a:solidFill>
                  <a:schemeClr val="accent2">
                    <a:lumMod val="75000"/>
                  </a:schemeClr>
                </a:solidFill>
                <a:latin typeface="TimesNewRomanPS-BoldMT"/>
              </a:rPr>
              <a:t>Getting Started with Node.js</a:t>
            </a:r>
            <a:endParaRPr lang="en-IN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4614EE-27E3-6C2D-BC9B-020A226E8427}"/>
              </a:ext>
            </a:extLst>
          </p:cNvPr>
          <p:cNvSpPr txBox="1"/>
          <p:nvPr/>
        </p:nvSpPr>
        <p:spPr>
          <a:xfrm>
            <a:off x="0" y="97058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Node.js is a website/application framework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478753-24E8-2E29-5606-911B7CB8C7D6}"/>
              </a:ext>
            </a:extLst>
          </p:cNvPr>
          <p:cNvSpPr txBox="1"/>
          <p:nvPr/>
        </p:nvSpPr>
        <p:spPr>
          <a:xfrm>
            <a:off x="0" y="1584945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Scaled down the webserver into the backend </a:t>
            </a:r>
            <a:r>
              <a:rPr lang="en-IN" dirty="0"/>
              <a:t>services.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52727D-A9FD-037F-E105-87C35A965428}"/>
              </a:ext>
            </a:extLst>
          </p:cNvPr>
          <p:cNvSpPr txBox="1"/>
          <p:nvPr/>
        </p:nvSpPr>
        <p:spPr>
          <a:xfrm>
            <a:off x="0" y="2305615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Node.js is a modular platform, meaning that much of the functionality is provided by external modules.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591C49-3FAD-800C-0A4E-DB15E2BE8ACF}"/>
              </a:ext>
            </a:extLst>
          </p:cNvPr>
          <p:cNvSpPr txBox="1"/>
          <p:nvPr/>
        </p:nvSpPr>
        <p:spPr>
          <a:xfrm>
            <a:off x="0" y="3336669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The Node.js culture is active in creating and publishing modules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348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6D18EE-E588-D051-FAEA-C8C199F35517}"/>
              </a:ext>
            </a:extLst>
          </p:cNvPr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dirty="0"/>
              <a:t>Understanding Node.js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6B678E-88D5-696D-FF81-C86C9B457572}"/>
              </a:ext>
            </a:extLst>
          </p:cNvPr>
          <p:cNvSpPr txBox="1"/>
          <p:nvPr/>
        </p:nvSpPr>
        <p:spPr>
          <a:xfrm>
            <a:off x="-85530" y="827419"/>
            <a:ext cx="122775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Node.js was developed in 2009 by Ryan Dahl as an answer to the frustration caused by concurrency issues, especially when dealing with web services.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59F0CD-5D71-B1DB-EF89-D75A2A8EEE6E}"/>
              </a:ext>
            </a:extLst>
          </p:cNvPr>
          <p:cNvSpPr txBox="1"/>
          <p:nvPr/>
        </p:nvSpPr>
        <p:spPr>
          <a:xfrm>
            <a:off x="0" y="1881778"/>
            <a:ext cx="122775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With the frustration caused by </a:t>
            </a:r>
            <a:r>
              <a:rPr lang="en-US" dirty="0">
                <a:solidFill>
                  <a:srgbClr val="FF0000"/>
                </a:solidFill>
              </a:rPr>
              <a:t>concurrency issues</a:t>
            </a:r>
            <a:r>
              <a:rPr lang="en-US" dirty="0"/>
              <a:t>, especially when dealing with </a:t>
            </a:r>
            <a:r>
              <a:rPr lang="en-US" dirty="0">
                <a:solidFill>
                  <a:srgbClr val="FF0000"/>
                </a:solidFill>
              </a:rPr>
              <a:t>web services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6D2420-A617-4A4E-3EF4-8C2401AFCC1F}"/>
              </a:ext>
            </a:extLst>
          </p:cNvPr>
          <p:cNvSpPr txBox="1"/>
          <p:nvPr/>
        </p:nvSpPr>
        <p:spPr>
          <a:xfrm>
            <a:off x="0" y="3078529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IN" dirty="0"/>
              <a:t>Google had just </a:t>
            </a:r>
            <a:r>
              <a:rPr lang="en-US" dirty="0"/>
              <a:t>come out with the </a:t>
            </a:r>
            <a:r>
              <a:rPr lang="en-US" dirty="0">
                <a:solidFill>
                  <a:srgbClr val="FF0000"/>
                </a:solidFill>
              </a:rPr>
              <a:t>V8 JavaScript engine </a:t>
            </a:r>
            <a:r>
              <a:rPr lang="en-US" dirty="0"/>
              <a:t>for the </a:t>
            </a:r>
            <a:r>
              <a:rPr lang="en-US" dirty="0">
                <a:solidFill>
                  <a:srgbClr val="FF0000"/>
                </a:solidFill>
              </a:rPr>
              <a:t>Chrome web browser</a:t>
            </a:r>
            <a:r>
              <a:rPr lang="en-US" dirty="0"/>
              <a:t>, which was highly </a:t>
            </a:r>
            <a:r>
              <a:rPr lang="en-US" dirty="0">
                <a:solidFill>
                  <a:srgbClr val="FF0000"/>
                </a:solidFill>
              </a:rPr>
              <a:t>optimized for web traffic</a:t>
            </a:r>
            <a:r>
              <a:rPr lang="en-US" dirty="0"/>
              <a:t>.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80F7D7-2F73-EFB3-E10F-861F006DC36D}"/>
              </a:ext>
            </a:extLst>
          </p:cNvPr>
          <p:cNvSpPr txBox="1"/>
          <p:nvPr/>
        </p:nvSpPr>
        <p:spPr>
          <a:xfrm>
            <a:off x="0" y="4275280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Dahl created </a:t>
            </a:r>
            <a:r>
              <a:rPr lang="en-US" dirty="0">
                <a:solidFill>
                  <a:srgbClr val="FF0000"/>
                </a:solidFill>
              </a:rPr>
              <a:t>Node.js</a:t>
            </a:r>
            <a:r>
              <a:rPr lang="en-US" dirty="0"/>
              <a:t> on top of </a:t>
            </a:r>
            <a:r>
              <a:rPr lang="en-US" dirty="0">
                <a:solidFill>
                  <a:srgbClr val="FF0000"/>
                </a:solidFill>
              </a:rPr>
              <a:t>V8 </a:t>
            </a:r>
            <a:r>
              <a:rPr lang="en-US" dirty="0"/>
              <a:t>as a</a:t>
            </a:r>
            <a:r>
              <a:rPr lang="en-US" dirty="0">
                <a:solidFill>
                  <a:srgbClr val="FF0000"/>
                </a:solidFill>
              </a:rPr>
              <a:t> server-side environment </a:t>
            </a:r>
            <a:r>
              <a:rPr lang="en-US" dirty="0"/>
              <a:t>that matched the client-side environment in the browser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76FA7C-868A-4D50-E426-194DD0EF6CC9}"/>
              </a:ext>
            </a:extLst>
          </p:cNvPr>
          <p:cNvSpPr txBox="1"/>
          <p:nvPr/>
        </p:nvSpPr>
        <p:spPr>
          <a:xfrm>
            <a:off x="-1" y="5660762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IN" dirty="0"/>
              <a:t>This allows developers to </a:t>
            </a:r>
            <a:r>
              <a:rPr lang="en-US" dirty="0"/>
              <a:t>more easily bridge the gap between </a:t>
            </a:r>
            <a:r>
              <a:rPr lang="en-US" b="1" dirty="0">
                <a:solidFill>
                  <a:srgbClr val="FF0000"/>
                </a:solidFill>
              </a:rPr>
              <a:t>client and server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3149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59383B-3710-2DA5-CAB3-1BD2B6773176}"/>
              </a:ext>
            </a:extLst>
          </p:cNvPr>
          <p:cNvSpPr txBox="1"/>
          <p:nvPr/>
        </p:nvSpPr>
        <p:spPr>
          <a:xfrm>
            <a:off x="0" y="308110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Allows developers to easily navigate back and forth between client and server code and even reuse code between the two environments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756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EF818-AEAD-B380-B6BF-ACB688190760}"/>
              </a:ext>
            </a:extLst>
          </p:cNvPr>
          <p:cNvSpPr txBox="1"/>
          <p:nvPr/>
        </p:nvSpPr>
        <p:spPr>
          <a:xfrm>
            <a:off x="0" y="109248"/>
            <a:ext cx="12192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IN" dirty="0"/>
              <a:t>Who Uses Node.js?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E92CE-DA77-8C6D-419A-3DCE9778DA7B}"/>
              </a:ext>
            </a:extLst>
          </p:cNvPr>
          <p:cNvSpPr txBox="1"/>
          <p:nvPr/>
        </p:nvSpPr>
        <p:spPr>
          <a:xfrm>
            <a:off x="0" y="1015778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Companies uses Node.js for </a:t>
            </a:r>
            <a:r>
              <a:rPr lang="en-US" dirty="0">
                <a:solidFill>
                  <a:srgbClr val="FF0000"/>
                </a:solidFill>
              </a:rPr>
              <a:t>scalability</a:t>
            </a:r>
            <a:r>
              <a:rPr lang="en-US" dirty="0"/>
              <a:t> but also for ease of </a:t>
            </a:r>
            <a:r>
              <a:rPr lang="en-IN" dirty="0">
                <a:solidFill>
                  <a:srgbClr val="FF0000"/>
                </a:solidFill>
              </a:rPr>
              <a:t>maintenance</a:t>
            </a:r>
            <a:r>
              <a:rPr lang="en-IN" dirty="0"/>
              <a:t> and </a:t>
            </a:r>
            <a:r>
              <a:rPr lang="en-IN" dirty="0">
                <a:solidFill>
                  <a:srgbClr val="FF0000"/>
                </a:solidFill>
              </a:rPr>
              <a:t>faster development</a:t>
            </a:r>
            <a:r>
              <a:rPr lang="en-IN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CAB941-B638-605E-CC71-F4473FB151ED}"/>
              </a:ext>
            </a:extLst>
          </p:cNvPr>
          <p:cNvSpPr txBox="1"/>
          <p:nvPr/>
        </p:nvSpPr>
        <p:spPr>
          <a:xfrm>
            <a:off x="-1" y="2012847"/>
            <a:ext cx="121920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IN" dirty="0"/>
              <a:t>Few of the companies </a:t>
            </a:r>
            <a:r>
              <a:rPr lang="en-US" dirty="0"/>
              <a:t>using the Node.js technology: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A979D6-792C-6A45-BDEB-0A7C2919CED3}"/>
              </a:ext>
            </a:extLst>
          </p:cNvPr>
          <p:cNvSpPr txBox="1"/>
          <p:nvPr/>
        </p:nvSpPr>
        <p:spPr>
          <a:xfrm>
            <a:off x="786103" y="2691797"/>
            <a:ext cx="618153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IN" dirty="0"/>
              <a:t>Yahoo!</a:t>
            </a:r>
          </a:p>
          <a:p>
            <a:r>
              <a:rPr lang="en-IN" dirty="0"/>
              <a:t>LinkedIn</a:t>
            </a:r>
          </a:p>
          <a:p>
            <a:r>
              <a:rPr lang="en-IN" dirty="0"/>
              <a:t>eBay</a:t>
            </a:r>
          </a:p>
          <a:p>
            <a:r>
              <a:rPr lang="en-IN" dirty="0"/>
              <a:t>New York Times</a:t>
            </a:r>
          </a:p>
          <a:p>
            <a:r>
              <a:rPr lang="en-IN" dirty="0"/>
              <a:t>Dow Jones</a:t>
            </a:r>
          </a:p>
          <a:p>
            <a:r>
              <a:rPr lang="en-IN" dirty="0"/>
              <a:t>Microsoft</a:t>
            </a:r>
          </a:p>
        </p:txBody>
      </p:sp>
    </p:spTree>
    <p:extLst>
      <p:ext uri="{BB962C8B-B14F-4D97-AF65-F5344CB8AC3E}">
        <p14:creationId xmlns:p14="http://schemas.microsoft.com/office/powerpoint/2010/main" val="40580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EF818-AEAD-B380-B6BF-ACB688190760}"/>
              </a:ext>
            </a:extLst>
          </p:cNvPr>
          <p:cNvSpPr txBox="1"/>
          <p:nvPr/>
        </p:nvSpPr>
        <p:spPr>
          <a:xfrm>
            <a:off x="0" y="109248"/>
            <a:ext cx="121920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US" sz="2800" b="1" i="0" u="none" strike="noStrike" baseline="0" dirty="0">
                <a:latin typeface="TimesNewRomanPS-BoldMT"/>
              </a:rPr>
              <a:t>What Is Node.js Used For?</a:t>
            </a:r>
            <a:endParaRPr lang="en-IN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7415A-9607-9EA8-6CC7-14CEBAFA0A87}"/>
              </a:ext>
            </a:extLst>
          </p:cNvPr>
          <p:cNvSpPr txBox="1"/>
          <p:nvPr/>
        </p:nvSpPr>
        <p:spPr>
          <a:xfrm>
            <a:off x="0" y="1051640"/>
            <a:ext cx="12191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Node.js can be used for a wide variety of purposes.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5D077A-2006-3309-9573-B5953FD0BF8D}"/>
              </a:ext>
            </a:extLst>
          </p:cNvPr>
          <p:cNvSpPr txBox="1"/>
          <p:nvPr/>
        </p:nvSpPr>
        <p:spPr>
          <a:xfrm>
            <a:off x="0" y="1763686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It is highly optimized code allows you to handle HTTP traffic, the most common use is as a </a:t>
            </a:r>
            <a:r>
              <a:rPr lang="en-IN" dirty="0"/>
              <a:t>webserver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840186-1059-22BA-1D7F-E2C50974153E}"/>
              </a:ext>
            </a:extLst>
          </p:cNvPr>
          <p:cNvSpPr txBox="1"/>
          <p:nvPr/>
        </p:nvSpPr>
        <p:spPr>
          <a:xfrm>
            <a:off x="0" y="2906619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Node.js can also be used for a variety of other web services </a:t>
            </a:r>
            <a:r>
              <a:rPr lang="en-IN" dirty="0"/>
              <a:t>such as: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78A909-852F-2C6A-A60A-72BB86B5C91A}"/>
              </a:ext>
            </a:extLst>
          </p:cNvPr>
          <p:cNvSpPr txBox="1"/>
          <p:nvPr/>
        </p:nvSpPr>
        <p:spPr>
          <a:xfrm>
            <a:off x="657807" y="3618665"/>
            <a:ext cx="107130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>
                <a:solidFill>
                  <a:srgbClr val="FF0000"/>
                </a:solidFill>
              </a:rPr>
              <a:t>Web services APIs such as REST</a:t>
            </a:r>
          </a:p>
          <a:p>
            <a:r>
              <a:rPr lang="en-IN" dirty="0">
                <a:solidFill>
                  <a:srgbClr val="FF0000"/>
                </a:solidFill>
              </a:rPr>
              <a:t>Real-time multiplayer games</a:t>
            </a:r>
          </a:p>
          <a:p>
            <a:r>
              <a:rPr lang="en-US" dirty="0">
                <a:solidFill>
                  <a:srgbClr val="FF0000"/>
                </a:solidFill>
              </a:rPr>
              <a:t>Backend web services such as cross-domain, server-side requests</a:t>
            </a:r>
          </a:p>
          <a:p>
            <a:r>
              <a:rPr lang="en-IN" dirty="0">
                <a:solidFill>
                  <a:srgbClr val="FF0000"/>
                </a:solidFill>
              </a:rPr>
              <a:t>Web-based applications</a:t>
            </a:r>
          </a:p>
          <a:p>
            <a:r>
              <a:rPr lang="en-IN" dirty="0">
                <a:solidFill>
                  <a:srgbClr val="FF0000"/>
                </a:solidFill>
              </a:rPr>
              <a:t>Multiclient communication such as IM</a:t>
            </a:r>
          </a:p>
        </p:txBody>
      </p:sp>
    </p:spTree>
    <p:extLst>
      <p:ext uri="{BB962C8B-B14F-4D97-AF65-F5344CB8AC3E}">
        <p14:creationId xmlns:p14="http://schemas.microsoft.com/office/powerpoint/2010/main" val="377986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8EF818-AEAD-B380-B6BF-ACB688190760}"/>
              </a:ext>
            </a:extLst>
          </p:cNvPr>
          <p:cNvSpPr txBox="1"/>
          <p:nvPr/>
        </p:nvSpPr>
        <p:spPr>
          <a:xfrm>
            <a:off x="0" y="109248"/>
            <a:ext cx="121920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 i="0" u="none" strike="noStrike" baseline="0">
                <a:solidFill>
                  <a:schemeClr val="accent2">
                    <a:lumMod val="75000"/>
                  </a:schemeClr>
                </a:solidFill>
                <a:latin typeface="TimesNewRomanPS-BoldMT"/>
              </a:defRPr>
            </a:lvl1pPr>
          </a:lstStyle>
          <a:p>
            <a:r>
              <a:rPr lang="en-US" sz="2800" b="1" i="0" u="none" strike="noStrike" baseline="0" dirty="0">
                <a:latin typeface="TimesNewRomanPS-BoldMT"/>
              </a:rPr>
              <a:t>What Does Node.js Come With?</a:t>
            </a:r>
            <a:endParaRPr lang="en-IN" sz="6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88A25-DCDC-2BC3-0530-2F4C0CFE56E9}"/>
              </a:ext>
            </a:extLst>
          </p:cNvPr>
          <p:cNvSpPr txBox="1"/>
          <p:nvPr/>
        </p:nvSpPr>
        <p:spPr>
          <a:xfrm>
            <a:off x="-1" y="921011"/>
            <a:ext cx="106835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457200" indent="-457200">
              <a:buFont typeface="Wingdings" panose="05000000000000000000" pitchFamily="2" charset="2"/>
              <a:buChar char="Ø"/>
              <a:defRPr sz="2800"/>
            </a:lvl1pPr>
          </a:lstStyle>
          <a:p>
            <a:r>
              <a:rPr lang="en-US" dirty="0"/>
              <a:t>Node.js comes with </a:t>
            </a:r>
            <a:r>
              <a:rPr lang="en-US" dirty="0">
                <a:solidFill>
                  <a:srgbClr val="FF0000"/>
                </a:solidFill>
              </a:rPr>
              <a:t>many built-in modules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AAA78F-0BC4-C381-7FF5-EC32C39E7C25}"/>
              </a:ext>
            </a:extLst>
          </p:cNvPr>
          <p:cNvSpPr txBox="1"/>
          <p:nvPr/>
        </p:nvSpPr>
        <p:spPr>
          <a:xfrm>
            <a:off x="499188" y="1658130"/>
            <a:ext cx="3158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i="0" u="none" strike="noStrike" baseline="0" dirty="0">
                <a:latin typeface="TimesNewRomanPS-BoldMT"/>
              </a:rPr>
              <a:t>1. Assertion Testing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BF643F-7C84-7D3D-6582-D429F889D64D}"/>
              </a:ext>
            </a:extLst>
          </p:cNvPr>
          <p:cNvSpPr txBox="1"/>
          <p:nvPr/>
        </p:nvSpPr>
        <p:spPr>
          <a:xfrm>
            <a:off x="499188" y="2188668"/>
            <a:ext cx="3158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 b="1" i="0" u="none" strike="noStrike" baseline="0">
                <a:latin typeface="TimesNewRomanPS-BoldMT"/>
              </a:defRPr>
            </a:lvl1pPr>
          </a:lstStyle>
          <a:p>
            <a:r>
              <a:rPr lang="en-IN" dirty="0"/>
              <a:t>2. Buffer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B86CC5-7340-DED0-DC46-AA9891C9AC79}"/>
              </a:ext>
            </a:extLst>
          </p:cNvPr>
          <p:cNvSpPr txBox="1"/>
          <p:nvPr/>
        </p:nvSpPr>
        <p:spPr>
          <a:xfrm>
            <a:off x="499188" y="2719206"/>
            <a:ext cx="3158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dirty="0">
                <a:latin typeface="TimesNewRomanPS-BoldMT"/>
              </a:rPr>
              <a:t>3. C/C++ add-ons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C2BCBD-EF47-CDDC-5BB4-8B0EF69B5FDC}"/>
              </a:ext>
            </a:extLst>
          </p:cNvPr>
          <p:cNvSpPr txBox="1"/>
          <p:nvPr/>
        </p:nvSpPr>
        <p:spPr>
          <a:xfrm>
            <a:off x="499188" y="3249744"/>
            <a:ext cx="3158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 b="1" i="0" u="none" strike="noStrike" baseline="0">
                <a:latin typeface="TimesNewRomanPS-BoldMT"/>
              </a:defRPr>
            </a:lvl1pPr>
          </a:lstStyle>
          <a:p>
            <a:r>
              <a:rPr lang="en-IN" dirty="0"/>
              <a:t>4. Child processes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8B22DC-05FD-C04F-98F1-26A7058F3C5D}"/>
              </a:ext>
            </a:extLst>
          </p:cNvPr>
          <p:cNvSpPr txBox="1"/>
          <p:nvPr/>
        </p:nvSpPr>
        <p:spPr>
          <a:xfrm>
            <a:off x="499188" y="3780282"/>
            <a:ext cx="3158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800" b="1" i="0" u="none" strike="noStrike" baseline="0">
                <a:latin typeface="TimesNewRomanPS-BoldMT"/>
              </a:defRPr>
            </a:lvl1pPr>
          </a:lstStyle>
          <a:p>
            <a:r>
              <a:rPr lang="en-IN" dirty="0"/>
              <a:t>5. Cluster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0E7AE1-9C40-25C2-F0FC-FD45DAFF45A2}"/>
              </a:ext>
            </a:extLst>
          </p:cNvPr>
          <p:cNvSpPr txBox="1"/>
          <p:nvPr/>
        </p:nvSpPr>
        <p:spPr>
          <a:xfrm>
            <a:off x="499188" y="4310820"/>
            <a:ext cx="41474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i="0" u="none" strike="noStrike" baseline="0" dirty="0">
                <a:latin typeface="TimesNewRomanPS-BoldMT"/>
              </a:rPr>
              <a:t>6. Command line options</a:t>
            </a:r>
            <a:endParaRPr lang="en-IN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DC30B81-B72C-4A09-D095-F8477AE95624}"/>
              </a:ext>
            </a:extLst>
          </p:cNvPr>
          <p:cNvSpPr txBox="1"/>
          <p:nvPr/>
        </p:nvSpPr>
        <p:spPr>
          <a:xfrm>
            <a:off x="499188" y="4848676"/>
            <a:ext cx="41474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i="0" u="none" strike="noStrike" baseline="0" dirty="0">
                <a:latin typeface="TimesNewRomanPS-BoldMT"/>
              </a:rPr>
              <a:t>7. Console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321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4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1362</Words>
  <Application>Microsoft Office PowerPoint</Application>
  <PresentationFormat>Widescreen</PresentationFormat>
  <Paragraphs>144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CourierNewPS-BoldMT</vt:lpstr>
      <vt:lpstr>CourierNewPSMT</vt:lpstr>
      <vt:lpstr>TimesNewRomanPS-BoldMT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5162</dc:creator>
  <cp:lastModifiedBy>5162</cp:lastModifiedBy>
  <cp:revision>4</cp:revision>
  <dcterms:created xsi:type="dcterms:W3CDTF">2023-02-17T03:29:13Z</dcterms:created>
  <dcterms:modified xsi:type="dcterms:W3CDTF">2023-02-17T05:12:24Z</dcterms:modified>
</cp:coreProperties>
</file>