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23"/>
  </p:notesMasterIdLst>
  <p:handoutMasterIdLst>
    <p:handoutMasterId r:id="rId24"/>
  </p:handoutMasterIdLst>
  <p:sldIdLst>
    <p:sldId id="256" r:id="rId2"/>
    <p:sldId id="884" r:id="rId3"/>
    <p:sldId id="885" r:id="rId4"/>
    <p:sldId id="886" r:id="rId5"/>
    <p:sldId id="887" r:id="rId6"/>
    <p:sldId id="888" r:id="rId7"/>
    <p:sldId id="889" r:id="rId8"/>
    <p:sldId id="890" r:id="rId9"/>
    <p:sldId id="901" r:id="rId10"/>
    <p:sldId id="891" r:id="rId11"/>
    <p:sldId id="892" r:id="rId12"/>
    <p:sldId id="893" r:id="rId13"/>
    <p:sldId id="894" r:id="rId14"/>
    <p:sldId id="895" r:id="rId15"/>
    <p:sldId id="896" r:id="rId16"/>
    <p:sldId id="903" r:id="rId17"/>
    <p:sldId id="904" r:id="rId18"/>
    <p:sldId id="905" r:id="rId19"/>
    <p:sldId id="897" r:id="rId20"/>
    <p:sldId id="902" r:id="rId21"/>
    <p:sldId id="90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5024"/>
    <a:srgbClr val="870581"/>
    <a:srgbClr val="0000CC"/>
    <a:srgbClr val="990000"/>
    <a:srgbClr val="0000FF"/>
    <a:srgbClr val="009900"/>
    <a:srgbClr val="FF3300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380" autoAdjust="0"/>
  </p:normalViewPr>
  <p:slideViewPr>
    <p:cSldViewPr>
      <p:cViewPr>
        <p:scale>
          <a:sx n="69" d="100"/>
          <a:sy n="69" d="100"/>
        </p:scale>
        <p:origin x="-132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1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8/4/2025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eepai.org/machine-learning-glossary-and-terms/deep-learn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potintelligence.com/2022/12/20/text-classification-python/" TargetMode="External"/><Relationship Id="rId2" Type="http://schemas.openxmlformats.org/officeDocument/2006/relationships/hyperlink" Target="https://spotintelligence.com/2022/12/16/sentiment-analysis-tools-in-python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ecommender_system#:~:text=A%20recommender%20system%2C%20or%20a,pertinent%20to%20a%20particular%20user.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yticsvidhya.com/blog/tag/deep-belief-networks/" TargetMode="External"/><Relationship Id="rId2" Type="http://schemas.openxmlformats.org/officeDocument/2006/relationships/hyperlink" Target="https://www.analyticsvidhya.com/blog/2022/01/introduction-to-neural-network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eeksforgeeks.org/introduction-deep-learning/" TargetMode="External"/><Relationship Id="rId4" Type="http://schemas.openxmlformats.org/officeDocument/2006/relationships/hyperlink" Target="https://www.geeksforgeeks.org/artificial-neural-networks-and-its-applications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8077199" cy="2895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8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8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FF0066"/>
                </a:solidFill>
                <a:latin typeface="Georgia" pitchFamily="18" charset="0"/>
                <a:cs typeface="Arial" pitchFamily="34" charset="0"/>
              </a:rPr>
              <a:t>UNIT-II</a:t>
            </a:r>
            <a:br>
              <a:rPr lang="en-US" sz="5400" dirty="0" smtClean="0">
                <a:solidFill>
                  <a:srgbClr val="FF0066"/>
                </a:solidFill>
                <a:latin typeface="Georgia" pitchFamily="18" charset="0"/>
                <a:cs typeface="Arial" pitchFamily="34" charset="0"/>
              </a:rPr>
            </a:br>
            <a:r>
              <a:rPr lang="en-US" sz="4400" dirty="0">
                <a:solidFill>
                  <a:srgbClr val="0000FF"/>
                </a:solidFill>
                <a:latin typeface="Arial Black" pitchFamily="34" charset="0"/>
              </a:rPr>
              <a:t>Part – </a:t>
            </a:r>
            <a:r>
              <a:rPr lang="en-US" sz="4400" dirty="0" smtClean="0">
                <a:solidFill>
                  <a:srgbClr val="0000FF"/>
                </a:solidFill>
                <a:latin typeface="Arial Black" pitchFamily="34" charset="0"/>
              </a:rPr>
              <a:t>II </a:t>
            </a:r>
            <a:br>
              <a:rPr lang="en-US" sz="44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en-US" sz="4800" dirty="0">
                <a:latin typeface="Baskerville Old Face" pitchFamily="18" charset="0"/>
              </a:rPr>
              <a:t>Major Architectures of Deep </a:t>
            </a:r>
            <a:r>
              <a:rPr lang="en-US" sz="4800" dirty="0" smtClean="0">
                <a:latin typeface="Baskerville Old Face" pitchFamily="18" charset="0"/>
              </a:rPr>
              <a:t>Networks</a:t>
            </a:r>
            <a:endParaRPr lang="en-US" sz="4800" dirty="0">
              <a:solidFill>
                <a:srgbClr val="002060"/>
              </a:solidFill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3505200"/>
            <a:ext cx="6019800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Baskerville Old Face" pitchFamily="18" charset="0"/>
                <a:cs typeface="Times New Roman" pitchFamily="18" charset="0"/>
              </a:rPr>
              <a:t>Deep Belief Networks</a:t>
            </a:r>
            <a:endParaRPr lang="en-US" sz="6600" b="1" dirty="0">
              <a:solidFill>
                <a:srgbClr val="7030A0"/>
              </a:solidFill>
              <a:latin typeface="Baskerville Old Face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The Deep Belief Network (DBN) algorithm consists </a:t>
            </a:r>
            <a:r>
              <a:rPr lang="en-US" b="1" dirty="0">
                <a:solidFill>
                  <a:srgbClr val="870581"/>
                </a:solidFill>
              </a:rPr>
              <a:t>of two main steps</a:t>
            </a:r>
            <a:r>
              <a:rPr lang="en-US" b="1" dirty="0" smtClean="0">
                <a:solidFill>
                  <a:srgbClr val="870581"/>
                </a:solidFill>
              </a:rPr>
              <a:t>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CC"/>
                </a:solidFill>
                <a:latin typeface="Baskerville Old Face" pitchFamily="18" charset="0"/>
              </a:rPr>
              <a:t>1. </a:t>
            </a:r>
            <a:r>
              <a:rPr lang="en-US" sz="2400" b="1" dirty="0" smtClean="0">
                <a:solidFill>
                  <a:srgbClr val="0000CC"/>
                </a:solidFill>
                <a:latin typeface="Baskerville Old Face" pitchFamily="18" charset="0"/>
              </a:rPr>
              <a:t>Pre Training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askerville Old Face" pitchFamily="18" charset="0"/>
              </a:rPr>
              <a:t>2. Fine Tuning</a:t>
            </a:r>
          </a:p>
          <a:p>
            <a:pPr marL="290513" lvl="1" indent="-29051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askerville Old Face" pitchFamily="18" charset="0"/>
              </a:rPr>
              <a:t>1. Pre Training: </a:t>
            </a:r>
            <a:r>
              <a:rPr lang="en-US" sz="2200" dirty="0">
                <a:latin typeface="Baskerville Old Face" pitchFamily="18" charset="0"/>
              </a:rPr>
              <a:t>In the </a:t>
            </a:r>
            <a:r>
              <a:rPr lang="en-US" sz="2200" b="1" dirty="0">
                <a:latin typeface="Baskerville Old Face" pitchFamily="18" charset="0"/>
              </a:rPr>
              <a:t>pre-training phase</a:t>
            </a:r>
            <a:r>
              <a:rPr lang="en-US" sz="2200" dirty="0">
                <a:latin typeface="Baskerville Old Face" pitchFamily="18" charset="0"/>
              </a:rPr>
              <a:t>, the </a:t>
            </a:r>
            <a:r>
              <a:rPr lang="en-US" sz="2200" b="1" dirty="0">
                <a:latin typeface="Baskerville Old Face" pitchFamily="18" charset="0"/>
              </a:rPr>
              <a:t>network learns to represent the </a:t>
            </a:r>
            <a:r>
              <a:rPr lang="en-US" sz="2200" b="1" dirty="0">
                <a:solidFill>
                  <a:srgbClr val="0000CC"/>
                </a:solidFill>
                <a:latin typeface="Baskerville Old Face" pitchFamily="18" charset="0"/>
              </a:rPr>
              <a:t>input data layer by layer</a:t>
            </a:r>
            <a:r>
              <a:rPr lang="en-US" sz="2200" dirty="0">
                <a:latin typeface="Baskerville Old Face" pitchFamily="18" charset="0"/>
              </a:rPr>
              <a:t>. </a:t>
            </a:r>
            <a:r>
              <a:rPr lang="en-US" sz="2200" b="1" dirty="0">
                <a:latin typeface="Baskerville Old Face" pitchFamily="18" charset="0"/>
              </a:rPr>
              <a:t>Each layer </a:t>
            </a:r>
            <a:r>
              <a:rPr lang="en-US" sz="2200" dirty="0">
                <a:latin typeface="Baskerville Old Face" pitchFamily="18" charset="0"/>
              </a:rPr>
              <a:t>is </a:t>
            </a:r>
            <a:r>
              <a:rPr lang="en-US" sz="2200" b="1" dirty="0">
                <a:solidFill>
                  <a:srgbClr val="990000"/>
                </a:solidFill>
                <a:latin typeface="Baskerville Old Face" pitchFamily="18" charset="0"/>
              </a:rPr>
              <a:t>trained independently as an RBM</a:t>
            </a:r>
            <a:r>
              <a:rPr lang="en-US" sz="2200" dirty="0">
                <a:latin typeface="Baskerville Old Face" pitchFamily="18" charset="0"/>
              </a:rPr>
              <a:t>, which allows the </a:t>
            </a:r>
            <a:r>
              <a:rPr lang="en-US" sz="2200" b="1" dirty="0">
                <a:solidFill>
                  <a:srgbClr val="870581"/>
                </a:solidFill>
                <a:latin typeface="Baskerville Old Face" pitchFamily="18" charset="0"/>
              </a:rPr>
              <a:t>network to learn complex data representations efficiently. </a:t>
            </a:r>
            <a:endParaRPr lang="en-US" sz="2200" b="1" dirty="0" smtClean="0">
              <a:solidFill>
                <a:srgbClr val="870581"/>
              </a:solidFill>
              <a:latin typeface="Baskerville Old Face" pitchFamily="18" charset="0"/>
            </a:endParaRPr>
          </a:p>
          <a:p>
            <a:pPr marL="290513" lvl="1" indent="-29051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Baskerville Old Face" pitchFamily="18" charset="0"/>
              </a:rPr>
              <a:t>The </a:t>
            </a:r>
            <a:r>
              <a:rPr lang="en-US" sz="2200" b="1" dirty="0">
                <a:solidFill>
                  <a:srgbClr val="0000CC"/>
                </a:solidFill>
                <a:latin typeface="Baskerville Old Face" pitchFamily="18" charset="0"/>
              </a:rPr>
              <a:t>ensemble’s first layer </a:t>
            </a:r>
            <a:r>
              <a:rPr lang="en-US" sz="2200" b="1" dirty="0">
                <a:solidFill>
                  <a:srgbClr val="FF0066"/>
                </a:solidFill>
                <a:latin typeface="Baskerville Old Face" pitchFamily="18" charset="0"/>
              </a:rPr>
              <a:t>(often called the input layer or bottom layer) </a:t>
            </a:r>
            <a:r>
              <a:rPr lang="en-US" sz="2200" b="1" dirty="0">
                <a:solidFill>
                  <a:srgbClr val="005024"/>
                </a:solidFill>
                <a:latin typeface="Baskerville Old Face" pitchFamily="18" charset="0"/>
              </a:rPr>
              <a:t>interacts directly with the raw data</a:t>
            </a:r>
            <a:r>
              <a:rPr lang="en-US" sz="2200" dirty="0">
                <a:latin typeface="Baskerville Old Face" pitchFamily="18" charset="0"/>
              </a:rPr>
              <a:t>, </a:t>
            </a:r>
            <a:r>
              <a:rPr lang="en-US" sz="2200" b="1" dirty="0">
                <a:solidFill>
                  <a:srgbClr val="870581"/>
                </a:solidFill>
                <a:latin typeface="Baskerville Old Face" pitchFamily="18" charset="0"/>
              </a:rPr>
              <a:t>learning its features </a:t>
            </a:r>
            <a:r>
              <a:rPr lang="en-US" sz="2200" dirty="0">
                <a:latin typeface="Baskerville Old Face" pitchFamily="18" charset="0"/>
              </a:rPr>
              <a:t>and </a:t>
            </a:r>
            <a:r>
              <a:rPr lang="en-US" sz="2200" b="1" dirty="0">
                <a:solidFill>
                  <a:srgbClr val="990000"/>
                </a:solidFill>
                <a:latin typeface="Baskerville Old Face" pitchFamily="18" charset="0"/>
              </a:rPr>
              <a:t>creating a latent representation during the process. </a:t>
            </a:r>
            <a:endParaRPr lang="en-US" sz="2200" b="1" dirty="0" smtClean="0">
              <a:solidFill>
                <a:srgbClr val="99000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4636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How Deep Belief Network Works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1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Each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subsequent layer </a:t>
            </a:r>
            <a:r>
              <a:rPr lang="en-US" dirty="0">
                <a:latin typeface="Baskerville Old Face" pitchFamily="18" charset="0"/>
              </a:rPr>
              <a:t>is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then trained </a:t>
            </a:r>
            <a:r>
              <a:rPr lang="en-US" dirty="0">
                <a:latin typeface="Baskerville Old Face" pitchFamily="18" charset="0"/>
              </a:rPr>
              <a:t>so the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first’s output </a:t>
            </a:r>
            <a:r>
              <a:rPr lang="en-US" b="1" dirty="0">
                <a:solidFill>
                  <a:srgbClr val="005024"/>
                </a:solidFill>
                <a:latin typeface="Baskerville Old Face" pitchFamily="18" charset="0"/>
              </a:rPr>
              <a:t>becomes the </a:t>
            </a:r>
            <a:r>
              <a:rPr lang="en-US" b="1" dirty="0" err="1">
                <a:solidFill>
                  <a:srgbClr val="005024"/>
                </a:solidFill>
                <a:latin typeface="Baskerville Old Face" pitchFamily="18" charset="0"/>
              </a:rPr>
              <a:t>next’s</a:t>
            </a:r>
            <a:r>
              <a:rPr lang="en-US" b="1" dirty="0">
                <a:solidFill>
                  <a:srgbClr val="005024"/>
                </a:solidFill>
                <a:latin typeface="Baskerville Old Face" pitchFamily="18" charset="0"/>
              </a:rPr>
              <a:t> input</a:t>
            </a:r>
            <a:r>
              <a:rPr lang="en-US" dirty="0">
                <a:latin typeface="Baskerville Old Face" pitchFamily="18" charset="0"/>
              </a:rPr>
              <a:t>. This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greedy layer-wise learning </a:t>
            </a:r>
            <a:r>
              <a:rPr lang="en-US" dirty="0">
                <a:latin typeface="Baskerville Old Face" pitchFamily="18" charset="0"/>
              </a:rPr>
              <a:t>allows for </a:t>
            </a:r>
            <a:r>
              <a:rPr lang="en-US" b="1" dirty="0">
                <a:solidFill>
                  <a:srgbClr val="002060"/>
                </a:solidFill>
                <a:latin typeface="Baskerville Old Face" pitchFamily="18" charset="0"/>
              </a:rPr>
              <a:t>efficient feature learning.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We iterate this process multiple times</a:t>
            </a:r>
            <a:r>
              <a:rPr lang="en-US" dirty="0">
                <a:latin typeface="Baskerville Old Face" pitchFamily="18" charset="0"/>
              </a:rPr>
              <a:t>,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covering various data samples</a:t>
            </a:r>
            <a:r>
              <a:rPr lang="en-US" dirty="0">
                <a:latin typeface="Baskerville Old Face" pitchFamily="18" charset="0"/>
              </a:rPr>
              <a:t> and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updating weights after each pass</a:t>
            </a:r>
            <a:r>
              <a:rPr lang="en-US" dirty="0">
                <a:latin typeface="Baskerville Old Face" pitchFamily="18" charset="0"/>
              </a:rPr>
              <a:t>. Finally, the </a:t>
            </a:r>
            <a:r>
              <a:rPr lang="en-US" b="1" dirty="0">
                <a:solidFill>
                  <a:srgbClr val="005024"/>
                </a:solidFill>
                <a:latin typeface="Baskerville Old Face" pitchFamily="18" charset="0"/>
              </a:rPr>
              <a:t>last layer (output layer)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outputs the network’s prediction</a:t>
            </a:r>
            <a:r>
              <a:rPr lang="en-US" dirty="0">
                <a:latin typeface="Baskerville Old Face" pitchFamily="18" charset="0"/>
              </a:rPr>
              <a:t>.</a:t>
            </a:r>
            <a:br>
              <a:rPr lang="en-US" dirty="0">
                <a:latin typeface="Baskerville Old Face" pitchFamily="18" charset="0"/>
              </a:rPr>
            </a:b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4636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09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>
                <a:solidFill>
                  <a:srgbClr val="FF0000"/>
                </a:solidFill>
                <a:latin typeface="Baskerville Old Face" pitchFamily="18" charset="0"/>
              </a:rPr>
              <a:t>2. Fine Tuning: </a:t>
            </a:r>
            <a:r>
              <a:rPr lang="en-US" dirty="0">
                <a:latin typeface="Baskerville Old Face" pitchFamily="18" charset="0"/>
              </a:rPr>
              <a:t>In the </a:t>
            </a:r>
            <a:r>
              <a:rPr lang="en-US" b="1" dirty="0">
                <a:latin typeface="Baskerville Old Face" pitchFamily="18" charset="0"/>
              </a:rPr>
              <a:t>fine-tuning phase</a:t>
            </a:r>
            <a:r>
              <a:rPr lang="en-US" dirty="0">
                <a:latin typeface="Baskerville Old Face" pitchFamily="18" charset="0"/>
              </a:rPr>
              <a:t>, the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DBN adjusts its parameters for a specific task,</a:t>
            </a:r>
            <a:r>
              <a:rPr lang="en-US" dirty="0">
                <a:solidFill>
                  <a:srgbClr val="870581"/>
                </a:solidFill>
                <a:latin typeface="Baskerville Old Face" pitchFamily="18" charset="0"/>
              </a:rPr>
              <a:t> </a:t>
            </a:r>
            <a:r>
              <a:rPr lang="en-US" dirty="0">
                <a:latin typeface="Baskerville Old Face" pitchFamily="18" charset="0"/>
              </a:rPr>
              <a:t>like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classification or regression</a:t>
            </a:r>
            <a:r>
              <a:rPr lang="en-US" dirty="0">
                <a:latin typeface="Baskerville Old Face" pitchFamily="18" charset="0"/>
              </a:rPr>
              <a:t>. </a:t>
            </a:r>
            <a:endParaRPr lang="en-US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This </a:t>
            </a:r>
            <a:r>
              <a:rPr lang="en-US" dirty="0">
                <a:latin typeface="Baskerville Old Face" pitchFamily="18" charset="0"/>
              </a:rPr>
              <a:t>is typically done using a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technique known as </a:t>
            </a:r>
            <a:r>
              <a:rPr lang="en-US" b="1" dirty="0" err="1">
                <a:solidFill>
                  <a:srgbClr val="990000"/>
                </a:solidFill>
                <a:latin typeface="Baskerville Old Face" pitchFamily="18" charset="0"/>
              </a:rPr>
              <a:t>backpropagation</a:t>
            </a:r>
            <a:r>
              <a:rPr lang="en-US" dirty="0">
                <a:latin typeface="Baskerville Old Face" pitchFamily="18" charset="0"/>
              </a:rPr>
              <a:t>, where the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network’s performance on a task is evaluated</a:t>
            </a:r>
            <a:r>
              <a:rPr lang="en-US" dirty="0">
                <a:latin typeface="Baskerville Old Face" pitchFamily="18" charset="0"/>
              </a:rPr>
              <a:t>, and the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errors are used to update the network’s parameters</a:t>
            </a:r>
            <a:r>
              <a:rPr lang="en-US" dirty="0">
                <a:latin typeface="Baskerville Old Face" pitchFamily="18" charset="0"/>
              </a:rPr>
              <a:t>. </a:t>
            </a:r>
            <a:endParaRPr lang="en-US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This </a:t>
            </a:r>
            <a:r>
              <a:rPr lang="en-US" dirty="0">
                <a:latin typeface="Baskerville Old Face" pitchFamily="18" charset="0"/>
              </a:rPr>
              <a:t>phase often involves </a:t>
            </a:r>
            <a:r>
              <a:rPr lang="en-US" b="1" u="sng" dirty="0">
                <a:solidFill>
                  <a:srgbClr val="0000CC"/>
                </a:solidFill>
                <a:latin typeface="Baskerville Old Face" pitchFamily="18" charset="0"/>
              </a:rPr>
              <a:t>supervised learning</a:t>
            </a:r>
            <a:r>
              <a:rPr lang="en-US" dirty="0">
                <a:latin typeface="Baskerville Old Face" pitchFamily="18" charset="0"/>
              </a:rPr>
              <a:t>, where the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network is trained with labelled data.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4636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3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The algorithm for training a DBN can be summarized as follows:</a:t>
            </a:r>
          </a:p>
          <a:p>
            <a:pPr lvl="1" algn="just" fontAlgn="base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Initialize the network with random weights.</a:t>
            </a:r>
          </a:p>
          <a:p>
            <a:pPr lvl="1" algn="just" fontAlgn="base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Start with the first layer</a:t>
            </a:r>
            <a:r>
              <a:rPr lang="en-US" sz="2400" dirty="0">
                <a:latin typeface="Baskerville Old Face" pitchFamily="18" charset="0"/>
              </a:rPr>
              <a:t> and </a:t>
            </a: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work your way to the last layer </a:t>
            </a:r>
            <a:r>
              <a:rPr lang="en-US" sz="2400" dirty="0">
                <a:latin typeface="Baskerville Old Face" pitchFamily="18" charset="0"/>
              </a:rPr>
              <a:t>as you use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unsupervised learning </a:t>
            </a:r>
            <a:r>
              <a:rPr lang="en-US" sz="2400" dirty="0">
                <a:latin typeface="Baskerville Old Face" pitchFamily="18" charset="0"/>
              </a:rPr>
              <a:t>to </a:t>
            </a:r>
            <a:r>
              <a:rPr lang="en-US" sz="2400" b="1" dirty="0">
                <a:solidFill>
                  <a:srgbClr val="005024"/>
                </a:solidFill>
                <a:latin typeface="Baskerville Old Face" pitchFamily="18" charset="0"/>
              </a:rPr>
              <a:t>train each layer of the network</a:t>
            </a:r>
            <a:r>
              <a:rPr lang="en-US" sz="2400" dirty="0">
                <a:latin typeface="Baskerville Old Face" pitchFamily="18" charset="0"/>
              </a:rPr>
              <a:t>.</a:t>
            </a:r>
          </a:p>
          <a:p>
            <a:pPr lvl="1" algn="just" fontAlgn="base">
              <a:lnSpc>
                <a:spcPct val="150000"/>
              </a:lnSpc>
            </a:pP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Fine-tune the entire network </a:t>
            </a:r>
            <a:r>
              <a:rPr lang="en-US" sz="2400" dirty="0">
                <a:latin typeface="Baskerville Old Face" pitchFamily="18" charset="0"/>
              </a:rPr>
              <a:t>using </a:t>
            </a:r>
            <a:r>
              <a:rPr lang="en-US" sz="2400" b="1" dirty="0">
                <a:solidFill>
                  <a:srgbClr val="FF0066"/>
                </a:solidFill>
                <a:latin typeface="Baskerville Old Face" pitchFamily="18" charset="0"/>
              </a:rPr>
              <a:t>supervised learning </a:t>
            </a:r>
            <a:r>
              <a:rPr lang="en-US" sz="2400" dirty="0">
                <a:latin typeface="Baskerville Old Face" pitchFamily="18" charset="0"/>
              </a:rPr>
              <a:t>and </a:t>
            </a:r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</a:rPr>
              <a:t>back propagation</a:t>
            </a:r>
            <a:r>
              <a:rPr lang="en-US" sz="2400" b="1" dirty="0">
                <a:solidFill>
                  <a:srgbClr val="002060"/>
                </a:solidFill>
                <a:latin typeface="Baskerville Old Face" pitchFamily="18" charset="0"/>
              </a:rPr>
              <a:t>.</a:t>
            </a:r>
          </a:p>
          <a:p>
            <a:pPr lvl="1" algn="just" fontAlgn="base">
              <a:lnSpc>
                <a:spcPct val="150000"/>
              </a:lnSpc>
            </a:pPr>
            <a:r>
              <a:rPr lang="en-US" sz="2400" b="1" dirty="0">
                <a:solidFill>
                  <a:srgbClr val="990000"/>
                </a:solidFill>
                <a:latin typeface="Baskerville Old Face" pitchFamily="18" charset="0"/>
              </a:rPr>
              <a:t>Repeat steps 2 and 3 </a:t>
            </a:r>
            <a:r>
              <a:rPr lang="en-US" sz="2400" b="1" dirty="0">
                <a:solidFill>
                  <a:srgbClr val="005024"/>
                </a:solidFill>
                <a:latin typeface="Baskerville Old Face" pitchFamily="18" charset="0"/>
              </a:rPr>
              <a:t>until the network has converg</a:t>
            </a:r>
            <a:r>
              <a:rPr lang="en-US" b="1" dirty="0">
                <a:solidFill>
                  <a:srgbClr val="005024"/>
                </a:solidFill>
                <a:latin typeface="Baskerville Old Face" pitchFamily="18" charset="0"/>
              </a:rPr>
              <a:t>ed</a:t>
            </a:r>
            <a:r>
              <a:rPr lang="en-US" dirty="0">
                <a:latin typeface="Baskerville Old Face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4636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Algorithm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59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Deep Belief Networks (DBNs) </a:t>
            </a:r>
            <a:r>
              <a:rPr lang="en-US" dirty="0">
                <a:latin typeface="Baskerville Old Face" pitchFamily="18" charset="0"/>
              </a:rPr>
              <a:t>employ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several mathematical concepts,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blending probability theory </a:t>
            </a:r>
            <a:r>
              <a:rPr lang="en-US" dirty="0">
                <a:latin typeface="Baskerville Old Face" pitchFamily="18" charset="0"/>
              </a:rPr>
              <a:t>with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neural network structures. </a:t>
            </a:r>
            <a:r>
              <a:rPr lang="en-US" dirty="0">
                <a:latin typeface="Baskerville Old Face" pitchFamily="18" charset="0"/>
              </a:rPr>
              <a:t>At their core,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they use Restricted Boltzmann Machines (RBMs) </a:t>
            </a:r>
            <a:r>
              <a:rPr lang="en-US" dirty="0">
                <a:latin typeface="Baskerville Old Face" pitchFamily="18" charset="0"/>
              </a:rPr>
              <a:t>for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layer-wise learning</a:t>
            </a:r>
            <a:r>
              <a:rPr lang="en-US" dirty="0">
                <a:latin typeface="Baskerville Old Face" pitchFamily="18" charset="0"/>
              </a:rPr>
              <a:t>, which are </a:t>
            </a:r>
            <a:r>
              <a:rPr lang="en-US" b="1" dirty="0">
                <a:solidFill>
                  <a:srgbClr val="005024"/>
                </a:solidFill>
                <a:latin typeface="Baskerville Old Face" pitchFamily="18" charset="0"/>
              </a:rPr>
              <a:t>based on probabilistic graphical models.</a:t>
            </a:r>
          </a:p>
          <a:p>
            <a:pPr algn="just" fontAlgn="base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  <a:latin typeface="Baskerville Old Face" pitchFamily="18" charset="0"/>
              </a:rPr>
              <a:t>1. Energy-Based Model:</a:t>
            </a:r>
            <a:r>
              <a:rPr lang="en-US" dirty="0">
                <a:latin typeface="Baskerville Old Face" pitchFamily="18" charset="0"/>
              </a:rPr>
              <a:t> E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ach RBM within a DBN is an energy-based model.</a:t>
            </a:r>
            <a:r>
              <a:rPr lang="en-US" dirty="0">
                <a:latin typeface="Baskerville Old Face" pitchFamily="18" charset="0"/>
              </a:rPr>
              <a:t> For an RBM with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visible units v</a:t>
            </a:r>
            <a:r>
              <a:rPr lang="en-US" dirty="0">
                <a:latin typeface="Baskerville Old Face" pitchFamily="18" charset="0"/>
              </a:rPr>
              <a:t> and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hidden units h</a:t>
            </a:r>
            <a:r>
              <a:rPr lang="en-US" dirty="0">
                <a:latin typeface="Baskerville Old Face" pitchFamily="18" charset="0"/>
              </a:rPr>
              <a:t>, the </a:t>
            </a:r>
            <a:r>
              <a:rPr lang="en-US" b="1" dirty="0">
                <a:solidFill>
                  <a:srgbClr val="005024"/>
                </a:solidFill>
                <a:latin typeface="Baskerville Old Face" pitchFamily="18" charset="0"/>
              </a:rPr>
              <a:t>energy function </a:t>
            </a:r>
            <a:r>
              <a:rPr lang="en-US" dirty="0">
                <a:latin typeface="Baskerville Old Face" pitchFamily="18" charset="0"/>
              </a:rPr>
              <a:t>is defined as: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4636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Mathematical Representation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27" y="5198233"/>
            <a:ext cx="4143375" cy="514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5712583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Baskerville Old Face" pitchFamily="18" charset="0"/>
              </a:rPr>
              <a:t>Here, </a:t>
            </a:r>
            <a:r>
              <a:rPr lang="en-US" sz="2200" b="1" dirty="0" err="1">
                <a:solidFill>
                  <a:srgbClr val="990000"/>
                </a:solidFill>
                <a:latin typeface="Baskerville Old Face" pitchFamily="18" charset="0"/>
              </a:rPr>
              <a:t>ai</a:t>
            </a:r>
            <a:r>
              <a:rPr lang="en-US" sz="2200" b="1" dirty="0">
                <a:solidFill>
                  <a:srgbClr val="990000"/>
                </a:solidFill>
                <a:latin typeface="Baskerville Old Face" pitchFamily="18" charset="0"/>
              </a:rPr>
              <a:t> and </a:t>
            </a:r>
            <a:r>
              <a:rPr lang="en-US" sz="2200" b="1" dirty="0" err="1">
                <a:solidFill>
                  <a:srgbClr val="990000"/>
                </a:solidFill>
                <a:latin typeface="Baskerville Old Face" pitchFamily="18" charset="0"/>
              </a:rPr>
              <a:t>bj</a:t>
            </a:r>
            <a:r>
              <a:rPr lang="en-US" sz="2200" b="1" dirty="0">
                <a:solidFill>
                  <a:srgbClr val="990000"/>
                </a:solidFill>
                <a:latin typeface="Baskerville Old Face" pitchFamily="18" charset="0"/>
              </a:rPr>
              <a:t> </a:t>
            </a:r>
            <a:r>
              <a:rPr lang="en-US" sz="2200" dirty="0">
                <a:latin typeface="Baskerville Old Face" pitchFamily="18" charset="0"/>
              </a:rPr>
              <a:t>are </a:t>
            </a:r>
            <a:r>
              <a:rPr lang="en-US" sz="2200" b="1" dirty="0">
                <a:solidFill>
                  <a:srgbClr val="0000CC"/>
                </a:solidFill>
                <a:latin typeface="Baskerville Old Face" pitchFamily="18" charset="0"/>
              </a:rPr>
              <a:t>bias terms</a:t>
            </a:r>
            <a:r>
              <a:rPr lang="en-US" sz="2200" dirty="0">
                <a:latin typeface="Baskerville Old Face" pitchFamily="18" charset="0"/>
              </a:rPr>
              <a:t>, and </a:t>
            </a:r>
            <a:r>
              <a:rPr lang="en-US" sz="2200" b="1" dirty="0" err="1">
                <a:solidFill>
                  <a:srgbClr val="990000"/>
                </a:solidFill>
                <a:latin typeface="Baskerville Old Face" pitchFamily="18" charset="0"/>
              </a:rPr>
              <a:t>wij</a:t>
            </a:r>
            <a:r>
              <a:rPr lang="en-US" sz="2200" dirty="0">
                <a:latin typeface="Baskerville Old Face" pitchFamily="18" charset="0"/>
              </a:rPr>
              <a:t> represents the </a:t>
            </a:r>
            <a:r>
              <a:rPr lang="en-US" sz="2200" b="1" dirty="0">
                <a:solidFill>
                  <a:srgbClr val="005024"/>
                </a:solidFill>
                <a:latin typeface="Baskerville Old Face" pitchFamily="18" charset="0"/>
              </a:rPr>
              <a:t>weights between units</a:t>
            </a:r>
            <a:r>
              <a:rPr lang="en-US" sz="2200" dirty="0">
                <a:latin typeface="Baskerville Old Fac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98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  <a:latin typeface="Baskerville Old Face" pitchFamily="18" charset="0"/>
              </a:rPr>
              <a:t>2. Probability Distribution: </a:t>
            </a:r>
            <a:r>
              <a:rPr lang="en-US" dirty="0">
                <a:latin typeface="Baskerville Old Face" pitchFamily="18" charset="0"/>
              </a:rPr>
              <a:t>The </a:t>
            </a:r>
            <a:r>
              <a:rPr lang="en-US" b="1" dirty="0">
                <a:latin typeface="Baskerville Old Face" pitchFamily="18" charset="0"/>
              </a:rPr>
              <a:t>probability of a given state </a:t>
            </a:r>
            <a:r>
              <a:rPr lang="en-US" dirty="0">
                <a:latin typeface="Baskerville Old Face" pitchFamily="18" charset="0"/>
              </a:rPr>
              <a:t>of the </a:t>
            </a:r>
            <a:r>
              <a:rPr lang="en-US" b="1" dirty="0">
                <a:latin typeface="Baskerville Old Face" pitchFamily="18" charset="0"/>
              </a:rPr>
              <a:t>RBM</a:t>
            </a:r>
            <a:r>
              <a:rPr lang="en-US" dirty="0">
                <a:latin typeface="Baskerville Old Face" pitchFamily="18" charset="0"/>
              </a:rPr>
              <a:t> is defined by the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Boltzmann distribution: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Mathematical Representation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1981200"/>
            <a:ext cx="1743075" cy="776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895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where </a:t>
            </a:r>
            <a:r>
              <a:rPr lang="en-US" sz="2400" b="1" dirty="0">
                <a:solidFill>
                  <a:srgbClr val="005024"/>
                </a:solidFill>
                <a:latin typeface="Baskerville Old Face" pitchFamily="18" charset="0"/>
              </a:rPr>
              <a:t>Z is the partition function</a:t>
            </a:r>
            <a:r>
              <a:rPr lang="en-US" sz="2400" dirty="0">
                <a:latin typeface="Baskerville Old Face" pitchFamily="18" charset="0"/>
              </a:rPr>
              <a:t>, a </a:t>
            </a:r>
            <a:r>
              <a:rPr lang="en-US" sz="2400" b="1" dirty="0">
                <a:latin typeface="Baskerville Old Face" pitchFamily="18" charset="0"/>
              </a:rPr>
              <a:t>normalization facto</a:t>
            </a:r>
            <a:r>
              <a:rPr lang="en-US" sz="2400" dirty="0">
                <a:latin typeface="Baskerville Old Face" pitchFamily="18" charset="0"/>
              </a:rPr>
              <a:t>r calculated as the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sum over all possible pairs of visible and hidden units</a:t>
            </a:r>
            <a:r>
              <a:rPr lang="en-US" sz="2400" dirty="0">
                <a:latin typeface="Baskerville Old Fac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9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Deep belief networks use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probabilistic modeling and a supervised learning approach</a:t>
            </a:r>
            <a:r>
              <a:rPr lang="en-US" dirty="0">
                <a:latin typeface="Baskerville Old Face" pitchFamily="18" charset="0"/>
              </a:rPr>
              <a:t> to offer </a:t>
            </a:r>
            <a:r>
              <a:rPr lang="en-US" b="1" dirty="0">
                <a:solidFill>
                  <a:srgbClr val="005024"/>
                </a:solidFill>
                <a:latin typeface="Baskerville Old Face" pitchFamily="18" charset="0"/>
              </a:rPr>
              <a:t>certain benefits </a:t>
            </a:r>
            <a:r>
              <a:rPr lang="en-US" dirty="0">
                <a:latin typeface="Baskerville Old Face" pitchFamily="18" charset="0"/>
              </a:rPr>
              <a:t>over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conventional neural networks. </a:t>
            </a:r>
            <a:r>
              <a:rPr lang="en-US" b="1" dirty="0" smtClean="0">
                <a:latin typeface="Baskerville Old Face" pitchFamily="18" charset="0"/>
              </a:rPr>
              <a:t>These </a:t>
            </a:r>
            <a:r>
              <a:rPr lang="en-US" b="1" dirty="0">
                <a:latin typeface="Baskerville Old Face" pitchFamily="18" charset="0"/>
              </a:rPr>
              <a:t>include: </a:t>
            </a:r>
            <a:endParaRPr lang="en-US" b="1" dirty="0" smtClean="0"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b="1" dirty="0" smtClean="0">
                <a:solidFill>
                  <a:srgbClr val="990000"/>
                </a:solidFill>
                <a:latin typeface="Baskerville Old Face" pitchFamily="18" charset="0"/>
              </a:rPr>
              <a:t>Ability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to handle large data using hidden units </a:t>
            </a:r>
            <a:r>
              <a:rPr lang="en-US" dirty="0">
                <a:latin typeface="Baskerville Old Face" pitchFamily="18" charset="0"/>
              </a:rPr>
              <a:t>to </a:t>
            </a:r>
            <a:r>
              <a:rPr lang="en-US" b="1" dirty="0">
                <a:solidFill>
                  <a:srgbClr val="005024"/>
                </a:solidFill>
                <a:latin typeface="Baskerville Old Face" pitchFamily="18" charset="0"/>
              </a:rPr>
              <a:t>extract underlying correlations. </a:t>
            </a:r>
            <a:endParaRPr lang="en-US" b="1" dirty="0" smtClean="0">
              <a:solidFill>
                <a:srgbClr val="005024"/>
              </a:solidFill>
              <a:latin typeface="Baskerville Old Face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b="1" dirty="0" smtClean="0">
                <a:latin typeface="Baskerville Old Face" pitchFamily="18" charset="0"/>
              </a:rPr>
              <a:t>Faster </a:t>
            </a:r>
            <a:r>
              <a:rPr lang="en-US" b="1" dirty="0">
                <a:latin typeface="Baskerville Old Face" pitchFamily="18" charset="0"/>
              </a:rPr>
              <a:t>training and better results</a:t>
            </a:r>
            <a:r>
              <a:rPr lang="en-US" dirty="0">
                <a:latin typeface="Baskerville Old Face" pitchFamily="18" charset="0"/>
              </a:rPr>
              <a:t>.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Achieving global minima due to better weights initialization.  </a:t>
            </a:r>
            <a:endParaRPr lang="en-US" b="1" dirty="0" smtClean="0">
              <a:solidFill>
                <a:srgbClr val="870581"/>
              </a:solidFill>
              <a:latin typeface="Baskerville Old Face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b="1" dirty="0" smtClean="0">
                <a:solidFill>
                  <a:srgbClr val="990000"/>
                </a:solidFill>
                <a:latin typeface="Baskerville Old Face" pitchFamily="18" charset="0"/>
              </a:rPr>
              <a:t>Model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Interpretability</a:t>
            </a:r>
            <a:r>
              <a:rPr lang="en-US" b="1" dirty="0" smtClean="0">
                <a:solidFill>
                  <a:srgbClr val="990000"/>
                </a:solidFill>
                <a:latin typeface="Baskerville Old Face" pitchFamily="18" charset="0"/>
              </a:rPr>
              <a:t>: </a:t>
            </a:r>
            <a:r>
              <a:rPr lang="en-US" dirty="0" smtClean="0">
                <a:latin typeface="Baskerville Old Face" pitchFamily="18" charset="0"/>
              </a:rPr>
              <a:t>Like </a:t>
            </a:r>
            <a:r>
              <a:rPr lang="en-US" dirty="0">
                <a:latin typeface="Baskerville Old Face" pitchFamily="18" charset="0"/>
              </a:rPr>
              <a:t>many </a:t>
            </a:r>
            <a:r>
              <a:rPr lang="en-US" dirty="0">
                <a:latin typeface="Baskerville Old Face" pitchFamily="18" charset="0"/>
                <a:hlinkClick r:id="rId2"/>
              </a:rPr>
              <a:t>deep learning</a:t>
            </a:r>
            <a:r>
              <a:rPr lang="en-US" dirty="0">
                <a:latin typeface="Baskerville Old Face" pitchFamily="18" charset="0"/>
              </a:rPr>
              <a:t> models, DBNs can act as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"black boxes," </a:t>
            </a:r>
            <a:r>
              <a:rPr lang="en-US" b="1" dirty="0">
                <a:latin typeface="Baskerville Old Face" pitchFamily="18" charset="0"/>
              </a:rPr>
              <a:t>making it difficult to understand</a:t>
            </a:r>
            <a:r>
              <a:rPr lang="en-US" dirty="0">
                <a:latin typeface="Baskerville Old Face" pitchFamily="18" charset="0"/>
              </a:rPr>
              <a:t> how they are </a:t>
            </a:r>
            <a:r>
              <a:rPr lang="en-US" b="1" dirty="0">
                <a:solidFill>
                  <a:srgbClr val="005024"/>
                </a:solidFill>
                <a:latin typeface="Baskerville Old Face" pitchFamily="18" charset="0"/>
              </a:rPr>
              <a:t>making predictions or what features they have learned</a:t>
            </a:r>
            <a:r>
              <a:rPr lang="en-US" dirty="0">
                <a:latin typeface="Baskerville Old Face" pitchFamily="18" charset="0"/>
              </a:rPr>
              <a:t>.</a:t>
            </a:r>
          </a:p>
          <a:p>
            <a:pPr lvl="1" algn="just" fontAlgn="base">
              <a:lnSpc>
                <a:spcPct val="150000"/>
              </a:lnSpc>
            </a:pPr>
            <a:endParaRPr lang="en-US" sz="2400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4636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Benefits of DBN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2590800" cy="207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4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D</a:t>
            </a:r>
            <a:r>
              <a:rPr lang="en-US" dirty="0" smtClean="0">
                <a:latin typeface="Baskerville Old Face" pitchFamily="18" charset="0"/>
              </a:rPr>
              <a:t>eep </a:t>
            </a:r>
            <a:r>
              <a:rPr lang="en-US" dirty="0">
                <a:latin typeface="Baskerville Old Face" pitchFamily="18" charset="0"/>
              </a:rPr>
              <a:t>Belief Networks (DBNs) have been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applied</a:t>
            </a:r>
            <a:r>
              <a:rPr lang="en-US" dirty="0">
                <a:latin typeface="Baskerville Old Face" pitchFamily="18" charset="0"/>
              </a:rPr>
              <a:t> in a </a:t>
            </a:r>
            <a:r>
              <a:rPr lang="en-US" b="1" dirty="0">
                <a:solidFill>
                  <a:srgbClr val="005024"/>
                </a:solidFill>
                <a:latin typeface="Baskerville Old Face" pitchFamily="18" charset="0"/>
              </a:rPr>
              <a:t>variety of fields, including:</a:t>
            </a:r>
          </a:p>
          <a:p>
            <a:pPr algn="just" fontAlgn="base">
              <a:lnSpc>
                <a:spcPct val="150000"/>
              </a:lnSpc>
            </a:pPr>
            <a:r>
              <a:rPr lang="en-US" b="1" u="sng" dirty="0">
                <a:solidFill>
                  <a:srgbClr val="C00000"/>
                </a:solidFill>
                <a:latin typeface="Baskerville Old Face" pitchFamily="18" charset="0"/>
              </a:rPr>
              <a:t>Computer vision</a:t>
            </a:r>
            <a:r>
              <a:rPr lang="en-US" u="sng" dirty="0">
                <a:solidFill>
                  <a:srgbClr val="C00000"/>
                </a:solidFill>
                <a:latin typeface="Baskerville Old Face" pitchFamily="18" charset="0"/>
              </a:rPr>
              <a:t>: </a:t>
            </a:r>
            <a:r>
              <a:rPr lang="en-US" dirty="0">
                <a:latin typeface="Baskerville Old Face" pitchFamily="18" charset="0"/>
              </a:rPr>
              <a:t>DBNs have been used for tasks like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recognizing objects in pictures</a:t>
            </a:r>
            <a:r>
              <a:rPr lang="en-US" dirty="0">
                <a:latin typeface="Baskerville Old Face" pitchFamily="18" charset="0"/>
              </a:rPr>
              <a:t> or </a:t>
            </a:r>
            <a:r>
              <a:rPr lang="en-US" b="1" dirty="0">
                <a:solidFill>
                  <a:srgbClr val="005024"/>
                </a:solidFill>
                <a:latin typeface="Baskerville Old Face" pitchFamily="18" charset="0"/>
              </a:rPr>
              <a:t>putting pictures into different groups.</a:t>
            </a:r>
          </a:p>
          <a:p>
            <a:pPr algn="just" fontAlgn="base">
              <a:lnSpc>
                <a:spcPct val="150000"/>
              </a:lnSpc>
            </a:pPr>
            <a:r>
              <a:rPr lang="en-US" b="1" u="sng" dirty="0">
                <a:solidFill>
                  <a:srgbClr val="C00000"/>
                </a:solidFill>
                <a:latin typeface="Baskerville Old Face" pitchFamily="18" charset="0"/>
              </a:rPr>
              <a:t>Speech recognition</a:t>
            </a:r>
            <a:r>
              <a:rPr lang="en-US" u="sng" dirty="0">
                <a:solidFill>
                  <a:srgbClr val="C00000"/>
                </a:solidFill>
                <a:latin typeface="Baskerville Old Face" pitchFamily="18" charset="0"/>
              </a:rPr>
              <a:t>: </a:t>
            </a:r>
            <a:r>
              <a:rPr lang="en-US" dirty="0">
                <a:latin typeface="Baskerville Old Face" pitchFamily="18" charset="0"/>
              </a:rPr>
              <a:t>DBNs have been used for </a:t>
            </a:r>
            <a:r>
              <a:rPr lang="en-US" b="1" dirty="0">
                <a:latin typeface="Baskerville Old Face" pitchFamily="18" charset="0"/>
              </a:rPr>
              <a:t>speech recognition tasks,</a:t>
            </a:r>
            <a:r>
              <a:rPr lang="en-US" dirty="0">
                <a:latin typeface="Baskerville Old Face" pitchFamily="18" charset="0"/>
              </a:rPr>
              <a:t> such as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transcribing speech into text.</a:t>
            </a:r>
          </a:p>
          <a:p>
            <a:pPr algn="just" fontAlgn="base">
              <a:lnSpc>
                <a:spcPct val="150000"/>
              </a:lnSpc>
            </a:pPr>
            <a:r>
              <a:rPr lang="en-US" b="1" u="sng" dirty="0">
                <a:solidFill>
                  <a:srgbClr val="C00000"/>
                </a:solidFill>
                <a:latin typeface="Baskerville Old Face" pitchFamily="18" charset="0"/>
              </a:rPr>
              <a:t>Natural language processing</a:t>
            </a:r>
            <a:r>
              <a:rPr lang="en-US" u="sng" dirty="0">
                <a:solidFill>
                  <a:srgbClr val="C00000"/>
                </a:solidFill>
                <a:latin typeface="Baskerville Old Face" pitchFamily="18" charset="0"/>
              </a:rPr>
              <a:t>: </a:t>
            </a:r>
            <a:r>
              <a:rPr lang="en-US" dirty="0">
                <a:latin typeface="Baskerville Old Face" pitchFamily="18" charset="0"/>
              </a:rPr>
              <a:t>DBNs have been used for natural languages processing tasks, such as </a:t>
            </a:r>
            <a:r>
              <a:rPr lang="en-US" dirty="0">
                <a:latin typeface="Baskerville Old Face" pitchFamily="18" charset="0"/>
                <a:hlinkClick r:id="rId2"/>
              </a:rPr>
              <a:t>sentiment analysis</a:t>
            </a:r>
            <a:r>
              <a:rPr lang="en-US" dirty="0">
                <a:latin typeface="Baskerville Old Face" pitchFamily="18" charset="0"/>
              </a:rPr>
              <a:t> and </a:t>
            </a:r>
            <a:r>
              <a:rPr lang="en-US" dirty="0">
                <a:latin typeface="Baskerville Old Face" pitchFamily="18" charset="0"/>
                <a:hlinkClick r:id="rId3"/>
              </a:rPr>
              <a:t>text classification</a:t>
            </a:r>
            <a:r>
              <a:rPr lang="en-US" dirty="0" smtClean="0">
                <a:latin typeface="Baskerville Old Face" pitchFamily="18" charset="0"/>
              </a:rPr>
              <a:t>.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4636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Applications of DBN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29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b="1" u="sng" dirty="0">
                <a:solidFill>
                  <a:srgbClr val="C00000"/>
                </a:solidFill>
                <a:latin typeface="Baskerville Old Face" pitchFamily="18" charset="0"/>
              </a:rPr>
              <a:t>Recommender systems:</a:t>
            </a:r>
            <a:r>
              <a:rPr lang="en-US" dirty="0">
                <a:latin typeface="Baskerville Old Face" pitchFamily="18" charset="0"/>
              </a:rPr>
              <a:t> DBNs have been used in </a:t>
            </a:r>
            <a:r>
              <a:rPr lang="en-US" dirty="0">
                <a:latin typeface="Baskerville Old Face" pitchFamily="18" charset="0"/>
                <a:hlinkClick r:id="rId2"/>
              </a:rPr>
              <a:t>recommender systems</a:t>
            </a:r>
            <a:r>
              <a:rPr lang="en-US" dirty="0">
                <a:latin typeface="Baskerville Old Face" pitchFamily="18" charset="0"/>
              </a:rPr>
              <a:t>, which give users suggestions based on what they like and how they act.</a:t>
            </a:r>
          </a:p>
          <a:p>
            <a:pPr algn="just" fontAlgn="base">
              <a:lnSpc>
                <a:spcPct val="150000"/>
              </a:lnSpc>
            </a:pPr>
            <a:r>
              <a:rPr lang="en-US" b="1" u="sng" dirty="0" smtClean="0">
                <a:solidFill>
                  <a:srgbClr val="C00000"/>
                </a:solidFill>
                <a:latin typeface="Baskerville Old Face" pitchFamily="18" charset="0"/>
              </a:rPr>
              <a:t>In </a:t>
            </a:r>
            <a:r>
              <a:rPr lang="en-US" b="1" u="sng" dirty="0">
                <a:solidFill>
                  <a:srgbClr val="C00000"/>
                </a:solidFill>
                <a:latin typeface="Baskerville Old Face" pitchFamily="18" charset="0"/>
              </a:rPr>
              <a:t>bioinformatics</a:t>
            </a:r>
            <a:r>
              <a:rPr lang="en-US" u="sng" dirty="0">
                <a:solidFill>
                  <a:srgbClr val="C00000"/>
                </a:solidFill>
                <a:latin typeface="Baskerville Old Face" pitchFamily="18" charset="0"/>
              </a:rPr>
              <a:t>, </a:t>
            </a:r>
            <a:r>
              <a:rPr lang="en-US" dirty="0">
                <a:latin typeface="Baskerville Old Face" pitchFamily="18" charset="0"/>
              </a:rPr>
              <a:t>DBNs have been used to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predict how proteins will interact with each other,</a:t>
            </a:r>
            <a:r>
              <a:rPr lang="en-US" dirty="0">
                <a:latin typeface="Baskerville Old Face" pitchFamily="18" charset="0"/>
              </a:rPr>
              <a:t> look at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how genes are expressed</a:t>
            </a:r>
            <a:r>
              <a:rPr lang="en-US" dirty="0">
                <a:latin typeface="Baskerville Old Face" pitchFamily="18" charset="0"/>
              </a:rPr>
              <a:t>, </a:t>
            </a:r>
            <a:r>
              <a:rPr lang="en-US" b="1" dirty="0">
                <a:solidFill>
                  <a:srgbClr val="005024"/>
                </a:solidFill>
                <a:latin typeface="Baskerville Old Face" pitchFamily="18" charset="0"/>
              </a:rPr>
              <a:t>and find new drugs.</a:t>
            </a:r>
          </a:p>
          <a:p>
            <a:pPr algn="just" fontAlgn="base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Baskerville Old Face" pitchFamily="18" charset="0"/>
              </a:rPr>
              <a:t>Financial analysis</a:t>
            </a:r>
            <a:r>
              <a:rPr lang="en-US" b="1" dirty="0">
                <a:latin typeface="Baskerville Old Face" pitchFamily="18" charset="0"/>
              </a:rPr>
              <a:t>: </a:t>
            </a:r>
            <a:r>
              <a:rPr lang="en-US" dirty="0">
                <a:latin typeface="Baskerville Old Face" pitchFamily="18" charset="0"/>
              </a:rPr>
              <a:t>DBNs have been used to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predict the stock market</a:t>
            </a:r>
            <a:r>
              <a:rPr lang="en-US" dirty="0">
                <a:latin typeface="Baskerville Old Face" pitchFamily="18" charset="0"/>
              </a:rPr>
              <a:t> and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figure out how risky something is</a:t>
            </a:r>
            <a:r>
              <a:rPr lang="en-US" dirty="0">
                <a:latin typeface="Baskerville Old Face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4636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79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DBNs have been a crucial part of the </a:t>
            </a:r>
            <a:r>
              <a:rPr lang="en-US" b="1" dirty="0">
                <a:latin typeface="Baskerville Old Face" pitchFamily="18" charset="0"/>
              </a:rPr>
              <a:t>deep learning ecosystem</a:t>
            </a:r>
            <a:r>
              <a:rPr lang="en-US" dirty="0">
                <a:latin typeface="Baskerville Old Face" pitchFamily="18" charset="0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Here’s what you need to know about them: </a:t>
            </a:r>
            <a:endParaRPr lang="en-US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b="1" dirty="0" smtClean="0">
                <a:latin typeface="Baskerville Old Face" pitchFamily="18" charset="0"/>
              </a:rPr>
              <a:t>Deep </a:t>
            </a:r>
            <a:r>
              <a:rPr lang="en-US" b="1" dirty="0">
                <a:latin typeface="Baskerville Old Face" pitchFamily="18" charset="0"/>
              </a:rPr>
              <a:t>Belief Networks </a:t>
            </a:r>
            <a:r>
              <a:rPr lang="en-US" dirty="0">
                <a:latin typeface="Baskerville Old Face" pitchFamily="18" charset="0"/>
              </a:rPr>
              <a:t>are constructed by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stacking multiple Restricted Boltzmann Machines. </a:t>
            </a:r>
            <a:endParaRPr lang="en-US" b="1" dirty="0" smtClean="0">
              <a:solidFill>
                <a:srgbClr val="870581"/>
              </a:solidFill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We </a:t>
            </a:r>
            <a:r>
              <a:rPr lang="en-US" dirty="0">
                <a:latin typeface="Baskerville Old Face" pitchFamily="18" charset="0"/>
              </a:rPr>
              <a:t>train each RBM in the </a:t>
            </a:r>
            <a:r>
              <a:rPr lang="en-US" b="1" dirty="0">
                <a:solidFill>
                  <a:srgbClr val="005024"/>
                </a:solidFill>
                <a:latin typeface="Baskerville Old Face" pitchFamily="18" charset="0"/>
              </a:rPr>
              <a:t>stack independently with greedy learning. </a:t>
            </a:r>
            <a:endParaRPr lang="en-US" b="1" dirty="0" smtClean="0">
              <a:solidFill>
                <a:srgbClr val="005024"/>
              </a:solidFill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b="1" dirty="0" smtClean="0">
                <a:solidFill>
                  <a:srgbClr val="0000CC"/>
                </a:solidFill>
                <a:latin typeface="Baskerville Old Face" pitchFamily="18" charset="0"/>
              </a:rPr>
              <a:t>Training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DBNs consists of an unsupervised pre-training phase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followed by supervised fine-tuning</a:t>
            </a:r>
            <a:r>
              <a:rPr lang="en-US" dirty="0">
                <a:latin typeface="Baskerville Old Face" pitchFamily="18" charset="0"/>
              </a:rPr>
              <a:t>. </a:t>
            </a:r>
            <a:endParaRPr lang="en-US" dirty="0" smtClean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4636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Key points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2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We create </a:t>
            </a:r>
            <a:r>
              <a:rPr lang="en-US" b="1" i="1" dirty="0">
                <a:solidFill>
                  <a:srgbClr val="FF0000"/>
                </a:solidFill>
                <a:latin typeface="Baskerville Old Face" pitchFamily="18" charset="0"/>
              </a:rPr>
              <a:t>Deep Belief Networks (DBNs)</a:t>
            </a:r>
            <a:r>
              <a:rPr lang="en-US" b="1" i="1" dirty="0">
                <a:latin typeface="Baskerville Old Face" pitchFamily="18" charset="0"/>
              </a:rPr>
              <a:t> </a:t>
            </a:r>
            <a:r>
              <a:rPr lang="en-US" dirty="0">
                <a:latin typeface="Baskerville Old Face" pitchFamily="18" charset="0"/>
              </a:rPr>
              <a:t>to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address issues </a:t>
            </a:r>
            <a:r>
              <a:rPr lang="en-US" dirty="0">
                <a:latin typeface="Baskerville Old Face" pitchFamily="18" charset="0"/>
              </a:rPr>
              <a:t>with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classic </a:t>
            </a:r>
            <a:r>
              <a:rPr lang="en-US" b="1" u="sng" dirty="0">
                <a:solidFill>
                  <a:srgbClr val="009900"/>
                </a:solidFill>
                <a:latin typeface="Baskerville Old Face" pitchFamily="18" charset="0"/>
                <a:hlinkClick r:id="rId2"/>
              </a:rPr>
              <a:t>neural networks</a:t>
            </a:r>
            <a:r>
              <a:rPr lang="en-US" dirty="0">
                <a:latin typeface="Baskerville Old Face" pitchFamily="18" charset="0"/>
              </a:rPr>
              <a:t> in </a:t>
            </a:r>
            <a:r>
              <a:rPr lang="en-US" b="1" dirty="0">
                <a:solidFill>
                  <a:srgbClr val="7030A0"/>
                </a:solidFill>
                <a:latin typeface="Baskerville Old Face" pitchFamily="18" charset="0"/>
              </a:rPr>
              <a:t>deep layered networks. </a:t>
            </a:r>
            <a:endParaRPr lang="en-US" b="1" dirty="0" smtClean="0">
              <a:solidFill>
                <a:srgbClr val="7030A0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870581"/>
                </a:solidFill>
                <a:latin typeface="Baskerville Old Face" pitchFamily="18" charset="0"/>
              </a:rPr>
              <a:t>For </a:t>
            </a:r>
            <a:r>
              <a:rPr lang="en-US" b="1" u="sng" dirty="0">
                <a:solidFill>
                  <a:srgbClr val="870581"/>
                </a:solidFill>
                <a:latin typeface="Baskerville Old Face" pitchFamily="18" charset="0"/>
              </a:rPr>
              <a:t>example – </a:t>
            </a:r>
            <a:r>
              <a:rPr lang="en-US" b="1" dirty="0">
                <a:latin typeface="Baskerville Old Face" pitchFamily="18" charset="0"/>
              </a:rPr>
              <a:t>slow learning, becoming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stuck in local minima owing to poor parameter selection, </a:t>
            </a:r>
            <a:r>
              <a:rPr lang="en-US" b="1" dirty="0">
                <a:latin typeface="Baskerville Old Face" pitchFamily="18" charset="0"/>
              </a:rPr>
              <a:t>and </a:t>
            </a:r>
            <a:r>
              <a:rPr lang="en-US" b="1" dirty="0">
                <a:solidFill>
                  <a:srgbClr val="002060"/>
                </a:solidFill>
                <a:latin typeface="Baskerville Old Face" pitchFamily="18" charset="0"/>
              </a:rPr>
              <a:t>requiring a large number of training </a:t>
            </a:r>
            <a:r>
              <a:rPr lang="en-US" b="1" u="sng" dirty="0">
                <a:solidFill>
                  <a:srgbClr val="002060"/>
                </a:solidFill>
                <a:latin typeface="Baskerville Old Face" pitchFamily="18" charset="0"/>
                <a:hlinkClick r:id="rId3"/>
              </a:rPr>
              <a:t>datasets</a:t>
            </a:r>
            <a:r>
              <a:rPr lang="en-US" b="1" dirty="0">
                <a:solidFill>
                  <a:srgbClr val="002060"/>
                </a:solidFill>
                <a:latin typeface="Baskerville Old Face" pitchFamily="18" charset="0"/>
              </a:rPr>
              <a:t> of these given input layer</a:t>
            </a:r>
            <a:r>
              <a:rPr lang="en-US" b="1" dirty="0" smtClean="0"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A DBN is a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deep-learning architecture </a:t>
            </a:r>
            <a:r>
              <a:rPr lang="en-US" dirty="0">
                <a:latin typeface="Baskerville Old Face" pitchFamily="18" charset="0"/>
              </a:rPr>
              <a:t>introduced by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Geoffrey Hinton in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2006</a:t>
            </a:r>
            <a:r>
              <a:rPr lang="en-US" b="1" dirty="0" smtClean="0">
                <a:solidFill>
                  <a:srgbClr val="870581"/>
                </a:solidFill>
                <a:latin typeface="Baskerville Old Face" pitchFamily="18" charset="0"/>
              </a:rPr>
              <a:t>. </a:t>
            </a:r>
            <a:r>
              <a:rPr lang="en-US" b="1" dirty="0" smtClean="0">
                <a:latin typeface="Baskerville Old Face" pitchFamily="18" charset="0"/>
              </a:rPr>
              <a:t>Deep </a:t>
            </a:r>
            <a:r>
              <a:rPr lang="en-US" b="1" dirty="0">
                <a:latin typeface="Baskerville Old Face" pitchFamily="18" charset="0"/>
              </a:rPr>
              <a:t>Belief Networks (DBNs) </a:t>
            </a:r>
            <a:r>
              <a:rPr lang="en-US" dirty="0">
                <a:latin typeface="Baskerville Old Face" pitchFamily="18" charset="0"/>
              </a:rPr>
              <a:t>are a type of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deep learning architecture</a:t>
            </a:r>
            <a:r>
              <a:rPr lang="en-US" dirty="0">
                <a:latin typeface="Baskerville Old Face" pitchFamily="18" charset="0"/>
              </a:rPr>
              <a:t> combining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unsupervised learning principles and </a:t>
            </a:r>
            <a:r>
              <a:rPr lang="en-US" b="1" dirty="0" smtClean="0">
                <a:solidFill>
                  <a:srgbClr val="0000CC"/>
                </a:solidFill>
                <a:latin typeface="Baskerville Old Face" pitchFamily="18" charset="0"/>
              </a:rPr>
              <a:t>neural networks. </a:t>
            </a:r>
            <a:endParaRPr lang="en-US" b="1" dirty="0">
              <a:solidFill>
                <a:srgbClr val="0000CC"/>
              </a:solidFill>
              <a:latin typeface="Baskerville Old Face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Baskerville Old Face" pitchFamily="18" charset="0"/>
              </a:rPr>
              <a:t>Deep Belief Networks (DBNs) </a:t>
            </a:r>
            <a:r>
              <a:rPr lang="en-US" dirty="0">
                <a:latin typeface="Baskerville Old Face" pitchFamily="18" charset="0"/>
              </a:rPr>
              <a:t>are sophisticated 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  <a:hlinkClick r:id="rId4"/>
              </a:rPr>
              <a:t>artificial neural networks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 used in the field of 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  <a:hlinkClick r:id="rId5"/>
              </a:rPr>
              <a:t>deep learning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4636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Deep Belief Networks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15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DBNs </a:t>
            </a:r>
            <a:r>
              <a:rPr lang="en-US" dirty="0">
                <a:latin typeface="Baskerville Old Face" pitchFamily="18" charset="0"/>
              </a:rPr>
              <a:t>understand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latent data representations </a:t>
            </a:r>
            <a:r>
              <a:rPr lang="en-US" dirty="0">
                <a:latin typeface="Baskerville Old Face" pitchFamily="18" charset="0"/>
              </a:rPr>
              <a:t>and can </a:t>
            </a:r>
            <a:r>
              <a:rPr lang="en-US" b="1" dirty="0">
                <a:solidFill>
                  <a:srgbClr val="005024"/>
                </a:solidFill>
                <a:latin typeface="Baskerville Old Face" pitchFamily="18" charset="0"/>
              </a:rPr>
              <a:t>generate new data samples. </a:t>
            </a:r>
            <a:endParaRPr lang="en-US" b="1" dirty="0" smtClean="0">
              <a:solidFill>
                <a:srgbClr val="005024"/>
              </a:solidFill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DBNs </a:t>
            </a:r>
            <a:r>
              <a:rPr lang="en-US" dirty="0">
                <a:latin typeface="Baskerville Old Face" pitchFamily="18" charset="0"/>
              </a:rPr>
              <a:t>are also employed in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classification, motion capture, speech recognition, etc. </a:t>
            </a:r>
            <a:endParaRPr lang="en-US" b="1" dirty="0" smtClean="0">
              <a:solidFill>
                <a:srgbClr val="870581"/>
              </a:solidFill>
              <a:latin typeface="Baskerville Old Face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The </a:t>
            </a:r>
            <a:r>
              <a:rPr lang="en-US" dirty="0">
                <a:latin typeface="Baskerville Old Face" pitchFamily="18" charset="0"/>
              </a:rPr>
              <a:t>DBN architecture is </a:t>
            </a:r>
            <a:r>
              <a:rPr lang="en-US" b="1" dirty="0">
                <a:solidFill>
                  <a:srgbClr val="005024"/>
                </a:solidFill>
                <a:latin typeface="Baskerville Old Face" pitchFamily="18" charset="0"/>
              </a:rPr>
              <a:t>not very popular today </a:t>
            </a:r>
            <a:r>
              <a:rPr lang="en-US" dirty="0">
                <a:latin typeface="Baskerville Old Face" pitchFamily="18" charset="0"/>
              </a:rPr>
              <a:t>and has </a:t>
            </a:r>
            <a:r>
              <a:rPr lang="en-US" b="1" dirty="0">
                <a:latin typeface="Baskerville Old Face" pitchFamily="18" charset="0"/>
              </a:rPr>
              <a:t>entirely been replaced by other Deep Learning algorithms </a:t>
            </a:r>
            <a:r>
              <a:rPr lang="en-US" dirty="0">
                <a:latin typeface="Baskerville Old Face" pitchFamily="18" charset="0"/>
              </a:rPr>
              <a:t>like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CNN and RNN.</a:t>
            </a:r>
            <a:r>
              <a:rPr lang="en-US" dirty="0">
                <a:latin typeface="Baskerville Old Face" pitchFamily="18" charset="0"/>
              </a:rPr>
              <a:t/>
            </a:r>
            <a:br>
              <a:rPr lang="en-US" dirty="0">
                <a:latin typeface="Baskerville Old Face" pitchFamily="18" charset="0"/>
              </a:rPr>
            </a:b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4636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Key points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92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deas Customiz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7" y="249382"/>
            <a:ext cx="8811491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4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They are designed to </a:t>
            </a:r>
            <a:r>
              <a:rPr lang="en-US" b="1" dirty="0">
                <a:solidFill>
                  <a:srgbClr val="0000CC"/>
                </a:solidFill>
              </a:rPr>
              <a:t>discover and learn patterns</a:t>
            </a:r>
            <a:r>
              <a:rPr lang="en-US" dirty="0"/>
              <a:t> </a:t>
            </a:r>
            <a:r>
              <a:rPr lang="en-US" b="1" dirty="0">
                <a:solidFill>
                  <a:srgbClr val="FF3300"/>
                </a:solidFill>
              </a:rPr>
              <a:t>within large sets </a:t>
            </a:r>
            <a:r>
              <a:rPr lang="en-US" dirty="0"/>
              <a:t>of data automatically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Imagine them as </a:t>
            </a:r>
            <a:r>
              <a:rPr lang="en-US" b="1" dirty="0">
                <a:solidFill>
                  <a:srgbClr val="009900"/>
                </a:solidFill>
              </a:rPr>
              <a:t>multi-layered networks</a:t>
            </a:r>
            <a:r>
              <a:rPr lang="en-US" dirty="0"/>
              <a:t>, where </a:t>
            </a:r>
            <a:r>
              <a:rPr lang="en-US" b="1" dirty="0">
                <a:solidFill>
                  <a:srgbClr val="870581"/>
                </a:solidFill>
              </a:rPr>
              <a:t>each layer is capable of making sense of the information received from the previous one,</a:t>
            </a:r>
            <a:r>
              <a:rPr lang="en-US" dirty="0"/>
              <a:t> gradually </a:t>
            </a:r>
            <a:r>
              <a:rPr lang="en-US" b="1" dirty="0"/>
              <a:t>building up a complex understanding of the overall data</a:t>
            </a:r>
            <a:r>
              <a:rPr lang="en-US" b="1" dirty="0" smtClean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They are </a:t>
            </a:r>
            <a:r>
              <a:rPr lang="en-US" b="1" dirty="0">
                <a:solidFill>
                  <a:srgbClr val="FF3300"/>
                </a:solidFill>
              </a:rPr>
              <a:t>composed of layers </a:t>
            </a:r>
            <a:r>
              <a:rPr lang="en-US" dirty="0"/>
              <a:t>of </a:t>
            </a:r>
            <a:r>
              <a:rPr lang="en-US" b="1" dirty="0">
                <a:solidFill>
                  <a:srgbClr val="0000CC"/>
                </a:solidFill>
              </a:rPr>
              <a:t>Restricted Boltzmann Machines (RBMs), </a:t>
            </a:r>
            <a:r>
              <a:rPr lang="en-US" dirty="0"/>
              <a:t>which are </a:t>
            </a:r>
            <a:r>
              <a:rPr lang="en-US" b="1" dirty="0">
                <a:solidFill>
                  <a:srgbClr val="009900"/>
                </a:solidFill>
              </a:rPr>
              <a:t>trained one at a time in an unsupervised manner.  </a:t>
            </a:r>
            <a:endParaRPr lang="en-US" b="1" dirty="0" smtClean="0">
              <a:solidFill>
                <a:srgbClr val="00990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4636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89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870581"/>
                </a:solidFill>
              </a:rPr>
              <a:t>Several Restricted Boltzmann Machines (RBM) </a:t>
            </a:r>
            <a:r>
              <a:rPr lang="en-US" dirty="0"/>
              <a:t>can be </a:t>
            </a:r>
            <a:r>
              <a:rPr lang="en-US" b="1" dirty="0">
                <a:solidFill>
                  <a:srgbClr val="FF0066"/>
                </a:solidFill>
              </a:rPr>
              <a:t>stacked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00CC"/>
                </a:solidFill>
              </a:rPr>
              <a:t>trained in a greedy manner </a:t>
            </a:r>
            <a:r>
              <a:rPr lang="en-US" dirty="0"/>
              <a:t>to </a:t>
            </a:r>
            <a:r>
              <a:rPr lang="en-US" b="1" dirty="0">
                <a:solidFill>
                  <a:srgbClr val="990000"/>
                </a:solidFill>
              </a:rPr>
              <a:t>form Deep Belief Network </a:t>
            </a:r>
            <a:r>
              <a:rPr lang="en-US" b="1" dirty="0" smtClean="0">
                <a:solidFill>
                  <a:srgbClr val="990000"/>
                </a:solidFill>
              </a:rPr>
              <a:t>architecture.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i.e</a:t>
            </a:r>
            <a:r>
              <a:rPr lang="en-US" dirty="0"/>
              <a:t>, It is a </a:t>
            </a:r>
            <a:r>
              <a:rPr lang="en-US" b="1" dirty="0" smtClean="0">
                <a:solidFill>
                  <a:srgbClr val="FF0066"/>
                </a:solidFill>
              </a:rPr>
              <a:t>composition </a:t>
            </a:r>
            <a:r>
              <a:rPr lang="en-US" b="1" dirty="0">
                <a:solidFill>
                  <a:srgbClr val="FF0066"/>
                </a:solidFill>
              </a:rPr>
              <a:t>of Stack </a:t>
            </a:r>
            <a:r>
              <a:rPr lang="en-US" dirty="0"/>
              <a:t>of </a:t>
            </a:r>
            <a:r>
              <a:rPr lang="en-US" b="1" dirty="0"/>
              <a:t>Unsupervised Neural Network</a:t>
            </a:r>
            <a:r>
              <a:rPr lang="en-US" dirty="0"/>
              <a:t> such as </a:t>
            </a:r>
            <a:r>
              <a:rPr lang="en-US" b="1" dirty="0">
                <a:solidFill>
                  <a:srgbClr val="870581"/>
                </a:solidFill>
              </a:rPr>
              <a:t>Restricted </a:t>
            </a:r>
            <a:r>
              <a:rPr lang="en-US" b="1" dirty="0" err="1">
                <a:solidFill>
                  <a:srgbClr val="870581"/>
                </a:solidFill>
              </a:rPr>
              <a:t>Bolzmann</a:t>
            </a:r>
            <a:r>
              <a:rPr lang="en-US" b="1" dirty="0">
                <a:solidFill>
                  <a:srgbClr val="870581"/>
                </a:solidFill>
              </a:rPr>
              <a:t> Machine(RBM).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870581"/>
                </a:solidFill>
              </a:rPr>
              <a:t>Each  RBM </a:t>
            </a:r>
            <a:r>
              <a:rPr lang="en-US" dirty="0"/>
              <a:t>has a </a:t>
            </a:r>
            <a:r>
              <a:rPr lang="en-US" b="1" dirty="0" smtClean="0">
                <a:solidFill>
                  <a:srgbClr val="990000"/>
                </a:solidFill>
              </a:rPr>
              <a:t>Visible Layer (Input) </a:t>
            </a:r>
            <a:r>
              <a:rPr lang="en-US" dirty="0" smtClean="0"/>
              <a:t>and </a:t>
            </a:r>
            <a:r>
              <a:rPr lang="en-US" b="1" dirty="0">
                <a:solidFill>
                  <a:srgbClr val="FF3300"/>
                </a:solidFill>
              </a:rPr>
              <a:t>Hidden Layer (Output</a:t>
            </a:r>
            <a:r>
              <a:rPr lang="en-US" b="1" dirty="0" smtClean="0">
                <a:solidFill>
                  <a:srgbClr val="FF3300"/>
                </a:solidFill>
              </a:rPr>
              <a:t>)</a:t>
            </a:r>
            <a:endParaRPr lang="en-US" b="1" dirty="0">
              <a:solidFill>
                <a:srgbClr val="FF330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Here the </a:t>
            </a:r>
            <a:r>
              <a:rPr lang="en-US" b="1" dirty="0">
                <a:solidFill>
                  <a:srgbClr val="870581"/>
                </a:solidFill>
              </a:rPr>
              <a:t>Hidden Layer in Stack1</a:t>
            </a:r>
            <a:r>
              <a:rPr lang="en-US" dirty="0"/>
              <a:t> is the </a:t>
            </a:r>
            <a:r>
              <a:rPr lang="en-US" b="1" dirty="0">
                <a:solidFill>
                  <a:srgbClr val="990000"/>
                </a:solidFill>
              </a:rPr>
              <a:t>Visible Layer  for the </a:t>
            </a:r>
            <a:r>
              <a:rPr lang="en-US" b="1" dirty="0" smtClean="0">
                <a:solidFill>
                  <a:srgbClr val="990000"/>
                </a:solidFill>
              </a:rPr>
              <a:t>Stack2.etc.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 smtClean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4636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71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FF3300"/>
                </a:solidFill>
              </a:rPr>
              <a:t>output of one RBM </a:t>
            </a:r>
            <a:r>
              <a:rPr lang="en-US" dirty="0"/>
              <a:t>is used as the </a:t>
            </a:r>
            <a:r>
              <a:rPr lang="en-US" b="1" dirty="0">
                <a:solidFill>
                  <a:srgbClr val="0000CC"/>
                </a:solidFill>
              </a:rPr>
              <a:t>input to the next RBM, </a:t>
            </a:r>
            <a:r>
              <a:rPr lang="en-US" dirty="0"/>
              <a:t>and the </a:t>
            </a:r>
            <a:r>
              <a:rPr lang="en-US" b="1" dirty="0">
                <a:solidFill>
                  <a:srgbClr val="FF0000"/>
                </a:solidFill>
              </a:rPr>
              <a:t>final output </a:t>
            </a:r>
            <a:r>
              <a:rPr lang="en-US" dirty="0"/>
              <a:t>is used for </a:t>
            </a:r>
            <a:r>
              <a:rPr lang="en-US" b="1" dirty="0">
                <a:solidFill>
                  <a:srgbClr val="990000"/>
                </a:solidFill>
              </a:rPr>
              <a:t>supervised learning tasks</a:t>
            </a:r>
            <a:r>
              <a:rPr lang="en-US" dirty="0"/>
              <a:t> such as </a:t>
            </a:r>
            <a:r>
              <a:rPr lang="en-US" b="1" dirty="0">
                <a:solidFill>
                  <a:srgbClr val="870581"/>
                </a:solidFill>
              </a:rPr>
              <a:t>classification or regression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Here, </a:t>
            </a:r>
            <a:r>
              <a:rPr lang="en-US" b="1" dirty="0" smtClean="0">
                <a:solidFill>
                  <a:srgbClr val="FF0066"/>
                </a:solidFill>
              </a:rPr>
              <a:t>Each RBM network  is trained independently </a:t>
            </a:r>
            <a:r>
              <a:rPr lang="en-US" dirty="0" smtClean="0"/>
              <a:t>with their </a:t>
            </a:r>
            <a:r>
              <a:rPr lang="en-US" b="1" dirty="0" smtClean="0">
                <a:solidFill>
                  <a:srgbClr val="0000CC"/>
                </a:solidFill>
              </a:rPr>
              <a:t>greedy method.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DBNs work similarly to </a:t>
            </a:r>
            <a:r>
              <a:rPr lang="en-US" b="1" dirty="0">
                <a:solidFill>
                  <a:srgbClr val="870581"/>
                </a:solidFill>
              </a:rPr>
              <a:t>traditional multi-layer perceptrons (MLPs) </a:t>
            </a:r>
            <a:r>
              <a:rPr lang="en-US" dirty="0"/>
              <a:t>and offer certain benefits over them, including </a:t>
            </a:r>
            <a:r>
              <a:rPr lang="en-US" b="1" dirty="0">
                <a:solidFill>
                  <a:srgbClr val="009900"/>
                </a:solidFill>
              </a:rPr>
              <a:t>faster training and better weight initialization.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 smtClean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4636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16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4636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Structure of Deep Belief Network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43000"/>
            <a:ext cx="3143250" cy="523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 descr="DBN's 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43088"/>
            <a:ext cx="5343525" cy="3533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4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4636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Structure of Deep Belief Network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028" name="Picture 4" descr="The basic structure and learning process of deep belief network (DBN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6" y="571499"/>
            <a:ext cx="8635134" cy="6210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2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In the DBN, we have a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hierarchy of layers</a:t>
            </a:r>
            <a:r>
              <a:rPr lang="en-US" dirty="0">
                <a:latin typeface="Baskerville Old Face" pitchFamily="18" charset="0"/>
              </a:rPr>
              <a:t>. The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top two layers are the associative memory</a:t>
            </a:r>
            <a:r>
              <a:rPr lang="en-US" dirty="0">
                <a:latin typeface="Baskerville Old Face" pitchFamily="18" charset="0"/>
              </a:rPr>
              <a:t>, and the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bottom layer is the visible units</a:t>
            </a:r>
            <a:r>
              <a:rPr lang="en-US" dirty="0">
                <a:latin typeface="Baskerville Old Face" pitchFamily="18" charset="0"/>
              </a:rPr>
              <a:t>. The </a:t>
            </a:r>
            <a:r>
              <a:rPr lang="en-US" b="1" dirty="0">
                <a:solidFill>
                  <a:srgbClr val="002060"/>
                </a:solidFill>
                <a:latin typeface="Baskerville Old Face" pitchFamily="18" charset="0"/>
              </a:rPr>
              <a:t>arrows pointing</a:t>
            </a:r>
            <a:r>
              <a:rPr lang="en-US" b="1" dirty="0">
                <a:latin typeface="Baskerville Old Face" pitchFamily="18" charset="0"/>
              </a:rPr>
              <a:t> </a:t>
            </a:r>
            <a:r>
              <a:rPr lang="en-US" dirty="0">
                <a:solidFill>
                  <a:srgbClr val="870581"/>
                </a:solidFill>
                <a:latin typeface="Baskerville Old Face" pitchFamily="18" charset="0"/>
              </a:rPr>
              <a:t>towards the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layer closest to the data point </a:t>
            </a:r>
            <a:r>
              <a:rPr lang="en-US" dirty="0">
                <a:latin typeface="Baskerville Old Face" pitchFamily="18" charset="0"/>
              </a:rPr>
              <a:t>to </a:t>
            </a:r>
            <a:r>
              <a:rPr lang="en-US" b="1" dirty="0">
                <a:latin typeface="Baskerville Old Face" pitchFamily="18" charset="0"/>
              </a:rPr>
              <a:t>relationships between all lower layers</a:t>
            </a:r>
            <a:r>
              <a:rPr lang="en-US" dirty="0">
                <a:latin typeface="Baskerville Old Face" pitchFamily="18" charset="0"/>
              </a:rPr>
              <a:t>. </a:t>
            </a:r>
            <a:endParaRPr lang="en-US" b="1" dirty="0" smtClean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4636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95829"/>
            <a:ext cx="2762250" cy="3362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5791199" cy="2953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6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4636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How Deep Belief Network Works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106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1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28767</TotalTime>
  <Words>847</Words>
  <Application>Microsoft Office PowerPoint</Application>
  <PresentationFormat>On-screen Show (4:3)</PresentationFormat>
  <Paragraphs>77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  UNIT-II Part – II  Major Architectures of Deep Networks</vt:lpstr>
      <vt:lpstr> Deep Belief Networks</vt:lpstr>
      <vt:lpstr> Contd..</vt:lpstr>
      <vt:lpstr> Contd..</vt:lpstr>
      <vt:lpstr> Contd..</vt:lpstr>
      <vt:lpstr> Structure of Deep Belief Network</vt:lpstr>
      <vt:lpstr> Structure of Deep Belief Network</vt:lpstr>
      <vt:lpstr> Contd..</vt:lpstr>
      <vt:lpstr> How Deep Belief Network Works</vt:lpstr>
      <vt:lpstr> How Deep Belief Network Works</vt:lpstr>
      <vt:lpstr> Contd..</vt:lpstr>
      <vt:lpstr> Contd..</vt:lpstr>
      <vt:lpstr> Algorithm</vt:lpstr>
      <vt:lpstr> Mathematical Representation</vt:lpstr>
      <vt:lpstr> Mathematical Representation</vt:lpstr>
      <vt:lpstr> Benefits of DBN</vt:lpstr>
      <vt:lpstr> Applications of DBN</vt:lpstr>
      <vt:lpstr> Contd..</vt:lpstr>
      <vt:lpstr> Key points</vt:lpstr>
      <vt:lpstr> Key points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2153</cp:revision>
  <dcterms:created xsi:type="dcterms:W3CDTF">2013-11-07T06:07:38Z</dcterms:created>
  <dcterms:modified xsi:type="dcterms:W3CDTF">2025-08-04T09:42:14Z</dcterms:modified>
</cp:coreProperties>
</file>