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308" r:id="rId4"/>
    <p:sldId id="309" r:id="rId5"/>
    <p:sldId id="263" r:id="rId6"/>
    <p:sldId id="265" r:id="rId7"/>
    <p:sldId id="313" r:id="rId8"/>
    <p:sldId id="266" r:id="rId9"/>
    <p:sldId id="311" r:id="rId10"/>
    <p:sldId id="312" r:id="rId11"/>
    <p:sldId id="270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  <p:sldId id="322" r:id="rId21"/>
    <p:sldId id="326" r:id="rId22"/>
    <p:sldId id="328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8D03-F255-4E42-A830-6A1440000E88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66D1D-3688-4AE8-B5E0-2CD32BC253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21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21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2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95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95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</a:rPr>
              <a:t>Understanding </a:t>
            </a:r>
            <a:r>
              <a:rPr lang="en-US" sz="3100" b="1" dirty="0">
                <a:solidFill>
                  <a:schemeClr val="bg1"/>
                </a:solidFill>
                <a:latin typeface="Bookman Old Style" pitchFamily="18" charset="0"/>
              </a:rPr>
              <a:t>Random Variables and Probability </a:t>
            </a: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</a:rPr>
              <a:t>Distributions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62116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Bookman Old Style" pitchFamily="18" charset="0"/>
              </a:rPr>
              <a:t>“Data Scientist is a person who is better at statistics than any programmer and better at programming than any statistician</a:t>
            </a:r>
            <a:r>
              <a:rPr lang="en-US" sz="1600" b="1" i="1" dirty="0" smtClean="0">
                <a:solidFill>
                  <a:schemeClr val="accent2"/>
                </a:solidFill>
                <a:latin typeface="Bookman Old Style" pitchFamily="18" charset="0"/>
              </a:rPr>
              <a:t>.”</a:t>
            </a:r>
          </a:p>
          <a:p>
            <a:pPr algn="ctr"/>
            <a:endParaRPr lang="en-US" sz="1600" i="1" dirty="0"/>
          </a:p>
          <a:p>
            <a:pPr algn="ctr"/>
            <a:r>
              <a:rPr lang="en-US" sz="1600" b="1" i="1" dirty="0" smtClean="0">
                <a:solidFill>
                  <a:srgbClr val="00B050"/>
                </a:solidFill>
                <a:latin typeface="Bookman Old Style" pitchFamily="18" charset="0"/>
              </a:rPr>
              <a:t>“</a:t>
            </a:r>
            <a:r>
              <a:rPr lang="en-US" sz="1600" b="1" i="1" dirty="0">
                <a:solidFill>
                  <a:srgbClr val="00B050"/>
                </a:solidFill>
                <a:latin typeface="Bookman Old Style" pitchFamily="18" charset="0"/>
              </a:rPr>
              <a:t>statistics is the study of the</a:t>
            </a:r>
            <a:r>
              <a:rPr lang="en-US" sz="1600" b="1" i="1" dirty="0">
                <a:solidFill>
                  <a:schemeClr val="accent2"/>
                </a:solidFill>
                <a:latin typeface="Bookman Old Style" pitchFamily="18" charset="0"/>
              </a:rPr>
              <a:t> </a:t>
            </a:r>
            <a:r>
              <a:rPr lang="en-US" sz="1600" b="1" i="1" u="sng" dirty="0">
                <a:solidFill>
                  <a:srgbClr val="0070C0"/>
                </a:solidFill>
                <a:latin typeface="Bookman Old Style" pitchFamily="18" charset="0"/>
              </a:rPr>
              <a:t>collection, analysis</a:t>
            </a:r>
            <a:r>
              <a:rPr lang="en-US" sz="1600" b="1" i="1" u="sng" dirty="0" smtClean="0">
                <a:solidFill>
                  <a:srgbClr val="0070C0"/>
                </a:solidFill>
                <a:latin typeface="Bookman Old Style" pitchFamily="18" charset="0"/>
              </a:rPr>
              <a:t>, interpretation, </a:t>
            </a:r>
            <a:r>
              <a:rPr lang="en-US" sz="1600" b="1" i="1" dirty="0" smtClean="0">
                <a:solidFill>
                  <a:srgbClr val="00B050"/>
                </a:solidFill>
                <a:latin typeface="Bookman Old Style" pitchFamily="18" charset="0"/>
              </a:rPr>
              <a:t>presentation, </a:t>
            </a:r>
            <a:r>
              <a:rPr lang="en-US" sz="1600" b="1" i="1" dirty="0">
                <a:solidFill>
                  <a:srgbClr val="00B050"/>
                </a:solidFill>
                <a:latin typeface="Bookman Old Style" pitchFamily="18" charset="0"/>
              </a:rPr>
              <a:t>and organization of data”.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3" y="1143000"/>
            <a:ext cx="826935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9067800" cy="63976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Probability Distribution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239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Bookman Old Style" pitchFamily="18" charset="0"/>
              </a:rPr>
              <a:t>The </a:t>
            </a:r>
            <a:r>
              <a:rPr lang="en-US" sz="1400" dirty="0" smtClean="0">
                <a:latin typeface="Bookman Old Style" pitchFamily="18" charset="0"/>
              </a:rPr>
              <a:t>cumulative distribution function (</a:t>
            </a:r>
            <a:r>
              <a:rPr lang="en-US" sz="1400" dirty="0" err="1" smtClean="0">
                <a:latin typeface="Bookman Old Style" pitchFamily="18" charset="0"/>
              </a:rPr>
              <a:t>cdf</a:t>
            </a:r>
            <a:r>
              <a:rPr lang="en-US" sz="1400" dirty="0" smtClean="0">
                <a:latin typeface="Bookman Old Style" pitchFamily="18" charset="0"/>
              </a:rPr>
              <a:t>)  </a:t>
            </a:r>
            <a:r>
              <a:rPr lang="en-US" sz="1400" dirty="0">
                <a:latin typeface="Bookman Old Style" pitchFamily="18" charset="0"/>
              </a:rPr>
              <a:t>is </a:t>
            </a:r>
            <a:r>
              <a:rPr lang="en-IN" sz="1400" dirty="0">
                <a:latin typeface="Bookman Old Style" pitchFamily="18" charset="0"/>
              </a:rPr>
              <a:t>related to the probabilities of the random variable equalling specific values. It provides a shortcut for calculating many probabilities at once</a:t>
            </a:r>
            <a:r>
              <a:rPr lang="en-IN" sz="1400" dirty="0" smtClean="0">
                <a:latin typeface="Bookman Old Style" pitchFamily="18" charset="0"/>
              </a:rPr>
              <a:t>.</a:t>
            </a:r>
            <a:r>
              <a:rPr lang="en-US" sz="1400" dirty="0" smtClean="0">
                <a:latin typeface="Bookman Old Style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F0000"/>
                </a:solidFill>
                <a:latin typeface="Bookman Old Style" pitchFamily="18" charset="0"/>
              </a:rPr>
              <a:t>Cumulative Distribution Function(CDF): </a:t>
            </a:r>
            <a:r>
              <a:rPr lang="en-IN" sz="1400" dirty="0">
                <a:latin typeface="Bookman Old Style" pitchFamily="18" charset="0"/>
              </a:rPr>
              <a:t>The cumulative distribution function (</a:t>
            </a:r>
            <a:r>
              <a:rPr lang="en-IN" sz="1400" dirty="0" err="1">
                <a:latin typeface="Bookman Old Style" pitchFamily="18" charset="0"/>
              </a:rPr>
              <a:t>cdf</a:t>
            </a:r>
            <a:r>
              <a:rPr lang="en-IN" sz="1400" dirty="0">
                <a:latin typeface="Bookman Old Style" pitchFamily="18" charset="0"/>
              </a:rPr>
              <a:t>) of a random variable is a function on the real numbers that is denoted as and is given by</a:t>
            </a:r>
            <a:endParaRPr lang="en-US" sz="1400" dirty="0"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 smtClean="0"/>
              <a:t>	</a:t>
            </a:r>
            <a:r>
              <a:rPr lang="en-IN" sz="1400" dirty="0">
                <a:latin typeface="Bookman Old Style" pitchFamily="18" charset="0"/>
              </a:rPr>
              <a:t>		F(x) = P(X ≤ x), for </a:t>
            </a:r>
            <a:r>
              <a:rPr lang="en-IN" sz="1400" dirty="0" smtClean="0">
                <a:latin typeface="Bookman Old Style" pitchFamily="18" charset="0"/>
              </a:rPr>
              <a:t>any </a:t>
            </a:r>
            <a:r>
              <a:rPr lang="en-IN" sz="1400" dirty="0">
                <a:latin typeface="Bookman Old Style" pitchFamily="18" charset="0"/>
              </a:rPr>
              <a:t>x ∈ R.</a:t>
            </a:r>
            <a:endParaRPr lang="en-US" sz="14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83429"/>
            <a:ext cx="8305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dirty="0">
                <a:latin typeface="Bookman Old Style" pitchFamily="18" charset="0"/>
              </a:rPr>
              <a:t>find the </a:t>
            </a:r>
            <a:r>
              <a:rPr lang="en-IN" sz="1400" dirty="0" err="1">
                <a:latin typeface="Bookman Old Style" pitchFamily="18" charset="0"/>
              </a:rPr>
              <a:t>cdf</a:t>
            </a:r>
            <a:r>
              <a:rPr lang="en-IN" sz="1400" dirty="0">
                <a:latin typeface="Bookman Old Style" pitchFamily="18" charset="0"/>
              </a:rPr>
              <a:t> </a:t>
            </a:r>
            <a:r>
              <a:rPr lang="en-IN" sz="1400" dirty="0" smtClean="0">
                <a:latin typeface="Bookman Old Style" pitchFamily="18" charset="0"/>
              </a:rPr>
              <a:t>for X </a:t>
            </a:r>
            <a:r>
              <a:rPr lang="en-IN" sz="1400" dirty="0">
                <a:latin typeface="Bookman Old Style" pitchFamily="18" charset="0"/>
              </a:rPr>
              <a:t>. First, we find for the possible values of the random </a:t>
            </a:r>
            <a:r>
              <a:rPr lang="en-IN" sz="1400" dirty="0" smtClean="0">
                <a:latin typeface="Bookman Old Style" pitchFamily="18" charset="0"/>
              </a:rPr>
              <a:t>variable x=0,1,2.</a:t>
            </a:r>
          </a:p>
          <a:p>
            <a:pPr algn="ctr">
              <a:lnSpc>
                <a:spcPct val="150000"/>
              </a:lnSpc>
            </a:pPr>
            <a:r>
              <a:rPr lang="en-IN" sz="1400" dirty="0" smtClean="0">
                <a:latin typeface="Bookman Old Style" pitchFamily="18" charset="0"/>
              </a:rPr>
              <a:t>F(0)= P(X&lt;=0)= 1 / 4 =0.25</a:t>
            </a:r>
          </a:p>
          <a:p>
            <a:pPr algn="ctr">
              <a:lnSpc>
                <a:spcPct val="150000"/>
              </a:lnSpc>
            </a:pPr>
            <a:r>
              <a:rPr lang="en-IN" sz="1400" dirty="0" smtClean="0">
                <a:latin typeface="Bookman Old Style" pitchFamily="18" charset="0"/>
              </a:rPr>
              <a:t>F(1) = P(X&lt;=1) = P( X=0 or 1) = p(0) + p(1)</a:t>
            </a:r>
          </a:p>
          <a:p>
            <a:pPr algn="ctr">
              <a:lnSpc>
                <a:spcPct val="150000"/>
              </a:lnSpc>
            </a:pPr>
            <a:r>
              <a:rPr lang="en-IN" sz="1400" dirty="0" smtClean="0">
                <a:latin typeface="Bookman Old Style" pitchFamily="18" charset="0"/>
              </a:rPr>
              <a:t>F(2) = P(&lt;=2) = P(X=0 or 1 or 2) = p(0) + p(1) + p(2) </a:t>
            </a:r>
          </a:p>
          <a:p>
            <a:pPr algn="ctr">
              <a:lnSpc>
                <a:spcPct val="150000"/>
              </a:lnSpc>
            </a:pPr>
            <a:r>
              <a:rPr lang="en-US" sz="1400" i="1" dirty="0" smtClean="0">
                <a:latin typeface="Bookman Old Style" pitchFamily="18" charset="0"/>
              </a:rPr>
              <a:t>F(x</a:t>
            </a:r>
            <a:r>
              <a:rPr lang="en-US" sz="1400" i="1" dirty="0">
                <a:latin typeface="Bookman Old Style" pitchFamily="18" charset="0"/>
              </a:rPr>
              <a:t>) </a:t>
            </a:r>
            <a:r>
              <a:rPr lang="en-US" sz="1400" dirty="0">
                <a:latin typeface="Bookman Old Style" pitchFamily="18" charset="0"/>
              </a:rPr>
              <a:t>is considered a </a:t>
            </a:r>
            <a:r>
              <a:rPr lang="en-US" sz="1400" dirty="0" smtClean="0">
                <a:latin typeface="Bookman Old Style" pitchFamily="18" charset="0"/>
              </a:rPr>
              <a:t>cumulative distribution function </a:t>
            </a:r>
            <a:r>
              <a:rPr lang="en-US" sz="1400" dirty="0">
                <a:latin typeface="Bookman Old Style" pitchFamily="18" charset="0"/>
              </a:rPr>
              <a:t>if it satisfies the following conditions</a:t>
            </a:r>
            <a:r>
              <a:rPr lang="en-US" sz="1400" dirty="0" smtClean="0">
                <a:latin typeface="Bookman Old Style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latin typeface="Bookman Old Style" pitchFamily="18" charset="0"/>
              </a:rPr>
              <a:t>If x&lt;0 then </a:t>
            </a:r>
            <a:r>
              <a:rPr lang="en-IN" sz="1400" dirty="0" err="1" smtClean="0">
                <a:latin typeface="Bookman Old Style" pitchFamily="18" charset="0"/>
              </a:rPr>
              <a:t>cdf</a:t>
            </a:r>
            <a:r>
              <a:rPr lang="en-IN" sz="1400" dirty="0" smtClean="0">
                <a:latin typeface="Bookman Old Style" pitchFamily="18" charset="0"/>
              </a:rPr>
              <a:t>  F(x)=0 , since the random variable will never be negative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latin typeface="Bookman Old Style" pitchFamily="18" charset="0"/>
              </a:rPr>
              <a:t>If  0&lt;x&lt;1 then </a:t>
            </a:r>
            <a:r>
              <a:rPr lang="en-IN" sz="1400" dirty="0" err="1" smtClean="0">
                <a:latin typeface="Bookman Old Style" pitchFamily="18" charset="0"/>
              </a:rPr>
              <a:t>cdf</a:t>
            </a:r>
            <a:r>
              <a:rPr lang="en-IN" sz="1400" dirty="0" smtClean="0">
                <a:latin typeface="Bookman Old Style" pitchFamily="18" charset="0"/>
              </a:rPr>
              <a:t> F(x) = 0.25 since the  only value &lt;= value of 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latin typeface="Bookman Old Style" pitchFamily="18" charset="0"/>
              </a:rPr>
              <a:t>Calculate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latin typeface="Bookman Old Style" pitchFamily="18" charset="0"/>
              </a:rPr>
              <a:t>F(-</a:t>
            </a:r>
            <a:r>
              <a:rPr lang="en-IN" sz="1400" smtClean="0">
                <a:latin typeface="Bookman Old Style" pitchFamily="18" charset="0"/>
              </a:rPr>
              <a:t>3), F(0.1), F(0.9),F(1.9),F(2.8),f(18)</a:t>
            </a:r>
            <a:endParaRPr lang="en-IN" sz="1400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14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39014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26" y="0"/>
            <a:ext cx="9229726" cy="6096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Probability </a:t>
            </a:r>
            <a:r>
              <a:rPr lang="en-IN" sz="3200" b="1" dirty="0">
                <a:solidFill>
                  <a:schemeClr val="bg1"/>
                </a:solidFill>
                <a:latin typeface="Bookman Old Style" pitchFamily="18" charset="0"/>
              </a:rPr>
              <a:t>density </a:t>
            </a:r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function</a:t>
            </a:r>
            <a:r>
              <a:rPr lang="en-IN" sz="3200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400" dirty="0" smtClean="0">
                <a:solidFill>
                  <a:srgbClr val="FF0000"/>
                </a:solidFill>
                <a:latin typeface="Bookman Old Style" pitchFamily="18" charset="0"/>
              </a:rPr>
              <a:t>Probability </a:t>
            </a:r>
            <a:r>
              <a:rPr lang="en-IN" sz="1400" dirty="0">
                <a:solidFill>
                  <a:srgbClr val="FF0000"/>
                </a:solidFill>
                <a:latin typeface="Bookman Old Style" pitchFamily="18" charset="0"/>
              </a:rPr>
              <a:t>density </a:t>
            </a:r>
            <a:r>
              <a:rPr lang="en-IN" sz="1400" dirty="0" smtClean="0">
                <a:solidFill>
                  <a:srgbClr val="FF0000"/>
                </a:solidFill>
                <a:latin typeface="Bookman Old Style" pitchFamily="18" charset="0"/>
              </a:rPr>
              <a:t>function: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The </a:t>
            </a:r>
            <a:r>
              <a:rPr lang="en-US" sz="1400" dirty="0">
                <a:latin typeface="Bookman Old Style" pitchFamily="18" charset="0"/>
              </a:rPr>
              <a:t>probability for a continuous random variable is always computed at intervals : </a:t>
            </a:r>
            <a:r>
              <a:rPr lang="en-US" sz="1400" i="1" dirty="0">
                <a:latin typeface="Bookman Old Style" pitchFamily="18" charset="0"/>
              </a:rPr>
              <a:t>P(</a:t>
            </a:r>
            <a:r>
              <a:rPr lang="en-US" sz="1400" i="1" dirty="0" err="1">
                <a:latin typeface="Bookman Old Style" pitchFamily="18" charset="0"/>
              </a:rPr>
              <a:t>a≤X≤b</a:t>
            </a:r>
            <a:r>
              <a:rPr lang="en-US" sz="1400" i="1" dirty="0" smtClean="0">
                <a:latin typeface="Bookman Old Style" pitchFamily="18" charset="0"/>
              </a:rPr>
              <a:t>).</a:t>
            </a:r>
          </a:p>
          <a:p>
            <a:endParaRPr lang="en-US" sz="1400" dirty="0">
              <a:latin typeface="Bookman Old Style" pitchFamily="18" charset="0"/>
            </a:endParaRPr>
          </a:p>
          <a:p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In </a:t>
            </a:r>
            <a:r>
              <a:rPr lang="en-US" sz="1400" dirty="0">
                <a:latin typeface="Bookman Old Style" pitchFamily="18" charset="0"/>
              </a:rPr>
              <a:t>case of a continuous random variable, f(</a:t>
            </a:r>
            <a:r>
              <a:rPr lang="en-US" sz="1400" i="1" dirty="0">
                <a:latin typeface="Bookman Old Style" pitchFamily="18" charset="0"/>
              </a:rPr>
              <a:t>x</a:t>
            </a:r>
            <a:r>
              <a:rPr lang="en-US" sz="1400" dirty="0">
                <a:latin typeface="Bookman Old Style" pitchFamily="18" charset="0"/>
              </a:rPr>
              <a:t>) is considered a probability density function if it satisfies the following conditions</a:t>
            </a:r>
            <a:r>
              <a:rPr lang="en-US" sz="1400" dirty="0" smtClean="0">
                <a:latin typeface="Bookman Old Style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IN" sz="1400" dirty="0"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133600"/>
            <a:ext cx="2771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7146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00" y="4853316"/>
            <a:ext cx="8229600" cy="102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709738" algn="l"/>
              </a:tabLst>
            </a:pPr>
            <a:r>
              <a:rPr lang="en-IN" sz="1400" dirty="0" smtClean="0">
                <a:latin typeface="Bookman Old Style" pitchFamily="18" charset="0"/>
              </a:rPr>
              <a:t>A </a:t>
            </a:r>
            <a:r>
              <a:rPr lang="en-IN" sz="1400" dirty="0">
                <a:latin typeface="Bookman Old Style" pitchFamily="18" charset="0"/>
              </a:rPr>
              <a:t>continuous random variable will never equal a single value, </a:t>
            </a:r>
            <a:r>
              <a:rPr lang="en-IN" sz="1400" dirty="0" smtClean="0">
                <a:latin typeface="Bookman Old Style" pitchFamily="18" charset="0"/>
              </a:rPr>
              <a:t>probability </a:t>
            </a:r>
            <a:r>
              <a:rPr lang="en-IN" sz="1400" dirty="0">
                <a:latin typeface="Bookman Old Style" pitchFamily="18" charset="0"/>
              </a:rPr>
              <a:t>of a continuous random variable taking a value in an INTERVAL, not at a point. And whether or not the endpoints of the interval are included does not affect the probability.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44064"/>
            <a:ext cx="63722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r>
              <a:rPr lang="en-IN" sz="1600" dirty="0" smtClean="0">
                <a:solidFill>
                  <a:srgbClr val="FF0000"/>
                </a:solidFill>
                <a:latin typeface="Bookman Old Style" pitchFamily="18" charset="0"/>
              </a:rPr>
              <a:t>Cumulative </a:t>
            </a:r>
            <a:r>
              <a:rPr lang="en-IN" sz="1600" dirty="0">
                <a:solidFill>
                  <a:srgbClr val="FF0000"/>
                </a:solidFill>
                <a:latin typeface="Bookman Old Style" pitchFamily="18" charset="0"/>
              </a:rPr>
              <a:t>Distribution Function:</a:t>
            </a:r>
            <a:r>
              <a:rPr lang="en-IN" sz="1600" dirty="0">
                <a:latin typeface="Bookman Old Style" pitchFamily="18" charset="0"/>
              </a:rPr>
              <a:t> Let have </a:t>
            </a:r>
            <a:r>
              <a:rPr lang="en-IN" sz="1600" dirty="0" err="1">
                <a:latin typeface="Bookman Old Style" pitchFamily="18" charset="0"/>
              </a:rPr>
              <a:t>pdf</a:t>
            </a:r>
            <a:r>
              <a:rPr lang="en-IN" sz="1600" dirty="0">
                <a:latin typeface="Bookman Old Style" pitchFamily="18" charset="0"/>
              </a:rPr>
              <a:t> </a:t>
            </a:r>
            <a:r>
              <a:rPr lang="en-IN" sz="1600" dirty="0" smtClean="0">
                <a:latin typeface="Bookman Old Style" pitchFamily="18" charset="0"/>
              </a:rPr>
              <a:t> f , </a:t>
            </a:r>
            <a:r>
              <a:rPr lang="en-IN" sz="1600" dirty="0">
                <a:latin typeface="Bookman Old Style" pitchFamily="18" charset="0"/>
              </a:rPr>
              <a:t>then the </a:t>
            </a:r>
            <a:r>
              <a:rPr lang="en-IN" sz="1600" dirty="0" err="1">
                <a:latin typeface="Bookman Old Style" pitchFamily="18" charset="0"/>
              </a:rPr>
              <a:t>cdf</a:t>
            </a:r>
            <a:r>
              <a:rPr lang="en-IN" sz="1600" dirty="0">
                <a:latin typeface="Bookman Old Style" pitchFamily="18" charset="0"/>
              </a:rPr>
              <a:t> is </a:t>
            </a:r>
            <a:endParaRPr lang="en-IN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Probability </a:t>
            </a:r>
            <a:r>
              <a:rPr lang="en-IN" sz="3200" b="1" dirty="0">
                <a:solidFill>
                  <a:schemeClr val="bg1"/>
                </a:solidFill>
                <a:latin typeface="Bookman Old Style" pitchFamily="18" charset="0"/>
              </a:rPr>
              <a:t>density </a:t>
            </a:r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function</a:t>
            </a:r>
            <a:r>
              <a:rPr lang="en-IN" sz="3200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371600"/>
            <a:ext cx="3705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828925"/>
            <a:ext cx="8048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486275"/>
            <a:ext cx="4457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1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960437"/>
            <a:ext cx="8229600" cy="4525963"/>
          </a:xfrm>
        </p:spPr>
        <p:txBody>
          <a:bodyPr>
            <a:normAutofit/>
          </a:bodyPr>
          <a:lstStyle/>
          <a:p>
            <a:r>
              <a:rPr lang="en-IN" sz="1800" dirty="0" smtClean="0">
                <a:latin typeface="Bookman Old Style" pitchFamily="18" charset="0"/>
              </a:rPr>
              <a:t>Flipping </a:t>
            </a:r>
            <a:r>
              <a:rPr lang="en-IN" sz="1800" dirty="0">
                <a:latin typeface="Bookman Old Style" pitchFamily="18" charset="0"/>
              </a:rPr>
              <a:t>a coin -</a:t>
            </a:r>
            <a:r>
              <a:rPr lang="en-IN" sz="1800" dirty="0" smtClean="0">
                <a:latin typeface="Bookman Old Style" pitchFamily="18" charset="0"/>
              </a:rPr>
              <a:t>seeing </a:t>
            </a:r>
            <a:r>
              <a:rPr lang="en-IN" sz="1800" dirty="0">
                <a:latin typeface="Bookman Old Style" pitchFamily="18" charset="0"/>
              </a:rPr>
              <a:t>which side comes up. </a:t>
            </a:r>
            <a:endParaRPr lang="en-IN" sz="1800" dirty="0" smtClean="0">
              <a:latin typeface="Bookman Old Style" pitchFamily="18" charset="0"/>
            </a:endParaRPr>
          </a:p>
          <a:p>
            <a:r>
              <a:rPr lang="en-IN" sz="1800" dirty="0" smtClean="0">
                <a:latin typeface="Bookman Old Style" pitchFamily="18" charset="0"/>
              </a:rPr>
              <a:t>Asking </a:t>
            </a:r>
            <a:r>
              <a:rPr lang="en-IN" sz="1800" dirty="0">
                <a:latin typeface="Bookman Old Style" pitchFamily="18" charset="0"/>
              </a:rPr>
              <a:t>a person to try to complete a task and seeing if they do or not. </a:t>
            </a:r>
          </a:p>
          <a:p>
            <a:r>
              <a:rPr lang="en-IN" sz="1800" dirty="0" smtClean="0">
                <a:latin typeface="Bookman Old Style" pitchFamily="18" charset="0"/>
              </a:rPr>
              <a:t>Placing </a:t>
            </a:r>
            <a:r>
              <a:rPr lang="en-IN" sz="1800" dirty="0">
                <a:latin typeface="Bookman Old Style" pitchFamily="18" charset="0"/>
              </a:rPr>
              <a:t>a plant in certain conditions and seeing whether it </a:t>
            </a:r>
            <a:r>
              <a:rPr lang="en-IN" sz="1800" dirty="0" smtClean="0">
                <a:latin typeface="Bookman Old Style" pitchFamily="18" charset="0"/>
              </a:rPr>
              <a:t>survives </a:t>
            </a:r>
            <a:r>
              <a:rPr lang="en-IN" sz="1800" dirty="0">
                <a:latin typeface="Bookman Old Style" pitchFamily="18" charset="0"/>
              </a:rPr>
              <a:t>or dies</a:t>
            </a:r>
            <a:r>
              <a:rPr lang="en-IN" sz="1800" dirty="0" smtClean="0">
                <a:latin typeface="Bookman Old Style" pitchFamily="18" charset="0"/>
              </a:rPr>
              <a:t>.</a:t>
            </a:r>
          </a:p>
          <a:p>
            <a:r>
              <a:rPr lang="en-IN" sz="1800" dirty="0" smtClean="0">
                <a:latin typeface="Bookman Old Style" pitchFamily="18" charset="0"/>
              </a:rPr>
              <a:t>The </a:t>
            </a:r>
            <a:r>
              <a:rPr lang="en-IN" sz="1800" dirty="0">
                <a:latin typeface="Bookman Old Style" pitchFamily="18" charset="0"/>
              </a:rPr>
              <a:t>two possible values of a Bernoulli random variable are usually 0 and 1</a:t>
            </a:r>
          </a:p>
          <a:p>
            <a:r>
              <a:rPr lang="en-IN" sz="1800" dirty="0">
                <a:latin typeface="Bookman Old Style" pitchFamily="18" charset="0"/>
              </a:rPr>
              <a:t>The parameter in the Bernoulli distribution is given by the probability of a "</a:t>
            </a:r>
            <a:r>
              <a:rPr lang="en-IN" sz="1800" dirty="0" smtClean="0">
                <a:latin typeface="Bookman Old Style" pitchFamily="18" charset="0"/>
              </a:rPr>
              <a:t>success“ or a “failure”.</a:t>
            </a:r>
            <a:endParaRPr lang="en-IN" sz="1800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486400"/>
            <a:ext cx="90582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232910"/>
            <a:ext cx="915924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85726" y="0"/>
            <a:ext cx="9229726" cy="8382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4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144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IN" sz="14400" b="1" dirty="0">
                <a:solidFill>
                  <a:schemeClr val="bg1"/>
                </a:solidFill>
                <a:latin typeface="Bookman Old Style" pitchFamily="18" charset="0"/>
              </a:rPr>
              <a:t>Bernoulli Distribution</a:t>
            </a:r>
            <a: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IN" sz="1800" dirty="0" smtClean="0">
                <a:latin typeface="Bookman Old Style" pitchFamily="18" charset="0"/>
              </a:rPr>
              <a:t>Tossing </a:t>
            </a:r>
            <a:r>
              <a:rPr lang="en-IN" sz="1800" dirty="0">
                <a:latin typeface="Bookman Old Style" pitchFamily="18" charset="0"/>
              </a:rPr>
              <a:t>a coin, adding another toss</a:t>
            </a:r>
            <a:r>
              <a:rPr lang="en-IN" sz="1800" dirty="0" smtClean="0">
                <a:latin typeface="Bookman Old Style" pitchFamily="18" charset="0"/>
              </a:rPr>
              <a:t>.</a:t>
            </a:r>
          </a:p>
          <a:p>
            <a:r>
              <a:rPr lang="en-IN" sz="1800" dirty="0">
                <a:latin typeface="Bookman Old Style" pitchFamily="18" charset="0"/>
              </a:rPr>
              <a:t>Suppose we toss a coin three times and record the sequence of heads </a:t>
            </a:r>
            <a:r>
              <a:rPr lang="en-IN" sz="1800" dirty="0" smtClean="0">
                <a:latin typeface="Bookman Old Style" pitchFamily="18" charset="0"/>
              </a:rPr>
              <a:t>(h) </a:t>
            </a:r>
            <a:r>
              <a:rPr lang="en-IN" sz="1800" dirty="0">
                <a:latin typeface="Bookman Old Style" pitchFamily="18" charset="0"/>
              </a:rPr>
              <a:t>and tails </a:t>
            </a:r>
            <a:r>
              <a:rPr lang="en-IN" sz="1800" dirty="0" smtClean="0">
                <a:latin typeface="Bookman Old Style" pitchFamily="18" charset="0"/>
              </a:rPr>
              <a:t>(t). Probability of heads and tails is same as 0.5.</a:t>
            </a:r>
          </a:p>
          <a:p>
            <a:endParaRPr lang="en-IN" sz="1800" dirty="0" smtClean="0">
              <a:latin typeface="Bookman Old Style" pitchFamily="18" charset="0"/>
            </a:endParaRPr>
          </a:p>
          <a:p>
            <a:r>
              <a:rPr lang="en-IN" sz="1800" dirty="0" smtClean="0">
                <a:latin typeface="Bookman Old Style" pitchFamily="18" charset="0"/>
              </a:rPr>
              <a:t>Since </a:t>
            </a:r>
            <a:r>
              <a:rPr lang="en-IN" sz="1800" dirty="0">
                <a:latin typeface="Bookman Old Style" pitchFamily="18" charset="0"/>
              </a:rPr>
              <a:t>the three tosses are mutually independent, the probability assigned to any outcome is </a:t>
            </a:r>
            <a:r>
              <a:rPr lang="en-IN" sz="1800" dirty="0" smtClean="0">
                <a:latin typeface="Bookman Old Style" pitchFamily="18" charset="0"/>
              </a:rPr>
              <a:t>0.5</a:t>
            </a:r>
            <a:r>
              <a:rPr lang="en-IN" sz="1800" baseline="30000" dirty="0" smtClean="0">
                <a:latin typeface="Bookman Old Style" pitchFamily="18" charset="0"/>
              </a:rPr>
              <a:t>3</a:t>
            </a:r>
            <a:r>
              <a:rPr lang="en-IN" sz="1800" dirty="0" smtClean="0">
                <a:latin typeface="Bookman Old Style" pitchFamily="18" charset="0"/>
              </a:rPr>
              <a:t>. </a:t>
            </a:r>
          </a:p>
          <a:p>
            <a:r>
              <a:rPr lang="en-IN" sz="1800" dirty="0" smtClean="0">
                <a:latin typeface="Bookman Old Style" pitchFamily="18" charset="0"/>
              </a:rPr>
              <a:t>the </a:t>
            </a:r>
            <a:r>
              <a:rPr lang="en-IN" sz="1800" dirty="0">
                <a:latin typeface="Bookman Old Style" pitchFamily="18" charset="0"/>
              </a:rPr>
              <a:t>discrete random variable </a:t>
            </a:r>
            <a:r>
              <a:rPr lang="en-IN" sz="1800" dirty="0" smtClean="0">
                <a:latin typeface="Bookman Old Style" pitchFamily="18" charset="0"/>
              </a:rPr>
              <a:t>X to </a:t>
            </a:r>
            <a:r>
              <a:rPr lang="en-IN" sz="1800" dirty="0">
                <a:latin typeface="Bookman Old Style" pitchFamily="18" charset="0"/>
              </a:rPr>
              <a:t>be the number of heads in an outcome. The possible values of </a:t>
            </a:r>
            <a:r>
              <a:rPr lang="en-IN" sz="1800" dirty="0" smtClean="0">
                <a:latin typeface="Bookman Old Style" pitchFamily="18" charset="0"/>
              </a:rPr>
              <a:t>X are 0,1,2,3. </a:t>
            </a:r>
          </a:p>
          <a:p>
            <a:endParaRPr lang="en-IN" sz="2000" dirty="0">
              <a:latin typeface="Bookman Old Style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4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144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IN" sz="14400" b="1" dirty="0" smtClean="0">
                <a:solidFill>
                  <a:schemeClr val="bg1"/>
                </a:solidFill>
                <a:latin typeface="Bookman Old Style" pitchFamily="18" charset="0"/>
              </a:rPr>
              <a:t>Binomial </a:t>
            </a:r>
            <a:r>
              <a:rPr lang="en-IN" sz="14400" b="1" dirty="0">
                <a:solidFill>
                  <a:schemeClr val="bg1"/>
                </a:solidFill>
                <a:latin typeface="Bookman Old Style" pitchFamily="18" charset="0"/>
              </a:rPr>
              <a:t>Distribution</a:t>
            </a:r>
            <a: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IN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8486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2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Bookman Old Style" pitchFamily="18" charset="0"/>
              </a:rPr>
              <a:t>Binomial distribution is a statistical distribution that summarizes the probability that a value will take one of two independent values under a </a:t>
            </a:r>
            <a:r>
              <a:rPr lang="en-IN" sz="1800" dirty="0" smtClean="0">
                <a:latin typeface="Bookman Old Style" pitchFamily="18" charset="0"/>
              </a:rPr>
              <a:t>given </a:t>
            </a:r>
            <a:r>
              <a:rPr lang="en-IN" sz="1800" dirty="0">
                <a:latin typeface="Bookman Old Style" pitchFamily="18" charset="0"/>
              </a:rPr>
              <a:t>set of parameters or assumptions</a:t>
            </a:r>
            <a:r>
              <a:rPr lang="en-IN" sz="1800" dirty="0" smtClean="0">
                <a:latin typeface="Bookman Old Style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The binomial distribution formula is for any random variable X, given by;  </a:t>
            </a:r>
            <a:endParaRPr lang="en-IN" sz="2000" dirty="0" smtClean="0">
              <a:latin typeface="Bookman Old Style" pitchFamily="18" charset="0"/>
            </a:endParaRP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	</a:t>
            </a:r>
            <a:r>
              <a:rPr lang="en-IN" sz="2000" b="1" dirty="0" smtClean="0">
                <a:latin typeface="Bookman Old Style" pitchFamily="18" charset="0"/>
              </a:rPr>
              <a:t>P(</a:t>
            </a:r>
            <a:r>
              <a:rPr lang="en-IN" sz="2000" b="1" dirty="0" err="1" smtClean="0">
                <a:latin typeface="Bookman Old Style" pitchFamily="18" charset="0"/>
              </a:rPr>
              <a:t>x:n,p</a:t>
            </a:r>
            <a:r>
              <a:rPr lang="en-IN" sz="2000" b="1" dirty="0">
                <a:latin typeface="Bookman Old Style" pitchFamily="18" charset="0"/>
              </a:rPr>
              <a:t>) = </a:t>
            </a:r>
            <a:r>
              <a:rPr lang="en-IN" sz="2000" b="1" baseline="30000" dirty="0" err="1" smtClean="0">
                <a:latin typeface="Bookman Old Style" pitchFamily="18" charset="0"/>
              </a:rPr>
              <a:t>n</a:t>
            </a:r>
            <a:r>
              <a:rPr lang="en-IN" sz="2000" b="1" dirty="0" err="1" smtClean="0">
                <a:latin typeface="Bookman Old Style" pitchFamily="18" charset="0"/>
              </a:rPr>
              <a:t>Cx</a:t>
            </a:r>
            <a:r>
              <a:rPr lang="en-IN" sz="2000" b="1" dirty="0">
                <a:latin typeface="Bookman Old Style" pitchFamily="18" charset="0"/>
              </a:rPr>
              <a:t> </a:t>
            </a:r>
            <a:r>
              <a:rPr lang="en-IN" sz="2000" b="1" dirty="0" err="1">
                <a:latin typeface="Bookman Old Style" pitchFamily="18" charset="0"/>
              </a:rPr>
              <a:t>p</a:t>
            </a:r>
            <a:r>
              <a:rPr lang="en-IN" sz="2000" b="1" baseline="30000" dirty="0" err="1">
                <a:latin typeface="Bookman Old Style" pitchFamily="18" charset="0"/>
              </a:rPr>
              <a:t>x</a:t>
            </a:r>
            <a:r>
              <a:rPr lang="en-IN" sz="2000" b="1" baseline="30000" dirty="0">
                <a:latin typeface="Bookman Old Style" pitchFamily="18" charset="0"/>
              </a:rPr>
              <a:t> </a:t>
            </a:r>
            <a:r>
              <a:rPr lang="en-IN" sz="2000" b="1" dirty="0">
                <a:latin typeface="Bookman Old Style" pitchFamily="18" charset="0"/>
              </a:rPr>
              <a:t>(1-p)</a:t>
            </a:r>
            <a:r>
              <a:rPr lang="en-IN" sz="2000" b="1" baseline="30000" dirty="0">
                <a:latin typeface="Bookman Old Style" pitchFamily="18" charset="0"/>
              </a:rPr>
              <a:t>n-x</a:t>
            </a:r>
            <a:r>
              <a:rPr lang="en-IN" sz="2000" b="1" dirty="0">
                <a:latin typeface="Bookman Old Style" pitchFamily="18" charset="0"/>
              </a:rPr>
              <a:t> Or P(</a:t>
            </a:r>
            <a:r>
              <a:rPr lang="en-IN" sz="2000" b="1" dirty="0" err="1">
                <a:latin typeface="Bookman Old Style" pitchFamily="18" charset="0"/>
              </a:rPr>
              <a:t>x:n,p</a:t>
            </a:r>
            <a:r>
              <a:rPr lang="en-IN" sz="2000" b="1" dirty="0">
                <a:latin typeface="Bookman Old Style" pitchFamily="18" charset="0"/>
              </a:rPr>
              <a:t>) = </a:t>
            </a:r>
            <a:r>
              <a:rPr lang="en-IN" sz="2000" b="1" baseline="30000" dirty="0" err="1">
                <a:latin typeface="Bookman Old Style" pitchFamily="18" charset="0"/>
              </a:rPr>
              <a:t>n</a:t>
            </a:r>
            <a:r>
              <a:rPr lang="en-IN" sz="2000" b="1" dirty="0" err="1">
                <a:latin typeface="Bookman Old Style" pitchFamily="18" charset="0"/>
              </a:rPr>
              <a:t>C</a:t>
            </a:r>
            <a:r>
              <a:rPr lang="en-IN" sz="2000" b="1" baseline="-25000" dirty="0" err="1">
                <a:latin typeface="Bookman Old Style" pitchFamily="18" charset="0"/>
              </a:rPr>
              <a:t>x</a:t>
            </a:r>
            <a:r>
              <a:rPr lang="en-IN" sz="2000" b="1" dirty="0">
                <a:latin typeface="Bookman Old Style" pitchFamily="18" charset="0"/>
              </a:rPr>
              <a:t> </a:t>
            </a:r>
            <a:r>
              <a:rPr lang="en-IN" sz="2000" b="1" dirty="0" err="1">
                <a:latin typeface="Bookman Old Style" pitchFamily="18" charset="0"/>
              </a:rPr>
              <a:t>p</a:t>
            </a:r>
            <a:r>
              <a:rPr lang="en-IN" sz="2000" b="1" baseline="30000" dirty="0" err="1">
                <a:latin typeface="Bookman Old Style" pitchFamily="18" charset="0"/>
              </a:rPr>
              <a:t>x</a:t>
            </a:r>
            <a:r>
              <a:rPr lang="en-IN" sz="2000" b="1" dirty="0">
                <a:latin typeface="Bookman Old Style" pitchFamily="18" charset="0"/>
              </a:rPr>
              <a:t> (q)</a:t>
            </a:r>
            <a:r>
              <a:rPr lang="en-IN" sz="2000" b="1" baseline="30000" dirty="0">
                <a:latin typeface="Bookman Old Style" pitchFamily="18" charset="0"/>
              </a:rPr>
              <a:t>n-x</a:t>
            </a:r>
            <a:endParaRPr lang="en-IN" sz="2000" b="1" dirty="0">
              <a:latin typeface="Bookman Old Style" pitchFamily="18" charset="0"/>
            </a:endParaRP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where,</a:t>
            </a: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n = the number of experiments</a:t>
            </a: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x = 0, 1, 2, 3, 4, …</a:t>
            </a: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p = Probability of success in a single experiment</a:t>
            </a:r>
          </a:p>
          <a:p>
            <a:pPr marL="0" indent="0" fontAlgn="base">
              <a:buNone/>
            </a:pPr>
            <a:r>
              <a:rPr lang="en-IN" sz="2000" dirty="0">
                <a:latin typeface="Bookman Old Style" pitchFamily="18" charset="0"/>
              </a:rPr>
              <a:t>q = Probability of failure in a single experiment (= 1 – p)</a:t>
            </a:r>
          </a:p>
          <a:p>
            <a:endParaRPr lang="en-IN" sz="2000" dirty="0">
              <a:latin typeface="Bookman Old Style" pitchFamily="18" charset="0"/>
            </a:endParaRPr>
          </a:p>
          <a:p>
            <a:endParaRPr lang="en-IN" sz="1800" dirty="0">
              <a:latin typeface="Bookman Old Style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Binomial 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3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IN" sz="2000" b="1" dirty="0"/>
              <a:t>Example 1: If a coin is tossed 5 times, using binomial distribution find the probability of</a:t>
            </a:r>
            <a:r>
              <a:rPr lang="en-IN" sz="2000" b="1" dirty="0" smtClean="0"/>
              <a:t>: (</a:t>
            </a:r>
            <a:r>
              <a:rPr lang="en-IN" sz="2000" b="1" dirty="0"/>
              <a:t>a) Exactly 2 </a:t>
            </a:r>
            <a:r>
              <a:rPr lang="en-IN" sz="2000" b="1" dirty="0" smtClean="0"/>
              <a:t>heads (</a:t>
            </a:r>
            <a:r>
              <a:rPr lang="en-IN" sz="2000" b="1" dirty="0"/>
              <a:t>b) At least 4 heads</a:t>
            </a:r>
            <a:r>
              <a:rPr lang="en-IN" sz="2000" b="1" dirty="0" smtClean="0"/>
              <a:t>.</a:t>
            </a:r>
          </a:p>
          <a:p>
            <a:pPr marL="0" indent="0" fontAlgn="base">
              <a:buNone/>
            </a:pPr>
            <a:r>
              <a:rPr lang="en-IN" sz="2000" b="1" dirty="0"/>
              <a:t>Solution:</a:t>
            </a:r>
            <a:endParaRPr lang="en-IN" sz="2000" dirty="0"/>
          </a:p>
          <a:p>
            <a:pPr marL="0" indent="0" fontAlgn="base">
              <a:buNone/>
            </a:pPr>
            <a:r>
              <a:rPr lang="en-IN" sz="2000" b="1" dirty="0"/>
              <a:t>(a) </a:t>
            </a:r>
            <a:r>
              <a:rPr lang="en-IN" sz="2000" dirty="0"/>
              <a:t>The repeated tossing of the coin is an example of a Bernoulli trial. According to the problem:</a:t>
            </a:r>
          </a:p>
          <a:p>
            <a:pPr fontAlgn="base"/>
            <a:r>
              <a:rPr lang="en-IN" sz="2000" dirty="0"/>
              <a:t>Number of trials: n=5</a:t>
            </a:r>
          </a:p>
          <a:p>
            <a:pPr fontAlgn="base"/>
            <a:r>
              <a:rPr lang="en-IN" sz="2000" dirty="0"/>
              <a:t>Probability of head: p= 1/2 and hence the probability of tail, q =1/2</a:t>
            </a:r>
          </a:p>
          <a:p>
            <a:pPr fontAlgn="base"/>
            <a:r>
              <a:rPr lang="en-IN" sz="2000" dirty="0"/>
              <a:t>For exactly two </a:t>
            </a:r>
            <a:r>
              <a:rPr lang="en-IN" sz="2000" dirty="0" smtClean="0"/>
              <a:t>heads:   x=2</a:t>
            </a:r>
            <a:endParaRPr lang="en-IN" sz="2000" dirty="0"/>
          </a:p>
          <a:p>
            <a:pPr marL="0" indent="0" fontAlgn="base">
              <a:buNone/>
            </a:pPr>
            <a:r>
              <a:rPr lang="en-IN" sz="2000" dirty="0" smtClean="0"/>
              <a:t>		P(x=2</a:t>
            </a:r>
            <a:r>
              <a:rPr lang="en-IN" sz="2000" dirty="0"/>
              <a:t>) = </a:t>
            </a:r>
            <a:r>
              <a:rPr lang="en-IN" sz="2000" baseline="30000" dirty="0"/>
              <a:t>5</a:t>
            </a:r>
            <a:r>
              <a:rPr lang="en-IN" sz="2000" dirty="0"/>
              <a:t>C2 p</a:t>
            </a:r>
            <a:r>
              <a:rPr lang="en-IN" sz="2000" baseline="30000" dirty="0"/>
              <a:t>2</a:t>
            </a:r>
            <a:r>
              <a:rPr lang="en-IN" sz="2000" dirty="0"/>
              <a:t> q</a:t>
            </a:r>
            <a:r>
              <a:rPr lang="en-IN" sz="2000" baseline="30000" dirty="0"/>
              <a:t>5-2 </a:t>
            </a:r>
            <a:r>
              <a:rPr lang="en-IN" sz="2000" dirty="0"/>
              <a:t>= 5! / 2! 3! × (½)</a:t>
            </a:r>
            <a:r>
              <a:rPr lang="en-IN" sz="2000" baseline="30000" dirty="0"/>
              <a:t>2</a:t>
            </a:r>
            <a:r>
              <a:rPr lang="en-IN" sz="2000" dirty="0"/>
              <a:t>× (½)</a:t>
            </a:r>
            <a:r>
              <a:rPr lang="en-IN" sz="2000" baseline="30000" dirty="0" smtClean="0"/>
              <a:t>3</a:t>
            </a:r>
            <a:endParaRPr lang="en-IN" sz="2000" dirty="0" smtClean="0"/>
          </a:p>
          <a:p>
            <a:pPr marL="0" indent="0" fontAlgn="base">
              <a:buNone/>
            </a:pPr>
            <a:r>
              <a:rPr lang="en-IN" sz="2000" dirty="0" smtClean="0"/>
              <a:t>			P(x=2) = 5/16</a:t>
            </a:r>
          </a:p>
          <a:p>
            <a:pPr marL="0" indent="0" fontAlgn="base">
              <a:buNone/>
            </a:pPr>
            <a:r>
              <a:rPr lang="en-IN" sz="2000" b="1" dirty="0"/>
              <a:t>(b) </a:t>
            </a:r>
            <a:r>
              <a:rPr lang="en-IN" sz="2000" dirty="0"/>
              <a:t>For at least four heads,</a:t>
            </a:r>
          </a:p>
          <a:p>
            <a:pPr marL="0" indent="0" fontAlgn="base">
              <a:buNone/>
            </a:pPr>
            <a:r>
              <a:rPr lang="en-IN" sz="2000" dirty="0" smtClean="0"/>
              <a:t>	x </a:t>
            </a:r>
            <a:r>
              <a:rPr lang="en-IN" sz="2000" dirty="0"/>
              <a:t>≥ 4, P(x ≥ 4) = P(x = 4) + P(x=5)</a:t>
            </a:r>
          </a:p>
          <a:p>
            <a:pPr fontAlgn="base"/>
            <a:r>
              <a:rPr lang="en-IN" sz="2000" dirty="0"/>
              <a:t>Hence,</a:t>
            </a:r>
          </a:p>
          <a:p>
            <a:pPr marL="0" indent="0" fontAlgn="base">
              <a:buNone/>
            </a:pPr>
            <a:r>
              <a:rPr lang="en-IN" sz="2000" dirty="0"/>
              <a:t>P(x = 4) = </a:t>
            </a:r>
            <a:r>
              <a:rPr lang="en-IN" sz="2000" baseline="30000" dirty="0"/>
              <a:t>5</a:t>
            </a:r>
            <a:r>
              <a:rPr lang="en-IN" sz="2000" dirty="0"/>
              <a:t>C4 p</a:t>
            </a:r>
            <a:r>
              <a:rPr lang="en-IN" sz="2000" baseline="30000" dirty="0"/>
              <a:t>4</a:t>
            </a:r>
            <a:r>
              <a:rPr lang="en-IN" sz="2000" dirty="0"/>
              <a:t> q</a:t>
            </a:r>
            <a:r>
              <a:rPr lang="en-IN" sz="2000" baseline="30000" dirty="0"/>
              <a:t>5-4</a:t>
            </a:r>
            <a:r>
              <a:rPr lang="en-IN" sz="2000" dirty="0"/>
              <a:t> = 5!/4! 1! × (½)</a:t>
            </a:r>
            <a:r>
              <a:rPr lang="en-IN" sz="2000" baseline="30000" dirty="0"/>
              <a:t>4</a:t>
            </a:r>
            <a:r>
              <a:rPr lang="en-IN" sz="2000" dirty="0"/>
              <a:t>× (½)</a:t>
            </a:r>
            <a:r>
              <a:rPr lang="en-IN" sz="2000" baseline="30000" dirty="0"/>
              <a:t>1</a:t>
            </a:r>
            <a:r>
              <a:rPr lang="en-IN" sz="2000" dirty="0"/>
              <a:t> = 5/32</a:t>
            </a:r>
          </a:p>
          <a:p>
            <a:pPr marL="0" indent="0" fontAlgn="base">
              <a:buNone/>
            </a:pPr>
            <a:r>
              <a:rPr lang="en-IN" sz="2000" dirty="0"/>
              <a:t>P(x = 5) = </a:t>
            </a:r>
            <a:r>
              <a:rPr lang="en-IN" sz="2000" baseline="30000" dirty="0"/>
              <a:t>5</a:t>
            </a:r>
            <a:r>
              <a:rPr lang="en-IN" sz="2000" dirty="0"/>
              <a:t>C5 p</a:t>
            </a:r>
            <a:r>
              <a:rPr lang="en-IN" sz="2000" baseline="30000" dirty="0"/>
              <a:t>5</a:t>
            </a:r>
            <a:r>
              <a:rPr lang="en-IN" sz="2000" dirty="0"/>
              <a:t> q</a:t>
            </a:r>
            <a:r>
              <a:rPr lang="en-IN" sz="2000" baseline="30000" dirty="0"/>
              <a:t>5-5</a:t>
            </a:r>
            <a:r>
              <a:rPr lang="en-IN" sz="2000" dirty="0"/>
              <a:t> = (½)</a:t>
            </a:r>
            <a:r>
              <a:rPr lang="en-IN" sz="2000" baseline="30000" dirty="0"/>
              <a:t>5</a:t>
            </a:r>
            <a:r>
              <a:rPr lang="en-IN" sz="2000" dirty="0"/>
              <a:t> = </a:t>
            </a:r>
            <a:r>
              <a:rPr lang="en-IN" sz="2000" dirty="0" smtClean="0"/>
              <a:t>1/32</a:t>
            </a:r>
          </a:p>
          <a:p>
            <a:pPr marL="0" indent="0" fontAlgn="base">
              <a:buNone/>
            </a:pPr>
            <a:r>
              <a:rPr lang="en-IN" sz="2000" b="1" dirty="0"/>
              <a:t> P(x ≥ 4) = 5/32 + 1/32 = 6/32 = 3/16</a:t>
            </a:r>
            <a:endParaRPr lang="en-IN" sz="2000" dirty="0"/>
          </a:p>
          <a:p>
            <a:pPr marL="0" indent="0" fontAlgn="base">
              <a:buNone/>
            </a:pPr>
            <a:endParaRPr lang="en-IN" sz="2000" dirty="0" smtClean="0"/>
          </a:p>
          <a:p>
            <a:pPr fontAlgn="base"/>
            <a:endParaRPr lang="en-IN" sz="20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-30480"/>
            <a:ext cx="9144000" cy="7924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Binomial 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3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IN" b="1" dirty="0"/>
              <a:t>Example 2: For the same question given above, find the probability of getting at most 2 heads.</a:t>
            </a:r>
            <a:endParaRPr lang="en-IN" dirty="0"/>
          </a:p>
          <a:p>
            <a:pPr marL="0" indent="0" fontAlgn="base">
              <a:buNone/>
            </a:pPr>
            <a:r>
              <a:rPr lang="en-IN" b="1" dirty="0"/>
              <a:t>Solution:</a:t>
            </a:r>
            <a:endParaRPr lang="en-IN" dirty="0"/>
          </a:p>
          <a:p>
            <a:pPr marL="0" indent="0" fontAlgn="base">
              <a:buNone/>
            </a:pPr>
            <a:r>
              <a:rPr lang="en-IN" dirty="0" smtClean="0"/>
              <a:t>P(X </a:t>
            </a:r>
            <a:r>
              <a:rPr lang="en-IN" dirty="0"/>
              <a:t>≤ 2) = P (X = 0) + P (X = 1)</a:t>
            </a:r>
          </a:p>
          <a:p>
            <a:pPr marL="0" indent="0" fontAlgn="base">
              <a:buNone/>
            </a:pPr>
            <a:r>
              <a:rPr lang="en-IN" dirty="0"/>
              <a:t>P(X = 0) = (½)</a:t>
            </a:r>
            <a:r>
              <a:rPr lang="en-IN" baseline="30000" dirty="0"/>
              <a:t>5</a:t>
            </a:r>
            <a:r>
              <a:rPr lang="en-IN" dirty="0"/>
              <a:t> = 1/32</a:t>
            </a:r>
          </a:p>
          <a:p>
            <a:pPr marL="0" indent="0" fontAlgn="base">
              <a:buNone/>
            </a:pPr>
            <a:r>
              <a:rPr lang="en-IN" dirty="0"/>
              <a:t>P(X=1) = 5C1 (½)</a:t>
            </a:r>
            <a:r>
              <a:rPr lang="en-IN" baseline="30000" dirty="0"/>
              <a:t>5</a:t>
            </a:r>
            <a:r>
              <a:rPr lang="en-IN" dirty="0"/>
              <a:t>.= 5/32</a:t>
            </a:r>
          </a:p>
          <a:p>
            <a:pPr marL="0" indent="0">
              <a:buNone/>
            </a:pPr>
            <a:r>
              <a:rPr lang="en-IN" b="1" dirty="0"/>
              <a:t>P(X ≤ 2) = 1/32 + 5/32 = </a:t>
            </a:r>
            <a:r>
              <a:rPr lang="en-IN" b="1" dirty="0" smtClean="0"/>
              <a:t>3/16</a:t>
            </a:r>
          </a:p>
          <a:p>
            <a:pPr marL="0" indent="0" fontAlgn="base">
              <a:buNone/>
            </a:pPr>
            <a:r>
              <a:rPr lang="en-IN" b="1" dirty="0"/>
              <a:t>Example 3: 60% of people who purchase sports cars are men. Find the probability that exactly 7 are men if 10 sports car owners are randomly selected.</a:t>
            </a:r>
            <a:endParaRPr lang="en-IN" dirty="0"/>
          </a:p>
          <a:p>
            <a:pPr marL="0" indent="0" fontAlgn="base">
              <a:buNone/>
            </a:pPr>
            <a:r>
              <a:rPr lang="en-IN" b="1" dirty="0"/>
              <a:t>Solution: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Let’s Identify ‘n’ and ‘X’ from the problem.</a:t>
            </a:r>
            <a:br>
              <a:rPr lang="en-IN" dirty="0"/>
            </a:br>
            <a:r>
              <a:rPr lang="en-IN" dirty="0"/>
              <a:t>The number of sports car owners are randomly selected is n = 10,  and</a:t>
            </a:r>
            <a:br>
              <a:rPr lang="en-IN" dirty="0"/>
            </a:br>
            <a:r>
              <a:rPr lang="en-IN" dirty="0"/>
              <a:t>The number to find the probability is X = 7.</a:t>
            </a:r>
          </a:p>
          <a:p>
            <a:pPr fontAlgn="base"/>
            <a:r>
              <a:rPr lang="en-IN" dirty="0"/>
              <a:t>Given: p = 60%, or 0.6. </a:t>
            </a:r>
            <a:br>
              <a:rPr lang="en-IN" dirty="0"/>
            </a:br>
            <a:r>
              <a:rPr lang="en-IN" dirty="0"/>
              <a:t>Therefore, the probability of failure is q = 1 – 0.6 = 0.4 </a:t>
            </a:r>
            <a:br>
              <a:rPr lang="en-IN" dirty="0"/>
            </a:br>
            <a:r>
              <a:rPr lang="en-IN" dirty="0"/>
              <a:t>Now, using the binomial distribution </a:t>
            </a:r>
            <a:r>
              <a:rPr lang="en-IN" dirty="0" smtClean="0"/>
              <a:t>formula</a:t>
            </a:r>
          </a:p>
          <a:p>
            <a:pPr marL="0" indent="0" fontAlgn="base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15240"/>
            <a:ext cx="9144000" cy="7159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Binomial 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2371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3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Normal </a:t>
            </a:r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990600"/>
            <a:ext cx="91059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743200"/>
            <a:ext cx="9105900" cy="22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328"/>
            <a:ext cx="907542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419600"/>
            <a:ext cx="8999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Bookman Old Style" pitchFamily="18" charset="0"/>
              </a:rPr>
              <a:t>This transformation, subtracting the mean and dividing by the standard deviation, is referred to as standardizing , since the resulting random variable will always have the standard normal distribution with mean 0 and standard deviation 1.</a:t>
            </a:r>
          </a:p>
        </p:txBody>
      </p:sp>
    </p:spTree>
    <p:extLst>
      <p:ext uri="{BB962C8B-B14F-4D97-AF65-F5344CB8AC3E}">
        <p14:creationId xmlns:p14="http://schemas.microsoft.com/office/powerpoint/2010/main" val="308417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15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Normal </a:t>
            </a:r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1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7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Probability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26123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Probability</a:t>
            </a:r>
            <a:r>
              <a:rPr lang="en-US" sz="1600" dirty="0">
                <a:latin typeface="Bookman Old Style" pitchFamily="18" charset="0"/>
              </a:rPr>
              <a:t> is a subject that deals with uncertainty.</a:t>
            </a:r>
            <a:endParaRPr lang="en-IN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  <a:latin typeface="Bookman Old Style" pitchFamily="18" charset="0"/>
              </a:rPr>
              <a:t>Why Probability</a:t>
            </a:r>
            <a:r>
              <a:rPr lang="en-US" sz="1600" b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Bookman Old Style" pitchFamily="18" charset="0"/>
              </a:rPr>
              <a:t>Probability helps to predict the unknown outcome of any event</a:t>
            </a:r>
          </a:p>
          <a:p>
            <a:pPr marL="0" indent="0">
              <a:buNone/>
            </a:pPr>
            <a:endParaRPr lang="en-IN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276600"/>
            <a:ext cx="5562600" cy="3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066800"/>
            <a:ext cx="9113520" cy="43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Uniform</a:t>
            </a:r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632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2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82615"/>
            <a:ext cx="911352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latin typeface="Bookman Old Style" pitchFamily="18" charset="0"/>
              </a:rPr>
              <a:t>The parameter </a:t>
            </a:r>
            <a:r>
              <a:rPr lang="en-IN" sz="2000" dirty="0" smtClean="0">
                <a:latin typeface="Bookman Old Style" pitchFamily="18" charset="0"/>
              </a:rPr>
              <a:t>α</a:t>
            </a:r>
            <a:r>
              <a:rPr lang="en-IN" sz="2000" dirty="0">
                <a:latin typeface="Bookman Old Style" pitchFamily="18" charset="0"/>
              </a:rPr>
              <a:t> is referred to as the </a:t>
            </a:r>
            <a:r>
              <a:rPr lang="en-IN" sz="2000" b="1" i="1" dirty="0">
                <a:latin typeface="Bookman Old Style" pitchFamily="18" charset="0"/>
              </a:rPr>
              <a:t>shape parameter</a:t>
            </a:r>
            <a:r>
              <a:rPr lang="en-IN" sz="2000" dirty="0">
                <a:latin typeface="Bookman Old Style" pitchFamily="18" charset="0"/>
              </a:rPr>
              <a:t>, and </a:t>
            </a:r>
            <a:r>
              <a:rPr lang="en-IN" sz="2000" dirty="0" err="1" smtClean="0">
                <a:latin typeface="Bookman Old Style" pitchFamily="18" charset="0"/>
              </a:rPr>
              <a:t>λis</a:t>
            </a:r>
            <a:r>
              <a:rPr lang="en-IN" sz="2000" dirty="0" smtClean="0">
                <a:latin typeface="Bookman Old Style" pitchFamily="18" charset="0"/>
              </a:rPr>
              <a:t> </a:t>
            </a:r>
            <a:r>
              <a:rPr lang="en-IN" sz="2000" dirty="0">
                <a:latin typeface="Bookman Old Style" pitchFamily="18" charset="0"/>
              </a:rPr>
              <a:t>the </a:t>
            </a:r>
            <a:r>
              <a:rPr lang="en-IN" sz="2000" b="1" i="1" dirty="0">
                <a:latin typeface="Bookman Old Style" pitchFamily="18" charset="0"/>
              </a:rPr>
              <a:t>rate parameter</a:t>
            </a:r>
            <a:r>
              <a:rPr lang="en-IN" sz="2000" dirty="0">
                <a:latin typeface="Bookman Old Style" pitchFamily="18" charset="0"/>
              </a:rPr>
              <a:t>. Varying the value of </a:t>
            </a:r>
            <a:r>
              <a:rPr lang="en-IN" sz="2000" dirty="0" smtClean="0">
                <a:latin typeface="Bookman Old Style" pitchFamily="18" charset="0"/>
              </a:rPr>
              <a:t>α</a:t>
            </a:r>
            <a:r>
              <a:rPr lang="en-IN" sz="2000" dirty="0">
                <a:latin typeface="Bookman Old Style" pitchFamily="18" charset="0"/>
              </a:rPr>
              <a:t> changes the shape of the </a:t>
            </a:r>
            <a:r>
              <a:rPr lang="en-IN" sz="2000" dirty="0" err="1" smtClean="0">
                <a:latin typeface="Bookman Old Style" pitchFamily="18" charset="0"/>
              </a:rPr>
              <a:t>pdf</a:t>
            </a:r>
            <a:r>
              <a:rPr lang="en-IN" sz="2000" dirty="0" smtClean="0">
                <a:latin typeface="Bookman Old Style" pitchFamily="18" charset="0"/>
              </a:rPr>
              <a:t>,  whereas </a:t>
            </a:r>
            <a:r>
              <a:rPr lang="en-IN" sz="2000" dirty="0">
                <a:latin typeface="Bookman Old Style" pitchFamily="18" charset="0"/>
              </a:rPr>
              <a:t>varying the value of </a:t>
            </a:r>
            <a:r>
              <a:rPr lang="en-IN" sz="2000" dirty="0" smtClean="0">
                <a:latin typeface="Bookman Old Style" pitchFamily="18" charset="0"/>
              </a:rPr>
              <a:t>λ corresponds </a:t>
            </a:r>
            <a:r>
              <a:rPr lang="en-IN" sz="2000" dirty="0">
                <a:latin typeface="Bookman Old Style" pitchFamily="18" charset="0"/>
              </a:rPr>
              <a:t>to changing the units </a:t>
            </a:r>
            <a:endParaRPr lang="en-IN" sz="2000" dirty="0">
              <a:latin typeface="Bookman Old Style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smtClean="0">
                <a:solidFill>
                  <a:schemeClr val="bg1"/>
                </a:solidFill>
                <a:latin typeface="Bookman Old Style" pitchFamily="18" charset="0"/>
              </a:rPr>
              <a:t>Gamma</a:t>
            </a:r>
            <a:r>
              <a:rPr lang="en-IN" sz="3600" b="1" smtClean="0">
                <a:solidFill>
                  <a:schemeClr val="bg1"/>
                </a:solidFill>
                <a:latin typeface="Bookman Old Style" pitchFamily="18" charset="0"/>
              </a:rPr>
              <a:t> 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609600"/>
            <a:ext cx="911352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77914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8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82615"/>
            <a:ext cx="911352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latin typeface="Bookman Old Style" pitchFamily="18" charset="0"/>
              </a:rPr>
              <a:t>The parameter </a:t>
            </a:r>
            <a:r>
              <a:rPr lang="en-IN" sz="2000" dirty="0" smtClean="0">
                <a:latin typeface="Bookman Old Style" pitchFamily="18" charset="0"/>
              </a:rPr>
              <a:t>α</a:t>
            </a:r>
            <a:r>
              <a:rPr lang="en-IN" sz="2000" dirty="0">
                <a:latin typeface="Bookman Old Style" pitchFamily="18" charset="0"/>
              </a:rPr>
              <a:t> is referred to as the </a:t>
            </a:r>
            <a:r>
              <a:rPr lang="en-IN" sz="2000" b="1" i="1" dirty="0">
                <a:latin typeface="Bookman Old Style" pitchFamily="18" charset="0"/>
              </a:rPr>
              <a:t>shape parameter</a:t>
            </a:r>
            <a:r>
              <a:rPr lang="en-IN" sz="2000" dirty="0">
                <a:latin typeface="Bookman Old Style" pitchFamily="18" charset="0"/>
              </a:rPr>
              <a:t>, and </a:t>
            </a:r>
            <a:r>
              <a:rPr lang="en-IN" sz="2000" dirty="0" err="1" smtClean="0">
                <a:latin typeface="Bookman Old Style" pitchFamily="18" charset="0"/>
              </a:rPr>
              <a:t>λis</a:t>
            </a:r>
            <a:r>
              <a:rPr lang="en-IN" sz="2000" dirty="0" smtClean="0">
                <a:latin typeface="Bookman Old Style" pitchFamily="18" charset="0"/>
              </a:rPr>
              <a:t> </a:t>
            </a:r>
            <a:r>
              <a:rPr lang="en-IN" sz="2000" dirty="0">
                <a:latin typeface="Bookman Old Style" pitchFamily="18" charset="0"/>
              </a:rPr>
              <a:t>the </a:t>
            </a:r>
            <a:r>
              <a:rPr lang="en-IN" sz="2000" b="1" i="1" dirty="0">
                <a:latin typeface="Bookman Old Style" pitchFamily="18" charset="0"/>
              </a:rPr>
              <a:t>rate parameter</a:t>
            </a:r>
            <a:r>
              <a:rPr lang="en-IN" sz="2000" dirty="0">
                <a:latin typeface="Bookman Old Style" pitchFamily="18" charset="0"/>
              </a:rPr>
              <a:t>. Varying the value of </a:t>
            </a:r>
            <a:r>
              <a:rPr lang="en-IN" sz="2000" dirty="0" smtClean="0">
                <a:latin typeface="Bookman Old Style" pitchFamily="18" charset="0"/>
              </a:rPr>
              <a:t>α</a:t>
            </a:r>
            <a:r>
              <a:rPr lang="en-IN" sz="2000" dirty="0">
                <a:latin typeface="Bookman Old Style" pitchFamily="18" charset="0"/>
              </a:rPr>
              <a:t> changes the shape of the </a:t>
            </a:r>
            <a:r>
              <a:rPr lang="en-IN" sz="2000" dirty="0" err="1" smtClean="0">
                <a:latin typeface="Bookman Old Style" pitchFamily="18" charset="0"/>
              </a:rPr>
              <a:t>pdf</a:t>
            </a:r>
            <a:r>
              <a:rPr lang="en-IN" sz="2000" dirty="0" smtClean="0">
                <a:latin typeface="Bookman Old Style" pitchFamily="18" charset="0"/>
              </a:rPr>
              <a:t>,  whereas </a:t>
            </a:r>
            <a:r>
              <a:rPr lang="en-IN" sz="2000" dirty="0">
                <a:latin typeface="Bookman Old Style" pitchFamily="18" charset="0"/>
              </a:rPr>
              <a:t>varying the value of </a:t>
            </a:r>
            <a:r>
              <a:rPr lang="en-IN" sz="2000" dirty="0" smtClean="0">
                <a:latin typeface="Bookman Old Style" pitchFamily="18" charset="0"/>
              </a:rPr>
              <a:t>λ corresponds </a:t>
            </a:r>
            <a:r>
              <a:rPr lang="en-IN" sz="2000" dirty="0">
                <a:latin typeface="Bookman Old Style" pitchFamily="18" charset="0"/>
              </a:rPr>
              <a:t>to changing the units </a:t>
            </a:r>
            <a:endParaRPr lang="en-IN" sz="2000" dirty="0">
              <a:latin typeface="Bookman Old Style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Student t 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9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7772400" cy="1096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Chi-Squared </a:t>
            </a:r>
            <a:r>
              <a:rPr lang="en-IN" sz="3600" b="1" dirty="0" smtClean="0">
                <a:solidFill>
                  <a:schemeClr val="bg1"/>
                </a:solidFill>
                <a:latin typeface="Bookman Old Style" pitchFamily="18" charset="0"/>
              </a:rPr>
              <a:t>Distribution</a:t>
            </a:r>
            <a:endParaRPr lang="en-IN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590800"/>
            <a:ext cx="911352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953000"/>
            <a:ext cx="911352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9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81560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bIns="0">
            <a:spAutoFit/>
          </a:bodyPr>
          <a:lstStyle/>
          <a:p>
            <a:pPr indent="-180975" algn="ctr">
              <a:tabLst>
                <a:tab pos="539750" algn="l"/>
              </a:tabLst>
            </a:pPr>
            <a:r>
              <a:rPr lang="en-IN" sz="3200" b="1" dirty="0">
                <a:solidFill>
                  <a:schemeClr val="bg1"/>
                </a:solidFill>
                <a:latin typeface="Bookman Old Style" pitchFamily="18" charset="0"/>
              </a:rPr>
              <a:t>Introducing the Random Variable</a:t>
            </a:r>
          </a:p>
          <a:p>
            <a:pPr indent="-180975" algn="ctr">
              <a:tabLst>
                <a:tab pos="539750" algn="l"/>
              </a:tabLst>
            </a:pPr>
            <a:r>
              <a:rPr lang="en-US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438400"/>
            <a:ext cx="4683094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811" y="1143000"/>
            <a:ext cx="7848600" cy="7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Bookman Old Style" pitchFamily="18" charset="0"/>
              </a:rPr>
              <a:t>The random variable is a variable whose value depends on the outcome of a random event.</a:t>
            </a:r>
            <a:endParaRPr lang="en-IN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38775"/>
            <a:ext cx="2181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4601"/>
            <a:ext cx="4267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Let’s assume, we have a sample space containing 4 students {A, B, C, D}. If we now randomly pick </a:t>
            </a:r>
            <a:r>
              <a:rPr lang="en-US" sz="1400" i="1" dirty="0" smtClean="0">
                <a:solidFill>
                  <a:srgbClr val="FF0000"/>
                </a:solidFill>
                <a:latin typeface="Bookman Old Style" pitchFamily="18" charset="0"/>
              </a:rPr>
              <a:t>student A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and measure the </a:t>
            </a:r>
            <a:r>
              <a:rPr lang="en-US" sz="1400" i="1" dirty="0">
                <a:solidFill>
                  <a:srgbClr val="FF0000"/>
                </a:solidFill>
                <a:latin typeface="Bookman Old Style" pitchFamily="18" charset="0"/>
              </a:rPr>
              <a:t>height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in centimeters, we can think of the </a:t>
            </a:r>
            <a:r>
              <a:rPr lang="en-US" sz="1400" i="1" dirty="0">
                <a:solidFill>
                  <a:srgbClr val="FF0000"/>
                </a:solidFill>
                <a:latin typeface="Bookman Old Style" pitchFamily="18" charset="0"/>
              </a:rPr>
              <a:t>random variable (H</a:t>
            </a:r>
            <a:r>
              <a:rPr lang="en-US" sz="1400" i="1" dirty="0" smtClean="0">
                <a:solidFill>
                  <a:srgbClr val="FF0000"/>
                </a:solidFill>
                <a:latin typeface="Bookman Old Style" pitchFamily="18" charset="0"/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as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the function with the input of student and the output of height as a real number.</a:t>
            </a:r>
            <a:endParaRPr lang="en-IN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marL="161925" indent="0" algn="just" eaLnBrk="0" hangingPunct="0">
              <a:lnSpc>
                <a:spcPct val="150000"/>
              </a:lnSpc>
              <a:buNone/>
              <a:tabLst>
                <a:tab pos="539750" algn="l"/>
              </a:tabLst>
            </a:pP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Experiment</a:t>
            </a:r>
            <a:r>
              <a:rPr lang="en-US" sz="1600" b="1" dirty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: </a:t>
            </a:r>
            <a:endParaRPr lang="en-US" sz="16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53975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	Testing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two components. (D=defective, N=non-defective)</a:t>
            </a:r>
          </a:p>
          <a:p>
            <a:pPr marL="0" indent="0">
              <a:lnSpc>
                <a:spcPct val="150000"/>
              </a:lnSpc>
              <a:buNone/>
              <a:tabLst>
                <a:tab pos="53975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	Sample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space: S ={DD,DN,ND,NN}</a:t>
            </a:r>
          </a:p>
          <a:p>
            <a:pPr marL="0" indent="0">
              <a:lnSpc>
                <a:spcPct val="150000"/>
              </a:lnSpc>
              <a:buNone/>
              <a:tabLst>
                <a:tab pos="53975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	Let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X = number of defective components when two components are tested.</a:t>
            </a:r>
          </a:p>
          <a:p>
            <a:pPr marL="0" indent="0">
              <a:lnSpc>
                <a:spcPct val="150000"/>
              </a:lnSpc>
              <a:buNone/>
              <a:tabLst>
                <a:tab pos="53975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	Assigned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numerical values to the outcomes are:</a:t>
            </a:r>
          </a:p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9163050" cy="63976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91413"/>
              </p:ext>
            </p:extLst>
          </p:nvPr>
        </p:nvGraphicFramePr>
        <p:xfrm>
          <a:off x="942975" y="2819400"/>
          <a:ext cx="3733800" cy="2063750"/>
        </p:xfrm>
        <a:graphic>
          <a:graphicData uri="http://schemas.openxmlformats.org/drawingml/2006/table">
            <a:tbl>
              <a:tblPr/>
              <a:tblGrid>
                <a:gridCol w="1466850"/>
                <a:gridCol w="2266950"/>
              </a:tblGrid>
              <a:tr h="663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Sample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(Outcome)</a:t>
                      </a:r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Assigned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Numerical Value (x)</a:t>
                      </a:r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DD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DN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ND</a:t>
                      </a:r>
                      <a:endParaRPr lang="en-GB" sz="1200" kern="120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NN</a:t>
                      </a:r>
                      <a:endParaRPr lang="en-GB" sz="1200" kern="120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0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93" y="2819400"/>
            <a:ext cx="2407307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5181600"/>
            <a:ext cx="731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Notice that, the set of all possible values of the random variable X is {0, 1, 2}.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657671"/>
            <a:ext cx="762000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FF3300"/>
                </a:solidFill>
                <a:latin typeface="Bookman Old Style" pitchFamily="18" charset="0"/>
                <a:cs typeface="Arial" pitchFamily="34" charset="0"/>
              </a:rPr>
              <a:t>Definition:</a:t>
            </a:r>
            <a:endParaRPr lang="en-US" sz="1400" i="1" dirty="0">
              <a:solidFill>
                <a:srgbClr val="FF3300"/>
              </a:solidFill>
              <a:latin typeface="Bookman Old Style" pitchFamily="18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A random variable X is a function that associates each element in the sample space with a real number (i.e., X : S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sym typeface="Symbol" pitchFamily="18" charset="2"/>
              </a:rPr>
              <a:t>R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  <a:sym typeface="Symbol" pitchFamily="18" charset="2"/>
              </a:rPr>
              <a:t>)</a:t>
            </a:r>
            <a:endParaRPr lang="en-US" sz="1400" dirty="0">
              <a:solidFill>
                <a:srgbClr val="002060"/>
              </a:solidFill>
              <a:latin typeface="Bookman Old Style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77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chemeClr val="bg1"/>
                </a:solidFill>
                <a:latin typeface="Bookman Old Style" pitchFamily="18" charset="0"/>
              </a:rPr>
              <a:t>Cont</a:t>
            </a:r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…..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085850"/>
            <a:ext cx="8229600" cy="5791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Consider tossing a fair coin 3 times.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Define 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X = the number of heads obtained in 3 tosses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50" y="3124200"/>
            <a:ext cx="2071401" cy="13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400" i="1" dirty="0">
                <a:latin typeface="Bookman Old Style" pitchFamily="18" charset="0"/>
                <a:cs typeface="Arial" pitchFamily="34" charset="0"/>
              </a:rPr>
              <a:t>X</a:t>
            </a:r>
            <a:r>
              <a:rPr lang="en-US" sz="1400" dirty="0">
                <a:latin typeface="Bookman Old Style" pitchFamily="18" charset="0"/>
                <a:cs typeface="Arial" pitchFamily="34" charset="0"/>
              </a:rPr>
              <a:t> = 0: TTT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i="1" dirty="0">
                <a:latin typeface="Bookman Old Style" pitchFamily="18" charset="0"/>
                <a:cs typeface="Arial" pitchFamily="34" charset="0"/>
              </a:rPr>
              <a:t>X</a:t>
            </a:r>
            <a:r>
              <a:rPr lang="en-US" sz="1400" dirty="0">
                <a:latin typeface="Bookman Old Style" pitchFamily="18" charset="0"/>
                <a:cs typeface="Arial" pitchFamily="34" charset="0"/>
              </a:rPr>
              <a:t> = 1: HTT THT TTH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i="1" dirty="0">
                <a:latin typeface="Bookman Old Style" pitchFamily="18" charset="0"/>
                <a:cs typeface="Arial" pitchFamily="34" charset="0"/>
              </a:rPr>
              <a:t>X</a:t>
            </a:r>
            <a:r>
              <a:rPr lang="en-US" sz="1400" dirty="0">
                <a:latin typeface="Bookman Old Style" pitchFamily="18" charset="0"/>
                <a:cs typeface="Arial" pitchFamily="34" charset="0"/>
              </a:rPr>
              <a:t> = 2: HHT HTH THH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i="1" dirty="0">
                <a:latin typeface="Bookman Old Style" pitchFamily="18" charset="0"/>
                <a:cs typeface="Arial" pitchFamily="34" charset="0"/>
              </a:rPr>
              <a:t>X</a:t>
            </a:r>
            <a:r>
              <a:rPr lang="en-US" sz="1400" dirty="0">
                <a:latin typeface="Bookman Old Style" pitchFamily="18" charset="0"/>
                <a:cs typeface="Arial" pitchFamily="34" charset="0"/>
              </a:rPr>
              <a:t> = 3: HHH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2867"/>
              </p:ext>
            </p:extLst>
          </p:nvPr>
        </p:nvGraphicFramePr>
        <p:xfrm>
          <a:off x="2362200" y="4406910"/>
          <a:ext cx="3692525" cy="676275"/>
        </p:xfrm>
        <a:graphic>
          <a:graphicData uri="http://schemas.openxmlformats.org/drawingml/2006/table">
            <a:tbl>
              <a:tblPr/>
              <a:tblGrid>
                <a:gridCol w="1282354"/>
                <a:gridCol w="603285"/>
                <a:gridCol w="601800"/>
                <a:gridCol w="603285"/>
                <a:gridCol w="601801"/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Values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Probability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Curved Down Arrow 6"/>
          <p:cNvSpPr>
            <a:spLocks noChangeArrowheads="1"/>
          </p:cNvSpPr>
          <p:nvPr/>
        </p:nvSpPr>
        <p:spPr bwMode="auto">
          <a:xfrm rot="722487">
            <a:off x="1993449" y="4131116"/>
            <a:ext cx="1718003" cy="410540"/>
          </a:xfrm>
          <a:prstGeom prst="curvedDownArrow">
            <a:avLst>
              <a:gd name="adj1" fmla="val 25015"/>
              <a:gd name="adj2" fmla="val 49997"/>
              <a:gd name="adj3" fmla="val 25000"/>
            </a:avLst>
          </a:prstGeom>
          <a:solidFill>
            <a:srgbClr val="D2DA7A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Curved Down Arrow 8"/>
          <p:cNvSpPr>
            <a:spLocks noChangeArrowheads="1"/>
          </p:cNvSpPr>
          <p:nvPr/>
        </p:nvSpPr>
        <p:spPr bwMode="auto">
          <a:xfrm rot="20561537">
            <a:off x="4483872" y="3810173"/>
            <a:ext cx="1818405" cy="362801"/>
          </a:xfrm>
          <a:prstGeom prst="curvedDownArrow">
            <a:avLst>
              <a:gd name="adj1" fmla="val 25009"/>
              <a:gd name="adj2" fmla="val 49994"/>
              <a:gd name="adj3" fmla="val 25000"/>
            </a:avLst>
          </a:prstGeom>
          <a:solidFill>
            <a:srgbClr val="D2DA7A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2093912"/>
            <a:ext cx="25003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1074" y="5486400"/>
            <a:ext cx="771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A random variable can be either discrete or continuous.</a:t>
            </a:r>
            <a:endParaRPr lang="en-IN" sz="1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6572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Discrete and Continuous Random Variables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Bookman Old Style" pitchFamily="18" charset="0"/>
              </a:rPr>
              <a:t>A discrete random variable is a random variable with a finite or countably infinite </a:t>
            </a:r>
            <a:r>
              <a:rPr lang="en-US" sz="1400" dirty="0" smtClean="0">
                <a:latin typeface="Bookman Old Style" pitchFamily="18" charset="0"/>
              </a:rPr>
              <a:t>range </a:t>
            </a:r>
            <a:r>
              <a:rPr lang="en-IN" sz="1400" dirty="0">
                <a:latin typeface="Bookman Old Style" pitchFamily="18" charset="0"/>
              </a:rPr>
              <a:t>(think integers or whole numbers)</a:t>
            </a:r>
            <a:r>
              <a:rPr lang="en-US" sz="1400" dirty="0">
                <a:latin typeface="Bookman Old Style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Examples: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number </a:t>
            </a:r>
            <a:r>
              <a:rPr lang="en-US" sz="1400" dirty="0">
                <a:latin typeface="Bookman Old Style" pitchFamily="18" charset="0"/>
              </a:rPr>
              <a:t>of students in a class,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test </a:t>
            </a:r>
            <a:r>
              <a:rPr lang="en-US" sz="1400" dirty="0">
                <a:latin typeface="Bookman Old Style" pitchFamily="18" charset="0"/>
              </a:rPr>
              <a:t>questions answered correctly, </a:t>
            </a:r>
            <a:endParaRPr lang="en-US" sz="1400" dirty="0" smtClean="0"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the </a:t>
            </a:r>
            <a:r>
              <a:rPr lang="en-US" sz="1400" dirty="0">
                <a:latin typeface="Bookman Old Style" pitchFamily="18" charset="0"/>
              </a:rPr>
              <a:t>number of children in a family</a:t>
            </a:r>
            <a:r>
              <a:rPr lang="en-US" sz="1400" dirty="0" smtClean="0">
                <a:latin typeface="Bookman Old Style" pitchFamily="18" charset="0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the </a:t>
            </a:r>
            <a:r>
              <a:rPr lang="en-US" sz="1400" dirty="0">
                <a:latin typeface="Bookman Old Style" pitchFamily="18" charset="0"/>
              </a:rPr>
              <a:t>outcomes of rolling a die is countably </a:t>
            </a:r>
            <a:r>
              <a:rPr lang="en-US" sz="1400" dirty="0" smtClean="0">
                <a:latin typeface="Bookman Old Style" pitchFamily="18" charset="0"/>
              </a:rPr>
              <a:t>finite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Bookman Old Style" pitchFamily="18" charset="0"/>
              </a:rPr>
              <a:t>Where </a:t>
            </a:r>
            <a:r>
              <a:rPr lang="en-US" sz="1400" dirty="0">
                <a:latin typeface="Bookman Old Style" pitchFamily="18" charset="0"/>
              </a:rPr>
              <a:t>as, </a:t>
            </a:r>
            <a:r>
              <a:rPr lang="en-US" sz="1400" dirty="0" smtClean="0">
                <a:latin typeface="Bookman Old Style" pitchFamily="18" charset="0"/>
              </a:rPr>
              <a:t>set </a:t>
            </a:r>
            <a:r>
              <a:rPr lang="en-US" sz="1400" dirty="0">
                <a:latin typeface="Bookman Old Style" pitchFamily="18" charset="0"/>
              </a:rPr>
              <a:t>of all natural </a:t>
            </a:r>
            <a:r>
              <a:rPr lang="en-US" sz="1400" dirty="0" smtClean="0">
                <a:latin typeface="Bookman Old Style" pitchFamily="18" charset="0"/>
              </a:rPr>
              <a:t>numbers</a:t>
            </a:r>
            <a:r>
              <a:rPr lang="en-US" sz="1400" dirty="0">
                <a:latin typeface="Bookman Old Style" pitchFamily="18" charset="0"/>
              </a:rPr>
              <a:t>, it is countably </a:t>
            </a:r>
            <a:r>
              <a:rPr lang="en-US" sz="1400" dirty="0" smtClean="0">
                <a:latin typeface="Bookman Old Style" pitchFamily="18" charset="0"/>
              </a:rPr>
              <a:t>infinite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4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Bookman Old Style" pitchFamily="18" charset="0"/>
              </a:rPr>
              <a:t>When the range of a random variable is on a continuous </a:t>
            </a:r>
            <a:r>
              <a:rPr lang="en-US" sz="1400" dirty="0" smtClean="0">
                <a:latin typeface="Bookman Old Style" pitchFamily="18" charset="0"/>
              </a:rPr>
              <a:t>scale </a:t>
            </a:r>
            <a:r>
              <a:rPr lang="en-IN" sz="1400" dirty="0">
                <a:latin typeface="Bookman Old Style" pitchFamily="18" charset="0"/>
              </a:rPr>
              <a:t>(think an interval of real numbers) </a:t>
            </a:r>
            <a:r>
              <a:rPr lang="en-US" sz="1400" dirty="0">
                <a:latin typeface="Bookman Old Style" pitchFamily="18" charset="0"/>
              </a:rPr>
              <a:t>, it is called a continuous random variable.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Examples: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1400" dirty="0">
                <a:latin typeface="Bookman Old Style" pitchFamily="18" charset="0"/>
              </a:rPr>
              <a:t>Height, </a:t>
            </a:r>
            <a:r>
              <a:rPr lang="en-US" sz="1400" dirty="0" smtClean="0">
                <a:latin typeface="Bookman Old Style" pitchFamily="18" charset="0"/>
              </a:rPr>
              <a:t>Weight</a:t>
            </a:r>
            <a:r>
              <a:rPr lang="en-US" sz="1400" dirty="0">
                <a:latin typeface="Bookman Old Style" pitchFamily="18" charset="0"/>
              </a:rPr>
              <a:t>, Amount of rainfall, pressure, </a:t>
            </a:r>
            <a:r>
              <a:rPr lang="en-US" sz="1400" dirty="0" smtClean="0">
                <a:latin typeface="Bookman Old Style" pitchFamily="18" charset="0"/>
              </a:rPr>
              <a:t>mass</a:t>
            </a:r>
            <a:r>
              <a:rPr lang="en-US" sz="1400" dirty="0">
                <a:latin typeface="Bookman Old Style" pitchFamily="18" charset="0"/>
              </a:rPr>
              <a:t>, and </a:t>
            </a:r>
            <a:r>
              <a:rPr lang="en-US" sz="1400" dirty="0" smtClean="0">
                <a:latin typeface="Bookman Old Style" pitchFamily="18" charset="0"/>
              </a:rPr>
              <a:t>distance etc</a:t>
            </a:r>
            <a:r>
              <a:rPr lang="en-US" sz="1400" dirty="0">
                <a:latin typeface="Bookman Old Style" pitchFamily="18" charset="0"/>
              </a:rPr>
              <a:t>.</a:t>
            </a:r>
            <a:endParaRPr lang="en-IN" sz="1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/>
          </a:bodyPr>
          <a:lstStyle/>
          <a:p>
            <a:r>
              <a:rPr lang="en-IN" sz="1600" dirty="0">
                <a:solidFill>
                  <a:srgbClr val="FF0000"/>
                </a:solidFill>
                <a:latin typeface="Bookman Old Style" pitchFamily="18" charset="0"/>
              </a:rPr>
              <a:t>Multiplication </a:t>
            </a:r>
            <a:r>
              <a:rPr lang="en-IN" sz="1600" dirty="0" smtClean="0">
                <a:solidFill>
                  <a:srgbClr val="FF0000"/>
                </a:solidFill>
                <a:latin typeface="Bookman Old Style" pitchFamily="18" charset="0"/>
              </a:rPr>
              <a:t>Principle:</a:t>
            </a:r>
          </a:p>
          <a:p>
            <a:pPr marL="0" indent="0">
              <a:buNone/>
            </a:pPr>
            <a:r>
              <a:rPr lang="en-IN" sz="16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IN" sz="1600" dirty="0">
                <a:latin typeface="Bookman Old Style" pitchFamily="18" charset="0"/>
              </a:rPr>
              <a:t>If one probability experiment has outcomes and another has outcomes, then there are total outcomes for the two experiments. </a:t>
            </a:r>
            <a:endParaRPr lang="en-IN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C</a:t>
            </a:r>
            <a:r>
              <a:rPr lang="en-IN" sz="1600" dirty="0" smtClean="0">
                <a:latin typeface="Bookman Old Style" pitchFamily="18" charset="0"/>
              </a:rPr>
              <a:t>onsider the </a:t>
            </a:r>
            <a:r>
              <a:rPr lang="en-IN" sz="1600" dirty="0">
                <a:latin typeface="Bookman Old Style" pitchFamily="18" charset="0"/>
              </a:rPr>
              <a:t>example of tossing a coin twice .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 Each toss is a probability experiment and on each toss, there are two possible outcomes: 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 Thus, for two tosses, there are 2*2=4 total outcomes.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 If we </a:t>
            </a:r>
            <a:r>
              <a:rPr lang="en-IN" sz="1600" dirty="0" smtClean="0">
                <a:latin typeface="Bookman Old Style" pitchFamily="18" charset="0"/>
              </a:rPr>
              <a:t>toss </a:t>
            </a:r>
            <a:r>
              <a:rPr lang="en-IN" sz="1600" dirty="0">
                <a:latin typeface="Bookman Old Style" pitchFamily="18" charset="0"/>
              </a:rPr>
              <a:t>the coin a third time, there are -------------total outcomes. </a:t>
            </a:r>
            <a:endParaRPr lang="en-IN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How to count the number of ways in which they can occur</a:t>
            </a:r>
            <a:r>
              <a:rPr lang="en-IN" sz="1600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en-IN" sz="1600" dirty="0" smtClean="0">
                <a:solidFill>
                  <a:srgbClr val="FF0000"/>
                </a:solidFill>
                <a:latin typeface="Bookman Old Style" pitchFamily="18" charset="0"/>
              </a:rPr>
              <a:t>Permutation</a:t>
            </a:r>
            <a:r>
              <a:rPr lang="en-IN" sz="1600" dirty="0" smtClean="0">
                <a:latin typeface="Bookman Old Style" pitchFamily="18" charset="0"/>
              </a:rPr>
              <a:t> </a:t>
            </a:r>
            <a:endParaRPr lang="en-IN" sz="16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A permutation is an ordered arrangement of objects. 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For example, "MATH'' is a permutation of four letters from the alphabet. 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		4 ×3 ×2 ×1 = 4! = 24, 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The number of permutations of  n distinct objects  is given by       </a:t>
            </a:r>
            <a:r>
              <a:rPr lang="pt-BR" sz="1600" dirty="0">
                <a:latin typeface="Bookman Old Style" pitchFamily="18" charset="0"/>
              </a:rPr>
              <a:t>n×(n−1)×⋯×2 ×1 = n!</a:t>
            </a:r>
            <a:endParaRPr lang="en-IN" sz="1600" dirty="0">
              <a:latin typeface="Bookman Old Style" pitchFamily="18" charset="0"/>
            </a:endParaRPr>
          </a:p>
          <a:p>
            <a:pPr marL="0" indent="0">
              <a:buNone/>
            </a:pPr>
            <a:endParaRPr lang="en-IN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1600" dirty="0" smtClean="0">
                <a:solidFill>
                  <a:srgbClr val="FF0000"/>
                </a:solidFill>
                <a:latin typeface="Bookman Old Style" pitchFamily="18" charset="0"/>
              </a:rPr>
              <a:t>Combination</a:t>
            </a:r>
          </a:p>
          <a:p>
            <a:pPr marL="0" indent="0">
              <a:buNone/>
            </a:pPr>
            <a:r>
              <a:rPr lang="en-IN" sz="1600" dirty="0" smtClean="0">
                <a:latin typeface="Bookman Old Style" pitchFamily="18" charset="0"/>
              </a:rPr>
              <a:t>A </a:t>
            </a:r>
            <a:r>
              <a:rPr lang="en-IN" sz="1600" dirty="0">
                <a:latin typeface="Bookman Old Style" pitchFamily="18" charset="0"/>
              </a:rPr>
              <a:t>combination is an unordered collection of objects from total objects. </a:t>
            </a: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For example, a group of three students chosen from a class of 10 </a:t>
            </a:r>
            <a:r>
              <a:rPr lang="en-IN" sz="1600" dirty="0" smtClean="0">
                <a:latin typeface="Bookman Old Style" pitchFamily="18" charset="0"/>
              </a:rPr>
              <a:t>students  -- </a:t>
            </a:r>
            <a:r>
              <a:rPr lang="en-IN" sz="1600" baseline="30000" dirty="0" smtClean="0">
                <a:latin typeface="Bookman Old Style" pitchFamily="18" charset="0"/>
              </a:rPr>
              <a:t>10</a:t>
            </a:r>
            <a:r>
              <a:rPr lang="en-IN" sz="1600" dirty="0" smtClean="0">
                <a:latin typeface="Bookman Old Style" pitchFamily="18" charset="0"/>
              </a:rPr>
              <a:t>C</a:t>
            </a:r>
            <a:r>
              <a:rPr lang="en-IN" sz="1600" baseline="-25000" dirty="0" smtClean="0">
                <a:latin typeface="Bookman Old Style" pitchFamily="18" charset="0"/>
              </a:rPr>
              <a:t>3</a:t>
            </a:r>
          </a:p>
          <a:p>
            <a:pPr marL="0" indent="0">
              <a:buNone/>
            </a:pPr>
            <a:endParaRPr lang="en-IN" sz="1600" baseline="-250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1600" dirty="0">
                <a:latin typeface="Bookman Old Style" pitchFamily="18" charset="0"/>
              </a:rPr>
              <a:t>The number of combinations of objects selected without replacement from distinct objects is given </a:t>
            </a:r>
            <a:r>
              <a:rPr lang="en-IN" sz="1600" dirty="0" smtClean="0">
                <a:latin typeface="Bookman Old Style" pitchFamily="18" charset="0"/>
              </a:rPr>
              <a:t>by   </a:t>
            </a:r>
            <a:r>
              <a:rPr lang="en-IN" sz="1600" baseline="30000" dirty="0" err="1" smtClean="0">
                <a:latin typeface="Bookman Old Style" pitchFamily="18" charset="0"/>
              </a:rPr>
              <a:t>n</a:t>
            </a:r>
            <a:r>
              <a:rPr lang="en-IN" sz="1600" dirty="0" err="1" smtClean="0">
                <a:latin typeface="Bookman Old Style" pitchFamily="18" charset="0"/>
              </a:rPr>
              <a:t>C</a:t>
            </a:r>
            <a:r>
              <a:rPr lang="en-IN" sz="1600" baseline="-25000" dirty="0" err="1" smtClean="0">
                <a:latin typeface="Bookman Old Style" pitchFamily="18" charset="0"/>
              </a:rPr>
              <a:t>r</a:t>
            </a:r>
            <a:r>
              <a:rPr lang="en-IN" sz="1600" dirty="0" smtClean="0">
                <a:latin typeface="Bookman Old Style" pitchFamily="18" charset="0"/>
              </a:rPr>
              <a:t> = n!/r!(n-r)!</a:t>
            </a:r>
            <a:endParaRPr lang="en-IN" sz="1600" baseline="-25000" dirty="0">
              <a:latin typeface="Bookman Old Style" pitchFamily="18" charset="0"/>
            </a:endParaRPr>
          </a:p>
          <a:p>
            <a:pPr marL="0" indent="0">
              <a:buNone/>
            </a:pPr>
            <a:endParaRPr lang="en-IN" sz="1600" dirty="0">
              <a:latin typeface="Bookman Old Style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56356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Counting Techniques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9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9067800" cy="63976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Probability Distribution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Bookman Old Style" pitchFamily="18" charset="0"/>
              </a:rPr>
              <a:t>The </a:t>
            </a:r>
            <a:r>
              <a:rPr lang="en-US" sz="1400" dirty="0" smtClean="0">
                <a:latin typeface="Bookman Old Style" pitchFamily="18" charset="0"/>
              </a:rPr>
              <a:t>probability distribution for </a:t>
            </a:r>
            <a:r>
              <a:rPr lang="en-US" sz="1400" dirty="0">
                <a:latin typeface="Bookman Old Style" pitchFamily="18" charset="0"/>
              </a:rPr>
              <a:t>a random variable describes how the probabilities are distributed over the </a:t>
            </a:r>
            <a:r>
              <a:rPr lang="en-US" sz="1400" dirty="0" smtClean="0">
                <a:latin typeface="Bookman Old Style" pitchFamily="18" charset="0"/>
              </a:rPr>
              <a:t>values </a:t>
            </a:r>
            <a:r>
              <a:rPr lang="en-US" sz="1400" dirty="0">
                <a:latin typeface="Bookman Old Style" pitchFamily="18" charset="0"/>
              </a:rPr>
              <a:t>of the random variable. </a:t>
            </a:r>
            <a:endParaRPr lang="en-US" sz="14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Bookman Old Style" pitchFamily="18" charset="0"/>
              </a:rPr>
              <a:t>Probability Mass Function(PMF):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219326"/>
            <a:ext cx="4314825" cy="77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275" y="3200401"/>
            <a:ext cx="7553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ookman Old Style" pitchFamily="18" charset="0"/>
              </a:rPr>
              <a:t>probability distribution </a:t>
            </a:r>
            <a:r>
              <a:rPr lang="en-US" sz="1400" dirty="0" smtClean="0">
                <a:latin typeface="Bookman Old Style" pitchFamily="18" charset="0"/>
              </a:rPr>
              <a:t>: P(X=1</a:t>
            </a:r>
            <a:r>
              <a:rPr lang="en-US" sz="1400" dirty="0">
                <a:latin typeface="Bookman Old Style" pitchFamily="18" charset="0"/>
              </a:rPr>
              <a:t>) = 1/6, P(X=2) = 1/6 and so on</a:t>
            </a:r>
            <a:r>
              <a:rPr lang="en-US" sz="1400" dirty="0" smtClean="0">
                <a:latin typeface="Bookman Old Style" pitchFamily="18" charset="0"/>
              </a:rPr>
              <a:t>.</a:t>
            </a:r>
          </a:p>
          <a:p>
            <a:pPr algn="ctr"/>
            <a:endParaRPr lang="en-US" sz="1400" dirty="0">
              <a:latin typeface="Bookman Old Style" pitchFamily="18" charset="0"/>
            </a:endParaRPr>
          </a:p>
          <a:p>
            <a:pPr algn="ctr"/>
            <a:r>
              <a:rPr lang="en-IN" sz="1400" i="1" dirty="0">
                <a:latin typeface="Bookman Old Style" pitchFamily="18" charset="0"/>
              </a:rPr>
              <a:t>f(x) = P(X = x</a:t>
            </a:r>
            <a:r>
              <a:rPr lang="en-IN" sz="1400" i="1" dirty="0" smtClean="0">
                <a:latin typeface="Bookman Old Style" pitchFamily="18" charset="0"/>
              </a:rPr>
              <a:t>)</a:t>
            </a:r>
          </a:p>
          <a:p>
            <a:pPr algn="ctr"/>
            <a:endParaRPr lang="en-US" sz="1400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>
                <a:latin typeface="Bookman Old Style" pitchFamily="18" charset="0"/>
              </a:rPr>
              <a:t>(x, f(x)) </a:t>
            </a:r>
            <a:r>
              <a:rPr lang="en-US" sz="1400" dirty="0">
                <a:latin typeface="Bookman Old Style" pitchFamily="18" charset="0"/>
              </a:rPr>
              <a:t>is called the probability function, probability mass function or probability distribution function of the discrete random variable X</a:t>
            </a:r>
            <a:r>
              <a:rPr lang="en-US" sz="1400" dirty="0" smtClean="0">
                <a:latin typeface="Bookman Old Style" pitchFamily="18" charset="0"/>
              </a:rPr>
              <a:t>.</a:t>
            </a:r>
          </a:p>
          <a:p>
            <a:pPr algn="ctr"/>
            <a:endParaRPr lang="en-US" sz="1400" dirty="0">
              <a:latin typeface="Bookman Old Style" pitchFamily="18" charset="0"/>
            </a:endParaRPr>
          </a:p>
          <a:p>
            <a:pPr algn="ctr"/>
            <a:r>
              <a:rPr lang="en-US" sz="1400" i="1" dirty="0">
                <a:latin typeface="Bookman Old Style" pitchFamily="18" charset="0"/>
              </a:rPr>
              <a:t>f(x) </a:t>
            </a:r>
            <a:r>
              <a:rPr lang="en-US" sz="1400" dirty="0">
                <a:latin typeface="Bookman Old Style" pitchFamily="18" charset="0"/>
              </a:rPr>
              <a:t>is considered a probability mass function if it satisfies the following conditions:</a:t>
            </a:r>
          </a:p>
          <a:p>
            <a:pPr algn="ctr"/>
            <a:endParaRPr lang="en-US" sz="1400" dirty="0" smtClean="0">
              <a:latin typeface="Bookman Old Style" pitchFamily="18" charset="0"/>
            </a:endParaRPr>
          </a:p>
          <a:p>
            <a:pPr algn="ctr"/>
            <a:endParaRPr lang="en-IN" sz="1400" dirty="0">
              <a:latin typeface="Bookman Old Style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5334000"/>
            <a:ext cx="2143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9067800" cy="63976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Probability Distribution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Bookman Old Style" pitchFamily="18" charset="0"/>
              </a:rPr>
              <a:t>The </a:t>
            </a:r>
            <a:r>
              <a:rPr lang="en-US" sz="1400" dirty="0" smtClean="0">
                <a:latin typeface="Bookman Old Style" pitchFamily="18" charset="0"/>
              </a:rPr>
              <a:t>probability distribution for </a:t>
            </a:r>
            <a:r>
              <a:rPr lang="en-US" sz="1400" dirty="0">
                <a:latin typeface="Bookman Old Style" pitchFamily="18" charset="0"/>
              </a:rPr>
              <a:t>a random variable describes how the probabilities are distributed over the </a:t>
            </a:r>
            <a:r>
              <a:rPr lang="en-US" sz="1400" dirty="0" smtClean="0">
                <a:latin typeface="Bookman Old Style" pitchFamily="18" charset="0"/>
              </a:rPr>
              <a:t>values </a:t>
            </a:r>
            <a:r>
              <a:rPr lang="en-US" sz="1400" dirty="0">
                <a:latin typeface="Bookman Old Style" pitchFamily="18" charset="0"/>
              </a:rPr>
              <a:t>of the random variable. </a:t>
            </a:r>
            <a:endParaRPr lang="en-US" sz="14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Bookman Old Style" pitchFamily="18" charset="0"/>
              </a:rPr>
              <a:t>Probability Mass Function(PMF):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F0000"/>
                </a:solidFill>
                <a:latin typeface="Bookman Old Style" pitchFamily="18" charset="0"/>
              </a:rPr>
              <a:t>	</a:t>
            </a:r>
            <a:r>
              <a:rPr lang="en-IN" sz="1400" dirty="0">
                <a:latin typeface="Bookman Old Style" pitchFamily="18" charset="0"/>
              </a:rPr>
              <a:t>Compute the probability that a discrete random variable equals a specific value. </a:t>
            </a:r>
            <a:endParaRPr lang="en-IN" sz="1400" dirty="0" smtClean="0"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Consider  </a:t>
            </a:r>
            <a:r>
              <a:rPr lang="en-IN" sz="1400" dirty="0">
                <a:latin typeface="Bookman Old Style" pitchFamily="18" charset="0"/>
              </a:rPr>
              <a:t>the context  where we recorded the sequence of heads and tails in two tosses of a fair coin. The sample space for this random experiment is given by   S={</a:t>
            </a:r>
            <a:r>
              <a:rPr lang="en-IN" sz="1400" dirty="0" err="1">
                <a:latin typeface="Bookman Old Style" pitchFamily="18" charset="0"/>
              </a:rPr>
              <a:t>hh,ht,th,tt</a:t>
            </a:r>
            <a:r>
              <a:rPr lang="en-IN" sz="1400" dirty="0" smtClean="0">
                <a:latin typeface="Bookman Old Style" pitchFamily="18" charset="0"/>
              </a:rPr>
              <a:t>}. </a:t>
            </a:r>
            <a:r>
              <a:rPr lang="en-IN" sz="1400" dirty="0">
                <a:latin typeface="Bookman Old Style" pitchFamily="18" charset="0"/>
              </a:rPr>
              <a:t>Define a random variable X that tracks the number of heads obtained in an outcome. </a:t>
            </a:r>
            <a:r>
              <a:rPr lang="en-IN" sz="1400" dirty="0" smtClean="0">
                <a:solidFill>
                  <a:srgbClr val="FF0000"/>
                </a:solidFill>
                <a:latin typeface="Bookman Old Style" pitchFamily="18" charset="0"/>
              </a:rPr>
              <a:t>Compute </a:t>
            </a:r>
            <a:r>
              <a:rPr lang="en-IN" sz="1400" dirty="0">
                <a:solidFill>
                  <a:srgbClr val="FF0000"/>
                </a:solidFill>
                <a:latin typeface="Bookman Old Style" pitchFamily="18" charset="0"/>
              </a:rPr>
              <a:t>the probability that the random variable equals 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	P(X </a:t>
            </a:r>
            <a:r>
              <a:rPr lang="en-IN" sz="1400" dirty="0">
                <a:latin typeface="Bookman Old Style" pitchFamily="18" charset="0"/>
              </a:rPr>
              <a:t>= 1) = P({</a:t>
            </a:r>
            <a:r>
              <a:rPr lang="en-IN" sz="1400" dirty="0" err="1">
                <a:latin typeface="Bookman Old Style" pitchFamily="18" charset="0"/>
              </a:rPr>
              <a:t>ht,th</a:t>
            </a:r>
            <a:r>
              <a:rPr lang="en-IN" sz="1400" dirty="0">
                <a:latin typeface="Bookman Old Style" pitchFamily="18" charset="0"/>
              </a:rPr>
              <a:t>}) =  # outcomes in {</a:t>
            </a:r>
            <a:r>
              <a:rPr lang="en-IN" sz="1400" dirty="0" err="1">
                <a:latin typeface="Bookman Old Style" pitchFamily="18" charset="0"/>
              </a:rPr>
              <a:t>ht,th</a:t>
            </a:r>
            <a:r>
              <a:rPr lang="en-IN" sz="1400" dirty="0">
                <a:latin typeface="Bookman Old Style" pitchFamily="18" charset="0"/>
              </a:rPr>
              <a:t>}   /   # outcomes in  S  =   2 / </a:t>
            </a:r>
            <a:r>
              <a:rPr lang="en-IN" sz="1400" dirty="0" smtClean="0">
                <a:latin typeface="Bookman Old Style" pitchFamily="18" charset="0"/>
              </a:rPr>
              <a:t>4=0.5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400" dirty="0" smtClean="0"/>
              <a:t>		</a:t>
            </a:r>
            <a:r>
              <a:rPr lang="en-IN" sz="1400" dirty="0">
                <a:latin typeface="Bookman Old Style" pitchFamily="18" charset="0"/>
              </a:rPr>
              <a:t>p(1) = P(X = 1) = P({</a:t>
            </a:r>
            <a:r>
              <a:rPr lang="en-IN" sz="1400" dirty="0" err="1">
                <a:latin typeface="Bookman Old Style" pitchFamily="18" charset="0"/>
              </a:rPr>
              <a:t>ht,th</a:t>
            </a:r>
            <a:r>
              <a:rPr lang="en-IN" sz="1400" dirty="0">
                <a:latin typeface="Bookman Old Style" pitchFamily="18" charset="0"/>
              </a:rPr>
              <a:t>}) = 0.5. </a:t>
            </a:r>
            <a:br>
              <a:rPr lang="en-IN" sz="1400" dirty="0">
                <a:latin typeface="Bookman Old Style" pitchFamily="18" charset="0"/>
              </a:rPr>
            </a:br>
            <a:r>
              <a:rPr lang="en-IN" sz="1400" dirty="0" smtClean="0">
                <a:latin typeface="Bookman Old Style" pitchFamily="18" charset="0"/>
              </a:rPr>
              <a:t>Also calculate p(2),p(0)</a:t>
            </a:r>
            <a:endParaRPr lang="en-US" sz="14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52600"/>
            <a:ext cx="64206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38825"/>
            <a:ext cx="90201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1078</Words>
  <Application>Microsoft Office PowerPoint</Application>
  <PresentationFormat>On-screen Show (4:3)</PresentationFormat>
  <Paragraphs>192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Understanding Random Variables and Probability Distributions …</vt:lpstr>
      <vt:lpstr>Probability</vt:lpstr>
      <vt:lpstr>PowerPoint Presentation</vt:lpstr>
      <vt:lpstr>Example</vt:lpstr>
      <vt:lpstr>Cont…..</vt:lpstr>
      <vt:lpstr>Discrete and Continuous Random Variables</vt:lpstr>
      <vt:lpstr>Counting Techniques</vt:lpstr>
      <vt:lpstr> Probability Distribution </vt:lpstr>
      <vt:lpstr> Probability Distribution </vt:lpstr>
      <vt:lpstr> Probability Distribution </vt:lpstr>
      <vt:lpstr> Probability density function </vt:lpstr>
      <vt:lpstr> Probability density function </vt:lpstr>
      <vt:lpstr>PowerPoint Presentation</vt:lpstr>
      <vt:lpstr>PowerPoint Presentation</vt:lpstr>
      <vt:lpstr>Binomial Distribution</vt:lpstr>
      <vt:lpstr>Binomial Distribution</vt:lpstr>
      <vt:lpstr>Binomial Distribution</vt:lpstr>
      <vt:lpstr>Normal Distribution</vt:lpstr>
      <vt:lpstr>Normal Distribution</vt:lpstr>
      <vt:lpstr>Uniform Distribution</vt:lpstr>
      <vt:lpstr>Gamma Distribution</vt:lpstr>
      <vt:lpstr>Student t Distribution</vt:lpstr>
      <vt:lpstr>Chi-Squared Distribution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PREPROCESSING</dc:title>
  <dc:creator>B Lakshmi Ramani</dc:creator>
  <cp:lastModifiedBy>A.MADHURI</cp:lastModifiedBy>
  <cp:revision>217</cp:revision>
  <dcterms:created xsi:type="dcterms:W3CDTF">2006-08-16T00:00:00Z</dcterms:created>
  <dcterms:modified xsi:type="dcterms:W3CDTF">2023-09-20T11:14:46Z</dcterms:modified>
</cp:coreProperties>
</file>