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13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iIV4sYPhVJjCFdk0eL7HvrZ0Z7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BA26DE-654B-4F9D-A146-51609412B511}">
  <a:tblStyle styleId="{02BA26DE-654B-4F9D-A146-51609412B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9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6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6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6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58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5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5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5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365760" y="286603"/>
            <a:ext cx="1078992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Types of Databases and Database Applications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Traditional Applications: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Numeric and Textual Databases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More Recent Applications: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Multimedia Databases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Geographic Information Systems (GIS)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Data Warehouses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Real-time and Active Databases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Many other applications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512064" y="286603"/>
            <a:ext cx="10643616" cy="9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Main Characteristics of the Database Approach</a:t>
            </a:r>
            <a:endParaRPr sz="4320"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2. </a:t>
            </a:r>
            <a:r>
              <a:rPr lang="en-US" sz="2800" b="1"/>
              <a:t>Insulation between programs and data: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Called </a:t>
            </a:r>
            <a:r>
              <a:rPr lang="en-US" sz="2400" b="1"/>
              <a:t>program-data independence</a:t>
            </a:r>
            <a:r>
              <a:rPr lang="en-US" sz="2400"/>
              <a:t>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Allows changing data structures and storage organization without having to change the DBMS access programs.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   Data Abstraction: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A </a:t>
            </a:r>
            <a:r>
              <a:rPr lang="en-US" sz="2400" b="1"/>
              <a:t>data model</a:t>
            </a:r>
            <a:r>
              <a:rPr lang="en-US" sz="2400"/>
              <a:t> is used to hide storage details and present the users with a conceptual view  of the database.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Programs refer to the data model constructs rather than data storage details</a:t>
            </a:r>
            <a:endParaRPr/>
          </a:p>
          <a:p>
            <a:pPr marL="384048" lvl="1" indent="-304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709574" y="286603"/>
            <a:ext cx="10446106" cy="112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Main Characteristics of the Database Approach</a:t>
            </a:r>
            <a:endParaRPr sz="4320"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1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/>
              <a:t>3. Support of multiple views of the data: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Each user may see a different view of the database, which describes </a:t>
            </a:r>
            <a:r>
              <a:rPr lang="en-US" sz="2200" b="1"/>
              <a:t>only</a:t>
            </a:r>
            <a:r>
              <a:rPr lang="en-US" sz="2200"/>
              <a:t> the data of interest to that user.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4. Sharing of data and multi-user transaction processing: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Allowing a set of </a:t>
            </a:r>
            <a:r>
              <a:rPr lang="en-US" sz="2200" b="1"/>
              <a:t>concurrent users</a:t>
            </a:r>
            <a:r>
              <a:rPr lang="en-US" sz="2200"/>
              <a:t> to retrieve from and to update the database.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 i="1"/>
              <a:t>Concurrency control</a:t>
            </a:r>
            <a:r>
              <a:rPr lang="en-US" sz="2200"/>
              <a:t> within the DBMS guarantees that each </a:t>
            </a:r>
            <a:r>
              <a:rPr lang="en-US" sz="2200" b="1"/>
              <a:t>transaction</a:t>
            </a:r>
            <a:r>
              <a:rPr lang="en-US" sz="2200"/>
              <a:t> is correctly executed or aborted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 i="1"/>
              <a:t>Recovery</a:t>
            </a:r>
            <a:r>
              <a:rPr lang="en-US" sz="2200"/>
              <a:t> subsystem ensures each completed transaction has its effect permanently recorded in the database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 b="1"/>
              <a:t>OLTP</a:t>
            </a:r>
            <a:r>
              <a:rPr lang="en-US" sz="2200"/>
              <a:t> (Online Transaction Processing) is a major part of database applications. This allows hundreds of concurrent transactions to execute per second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>
            <a:spLocks noGrp="1"/>
          </p:cNvSpPr>
          <p:nvPr>
            <p:ph type="title"/>
          </p:nvPr>
        </p:nvSpPr>
        <p:spPr>
          <a:xfrm>
            <a:off x="402336" y="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Database Users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658368" y="1845734"/>
            <a:ext cx="10497312" cy="435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Users may be divided into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Those who actually use and control the database content, and those who design, develop and maintain database applications (called “Actors on the Scene”), and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Those who design and develop the DBMS software and related tools, and the computer systems operators (called “Workers Behind the Scene”).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636422" y="286603"/>
            <a:ext cx="10519258" cy="105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Database Users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811987" y="1845734"/>
            <a:ext cx="10343693" cy="43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Actors on the scene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  Database administrators: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Responsible for authorizing access to the database, for coordinating and monitoring its use, acquiring software and hardware resources, controlling its use and monitoring efficiency of operations.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 b="1"/>
              <a:t>Database Designers: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Responsible to define the content, the structure, the constraints, and functions or transactions against the database. They must communicate with the end-users and understand their needs.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000000"/>
                </a:solidFill>
              </a:rPr>
              <a:t>End-users: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 They use the data for queries, reports and some of them actually update the database  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000000"/>
                </a:solidFill>
              </a:rPr>
              <a:t>  content</a:t>
            </a:r>
            <a:endParaRPr sz="2000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 idx="4294967295"/>
          </p:nvPr>
        </p:nvSpPr>
        <p:spPr>
          <a:xfrm>
            <a:off x="416966" y="-174625"/>
            <a:ext cx="1006529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Categories of End-users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4294967295"/>
          </p:nvPr>
        </p:nvSpPr>
        <p:spPr>
          <a:xfrm>
            <a:off x="809549" y="1392314"/>
            <a:ext cx="10058400" cy="484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84048" lvl="1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35"/>
              <a:buChar char="◦"/>
            </a:pPr>
            <a:r>
              <a:rPr lang="en-US" sz="2635"/>
              <a:t>End-users can be categorized into:</a:t>
            </a:r>
            <a:endParaRPr/>
          </a:p>
          <a:p>
            <a:pPr marL="566928" lvl="2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 b="1"/>
              <a:t>Casual</a:t>
            </a:r>
            <a:r>
              <a:rPr lang="en-US" sz="2247"/>
              <a:t>: access database occasionally when needed</a:t>
            </a:r>
            <a:endParaRPr/>
          </a:p>
          <a:p>
            <a:pPr marL="566928" lvl="2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 b="1"/>
              <a:t>Naïve</a:t>
            </a:r>
            <a:r>
              <a:rPr lang="en-US" sz="2247"/>
              <a:t> or Parametric: they make up a large section of the end-user population.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They use previously well-defined functions in the form of  “canned transactions” against the database.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Examples are bank-tellers or reservation clerks who do this activity for an entire shift of operations.</a:t>
            </a:r>
            <a:endParaRPr/>
          </a:p>
          <a:p>
            <a:pPr marL="566928" lvl="2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 b="1"/>
              <a:t>Sophisticated: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These include business analysts, scientists, engineers, others thoroughly familiar with the system capabilities.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Many use tools in the form of software packages that work closely with the stored database.</a:t>
            </a:r>
            <a:endParaRPr/>
          </a:p>
          <a:p>
            <a:pPr marL="566928" lvl="2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 b="1"/>
              <a:t>Stand-alone: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Mostly maintain personal databases using ready-to-use packaged applications.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   An example is a tax program user that creates its own internal database.</a:t>
            </a:r>
            <a:endParaRPr/>
          </a:p>
          <a:p>
            <a:pPr marL="749808" lvl="3" indent="-18288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Char char="◦"/>
            </a:pPr>
            <a:r>
              <a:rPr lang="en-US" sz="2247"/>
              <a:t>   Another example is a user that maintains an address book</a:t>
            </a:r>
            <a:endParaRPr/>
          </a:p>
          <a:p>
            <a:pPr marL="749808" lvl="3" indent="-4019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247"/>
              <a:buNone/>
            </a:pPr>
            <a:endParaRPr sz="2247"/>
          </a:p>
          <a:p>
            <a:pPr marL="9144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2247"/>
              <a:buNone/>
            </a:pPr>
            <a:endParaRPr sz="2247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11060113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Advantages of Using the Database Approach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4294967295"/>
          </p:nvPr>
        </p:nvSpPr>
        <p:spPr>
          <a:xfrm>
            <a:off x="811987" y="1177925"/>
            <a:ext cx="11241024" cy="503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 Controlling redundancy in data storage and in development and maintenance efforts.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 Sharing of data among multiple users.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 Restricting unauthorized access to data.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 Providing persistent storage for program Objects (in Object-oriented DBMS’s)</a:t>
            </a:r>
            <a:endParaRPr sz="2400">
              <a:solidFill>
                <a:srgbClr val="000000"/>
              </a:solidFill>
            </a:endParaRPr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 Providing Storage Structures for efficient Query Processing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Providing backup and recovery services.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Providing multiple interfaces to different classes of users.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Representing complex relationships among data.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Enforcing integrity constraints on the database.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402336" y="286603"/>
            <a:ext cx="1075334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Additional Implications of Using the Database Approach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1"/>
          </p:nvPr>
        </p:nvSpPr>
        <p:spPr>
          <a:xfrm>
            <a:off x="402336" y="1845733"/>
            <a:ext cx="10753344" cy="443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000000"/>
                </a:solidFill>
              </a:rPr>
              <a:t>Potential for enforcing standards</a:t>
            </a:r>
            <a:r>
              <a:rPr lang="en-US" sz="2400">
                <a:solidFill>
                  <a:srgbClr val="000000"/>
                </a:solidFill>
              </a:rPr>
              <a:t>: This is very crucial for the success of database applications in large organizations Standards refer to data item names, display formats, screens, report structures, meta-data (description of data) etc.</a:t>
            </a:r>
            <a:endParaRPr/>
          </a:p>
          <a:p>
            <a:pPr marL="9144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000000"/>
                </a:solidFill>
              </a:rPr>
              <a:t>Reduced application development time: </a:t>
            </a:r>
            <a:r>
              <a:rPr lang="en-US" sz="2400">
                <a:solidFill>
                  <a:srgbClr val="000000"/>
                </a:solidFill>
              </a:rPr>
              <a:t>Incremental time to add each new application is reduced.</a:t>
            </a:r>
            <a:endParaRPr/>
          </a:p>
          <a:p>
            <a:pPr marL="9144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000000"/>
                </a:solidFill>
              </a:rPr>
              <a:t>Flexibility to change data structures</a:t>
            </a:r>
            <a:r>
              <a:rPr lang="en-US" sz="2400">
                <a:solidFill>
                  <a:srgbClr val="000000"/>
                </a:solidFill>
              </a:rPr>
              <a:t>: database structure may evolve as new requirements are defined. </a:t>
            </a:r>
            <a:endParaRPr/>
          </a:p>
          <a:p>
            <a:pPr marL="9144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000000"/>
                </a:solidFill>
              </a:rPr>
              <a:t>Availability of up-to-date information : </a:t>
            </a:r>
            <a:r>
              <a:rPr lang="en-US" sz="2400">
                <a:solidFill>
                  <a:srgbClr val="000000"/>
                </a:solidFill>
              </a:rPr>
              <a:t>very important for on-line transaction systems such as airline, hotel, car reservations.</a:t>
            </a:r>
            <a:endParaRPr/>
          </a:p>
          <a:p>
            <a:pPr marL="9144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>
                <a:solidFill>
                  <a:srgbClr val="000000"/>
                </a:solidFill>
              </a:rPr>
              <a:t>Economies of scale: </a:t>
            </a:r>
            <a:r>
              <a:rPr lang="en-US" sz="2400">
                <a:solidFill>
                  <a:srgbClr val="000000"/>
                </a:solidFill>
              </a:rPr>
              <a:t>by consolidating data and applications across departments wasteful overlap of resources and personnel can be avoided.</a:t>
            </a:r>
            <a:endParaRPr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000000"/>
              </a:solidFill>
            </a:endParaRPr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>
              <a:solidFill>
                <a:srgbClr val="000000"/>
              </a:solidFill>
            </a:endParaRPr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526694" y="286604"/>
            <a:ext cx="10628986" cy="9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History of Database Applications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Early Database Applications: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The Hierarchical and Network Models were introduced in mid 1960s and dominated during the seventies.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A bulk of the worldwide database processing still occurs using these models, particularly, the hierarchical model.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Relational Model based Systems: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Relational model was originally introduced in 1970, was heavily researched and experimented within IBM Research and several universities.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Relational DBMS Products emerged in the early 1980s.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241402" y="286604"/>
            <a:ext cx="10914278" cy="10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History of Database Applications</a:t>
            </a:r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/>
              <a:t>Object-oriented and emerging applications: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Object-Oriented Database Management Systems (OODBMSs) were introduced in late 1980s and early 1990s to cater to the need of complex data processing in CAD and other applications.</a:t>
            </a:r>
            <a:endParaRPr/>
          </a:p>
          <a:p>
            <a:pPr marL="566928" lvl="2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Their use has not taken off much.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Many relational DBMSs have incorporated object database concepts, leading to a new category called </a:t>
            </a:r>
            <a:r>
              <a:rPr lang="en-US" sz="2800" i="1"/>
              <a:t>object-relationa</a:t>
            </a:r>
            <a:r>
              <a:rPr lang="en-US" sz="2800"/>
              <a:t>l DBMSs (ORDBMSs)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i="1"/>
              <a:t>Extended relational</a:t>
            </a:r>
            <a:r>
              <a:rPr lang="en-US" sz="2800"/>
              <a:t> systems add further capabilities (e.g. for multimedia data, XML, and other data types)</a:t>
            </a:r>
            <a:endParaRPr/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512064" y="286604"/>
            <a:ext cx="10643616" cy="114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History of DatabaseApplications</a:t>
            </a:r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1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 dirty="0"/>
              <a:t>Data on the Web and E-commerce Applications:</a:t>
            </a:r>
            <a:endParaRPr dirty="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 dirty="0"/>
              <a:t>Web contains data in HTML (Hypertext markup language) with links among pages.</a:t>
            </a:r>
            <a:endParaRPr dirty="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dirty="0"/>
              <a:t>This has given rise to a new set of applications and E-commerce is using new standards like XML (</a:t>
            </a:r>
            <a:r>
              <a:rPr lang="en-US" sz="2800" dirty="0" err="1"/>
              <a:t>eXtended</a:t>
            </a:r>
            <a:r>
              <a:rPr lang="en-US" sz="2800" dirty="0"/>
              <a:t>  Markup Language). </a:t>
            </a:r>
            <a:endParaRPr dirty="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dirty="0"/>
              <a:t>Script programming languages such as PHP and JavaScript allow generation of dynamic Web pages that are partially generated from a database</a:t>
            </a:r>
            <a:endParaRPr dirty="0"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dirty="0"/>
              <a:t>Also allow database updates through Web pages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475488" y="286603"/>
            <a:ext cx="10680192" cy="9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Basic Definitions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475488" y="1858061"/>
            <a:ext cx="10767974" cy="42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2000" b="1"/>
              <a:t>Database: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A collection of related data.</a:t>
            </a:r>
            <a:endParaRPr/>
          </a:p>
          <a:p>
            <a:pPr marL="91440" lvl="0" indent="-1270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 sz="2000" b="1"/>
              <a:t>Data: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Known facts that can be recorded and have an implicit meaning.</a:t>
            </a:r>
            <a:endParaRPr/>
          </a:p>
          <a:p>
            <a:pPr marL="91440" lvl="0" indent="-1270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 sz="2000" b="1"/>
              <a:t>Mini-world: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Some part of the real world about which data is stored in a database. For example, student grades and transcripts at a university.</a:t>
            </a:r>
            <a:endParaRPr/>
          </a:p>
          <a:p>
            <a:pPr marL="91440" lvl="0" indent="-1270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 sz="2000" b="1"/>
              <a:t>Database Management System (DBMS):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A software package/ system to facilitate the creation and maintenance of a computerized database.</a:t>
            </a:r>
            <a:endParaRPr/>
          </a:p>
          <a:p>
            <a:pPr marL="91440" lvl="0" indent="-1270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 sz="2000" b="1"/>
              <a:t>Database System: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The DBMS software together with the data itself.  Sometimes, the applications are also included.</a:t>
            </a:r>
            <a:endParaRPr/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409903" y="286604"/>
            <a:ext cx="10745777" cy="9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Data  Models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dirty="0"/>
              <a:t>A data model is a collection of concepts that can be used to describe the structure of a database-provides the necessary means to achieve data abstraction.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91440" lvl="0" indent="-177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 "/>
            </a:pPr>
            <a:r>
              <a:rPr lang="en-US" sz="2800" dirty="0"/>
              <a:t> By structure of a database, we mean the data types, relationships, and constraints that should hold for the data. 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91440" lvl="0" indent="-177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800"/>
              <a:buChar char=" "/>
            </a:pPr>
            <a:r>
              <a:rPr lang="en-US" sz="2800" dirty="0"/>
              <a:t>Most data models also include a set of basic operations for specifying retrievals and updates on the database.</a:t>
            </a: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10852150" cy="178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Categories Of Data Models</a:t>
            </a:r>
            <a:br>
              <a:rPr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endParaRPr sz="3600"/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4294967295"/>
          </p:nvPr>
        </p:nvSpPr>
        <p:spPr>
          <a:xfrm>
            <a:off x="554946" y="990074"/>
            <a:ext cx="11637054" cy="521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sz="2800" b="1" dirty="0">
                <a:sym typeface="Arial"/>
              </a:rPr>
              <a:t>High-level or conceptual data models </a:t>
            </a:r>
            <a:r>
              <a:rPr lang="en-US" sz="2800" dirty="0">
                <a:sym typeface="Arial"/>
              </a:rPr>
              <a:t>provide concepts that are close to the way many users perceive data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ym typeface="Arial"/>
              </a:rPr>
              <a:t>     ex: Entity Relationship Model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sz="2800" dirty="0">
              <a:sym typeface="Arial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 "/>
            </a:pPr>
            <a:r>
              <a:rPr lang="en-US" sz="2800" b="1" dirty="0">
                <a:sym typeface="Arial"/>
              </a:rPr>
              <a:t>Low-level or physical data models </a:t>
            </a:r>
            <a:r>
              <a:rPr lang="en-US" sz="2800" dirty="0">
                <a:sym typeface="Arial"/>
              </a:rPr>
              <a:t>provide concepts that describe the details of how data is stored in the computer 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ym typeface="Arial"/>
              </a:rPr>
              <a:t>        -  represents information such as record formats, record orderings, and access     </a:t>
            </a:r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ym typeface="Arial"/>
              </a:rPr>
              <a:t>             paths.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sz="2800" dirty="0">
              <a:sym typeface="Arial"/>
            </a:endParaRPr>
          </a:p>
          <a:p>
            <a:pPr marL="91440" lvl="0" indent="-12700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2000"/>
              <a:buChar char=" "/>
            </a:pPr>
            <a:r>
              <a:rPr lang="en-US" sz="2800" b="1" dirty="0">
                <a:sym typeface="Arial"/>
              </a:rPr>
              <a:t>Representational (or implementation) data models, </a:t>
            </a:r>
            <a:r>
              <a:rPr lang="en-US" sz="2800" dirty="0">
                <a:sym typeface="Arial"/>
              </a:rPr>
              <a:t>which provide concepts that may be understood by end users. Representational data models hide some details of data storage but can be implemented on a computer system in a direct way.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ym typeface="Arial"/>
              </a:rPr>
              <a:t>   These models are used most frequently in traditional commercial  DBMSs.</a:t>
            </a:r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</a:pPr>
            <a:r>
              <a:rPr lang="en-US" sz="2800" dirty="0">
                <a:sym typeface="Arial"/>
              </a:rPr>
              <a:t>        ex: Relational Model, Hierarchical Model,  Network Model</a:t>
            </a:r>
            <a:endParaRPr sz="2800" dirty="0"/>
          </a:p>
          <a:p>
            <a:pPr marL="91440" lvl="0" indent="-914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" y="365760"/>
            <a:ext cx="8614279" cy="573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599" y="327923"/>
            <a:ext cx="8802940" cy="553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9" y="239636"/>
            <a:ext cx="10473033" cy="55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24" y="233330"/>
            <a:ext cx="9725748" cy="593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614477" y="286603"/>
            <a:ext cx="10541203" cy="106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Database Schema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1"/>
          </p:nvPr>
        </p:nvSpPr>
        <p:spPr>
          <a:xfrm>
            <a:off x="855878" y="1970092"/>
            <a:ext cx="10058400" cy="42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Database Schema: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The </a:t>
            </a:r>
            <a:r>
              <a:rPr lang="en-US" sz="2400" b="1" i="1"/>
              <a:t>description</a:t>
            </a:r>
            <a:r>
              <a:rPr lang="en-US" sz="2400"/>
              <a:t> of a database.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Includes descriptions of the database structure, data types, and the constraints on the database.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Schema Diagram: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An </a:t>
            </a:r>
            <a:r>
              <a:rPr lang="en-US" sz="2400" b="1" i="1"/>
              <a:t>illustrative</a:t>
            </a:r>
            <a:r>
              <a:rPr lang="en-US" sz="2400"/>
              <a:t> display of (most aspects of) a database schema.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Schema Construct: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A </a:t>
            </a:r>
            <a:r>
              <a:rPr lang="en-US" sz="2400" b="1" i="1"/>
              <a:t>component</a:t>
            </a:r>
            <a:r>
              <a:rPr lang="en-US" sz="2400"/>
              <a:t> of the schema or an object within the schema, e.g., STUDENT, COURSE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504749" y="286604"/>
            <a:ext cx="10650931" cy="109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Database State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1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790"/>
              <a:buChar char=" "/>
            </a:pPr>
            <a:r>
              <a:rPr lang="en-US" sz="2790" b="1"/>
              <a:t>Database State:</a:t>
            </a:r>
            <a:endParaRPr/>
          </a:p>
          <a:p>
            <a:pPr marL="384048" lvl="1" indent="-18287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790"/>
              <a:buChar char="◦"/>
            </a:pPr>
            <a:r>
              <a:rPr lang="en-US" sz="2790"/>
              <a:t>The actual data stored in a database at a </a:t>
            </a:r>
            <a:r>
              <a:rPr lang="en-US" sz="2790" b="1" i="1"/>
              <a:t>particular moment in time</a:t>
            </a:r>
            <a:r>
              <a:rPr lang="en-US" sz="2790"/>
              <a:t>. This includes the collection of all the data in the database.</a:t>
            </a:r>
            <a:endParaRPr/>
          </a:p>
          <a:p>
            <a:pPr marL="384048" lvl="1" indent="-18287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790"/>
              <a:buChar char="◦"/>
            </a:pPr>
            <a:r>
              <a:rPr lang="en-US" sz="2790"/>
              <a:t>Also called database instance (or occurrence or snapshot).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790"/>
              <a:buNone/>
            </a:pPr>
            <a:r>
              <a:rPr lang="en-US" sz="2790"/>
              <a:t>    The term </a:t>
            </a:r>
            <a:r>
              <a:rPr lang="en-US" sz="2790" i="1"/>
              <a:t>instance </a:t>
            </a:r>
            <a:r>
              <a:rPr lang="en-US" sz="2790"/>
              <a:t> is also applied to individual database    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790"/>
              <a:buNone/>
            </a:pPr>
            <a:r>
              <a:rPr lang="en-US" sz="2790"/>
              <a:t>    components, e.g. </a:t>
            </a:r>
            <a:r>
              <a:rPr lang="en-US" sz="2790" i="1"/>
              <a:t>record instance, table instance, entity     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790"/>
              <a:buNone/>
            </a:pPr>
            <a:r>
              <a:rPr lang="en-US" sz="2790" i="1"/>
              <a:t>    instance</a:t>
            </a:r>
            <a:endParaRPr/>
          </a:p>
          <a:p>
            <a:pPr marL="91440" lvl="0" indent="-177165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2790"/>
              <a:buChar char=" "/>
            </a:pPr>
            <a:r>
              <a:rPr lang="en-US" sz="2790" b="1"/>
              <a:t>Valid State:</a:t>
            </a:r>
            <a:endParaRPr/>
          </a:p>
          <a:p>
            <a:pPr marL="384048" lvl="1" indent="-18287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790"/>
              <a:buChar char="◦"/>
            </a:pPr>
            <a:r>
              <a:rPr lang="en-US" sz="2790"/>
              <a:t>A state that satisfies the structure and constraints of the database.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480"/>
              <a:buNone/>
            </a:pPr>
            <a:endParaRPr sz="2480"/>
          </a:p>
          <a:p>
            <a:pPr marL="9144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2480"/>
              <a:buNone/>
            </a:pPr>
            <a:endParaRPr sz="248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453542" y="286604"/>
            <a:ext cx="10702138" cy="9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Example of a Database Schema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59" name="Google Shape;259;p28" descr="fig02_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9966" y="1890154"/>
            <a:ext cx="9860888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title" idx="4294967295"/>
          </p:nvPr>
        </p:nvSpPr>
        <p:spPr>
          <a:xfrm>
            <a:off x="0" y="287339"/>
            <a:ext cx="10401300" cy="68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Example of a database state</a:t>
            </a:r>
            <a:endParaRPr sz="4320">
              <a:solidFill>
                <a:schemeClr val="accent2"/>
              </a:solidFill>
            </a:endParaRPr>
          </a:p>
        </p:txBody>
      </p:sp>
      <p:pic>
        <p:nvPicPr>
          <p:cNvPr id="265" name="Google Shape;265;p29" descr="fig01_0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0390" y="972923"/>
            <a:ext cx="10116007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08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Simplified database system environment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14" name="Google Shape;114;p3" descr="fig01_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2030" y="1324051"/>
            <a:ext cx="8866022" cy="508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72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263347" y="286603"/>
            <a:ext cx="10892333" cy="10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Three-Schema Architecture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1"/>
          </p:nvPr>
        </p:nvSpPr>
        <p:spPr>
          <a:xfrm>
            <a:off x="395021" y="1845733"/>
            <a:ext cx="10760659" cy="43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 "/>
            </a:pPr>
            <a:r>
              <a:rPr lang="en-US" sz="2600"/>
              <a:t>Defines DBMS schemas at </a:t>
            </a:r>
            <a:r>
              <a:rPr lang="en-US" sz="2600" b="1" i="1"/>
              <a:t>three</a:t>
            </a:r>
            <a:r>
              <a:rPr lang="en-US" sz="2600"/>
              <a:t> levels: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600"/>
              <a:buChar char="◦"/>
            </a:pPr>
            <a:r>
              <a:rPr lang="en-US" sz="2600" b="1"/>
              <a:t>Internal schema</a:t>
            </a:r>
            <a:r>
              <a:rPr lang="en-US" sz="2600"/>
              <a:t> at the internal level to describe physical storage structures and access paths (e.g indexes). </a:t>
            </a:r>
            <a:endParaRPr sz="2600"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           Typically uses a </a:t>
            </a:r>
            <a:r>
              <a:rPr lang="en-US" sz="2600" b="1"/>
              <a:t>physical</a:t>
            </a:r>
            <a:r>
              <a:rPr lang="en-US" sz="2600"/>
              <a:t> data model.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 b="1"/>
              <a:t>Conceptual schema</a:t>
            </a:r>
            <a:r>
              <a:rPr lang="en-US" sz="2600"/>
              <a:t> at the conceptual level to describe the structure and constraints for the whole database for a community of users. 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         Uses a </a:t>
            </a:r>
            <a:r>
              <a:rPr lang="en-US" sz="2600" b="1"/>
              <a:t>conceptual</a:t>
            </a:r>
            <a:r>
              <a:rPr lang="en-US" sz="2600"/>
              <a:t> or an </a:t>
            </a:r>
            <a:r>
              <a:rPr lang="en-US" sz="2600" b="1"/>
              <a:t>implementation</a:t>
            </a:r>
            <a:r>
              <a:rPr lang="en-US" sz="2600"/>
              <a:t> data model.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 b="1"/>
              <a:t>External schemas</a:t>
            </a:r>
            <a:r>
              <a:rPr lang="en-US" sz="2600"/>
              <a:t> at the external level to describe the various user views. 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         Usually uses the same data model as the conceptual schema.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</a:pPr>
            <a:endParaRPr sz="2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10774363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The three-schema architecture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77" name="Google Shape;277;p31" descr="fig02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732" y="1395477"/>
            <a:ext cx="8097926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351130" y="286603"/>
            <a:ext cx="10804550" cy="112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Three-Schema Architecture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Mappings among schema levels are needed to transform requests and data. 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Programs refer to an external schema, and are mapped by the DBMS to the internal schema for execution.</a:t>
            </a:r>
            <a:endParaRPr/>
          </a:p>
          <a:p>
            <a:pPr marL="384048" lvl="1" indent="-304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Data extracted from the internal DBMS level is reformatted to match the user’s external view (e.g. formatting the results of an SQL query for display in a Web page)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263347" y="286603"/>
            <a:ext cx="10892333" cy="111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University Database Schema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290" name="Google Shape;290;p33"/>
          <p:cNvGraphicFramePr/>
          <p:nvPr/>
        </p:nvGraphicFramePr>
        <p:xfrm>
          <a:off x="2626156" y="1846263"/>
          <a:ext cx="6642200" cy="4022725"/>
        </p:xfrm>
        <a:graphic>
          <a:graphicData uri="http://schemas.openxmlformats.org/drawingml/2006/table">
            <a:tbl>
              <a:tblPr>
                <a:noFill/>
                <a:tableStyleId>{02BA26DE-654B-4F9D-A146-51609412B511}</a:tableStyleId>
              </a:tblPr>
              <a:tblGrid>
                <a:gridCol w="33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Type of Schema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308C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Implementation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7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External Schema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7087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u="none" strike="noStrike" cap="none"/>
                        <a:t>View 1</a:t>
                      </a:r>
                      <a:r>
                        <a:rPr lang="en-US" sz="1700" u="none" strike="noStrike" cap="none"/>
                        <a:t>: Course info(cid:int,cname:string)</a:t>
                      </a:r>
                      <a:br>
                        <a:rPr lang="en-US" sz="1700" u="none" strike="noStrike" cap="none"/>
                      </a:br>
                      <a:r>
                        <a:rPr lang="en-US" sz="1700" b="1" u="none" strike="noStrike" cap="none"/>
                        <a:t>View 2</a:t>
                      </a:r>
                      <a:r>
                        <a:rPr lang="en-US" sz="1700" u="none" strike="noStrike" cap="none"/>
                        <a:t>: studeninfo(id:int. name:string)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7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Conceptual Shema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B089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089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Students(id: int, name: string, login: string, age: integer) </a:t>
                      </a:r>
                      <a:endParaRPr sz="17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Courses(id: int, cname.string, credits:integer)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 Enrolled(id: int, grade:string) 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F089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89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Physical Schema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B089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8C4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strike="noStrike" cap="none"/>
                        <a:t>Relations stored as unordered files.</a:t>
                      </a:r>
                      <a:endParaRPr/>
                    </a:p>
                    <a:p>
                      <a:pPr marL="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strike="noStrike" cap="none"/>
                        <a:t>Index on the first column of Students.</a:t>
                      </a:r>
                      <a:endParaRPr/>
                    </a:p>
                  </a:txBody>
                  <a:tcPr marL="48125" marR="48125" marT="48125" marB="48125">
                    <a:lnL w="12700" cap="flat" cmpd="sng">
                      <a:solidFill>
                        <a:srgbClr val="108A4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0894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0894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526694" y="286603"/>
            <a:ext cx="10628986" cy="122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 Independence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Logical Data Independence: </a:t>
            </a:r>
            <a:endParaRPr sz="2400" b="1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The capacity to change the conceptual schema without having to change the external schemas and their associated application programs.</a:t>
            </a:r>
            <a:endParaRPr/>
          </a:p>
          <a:p>
            <a:pPr marL="201168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Ex: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    1.  Add/Modify/Delete a new attribute, entity or relationship is possible   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        without a rewrite of existing application programs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    2.  Merging two records into one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    3. Breaking an existing record into two or more records</a:t>
            </a:r>
            <a:endParaRPr/>
          </a:p>
          <a:p>
            <a:pPr marL="201168" lvl="1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84048" lvl="1" indent="-304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621792" y="286603"/>
            <a:ext cx="10533888" cy="105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 Independence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746150" y="1845734"/>
            <a:ext cx="1040953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Physical Data Independence: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The capacity to change the internal schema without having to change the conceptual schema.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Ex: 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1.Modifying the file organization technique in the Database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   2.Switching to different data structures.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   3. Changing the access method.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   4.Modifying indexes.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   5. Changes to compression techniques or hashing algorithms.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343815" y="286604"/>
            <a:ext cx="10811866" cy="109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 Independence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1"/>
          </p:nvPr>
        </p:nvSpPr>
        <p:spPr>
          <a:xfrm>
            <a:off x="534010" y="1845734"/>
            <a:ext cx="1062167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When a schema at a lower level is changed, only the </a:t>
            </a:r>
            <a:r>
              <a:rPr lang="en-US" sz="3200" b="1"/>
              <a:t>mappings</a:t>
            </a:r>
            <a:r>
              <a:rPr lang="en-US" sz="3200"/>
              <a:t> between this schema and higher-level schemas need to be changed in a DBMS that fully supports data independence.</a:t>
            </a:r>
            <a:endParaRPr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Char char=" "/>
            </a:pPr>
            <a:r>
              <a:rPr lang="en-US" sz="3200"/>
              <a:t>The higher-level schemas themselves are </a:t>
            </a:r>
            <a:r>
              <a:rPr lang="en-US" sz="3200" b="1"/>
              <a:t>unchanged</a:t>
            </a:r>
            <a:r>
              <a:rPr lang="en-US" sz="3200"/>
              <a:t>.</a:t>
            </a:r>
            <a:endParaRPr/>
          </a:p>
          <a:p>
            <a:pPr marL="384048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◦"/>
            </a:pPr>
            <a:r>
              <a:rPr lang="en-US" sz="3200"/>
              <a:t>Hence, the application programs need not be changed since they refer to the external schemas.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270662" y="-57211"/>
            <a:ext cx="1088501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Languages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37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Data Definition Language (DDL):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Used by the DBA and database designers to specify the conceptual schema of a database.</a:t>
            </a:r>
            <a:endParaRPr sz="2800" b="1">
              <a:solidFill>
                <a:srgbClr val="EAB9A3"/>
              </a:solidFill>
            </a:endParaRPr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In many DBMSs, the DDL is also used to define internal and external schemas (views).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In some DBMSs, separate </a:t>
            </a:r>
            <a:r>
              <a:rPr lang="en-US" sz="2800" b="1"/>
              <a:t>storage definition language (SDL) </a:t>
            </a:r>
            <a:r>
              <a:rPr lang="en-US" sz="2800"/>
              <a:t>and</a:t>
            </a:r>
            <a:r>
              <a:rPr lang="en-US" sz="2800" b="1"/>
              <a:t> view definition language (VDL)</a:t>
            </a:r>
            <a:r>
              <a:rPr lang="en-US" sz="2800"/>
              <a:t> are used to define internal and external schemas.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SDL is typically realized via DBMS commands provided to the DBA and database designers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373075" y="286603"/>
            <a:ext cx="10782605" cy="106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Languages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644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 "/>
            </a:pPr>
            <a:r>
              <a:rPr lang="en-US" sz="2590" b="1"/>
              <a:t>Data Manipulation Language (DML):</a:t>
            </a:r>
            <a:endParaRPr sz="2590"/>
          </a:p>
          <a:p>
            <a:pPr marL="384048" lvl="1" indent="-182879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2590"/>
              <a:buChar char="◦"/>
            </a:pPr>
            <a:r>
              <a:rPr lang="en-US" sz="2590"/>
              <a:t>Used to specify database retrievals and updates</a:t>
            </a:r>
            <a:endParaRPr/>
          </a:p>
          <a:p>
            <a:pPr marL="384048" lvl="1" indent="-18414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384048" lvl="1" indent="-18287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Char char="◦"/>
            </a:pPr>
            <a:r>
              <a:rPr lang="en-US" sz="2590"/>
              <a:t>DML commands (data sublanguage) can be </a:t>
            </a:r>
            <a:r>
              <a:rPr lang="en-US" sz="2590" i="1"/>
              <a:t>embedded</a:t>
            </a:r>
            <a:r>
              <a:rPr lang="en-US" sz="2590"/>
              <a:t> in a general-purpose programming language (host language), such as COBOL, C, C++, or Java.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None/>
            </a:pPr>
            <a:r>
              <a:rPr lang="en-US" sz="2590"/>
              <a:t>    A library of functions can also be provided to access the DBMS  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None/>
            </a:pPr>
            <a:r>
              <a:rPr lang="en-US" sz="2590"/>
              <a:t>    from a programming language</a:t>
            </a:r>
            <a:endParaRPr/>
          </a:p>
          <a:p>
            <a:pPr marL="384048" lvl="2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None/>
            </a:pPr>
            <a:endParaRPr sz="2590"/>
          </a:p>
          <a:p>
            <a:pPr marL="384048" lvl="1" indent="-182879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590"/>
              <a:buChar char="◦"/>
            </a:pPr>
            <a:r>
              <a:rPr lang="en-US" sz="2590"/>
              <a:t>Alternatively, stand-alone DML commands can be applied directly (called a </a:t>
            </a:r>
            <a:r>
              <a:rPr lang="en-US" sz="2590" i="1"/>
              <a:t>query language</a:t>
            </a:r>
            <a:r>
              <a:rPr lang="en-US" sz="2590"/>
              <a:t>).</a:t>
            </a:r>
            <a:endParaRPr/>
          </a:p>
          <a:p>
            <a:pPr marL="9144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599846" y="286604"/>
            <a:ext cx="10555834" cy="94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Typical DBMS Functionality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44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 i="1"/>
              <a:t>Define</a:t>
            </a:r>
            <a:r>
              <a:rPr lang="en-US" sz="2400" b="1"/>
              <a:t> </a:t>
            </a:r>
            <a:r>
              <a:rPr lang="en-US" sz="2400"/>
              <a:t>a particular database in terms of its data types, structures, and constraints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 i="1"/>
              <a:t>Construct</a:t>
            </a:r>
            <a:r>
              <a:rPr lang="en-US" sz="2400"/>
              <a:t> or Load the initial database contents on a secondary storage medium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 i="1"/>
              <a:t>Manipulating</a:t>
            </a:r>
            <a:r>
              <a:rPr lang="en-US" sz="2400"/>
              <a:t> the database: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Retrieval: Querying, generating reports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Modification: Insertions, deletions and updates to its content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r>
              <a:rPr lang="en-US" sz="2200"/>
              <a:t>Accessing the database through Web applications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 i="1"/>
              <a:t>Processing</a:t>
            </a:r>
            <a:r>
              <a:rPr lang="en-US" sz="2400" b="1"/>
              <a:t> </a:t>
            </a:r>
            <a:r>
              <a:rPr lang="en-US" sz="2400"/>
              <a:t>and </a:t>
            </a:r>
            <a:r>
              <a:rPr lang="en-US" sz="2400" b="1" i="1"/>
              <a:t>Sharing</a:t>
            </a:r>
            <a:r>
              <a:rPr lang="en-US" sz="2400"/>
              <a:t> by a set of concurrent users and application programs – yet, keeping all data valid and consistent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395021" y="286604"/>
            <a:ext cx="10760659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Types of DML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3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High Level or Non-procedural Language: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For example, the SQL relational language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Are “set”-oriented ,because retrieve many records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 specify what data to retrieve rather than how to retrieve it.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Also called </a:t>
            </a:r>
            <a:r>
              <a:rPr lang="en-US" sz="2800" b="1"/>
              <a:t>declarative</a:t>
            </a:r>
            <a:r>
              <a:rPr lang="en-US" sz="2800"/>
              <a:t> languages.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/>
              <a:t>Low Level or Procedural Language: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Retrieve data one record-at-a-time;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Constructs such as looping are needed to retrieve multiple records, along with positioning pointers.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146305" y="286604"/>
            <a:ext cx="11009376" cy="9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Interfaces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>
            <a:off x="541325" y="1845734"/>
            <a:ext cx="10614355" cy="402336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Stand-alone query language interfaces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Example: Entering SQL queries at the DBMS interactive SQL  interface (e.g. SQL*Plus in ORACLE)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91440" lvl="0" indent="-177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Programmer interfaces for embedding DML in programming languages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User-friendly interfaces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Menu-based, forms-based, graphics-based, etc.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0467" y="286603"/>
            <a:ext cx="1107521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Programming Language Interfaces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Programmer interfaces for embedding DML in a programming languages: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 b="1"/>
              <a:t>Embedded Approach</a:t>
            </a:r>
            <a:r>
              <a:rPr lang="en-US" sz="2800"/>
              <a:t>: e.g embedded SQL (for C, C++, etc.), SQLJ (for Java)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b="1"/>
              <a:t>Procedure Call Approach</a:t>
            </a:r>
            <a:r>
              <a:rPr lang="en-US" sz="2800"/>
              <a:t>: e.g. JDBC for Java, ODBC for other programming languages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 b="1"/>
              <a:t>Database Programming Language Approach</a:t>
            </a:r>
            <a:r>
              <a:rPr lang="en-US" sz="2800"/>
              <a:t>: e.g. ORACLE has PL/SQL, a programming language based on SQL; language incorporates SQL and its data types as integral components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380390" y="286603"/>
            <a:ext cx="10775290" cy="104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User-Friendly DBMS Interfaces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4" name="Google Shape;344;p42"/>
          <p:cNvSpPr txBox="1">
            <a:spLocks noGrp="1"/>
          </p:cNvSpPr>
          <p:nvPr>
            <p:ph type="body" idx="1"/>
          </p:nvPr>
        </p:nvSpPr>
        <p:spPr>
          <a:xfrm>
            <a:off x="709574" y="1845734"/>
            <a:ext cx="10446106" cy="42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84048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Menu-based, popular for browsing on the web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Forms-based, designed for naïve users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Graphics-based 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   (Point and Click, Drag and Drop, etc.)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Natural language: requests in written English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Combinations of the above: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  For example, both menus and forms used extensively in Web   </a:t>
            </a:r>
            <a:endParaRPr/>
          </a:p>
          <a:p>
            <a:pPr marL="384048" lvl="2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  database interfaces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87782" y="286604"/>
            <a:ext cx="11067898" cy="10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Other DBMS Interfaces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1"/>
          </p:nvPr>
        </p:nvSpPr>
        <p:spPr>
          <a:xfrm>
            <a:off x="629107" y="1845734"/>
            <a:ext cx="105265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84048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Speech as Input and Output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Web Browser as an interface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Parametric interfaces, e.g., bank tellers using function keys.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Interfaces for the DBA: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Creating user accounts, granting authorizations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Setting system parameters</a:t>
            </a:r>
            <a:endParaRPr/>
          </a:p>
          <a:p>
            <a:pPr marL="566928" lvl="2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Changing schemas or access paths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409651" y="286604"/>
            <a:ext cx="10746029" cy="103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Database System Utilities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6" name="Google Shape;356;p4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24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To perform certain functions such as: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Loading data stored in files into a database. Includes data conversion tools.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Backing up the database periodically on tape.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Reorganizing database file structures.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Report generation utilities.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Performance monitoring utilities.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Other functions, such as sorting, user monitoring, data compression, etc.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395021" y="286604"/>
            <a:ext cx="10760659" cy="10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The	 Database System  Environment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960"/>
              <a:buFont typeface="Noto Sans Symbols"/>
              <a:buChar char="▪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DBMS component modules</a:t>
            </a:r>
            <a:endParaRPr/>
          </a:p>
          <a:p>
            <a:pPr marL="755650" lvl="1" indent="-28575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Buffer management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Stored data manager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DDL compiler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Interactive query interface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1155700" lvl="2" indent="-22860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220"/>
              <a:buFont typeface="Arial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Query compiler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1155700" lvl="2" indent="-228600" algn="l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SzPts val="2220"/>
              <a:buFont typeface="Arial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Query optimizer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Precompiler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xfrm>
            <a:off x="146304" y="286603"/>
            <a:ext cx="11009376" cy="9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The	Database System  Environment</a:t>
            </a:r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DBMS component modules</a:t>
            </a:r>
            <a:endParaRPr/>
          </a:p>
          <a:p>
            <a:pPr marL="755650" lvl="1" indent="-28575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Runtime database processor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System catalog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Concurrency control system</a:t>
            </a:r>
            <a:endParaRPr/>
          </a:p>
          <a:p>
            <a:pPr marL="755650" lvl="1" indent="-28575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Backup and recovery system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>
            <a:spLocks noGrp="1"/>
          </p:cNvSpPr>
          <p:nvPr>
            <p:ph type="title" idx="4294967295"/>
          </p:nvPr>
        </p:nvSpPr>
        <p:spPr>
          <a:xfrm>
            <a:off x="263348" y="287339"/>
            <a:ext cx="10680192" cy="82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Component Modules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74" name="Google Shape;374;p47" descr="fig02_0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7281" y="1105605"/>
            <a:ext cx="8368588" cy="51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292608" y="286603"/>
            <a:ext cx="10863072" cy="81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DBMS Component Modules</a:t>
            </a:r>
            <a:endParaRPr/>
          </a:p>
        </p:txBody>
      </p:sp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1097280" y="1382572"/>
            <a:ext cx="10058400" cy="483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A typical DBMS consists of the following components: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600"/>
              <a:buChar char="◦"/>
            </a:pPr>
            <a:r>
              <a:rPr lang="en-US" sz="2600">
                <a:solidFill>
                  <a:schemeClr val="hlink"/>
                </a:solidFill>
              </a:rPr>
              <a:t>DDL compiler</a:t>
            </a:r>
            <a:r>
              <a:rPr lang="en-US" sz="2600"/>
              <a:t>: process schema definitions, specified in the DDL statements, and stores descriptions of the schemas in the system catalog.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>
                <a:solidFill>
                  <a:schemeClr val="hlink"/>
                </a:solidFill>
              </a:rPr>
              <a:t>DML compiler</a:t>
            </a:r>
            <a:r>
              <a:rPr lang="en-US" sz="2600"/>
              <a:t>: compiles the DML commands into object code for database access.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>
                <a:solidFill>
                  <a:schemeClr val="hlink"/>
                </a:solidFill>
              </a:rPr>
              <a:t>Run-time database processor</a:t>
            </a:r>
            <a:r>
              <a:rPr lang="en-US" sz="2600"/>
              <a:t>: handles database access at run time. It receives retrieval and update operations and carries them out on the database.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>
                <a:solidFill>
                  <a:schemeClr val="hlink"/>
                </a:solidFill>
              </a:rPr>
              <a:t>Query compiler</a:t>
            </a:r>
            <a:r>
              <a:rPr lang="en-US" sz="2600"/>
              <a:t>: handles high-level queries that are entered interactively. 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600"/>
              <a:buChar char="◦"/>
            </a:pPr>
            <a:r>
              <a:rPr lang="en-US" sz="2600">
                <a:solidFill>
                  <a:schemeClr val="hlink"/>
                </a:solidFill>
              </a:rPr>
              <a:t>Data manager</a:t>
            </a:r>
            <a:r>
              <a:rPr lang="en-US" sz="2600"/>
              <a:t>: controls access to DBMS information that is stored on disk through interaction with operating system.</a:t>
            </a:r>
            <a:endParaRPr/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600"/>
              <a:buNone/>
            </a:pP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453542" y="286604"/>
            <a:ext cx="10702138" cy="114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Example of a Database</a:t>
            </a:r>
            <a:br>
              <a:rPr lang="en-US" sz="4320">
                <a:solidFill>
                  <a:schemeClr val="accent2"/>
                </a:solidFill>
              </a:rPr>
            </a:br>
            <a:r>
              <a:rPr lang="en-US" sz="4320">
                <a:solidFill>
                  <a:schemeClr val="accent2"/>
                </a:solidFill>
              </a:rPr>
              <a:t>(with a Conceptual Data Model)</a:t>
            </a:r>
            <a:endParaRPr sz="4320">
              <a:solidFill>
                <a:schemeClr val="accent2"/>
              </a:solidFill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097280" y="1960474"/>
            <a:ext cx="10058400" cy="433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1"/>
              <a:t>Mini-world for the example: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Part of a UNIVERSITY environment.</a:t>
            </a:r>
            <a:endParaRPr/>
          </a:p>
          <a:p>
            <a:pPr marL="384048" lvl="1" indent="-55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9144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Char char=" "/>
            </a:pPr>
            <a:r>
              <a:rPr lang="en-US" b="1"/>
              <a:t>Some mini-world </a:t>
            </a:r>
            <a:r>
              <a:rPr lang="en-US" b="1" i="1"/>
              <a:t>entities</a:t>
            </a:r>
            <a:r>
              <a:rPr lang="en-US" b="1"/>
              <a:t>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STUDENTs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COURSEs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SECTIONs 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DEPARTMENTs</a:t>
            </a:r>
            <a:endParaRPr sz="200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INSTRUCTORs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title"/>
          </p:nvPr>
        </p:nvSpPr>
        <p:spPr>
          <a:xfrm>
            <a:off x="497434" y="286603"/>
            <a:ext cx="1065824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Centralized	and	Client/Server  Architectures for DBMSs</a:t>
            </a:r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Centralized DBMSs Architecture</a:t>
            </a:r>
            <a:endParaRPr/>
          </a:p>
          <a:p>
            <a:pPr marL="762000" marR="5080" lvl="1" indent="-292100" algn="l" rtl="0">
              <a:lnSpc>
                <a:spcPct val="1012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All DBMS functionality, application program  execution, and user interface processing  carried out on one machine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18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10841038" cy="69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Centralized Architecture</a:t>
            </a:r>
            <a:endParaRPr sz="4320">
              <a:solidFill>
                <a:schemeClr val="accent2"/>
              </a:solidFill>
            </a:endParaRPr>
          </a:p>
        </p:txBody>
      </p:sp>
      <p:sp>
        <p:nvSpPr>
          <p:cNvPr id="392" name="Google Shape;392;p50"/>
          <p:cNvSpPr/>
          <p:nvPr/>
        </p:nvSpPr>
        <p:spPr>
          <a:xfrm>
            <a:off x="629108" y="890436"/>
            <a:ext cx="9122238" cy="54132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146304" y="286603"/>
            <a:ext cx="11009376" cy="8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Basic Client/Server Architectures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2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Servers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with specific functionalities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File server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155700" lvl="2" indent="-2286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Maintains the files of the client machines.</a:t>
            </a:r>
            <a:endParaRPr/>
          </a:p>
          <a:p>
            <a:pPr marL="755650" lvl="1" indent="-28575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Printer server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155700" marR="5080" lvl="2" indent="-228600" algn="l" rtl="0">
              <a:lnSpc>
                <a:spcPct val="100699"/>
              </a:lnSpc>
              <a:spcBef>
                <a:spcPts val="92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Connected to various printers; all print requests by  the clients are forwarded to this machine</a:t>
            </a:r>
            <a:endParaRPr/>
          </a:p>
          <a:p>
            <a:pPr marL="755650" lvl="1" indent="-28575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Web servers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e-mail servers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 txBox="1">
            <a:spLocks noGrp="1"/>
          </p:cNvSpPr>
          <p:nvPr>
            <p:ph type="title"/>
          </p:nvPr>
        </p:nvSpPr>
        <p:spPr>
          <a:xfrm>
            <a:off x="285293" y="286603"/>
            <a:ext cx="10870387" cy="9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Basic Client/Server Architectures</a:t>
            </a:r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960"/>
              <a:buFont typeface="Noto Sans Symbols"/>
              <a:buChar char="▪"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Client machines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Provide user with: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1155700" lvl="2" indent="-228600" algn="l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Appropriate interfaces to utilize these servers</a:t>
            </a:r>
            <a:endParaRPr/>
          </a:p>
          <a:p>
            <a:pPr marL="1155700" lvl="2" indent="-228600" algn="l" rtl="0">
              <a:lnSpc>
                <a:spcPct val="90000"/>
              </a:lnSpc>
              <a:spcBef>
                <a:spcPts val="1020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Local processing power to run local applications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1240"/>
              </a:spcBef>
              <a:spcAft>
                <a:spcPts val="0"/>
              </a:spcAft>
              <a:buClr>
                <a:srgbClr val="800000"/>
              </a:buClr>
              <a:buSzPts val="2960"/>
              <a:buFont typeface="Noto Sans Symbols"/>
              <a:buChar char="▪"/>
            </a:pP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Server machines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System containing both hardware and software</a:t>
            </a:r>
            <a:endParaRPr sz="259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081"/>
              <a:buFont typeface="Noto Sans Symbols"/>
              <a:buChar char="▪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Provides services to the client machines</a:t>
            </a:r>
            <a:endParaRPr/>
          </a:p>
          <a:p>
            <a:pPr marL="1155700" marR="71120" lvl="2" indent="-228600" algn="l" rtl="0">
              <a:lnSpc>
                <a:spcPct val="90699"/>
              </a:lnSpc>
              <a:spcBef>
                <a:spcPts val="920"/>
              </a:spcBef>
              <a:spcAft>
                <a:spcPts val="0"/>
              </a:spcAft>
              <a:buSzPts val="2220"/>
              <a:buChar char="•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Such as file access, printing, archiving, or database  access</a:t>
            </a:r>
            <a:endParaRPr/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850"/>
              <a:buNone/>
            </a:pPr>
            <a:endParaRPr sz="185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/>
          <p:nvPr/>
        </p:nvSpPr>
        <p:spPr>
          <a:xfrm>
            <a:off x="1613078" y="432625"/>
            <a:ext cx="6610350" cy="14573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3"/>
          <p:cNvSpPr/>
          <p:nvPr/>
        </p:nvSpPr>
        <p:spPr>
          <a:xfrm>
            <a:off x="1020890" y="2379111"/>
            <a:ext cx="6624637" cy="34750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title"/>
          </p:nvPr>
        </p:nvSpPr>
        <p:spPr>
          <a:xfrm>
            <a:off x="403597" y="286604"/>
            <a:ext cx="10752083" cy="90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</a:rPr>
              <a:t>Two-Tier Client/Server  Architectures for DBMSs</a:t>
            </a:r>
            <a:endParaRPr/>
          </a:p>
        </p:txBody>
      </p:sp>
      <p:sp>
        <p:nvSpPr>
          <p:cNvPr id="416" name="Google Shape;416;p5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Server handles</a:t>
            </a:r>
            <a:endParaRPr/>
          </a:p>
          <a:p>
            <a:pPr marL="762000" marR="5080" lvl="1" indent="-292100" algn="l" rtl="0">
              <a:lnSpc>
                <a:spcPct val="1012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Query and transaction functionality related to  SQL processing</a:t>
            </a:r>
            <a:endParaRPr/>
          </a:p>
          <a:p>
            <a:pPr marL="469900" marR="5080" lvl="1" indent="0" algn="l" rtl="0">
              <a:lnSpc>
                <a:spcPct val="101200"/>
              </a:lnSpc>
              <a:spcBef>
                <a:spcPts val="1015"/>
              </a:spcBef>
              <a:spcAft>
                <a:spcPts val="0"/>
              </a:spcAft>
              <a:buClr>
                <a:srgbClr val="0070C0"/>
              </a:buClr>
              <a:buSzPts val="225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5600" lvl="0" indent="-3429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Client handles</a:t>
            </a:r>
            <a:endParaRPr/>
          </a:p>
          <a:p>
            <a:pPr marL="762000" marR="756285" lvl="1" indent="-292100" algn="l" rtl="0">
              <a:lnSpc>
                <a:spcPct val="101200"/>
              </a:lnSpc>
              <a:spcBef>
                <a:spcPts val="82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User interface programs and application  programs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xfrm>
            <a:off x="441434" y="286604"/>
            <a:ext cx="10714246" cy="82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Two-Tier Client/Server  Architectures for DBMSs</a:t>
            </a:r>
            <a:endParaRPr sz="4320"/>
          </a:p>
        </p:txBody>
      </p:sp>
      <p:sp>
        <p:nvSpPr>
          <p:cNvPr id="422" name="Google Shape;422;p55"/>
          <p:cNvSpPr txBox="1">
            <a:spLocks noGrp="1"/>
          </p:cNvSpPr>
          <p:nvPr>
            <p:ph type="body" idx="1"/>
          </p:nvPr>
        </p:nvSpPr>
        <p:spPr>
          <a:xfrm>
            <a:off x="1097280" y="1715288"/>
            <a:ext cx="10058400" cy="415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Open Database Connectivity (ODBC)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762000" marR="281305" lvl="1" indent="-292100" algn="l" rtl="0">
              <a:lnSpc>
                <a:spcPct val="912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Provides application programming interface  (API)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755650" lvl="1" indent="-285750" algn="l" rtl="0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Allows client-side programs to call the DBMS</a:t>
            </a:r>
            <a:endParaRPr/>
          </a:p>
          <a:p>
            <a:pPr marL="1155700" marR="383540" lvl="2" indent="-228600" algn="l" rtl="0">
              <a:lnSpc>
                <a:spcPct val="90699"/>
              </a:lnSpc>
              <a:spcBef>
                <a:spcPts val="92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Both client and server machines must have the  necessary software installed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55600" lvl="0" indent="-342900" algn="l" rtl="0">
              <a:lnSpc>
                <a:spcPct val="90000"/>
              </a:lnSpc>
              <a:spcBef>
                <a:spcPts val="1219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JDBC</a:t>
            </a:r>
            <a:endParaRPr/>
          </a:p>
          <a:p>
            <a:pPr marL="762000" marR="5080" lvl="1" indent="-292100" algn="l" rtl="0">
              <a:lnSpc>
                <a:spcPct val="91200"/>
              </a:lnSpc>
              <a:spcBef>
                <a:spcPts val="82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Allows Java client programs to access one or  more DBMSs through a standard interface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6"/>
          <p:cNvSpPr txBox="1">
            <a:spLocks noGrp="1"/>
          </p:cNvSpPr>
          <p:nvPr>
            <p:ph type="title"/>
          </p:nvPr>
        </p:nvSpPr>
        <p:spPr>
          <a:xfrm>
            <a:off x="334229" y="286603"/>
            <a:ext cx="1082145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</a:rPr>
              <a:t>Three-Tier and n-Tier  Architectures for Web  Applications</a:t>
            </a:r>
            <a:endParaRPr sz="4000"/>
          </a:p>
        </p:txBody>
      </p:sp>
      <p:sp>
        <p:nvSpPr>
          <p:cNvPr id="428" name="Google Shape;428;p56"/>
          <p:cNvSpPr txBox="1">
            <a:spLocks noGrp="1"/>
          </p:cNvSpPr>
          <p:nvPr>
            <p:ph type="body" idx="1"/>
          </p:nvPr>
        </p:nvSpPr>
        <p:spPr>
          <a:xfrm>
            <a:off x="1066800" y="1845734"/>
            <a:ext cx="10058400" cy="40233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>
            <a:off x="365760" y="286604"/>
            <a:ext cx="10789920" cy="115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</a:rPr>
              <a:t>Three-Tier and n-Tier  Architectures for Web  Applications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434" name="Google Shape;434;p5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55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Application server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Web server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762000" marR="102870" lvl="1" indent="-292100" algn="l" rtl="0">
              <a:lnSpc>
                <a:spcPct val="101200"/>
              </a:lnSpc>
              <a:spcBef>
                <a:spcPts val="815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Adds intermediate layer between client and the  database server</a:t>
            </a:r>
            <a:endParaRPr/>
          </a:p>
          <a:p>
            <a:pPr marL="762000" marR="5080" lvl="1" indent="-292100" algn="l" rtl="0">
              <a:lnSpc>
                <a:spcPct val="117857"/>
              </a:lnSpc>
              <a:spcBef>
                <a:spcPts val="130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Runs application programs and stores business  rules</a:t>
            </a:r>
            <a:endParaRPr/>
          </a:p>
          <a:p>
            <a:pPr marL="355600" lvl="0" indent="-34290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Noto Sans Symbols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N-tier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762000" marR="755650" lvl="1" indent="-292100" algn="l" rtl="0">
              <a:lnSpc>
                <a:spcPct val="101200"/>
              </a:lnSpc>
              <a:spcBef>
                <a:spcPts val="820"/>
              </a:spcBef>
              <a:spcAft>
                <a:spcPts val="0"/>
              </a:spcAft>
              <a:buClr>
                <a:srgbClr val="0070C0"/>
              </a:buClr>
              <a:buSzPts val="2250"/>
              <a:buFont typeface="Noto Sans Symbols"/>
              <a:buChar char="▪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Divide the layers between the user and the  stored data further into finer components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599846" y="286604"/>
            <a:ext cx="10555834" cy="125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Example of a Database</a:t>
            </a:r>
            <a:br>
              <a:rPr lang="en-US" sz="4320">
                <a:solidFill>
                  <a:schemeClr val="accent2"/>
                </a:solidFill>
              </a:rPr>
            </a:br>
            <a:r>
              <a:rPr lang="en-US" sz="4320">
                <a:solidFill>
                  <a:schemeClr val="accent2"/>
                </a:solidFill>
              </a:rPr>
              <a:t>(with a Conceptual Data Model</a:t>
            </a:r>
            <a:r>
              <a:rPr lang="en-US" sz="4320"/>
              <a:t>)</a:t>
            </a:r>
            <a:endParaRPr sz="432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Some mini-world </a:t>
            </a:r>
            <a:r>
              <a:rPr lang="en-US" sz="2400" b="1" i="1"/>
              <a:t>relationships</a:t>
            </a:r>
            <a:r>
              <a:rPr lang="en-US" sz="2400" b="1"/>
              <a:t>: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SECTIONs </a:t>
            </a:r>
            <a:r>
              <a:rPr lang="en-US" sz="2400" i="1"/>
              <a:t>are of specific</a:t>
            </a:r>
            <a:r>
              <a:rPr lang="en-US" sz="2400"/>
              <a:t> COURSEs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STUDENTs </a:t>
            </a:r>
            <a:r>
              <a:rPr lang="en-US" sz="2400" i="1"/>
              <a:t>take</a:t>
            </a:r>
            <a:r>
              <a:rPr lang="en-US" sz="2400"/>
              <a:t> SECTIONs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COURSEs </a:t>
            </a:r>
            <a:r>
              <a:rPr lang="en-US" sz="2400" i="1"/>
              <a:t>have  prerequisite</a:t>
            </a:r>
            <a:r>
              <a:rPr lang="en-US" sz="2400"/>
              <a:t> COURSEs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INSTRUCTORs </a:t>
            </a:r>
            <a:r>
              <a:rPr lang="en-US" sz="2400" i="1"/>
              <a:t>teach</a:t>
            </a:r>
            <a:r>
              <a:rPr lang="en-US" sz="2400"/>
              <a:t>  SECTIONs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COURSEs </a:t>
            </a:r>
            <a:r>
              <a:rPr lang="en-US" sz="2400" i="1"/>
              <a:t>are offered by</a:t>
            </a:r>
            <a:r>
              <a:rPr lang="en-US" sz="2400"/>
              <a:t>  DEPARTMENTs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en-US" sz="2400"/>
              <a:t>STUDENTs </a:t>
            </a:r>
            <a:r>
              <a:rPr lang="en-US" sz="2400" i="1"/>
              <a:t>major in</a:t>
            </a:r>
            <a:r>
              <a:rPr lang="en-US" sz="2400"/>
              <a:t>  DEPARTMENTs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607162" y="286604"/>
            <a:ext cx="10548518" cy="69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Calibri"/>
              <a:buNone/>
            </a:pPr>
            <a:r>
              <a:rPr lang="en-US" sz="4320">
                <a:solidFill>
                  <a:schemeClr val="accent2"/>
                </a:solidFill>
              </a:rPr>
              <a:t>Example of a simple database</a:t>
            </a:r>
            <a:endParaRPr sz="4320">
              <a:solidFill>
                <a:schemeClr val="accent2"/>
              </a:solidFill>
            </a:endParaRPr>
          </a:p>
        </p:txBody>
      </p:sp>
      <p:pic>
        <p:nvPicPr>
          <p:cNvPr id="138" name="Google Shape;138;p7" descr="fig01_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38989" y="1224395"/>
            <a:ext cx="8529523" cy="484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380390" y="286603"/>
            <a:ext cx="10775290" cy="106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accent2"/>
                </a:solidFill>
              </a:rPr>
              <a:t>Main Characteristics of the Database Approach</a:t>
            </a:r>
            <a:endParaRPr sz="4400">
              <a:solidFill>
                <a:schemeClr val="accent2"/>
              </a:solidFill>
            </a:endParaRPr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1097280" y="1876556"/>
            <a:ext cx="10058400" cy="43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1"/>
              <a:t>1.Self-describing nature of a database system:</a:t>
            </a:r>
            <a:endParaRPr/>
          </a:p>
          <a:p>
            <a:pPr marL="384048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200"/>
              <a:buChar char="◦"/>
            </a:pPr>
            <a:r>
              <a:rPr lang="en-US" sz="3200"/>
              <a:t>A DBMS </a:t>
            </a:r>
            <a:r>
              <a:rPr lang="en-US" sz="3200" b="1"/>
              <a:t>catalog</a:t>
            </a:r>
            <a:r>
              <a:rPr lang="en-US" sz="3200"/>
              <a:t> stores the description of a particular database (e.g. data structures, types, and constraints)</a:t>
            </a:r>
            <a:endParaRPr/>
          </a:p>
          <a:p>
            <a:pPr marL="38404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384048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◦"/>
            </a:pPr>
            <a:r>
              <a:rPr lang="en-US" sz="3200"/>
              <a:t>The description is called </a:t>
            </a:r>
            <a:r>
              <a:rPr lang="en-US" sz="3200" b="1"/>
              <a:t>meta-data</a:t>
            </a:r>
            <a:r>
              <a:rPr lang="en-US" sz="3200"/>
              <a:t>.</a:t>
            </a:r>
            <a:endParaRPr/>
          </a:p>
          <a:p>
            <a:pPr marL="38404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384048" lvl="1" indent="-203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Char char="◦"/>
            </a:pPr>
            <a:r>
              <a:rPr lang="en-US" sz="3200"/>
              <a:t>This allows the DBMS software to work with different database applications.</a:t>
            </a:r>
            <a:endParaRPr/>
          </a:p>
          <a:p>
            <a:pPr marL="38404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fig01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30" y="248717"/>
            <a:ext cx="9524392" cy="591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3023</Words>
  <Application>Microsoft Office PowerPoint</Application>
  <PresentationFormat>Widescreen</PresentationFormat>
  <Paragraphs>347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Noto Sans Symbols</vt:lpstr>
      <vt:lpstr>Retrospect</vt:lpstr>
      <vt:lpstr>Types of Databases and Database Applications</vt:lpstr>
      <vt:lpstr>Basic Definitions</vt:lpstr>
      <vt:lpstr>Simplified database system environment</vt:lpstr>
      <vt:lpstr>Typical DBMS Functionality</vt:lpstr>
      <vt:lpstr>Example of a Database (with a Conceptual Data Model)</vt:lpstr>
      <vt:lpstr>Example of a Database (with a Conceptual Data Model)</vt:lpstr>
      <vt:lpstr>Example of a simple database</vt:lpstr>
      <vt:lpstr>Main Characteristics of the Database Approach</vt:lpstr>
      <vt:lpstr>PowerPoint Presentation</vt:lpstr>
      <vt:lpstr>Main Characteristics of the Database Approach</vt:lpstr>
      <vt:lpstr>Main Characteristics of the Database Approach</vt:lpstr>
      <vt:lpstr>Database Users</vt:lpstr>
      <vt:lpstr>Database Users</vt:lpstr>
      <vt:lpstr>Categories of End-users</vt:lpstr>
      <vt:lpstr>Advantages of Using the Database Approach</vt:lpstr>
      <vt:lpstr>Additional Implications of Using the Database Approach</vt:lpstr>
      <vt:lpstr>History of Database Applications</vt:lpstr>
      <vt:lpstr>History of Database Applications</vt:lpstr>
      <vt:lpstr>History of DatabaseApplications</vt:lpstr>
      <vt:lpstr>Data  Models</vt:lpstr>
      <vt:lpstr>Categories Of Data Models   </vt:lpstr>
      <vt:lpstr>PowerPoint Presentation</vt:lpstr>
      <vt:lpstr>PowerPoint Presentation</vt:lpstr>
      <vt:lpstr>PowerPoint Presentation</vt:lpstr>
      <vt:lpstr>PowerPoint Presentation</vt:lpstr>
      <vt:lpstr>Database Schema</vt:lpstr>
      <vt:lpstr>Database State</vt:lpstr>
      <vt:lpstr>Example of a Database Schema</vt:lpstr>
      <vt:lpstr>Example of a database state</vt:lpstr>
      <vt:lpstr>PowerPoint Presentation</vt:lpstr>
      <vt:lpstr>Three-Schema Architecture</vt:lpstr>
      <vt:lpstr>The three-schema architecture</vt:lpstr>
      <vt:lpstr>Three-Schema Architecture</vt:lpstr>
      <vt:lpstr>University Database Schema</vt:lpstr>
      <vt:lpstr>Data Independence</vt:lpstr>
      <vt:lpstr>Data Independence</vt:lpstr>
      <vt:lpstr>Data Independence</vt:lpstr>
      <vt:lpstr>DBMS Languages</vt:lpstr>
      <vt:lpstr>DBMS Languages</vt:lpstr>
      <vt:lpstr>Types of DML</vt:lpstr>
      <vt:lpstr>DBMS Interfaces</vt:lpstr>
      <vt:lpstr>DBMS Programming Language Interfaces</vt:lpstr>
      <vt:lpstr>User-Friendly DBMS Interfaces</vt:lpstr>
      <vt:lpstr>Other DBMS Interfaces</vt:lpstr>
      <vt:lpstr>Database System Utilities</vt:lpstr>
      <vt:lpstr>The  Database System  Environment</vt:lpstr>
      <vt:lpstr>The Database System  Environment</vt:lpstr>
      <vt:lpstr>DBMS Component Modules</vt:lpstr>
      <vt:lpstr>DBMS Component Modules</vt:lpstr>
      <vt:lpstr>Centralized and Client/Server  Architectures for DBMSs</vt:lpstr>
      <vt:lpstr>PowerPoint Presentation</vt:lpstr>
      <vt:lpstr>Centralized Architecture</vt:lpstr>
      <vt:lpstr>Basic Client/Server Architectures</vt:lpstr>
      <vt:lpstr>Basic Client/Server Architectures</vt:lpstr>
      <vt:lpstr>PowerPoint Presentation</vt:lpstr>
      <vt:lpstr>Two-Tier Client/Server  Architectures for DBMSs</vt:lpstr>
      <vt:lpstr>Two-Tier Client/Server  Architectures for DBMSs</vt:lpstr>
      <vt:lpstr>Three-Tier and n-Tier  Architectures for Web  Applications</vt:lpstr>
      <vt:lpstr>Three-Tier and n-Tier  Architectures for Web 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Databases and Database Applications</dc:title>
  <dc:creator>Srikant</dc:creator>
  <cp:lastModifiedBy>T.Sri Lakshmi</cp:lastModifiedBy>
  <cp:revision>6</cp:revision>
  <dcterms:created xsi:type="dcterms:W3CDTF">2020-08-19T09:02:54Z</dcterms:created>
  <dcterms:modified xsi:type="dcterms:W3CDTF">2024-06-28T08:53:20Z</dcterms:modified>
</cp:coreProperties>
</file>