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4" r:id="rId2"/>
    <p:sldId id="275" r:id="rId3"/>
    <p:sldId id="276" r:id="rId4"/>
    <p:sldId id="277" r:id="rId5"/>
    <p:sldId id="279" r:id="rId6"/>
    <p:sldId id="280" r:id="rId7"/>
    <p:sldId id="281" r:id="rId8"/>
    <p:sldId id="282" r:id="rId9"/>
    <p:sldId id="283" r:id="rId10"/>
    <p:sldId id="284" r:id="rId11"/>
    <p:sldId id="285" r:id="rId12"/>
    <p:sldId id="286" r:id="rId13"/>
    <p:sldId id="287" r:id="rId14"/>
    <p:sldId id="289" r:id="rId15"/>
    <p:sldId id="291"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370A67-4E04-4D54-AAAC-4E986C4FCDA4}" type="datetimeFigureOut">
              <a:rPr lang="en-US" smtClean="0"/>
              <a:pPr/>
              <a:t>1/25/2021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FC7D5B-6E43-4D8D-901C-F9A625D857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4BB5CE-EE7C-46AC-A686-7708B6856ADB}"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B28267-4D2D-4A19-B823-09974A4A6F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3FAB4C-5056-4132-817E-EB4F9B19109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1E70C-8845-4E53-9B36-96646185EA3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7776ED-80EF-4561-957A-472E8E52E4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728F0E-EEA6-44A9-AF0B-2622ED32F5C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51A50-2B8E-413C-964D-6F628D2B3627}" type="datetime1">
              <a:rPr lang="en-US" smtClean="0"/>
              <a:pPr/>
              <a:t>1/25/2021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1191C4-A153-45D5-971C-547E9F81B12C}" type="datetime1">
              <a:rPr lang="en-US" smtClean="0"/>
              <a:pPr/>
              <a:t>1/25/2021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169D6D-3DD1-4329-B86E-7FF57F831478}" type="datetime1">
              <a:rPr lang="en-US" smtClean="0"/>
              <a:pPr/>
              <a:t>1/25/2021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5F6630-FCA0-4C28-8B63-F00FE3A12D5C}"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30C337-72F0-4C4D-BDFF-A630314AB2B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2C15FA-EB35-4522-A2BF-7E542AD8478F}" type="datetime1">
              <a:rPr lang="en-US" smtClean="0"/>
              <a:pPr/>
              <a:t>1/25/2021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FC87BD-D233-4FC2-BCF5-EF32A6F936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Outline of today’s session</a:t>
            </a:r>
            <a:endParaRPr lang="en-US" dirty="0">
              <a:solidFill>
                <a:schemeClr val="bg2">
                  <a:lumMod val="50000"/>
                </a:schemeClr>
              </a:solidFill>
            </a:endParaRPr>
          </a:p>
        </p:txBody>
      </p:sp>
      <p:sp>
        <p:nvSpPr>
          <p:cNvPr id="3" name="Content Placeholder 2"/>
          <p:cNvSpPr>
            <a:spLocks noGrp="1"/>
          </p:cNvSpPr>
          <p:nvPr>
            <p:ph idx="1"/>
          </p:nvPr>
        </p:nvSpPr>
        <p:spPr>
          <a:xfrm>
            <a:off x="457200" y="1285860"/>
            <a:ext cx="8229600" cy="4840303"/>
          </a:xfrm>
        </p:spPr>
        <p:txBody>
          <a:bodyPr>
            <a:normAutofit/>
          </a:bodyPr>
          <a:lstStyle/>
          <a:p>
            <a:r>
              <a:rPr lang="en-US" sz="4000" dirty="0" smtClean="0"/>
              <a:t>Encoder</a:t>
            </a:r>
          </a:p>
          <a:p>
            <a:pPr lvl="1">
              <a:buFont typeface="Wingdings" pitchFamily="2" charset="2"/>
              <a:buChar char="Ø"/>
            </a:pPr>
            <a:r>
              <a:rPr lang="en-US" sz="3600" dirty="0" smtClean="0"/>
              <a:t>Operation</a:t>
            </a:r>
          </a:p>
          <a:p>
            <a:pPr lvl="1">
              <a:buFont typeface="Wingdings" pitchFamily="2" charset="2"/>
              <a:buChar char="Ø"/>
            </a:pPr>
            <a:r>
              <a:rPr lang="en-US" sz="3600" dirty="0" smtClean="0"/>
              <a:t>Circuit</a:t>
            </a:r>
          </a:p>
          <a:p>
            <a:r>
              <a:rPr lang="en-US" sz="4000" dirty="0" smtClean="0"/>
              <a:t>Drawbacks</a:t>
            </a:r>
          </a:p>
          <a:p>
            <a:r>
              <a:rPr lang="en-US" sz="4000" dirty="0" smtClean="0"/>
              <a:t>Priority encoder</a:t>
            </a:r>
          </a:p>
          <a:p>
            <a:endParaRPr lang="en-US" sz="40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Priority Encoder</a:t>
            </a:r>
            <a:endParaRPr lang="en-US" b="1" dirty="0">
              <a:solidFill>
                <a:schemeClr val="bg2">
                  <a:lumMod val="50000"/>
                </a:schemeClr>
              </a:solidFill>
            </a:endParaRPr>
          </a:p>
        </p:txBody>
      </p:sp>
      <p:sp>
        <p:nvSpPr>
          <p:cNvPr id="3" name="Content Placeholder 2"/>
          <p:cNvSpPr>
            <a:spLocks noGrp="1"/>
          </p:cNvSpPr>
          <p:nvPr>
            <p:ph idx="1"/>
          </p:nvPr>
        </p:nvSpPr>
        <p:spPr>
          <a:xfrm>
            <a:off x="457200" y="1357298"/>
            <a:ext cx="8229600" cy="4768865"/>
          </a:xfrm>
        </p:spPr>
        <p:txBody>
          <a:bodyPr>
            <a:normAutofit fontScale="92500" lnSpcReduction="20000"/>
          </a:bodyPr>
          <a:lstStyle/>
          <a:p>
            <a:pPr algn="just"/>
            <a:r>
              <a:rPr lang="en-US" dirty="0" smtClean="0"/>
              <a:t>So, to overcome these difficulties, we should assign priorities to each input of encoder.</a:t>
            </a:r>
          </a:p>
          <a:p>
            <a:pPr algn="just"/>
            <a:r>
              <a:rPr lang="en-US" dirty="0" smtClean="0"/>
              <a:t> Then, the output of encoder will be the binary code corresponding to the active High inputs, which has higher priority.</a:t>
            </a:r>
          </a:p>
          <a:p>
            <a:pPr lvl="0"/>
            <a:r>
              <a:rPr lang="en-IN" dirty="0" smtClean="0"/>
              <a:t>This is a special type of encoder. Priority is given to the input lines. </a:t>
            </a:r>
            <a:endParaRPr lang="en-US" dirty="0" smtClean="0"/>
          </a:p>
          <a:p>
            <a:pPr lvl="0"/>
            <a:r>
              <a:rPr lang="en-IN" dirty="0" smtClean="0"/>
              <a:t>If two or more input lines are 1 at the same time, then the input line with highest priority will be considered. </a:t>
            </a:r>
            <a:endParaRPr lang="en-US" dirty="0" smtClean="0"/>
          </a:p>
          <a:p>
            <a:pPr algn="just"/>
            <a:r>
              <a:rPr lang="en-US" dirty="0" smtClean="0"/>
              <a:t>This encoder is called as </a:t>
            </a:r>
            <a:r>
              <a:rPr lang="en-US" b="1" dirty="0" smtClean="0"/>
              <a:t>priority encoder</a:t>
            </a:r>
            <a:r>
              <a:rPr lang="en-US" dirty="0" smtClean="0"/>
              <a:t>.</a:t>
            </a:r>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lstStyle/>
          <a:p>
            <a:r>
              <a:rPr lang="en-US" b="1" dirty="0" smtClean="0">
                <a:solidFill>
                  <a:schemeClr val="bg2">
                    <a:lumMod val="50000"/>
                  </a:schemeClr>
                </a:solidFill>
              </a:rPr>
              <a:t>4*2 Priority Encoder</a:t>
            </a:r>
            <a:endParaRPr lang="en-US" dirty="0"/>
          </a:p>
        </p:txBody>
      </p:sp>
      <p:sp>
        <p:nvSpPr>
          <p:cNvPr id="3" name="Content Placeholder 2"/>
          <p:cNvSpPr>
            <a:spLocks noGrp="1"/>
          </p:cNvSpPr>
          <p:nvPr>
            <p:ph idx="1"/>
          </p:nvPr>
        </p:nvSpPr>
        <p:spPr>
          <a:xfrm>
            <a:off x="457200" y="1214422"/>
            <a:ext cx="8229600" cy="4911741"/>
          </a:xfrm>
        </p:spPr>
        <p:txBody>
          <a:bodyPr>
            <a:normAutofit fontScale="77500" lnSpcReduction="20000"/>
          </a:bodyPr>
          <a:lstStyle/>
          <a:p>
            <a:pPr algn="just"/>
            <a:r>
              <a:rPr lang="en-US" dirty="0" smtClean="0"/>
              <a:t>A 4 to 2 priority encoder has four inputs Y</a:t>
            </a:r>
            <a:r>
              <a:rPr lang="en-US" baseline="-25000" dirty="0" smtClean="0"/>
              <a:t>3</a:t>
            </a:r>
            <a:r>
              <a:rPr lang="en-US" dirty="0" smtClean="0"/>
              <a:t>, Y</a:t>
            </a:r>
            <a:r>
              <a:rPr lang="en-US" baseline="-25000" dirty="0" smtClean="0"/>
              <a:t>2</a:t>
            </a:r>
            <a:r>
              <a:rPr lang="en-US" dirty="0" smtClean="0"/>
              <a:t>, Y</a:t>
            </a:r>
            <a:r>
              <a:rPr lang="en-US" baseline="-25000" dirty="0" smtClean="0"/>
              <a:t>1</a:t>
            </a:r>
            <a:r>
              <a:rPr lang="en-US" dirty="0" smtClean="0"/>
              <a:t> &amp; Y</a:t>
            </a:r>
            <a:r>
              <a:rPr lang="en-US" baseline="-25000" dirty="0" smtClean="0"/>
              <a:t>0</a:t>
            </a:r>
            <a:r>
              <a:rPr lang="en-US" dirty="0" smtClean="0"/>
              <a:t> and two outputs A</a:t>
            </a:r>
            <a:r>
              <a:rPr lang="en-US" baseline="-25000" dirty="0" smtClean="0"/>
              <a:t>1</a:t>
            </a:r>
            <a:r>
              <a:rPr lang="en-US" dirty="0" smtClean="0"/>
              <a:t> &amp; A</a:t>
            </a:r>
            <a:r>
              <a:rPr lang="en-US" baseline="-25000" dirty="0" smtClean="0"/>
              <a:t>0</a:t>
            </a:r>
            <a:r>
              <a:rPr lang="en-US" dirty="0" smtClean="0"/>
              <a:t>. Here, the input, Y</a:t>
            </a:r>
            <a:r>
              <a:rPr lang="en-US" baseline="-25000" dirty="0" smtClean="0"/>
              <a:t>3</a:t>
            </a:r>
            <a:r>
              <a:rPr lang="en-US" dirty="0" smtClean="0"/>
              <a:t> has the highest priority, whereas the input, Y</a:t>
            </a:r>
            <a:r>
              <a:rPr lang="en-US" baseline="-25000" dirty="0" smtClean="0"/>
              <a:t>0</a:t>
            </a:r>
            <a:r>
              <a:rPr lang="en-US" dirty="0" smtClean="0"/>
              <a:t> has the lowest priority.</a:t>
            </a:r>
          </a:p>
          <a:p>
            <a:pPr algn="just"/>
            <a:r>
              <a:rPr lang="en-US" dirty="0" smtClean="0"/>
              <a:t> In this case, even if more than one input is ‘1’ at the same time, the output will be the binary code corresponding to the input, which is having </a:t>
            </a:r>
            <a:r>
              <a:rPr lang="en-US" b="1" dirty="0" smtClean="0"/>
              <a:t>higher priority</a:t>
            </a:r>
            <a:r>
              <a:rPr lang="en-US" dirty="0" smtClean="0"/>
              <a:t>.</a:t>
            </a:r>
          </a:p>
          <a:p>
            <a:pPr algn="just"/>
            <a:r>
              <a:rPr lang="en-US" dirty="0" smtClean="0"/>
              <a:t>We considered one more </a:t>
            </a:r>
            <a:r>
              <a:rPr lang="en-US" b="1" dirty="0" smtClean="0"/>
              <a:t>output, V</a:t>
            </a:r>
            <a:r>
              <a:rPr lang="en-US" dirty="0" smtClean="0"/>
              <a:t> in order to know, whether the code available at outputs is valid or not.</a:t>
            </a:r>
          </a:p>
          <a:p>
            <a:pPr lvl="1" algn="just"/>
            <a:r>
              <a:rPr lang="en-US" dirty="0" smtClean="0"/>
              <a:t>If at least one input of the encoder is ‘1’, then the code available at outputs is a valid one. In this case, the output, V will be equal to 1.</a:t>
            </a:r>
          </a:p>
          <a:p>
            <a:pPr lvl="1" algn="just"/>
            <a:r>
              <a:rPr lang="en-US" dirty="0" smtClean="0"/>
              <a:t>If all the inputs of encoder are ‘0’, then the code available at outputs is not a valid one. In this case, the output, V will be equal to 0.</a:t>
            </a:r>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4*2 Priority Encoder</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12</a:t>
            </a:fld>
            <a:endParaRPr lang="en-US"/>
          </a:p>
        </p:txBody>
      </p:sp>
      <p:pic>
        <p:nvPicPr>
          <p:cNvPr id="3074" name="Picture 2"/>
          <p:cNvPicPr>
            <a:picLocks noGrp="1" noChangeAspect="1" noChangeArrowheads="1"/>
          </p:cNvPicPr>
          <p:nvPr>
            <p:ph idx="1"/>
          </p:nvPr>
        </p:nvPicPr>
        <p:blipFill>
          <a:blip r:embed="rId2"/>
          <a:srcRect/>
          <a:stretch>
            <a:fillRect/>
          </a:stretch>
        </p:blipFill>
        <p:spPr bwMode="auto">
          <a:xfrm>
            <a:off x="785786" y="1928802"/>
            <a:ext cx="7643866" cy="4429155"/>
          </a:xfrm>
          <a:prstGeom prst="rect">
            <a:avLst/>
          </a:prstGeom>
          <a:noFill/>
          <a:ln w="9525">
            <a:noFill/>
            <a:miter lim="800000"/>
            <a:headEnd/>
            <a:tailEnd/>
          </a:ln>
          <a:effectLst/>
        </p:spPr>
      </p:pic>
      <p:sp>
        <p:nvSpPr>
          <p:cNvPr id="6" name="Rectangle 5"/>
          <p:cNvSpPr/>
          <p:nvPr/>
        </p:nvSpPr>
        <p:spPr>
          <a:xfrm>
            <a:off x="714348" y="1428736"/>
            <a:ext cx="4812343" cy="400110"/>
          </a:xfrm>
          <a:prstGeom prst="rect">
            <a:avLst/>
          </a:prstGeom>
        </p:spPr>
        <p:txBody>
          <a:bodyPr wrap="none">
            <a:spAutoFit/>
          </a:bodyPr>
          <a:lstStyle/>
          <a:p>
            <a:r>
              <a:rPr lang="en-US" sz="2000" b="1" dirty="0" smtClean="0"/>
              <a:t>The Truth table of 4 to 2 priority encoder is:</a:t>
            </a:r>
            <a:endParaRPr lang="en-US" sz="20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rmAutofit fontScale="90000"/>
          </a:bodyPr>
          <a:lstStyle/>
          <a:p>
            <a:r>
              <a:rPr lang="en-US" b="1" dirty="0" smtClean="0">
                <a:solidFill>
                  <a:schemeClr val="bg2">
                    <a:lumMod val="50000"/>
                  </a:schemeClr>
                </a:solidFill>
              </a:rPr>
              <a:t>4*2 Priority Encoder</a:t>
            </a:r>
            <a:endParaRPr lang="en-US" dirty="0"/>
          </a:p>
        </p:txBody>
      </p:sp>
      <p:sp>
        <p:nvSpPr>
          <p:cNvPr id="3" name="Content Placeholder 2"/>
          <p:cNvSpPr>
            <a:spLocks noGrp="1"/>
          </p:cNvSpPr>
          <p:nvPr>
            <p:ph idx="1"/>
          </p:nvPr>
        </p:nvSpPr>
        <p:spPr>
          <a:xfrm>
            <a:off x="457200" y="1142984"/>
            <a:ext cx="8229600" cy="4983179"/>
          </a:xfrm>
        </p:spPr>
        <p:txBody>
          <a:bodyPr/>
          <a:lstStyle/>
          <a:p>
            <a:pPr algn="just"/>
            <a:r>
              <a:rPr lang="en-US" dirty="0" smtClean="0"/>
              <a:t>Use </a:t>
            </a:r>
            <a:r>
              <a:rPr lang="en-US" b="1" dirty="0" smtClean="0"/>
              <a:t>4 variable K-maps</a:t>
            </a:r>
            <a:r>
              <a:rPr lang="en-US" dirty="0" smtClean="0"/>
              <a:t> for getting simplified expressions for each output.</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13</a:t>
            </a:fld>
            <a:endParaRPr lang="en-US"/>
          </a:p>
        </p:txBody>
      </p:sp>
      <p:pic>
        <p:nvPicPr>
          <p:cNvPr id="5" name="Picture 2"/>
          <p:cNvPicPr>
            <a:picLocks noChangeAspect="1" noChangeArrowheads="1"/>
          </p:cNvPicPr>
          <p:nvPr/>
        </p:nvPicPr>
        <p:blipFill>
          <a:blip r:embed="rId2"/>
          <a:srcRect/>
          <a:stretch>
            <a:fillRect/>
          </a:stretch>
        </p:blipFill>
        <p:spPr bwMode="auto">
          <a:xfrm>
            <a:off x="928662" y="2472530"/>
            <a:ext cx="7358114" cy="35282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82660"/>
          </a:xfrm>
        </p:spPr>
        <p:txBody>
          <a:bodyPr/>
          <a:lstStyle/>
          <a:p>
            <a:r>
              <a:rPr lang="en-US" b="1" dirty="0" smtClean="0">
                <a:solidFill>
                  <a:schemeClr val="bg2">
                    <a:lumMod val="50000"/>
                  </a:schemeClr>
                </a:solidFill>
              </a:rPr>
              <a:t>4*2 Priority Encoder</a:t>
            </a:r>
            <a:endParaRPr lang="en-US" dirty="0"/>
          </a:p>
        </p:txBody>
      </p:sp>
      <p:sp>
        <p:nvSpPr>
          <p:cNvPr id="3" name="Content Placeholder 2"/>
          <p:cNvSpPr>
            <a:spLocks noGrp="1"/>
          </p:cNvSpPr>
          <p:nvPr>
            <p:ph idx="1"/>
          </p:nvPr>
        </p:nvSpPr>
        <p:spPr>
          <a:xfrm>
            <a:off x="457200" y="1142984"/>
            <a:ext cx="8229600" cy="4983179"/>
          </a:xfrm>
        </p:spPr>
        <p:txBody>
          <a:bodyPr>
            <a:normAutofit/>
          </a:bodyPr>
          <a:lstStyle/>
          <a:p>
            <a:pPr>
              <a:buNone/>
            </a:pPr>
            <a:r>
              <a:rPr lang="en-US" dirty="0" smtClean="0"/>
              <a:t>The simplified Boolean functions are:</a:t>
            </a:r>
          </a:p>
          <a:p>
            <a:pPr>
              <a:buNone/>
            </a:pPr>
            <a:endParaRPr lang="en-US" dirty="0" smtClean="0"/>
          </a:p>
          <a:p>
            <a:pPr>
              <a:buNone/>
            </a:pPr>
            <a:endParaRPr lang="en-US" dirty="0" smtClean="0"/>
          </a:p>
          <a:p>
            <a:pPr>
              <a:buNone/>
            </a:pPr>
            <a:endParaRPr lang="en-US" dirty="0" smtClean="0"/>
          </a:p>
          <a:p>
            <a:pPr>
              <a:buNone/>
            </a:pPr>
            <a:r>
              <a:rPr lang="en-US" dirty="0" smtClean="0"/>
              <a:t>The Boolean function of output, V as:</a:t>
            </a:r>
          </a:p>
          <a:p>
            <a:pPr>
              <a:buNone/>
            </a:pPr>
            <a:endParaRPr lang="en-US" sz="4000" dirty="0" smtClean="0"/>
          </a:p>
          <a:p>
            <a:pPr>
              <a:buNone/>
            </a:pPr>
            <a:endParaRPr lang="en-US" sz="40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14</a:t>
            </a:fld>
            <a:endParaRPr lang="en-US"/>
          </a:p>
        </p:txBody>
      </p:sp>
      <p:pic>
        <p:nvPicPr>
          <p:cNvPr id="5" name="Picture 3"/>
          <p:cNvPicPr>
            <a:picLocks noChangeAspect="1" noChangeArrowheads="1"/>
          </p:cNvPicPr>
          <p:nvPr/>
        </p:nvPicPr>
        <p:blipFill>
          <a:blip r:embed="rId2"/>
          <a:srcRect/>
          <a:stretch>
            <a:fillRect/>
          </a:stretch>
        </p:blipFill>
        <p:spPr bwMode="auto">
          <a:xfrm>
            <a:off x="3500430" y="1785926"/>
            <a:ext cx="2500330" cy="1285884"/>
          </a:xfrm>
          <a:prstGeom prst="rect">
            <a:avLst/>
          </a:prstGeom>
          <a:noFill/>
          <a:ln w="9525">
            <a:noFill/>
            <a:miter lim="800000"/>
            <a:headEnd/>
            <a:tailEnd/>
          </a:ln>
          <a:effectLst/>
        </p:spPr>
      </p:pic>
      <p:pic>
        <p:nvPicPr>
          <p:cNvPr id="7" name="Picture 4"/>
          <p:cNvPicPr>
            <a:picLocks noChangeAspect="1" noChangeArrowheads="1"/>
          </p:cNvPicPr>
          <p:nvPr/>
        </p:nvPicPr>
        <p:blipFill>
          <a:blip r:embed="rId3"/>
          <a:srcRect/>
          <a:stretch>
            <a:fillRect/>
          </a:stretch>
        </p:blipFill>
        <p:spPr bwMode="auto">
          <a:xfrm>
            <a:off x="3500430" y="4572008"/>
            <a:ext cx="2571768" cy="7143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rmAutofit fontScale="90000"/>
          </a:bodyPr>
          <a:lstStyle/>
          <a:p>
            <a:r>
              <a:rPr lang="en-US" b="1" dirty="0" smtClean="0">
                <a:solidFill>
                  <a:schemeClr val="bg2">
                    <a:lumMod val="50000"/>
                  </a:schemeClr>
                </a:solidFill>
              </a:rPr>
              <a:t>4*2 Priority Encoder</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15</a:t>
            </a:fld>
            <a:endParaRPr lang="en-US"/>
          </a:p>
        </p:txBody>
      </p:sp>
      <p:sp>
        <p:nvSpPr>
          <p:cNvPr id="6" name="Content Placeholder 5"/>
          <p:cNvSpPr>
            <a:spLocks noGrp="1"/>
          </p:cNvSpPr>
          <p:nvPr>
            <p:ph idx="1"/>
          </p:nvPr>
        </p:nvSpPr>
        <p:spPr>
          <a:xfrm>
            <a:off x="457200" y="1142984"/>
            <a:ext cx="8229600" cy="4983179"/>
          </a:xfrm>
        </p:spPr>
        <p:txBody>
          <a:bodyPr/>
          <a:lstStyle/>
          <a:p>
            <a:pPr algn="just">
              <a:buNone/>
            </a:pPr>
            <a:r>
              <a:rPr lang="en-US" dirty="0" smtClean="0"/>
              <a:t>The </a:t>
            </a:r>
            <a:r>
              <a:rPr lang="en-US" b="1" dirty="0" smtClean="0"/>
              <a:t>circuit diagram</a:t>
            </a:r>
            <a:r>
              <a:rPr lang="en-US" dirty="0" smtClean="0"/>
              <a:t> of 4 to 2 priority encoder</a:t>
            </a:r>
            <a:endParaRPr lang="en-US" dirty="0"/>
          </a:p>
        </p:txBody>
      </p:sp>
      <p:pic>
        <p:nvPicPr>
          <p:cNvPr id="9" name="Picture 2"/>
          <p:cNvPicPr>
            <a:picLocks noChangeAspect="1" noChangeArrowheads="1"/>
          </p:cNvPicPr>
          <p:nvPr/>
        </p:nvPicPr>
        <p:blipFill>
          <a:blip r:embed="rId2"/>
          <a:srcRect/>
          <a:stretch>
            <a:fillRect/>
          </a:stretch>
        </p:blipFill>
        <p:spPr bwMode="auto">
          <a:xfrm>
            <a:off x="1571604" y="2000240"/>
            <a:ext cx="5972175" cy="2571768"/>
          </a:xfrm>
          <a:prstGeom prst="rect">
            <a:avLst/>
          </a:prstGeom>
          <a:noFill/>
          <a:ln w="9525">
            <a:noFill/>
            <a:miter lim="800000"/>
            <a:headEnd/>
            <a:tailEnd/>
          </a:ln>
          <a:effectLst/>
        </p:spPr>
      </p:pic>
      <p:sp>
        <p:nvSpPr>
          <p:cNvPr id="7" name="Rectangle 6"/>
          <p:cNvSpPr/>
          <p:nvPr/>
        </p:nvSpPr>
        <p:spPr>
          <a:xfrm>
            <a:off x="857224" y="4857760"/>
            <a:ext cx="7786742" cy="1477328"/>
          </a:xfrm>
          <a:prstGeom prst="rect">
            <a:avLst/>
          </a:prstGeom>
        </p:spPr>
        <p:txBody>
          <a:bodyPr wrap="square">
            <a:spAutoFit/>
          </a:bodyPr>
          <a:lstStyle/>
          <a:p>
            <a:pPr algn="just"/>
            <a:r>
              <a:rPr lang="en-US" dirty="0" smtClean="0"/>
              <a:t>The above circuit diagram contains two 2-input OR gates, one 4-input OR gate, one 2input AND gate &amp; an inverter. Here AND gate &amp; inverter combination are used for producing a valid code at the outputs, even when multiple inputs are equal to ‘1’ at the same time. Hence, this circuit encodes the four inputs with two bits based on the </a:t>
            </a:r>
            <a:r>
              <a:rPr lang="en-US" b="1" dirty="0" smtClean="0"/>
              <a:t>priority</a:t>
            </a:r>
            <a:r>
              <a:rPr lang="en-US" dirty="0" smtClean="0"/>
              <a:t> assigned to each input.</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16</a:t>
            </a:fld>
            <a:endParaRPr lang="en-US"/>
          </a:p>
        </p:txBody>
      </p:sp>
      <p:sp>
        <p:nvSpPr>
          <p:cNvPr id="5" name="Rectangle 4"/>
          <p:cNvSpPr/>
          <p:nvPr/>
        </p:nvSpPr>
        <p:spPr>
          <a:xfrm>
            <a:off x="1928794" y="2786058"/>
            <a:ext cx="5311582" cy="1200329"/>
          </a:xfrm>
          <a:prstGeom prst="rect">
            <a:avLst/>
          </a:prstGeom>
          <a:noFill/>
        </p:spPr>
        <p:txBody>
          <a:bodyPr wrap="square" lIns="91440" tIns="45720" rIns="91440" bIns="45720">
            <a:spAutoFit/>
          </a:bodyPr>
          <a:lstStyle/>
          <a:p>
            <a:pPr algn="ctr"/>
            <a:r>
              <a:rPr lang="en-US" sz="7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THANK YOU</a:t>
            </a:r>
            <a:endParaRPr lang="en-US" sz="7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lstStyle/>
          <a:p>
            <a:r>
              <a:rPr lang="en-US" b="1" dirty="0" smtClean="0">
                <a:solidFill>
                  <a:schemeClr val="bg2">
                    <a:lumMod val="50000"/>
                  </a:schemeClr>
                </a:solidFill>
              </a:rPr>
              <a:t>Encoder</a:t>
            </a:r>
            <a:endParaRPr lang="en-US" b="1" dirty="0">
              <a:solidFill>
                <a:schemeClr val="bg2">
                  <a:lumMod val="50000"/>
                </a:schemeClr>
              </a:solidFill>
            </a:endParaRPr>
          </a:p>
        </p:txBody>
      </p:sp>
      <p:sp>
        <p:nvSpPr>
          <p:cNvPr id="3" name="Content Placeholder 2"/>
          <p:cNvSpPr>
            <a:spLocks noGrp="1"/>
          </p:cNvSpPr>
          <p:nvPr>
            <p:ph idx="1"/>
          </p:nvPr>
        </p:nvSpPr>
        <p:spPr>
          <a:xfrm>
            <a:off x="457200" y="1071546"/>
            <a:ext cx="8229600" cy="5286412"/>
          </a:xfrm>
        </p:spPr>
        <p:txBody>
          <a:bodyPr/>
          <a:lstStyle/>
          <a:p>
            <a:pPr lvl="0" algn="just"/>
            <a:r>
              <a:rPr lang="en-IN" sz="2400" dirty="0" smtClean="0"/>
              <a:t>Encoder is a combinational circuit which is designed to perform the inverse operation of the decoder. </a:t>
            </a:r>
            <a:endParaRPr lang="en-US" sz="2400" dirty="0" smtClean="0"/>
          </a:p>
          <a:p>
            <a:pPr lvl="0" algn="just"/>
            <a:r>
              <a:rPr lang="en-IN" sz="2400" dirty="0" smtClean="0"/>
              <a:t>An encoder has </a:t>
            </a:r>
            <a:r>
              <a:rPr lang="en-IN" sz="2400" b="1" dirty="0" smtClean="0"/>
              <a:t>2</a:t>
            </a:r>
            <a:r>
              <a:rPr lang="en-IN" sz="2400" b="1" baseline="30000" dirty="0" smtClean="0"/>
              <a:t>n</a:t>
            </a:r>
            <a:r>
              <a:rPr lang="en-IN" sz="2400" dirty="0" smtClean="0"/>
              <a:t> number of input lines and </a:t>
            </a:r>
            <a:r>
              <a:rPr lang="en-IN" sz="2400" b="1" dirty="0" smtClean="0"/>
              <a:t>n </a:t>
            </a:r>
            <a:r>
              <a:rPr lang="en-IN" sz="2400" dirty="0" smtClean="0"/>
              <a:t>number of output lines. </a:t>
            </a:r>
          </a:p>
          <a:p>
            <a:pPr lvl="0"/>
            <a:r>
              <a:rPr lang="en-IN" sz="2400" dirty="0" smtClean="0"/>
              <a:t>The output lines generate the binary code of the input positions.</a:t>
            </a:r>
            <a:endParaRPr lang="en-US" sz="2400" dirty="0" smtClean="0"/>
          </a:p>
          <a:p>
            <a:pPr lvl="0"/>
            <a:r>
              <a:rPr lang="en-IN" sz="2400" dirty="0" smtClean="0"/>
              <a:t>Only one input can be active at any given time.</a:t>
            </a:r>
            <a:endParaRPr lang="en-US" sz="2400" dirty="0" smtClean="0"/>
          </a:p>
          <a:p>
            <a:pPr lvl="0" algn="just"/>
            <a:endParaRPr lang="en-US" dirty="0" smtClean="0"/>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a:t>
            </a:fld>
            <a:endParaRPr lang="en-US"/>
          </a:p>
        </p:txBody>
      </p:sp>
      <p:pic>
        <p:nvPicPr>
          <p:cNvPr id="5" name="Picture 2"/>
          <p:cNvPicPr>
            <a:picLocks noChangeAspect="1" noChangeArrowheads="1"/>
          </p:cNvPicPr>
          <p:nvPr/>
        </p:nvPicPr>
        <p:blipFill>
          <a:blip r:embed="rId2"/>
          <a:srcRect/>
          <a:stretch>
            <a:fillRect/>
          </a:stretch>
        </p:blipFill>
        <p:spPr bwMode="auto">
          <a:xfrm>
            <a:off x="2214546" y="4286256"/>
            <a:ext cx="5324475" cy="2047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b="1" dirty="0" smtClean="0">
                <a:solidFill>
                  <a:schemeClr val="bg2">
                    <a:lumMod val="50000"/>
                  </a:schemeClr>
                </a:solidFill>
              </a:rPr>
              <a:t>4 to 2 line encoder</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3</a:t>
            </a:fld>
            <a:endParaRPr lang="en-US"/>
          </a:p>
        </p:txBody>
      </p:sp>
      <p:sp>
        <p:nvSpPr>
          <p:cNvPr id="6" name="Content Placeholder 5"/>
          <p:cNvSpPr>
            <a:spLocks noGrp="1"/>
          </p:cNvSpPr>
          <p:nvPr>
            <p:ph idx="1"/>
          </p:nvPr>
        </p:nvSpPr>
        <p:spPr>
          <a:xfrm>
            <a:off x="457200" y="1214422"/>
            <a:ext cx="8229600" cy="4911741"/>
          </a:xfrm>
        </p:spPr>
        <p:txBody>
          <a:bodyPr>
            <a:normAutofit/>
          </a:bodyPr>
          <a:lstStyle/>
          <a:p>
            <a:pPr algn="just"/>
            <a:r>
              <a:rPr lang="en-US" sz="2400" dirty="0" smtClean="0"/>
              <a:t>Let 4 to 2 Encoder has four inputs Y</a:t>
            </a:r>
            <a:r>
              <a:rPr lang="en-US" sz="2400" baseline="-25000" dirty="0" smtClean="0"/>
              <a:t>3</a:t>
            </a:r>
            <a:r>
              <a:rPr lang="en-US" sz="2400" dirty="0" smtClean="0"/>
              <a:t>, Y</a:t>
            </a:r>
            <a:r>
              <a:rPr lang="en-US" sz="2400" baseline="-25000" dirty="0" smtClean="0"/>
              <a:t>2</a:t>
            </a:r>
            <a:r>
              <a:rPr lang="en-US" sz="2400" dirty="0" smtClean="0"/>
              <a:t>, Y</a:t>
            </a:r>
            <a:r>
              <a:rPr lang="en-US" sz="2400" baseline="-25000" dirty="0" smtClean="0"/>
              <a:t>1</a:t>
            </a:r>
            <a:r>
              <a:rPr lang="en-US" sz="2400" dirty="0" smtClean="0"/>
              <a:t> &amp; Y</a:t>
            </a:r>
            <a:r>
              <a:rPr lang="en-US" sz="2400" baseline="-25000" dirty="0" smtClean="0"/>
              <a:t>0</a:t>
            </a:r>
            <a:r>
              <a:rPr lang="en-US" sz="2400" dirty="0" smtClean="0"/>
              <a:t> and two outputs A</a:t>
            </a:r>
            <a:r>
              <a:rPr lang="en-US" sz="2400" baseline="-25000" dirty="0" smtClean="0"/>
              <a:t>1</a:t>
            </a:r>
            <a:r>
              <a:rPr lang="en-US" sz="2400" dirty="0" smtClean="0"/>
              <a:t> &amp; A</a:t>
            </a:r>
            <a:r>
              <a:rPr lang="en-US" sz="2400" baseline="-25000" dirty="0" smtClean="0"/>
              <a:t>0</a:t>
            </a:r>
            <a:r>
              <a:rPr lang="en-US" sz="2400" dirty="0" smtClean="0"/>
              <a:t>. </a:t>
            </a:r>
          </a:p>
          <a:p>
            <a:pPr algn="just"/>
            <a:r>
              <a:rPr lang="en-US" sz="2400" dirty="0" smtClean="0"/>
              <a:t>At any time, only one of these 4 inputs can be ‘1’ in order to get the respective binary code at the output.</a:t>
            </a:r>
            <a:endParaRPr lang="en-US" sz="2400" dirty="0"/>
          </a:p>
        </p:txBody>
      </p:sp>
      <p:pic>
        <p:nvPicPr>
          <p:cNvPr id="8" name="Picture 3"/>
          <p:cNvPicPr>
            <a:picLocks noChangeAspect="1" noChangeArrowheads="1"/>
          </p:cNvPicPr>
          <p:nvPr/>
        </p:nvPicPr>
        <p:blipFill>
          <a:blip r:embed="rId2"/>
          <a:srcRect/>
          <a:stretch>
            <a:fillRect/>
          </a:stretch>
        </p:blipFill>
        <p:spPr bwMode="auto">
          <a:xfrm>
            <a:off x="5429256" y="4000504"/>
            <a:ext cx="3419475" cy="1962150"/>
          </a:xfrm>
          <a:prstGeom prst="rect">
            <a:avLst/>
          </a:prstGeom>
          <a:noFill/>
          <a:ln w="9525">
            <a:noFill/>
            <a:miter lim="800000"/>
            <a:headEnd/>
            <a:tailEnd/>
          </a:ln>
          <a:effectLst/>
        </p:spPr>
      </p:pic>
      <p:pic>
        <p:nvPicPr>
          <p:cNvPr id="9" name="Picture 4"/>
          <p:cNvPicPr>
            <a:picLocks noChangeAspect="1" noChangeArrowheads="1"/>
          </p:cNvPicPr>
          <p:nvPr/>
        </p:nvPicPr>
        <p:blipFill>
          <a:blip r:embed="rId3"/>
          <a:srcRect/>
          <a:stretch>
            <a:fillRect/>
          </a:stretch>
        </p:blipFill>
        <p:spPr bwMode="auto">
          <a:xfrm>
            <a:off x="714348" y="2928934"/>
            <a:ext cx="4143404" cy="335758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lstStyle/>
          <a:p>
            <a:r>
              <a:rPr lang="en-IN" b="1" dirty="0" smtClean="0">
                <a:solidFill>
                  <a:schemeClr val="bg2">
                    <a:lumMod val="50000"/>
                  </a:schemeClr>
                </a:solidFill>
              </a:rPr>
              <a:t>4 to 2 line encoder</a:t>
            </a:r>
            <a:endParaRPr lang="en-US" dirty="0"/>
          </a:p>
        </p:txBody>
      </p:sp>
      <p:sp>
        <p:nvSpPr>
          <p:cNvPr id="3" name="Content Placeholder 2"/>
          <p:cNvSpPr>
            <a:spLocks noGrp="1"/>
          </p:cNvSpPr>
          <p:nvPr>
            <p:ph idx="1"/>
          </p:nvPr>
        </p:nvSpPr>
        <p:spPr>
          <a:xfrm>
            <a:off x="457200" y="1142984"/>
            <a:ext cx="8229600" cy="5286412"/>
          </a:xfrm>
        </p:spPr>
        <p:txBody>
          <a:bodyPr/>
          <a:lstStyle/>
          <a:p>
            <a:r>
              <a:rPr lang="en-US" sz="2400" dirty="0" smtClean="0"/>
              <a:t>From Truth table, we can write the </a:t>
            </a:r>
            <a:r>
              <a:rPr lang="en-US" sz="2400" b="1" dirty="0" smtClean="0"/>
              <a:t>Boolean functions</a:t>
            </a:r>
            <a:r>
              <a:rPr lang="en-US" sz="2400" dirty="0" smtClean="0"/>
              <a:t> for each output as:</a:t>
            </a:r>
          </a:p>
          <a:p>
            <a:endParaRPr lang="en-US" sz="2400" dirty="0" smtClean="0"/>
          </a:p>
          <a:p>
            <a:pPr>
              <a:buNone/>
            </a:pPr>
            <a:endParaRPr lang="en-US" sz="2400" dirty="0" smtClean="0"/>
          </a:p>
          <a:p>
            <a:r>
              <a:rPr lang="en-US" sz="2400" dirty="0" smtClean="0"/>
              <a:t>We can implement the above two Boolean functions by using two input OR gates. </a:t>
            </a:r>
          </a:p>
          <a:p>
            <a:pPr>
              <a:buNone/>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4</a:t>
            </a:fld>
            <a:endParaRPr lang="en-US"/>
          </a:p>
        </p:txBody>
      </p:sp>
      <p:pic>
        <p:nvPicPr>
          <p:cNvPr id="5" name="Picture 5"/>
          <p:cNvPicPr>
            <a:picLocks noChangeAspect="1" noChangeArrowheads="1"/>
          </p:cNvPicPr>
          <p:nvPr/>
        </p:nvPicPr>
        <p:blipFill>
          <a:blip r:embed="rId2"/>
          <a:srcRect/>
          <a:stretch>
            <a:fillRect/>
          </a:stretch>
        </p:blipFill>
        <p:spPr bwMode="auto">
          <a:xfrm>
            <a:off x="3214678" y="2000240"/>
            <a:ext cx="2214578" cy="785819"/>
          </a:xfrm>
          <a:prstGeom prst="rect">
            <a:avLst/>
          </a:prstGeom>
          <a:noFill/>
          <a:ln w="9525">
            <a:noFill/>
            <a:miter lim="800000"/>
            <a:headEnd/>
            <a:tailEnd/>
          </a:ln>
          <a:effectLst/>
        </p:spPr>
      </p:pic>
      <p:pic>
        <p:nvPicPr>
          <p:cNvPr id="7" name="Picture 6"/>
          <p:cNvPicPr>
            <a:picLocks noChangeAspect="1" noChangeArrowheads="1"/>
          </p:cNvPicPr>
          <p:nvPr/>
        </p:nvPicPr>
        <p:blipFill>
          <a:blip r:embed="rId3"/>
          <a:srcRect/>
          <a:stretch>
            <a:fillRect/>
          </a:stretch>
        </p:blipFill>
        <p:spPr bwMode="auto">
          <a:xfrm>
            <a:off x="2786050" y="4071942"/>
            <a:ext cx="3543300" cy="20097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2">
                    <a:lumMod val="50000"/>
                  </a:schemeClr>
                </a:solidFill>
              </a:rPr>
              <a:t>Octal to Binary Encoder</a:t>
            </a:r>
            <a:endParaRPr lang="en-US" b="1" dirty="0">
              <a:solidFill>
                <a:schemeClr val="bg2">
                  <a:lumMod val="50000"/>
                </a:schemeClr>
              </a:solidFill>
            </a:endParaRPr>
          </a:p>
        </p:txBody>
      </p:sp>
      <p:sp>
        <p:nvSpPr>
          <p:cNvPr id="3" name="Content Placeholder 2"/>
          <p:cNvSpPr>
            <a:spLocks noGrp="1"/>
          </p:cNvSpPr>
          <p:nvPr>
            <p:ph idx="1"/>
          </p:nvPr>
        </p:nvSpPr>
        <p:spPr>
          <a:xfrm>
            <a:off x="457200" y="1214422"/>
            <a:ext cx="8229600" cy="5286412"/>
          </a:xfrm>
        </p:spPr>
        <p:txBody>
          <a:bodyPr/>
          <a:lstStyle/>
          <a:p>
            <a:pPr algn="just"/>
            <a:r>
              <a:rPr lang="en-US" sz="2400" dirty="0" smtClean="0"/>
              <a:t>Octal to binary Encoder has eight inputs, Y</a:t>
            </a:r>
            <a:r>
              <a:rPr lang="en-US" sz="2400" baseline="-25000" dirty="0" smtClean="0"/>
              <a:t>7</a:t>
            </a:r>
            <a:r>
              <a:rPr lang="en-US" sz="2400" dirty="0" smtClean="0"/>
              <a:t> to Y</a:t>
            </a:r>
            <a:r>
              <a:rPr lang="en-US" sz="2400" baseline="-25000" dirty="0" smtClean="0"/>
              <a:t>0</a:t>
            </a:r>
            <a:r>
              <a:rPr lang="en-US" sz="2400" dirty="0" smtClean="0"/>
              <a:t> and three outputs A</a:t>
            </a:r>
            <a:r>
              <a:rPr lang="en-US" sz="2400" baseline="-25000" dirty="0" smtClean="0"/>
              <a:t>2</a:t>
            </a:r>
            <a:r>
              <a:rPr lang="en-US" sz="2400" dirty="0" smtClean="0"/>
              <a:t>, A</a:t>
            </a:r>
            <a:r>
              <a:rPr lang="en-US" sz="2400" baseline="-25000" dirty="0" smtClean="0"/>
              <a:t>1</a:t>
            </a:r>
            <a:r>
              <a:rPr lang="en-US" sz="2400" dirty="0" smtClean="0"/>
              <a:t> &amp; A</a:t>
            </a:r>
            <a:r>
              <a:rPr lang="en-US" sz="2400" baseline="-25000" dirty="0" smtClean="0"/>
              <a:t>0</a:t>
            </a:r>
            <a:r>
              <a:rPr lang="en-US" sz="2400" dirty="0" smtClean="0"/>
              <a:t>. Octal to binary encoder is nothing but 8 to 3 encoder. </a:t>
            </a:r>
          </a:p>
          <a:p>
            <a:pPr algn="just">
              <a:buNone/>
            </a:pPr>
            <a:endParaRPr lang="en-US" sz="2400" dirty="0" smtClean="0"/>
          </a:p>
          <a:p>
            <a:pPr algn="just">
              <a:buNone/>
            </a:pPr>
            <a:endParaRPr lang="en-US" sz="2400" dirty="0" smtClean="0"/>
          </a:p>
          <a:p>
            <a:pPr algn="just">
              <a:buNone/>
            </a:pPr>
            <a:endParaRPr lang="en-US" sz="2400" dirty="0" smtClean="0"/>
          </a:p>
          <a:p>
            <a:pPr algn="just">
              <a:buNone/>
            </a:pPr>
            <a:endParaRPr lang="en-US" sz="2400" dirty="0" smtClean="0"/>
          </a:p>
          <a:p>
            <a:pPr algn="just">
              <a:buNone/>
            </a:pPr>
            <a:endParaRPr lang="en-US" sz="2400" dirty="0" smtClean="0"/>
          </a:p>
          <a:p>
            <a:pPr algn="just">
              <a:buNone/>
            </a:pPr>
            <a:endParaRPr lang="en-US" sz="2400" dirty="0" smtClean="0"/>
          </a:p>
          <a:p>
            <a:pPr algn="just"/>
            <a:endParaRPr lang="en-US" sz="2400" dirty="0" smtClean="0"/>
          </a:p>
          <a:p>
            <a:pPr algn="just"/>
            <a:r>
              <a:rPr lang="en-US" sz="2400" dirty="0" smtClean="0"/>
              <a:t>At any time, only one of these eight inputs can be ‘1’ in order to get the respective binary code.</a:t>
            </a:r>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5</a:t>
            </a:fld>
            <a:endParaRPr lang="en-US"/>
          </a:p>
        </p:txBody>
      </p:sp>
      <p:pic>
        <p:nvPicPr>
          <p:cNvPr id="5" name="Picture 2"/>
          <p:cNvPicPr>
            <a:picLocks noChangeAspect="1" noChangeArrowheads="1"/>
          </p:cNvPicPr>
          <p:nvPr/>
        </p:nvPicPr>
        <p:blipFill>
          <a:blip r:embed="rId2"/>
          <a:srcRect/>
          <a:stretch>
            <a:fillRect/>
          </a:stretch>
        </p:blipFill>
        <p:spPr bwMode="auto">
          <a:xfrm>
            <a:off x="2143108" y="2357430"/>
            <a:ext cx="4786346" cy="32147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4032"/>
          </a:xfrm>
        </p:spPr>
        <p:txBody>
          <a:bodyPr>
            <a:normAutofit fontScale="90000"/>
          </a:bodyPr>
          <a:lstStyle/>
          <a:p>
            <a:r>
              <a:rPr lang="en-US" b="1" dirty="0" smtClean="0">
                <a:solidFill>
                  <a:schemeClr val="bg2">
                    <a:lumMod val="50000"/>
                  </a:schemeClr>
                </a:solidFill>
              </a:rPr>
              <a:t>Octal to Binary Encoder</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6</a:t>
            </a:fld>
            <a:endParaRPr lang="en-US"/>
          </a:p>
        </p:txBody>
      </p:sp>
      <p:pic>
        <p:nvPicPr>
          <p:cNvPr id="5" name="Picture 3"/>
          <p:cNvPicPr>
            <a:picLocks noChangeAspect="1" noChangeArrowheads="1"/>
          </p:cNvPicPr>
          <p:nvPr/>
        </p:nvPicPr>
        <p:blipFill>
          <a:blip r:embed="rId2"/>
          <a:srcRect/>
          <a:stretch>
            <a:fillRect/>
          </a:stretch>
        </p:blipFill>
        <p:spPr bwMode="auto">
          <a:xfrm>
            <a:off x="642910" y="1071546"/>
            <a:ext cx="7929618" cy="429102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rmAutofit fontScale="90000"/>
          </a:bodyPr>
          <a:lstStyle/>
          <a:p>
            <a:r>
              <a:rPr lang="en-US" b="1" dirty="0" smtClean="0">
                <a:solidFill>
                  <a:schemeClr val="bg2">
                    <a:lumMod val="50000"/>
                  </a:schemeClr>
                </a:solidFill>
              </a:rPr>
              <a:t>Octal to Binary Encoder</a:t>
            </a:r>
            <a:endParaRPr lang="en-US" dirty="0"/>
          </a:p>
        </p:txBody>
      </p:sp>
      <p:sp>
        <p:nvSpPr>
          <p:cNvPr id="3" name="Content Placeholder 2"/>
          <p:cNvSpPr>
            <a:spLocks noGrp="1"/>
          </p:cNvSpPr>
          <p:nvPr>
            <p:ph idx="1"/>
          </p:nvPr>
        </p:nvSpPr>
        <p:spPr>
          <a:xfrm>
            <a:off x="457200" y="1214422"/>
            <a:ext cx="8229600" cy="4911741"/>
          </a:xfrm>
        </p:spPr>
        <p:txBody>
          <a:bodyPr>
            <a:normAutofit/>
          </a:bodyPr>
          <a:lstStyle/>
          <a:p>
            <a:pPr algn="just"/>
            <a:r>
              <a:rPr lang="en-US" dirty="0" smtClean="0"/>
              <a:t>From Truth table, we can write the </a:t>
            </a:r>
            <a:r>
              <a:rPr lang="en-US" b="1" dirty="0" smtClean="0"/>
              <a:t>Boolean functions</a:t>
            </a:r>
            <a:r>
              <a:rPr lang="en-US" dirty="0" smtClean="0"/>
              <a:t> for each output as:</a:t>
            </a:r>
          </a:p>
          <a:p>
            <a:pPr algn="just"/>
            <a:endParaRPr lang="en-US" dirty="0" smtClean="0"/>
          </a:p>
          <a:p>
            <a:pPr algn="just"/>
            <a:endParaRPr lang="en-US" dirty="0" smtClean="0"/>
          </a:p>
          <a:p>
            <a:pPr algn="just">
              <a:buNone/>
            </a:pPr>
            <a:endParaRPr lang="en-US" dirty="0" smtClean="0"/>
          </a:p>
          <a:p>
            <a:pPr algn="just"/>
            <a:r>
              <a:rPr lang="en-US" dirty="0" smtClean="0"/>
              <a:t>We can implement the above Boolean functions by using four input OR gates. </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7</a:t>
            </a:fld>
            <a:endParaRPr lang="en-US"/>
          </a:p>
        </p:txBody>
      </p:sp>
      <p:pic>
        <p:nvPicPr>
          <p:cNvPr id="5" name="Picture 4"/>
          <p:cNvPicPr>
            <a:picLocks noChangeAspect="1" noChangeArrowheads="1"/>
          </p:cNvPicPr>
          <p:nvPr/>
        </p:nvPicPr>
        <p:blipFill>
          <a:blip r:embed="rId2"/>
          <a:srcRect/>
          <a:stretch>
            <a:fillRect/>
          </a:stretch>
        </p:blipFill>
        <p:spPr bwMode="auto">
          <a:xfrm>
            <a:off x="3500430" y="2285992"/>
            <a:ext cx="2019300" cy="164307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lstStyle/>
          <a:p>
            <a:r>
              <a:rPr lang="en-US" b="1" dirty="0" smtClean="0">
                <a:solidFill>
                  <a:schemeClr val="bg2">
                    <a:lumMod val="50000"/>
                  </a:schemeClr>
                </a:solidFill>
              </a:rPr>
              <a:t>Octal to Binary Encoder</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8</a:t>
            </a:fld>
            <a:endParaRPr lang="en-US"/>
          </a:p>
        </p:txBody>
      </p:sp>
      <p:pic>
        <p:nvPicPr>
          <p:cNvPr id="2050" name="Picture 2"/>
          <p:cNvPicPr>
            <a:picLocks noGrp="1" noChangeAspect="1" noChangeArrowheads="1"/>
          </p:cNvPicPr>
          <p:nvPr>
            <p:ph idx="1"/>
          </p:nvPr>
        </p:nvPicPr>
        <p:blipFill>
          <a:blip r:embed="rId2"/>
          <a:srcRect/>
          <a:stretch>
            <a:fillRect/>
          </a:stretch>
        </p:blipFill>
        <p:spPr bwMode="auto">
          <a:xfrm>
            <a:off x="714348" y="1285860"/>
            <a:ext cx="7858180" cy="45870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2">
                    <a:lumMod val="50000"/>
                  </a:schemeClr>
                </a:solidFill>
              </a:rPr>
              <a:t>Drawbacks of Encoder</a:t>
            </a:r>
            <a:endParaRPr lang="en-US" b="1" dirty="0">
              <a:solidFill>
                <a:schemeClr val="bg2">
                  <a:lumMod val="50000"/>
                </a:schemeClr>
              </a:solidFill>
            </a:endParaRPr>
          </a:p>
        </p:txBody>
      </p:sp>
      <p:sp>
        <p:nvSpPr>
          <p:cNvPr id="3" name="Content Placeholder 2"/>
          <p:cNvSpPr>
            <a:spLocks noGrp="1"/>
          </p:cNvSpPr>
          <p:nvPr>
            <p:ph idx="1"/>
          </p:nvPr>
        </p:nvSpPr>
        <p:spPr>
          <a:xfrm>
            <a:off x="457200" y="1285860"/>
            <a:ext cx="8229600" cy="4840303"/>
          </a:xfrm>
        </p:spPr>
        <p:txBody>
          <a:bodyPr>
            <a:normAutofit fontScale="85000" lnSpcReduction="10000"/>
          </a:bodyPr>
          <a:lstStyle/>
          <a:p>
            <a:pPr algn="just"/>
            <a:r>
              <a:rPr lang="en-US" dirty="0" smtClean="0"/>
              <a:t>There is an ambiguity, when all outputs of encoder are equal to zero. Because, it could be the code corresponding to the inputs, when only least significant input is one or when all inputs are zero.</a:t>
            </a:r>
          </a:p>
          <a:p>
            <a:pPr algn="just">
              <a:buNone/>
            </a:pPr>
            <a:endParaRPr lang="en-US" dirty="0" smtClean="0"/>
          </a:p>
          <a:p>
            <a:pPr algn="just"/>
            <a:r>
              <a:rPr lang="en-US" dirty="0" smtClean="0"/>
              <a:t>If more than one input is active High, then the encoder produces an output, which may not be the correct code. For </a:t>
            </a:r>
            <a:r>
              <a:rPr lang="en-US" b="1" dirty="0" smtClean="0"/>
              <a:t>example</a:t>
            </a:r>
            <a:r>
              <a:rPr lang="en-US" dirty="0" smtClean="0"/>
              <a:t>, if both Y</a:t>
            </a:r>
            <a:r>
              <a:rPr lang="en-US" baseline="-25000" dirty="0" smtClean="0"/>
              <a:t>3</a:t>
            </a:r>
            <a:r>
              <a:rPr lang="en-US" dirty="0" smtClean="0"/>
              <a:t> and Y</a:t>
            </a:r>
            <a:r>
              <a:rPr lang="en-US" baseline="-25000" dirty="0" smtClean="0"/>
              <a:t>6</a:t>
            </a:r>
            <a:r>
              <a:rPr lang="en-US" dirty="0" smtClean="0"/>
              <a:t> are ‘1’, then the encoder produces 111 at the output. This is neither equivalent code corresponding to Y</a:t>
            </a:r>
            <a:r>
              <a:rPr lang="en-US" baseline="-25000" dirty="0" smtClean="0"/>
              <a:t>3</a:t>
            </a:r>
            <a:r>
              <a:rPr lang="en-US" dirty="0" smtClean="0"/>
              <a:t>, when it is ‘1’ nor the equivalent code corresponding to Y</a:t>
            </a:r>
            <a:r>
              <a:rPr lang="en-US" baseline="-25000" dirty="0" smtClean="0"/>
              <a:t>6</a:t>
            </a:r>
            <a:r>
              <a:rPr lang="en-US" dirty="0" smtClean="0"/>
              <a:t>, when it is ‘1’.</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1062</TotalTime>
  <Words>349</Words>
  <Application>Microsoft Office PowerPoint</Application>
  <PresentationFormat>On-screen Show (4:3)</PresentationFormat>
  <Paragraphs>83</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Outline of today’s session</vt:lpstr>
      <vt:lpstr>Encoder</vt:lpstr>
      <vt:lpstr>4 to 2 line encoder</vt:lpstr>
      <vt:lpstr>4 to 2 line encoder</vt:lpstr>
      <vt:lpstr>Octal to Binary Encoder</vt:lpstr>
      <vt:lpstr>Octal to Binary Encoder</vt:lpstr>
      <vt:lpstr>Octal to Binary Encoder</vt:lpstr>
      <vt:lpstr>Octal to Binary Encoder</vt:lpstr>
      <vt:lpstr>Drawbacks of Encoder</vt:lpstr>
      <vt:lpstr>Priority Encoder</vt:lpstr>
      <vt:lpstr>4*2 Priority Encoder</vt:lpstr>
      <vt:lpstr>4*2 Priority Encoder</vt:lpstr>
      <vt:lpstr>4*2 Priority Encoder</vt:lpstr>
      <vt:lpstr>4*2 Priority Encoder</vt:lpstr>
      <vt:lpstr>4*2 Priority Encoder</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LAB USER</dc:creator>
  <cp:lastModifiedBy>Windows User</cp:lastModifiedBy>
  <cp:revision>169</cp:revision>
  <dcterms:created xsi:type="dcterms:W3CDTF">2020-08-17T05:02:06Z</dcterms:created>
  <dcterms:modified xsi:type="dcterms:W3CDTF">2021-01-25T06:47:01Z</dcterms:modified>
</cp:coreProperties>
</file>